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Vc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s.wikipedia.org/wiki/Corriente_continu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Anexo:Scan_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.tue.nl/~aeb/comp/8051/set8051.html#51nop" TargetMode="External"/><Relationship Id="rId2" Type="http://schemas.openxmlformats.org/officeDocument/2006/relationships/hyperlink" Target="http://www.sharpmz.org/download/8048.pdf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E421C-23CD-4B4D-852A-4F586DBE2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Teclado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953954-DA42-4A4C-B946-A057B7FC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Alejandro Hernández</a:t>
            </a:r>
          </a:p>
        </p:txBody>
      </p:sp>
    </p:spTree>
    <p:extLst>
      <p:ext uri="{BB962C8B-B14F-4D97-AF65-F5344CB8AC3E}">
        <p14:creationId xmlns:p14="http://schemas.microsoft.com/office/powerpoint/2010/main" val="227671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C0799-BD10-4C29-9806-CF9B0385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PS/2</a:t>
            </a:r>
          </a:p>
        </p:txBody>
      </p:sp>
      <p:pic>
        <p:nvPicPr>
          <p:cNvPr id="9218" name="Picture 2" descr="MiniDIN-6 Connector Pinout.svg">
            <a:extLst>
              <a:ext uri="{FF2B5EF4-FFF2-40B4-BE49-F238E27FC236}">
                <a16:creationId xmlns:a16="http://schemas.microsoft.com/office/drawing/2014/main" id="{1EA2D2FA-84FD-4B79-A364-1B658AF1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486" y="4226148"/>
            <a:ext cx="1787882" cy="17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C3AF3EA-4F1D-48F0-8C70-06EDB7B29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45611"/>
              </p:ext>
            </p:extLst>
          </p:nvPr>
        </p:nvGraphicFramePr>
        <p:xfrm>
          <a:off x="7299577" y="3800783"/>
          <a:ext cx="3832246" cy="2638612"/>
        </p:xfrm>
        <a:graphic>
          <a:graphicData uri="http://schemas.openxmlformats.org/drawingml/2006/table">
            <a:tbl>
              <a:tblPr/>
              <a:tblGrid>
                <a:gridCol w="1097990">
                  <a:extLst>
                    <a:ext uri="{9D8B030D-6E8A-4147-A177-3AD203B41FA5}">
                      <a16:colId xmlns:a16="http://schemas.microsoft.com/office/drawing/2014/main" val="600527670"/>
                    </a:ext>
                  </a:extLst>
                </a:gridCol>
                <a:gridCol w="1367128">
                  <a:extLst>
                    <a:ext uri="{9D8B030D-6E8A-4147-A177-3AD203B41FA5}">
                      <a16:colId xmlns:a16="http://schemas.microsoft.com/office/drawing/2014/main" val="1554986663"/>
                    </a:ext>
                  </a:extLst>
                </a:gridCol>
                <a:gridCol w="1367128">
                  <a:extLst>
                    <a:ext uri="{9D8B030D-6E8A-4147-A177-3AD203B41FA5}">
                      <a16:colId xmlns:a16="http://schemas.microsoft.com/office/drawing/2014/main" val="1662650643"/>
                    </a:ext>
                  </a:extLst>
                </a:gridCol>
              </a:tblGrid>
              <a:tr h="380139">
                <a:tc>
                  <a:txBody>
                    <a:bodyPr/>
                    <a:lstStyle/>
                    <a:p>
                      <a:pPr fontAlgn="t"/>
                      <a:r>
                        <a:rPr lang="es-ES" sz="1200" b="1">
                          <a:effectLst/>
                        </a:rPr>
                        <a:t>Pin 1</a:t>
                      </a: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+DATA</a:t>
                      </a: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>
                          <a:effectLst/>
                        </a:rPr>
                        <a:t>Datos salida</a:t>
                      </a:r>
                      <a:br>
                        <a:rPr lang="es-ES" sz="1200" dirty="0">
                          <a:effectLst/>
                        </a:rPr>
                      </a:br>
                      <a:endParaRPr lang="es-ES" sz="1200" dirty="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78120"/>
                  </a:ext>
                </a:extLst>
              </a:tr>
              <a:tr h="380139">
                <a:tc>
                  <a:txBody>
                    <a:bodyPr/>
                    <a:lstStyle/>
                    <a:p>
                      <a:pPr fontAlgn="t"/>
                      <a:r>
                        <a:rPr lang="es-ES" sz="1200" b="1">
                          <a:effectLst/>
                        </a:rPr>
                        <a:t>Pin 2</a:t>
                      </a: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>
                          <a:effectLst/>
                        </a:rPr>
                        <a:t>Reservado</a:t>
                      </a: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Reservado</a:t>
                      </a:r>
                      <a:r>
                        <a:rPr lang="es-ES" sz="1200" i="1" baseline="30000">
                          <a:effectLst/>
                        </a:rPr>
                        <a:t>a</a:t>
                      </a:r>
                      <a:br>
                        <a:rPr lang="es-ES" sz="1200">
                          <a:effectLst/>
                        </a:rPr>
                      </a:b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2749"/>
                  </a:ext>
                </a:extLst>
              </a:tr>
              <a:tr h="380139">
                <a:tc>
                  <a:txBody>
                    <a:bodyPr/>
                    <a:lstStyle/>
                    <a:p>
                      <a:pPr fontAlgn="t"/>
                      <a:r>
                        <a:rPr lang="es-ES" sz="1200" b="1">
                          <a:effectLst/>
                        </a:rPr>
                        <a:t>Pin 3</a:t>
                      </a: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GND</a:t>
                      </a: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Masa</a:t>
                      </a:r>
                      <a:br>
                        <a:rPr lang="es-ES" sz="1200">
                          <a:effectLst/>
                        </a:rPr>
                      </a:b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712654"/>
                  </a:ext>
                </a:extLst>
              </a:tr>
              <a:tr h="543462">
                <a:tc>
                  <a:txBody>
                    <a:bodyPr/>
                    <a:lstStyle/>
                    <a:p>
                      <a:pPr fontAlgn="t"/>
                      <a:r>
                        <a:rPr lang="es-ES" sz="1200" b="1">
                          <a:effectLst/>
                        </a:rPr>
                        <a:t>Pin 4</a:t>
                      </a: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u="none" strike="noStrike">
                          <a:solidFill>
                            <a:srgbClr val="0B0080"/>
                          </a:solidFill>
                          <a:effectLst/>
                          <a:hlinkClick r:id="rId3" tooltip="Vcc"/>
                        </a:rPr>
                        <a:t>V</a:t>
                      </a:r>
                      <a:r>
                        <a:rPr lang="es-ES" sz="1200" u="none" strike="noStrike" baseline="-25000">
                          <a:solidFill>
                            <a:srgbClr val="0B0080"/>
                          </a:solidFill>
                          <a:effectLst/>
                          <a:hlinkClick r:id="rId3" tooltip="Vcc"/>
                        </a:rPr>
                        <a:t>CC</a:t>
                      </a: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+5 V </a:t>
                      </a:r>
                      <a:r>
                        <a:rPr lang="it-IT" sz="1200" u="none" strike="noStrike">
                          <a:solidFill>
                            <a:srgbClr val="0B0080"/>
                          </a:solidFill>
                          <a:effectLst/>
                          <a:hlinkClick r:id="rId4" tooltip="Corriente continua"/>
                        </a:rPr>
                        <a:t>CC</a:t>
                      </a:r>
                      <a:r>
                        <a:rPr lang="it-IT" sz="1200">
                          <a:effectLst/>
                        </a:rPr>
                        <a:t> a 100 mA</a:t>
                      </a:r>
                      <a:br>
                        <a:rPr lang="it-IT" sz="1200">
                          <a:effectLst/>
                        </a:rPr>
                      </a:br>
                      <a:endParaRPr lang="it-IT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82105"/>
                  </a:ext>
                </a:extLst>
              </a:tr>
              <a:tr h="380139">
                <a:tc>
                  <a:txBody>
                    <a:bodyPr/>
                    <a:lstStyle/>
                    <a:p>
                      <a:pPr fontAlgn="t"/>
                      <a:r>
                        <a:rPr lang="es-ES" sz="1200" b="1">
                          <a:effectLst/>
                        </a:rPr>
                        <a:t>Pin 5</a:t>
                      </a: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+CLK</a:t>
                      </a: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Reloj salida</a:t>
                      </a:r>
                      <a:br>
                        <a:rPr lang="es-ES" sz="1200">
                          <a:effectLst/>
                        </a:rPr>
                      </a:b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27692"/>
                  </a:ext>
                </a:extLst>
              </a:tr>
              <a:tr h="252686">
                <a:tc>
                  <a:txBody>
                    <a:bodyPr/>
                    <a:lstStyle/>
                    <a:p>
                      <a:pPr fontAlgn="t"/>
                      <a:r>
                        <a:rPr lang="es-ES" sz="1200" b="1">
                          <a:effectLst/>
                        </a:rPr>
                        <a:t>Pin 6</a:t>
                      </a:r>
                      <a:endParaRPr lang="es-ES" sz="120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Reservado</a:t>
                      </a: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 err="1">
                          <a:effectLst/>
                        </a:rPr>
                        <a:t>Reservado</a:t>
                      </a:r>
                      <a:r>
                        <a:rPr lang="es-ES" sz="1200" i="1" baseline="30000" dirty="0" err="1">
                          <a:effectLst/>
                        </a:rPr>
                        <a:t>b</a:t>
                      </a:r>
                      <a:endParaRPr lang="es-ES" sz="1200" dirty="0">
                        <a:effectLst/>
                      </a:endParaRPr>
                    </a:p>
                  </a:txBody>
                  <a:tcPr marL="89847" marR="89847" marT="44923" marB="449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058163"/>
                  </a:ext>
                </a:extLst>
              </a:tr>
            </a:tbl>
          </a:graphicData>
        </a:graphic>
      </p:graphicFrame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C371CB16-709F-4D1A-99F0-B7B055500D81}"/>
              </a:ext>
            </a:extLst>
          </p:cNvPr>
          <p:cNvSpPr txBox="1">
            <a:spLocks/>
          </p:cNvSpPr>
          <p:nvPr/>
        </p:nvSpPr>
        <p:spPr>
          <a:xfrm>
            <a:off x="3894417" y="856157"/>
            <a:ext cx="7489200" cy="357006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Creada por IBM en 1987 empleada para teclado y ratones.</a:t>
            </a:r>
          </a:p>
          <a:p>
            <a:r>
              <a:rPr lang="es-CO" dirty="0"/>
              <a:t>Las interfaces de teclado y ratón PS/2, aunque eléctricamente similares, se diferencian en que en la interfaz de teclado se requiere en ambos lados un colector abierto para permitir la comunicación bidireccional.</a:t>
            </a:r>
          </a:p>
          <a:p>
            <a:r>
              <a:rPr lang="es-ES" dirty="0"/>
              <a:t>No exige reiniciar el sistema para reconocer un periférico que se haya conectado.</a:t>
            </a:r>
          </a:p>
        </p:txBody>
      </p:sp>
    </p:spTree>
    <p:extLst>
      <p:ext uri="{BB962C8B-B14F-4D97-AF65-F5344CB8AC3E}">
        <p14:creationId xmlns:p14="http://schemas.microsoft.com/office/powerpoint/2010/main" val="6150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4C3FF-2F88-4500-9372-F8A2CD14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USB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BF2024-B916-4F85-9E93-8FED0B38E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4417" y="856157"/>
            <a:ext cx="7489200" cy="4023360"/>
          </a:xfrm>
        </p:spPr>
        <p:txBody>
          <a:bodyPr/>
          <a:lstStyle/>
          <a:p>
            <a:r>
              <a:rPr lang="es-CO" dirty="0"/>
              <a:t>Fue desarrollado a mediados de los años 1990 y en 1996.</a:t>
            </a:r>
            <a:endParaRPr lang="es-ES" dirty="0"/>
          </a:p>
          <a:p>
            <a:r>
              <a:rPr lang="es-ES" dirty="0"/>
              <a:t>USB (Universal Serial Bus)</a:t>
            </a:r>
          </a:p>
          <a:p>
            <a:r>
              <a:rPr lang="es-ES" dirty="0"/>
              <a:t>No exige reiniciar el sistema para reconocer un periférico que se haya conectado.</a:t>
            </a:r>
          </a:p>
          <a:p>
            <a:r>
              <a:rPr lang="es-CO" dirty="0"/>
              <a:t>El USB fue diseñado para economizar y estandarizar la conexión de periféricos.</a:t>
            </a:r>
          </a:p>
          <a:p>
            <a:pPr marL="0" indent="0">
              <a:buNone/>
            </a:pPr>
            <a:br>
              <a:rPr lang="es-CO" dirty="0"/>
            </a:br>
            <a:endParaRPr lang="es-ES" dirty="0"/>
          </a:p>
        </p:txBody>
      </p:sp>
      <p:pic>
        <p:nvPicPr>
          <p:cNvPr id="8194" name="Picture 2" descr="Certified USB.svg">
            <a:extLst>
              <a:ext uri="{FF2B5EF4-FFF2-40B4-BE49-F238E27FC236}">
                <a16:creationId xmlns:a16="http://schemas.microsoft.com/office/drawing/2014/main" id="{A3CA4030-FE36-42D9-8FDA-64041773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211" y="5831039"/>
            <a:ext cx="2380406" cy="8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puerto usb data sheet">
            <a:extLst>
              <a:ext uri="{FF2B5EF4-FFF2-40B4-BE49-F238E27FC236}">
                <a16:creationId xmlns:a16="http://schemas.microsoft.com/office/drawing/2014/main" id="{E6CA6E1A-20D9-4B26-9FB3-9898BEF9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17" y="4650295"/>
            <a:ext cx="3810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4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9D8D0-5F0D-4914-9BB5-FCA728E7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Bluetooth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8D84676-9ECE-4555-A4E8-8D6663A33EB2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Redes inalámbricas de área personal (WPAN).</a:t>
            </a:r>
          </a:p>
          <a:p>
            <a:r>
              <a:rPr lang="es-ES" dirty="0"/>
              <a:t>Enlace de radiofrecuencia.</a:t>
            </a:r>
          </a:p>
          <a:p>
            <a:r>
              <a:rPr lang="es-CO" b="1" dirty="0"/>
              <a:t>un dispositivo de radio</a:t>
            </a:r>
            <a:r>
              <a:rPr lang="es-CO" dirty="0"/>
              <a:t>, encargado de modular y transmitir la señal.</a:t>
            </a:r>
          </a:p>
          <a:p>
            <a:r>
              <a:rPr lang="es-CO" b="1" dirty="0"/>
              <a:t>un controlador digital</a:t>
            </a:r>
            <a:r>
              <a:rPr lang="es-CO" dirty="0"/>
              <a:t>, compuesto por una CPU, un procesador de señales digitales (DSP - Digital </a:t>
            </a:r>
            <a:r>
              <a:rPr lang="es-CO" dirty="0" err="1"/>
              <a:t>Signal</a:t>
            </a:r>
            <a:r>
              <a:rPr lang="es-CO" dirty="0"/>
              <a:t> </a:t>
            </a:r>
            <a:r>
              <a:rPr lang="es-CO" dirty="0" err="1"/>
              <a:t>Processor</a:t>
            </a:r>
            <a:r>
              <a:rPr lang="es-CO" dirty="0"/>
              <a:t>) llamado Link </a:t>
            </a:r>
            <a:r>
              <a:rPr lang="es-CO" dirty="0" err="1"/>
              <a:t>Controller</a:t>
            </a:r>
            <a:r>
              <a:rPr lang="es-CO" dirty="0"/>
              <a:t> (o controlador de Enlace) y de las interfaces con el dispositivo anfitrión.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Font typeface="Wingdings 2" pitchFamily="18" charset="2"/>
              <a:buNone/>
            </a:pPr>
            <a:endParaRPr lang="es-ES" dirty="0"/>
          </a:p>
        </p:txBody>
      </p:sp>
      <p:pic>
        <p:nvPicPr>
          <p:cNvPr id="7170" name="Picture 2" descr="Resultado de imagen para bluetooth">
            <a:extLst>
              <a:ext uri="{FF2B5EF4-FFF2-40B4-BE49-F238E27FC236}">
                <a16:creationId xmlns:a16="http://schemas.microsoft.com/office/drawing/2014/main" id="{48745B60-1EF4-466E-9696-217CACBA1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68" y="3524250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621B3-A530-433B-853D-C9170BAD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96864-6B72-43C5-9FE5-F8F419B8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642" y="892442"/>
            <a:ext cx="7315200" cy="2122373"/>
          </a:xfrm>
        </p:spPr>
        <p:txBody>
          <a:bodyPr/>
          <a:lstStyle/>
          <a:p>
            <a:r>
              <a:rPr lang="es-ES" dirty="0"/>
              <a:t>Es un periférico que consiste en un sistema de teclas, que te permite introducir dados a un ordenador o dispositivo digital.</a:t>
            </a:r>
          </a:p>
          <a:p>
            <a:r>
              <a:rPr lang="es-ES" dirty="0"/>
              <a:t>Cuando se presiona un carácter, envía una entrada cifrada al ordenador, que entonces muestra dicho carácter en la pantalla.</a:t>
            </a:r>
          </a:p>
        </p:txBody>
      </p:sp>
      <p:pic>
        <p:nvPicPr>
          <p:cNvPr id="1028" name="Picture 4" descr="https://upload.wikimedia.org/wikipedia/commons/thumb/e/ea/Qwerty_hispanoam%C3%A9rica.svg/799px-Qwerty_hispanoam%C3%A9rica.svg.png">
            <a:extLst>
              <a:ext uri="{FF2B5EF4-FFF2-40B4-BE49-F238E27FC236}">
                <a16:creationId xmlns:a16="http://schemas.microsoft.com/office/drawing/2014/main" id="{AADAF1AF-E6E1-419E-B37A-9FFC4001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04" y="2909888"/>
            <a:ext cx="76104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4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2FCF6-3A91-4205-AD80-59997205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teclado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86841-ABC9-4CEF-A490-318E3CBA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233140"/>
          </a:xfrm>
        </p:spPr>
        <p:txBody>
          <a:bodyPr/>
          <a:lstStyle/>
          <a:p>
            <a:r>
              <a:rPr lang="es-ES" b="1" dirty="0"/>
              <a:t>Teclado PC XT</a:t>
            </a:r>
          </a:p>
          <a:p>
            <a:pPr marL="502920" lvl="1" indent="0">
              <a:buNone/>
            </a:pPr>
            <a:r>
              <a:rPr lang="es-CO" dirty="0"/>
              <a:t>PC XT significa (“Personal </a:t>
            </a:r>
            <a:r>
              <a:rPr lang="es-CO" dirty="0" err="1"/>
              <a:t>Computer</a:t>
            </a:r>
            <a:r>
              <a:rPr lang="es-CO" dirty="0"/>
              <a:t> </a:t>
            </a:r>
            <a:r>
              <a:rPr lang="es-CO" dirty="0" err="1"/>
              <a:t>eXtended</a:t>
            </a:r>
            <a:r>
              <a:rPr lang="es-CO" dirty="0"/>
              <a:t> </a:t>
            </a:r>
            <a:r>
              <a:rPr lang="es-CO" dirty="0" err="1"/>
              <a:t>Tecnology</a:t>
            </a:r>
            <a:r>
              <a:rPr lang="es-CO" dirty="0"/>
              <a:t>”). Es el primer teclado estándar que data de 1981, cuenta con 83 teclas, utiliza el conector PS/1 y tenía la siguiente disposición de las teclas:</a:t>
            </a:r>
            <a:endParaRPr lang="es-ES" dirty="0"/>
          </a:p>
        </p:txBody>
      </p:sp>
      <p:pic>
        <p:nvPicPr>
          <p:cNvPr id="2050" name="Picture 2" descr="teclado PC XT">
            <a:extLst>
              <a:ext uri="{FF2B5EF4-FFF2-40B4-BE49-F238E27FC236}">
                <a16:creationId xmlns:a16="http://schemas.microsoft.com/office/drawing/2014/main" id="{EA566B7A-50F6-4E76-B018-BC735CCA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98" y="2097248"/>
            <a:ext cx="3464740" cy="12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D96E24A-D93F-4287-9EB0-60C4B06FA61C}"/>
              </a:ext>
            </a:extLst>
          </p:cNvPr>
          <p:cNvSpPr txBox="1">
            <a:spLocks/>
          </p:cNvSpPr>
          <p:nvPr/>
        </p:nvSpPr>
        <p:spPr>
          <a:xfrm>
            <a:off x="3869268" y="3330388"/>
            <a:ext cx="7315200" cy="1374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Teclado PC AT</a:t>
            </a:r>
          </a:p>
          <a:p>
            <a:pPr marL="502920" lvl="1" indent="0">
              <a:buNone/>
            </a:pPr>
            <a:r>
              <a:rPr lang="es-CO" dirty="0"/>
              <a:t>PC AT significa (“Personal </a:t>
            </a:r>
            <a:r>
              <a:rPr lang="es-CO" dirty="0" err="1"/>
              <a:t>Computer</a:t>
            </a:r>
            <a:r>
              <a:rPr lang="es-CO" dirty="0"/>
              <a:t> </a:t>
            </a:r>
            <a:r>
              <a:rPr lang="es-CO" dirty="0" err="1"/>
              <a:t>Advanced</a:t>
            </a:r>
            <a:r>
              <a:rPr lang="es-CO" dirty="0"/>
              <a:t> </a:t>
            </a:r>
            <a:r>
              <a:rPr lang="es-CO" dirty="0" err="1"/>
              <a:t>Tecnology</a:t>
            </a:r>
            <a:r>
              <a:rPr lang="es-CO" dirty="0"/>
              <a:t>”). Data de 1983, cuenta con 84 teclas, utiliza el conector PS/1, se le agrega un panel con luces que indica los estados de 3 teclas en especial,  tenía la siguiente disposición de las teclas:</a:t>
            </a:r>
            <a:endParaRPr lang="es-ES" dirty="0"/>
          </a:p>
        </p:txBody>
      </p:sp>
      <p:pic>
        <p:nvPicPr>
          <p:cNvPr id="2052" name="Picture 4" descr="teclado PC AT">
            <a:extLst>
              <a:ext uri="{FF2B5EF4-FFF2-40B4-BE49-F238E27FC236}">
                <a16:creationId xmlns:a16="http://schemas.microsoft.com/office/drawing/2014/main" id="{298169C1-FC78-4407-B01F-B6461D47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62" y="4704743"/>
            <a:ext cx="3448812" cy="121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7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2FCF6-3A91-4205-AD80-59997205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teclado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86841-ABC9-4CEF-A490-318E3CBA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233140"/>
          </a:xfrm>
        </p:spPr>
        <p:txBody>
          <a:bodyPr/>
          <a:lstStyle/>
          <a:p>
            <a:r>
              <a:rPr lang="es-ES" b="1" dirty="0"/>
              <a:t>Teclado extendido</a:t>
            </a:r>
          </a:p>
          <a:p>
            <a:pPr marL="502920" lvl="1" indent="0">
              <a:buNone/>
            </a:pPr>
            <a:r>
              <a:rPr lang="es-CO" dirty="0"/>
              <a:t>Data de 1987, cuenta con 101 teclas, utiliza el conector PS/2, y cuenta con la disposición de teclas del teclado actual: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D96E24A-D93F-4287-9EB0-60C4B06FA61C}"/>
              </a:ext>
            </a:extLst>
          </p:cNvPr>
          <p:cNvSpPr txBox="1">
            <a:spLocks/>
          </p:cNvSpPr>
          <p:nvPr/>
        </p:nvSpPr>
        <p:spPr>
          <a:xfrm>
            <a:off x="3869265" y="3424428"/>
            <a:ext cx="7315200" cy="1374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Teclado </a:t>
            </a:r>
            <a:r>
              <a:rPr lang="pt-BR" b="1" dirty="0" err="1"/>
              <a:t>extendido</a:t>
            </a:r>
            <a:r>
              <a:rPr lang="pt-BR" b="1" dirty="0"/>
              <a:t> para Microsoft® Windows</a:t>
            </a:r>
          </a:p>
          <a:p>
            <a:pPr marL="502920" lvl="1" indent="0">
              <a:buNone/>
            </a:pPr>
            <a:r>
              <a:rPr lang="es-CO" dirty="0"/>
              <a:t>Lo introduce Microsoft® para ser utilizado con el sistema operativo Windows 98, integrándole 2 teclas para acceder de manera directa al botón Inicio y otro para desplegar el menú emergente.</a:t>
            </a:r>
            <a:endParaRPr lang="pt-BR" b="1" dirty="0"/>
          </a:p>
          <a:p>
            <a:pPr marL="502920" lvl="1" indent="0">
              <a:buNone/>
            </a:pPr>
            <a:endParaRPr lang="es-ES" dirty="0"/>
          </a:p>
        </p:txBody>
      </p:sp>
      <p:pic>
        <p:nvPicPr>
          <p:cNvPr id="3074" name="Picture 2" descr="teclado extendido">
            <a:extLst>
              <a:ext uri="{FF2B5EF4-FFF2-40B4-BE49-F238E27FC236}">
                <a16:creationId xmlns:a16="http://schemas.microsoft.com/office/drawing/2014/main" id="{1B70E0F6-3192-4489-BD56-6D6C5EB8B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57" y="2037107"/>
            <a:ext cx="3448817" cy="121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clado 104 teclas">
            <a:extLst>
              <a:ext uri="{FF2B5EF4-FFF2-40B4-BE49-F238E27FC236}">
                <a16:creationId xmlns:a16="http://schemas.microsoft.com/office/drawing/2014/main" id="{447FD126-F046-436D-B717-2D41630B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56" y="4576495"/>
            <a:ext cx="3448817" cy="121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1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5B578-9D39-4E8C-A06B-85863631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sz="3200" dirty="0"/>
              <a:t>Funcionamiento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1EE65FD-C25E-4663-944A-F2C24EC5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93971"/>
            <a:ext cx="7315200" cy="4860913"/>
          </a:xfrm>
        </p:spPr>
        <p:txBody>
          <a:bodyPr>
            <a:normAutofit/>
          </a:bodyPr>
          <a:lstStyle/>
          <a:p>
            <a:r>
              <a:rPr lang="es-ES" dirty="0"/>
              <a:t>Un teclado esta realizado mediante un microcontrolador, estos microcontroladores(</a:t>
            </a:r>
            <a:r>
              <a:rPr lang="es-CO" dirty="0"/>
              <a:t>normalmente de las familias 8048 u 8051 de Intel</a:t>
            </a:r>
            <a:r>
              <a:rPr lang="es-ES" dirty="0"/>
              <a:t>) ejecutan sus propios programas grabados en sus respectivas </a:t>
            </a:r>
            <a:r>
              <a:rPr lang="es-ES" dirty="0" err="1"/>
              <a:t>ROMs</a:t>
            </a:r>
            <a:r>
              <a:rPr lang="es-ES" dirty="0"/>
              <a:t> internas.</a:t>
            </a:r>
          </a:p>
          <a:p>
            <a:r>
              <a:rPr lang="es-ES" dirty="0"/>
              <a:t>Estos programas realizan la exploración matricial de las teclas de determinar cuales están pulsadas.</a:t>
            </a:r>
          </a:p>
          <a:p>
            <a:r>
              <a:rPr lang="es-ES" dirty="0"/>
              <a:t>Los microcontroladores no identifican cada tecla con su respectivo carácter, sino que se adjudica un valor numérico a cada una de las teclas(según su posición).</a:t>
            </a:r>
          </a:p>
          <a:p>
            <a:r>
              <a:rPr lang="es-ES" dirty="0"/>
              <a:t>Al presionar una tecla el microcontrolador del teclado genera un </a:t>
            </a:r>
            <a:r>
              <a:rPr lang="es-ES" dirty="0" err="1"/>
              <a:t>Scan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de igual manera cuando se deja de presionar.</a:t>
            </a:r>
          </a:p>
          <a:p>
            <a:r>
              <a:rPr lang="es-ES" dirty="0"/>
              <a:t>Una vez se detecta la presión los códigos generados son enviados al BIOS donde compara el código en una tabla previamente establecida y genera una interrupción en el procesador.</a:t>
            </a:r>
          </a:p>
        </p:txBody>
      </p:sp>
    </p:spTree>
    <p:extLst>
      <p:ext uri="{BB962C8B-B14F-4D97-AF65-F5344CB8AC3E}">
        <p14:creationId xmlns:p14="http://schemas.microsoft.com/office/powerpoint/2010/main" val="373064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E1EE6-4D73-4EB6-88E9-DAB0AD56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sz="3200" dirty="0"/>
              <a:t>Funcionamiento</a:t>
            </a:r>
          </a:p>
        </p:txBody>
      </p:sp>
      <p:pic>
        <p:nvPicPr>
          <p:cNvPr id="5122" name="Picture 2" descr="http://www.cavsi.com/preguntasrespuestas/images/teclado/funcionamiento-del-teclado-01.jpg">
            <a:extLst>
              <a:ext uri="{FF2B5EF4-FFF2-40B4-BE49-F238E27FC236}">
                <a16:creationId xmlns:a16="http://schemas.microsoft.com/office/drawing/2014/main" id="{F3529802-B4FF-4C53-99F2-822665F2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80" y="630424"/>
            <a:ext cx="7938220" cy="558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3944-BBFE-44FD-9A14-508CFBEF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Scan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D82DB-8368-45BA-9F81-082E7A2C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microcontrolador dedica un byte del que, el bit más significativo, identifica si una tecla es pulsada o soltada y los 7 bits restantes señalarían qué tecla ha sido la utilizada lo que hacen un máximo de 128 teclas.</a:t>
            </a:r>
          </a:p>
          <a:p>
            <a:r>
              <a:rPr lang="es-ES" dirty="0">
                <a:hlinkClick r:id="rId2"/>
              </a:rPr>
              <a:t>Tabla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5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572728-6D3E-40CE-8DE2-78AED0CC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Microcontrolador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994607-5C5D-4F42-944A-D3F0A643E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Intel 8048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58D2C0-61B5-446B-9BFB-CFF9D947A6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Fue lanzado en 1976.</a:t>
            </a:r>
          </a:p>
          <a:p>
            <a:r>
              <a:rPr lang="es-ES" dirty="0"/>
              <a:t>Monociclo.</a:t>
            </a:r>
          </a:p>
          <a:p>
            <a:r>
              <a:rPr lang="es-ES" dirty="0"/>
              <a:t>Memoria ROM 2 KB y 128 de bytes RAM.</a:t>
            </a:r>
          </a:p>
          <a:p>
            <a:r>
              <a:rPr lang="es-ES" dirty="0">
                <a:hlinkClick r:id="rId2"/>
              </a:rPr>
              <a:t>ISA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49EC8EB-D44F-4EA1-A06B-CFABE2114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Intel 8051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99F4DF9-4B68-4000-95F7-DDB70D4B9A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Fue lanzado en 1980.</a:t>
            </a:r>
          </a:p>
          <a:p>
            <a:r>
              <a:rPr lang="es-ES" dirty="0"/>
              <a:t>Monociclo.</a:t>
            </a:r>
          </a:p>
          <a:p>
            <a:r>
              <a:rPr lang="es-ES" dirty="0"/>
              <a:t>Memoria ROM de 2 – 4 KB y 256 bytes de RAM.</a:t>
            </a:r>
          </a:p>
          <a:p>
            <a:r>
              <a:rPr lang="es-ES" dirty="0">
                <a:hlinkClick r:id="rId3"/>
              </a:rPr>
              <a:t>ISA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232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927990-912F-4C06-AEE4-05710A42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conexión</a:t>
            </a:r>
          </a:p>
        </p:txBody>
      </p:sp>
      <p:pic>
        <p:nvPicPr>
          <p:cNvPr id="6146" name="Picture 2" descr="Resultado de imagen para usb">
            <a:extLst>
              <a:ext uri="{FF2B5EF4-FFF2-40B4-BE49-F238E27FC236}">
                <a16:creationId xmlns:a16="http://schemas.microsoft.com/office/drawing/2014/main" id="{A812A658-09D6-4340-9C9E-EF6D1127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15" y="713724"/>
            <a:ext cx="3138714" cy="313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bluetooth">
            <a:extLst>
              <a:ext uri="{FF2B5EF4-FFF2-40B4-BE49-F238E27FC236}">
                <a16:creationId xmlns:a16="http://schemas.microsoft.com/office/drawing/2014/main" id="{AD7A402D-FDCA-4CFB-8D56-94571FA8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29" y="357414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ps/2">
            <a:extLst>
              <a:ext uri="{FF2B5EF4-FFF2-40B4-BE49-F238E27FC236}">
                <a16:creationId xmlns:a16="http://schemas.microsoft.com/office/drawing/2014/main" id="{DF1B740E-6186-4B3E-8F31-5B197FD5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957" y="2114740"/>
            <a:ext cx="40481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8302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1263</TotalTime>
  <Words>546</Words>
  <Application>Microsoft Office PowerPoint</Application>
  <PresentationFormat>Panorámica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Marco</vt:lpstr>
      <vt:lpstr>Teclado </vt:lpstr>
      <vt:lpstr>¿Qué es?</vt:lpstr>
      <vt:lpstr>Tipos de teclado</vt:lpstr>
      <vt:lpstr>Tipos de teclado</vt:lpstr>
      <vt:lpstr>Funcionamiento</vt:lpstr>
      <vt:lpstr>Funcionamiento</vt:lpstr>
      <vt:lpstr>Scan Code</vt:lpstr>
      <vt:lpstr>Microcontrolador</vt:lpstr>
      <vt:lpstr>Tipos de conexión</vt:lpstr>
      <vt:lpstr>PS/2</vt:lpstr>
      <vt:lpstr>USB</vt:lpstr>
      <vt:lpstr>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Teclado</dc:title>
  <dc:creator>ALEJANDRO HERNANDEZ</dc:creator>
  <cp:lastModifiedBy>ALEJANDRO HERNANDEZ</cp:lastModifiedBy>
  <cp:revision>20</cp:revision>
  <dcterms:created xsi:type="dcterms:W3CDTF">2017-11-13T22:32:49Z</dcterms:created>
  <dcterms:modified xsi:type="dcterms:W3CDTF">2017-11-14T19:35:56Z</dcterms:modified>
</cp:coreProperties>
</file>