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40" d="100"/>
          <a:sy n="40" d="100"/>
        </p:scale>
        <p:origin x="2318" y="1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81DBF-9569-4DC7-9E9E-E96D9EB5847D}" type="datetimeFigureOut">
              <a:rPr lang="es-ES" smtClean="0"/>
              <a:t>26/08/2024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2832C-A1EA-42AA-9FA8-F3652B6A15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650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2832C-A1EA-42AA-9FA8-F3652B6A152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5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2832C-A1EA-42AA-9FA8-F3652B6A152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83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2832C-A1EA-42AA-9FA8-F3652B6A152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932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2832C-A1EA-42AA-9FA8-F3652B6A152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28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E0DF9-A056-4019-F790-E9CADCE91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20FE27-E618-ECE8-CAD3-36AD3B8DB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C5654A-EDE9-4A1D-33EC-4181A1B7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26/08/2024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9E85A4-2724-D516-DF16-37A9CD8E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DDE7E2-57CE-B746-6633-F795CCEF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34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3F57F-133C-839F-D43C-5DBF364B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A40933-6C2D-DF65-C9D4-2B470B7E9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45EDF8-1CB7-933E-47C7-7AA0B205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26/08/2024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23E6AD-3BD9-10AB-5B92-2B70569E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AC9616-1881-FDA1-A34D-68F5A1B4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08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52657C-A490-46B4-7DA8-B22357DAE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D1B44F-EC8F-4AA5-3B9F-4766E1F63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57B9A-BCC6-D2D4-17E7-18328A1D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26/08/2024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D95848-E4C9-F8B1-1581-46630FB4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6DDE7-118A-BF56-6B66-19845A17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34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6BEF1-9FB6-E40B-2C9E-F97FC021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2493F0-4866-898B-531F-6DC9D623D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8026EB-68FA-4D90-BFC9-0F5F8E01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26/08/2024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17DE8F-E9C7-5808-FE64-F5B4F8F4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8CEA78-264D-F70E-2865-55E764D2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84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5D477-1DA9-E112-5F29-582D6F2A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C5CF05-70F6-8266-AE30-8CA3D9033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A4262E-3FA3-CED2-A3C1-3554C310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26/08/2024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82DE1-ABC3-8FE6-9391-CC206E3A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B52C3B-65EF-64A9-8AFD-F3B27650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75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CF1D2-B0B7-14F8-8038-0549836E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05817-4D64-D746-2043-45D87D6EF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6A0111-EE4F-21D1-726B-310D56663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65FE8E-98F3-5502-B74C-31A7D22B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26/08/2024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17284F-F4D1-7E04-D405-530E8AC2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7FF455-984F-936C-B538-8B9A41FF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705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B32F1-329B-7DA6-6FFA-AF53B0C4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E7C0D3-4243-ADD6-08C0-5868598CA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3B9576-D411-80AC-CBE6-E946E03A5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347A97-1A23-F516-B0A4-B731149C0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147B50-9FD8-16BB-F9F3-75FE625EE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95743F-C6A9-441E-9425-BB788DA4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26/08/2024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E797AE-0EB1-2914-38F4-11B6FC5A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CB00367-A186-F685-EFE4-75426E50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651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22406-6716-6312-75CB-A22FE897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02BA6-8467-4543-C0B5-859DEA65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26/08/2024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D86FAB-BA02-4DE4-800C-CD7B5723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C8729C-7F5D-3485-8B9F-F2418F0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57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4910CA-85E1-E4AF-0FA6-A3038F62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26/08/2024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6859B5-F5FC-BB1C-D669-3E7CFD9F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4E0922-49CF-BF44-1C07-42AF84BC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39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A9AC0-2E3A-3365-EEB1-FF79C20F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DD8934-3586-94AF-BF0B-17D935076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2A428E-FEEA-F9B6-F836-36FFBD9BE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C92B57-D488-91BF-978F-DBB661EC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26/08/2024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BA2A96-F351-934A-BBDC-23074225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994D10-AEDA-5F5A-AF98-4B80688D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425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47105-F7EF-4896-F443-C532A839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246F34-3762-B216-F254-D39D39501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EB7F05-9552-7DED-56C0-1F27D2CEB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AA054E-C705-2789-765D-AE96FDA2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26/08/2024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B52141-C85C-3B08-456B-589A1B32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D0B46C-2B10-0B79-12B5-97C00EB3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52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79938D-602B-0E4A-B94B-426FDCFF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890393-E2CD-0988-8390-3EE38B00F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9112EF-55EC-1904-9577-6A1B98718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F5FC0B-5855-4DB3-BB3E-E2DAA9A8FCB7}" type="datetimeFigureOut">
              <a:rPr lang="es-ES" smtClean="0"/>
              <a:t>26/08/2024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1C3C5D-40AE-C019-670E-46233CBD1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BC23D7-453E-4AEB-44EC-69E42C29B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17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9.pn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de icono de reparación. arreglar el signo de la ilustración. símbolo  de reparación. actualizar logotipo. 18729855 Vector en Vecteezy">
            <a:extLst>
              <a:ext uri="{FF2B5EF4-FFF2-40B4-BE49-F238E27FC236}">
                <a16:creationId xmlns:a16="http://schemas.microsoft.com/office/drawing/2014/main" id="{E277543A-0AB1-F33A-AD71-5F6DFA8C9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693" y="973480"/>
            <a:ext cx="4329953" cy="432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26619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0227BB2-8038-F157-0424-F8D4B065BAD6}"/>
              </a:ext>
            </a:extLst>
          </p:cNvPr>
          <p:cNvSpPr txBox="1"/>
          <p:nvPr/>
        </p:nvSpPr>
        <p:spPr>
          <a:xfrm>
            <a:off x="914400" y="2951947"/>
            <a:ext cx="51816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800"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PRESENTACIÓN TÉCNICA </a:t>
            </a:r>
          </a:p>
          <a:p>
            <a:r>
              <a:rPr lang="es-ES" sz="2800"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			</a:t>
            </a:r>
            <a:r>
              <a:rPr lang="es-ES" sz="1200"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*para los que le saben</a:t>
            </a:r>
            <a:endParaRPr lang="es-ES" sz="1200" dirty="0"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805933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800" dirty="0"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lang="es-ES" sz="1200" dirty="0"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73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ategoría «Doctor lawyer businessman» de imágenes, fotos de stock e  ilustraciones libres de regalías | Shutterstock">
            <a:extLst>
              <a:ext uri="{FF2B5EF4-FFF2-40B4-BE49-F238E27FC236}">
                <a16:creationId xmlns:a16="http://schemas.microsoft.com/office/drawing/2014/main" id="{4C5037AA-621A-2D82-AA0D-0355B4950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289" y="1059952"/>
            <a:ext cx="4934355" cy="328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artas de agradecimiento a un profesor o profesora: gracias por todo">
            <a:extLst>
              <a:ext uri="{FF2B5EF4-FFF2-40B4-BE49-F238E27FC236}">
                <a16:creationId xmlns:a16="http://schemas.microsoft.com/office/drawing/2014/main" id="{E0F325E9-11AC-0FB4-1E14-C2A4F7E57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451" y="1050734"/>
            <a:ext cx="3560486" cy="47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rquitecto Hembra Foto de stock y más banco de imágenes de Arquitecto -  Arquitecto, Cianotipo - Plano, Plano - Documento - iStock">
            <a:extLst>
              <a:ext uri="{FF2B5EF4-FFF2-40B4-BE49-F238E27FC236}">
                <a16:creationId xmlns:a16="http://schemas.microsoft.com/office/drawing/2014/main" id="{41D53AB3-2836-CD8D-BA3B-811B1605B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233" y="3976569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-84564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5A1FB5-244E-A10F-341C-D715AA75247D}"/>
              </a:ext>
            </a:extLst>
          </p:cNvPr>
          <p:cNvSpPr txBox="1"/>
          <p:nvPr/>
        </p:nvSpPr>
        <p:spPr>
          <a:xfrm>
            <a:off x="-5798951" y="170250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RESULTADOS Y EVALUACIÓN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7DFE96-9053-E82C-F5B3-482CBCC6A5E1}"/>
              </a:ext>
            </a:extLst>
          </p:cNvPr>
          <p:cNvSpPr txBox="1"/>
          <p:nvPr/>
        </p:nvSpPr>
        <p:spPr>
          <a:xfrm>
            <a:off x="-4267200" y="2426017"/>
            <a:ext cx="5181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Métricas:</a:t>
            </a:r>
            <a:endParaRPr lang="en-US" sz="1200" b="1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1. 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AUC: 0.7781149589432346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F1-Score:0.8694190566235949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Precision Score: 0.7767974469682748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Recall Score: 0.987118320610687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ROC-AUC Score: 0.5719279546315846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Specificity: 0.15673758865248227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2.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AUC: 0.9503748661192432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F1-Score:0.9745327958959326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Precision Score: 0.9984982166322508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Recall Score: 0.9516908212560387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ROC-AUC Score: 0.6681531029357116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Specificity: 0.38461538461538464</a:t>
            </a:r>
            <a:endParaRPr lang="es-ES" sz="1200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3.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AUC: 0.978246539222149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F1-Score:0.9780439121756487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Precision Score: 0.95703125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Recall Score: 1.0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ROC-AUC Score: 0.9789002557544757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Specificity: 0.9578005115089514</a:t>
            </a:r>
            <a:endParaRPr lang="es-ES" sz="1200" dirty="0">
              <a:latin typeface="Consolas" panose="020B0609020204030204" pitchFamily="49" charset="0"/>
            </a:endParaRPr>
          </a:p>
          <a:p>
            <a:endParaRPr lang="es-ES" dirty="0"/>
          </a:p>
        </p:txBody>
      </p:sp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3628A751-7B9E-FA80-27AA-5AFF2F6026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351" y="1391246"/>
            <a:ext cx="2930874" cy="2976668"/>
          </a:xfrm>
          <a:prstGeom prst="rect">
            <a:avLst/>
          </a:prstGeom>
        </p:spPr>
      </p:pic>
      <p:pic>
        <p:nvPicPr>
          <p:cNvPr id="9" name="Imagen 8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948A2D4A-F239-F475-89E4-F0905DE53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000" y="8000353"/>
            <a:ext cx="3038861" cy="2376988"/>
          </a:xfrm>
          <a:prstGeom prst="rect">
            <a:avLst/>
          </a:prstGeom>
        </p:spPr>
      </p:pic>
      <p:pic>
        <p:nvPicPr>
          <p:cNvPr id="12" name="Imagen 11" descr="Gráfico, Histograma&#10;&#10;Descripción generada automáticamente">
            <a:extLst>
              <a:ext uri="{FF2B5EF4-FFF2-40B4-BE49-F238E27FC236}">
                <a16:creationId xmlns:a16="http://schemas.microsoft.com/office/drawing/2014/main" id="{08D2FCBA-B8EC-541F-0464-6EC0DBA518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373" y="5357248"/>
            <a:ext cx="2930874" cy="283928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1D57E13-3809-B849-C6F2-E9640A2F906E}"/>
              </a:ext>
            </a:extLst>
          </p:cNvPr>
          <p:cNvSpPr txBox="1"/>
          <p:nvPr/>
        </p:nvSpPr>
        <p:spPr>
          <a:xfrm>
            <a:off x="529524" y="2259012"/>
            <a:ext cx="59513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¿CÓMO SACO DINERO DE ESTO?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ADF797-240F-B809-DBA7-215EAE0320D5}"/>
              </a:ext>
            </a:extLst>
          </p:cNvPr>
          <p:cNvSpPr txBox="1"/>
          <p:nvPr/>
        </p:nvSpPr>
        <p:spPr>
          <a:xfrm>
            <a:off x="1276433" y="2882377"/>
            <a:ext cx="45147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Contexto: Departamentos de RR.HH. de empresas que requieran empleados con profesiones que requieran un examen habilitante y apuntarse a Colegios Profesionales (arquitectos, abogados, algunos ingenieros, médicos, etc.)</a:t>
            </a:r>
          </a:p>
          <a:p>
            <a:endParaRPr lang="es-ES" dirty="0"/>
          </a:p>
          <a:p>
            <a:r>
              <a:rPr lang="es-ES" dirty="0"/>
              <a:t>Aplicable también a profesionales del ámbito público que estén dispuestos a compartir sus notas en oposiciones (profesores, por ejemplo).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480EFE1-EE5B-C152-7BA4-698B4D73D0FB}"/>
              </a:ext>
            </a:extLst>
          </p:cNvPr>
          <p:cNvSpPr/>
          <p:nvPr/>
        </p:nvSpPr>
        <p:spPr>
          <a:xfrm>
            <a:off x="-84564" y="0"/>
            <a:ext cx="12276564" cy="685799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958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ategoría «Doctor lawyer businessman» de imágenes, fotos de stock e  ilustraciones libres de regalías | Shutterstock">
            <a:extLst>
              <a:ext uri="{FF2B5EF4-FFF2-40B4-BE49-F238E27FC236}">
                <a16:creationId xmlns:a16="http://schemas.microsoft.com/office/drawing/2014/main" id="{4C5037AA-621A-2D82-AA0D-0355B4950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7418" y="-863552"/>
            <a:ext cx="4934355" cy="328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artas de agradecimiento a un profesor o profesora: gracias por todo">
            <a:extLst>
              <a:ext uri="{FF2B5EF4-FFF2-40B4-BE49-F238E27FC236}">
                <a16:creationId xmlns:a16="http://schemas.microsoft.com/office/drawing/2014/main" id="{E0F325E9-11AC-0FB4-1E14-C2A4F7E57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0499" y="1108884"/>
            <a:ext cx="3560486" cy="47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ow To Use Data Strategically In Business: 3 Essential Ways | Bernard Marr">
            <a:extLst>
              <a:ext uri="{FF2B5EF4-FFF2-40B4-BE49-F238E27FC236}">
                <a16:creationId xmlns:a16="http://schemas.microsoft.com/office/drawing/2014/main" id="{76DF0B40-AA2D-7160-DD0B-A4424DFA1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607" y="1129506"/>
            <a:ext cx="6895033" cy="459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rquitecto Hembra Foto de stock y más banco de imágenes de Arquitecto -  Arquitecto, Cianotipo - Plano, Plano - Documento - iStock">
            <a:extLst>
              <a:ext uri="{FF2B5EF4-FFF2-40B4-BE49-F238E27FC236}">
                <a16:creationId xmlns:a16="http://schemas.microsoft.com/office/drawing/2014/main" id="{41D53AB3-2836-CD8D-BA3B-811B1605B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13" y="8624769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-84564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D57E13-3809-B849-C6F2-E9640A2F906E}"/>
              </a:ext>
            </a:extLst>
          </p:cNvPr>
          <p:cNvSpPr txBox="1"/>
          <p:nvPr/>
        </p:nvSpPr>
        <p:spPr>
          <a:xfrm>
            <a:off x="914400" y="2067119"/>
            <a:ext cx="59513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¿DINERO? EL TUYO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ADF797-240F-B809-DBA7-215EAE0320D5}"/>
              </a:ext>
            </a:extLst>
          </p:cNvPr>
          <p:cNvSpPr txBox="1"/>
          <p:nvPr/>
        </p:nvSpPr>
        <p:spPr>
          <a:xfrm>
            <a:off x="1021080" y="2882377"/>
            <a:ext cx="4813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Problemas RESUELTOS: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Datos Controversiales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  <a:p>
            <a:r>
              <a:rPr lang="es-ES" dirty="0"/>
              <a:t>Problemas a RESOLVER: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Extrapolación a otras industrias = Más datos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Complejidad de la realidad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480EFE1-EE5B-C152-7BA4-698B4D73D0FB}"/>
              </a:ext>
            </a:extLst>
          </p:cNvPr>
          <p:cNvSpPr/>
          <p:nvPr/>
        </p:nvSpPr>
        <p:spPr>
          <a:xfrm>
            <a:off x="-84564" y="0"/>
            <a:ext cx="12276564" cy="685799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1851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">
            <a:extLst>
              <a:ext uri="{FF2B5EF4-FFF2-40B4-BE49-F238E27FC236}">
                <a16:creationId xmlns:a16="http://schemas.microsoft.com/office/drawing/2014/main" id="{C8FB34FE-F22E-5CF8-A83A-C7CFDABFF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33" y="0"/>
            <a:ext cx="7570734" cy="667782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DC97A2A-8020-922D-B5DB-7B88D296E848}"/>
              </a:ext>
            </a:extLst>
          </p:cNvPr>
          <p:cNvSpPr/>
          <p:nvPr/>
        </p:nvSpPr>
        <p:spPr>
          <a:xfrm>
            <a:off x="6168572" y="1349829"/>
            <a:ext cx="1175657" cy="566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5E13EBE-65CF-42B1-5DBE-3645E6E68EFD}"/>
              </a:ext>
            </a:extLst>
          </p:cNvPr>
          <p:cNvSpPr/>
          <p:nvPr/>
        </p:nvSpPr>
        <p:spPr>
          <a:xfrm>
            <a:off x="7046687" y="2445658"/>
            <a:ext cx="1066800" cy="566057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D98D324-CC3B-3CFE-5C72-B79B98A7AA17}"/>
              </a:ext>
            </a:extLst>
          </p:cNvPr>
          <p:cNvSpPr/>
          <p:nvPr/>
        </p:nvSpPr>
        <p:spPr>
          <a:xfrm>
            <a:off x="7046687" y="3429000"/>
            <a:ext cx="1066800" cy="56605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5EEBB55-F636-2B73-B4A7-FBD82B7D3DFA}"/>
              </a:ext>
            </a:extLst>
          </p:cNvPr>
          <p:cNvSpPr/>
          <p:nvPr/>
        </p:nvSpPr>
        <p:spPr>
          <a:xfrm>
            <a:off x="5413829" y="5065487"/>
            <a:ext cx="1066800" cy="56605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F6263D3-0688-CB0A-58A7-D94FF5661762}"/>
              </a:ext>
            </a:extLst>
          </p:cNvPr>
          <p:cNvSpPr/>
          <p:nvPr/>
        </p:nvSpPr>
        <p:spPr>
          <a:xfrm>
            <a:off x="4680857" y="1349829"/>
            <a:ext cx="1066800" cy="56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29FF6EF-B61A-0F22-EE84-2E4B48E43810}"/>
              </a:ext>
            </a:extLst>
          </p:cNvPr>
          <p:cNvSpPr/>
          <p:nvPr/>
        </p:nvSpPr>
        <p:spPr>
          <a:xfrm>
            <a:off x="3614057" y="2924629"/>
            <a:ext cx="1066800" cy="56605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405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de icono de reparación. arreglar el signo de la ilustración. símbolo  de reparación. actualizar logotipo. 18729855 Vector en Vecteezy">
            <a:extLst>
              <a:ext uri="{FF2B5EF4-FFF2-40B4-BE49-F238E27FC236}">
                <a16:creationId xmlns:a16="http://schemas.microsoft.com/office/drawing/2014/main" id="{E277543A-0AB1-F33A-AD71-5F6DFA8C9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833" y="-4154698"/>
            <a:ext cx="4329953" cy="432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1EA93344-4D28-0CF5-F873-15FDD699B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15" y="993499"/>
            <a:ext cx="12764370" cy="5157237"/>
          </a:xfrm>
          <a:prstGeom prst="rect">
            <a:avLst/>
          </a:prstGeom>
        </p:spPr>
      </p:pic>
      <p:pic>
        <p:nvPicPr>
          <p:cNvPr id="16" name="Imagen 1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17301B87-7779-7CEB-2437-0870080DA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68" y="12138647"/>
            <a:ext cx="1455546" cy="1188823"/>
          </a:xfrm>
          <a:prstGeom prst="rect">
            <a:avLst/>
          </a:prstGeom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0227BB2-8038-F157-0424-F8D4B065BAD6}"/>
              </a:ext>
            </a:extLst>
          </p:cNvPr>
          <p:cNvSpPr txBox="1"/>
          <p:nvPr/>
        </p:nvSpPr>
        <p:spPr>
          <a:xfrm>
            <a:off x="738973" y="-1191092"/>
            <a:ext cx="51816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PRESENTACIÓN TÉCNICA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			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*para los que le saben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F5FC457-91FF-5F3B-3CD2-68CCFEC3D67E}"/>
              </a:ext>
            </a:extLst>
          </p:cNvPr>
          <p:cNvSpPr txBox="1"/>
          <p:nvPr/>
        </p:nvSpPr>
        <p:spPr>
          <a:xfrm>
            <a:off x="738973" y="170250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DE DATOS Y MODELO(s)	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3DF2F4A-9867-93EA-313F-BAFF9770C35C}"/>
              </a:ext>
            </a:extLst>
          </p:cNvPr>
          <p:cNvSpPr txBox="1"/>
          <p:nvPr/>
        </p:nvSpPr>
        <p:spPr>
          <a:xfrm>
            <a:off x="738973" y="2311029"/>
            <a:ext cx="41798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Datos originales: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5103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Wightman, L. F. (1998). LSAC National Longitudinal Bar Passage Study. LSAC Research Report Series. 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Law </a:t>
            </a:r>
            <a:r>
              <a:rPr kumimoji="0" lang="es-ES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School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Admission Council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Target: Datos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nominales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[1/0]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Features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Datos nominales, continuos, discretos y ordinales.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Librerías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pandas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2.2.2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matplotlib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3.9.0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seaborn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0.13.2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numpy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1.26.4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sklearn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1.5.0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imblearn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0.12.3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pickle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4.0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yaml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6.0.2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23" name="Imagen 22" descr="Diagrama&#10;&#10;Descripción generada automáticamente">
            <a:extLst>
              <a:ext uri="{FF2B5EF4-FFF2-40B4-BE49-F238E27FC236}">
                <a16:creationId xmlns:a16="http://schemas.microsoft.com/office/drawing/2014/main" id="{BD88B8A8-0D49-0A28-AC28-A97CF8D70A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66" y="8494488"/>
            <a:ext cx="5315149" cy="3420981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852157" y="10501142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9CA92B8-2EAA-9363-8D0F-E552A98BE02F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410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 descr="Diagrama&#10;&#10;Descripción generada automáticamente">
            <a:extLst>
              <a:ext uri="{FF2B5EF4-FFF2-40B4-BE49-F238E27FC236}">
                <a16:creationId xmlns:a16="http://schemas.microsoft.com/office/drawing/2014/main" id="{BD88B8A8-0D49-0A28-AC28-A97CF8D70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521" y="2029021"/>
            <a:ext cx="4874825" cy="3137575"/>
          </a:xfrm>
          <a:prstGeom prst="rect">
            <a:avLst/>
          </a:prstGeom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2" name="Imagen 11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1EA93344-4D28-0CF5-F873-15FDD699B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464" y="2198828"/>
            <a:ext cx="6089451" cy="2460344"/>
          </a:xfrm>
          <a:prstGeom prst="rect">
            <a:avLst/>
          </a:prstGeom>
        </p:spPr>
      </p:pic>
      <p:pic>
        <p:nvPicPr>
          <p:cNvPr id="16" name="Imagen 1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17301B87-7779-7CEB-2437-0870080DA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68" y="12153598"/>
            <a:ext cx="1455546" cy="1188823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DF5FC457-91FF-5F3B-3CD2-68CCFEC3D67E}"/>
              </a:ext>
            </a:extLst>
          </p:cNvPr>
          <p:cNvSpPr txBox="1"/>
          <p:nvPr/>
        </p:nvSpPr>
        <p:spPr>
          <a:xfrm>
            <a:off x="702516" y="-149313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DE DATOS Y MODELO(s)	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3DF2F4A-9867-93EA-313F-BAFF9770C35C}"/>
              </a:ext>
            </a:extLst>
          </p:cNvPr>
          <p:cNvSpPr txBox="1"/>
          <p:nvPr/>
        </p:nvSpPr>
        <p:spPr>
          <a:xfrm>
            <a:off x="-5059550" y="43586"/>
            <a:ext cx="41798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Datos originales: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5103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Wightman, L. F. (1998). LSAC National Longitudinal Bar Passage Study. LSAC Research Report Series. 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Law </a:t>
            </a:r>
            <a:r>
              <a:rPr kumimoji="0" lang="es-ES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School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Admission Council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Target: Datos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nominales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[1/0]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Features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Datos nominales, continuos, discretos y ordinales.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Librerías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pandas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2.2.2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matplotlib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3.9.0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seaborn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0.13.2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numpy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1.26.4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sklearn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1.5.0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imblearn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0.12.3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pickle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4.0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yaml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6.0.2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C8262B-4399-8D4A-6CA7-FEB3F6BD5911}"/>
              </a:ext>
            </a:extLst>
          </p:cNvPr>
          <p:cNvSpPr txBox="1"/>
          <p:nvPr/>
        </p:nvSpPr>
        <p:spPr>
          <a:xfrm>
            <a:off x="914400" y="30745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METODO(logia)	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D533AC9-1EDC-4C22-8131-C403E0F3D8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82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17301B87-7779-7CEB-2437-0870080DA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83" y="1730991"/>
            <a:ext cx="4157944" cy="3396017"/>
          </a:xfrm>
          <a:prstGeom prst="rect">
            <a:avLst/>
          </a:prstGeom>
        </p:spPr>
      </p:pic>
      <p:pic>
        <p:nvPicPr>
          <p:cNvPr id="23" name="Imagen 22" descr="Diagrama&#10;&#10;Descripción generada automáticamente">
            <a:extLst>
              <a:ext uri="{FF2B5EF4-FFF2-40B4-BE49-F238E27FC236}">
                <a16:creationId xmlns:a16="http://schemas.microsoft.com/office/drawing/2014/main" id="{BD88B8A8-0D49-0A28-AC28-A97CF8D70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2347036"/>
            <a:ext cx="4874825" cy="3137575"/>
          </a:xfrm>
          <a:prstGeom prst="rect">
            <a:avLst/>
          </a:prstGeom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5A1FB5-244E-A10F-341C-D715AA75247D}"/>
              </a:ext>
            </a:extLst>
          </p:cNvPr>
          <p:cNvSpPr txBox="1"/>
          <p:nvPr/>
        </p:nvSpPr>
        <p:spPr>
          <a:xfrm>
            <a:off x="738973" y="170250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RESULTADOS Y EVALUACIÓN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57B389-0A28-73BD-73C4-D826EA88D7A4}"/>
              </a:ext>
            </a:extLst>
          </p:cNvPr>
          <p:cNvSpPr txBox="1"/>
          <p:nvPr/>
        </p:nvSpPr>
        <p:spPr>
          <a:xfrm>
            <a:off x="738972" y="2256668"/>
            <a:ext cx="50576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Mejor</a:t>
            </a:r>
            <a:r>
              <a:rPr lang="es-ES" sz="2800" b="1" dirty="0">
                <a:latin typeface="Consolas" panose="020B0609020204030204" pitchFamily="49" charset="0"/>
              </a:rPr>
              <a:t>es modelos: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sz="2800" b="1" dirty="0" err="1">
                <a:latin typeface="Consolas" panose="020B0609020204030204" pitchFamily="49" charset="0"/>
              </a:rPr>
              <a:t>Tree</a:t>
            </a:r>
            <a:endParaRPr kumimoji="0" lang="es-E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sz="2800" b="1" dirty="0">
                <a:latin typeface="Consolas" panose="020B0609020204030204" pitchFamily="49" charset="0"/>
              </a:rPr>
              <a:t>Reg. Log.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KNN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E7A6475-0FA4-714D-B692-0C3993E04FC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681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17301B87-7779-7CEB-2437-0870080DA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583" y="-2790209"/>
            <a:ext cx="4157944" cy="3396017"/>
          </a:xfrm>
          <a:prstGeom prst="rect">
            <a:avLst/>
          </a:prstGeom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5A1FB5-244E-A10F-341C-D715AA75247D}"/>
              </a:ext>
            </a:extLst>
          </p:cNvPr>
          <p:cNvSpPr txBox="1"/>
          <p:nvPr/>
        </p:nvSpPr>
        <p:spPr>
          <a:xfrm>
            <a:off x="738973" y="170250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RESULTADOS Y EVALUACIÓN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57B389-0A28-73BD-73C4-D826EA88D7A4}"/>
              </a:ext>
            </a:extLst>
          </p:cNvPr>
          <p:cNvSpPr txBox="1"/>
          <p:nvPr/>
        </p:nvSpPr>
        <p:spPr>
          <a:xfrm>
            <a:off x="-3849357" y="2017862"/>
            <a:ext cx="50576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Mejor</a:t>
            </a:r>
            <a:r>
              <a:rPr lang="es-ES" sz="2800" b="1" dirty="0">
                <a:latin typeface="Consolas" panose="020B0609020204030204" pitchFamily="49" charset="0"/>
              </a:rPr>
              <a:t>es modelos: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sz="2800" b="1" dirty="0">
                <a:latin typeface="Consolas" panose="020B0609020204030204" pitchFamily="49" charset="0"/>
              </a:rPr>
              <a:t>Reg. Log.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KNN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E7A6475-0FA4-714D-B692-0C3993E04FC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7DFE96-9053-E82C-F5B3-482CBCC6A5E1}"/>
              </a:ext>
            </a:extLst>
          </p:cNvPr>
          <p:cNvSpPr txBox="1"/>
          <p:nvPr/>
        </p:nvSpPr>
        <p:spPr>
          <a:xfrm>
            <a:off x="738973" y="2225727"/>
            <a:ext cx="5181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Métricas:</a:t>
            </a:r>
            <a:endParaRPr lang="en-US" sz="1200" b="1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1. 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AUC: 0.7781149589432346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F1-Score:0.8694190566235949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Precision Score: 0.7767974469682748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Recall Score: 0.987118320610687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ROC-AUC Score: 0.5719279546315846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Specificity: 0.15673758865248227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2.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AUC: 0.9503748661192432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F1-Score:0.9745327958959326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Precision Score: 0.9984982166322508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Recall Score: 0.9516908212560387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ROC-AUC Score: 0.6681531029357116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Specificity: 0.38461538461538464</a:t>
            </a:r>
            <a:endParaRPr lang="es-ES" sz="1200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3.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AUC: 0.978246539222149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F1-Score:0.9780439121756487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Precision Score: 0.95703125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Recall Score: 1.0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ROC-AUC Score: 0.9789002557544757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Specificity: 0.9578005115089514</a:t>
            </a:r>
            <a:endParaRPr lang="es-ES" sz="1200" dirty="0">
              <a:latin typeface="Consolas" panose="020B0609020204030204" pitchFamily="49" charset="0"/>
            </a:endParaRPr>
          </a:p>
          <a:p>
            <a:endParaRPr lang="es-ES" dirty="0"/>
          </a:p>
        </p:txBody>
      </p:sp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12D13B6C-1317-B6BC-8D84-E7F76F248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431" y="969153"/>
            <a:ext cx="2717298" cy="2759755"/>
          </a:xfrm>
          <a:prstGeom prst="rect">
            <a:avLst/>
          </a:prstGeom>
        </p:spPr>
      </p:pic>
      <p:pic>
        <p:nvPicPr>
          <p:cNvPr id="9" name="Imagen 8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B78533F0-AC27-91BD-263C-84EA2CA74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207" y="3731903"/>
            <a:ext cx="3532038" cy="2762749"/>
          </a:xfrm>
          <a:prstGeom prst="rect">
            <a:avLst/>
          </a:prstGeom>
        </p:spPr>
      </p:pic>
      <p:pic>
        <p:nvPicPr>
          <p:cNvPr id="12" name="Imagen 1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4207BEB-366D-A401-3743-B26568BB96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573" y="1099521"/>
            <a:ext cx="2717298" cy="26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06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5A1FB5-244E-A10F-341C-D715AA75247D}"/>
              </a:ext>
            </a:extLst>
          </p:cNvPr>
          <p:cNvSpPr txBox="1"/>
          <p:nvPr/>
        </p:nvSpPr>
        <p:spPr>
          <a:xfrm>
            <a:off x="738973" y="170250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RESULTADOS Y EVALUACIÓN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E7A6475-0FA4-714D-B692-0C3993E04FC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7DFE96-9053-E82C-F5B3-482CBCC6A5E1}"/>
              </a:ext>
            </a:extLst>
          </p:cNvPr>
          <p:cNvSpPr txBox="1"/>
          <p:nvPr/>
        </p:nvSpPr>
        <p:spPr>
          <a:xfrm>
            <a:off x="738973" y="2225727"/>
            <a:ext cx="5181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Métricas:</a:t>
            </a:r>
            <a:endParaRPr lang="en-US" sz="1200" b="1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1. 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AUC: 0.7781149589432346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F1-Score:0.8694190566235949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Precision Score: 0.7767974469682748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Recall Score: 0.987118320610687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ROC-AUC Score: 0.5719279546315846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Specificity: 0.15673758865248227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2.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AUC: 0.9503748661192432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F1-Score:0.9745327958959326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Precision Score: 0.9984982166322508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Recall Score: 0.9516908212560387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ROC-AUC Score: 0.6681531029357116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Specificity: 0.38461538461538464</a:t>
            </a:r>
            <a:endParaRPr lang="es-ES" sz="1200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3.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AUC: 0.978246539222149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F1-Score:0.9780439121756487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Precision Score: 0.95703125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Recall Score: 1.0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ROC-AUC Score: 0.9789002557544757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Specificity: 0.9578005115089514</a:t>
            </a:r>
            <a:endParaRPr lang="es-ES" sz="1200" dirty="0">
              <a:latin typeface="Consolas" panose="020B0609020204030204" pitchFamily="49" charset="0"/>
            </a:endParaRPr>
          </a:p>
          <a:p>
            <a:endParaRPr lang="es-ES" dirty="0"/>
          </a:p>
        </p:txBody>
      </p:sp>
      <p:pic>
        <p:nvPicPr>
          <p:cNvPr id="18" name="Imagen 17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A87EF23B-A296-8413-3696-901938F98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380" y="4003893"/>
            <a:ext cx="3392774" cy="2653817"/>
          </a:xfrm>
          <a:prstGeom prst="rect">
            <a:avLst/>
          </a:prstGeom>
        </p:spPr>
      </p:pic>
      <p:pic>
        <p:nvPicPr>
          <p:cNvPr id="20" name="Imagen 19" descr="Gráfico, Histograma&#10;&#10;Descripción generada automáticamente">
            <a:extLst>
              <a:ext uri="{FF2B5EF4-FFF2-40B4-BE49-F238E27FC236}">
                <a16:creationId xmlns:a16="http://schemas.microsoft.com/office/drawing/2014/main" id="{5C9B4E64-2F0C-2698-83EB-0218AD1AD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125" y="997584"/>
            <a:ext cx="2960057" cy="3006308"/>
          </a:xfrm>
          <a:prstGeom prst="rect">
            <a:avLst/>
          </a:prstGeom>
        </p:spPr>
      </p:pic>
      <p:pic>
        <p:nvPicPr>
          <p:cNvPr id="23" name="Imagen 2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DCDDD5F-9B1A-8B68-745A-304ECE159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573" y="1066960"/>
            <a:ext cx="2960057" cy="286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38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5A1FB5-244E-A10F-341C-D715AA75247D}"/>
              </a:ext>
            </a:extLst>
          </p:cNvPr>
          <p:cNvSpPr txBox="1"/>
          <p:nvPr/>
        </p:nvSpPr>
        <p:spPr>
          <a:xfrm>
            <a:off x="738973" y="170250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RESULTADOS Y EVALUACIÓN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E7A6475-0FA4-714D-B692-0C3993E04FC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7DFE96-9053-E82C-F5B3-482CBCC6A5E1}"/>
              </a:ext>
            </a:extLst>
          </p:cNvPr>
          <p:cNvSpPr txBox="1"/>
          <p:nvPr/>
        </p:nvSpPr>
        <p:spPr>
          <a:xfrm>
            <a:off x="738973" y="2225727"/>
            <a:ext cx="5181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Métricas:</a:t>
            </a:r>
            <a:endParaRPr lang="en-US" sz="1200" b="1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1. 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AUC: 0.7781149589432346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F1-Score:0.8694190566235949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Precision Score: 0.7767974469682748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Recall Score: 0.987118320610687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ROC-AUC Score: 0.5719279546315846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Specificity: 0.15673758865248227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2.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AUC: 0.9503748661192432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F1-Score:0.9745327958959326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Precision Score: 0.9984982166322508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Recall Score: 0.9516908212560387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ROC-AUC Score: 0.6681531029357116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Specificity: 0.38461538461538464</a:t>
            </a:r>
            <a:endParaRPr lang="es-ES" sz="1200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3.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AUC: 0.978246539222149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F1-Score:0.9780439121756487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Precision Score: 0.95703125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Recall Score: 1.0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ROC-AUC Score: 0.9789002557544757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Specificity: 0.9578005115089514</a:t>
            </a:r>
            <a:endParaRPr lang="es-ES" sz="1200" dirty="0">
              <a:latin typeface="Consolas" panose="020B0609020204030204" pitchFamily="49" charset="0"/>
            </a:endParaRPr>
          </a:p>
          <a:p>
            <a:endParaRPr lang="es-ES" dirty="0"/>
          </a:p>
        </p:txBody>
      </p:sp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3628A751-7B9E-FA80-27AA-5AFF2F602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724" y="1391246"/>
            <a:ext cx="2930874" cy="2976668"/>
          </a:xfrm>
          <a:prstGeom prst="rect">
            <a:avLst/>
          </a:prstGeom>
        </p:spPr>
      </p:pic>
      <p:pic>
        <p:nvPicPr>
          <p:cNvPr id="9" name="Imagen 8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948A2D4A-F239-F475-89E4-F0905DE5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00" y="4399903"/>
            <a:ext cx="3038861" cy="2376988"/>
          </a:xfrm>
          <a:prstGeom prst="rect">
            <a:avLst/>
          </a:prstGeom>
        </p:spPr>
      </p:pic>
      <p:pic>
        <p:nvPicPr>
          <p:cNvPr id="12" name="Imagen 11" descr="Gráfico, Histograma&#10;&#10;Descripción generada automáticamente">
            <a:extLst>
              <a:ext uri="{FF2B5EF4-FFF2-40B4-BE49-F238E27FC236}">
                <a16:creationId xmlns:a16="http://schemas.microsoft.com/office/drawing/2014/main" id="{08D2FCBA-B8EC-541F-0464-6EC0DBA51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573" y="1528629"/>
            <a:ext cx="2930874" cy="283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43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AG - Business Intelligence">
            <a:extLst>
              <a:ext uri="{FF2B5EF4-FFF2-40B4-BE49-F238E27FC236}">
                <a16:creationId xmlns:a16="http://schemas.microsoft.com/office/drawing/2014/main" id="{3E97572E-41AE-E20C-A8B4-CDA8E778D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812" y="1051291"/>
            <a:ext cx="6396312" cy="475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-84564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5A1FB5-244E-A10F-341C-D715AA75247D}"/>
              </a:ext>
            </a:extLst>
          </p:cNvPr>
          <p:cNvSpPr txBox="1"/>
          <p:nvPr/>
        </p:nvSpPr>
        <p:spPr>
          <a:xfrm>
            <a:off x="-5798951" y="170250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RESULTADOS Y EVALUACIÓN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7DFE96-9053-E82C-F5B3-482CBCC6A5E1}"/>
              </a:ext>
            </a:extLst>
          </p:cNvPr>
          <p:cNvSpPr txBox="1"/>
          <p:nvPr/>
        </p:nvSpPr>
        <p:spPr>
          <a:xfrm>
            <a:off x="-4267200" y="2426017"/>
            <a:ext cx="5181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Métricas:</a:t>
            </a:r>
            <a:endParaRPr lang="en-US" sz="1200" b="1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1. 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AUC: 0.7781149589432346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F1-Score:0.8694190566235949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Precision Score: 0.7767974469682748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Recall Score: 0.987118320610687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ROC-AUC Score: 0.5719279546315846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Specificity: 0.15673758865248227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2.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AUC: 0.9503748661192432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F1-Score:0.9745327958959326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Precision Score: 0.9984982166322508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Recall Score: 0.9516908212560387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ROC-AUC Score: 0.6681531029357116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Specificity: 0.38461538461538464</a:t>
            </a:r>
            <a:endParaRPr lang="es-ES" sz="1200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3.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AUC: 0.978246539222149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F1-Score:0.9780439121756487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Precision Score: 0.95703125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Recall Score: 1.0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ROC-AUC Score: 0.9789002557544757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Specificity: 0.9578005115089514</a:t>
            </a:r>
            <a:endParaRPr lang="es-ES" sz="1200" dirty="0">
              <a:latin typeface="Consolas" panose="020B0609020204030204" pitchFamily="49" charset="0"/>
            </a:endParaRPr>
          </a:p>
          <a:p>
            <a:endParaRPr lang="es-ES" dirty="0"/>
          </a:p>
        </p:txBody>
      </p:sp>
      <p:pic>
        <p:nvPicPr>
          <p:cNvPr id="9" name="Imagen 8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948A2D4A-F239-F475-89E4-F0905DE53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000" y="8000353"/>
            <a:ext cx="3038861" cy="237698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1D57E13-3809-B849-C6F2-E9640A2F906E}"/>
              </a:ext>
            </a:extLst>
          </p:cNvPr>
          <p:cNvSpPr txBox="1"/>
          <p:nvPr/>
        </p:nvSpPr>
        <p:spPr>
          <a:xfrm>
            <a:off x="529524" y="2259012"/>
            <a:ext cx="59513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PRESENTACIÓN BUSSINES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480EFE1-EE5B-C152-7BA4-698B4D73D0FB}"/>
              </a:ext>
            </a:extLst>
          </p:cNvPr>
          <p:cNvSpPr/>
          <p:nvPr/>
        </p:nvSpPr>
        <p:spPr>
          <a:xfrm>
            <a:off x="-84564" y="0"/>
            <a:ext cx="12276564" cy="685799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7957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717</Words>
  <Application>Microsoft Office PowerPoint</Application>
  <PresentationFormat>Panorámica</PresentationFormat>
  <Paragraphs>185</Paragraphs>
  <Slides>11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Lucida Sans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ALEJANDRO SALCEDO</dc:creator>
  <cp:lastModifiedBy>DANIEL ALEJANDRO SALCEDO</cp:lastModifiedBy>
  <cp:revision>3</cp:revision>
  <dcterms:created xsi:type="dcterms:W3CDTF">2024-08-25T20:05:04Z</dcterms:created>
  <dcterms:modified xsi:type="dcterms:W3CDTF">2024-08-26T15:24:36Z</dcterms:modified>
</cp:coreProperties>
</file>