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7" r:id="rId5"/>
    <p:sldId id="258" r:id="rId6"/>
    <p:sldId id="268" r:id="rId7"/>
    <p:sldId id="276" r:id="rId8"/>
    <p:sldId id="269" r:id="rId9"/>
    <p:sldId id="272" r:id="rId10"/>
    <p:sldId id="273" r:id="rId11"/>
    <p:sldId id="274" r:id="rId12"/>
    <p:sldId id="275" r:id="rId13"/>
    <p:sldId id="277" r:id="rId14"/>
    <p:sldId id="278" r:id="rId15"/>
    <p:sldId id="270" r:id="rId16"/>
    <p:sldId id="260" r:id="rId17"/>
    <p:sldId id="261" r:id="rId18"/>
    <p:sldId id="262" r:id="rId19"/>
    <p:sldId id="263" r:id="rId20"/>
    <p:sldId id="271" r:id="rId21"/>
    <p:sldId id="266" r:id="rId22"/>
    <p:sldId id="264" r:id="rId23"/>
    <p:sldId id="265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3" autoAdjust="0"/>
    <p:restoredTop sz="94660"/>
  </p:normalViewPr>
  <p:slideViewPr>
    <p:cSldViewPr snapToGrid="0">
      <p:cViewPr varScale="1">
        <p:scale>
          <a:sx n="50" d="100"/>
          <a:sy n="50" d="100"/>
        </p:scale>
        <p:origin x="2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81DBF-9569-4DC7-9E9E-E96D9EB5847D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2832C-A1EA-42AA-9FA8-F3652B6A1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65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83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93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28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E0DF9-A056-4019-F790-E9CADCE9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0FE27-E618-ECE8-CAD3-36AD3B8D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5654A-EDE9-4A1D-33EC-4181A1B7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9E85A4-2724-D516-DF16-37A9CD8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DE7E2-57CE-B746-6633-F795CCEF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3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F57F-133C-839F-D43C-5DBF364B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A40933-6C2D-DF65-C9D4-2B470B7E9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5EDF8-1CB7-933E-47C7-7AA0B205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23E6AD-3BD9-10AB-5B92-2B70569E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C9616-1881-FDA1-A34D-68F5A1B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08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52657C-A490-46B4-7DA8-B22357DAE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D1B44F-EC8F-4AA5-3B9F-4766E1F6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57B9A-BCC6-D2D4-17E7-18328A1D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95848-E4C9-F8B1-1581-46630FB4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6DDE7-118A-BF56-6B66-19845A17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34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BEF1-9FB6-E40B-2C9E-F97FC02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493F0-4866-898B-531F-6DC9D623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6EB-68FA-4D90-BFC9-0F5F8E0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7DE8F-E9C7-5808-FE64-F5B4F8F4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CEA78-264D-F70E-2865-55E764D2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8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5D477-1DA9-E112-5F29-582D6F2A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5CF05-70F6-8266-AE30-8CA3D903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4262E-3FA3-CED2-A3C1-3554C310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82DE1-ABC3-8FE6-9391-CC206E3A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52C3B-65EF-64A9-8AFD-F3B27650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7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F1D2-B0B7-14F8-8038-0549836E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05817-4D64-D746-2043-45D87D6E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6A0111-EE4F-21D1-726B-310D5666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5FE8E-98F3-5502-B74C-31A7D22B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7284F-F4D1-7E04-D405-530E8AC2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7FF455-984F-936C-B538-8B9A41FF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32F1-329B-7DA6-6FFA-AF53B0C4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7C0D3-4243-ADD6-08C0-5868598C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3B9576-D411-80AC-CBE6-E946E03A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347A97-1A23-F516-B0A4-B731149C0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147B50-9FD8-16BB-F9F3-75FE625EE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95743F-C6A9-441E-9425-BB788DA4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E797AE-0EB1-2914-38F4-11B6FC5A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B00367-A186-F685-EFE4-75426E50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51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22406-6716-6312-75CB-A22FE89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02BA6-8467-4543-C0B5-859DEA6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D86FAB-BA02-4DE4-800C-CD7B5723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C8729C-7F5D-3485-8B9F-F2418F0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57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4910CA-85E1-E4AF-0FA6-A3038F62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6859B5-F5FC-BB1C-D669-3E7CFD9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E0922-49CF-BF44-1C07-42AF84BC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3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9AC0-2E3A-3365-EEB1-FF79C20F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D8934-3586-94AF-BF0B-17D93507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2A428E-FEEA-F9B6-F836-36FFBD9BE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C92B57-D488-91BF-978F-DBB661EC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A2A96-F351-934A-BBDC-230742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94D10-AEDA-5F5A-AF98-4B80688D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25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7105-F7EF-4896-F443-C532A839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246F34-3762-B216-F254-D39D3950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EB7F05-9552-7DED-56C0-1F27D2CE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A054E-C705-2789-765D-AE96FDA2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B52141-C85C-3B08-456B-589A1B3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0B46C-2B10-0B79-12B5-97C00EB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5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79938D-602B-0E4A-B94B-426FDCFF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393-E2CD-0988-8390-3EE38B00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112EF-55EC-1904-9577-6A1B98718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5FC0B-5855-4DB3-BB3E-E2DAA9A8FCB7}" type="datetimeFigureOut">
              <a:rPr lang="es-ES" smtClean="0"/>
              <a:t>30/08/2024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C3C5D-40AE-C019-670E-46233CBD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C23D7-453E-4AEB-44EC-69E42C29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30.pn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de icono de reparación. arreglar el signo de la ilustración. símbolo  de reparación. actualizar logotipo. 18729855 Vector en Vecteezy">
            <a:extLst>
              <a:ext uri="{FF2B5EF4-FFF2-40B4-BE49-F238E27FC236}">
                <a16:creationId xmlns:a16="http://schemas.microsoft.com/office/drawing/2014/main" id="{E277543A-0AB1-F33A-AD71-5F6DFA8C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93" y="973480"/>
            <a:ext cx="4329953" cy="4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26619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227BB2-8038-F157-0424-F8D4B065BAD6}"/>
              </a:ext>
            </a:extLst>
          </p:cNvPr>
          <p:cNvSpPr txBox="1"/>
          <p:nvPr/>
        </p:nvSpPr>
        <p:spPr>
          <a:xfrm>
            <a:off x="914400" y="2951947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TÉCNICA </a:t>
            </a:r>
          </a:p>
          <a:p>
            <a:r>
              <a:rPr lang="es-ES" sz="28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			</a:t>
            </a:r>
            <a:r>
              <a:rPr lang="es-ES" sz="12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*para los que le saben</a:t>
            </a:r>
            <a:endParaRPr lang="es-ES" sz="1200" dirty="0"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805933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800" dirty="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lang="es-ES" sz="1200" dirty="0"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928C48-9741-ED5F-64D3-59FC7E385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1" y="26619"/>
            <a:ext cx="3013666" cy="9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7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975C91-8135-7600-CC05-9566740F4D08}"/>
              </a:ext>
            </a:extLst>
          </p:cNvPr>
          <p:cNvSpPr txBox="1"/>
          <p:nvPr/>
        </p:nvSpPr>
        <p:spPr>
          <a:xfrm>
            <a:off x="-5707131" y="474344"/>
            <a:ext cx="48011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dnn_bar_pass_prediction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The LSAT prediction from the DNN model.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gender: Gender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lsat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LSAT score received by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race: Race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ugpa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A student's undergraduate GPA.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- Ground truth label indicating whether or not the student eventually passed a bar.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bar_passed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I added a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target column for convenience, of whether someone passed the bar at any point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4308CF8-2913-A982-A6A8-29A9E3695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27666"/>
              </p:ext>
            </p:extLst>
          </p:nvPr>
        </p:nvGraphicFramePr>
        <p:xfrm>
          <a:off x="5804784" y="593347"/>
          <a:ext cx="5917420" cy="481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7706">
                  <a:extLst>
                    <a:ext uri="{9D8B030D-6E8A-4147-A177-3AD203B41FA5}">
                      <a16:colId xmlns:a16="http://schemas.microsoft.com/office/drawing/2014/main" val="1242301022"/>
                    </a:ext>
                  </a:extLst>
                </a:gridCol>
                <a:gridCol w="3189714">
                  <a:extLst>
                    <a:ext uri="{9D8B030D-6E8A-4147-A177-3AD203B41FA5}">
                      <a16:colId xmlns:a16="http://schemas.microsoft.com/office/drawing/2014/main" val="3731485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numéricas: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no numéricas: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4696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r>
                        <a:rPr lang="es-ES" dirty="0" err="1"/>
                        <a:t>partime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grad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other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/>
                        <a:t>asian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err="1">
                          <a:effectLst/>
                          <a:latin typeface="Consolas" panose="020B0609020204030204" pitchFamily="49" charset="0"/>
                        </a:rPr>
                        <a:t>gender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0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/>
                        <a:t>black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>
                          <a:effectLst/>
                          <a:latin typeface="Consolas" panose="020B0609020204030204" pitchFamily="49" charset="0"/>
                        </a:rPr>
                        <a:t>race1</a:t>
                      </a:r>
                      <a:endParaRPr lang="en-US" b="1" dirty="0">
                        <a:effectLst/>
                        <a:highlight>
                          <a:srgbClr val="1F1F1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hisp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race2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6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pass_bar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Dropout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3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bar_passed (BOOL)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tier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indxgrp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index6040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indxgrp2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0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dnn_bar_pass_prediction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11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FEEB46-C38F-CD67-8B67-917461F0C5C4}"/>
              </a:ext>
            </a:extLst>
          </p:cNvPr>
          <p:cNvSpPr/>
          <p:nvPr/>
        </p:nvSpPr>
        <p:spPr>
          <a:xfrm>
            <a:off x="7046687" y="2425247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36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MODELOS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738972" y="2256668"/>
            <a:ext cx="5057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Árbol de decisión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Forest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Regresión Logística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SVC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KNN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err="1">
                <a:latin typeface="Consolas" panose="020B0609020204030204" pitchFamily="49" charset="0"/>
              </a:rPr>
              <a:t>KMeans</a:t>
            </a:r>
            <a:endParaRPr lang="es-ES" sz="2800" b="1" dirty="0">
              <a:latin typeface="Consolas" panose="020B0609020204030204" pitchFamily="49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125261-9D20-39FF-6B14-3C595D31C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CE63899-C81E-4A6E-2E8F-A9A7363FB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16" y="1920109"/>
            <a:ext cx="655376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8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456916" y="3065142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¿EN QUÉ SE FIJAN LOS MODELOS?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125261-9D20-39FF-6B14-3C595D31C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F83D1398-2DFD-6701-44C5-0E0D7DF32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92" y="672885"/>
            <a:ext cx="3752041" cy="2662530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F1DA2111-F8DC-8CFE-FE73-3957424C0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48" y="672885"/>
            <a:ext cx="3752041" cy="2662530"/>
          </a:xfrm>
          <a:prstGeom prst="rect">
            <a:avLst/>
          </a:prstGeom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A231F23-92DA-C4A3-14A2-1A6D9F486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93" y="3706830"/>
            <a:ext cx="3752041" cy="2662530"/>
          </a:xfrm>
          <a:prstGeom prst="rect">
            <a:avLst/>
          </a:prstGeom>
        </p:spPr>
      </p:pic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9A05301-61CE-4C46-8806-21870CAD8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47" y="3706829"/>
            <a:ext cx="3752041" cy="266253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6B5B5F5-7CAB-2AD4-DC0C-457B9D607275}"/>
              </a:ext>
            </a:extLst>
          </p:cNvPr>
          <p:cNvSpPr txBox="1"/>
          <p:nvPr/>
        </p:nvSpPr>
        <p:spPr>
          <a:xfrm>
            <a:off x="929953" y="1526068"/>
            <a:ext cx="1261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TREE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BD96B48-10C9-9323-A893-23BDE6A2DB37}"/>
              </a:ext>
            </a:extLst>
          </p:cNvPr>
          <p:cNvSpPr txBox="1"/>
          <p:nvPr/>
        </p:nvSpPr>
        <p:spPr>
          <a:xfrm>
            <a:off x="914400" y="4745706"/>
            <a:ext cx="20404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FOREST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E4FD8E-DC08-20F8-26BA-03EE6081B604}"/>
              </a:ext>
            </a:extLst>
          </p:cNvPr>
          <p:cNvSpPr txBox="1"/>
          <p:nvPr/>
        </p:nvSpPr>
        <p:spPr>
          <a:xfrm>
            <a:off x="5057711" y="36043"/>
            <a:ext cx="302977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DATOS CONTROVERSIALES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3CB493-F74C-84FB-CFB8-C213CD6276F0}"/>
              </a:ext>
            </a:extLst>
          </p:cNvPr>
          <p:cNvSpPr txBox="1"/>
          <p:nvPr/>
        </p:nvSpPr>
        <p:spPr>
          <a:xfrm>
            <a:off x="9162222" y="36043"/>
            <a:ext cx="302977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DATOS NO CONTROVERSIALES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0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-4066476" y="3190262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¿EN QUÉ SE FIJAN LOS MODELOS?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125261-9D20-39FF-6B14-3C595D31C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F83D1398-2DFD-6701-44C5-0E0D7DF32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742" y="527732"/>
            <a:ext cx="3752041" cy="2662530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F1DA2111-F8DC-8CFE-FE73-3957424C0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098" y="527732"/>
            <a:ext cx="3752041" cy="2662530"/>
          </a:xfrm>
          <a:prstGeom prst="rect">
            <a:avLst/>
          </a:prstGeom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A231F23-92DA-C4A3-14A2-1A6D9F486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743" y="3561677"/>
            <a:ext cx="3752041" cy="2662530"/>
          </a:xfrm>
          <a:prstGeom prst="rect">
            <a:avLst/>
          </a:prstGeom>
        </p:spPr>
      </p:pic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9A05301-61CE-4C46-8806-21870CAD8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97" y="3561676"/>
            <a:ext cx="3752041" cy="266253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6B5B5F5-7CAB-2AD4-DC0C-457B9D607275}"/>
              </a:ext>
            </a:extLst>
          </p:cNvPr>
          <p:cNvSpPr txBox="1"/>
          <p:nvPr/>
        </p:nvSpPr>
        <p:spPr>
          <a:xfrm>
            <a:off x="-2774637" y="1711762"/>
            <a:ext cx="1261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TREE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BD96B48-10C9-9323-A893-23BDE6A2DB37}"/>
              </a:ext>
            </a:extLst>
          </p:cNvPr>
          <p:cNvSpPr txBox="1"/>
          <p:nvPr/>
        </p:nvSpPr>
        <p:spPr>
          <a:xfrm>
            <a:off x="-3163885" y="5038094"/>
            <a:ext cx="20404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FOREST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E4FD8E-DC08-20F8-26BA-03EE6081B604}"/>
              </a:ext>
            </a:extLst>
          </p:cNvPr>
          <p:cNvSpPr txBox="1"/>
          <p:nvPr/>
        </p:nvSpPr>
        <p:spPr>
          <a:xfrm>
            <a:off x="5006911" y="-1335557"/>
            <a:ext cx="302977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DATOS CONTROVERSIALES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3CB493-F74C-84FB-CFB8-C213CD6276F0}"/>
              </a:ext>
            </a:extLst>
          </p:cNvPr>
          <p:cNvSpPr txBox="1"/>
          <p:nvPr/>
        </p:nvSpPr>
        <p:spPr>
          <a:xfrm>
            <a:off x="8755822" y="-1375664"/>
            <a:ext cx="302977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DATOS NO CONTROVERSIALES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FC417DAD-C91D-64EF-36B2-D7AE4CA9C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01" y="1030296"/>
            <a:ext cx="9508932" cy="1889595"/>
          </a:xfrm>
          <a:prstGeom prst="rect">
            <a:avLst/>
          </a:prstGeom>
        </p:spPr>
      </p:pic>
      <p:pic>
        <p:nvPicPr>
          <p:cNvPr id="8" name="Imagen 7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B7299D67-9B2E-AAFF-4956-408AAD430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01" y="3938109"/>
            <a:ext cx="9598051" cy="16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4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8A958E-F606-2EF2-673E-4C60D98C4966}"/>
              </a:ext>
            </a:extLst>
          </p:cNvPr>
          <p:cNvSpPr/>
          <p:nvPr/>
        </p:nvSpPr>
        <p:spPr>
          <a:xfrm>
            <a:off x="7086600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796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7301B87-7779-7CEB-2437-0870080DA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83" y="1730991"/>
            <a:ext cx="4157944" cy="3396017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738972" y="2256668"/>
            <a:ext cx="5057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Mejor</a:t>
            </a:r>
            <a:r>
              <a:rPr lang="es-ES" sz="2800" b="1" dirty="0">
                <a:latin typeface="Consolas" panose="020B0609020204030204" pitchFamily="49" charset="0"/>
              </a:rPr>
              <a:t>es modelos: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 err="1">
                <a:latin typeface="Consolas" panose="020B0609020204030204" pitchFamily="49" charset="0"/>
              </a:rPr>
              <a:t>Tree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Reg. Log.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2D8053F-FA3E-5306-099F-0AD2A29F61A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68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-3849357" y="2017862"/>
            <a:ext cx="5057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Mejor</a:t>
            </a:r>
            <a:r>
              <a:rPr lang="es-ES" sz="2800" b="1" dirty="0">
                <a:latin typeface="Consolas" panose="020B0609020204030204" pitchFamily="49" charset="0"/>
              </a:rPr>
              <a:t>es modelos: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Reg. Log.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12D13B6C-1317-B6BC-8D84-E7F76F248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31" y="969153"/>
            <a:ext cx="2717298" cy="2759755"/>
          </a:xfrm>
          <a:prstGeom prst="rect">
            <a:avLst/>
          </a:prstGeom>
        </p:spPr>
      </p:pic>
      <p:pic>
        <p:nvPicPr>
          <p:cNvPr id="9" name="Imagen 8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B78533F0-AC27-91BD-263C-84EA2CA74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07" y="3731903"/>
            <a:ext cx="3532038" cy="2762749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207BEB-366D-A401-3743-B26568BB9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099521"/>
            <a:ext cx="2717298" cy="26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18" name="Imagen 17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87EF23B-A296-8413-3696-901938F9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80" y="4003893"/>
            <a:ext cx="3392774" cy="2653817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5C9B4E64-2F0C-2698-83EB-0218AD1A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25" y="997584"/>
            <a:ext cx="2960057" cy="3006308"/>
          </a:xfrm>
          <a:prstGeom prst="rect">
            <a:avLst/>
          </a:prstGeom>
        </p:spPr>
      </p:pic>
      <p:pic>
        <p:nvPicPr>
          <p:cNvPr id="23" name="Imagen 2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DCDDD5F-9B1A-8B68-745A-304ECE159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066960"/>
            <a:ext cx="2960057" cy="28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3628A751-7B9E-FA80-27AA-5AFF2F60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24" y="1391246"/>
            <a:ext cx="2930874" cy="2976668"/>
          </a:xfrm>
          <a:prstGeom prst="rect">
            <a:avLst/>
          </a:prstGeom>
        </p:spPr>
      </p:pic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48A2D4A-F239-F475-89E4-F0905DE5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00" y="4399903"/>
            <a:ext cx="3038861" cy="2376988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08D2FCBA-B8EC-541F-0464-6EC0DBA5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528629"/>
            <a:ext cx="2930874" cy="28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DC97A2A-8020-922D-B5DB-7B88D296E848}"/>
              </a:ext>
            </a:extLst>
          </p:cNvPr>
          <p:cNvSpPr/>
          <p:nvPr/>
        </p:nvSpPr>
        <p:spPr>
          <a:xfrm>
            <a:off x="6168572" y="1349829"/>
            <a:ext cx="1175657" cy="566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E13EBE-65CF-42B1-5DBE-3645E6E68EFD}"/>
              </a:ext>
            </a:extLst>
          </p:cNvPr>
          <p:cNvSpPr/>
          <p:nvPr/>
        </p:nvSpPr>
        <p:spPr>
          <a:xfrm>
            <a:off x="7046687" y="2445658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0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66B2E3A-993E-E8FF-3980-1E646377121F}"/>
              </a:ext>
            </a:extLst>
          </p:cNvPr>
          <p:cNvSpPr/>
          <p:nvPr/>
        </p:nvSpPr>
        <p:spPr>
          <a:xfrm>
            <a:off x="5427617" y="5085806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83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AG - Business Intelligence">
            <a:extLst>
              <a:ext uri="{FF2B5EF4-FFF2-40B4-BE49-F238E27FC236}">
                <a16:creationId xmlns:a16="http://schemas.microsoft.com/office/drawing/2014/main" id="{3E97572E-41AE-E20C-A8B4-CDA8E778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12" y="1051291"/>
            <a:ext cx="6396312" cy="47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689181" y="3167388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BUSSINES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EA713D-DEBB-C937-CFBA-F38532510306}"/>
              </a:ext>
            </a:extLst>
          </p:cNvPr>
          <p:cNvSpPr/>
          <p:nvPr/>
        </p:nvSpPr>
        <p:spPr>
          <a:xfrm>
            <a:off x="-84564" y="-4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95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tegoría «Doctor lawyer businessman» de imágenes, fotos de stock e  ilustraciones libres de regalías | Shutterstock">
            <a:extLst>
              <a:ext uri="{FF2B5EF4-FFF2-40B4-BE49-F238E27FC236}">
                <a16:creationId xmlns:a16="http://schemas.microsoft.com/office/drawing/2014/main" id="{4C5037AA-621A-2D82-AA0D-0355B495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89" y="1059952"/>
            <a:ext cx="4934355" cy="32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tas de agradecimiento a un profesor o profesora: gracias por todo">
            <a:extLst>
              <a:ext uri="{FF2B5EF4-FFF2-40B4-BE49-F238E27FC236}">
                <a16:creationId xmlns:a16="http://schemas.microsoft.com/office/drawing/2014/main" id="{E0F325E9-11AC-0FB4-1E14-C2A4F7E5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51" y="1050734"/>
            <a:ext cx="3560486" cy="4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quitecto Hembra Foto de stock y más banco de imágenes de Arquitecto -  Arquitecto, Cianotipo - Plano, Plano - Documento - iStock">
            <a:extLst>
              <a:ext uri="{FF2B5EF4-FFF2-40B4-BE49-F238E27FC236}">
                <a16:creationId xmlns:a16="http://schemas.microsoft.com/office/drawing/2014/main" id="{41D53AB3-2836-CD8D-BA3B-811B1605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33" y="3976569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-5798951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-4267200" y="242601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3628A751-7B9E-FA80-27AA-5AFF2F602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351" y="1391246"/>
            <a:ext cx="2930874" cy="2976668"/>
          </a:xfrm>
          <a:prstGeom prst="rect">
            <a:avLst/>
          </a:prstGeom>
        </p:spPr>
      </p:pic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48A2D4A-F239-F475-89E4-F0905DE53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00" y="8000353"/>
            <a:ext cx="3038861" cy="2376988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08D2FCBA-B8EC-541F-0464-6EC0DBA51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73" y="5357248"/>
            <a:ext cx="2930874" cy="283928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529524" y="2259012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¿CÓMO SACO DINERO DE ESTO?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ADF797-240F-B809-DBA7-215EAE0320D5}"/>
              </a:ext>
            </a:extLst>
          </p:cNvPr>
          <p:cNvSpPr txBox="1"/>
          <p:nvPr/>
        </p:nvSpPr>
        <p:spPr>
          <a:xfrm>
            <a:off x="1188301" y="2875328"/>
            <a:ext cx="45147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Contexto: Departamentos de RR.HH. de empresas que requieran empleados con profesiones que requieran un examen habilitante y apuntarse a Colegios Profesionales (arquitectos, abogados, algunos ingenieros, médicos, etc.). O de cualquier otro tipo de profesional que comparta notas académicas.</a:t>
            </a:r>
          </a:p>
          <a:p>
            <a:endParaRPr lang="es-ES" dirty="0"/>
          </a:p>
          <a:p>
            <a:r>
              <a:rPr lang="es-ES" dirty="0"/>
              <a:t>Aplicable también a profesionales del ámbito público que estén dispuestos a compartir sus notas de oposiciones (profesores, por ejemplo).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80EFE1-EE5B-C152-7BA4-698B4D73D0FB}"/>
              </a:ext>
            </a:extLst>
          </p:cNvPr>
          <p:cNvSpPr/>
          <p:nvPr/>
        </p:nvSpPr>
        <p:spPr>
          <a:xfrm>
            <a:off x="-84564" y="0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95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tegoría «Doctor lawyer businessman» de imágenes, fotos de stock e  ilustraciones libres de regalías | Shutterstock">
            <a:extLst>
              <a:ext uri="{FF2B5EF4-FFF2-40B4-BE49-F238E27FC236}">
                <a16:creationId xmlns:a16="http://schemas.microsoft.com/office/drawing/2014/main" id="{4C5037AA-621A-2D82-AA0D-0355B495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7418" y="-863552"/>
            <a:ext cx="4934355" cy="32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tas de agradecimiento a un profesor o profesora: gracias por todo">
            <a:extLst>
              <a:ext uri="{FF2B5EF4-FFF2-40B4-BE49-F238E27FC236}">
                <a16:creationId xmlns:a16="http://schemas.microsoft.com/office/drawing/2014/main" id="{E0F325E9-11AC-0FB4-1E14-C2A4F7E5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499" y="1108884"/>
            <a:ext cx="3560486" cy="4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ow To Use Data Strategically In Business: 3 Essential Ways | Bernard Marr">
            <a:extLst>
              <a:ext uri="{FF2B5EF4-FFF2-40B4-BE49-F238E27FC236}">
                <a16:creationId xmlns:a16="http://schemas.microsoft.com/office/drawing/2014/main" id="{76DF0B40-AA2D-7160-DD0B-A4424DFA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07" y="1129506"/>
            <a:ext cx="6895033" cy="45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quitecto Hembra Foto de stock y más banco de imágenes de Arquitecto -  Arquitecto, Cianotipo - Plano, Plano - Documento - iStock">
            <a:extLst>
              <a:ext uri="{FF2B5EF4-FFF2-40B4-BE49-F238E27FC236}">
                <a16:creationId xmlns:a16="http://schemas.microsoft.com/office/drawing/2014/main" id="{41D53AB3-2836-CD8D-BA3B-811B1605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13" y="8624769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914400" y="2067119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¿DINERO? EL TUYO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ADF797-240F-B809-DBA7-215EAE0320D5}"/>
              </a:ext>
            </a:extLst>
          </p:cNvPr>
          <p:cNvSpPr txBox="1"/>
          <p:nvPr/>
        </p:nvSpPr>
        <p:spPr>
          <a:xfrm>
            <a:off x="1021080" y="2882377"/>
            <a:ext cx="4813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Problemas RESUELTOS: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Datos Controversiales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r>
              <a:rPr lang="es-ES" dirty="0"/>
              <a:t>Problemas a RESOLVER: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Extrapolación a otras industrias = Más 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Complejidad de la realidad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80EFE1-EE5B-C152-7BA4-698B4D73D0FB}"/>
              </a:ext>
            </a:extLst>
          </p:cNvPr>
          <p:cNvSpPr/>
          <p:nvPr/>
        </p:nvSpPr>
        <p:spPr>
          <a:xfrm>
            <a:off x="-84564" y="0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85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EA93344-4D28-0CF5-F873-15FDD699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15" y="993499"/>
            <a:ext cx="12764370" cy="5157237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227BB2-8038-F157-0424-F8D4B065BAD6}"/>
              </a:ext>
            </a:extLst>
          </p:cNvPr>
          <p:cNvSpPr txBox="1"/>
          <p:nvPr/>
        </p:nvSpPr>
        <p:spPr>
          <a:xfrm>
            <a:off x="738973" y="-1191092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TÉCNICA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			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*para los que le saben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DF2F4A-9867-93EA-313F-BAFF9770C35C}"/>
              </a:ext>
            </a:extLst>
          </p:cNvPr>
          <p:cNvSpPr txBox="1"/>
          <p:nvPr/>
        </p:nvSpPr>
        <p:spPr>
          <a:xfrm>
            <a:off x="738973" y="2311029"/>
            <a:ext cx="41798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Datos originales: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103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Wightman, L. F. (1998). LSAC National Longitudinal Bar Passage Study. LSAC Research Report Series.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Law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School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Admission Council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Target: Datos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</a:t>
            </a:r>
            <a:r>
              <a:rPr lang="es-ES" dirty="0">
                <a:solidFill>
                  <a:prstClr val="black"/>
                </a:solidFill>
                <a:latin typeface="Aptos" panose="02110004020202020204"/>
              </a:rPr>
              <a:t>u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méricos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binarios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Datos numéricos, continuos, discretos y ordinales.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Librerías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pandas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2.2.2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matplotlib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3.9.0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seaborn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0.13.2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numpy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1.26.4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sklearn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1.5.0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imblearn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0.12.3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pickle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yaml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6.0.2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CA92B8-2EAA-9363-8D0F-E552A98BE02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41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5E13EBE-65CF-42B1-5DBE-3645E6E68EFD}"/>
              </a:ext>
            </a:extLst>
          </p:cNvPr>
          <p:cNvSpPr/>
          <p:nvPr/>
        </p:nvSpPr>
        <p:spPr>
          <a:xfrm>
            <a:off x="7046687" y="2446284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8E412E-38A6-1B8F-C16E-A23F9A55E47C}"/>
              </a:ext>
            </a:extLst>
          </p:cNvPr>
          <p:cNvSpPr/>
          <p:nvPr/>
        </p:nvSpPr>
        <p:spPr>
          <a:xfrm>
            <a:off x="6172200" y="1349829"/>
            <a:ext cx="1143000" cy="56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90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975BD27-8943-F198-A7E4-1A1CD796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82" y="844841"/>
            <a:ext cx="10544132" cy="5931074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02516" y="-149313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METODO(logia)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8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02516" y="-149313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(DEMASIADOS) DATOS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0317C03-8376-38EB-CA9F-C3009C7C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52" y="351572"/>
            <a:ext cx="6763657" cy="56550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52E1E6-DF90-944F-19C5-B1F2FFBF628C}"/>
              </a:ext>
            </a:extLst>
          </p:cNvPr>
          <p:cNvSpPr txBox="1"/>
          <p:nvPr/>
        </p:nvSpPr>
        <p:spPr>
          <a:xfrm>
            <a:off x="1045029" y="3764714"/>
            <a:ext cx="3852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22407 filas × 39 columnas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Muchas </a:t>
            </a:r>
            <a:r>
              <a:rPr lang="es-ES" dirty="0" err="1"/>
              <a:t>features</a:t>
            </a:r>
            <a:endParaRPr lang="es-E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NaNs</a:t>
            </a:r>
            <a:r>
              <a:rPr lang="es-ES" dirty="0"/>
              <a:t> y </a:t>
            </a:r>
            <a:r>
              <a:rPr lang="es-ES" dirty="0" err="1"/>
              <a:t>nulls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Desbalanceo en target (</a:t>
            </a:r>
            <a:r>
              <a:rPr lang="es-ES" dirty="0" err="1"/>
              <a:t>Oversampling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Train/Test (con y sin datos controversiales, y ambos con y sin </a:t>
            </a:r>
            <a:r>
              <a:rPr lang="es-ES" b="0" i="0" dirty="0" err="1">
                <a:effectLst/>
              </a:rPr>
              <a:t>oversampling</a:t>
            </a:r>
            <a:r>
              <a:rPr lang="es-ES" b="0" i="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75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15D84044-6E2B-91C0-C49B-EDA7B8E9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16" y="1453891"/>
            <a:ext cx="5303531" cy="39502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FEATURES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B1719D-B9AF-DA80-1F60-2CA3C85E0136}"/>
              </a:ext>
            </a:extLst>
          </p:cNvPr>
          <p:cNvSpPr txBox="1"/>
          <p:nvPr/>
        </p:nvSpPr>
        <p:spPr>
          <a:xfrm>
            <a:off x="1045029" y="3764714"/>
            <a:ext cx="3852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UGPA (</a:t>
            </a:r>
            <a:r>
              <a:rPr lang="es-ES" dirty="0"/>
              <a:t>GPA)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ZGPA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ZFYGPA</a:t>
            </a:r>
          </a:p>
          <a:p>
            <a:r>
              <a:rPr lang="es-ES" b="0" i="0" dirty="0">
                <a:effectLst/>
              </a:rPr>
              <a:t>	(…)</a:t>
            </a:r>
          </a:p>
        </p:txBody>
      </p:sp>
    </p:spTree>
    <p:extLst>
      <p:ext uri="{BB962C8B-B14F-4D97-AF65-F5344CB8AC3E}">
        <p14:creationId xmlns:p14="http://schemas.microsoft.com/office/powerpoint/2010/main" val="368180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60256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TARGET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67D99AB-2347-6906-A4E8-3CC615B75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3355"/>
            <a:ext cx="4270256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0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15D84044-6E2B-91C0-C49B-EDA7B8E9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16" y="1453891"/>
            <a:ext cx="5303531" cy="39502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-2239542" y="1623159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FEATURES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975C91-8135-7600-CC05-9566740F4D08}"/>
              </a:ext>
            </a:extLst>
          </p:cNvPr>
          <p:cNvSpPr txBox="1"/>
          <p:nvPr/>
        </p:nvSpPr>
        <p:spPr>
          <a:xfrm>
            <a:off x="274569" y="474342"/>
            <a:ext cx="48011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dnn_bar_pass_prediction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The LSAT prediction from the DNN model.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gender: Gender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lsat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LSAT score received by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race: Race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ugpa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A student's undergraduate GPA.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- Ground truth label indicating whether or not the student eventually passed a bar.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bar_passed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I added a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target column for convenience, of whether someone passed the bar at any point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4308CF8-2913-A982-A6A8-29A9E3695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76451"/>
              </p:ext>
            </p:extLst>
          </p:nvPr>
        </p:nvGraphicFramePr>
        <p:xfrm>
          <a:off x="5799017" y="96517"/>
          <a:ext cx="5917420" cy="666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7706">
                  <a:extLst>
                    <a:ext uri="{9D8B030D-6E8A-4147-A177-3AD203B41FA5}">
                      <a16:colId xmlns:a16="http://schemas.microsoft.com/office/drawing/2014/main" val="1242301022"/>
                    </a:ext>
                  </a:extLst>
                </a:gridCol>
                <a:gridCol w="3189714">
                  <a:extLst>
                    <a:ext uri="{9D8B030D-6E8A-4147-A177-3AD203B41FA5}">
                      <a16:colId xmlns:a16="http://schemas.microsoft.com/office/drawing/2014/main" val="3731485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numéricas: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no numéricas: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4696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r>
                        <a:rPr lang="es-ES" dirty="0"/>
                        <a:t>decile1b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grad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decile3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decile1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err="1">
                          <a:effectLst/>
                          <a:latin typeface="Consolas" panose="020B0609020204030204" pitchFamily="49" charset="0"/>
                        </a:rPr>
                        <a:t>gender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0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>
                          <a:effectLst/>
                          <a:latin typeface="Consolas" panose="020B0609020204030204" pitchFamily="49" charset="0"/>
                        </a:rPr>
                        <a:t>race1</a:t>
                      </a:r>
                      <a:endParaRPr lang="en-US" b="1" dirty="0">
                        <a:effectLst/>
                        <a:highlight>
                          <a:srgbClr val="1F1F1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race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race2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6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cluster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Dropout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3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lsat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indxgrp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zfygpa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indxgrp2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0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DOB_yr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zgpa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bar1_yr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1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bar2_yr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fulltime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3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fam_inc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960</Words>
  <Application>Microsoft Office PowerPoint</Application>
  <PresentationFormat>Panorámica</PresentationFormat>
  <Paragraphs>249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Lucida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SALCEDO</dc:creator>
  <cp:lastModifiedBy>DANIEL ALEJANDRO SALCEDO</cp:lastModifiedBy>
  <cp:revision>11</cp:revision>
  <dcterms:created xsi:type="dcterms:W3CDTF">2024-08-25T20:05:04Z</dcterms:created>
  <dcterms:modified xsi:type="dcterms:W3CDTF">2024-08-30T18:46:02Z</dcterms:modified>
</cp:coreProperties>
</file>