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9" r:id="rId3"/>
    <p:sldId id="257" r:id="rId4"/>
    <p:sldId id="267" r:id="rId5"/>
    <p:sldId id="258" r:id="rId6"/>
    <p:sldId id="268" r:id="rId7"/>
    <p:sldId id="276" r:id="rId8"/>
    <p:sldId id="269" r:id="rId9"/>
    <p:sldId id="272" r:id="rId10"/>
    <p:sldId id="273" r:id="rId11"/>
    <p:sldId id="274" r:id="rId12"/>
    <p:sldId id="275" r:id="rId13"/>
    <p:sldId id="270" r:id="rId14"/>
    <p:sldId id="260" r:id="rId15"/>
    <p:sldId id="261" r:id="rId16"/>
    <p:sldId id="262" r:id="rId17"/>
    <p:sldId id="263" r:id="rId18"/>
    <p:sldId id="271" r:id="rId19"/>
    <p:sldId id="266" r:id="rId20"/>
    <p:sldId id="264" r:id="rId21"/>
    <p:sldId id="265" r:id="rId2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3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181DBF-9569-4DC7-9E9E-E96D9EB5847D}" type="datetimeFigureOut">
              <a:rPr lang="es-ES" smtClean="0"/>
              <a:t>27/08/2024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92832C-A1EA-42AA-9FA8-F3652B6A15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3650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2832C-A1EA-42AA-9FA8-F3652B6A152C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952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2832C-A1EA-42AA-9FA8-F3652B6A152C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0834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2832C-A1EA-42AA-9FA8-F3652B6A152C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9932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2832C-A1EA-42AA-9FA8-F3652B6A152C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8283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BE0DF9-A056-4019-F790-E9CADCE91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20FE27-E618-ECE8-CAD3-36AD3B8DB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C5654A-EDE9-4A1D-33EC-4181A1B74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FC0B-5855-4DB3-BB3E-E2DAA9A8FCB7}" type="datetimeFigureOut">
              <a:rPr lang="es-ES" smtClean="0"/>
              <a:t>27/08/2024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9E85A4-2724-D516-DF16-37A9CD8E0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DDE7E2-57CE-B746-6633-F795CCEF1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CBA0-520B-497A-9994-D032EE9FAE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3345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83F57F-133C-839F-D43C-5DBF364BC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4A40933-6C2D-DF65-C9D4-2B470B7E9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45EDF8-1CB7-933E-47C7-7AA0B2052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FC0B-5855-4DB3-BB3E-E2DAA9A8FCB7}" type="datetimeFigureOut">
              <a:rPr lang="es-ES" smtClean="0"/>
              <a:t>27/08/2024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23E6AD-3BD9-10AB-5B92-2B70569E7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AC9616-1881-FDA1-A34D-68F5A1B4B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CBA0-520B-497A-9994-D032EE9FAE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3088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652657C-A490-46B4-7DA8-B22357DAE0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0D1B44F-EC8F-4AA5-3B9F-4766E1F63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957B9A-BCC6-D2D4-17E7-18328A1DD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FC0B-5855-4DB3-BB3E-E2DAA9A8FCB7}" type="datetimeFigureOut">
              <a:rPr lang="es-ES" smtClean="0"/>
              <a:t>27/08/2024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D95848-E4C9-F8B1-1581-46630FB41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96DDE7-118A-BF56-6B66-19845A175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CBA0-520B-497A-9994-D032EE9FAE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6342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06BEF1-9FB6-E40B-2C9E-F97FC0212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2493F0-4866-898B-531F-6DC9D623D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8026EB-68FA-4D90-BFC9-0F5F8E015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FC0B-5855-4DB3-BB3E-E2DAA9A8FCB7}" type="datetimeFigureOut">
              <a:rPr lang="es-ES" smtClean="0"/>
              <a:t>27/08/2024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17DE8F-E9C7-5808-FE64-F5B4F8F4A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8CEA78-264D-F70E-2865-55E764D2B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CBA0-520B-497A-9994-D032EE9FAE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7844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E5D477-1DA9-E112-5F29-582D6F2A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C5CF05-70F6-8266-AE30-8CA3D9033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A4262E-3FA3-CED2-A3C1-3554C3100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FC0B-5855-4DB3-BB3E-E2DAA9A8FCB7}" type="datetimeFigureOut">
              <a:rPr lang="es-ES" smtClean="0"/>
              <a:t>27/08/2024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482DE1-ABC3-8FE6-9391-CC206E3A3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B52C3B-65EF-64A9-8AFD-F3B276501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CBA0-520B-497A-9994-D032EE9FAE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5757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ECF1D2-B0B7-14F8-8038-0549836E7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705817-4D64-D746-2043-45D87D6EF3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46A0111-EE4F-21D1-726B-310D56663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65FE8E-98F3-5502-B74C-31A7D22B9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FC0B-5855-4DB3-BB3E-E2DAA9A8FCB7}" type="datetimeFigureOut">
              <a:rPr lang="es-ES" smtClean="0"/>
              <a:t>27/08/2024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217284F-F4D1-7E04-D405-530E8AC2B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B7FF455-984F-936C-B538-8B9A41FF1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CBA0-520B-497A-9994-D032EE9FAE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7056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9B32F1-329B-7DA6-6FFA-AF53B0C4B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E7C0D3-4243-ADD6-08C0-5868598CA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3B9576-D411-80AC-CBE6-E946E03A5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6347A97-1A23-F516-B0A4-B731149C0E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F147B50-9FD8-16BB-F9F3-75FE625EE2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E95743F-C6A9-441E-9425-BB788DA45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FC0B-5855-4DB3-BB3E-E2DAA9A8FCB7}" type="datetimeFigureOut">
              <a:rPr lang="es-ES" smtClean="0"/>
              <a:t>27/08/2024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7E797AE-0EB1-2914-38F4-11B6FC5AB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CB00367-A186-F685-EFE4-75426E504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CBA0-520B-497A-9994-D032EE9FAE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6516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922406-6716-6312-75CB-A22FE897E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02BA6-8467-4543-C0B5-859DEA652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FC0B-5855-4DB3-BB3E-E2DAA9A8FCB7}" type="datetimeFigureOut">
              <a:rPr lang="es-ES" smtClean="0"/>
              <a:t>27/08/2024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7D86FAB-BA02-4DE4-800C-CD7B57233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8C8729C-7F5D-3485-8B9F-F2418F0D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CBA0-520B-497A-9994-D032EE9FAE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2575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4910CA-85E1-E4AF-0FA6-A3038F62A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FC0B-5855-4DB3-BB3E-E2DAA9A8FCB7}" type="datetimeFigureOut">
              <a:rPr lang="es-ES" smtClean="0"/>
              <a:t>27/08/2024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B6859B5-F5FC-BB1C-D669-3E7CFD9F7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44E0922-49CF-BF44-1C07-42AF84BCC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CBA0-520B-497A-9994-D032EE9FAE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7392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3A9AC0-2E3A-3365-EEB1-FF79C20FE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DD8934-3586-94AF-BF0B-17D935076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92A428E-FEEA-F9B6-F836-36FFBD9BE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C92B57-D488-91BF-978F-DBB661EC4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FC0B-5855-4DB3-BB3E-E2DAA9A8FCB7}" type="datetimeFigureOut">
              <a:rPr lang="es-ES" smtClean="0"/>
              <a:t>27/08/2024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CBA2A96-F351-934A-BBDC-230742254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994D10-AEDA-5F5A-AF98-4B80688DB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CBA0-520B-497A-9994-D032EE9FAE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4256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F47105-F7EF-4896-F443-C532A839C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6246F34-3762-B216-F254-D39D39501C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0EB7F05-9552-7DED-56C0-1F27D2CEB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AA054E-C705-2789-765D-AE96FDA28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FC0B-5855-4DB3-BB3E-E2DAA9A8FCB7}" type="datetimeFigureOut">
              <a:rPr lang="es-ES" smtClean="0"/>
              <a:t>27/08/2024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2B52141-C85C-3B08-456B-589A1B326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ED0B46C-2B10-0B79-12B5-97C00EB33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CBA0-520B-497A-9994-D032EE9FAE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5527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C79938D-602B-0E4A-B94B-426FDCFF9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890393-E2CD-0988-8390-3EE38B00F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9112EF-55EC-1904-9577-6A1B98718B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F5FC0B-5855-4DB3-BB3E-E2DAA9A8FCB7}" type="datetimeFigureOut">
              <a:rPr lang="es-ES" smtClean="0"/>
              <a:t>27/08/2024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1C3C5D-40AE-C019-670E-46233CBD10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BC23D7-453E-4AEB-44EC-69E42C29B1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33CBA0-520B-497A-9994-D032EE9FAE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417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0.jpe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jpeg"/><Relationship Id="rId5" Type="http://schemas.openxmlformats.org/officeDocument/2006/relationships/image" Target="../media/image23.png"/><Relationship Id="rId4" Type="http://schemas.openxmlformats.org/officeDocument/2006/relationships/image" Target="../media/image2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ector de icono de reparación. arreglar el signo de la ilustración. símbolo  de reparación. actualizar logotipo. 18729855 Vector en Vecteezy">
            <a:extLst>
              <a:ext uri="{FF2B5EF4-FFF2-40B4-BE49-F238E27FC236}">
                <a16:creationId xmlns:a16="http://schemas.microsoft.com/office/drawing/2014/main" id="{E277543A-0AB1-F33A-AD71-5F6DFA8C9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693" y="973480"/>
            <a:ext cx="4329953" cy="4329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DB0FD430-3C20-7B9D-3C93-58D1EA51A328}"/>
              </a:ext>
            </a:extLst>
          </p:cNvPr>
          <p:cNvSpPr/>
          <p:nvPr/>
        </p:nvSpPr>
        <p:spPr>
          <a:xfrm>
            <a:off x="0" y="26619"/>
            <a:ext cx="12192000" cy="6858000"/>
          </a:xfrm>
          <a:custGeom>
            <a:avLst/>
            <a:gdLst>
              <a:gd name="connsiteX0" fmla="*/ 8671112 w 12192000"/>
              <a:gd name="connsiteY0" fmla="*/ 1089212 h 6858000"/>
              <a:gd name="connsiteX1" fmla="*/ 6096000 w 12192000"/>
              <a:gd name="connsiteY1" fmla="*/ 3429000 h 6858000"/>
              <a:gd name="connsiteX2" fmla="*/ 8671112 w 12192000"/>
              <a:gd name="connsiteY2" fmla="*/ 5768788 h 6858000"/>
              <a:gd name="connsiteX3" fmla="*/ 11246224 w 12192000"/>
              <a:gd name="connsiteY3" fmla="*/ 3429000 h 6858000"/>
              <a:gd name="connsiteX4" fmla="*/ 8671112 w 12192000"/>
              <a:gd name="connsiteY4" fmla="*/ 1089212 h 6858000"/>
              <a:gd name="connsiteX5" fmla="*/ 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8671112" y="1089212"/>
                </a:moveTo>
                <a:cubicBezTo>
                  <a:pt x="7248917" y="1089212"/>
                  <a:pt x="6096000" y="2136771"/>
                  <a:pt x="6096000" y="3429000"/>
                </a:cubicBezTo>
                <a:cubicBezTo>
                  <a:pt x="6096000" y="4721229"/>
                  <a:pt x="7248917" y="5768788"/>
                  <a:pt x="8671112" y="5768788"/>
                </a:cubicBezTo>
                <a:cubicBezTo>
                  <a:pt x="10093307" y="5768788"/>
                  <a:pt x="11246224" y="4721229"/>
                  <a:pt x="11246224" y="3429000"/>
                </a:cubicBezTo>
                <a:cubicBezTo>
                  <a:pt x="11246224" y="2136771"/>
                  <a:pt x="10093307" y="1089212"/>
                  <a:pt x="8671112" y="1089212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0227BB2-8038-F157-0424-F8D4B065BAD6}"/>
              </a:ext>
            </a:extLst>
          </p:cNvPr>
          <p:cNvSpPr txBox="1"/>
          <p:nvPr/>
        </p:nvSpPr>
        <p:spPr>
          <a:xfrm>
            <a:off x="914400" y="2951947"/>
            <a:ext cx="5181600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2800"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PRESENTACIÓN TÉCNICA </a:t>
            </a:r>
          </a:p>
          <a:p>
            <a:r>
              <a:rPr lang="es-ES" sz="2800"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			</a:t>
            </a:r>
            <a:r>
              <a:rPr lang="es-ES" sz="1200"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*para los que le saben</a:t>
            </a:r>
            <a:endParaRPr lang="es-ES" sz="1200" dirty="0">
              <a:latin typeface="Lucida Sans" panose="020B06020305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BBEC0D6-96F2-D941-14F8-AAF693AA7AC0}"/>
              </a:ext>
            </a:extLst>
          </p:cNvPr>
          <p:cNvSpPr txBox="1"/>
          <p:nvPr/>
        </p:nvSpPr>
        <p:spPr>
          <a:xfrm>
            <a:off x="914400" y="10805933"/>
            <a:ext cx="5181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z="2800" dirty="0"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MÉTODO(logia)</a:t>
            </a:r>
            <a:endParaRPr lang="es-ES" sz="1200" dirty="0">
              <a:latin typeface="Lucida Sans" panose="020B06020305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373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DB0FD430-3C20-7B9D-3C93-58D1EA51A32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8671112 w 12192000"/>
              <a:gd name="connsiteY0" fmla="*/ 1089212 h 6858000"/>
              <a:gd name="connsiteX1" fmla="*/ 6096000 w 12192000"/>
              <a:gd name="connsiteY1" fmla="*/ 3429000 h 6858000"/>
              <a:gd name="connsiteX2" fmla="*/ 8671112 w 12192000"/>
              <a:gd name="connsiteY2" fmla="*/ 5768788 h 6858000"/>
              <a:gd name="connsiteX3" fmla="*/ 11246224 w 12192000"/>
              <a:gd name="connsiteY3" fmla="*/ 3429000 h 6858000"/>
              <a:gd name="connsiteX4" fmla="*/ 8671112 w 12192000"/>
              <a:gd name="connsiteY4" fmla="*/ 1089212 h 6858000"/>
              <a:gd name="connsiteX5" fmla="*/ 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8671112" y="1089212"/>
                </a:moveTo>
                <a:cubicBezTo>
                  <a:pt x="7248917" y="1089212"/>
                  <a:pt x="6096000" y="2136771"/>
                  <a:pt x="6096000" y="3429000"/>
                </a:cubicBezTo>
                <a:cubicBezTo>
                  <a:pt x="6096000" y="4721229"/>
                  <a:pt x="7248917" y="5768788"/>
                  <a:pt x="8671112" y="5768788"/>
                </a:cubicBezTo>
                <a:cubicBezTo>
                  <a:pt x="10093307" y="5768788"/>
                  <a:pt x="11246224" y="4721229"/>
                  <a:pt x="11246224" y="3429000"/>
                </a:cubicBezTo>
                <a:cubicBezTo>
                  <a:pt x="11246224" y="2136771"/>
                  <a:pt x="10093307" y="1089212"/>
                  <a:pt x="8671112" y="1089212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883DAC4-FA18-559E-87F5-CEF67E62C5C6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2975C91-8135-7600-CC05-9566740F4D08}"/>
              </a:ext>
            </a:extLst>
          </p:cNvPr>
          <p:cNvSpPr txBox="1"/>
          <p:nvPr/>
        </p:nvSpPr>
        <p:spPr>
          <a:xfrm>
            <a:off x="-5707131" y="474344"/>
            <a:ext cx="4801149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dnn_bar_pass_prediction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The LSAT prediction from the DNN model.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gender: Gender of the student.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lsat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LSAT score received by the student.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race: Race of the student.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ugpa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A student's undergraduate GPA.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pass_bar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- Ground truth label indicating whether or not the student eventually passed a bar.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bar_passed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- I added a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boolean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target column for convenience, of whether someone passed the bar at any point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C4308CF8-2913-A982-A6A8-29A9E3695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181473"/>
              </p:ext>
            </p:extLst>
          </p:nvPr>
        </p:nvGraphicFramePr>
        <p:xfrm>
          <a:off x="5804784" y="593347"/>
          <a:ext cx="5917420" cy="4810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27706">
                  <a:extLst>
                    <a:ext uri="{9D8B030D-6E8A-4147-A177-3AD203B41FA5}">
                      <a16:colId xmlns:a16="http://schemas.microsoft.com/office/drawing/2014/main" val="1242301022"/>
                    </a:ext>
                  </a:extLst>
                </a:gridCol>
                <a:gridCol w="3189714">
                  <a:extLst>
                    <a:ext uri="{9D8B030D-6E8A-4147-A177-3AD203B41FA5}">
                      <a16:colId xmlns:a16="http://schemas.microsoft.com/office/drawing/2014/main" val="37314853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0" i="0" dirty="0" err="1">
                          <a:effectLst/>
                          <a:latin typeface="Consolas" panose="020B0609020204030204" pitchFamily="49" charset="0"/>
                        </a:rPr>
                        <a:t>Features</a:t>
                      </a:r>
                      <a:r>
                        <a:rPr lang="es-ES" b="0" i="0" dirty="0">
                          <a:effectLst/>
                          <a:latin typeface="Consolas" panose="020B0609020204030204" pitchFamily="49" charset="0"/>
                        </a:rPr>
                        <a:t> numéricas: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0" i="0" dirty="0" err="1">
                          <a:effectLst/>
                          <a:latin typeface="Consolas" panose="020B0609020204030204" pitchFamily="49" charset="0"/>
                        </a:rPr>
                        <a:t>Features</a:t>
                      </a:r>
                      <a:r>
                        <a:rPr lang="es-ES" b="0" i="0" dirty="0">
                          <a:effectLst/>
                          <a:latin typeface="Consolas" panose="020B0609020204030204" pitchFamily="49" charset="0"/>
                        </a:rPr>
                        <a:t> no numéricas: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874696"/>
                  </a:ext>
                </a:extLst>
              </a:tr>
              <a:tr h="181618">
                <a:tc>
                  <a:txBody>
                    <a:bodyPr/>
                    <a:lstStyle/>
                    <a:p>
                      <a:r>
                        <a:rPr lang="es-ES" dirty="0" err="1"/>
                        <a:t>partime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i="0" dirty="0" err="1">
                          <a:effectLst/>
                          <a:latin typeface="Consolas" panose="020B0609020204030204" pitchFamily="49" charset="0"/>
                        </a:rPr>
                        <a:t>grad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774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male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0" i="0" dirty="0">
                          <a:effectLst/>
                          <a:latin typeface="Consolas" panose="020B0609020204030204" pitchFamily="49" charset="0"/>
                        </a:rPr>
                        <a:t>bar1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190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other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0" i="0" dirty="0">
                          <a:effectLst/>
                          <a:latin typeface="Consolas" panose="020B0609020204030204" pitchFamily="49" charset="0"/>
                        </a:rPr>
                        <a:t>bar2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091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asian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0" i="0" dirty="0" err="1">
                          <a:effectLst/>
                          <a:latin typeface="Consolas" panose="020B0609020204030204" pitchFamily="49" charset="0"/>
                        </a:rPr>
                        <a:t>gender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208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black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0" i="0" dirty="0">
                          <a:effectLst/>
                          <a:latin typeface="Consolas" panose="020B0609020204030204" pitchFamily="49" charset="0"/>
                        </a:rPr>
                        <a:t>race1</a:t>
                      </a:r>
                      <a:endParaRPr lang="en-US" b="0" dirty="0">
                        <a:effectLst/>
                        <a:highlight>
                          <a:srgbClr val="1F1F1F"/>
                        </a:highlight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742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hisp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race2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461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pass_bar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Dropout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73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bar_passed (BOOL)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bar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534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tier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0" i="0" dirty="0" err="1">
                          <a:effectLst/>
                          <a:latin typeface="Consolas" panose="020B0609020204030204" pitchFamily="49" charset="0"/>
                        </a:rPr>
                        <a:t>indxgrp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4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index6040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i="0" dirty="0">
                          <a:effectLst/>
                          <a:latin typeface="Consolas" panose="020B0609020204030204" pitchFamily="49" charset="0"/>
                        </a:rPr>
                        <a:t>indxgrp2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808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dnn_bar_pass_prediction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1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gpa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i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073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61155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Diagrama">
            <a:extLst>
              <a:ext uri="{FF2B5EF4-FFF2-40B4-BE49-F238E27FC236}">
                <a16:creationId xmlns:a16="http://schemas.microsoft.com/office/drawing/2014/main" id="{C8FB34FE-F22E-5CF8-A83A-C7CFDABFF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633" y="0"/>
            <a:ext cx="7570734" cy="6677824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AD98D324-CC3B-3CFE-5C72-B79B98A7AA17}"/>
              </a:ext>
            </a:extLst>
          </p:cNvPr>
          <p:cNvSpPr/>
          <p:nvPr/>
        </p:nvSpPr>
        <p:spPr>
          <a:xfrm>
            <a:off x="7046687" y="3429000"/>
            <a:ext cx="1066800" cy="566057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5EEBB55-F636-2B73-B4A7-FBD82B7D3DFA}"/>
              </a:ext>
            </a:extLst>
          </p:cNvPr>
          <p:cNvSpPr/>
          <p:nvPr/>
        </p:nvSpPr>
        <p:spPr>
          <a:xfrm>
            <a:off x="5413829" y="5065487"/>
            <a:ext cx="1066800" cy="56605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F6263D3-0688-CB0A-58A7-D94FF5661762}"/>
              </a:ext>
            </a:extLst>
          </p:cNvPr>
          <p:cNvSpPr/>
          <p:nvPr/>
        </p:nvSpPr>
        <p:spPr>
          <a:xfrm>
            <a:off x="4680857" y="1349829"/>
            <a:ext cx="1066800" cy="56605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2FEEB46-C38F-CD67-8B67-917461F0C5C4}"/>
              </a:ext>
            </a:extLst>
          </p:cNvPr>
          <p:cNvSpPr/>
          <p:nvPr/>
        </p:nvSpPr>
        <p:spPr>
          <a:xfrm>
            <a:off x="7046687" y="2425247"/>
            <a:ext cx="1066800" cy="566057"/>
          </a:xfrm>
          <a:prstGeom prst="rect">
            <a:avLst/>
          </a:prstGeom>
          <a:noFill/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2365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DB0FD430-3C20-7B9D-3C93-58D1EA51A32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8671112 w 12192000"/>
              <a:gd name="connsiteY0" fmla="*/ 1089212 h 6858000"/>
              <a:gd name="connsiteX1" fmla="*/ 6096000 w 12192000"/>
              <a:gd name="connsiteY1" fmla="*/ 3429000 h 6858000"/>
              <a:gd name="connsiteX2" fmla="*/ 8671112 w 12192000"/>
              <a:gd name="connsiteY2" fmla="*/ 5768788 h 6858000"/>
              <a:gd name="connsiteX3" fmla="*/ 11246224 w 12192000"/>
              <a:gd name="connsiteY3" fmla="*/ 3429000 h 6858000"/>
              <a:gd name="connsiteX4" fmla="*/ 8671112 w 12192000"/>
              <a:gd name="connsiteY4" fmla="*/ 1089212 h 6858000"/>
              <a:gd name="connsiteX5" fmla="*/ 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8671112" y="1089212"/>
                </a:moveTo>
                <a:cubicBezTo>
                  <a:pt x="7248917" y="1089212"/>
                  <a:pt x="6096000" y="2136771"/>
                  <a:pt x="6096000" y="3429000"/>
                </a:cubicBezTo>
                <a:cubicBezTo>
                  <a:pt x="6096000" y="4721229"/>
                  <a:pt x="7248917" y="5768788"/>
                  <a:pt x="8671112" y="5768788"/>
                </a:cubicBezTo>
                <a:cubicBezTo>
                  <a:pt x="10093307" y="5768788"/>
                  <a:pt x="11246224" y="4721229"/>
                  <a:pt x="11246224" y="3429000"/>
                </a:cubicBezTo>
                <a:cubicBezTo>
                  <a:pt x="11246224" y="2136771"/>
                  <a:pt x="10093307" y="1089212"/>
                  <a:pt x="8671112" y="1089212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BBEC0D6-96F2-D941-14F8-AAF693AA7AC0}"/>
              </a:ext>
            </a:extLst>
          </p:cNvPr>
          <p:cNvSpPr txBox="1"/>
          <p:nvPr/>
        </p:nvSpPr>
        <p:spPr>
          <a:xfrm>
            <a:off x="914400" y="10674288"/>
            <a:ext cx="5181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MÉTODO(logia)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F5A1FB5-244E-A10F-341C-D715AA75247D}"/>
              </a:ext>
            </a:extLst>
          </p:cNvPr>
          <p:cNvSpPr txBox="1"/>
          <p:nvPr/>
        </p:nvSpPr>
        <p:spPr>
          <a:xfrm>
            <a:off x="738973" y="1702507"/>
            <a:ext cx="5181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MODELOS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057B389-0A28-73BD-73C4-D826EA88D7A4}"/>
              </a:ext>
            </a:extLst>
          </p:cNvPr>
          <p:cNvSpPr txBox="1"/>
          <p:nvPr/>
        </p:nvSpPr>
        <p:spPr>
          <a:xfrm>
            <a:off x="738972" y="2256668"/>
            <a:ext cx="505767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b="1" dirty="0">
                <a:latin typeface="Consolas" panose="020B0609020204030204" pitchFamily="49" charset="0"/>
              </a:rPr>
              <a:t>Árbol de decisión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b="1" dirty="0">
                <a:latin typeface="Consolas" panose="020B0609020204030204" pitchFamily="49" charset="0"/>
              </a:rPr>
              <a:t>Forest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b="1" dirty="0">
                <a:latin typeface="Consolas" panose="020B0609020204030204" pitchFamily="49" charset="0"/>
              </a:rPr>
              <a:t>Regresión Logística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b="1" dirty="0">
                <a:latin typeface="Consolas" panose="020B0609020204030204" pitchFamily="49" charset="0"/>
              </a:rPr>
              <a:t>SVC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b="1" dirty="0">
                <a:latin typeface="Consolas" panose="020B0609020204030204" pitchFamily="49" charset="0"/>
              </a:rPr>
              <a:t>KNN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b="1" dirty="0" err="1">
                <a:latin typeface="Consolas" panose="020B0609020204030204" pitchFamily="49" charset="0"/>
              </a:rPr>
              <a:t>KMeans</a:t>
            </a:r>
            <a:endParaRPr lang="es-ES" sz="2800" b="1" dirty="0">
              <a:latin typeface="Consolas" panose="020B0609020204030204" pitchFamily="49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8C125261-9D20-39FF-6B14-3C595D31C6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DCE63899-C81E-4A6E-2E8F-A9A7363FB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316" y="1920109"/>
            <a:ext cx="6553768" cy="301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188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Diagrama">
            <a:extLst>
              <a:ext uri="{FF2B5EF4-FFF2-40B4-BE49-F238E27FC236}">
                <a16:creationId xmlns:a16="http://schemas.microsoft.com/office/drawing/2014/main" id="{C8FB34FE-F22E-5CF8-A83A-C7CFDABFF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633" y="0"/>
            <a:ext cx="7570734" cy="6677824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85EEBB55-F636-2B73-B4A7-FBD82B7D3DFA}"/>
              </a:ext>
            </a:extLst>
          </p:cNvPr>
          <p:cNvSpPr/>
          <p:nvPr/>
        </p:nvSpPr>
        <p:spPr>
          <a:xfrm>
            <a:off x="5413829" y="5065487"/>
            <a:ext cx="1066800" cy="566057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F6263D3-0688-CB0A-58A7-D94FF5661762}"/>
              </a:ext>
            </a:extLst>
          </p:cNvPr>
          <p:cNvSpPr/>
          <p:nvPr/>
        </p:nvSpPr>
        <p:spPr>
          <a:xfrm>
            <a:off x="4680857" y="1349829"/>
            <a:ext cx="1066800" cy="56605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C8A958E-F606-2EF2-673E-4C60D98C4966}"/>
              </a:ext>
            </a:extLst>
          </p:cNvPr>
          <p:cNvSpPr/>
          <p:nvPr/>
        </p:nvSpPr>
        <p:spPr>
          <a:xfrm>
            <a:off x="7086600" y="3429000"/>
            <a:ext cx="1066800" cy="566057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2796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17301B87-7779-7CEB-2437-0870080DA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383" y="1730991"/>
            <a:ext cx="4157944" cy="3396017"/>
          </a:xfrm>
          <a:prstGeom prst="rect">
            <a:avLst/>
          </a:prstGeom>
        </p:spPr>
      </p:pic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DB0FD430-3C20-7B9D-3C93-58D1EA51A32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8671112 w 12192000"/>
              <a:gd name="connsiteY0" fmla="*/ 1089212 h 6858000"/>
              <a:gd name="connsiteX1" fmla="*/ 6096000 w 12192000"/>
              <a:gd name="connsiteY1" fmla="*/ 3429000 h 6858000"/>
              <a:gd name="connsiteX2" fmla="*/ 8671112 w 12192000"/>
              <a:gd name="connsiteY2" fmla="*/ 5768788 h 6858000"/>
              <a:gd name="connsiteX3" fmla="*/ 11246224 w 12192000"/>
              <a:gd name="connsiteY3" fmla="*/ 3429000 h 6858000"/>
              <a:gd name="connsiteX4" fmla="*/ 8671112 w 12192000"/>
              <a:gd name="connsiteY4" fmla="*/ 1089212 h 6858000"/>
              <a:gd name="connsiteX5" fmla="*/ 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8671112" y="1089212"/>
                </a:moveTo>
                <a:cubicBezTo>
                  <a:pt x="7248917" y="1089212"/>
                  <a:pt x="6096000" y="2136771"/>
                  <a:pt x="6096000" y="3429000"/>
                </a:cubicBezTo>
                <a:cubicBezTo>
                  <a:pt x="6096000" y="4721229"/>
                  <a:pt x="7248917" y="5768788"/>
                  <a:pt x="8671112" y="5768788"/>
                </a:cubicBezTo>
                <a:cubicBezTo>
                  <a:pt x="10093307" y="5768788"/>
                  <a:pt x="11246224" y="4721229"/>
                  <a:pt x="11246224" y="3429000"/>
                </a:cubicBezTo>
                <a:cubicBezTo>
                  <a:pt x="11246224" y="2136771"/>
                  <a:pt x="10093307" y="1089212"/>
                  <a:pt x="8671112" y="1089212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BBEC0D6-96F2-D941-14F8-AAF693AA7AC0}"/>
              </a:ext>
            </a:extLst>
          </p:cNvPr>
          <p:cNvSpPr txBox="1"/>
          <p:nvPr/>
        </p:nvSpPr>
        <p:spPr>
          <a:xfrm>
            <a:off x="914400" y="10674288"/>
            <a:ext cx="5181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MÉTODO(logia)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F5A1FB5-244E-A10F-341C-D715AA75247D}"/>
              </a:ext>
            </a:extLst>
          </p:cNvPr>
          <p:cNvSpPr txBox="1"/>
          <p:nvPr/>
        </p:nvSpPr>
        <p:spPr>
          <a:xfrm>
            <a:off x="738973" y="1702507"/>
            <a:ext cx="5181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dirty="0">
                <a:solidFill>
                  <a:prstClr val="black"/>
                </a:solidFill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RESULTADOS Y EVALUACIÓN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057B389-0A28-73BD-73C4-D826EA88D7A4}"/>
              </a:ext>
            </a:extLst>
          </p:cNvPr>
          <p:cNvSpPr txBox="1"/>
          <p:nvPr/>
        </p:nvSpPr>
        <p:spPr>
          <a:xfrm>
            <a:off x="738972" y="2256668"/>
            <a:ext cx="50576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Mejor</a:t>
            </a:r>
            <a:r>
              <a:rPr lang="es-ES" sz="2800" b="1" dirty="0">
                <a:latin typeface="Consolas" panose="020B0609020204030204" pitchFamily="49" charset="0"/>
              </a:rPr>
              <a:t>es modelos: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s-ES" sz="2800" b="1" dirty="0" err="1">
                <a:latin typeface="Consolas" panose="020B0609020204030204" pitchFamily="49" charset="0"/>
              </a:rPr>
              <a:t>Tree</a:t>
            </a:r>
            <a:endParaRPr kumimoji="0" lang="es-E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s-ES" sz="2800" b="1" dirty="0">
                <a:latin typeface="Consolas" panose="020B0609020204030204" pitchFamily="49" charset="0"/>
              </a:rPr>
              <a:t>Reg. Log.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s-E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KNN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2D8053F-FA3E-5306-099F-0AD2A29F61A5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9681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DB0FD430-3C20-7B9D-3C93-58D1EA51A32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8671112 w 12192000"/>
              <a:gd name="connsiteY0" fmla="*/ 1089212 h 6858000"/>
              <a:gd name="connsiteX1" fmla="*/ 6096000 w 12192000"/>
              <a:gd name="connsiteY1" fmla="*/ 3429000 h 6858000"/>
              <a:gd name="connsiteX2" fmla="*/ 8671112 w 12192000"/>
              <a:gd name="connsiteY2" fmla="*/ 5768788 h 6858000"/>
              <a:gd name="connsiteX3" fmla="*/ 11246224 w 12192000"/>
              <a:gd name="connsiteY3" fmla="*/ 3429000 h 6858000"/>
              <a:gd name="connsiteX4" fmla="*/ 8671112 w 12192000"/>
              <a:gd name="connsiteY4" fmla="*/ 1089212 h 6858000"/>
              <a:gd name="connsiteX5" fmla="*/ 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8671112" y="1089212"/>
                </a:moveTo>
                <a:cubicBezTo>
                  <a:pt x="7248917" y="1089212"/>
                  <a:pt x="6096000" y="2136771"/>
                  <a:pt x="6096000" y="3429000"/>
                </a:cubicBezTo>
                <a:cubicBezTo>
                  <a:pt x="6096000" y="4721229"/>
                  <a:pt x="7248917" y="5768788"/>
                  <a:pt x="8671112" y="5768788"/>
                </a:cubicBezTo>
                <a:cubicBezTo>
                  <a:pt x="10093307" y="5768788"/>
                  <a:pt x="11246224" y="4721229"/>
                  <a:pt x="11246224" y="3429000"/>
                </a:cubicBezTo>
                <a:cubicBezTo>
                  <a:pt x="11246224" y="2136771"/>
                  <a:pt x="10093307" y="1089212"/>
                  <a:pt x="8671112" y="1089212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BBEC0D6-96F2-D941-14F8-AAF693AA7AC0}"/>
              </a:ext>
            </a:extLst>
          </p:cNvPr>
          <p:cNvSpPr txBox="1"/>
          <p:nvPr/>
        </p:nvSpPr>
        <p:spPr>
          <a:xfrm>
            <a:off x="914400" y="10674288"/>
            <a:ext cx="5181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MÉTODO(logia)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F5A1FB5-244E-A10F-341C-D715AA75247D}"/>
              </a:ext>
            </a:extLst>
          </p:cNvPr>
          <p:cNvSpPr txBox="1"/>
          <p:nvPr/>
        </p:nvSpPr>
        <p:spPr>
          <a:xfrm>
            <a:off x="738973" y="1702507"/>
            <a:ext cx="5181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dirty="0">
                <a:solidFill>
                  <a:prstClr val="black"/>
                </a:solidFill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EVALUACIÓN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057B389-0A28-73BD-73C4-D826EA88D7A4}"/>
              </a:ext>
            </a:extLst>
          </p:cNvPr>
          <p:cNvSpPr txBox="1"/>
          <p:nvPr/>
        </p:nvSpPr>
        <p:spPr>
          <a:xfrm>
            <a:off x="-3849357" y="2017862"/>
            <a:ext cx="50576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Mejor</a:t>
            </a:r>
            <a:r>
              <a:rPr lang="es-ES" sz="2800" b="1" dirty="0">
                <a:latin typeface="Consolas" panose="020B0609020204030204" pitchFamily="49" charset="0"/>
              </a:rPr>
              <a:t>es modelos: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s-E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Forest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s-ES" sz="2800" b="1" dirty="0">
                <a:latin typeface="Consolas" panose="020B0609020204030204" pitchFamily="49" charset="0"/>
              </a:rPr>
              <a:t>Reg. Log.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s-E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KNN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E7A6475-0FA4-714D-B692-0C3993E04FCE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E7DFE96-9053-E82C-F5B3-482CBCC6A5E1}"/>
              </a:ext>
            </a:extLst>
          </p:cNvPr>
          <p:cNvSpPr txBox="1"/>
          <p:nvPr/>
        </p:nvSpPr>
        <p:spPr>
          <a:xfrm>
            <a:off x="738973" y="2225727"/>
            <a:ext cx="51816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Métricas:</a:t>
            </a:r>
            <a:endParaRPr lang="en-US" sz="1200" b="1" dirty="0">
              <a:latin typeface="Consolas" panose="020B0609020204030204" pitchFamily="49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dirty="0">
                <a:latin typeface="Consolas" panose="020B0609020204030204" pitchFamily="49" charset="0"/>
              </a:rPr>
              <a:t>1. </a:t>
            </a:r>
          </a:p>
          <a:p>
            <a:pPr lvl="1"/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AUC: 0.7781149589432346</a:t>
            </a:r>
          </a:p>
          <a:p>
            <a:pPr lvl="1"/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F1-Score:0.8694190566235949</a:t>
            </a:r>
          </a:p>
          <a:p>
            <a:pPr lvl="1"/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Precision Score: 0.7767974469682748</a:t>
            </a:r>
          </a:p>
          <a:p>
            <a:pPr lvl="1"/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Recall Score: 0.987118320610687</a:t>
            </a:r>
          </a:p>
          <a:p>
            <a:pPr lvl="1"/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ROC-AUC Score: 0.5719279546315846</a:t>
            </a:r>
          </a:p>
          <a:p>
            <a:pPr lvl="1"/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Specificity: 0.15673758865248227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ES" sz="1200" dirty="0">
                <a:latin typeface="Consolas" panose="020B0609020204030204" pitchFamily="49" charset="0"/>
              </a:rPr>
              <a:t>2.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AUC: 0.9503748661192432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F1-Score:0.9745327958959326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Precision Score: 0.9984982166322508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Recall Score: 0.9516908212560387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ROC-AUC Score: 0.6681531029357116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Specificity: 0.38461538461538464</a:t>
            </a:r>
            <a:endParaRPr lang="es-ES" sz="1200" dirty="0">
              <a:latin typeface="Consolas" panose="020B0609020204030204" pitchFamily="49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ES" sz="1200" dirty="0">
                <a:latin typeface="Consolas" panose="020B0609020204030204" pitchFamily="49" charset="0"/>
              </a:rPr>
              <a:t>3.</a:t>
            </a:r>
          </a:p>
          <a:p>
            <a:pPr lvl="1">
              <a:defRPr/>
            </a:pPr>
            <a:r>
              <a:rPr lang="en-US" sz="1200" dirty="0">
                <a:latin typeface="Consolas" panose="020B0609020204030204" pitchFamily="49" charset="0"/>
              </a:rPr>
              <a:t>AUC: 0.978246539222149</a:t>
            </a:r>
          </a:p>
          <a:p>
            <a:pPr lvl="1">
              <a:defRPr/>
            </a:pPr>
            <a:r>
              <a:rPr lang="en-US" sz="1200" dirty="0">
                <a:latin typeface="Consolas" panose="020B0609020204030204" pitchFamily="49" charset="0"/>
              </a:rPr>
              <a:t>F1-Score:0.9780439121756487</a:t>
            </a:r>
          </a:p>
          <a:p>
            <a:pPr lvl="1">
              <a:defRPr/>
            </a:pPr>
            <a:r>
              <a:rPr lang="en-US" sz="1200" dirty="0">
                <a:latin typeface="Consolas" panose="020B0609020204030204" pitchFamily="49" charset="0"/>
              </a:rPr>
              <a:t>Precision Score: 0.95703125</a:t>
            </a:r>
          </a:p>
          <a:p>
            <a:pPr lvl="1">
              <a:defRPr/>
            </a:pPr>
            <a:r>
              <a:rPr lang="en-US" sz="1200" dirty="0">
                <a:latin typeface="Consolas" panose="020B0609020204030204" pitchFamily="49" charset="0"/>
              </a:rPr>
              <a:t>Recall Score: 1.0</a:t>
            </a:r>
          </a:p>
          <a:p>
            <a:pPr lvl="1">
              <a:defRPr/>
            </a:pPr>
            <a:r>
              <a:rPr lang="en-US" sz="1200" dirty="0">
                <a:latin typeface="Consolas" panose="020B0609020204030204" pitchFamily="49" charset="0"/>
              </a:rPr>
              <a:t>ROC-AUC Score: 0.9789002557544757</a:t>
            </a:r>
          </a:p>
          <a:p>
            <a:pPr lvl="1">
              <a:defRPr/>
            </a:pPr>
            <a:r>
              <a:rPr lang="en-US" sz="1200" dirty="0">
                <a:latin typeface="Consolas" panose="020B0609020204030204" pitchFamily="49" charset="0"/>
              </a:rPr>
              <a:t>Specificity: 0.9578005115089514</a:t>
            </a:r>
            <a:endParaRPr lang="es-ES" sz="1200" dirty="0">
              <a:latin typeface="Consolas" panose="020B0609020204030204" pitchFamily="49" charset="0"/>
            </a:endParaRPr>
          </a:p>
          <a:p>
            <a:endParaRPr lang="es-ES" dirty="0"/>
          </a:p>
        </p:txBody>
      </p:sp>
      <p:pic>
        <p:nvPicPr>
          <p:cNvPr id="3" name="Imagen 2" descr="Gráfico, Histograma&#10;&#10;Descripción generada automáticamente">
            <a:extLst>
              <a:ext uri="{FF2B5EF4-FFF2-40B4-BE49-F238E27FC236}">
                <a16:creationId xmlns:a16="http://schemas.microsoft.com/office/drawing/2014/main" id="{12D13B6C-1317-B6BC-8D84-E7F76F248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431" y="969153"/>
            <a:ext cx="2717298" cy="2759755"/>
          </a:xfrm>
          <a:prstGeom prst="rect">
            <a:avLst/>
          </a:prstGeom>
        </p:spPr>
      </p:pic>
      <p:pic>
        <p:nvPicPr>
          <p:cNvPr id="9" name="Imagen 8" descr="Gráfico&#10;&#10;Descripción generada automáticamente con confianza media">
            <a:extLst>
              <a:ext uri="{FF2B5EF4-FFF2-40B4-BE49-F238E27FC236}">
                <a16:creationId xmlns:a16="http://schemas.microsoft.com/office/drawing/2014/main" id="{B78533F0-AC27-91BD-263C-84EA2CA743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207" y="3731903"/>
            <a:ext cx="3532038" cy="2762749"/>
          </a:xfrm>
          <a:prstGeom prst="rect">
            <a:avLst/>
          </a:prstGeom>
        </p:spPr>
      </p:pic>
      <p:pic>
        <p:nvPicPr>
          <p:cNvPr id="12" name="Imagen 11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64207BEB-366D-A401-3743-B26568BB96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573" y="1099521"/>
            <a:ext cx="2717298" cy="263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006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DB0FD430-3C20-7B9D-3C93-58D1EA51A32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8671112 w 12192000"/>
              <a:gd name="connsiteY0" fmla="*/ 1089212 h 6858000"/>
              <a:gd name="connsiteX1" fmla="*/ 6096000 w 12192000"/>
              <a:gd name="connsiteY1" fmla="*/ 3429000 h 6858000"/>
              <a:gd name="connsiteX2" fmla="*/ 8671112 w 12192000"/>
              <a:gd name="connsiteY2" fmla="*/ 5768788 h 6858000"/>
              <a:gd name="connsiteX3" fmla="*/ 11246224 w 12192000"/>
              <a:gd name="connsiteY3" fmla="*/ 3429000 h 6858000"/>
              <a:gd name="connsiteX4" fmla="*/ 8671112 w 12192000"/>
              <a:gd name="connsiteY4" fmla="*/ 1089212 h 6858000"/>
              <a:gd name="connsiteX5" fmla="*/ 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8671112" y="1089212"/>
                </a:moveTo>
                <a:cubicBezTo>
                  <a:pt x="7248917" y="1089212"/>
                  <a:pt x="6096000" y="2136771"/>
                  <a:pt x="6096000" y="3429000"/>
                </a:cubicBezTo>
                <a:cubicBezTo>
                  <a:pt x="6096000" y="4721229"/>
                  <a:pt x="7248917" y="5768788"/>
                  <a:pt x="8671112" y="5768788"/>
                </a:cubicBezTo>
                <a:cubicBezTo>
                  <a:pt x="10093307" y="5768788"/>
                  <a:pt x="11246224" y="4721229"/>
                  <a:pt x="11246224" y="3429000"/>
                </a:cubicBezTo>
                <a:cubicBezTo>
                  <a:pt x="11246224" y="2136771"/>
                  <a:pt x="10093307" y="1089212"/>
                  <a:pt x="8671112" y="1089212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BBEC0D6-96F2-D941-14F8-AAF693AA7AC0}"/>
              </a:ext>
            </a:extLst>
          </p:cNvPr>
          <p:cNvSpPr txBox="1"/>
          <p:nvPr/>
        </p:nvSpPr>
        <p:spPr>
          <a:xfrm>
            <a:off x="914400" y="10674288"/>
            <a:ext cx="5181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MÉTODO(logia)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F5A1FB5-244E-A10F-341C-D715AA75247D}"/>
              </a:ext>
            </a:extLst>
          </p:cNvPr>
          <p:cNvSpPr txBox="1"/>
          <p:nvPr/>
        </p:nvSpPr>
        <p:spPr>
          <a:xfrm>
            <a:off x="738973" y="1702507"/>
            <a:ext cx="5181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dirty="0">
                <a:solidFill>
                  <a:prstClr val="black"/>
                </a:solidFill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EVALUACIÓN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E7A6475-0FA4-714D-B692-0C3993E04FCE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E7DFE96-9053-E82C-F5B3-482CBCC6A5E1}"/>
              </a:ext>
            </a:extLst>
          </p:cNvPr>
          <p:cNvSpPr txBox="1"/>
          <p:nvPr/>
        </p:nvSpPr>
        <p:spPr>
          <a:xfrm>
            <a:off x="738973" y="2225727"/>
            <a:ext cx="51816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Métricas:</a:t>
            </a:r>
            <a:endParaRPr lang="en-US" sz="1200" b="1" dirty="0">
              <a:latin typeface="Consolas" panose="020B0609020204030204" pitchFamily="49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dirty="0">
                <a:latin typeface="Consolas" panose="020B0609020204030204" pitchFamily="49" charset="0"/>
              </a:rPr>
              <a:t>1. </a:t>
            </a:r>
          </a:p>
          <a:p>
            <a:pPr lvl="1"/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AUC: 0.7781149589432346</a:t>
            </a:r>
          </a:p>
          <a:p>
            <a:pPr lvl="1"/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F1-Score:0.8694190566235949</a:t>
            </a:r>
          </a:p>
          <a:p>
            <a:pPr lvl="1"/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Precision Score: 0.7767974469682748</a:t>
            </a:r>
          </a:p>
          <a:p>
            <a:pPr lvl="1"/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Recall Score: 0.987118320610687</a:t>
            </a:r>
          </a:p>
          <a:p>
            <a:pPr lvl="1"/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ROC-AUC Score: 0.5719279546315846</a:t>
            </a:r>
          </a:p>
          <a:p>
            <a:pPr lvl="1"/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Specificity: 0.15673758865248227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ES" sz="1200" dirty="0">
                <a:latin typeface="Consolas" panose="020B0609020204030204" pitchFamily="49" charset="0"/>
              </a:rPr>
              <a:t>2.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AUC: 0.9503748661192432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F1-Score:0.9745327958959326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Precision Score: 0.9984982166322508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Recall Score: 0.9516908212560387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ROC-AUC Score: 0.6681531029357116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Specificity: 0.38461538461538464</a:t>
            </a:r>
            <a:endParaRPr lang="es-ES" sz="1200" dirty="0">
              <a:latin typeface="Consolas" panose="020B0609020204030204" pitchFamily="49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ES" sz="1200" dirty="0">
                <a:latin typeface="Consolas" panose="020B0609020204030204" pitchFamily="49" charset="0"/>
              </a:rPr>
              <a:t>3.</a:t>
            </a:r>
          </a:p>
          <a:p>
            <a:pPr lvl="1">
              <a:defRPr/>
            </a:pPr>
            <a:r>
              <a:rPr lang="en-US" sz="1200" dirty="0">
                <a:latin typeface="Consolas" panose="020B0609020204030204" pitchFamily="49" charset="0"/>
              </a:rPr>
              <a:t>AUC: 0.978246539222149</a:t>
            </a:r>
          </a:p>
          <a:p>
            <a:pPr lvl="1">
              <a:defRPr/>
            </a:pPr>
            <a:r>
              <a:rPr lang="en-US" sz="1200" dirty="0">
                <a:latin typeface="Consolas" panose="020B0609020204030204" pitchFamily="49" charset="0"/>
              </a:rPr>
              <a:t>F1-Score:0.9780439121756487</a:t>
            </a:r>
          </a:p>
          <a:p>
            <a:pPr lvl="1">
              <a:defRPr/>
            </a:pPr>
            <a:r>
              <a:rPr lang="en-US" sz="1200" dirty="0">
                <a:latin typeface="Consolas" panose="020B0609020204030204" pitchFamily="49" charset="0"/>
              </a:rPr>
              <a:t>Precision Score: 0.95703125</a:t>
            </a:r>
          </a:p>
          <a:p>
            <a:pPr lvl="1">
              <a:defRPr/>
            </a:pPr>
            <a:r>
              <a:rPr lang="en-US" sz="1200" dirty="0">
                <a:latin typeface="Consolas" panose="020B0609020204030204" pitchFamily="49" charset="0"/>
              </a:rPr>
              <a:t>Recall Score: 1.0</a:t>
            </a:r>
          </a:p>
          <a:p>
            <a:pPr lvl="1">
              <a:defRPr/>
            </a:pPr>
            <a:r>
              <a:rPr lang="en-US" sz="1200" dirty="0">
                <a:latin typeface="Consolas" panose="020B0609020204030204" pitchFamily="49" charset="0"/>
              </a:rPr>
              <a:t>ROC-AUC Score: 0.9789002557544757</a:t>
            </a:r>
          </a:p>
          <a:p>
            <a:pPr lvl="1">
              <a:defRPr/>
            </a:pPr>
            <a:r>
              <a:rPr lang="en-US" sz="1200" dirty="0">
                <a:latin typeface="Consolas" panose="020B0609020204030204" pitchFamily="49" charset="0"/>
              </a:rPr>
              <a:t>Specificity: 0.9578005115089514</a:t>
            </a:r>
            <a:endParaRPr lang="es-ES" sz="1200" dirty="0">
              <a:latin typeface="Consolas" panose="020B0609020204030204" pitchFamily="49" charset="0"/>
            </a:endParaRPr>
          </a:p>
          <a:p>
            <a:endParaRPr lang="es-ES" dirty="0"/>
          </a:p>
        </p:txBody>
      </p:sp>
      <p:pic>
        <p:nvPicPr>
          <p:cNvPr id="18" name="Imagen 17" descr="Gráfico, Gráfico de rectángulos&#10;&#10;Descripción generada automáticamente">
            <a:extLst>
              <a:ext uri="{FF2B5EF4-FFF2-40B4-BE49-F238E27FC236}">
                <a16:creationId xmlns:a16="http://schemas.microsoft.com/office/drawing/2014/main" id="{A87EF23B-A296-8413-3696-901938F989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380" y="4003893"/>
            <a:ext cx="3392774" cy="2653817"/>
          </a:xfrm>
          <a:prstGeom prst="rect">
            <a:avLst/>
          </a:prstGeom>
        </p:spPr>
      </p:pic>
      <p:pic>
        <p:nvPicPr>
          <p:cNvPr id="20" name="Imagen 19" descr="Gráfico, Histograma&#10;&#10;Descripción generada automáticamente">
            <a:extLst>
              <a:ext uri="{FF2B5EF4-FFF2-40B4-BE49-F238E27FC236}">
                <a16:creationId xmlns:a16="http://schemas.microsoft.com/office/drawing/2014/main" id="{5C9B4E64-2F0C-2698-83EB-0218AD1AD6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125" y="997584"/>
            <a:ext cx="2960057" cy="3006308"/>
          </a:xfrm>
          <a:prstGeom prst="rect">
            <a:avLst/>
          </a:prstGeom>
        </p:spPr>
      </p:pic>
      <p:pic>
        <p:nvPicPr>
          <p:cNvPr id="23" name="Imagen 22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3DCDDD5F-9B1A-8B68-745A-304ECE1596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573" y="1066960"/>
            <a:ext cx="2960057" cy="286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938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DB0FD430-3C20-7B9D-3C93-58D1EA51A32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8671112 w 12192000"/>
              <a:gd name="connsiteY0" fmla="*/ 1089212 h 6858000"/>
              <a:gd name="connsiteX1" fmla="*/ 6096000 w 12192000"/>
              <a:gd name="connsiteY1" fmla="*/ 3429000 h 6858000"/>
              <a:gd name="connsiteX2" fmla="*/ 8671112 w 12192000"/>
              <a:gd name="connsiteY2" fmla="*/ 5768788 h 6858000"/>
              <a:gd name="connsiteX3" fmla="*/ 11246224 w 12192000"/>
              <a:gd name="connsiteY3" fmla="*/ 3429000 h 6858000"/>
              <a:gd name="connsiteX4" fmla="*/ 8671112 w 12192000"/>
              <a:gd name="connsiteY4" fmla="*/ 1089212 h 6858000"/>
              <a:gd name="connsiteX5" fmla="*/ 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8671112" y="1089212"/>
                </a:moveTo>
                <a:cubicBezTo>
                  <a:pt x="7248917" y="1089212"/>
                  <a:pt x="6096000" y="2136771"/>
                  <a:pt x="6096000" y="3429000"/>
                </a:cubicBezTo>
                <a:cubicBezTo>
                  <a:pt x="6096000" y="4721229"/>
                  <a:pt x="7248917" y="5768788"/>
                  <a:pt x="8671112" y="5768788"/>
                </a:cubicBezTo>
                <a:cubicBezTo>
                  <a:pt x="10093307" y="5768788"/>
                  <a:pt x="11246224" y="4721229"/>
                  <a:pt x="11246224" y="3429000"/>
                </a:cubicBezTo>
                <a:cubicBezTo>
                  <a:pt x="11246224" y="2136771"/>
                  <a:pt x="10093307" y="1089212"/>
                  <a:pt x="8671112" y="1089212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BBEC0D6-96F2-D941-14F8-AAF693AA7AC0}"/>
              </a:ext>
            </a:extLst>
          </p:cNvPr>
          <p:cNvSpPr txBox="1"/>
          <p:nvPr/>
        </p:nvSpPr>
        <p:spPr>
          <a:xfrm>
            <a:off x="914400" y="10674288"/>
            <a:ext cx="5181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MÉTODO(logia)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F5A1FB5-244E-A10F-341C-D715AA75247D}"/>
              </a:ext>
            </a:extLst>
          </p:cNvPr>
          <p:cNvSpPr txBox="1"/>
          <p:nvPr/>
        </p:nvSpPr>
        <p:spPr>
          <a:xfrm>
            <a:off x="738973" y="1702507"/>
            <a:ext cx="5181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dirty="0">
                <a:solidFill>
                  <a:prstClr val="black"/>
                </a:solidFill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EVALUACIÓN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E7A6475-0FA4-714D-B692-0C3993E04FCE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E7DFE96-9053-E82C-F5B3-482CBCC6A5E1}"/>
              </a:ext>
            </a:extLst>
          </p:cNvPr>
          <p:cNvSpPr txBox="1"/>
          <p:nvPr/>
        </p:nvSpPr>
        <p:spPr>
          <a:xfrm>
            <a:off x="738973" y="2225727"/>
            <a:ext cx="51816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Métricas:</a:t>
            </a:r>
            <a:endParaRPr lang="en-US" sz="1200" b="1" dirty="0">
              <a:latin typeface="Consolas" panose="020B0609020204030204" pitchFamily="49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dirty="0">
                <a:latin typeface="Consolas" panose="020B0609020204030204" pitchFamily="49" charset="0"/>
              </a:rPr>
              <a:t>1. </a:t>
            </a:r>
          </a:p>
          <a:p>
            <a:pPr lvl="1"/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AUC: 0.7781149589432346</a:t>
            </a:r>
          </a:p>
          <a:p>
            <a:pPr lvl="1"/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F1-Score:0.8694190566235949</a:t>
            </a:r>
          </a:p>
          <a:p>
            <a:pPr lvl="1"/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Precision Score: 0.7767974469682748</a:t>
            </a:r>
          </a:p>
          <a:p>
            <a:pPr lvl="1"/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Recall Score: 0.987118320610687</a:t>
            </a:r>
          </a:p>
          <a:p>
            <a:pPr lvl="1"/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ROC-AUC Score: 0.5719279546315846</a:t>
            </a:r>
          </a:p>
          <a:p>
            <a:pPr lvl="1"/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Specificity: 0.15673758865248227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ES" sz="1200" dirty="0">
                <a:latin typeface="Consolas" panose="020B0609020204030204" pitchFamily="49" charset="0"/>
              </a:rPr>
              <a:t>2.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AUC: 0.9503748661192432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F1-Score:0.9745327958959326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Precision Score: 0.9984982166322508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Recall Score: 0.9516908212560387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ROC-AUC Score: 0.6681531029357116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Specificity: 0.38461538461538464</a:t>
            </a:r>
            <a:endParaRPr lang="es-ES" sz="1200" dirty="0">
              <a:latin typeface="Consolas" panose="020B0609020204030204" pitchFamily="49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ES" sz="1200" dirty="0">
                <a:latin typeface="Consolas" panose="020B0609020204030204" pitchFamily="49" charset="0"/>
              </a:rPr>
              <a:t>3.</a:t>
            </a:r>
          </a:p>
          <a:p>
            <a:pPr lvl="1">
              <a:defRPr/>
            </a:pPr>
            <a:r>
              <a:rPr lang="en-US" sz="1200" dirty="0">
                <a:latin typeface="Consolas" panose="020B0609020204030204" pitchFamily="49" charset="0"/>
              </a:rPr>
              <a:t>AUC: 0.978246539222149</a:t>
            </a:r>
          </a:p>
          <a:p>
            <a:pPr lvl="1">
              <a:defRPr/>
            </a:pPr>
            <a:r>
              <a:rPr lang="en-US" sz="1200" dirty="0">
                <a:latin typeface="Consolas" panose="020B0609020204030204" pitchFamily="49" charset="0"/>
              </a:rPr>
              <a:t>F1-Score:0.9780439121756487</a:t>
            </a:r>
          </a:p>
          <a:p>
            <a:pPr lvl="1">
              <a:defRPr/>
            </a:pPr>
            <a:r>
              <a:rPr lang="en-US" sz="1200" dirty="0">
                <a:latin typeface="Consolas" panose="020B0609020204030204" pitchFamily="49" charset="0"/>
              </a:rPr>
              <a:t>Precision Score: 0.95703125</a:t>
            </a:r>
          </a:p>
          <a:p>
            <a:pPr lvl="1">
              <a:defRPr/>
            </a:pPr>
            <a:r>
              <a:rPr lang="en-US" sz="1200" dirty="0">
                <a:latin typeface="Consolas" panose="020B0609020204030204" pitchFamily="49" charset="0"/>
              </a:rPr>
              <a:t>Recall Score: 1.0</a:t>
            </a:r>
          </a:p>
          <a:p>
            <a:pPr lvl="1">
              <a:defRPr/>
            </a:pPr>
            <a:r>
              <a:rPr lang="en-US" sz="1200" dirty="0">
                <a:latin typeface="Consolas" panose="020B0609020204030204" pitchFamily="49" charset="0"/>
              </a:rPr>
              <a:t>ROC-AUC Score: 0.9789002557544757</a:t>
            </a:r>
          </a:p>
          <a:p>
            <a:pPr lvl="1">
              <a:defRPr/>
            </a:pPr>
            <a:r>
              <a:rPr lang="en-US" sz="1200" dirty="0">
                <a:latin typeface="Consolas" panose="020B0609020204030204" pitchFamily="49" charset="0"/>
              </a:rPr>
              <a:t>Specificity: 0.9578005115089514</a:t>
            </a:r>
            <a:endParaRPr lang="es-ES" sz="1200" dirty="0">
              <a:latin typeface="Consolas" panose="020B0609020204030204" pitchFamily="49" charset="0"/>
            </a:endParaRPr>
          </a:p>
          <a:p>
            <a:endParaRPr lang="es-ES" dirty="0"/>
          </a:p>
        </p:txBody>
      </p:sp>
      <p:pic>
        <p:nvPicPr>
          <p:cNvPr id="3" name="Imagen 2" descr="Gráfico, Histograma&#10;&#10;Descripción generada automáticamente">
            <a:extLst>
              <a:ext uri="{FF2B5EF4-FFF2-40B4-BE49-F238E27FC236}">
                <a16:creationId xmlns:a16="http://schemas.microsoft.com/office/drawing/2014/main" id="{3628A751-7B9E-FA80-27AA-5AFF2F602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724" y="1391246"/>
            <a:ext cx="2930874" cy="2976668"/>
          </a:xfrm>
          <a:prstGeom prst="rect">
            <a:avLst/>
          </a:prstGeom>
        </p:spPr>
      </p:pic>
      <p:pic>
        <p:nvPicPr>
          <p:cNvPr id="9" name="Imagen 8" descr="Gráfico, Gráfico de rectángulos&#10;&#10;Descripción generada automáticamente">
            <a:extLst>
              <a:ext uri="{FF2B5EF4-FFF2-40B4-BE49-F238E27FC236}">
                <a16:creationId xmlns:a16="http://schemas.microsoft.com/office/drawing/2014/main" id="{948A2D4A-F239-F475-89E4-F0905DE536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300" y="4399903"/>
            <a:ext cx="3038861" cy="2376988"/>
          </a:xfrm>
          <a:prstGeom prst="rect">
            <a:avLst/>
          </a:prstGeom>
        </p:spPr>
      </p:pic>
      <p:pic>
        <p:nvPicPr>
          <p:cNvPr id="12" name="Imagen 11" descr="Gráfico, Histograma&#10;&#10;Descripción generada automáticamente">
            <a:extLst>
              <a:ext uri="{FF2B5EF4-FFF2-40B4-BE49-F238E27FC236}">
                <a16:creationId xmlns:a16="http://schemas.microsoft.com/office/drawing/2014/main" id="{08D2FCBA-B8EC-541F-0464-6EC0DBA518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573" y="1528629"/>
            <a:ext cx="2930874" cy="283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843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Diagrama">
            <a:extLst>
              <a:ext uri="{FF2B5EF4-FFF2-40B4-BE49-F238E27FC236}">
                <a16:creationId xmlns:a16="http://schemas.microsoft.com/office/drawing/2014/main" id="{C8FB34FE-F22E-5CF8-A83A-C7CFDABFF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633" y="0"/>
            <a:ext cx="7570734" cy="6677824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9F6263D3-0688-CB0A-58A7-D94FF5661762}"/>
              </a:ext>
            </a:extLst>
          </p:cNvPr>
          <p:cNvSpPr/>
          <p:nvPr/>
        </p:nvSpPr>
        <p:spPr>
          <a:xfrm>
            <a:off x="4680857" y="1349829"/>
            <a:ext cx="1066800" cy="56605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66B2E3A-993E-E8FF-3980-1E646377121F}"/>
              </a:ext>
            </a:extLst>
          </p:cNvPr>
          <p:cNvSpPr/>
          <p:nvPr/>
        </p:nvSpPr>
        <p:spPr>
          <a:xfrm>
            <a:off x="5427617" y="5085806"/>
            <a:ext cx="1066800" cy="56605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68398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AG - Business Intelligence">
            <a:extLst>
              <a:ext uri="{FF2B5EF4-FFF2-40B4-BE49-F238E27FC236}">
                <a16:creationId xmlns:a16="http://schemas.microsoft.com/office/drawing/2014/main" id="{3E97572E-41AE-E20C-A8B4-CDA8E778D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812" y="1051291"/>
            <a:ext cx="6396312" cy="475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DB0FD430-3C20-7B9D-3C93-58D1EA51A328}"/>
              </a:ext>
            </a:extLst>
          </p:cNvPr>
          <p:cNvSpPr/>
          <p:nvPr/>
        </p:nvSpPr>
        <p:spPr>
          <a:xfrm>
            <a:off x="-84564" y="0"/>
            <a:ext cx="12192000" cy="6858000"/>
          </a:xfrm>
          <a:custGeom>
            <a:avLst/>
            <a:gdLst>
              <a:gd name="connsiteX0" fmla="*/ 8671112 w 12192000"/>
              <a:gd name="connsiteY0" fmla="*/ 1089212 h 6858000"/>
              <a:gd name="connsiteX1" fmla="*/ 6096000 w 12192000"/>
              <a:gd name="connsiteY1" fmla="*/ 3429000 h 6858000"/>
              <a:gd name="connsiteX2" fmla="*/ 8671112 w 12192000"/>
              <a:gd name="connsiteY2" fmla="*/ 5768788 h 6858000"/>
              <a:gd name="connsiteX3" fmla="*/ 11246224 w 12192000"/>
              <a:gd name="connsiteY3" fmla="*/ 3429000 h 6858000"/>
              <a:gd name="connsiteX4" fmla="*/ 8671112 w 12192000"/>
              <a:gd name="connsiteY4" fmla="*/ 1089212 h 6858000"/>
              <a:gd name="connsiteX5" fmla="*/ 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8671112" y="1089212"/>
                </a:moveTo>
                <a:cubicBezTo>
                  <a:pt x="7248917" y="1089212"/>
                  <a:pt x="6096000" y="2136771"/>
                  <a:pt x="6096000" y="3429000"/>
                </a:cubicBezTo>
                <a:cubicBezTo>
                  <a:pt x="6096000" y="4721229"/>
                  <a:pt x="7248917" y="5768788"/>
                  <a:pt x="8671112" y="5768788"/>
                </a:cubicBezTo>
                <a:cubicBezTo>
                  <a:pt x="10093307" y="5768788"/>
                  <a:pt x="11246224" y="4721229"/>
                  <a:pt x="11246224" y="3429000"/>
                </a:cubicBezTo>
                <a:cubicBezTo>
                  <a:pt x="11246224" y="2136771"/>
                  <a:pt x="10093307" y="1089212"/>
                  <a:pt x="8671112" y="1089212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BBEC0D6-96F2-D941-14F8-AAF693AA7AC0}"/>
              </a:ext>
            </a:extLst>
          </p:cNvPr>
          <p:cNvSpPr txBox="1"/>
          <p:nvPr/>
        </p:nvSpPr>
        <p:spPr>
          <a:xfrm>
            <a:off x="914400" y="10674288"/>
            <a:ext cx="5181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MÉTODO(logia)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1D57E13-3809-B849-C6F2-E9640A2F906E}"/>
              </a:ext>
            </a:extLst>
          </p:cNvPr>
          <p:cNvSpPr txBox="1"/>
          <p:nvPr/>
        </p:nvSpPr>
        <p:spPr>
          <a:xfrm>
            <a:off x="689181" y="3167388"/>
            <a:ext cx="595135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dirty="0">
                <a:solidFill>
                  <a:prstClr val="black"/>
                </a:solidFill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PRESENTACIÓN BUSSINES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3EA713D-DEBB-C937-CFBA-F38532510306}"/>
              </a:ext>
            </a:extLst>
          </p:cNvPr>
          <p:cNvSpPr/>
          <p:nvPr/>
        </p:nvSpPr>
        <p:spPr>
          <a:xfrm>
            <a:off x="-84564" y="-4"/>
            <a:ext cx="12276564" cy="685799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7957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Diagrama">
            <a:extLst>
              <a:ext uri="{FF2B5EF4-FFF2-40B4-BE49-F238E27FC236}">
                <a16:creationId xmlns:a16="http://schemas.microsoft.com/office/drawing/2014/main" id="{C8FB34FE-F22E-5CF8-A83A-C7CFDABFF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633" y="0"/>
            <a:ext cx="7570734" cy="6677824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ADC97A2A-8020-922D-B5DB-7B88D296E848}"/>
              </a:ext>
            </a:extLst>
          </p:cNvPr>
          <p:cNvSpPr/>
          <p:nvPr/>
        </p:nvSpPr>
        <p:spPr>
          <a:xfrm>
            <a:off x="6168572" y="1349829"/>
            <a:ext cx="1175657" cy="5660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5E13EBE-65CF-42B1-5DBE-3645E6E68EFD}"/>
              </a:ext>
            </a:extLst>
          </p:cNvPr>
          <p:cNvSpPr/>
          <p:nvPr/>
        </p:nvSpPr>
        <p:spPr>
          <a:xfrm>
            <a:off x="7046687" y="2445658"/>
            <a:ext cx="1066800" cy="566057"/>
          </a:xfrm>
          <a:prstGeom prst="rect">
            <a:avLst/>
          </a:prstGeom>
          <a:noFill/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D98D324-CC3B-3CFE-5C72-B79B98A7AA17}"/>
              </a:ext>
            </a:extLst>
          </p:cNvPr>
          <p:cNvSpPr/>
          <p:nvPr/>
        </p:nvSpPr>
        <p:spPr>
          <a:xfrm>
            <a:off x="7046687" y="3429000"/>
            <a:ext cx="1066800" cy="566057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5EEBB55-F636-2B73-B4A7-FBD82B7D3DFA}"/>
              </a:ext>
            </a:extLst>
          </p:cNvPr>
          <p:cNvSpPr/>
          <p:nvPr/>
        </p:nvSpPr>
        <p:spPr>
          <a:xfrm>
            <a:off x="5413829" y="5065487"/>
            <a:ext cx="1066800" cy="56605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F6263D3-0688-CB0A-58A7-D94FF5661762}"/>
              </a:ext>
            </a:extLst>
          </p:cNvPr>
          <p:cNvSpPr/>
          <p:nvPr/>
        </p:nvSpPr>
        <p:spPr>
          <a:xfrm>
            <a:off x="4680857" y="1349829"/>
            <a:ext cx="1066800" cy="56605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8405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Categoría «Doctor lawyer businessman» de imágenes, fotos de stock e  ilustraciones libres de regalías | Shutterstock">
            <a:extLst>
              <a:ext uri="{FF2B5EF4-FFF2-40B4-BE49-F238E27FC236}">
                <a16:creationId xmlns:a16="http://schemas.microsoft.com/office/drawing/2014/main" id="{4C5037AA-621A-2D82-AA0D-0355B4950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289" y="1059952"/>
            <a:ext cx="4934355" cy="3289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artas de agradecimiento a un profesor o profesora: gracias por todo">
            <a:extLst>
              <a:ext uri="{FF2B5EF4-FFF2-40B4-BE49-F238E27FC236}">
                <a16:creationId xmlns:a16="http://schemas.microsoft.com/office/drawing/2014/main" id="{E0F325E9-11AC-0FB4-1E14-C2A4F7E57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451" y="1050734"/>
            <a:ext cx="3560486" cy="474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rquitecto Hembra Foto de stock y más banco de imágenes de Arquitecto -  Arquitecto, Cianotipo - Plano, Plano - Documento - iStock">
            <a:extLst>
              <a:ext uri="{FF2B5EF4-FFF2-40B4-BE49-F238E27FC236}">
                <a16:creationId xmlns:a16="http://schemas.microsoft.com/office/drawing/2014/main" id="{41D53AB3-2836-CD8D-BA3B-811B1605B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233" y="3976569"/>
            <a:ext cx="2524125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DB0FD430-3C20-7B9D-3C93-58D1EA51A328}"/>
              </a:ext>
            </a:extLst>
          </p:cNvPr>
          <p:cNvSpPr/>
          <p:nvPr/>
        </p:nvSpPr>
        <p:spPr>
          <a:xfrm>
            <a:off x="-84564" y="0"/>
            <a:ext cx="12192000" cy="6858000"/>
          </a:xfrm>
          <a:custGeom>
            <a:avLst/>
            <a:gdLst>
              <a:gd name="connsiteX0" fmla="*/ 8671112 w 12192000"/>
              <a:gd name="connsiteY0" fmla="*/ 1089212 h 6858000"/>
              <a:gd name="connsiteX1" fmla="*/ 6096000 w 12192000"/>
              <a:gd name="connsiteY1" fmla="*/ 3429000 h 6858000"/>
              <a:gd name="connsiteX2" fmla="*/ 8671112 w 12192000"/>
              <a:gd name="connsiteY2" fmla="*/ 5768788 h 6858000"/>
              <a:gd name="connsiteX3" fmla="*/ 11246224 w 12192000"/>
              <a:gd name="connsiteY3" fmla="*/ 3429000 h 6858000"/>
              <a:gd name="connsiteX4" fmla="*/ 8671112 w 12192000"/>
              <a:gd name="connsiteY4" fmla="*/ 1089212 h 6858000"/>
              <a:gd name="connsiteX5" fmla="*/ 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8671112" y="1089212"/>
                </a:moveTo>
                <a:cubicBezTo>
                  <a:pt x="7248917" y="1089212"/>
                  <a:pt x="6096000" y="2136771"/>
                  <a:pt x="6096000" y="3429000"/>
                </a:cubicBezTo>
                <a:cubicBezTo>
                  <a:pt x="6096000" y="4721229"/>
                  <a:pt x="7248917" y="5768788"/>
                  <a:pt x="8671112" y="5768788"/>
                </a:cubicBezTo>
                <a:cubicBezTo>
                  <a:pt x="10093307" y="5768788"/>
                  <a:pt x="11246224" y="4721229"/>
                  <a:pt x="11246224" y="3429000"/>
                </a:cubicBezTo>
                <a:cubicBezTo>
                  <a:pt x="11246224" y="2136771"/>
                  <a:pt x="10093307" y="1089212"/>
                  <a:pt x="8671112" y="1089212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BBEC0D6-96F2-D941-14F8-AAF693AA7AC0}"/>
              </a:ext>
            </a:extLst>
          </p:cNvPr>
          <p:cNvSpPr txBox="1"/>
          <p:nvPr/>
        </p:nvSpPr>
        <p:spPr>
          <a:xfrm>
            <a:off x="914400" y="10674288"/>
            <a:ext cx="5181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MÉTODO(logia)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F5A1FB5-244E-A10F-341C-D715AA75247D}"/>
              </a:ext>
            </a:extLst>
          </p:cNvPr>
          <p:cNvSpPr txBox="1"/>
          <p:nvPr/>
        </p:nvSpPr>
        <p:spPr>
          <a:xfrm>
            <a:off x="-5798951" y="1702507"/>
            <a:ext cx="5181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dirty="0">
                <a:solidFill>
                  <a:prstClr val="black"/>
                </a:solidFill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RESULTADOS Y EVALUACIÓN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E7DFE96-9053-E82C-F5B3-482CBCC6A5E1}"/>
              </a:ext>
            </a:extLst>
          </p:cNvPr>
          <p:cNvSpPr txBox="1"/>
          <p:nvPr/>
        </p:nvSpPr>
        <p:spPr>
          <a:xfrm>
            <a:off x="-4267200" y="2426017"/>
            <a:ext cx="51816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Métricas:</a:t>
            </a:r>
            <a:endParaRPr lang="en-US" sz="1200" b="1" dirty="0">
              <a:latin typeface="Consolas" panose="020B0609020204030204" pitchFamily="49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dirty="0">
                <a:latin typeface="Consolas" panose="020B0609020204030204" pitchFamily="49" charset="0"/>
              </a:rPr>
              <a:t>1. </a:t>
            </a:r>
          </a:p>
          <a:p>
            <a:pPr lvl="1"/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AUC: 0.7781149589432346</a:t>
            </a:r>
          </a:p>
          <a:p>
            <a:pPr lvl="1"/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F1-Score:0.8694190566235949</a:t>
            </a:r>
          </a:p>
          <a:p>
            <a:pPr lvl="1"/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Precision Score: 0.7767974469682748</a:t>
            </a:r>
          </a:p>
          <a:p>
            <a:pPr lvl="1"/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Recall Score: 0.987118320610687</a:t>
            </a:r>
          </a:p>
          <a:p>
            <a:pPr lvl="1"/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ROC-AUC Score: 0.5719279546315846</a:t>
            </a:r>
          </a:p>
          <a:p>
            <a:pPr lvl="1"/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Specificity: 0.15673758865248227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ES" sz="1200" dirty="0">
                <a:latin typeface="Consolas" panose="020B0609020204030204" pitchFamily="49" charset="0"/>
              </a:rPr>
              <a:t>2.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AUC: 0.9503748661192432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F1-Score:0.9745327958959326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Precision Score: 0.9984982166322508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Recall Score: 0.9516908212560387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ROC-AUC Score: 0.6681531029357116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Specificity: 0.38461538461538464</a:t>
            </a:r>
            <a:endParaRPr lang="es-ES" sz="1200" dirty="0">
              <a:latin typeface="Consolas" panose="020B0609020204030204" pitchFamily="49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ES" sz="1200" dirty="0">
                <a:latin typeface="Consolas" panose="020B0609020204030204" pitchFamily="49" charset="0"/>
              </a:rPr>
              <a:t>3.</a:t>
            </a:r>
          </a:p>
          <a:p>
            <a:pPr lvl="1">
              <a:defRPr/>
            </a:pPr>
            <a:r>
              <a:rPr lang="en-US" sz="1200" dirty="0">
                <a:latin typeface="Consolas" panose="020B0609020204030204" pitchFamily="49" charset="0"/>
              </a:rPr>
              <a:t>AUC: 0.978246539222149</a:t>
            </a:r>
          </a:p>
          <a:p>
            <a:pPr lvl="1">
              <a:defRPr/>
            </a:pPr>
            <a:r>
              <a:rPr lang="en-US" sz="1200" dirty="0">
                <a:latin typeface="Consolas" panose="020B0609020204030204" pitchFamily="49" charset="0"/>
              </a:rPr>
              <a:t>F1-Score:0.9780439121756487</a:t>
            </a:r>
          </a:p>
          <a:p>
            <a:pPr lvl="1">
              <a:defRPr/>
            </a:pPr>
            <a:r>
              <a:rPr lang="en-US" sz="1200" dirty="0">
                <a:latin typeface="Consolas" panose="020B0609020204030204" pitchFamily="49" charset="0"/>
              </a:rPr>
              <a:t>Precision Score: 0.95703125</a:t>
            </a:r>
          </a:p>
          <a:p>
            <a:pPr lvl="1">
              <a:defRPr/>
            </a:pPr>
            <a:r>
              <a:rPr lang="en-US" sz="1200" dirty="0">
                <a:latin typeface="Consolas" panose="020B0609020204030204" pitchFamily="49" charset="0"/>
              </a:rPr>
              <a:t>Recall Score: 1.0</a:t>
            </a:r>
          </a:p>
          <a:p>
            <a:pPr lvl="1">
              <a:defRPr/>
            </a:pPr>
            <a:r>
              <a:rPr lang="en-US" sz="1200" dirty="0">
                <a:latin typeface="Consolas" panose="020B0609020204030204" pitchFamily="49" charset="0"/>
              </a:rPr>
              <a:t>ROC-AUC Score: 0.9789002557544757</a:t>
            </a:r>
          </a:p>
          <a:p>
            <a:pPr lvl="1">
              <a:defRPr/>
            </a:pPr>
            <a:r>
              <a:rPr lang="en-US" sz="1200" dirty="0">
                <a:latin typeface="Consolas" panose="020B0609020204030204" pitchFamily="49" charset="0"/>
              </a:rPr>
              <a:t>Specificity: 0.9578005115089514</a:t>
            </a:r>
            <a:endParaRPr lang="es-ES" sz="1200" dirty="0">
              <a:latin typeface="Consolas" panose="020B0609020204030204" pitchFamily="49" charset="0"/>
            </a:endParaRPr>
          </a:p>
          <a:p>
            <a:endParaRPr lang="es-ES" dirty="0"/>
          </a:p>
        </p:txBody>
      </p:sp>
      <p:pic>
        <p:nvPicPr>
          <p:cNvPr id="3" name="Imagen 2" descr="Gráfico, Histograma&#10;&#10;Descripción generada automáticamente">
            <a:extLst>
              <a:ext uri="{FF2B5EF4-FFF2-40B4-BE49-F238E27FC236}">
                <a16:creationId xmlns:a16="http://schemas.microsoft.com/office/drawing/2014/main" id="{3628A751-7B9E-FA80-27AA-5AFF2F6026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9351" y="1391246"/>
            <a:ext cx="2930874" cy="2976668"/>
          </a:xfrm>
          <a:prstGeom prst="rect">
            <a:avLst/>
          </a:prstGeom>
        </p:spPr>
      </p:pic>
      <p:pic>
        <p:nvPicPr>
          <p:cNvPr id="9" name="Imagen 8" descr="Gráfico, Gráfico de rectángulos&#10;&#10;Descripción generada automáticamente">
            <a:extLst>
              <a:ext uri="{FF2B5EF4-FFF2-40B4-BE49-F238E27FC236}">
                <a16:creationId xmlns:a16="http://schemas.microsoft.com/office/drawing/2014/main" id="{948A2D4A-F239-F475-89E4-F0905DE536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6000" y="8000353"/>
            <a:ext cx="3038861" cy="2376988"/>
          </a:xfrm>
          <a:prstGeom prst="rect">
            <a:avLst/>
          </a:prstGeom>
        </p:spPr>
      </p:pic>
      <p:pic>
        <p:nvPicPr>
          <p:cNvPr id="12" name="Imagen 11" descr="Gráfico, Histograma&#10;&#10;Descripción generada automáticamente">
            <a:extLst>
              <a:ext uri="{FF2B5EF4-FFF2-40B4-BE49-F238E27FC236}">
                <a16:creationId xmlns:a16="http://schemas.microsoft.com/office/drawing/2014/main" id="{08D2FCBA-B8EC-541F-0464-6EC0DBA518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3373" y="5357248"/>
            <a:ext cx="2930874" cy="283928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1D57E13-3809-B849-C6F2-E9640A2F906E}"/>
              </a:ext>
            </a:extLst>
          </p:cNvPr>
          <p:cNvSpPr txBox="1"/>
          <p:nvPr/>
        </p:nvSpPr>
        <p:spPr>
          <a:xfrm>
            <a:off x="529524" y="2259012"/>
            <a:ext cx="595135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dirty="0">
                <a:solidFill>
                  <a:prstClr val="black"/>
                </a:solidFill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¿CÓMO SACO DINERO DE ESTO?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FADF797-240F-B809-DBA7-215EAE0320D5}"/>
              </a:ext>
            </a:extLst>
          </p:cNvPr>
          <p:cNvSpPr txBox="1"/>
          <p:nvPr/>
        </p:nvSpPr>
        <p:spPr>
          <a:xfrm>
            <a:off x="1276433" y="2882377"/>
            <a:ext cx="451476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Contexto: Departamentos de RR.HH. de empresas que requieran empleados con profesiones que requieran un examen habilitante y apuntarse a Colegios Profesionales (arquitectos, abogados, algunos ingenieros, médicos, etc.)</a:t>
            </a:r>
          </a:p>
          <a:p>
            <a:endParaRPr lang="es-ES" dirty="0"/>
          </a:p>
          <a:p>
            <a:r>
              <a:rPr lang="es-ES" dirty="0"/>
              <a:t>Aplicable también a profesionales del ámbito público que estén dispuestos a compartir sus notas en oposiciones (profesores, por ejemplo).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F480EFE1-EE5B-C152-7BA4-698B4D73D0FB}"/>
              </a:ext>
            </a:extLst>
          </p:cNvPr>
          <p:cNvSpPr/>
          <p:nvPr/>
        </p:nvSpPr>
        <p:spPr>
          <a:xfrm>
            <a:off x="-84564" y="0"/>
            <a:ext cx="12276564" cy="685799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3958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Categoría «Doctor lawyer businessman» de imágenes, fotos de stock e  ilustraciones libres de regalías | Shutterstock">
            <a:extLst>
              <a:ext uri="{FF2B5EF4-FFF2-40B4-BE49-F238E27FC236}">
                <a16:creationId xmlns:a16="http://schemas.microsoft.com/office/drawing/2014/main" id="{4C5037AA-621A-2D82-AA0D-0355B4950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37418" y="-863552"/>
            <a:ext cx="4934355" cy="3289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artas de agradecimiento a un profesor o profesora: gracias por todo">
            <a:extLst>
              <a:ext uri="{FF2B5EF4-FFF2-40B4-BE49-F238E27FC236}">
                <a16:creationId xmlns:a16="http://schemas.microsoft.com/office/drawing/2014/main" id="{E0F325E9-11AC-0FB4-1E14-C2A4F7E57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0499" y="1108884"/>
            <a:ext cx="3560486" cy="474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How To Use Data Strategically In Business: 3 Essential Ways | Bernard Marr">
            <a:extLst>
              <a:ext uri="{FF2B5EF4-FFF2-40B4-BE49-F238E27FC236}">
                <a16:creationId xmlns:a16="http://schemas.microsoft.com/office/drawing/2014/main" id="{76DF0B40-AA2D-7160-DD0B-A4424DFA1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607" y="1129506"/>
            <a:ext cx="6895033" cy="459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rquitecto Hembra Foto de stock y más banco de imágenes de Arquitecto -  Arquitecto, Cianotipo - Plano, Plano - Documento - iStock">
            <a:extLst>
              <a:ext uri="{FF2B5EF4-FFF2-40B4-BE49-F238E27FC236}">
                <a16:creationId xmlns:a16="http://schemas.microsoft.com/office/drawing/2014/main" id="{41D53AB3-2836-CD8D-BA3B-811B1605B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013" y="8624769"/>
            <a:ext cx="2524125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DB0FD430-3C20-7B9D-3C93-58D1EA51A328}"/>
              </a:ext>
            </a:extLst>
          </p:cNvPr>
          <p:cNvSpPr/>
          <p:nvPr/>
        </p:nvSpPr>
        <p:spPr>
          <a:xfrm>
            <a:off x="-84564" y="0"/>
            <a:ext cx="12192000" cy="6858000"/>
          </a:xfrm>
          <a:custGeom>
            <a:avLst/>
            <a:gdLst>
              <a:gd name="connsiteX0" fmla="*/ 8671112 w 12192000"/>
              <a:gd name="connsiteY0" fmla="*/ 1089212 h 6858000"/>
              <a:gd name="connsiteX1" fmla="*/ 6096000 w 12192000"/>
              <a:gd name="connsiteY1" fmla="*/ 3429000 h 6858000"/>
              <a:gd name="connsiteX2" fmla="*/ 8671112 w 12192000"/>
              <a:gd name="connsiteY2" fmla="*/ 5768788 h 6858000"/>
              <a:gd name="connsiteX3" fmla="*/ 11246224 w 12192000"/>
              <a:gd name="connsiteY3" fmla="*/ 3429000 h 6858000"/>
              <a:gd name="connsiteX4" fmla="*/ 8671112 w 12192000"/>
              <a:gd name="connsiteY4" fmla="*/ 1089212 h 6858000"/>
              <a:gd name="connsiteX5" fmla="*/ 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8671112" y="1089212"/>
                </a:moveTo>
                <a:cubicBezTo>
                  <a:pt x="7248917" y="1089212"/>
                  <a:pt x="6096000" y="2136771"/>
                  <a:pt x="6096000" y="3429000"/>
                </a:cubicBezTo>
                <a:cubicBezTo>
                  <a:pt x="6096000" y="4721229"/>
                  <a:pt x="7248917" y="5768788"/>
                  <a:pt x="8671112" y="5768788"/>
                </a:cubicBezTo>
                <a:cubicBezTo>
                  <a:pt x="10093307" y="5768788"/>
                  <a:pt x="11246224" y="4721229"/>
                  <a:pt x="11246224" y="3429000"/>
                </a:cubicBezTo>
                <a:cubicBezTo>
                  <a:pt x="11246224" y="2136771"/>
                  <a:pt x="10093307" y="1089212"/>
                  <a:pt x="8671112" y="1089212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BBEC0D6-96F2-D941-14F8-AAF693AA7AC0}"/>
              </a:ext>
            </a:extLst>
          </p:cNvPr>
          <p:cNvSpPr txBox="1"/>
          <p:nvPr/>
        </p:nvSpPr>
        <p:spPr>
          <a:xfrm>
            <a:off x="914400" y="10674288"/>
            <a:ext cx="5181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MÉTODO(logia)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1D57E13-3809-B849-C6F2-E9640A2F906E}"/>
              </a:ext>
            </a:extLst>
          </p:cNvPr>
          <p:cNvSpPr txBox="1"/>
          <p:nvPr/>
        </p:nvSpPr>
        <p:spPr>
          <a:xfrm>
            <a:off x="914400" y="2067119"/>
            <a:ext cx="595135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¿DINERO? EL TUYO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FADF797-240F-B809-DBA7-215EAE0320D5}"/>
              </a:ext>
            </a:extLst>
          </p:cNvPr>
          <p:cNvSpPr txBox="1"/>
          <p:nvPr/>
        </p:nvSpPr>
        <p:spPr>
          <a:xfrm>
            <a:off x="1021080" y="2882377"/>
            <a:ext cx="48136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Problemas RESUELTOS: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dirty="0"/>
              <a:t>Datos Controversiales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dirty="0"/>
          </a:p>
          <a:p>
            <a:r>
              <a:rPr lang="es-ES" dirty="0"/>
              <a:t>Problemas a RESOLVER: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dirty="0"/>
              <a:t>Extrapolación a otras industrias = Más datos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dirty="0"/>
              <a:t>Complejidad de la realidad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F480EFE1-EE5B-C152-7BA4-698B4D73D0FB}"/>
              </a:ext>
            </a:extLst>
          </p:cNvPr>
          <p:cNvSpPr/>
          <p:nvPr/>
        </p:nvSpPr>
        <p:spPr>
          <a:xfrm>
            <a:off x="-84564" y="0"/>
            <a:ext cx="12276564" cy="685799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1851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1EA93344-4D28-0CF5-F873-15FDD699B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815" y="993499"/>
            <a:ext cx="12764370" cy="5157237"/>
          </a:xfrm>
          <a:prstGeom prst="rect">
            <a:avLst/>
          </a:prstGeom>
        </p:spPr>
      </p:pic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DB0FD430-3C20-7B9D-3C93-58D1EA51A32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8671112 w 12192000"/>
              <a:gd name="connsiteY0" fmla="*/ 1089212 h 6858000"/>
              <a:gd name="connsiteX1" fmla="*/ 6096000 w 12192000"/>
              <a:gd name="connsiteY1" fmla="*/ 3429000 h 6858000"/>
              <a:gd name="connsiteX2" fmla="*/ 8671112 w 12192000"/>
              <a:gd name="connsiteY2" fmla="*/ 5768788 h 6858000"/>
              <a:gd name="connsiteX3" fmla="*/ 11246224 w 12192000"/>
              <a:gd name="connsiteY3" fmla="*/ 3429000 h 6858000"/>
              <a:gd name="connsiteX4" fmla="*/ 8671112 w 12192000"/>
              <a:gd name="connsiteY4" fmla="*/ 1089212 h 6858000"/>
              <a:gd name="connsiteX5" fmla="*/ 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8671112" y="1089212"/>
                </a:moveTo>
                <a:cubicBezTo>
                  <a:pt x="7248917" y="1089212"/>
                  <a:pt x="6096000" y="2136771"/>
                  <a:pt x="6096000" y="3429000"/>
                </a:cubicBezTo>
                <a:cubicBezTo>
                  <a:pt x="6096000" y="4721229"/>
                  <a:pt x="7248917" y="5768788"/>
                  <a:pt x="8671112" y="5768788"/>
                </a:cubicBezTo>
                <a:cubicBezTo>
                  <a:pt x="10093307" y="5768788"/>
                  <a:pt x="11246224" y="4721229"/>
                  <a:pt x="11246224" y="3429000"/>
                </a:cubicBezTo>
                <a:cubicBezTo>
                  <a:pt x="11246224" y="2136771"/>
                  <a:pt x="10093307" y="1089212"/>
                  <a:pt x="8671112" y="1089212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0227BB2-8038-F157-0424-F8D4B065BAD6}"/>
              </a:ext>
            </a:extLst>
          </p:cNvPr>
          <p:cNvSpPr txBox="1"/>
          <p:nvPr/>
        </p:nvSpPr>
        <p:spPr>
          <a:xfrm>
            <a:off x="738973" y="-1191092"/>
            <a:ext cx="5181600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PRESENTACIÓN TÉCNICA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			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*para los que le saben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F5FC457-91FF-5F3B-3CD2-68CCFEC3D67E}"/>
              </a:ext>
            </a:extLst>
          </p:cNvPr>
          <p:cNvSpPr txBox="1"/>
          <p:nvPr/>
        </p:nvSpPr>
        <p:spPr>
          <a:xfrm>
            <a:off x="738973" y="1702507"/>
            <a:ext cx="5181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DE DATOS Y MODELO(s)	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3DF2F4A-9867-93EA-313F-BAFF9770C35C}"/>
              </a:ext>
            </a:extLst>
          </p:cNvPr>
          <p:cNvSpPr txBox="1"/>
          <p:nvPr/>
        </p:nvSpPr>
        <p:spPr>
          <a:xfrm>
            <a:off x="738973" y="2311029"/>
            <a:ext cx="417980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Datos originales: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5103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Wightman, L. F. (1998). LSAC National Longitudinal Bar Passage Study. LSAC Research Report Series. 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Law </a:t>
            </a:r>
            <a:r>
              <a:rPr kumimoji="0" lang="es-ES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School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Admission Council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Target: Datos 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nominales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[1/0]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Features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 Datos nominales, continuos, discretos y ordinales.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Librerías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highlight>
                  <a:srgbClr val="1F1F1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pandas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highlight>
                  <a:srgbClr val="1F1F1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==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highlight>
                  <a:srgbClr val="1F1F1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2.2.2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highlight>
                <a:srgbClr val="1F1F1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highlight>
                  <a:srgbClr val="1F1F1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matplotlib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highlight>
                  <a:srgbClr val="1F1F1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==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highlight>
                  <a:srgbClr val="1F1F1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3.9.0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highlight>
                <a:srgbClr val="1F1F1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highlight>
                  <a:srgbClr val="1F1F1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seaborn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highlight>
                  <a:srgbClr val="1F1F1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==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highlight>
                  <a:srgbClr val="1F1F1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0.13.2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highlight>
                <a:srgbClr val="1F1F1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highlight>
                  <a:srgbClr val="1F1F1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numpy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highlight>
                  <a:srgbClr val="1F1F1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==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highlight>
                  <a:srgbClr val="1F1F1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1.26.4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highlight>
                <a:srgbClr val="1F1F1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highlight>
                  <a:srgbClr val="1F1F1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sklearn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highlight>
                  <a:srgbClr val="1F1F1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==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highlight>
                  <a:srgbClr val="1F1F1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1.5.0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highlight>
                <a:srgbClr val="1F1F1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highlight>
                  <a:srgbClr val="1F1F1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imblearn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highlight>
                  <a:srgbClr val="1F1F1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==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highlight>
                  <a:srgbClr val="1F1F1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0.12.3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highlight>
                <a:srgbClr val="1F1F1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highlight>
                  <a:srgbClr val="1F1F1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pickle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highlight>
                  <a:srgbClr val="1F1F1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==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highlight>
                  <a:srgbClr val="1F1F1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4.0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highlight>
                <a:srgbClr val="1F1F1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highlight>
                  <a:srgbClr val="1F1F1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yaml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highlight>
                  <a:srgbClr val="1F1F1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==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highlight>
                  <a:srgbClr val="1F1F1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6.0.2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highlight>
                <a:srgbClr val="1F1F1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9CA92B8-2EAA-9363-8D0F-E552A98BE02F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4410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Diagrama">
            <a:extLst>
              <a:ext uri="{FF2B5EF4-FFF2-40B4-BE49-F238E27FC236}">
                <a16:creationId xmlns:a16="http://schemas.microsoft.com/office/drawing/2014/main" id="{C8FB34FE-F22E-5CF8-A83A-C7CFDABFF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633" y="0"/>
            <a:ext cx="7570734" cy="6677824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05E13EBE-65CF-42B1-5DBE-3645E6E68EFD}"/>
              </a:ext>
            </a:extLst>
          </p:cNvPr>
          <p:cNvSpPr/>
          <p:nvPr/>
        </p:nvSpPr>
        <p:spPr>
          <a:xfrm>
            <a:off x="7046687" y="2446284"/>
            <a:ext cx="1066800" cy="566057"/>
          </a:xfrm>
          <a:prstGeom prst="rect">
            <a:avLst/>
          </a:prstGeom>
          <a:noFill/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D98D324-CC3B-3CFE-5C72-B79B98A7AA17}"/>
              </a:ext>
            </a:extLst>
          </p:cNvPr>
          <p:cNvSpPr/>
          <p:nvPr/>
        </p:nvSpPr>
        <p:spPr>
          <a:xfrm>
            <a:off x="7046687" y="3429000"/>
            <a:ext cx="1066800" cy="566057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5EEBB55-F636-2B73-B4A7-FBD82B7D3DFA}"/>
              </a:ext>
            </a:extLst>
          </p:cNvPr>
          <p:cNvSpPr/>
          <p:nvPr/>
        </p:nvSpPr>
        <p:spPr>
          <a:xfrm>
            <a:off x="5413829" y="5065487"/>
            <a:ext cx="1066800" cy="56605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F6263D3-0688-CB0A-58A7-D94FF5661762}"/>
              </a:ext>
            </a:extLst>
          </p:cNvPr>
          <p:cNvSpPr/>
          <p:nvPr/>
        </p:nvSpPr>
        <p:spPr>
          <a:xfrm>
            <a:off x="4680857" y="1349829"/>
            <a:ext cx="1066800" cy="56605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D8E412E-38A6-1B8F-C16E-A23F9A55E47C}"/>
              </a:ext>
            </a:extLst>
          </p:cNvPr>
          <p:cNvSpPr/>
          <p:nvPr/>
        </p:nvSpPr>
        <p:spPr>
          <a:xfrm>
            <a:off x="6172200" y="1349829"/>
            <a:ext cx="1143000" cy="5660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1902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9975BD27-8943-F198-A7E4-1A1CD7962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882" y="844841"/>
            <a:ext cx="10544132" cy="5931074"/>
          </a:xfrm>
          <a:prstGeom prst="rect">
            <a:avLst/>
          </a:prstGeom>
        </p:spPr>
      </p:pic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DB0FD430-3C20-7B9D-3C93-58D1EA51A32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8671112 w 12192000"/>
              <a:gd name="connsiteY0" fmla="*/ 1089212 h 6858000"/>
              <a:gd name="connsiteX1" fmla="*/ 6096000 w 12192000"/>
              <a:gd name="connsiteY1" fmla="*/ 3429000 h 6858000"/>
              <a:gd name="connsiteX2" fmla="*/ 8671112 w 12192000"/>
              <a:gd name="connsiteY2" fmla="*/ 5768788 h 6858000"/>
              <a:gd name="connsiteX3" fmla="*/ 11246224 w 12192000"/>
              <a:gd name="connsiteY3" fmla="*/ 3429000 h 6858000"/>
              <a:gd name="connsiteX4" fmla="*/ 8671112 w 12192000"/>
              <a:gd name="connsiteY4" fmla="*/ 1089212 h 6858000"/>
              <a:gd name="connsiteX5" fmla="*/ 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8671112" y="1089212"/>
                </a:moveTo>
                <a:cubicBezTo>
                  <a:pt x="7248917" y="1089212"/>
                  <a:pt x="6096000" y="2136771"/>
                  <a:pt x="6096000" y="3429000"/>
                </a:cubicBezTo>
                <a:cubicBezTo>
                  <a:pt x="6096000" y="4721229"/>
                  <a:pt x="7248917" y="5768788"/>
                  <a:pt x="8671112" y="5768788"/>
                </a:cubicBezTo>
                <a:cubicBezTo>
                  <a:pt x="10093307" y="5768788"/>
                  <a:pt x="11246224" y="4721229"/>
                  <a:pt x="11246224" y="3429000"/>
                </a:cubicBezTo>
                <a:cubicBezTo>
                  <a:pt x="11246224" y="2136771"/>
                  <a:pt x="10093307" y="1089212"/>
                  <a:pt x="8671112" y="1089212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F5FC457-91FF-5F3B-3CD2-68CCFEC3D67E}"/>
              </a:ext>
            </a:extLst>
          </p:cNvPr>
          <p:cNvSpPr txBox="1"/>
          <p:nvPr/>
        </p:nvSpPr>
        <p:spPr>
          <a:xfrm>
            <a:off x="702516" y="-1493137"/>
            <a:ext cx="5181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DE DATOS Y MODELO(s)	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DC8262B-4399-8D4A-6CA7-FEB3F6BD5911}"/>
              </a:ext>
            </a:extLst>
          </p:cNvPr>
          <p:cNvSpPr txBox="1"/>
          <p:nvPr/>
        </p:nvSpPr>
        <p:spPr>
          <a:xfrm>
            <a:off x="914400" y="3074588"/>
            <a:ext cx="5181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METODO(logia)	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883DAC4-FA18-559E-87F5-CEF67E62C5C6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382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DB0FD430-3C20-7B9D-3C93-58D1EA51A32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8671112 w 12192000"/>
              <a:gd name="connsiteY0" fmla="*/ 1089212 h 6858000"/>
              <a:gd name="connsiteX1" fmla="*/ 6096000 w 12192000"/>
              <a:gd name="connsiteY1" fmla="*/ 3429000 h 6858000"/>
              <a:gd name="connsiteX2" fmla="*/ 8671112 w 12192000"/>
              <a:gd name="connsiteY2" fmla="*/ 5768788 h 6858000"/>
              <a:gd name="connsiteX3" fmla="*/ 11246224 w 12192000"/>
              <a:gd name="connsiteY3" fmla="*/ 3429000 h 6858000"/>
              <a:gd name="connsiteX4" fmla="*/ 8671112 w 12192000"/>
              <a:gd name="connsiteY4" fmla="*/ 1089212 h 6858000"/>
              <a:gd name="connsiteX5" fmla="*/ 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8671112" y="1089212"/>
                </a:moveTo>
                <a:cubicBezTo>
                  <a:pt x="7248917" y="1089212"/>
                  <a:pt x="6096000" y="2136771"/>
                  <a:pt x="6096000" y="3429000"/>
                </a:cubicBezTo>
                <a:cubicBezTo>
                  <a:pt x="6096000" y="4721229"/>
                  <a:pt x="7248917" y="5768788"/>
                  <a:pt x="8671112" y="5768788"/>
                </a:cubicBezTo>
                <a:cubicBezTo>
                  <a:pt x="10093307" y="5768788"/>
                  <a:pt x="11246224" y="4721229"/>
                  <a:pt x="11246224" y="3429000"/>
                </a:cubicBezTo>
                <a:cubicBezTo>
                  <a:pt x="11246224" y="2136771"/>
                  <a:pt x="10093307" y="1089212"/>
                  <a:pt x="8671112" y="1089212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F5FC457-91FF-5F3B-3CD2-68CCFEC3D67E}"/>
              </a:ext>
            </a:extLst>
          </p:cNvPr>
          <p:cNvSpPr txBox="1"/>
          <p:nvPr/>
        </p:nvSpPr>
        <p:spPr>
          <a:xfrm>
            <a:off x="702516" y="-1493137"/>
            <a:ext cx="5181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DE DATOS Y MODELO(s)	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DC8262B-4399-8D4A-6CA7-FEB3F6BD5911}"/>
              </a:ext>
            </a:extLst>
          </p:cNvPr>
          <p:cNvSpPr txBox="1"/>
          <p:nvPr/>
        </p:nvSpPr>
        <p:spPr>
          <a:xfrm>
            <a:off x="914400" y="3074588"/>
            <a:ext cx="5181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dirty="0">
                <a:solidFill>
                  <a:prstClr val="black"/>
                </a:solidFill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(DEMASIADOS) DATOS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883DAC4-FA18-559E-87F5-CEF67E62C5C6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 descr="Gráfico&#10;&#10;Descripción generada automáticamente">
            <a:extLst>
              <a:ext uri="{FF2B5EF4-FFF2-40B4-BE49-F238E27FC236}">
                <a16:creationId xmlns:a16="http://schemas.microsoft.com/office/drawing/2014/main" id="{B0317C03-8376-38EB-CA9F-C3009C7C5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652" y="351572"/>
            <a:ext cx="6763657" cy="565506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352E1E6-DF90-944F-19C5-B1F2FFBF628C}"/>
              </a:ext>
            </a:extLst>
          </p:cNvPr>
          <p:cNvSpPr txBox="1"/>
          <p:nvPr/>
        </p:nvSpPr>
        <p:spPr>
          <a:xfrm>
            <a:off x="1045029" y="3764714"/>
            <a:ext cx="38526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</a:rPr>
              <a:t>22407 filas × 39 columnas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Muchas </a:t>
            </a:r>
            <a:r>
              <a:rPr lang="es-ES" dirty="0" err="1"/>
              <a:t>features</a:t>
            </a:r>
            <a:endParaRPr lang="es-ES" b="0" i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NaNs</a:t>
            </a:r>
            <a:r>
              <a:rPr lang="es-ES" dirty="0"/>
              <a:t> y </a:t>
            </a:r>
            <a:r>
              <a:rPr lang="es-ES" dirty="0" err="1"/>
              <a:t>nulls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Desbalanceo en target (</a:t>
            </a:r>
            <a:r>
              <a:rPr lang="es-ES" dirty="0" err="1"/>
              <a:t>Oversampling</a:t>
            </a:r>
            <a:r>
              <a:rPr lang="es-E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</a:rPr>
              <a:t>Train/Test (con y sin datos controversiales, y ambos con y sin </a:t>
            </a:r>
            <a:r>
              <a:rPr lang="es-ES" b="0" i="0" dirty="0" err="1">
                <a:effectLst/>
              </a:rPr>
              <a:t>oversampling</a:t>
            </a:r>
            <a:r>
              <a:rPr lang="es-ES" b="0" i="0" dirty="0">
                <a:effectLst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18758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DB0FD430-3C20-7B9D-3C93-58D1EA51A32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8671112 w 12192000"/>
              <a:gd name="connsiteY0" fmla="*/ 1089212 h 6858000"/>
              <a:gd name="connsiteX1" fmla="*/ 6096000 w 12192000"/>
              <a:gd name="connsiteY1" fmla="*/ 3429000 h 6858000"/>
              <a:gd name="connsiteX2" fmla="*/ 8671112 w 12192000"/>
              <a:gd name="connsiteY2" fmla="*/ 5768788 h 6858000"/>
              <a:gd name="connsiteX3" fmla="*/ 11246224 w 12192000"/>
              <a:gd name="connsiteY3" fmla="*/ 3429000 h 6858000"/>
              <a:gd name="connsiteX4" fmla="*/ 8671112 w 12192000"/>
              <a:gd name="connsiteY4" fmla="*/ 1089212 h 6858000"/>
              <a:gd name="connsiteX5" fmla="*/ 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8671112" y="1089212"/>
                </a:moveTo>
                <a:cubicBezTo>
                  <a:pt x="7248917" y="1089212"/>
                  <a:pt x="6096000" y="2136771"/>
                  <a:pt x="6096000" y="3429000"/>
                </a:cubicBezTo>
                <a:cubicBezTo>
                  <a:pt x="6096000" y="4721229"/>
                  <a:pt x="7248917" y="5768788"/>
                  <a:pt x="8671112" y="5768788"/>
                </a:cubicBezTo>
                <a:cubicBezTo>
                  <a:pt x="10093307" y="5768788"/>
                  <a:pt x="11246224" y="4721229"/>
                  <a:pt x="11246224" y="3429000"/>
                </a:cubicBezTo>
                <a:cubicBezTo>
                  <a:pt x="11246224" y="2136771"/>
                  <a:pt x="10093307" y="1089212"/>
                  <a:pt x="8671112" y="1089212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6" name="Imagen 5" descr="Gráfico, Histograma&#10;&#10;Descripción generada automáticamente">
            <a:extLst>
              <a:ext uri="{FF2B5EF4-FFF2-40B4-BE49-F238E27FC236}">
                <a16:creationId xmlns:a16="http://schemas.microsoft.com/office/drawing/2014/main" id="{15D84044-6E2B-91C0-C49B-EDA7B8E95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116" y="1453891"/>
            <a:ext cx="5303531" cy="3950216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DC8262B-4399-8D4A-6CA7-FEB3F6BD5911}"/>
              </a:ext>
            </a:extLst>
          </p:cNvPr>
          <p:cNvSpPr txBox="1"/>
          <p:nvPr/>
        </p:nvSpPr>
        <p:spPr>
          <a:xfrm>
            <a:off x="914400" y="3074588"/>
            <a:ext cx="5181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dirty="0">
                <a:solidFill>
                  <a:prstClr val="black"/>
                </a:solidFill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FEATURES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883DAC4-FA18-559E-87F5-CEF67E62C5C6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9B1719D-B9AF-DA80-1F60-2CA3C85E0136}"/>
              </a:ext>
            </a:extLst>
          </p:cNvPr>
          <p:cNvSpPr txBox="1"/>
          <p:nvPr/>
        </p:nvSpPr>
        <p:spPr>
          <a:xfrm>
            <a:off x="1045029" y="3764714"/>
            <a:ext cx="38526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</a:rPr>
              <a:t>UGPA (</a:t>
            </a:r>
            <a:r>
              <a:rPr lang="es-ES" dirty="0"/>
              <a:t>GPA)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</a:rPr>
              <a:t>ZGPA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ZFYGPA</a:t>
            </a:r>
          </a:p>
          <a:p>
            <a:r>
              <a:rPr lang="es-ES" b="0" i="0" dirty="0">
                <a:effectLst/>
              </a:rPr>
              <a:t>	(…)</a:t>
            </a:r>
          </a:p>
        </p:txBody>
      </p:sp>
    </p:spTree>
    <p:extLst>
      <p:ext uri="{BB962C8B-B14F-4D97-AF65-F5344CB8AC3E}">
        <p14:creationId xmlns:p14="http://schemas.microsoft.com/office/powerpoint/2010/main" val="3681802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DB0FD430-3C20-7B9D-3C93-58D1EA51A32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8671112 w 12192000"/>
              <a:gd name="connsiteY0" fmla="*/ 1089212 h 6858000"/>
              <a:gd name="connsiteX1" fmla="*/ 6096000 w 12192000"/>
              <a:gd name="connsiteY1" fmla="*/ 3429000 h 6858000"/>
              <a:gd name="connsiteX2" fmla="*/ 8671112 w 12192000"/>
              <a:gd name="connsiteY2" fmla="*/ 5768788 h 6858000"/>
              <a:gd name="connsiteX3" fmla="*/ 11246224 w 12192000"/>
              <a:gd name="connsiteY3" fmla="*/ 3429000 h 6858000"/>
              <a:gd name="connsiteX4" fmla="*/ 8671112 w 12192000"/>
              <a:gd name="connsiteY4" fmla="*/ 1089212 h 6858000"/>
              <a:gd name="connsiteX5" fmla="*/ 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8671112" y="1089212"/>
                </a:moveTo>
                <a:cubicBezTo>
                  <a:pt x="7248917" y="1089212"/>
                  <a:pt x="6096000" y="2136771"/>
                  <a:pt x="6096000" y="3429000"/>
                </a:cubicBezTo>
                <a:cubicBezTo>
                  <a:pt x="6096000" y="4721229"/>
                  <a:pt x="7248917" y="5768788"/>
                  <a:pt x="8671112" y="5768788"/>
                </a:cubicBezTo>
                <a:cubicBezTo>
                  <a:pt x="10093307" y="5768788"/>
                  <a:pt x="11246224" y="4721229"/>
                  <a:pt x="11246224" y="3429000"/>
                </a:cubicBezTo>
                <a:cubicBezTo>
                  <a:pt x="11246224" y="2136771"/>
                  <a:pt x="10093307" y="1089212"/>
                  <a:pt x="8671112" y="1089212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DC8262B-4399-8D4A-6CA7-FEB3F6BD5911}"/>
              </a:ext>
            </a:extLst>
          </p:cNvPr>
          <p:cNvSpPr txBox="1"/>
          <p:nvPr/>
        </p:nvSpPr>
        <p:spPr>
          <a:xfrm>
            <a:off x="914400" y="3060256"/>
            <a:ext cx="5181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TARGET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883DAC4-FA18-559E-87F5-CEF67E62C5C6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B67D99AB-2347-6906-A4E8-3CC615B75F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43355"/>
            <a:ext cx="4270256" cy="355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906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DB0FD430-3C20-7B9D-3C93-58D1EA51A32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8671112 w 12192000"/>
              <a:gd name="connsiteY0" fmla="*/ 1089212 h 6858000"/>
              <a:gd name="connsiteX1" fmla="*/ 6096000 w 12192000"/>
              <a:gd name="connsiteY1" fmla="*/ 3429000 h 6858000"/>
              <a:gd name="connsiteX2" fmla="*/ 8671112 w 12192000"/>
              <a:gd name="connsiteY2" fmla="*/ 5768788 h 6858000"/>
              <a:gd name="connsiteX3" fmla="*/ 11246224 w 12192000"/>
              <a:gd name="connsiteY3" fmla="*/ 3429000 h 6858000"/>
              <a:gd name="connsiteX4" fmla="*/ 8671112 w 12192000"/>
              <a:gd name="connsiteY4" fmla="*/ 1089212 h 6858000"/>
              <a:gd name="connsiteX5" fmla="*/ 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8671112" y="1089212"/>
                </a:moveTo>
                <a:cubicBezTo>
                  <a:pt x="7248917" y="1089212"/>
                  <a:pt x="6096000" y="2136771"/>
                  <a:pt x="6096000" y="3429000"/>
                </a:cubicBezTo>
                <a:cubicBezTo>
                  <a:pt x="6096000" y="4721229"/>
                  <a:pt x="7248917" y="5768788"/>
                  <a:pt x="8671112" y="5768788"/>
                </a:cubicBezTo>
                <a:cubicBezTo>
                  <a:pt x="10093307" y="5768788"/>
                  <a:pt x="11246224" y="4721229"/>
                  <a:pt x="11246224" y="3429000"/>
                </a:cubicBezTo>
                <a:cubicBezTo>
                  <a:pt x="11246224" y="2136771"/>
                  <a:pt x="10093307" y="1089212"/>
                  <a:pt x="8671112" y="1089212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6" name="Imagen 5" descr="Gráfico, Histograma&#10;&#10;Descripción generada automáticamente">
            <a:extLst>
              <a:ext uri="{FF2B5EF4-FFF2-40B4-BE49-F238E27FC236}">
                <a16:creationId xmlns:a16="http://schemas.microsoft.com/office/drawing/2014/main" id="{15D84044-6E2B-91C0-C49B-EDA7B8E95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4916" y="1453891"/>
            <a:ext cx="5303531" cy="3950216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DC8262B-4399-8D4A-6CA7-FEB3F6BD5911}"/>
              </a:ext>
            </a:extLst>
          </p:cNvPr>
          <p:cNvSpPr txBox="1"/>
          <p:nvPr/>
        </p:nvSpPr>
        <p:spPr>
          <a:xfrm>
            <a:off x="-2239542" y="1623159"/>
            <a:ext cx="5181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dirty="0">
                <a:solidFill>
                  <a:prstClr val="black"/>
                </a:solidFill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FEATURES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883DAC4-FA18-559E-87F5-CEF67E62C5C6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2975C91-8135-7600-CC05-9566740F4D08}"/>
              </a:ext>
            </a:extLst>
          </p:cNvPr>
          <p:cNvSpPr txBox="1"/>
          <p:nvPr/>
        </p:nvSpPr>
        <p:spPr>
          <a:xfrm>
            <a:off x="274569" y="474342"/>
            <a:ext cx="4801149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dnn_bar_pass_prediction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The LSAT prediction from the DNN model.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gender: Gender of the student.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lsat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LSAT score received by the student.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race: Race of the student.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ugpa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A student's undergraduate GPA.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pass_bar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- Ground truth label indicating whether or not the student eventually passed a bar.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bar_passed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- I added a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boolean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target column for convenience, of whether someone passed the bar at any point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C4308CF8-2913-A982-A6A8-29A9E3695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1134"/>
              </p:ext>
            </p:extLst>
          </p:nvPr>
        </p:nvGraphicFramePr>
        <p:xfrm>
          <a:off x="5799017" y="96517"/>
          <a:ext cx="5917420" cy="6664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27706">
                  <a:extLst>
                    <a:ext uri="{9D8B030D-6E8A-4147-A177-3AD203B41FA5}">
                      <a16:colId xmlns:a16="http://schemas.microsoft.com/office/drawing/2014/main" val="1242301022"/>
                    </a:ext>
                  </a:extLst>
                </a:gridCol>
                <a:gridCol w="3189714">
                  <a:extLst>
                    <a:ext uri="{9D8B030D-6E8A-4147-A177-3AD203B41FA5}">
                      <a16:colId xmlns:a16="http://schemas.microsoft.com/office/drawing/2014/main" val="37314853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0" i="0" dirty="0" err="1">
                          <a:effectLst/>
                          <a:latin typeface="Consolas" panose="020B0609020204030204" pitchFamily="49" charset="0"/>
                        </a:rPr>
                        <a:t>Features</a:t>
                      </a:r>
                      <a:r>
                        <a:rPr lang="es-ES" b="0" i="0" dirty="0">
                          <a:effectLst/>
                          <a:latin typeface="Consolas" panose="020B0609020204030204" pitchFamily="49" charset="0"/>
                        </a:rPr>
                        <a:t> numéricas: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0" i="0" dirty="0" err="1">
                          <a:effectLst/>
                          <a:latin typeface="Consolas" panose="020B0609020204030204" pitchFamily="49" charset="0"/>
                        </a:rPr>
                        <a:t>Features</a:t>
                      </a:r>
                      <a:r>
                        <a:rPr lang="es-ES" b="0" i="0" dirty="0">
                          <a:effectLst/>
                          <a:latin typeface="Consolas" panose="020B0609020204030204" pitchFamily="49" charset="0"/>
                        </a:rPr>
                        <a:t> no numéricas: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874696"/>
                  </a:ext>
                </a:extLst>
              </a:tr>
              <a:tr h="181618">
                <a:tc>
                  <a:txBody>
                    <a:bodyPr/>
                    <a:lstStyle/>
                    <a:p>
                      <a:r>
                        <a:rPr lang="es-ES" dirty="0"/>
                        <a:t>decile1b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i="0" dirty="0" err="1">
                          <a:effectLst/>
                          <a:latin typeface="Consolas" panose="020B0609020204030204" pitchFamily="49" charset="0"/>
                        </a:rPr>
                        <a:t>grad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774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decile3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0" i="0" dirty="0">
                          <a:effectLst/>
                          <a:latin typeface="Consolas" panose="020B0609020204030204" pitchFamily="49" charset="0"/>
                        </a:rPr>
                        <a:t>bar1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190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0" i="0" dirty="0">
                          <a:effectLst/>
                          <a:latin typeface="Consolas" panose="020B0609020204030204" pitchFamily="49" charset="0"/>
                        </a:rPr>
                        <a:t>bar2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091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decile1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0" i="0" dirty="0" err="1">
                          <a:effectLst/>
                          <a:latin typeface="Consolas" panose="020B0609020204030204" pitchFamily="49" charset="0"/>
                        </a:rPr>
                        <a:t>gender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208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0" i="0" dirty="0">
                          <a:effectLst/>
                          <a:latin typeface="Consolas" panose="020B0609020204030204" pitchFamily="49" charset="0"/>
                        </a:rPr>
                        <a:t>race1</a:t>
                      </a:r>
                      <a:endParaRPr lang="en-US" b="0" dirty="0">
                        <a:effectLst/>
                        <a:highlight>
                          <a:srgbClr val="1F1F1F"/>
                        </a:highlight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742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race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race2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461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cluster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Dropout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73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lsat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bar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534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ugpa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0" i="0" dirty="0" err="1">
                          <a:effectLst/>
                          <a:latin typeface="Consolas" panose="020B0609020204030204" pitchFamily="49" charset="0"/>
                        </a:rPr>
                        <a:t>indxgrp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4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zfygpa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i="0" dirty="0">
                          <a:effectLst/>
                          <a:latin typeface="Consolas" panose="020B0609020204030204" pitchFamily="49" charset="0"/>
                        </a:rPr>
                        <a:t>indxgrp2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808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DOB_yr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1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zgpa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i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073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bar1_yr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21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bar2_yr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71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fulltime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831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fam_inc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321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age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491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568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1584</TotalTime>
  <Words>912</Words>
  <Application>Microsoft Office PowerPoint</Application>
  <PresentationFormat>Panorámica</PresentationFormat>
  <Paragraphs>237</Paragraphs>
  <Slides>21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8" baseType="lpstr">
      <vt:lpstr>Aptos</vt:lpstr>
      <vt:lpstr>Aptos Display</vt:lpstr>
      <vt:lpstr>Arial</vt:lpstr>
      <vt:lpstr>Consolas</vt:lpstr>
      <vt:lpstr>Lucida Sans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ALEJANDRO SALCEDO</dc:creator>
  <cp:lastModifiedBy>DANIEL ALEJANDRO SALCEDO</cp:lastModifiedBy>
  <cp:revision>7</cp:revision>
  <dcterms:created xsi:type="dcterms:W3CDTF">2024-08-25T20:05:04Z</dcterms:created>
  <dcterms:modified xsi:type="dcterms:W3CDTF">2024-08-27T20:44:32Z</dcterms:modified>
</cp:coreProperties>
</file>