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nton"/>
      <p:regular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8/da54pv+BYddS7ZNTRrqFO4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889DF-7382-4C79-A0CF-F037FED687B9}">
  <a:tblStyle styleId="{CD4889DF-7382-4C79-A0CF-F037FED687B9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fill>
          <a:solidFill>
            <a:srgbClr val="1A1A1A"/>
          </a:solidFill>
        </a:fill>
      </a:tcStyle>
    </a:band1H>
    <a:band2H>
      <a:tcTxStyle/>
    </a:band2H>
    <a:band1V>
      <a:tcTxStyle/>
      <a:tcStyle>
        <a:fill>
          <a:solidFill>
            <a:srgbClr val="1A1A1A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1A1A1A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1A1A1A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151515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nton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0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294de5c0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3294de5c0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2fc16135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202fc1613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02fc16135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202fc1613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02fc16135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202fc1613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02fc16135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02fc1613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02fc16135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202fc1613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02fc16135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202fc161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02fc16135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202fc1613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42d50b9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2e42d50b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2fc16135_0_3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1202fc16135_0_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1202fc16135_0_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02fc16135_0_3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1202fc16135_0_3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1202fc16135_0_3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1202fc16135_0_3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1202fc16135_0_3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53" y="365061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834215" y="2287915"/>
            <a:ext cx="7078963" cy="1479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Predicción salario basado en variables demográficas</a:t>
            </a:r>
            <a:endParaRPr b="0" i="1" sz="3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903740" y="835347"/>
            <a:ext cx="5336517" cy="1139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Proyecto Data Science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2478582" y="213804"/>
            <a:ext cx="418683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Sexo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2926" y="937775"/>
            <a:ext cx="6827751" cy="31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259445" y="3898233"/>
            <a:ext cx="8053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Se observa que los hombres tienen mayores probabilidades (&gt;3x) de tener un salario alto que las mujeres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146123" y="234430"/>
            <a:ext cx="7195103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Educación vs Sexo 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42" y="1040357"/>
            <a:ext cx="40005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863937" y="3719833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observa que</a:t>
            </a:r>
            <a:r>
              <a:rPr i="1" lang="en-US" sz="2000">
                <a:solidFill>
                  <a:schemeClr val="lt1"/>
                </a:solidFill>
              </a:rPr>
              <a:t>, a un nivel educativo idéntico, los hombres siguen teniendo casi el doble de probabilidades de tener salarios altos.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1393" y="918737"/>
            <a:ext cx="4785001" cy="27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1509823" y="185478"/>
            <a:ext cx="6478772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Estado civil Vs Ingresos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984250"/>
            <a:ext cx="6350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363045" y="3868633"/>
            <a:ext cx="8053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Se observa que una persona casada tiene muchas mayores (&gt;4x) probabilidades de tener un salario alto que cualquier otro estado civil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762000" y="235516"/>
            <a:ext cx="7620000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Pérdidas</a:t>
            </a: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/Ganancias de Capital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747417"/>
            <a:ext cx="6350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701245" y="3787233"/>
            <a:ext cx="8053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Se observa que una persona que haya tenido pérdidas o ganancias de capital tiene casi 3 veces más probabilidades de </a:t>
            </a:r>
            <a:r>
              <a:rPr i="1" lang="en-US" sz="2000">
                <a:solidFill>
                  <a:schemeClr val="lt1"/>
                </a:solidFill>
              </a:rPr>
              <a:t>tener un salario</a:t>
            </a:r>
            <a:r>
              <a:rPr i="1" lang="en-US" sz="2000">
                <a:solidFill>
                  <a:schemeClr val="lt1"/>
                </a:solidFill>
              </a:rPr>
              <a:t> alto.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 txBox="1"/>
          <p:nvPr/>
        </p:nvSpPr>
        <p:spPr>
          <a:xfrm>
            <a:off x="1860859" y="189139"/>
            <a:ext cx="523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Ocupación Vs Salario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850" y="710425"/>
            <a:ext cx="6350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 txBox="1"/>
          <p:nvPr/>
        </p:nvSpPr>
        <p:spPr>
          <a:xfrm>
            <a:off x="701245" y="3809433"/>
            <a:ext cx="8053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lt1"/>
                </a:solidFill>
              </a:rPr>
              <a:t>Se observa que existen profesiones ejecutivas que tienen mayores probabilidades de tener salarios altos, respecto a profesiones administrativas.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645527" y="0"/>
            <a:ext cx="7195103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Ingresos Vs Raza Vs Sexo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291615" y="3983045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observa que existe un mayor impacto del sexo que de la raza en la probabilidad de tener ingresos superiores.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078" y="808045"/>
            <a:ext cx="63500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13294de5c0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3294de5c08_0_31"/>
          <p:cNvSpPr txBox="1"/>
          <p:nvPr/>
        </p:nvSpPr>
        <p:spPr>
          <a:xfrm>
            <a:off x="1082225" y="453155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análisis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0" name="Google Shape;200;g13294de5c08_0_31"/>
          <p:cNvSpPr txBox="1"/>
          <p:nvPr/>
        </p:nvSpPr>
        <p:spPr>
          <a:xfrm>
            <a:off x="302400" y="1309282"/>
            <a:ext cx="85392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Data set desbalanceado en la mayoría de variables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La mayoría de variables categóricas pueden ser simplificadas y agrupadas en menor cantidad de valores.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Se utilizarán variables binarias en reemplazo de las categorías: Sexo, País de origen.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1082225" y="453155"/>
            <a:ext cx="7078963" cy="664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Planteamiento de objetivos para los datos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02400" y="1309282"/>
            <a:ext cx="85392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Utilizar modelos de machine learning para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predecir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el ingreso de una persona clasificado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categóricamente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 Optimizar y elegir el modelo 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 apropiado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para la predicción,   disminuyendo sus métricas apropiadas.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 Encontrar conclusiones con base únicamente en los resultados  estadísticos resultado de los modelos de predicción.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3288029" y="744565"/>
            <a:ext cx="5373370" cy="772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Modelos de predicción</a:t>
            </a:r>
            <a:endParaRPr b="0" i="1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3290636" y="1302906"/>
            <a:ext cx="4453558" cy="4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Comparación de modelos de predicción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4194" y="4577344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202fc16135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202fc16135_0_276"/>
          <p:cNvSpPr txBox="1"/>
          <p:nvPr/>
        </p:nvSpPr>
        <p:spPr>
          <a:xfrm>
            <a:off x="803524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5" name="Google Shape;225;g1202fc16135_0_276"/>
          <p:cNvSpPr txBox="1"/>
          <p:nvPr/>
        </p:nvSpPr>
        <p:spPr>
          <a:xfrm>
            <a:off x="3037259" y="736330"/>
            <a:ext cx="2611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Árbol de decisión optimizado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6" name="Google Shape;226;g1202fc16135_0_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2600" y="1268713"/>
            <a:ext cx="3411389" cy="32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202fc16135_0_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699" y="1263879"/>
            <a:ext cx="3490250" cy="2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202fc16135_0_2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000" y="3742100"/>
            <a:ext cx="5154900" cy="10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66" y="215919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1403050" y="317898"/>
            <a:ext cx="70791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Indicación fuente de dataset y criterios de selección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302435" y="1740724"/>
            <a:ext cx="8539129" cy="148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fuente original de los datos fue el Censo de USA de 1994, los datos fueron extraídos y limpiados (parcialmente) por Barry Becker.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202fc16135_0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202fc16135_0_291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35" name="Google Shape;235;g1202fc16135_0_291"/>
          <p:cNvSpPr txBox="1"/>
          <p:nvPr/>
        </p:nvSpPr>
        <p:spPr>
          <a:xfrm>
            <a:off x="1197275" y="7363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Regresión logística</a:t>
            </a:r>
            <a:endParaRPr b="0" i="1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6" name="Google Shape;236;g1202fc16135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275" y="1441107"/>
            <a:ext cx="3266207" cy="216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202fc16135_0_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9032" y="1400830"/>
            <a:ext cx="3045718" cy="292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202fc16135_0_291"/>
          <p:cNvPicPr preferRelativeResize="0"/>
          <p:nvPr/>
        </p:nvPicPr>
        <p:blipFill rotWithShape="1">
          <a:blip r:embed="rId6">
            <a:alphaModFix/>
          </a:blip>
          <a:srcRect b="54120" l="0" r="0" t="0"/>
          <a:stretch/>
        </p:blipFill>
        <p:spPr>
          <a:xfrm>
            <a:off x="40925" y="3883950"/>
            <a:ext cx="5154900" cy="4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202fc16135_0_2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25" y="4369600"/>
            <a:ext cx="5154900" cy="51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202fc16135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202fc16135_0_285"/>
          <p:cNvSpPr txBox="1"/>
          <p:nvPr/>
        </p:nvSpPr>
        <p:spPr>
          <a:xfrm>
            <a:off x="974448" y="153200"/>
            <a:ext cx="7195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Nivel</a:t>
            </a: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importancia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46" name="Google Shape;246;g1202fc16135_0_285"/>
          <p:cNvGraphicFramePr/>
          <p:nvPr/>
        </p:nvGraphicFramePr>
        <p:xfrm>
          <a:off x="306310" y="1021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{CD4889DF-7382-4C79-A0CF-F037FED687B9}</a:tableStyleId>
              </a:tblPr>
              <a:tblGrid>
                <a:gridCol w="2524400"/>
                <a:gridCol w="1214325"/>
              </a:tblGrid>
              <a:tr h="2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Arbol de decisión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maritalstat_simp_married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41.5%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had_capital_loss_or_gain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13%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8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age_std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9.5%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education_simp_hs_grad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7.9%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education_simp_not_highschool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7.3%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hoursweek_std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6.2%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education_simp_college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2.8%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education_simp_assoc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1.7%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occupation_Exec_managerial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1.5%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ccupation_Other_service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7" name="Google Shape;247;g1202fc16135_0_285"/>
          <p:cNvGraphicFramePr/>
          <p:nvPr/>
        </p:nvGraphicFramePr>
        <p:xfrm>
          <a:off x="4522385" y="10852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{CD4889DF-7382-4C79-A0CF-F037FED687B9}</a:tableStyleId>
              </a:tblPr>
              <a:tblGrid>
                <a:gridCol w="2798250"/>
                <a:gridCol w="1346075"/>
              </a:tblGrid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Regresión logística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Coef.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maritalstat_simp_married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8.23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had_capital_loss_or_gain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4.22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education_simp_prof_school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3.54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education_simp_</a:t>
                      </a:r>
                      <a:r>
                        <a:rPr lang="en-US"/>
                        <a:t>doctorate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3.36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occupation_Exec_managerial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3.25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occupation_Tech_support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2.63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occupation_Prof_especialty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2.54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occupation_protective_service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2.31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occupation_</a:t>
                      </a:r>
                      <a:r>
                        <a:rPr lang="en-US"/>
                        <a:t>sales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1.97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US"/>
                        <a:t>education_simp_masters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1.87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1202fc16135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1202fc16135_0_307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Umbral Optimo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4" name="Google Shape;254;g1202fc16135_0_3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305" y="1262005"/>
            <a:ext cx="3425664" cy="329939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202fc16135_0_307"/>
          <p:cNvSpPr txBox="1"/>
          <p:nvPr/>
        </p:nvSpPr>
        <p:spPr>
          <a:xfrm>
            <a:off x="5513748" y="2738693"/>
            <a:ext cx="2653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Regresión Logística: 0.244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02fc16135_0_307"/>
          <p:cNvSpPr txBox="1"/>
          <p:nvPr/>
        </p:nvSpPr>
        <p:spPr>
          <a:xfrm>
            <a:off x="5513748" y="3106466"/>
            <a:ext cx="23682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35135"/>
              <a:buFont typeface="Arial"/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Árbol de decisión: 0.2702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02fc16135_0_307"/>
          <p:cNvSpPr txBox="1"/>
          <p:nvPr/>
        </p:nvSpPr>
        <p:spPr>
          <a:xfrm>
            <a:off x="5263767" y="2408676"/>
            <a:ext cx="22170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Thresholds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202fc16135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543" y="4718831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202fc16135_0_316"/>
          <p:cNvSpPr txBox="1"/>
          <p:nvPr/>
        </p:nvSpPr>
        <p:spPr>
          <a:xfrm>
            <a:off x="2802225" y="42298"/>
            <a:ext cx="3539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64" name="Google Shape;264;g1202fc16135_0_316"/>
          <p:cNvGraphicFramePr/>
          <p:nvPr/>
        </p:nvGraphicFramePr>
        <p:xfrm>
          <a:off x="203931" y="654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{CD4889DF-7382-4C79-A0CF-F037FED687B9}</a:tableStyleId>
              </a:tblPr>
              <a:tblGrid>
                <a:gridCol w="3188350"/>
                <a:gridCol w="963050"/>
                <a:gridCol w="834650"/>
                <a:gridCol w="868200"/>
                <a:gridCol w="875500"/>
                <a:gridCol w="853625"/>
                <a:gridCol w="1152750"/>
              </a:tblGrid>
              <a:tr h="49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ROC AUC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Árbol de decisión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83.4%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87.1%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89.3%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91.92%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86.9%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62.</a:t>
                      </a:r>
                      <a:r>
                        <a:rPr lang="en-US" sz="1200"/>
                        <a:t>3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56.7%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69.</a:t>
                      </a:r>
                      <a:r>
                        <a:rPr lang="en-US" sz="1200"/>
                        <a:t>1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Árbol de decisión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sz="1400" u="none" cap="none" strike="noStrike"/>
                        <a:t>Threshold Optimo)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81.34%</a:t>
                      </a:r>
                      <a:endParaRPr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87.1%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88.7%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96.75%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81.9%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46.1%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33.04%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76.4%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Arbol de decisión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(Dataset balanceado)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0.5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6.7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80.0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76.7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83.2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81.1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84.3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78.1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7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Regresión Logística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83.</a:t>
                      </a:r>
                      <a:r>
                        <a:rPr lang="en-US" sz="1200"/>
                        <a:t>9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89.1%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83.4%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92.3%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</a:t>
                      </a:r>
                      <a:r>
                        <a:rPr lang="en-US" sz="1200"/>
                        <a:t>2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63.1%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57.</a:t>
                      </a:r>
                      <a:r>
                        <a:rPr lang="en-US" sz="1200"/>
                        <a:t>3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70.</a:t>
                      </a:r>
                      <a:r>
                        <a:rPr lang="en-US" sz="1200"/>
                        <a:t>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Regresión Logística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sz="1400" u="none" cap="none" strike="noStrike"/>
                        <a:t>Feature Engineering)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4.0</a:t>
                      </a:r>
                      <a:r>
                        <a:rPr lang="en-US" sz="1200" u="none" cap="none" strike="noStrike"/>
                        <a:t>%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89.2%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92.40%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87.2%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63.47%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57.57%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70.72%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Regresión Logística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sz="1400" u="none" cap="none" strike="noStrike"/>
                        <a:t>Threshold Optimo)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81.4%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87.1%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88.9%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98.3%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81.1%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42.5%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28.</a:t>
                      </a:r>
                      <a:r>
                        <a:rPr lang="en-US" sz="1200"/>
                        <a:t>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84.2%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1202fc16135_0_316"/>
          <p:cNvSpPr/>
          <p:nvPr/>
        </p:nvSpPr>
        <p:spPr>
          <a:xfrm>
            <a:off x="3479129" y="3622916"/>
            <a:ext cx="769800" cy="401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02fc16135_0_316"/>
          <p:cNvSpPr/>
          <p:nvPr/>
        </p:nvSpPr>
        <p:spPr>
          <a:xfrm>
            <a:off x="6058177" y="3495982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02fc16135_0_316"/>
          <p:cNvSpPr/>
          <p:nvPr/>
        </p:nvSpPr>
        <p:spPr>
          <a:xfrm>
            <a:off x="6088615" y="2617320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202fc16135_0_316"/>
          <p:cNvSpPr/>
          <p:nvPr/>
        </p:nvSpPr>
        <p:spPr>
          <a:xfrm>
            <a:off x="6983869" y="2617370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202fc16135_0_316"/>
          <p:cNvSpPr/>
          <p:nvPr/>
        </p:nvSpPr>
        <p:spPr>
          <a:xfrm>
            <a:off x="6983932" y="1733896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202fc16135_0_316"/>
          <p:cNvSpPr/>
          <p:nvPr/>
        </p:nvSpPr>
        <p:spPr>
          <a:xfrm>
            <a:off x="7961974" y="2617422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202fc16135_0_316"/>
          <p:cNvSpPr/>
          <p:nvPr/>
        </p:nvSpPr>
        <p:spPr>
          <a:xfrm>
            <a:off x="7961912" y="3495983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202fc16135_0_316"/>
          <p:cNvSpPr/>
          <p:nvPr/>
        </p:nvSpPr>
        <p:spPr>
          <a:xfrm>
            <a:off x="4420179" y="3622916"/>
            <a:ext cx="769800" cy="401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1202fc16135_0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543" y="4718831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202fc16135_0_330"/>
          <p:cNvSpPr txBox="1"/>
          <p:nvPr/>
        </p:nvSpPr>
        <p:spPr>
          <a:xfrm>
            <a:off x="1826988" y="48500"/>
            <a:ext cx="54900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Resultados de modelos de ensamble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79" name="Google Shape;279;g1202fc16135_0_330"/>
          <p:cNvGraphicFramePr/>
          <p:nvPr/>
        </p:nvGraphicFramePr>
        <p:xfrm>
          <a:off x="203931" y="654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{CD4889DF-7382-4C79-A0CF-F037FED687B9}</a:tableStyleId>
              </a:tblPr>
              <a:tblGrid>
                <a:gridCol w="3188350"/>
                <a:gridCol w="963050"/>
                <a:gridCol w="834650"/>
                <a:gridCol w="868200"/>
                <a:gridCol w="875500"/>
                <a:gridCol w="853625"/>
                <a:gridCol w="1152750"/>
              </a:tblGrid>
              <a:tr h="49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Modelo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ROC AUC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F1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Regresión Logística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(</a:t>
                      </a:r>
                      <a:r>
                        <a:rPr lang="en-US" sz="1400" u="none" cap="none" strike="noStrike"/>
                        <a:t>Feature Engineering)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4.0</a:t>
                      </a:r>
                      <a:r>
                        <a:rPr lang="en-US" sz="1200" u="none" cap="none" strike="noStrike"/>
                        <a:t>%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89.2%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92.40%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87.2%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63.47%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57.57%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70.72%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Random Forest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84.1%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89.7%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90.0%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94.</a:t>
                      </a:r>
                      <a:r>
                        <a:rPr lang="en-US" sz="1200"/>
                        <a:t>3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86.1%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>
                    <a:lnL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61.4%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52.4%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74.3%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84.</a:t>
                      </a:r>
                      <a:r>
                        <a:rPr lang="en-US" sz="1200"/>
                        <a:t>6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90.1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90.1%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92.3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8.0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90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65.6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60.7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71.5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(Data set balanceado)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</a:t>
                      </a:r>
                      <a:r>
                        <a:rPr lang="en-US" sz="1200"/>
                        <a:t>1.9</a:t>
                      </a:r>
                      <a:r>
                        <a:rPr lang="en-US" sz="1200" u="none" cap="none" strike="noStrike"/>
                        <a:t>%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90.3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81.3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78.6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84.3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82.3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85.1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79.7</a:t>
                      </a:r>
                      <a:r>
                        <a:rPr lang="en-US" sz="1200" u="none" cap="none" strike="noStrike"/>
                        <a:t>%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XG Boost</a:t>
                      </a:r>
                      <a:endParaRPr/>
                    </a:p>
                  </a:txBody>
                  <a:tcPr marT="45725" marB="45725" marR="91450" marL="91450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84.</a:t>
                      </a:r>
                      <a:r>
                        <a:rPr lang="en-US" sz="1200"/>
                        <a:t>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89.7%</a:t>
                      </a:r>
                      <a:endParaRPr/>
                    </a:p>
                  </a:txBody>
                  <a:tcPr marT="45725" marB="45725" marR="91450" marL="91450" anchor="ctr">
                    <a:lnT cap="flat" cmpd="sng" w="254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&lt;50K</a:t>
                      </a:r>
                      <a:endParaRPr/>
                    </a:p>
                  </a:txBody>
                  <a:tcPr marT="45725" marB="45725" marR="91450" marL="91450" anchor="ctr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90.1%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9</a:t>
                      </a:r>
                      <a:r>
                        <a:rPr lang="en-US" sz="1200"/>
                        <a:t>3.0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87.</a:t>
                      </a:r>
                      <a:r>
                        <a:rPr lang="en-US" sz="1200"/>
                        <a:t>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90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&gt;50K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64.5%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58.</a:t>
                      </a:r>
                      <a:r>
                        <a:rPr lang="en-US" sz="1200"/>
                        <a:t>2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72.</a:t>
                      </a:r>
                      <a:r>
                        <a:rPr lang="en-US" sz="1200"/>
                        <a:t>5</a:t>
                      </a:r>
                      <a:r>
                        <a:rPr lang="en-US" sz="1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0" name="Google Shape;280;g1202fc16135_0_330"/>
          <p:cNvSpPr/>
          <p:nvPr/>
        </p:nvSpPr>
        <p:spPr>
          <a:xfrm>
            <a:off x="6126494" y="2330771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202fc16135_0_330"/>
          <p:cNvSpPr/>
          <p:nvPr/>
        </p:nvSpPr>
        <p:spPr>
          <a:xfrm>
            <a:off x="7989349" y="3178072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202fc16135_0_330"/>
          <p:cNvSpPr/>
          <p:nvPr/>
        </p:nvSpPr>
        <p:spPr>
          <a:xfrm>
            <a:off x="7017512" y="1733908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202fc16135_0_330"/>
          <p:cNvSpPr/>
          <p:nvPr/>
        </p:nvSpPr>
        <p:spPr>
          <a:xfrm>
            <a:off x="7017499" y="3178072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02fc16135_0_330"/>
          <p:cNvSpPr/>
          <p:nvPr/>
        </p:nvSpPr>
        <p:spPr>
          <a:xfrm>
            <a:off x="6126499" y="3178072"/>
            <a:ext cx="769800" cy="259800"/>
          </a:xfrm>
          <a:prstGeom prst="rect">
            <a:avLst/>
          </a:prstGeom>
          <a:noFill/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202fc16135_0_330"/>
          <p:cNvSpPr/>
          <p:nvPr/>
        </p:nvSpPr>
        <p:spPr>
          <a:xfrm>
            <a:off x="8027162" y="2330783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202fc16135_0_330"/>
          <p:cNvSpPr/>
          <p:nvPr/>
        </p:nvSpPr>
        <p:spPr>
          <a:xfrm>
            <a:off x="3473925" y="2399950"/>
            <a:ext cx="769800" cy="3909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202fc16135_0_330"/>
          <p:cNvSpPr/>
          <p:nvPr/>
        </p:nvSpPr>
        <p:spPr>
          <a:xfrm>
            <a:off x="4420187" y="3048358"/>
            <a:ext cx="769800" cy="266400"/>
          </a:xfrm>
          <a:prstGeom prst="rect">
            <a:avLst/>
          </a:prstGeom>
          <a:noFill/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02fc16135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202fc16135_0_344"/>
          <p:cNvSpPr txBox="1"/>
          <p:nvPr/>
        </p:nvSpPr>
        <p:spPr>
          <a:xfrm>
            <a:off x="1088450" y="216530"/>
            <a:ext cx="7079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Conclusiones Modelos de </a:t>
            </a:r>
            <a:r>
              <a:rPr i="1" lang="en-US" sz="2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Predicción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g1202fc16135_0_344"/>
          <p:cNvSpPr txBox="1"/>
          <p:nvPr/>
        </p:nvSpPr>
        <p:spPr>
          <a:xfrm>
            <a:off x="654750" y="996650"/>
            <a:ext cx="78345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02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lang="en-US" sz="6400">
                <a:solidFill>
                  <a:srgbClr val="D4D4D4"/>
                </a:solidFill>
              </a:rPr>
              <a:t>El árbol de decisión es el modelo óptimo a elegir debido a su facilidad de explicación, con un accuracy del 87% y un f1 score del 88% para salarios &lt;50K y 46% para salarios &gt;50K.</a:t>
            </a:r>
            <a:endParaRPr sz="6400">
              <a:solidFill>
                <a:srgbClr val="D4D4D4"/>
              </a:solidFill>
            </a:endParaRPr>
          </a:p>
          <a:p>
            <a:pPr indent="-3302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lang="en-US" sz="6400">
                <a:solidFill>
                  <a:srgbClr val="D4D4D4"/>
                </a:solidFill>
              </a:rPr>
              <a:t>Para mejorar el f1 score de los salarios &gt;50K puede utilizarse un data set más balanceado, alcanzando un valor de 80%.</a:t>
            </a:r>
            <a:endParaRPr sz="6400">
              <a:solidFill>
                <a:srgbClr val="D4D4D4"/>
              </a:solidFill>
            </a:endParaRPr>
          </a:p>
          <a:p>
            <a:pPr indent="-3302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lang="en-US" sz="6400">
                <a:solidFill>
                  <a:srgbClr val="D4D4D4"/>
                </a:solidFill>
              </a:rPr>
              <a:t>Aunque s</a:t>
            </a:r>
            <a:r>
              <a:rPr b="0" i="0" lang="en-US" sz="6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6400">
                <a:solidFill>
                  <a:srgbClr val="D4D4D4"/>
                </a:solidFill>
              </a:rPr>
              <a:t>mejoran </a:t>
            </a:r>
            <a:r>
              <a:rPr b="0" i="0" lang="en-US" sz="6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algunas de las métricas al cambiar ciertos parámetros, incluso los modelos más avanzados no lograron mejorar de forma significativ</a:t>
            </a:r>
            <a:r>
              <a:rPr lang="en-US" sz="6400">
                <a:solidFill>
                  <a:srgbClr val="D4D4D4"/>
                </a:solidFill>
              </a:rPr>
              <a:t>a los resultados.</a:t>
            </a:r>
            <a:endParaRPr sz="6400">
              <a:solidFill>
                <a:srgbClr val="D4D4D4"/>
              </a:solidFill>
            </a:endParaRPr>
          </a:p>
          <a:p>
            <a:pPr indent="-330200" lvl="0" marL="45720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ct val="100000"/>
              <a:buChar char="●"/>
            </a:pPr>
            <a:r>
              <a:rPr b="0" i="0" lang="en-US" sz="6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Para mejorar el modelo podría buscarse mejor recolectar información adicional, variables como por ejemplo: net worth, parents_net_worth, college_name, entre otras, que podrían tener una mayor importancia en el salario de una persona. </a:t>
            </a:r>
            <a:endParaRPr b="0" i="0" sz="64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/>
        </p:nvSpPr>
        <p:spPr>
          <a:xfrm>
            <a:off x="1857298" y="2262036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¡MUCHAS GRACIAS!</a:t>
            </a:r>
            <a:endParaRPr b="0" i="1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g12e42d50b9b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2e42d50b9b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753" y="365061"/>
            <a:ext cx="1186525" cy="1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2e42d50b9b_0_54"/>
          <p:cNvSpPr txBox="1"/>
          <p:nvPr/>
        </p:nvSpPr>
        <p:spPr>
          <a:xfrm>
            <a:off x="1352008" y="662517"/>
            <a:ext cx="7079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Objetivos de la investigación</a:t>
            </a:r>
            <a:endParaRPr b="0" i="1" sz="28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" name="Google Shape;77;g12e42d50b9b_0_54"/>
          <p:cNvSpPr txBox="1"/>
          <p:nvPr/>
        </p:nvSpPr>
        <p:spPr>
          <a:xfrm>
            <a:off x="302400" y="1594075"/>
            <a:ext cx="8539200" cy="28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Conocer qué variables demográficas pueden influir en</a:t>
            </a: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 ingreso de una persona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Analizar las variables y sus relaciones.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Utilizar un conjunto de datos demográficos para predecir el ingreso promedio anual de una persona.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 rot="10800000">
            <a:off x="720090" y="0"/>
            <a:ext cx="8413995" cy="5143500"/>
          </a:xfrm>
          <a:custGeom>
            <a:rect b="b" l="l" r="r" t="t"/>
            <a:pathLst>
              <a:path extrusionOk="0" h="6858000" w="11218661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>
              <a:alpha val="6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 rot="10800000">
            <a:off x="1065186" y="0"/>
            <a:ext cx="8078814" cy="5143500"/>
          </a:xfrm>
          <a:custGeom>
            <a:rect b="b" l="l" r="r" t="t"/>
            <a:pathLst>
              <a:path extrusionOk="0" h="6858000" w="10771752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374279" y="667693"/>
            <a:ext cx="5373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1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variables</a:t>
            </a:r>
            <a:endParaRPr b="0" i="1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5" y="1286836"/>
            <a:ext cx="2569467" cy="256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4194" y="4577344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4043731" y="2239888"/>
            <a:ext cx="40344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desbalanceado en la mayoría de variables. </a:t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1279675" y="230607"/>
            <a:ext cx="658465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de salario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1390950" y="4430950"/>
            <a:ext cx="6362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76% salarios &lt;50K. Data set no balanceado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4">
            <a:alphaModFix/>
          </a:blip>
          <a:srcRect b="13088" l="31113" r="30590" t="10738"/>
          <a:stretch/>
        </p:blipFill>
        <p:spPr>
          <a:xfrm>
            <a:off x="3356113" y="1362488"/>
            <a:ext cx="2431774" cy="2418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7"/>
          <p:cNvCxnSpPr/>
          <p:nvPr/>
        </p:nvCxnSpPr>
        <p:spPr>
          <a:xfrm rot="10800000">
            <a:off x="3472070" y="1470991"/>
            <a:ext cx="722243" cy="708992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7"/>
          <p:cNvCxnSpPr/>
          <p:nvPr/>
        </p:nvCxnSpPr>
        <p:spPr>
          <a:xfrm rot="10800000">
            <a:off x="2378765" y="1470991"/>
            <a:ext cx="109330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7"/>
          <p:cNvSpPr txBox="1"/>
          <p:nvPr/>
        </p:nvSpPr>
        <p:spPr>
          <a:xfrm>
            <a:off x="7385039" y="3069111"/>
            <a:ext cx="736022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7"/>
          <p:cNvCxnSpPr/>
          <p:nvPr/>
        </p:nvCxnSpPr>
        <p:spPr>
          <a:xfrm rot="10800000">
            <a:off x="5189882" y="3072019"/>
            <a:ext cx="1058518" cy="33379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7"/>
          <p:cNvCxnSpPr/>
          <p:nvPr/>
        </p:nvCxnSpPr>
        <p:spPr>
          <a:xfrm rot="10800000">
            <a:off x="6235148" y="3406637"/>
            <a:ext cx="108667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7"/>
          <p:cNvSpPr txBox="1"/>
          <p:nvPr/>
        </p:nvSpPr>
        <p:spPr>
          <a:xfrm>
            <a:off x="1563493" y="1160296"/>
            <a:ext cx="736022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76%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741329" y="107689"/>
            <a:ext cx="538394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Matriz de correlaciones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3184" y="922387"/>
            <a:ext cx="5220236" cy="3053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629928" y="4028556"/>
            <a:ext cx="7606748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Relaciones interesantes del salario con la edad, la educación y las ganancias/pérdidas de capital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574" y="44126"/>
            <a:ext cx="652470" cy="65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525936" y="157856"/>
            <a:ext cx="1680642" cy="515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Hipótesis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218756" y="828653"/>
            <a:ext cx="7834895" cy="40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 Edad | age: Se espera que entre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edad tiene la persona, existen mas probabilidades de ganar mas dinero.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18756" y="1205446"/>
            <a:ext cx="7834895" cy="40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Clase de trabajo | Workclass: Se espera que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clases de trabajo que son mejor remuneradas que otras.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218756" y="1543364"/>
            <a:ext cx="7834895" cy="40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Educación | education: se espera que entre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educación tienen las personas, mejor salario tienen.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218756" y="1917429"/>
            <a:ext cx="7834895" cy="40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Ocupación | occupation: Se espera que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existan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clases de trabajo que son mejor remuneradas que otras.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03164" y="2417003"/>
            <a:ext cx="8305640" cy="405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Raza | race: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Debido a la historia de Estados Unidos, se espera 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 la raza </a:t>
            </a:r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representa</a:t>
            </a: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un factor importante a la hora de predecir el ingreso de una persona.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03164" y="2916577"/>
            <a:ext cx="8252057" cy="57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 Sexo | sex: Históricamente el sexo ha definido las oportunidades de acceder a la educación, trabajo y también el nivel de ingresos y ascenso de una persona, por tanto, se espera que esta variable tenga un impacto significativo en la predicción del salario.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03164" y="3582885"/>
            <a:ext cx="8252057" cy="5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 Horas de trabajo semanales | hours_per_week: Se espera que exista una relación lineal entre las horas de trabajo de una persona y el nivel de ingresos de la misma, por tanto, se espera que esta variable tenga un impacto significativo en la predicción del salario.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8"/>
          <p:cNvSpPr txBox="1"/>
          <p:nvPr/>
        </p:nvSpPr>
        <p:spPr>
          <a:xfrm>
            <a:off x="2866280" y="185478"/>
            <a:ext cx="3581570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Edad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1" name="Google Shape;131;p48"/>
          <p:cNvPicPr preferRelativeResize="0"/>
          <p:nvPr/>
        </p:nvPicPr>
        <p:blipFill rotWithShape="1">
          <a:blip r:embed="rId4">
            <a:alphaModFix/>
          </a:blip>
          <a:srcRect b="0" l="0" r="61565" t="0"/>
          <a:stretch/>
        </p:blipFill>
        <p:spPr>
          <a:xfrm>
            <a:off x="6480049" y="1753499"/>
            <a:ext cx="2103807" cy="86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8"/>
          <p:cNvSpPr txBox="1"/>
          <p:nvPr/>
        </p:nvSpPr>
        <p:spPr>
          <a:xfrm>
            <a:off x="259445" y="3809433"/>
            <a:ext cx="80532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mayor edad, mayores posibilidades de salario alto.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Hasta los 50 años que se alcanza el pico. Después de esta edad se pierde cualquier correlación debido a l</a:t>
            </a:r>
            <a:r>
              <a:rPr i="1" lang="en-US" sz="2000">
                <a:solidFill>
                  <a:schemeClr val="lt1"/>
                </a:solidFill>
              </a:rPr>
              <a:t>a cantidad de datos en cada rango.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48"/>
          <p:cNvGrpSpPr/>
          <p:nvPr/>
        </p:nvGrpSpPr>
        <p:grpSpPr>
          <a:xfrm>
            <a:off x="552600" y="879200"/>
            <a:ext cx="5168079" cy="2848975"/>
            <a:chOff x="330600" y="931000"/>
            <a:chExt cx="5168079" cy="2848975"/>
          </a:xfrm>
        </p:grpSpPr>
        <p:pic>
          <p:nvPicPr>
            <p:cNvPr id="134" name="Google Shape;134;p48"/>
            <p:cNvPicPr preferRelativeResize="0"/>
            <p:nvPr/>
          </p:nvPicPr>
          <p:blipFill rotWithShape="1">
            <a:blip r:embed="rId5">
              <a:alphaModFix/>
            </a:blip>
            <a:srcRect b="0" l="0" r="44833" t="0"/>
            <a:stretch/>
          </p:blipFill>
          <p:spPr>
            <a:xfrm>
              <a:off x="330600" y="931000"/>
              <a:ext cx="3473375" cy="284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48"/>
            <p:cNvPicPr preferRelativeResize="0"/>
            <p:nvPr/>
          </p:nvPicPr>
          <p:blipFill rotWithShape="1">
            <a:blip r:embed="rId5">
              <a:alphaModFix/>
            </a:blip>
            <a:srcRect b="0" l="72494" r="0" t="0"/>
            <a:stretch/>
          </p:blipFill>
          <p:spPr>
            <a:xfrm>
              <a:off x="3766979" y="931000"/>
              <a:ext cx="1731699" cy="2848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11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2137592" y="131302"/>
            <a:ext cx="5179016" cy="612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Salario vs Educación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211" y="896108"/>
            <a:ext cx="6738029" cy="30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800" y="1780741"/>
            <a:ext cx="27622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252045" y="3913033"/>
            <a:ext cx="8053182" cy="10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mayor educación, mayor probabilidad de salarios altos.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años más de educación en promedio entre grupos.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