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nton"/>
      <p:regular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/1lmyhlR0ne3SnjEJAp/78mmZ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nto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94de5c0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3294de5c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294de5c0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3294de5c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294de5c08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3294de5c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294de5c08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3294de5c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94de5c08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294de5c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294de5c08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294de5c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42d50b9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2e42d50b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e42d50b9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e42d50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53" y="365061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834215" y="2287915"/>
            <a:ext cx="7078963" cy="1479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Predicción salario basado en variables demográficas</a:t>
            </a:r>
            <a:endParaRPr b="0" i="1" sz="3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903740" y="835347"/>
            <a:ext cx="5336517" cy="1139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Proyecto Data Science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Entrega 1 </a:t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8"/>
          <p:cNvSpPr txBox="1"/>
          <p:nvPr/>
        </p:nvSpPr>
        <p:spPr>
          <a:xfrm>
            <a:off x="2866280" y="185478"/>
            <a:ext cx="3581570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Edad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6" name="Google Shape;1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608" y="931011"/>
            <a:ext cx="6295997" cy="284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8"/>
          <p:cNvPicPr preferRelativeResize="0"/>
          <p:nvPr/>
        </p:nvPicPr>
        <p:blipFill rotWithShape="1">
          <a:blip r:embed="rId5">
            <a:alphaModFix/>
          </a:blip>
          <a:srcRect b="0" l="0" r="61565" t="0"/>
          <a:stretch/>
        </p:blipFill>
        <p:spPr>
          <a:xfrm>
            <a:off x="6783474" y="1501874"/>
            <a:ext cx="2103808" cy="86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8"/>
          <p:cNvSpPr txBox="1"/>
          <p:nvPr/>
        </p:nvSpPr>
        <p:spPr>
          <a:xfrm>
            <a:off x="252045" y="3913033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mayor edad, mayores posibilidades de salario alto.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Hasta los 50 años que se alcanza el pico.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2137592" y="131302"/>
            <a:ext cx="517901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Educación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80" y="743767"/>
            <a:ext cx="6738029" cy="30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800" y="1780741"/>
            <a:ext cx="27622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252045" y="3913033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mayor educación, mayor probabilidad de salarios altos.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años más de educación en promedio entre grupos.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2478582" y="213804"/>
            <a:ext cx="418683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Sexo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48" y="977524"/>
            <a:ext cx="7452704" cy="339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146123" y="234430"/>
            <a:ext cx="7195103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Educación vs Sexo 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6" y="1040357"/>
            <a:ext cx="40005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863937" y="3719833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observa que los hombres de salarios altos tienen un nivel promedio de educación menor que las mujeres.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125" y="918737"/>
            <a:ext cx="4785001" cy="27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3294de5c0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3294de5c08_0_31"/>
          <p:cNvSpPr txBox="1"/>
          <p:nvPr/>
        </p:nvSpPr>
        <p:spPr>
          <a:xfrm>
            <a:off x="1082225" y="453155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análisis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0" name="Google Shape;180;g13294de5c08_0_31"/>
          <p:cNvSpPr txBox="1"/>
          <p:nvPr/>
        </p:nvSpPr>
        <p:spPr>
          <a:xfrm>
            <a:off x="302400" y="1309282"/>
            <a:ext cx="85392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en-US" sz="2000">
                <a:solidFill>
                  <a:schemeClr val="lt1"/>
                </a:solidFill>
              </a:rPr>
              <a:t>Data set desbalanceado en la mayoría de variables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2. La mayoría de variables categóricas pueden ser simplificadas y agrupadas en menor cantidad de valores.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3. Se utilizarán variables binarias en reemplazo de las categorías: Sexo, País de origen.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288029" y="273843"/>
            <a:ext cx="537337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1" lang="en-US" sz="4400">
                <a:solidFill>
                  <a:schemeClr val="lt1"/>
                </a:solidFill>
              </a:rPr>
              <a:t>Modelos de predicción</a:t>
            </a:r>
            <a:endParaRPr b="0" i="1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3290636" y="1516950"/>
            <a:ext cx="5370763" cy="311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Comparación de modelos de predicción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4194" y="4577344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1082225" y="453155"/>
            <a:ext cx="7078963" cy="6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Planteamiento de objetivos para los datos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02400" y="1309282"/>
            <a:ext cx="85392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Utilizar modelos de machine learning para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predecir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el ingreso de una persona clasificado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categóricamente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 Optimizar y elegir el modelo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 apropiado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para la predicción,   disminuyendo sus métricas apropiadas.</a:t>
            </a:r>
            <a:endParaRPr sz="2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 Encontrar conclusiones con base únicamente en los resultados  estadísticos resultado de los modelos de predicción.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3294de5c0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3294de5c08_0_5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5" name="Google Shape;205;g13294de5c08_0_5"/>
          <p:cNvSpPr txBox="1"/>
          <p:nvPr/>
        </p:nvSpPr>
        <p:spPr>
          <a:xfrm>
            <a:off x="1197275" y="7363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Árbol</a:t>
            </a: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 decisión optimizado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6" name="Google Shape;206;g13294de5c0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650" y="1109180"/>
            <a:ext cx="3147651" cy="301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3294de5c08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50" y="1216251"/>
            <a:ext cx="3490250" cy="2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3294de5c08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3294de5c08_0_37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4" name="Google Shape;214;g13294de5c08_0_37"/>
          <p:cNvSpPr txBox="1"/>
          <p:nvPr/>
        </p:nvSpPr>
        <p:spPr>
          <a:xfrm>
            <a:off x="1197275" y="7363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Regresión logística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5" name="Google Shape;215;g13294de5c0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00" y="1300376"/>
            <a:ext cx="3621375" cy="24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3294de5c08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599" y="1211924"/>
            <a:ext cx="3495850" cy="336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3294de5c08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3294de5c08_0_47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3" name="Google Shape;223;g13294de5c08_0_47"/>
          <p:cNvSpPr txBox="1"/>
          <p:nvPr/>
        </p:nvSpPr>
        <p:spPr>
          <a:xfrm>
            <a:off x="1197275" y="7363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Random Forest vs </a:t>
            </a: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Árbol</a:t>
            </a: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 decisión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g13294de5c08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50" y="1540875"/>
            <a:ext cx="4486275" cy="11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3294de5c08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0" y="1571430"/>
            <a:ext cx="35147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294de5c08_0_47"/>
          <p:cNvSpPr txBox="1"/>
          <p:nvPr/>
        </p:nvSpPr>
        <p:spPr>
          <a:xfrm>
            <a:off x="891525" y="2951700"/>
            <a:ext cx="78345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En general, no se observa una mejora clara en los indicadores del modelo, en especial en la deficiencia más alta, predicciones para los salarios altos.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66" y="215919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1403050" y="317898"/>
            <a:ext cx="7079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Indicación fuente de dataset y criterios de selección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302435" y="1691775"/>
            <a:ext cx="8539129" cy="2789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fuente original de los datos fue el Censo de USA de 1994, los datos fueron extraídos y limpiados (parcialmente) por Barry Becker.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3294de5c08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294de5c08_0_58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g13294de5c08_0_58"/>
          <p:cNvSpPr txBox="1"/>
          <p:nvPr/>
        </p:nvSpPr>
        <p:spPr>
          <a:xfrm>
            <a:off x="1197275" y="7363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XG Boost</a:t>
            </a:r>
            <a:r>
              <a:rPr i="1" lang="en-US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vs Árbol de decisión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g13294de5c0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800" y="1540875"/>
            <a:ext cx="4486275" cy="11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3294de5c08_0_58"/>
          <p:cNvSpPr txBox="1"/>
          <p:nvPr/>
        </p:nvSpPr>
        <p:spPr>
          <a:xfrm>
            <a:off x="891525" y="2951700"/>
            <a:ext cx="78345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Se observa una mejoría pequeña de todos los indicadores del modelo, sin embargo, la complejidad adicional del modelo, podría evitar elegirlo como el más indicado.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3294de5c08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425" y="1598505"/>
            <a:ext cx="3314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3294de5c08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3294de5c08_0_69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Conclusiones modelos iniciales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" name="Google Shape;243;g13294de5c08_0_69"/>
          <p:cNvSpPr txBox="1"/>
          <p:nvPr/>
        </p:nvSpPr>
        <p:spPr>
          <a:xfrm>
            <a:off x="654750" y="996650"/>
            <a:ext cx="78345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D4D4D4"/>
                </a:solidFill>
              </a:rPr>
              <a:t>Se lograron optimizar algunas de las métricas al cambiar ciertos parámetros, sin embargo, incluso los modelos más avanzados no lograron mejorar de forma significativa las métricas.</a:t>
            </a:r>
            <a:endParaRPr sz="72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D4D4D4"/>
                </a:solidFill>
              </a:rPr>
              <a:t>Para mejorar el modelo podría buscarse mejor recolectar información adicional, variables como por ejemplo: net worth, parents_net_worth, college_name, work_experience, entre otras, que podrían tener una mayor importancia en el salario de una persona. </a:t>
            </a:r>
            <a:endParaRPr sz="72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>
                <a:solidFill>
                  <a:srgbClr val="D4D4D4"/>
                </a:solidFill>
              </a:rPr>
              <a:t>También sería importante mejorar el balance de todas las categorías.</a:t>
            </a:r>
            <a:endParaRPr sz="7200">
              <a:solidFill>
                <a:srgbClr val="D4D4D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/>
        </p:nvSpPr>
        <p:spPr>
          <a:xfrm>
            <a:off x="1857298" y="2262036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¡MUCHAS GRACIAS!</a:t>
            </a:r>
            <a:endParaRPr b="0" i="1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2e42d50b9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e42d50b9b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53" y="365061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2e42d50b9b_0_54"/>
          <p:cNvSpPr txBox="1"/>
          <p:nvPr/>
        </p:nvSpPr>
        <p:spPr>
          <a:xfrm>
            <a:off x="1352008" y="662517"/>
            <a:ext cx="7079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</a:t>
            </a: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bjetivos de la investigación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" name="Google Shape;77;g12e42d50b9b_0_54"/>
          <p:cNvSpPr txBox="1"/>
          <p:nvPr/>
        </p:nvSpPr>
        <p:spPr>
          <a:xfrm>
            <a:off x="302400" y="1594075"/>
            <a:ext cx="85392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Conocer qué variables demogr</a:t>
            </a: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áficas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pueden </a:t>
            </a: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influir en</a:t>
            </a: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ingreso de una persona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Analizar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las variables</a:t>
            </a: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 sus relaciones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Utilizar un conjunto de datos demográficos para predecir el ingreso promedio anual de una persona.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3374279" y="667693"/>
            <a:ext cx="5373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r>
              <a:rPr i="1" lang="en-US" sz="4400">
                <a:solidFill>
                  <a:schemeClr val="lt1"/>
                </a:solidFill>
              </a:rPr>
              <a:t>variables</a:t>
            </a:r>
            <a:endParaRPr b="0" i="1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4194" y="4577344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4043731" y="2239888"/>
            <a:ext cx="40344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Dataset desbalanceado en la mayoría de variables. </a:t>
            </a:r>
            <a:endParaRPr i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3381090" y="177642"/>
            <a:ext cx="2381820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736" y="829097"/>
            <a:ext cx="6143338" cy="34853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1390950" y="4430950"/>
            <a:ext cx="6362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76% salarios &lt;50K. Data set no balan</a:t>
            </a:r>
            <a:r>
              <a:rPr i="1" lang="en-US" sz="2000">
                <a:solidFill>
                  <a:schemeClr val="lt1"/>
                </a:solidFill>
              </a:rPr>
              <a:t>ceado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1074525" y="108023"/>
            <a:ext cx="2381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51" y="519026"/>
            <a:ext cx="4125050" cy="20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5635228" y="47526"/>
            <a:ext cx="2381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Sexo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600" y="498588"/>
            <a:ext cx="4125051" cy="2118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/>
        </p:nvSpPr>
        <p:spPr>
          <a:xfrm>
            <a:off x="3186534" y="2617097"/>
            <a:ext cx="259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Educación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4777" y="3077335"/>
            <a:ext cx="4832501" cy="19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650975" y="71000"/>
            <a:ext cx="3020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Workcla</a:t>
            </a:r>
            <a:r>
              <a:rPr b="1"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00" y="406875"/>
            <a:ext cx="4360325" cy="21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5331525" y="71005"/>
            <a:ext cx="3020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Estado Civil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025" y="421276"/>
            <a:ext cx="4118001" cy="21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0" y="2605750"/>
            <a:ext cx="453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Horas por semana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500" y="2982939"/>
            <a:ext cx="4207376" cy="207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/>
        </p:nvSpPr>
        <p:spPr>
          <a:xfrm>
            <a:off x="4417875" y="2605749"/>
            <a:ext cx="453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Raza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4750" y="2951300"/>
            <a:ext cx="4207376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2e42d50b9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e42d50b9b_0_7"/>
          <p:cNvSpPr txBox="1"/>
          <p:nvPr/>
        </p:nvSpPr>
        <p:spPr>
          <a:xfrm>
            <a:off x="986200" y="71075"/>
            <a:ext cx="2679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Occupation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7" name="Google Shape;127;g12e42d50b9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25" y="437375"/>
            <a:ext cx="3738201" cy="21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2e42d50b9b_0_7"/>
          <p:cNvSpPr txBox="1"/>
          <p:nvPr/>
        </p:nvSpPr>
        <p:spPr>
          <a:xfrm>
            <a:off x="4948725" y="71075"/>
            <a:ext cx="36267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País Nativo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9" name="Google Shape;129;g12e42d50b9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7850" y="437375"/>
            <a:ext cx="4462801" cy="2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2e42d50b9b_0_7"/>
          <p:cNvSpPr txBox="1"/>
          <p:nvPr/>
        </p:nvSpPr>
        <p:spPr>
          <a:xfrm>
            <a:off x="2179100" y="2580887"/>
            <a:ext cx="4334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Had_c</a:t>
            </a:r>
            <a:r>
              <a:rPr b="1" i="0" lang="en-US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apital_loss_or _gain</a:t>
            </a:r>
            <a:endParaRPr b="0" i="0" sz="16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g12e42d50b9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7351" y="3041900"/>
            <a:ext cx="3738200" cy="21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1823184" y="153200"/>
            <a:ext cx="538394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Matriz de correlaciones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3184" y="765665"/>
            <a:ext cx="5220236" cy="30538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1510205" y="3928399"/>
            <a:ext cx="6817581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 interesantes del salario con la edad, la educación y las ganancias/pérdidas de capital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