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7561263" cy="10693400"/>
  <p:notesSz cx="6858000" cy="9144000"/>
  <p:defaultTextStyle>
    <a:defPPr>
      <a:defRPr lang="es-E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96888" indent="-39688" algn="l" rtl="0" eaLnBrk="0" fontAlgn="base" hangingPunct="0">
      <a:spcBef>
        <a:spcPct val="0"/>
      </a:spcBef>
      <a:spcAft>
        <a:spcPct val="0"/>
      </a:spcAft>
      <a:defRPr kern="1200">
        <a:solidFill>
          <a:schemeClr val="tx1"/>
        </a:solidFill>
        <a:latin typeface="Arial" charset="0"/>
        <a:ea typeface="+mn-ea"/>
        <a:cs typeface="Arial" charset="0"/>
      </a:defRPr>
    </a:lvl2pPr>
    <a:lvl3pPr marL="995363" indent="-80963" algn="l" rtl="0" eaLnBrk="0" fontAlgn="base" hangingPunct="0">
      <a:spcBef>
        <a:spcPct val="0"/>
      </a:spcBef>
      <a:spcAft>
        <a:spcPct val="0"/>
      </a:spcAft>
      <a:defRPr kern="1200">
        <a:solidFill>
          <a:schemeClr val="tx1"/>
        </a:solidFill>
        <a:latin typeface="Arial" charset="0"/>
        <a:ea typeface="+mn-ea"/>
        <a:cs typeface="Arial" charset="0"/>
      </a:defRPr>
    </a:lvl3pPr>
    <a:lvl4pPr marL="1492250" indent="-120650" algn="l" rtl="0" eaLnBrk="0" fontAlgn="base" hangingPunct="0">
      <a:spcBef>
        <a:spcPct val="0"/>
      </a:spcBef>
      <a:spcAft>
        <a:spcPct val="0"/>
      </a:spcAft>
      <a:defRPr kern="1200">
        <a:solidFill>
          <a:schemeClr val="tx1"/>
        </a:solidFill>
        <a:latin typeface="Arial" charset="0"/>
        <a:ea typeface="+mn-ea"/>
        <a:cs typeface="Arial" charset="0"/>
      </a:defRPr>
    </a:lvl4pPr>
    <a:lvl5pPr marL="1990725" indent="-161925"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3368">
          <p15:clr>
            <a:srgbClr val="A4A3A4"/>
          </p15:clr>
        </p15:guide>
        <p15:guide id="2" pos="23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9"/>
  </p:normalViewPr>
  <p:slideViewPr>
    <p:cSldViewPr>
      <p:cViewPr>
        <p:scale>
          <a:sx n="114" d="100"/>
          <a:sy n="114" d="100"/>
        </p:scale>
        <p:origin x="2128" y="-1944"/>
      </p:cViewPr>
      <p:guideLst>
        <p:guide orient="horz" pos="3368"/>
        <p:guide pos="238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CD2152-E3CC-CA40-B993-C7BCF202F72B}" type="datetimeFigureOut">
              <a:rPr lang="es-ES" smtClean="0"/>
              <a:t>7/2/22</a:t>
            </a:fld>
            <a:endParaRPr lang="es-ES"/>
          </a:p>
        </p:txBody>
      </p:sp>
      <p:sp>
        <p:nvSpPr>
          <p:cNvPr id="4" name="Marcador de imagen de diapositiva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682103-0A42-A643-A0A2-45C37DB442EE}" type="slidenum">
              <a:rPr lang="es-ES" smtClean="0"/>
              <a:t>‹Nº›</a:t>
            </a:fld>
            <a:endParaRPr lang="es-ES"/>
          </a:p>
        </p:txBody>
      </p:sp>
    </p:spTree>
    <p:extLst>
      <p:ext uri="{BB962C8B-B14F-4D97-AF65-F5344CB8AC3E}">
        <p14:creationId xmlns:p14="http://schemas.microsoft.com/office/powerpoint/2010/main" val="3440813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0682103-0A42-A643-A0A2-45C37DB442EE}" type="slidenum">
              <a:rPr lang="es-ES" smtClean="0"/>
              <a:t>1</a:t>
            </a:fld>
            <a:endParaRPr lang="es-ES"/>
          </a:p>
        </p:txBody>
      </p:sp>
    </p:spTree>
    <p:extLst>
      <p:ext uri="{BB962C8B-B14F-4D97-AF65-F5344CB8AC3E}">
        <p14:creationId xmlns:p14="http://schemas.microsoft.com/office/powerpoint/2010/main" val="2064986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1849976" y="873948"/>
            <a:ext cx="5670960" cy="8097223"/>
          </a:xfrm>
          <a:prstGeom prst="rect">
            <a:avLst/>
          </a:prstGeom>
        </p:spPr>
        <p:txBody>
          <a:bodyPr lIns="99569" tIns="49785" rIns="99569" bIns="49785"/>
          <a:lstStyle>
            <a:lvl1pPr algn="just">
              <a:defRPr sz="1300" baseline="0">
                <a:solidFill>
                  <a:schemeClr val="accent2">
                    <a:lumMod val="50000"/>
                  </a:schemeClr>
                </a:solidFill>
                <a:latin typeface="Georgia" pitchFamily="18" charset="0"/>
              </a:defRPr>
            </a:lvl1pPr>
          </a:lstStyle>
          <a:p>
            <a:r>
              <a:rPr lang="es-ES" dirty="0"/>
              <a:t>Haga clic para modificar el estilo de título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1859C"/>
        </a:solidFill>
        <a:effectLst/>
      </p:bgPr>
    </p:bg>
    <p:spTree>
      <p:nvGrpSpPr>
        <p:cNvPr id="1" name=""/>
        <p:cNvGrpSpPr/>
        <p:nvPr/>
      </p:nvGrpSpPr>
      <p:grpSpPr>
        <a:xfrm>
          <a:off x="0" y="0"/>
          <a:ext cx="0" cy="0"/>
          <a:chOff x="0" y="0"/>
          <a:chExt cx="0" cy="0"/>
        </a:xfrm>
      </p:grpSpPr>
      <p:sp>
        <p:nvSpPr>
          <p:cNvPr id="7" name="6 Rectángulo"/>
          <p:cNvSpPr/>
          <p:nvPr userDrawn="1"/>
        </p:nvSpPr>
        <p:spPr bwMode="invGray">
          <a:xfrm>
            <a:off x="0" y="9053513"/>
            <a:ext cx="7561263" cy="71437"/>
          </a:xfrm>
          <a:prstGeom prst="rect">
            <a:avLst/>
          </a:prstGeom>
          <a:solidFill>
            <a:schemeClr val="tx1"/>
          </a:solidFill>
        </p:spPr>
        <p:txBody>
          <a:bodyPr lIns="99569" tIns="49785" rIns="99569" bIns="49785" anchor="ctr">
            <a:normAutofit fontScale="25000" lnSpcReduction="20000"/>
          </a:bodyPr>
          <a:lstStyle/>
          <a:p>
            <a:pPr algn="ctr" eaLnBrk="1" fontAlgn="auto" hangingPunct="1">
              <a:lnSpc>
                <a:spcPct val="80000"/>
              </a:lnSpc>
              <a:spcBef>
                <a:spcPct val="20000"/>
              </a:spcBef>
              <a:spcAft>
                <a:spcPts val="0"/>
              </a:spcAft>
              <a:defRPr/>
            </a:pPr>
            <a:endParaRPr lang="en-US" sz="2700" dirty="0">
              <a:solidFill>
                <a:schemeClr val="bg1"/>
              </a:solidFill>
              <a:latin typeface="Georgia" pitchFamily="18" charset="0"/>
              <a:cs typeface="+mn-cs"/>
            </a:endParaRPr>
          </a:p>
        </p:txBody>
      </p:sp>
      <p:sp>
        <p:nvSpPr>
          <p:cNvPr id="1027" name="7 CuadroTexto"/>
          <p:cNvSpPr txBox="1">
            <a:spLocks noChangeArrowheads="1"/>
          </p:cNvSpPr>
          <p:nvPr userDrawn="1"/>
        </p:nvSpPr>
        <p:spPr bwMode="auto">
          <a:xfrm>
            <a:off x="5186363" y="374650"/>
            <a:ext cx="1930400" cy="377825"/>
          </a:xfrm>
          <a:prstGeom prst="rect">
            <a:avLst/>
          </a:prstGeom>
          <a:noFill/>
          <a:ln>
            <a:noFill/>
          </a:ln>
        </p:spPr>
        <p:txBody>
          <a:bodyPr wrap="none" lIns="99569" tIns="49785" rIns="99569" bIns="49785">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s-ES" dirty="0">
                <a:solidFill>
                  <a:schemeClr val="bg1"/>
                </a:solidFill>
                <a:latin typeface="Calibri" panose="020F0502020204030204" pitchFamily="34" charset="0"/>
              </a:rPr>
              <a:t>Resumen</a:t>
            </a:r>
            <a:r>
              <a:rPr lang="en-US" dirty="0">
                <a:solidFill>
                  <a:schemeClr val="bg1"/>
                </a:solidFill>
                <a:latin typeface="Calibri" panose="020F0502020204030204" pitchFamily="34" charset="0"/>
              </a:rPr>
              <a:t>/Abstract</a:t>
            </a:r>
          </a:p>
        </p:txBody>
      </p:sp>
      <p:sp>
        <p:nvSpPr>
          <p:cNvPr id="9" name="1 Título"/>
          <p:cNvSpPr txBox="1">
            <a:spLocks/>
          </p:cNvSpPr>
          <p:nvPr userDrawn="1"/>
        </p:nvSpPr>
        <p:spPr bwMode="auto">
          <a:xfrm>
            <a:off x="-27" y="0"/>
            <a:ext cx="1811539" cy="10693400"/>
          </a:xfrm>
          <a:prstGeom prst="rect">
            <a:avLst/>
          </a:prstGeom>
          <a:solidFill>
            <a:schemeClr val="accent1">
              <a:lumMod val="20000"/>
              <a:lumOff val="80000"/>
            </a:schemeClr>
          </a:solidFill>
          <a:ln w="9525">
            <a:noFill/>
            <a:miter lim="800000"/>
            <a:headEnd/>
            <a:tailEnd/>
          </a:ln>
        </p:spPr>
        <p:txBody>
          <a:bodyPr vert="vert270" lIns="99569" tIns="49785" rIns="99569" bIns="49785" anchor="ctr">
            <a:normAutofit/>
          </a:bodyPr>
          <a:lstStyle/>
          <a:p>
            <a:pPr eaLnBrk="1" fontAlgn="auto" hangingPunct="1">
              <a:spcBef>
                <a:spcPts val="0"/>
              </a:spcBef>
              <a:spcAft>
                <a:spcPts val="0"/>
              </a:spcAft>
              <a:defRPr/>
            </a:pPr>
            <a:r>
              <a:rPr lang="es-ES" sz="5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Georgia" pitchFamily="18" charset="0"/>
                <a:ea typeface="+mj-ea"/>
                <a:cs typeface="+mj-cs"/>
              </a:rPr>
              <a:t>            UNIVERSIDAD DE ALMERÍA</a:t>
            </a:r>
          </a:p>
        </p:txBody>
      </p:sp>
      <p:pic>
        <p:nvPicPr>
          <p:cNvPr id="1029" name="Picture 13"/>
          <p:cNvPicPr>
            <a:picLocks noChangeAspect="1" noChangeArrowheads="1"/>
          </p:cNvPicPr>
          <p:nvPr userDrawn="1"/>
        </p:nvPicPr>
        <p:blipFill>
          <a:blip r:embed="rId3" cstate="print">
            <a:clrChange>
              <a:clrFrom>
                <a:srgbClr val="FDEADA"/>
              </a:clrFrom>
              <a:clrTo>
                <a:srgbClr val="FDEADA">
                  <a:alpha val="0"/>
                </a:srgbClr>
              </a:clrTo>
            </a:clrChange>
          </a:blip>
          <a:srcRect l="11165" t="17279" r="5096" b="18382"/>
          <a:stretch>
            <a:fillRect/>
          </a:stretch>
        </p:blipFill>
        <p:spPr bwMode="auto">
          <a:xfrm>
            <a:off x="134938" y="8948738"/>
            <a:ext cx="1587500" cy="1576387"/>
          </a:xfrm>
          <a:prstGeom prst="rect">
            <a:avLst/>
          </a:prstGeom>
          <a:noFill/>
          <a:ln w="9525">
            <a:noFill/>
            <a:miter lim="800000"/>
            <a:headEnd/>
            <a:tailEnd/>
          </a:ln>
        </p:spPr>
      </p:pic>
      <p:sp>
        <p:nvSpPr>
          <p:cNvPr id="1030" name="10 CuadroTexto"/>
          <p:cNvSpPr txBox="1">
            <a:spLocks noChangeArrowheads="1"/>
          </p:cNvSpPr>
          <p:nvPr userDrawn="1"/>
        </p:nvSpPr>
        <p:spPr bwMode="auto">
          <a:xfrm>
            <a:off x="2413000" y="10315575"/>
            <a:ext cx="4373379" cy="346764"/>
          </a:xfrm>
          <a:prstGeom prst="rect">
            <a:avLst/>
          </a:prstGeom>
          <a:noFill/>
          <a:ln>
            <a:noFill/>
          </a:ln>
        </p:spPr>
        <p:txBody>
          <a:bodyPr wrap="none" lIns="99569" tIns="49785" rIns="99569" bIns="49785">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s-ES" sz="1600" dirty="0">
                <a:latin typeface="Calibri" panose="020F0502020204030204" pitchFamily="34" charset="0"/>
              </a:rPr>
              <a:t>GRADO EN INGENIERÍA INFORMÁTICA, 2021/2022</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rtl="0" eaLnBrk="0" fontAlgn="base" hangingPunct="0">
        <a:spcBef>
          <a:spcPct val="0"/>
        </a:spcBef>
        <a:spcAft>
          <a:spcPct val="0"/>
        </a:spcAft>
        <a:defRPr sz="4800" kern="1200">
          <a:solidFill>
            <a:schemeClr val="tx1"/>
          </a:solidFill>
          <a:latin typeface="+mj-lt"/>
          <a:ea typeface="+mj-ea"/>
          <a:cs typeface="+mj-cs"/>
        </a:defRPr>
      </a:lvl1pPr>
      <a:lvl2pPr algn="ctr" rtl="0" eaLnBrk="0" fontAlgn="base" hangingPunct="0">
        <a:spcBef>
          <a:spcPct val="0"/>
        </a:spcBef>
        <a:spcAft>
          <a:spcPct val="0"/>
        </a:spcAft>
        <a:defRPr sz="4800">
          <a:solidFill>
            <a:schemeClr val="tx1"/>
          </a:solidFill>
          <a:latin typeface="Calibri" pitchFamily="34" charset="0"/>
        </a:defRPr>
      </a:lvl2pPr>
      <a:lvl3pPr algn="ctr" rtl="0" eaLnBrk="0" fontAlgn="base" hangingPunct="0">
        <a:spcBef>
          <a:spcPct val="0"/>
        </a:spcBef>
        <a:spcAft>
          <a:spcPct val="0"/>
        </a:spcAft>
        <a:defRPr sz="4800">
          <a:solidFill>
            <a:schemeClr val="tx1"/>
          </a:solidFill>
          <a:latin typeface="Calibri" pitchFamily="34" charset="0"/>
        </a:defRPr>
      </a:lvl3pPr>
      <a:lvl4pPr algn="ctr" rtl="0" eaLnBrk="0" fontAlgn="base" hangingPunct="0">
        <a:spcBef>
          <a:spcPct val="0"/>
        </a:spcBef>
        <a:spcAft>
          <a:spcPct val="0"/>
        </a:spcAft>
        <a:defRPr sz="4800">
          <a:solidFill>
            <a:schemeClr val="tx1"/>
          </a:solidFill>
          <a:latin typeface="Calibri" pitchFamily="34" charset="0"/>
        </a:defRPr>
      </a:lvl4pPr>
      <a:lvl5pPr algn="ctr" rtl="0" eaLnBrk="0" fontAlgn="base" hangingPunct="0">
        <a:spcBef>
          <a:spcPct val="0"/>
        </a:spcBef>
        <a:spcAft>
          <a:spcPct val="0"/>
        </a:spcAft>
        <a:defRPr sz="4800">
          <a:solidFill>
            <a:schemeClr val="tx1"/>
          </a:solidFill>
          <a:latin typeface="Calibri" pitchFamily="34" charset="0"/>
        </a:defRPr>
      </a:lvl5pPr>
      <a:lvl6pPr marL="497845" algn="ctr" rtl="0" fontAlgn="base">
        <a:spcBef>
          <a:spcPct val="0"/>
        </a:spcBef>
        <a:spcAft>
          <a:spcPct val="0"/>
        </a:spcAft>
        <a:defRPr sz="4800">
          <a:solidFill>
            <a:schemeClr val="tx1"/>
          </a:solidFill>
          <a:latin typeface="Calibri" pitchFamily="34" charset="0"/>
        </a:defRPr>
      </a:lvl6pPr>
      <a:lvl7pPr marL="995690" algn="ctr" rtl="0" fontAlgn="base">
        <a:spcBef>
          <a:spcPct val="0"/>
        </a:spcBef>
        <a:spcAft>
          <a:spcPct val="0"/>
        </a:spcAft>
        <a:defRPr sz="4800">
          <a:solidFill>
            <a:schemeClr val="tx1"/>
          </a:solidFill>
          <a:latin typeface="Calibri" pitchFamily="34" charset="0"/>
        </a:defRPr>
      </a:lvl7pPr>
      <a:lvl8pPr marL="1493535" algn="ctr" rtl="0" fontAlgn="base">
        <a:spcBef>
          <a:spcPct val="0"/>
        </a:spcBef>
        <a:spcAft>
          <a:spcPct val="0"/>
        </a:spcAft>
        <a:defRPr sz="4800">
          <a:solidFill>
            <a:schemeClr val="tx1"/>
          </a:solidFill>
          <a:latin typeface="Calibri" pitchFamily="34" charset="0"/>
        </a:defRPr>
      </a:lvl8pPr>
      <a:lvl9pPr marL="1991380" algn="ctr" rtl="0" fontAlgn="base">
        <a:spcBef>
          <a:spcPct val="0"/>
        </a:spcBef>
        <a:spcAft>
          <a:spcPct val="0"/>
        </a:spcAft>
        <a:defRPr sz="4800">
          <a:solidFill>
            <a:schemeClr val="tx1"/>
          </a:solidFill>
          <a:latin typeface="Calibri" pitchFamily="34" charset="0"/>
        </a:defRPr>
      </a:lvl9pPr>
    </p:titleStyle>
    <p:bodyStyle>
      <a:lvl1pPr marL="373063" indent="-373063" algn="l" rtl="0" eaLnBrk="0" fontAlgn="base" hangingPunct="0">
        <a:spcBef>
          <a:spcPct val="20000"/>
        </a:spcBef>
        <a:spcAft>
          <a:spcPct val="0"/>
        </a:spcAft>
        <a:buFont typeface="Arial" charset="0"/>
        <a:buChar char="•"/>
        <a:defRPr sz="3500" kern="1200">
          <a:solidFill>
            <a:schemeClr val="tx1"/>
          </a:solidFill>
          <a:latin typeface="+mn-lt"/>
          <a:ea typeface="+mn-ea"/>
          <a:cs typeface="+mn-cs"/>
        </a:defRPr>
      </a:lvl1pPr>
      <a:lvl2pPr marL="808038" indent="-311150" algn="l" rtl="0" eaLnBrk="0" fontAlgn="base" hangingPunct="0">
        <a:spcBef>
          <a:spcPct val="20000"/>
        </a:spcBef>
        <a:spcAft>
          <a:spcPct val="0"/>
        </a:spcAft>
        <a:buFont typeface="Arial" charset="0"/>
        <a:buChar char="–"/>
        <a:defRPr sz="3000" kern="1200">
          <a:solidFill>
            <a:schemeClr val="tx1"/>
          </a:solidFill>
          <a:latin typeface="+mn-lt"/>
          <a:ea typeface="+mn-ea"/>
          <a:cs typeface="+mn-cs"/>
        </a:defRPr>
      </a:lvl2pPr>
      <a:lvl3pPr marL="1244600" indent="-247650" algn="l" rtl="0" eaLnBrk="0" fontAlgn="base" hangingPunct="0">
        <a:spcBef>
          <a:spcPct val="20000"/>
        </a:spcBef>
        <a:spcAft>
          <a:spcPct val="0"/>
        </a:spcAft>
        <a:buFont typeface="Arial" charset="0"/>
        <a:buChar char="•"/>
        <a:defRPr sz="2600" kern="1200">
          <a:solidFill>
            <a:schemeClr val="tx1"/>
          </a:solidFill>
          <a:latin typeface="+mn-lt"/>
          <a:ea typeface="+mn-ea"/>
          <a:cs typeface="+mn-cs"/>
        </a:defRPr>
      </a:lvl3pPr>
      <a:lvl4pPr marL="1741488" indent="-247650" algn="l" rtl="0" eaLnBrk="0" fontAlgn="base" hangingPunct="0">
        <a:spcBef>
          <a:spcPct val="20000"/>
        </a:spcBef>
        <a:spcAft>
          <a:spcPct val="0"/>
        </a:spcAft>
        <a:buFont typeface="Arial" charset="0"/>
        <a:buChar char="–"/>
        <a:defRPr sz="2200" kern="1200">
          <a:solidFill>
            <a:schemeClr val="tx1"/>
          </a:solidFill>
          <a:latin typeface="+mn-lt"/>
          <a:ea typeface="+mn-ea"/>
          <a:cs typeface="+mn-cs"/>
        </a:defRPr>
      </a:lvl4pPr>
      <a:lvl5pPr marL="2239963" indent="-247650" algn="l" rtl="0" eaLnBrk="0" fontAlgn="base" hangingPunct="0">
        <a:spcBef>
          <a:spcPct val="20000"/>
        </a:spcBef>
        <a:spcAft>
          <a:spcPct val="0"/>
        </a:spcAft>
        <a:buFont typeface="Arial"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s-E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1859C"/>
        </a:solid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1900238" y="874713"/>
            <a:ext cx="5553075" cy="8072387"/>
          </a:xfrm>
        </p:spPr>
        <p:txBody>
          <a:bodyPr/>
          <a:lstStyle/>
          <a:p>
            <a:pPr eaLnBrk="1" fontAlgn="auto" hangingPunct="1">
              <a:spcAft>
                <a:spcPts val="0"/>
              </a:spcAft>
              <a:defRPr/>
            </a:pPr>
            <a:r>
              <a:rPr lang="es-ES" dirty="0"/>
              <a:t>El Departamento de Informática de la Universidad de Almería adolece de ciertas carencias a la hora de controlar el registro de los equipos y materiales disponibles, ya que se desconoce su ubicación concreta, o resulta complicado obtenerla. Poder solicitar el material del que dispone se convierte en un proceso tedioso. La falta de un mecanismo de de gestión eficiente hace que se produzcan adquisiciones redundantes en el Departamento, con la consiguiente acumulación del inventario. La necesidad de una herramienta que pueda gestionar el inventario y agilizar el proceso de concesión de préstamos en el Departamento de Informática facilitaría en gran medida el trabajo de los técnicos y el control y seguimiento del material del que se dispone. El objetivo principal de este proyecto es la creación de un sistema de gestión de inventario y control de préstamos para el Departamento de Informática de la Universidad de Almería. Este sistema consistiría en el desarrollo de una aplicación web y una interfaz de programación de aplicaciones (API). Este desarrollo se realizaría utilizando tecnologías como Node JS y Angular TypeScript. Utilizaremos Docker para poder poner en funcionamiento el servidor, la API y la base de datos. Este desarrollo se ha llevado a cabo con una planificación desarrollada y detallada, describiendo en profundidad todas las etapas por las que ha pasado la creación de la herramienta.</a:t>
            </a:r>
            <a:br>
              <a:rPr lang="es-ES" dirty="0"/>
            </a:br>
            <a:br>
              <a:rPr lang="es-ES" dirty="0"/>
            </a:br>
            <a:r>
              <a:rPr lang="en-US" dirty="0"/>
              <a:t>The Computer Engineering Department of the University of Almería doesn’t has a system to controlling the registration of the equipment and materials available, due to its specific location is unknown, or it is difficult to obtain it. Being able to request the material have become a tedious process. The lack of an efficient management mechanism leads to redundant acquisitions in the Department, with the consequent accumulation of inventory. The need for a tool that can manage the inventory and streamline the process of granting loans in the IT Department would greatly facilitate the work of the technicians and the control and monitoring of the material available. The main objective of this project is the creation of an inventory management and loan control system for the Computer Science Department of the University of Almería. This system would consist of the development of a web application and an application programming interface (API). This development would be done using technologies such as Node JS and Angular TypeScript. We will use Docker for deploying the server, API and database. This development has been carried out with a detailed planning, describing in depth all the stages through which the creation of the tool was going through.</a:t>
            </a: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456</Words>
  <Application>Microsoft Macintosh PowerPoint</Application>
  <PresentationFormat>Personalizado</PresentationFormat>
  <Paragraphs>2</Paragraphs>
  <Slides>1</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Georgia</vt:lpstr>
      <vt:lpstr>Tema de Office</vt:lpstr>
      <vt:lpstr>El Departamento de Informática de la Universidad de Almería adolece de ciertas carencias a la hora de controlar el registro de los equipos y materiales disponibles, ya que se desconoce su ubicación concreta, o resulta complicado obtenerla. Poder solicitar el material del que dispone se convierte en un proceso tedioso. La falta de un mecanismo de de gestión eficiente hace que se produzcan adquisiciones redundantes en el Departamento, con la consiguiente acumulación del inventario. La necesidad de una herramienta que pueda gestionar el inventario y agilizar el proceso de concesión de préstamos en el Departamento de Informática facilitaría en gran medida el trabajo de los técnicos y el control y seguimiento del material del que se dispone. El objetivo principal de este proyecto es la creación de un sistema de gestión de inventario y control de préstamos para el Departamento de Informática de la Universidad de Almería. Este sistema consistiría en el desarrollo de una aplicación web y una interfaz de programación de aplicaciones (API). Este desarrollo se realizaría utilizando tecnologías como Node JS y Angular TypeScript. Utilizaremos Docker para poder poner en funcionamiento el servidor, la API y la base de datos. Este desarrollo se ha llevado a cabo con una planificación desarrollada y detallada, describiendo en profundidad todas las etapas por las que ha pasado la creación de la herramienta.  The Computer Engineering Department of the University of Almería doesn’t has a system to controlling the registration of the equipment and materials available, due to its specific location is unknown, or it is difficult to obtain it. Being able to request the material have become a tedious process. The lack of an efficient management mechanism leads to redundant acquisitions in the Department, with the consequent accumulation of inventory. The need for a tool that can manage the inventory and streamline the process of granting loans in the IT Department would greatly facilitate the work of the technicians and the control and monitoring of the material available. The main objective of this project is the creation of an inventory management and loan control system for the Computer Science Department of the University of Almería. This system would consist of the development of a web application and an application programming interface (API). This development would be done using technologies such as Node JS and Angular TypeScript. We will use Docker for deploying the server, API and database. This development has been carried out with a detailed planning, describing in depth all the stages through which the creation of the tool was going through.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Jorge Sanchez</dc:creator>
  <cp:lastModifiedBy>Alejo Arias</cp:lastModifiedBy>
  <cp:revision>14</cp:revision>
  <dcterms:created xsi:type="dcterms:W3CDTF">2009-08-09T17:21:40Z</dcterms:created>
  <dcterms:modified xsi:type="dcterms:W3CDTF">2022-02-07T22:07:15Z</dcterms:modified>
</cp:coreProperties>
</file>