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96888" indent="-39688" algn="l" rtl="0" eaLnBrk="0" fontAlgn="base" hangingPunct="0">
      <a:spcBef>
        <a:spcPct val="0"/>
      </a:spcBef>
      <a:spcAft>
        <a:spcPct val="0"/>
      </a:spcAft>
      <a:defRPr kern="1200">
        <a:solidFill>
          <a:schemeClr val="tx1"/>
        </a:solidFill>
        <a:latin typeface="Arial" charset="0"/>
        <a:ea typeface="+mn-ea"/>
        <a:cs typeface="Arial" charset="0"/>
      </a:defRPr>
    </a:lvl2pPr>
    <a:lvl3pPr marL="995363" indent="-80963" algn="l" rtl="0" eaLnBrk="0" fontAlgn="base" hangingPunct="0">
      <a:spcBef>
        <a:spcPct val="0"/>
      </a:spcBef>
      <a:spcAft>
        <a:spcPct val="0"/>
      </a:spcAft>
      <a:defRPr kern="1200">
        <a:solidFill>
          <a:schemeClr val="tx1"/>
        </a:solidFill>
        <a:latin typeface="Arial" charset="0"/>
        <a:ea typeface="+mn-ea"/>
        <a:cs typeface="Arial" charset="0"/>
      </a:defRPr>
    </a:lvl3pPr>
    <a:lvl4pPr marL="1492250" indent="-120650" algn="l" rtl="0" eaLnBrk="0" fontAlgn="base" hangingPunct="0">
      <a:spcBef>
        <a:spcPct val="0"/>
      </a:spcBef>
      <a:spcAft>
        <a:spcPct val="0"/>
      </a:spcAft>
      <a:defRPr kern="1200">
        <a:solidFill>
          <a:schemeClr val="tx1"/>
        </a:solidFill>
        <a:latin typeface="Arial" charset="0"/>
        <a:ea typeface="+mn-ea"/>
        <a:cs typeface="Arial" charset="0"/>
      </a:defRPr>
    </a:lvl4pPr>
    <a:lvl5pPr marL="1990725" indent="-161925"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varScale="1">
        <p:scale>
          <a:sx n="67" d="100"/>
          <a:sy n="67" d="100"/>
        </p:scale>
        <p:origin x="3256" y="200"/>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849976" y="873948"/>
            <a:ext cx="5670960" cy="8097223"/>
          </a:xfrm>
          <a:prstGeom prst="rect">
            <a:avLst/>
          </a:prstGeom>
        </p:spPr>
        <p:txBody>
          <a:bodyPr lIns="99569" tIns="49785" rIns="99569" bIns="49785"/>
          <a:lstStyle>
            <a:lvl1pPr algn="just">
              <a:defRPr sz="1300" baseline="0">
                <a:solidFill>
                  <a:schemeClr val="accent2">
                    <a:lumMod val="50000"/>
                  </a:schemeClr>
                </a:solidFill>
                <a:latin typeface="Georgia" pitchFamily="18" charset="0"/>
              </a:defRPr>
            </a:lvl1pPr>
          </a:lstStyle>
          <a:p>
            <a:r>
              <a:rPr lang="es-ES"/>
              <a:t>Haga clic para modificar el estilo de título del patrón</a:t>
            </a: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7" name="6 Rectángulo"/>
          <p:cNvSpPr/>
          <p:nvPr userDrawn="1"/>
        </p:nvSpPr>
        <p:spPr bwMode="invGray">
          <a:xfrm>
            <a:off x="0" y="9053513"/>
            <a:ext cx="7561263" cy="71437"/>
          </a:xfrm>
          <a:prstGeom prst="rect">
            <a:avLst/>
          </a:prstGeom>
          <a:solidFill>
            <a:schemeClr val="tx1"/>
          </a:solidFill>
        </p:spPr>
        <p:txBody>
          <a:bodyPr lIns="99569" tIns="49785" rIns="99569" bIns="49785" anchor="ctr">
            <a:normAutofit fontScale="25000" lnSpcReduction="20000"/>
          </a:bodyPr>
          <a:lstStyle/>
          <a:p>
            <a:pPr algn="ctr" eaLnBrk="1" fontAlgn="auto" hangingPunct="1">
              <a:lnSpc>
                <a:spcPct val="80000"/>
              </a:lnSpc>
              <a:spcBef>
                <a:spcPct val="20000"/>
              </a:spcBef>
              <a:spcAft>
                <a:spcPts val="0"/>
              </a:spcAft>
              <a:defRPr/>
            </a:pPr>
            <a:endParaRPr lang="en-US" sz="2700" dirty="0">
              <a:solidFill>
                <a:schemeClr val="bg1"/>
              </a:solidFill>
              <a:latin typeface="Georgia" pitchFamily="18" charset="0"/>
              <a:cs typeface="+mn-cs"/>
            </a:endParaRPr>
          </a:p>
        </p:txBody>
      </p:sp>
      <p:sp>
        <p:nvSpPr>
          <p:cNvPr id="1027" name="7 CuadroTexto"/>
          <p:cNvSpPr txBox="1">
            <a:spLocks noChangeArrowheads="1"/>
          </p:cNvSpPr>
          <p:nvPr userDrawn="1"/>
        </p:nvSpPr>
        <p:spPr bwMode="auto">
          <a:xfrm>
            <a:off x="5186363" y="374650"/>
            <a:ext cx="1930400" cy="377825"/>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dirty="0">
                <a:solidFill>
                  <a:schemeClr val="bg1"/>
                </a:solidFill>
                <a:latin typeface="Calibri" panose="020F0502020204030204" pitchFamily="34" charset="0"/>
              </a:rPr>
              <a:t>Resumen</a:t>
            </a:r>
            <a:r>
              <a:rPr lang="en-US" dirty="0">
                <a:solidFill>
                  <a:schemeClr val="bg1"/>
                </a:solidFill>
                <a:latin typeface="Calibri" panose="020F0502020204030204" pitchFamily="34" charset="0"/>
              </a:rPr>
              <a:t>/Abstract</a:t>
            </a:r>
          </a:p>
        </p:txBody>
      </p:sp>
      <p:sp>
        <p:nvSpPr>
          <p:cNvPr id="9" name="1 Título"/>
          <p:cNvSpPr txBox="1">
            <a:spLocks/>
          </p:cNvSpPr>
          <p:nvPr userDrawn="1"/>
        </p:nvSpPr>
        <p:spPr bwMode="auto">
          <a:xfrm>
            <a:off x="-27" y="0"/>
            <a:ext cx="1811539" cy="10693400"/>
          </a:xfrm>
          <a:prstGeom prst="rect">
            <a:avLst/>
          </a:prstGeom>
          <a:solidFill>
            <a:schemeClr val="accent1">
              <a:lumMod val="20000"/>
              <a:lumOff val="80000"/>
            </a:schemeClr>
          </a:solidFill>
          <a:ln w="9525">
            <a:noFill/>
            <a:miter lim="800000"/>
            <a:headEnd/>
            <a:tailEnd/>
          </a:ln>
        </p:spPr>
        <p:txBody>
          <a:bodyPr vert="vert270" lIns="99569" tIns="49785" rIns="99569" bIns="49785" anchor="ctr">
            <a:normAutofit/>
          </a:bodyPr>
          <a:lstStyle/>
          <a:p>
            <a:pPr eaLnBrk="1" fontAlgn="auto" hangingPunct="1">
              <a:spcBef>
                <a:spcPts val="0"/>
              </a:spcBef>
              <a:spcAft>
                <a:spcPts val="0"/>
              </a:spcAft>
              <a:defRPr/>
            </a:pPr>
            <a:r>
              <a:rPr lang="es-ES" sz="5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ea typeface="+mj-ea"/>
                <a:cs typeface="+mj-cs"/>
              </a:rPr>
              <a:t>            UNIVERSIDAD DE ALMERÍA</a:t>
            </a:r>
          </a:p>
        </p:txBody>
      </p:sp>
      <p:pic>
        <p:nvPicPr>
          <p:cNvPr id="1029" name="Picture 13"/>
          <p:cNvPicPr>
            <a:picLocks noChangeAspect="1" noChangeArrowheads="1"/>
          </p:cNvPicPr>
          <p:nvPr userDrawn="1"/>
        </p:nvPicPr>
        <p:blipFill>
          <a:blip r:embed="rId3" cstate="print">
            <a:clrChange>
              <a:clrFrom>
                <a:srgbClr val="FDEADA"/>
              </a:clrFrom>
              <a:clrTo>
                <a:srgbClr val="FDEADA">
                  <a:alpha val="0"/>
                </a:srgbClr>
              </a:clrTo>
            </a:clrChange>
          </a:blip>
          <a:srcRect l="11165" t="17279" r="5096" b="18382"/>
          <a:stretch>
            <a:fillRect/>
          </a:stretch>
        </p:blipFill>
        <p:spPr bwMode="auto">
          <a:xfrm>
            <a:off x="134938" y="8948738"/>
            <a:ext cx="1587500" cy="1576387"/>
          </a:xfrm>
          <a:prstGeom prst="rect">
            <a:avLst/>
          </a:prstGeom>
          <a:noFill/>
          <a:ln w="9525">
            <a:noFill/>
            <a:miter lim="800000"/>
            <a:headEnd/>
            <a:tailEnd/>
          </a:ln>
        </p:spPr>
      </p:pic>
      <p:sp>
        <p:nvSpPr>
          <p:cNvPr id="1030" name="10 CuadroTexto"/>
          <p:cNvSpPr txBox="1">
            <a:spLocks noChangeArrowheads="1"/>
          </p:cNvSpPr>
          <p:nvPr userDrawn="1"/>
        </p:nvSpPr>
        <p:spPr bwMode="auto">
          <a:xfrm>
            <a:off x="2413000" y="10315575"/>
            <a:ext cx="4373379" cy="346764"/>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sz="1600" dirty="0">
                <a:latin typeface="Calibri" panose="020F0502020204030204" pitchFamily="34" charset="0"/>
              </a:rPr>
              <a:t>GRADO EN INGENIERÍA INFORMÁTICA, 2021/2022</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800" kern="1200">
          <a:solidFill>
            <a:schemeClr val="tx1"/>
          </a:solidFill>
          <a:latin typeface="+mj-lt"/>
          <a:ea typeface="+mj-ea"/>
          <a:cs typeface="+mj-cs"/>
        </a:defRPr>
      </a:lvl1pPr>
      <a:lvl2pPr algn="ctr" rtl="0" eaLnBrk="0" fontAlgn="base" hangingPunct="0">
        <a:spcBef>
          <a:spcPct val="0"/>
        </a:spcBef>
        <a:spcAft>
          <a:spcPct val="0"/>
        </a:spcAft>
        <a:defRPr sz="4800">
          <a:solidFill>
            <a:schemeClr val="tx1"/>
          </a:solidFill>
          <a:latin typeface="Calibri" pitchFamily="34" charset="0"/>
        </a:defRPr>
      </a:lvl2pPr>
      <a:lvl3pPr algn="ctr" rtl="0" eaLnBrk="0" fontAlgn="base" hangingPunct="0">
        <a:spcBef>
          <a:spcPct val="0"/>
        </a:spcBef>
        <a:spcAft>
          <a:spcPct val="0"/>
        </a:spcAft>
        <a:defRPr sz="4800">
          <a:solidFill>
            <a:schemeClr val="tx1"/>
          </a:solidFill>
          <a:latin typeface="Calibri" pitchFamily="34" charset="0"/>
        </a:defRPr>
      </a:lvl3pPr>
      <a:lvl4pPr algn="ctr" rtl="0" eaLnBrk="0" fontAlgn="base" hangingPunct="0">
        <a:spcBef>
          <a:spcPct val="0"/>
        </a:spcBef>
        <a:spcAft>
          <a:spcPct val="0"/>
        </a:spcAft>
        <a:defRPr sz="4800">
          <a:solidFill>
            <a:schemeClr val="tx1"/>
          </a:solidFill>
          <a:latin typeface="Calibri" pitchFamily="34" charset="0"/>
        </a:defRPr>
      </a:lvl4pPr>
      <a:lvl5pPr algn="ctr" rtl="0" eaLnBrk="0" fontAlgn="base" hangingPunct="0">
        <a:spcBef>
          <a:spcPct val="0"/>
        </a:spcBef>
        <a:spcAft>
          <a:spcPct val="0"/>
        </a:spcAft>
        <a:defRPr sz="4800">
          <a:solidFill>
            <a:schemeClr val="tx1"/>
          </a:solidFill>
          <a:latin typeface="Calibri" pitchFamily="34" charset="0"/>
        </a:defRPr>
      </a:lvl5pPr>
      <a:lvl6pPr marL="497845" algn="ctr" rtl="0" fontAlgn="base">
        <a:spcBef>
          <a:spcPct val="0"/>
        </a:spcBef>
        <a:spcAft>
          <a:spcPct val="0"/>
        </a:spcAft>
        <a:defRPr sz="4800">
          <a:solidFill>
            <a:schemeClr val="tx1"/>
          </a:solidFill>
          <a:latin typeface="Calibri" pitchFamily="34" charset="0"/>
        </a:defRPr>
      </a:lvl6pPr>
      <a:lvl7pPr marL="995690" algn="ctr" rtl="0" fontAlgn="base">
        <a:spcBef>
          <a:spcPct val="0"/>
        </a:spcBef>
        <a:spcAft>
          <a:spcPct val="0"/>
        </a:spcAft>
        <a:defRPr sz="4800">
          <a:solidFill>
            <a:schemeClr val="tx1"/>
          </a:solidFill>
          <a:latin typeface="Calibri" pitchFamily="34" charset="0"/>
        </a:defRPr>
      </a:lvl7pPr>
      <a:lvl8pPr marL="1493535" algn="ctr" rtl="0" fontAlgn="base">
        <a:spcBef>
          <a:spcPct val="0"/>
        </a:spcBef>
        <a:spcAft>
          <a:spcPct val="0"/>
        </a:spcAft>
        <a:defRPr sz="4800">
          <a:solidFill>
            <a:schemeClr val="tx1"/>
          </a:solidFill>
          <a:latin typeface="Calibri" pitchFamily="34" charset="0"/>
        </a:defRPr>
      </a:lvl8pPr>
      <a:lvl9pPr marL="1991380" algn="ctr" rtl="0" fontAlgn="base">
        <a:spcBef>
          <a:spcPct val="0"/>
        </a:spcBef>
        <a:spcAft>
          <a:spcPct val="0"/>
        </a:spcAft>
        <a:defRPr sz="4800">
          <a:solidFill>
            <a:schemeClr val="tx1"/>
          </a:solidFill>
          <a:latin typeface="Calibri" pitchFamily="34" charset="0"/>
        </a:defRPr>
      </a:lvl9pPr>
    </p:titleStyle>
    <p:bodyStyle>
      <a:lvl1pPr marL="373063" indent="-373063" algn="l"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08038" indent="-311150" algn="l" rtl="0" eaLnBrk="0" fontAlgn="base" hangingPunct="0">
        <a:spcBef>
          <a:spcPct val="20000"/>
        </a:spcBef>
        <a:spcAft>
          <a:spcPct val="0"/>
        </a:spcAft>
        <a:buFont typeface="Arial" charset="0"/>
        <a:buChar char="–"/>
        <a:defRPr sz="3000" kern="1200">
          <a:solidFill>
            <a:schemeClr val="tx1"/>
          </a:solidFill>
          <a:latin typeface="+mn-lt"/>
          <a:ea typeface="+mn-ea"/>
          <a:cs typeface="+mn-cs"/>
        </a:defRPr>
      </a:lvl2pPr>
      <a:lvl3pPr marL="1244600" indent="-247650" algn="l"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41488"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39963"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1900238" y="874713"/>
            <a:ext cx="5553075" cy="7927975"/>
          </a:xfrm>
        </p:spPr>
        <p:txBody>
          <a:bodyPr/>
          <a:lstStyle/>
          <a:p>
            <a:pPr eaLnBrk="1" fontAlgn="auto" hangingPunct="1">
              <a:spcAft>
                <a:spcPts val="0"/>
              </a:spcAft>
              <a:defRPr/>
            </a:pPr>
            <a:r>
              <a:rPr lang="es-ES" dirty="0"/>
              <a:t>Un aspecto muy importante que hay que considerar dentro del desarrollo web es el de la seguridad de las interacciones que se originan entre el cliente y el servidor.  Poder ampliar las funcionalidades que nos ofrece una herramienta representa perfectamente lo que podría ser un entorno de trabajo donde, luego de haber sido entregada la solución al paso del tiempo, el cliente nos pide nuevas funcionalidades.  El poder dotar a la herramienta de seguridad en sus transacciones y de una comunicación con el usuario es un aspecto complementario ideal para el desarrollo web realizado en el trabajo fin de grado. Esto favorecería en gran medida a los futuros usuarios que vayan a utilizar la aplicación.</a:t>
            </a:r>
            <a:br>
              <a:rPr lang="es-ES" dirty="0"/>
            </a:br>
            <a:r>
              <a:rPr lang="es-ES" dirty="0"/>
              <a:t>Este complemento pretende cubrir campos esenciales en la seguridad del sitio web como puede ser la tokenización de las consultas o la protección del acceso a determinadas rutas de la página.  También ampliaré las funcionalidades que nos ofrece la web, implementando un gestor de correos que nos ayudara en todas las interacciones con el usuario.  </a:t>
            </a:r>
            <a:r>
              <a:rPr lang="es-ES"/>
              <a:t>Desarrollaré un sistema de copias de seguridad para la base de datos que permitirá poder recuperar los datos almacenados en UAL Inventarium con la mínima pérdida de información. </a:t>
            </a:r>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209</Words>
  <Application>Microsoft Macintosh PowerPoint</Application>
  <PresentationFormat>Personalizado</PresentationFormat>
  <Paragraphs>1</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Un aspecto muy importante que hay que considerar dentro del desarrollo web es el de la seguridad de las interacciones que se originan entre el cliente y el servidor.  Poder ampliar las funcionalidades que nos ofrece una herramienta representa perfectamente lo que podría ser un entorno de trabajo donde, luego de haber sido entregada la solución al paso del tiempo, el cliente nos pide nuevas funcionalidades.  El poder dotar a la herramienta de seguridad en sus transacciones y de una comunicación con el usuario es un aspecto complementario ideal para el desarrollo web realizado en el trabajo fin de grado. Esto favorecería en gran medida a los futuros usuarios que vayan a utilizar la aplicación. Este complemento pretende cubrir campos esenciales en la seguridad del sitio web como puede ser la tokenización de las consultas o la protección del acceso a determinadas rutas de la página.  También ampliaré las funcionalidades que nos ofrece la web, implementando un gestor de correos que nos ayudara en todas las interacciones con el usuario.  Desarrollaré un sistema de copias de seguridad para la base de datos que permitirá poder recuperar los datos almacenados en UAL Inventarium con la mínima pérdida de información.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 Sanchez</dc:creator>
  <cp:lastModifiedBy>Alejo Arias</cp:lastModifiedBy>
  <cp:revision>12</cp:revision>
  <dcterms:created xsi:type="dcterms:W3CDTF">2009-08-09T17:21:40Z</dcterms:created>
  <dcterms:modified xsi:type="dcterms:W3CDTF">2022-02-04T16:05:46Z</dcterms:modified>
</cp:coreProperties>
</file>