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7A998-A41B-462B-ACA6-3FC03B594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E75186-A520-45D2-8A94-B58D6B36E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51B8C3-AC47-4782-B37F-3093D69F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0501-9935-4FF4-AFC4-E40509EC1737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43890B-624F-451D-9B02-B53D7ECC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CC40F6-2C02-4716-8355-1C28D283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8380-A66B-4B6A-ACB8-735F812F18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681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84504-0F3B-4E63-A11D-4FABC2AF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8BA239-26CA-46AE-B197-ED21BA341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713120-85AC-4D49-B612-26A680C5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0501-9935-4FF4-AFC4-E40509EC1737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DB9710-164F-490D-AF13-DDA0F450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EDF892-470F-439A-993E-FBFC1E52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8380-A66B-4B6A-ACB8-735F812F18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378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17C43E-1993-4623-A657-EBDDFD2F5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DF76E1-E3BC-45F1-A75C-02E66A818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1735DD-3632-4907-8247-A873C391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0501-9935-4FF4-AFC4-E40509EC1737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63FA35-34E5-4C38-80D9-69C54C71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1E55C4-40CA-4600-AE44-44A3C3A8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8380-A66B-4B6A-ACB8-735F812F18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50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CE358E-0BDE-4524-97D2-35163F8E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F52709-FD6E-4B9A-90DB-D7C2DBB67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A8D639-4547-4753-B6A1-3D5BC5A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0501-9935-4FF4-AFC4-E40509EC1737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445F9F-0F05-4B82-892F-451E410E0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E33C74-95A0-4C99-AE22-BA5593AD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8380-A66B-4B6A-ACB8-735F812F18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947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10383-4C03-4A2F-A0FB-21B6E170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FA87D2-D3D1-4204-A27A-44D77BEA1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D08979-5CAA-427B-9B1D-FADCFB5A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0501-9935-4FF4-AFC4-E40509EC1737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407FFD-24C2-4B96-9D1A-7AC22AD8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24CEDB-B23D-41E6-B477-1CAC3BE5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8380-A66B-4B6A-ACB8-735F812F18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668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1F099-5C48-4F24-A32B-7F1708B4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E62E6D-3B6B-4566-B4A8-9D8C780A4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0E0619-4E94-4669-A4FD-EC4BF7BF8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B35FF5-3EDC-4ACF-A488-4BCF7C68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0501-9935-4FF4-AFC4-E40509EC1737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EF05DD-0534-42C9-8B4D-6718FB9E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8C85E5-A61D-44C6-B12E-C194A737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8380-A66B-4B6A-ACB8-735F812F18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248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72C01-7561-45C4-9971-3E4C52B2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23BE8D-155F-479F-A080-9846C6F9E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73BF6E-9CF2-4337-903A-67819AB30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C048CB-34AD-4012-90D6-28A2E01DA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F5550C-2D3A-47BA-80AE-86F3AA770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2662123-11FB-4B80-963B-545D051E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0501-9935-4FF4-AFC4-E40509EC1737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E2DAB8-B582-4067-839B-6708322E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EB72AA9-F59D-4648-937D-66FAFFD3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8380-A66B-4B6A-ACB8-735F812F18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132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424D2-4441-45A5-8784-696FD438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19AE3D-08E7-416B-A79C-18CE6868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0501-9935-4FF4-AFC4-E40509EC1737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488A44-C740-4583-91A8-40F7A7DB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68B23D-B655-463C-9D51-E017DF4E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8380-A66B-4B6A-ACB8-735F812F18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466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0AB8D1-64F8-4D56-BA95-25ACD3E0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0501-9935-4FF4-AFC4-E40509EC1737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BC807F-F799-494D-9AFA-107F8635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91B579-3000-4FF9-8370-F728E855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8380-A66B-4B6A-ACB8-735F812F18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05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326FC-245E-4729-904F-A3D94746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886428-7DC8-4010-997C-13F3D6BBE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784EB7-76DD-4A1E-9DC1-587990709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B3A98B-94E9-446E-8C94-B6D4E082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0501-9935-4FF4-AFC4-E40509EC1737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2918D6-1AE4-4389-9F32-847B2EAD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06FE80-D156-47A6-8B77-4FBADFAC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8380-A66B-4B6A-ACB8-735F812F18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996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42B2D-48C6-473B-B9CB-C5402C372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D64820F-6148-43CF-A725-1B0FD0331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10BA44-8B43-4A3B-8BD1-F249EB0F6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C0DE71-E80E-491A-BC84-13A7F390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0501-9935-4FF4-AFC4-E40509EC1737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0BEBBC-A25D-4864-A7C8-2E405CC6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F990A0-B8A2-4CE3-9CC3-9D47EDC8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58380-A66B-4B6A-ACB8-735F812F18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914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7BB1347-293F-4385-970F-3EB0ED3E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EBA684-5E2A-469C-93FB-A56772B13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8383D4-84F1-4543-B1AC-619FE08D4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C0501-9935-4FF4-AFC4-E40509EC1737}" type="datetimeFigureOut">
              <a:rPr lang="es-CO" smtClean="0"/>
              <a:t>27/11/2020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E63175-1A03-4308-B9F4-1718AC666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8E7FD-D1F8-4495-BA88-AF2D1D218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8380-A66B-4B6A-ACB8-735F812F18F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313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5/getting-started/introduc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4/getting-started/downloa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5/layout/overview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5/layout/grid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5/content/code/" TargetMode="External"/><Relationship Id="rId2" Type="http://schemas.openxmlformats.org/officeDocument/2006/relationships/hyperlink" Target="https://getbootstrap.com/docs/4.5/content/typograph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tbootstrap.com/docs/4.5/content/tables/" TargetMode="External"/><Relationship Id="rId4" Type="http://schemas.openxmlformats.org/officeDocument/2006/relationships/hyperlink" Target="https://getbootstrap.com/docs/4.5/content/image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5/components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4.5/utiliti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1A56D4-8658-4E66-81C9-11C0AC934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86" y="5091762"/>
            <a:ext cx="7484787" cy="1264588"/>
          </a:xfrm>
        </p:spPr>
        <p:txBody>
          <a:bodyPr anchor="ctr">
            <a:normAutofit/>
          </a:bodyPr>
          <a:lstStyle/>
          <a:p>
            <a:pPr algn="r"/>
            <a:r>
              <a:rPr lang="es-CO" sz="4800" dirty="0" err="1">
                <a:solidFill>
                  <a:srgbClr val="FFFFFF"/>
                </a:solidFill>
              </a:rPr>
              <a:t>Frontend</a:t>
            </a:r>
            <a:r>
              <a:rPr lang="es-CO" sz="4800" dirty="0">
                <a:solidFill>
                  <a:srgbClr val="FFFFFF"/>
                </a:solidFill>
              </a:rPr>
              <a:t> Framework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AF1959-F71D-4CBF-9073-167B46A5C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2119" y="5091763"/>
            <a:ext cx="2871195" cy="1264587"/>
          </a:xfrm>
        </p:spPr>
        <p:txBody>
          <a:bodyPr anchor="ctr">
            <a:normAutofit/>
          </a:bodyPr>
          <a:lstStyle/>
          <a:p>
            <a:pPr algn="l"/>
            <a:r>
              <a:rPr lang="es-CO" sz="2000" dirty="0">
                <a:solidFill>
                  <a:srgbClr val="FFC000"/>
                </a:solidFill>
              </a:rPr>
              <a:t>V 4.5</a:t>
            </a:r>
          </a:p>
        </p:txBody>
      </p:sp>
      <p:pic>
        <p:nvPicPr>
          <p:cNvPr id="1026" name="Picture 2" descr="Bootstrap 4 Tutorial - An Ultimate Guide for Beginners">
            <a:extLst>
              <a:ext uri="{FF2B5EF4-FFF2-40B4-BE49-F238E27FC236}">
                <a16:creationId xmlns:a16="http://schemas.microsoft.com/office/drawing/2014/main" id="{C8F0AB72-2BC8-465A-8CC0-A64A6FE35E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4" b="-2"/>
          <a:stretch/>
        </p:blipFill>
        <p:spPr bwMode="auto">
          <a:xfrm>
            <a:off x="320040" y="320040"/>
            <a:ext cx="11548872" cy="446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87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ootstrap (framework) - Wikipedia, la enciclopedia libre">
            <a:extLst>
              <a:ext uri="{FF2B5EF4-FFF2-40B4-BE49-F238E27FC236}">
                <a16:creationId xmlns:a16="http://schemas.microsoft.com/office/drawing/2014/main" id="{94F10D8B-0DDD-4FC2-BCE9-1D4E60C3B42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" r="5511" b="1"/>
          <a:stretch/>
        </p:blipFill>
        <p:spPr bwMode="auto">
          <a:xfrm>
            <a:off x="7555991" y="1690688"/>
            <a:ext cx="4636009" cy="5167312"/>
          </a:xfrm>
          <a:custGeom>
            <a:avLst/>
            <a:gdLst/>
            <a:ahLst/>
            <a:cxnLst/>
            <a:rect l="l" t="t" r="r" b="b"/>
            <a:pathLst>
              <a:path w="4636009" h="5167312">
                <a:moveTo>
                  <a:pt x="2670287" y="0"/>
                </a:moveTo>
                <a:lnTo>
                  <a:pt x="4636009" y="0"/>
                </a:lnTo>
                <a:lnTo>
                  <a:pt x="4636009" y="5167312"/>
                </a:lnTo>
                <a:lnTo>
                  <a:pt x="276091" y="5167312"/>
                </a:lnTo>
                <a:lnTo>
                  <a:pt x="2669087" y="2858"/>
                </a:lnTo>
                <a:lnTo>
                  <a:pt x="2670287" y="2858"/>
                </a:lnTo>
                <a:close/>
                <a:moveTo>
                  <a:pt x="0" y="0"/>
                </a:moveTo>
                <a:lnTo>
                  <a:pt x="2343381" y="0"/>
                </a:lnTo>
                <a:lnTo>
                  <a:pt x="2343381" y="952"/>
                </a:lnTo>
                <a:lnTo>
                  <a:pt x="0" y="9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Freeform 75">
            <a:extLst>
              <a:ext uri="{FF2B5EF4-FFF2-40B4-BE49-F238E27FC236}">
                <a16:creationId xmlns:a16="http://schemas.microsoft.com/office/drawing/2014/main" id="{869A01FF-E930-4B34-9942-5ACABF37F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691640"/>
            <a:ext cx="10052100" cy="5166360"/>
          </a:xfrm>
          <a:custGeom>
            <a:avLst/>
            <a:gdLst>
              <a:gd name="connsiteX0" fmla="*/ 0 w 9786594"/>
              <a:gd name="connsiteY0" fmla="*/ 0 h 5032376"/>
              <a:gd name="connsiteX1" fmla="*/ 2130696 w 9786594"/>
              <a:gd name="connsiteY1" fmla="*/ 0 h 5032376"/>
              <a:gd name="connsiteX2" fmla="*/ 4685057 w 9786594"/>
              <a:gd name="connsiteY2" fmla="*/ 0 h 5032376"/>
              <a:gd name="connsiteX3" fmla="*/ 6291520 w 9786594"/>
              <a:gd name="connsiteY3" fmla="*/ 0 h 5032376"/>
              <a:gd name="connsiteX4" fmla="*/ 7449885 w 9786594"/>
              <a:gd name="connsiteY4" fmla="*/ 0 h 5032376"/>
              <a:gd name="connsiteX5" fmla="*/ 7455943 w 9786594"/>
              <a:gd name="connsiteY5" fmla="*/ 0 h 5032376"/>
              <a:gd name="connsiteX6" fmla="*/ 9786594 w 9786594"/>
              <a:gd name="connsiteY6" fmla="*/ 5032376 h 5032376"/>
              <a:gd name="connsiteX7" fmla="*/ 0 w 9786594"/>
              <a:gd name="connsiteY7" fmla="*/ 5032376 h 503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6594" h="5032376">
                <a:moveTo>
                  <a:pt x="0" y="0"/>
                </a:moveTo>
                <a:lnTo>
                  <a:pt x="2130696" y="0"/>
                </a:lnTo>
                <a:lnTo>
                  <a:pt x="4685057" y="0"/>
                </a:lnTo>
                <a:lnTo>
                  <a:pt x="6291520" y="0"/>
                </a:lnTo>
                <a:lnTo>
                  <a:pt x="7449885" y="0"/>
                </a:lnTo>
                <a:lnTo>
                  <a:pt x="7455943" y="0"/>
                </a:lnTo>
                <a:lnTo>
                  <a:pt x="9786594" y="5032376"/>
                </a:lnTo>
                <a:lnTo>
                  <a:pt x="0" y="5032376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543FA8-900A-4FFA-93BA-DEB8B84A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¿Qué es Bootstrap?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AF170E-D646-4879-8209-D3D8637BB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5406"/>
            <a:ext cx="6588625" cy="4065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>
                <a:solidFill>
                  <a:srgbClr val="FFFFFF"/>
                </a:solidFill>
              </a:rPr>
              <a:t>Es una biblioteca (framework) multiplataforma o conjunto de herramientas de código abierto para diseño de sitios y aplicaciones web.</a:t>
            </a:r>
          </a:p>
          <a:p>
            <a:pPr marL="0"/>
            <a:r>
              <a:rPr lang="en-US" sz="2000">
                <a:solidFill>
                  <a:srgbClr val="FFFFFF"/>
                </a:solidFill>
              </a:rPr>
              <a:t>Contiene plantillas de diseño con tipografía, formularios, botones, cuadros, menús de navegación y otros elementos de diseño basado en HTML y CSS, así como extensiones de JavaScript adicionales.</a:t>
            </a:r>
          </a:p>
          <a:p>
            <a:pPr marL="0"/>
            <a:endParaRPr lang="en-US" sz="2000">
              <a:solidFill>
                <a:srgbClr val="FFFFFF"/>
              </a:solidFill>
            </a:endParaRPr>
          </a:p>
          <a:p>
            <a:pPr marL="0"/>
            <a:r>
              <a:rPr lang="en-US" sz="2000">
                <a:solidFill>
                  <a:srgbClr val="FFFFFF"/>
                </a:solidFill>
                <a:hlinkClick r:id="rId3"/>
              </a:rPr>
              <a:t>https://getbootstrap.com/docs/4.5/getting-started/introduction/</a:t>
            </a:r>
            <a:r>
              <a:rPr lang="en-US" sz="200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262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11FA7-2857-49D5-AACF-042B686EE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s-ES"/>
              <a:t>Características</a:t>
            </a:r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2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8BAC451-9E12-4241-B601-5EBF77BBC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es-ES" sz="1500" b="1">
                <a:solidFill>
                  <a:schemeClr val="bg1"/>
                </a:solidFill>
              </a:rPr>
              <a:t>Ahorre tiempo: </a:t>
            </a:r>
            <a:r>
              <a:rPr lang="es-ES" sz="1500">
                <a:solidFill>
                  <a:schemeClr val="bg1"/>
                </a:solidFill>
              </a:rPr>
              <a:t>puede ahorrar mucho tiempo y esfuerzos utilizando las clases y plantillas de diseño predefinidas de Bootstrap y concentrarse en otros trabajos de desarrollo. </a:t>
            </a:r>
          </a:p>
          <a:p>
            <a:r>
              <a:rPr lang="es-ES" sz="1500" b="1">
                <a:solidFill>
                  <a:schemeClr val="bg1"/>
                </a:solidFill>
              </a:rPr>
              <a:t>Responsive: </a:t>
            </a:r>
            <a:r>
              <a:rPr lang="es-ES" sz="1500">
                <a:solidFill>
                  <a:schemeClr val="bg1"/>
                </a:solidFill>
              </a:rPr>
              <a:t>con Bootstrap puede crear fácilmente sitios web responsive que aparecen de manera más apropiada en diferentes dispositivos y resoluciones de pantalla sin ningún cambio en el marcado. </a:t>
            </a:r>
          </a:p>
          <a:p>
            <a:r>
              <a:rPr lang="es-ES" sz="1500" b="1">
                <a:solidFill>
                  <a:schemeClr val="bg1"/>
                </a:solidFill>
              </a:rPr>
              <a:t>Diseño coherente: </a:t>
            </a:r>
            <a:r>
              <a:rPr lang="es-ES" sz="1500">
                <a:solidFill>
                  <a:schemeClr val="bg1"/>
                </a:solidFill>
              </a:rPr>
              <a:t>todos los componentes de Bootstrap comparten las mismas plantillas y estilos de diseño a través de una biblioteca central, por lo que el diseño y el layout de sus páginas web serán coherentes. </a:t>
            </a:r>
          </a:p>
          <a:p>
            <a:r>
              <a:rPr lang="es-ES" sz="1500" b="1">
                <a:solidFill>
                  <a:schemeClr val="bg1"/>
                </a:solidFill>
              </a:rPr>
              <a:t>Fácil de usar: </a:t>
            </a:r>
            <a:r>
              <a:rPr lang="es-ES" sz="1500">
                <a:solidFill>
                  <a:schemeClr val="bg1"/>
                </a:solidFill>
              </a:rPr>
              <a:t>Bootstrap es muy fácil de usar. Cualquiera con conocimientos básicos de HTML, CSS y JavaScript puede comenzar a desarrollar con Bootstrap. </a:t>
            </a:r>
          </a:p>
          <a:p>
            <a:r>
              <a:rPr lang="es-ES" sz="1500" b="1">
                <a:solidFill>
                  <a:schemeClr val="bg1"/>
                </a:solidFill>
              </a:rPr>
              <a:t>Compatible con navegadores: </a:t>
            </a:r>
            <a:r>
              <a:rPr lang="es-ES" sz="1500">
                <a:solidFill>
                  <a:schemeClr val="bg1"/>
                </a:solidFill>
              </a:rPr>
              <a:t>Bootstrap se crea teniendo en cuenta los navegadores web modernos y es compatible con todos los navegadores modernos como Chrome, Firefox, Safari, Internet Explorer, etc. </a:t>
            </a:r>
          </a:p>
          <a:p>
            <a:r>
              <a:rPr lang="es-ES" sz="1500" b="1">
                <a:solidFill>
                  <a:schemeClr val="bg1"/>
                </a:solidFill>
              </a:rPr>
              <a:t>Código abierto</a:t>
            </a:r>
            <a:r>
              <a:rPr lang="es-ES" sz="1500">
                <a:solidFill>
                  <a:schemeClr val="bg1"/>
                </a:solidFill>
              </a:rPr>
              <a:t>: y la mejor parte es que se puede descargar y usar completamente gratis.</a:t>
            </a:r>
            <a:endParaRPr lang="en-US" sz="15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23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DD71E59-5D36-44D6-B392-B15F9207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s-CO"/>
              <a:t>¿Cómo se usa?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2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AA7066-105E-4094-B0B1-79EF0EC60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CO" sz="1400" dirty="0">
                <a:solidFill>
                  <a:schemeClr val="bg1"/>
                </a:solidFill>
              </a:rPr>
              <a:t>Copiar-pegar el &lt;link&gt; del CSS en el </a:t>
            </a:r>
            <a:r>
              <a:rPr lang="en-US" sz="1400" dirty="0">
                <a:solidFill>
                  <a:schemeClr val="bg1"/>
                </a:solidFill>
              </a:rPr>
              <a:t>&lt;head&gt; del sitio web </a:t>
            </a:r>
            <a:r>
              <a:rPr lang="en-US" sz="1400" dirty="0" err="1">
                <a:solidFill>
                  <a:schemeClr val="bg1"/>
                </a:solidFill>
              </a:rPr>
              <a:t>desde</a:t>
            </a:r>
            <a:r>
              <a:rPr lang="en-US" sz="1400" dirty="0">
                <a:solidFill>
                  <a:schemeClr val="bg1"/>
                </a:solidFill>
              </a:rPr>
              <a:t> un CDN:</a:t>
            </a:r>
          </a:p>
          <a:p>
            <a:pPr marL="0" indent="0">
              <a:buNone/>
            </a:pP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&lt;link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006EE0"/>
                </a:solidFill>
                <a:effectLst/>
                <a:latin typeface="SFMono-Regular"/>
              </a:rPr>
              <a:t>rel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6EE0"/>
                </a:solidFill>
                <a:effectLst/>
                <a:latin typeface="SFMono-Regular"/>
              </a:rPr>
              <a:t>=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"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stylesheet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"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006EE0"/>
                </a:solidFill>
                <a:effectLst/>
                <a:latin typeface="SFMono-Regular"/>
              </a:rPr>
              <a:t>href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6EE0"/>
                </a:solidFill>
                <a:effectLst/>
                <a:latin typeface="SFMono-Regular"/>
              </a:rPr>
              <a:t>=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"https://cdn.jsdelivr.net/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npm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/bootstrap@4.5.3/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dist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/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css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/bootstrap.min.css"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006EE0"/>
                </a:solidFill>
                <a:effectLst/>
                <a:latin typeface="SFMono-Regular"/>
              </a:rPr>
              <a:t>integrity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6EE0"/>
                </a:solidFill>
                <a:effectLst/>
                <a:latin typeface="SFMono-Regular"/>
              </a:rPr>
              <a:t>=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"sha384-TX8t27EcRE3e/ihU7zmQxVncDAy5uIKz4rEkgIXeMed4M0jlfIDPvg6uqKI2xXr2"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006EE0"/>
                </a:solidFill>
                <a:effectLst/>
                <a:latin typeface="SFMono-Regular"/>
              </a:rPr>
              <a:t>crossorigin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6EE0"/>
                </a:solidFill>
                <a:effectLst/>
                <a:latin typeface="SFMono-Regular"/>
              </a:rPr>
              <a:t>=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"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anonymous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"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CO" sz="1400" dirty="0">
                <a:solidFill>
                  <a:schemeClr val="bg1"/>
                </a:solidFill>
              </a:rPr>
              <a:t>Copiar-pegar los archivos JS &lt;script&gt; antes de cerrar la etiqueta &lt;</a:t>
            </a:r>
            <a:r>
              <a:rPr lang="es-CO" sz="1400" dirty="0" err="1">
                <a:solidFill>
                  <a:schemeClr val="bg1"/>
                </a:solidFill>
              </a:rPr>
              <a:t>body</a:t>
            </a:r>
            <a:r>
              <a:rPr lang="es-CO" sz="1400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&lt;script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006EE0"/>
                </a:solidFill>
                <a:effectLst/>
                <a:latin typeface="SFMono-Regular"/>
              </a:rPr>
              <a:t>src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6EE0"/>
                </a:solidFill>
                <a:effectLst/>
                <a:latin typeface="SFMono-Regular"/>
              </a:rPr>
              <a:t>=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"https://code.jquery.com/jquery-3.5.1.slim.min.js"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006EE0"/>
                </a:solidFill>
                <a:effectLst/>
                <a:latin typeface="SFMono-Regular"/>
              </a:rPr>
              <a:t>integrity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6EE0"/>
                </a:solidFill>
                <a:effectLst/>
                <a:latin typeface="SFMono-Regular"/>
              </a:rPr>
              <a:t>=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"sha384-DfXdz2htPH0lsSSs5nCTpuj/zy4C+OGpamoFVy38MVBnE+IbbVYUew+OrCXaRkfj"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006EE0"/>
                </a:solidFill>
                <a:effectLst/>
                <a:latin typeface="SFMono-Regular"/>
              </a:rPr>
              <a:t>crossorigin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6EE0"/>
                </a:solidFill>
                <a:effectLst/>
                <a:latin typeface="SFMono-Regular"/>
              </a:rPr>
              <a:t>=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"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anonymous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"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&gt;&lt;/script&gt;</a:t>
            </a:r>
            <a:endParaRPr kumimoji="0" lang="es-CO" altLang="es-CO" sz="1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&lt;script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006EE0"/>
                </a:solidFill>
                <a:effectLst/>
                <a:latin typeface="SFMono-Regular"/>
              </a:rPr>
              <a:t>src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6EE0"/>
                </a:solidFill>
                <a:effectLst/>
                <a:latin typeface="SFMono-Regular"/>
              </a:rPr>
              <a:t>=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"https://cdn.jsdelivr.net/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npm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/bootstrap@4.5.3/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dist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/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js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/bootstrap.bundle.min.js"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006EE0"/>
                </a:solidFill>
                <a:effectLst/>
                <a:latin typeface="SFMono-Regular"/>
              </a:rPr>
              <a:t>integrity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6EE0"/>
                </a:solidFill>
                <a:effectLst/>
                <a:latin typeface="SFMono-Regular"/>
              </a:rPr>
              <a:t>=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"sha384-ho+j7jyWK8fNQe+A12Hb8AhRq26LrZ/JpcUGGOn+Y7RsweNrtN/tE3MoK7ZeZDyx"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006EE0"/>
                </a:solidFill>
                <a:effectLst/>
                <a:latin typeface="SFMono-Regular"/>
              </a:rPr>
              <a:t>crossorigin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6EE0"/>
                </a:solidFill>
                <a:effectLst/>
                <a:latin typeface="SFMono-Regular"/>
              </a:rPr>
              <a:t>=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"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anonymous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D73038"/>
                </a:solidFill>
                <a:effectLst/>
                <a:latin typeface="SFMono-Regular"/>
              </a:rPr>
              <a:t>"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2F6F9F"/>
                </a:solidFill>
                <a:effectLst/>
                <a:latin typeface="SFMono-Regular"/>
              </a:rPr>
              <a:t>&gt;&lt;/script&gt;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CO" altLang="es-CO" sz="1400" dirty="0">
                <a:solidFill>
                  <a:schemeClr val="bg1"/>
                </a:solidFill>
              </a:rPr>
              <a:t>Alternativa sin CDN: </a:t>
            </a:r>
            <a:r>
              <a:rPr lang="es-CO" altLang="es-CO" sz="1400" dirty="0">
                <a:hlinkClick r:id="rId2"/>
              </a:rPr>
              <a:t>https://getbootstrap.com/docs/4.4/getting-started/download/</a:t>
            </a:r>
            <a:r>
              <a:rPr lang="es-CO" altLang="es-CO" sz="1400" dirty="0"/>
              <a:t> </a:t>
            </a:r>
            <a:endParaRPr kumimoji="0" lang="es-CO" altLang="es-CO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093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BE02E-BB2E-4484-A795-7667057D8E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25" r="4278" b="-2"/>
          <a:stretch/>
        </p:blipFill>
        <p:spPr>
          <a:xfrm>
            <a:off x="6728728" y="1690688"/>
            <a:ext cx="5463273" cy="5167312"/>
          </a:xfrm>
          <a:custGeom>
            <a:avLst/>
            <a:gdLst/>
            <a:ahLst/>
            <a:cxnLst/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BBBDDF-3A8B-4D54-AFF0-E5A0519A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Layout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2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301160-EC17-4941-A7E1-014D625CB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09800"/>
            <a:ext cx="5887479" cy="40100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O" sz="2000" dirty="0">
                <a:solidFill>
                  <a:srgbClr val="FFFFFF"/>
                </a:solidFill>
              </a:rPr>
              <a:t>Bootstrap viene con tres contenedores diferentes:</a:t>
            </a:r>
          </a:p>
          <a:p>
            <a:r>
              <a:rPr lang="es-CO" sz="2000" dirty="0">
                <a:solidFill>
                  <a:schemeClr val="accent4"/>
                </a:solidFill>
              </a:rPr>
              <a:t>.container</a:t>
            </a:r>
            <a:r>
              <a:rPr lang="es-CO" sz="2000" dirty="0">
                <a:solidFill>
                  <a:srgbClr val="FFFFFF"/>
                </a:solidFill>
              </a:rPr>
              <a:t>, que establece un ancho máximo en cada punto de interrupción de respuesta</a:t>
            </a:r>
          </a:p>
          <a:p>
            <a:r>
              <a:rPr lang="es-CO" sz="2000" dirty="0">
                <a:solidFill>
                  <a:schemeClr val="accent4"/>
                </a:solidFill>
              </a:rPr>
              <a:t>.container-fluid</a:t>
            </a:r>
            <a:r>
              <a:rPr lang="es-CO" sz="2000" dirty="0">
                <a:solidFill>
                  <a:srgbClr val="FFFFFF"/>
                </a:solidFill>
              </a:rPr>
              <a:t>, que es ancho: 100% en todos los puntos de interrupción</a:t>
            </a:r>
          </a:p>
          <a:p>
            <a:r>
              <a:rPr lang="es-CO" sz="2000" dirty="0">
                <a:solidFill>
                  <a:schemeClr val="accent4"/>
                </a:solidFill>
              </a:rPr>
              <a:t>.container- {</a:t>
            </a:r>
            <a:r>
              <a:rPr lang="es-CO" sz="2000" dirty="0" err="1">
                <a:solidFill>
                  <a:schemeClr val="accent4"/>
                </a:solidFill>
              </a:rPr>
              <a:t>breakpoint</a:t>
            </a:r>
            <a:r>
              <a:rPr lang="es-CO" sz="2000" dirty="0">
                <a:solidFill>
                  <a:schemeClr val="accent4"/>
                </a:solidFill>
              </a:rPr>
              <a:t>}</a:t>
            </a:r>
            <a:r>
              <a:rPr lang="es-CO" sz="2000" dirty="0">
                <a:solidFill>
                  <a:srgbClr val="FFFFFF"/>
                </a:solidFill>
              </a:rPr>
              <a:t>, que es ancho del 100% hasta el punto de interrupción especificado</a:t>
            </a:r>
          </a:p>
          <a:p>
            <a:endParaRPr lang="es-CO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s-CO" sz="2000" dirty="0">
                <a:solidFill>
                  <a:srgbClr val="FFFFFF"/>
                </a:solidFill>
                <a:hlinkClick r:id="rId3"/>
              </a:rPr>
              <a:t>https://getbootstrap.com/docs/4.5/layout/overview/</a:t>
            </a:r>
            <a:r>
              <a:rPr lang="es-CO" sz="20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0168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E844D7-7FBE-46EB-8058-DD219A902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1" r="18517" b="-1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D3118D-1F68-4F3C-A88A-A0E75C1C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en-US"/>
              <a:t>Layout &gt; Grid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C94598-FC4E-4DA5-B09C-4332A90DF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154361"/>
          </a:xfrm>
        </p:spPr>
        <p:txBody>
          <a:bodyPr>
            <a:normAutofit/>
          </a:bodyPr>
          <a:lstStyle/>
          <a:p>
            <a:r>
              <a:rPr lang="es-CO" sz="1900" dirty="0"/>
              <a:t>El sistema de cuadrícula de Bootstrap utiliza una serie de contenedores, filas y columnas para diseñar y alinear el contenido. Está construido con </a:t>
            </a:r>
            <a:r>
              <a:rPr lang="es-CO" sz="1900" dirty="0" err="1"/>
              <a:t>flexbox</a:t>
            </a:r>
            <a:r>
              <a:rPr lang="es-CO" sz="1900" dirty="0"/>
              <a:t> y es totalmente </a:t>
            </a:r>
            <a:r>
              <a:rPr lang="es-CO" sz="1900" dirty="0" err="1"/>
              <a:t>responsive</a:t>
            </a:r>
            <a:r>
              <a:rPr lang="es-CO" sz="1900" dirty="0"/>
              <a:t>.</a:t>
            </a:r>
          </a:p>
          <a:p>
            <a:r>
              <a:rPr lang="es-CO" sz="1900" dirty="0">
                <a:solidFill>
                  <a:schemeClr val="accent4"/>
                </a:solidFill>
              </a:rPr>
              <a:t>.</a:t>
            </a:r>
            <a:r>
              <a:rPr lang="es-CO" sz="1900" dirty="0" err="1">
                <a:solidFill>
                  <a:schemeClr val="accent4"/>
                </a:solidFill>
              </a:rPr>
              <a:t>row</a:t>
            </a:r>
            <a:endParaRPr lang="es-CO" sz="1900" dirty="0">
              <a:solidFill>
                <a:schemeClr val="accent4"/>
              </a:solidFill>
            </a:endParaRPr>
          </a:p>
          <a:p>
            <a:r>
              <a:rPr lang="es-CO" sz="1900" dirty="0">
                <a:solidFill>
                  <a:schemeClr val="accent4"/>
                </a:solidFill>
              </a:rPr>
              <a:t>.col</a:t>
            </a:r>
          </a:p>
          <a:p>
            <a:r>
              <a:rPr lang="es-CO" sz="1900" dirty="0">
                <a:solidFill>
                  <a:schemeClr val="accent4"/>
                </a:solidFill>
              </a:rPr>
              <a:t>.col-{</a:t>
            </a:r>
            <a:r>
              <a:rPr lang="es-CO" sz="1900" dirty="0" err="1">
                <a:solidFill>
                  <a:schemeClr val="accent4"/>
                </a:solidFill>
              </a:rPr>
              <a:t>breakpoint</a:t>
            </a:r>
            <a:r>
              <a:rPr lang="es-CO" sz="1900" dirty="0">
                <a:solidFill>
                  <a:schemeClr val="accent4"/>
                </a:solidFill>
              </a:rPr>
              <a:t>}-{</a:t>
            </a:r>
            <a:r>
              <a:rPr lang="es-CO" sz="1900" dirty="0" err="1">
                <a:solidFill>
                  <a:schemeClr val="accent4"/>
                </a:solidFill>
              </a:rPr>
              <a:t>size</a:t>
            </a:r>
            <a:r>
              <a:rPr lang="es-CO" sz="1900" dirty="0">
                <a:solidFill>
                  <a:schemeClr val="accent4"/>
                </a:solidFill>
              </a:rPr>
              <a:t>}</a:t>
            </a:r>
          </a:p>
          <a:p>
            <a:endParaRPr lang="es-CO" sz="1900" dirty="0"/>
          </a:p>
          <a:p>
            <a:pPr marL="0" indent="0">
              <a:buNone/>
            </a:pPr>
            <a:r>
              <a:rPr lang="es-CO" sz="1900" dirty="0">
                <a:hlinkClick r:id="rId3"/>
              </a:rPr>
              <a:t>https://getbootstrap.com/docs/4.5/layout/grid/</a:t>
            </a:r>
            <a:r>
              <a:rPr lang="es-CO" sz="1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4637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5D996-4199-4BCA-BE04-42D3BF3F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365760"/>
            <a:ext cx="9912072" cy="1188404"/>
          </a:xfrm>
        </p:spPr>
        <p:txBody>
          <a:bodyPr>
            <a:normAutofit/>
          </a:bodyPr>
          <a:lstStyle/>
          <a:p>
            <a:r>
              <a:rPr lang="en-US"/>
              <a:t>Content</a:t>
            </a:r>
            <a:endParaRPr lang="es-CO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2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4E26401C-7DF3-4A28-88D2-26D6E4028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174358"/>
            <a:ext cx="7731642" cy="4045467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Typography</a:t>
            </a:r>
          </a:p>
          <a:p>
            <a:pPr lvl="1"/>
            <a:r>
              <a:rPr lang="en-US">
                <a:solidFill>
                  <a:schemeClr val="bg1"/>
                </a:solidFill>
                <a:hlinkClick r:id="rId2"/>
              </a:rPr>
              <a:t>https://getbootstrap.com/docs/4.5/content/typography/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Code</a:t>
            </a:r>
          </a:p>
          <a:p>
            <a:pPr lvl="1"/>
            <a:r>
              <a:rPr lang="en-US">
                <a:solidFill>
                  <a:schemeClr val="bg1"/>
                </a:solidFill>
                <a:hlinkClick r:id="rId3"/>
              </a:rPr>
              <a:t>https://getbootstrap.com/docs/4.5/content/code/</a:t>
            </a:r>
            <a:r>
              <a:rPr lang="en-US">
                <a:solidFill>
                  <a:schemeClr val="bg1"/>
                </a:solidFill>
              </a:rPr>
              <a:t> </a:t>
            </a:r>
          </a:p>
          <a:p>
            <a:r>
              <a:rPr lang="en-US" sz="2400">
                <a:solidFill>
                  <a:schemeClr val="bg1"/>
                </a:solidFill>
              </a:rPr>
              <a:t>Images</a:t>
            </a:r>
          </a:p>
          <a:p>
            <a:pPr lvl="1"/>
            <a:r>
              <a:rPr lang="es-CO">
                <a:solidFill>
                  <a:schemeClr val="bg1"/>
                </a:solidFill>
                <a:hlinkClick r:id="rId4"/>
              </a:rPr>
              <a:t>https://getbootstrap.com/docs/4.5/content/images/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</a:rPr>
              <a:t>Tables</a:t>
            </a:r>
          </a:p>
          <a:p>
            <a:pPr lvl="1"/>
            <a:r>
              <a:rPr lang="es-CO">
                <a:solidFill>
                  <a:schemeClr val="bg1"/>
                </a:solidFill>
                <a:hlinkClick r:id="rId5"/>
              </a:rPr>
              <a:t>https://getbootstrap.com/docs/4.5/content/tables/</a:t>
            </a:r>
            <a:r>
              <a:rPr lang="en-US">
                <a:solidFill>
                  <a:schemeClr val="bg1"/>
                </a:solidFill>
              </a:rPr>
              <a:t> </a:t>
            </a:r>
            <a:endParaRPr lang="es-CO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9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379E4ED3-97AB-48D1-9B84-A0F82CB656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90" r="11050" b="-1"/>
          <a:stretch/>
        </p:blipFill>
        <p:spPr>
          <a:xfrm>
            <a:off x="6728728" y="1690688"/>
            <a:ext cx="5463273" cy="5167312"/>
          </a:xfrm>
          <a:custGeom>
            <a:avLst/>
            <a:gdLst/>
            <a:ahLst/>
            <a:cxnLst/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DD06928A-9D6A-4620-BB47-DFAD80158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Components</a:t>
            </a:r>
            <a:endParaRPr lang="es-CO">
              <a:solidFill>
                <a:schemeClr val="bg1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2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2B9CC46-410F-4AAF-B3AC-26A7C08F9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09800"/>
            <a:ext cx="5887479" cy="4010025"/>
          </a:xfrm>
        </p:spPr>
        <p:txBody>
          <a:bodyPr numCol="2" anchor="t">
            <a:normAutofit/>
          </a:bodyPr>
          <a:lstStyle/>
          <a:p>
            <a:r>
              <a:rPr lang="en-US" sz="1300">
                <a:solidFill>
                  <a:srgbClr val="FFFFFF"/>
                </a:solidFill>
              </a:rPr>
              <a:t>Alerts</a:t>
            </a:r>
          </a:p>
          <a:p>
            <a:r>
              <a:rPr lang="en-US" sz="1300">
                <a:solidFill>
                  <a:srgbClr val="FFFFFF"/>
                </a:solidFill>
              </a:rPr>
              <a:t>Badge</a:t>
            </a:r>
          </a:p>
          <a:p>
            <a:r>
              <a:rPr lang="en-US" sz="1300">
                <a:solidFill>
                  <a:srgbClr val="FFFFFF"/>
                </a:solidFill>
              </a:rPr>
              <a:t>Breadcum</a:t>
            </a:r>
            <a:r>
              <a:rPr lang="es-CO" sz="1300">
                <a:solidFill>
                  <a:srgbClr val="FFFFFF"/>
                </a:solidFill>
              </a:rPr>
              <a:t>b</a:t>
            </a:r>
          </a:p>
          <a:p>
            <a:r>
              <a:rPr lang="es-CO" sz="1300">
                <a:solidFill>
                  <a:srgbClr val="FFFFFF"/>
                </a:solidFill>
              </a:rPr>
              <a:t>Buttons</a:t>
            </a:r>
          </a:p>
          <a:p>
            <a:r>
              <a:rPr lang="es-CO" sz="1300">
                <a:solidFill>
                  <a:srgbClr val="FFFFFF"/>
                </a:solidFill>
              </a:rPr>
              <a:t>Cards</a:t>
            </a:r>
          </a:p>
          <a:p>
            <a:r>
              <a:rPr lang="es-CO" sz="1300">
                <a:solidFill>
                  <a:srgbClr val="FFFFFF"/>
                </a:solidFill>
              </a:rPr>
              <a:t>Carousel</a:t>
            </a:r>
          </a:p>
          <a:p>
            <a:r>
              <a:rPr lang="es-CO" sz="1300">
                <a:solidFill>
                  <a:srgbClr val="FFFFFF"/>
                </a:solidFill>
              </a:rPr>
              <a:t>Collapse</a:t>
            </a:r>
          </a:p>
          <a:p>
            <a:r>
              <a:rPr lang="es-CO" sz="1300">
                <a:solidFill>
                  <a:srgbClr val="FFFFFF"/>
                </a:solidFill>
              </a:rPr>
              <a:t>Dropdowns</a:t>
            </a:r>
          </a:p>
          <a:p>
            <a:r>
              <a:rPr lang="es-CO" sz="1300">
                <a:solidFill>
                  <a:srgbClr val="FFFFFF"/>
                </a:solidFill>
              </a:rPr>
              <a:t>Forms</a:t>
            </a:r>
          </a:p>
          <a:p>
            <a:r>
              <a:rPr lang="es-CO" sz="1300">
                <a:solidFill>
                  <a:srgbClr val="FFFFFF"/>
                </a:solidFill>
              </a:rPr>
              <a:t>Input group</a:t>
            </a:r>
          </a:p>
          <a:p>
            <a:r>
              <a:rPr lang="es-CO" sz="1300">
                <a:solidFill>
                  <a:srgbClr val="FFFFFF"/>
                </a:solidFill>
              </a:rPr>
              <a:t>Jumbotron</a:t>
            </a:r>
          </a:p>
          <a:p>
            <a:r>
              <a:rPr lang="es-CO" sz="1300">
                <a:solidFill>
                  <a:srgbClr val="FFFFFF"/>
                </a:solidFill>
              </a:rPr>
              <a:t>List group</a:t>
            </a:r>
          </a:p>
          <a:p>
            <a:r>
              <a:rPr lang="es-CO" sz="1300">
                <a:solidFill>
                  <a:srgbClr val="FFFFFF"/>
                </a:solidFill>
              </a:rPr>
              <a:t>Media object</a:t>
            </a:r>
          </a:p>
          <a:p>
            <a:r>
              <a:rPr lang="es-CO" sz="1300">
                <a:solidFill>
                  <a:srgbClr val="FFFFFF"/>
                </a:solidFill>
              </a:rPr>
              <a:t>Navs</a:t>
            </a:r>
          </a:p>
          <a:p>
            <a:r>
              <a:rPr lang="es-CO" sz="1300">
                <a:solidFill>
                  <a:srgbClr val="FFFFFF"/>
                </a:solidFill>
              </a:rPr>
              <a:t>Navbar</a:t>
            </a:r>
          </a:p>
          <a:p>
            <a:r>
              <a:rPr lang="es-CO" sz="1300">
                <a:solidFill>
                  <a:srgbClr val="FFFFFF"/>
                </a:solidFill>
              </a:rPr>
              <a:t>Nav</a:t>
            </a:r>
          </a:p>
          <a:p>
            <a:r>
              <a:rPr lang="es-CO" sz="1300">
                <a:solidFill>
                  <a:srgbClr val="FFFFFF"/>
                </a:solidFill>
              </a:rPr>
              <a:t>Pagination</a:t>
            </a:r>
          </a:p>
          <a:p>
            <a:r>
              <a:rPr lang="es-CO" sz="1300">
                <a:solidFill>
                  <a:srgbClr val="FFFFFF"/>
                </a:solidFill>
              </a:rPr>
              <a:t>Popovers</a:t>
            </a:r>
          </a:p>
          <a:p>
            <a:r>
              <a:rPr lang="es-CO" sz="1300">
                <a:solidFill>
                  <a:srgbClr val="FFFFFF"/>
                </a:solidFill>
              </a:rPr>
              <a:t>Progress</a:t>
            </a:r>
          </a:p>
          <a:p>
            <a:r>
              <a:rPr lang="es-CO" sz="1300">
                <a:solidFill>
                  <a:srgbClr val="FFFFFF"/>
                </a:solidFill>
              </a:rPr>
              <a:t>Scrollspy</a:t>
            </a:r>
          </a:p>
          <a:p>
            <a:r>
              <a:rPr lang="es-CO" sz="1300">
                <a:solidFill>
                  <a:srgbClr val="FFFFFF"/>
                </a:solidFill>
              </a:rPr>
              <a:t>Spinners</a:t>
            </a:r>
          </a:p>
          <a:p>
            <a:r>
              <a:rPr lang="es-CO" sz="1300">
                <a:solidFill>
                  <a:srgbClr val="FFFFFF"/>
                </a:solidFill>
              </a:rPr>
              <a:t>Toasts</a:t>
            </a:r>
          </a:p>
          <a:p>
            <a:r>
              <a:rPr lang="es-CO" sz="1300">
                <a:solidFill>
                  <a:srgbClr val="FFFFFF"/>
                </a:solidFill>
              </a:rPr>
              <a:t>Tooltips</a:t>
            </a:r>
          </a:p>
          <a:p>
            <a:endParaRPr lang="es-CO" sz="1300">
              <a:solidFill>
                <a:srgbClr val="FFFFFF"/>
              </a:solidFill>
            </a:endParaRPr>
          </a:p>
          <a:p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C858C86-279D-49EF-AC25-4AA4050E9FEF}"/>
              </a:ext>
            </a:extLst>
          </p:cNvPr>
          <p:cNvSpPr txBox="1"/>
          <p:nvPr/>
        </p:nvSpPr>
        <p:spPr>
          <a:xfrm>
            <a:off x="411479" y="6287500"/>
            <a:ext cx="610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3"/>
              </a:rPr>
              <a:t>https://getbootstrap.com/docs/4.5/components/</a:t>
            </a:r>
            <a:r>
              <a:rPr lang="en-US" dirty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31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EE972-27F6-44BB-BA38-4870E305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s-ES" dirty="0" err="1"/>
              <a:t>Utilities</a:t>
            </a:r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2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E1A8CB-8418-4307-BCF1-6F0BB6B32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numCol="2" anchor="t">
            <a:normAutofit/>
          </a:bodyPr>
          <a:lstStyle/>
          <a:p>
            <a:r>
              <a:rPr lang="es-ES" sz="2000"/>
              <a:t>Clearfix</a:t>
            </a:r>
          </a:p>
          <a:p>
            <a:r>
              <a:rPr lang="es-ES" sz="2000"/>
              <a:t>Close icon</a:t>
            </a:r>
          </a:p>
          <a:p>
            <a:r>
              <a:rPr lang="es-ES" sz="2000"/>
              <a:t>Colors</a:t>
            </a:r>
          </a:p>
          <a:p>
            <a:r>
              <a:rPr lang="es-ES" sz="2000"/>
              <a:t>Display</a:t>
            </a:r>
          </a:p>
          <a:p>
            <a:r>
              <a:rPr lang="es-ES" sz="2000"/>
              <a:t>Embed</a:t>
            </a:r>
          </a:p>
          <a:p>
            <a:r>
              <a:rPr lang="es-ES" sz="2000"/>
              <a:t>Flex</a:t>
            </a:r>
          </a:p>
          <a:p>
            <a:r>
              <a:rPr lang="es-ES" sz="2000"/>
              <a:t>Float</a:t>
            </a:r>
          </a:p>
          <a:p>
            <a:r>
              <a:rPr lang="es-ES" sz="2000"/>
              <a:t>Image replacement</a:t>
            </a:r>
          </a:p>
          <a:p>
            <a:r>
              <a:rPr lang="es-ES" sz="2000"/>
              <a:t>Interactions</a:t>
            </a:r>
          </a:p>
          <a:p>
            <a:r>
              <a:rPr lang="es-ES" sz="2000"/>
              <a:t>Overflow</a:t>
            </a:r>
          </a:p>
          <a:p>
            <a:r>
              <a:rPr lang="es-ES" sz="2000"/>
              <a:t>Position</a:t>
            </a:r>
          </a:p>
          <a:p>
            <a:r>
              <a:rPr lang="es-ES" sz="2000"/>
              <a:t>Screen readers</a:t>
            </a:r>
          </a:p>
          <a:p>
            <a:r>
              <a:rPr lang="es-ES" sz="2000"/>
              <a:t>Shadows</a:t>
            </a:r>
          </a:p>
          <a:p>
            <a:r>
              <a:rPr lang="es-ES" sz="2000"/>
              <a:t>Sizing</a:t>
            </a:r>
          </a:p>
          <a:p>
            <a:r>
              <a:rPr lang="es-ES" sz="2000"/>
              <a:t>Spacing</a:t>
            </a:r>
          </a:p>
          <a:p>
            <a:r>
              <a:rPr lang="es-ES" sz="2000"/>
              <a:t>Streched link</a:t>
            </a:r>
          </a:p>
          <a:p>
            <a:r>
              <a:rPr lang="es-ES" sz="2000"/>
              <a:t>Text</a:t>
            </a:r>
          </a:p>
          <a:p>
            <a:r>
              <a:rPr lang="es-ES" sz="2000"/>
              <a:t>Vertical align</a:t>
            </a:r>
          </a:p>
          <a:p>
            <a:r>
              <a:rPr lang="en-US" sz="2000"/>
              <a:t>Visibility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9C1A51-037A-417B-94DE-941B18736120}"/>
              </a:ext>
            </a:extLst>
          </p:cNvPr>
          <p:cNvSpPr txBox="1"/>
          <p:nvPr/>
        </p:nvSpPr>
        <p:spPr>
          <a:xfrm>
            <a:off x="689909" y="630757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https://getbootstrap.com/docs/4.5/utilities/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2517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707</Words>
  <Application>Microsoft Office PowerPoint</Application>
  <PresentationFormat>Panorámica</PresentationFormat>
  <Paragraphs>90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SFMono-Regular</vt:lpstr>
      <vt:lpstr>Wingdings</vt:lpstr>
      <vt:lpstr>Tema de Office</vt:lpstr>
      <vt:lpstr>Frontend Framework</vt:lpstr>
      <vt:lpstr>¿Qué es Bootstrap?</vt:lpstr>
      <vt:lpstr>Características</vt:lpstr>
      <vt:lpstr>¿Cómo se usa?</vt:lpstr>
      <vt:lpstr>Layout</vt:lpstr>
      <vt:lpstr>Layout &gt; Grid</vt:lpstr>
      <vt:lpstr>Content</vt:lpstr>
      <vt:lpstr>Components</vt:lpstr>
      <vt:lpstr>Utilities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Framework</dc:title>
  <dc:creator>Alejandro</dc:creator>
  <cp:lastModifiedBy>Alejandro</cp:lastModifiedBy>
  <cp:revision>1</cp:revision>
  <dcterms:created xsi:type="dcterms:W3CDTF">2020-11-27T22:04:57Z</dcterms:created>
  <dcterms:modified xsi:type="dcterms:W3CDTF">2020-11-27T23:51:58Z</dcterms:modified>
</cp:coreProperties>
</file>