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igenvalues_and_eigenvector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c9c90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c9c90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9b8de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9b8de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a79e3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a79e3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c9c9005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c9c9005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0e42b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0e42b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0e42bb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0e42bb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70e42bb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70e42bb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0e42bb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70e42bb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9b8de5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9b8de5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1218eef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1218eef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1218ee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1218ee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9b8de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9b8de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1218eef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1218eef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a1ca3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a1ca3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ea1ca35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ea1ca35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a1ca35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a1ca35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ea1ca35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ea1ca35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desea repasar qué es un eigenvector una fuente rápida 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https://en.wikipedia.org/wiki/Eigenvalues_and_eigenvectors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Diagonalization and the eigendecomposition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Eigenvalues and the characteristic polynomial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79443e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79443e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79443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79443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79443e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79443e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7a177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7a177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c9c900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c9c900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c900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c900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9b8de7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9b8de7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Análisis exploratorio de datos espaciales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Osmar Loaiza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olloaizaq@unal.edu.co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Dispersión de Moran</a:t>
            </a:r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2942800" y="2933700"/>
            <a:ext cx="32709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4565700" y="1719600"/>
            <a:ext cx="12600" cy="244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 flipH="1" rot="10800000">
            <a:off x="2921300" y="1585525"/>
            <a:ext cx="12600" cy="25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 flipH="1" rot="10800000">
            <a:off x="2933800" y="4157325"/>
            <a:ext cx="339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4078900" y="4344525"/>
            <a:ext cx="9987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 rot="-5400000">
            <a:off x="1906200" y="2715325"/>
            <a:ext cx="861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Rezago de 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 local de Moran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 identificar clusters espaciales significativos se usa el estadístico local de Moran: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2913625"/>
            <a:ext cx="8520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 que el estadístico local de Moran, en conjunción con el diagrama de dispersión de Moran, o en compañía del </a:t>
            </a:r>
            <a:r>
              <a:rPr i="1" lang="en"/>
              <a:t>Boxplot </a:t>
            </a:r>
            <a:r>
              <a:rPr lang="en"/>
              <a:t>puede ayudar a identificar datos atípicos espaciales, u observaciones influyentes.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737325"/>
            <a:ext cx="49911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Índice local de Moran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el grado de asociación alrededor de una observación.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suma de los LISA es proporcional al indicador global.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que moran global y local son casos particulares del estadístico Gamma: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𝚪=𝚺</a:t>
            </a:r>
            <a:r>
              <a:rPr baseline="-25000" lang="en" sz="1700"/>
              <a:t>i</a:t>
            </a:r>
            <a:r>
              <a:rPr lang="en" sz="1700"/>
              <a:t>𝚺</a:t>
            </a:r>
            <a:r>
              <a:rPr baseline="-25000" lang="en" sz="1700"/>
              <a:t>j</a:t>
            </a:r>
            <a:r>
              <a:rPr lang="en" sz="1700"/>
              <a:t>a</a:t>
            </a:r>
            <a:r>
              <a:rPr baseline="-25000" lang="en" sz="1700"/>
              <a:t>ij</a:t>
            </a:r>
            <a:r>
              <a:rPr lang="en" sz="1700"/>
              <a:t>b</a:t>
            </a:r>
            <a:r>
              <a:rPr baseline="-25000" lang="en" sz="1700"/>
              <a:t>ij</a:t>
            </a:r>
            <a:endParaRPr baseline="-25000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/>
              <a:t>𝚪</a:t>
            </a:r>
            <a:r>
              <a:rPr baseline="-25000" lang="en" sz="1700"/>
              <a:t>i</a:t>
            </a:r>
            <a:r>
              <a:rPr lang="en" sz="1700"/>
              <a:t>=𝚺</a:t>
            </a:r>
            <a:r>
              <a:rPr baseline="-25000" lang="en" sz="1700"/>
              <a:t>j</a:t>
            </a:r>
            <a:r>
              <a:rPr lang="en" sz="1700"/>
              <a:t>a</a:t>
            </a:r>
            <a:r>
              <a:rPr baseline="-25000" lang="en" sz="1700"/>
              <a:t>ij</a:t>
            </a:r>
            <a:r>
              <a:rPr lang="en" sz="1700"/>
              <a:t>b</a:t>
            </a:r>
            <a:r>
              <a:rPr baseline="-25000" lang="en" sz="1700"/>
              <a:t>ij</a:t>
            </a:r>
            <a:endParaRPr baseline="-25000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Clusters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963" y="1508163"/>
            <a:ext cx="2768075" cy="28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7837"/>
            <a:ext cx="4508888" cy="4393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11700" y="358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1: Proceso aleatorio y procesos con dependencia Positiva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547825"/>
            <a:ext cx="4508900" cy="4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799175" y="358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2: Proceso aleatorio y procesos con dependencia Negativa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7300"/>
            <a:ext cx="4406650" cy="399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50" y="767300"/>
            <a:ext cx="4406650" cy="399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311700" y="358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1: Proceso aleatorio y procesos con dependencia Positiva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799175" y="358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2: Proceso aleatorio y procesos con dependencia Negativa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200"/>
            <a:ext cx="4574124" cy="460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875" y="523200"/>
            <a:ext cx="4574124" cy="46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311700" y="-404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3: Proceso aleatorio y procesos con dependencia Positiva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799175" y="-404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4: Proceso aleatorio y procesos con dependencia Negativa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75" y="738225"/>
            <a:ext cx="3809686" cy="42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14" y="738225"/>
            <a:ext cx="3809686" cy="42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11700" y="1882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3: Proceso aleatorio y procesos con dependencia Positiva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799175" y="188200"/>
            <a:ext cx="3780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Simulación 4: Proceso aleatorio y procesos con dependencia Negativa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Estadístico de Getis-Ord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487513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estadístico de Getis y Ord permite identificar zonas frías y zonas calientes: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50" y="2530000"/>
            <a:ext cx="40386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538" y="2934825"/>
            <a:ext cx="26003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866" y="3550636"/>
            <a:ext cx="1378958" cy="3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862" y="3514899"/>
            <a:ext cx="1079013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MAUP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266325"/>
            <a:ext cx="85206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MAUP = Modifiable Areal Unit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Las mediciones estadísticas sobre un fenómeno son sensibles al nivel de agregación geográfica o a la configuración geográfica utilizada para definir las  unidades espaciales.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Esto es especialmente relevante si el fenómeno estudiado no es homogéneo. Por ejemplo, analizar la pobreza a nivel departamental cuando la pobreza al interior del departamento posiblemente tiene un patrón centro-periferia.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En algunos casos esto se puede solucionar dando cuenta de la fuente de heterogeneidad.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Estadístico de Moran Bivariado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266325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Global: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2926300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Local</a:t>
            </a:r>
            <a:r>
              <a:rPr lang="en"/>
              <a:t>: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25" y="1609650"/>
            <a:ext cx="5200594" cy="1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413" y="3382900"/>
            <a:ext cx="4835020" cy="1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estrategias para analizar varias variables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de estrategias de compresión de información: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kmean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Jerárquicos (Hierarchical Clustering)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Análisis de Componentes Principales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kmean (K-means clustering)</a:t>
            </a:r>
            <a:br>
              <a:rPr lang="en"/>
            </a:b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266325"/>
            <a:ext cx="8520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 minimiza la norma euclidiana de los datos con respecto a la media (centroide) local:</a:t>
            </a:r>
            <a:endParaRPr sz="16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799" y="1559975"/>
            <a:ext cx="3217850" cy="9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2660275"/>
            <a:ext cx="85206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</a:t>
            </a:r>
            <a:r>
              <a:rPr lang="en" sz="1600"/>
              <a:t>e generan K estimaciones iniciales de los K centroides (promedios). Centroides se generan </a:t>
            </a:r>
            <a:r>
              <a:rPr lang="en" sz="1600"/>
              <a:t>aleatoriamente</a:t>
            </a:r>
            <a:r>
              <a:rPr lang="en" sz="1600"/>
              <a:t> o se seleccionan aleatoriamente a partir de datos.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 calculan distancias (según fórmula anterior) y se asignan los puntos al centroide más cercano.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 recaculan los centroides (promedios) con base en los clusters definidos en 2.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 repiten los pasos 1 a 3 hasta que el algoritmo cumple un criterio de convergencia (no hay cambios en los clusters, número máximo de iteraciones, etc.)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Jerárquicos (Hierarchical Clustering)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266325"/>
            <a:ext cx="85206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minimiza la norma euclidiana entre pares de datos/puntos: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538" y="1702875"/>
            <a:ext cx="3318925" cy="7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2505900"/>
            <a:ext cx="85206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 calcula la distancia entre todos los pares de puntos según fórmula anterior.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 agrupan los pares más cercanos para conformar clusters binarios.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 combinan los clusters de forma progresiva hasta alcanzar el número de clusters deseado.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Components Analysis (PCA)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266325"/>
            <a:ext cx="509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la información en un vector que resume la dirección de variabilidad que predominan en los datos.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Este vector se construye como una suma ponderada de las variables que se están analizando.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 ponderaciones se obtienen a partir del eigenvector que se calcula con base en la matriz de correlaciones entre las variables.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50" y="1365250"/>
            <a:ext cx="3203775" cy="32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georreferenciados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23175" y="1278800"/>
            <a:ext cx="18480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Polígonos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660325"/>
            <a:ext cx="2768075" cy="2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520200" y="1278800"/>
            <a:ext cx="18480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Puntos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25" y="1660325"/>
            <a:ext cx="2709374" cy="31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georreferenciados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374" y="1970750"/>
            <a:ext cx="3567025" cy="21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070375" y="1234050"/>
            <a:ext cx="3000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Raster (Pixeles) 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506600" y="1446300"/>
            <a:ext cx="3000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Líneas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350" y="1888663"/>
            <a:ext cx="2299025" cy="2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Mapas Coropletos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25" y="1070738"/>
            <a:ext cx="3464387" cy="30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Abrir Geoda. Abrir en geoda archivos &lt;&lt;antioquia.shp&gt;&gt; y &lt;&lt;icv ant.csv&gt;&gt;.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Unir ambos archivos con base en variables &lt;&lt;ID_ESPACIA&gt;&gt; y &lt;&lt;divipola&gt;&gt; respectivamente.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Generar mapas de la distribución del NBI en Antioquia.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Analizar las distintas opciones para definir los intervalos para visualizar la información.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Abrir guión MapasPoligono.R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Autocorrelación Espacial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342525"/>
            <a:ext cx="85206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autocorrelación espacial define el grado de similitud de una unidad espacial con respecto a sus unidades vecinas. Usualmente la autocorrelación espacial se calcula a través del estadístico Global de Moran: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426" y="2331450"/>
            <a:ext cx="4040949" cy="88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Autocorrelación Espacial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autocorrelación espacial define el grado de similitud o heterogeneidad con de una unidad espacial con respecto a sus unidades vecinas. Usualmente la autocorrelación espacial se calcula a través del estadístico global de Moran: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965000" y="4153450"/>
            <a:ext cx="5243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𝚺(X - Promedio)(X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vecinos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- Promedio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vecinos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)/n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2012700" y="4460325"/>
            <a:ext cx="5465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2247150" y="4397500"/>
            <a:ext cx="4831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Desv.Est(X) Desv.Est(X</a:t>
            </a:r>
            <a:r>
              <a:rPr baseline="-25000" lang="en" sz="1800">
                <a:latin typeface="Open Sans"/>
                <a:ea typeface="Open Sans"/>
                <a:cs typeface="Open Sans"/>
                <a:sym typeface="Open Sans"/>
              </a:rPr>
              <a:t>vecinos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49425" y="3256588"/>
            <a:ext cx="802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Siendo </a:t>
            </a:r>
            <a:r>
              <a:rPr b="1"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 cantidad de observaciones y </a:t>
            </a:r>
            <a:r>
              <a:rPr b="1"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 suma de los </a:t>
            </a:r>
            <a:r>
              <a:rPr b="1"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baseline="-25000"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ij</a:t>
            </a:r>
            <a:r>
              <a:rPr b="1"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 manera informal, la autocorrelación espacial la podemos expresar como sigue: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426" y="2331450"/>
            <a:ext cx="4040949" cy="88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Conectividad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establece usualmente con base en criterios 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Contigüidad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importante checar la estructura de conectividad.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