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2" r:id="rId3"/>
    <p:sldId id="256" r:id="rId4"/>
    <p:sldId id="265" r:id="rId5"/>
    <p:sldId id="258" r:id="rId6"/>
    <p:sldId id="259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D0112D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9"/>
  </p:normalViewPr>
  <p:slideViewPr>
    <p:cSldViewPr snapToGrid="0" snapToObjects="1">
      <p:cViewPr>
        <p:scale>
          <a:sx n="85" d="100"/>
          <a:sy n="85" d="100"/>
        </p:scale>
        <p:origin x="39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61255-D9AE-564D-B365-AE35876ED6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D789A2-8660-7B42-AF8D-B946B9AAF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E5B5B-3E15-B340-AEF7-C187FD0D1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E0F3-0BDB-564E-AA90-9FBD5CC570FB}" type="datetimeFigureOut">
              <a:rPr lang="en-US" smtClean="0"/>
              <a:t>7/25/22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69287-64BD-2449-8A86-13FC07B73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4DB87-7912-C947-A661-0581019D7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D9A20-752C-DE42-8390-E5D1E8C4F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69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C8701-E2D5-C94B-88B0-64D48819B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AC2220-F412-434E-8291-9C2C31518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A0C6A-9983-D34C-A460-AE16A1966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E0F3-0BDB-564E-AA90-9FBD5CC570FB}" type="datetimeFigureOut">
              <a:rPr lang="en-US" smtClean="0"/>
              <a:t>7/25/22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43E4E-D5D9-D34F-9C37-7A5881EBC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FA041-4C4A-D24A-BB56-0582358F5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D9A20-752C-DE42-8390-E5D1E8C4F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3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CAF291-BD1D-8E4B-9308-D58A9112A5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E1AA48-697A-AB4D-A013-6ABA8F183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0CBDA-D2D5-D343-B3DF-A5FDBB027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E0F3-0BDB-564E-AA90-9FBD5CC570FB}" type="datetimeFigureOut">
              <a:rPr lang="en-US" smtClean="0"/>
              <a:t>7/25/22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07BE8-8384-944B-B136-9E99649BD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B47C5-2111-CB4D-939B-F7F4567D2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D9A20-752C-DE42-8390-E5D1E8C4F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839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FCD82-9017-5B41-A603-890072D13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0FE6A-F9F8-FF44-BEC3-899BBA9E5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839E9-08AA-4D4B-942C-52746D815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E0F3-0BDB-564E-AA90-9FBD5CC570FB}" type="datetimeFigureOut">
              <a:rPr lang="en-US" smtClean="0"/>
              <a:t>7/25/22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25891-10E2-6748-B6EC-87A02855F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25282-16C2-AB48-84D0-E6DBA7A6B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D9A20-752C-DE42-8390-E5D1E8C4F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73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B7E52-B2D5-BF4A-8FBF-F14EEE8DF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CD726B-8240-C04D-A3A8-1F226E84E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11711-F6B0-104D-8449-9EDA51B4C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E0F3-0BDB-564E-AA90-9FBD5CC570FB}" type="datetimeFigureOut">
              <a:rPr lang="en-US" smtClean="0"/>
              <a:t>7/25/22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C0224-0948-6245-9AFC-3CFDFC715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266FA-6CC6-2642-8139-D0DB0043E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D9A20-752C-DE42-8390-E5D1E8C4F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07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57D08-9860-544C-8C43-25253B77E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FB97F-AB8D-224F-A1FE-021447E581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7A900A-42C5-F046-8000-1E745FEEC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377B4-0690-7747-B368-23006316B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E0F3-0BDB-564E-AA90-9FBD5CC570FB}" type="datetimeFigureOut">
              <a:rPr lang="en-US" smtClean="0"/>
              <a:t>7/25/22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0ECA25-3FAE-E742-B704-D6175363F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93B32B-3738-EB48-B06B-A1F1CA099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D9A20-752C-DE42-8390-E5D1E8C4F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68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863AF-2F63-9B49-904D-1F934CAE0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315EE-E890-244F-A143-7D4301129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D02443-F5D5-4F47-924F-8ED781E9F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61A941-41AD-0F43-BBEC-B549D2AB9C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DC136D-BE0F-7E4D-A109-C1B1C59A23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666B40-AA6F-B24A-A757-5CCEE77F8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E0F3-0BDB-564E-AA90-9FBD5CC570FB}" type="datetimeFigureOut">
              <a:rPr lang="en-US" smtClean="0"/>
              <a:t>7/25/22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31A98A-ED31-ED41-80E0-8A7C954A9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25F44A-7A8E-FB40-98CE-EE4ED0265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D9A20-752C-DE42-8390-E5D1E8C4F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75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0078A-53AC-8346-B9FC-6D03DB245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803FAA-E9CD-BF46-AE84-C86155261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E0F3-0BDB-564E-AA90-9FBD5CC570FB}" type="datetimeFigureOut">
              <a:rPr lang="en-US" smtClean="0"/>
              <a:t>7/25/22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997E0-525A-8345-B66D-91F126EC4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BA7F8C-058C-8D42-9148-99FB3F50C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D9A20-752C-DE42-8390-E5D1E8C4F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02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2DB8AC-66DF-B54B-A13A-53A692A94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E0F3-0BDB-564E-AA90-9FBD5CC570FB}" type="datetimeFigureOut">
              <a:rPr lang="en-US" smtClean="0"/>
              <a:t>7/25/22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56277A-7059-6A4B-AF73-B897F3553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3E560-1D87-774B-B9F9-2A8FD24DF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D9A20-752C-DE42-8390-E5D1E8C4F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51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2C4C4-6ACF-2B4D-927D-88666026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0EB84-C24A-A54B-84FE-C3744E29D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31A76-9358-CC4B-B434-BAA633DD9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AD947-E479-4D45-9C0A-7093B065A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E0F3-0BDB-564E-AA90-9FBD5CC570FB}" type="datetimeFigureOut">
              <a:rPr lang="en-US" smtClean="0"/>
              <a:t>7/25/22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1A97C-B91A-1B4E-96B7-F135F7DB0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081D1-C9B9-354B-8E78-5A24970C9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D9A20-752C-DE42-8390-E5D1E8C4F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13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14FA7-07D5-6847-82EC-31873A1DE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6611AA-79BD-4A4E-8AC0-EFB677D5A5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DDEFDA-4573-9C42-B439-4BB573CFA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14233-4420-0F40-8478-193276658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E0F3-0BDB-564E-AA90-9FBD5CC570FB}" type="datetimeFigureOut">
              <a:rPr lang="en-US" smtClean="0"/>
              <a:t>7/25/22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3E278-C307-4E40-A23A-ADB95CF0A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13E13-4D6A-014A-A880-ECAEFBCD0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D9A20-752C-DE42-8390-E5D1E8C4F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8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5BB39E-71FE-FC43-ADB8-294654B17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E1440-5A1A-754D-8727-BF6CBDF32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40887-897F-8340-B3E6-87CB49B236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8E0F3-0BDB-564E-AA90-9FBD5CC570FB}" type="datetimeFigureOut">
              <a:rPr lang="en-US" smtClean="0"/>
              <a:t>7/25/22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9B976-8B52-3641-890B-BDE4E8E69C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25BE1-F4BD-C047-8DFB-E097C70F5E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D9A20-752C-DE42-8390-E5D1E8C4F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19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Vehicle_routing_problem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8" descr="A picture containing text&#10;&#10;Description automatically generated"/>
          <p:cNvPicPr/>
          <p:nvPr/>
        </p:nvPicPr>
        <p:blipFill>
          <a:blip r:embed="rId2">
            <a:alphaModFix amt="35000"/>
          </a:blip>
          <a:srcRect t="13109" b="13101"/>
          <a:stretch/>
        </p:blipFill>
        <p:spPr>
          <a:xfrm>
            <a:off x="0" y="0"/>
            <a:ext cx="12188160" cy="6857280"/>
          </a:xfrm>
          <a:prstGeom prst="rect">
            <a:avLst/>
          </a:prstGeom>
          <a:ln w="0">
            <a:noFill/>
          </a:ln>
        </p:spPr>
      </p:pic>
      <p:sp>
        <p:nvSpPr>
          <p:cNvPr id="84" name="Freeform: Shape 21"/>
          <p:cNvSpPr/>
          <p:nvPr/>
        </p:nvSpPr>
        <p:spPr>
          <a:xfrm>
            <a:off x="0" y="-2160"/>
            <a:ext cx="5608440" cy="5839560"/>
          </a:xfrm>
          <a:custGeom>
            <a:avLst/>
            <a:gdLst/>
            <a:ahLst/>
            <a:cxnLst/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ontent Placeholder 2"/>
          <p:cNvSpPr/>
          <p:nvPr/>
        </p:nvSpPr>
        <p:spPr>
          <a:xfrm>
            <a:off x="6699750" y="2721601"/>
            <a:ext cx="5313960" cy="1671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 algn="ctr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36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Times" pitchFamily="2" charset="0"/>
              </a:rPr>
              <a:t>Alejandro Montañez </a:t>
            </a:r>
          </a:p>
          <a:p>
            <a:pPr marL="228600" indent="-227880" algn="ctr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36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Times" pitchFamily="2" charset="0"/>
              </a:rPr>
              <a:t>Alberto Maldonado</a:t>
            </a:r>
          </a:p>
        </p:txBody>
      </p:sp>
      <p:pic>
        <p:nvPicPr>
          <p:cNvPr id="86" name="Picture 6" descr="A picture containing vector graphics&#10;&#10;Description automatically generated"/>
          <p:cNvPicPr/>
          <p:nvPr/>
        </p:nvPicPr>
        <p:blipFill>
          <a:blip r:embed="rId3"/>
          <a:stretch/>
        </p:blipFill>
        <p:spPr>
          <a:xfrm>
            <a:off x="173520" y="528480"/>
            <a:ext cx="3663000" cy="3500280"/>
          </a:xfrm>
          <a:prstGeom prst="rect">
            <a:avLst/>
          </a:prstGeom>
          <a:ln w="0">
            <a:noFill/>
          </a:ln>
        </p:spPr>
      </p:pic>
      <p:sp>
        <p:nvSpPr>
          <p:cNvPr id="83" name="Title 1"/>
          <p:cNvSpPr/>
          <p:nvPr/>
        </p:nvSpPr>
        <p:spPr>
          <a:xfrm>
            <a:off x="4394880" y="1378710"/>
            <a:ext cx="7623000" cy="108585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r>
              <a:rPr lang="en-US" sz="4500" b="1" dirty="0">
                <a:latin typeface="Times" pitchFamily="2" charset="0"/>
              </a:rPr>
              <a:t>Quantum pathfinder: the vehicle routing optimal solver</a:t>
            </a:r>
          </a:p>
          <a:p>
            <a:br>
              <a:rPr lang="en-US" sz="3600" dirty="0">
                <a:latin typeface="Times" pitchFamily="2" charset="0"/>
              </a:rPr>
            </a:br>
            <a:endParaRPr lang="en-US" sz="3600" b="0" strike="noStrike" spc="-1" dirty="0">
              <a:latin typeface="Times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74B3CA-C9A7-3E48-8C11-59DD995038F2}"/>
              </a:ext>
            </a:extLst>
          </p:cNvPr>
          <p:cNvSpPr txBox="1"/>
          <p:nvPr/>
        </p:nvSpPr>
        <p:spPr>
          <a:xfrm>
            <a:off x="525416" y="4379082"/>
            <a:ext cx="27176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Times" pitchFamily="2" charset="0"/>
              </a:rPr>
              <a:t>Team Avocados</a:t>
            </a:r>
          </a:p>
        </p:txBody>
      </p:sp>
      <p:pic>
        <p:nvPicPr>
          <p:cNvPr id="1026" name="Picture 2" descr="Braket: Amazon's Cloud-First Quantum Environment Is Generally Available">
            <a:extLst>
              <a:ext uri="{FF2B5EF4-FFF2-40B4-BE49-F238E27FC236}">
                <a16:creationId xmlns:a16="http://schemas.microsoft.com/office/drawing/2014/main" id="{2D9B559E-546D-E044-A35B-D48729AD7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380" y="4903950"/>
            <a:ext cx="33528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1F50E7-285B-5241-B010-3F3616DF532C}"/>
              </a:ext>
            </a:extLst>
          </p:cNvPr>
          <p:cNvSpPr txBox="1"/>
          <p:nvPr/>
        </p:nvSpPr>
        <p:spPr>
          <a:xfrm>
            <a:off x="8591401" y="4534618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Amazon Braket challenge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Chart, line chart&#10;&#10;Description automatically generated">
            <a:extLst>
              <a:ext uri="{FF2B5EF4-FFF2-40B4-BE49-F238E27FC236}">
                <a16:creationId xmlns:a16="http://schemas.microsoft.com/office/drawing/2014/main" id="{4C8BA842-4364-6F45-91E1-E019E88AB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705" y="3115509"/>
            <a:ext cx="6986588" cy="37424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DE82E17-7B66-EB43-B5B8-9BB61003C137}"/>
              </a:ext>
            </a:extLst>
          </p:cNvPr>
          <p:cNvSpPr txBox="1"/>
          <p:nvPr/>
        </p:nvSpPr>
        <p:spPr>
          <a:xfrm>
            <a:off x="895350" y="289679"/>
            <a:ext cx="104012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" pitchFamily="2" charset="0"/>
              </a:rPr>
              <a:t>Objective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" pitchFamily="2" charset="0"/>
              </a:rPr>
              <a:t>Quantum pathfinder is an optimization tool designed to find the optimal set of routes for a number of vehicles to traverse in order to deliver to a given set of customers. Quantum Pathfinder uses a quadratic unconstrained binary optimization (</a:t>
            </a:r>
            <a:r>
              <a:rPr lang="en-US" b="1" dirty="0">
                <a:latin typeface="Times" pitchFamily="2" charset="0"/>
              </a:rPr>
              <a:t>QUBO</a:t>
            </a:r>
            <a:r>
              <a:rPr lang="en-US" dirty="0">
                <a:latin typeface="Times" pitchFamily="2" charset="0"/>
              </a:rPr>
              <a:t>) representation of the well-known problem of the Vehicle Routing Problem </a:t>
            </a:r>
            <a:r>
              <a:rPr lang="en-US" dirty="0">
                <a:latin typeface="Times" pitchFamily="2" charset="0"/>
                <a:hlinkClick r:id="rId3"/>
              </a:rPr>
              <a:t>VRP</a:t>
            </a:r>
            <a:r>
              <a:rPr lang="en-US" dirty="0">
                <a:latin typeface="Times" pitchFamily="2" charset="0"/>
              </a:rPr>
              <a:t> and solves it using the Quantum Approximate Optimization Algorithm </a:t>
            </a:r>
            <a:r>
              <a:rPr lang="en-US" b="1" dirty="0">
                <a:latin typeface="Times" pitchFamily="2" charset="0"/>
              </a:rPr>
              <a:t>(QAOA)</a:t>
            </a:r>
            <a:r>
              <a:rPr lang="en-US" dirty="0">
                <a:latin typeface="Times" pitchFamily="2" charset="0"/>
              </a:rPr>
              <a:t>. We compare the results using QAOA and CPLEX a classical solver.</a:t>
            </a:r>
          </a:p>
          <a:p>
            <a:pPr algn="just"/>
            <a:endParaRPr lang="en-US" dirty="0">
              <a:latin typeface="Times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" pitchFamily="2" charset="0"/>
              </a:rPr>
              <a:t>Present a new tool for encoding CPLEX problems into Braket and Pennylane .</a:t>
            </a:r>
          </a:p>
        </p:txBody>
      </p:sp>
    </p:spTree>
    <p:extLst>
      <p:ext uri="{BB962C8B-B14F-4D97-AF65-F5344CB8AC3E}">
        <p14:creationId xmlns:p14="http://schemas.microsoft.com/office/powerpoint/2010/main" val="206170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5DBB0D0-E92C-CE4C-91A5-8D72B9CF185D}"/>
              </a:ext>
            </a:extLst>
          </p:cNvPr>
          <p:cNvSpPr/>
          <p:nvPr/>
        </p:nvSpPr>
        <p:spPr>
          <a:xfrm>
            <a:off x="6192094" y="619921"/>
            <a:ext cx="5700713" cy="5544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6DDF4B72-9A7C-734C-8C49-7BFC60E84546}"/>
              </a:ext>
            </a:extLst>
          </p:cNvPr>
          <p:cNvSpPr/>
          <p:nvPr/>
        </p:nvSpPr>
        <p:spPr>
          <a:xfrm>
            <a:off x="6427386" y="4353735"/>
            <a:ext cx="5230128" cy="151013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8C5ADA6-FBFF-244C-AE71-1B6AC298DD45}"/>
              </a:ext>
            </a:extLst>
          </p:cNvPr>
          <p:cNvSpPr/>
          <p:nvPr/>
        </p:nvSpPr>
        <p:spPr>
          <a:xfrm>
            <a:off x="6427386" y="2785608"/>
            <a:ext cx="5230128" cy="151013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1326B9D-187C-E64E-85ED-1096280C9B41}"/>
              </a:ext>
            </a:extLst>
          </p:cNvPr>
          <p:cNvSpPr/>
          <p:nvPr/>
        </p:nvSpPr>
        <p:spPr>
          <a:xfrm>
            <a:off x="6464161" y="1179373"/>
            <a:ext cx="5230128" cy="151013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C04464F-EBAA-C94B-B321-C178D980C841}"/>
              </a:ext>
            </a:extLst>
          </p:cNvPr>
          <p:cNvSpPr/>
          <p:nvPr/>
        </p:nvSpPr>
        <p:spPr>
          <a:xfrm>
            <a:off x="258622" y="601523"/>
            <a:ext cx="5700713" cy="55446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text, dark, black&#10;&#10;Description automatically generated">
            <a:extLst>
              <a:ext uri="{FF2B5EF4-FFF2-40B4-BE49-F238E27FC236}">
                <a16:creationId xmlns:a16="http://schemas.microsoft.com/office/drawing/2014/main" id="{7B4196BE-D8DA-5B46-AA0A-BD253170A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85" y="1179373"/>
            <a:ext cx="5524500" cy="2044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B7D60B-A4F1-F246-BE85-1C9F8647B488}"/>
              </a:ext>
            </a:extLst>
          </p:cNvPr>
          <p:cNvSpPr txBox="1"/>
          <p:nvPr/>
        </p:nvSpPr>
        <p:spPr>
          <a:xfrm>
            <a:off x="1715006" y="749844"/>
            <a:ext cx="2787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" pitchFamily="2" charset="0"/>
              </a:rPr>
              <a:t>Cost Function</a:t>
            </a:r>
          </a:p>
        </p:txBody>
      </p:sp>
      <p:pic>
        <p:nvPicPr>
          <p:cNvPr id="11" name="Picture 10" descr="A picture containing text, dark, black&#10;&#10;Description automatically generated">
            <a:extLst>
              <a:ext uri="{FF2B5EF4-FFF2-40B4-BE49-F238E27FC236}">
                <a16:creationId xmlns:a16="http://schemas.microsoft.com/office/drawing/2014/main" id="{B154A4EF-F394-E649-9DBD-C82010FFB6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421" t="29141" r="20846" b="34934"/>
          <a:stretch/>
        </p:blipFill>
        <p:spPr>
          <a:xfrm>
            <a:off x="729205" y="3285359"/>
            <a:ext cx="648182" cy="7345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C84C7A-69DB-FB46-897D-506F9E01D04C}"/>
              </a:ext>
            </a:extLst>
          </p:cNvPr>
          <p:cNvSpPr txBox="1"/>
          <p:nvPr/>
        </p:nvSpPr>
        <p:spPr>
          <a:xfrm>
            <a:off x="1735841" y="3326235"/>
            <a:ext cx="38080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latin typeface="Times" pitchFamily="2" charset="0"/>
              </a:rPr>
              <a:t>Cost of going from company i to company j</a:t>
            </a:r>
          </a:p>
        </p:txBody>
      </p:sp>
      <p:pic>
        <p:nvPicPr>
          <p:cNvPr id="13" name="Picture 12" descr="A picture containing text, dark, black&#10;&#10;Description automatically generated">
            <a:extLst>
              <a:ext uri="{FF2B5EF4-FFF2-40B4-BE49-F238E27FC236}">
                <a16:creationId xmlns:a16="http://schemas.microsoft.com/office/drawing/2014/main" id="{20B0453A-88E3-4B42-AB27-472B469CD0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611"/>
          <a:stretch/>
        </p:blipFill>
        <p:spPr>
          <a:xfrm>
            <a:off x="675190" y="3433276"/>
            <a:ext cx="1181644" cy="20447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2953FB3-80B2-414F-AF22-D1340291B64E}"/>
              </a:ext>
            </a:extLst>
          </p:cNvPr>
          <p:cNvSpPr txBox="1"/>
          <p:nvPr/>
        </p:nvSpPr>
        <p:spPr>
          <a:xfrm>
            <a:off x="1733786" y="4019913"/>
            <a:ext cx="37779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latin typeface="Times" pitchFamily="2" charset="0"/>
              </a:rPr>
              <a:t>Binary variable 1 if route i, j is considered in the solution</a:t>
            </a:r>
          </a:p>
        </p:txBody>
      </p:sp>
      <p:pic>
        <p:nvPicPr>
          <p:cNvPr id="16" name="Picture 15" descr="A picture containing text, dark, black&#10;&#10;Description automatically generated">
            <a:extLst>
              <a:ext uri="{FF2B5EF4-FFF2-40B4-BE49-F238E27FC236}">
                <a16:creationId xmlns:a16="http://schemas.microsoft.com/office/drawing/2014/main" id="{D80CB9E1-C638-2443-90C3-5F33C4E6DB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13" t="67317" r="53654"/>
          <a:stretch/>
        </p:blipFill>
        <p:spPr>
          <a:xfrm>
            <a:off x="850738" y="5065269"/>
            <a:ext cx="405115" cy="66828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F4F96BC-0CEE-7043-95DA-B433ED9CD5D6}"/>
              </a:ext>
            </a:extLst>
          </p:cNvPr>
          <p:cNvSpPr txBox="1"/>
          <p:nvPr/>
        </p:nvSpPr>
        <p:spPr>
          <a:xfrm>
            <a:off x="1746158" y="4878949"/>
            <a:ext cx="37655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latin typeface="Times" pitchFamily="2" charset="0"/>
              </a:rPr>
              <a:t>Nodes that represent the companies</a:t>
            </a:r>
          </a:p>
        </p:txBody>
      </p:sp>
      <p:pic>
        <p:nvPicPr>
          <p:cNvPr id="19" name="Picture 18" descr="Text&#10;&#10;Description automatically generated">
            <a:extLst>
              <a:ext uri="{FF2B5EF4-FFF2-40B4-BE49-F238E27FC236}">
                <a16:creationId xmlns:a16="http://schemas.microsoft.com/office/drawing/2014/main" id="{4169C488-FAC1-5549-A2DD-6DA2B6E58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401" y="1275472"/>
            <a:ext cx="4572706" cy="427176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B96BCFF-8A11-E14D-8252-B96F2848A955}"/>
              </a:ext>
            </a:extLst>
          </p:cNvPr>
          <p:cNvSpPr txBox="1"/>
          <p:nvPr/>
        </p:nvSpPr>
        <p:spPr>
          <a:xfrm>
            <a:off x="8037748" y="658845"/>
            <a:ext cx="2287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" pitchFamily="2" charset="0"/>
              </a:rPr>
              <a:t>Constraints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FDA819-0127-BD44-AE0D-AA887FCB121D}"/>
              </a:ext>
            </a:extLst>
          </p:cNvPr>
          <p:cNvSpPr txBox="1"/>
          <p:nvPr/>
        </p:nvSpPr>
        <p:spPr>
          <a:xfrm>
            <a:off x="9333091" y="1274754"/>
            <a:ext cx="22878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Times" pitchFamily="2" charset="0"/>
              </a:rPr>
              <a:t>Ensure one route entering company i and leaving company j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DC2DA4-EA03-AC41-90DF-5D0D41B09009}"/>
              </a:ext>
            </a:extLst>
          </p:cNvPr>
          <p:cNvSpPr txBox="1"/>
          <p:nvPr/>
        </p:nvSpPr>
        <p:spPr>
          <a:xfrm>
            <a:off x="8216371" y="2971157"/>
            <a:ext cx="33927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Times" pitchFamily="2" charset="0"/>
              </a:rPr>
              <a:t>Constraints associated with K vehicles leaving the deposit and returning to it.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12658E-2906-8E43-B812-4F6FA985898C}"/>
              </a:ext>
            </a:extLst>
          </p:cNvPr>
          <p:cNvSpPr txBox="1"/>
          <p:nvPr/>
        </p:nvSpPr>
        <p:spPr>
          <a:xfrm>
            <a:off x="9154714" y="4755837"/>
            <a:ext cx="2466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>
                <a:latin typeface="Times" pitchFamily="2" charset="0"/>
              </a:rPr>
              <a:t>Impose the </a:t>
            </a:r>
            <a:r>
              <a:rPr lang="en-US" sz="2000" dirty="0">
                <a:latin typeface="Times" pitchFamily="2" charset="0"/>
              </a:rPr>
              <a:t>routes must be connected</a:t>
            </a:r>
          </a:p>
        </p:txBody>
      </p:sp>
    </p:spTree>
    <p:extLst>
      <p:ext uri="{BB962C8B-B14F-4D97-AF65-F5344CB8AC3E}">
        <p14:creationId xmlns:p14="http://schemas.microsoft.com/office/powerpoint/2010/main" val="2187415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5CC4E203-9784-8846-976F-BA291BA36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470" y="242888"/>
            <a:ext cx="6880257" cy="58716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14C5D6-4D42-8143-ACBF-F34B0E54E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273" y="6114574"/>
            <a:ext cx="6308757" cy="5772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4B337AB-2A17-E949-A8E9-FBDC95DB5E50}"/>
              </a:ext>
            </a:extLst>
          </p:cNvPr>
          <p:cNvSpPr/>
          <p:nvPr/>
        </p:nvSpPr>
        <p:spPr>
          <a:xfrm>
            <a:off x="671513" y="857250"/>
            <a:ext cx="3614737" cy="5229225"/>
          </a:xfrm>
          <a:prstGeom prst="rect">
            <a:avLst/>
          </a:prstGeom>
          <a:solidFill>
            <a:srgbClr val="00B0F0">
              <a:alpha val="2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Times" pitchFamily="2" charset="0"/>
              </a:rPr>
              <a:t>Encoding the problem in </a:t>
            </a:r>
            <a:r>
              <a:rPr lang="en-US" sz="25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" pitchFamily="2" charset="0"/>
              </a:rPr>
              <a:t>DOcplex</a:t>
            </a:r>
            <a:endParaRPr lang="en-US" sz="2500" dirty="0">
              <a:solidFill>
                <a:schemeClr val="tx1">
                  <a:lumMod val="95000"/>
                  <a:lumOff val="5000"/>
                </a:schemeClr>
              </a:solidFill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3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0D4005D-0A4F-8145-BFC0-724C269CB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9650" y="1524785"/>
            <a:ext cx="3562350" cy="2412174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13A3637-8439-4D4F-9D15-F10D118990E5}"/>
              </a:ext>
            </a:extLst>
          </p:cNvPr>
          <p:cNvSpPr/>
          <p:nvPr/>
        </p:nvSpPr>
        <p:spPr>
          <a:xfrm>
            <a:off x="5865019" y="3751242"/>
            <a:ext cx="3129756" cy="211712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891D7B-49B9-7E47-B38A-F0D87C7B4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6" y="1833542"/>
            <a:ext cx="2832100" cy="1917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05F765-F4BB-A248-B2DE-AF6FCED02009}"/>
              </a:ext>
            </a:extLst>
          </p:cNvPr>
          <p:cNvSpPr txBox="1"/>
          <p:nvPr/>
        </p:nvSpPr>
        <p:spPr>
          <a:xfrm>
            <a:off x="0" y="920730"/>
            <a:ext cx="2832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Times" pitchFamily="2" charset="0"/>
              </a:rPr>
              <a:t>Vehicle Routing problem as a graph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AD86F7A-15B1-0745-9C22-5DDD8D67E493}"/>
              </a:ext>
            </a:extLst>
          </p:cNvPr>
          <p:cNvSpPr/>
          <p:nvPr/>
        </p:nvSpPr>
        <p:spPr>
          <a:xfrm>
            <a:off x="3514725" y="2199460"/>
            <a:ext cx="1914525" cy="1185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" pitchFamily="2" charset="0"/>
              </a:rPr>
              <a:t>Quadratic Program using CPLEX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86AEC6E-ED1D-714A-9C2B-9A835A6CE984}"/>
              </a:ext>
            </a:extLst>
          </p:cNvPr>
          <p:cNvSpPr/>
          <p:nvPr/>
        </p:nvSpPr>
        <p:spPr>
          <a:xfrm>
            <a:off x="6300788" y="1956572"/>
            <a:ext cx="1914525" cy="1671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" pitchFamily="2" charset="0"/>
              </a:rPr>
              <a:t>Solving using the QAOA function and COBYLA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5ED5F5-29E9-4F44-A538-1CFFFF6E9D45}"/>
              </a:ext>
            </a:extLst>
          </p:cNvPr>
          <p:cNvSpPr txBox="1"/>
          <p:nvPr/>
        </p:nvSpPr>
        <p:spPr>
          <a:xfrm>
            <a:off x="8994775" y="755344"/>
            <a:ext cx="2832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Times" pitchFamily="2" charset="0"/>
              </a:rPr>
              <a:t>Vehicle Routing problem Solution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186933-6E45-AC4E-B676-D3C8F0C4F2D6}"/>
              </a:ext>
            </a:extLst>
          </p:cNvPr>
          <p:cNvCxnSpPr>
            <a:stCxn id="7" idx="3"/>
          </p:cNvCxnSpPr>
          <p:nvPr/>
        </p:nvCxnSpPr>
        <p:spPr>
          <a:xfrm flipV="1">
            <a:off x="5429250" y="2792391"/>
            <a:ext cx="871538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B2F6B1-B050-0343-AF2C-5F721B64CBD7}"/>
              </a:ext>
            </a:extLst>
          </p:cNvPr>
          <p:cNvCxnSpPr/>
          <p:nvPr/>
        </p:nvCxnSpPr>
        <p:spPr>
          <a:xfrm flipV="1">
            <a:off x="8215313" y="2792389"/>
            <a:ext cx="871538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8AE0AFE-3724-B84C-88C6-5F0AC348EECB}"/>
              </a:ext>
            </a:extLst>
          </p:cNvPr>
          <p:cNvSpPr txBox="1"/>
          <p:nvPr/>
        </p:nvSpPr>
        <p:spPr>
          <a:xfrm>
            <a:off x="6013847" y="4003685"/>
            <a:ext cx="28321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Times" pitchFamily="2" charset="0"/>
              </a:rPr>
              <a:t>We created a function to translate the quadratic program to a circuit in Pennylane.</a:t>
            </a:r>
          </a:p>
        </p:txBody>
      </p:sp>
    </p:spTree>
    <p:extLst>
      <p:ext uri="{BB962C8B-B14F-4D97-AF65-F5344CB8AC3E}">
        <p14:creationId xmlns:p14="http://schemas.microsoft.com/office/powerpoint/2010/main" val="3155273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504508C2-F554-C540-B954-5E43AE7309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25" y="2048669"/>
            <a:ext cx="6210300" cy="3962400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67F47817-6B47-B047-B2F4-50E387E57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61369"/>
            <a:ext cx="5638800" cy="3949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DAA22C-22EE-0E4E-9CC6-E448972E36AB}"/>
              </a:ext>
            </a:extLst>
          </p:cNvPr>
          <p:cNvSpPr txBox="1"/>
          <p:nvPr/>
        </p:nvSpPr>
        <p:spPr>
          <a:xfrm>
            <a:off x="1871662" y="1243013"/>
            <a:ext cx="314220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Times" pitchFamily="2" charset="0"/>
              </a:rPr>
              <a:t>Solution using CPLEX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ADE4DD-B2DC-254B-ADBC-8DF8BAFC897F}"/>
              </a:ext>
            </a:extLst>
          </p:cNvPr>
          <p:cNvSpPr txBox="1"/>
          <p:nvPr/>
        </p:nvSpPr>
        <p:spPr>
          <a:xfrm>
            <a:off x="7178133" y="1186895"/>
            <a:ext cx="4436269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500" dirty="0">
                <a:latin typeface="Times" pitchFamily="2" charset="0"/>
              </a:rPr>
              <a:t>Solution using QAOA and COBYLA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B590F4-AF8F-AF4B-BB88-5000C7CA5A1E}"/>
              </a:ext>
            </a:extLst>
          </p:cNvPr>
          <p:cNvSpPr txBox="1"/>
          <p:nvPr/>
        </p:nvSpPr>
        <p:spPr>
          <a:xfrm>
            <a:off x="1551007" y="6155005"/>
            <a:ext cx="9436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12 is the number of qubits to encode this problem with 3 costumers and 1 deposit using 3 vehicles</a:t>
            </a:r>
          </a:p>
        </p:txBody>
      </p:sp>
    </p:spTree>
    <p:extLst>
      <p:ext uri="{BB962C8B-B14F-4D97-AF65-F5344CB8AC3E}">
        <p14:creationId xmlns:p14="http://schemas.microsoft.com/office/powerpoint/2010/main" val="116665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E4971A-153E-2141-B495-F9ED6D912B5A}"/>
              </a:ext>
            </a:extLst>
          </p:cNvPr>
          <p:cNvSpPr txBox="1"/>
          <p:nvPr/>
        </p:nvSpPr>
        <p:spPr>
          <a:xfrm>
            <a:off x="4033576" y="257176"/>
            <a:ext cx="412484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latin typeface="Times" pitchFamily="2" charset="0"/>
              </a:rPr>
              <a:t>Cost function training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DFC80919-E03A-9848-B006-05AB45668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09" y="1131005"/>
            <a:ext cx="8024538" cy="5143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D54E613-87FB-644E-B7B4-92543C940B0F}"/>
              </a:ext>
            </a:extLst>
          </p:cNvPr>
          <p:cNvSpPr txBox="1"/>
          <p:nvPr/>
        </p:nvSpPr>
        <p:spPr>
          <a:xfrm>
            <a:off x="8915400" y="1414463"/>
            <a:ext cx="2644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Repetitions of the mixer and the encoding Hamiltonian p = 1</a:t>
            </a:r>
          </a:p>
        </p:txBody>
      </p:sp>
    </p:spTree>
    <p:extLst>
      <p:ext uri="{BB962C8B-B14F-4D97-AF65-F5344CB8AC3E}">
        <p14:creationId xmlns:p14="http://schemas.microsoft.com/office/powerpoint/2010/main" val="839243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666BD5AC-750D-CC49-933E-F150E46AB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186" y="1256506"/>
            <a:ext cx="8147628" cy="56014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94F343-8864-4449-8A43-CDCAEDA97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" pitchFamily="2" charset="0"/>
              </a:rPr>
              <a:t>AWS solution – Pennylane QAOA encoding</a:t>
            </a:r>
          </a:p>
        </p:txBody>
      </p:sp>
    </p:spTree>
    <p:extLst>
      <p:ext uri="{BB962C8B-B14F-4D97-AF65-F5344CB8AC3E}">
        <p14:creationId xmlns:p14="http://schemas.microsoft.com/office/powerpoint/2010/main" val="735770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C4483-12FD-6C40-B327-D850CF436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" pitchFamily="2" charset="0"/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A4954-1025-174B-A767-A35C133DD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" pitchFamily="2" charset="0"/>
              </a:rPr>
              <a:t>The QAOA algorithm gives the same solution as CPLEX for the problem proposed which means that the QAOA is getting the optimal solution for this problem.</a:t>
            </a:r>
          </a:p>
          <a:p>
            <a:r>
              <a:rPr lang="en-US" dirty="0">
                <a:latin typeface="Times" pitchFamily="2" charset="0"/>
              </a:rPr>
              <a:t>The Pennylane solution needs an improvement to classify the correct solution. However, we create a function that combines a model from CPLEX QuadraticProgram and Pennylane. This tool will be helpful for an easier user interface to encode QUBO problems.</a:t>
            </a:r>
          </a:p>
          <a:p>
            <a:r>
              <a:rPr lang="en-US" dirty="0">
                <a:latin typeface="Times" pitchFamily="2" charset="0"/>
              </a:rPr>
              <a:t>Future work involves using real devices in AWS with error mitigation (</a:t>
            </a:r>
            <a:r>
              <a:rPr lang="en-US" dirty="0" err="1">
                <a:latin typeface="Times" pitchFamily="2" charset="0"/>
              </a:rPr>
              <a:t>mitiq</a:t>
            </a:r>
            <a:r>
              <a:rPr lang="en-US" dirty="0">
                <a:latin typeface="Times" pitchFamily="2" charset="0"/>
              </a:rPr>
              <a:t>).</a:t>
            </a:r>
          </a:p>
          <a:p>
            <a:endParaRPr lang="en-US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819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342</Words>
  <Application>Microsoft Macintosh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AWS solution – Pennylane QAOA encoding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JHON ALEJANDRO MONTAÑEZ BARRERA</dc:creator>
  <cp:lastModifiedBy>JHON ALEJANDRO MONTAÑEZ BARRERA</cp:lastModifiedBy>
  <cp:revision>38</cp:revision>
  <dcterms:created xsi:type="dcterms:W3CDTF">2022-04-10T01:13:52Z</dcterms:created>
  <dcterms:modified xsi:type="dcterms:W3CDTF">2022-07-25T14:22:06Z</dcterms:modified>
</cp:coreProperties>
</file>