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2" r:id="rId7"/>
    <p:sldId id="263" r:id="rId8"/>
    <p:sldId id="264" r:id="rId9"/>
    <p:sldId id="265" r:id="rId10"/>
    <p:sldId id="266"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5" autoAdjust="0"/>
    <p:restoredTop sz="94660"/>
  </p:normalViewPr>
  <p:slideViewPr>
    <p:cSldViewPr snapToGrid="0">
      <p:cViewPr varScale="1">
        <p:scale>
          <a:sx n="82" d="100"/>
          <a:sy n="82" d="100"/>
        </p:scale>
        <p:origin x="3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01BB64-BA0D-4BA2-9838-32E830DCCA06}"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9BF446B9-AD81-4AAF-80D9-9ADF3CFC4403}">
      <dgm:prSet/>
      <dgm:spPr/>
      <dgm:t>
        <a:bodyPr/>
        <a:lstStyle/>
        <a:p>
          <a:r>
            <a:rPr lang="es-MX"/>
            <a:t>OpenCV (cv2):</a:t>
          </a:r>
          <a:endParaRPr lang="en-US"/>
        </a:p>
      </dgm:t>
    </dgm:pt>
    <dgm:pt modelId="{D5BEF1DC-12F4-4491-BA9D-B170849D519D}" type="parTrans" cxnId="{781D2ADF-B259-4254-A675-984FE1F93D54}">
      <dgm:prSet/>
      <dgm:spPr/>
      <dgm:t>
        <a:bodyPr/>
        <a:lstStyle/>
        <a:p>
          <a:endParaRPr lang="en-US"/>
        </a:p>
      </dgm:t>
    </dgm:pt>
    <dgm:pt modelId="{2C76654A-D9FF-483B-86B7-4E9EE7C3F09E}" type="sibTrans" cxnId="{781D2ADF-B259-4254-A675-984FE1F93D54}">
      <dgm:prSet/>
      <dgm:spPr/>
      <dgm:t>
        <a:bodyPr/>
        <a:lstStyle/>
        <a:p>
          <a:endParaRPr lang="en-US"/>
        </a:p>
      </dgm:t>
    </dgm:pt>
    <dgm:pt modelId="{530C4BA2-855C-4060-AB80-0C27D47CFCDA}">
      <dgm:prSet/>
      <dgm:spPr/>
      <dgm:t>
        <a:bodyPr/>
        <a:lstStyle/>
        <a:p>
          <a:r>
            <a:rPr lang="es-MX"/>
            <a:t>Propósito: OpenCV (Open Source Computer Vision Library) es una biblioteca popular utilizada para procesar imágenes y videos. Proporciona funciones para adquirir, procesar y analizar imágenes.</a:t>
          </a:r>
          <a:endParaRPr lang="en-US"/>
        </a:p>
      </dgm:t>
    </dgm:pt>
    <dgm:pt modelId="{FC86F5EF-1484-4A5B-8216-3BC5C3413AA0}" type="parTrans" cxnId="{FB086ADD-7821-4351-B612-E4754AC7C143}">
      <dgm:prSet/>
      <dgm:spPr/>
      <dgm:t>
        <a:bodyPr/>
        <a:lstStyle/>
        <a:p>
          <a:endParaRPr lang="en-US"/>
        </a:p>
      </dgm:t>
    </dgm:pt>
    <dgm:pt modelId="{C8536E5F-6D08-4536-B8DA-FB01F9DE57D4}" type="sibTrans" cxnId="{FB086ADD-7821-4351-B612-E4754AC7C143}">
      <dgm:prSet/>
      <dgm:spPr/>
      <dgm:t>
        <a:bodyPr/>
        <a:lstStyle/>
        <a:p>
          <a:endParaRPr lang="en-US"/>
        </a:p>
      </dgm:t>
    </dgm:pt>
    <dgm:pt modelId="{84A236D1-A13F-4C66-BFDE-68055B365FE6}">
      <dgm:prSet/>
      <dgm:spPr/>
      <dgm:t>
        <a:bodyPr/>
        <a:lstStyle/>
        <a:p>
          <a:r>
            <a:rPr lang="es-MX"/>
            <a:t>MediaPipe:</a:t>
          </a:r>
          <a:endParaRPr lang="en-US"/>
        </a:p>
      </dgm:t>
    </dgm:pt>
    <dgm:pt modelId="{49C4BACC-D588-4037-9ED5-58F4BD007316}" type="parTrans" cxnId="{19C5458E-8243-44C8-841F-EF285A96C8F6}">
      <dgm:prSet/>
      <dgm:spPr/>
      <dgm:t>
        <a:bodyPr/>
        <a:lstStyle/>
        <a:p>
          <a:endParaRPr lang="en-US"/>
        </a:p>
      </dgm:t>
    </dgm:pt>
    <dgm:pt modelId="{A29C2AD6-800E-4947-BA12-536E5E0DDB58}" type="sibTrans" cxnId="{19C5458E-8243-44C8-841F-EF285A96C8F6}">
      <dgm:prSet/>
      <dgm:spPr/>
      <dgm:t>
        <a:bodyPr/>
        <a:lstStyle/>
        <a:p>
          <a:endParaRPr lang="en-US"/>
        </a:p>
      </dgm:t>
    </dgm:pt>
    <dgm:pt modelId="{2E472C08-6E56-46E8-9DDC-EB562E83A391}">
      <dgm:prSet/>
      <dgm:spPr/>
      <dgm:t>
        <a:bodyPr/>
        <a:lstStyle/>
        <a:p>
          <a:r>
            <a:rPr lang="es-MX"/>
            <a:t>Propósito: MediaPipe es una biblioteca desarrollada por Google que proporciona soluciones para análisis y seguimiento de mediapíxeles en tiempo real. En este caso, se utiliza específicamente para el seguimiento de las manos.</a:t>
          </a:r>
          <a:endParaRPr lang="en-US"/>
        </a:p>
      </dgm:t>
    </dgm:pt>
    <dgm:pt modelId="{6CF5BDC6-FC5B-48C0-8793-1EF2DF8D754F}" type="parTrans" cxnId="{35B65CFF-F197-4D92-AB7C-7CF6629D710B}">
      <dgm:prSet/>
      <dgm:spPr/>
      <dgm:t>
        <a:bodyPr/>
        <a:lstStyle/>
        <a:p>
          <a:endParaRPr lang="en-US"/>
        </a:p>
      </dgm:t>
    </dgm:pt>
    <dgm:pt modelId="{46116A01-36F5-4DF6-8C1D-9143D2387830}" type="sibTrans" cxnId="{35B65CFF-F197-4D92-AB7C-7CF6629D710B}">
      <dgm:prSet/>
      <dgm:spPr/>
      <dgm:t>
        <a:bodyPr/>
        <a:lstStyle/>
        <a:p>
          <a:endParaRPr lang="en-US"/>
        </a:p>
      </dgm:t>
    </dgm:pt>
    <dgm:pt modelId="{BD952F75-68F6-428B-8766-54C07B04C498}">
      <dgm:prSet/>
      <dgm:spPr/>
      <dgm:t>
        <a:bodyPr/>
        <a:lstStyle/>
        <a:p>
          <a:r>
            <a:rPr lang="es-MX"/>
            <a:t>NumPy</a:t>
          </a:r>
          <a:endParaRPr lang="en-US"/>
        </a:p>
      </dgm:t>
    </dgm:pt>
    <dgm:pt modelId="{37760D40-3878-4A87-8AB5-1ABBBA8B2757}" type="parTrans" cxnId="{3F37CADE-94D3-4CD0-87A1-83109A45235F}">
      <dgm:prSet/>
      <dgm:spPr/>
      <dgm:t>
        <a:bodyPr/>
        <a:lstStyle/>
        <a:p>
          <a:endParaRPr lang="en-US"/>
        </a:p>
      </dgm:t>
    </dgm:pt>
    <dgm:pt modelId="{223A024D-F00F-4B4E-B70D-2EB0C6414361}" type="sibTrans" cxnId="{3F37CADE-94D3-4CD0-87A1-83109A45235F}">
      <dgm:prSet/>
      <dgm:spPr/>
      <dgm:t>
        <a:bodyPr/>
        <a:lstStyle/>
        <a:p>
          <a:endParaRPr lang="en-US"/>
        </a:p>
      </dgm:t>
    </dgm:pt>
    <dgm:pt modelId="{AD9B1A9A-8113-4C80-82F9-0EFBBF076C8C}">
      <dgm:prSet/>
      <dgm:spPr/>
      <dgm:t>
        <a:bodyPr/>
        <a:lstStyle/>
        <a:p>
          <a:r>
            <a:rPr lang="es-MX"/>
            <a:t>Además de estas dos bibliotecas principales, también se utiliza NumPy para operaciones numéricas eficientes, como la manipulación de coordenadas de landmarks y cálculos de distancia.</a:t>
          </a:r>
          <a:endParaRPr lang="en-US"/>
        </a:p>
      </dgm:t>
    </dgm:pt>
    <dgm:pt modelId="{3D734E0B-9670-4863-9FD4-653F3DA31C4D}" type="parTrans" cxnId="{E01AD854-BA0A-41C1-84D2-6D19B08C2D30}">
      <dgm:prSet/>
      <dgm:spPr/>
      <dgm:t>
        <a:bodyPr/>
        <a:lstStyle/>
        <a:p>
          <a:endParaRPr lang="en-US"/>
        </a:p>
      </dgm:t>
    </dgm:pt>
    <dgm:pt modelId="{CD165C9B-47E5-46E9-B2A6-FA09CF48FBF3}" type="sibTrans" cxnId="{E01AD854-BA0A-41C1-84D2-6D19B08C2D30}">
      <dgm:prSet/>
      <dgm:spPr/>
      <dgm:t>
        <a:bodyPr/>
        <a:lstStyle/>
        <a:p>
          <a:endParaRPr lang="en-US"/>
        </a:p>
      </dgm:t>
    </dgm:pt>
    <dgm:pt modelId="{65FFB989-F135-41E9-8005-3A521A333B59}" type="pres">
      <dgm:prSet presAssocID="{EC01BB64-BA0D-4BA2-9838-32E830DCCA06}" presName="Name0" presStyleCnt="0">
        <dgm:presLayoutVars>
          <dgm:dir/>
          <dgm:resizeHandles val="exact"/>
        </dgm:presLayoutVars>
      </dgm:prSet>
      <dgm:spPr/>
    </dgm:pt>
    <dgm:pt modelId="{574AE438-B00B-48D4-A386-0229F42A3198}" type="pres">
      <dgm:prSet presAssocID="{9BF446B9-AD81-4AAF-80D9-9ADF3CFC4403}" presName="node" presStyleLbl="node1" presStyleIdx="0" presStyleCnt="3">
        <dgm:presLayoutVars>
          <dgm:bulletEnabled val="1"/>
        </dgm:presLayoutVars>
      </dgm:prSet>
      <dgm:spPr/>
    </dgm:pt>
    <dgm:pt modelId="{F3E6B294-6379-4F91-9943-5A37E7FB39F6}" type="pres">
      <dgm:prSet presAssocID="{2C76654A-D9FF-483B-86B7-4E9EE7C3F09E}" presName="sibTrans" presStyleLbl="sibTrans1D1" presStyleIdx="0" presStyleCnt="2"/>
      <dgm:spPr/>
    </dgm:pt>
    <dgm:pt modelId="{751D414B-4871-4BD1-9CB3-AE58FAA917F5}" type="pres">
      <dgm:prSet presAssocID="{2C76654A-D9FF-483B-86B7-4E9EE7C3F09E}" presName="connectorText" presStyleLbl="sibTrans1D1" presStyleIdx="0" presStyleCnt="2"/>
      <dgm:spPr/>
    </dgm:pt>
    <dgm:pt modelId="{30C28D9E-6484-44AE-940E-FDFC0AEF1D80}" type="pres">
      <dgm:prSet presAssocID="{84A236D1-A13F-4C66-BFDE-68055B365FE6}" presName="node" presStyleLbl="node1" presStyleIdx="1" presStyleCnt="3">
        <dgm:presLayoutVars>
          <dgm:bulletEnabled val="1"/>
        </dgm:presLayoutVars>
      </dgm:prSet>
      <dgm:spPr/>
    </dgm:pt>
    <dgm:pt modelId="{F3221A2B-DA3E-4282-80F1-9007E8048574}" type="pres">
      <dgm:prSet presAssocID="{A29C2AD6-800E-4947-BA12-536E5E0DDB58}" presName="sibTrans" presStyleLbl="sibTrans1D1" presStyleIdx="1" presStyleCnt="2"/>
      <dgm:spPr/>
    </dgm:pt>
    <dgm:pt modelId="{B3C7DC71-5C5D-49B7-ACAB-D930E7E05026}" type="pres">
      <dgm:prSet presAssocID="{A29C2AD6-800E-4947-BA12-536E5E0DDB58}" presName="connectorText" presStyleLbl="sibTrans1D1" presStyleIdx="1" presStyleCnt="2"/>
      <dgm:spPr/>
    </dgm:pt>
    <dgm:pt modelId="{ECD7B09C-2EE6-425D-94D7-C641435A0C1A}" type="pres">
      <dgm:prSet presAssocID="{BD952F75-68F6-428B-8766-54C07B04C498}" presName="node" presStyleLbl="node1" presStyleIdx="2" presStyleCnt="3">
        <dgm:presLayoutVars>
          <dgm:bulletEnabled val="1"/>
        </dgm:presLayoutVars>
      </dgm:prSet>
      <dgm:spPr/>
    </dgm:pt>
  </dgm:ptLst>
  <dgm:cxnLst>
    <dgm:cxn modelId="{A76E280F-9BED-4392-8471-832C9E69569A}" type="presOf" srcId="{9BF446B9-AD81-4AAF-80D9-9ADF3CFC4403}" destId="{574AE438-B00B-48D4-A386-0229F42A3198}" srcOrd="0" destOrd="0" presId="urn:microsoft.com/office/officeart/2016/7/layout/RepeatingBendingProcessNew"/>
    <dgm:cxn modelId="{55AA8E1A-EDA9-453F-AD37-CB2C8FBD892F}" type="presOf" srcId="{530C4BA2-855C-4060-AB80-0C27D47CFCDA}" destId="{574AE438-B00B-48D4-A386-0229F42A3198}" srcOrd="0" destOrd="1" presId="urn:microsoft.com/office/officeart/2016/7/layout/RepeatingBendingProcessNew"/>
    <dgm:cxn modelId="{A58B9829-BFEC-4AEA-A17E-FD1A2627D4E1}" type="presOf" srcId="{BD952F75-68F6-428B-8766-54C07B04C498}" destId="{ECD7B09C-2EE6-425D-94D7-C641435A0C1A}" srcOrd="0" destOrd="0" presId="urn:microsoft.com/office/officeart/2016/7/layout/RepeatingBendingProcessNew"/>
    <dgm:cxn modelId="{DC81D32B-ED8E-43BE-8DFC-AA758324B5D8}" type="presOf" srcId="{2C76654A-D9FF-483B-86B7-4E9EE7C3F09E}" destId="{751D414B-4871-4BD1-9CB3-AE58FAA917F5}" srcOrd="1" destOrd="0" presId="urn:microsoft.com/office/officeart/2016/7/layout/RepeatingBendingProcessNew"/>
    <dgm:cxn modelId="{7E86DF40-90DF-4C56-885C-FC4555744182}" type="presOf" srcId="{AD9B1A9A-8113-4C80-82F9-0EFBBF076C8C}" destId="{ECD7B09C-2EE6-425D-94D7-C641435A0C1A}" srcOrd="0" destOrd="1" presId="urn:microsoft.com/office/officeart/2016/7/layout/RepeatingBendingProcessNew"/>
    <dgm:cxn modelId="{8BD96E41-9E64-46C4-8D2E-D0DE5D70DE5D}" type="presOf" srcId="{2E472C08-6E56-46E8-9DDC-EB562E83A391}" destId="{30C28D9E-6484-44AE-940E-FDFC0AEF1D80}" srcOrd="0" destOrd="1" presId="urn:microsoft.com/office/officeart/2016/7/layout/RepeatingBendingProcessNew"/>
    <dgm:cxn modelId="{57E66664-606A-4C30-8422-7DFD8D81F059}" type="presOf" srcId="{A29C2AD6-800E-4947-BA12-536E5E0DDB58}" destId="{B3C7DC71-5C5D-49B7-ACAB-D930E7E05026}" srcOrd="1" destOrd="0" presId="urn:microsoft.com/office/officeart/2016/7/layout/RepeatingBendingProcessNew"/>
    <dgm:cxn modelId="{32EA8348-53C7-4C2A-9D28-A78A11B279E4}" type="presOf" srcId="{84A236D1-A13F-4C66-BFDE-68055B365FE6}" destId="{30C28D9E-6484-44AE-940E-FDFC0AEF1D80}" srcOrd="0" destOrd="0" presId="urn:microsoft.com/office/officeart/2016/7/layout/RepeatingBendingProcessNew"/>
    <dgm:cxn modelId="{E01AD854-BA0A-41C1-84D2-6D19B08C2D30}" srcId="{BD952F75-68F6-428B-8766-54C07B04C498}" destId="{AD9B1A9A-8113-4C80-82F9-0EFBBF076C8C}" srcOrd="0" destOrd="0" parTransId="{3D734E0B-9670-4863-9FD4-653F3DA31C4D}" sibTransId="{CD165C9B-47E5-46E9-B2A6-FA09CF48FBF3}"/>
    <dgm:cxn modelId="{7F79387B-D888-4C29-9809-7389A7461846}" type="presOf" srcId="{2C76654A-D9FF-483B-86B7-4E9EE7C3F09E}" destId="{F3E6B294-6379-4F91-9943-5A37E7FB39F6}" srcOrd="0" destOrd="0" presId="urn:microsoft.com/office/officeart/2016/7/layout/RepeatingBendingProcessNew"/>
    <dgm:cxn modelId="{19C5458E-8243-44C8-841F-EF285A96C8F6}" srcId="{EC01BB64-BA0D-4BA2-9838-32E830DCCA06}" destId="{84A236D1-A13F-4C66-BFDE-68055B365FE6}" srcOrd="1" destOrd="0" parTransId="{49C4BACC-D588-4037-9ED5-58F4BD007316}" sibTransId="{A29C2AD6-800E-4947-BA12-536E5E0DDB58}"/>
    <dgm:cxn modelId="{685187B5-9397-475D-96D0-241A7773B062}" type="presOf" srcId="{EC01BB64-BA0D-4BA2-9838-32E830DCCA06}" destId="{65FFB989-F135-41E9-8005-3A521A333B59}" srcOrd="0" destOrd="0" presId="urn:microsoft.com/office/officeart/2016/7/layout/RepeatingBendingProcessNew"/>
    <dgm:cxn modelId="{B507F1BB-EDCA-4213-A870-79AF3696B08C}" type="presOf" srcId="{A29C2AD6-800E-4947-BA12-536E5E0DDB58}" destId="{F3221A2B-DA3E-4282-80F1-9007E8048574}" srcOrd="0" destOrd="0" presId="urn:microsoft.com/office/officeart/2016/7/layout/RepeatingBendingProcessNew"/>
    <dgm:cxn modelId="{FB086ADD-7821-4351-B612-E4754AC7C143}" srcId="{9BF446B9-AD81-4AAF-80D9-9ADF3CFC4403}" destId="{530C4BA2-855C-4060-AB80-0C27D47CFCDA}" srcOrd="0" destOrd="0" parTransId="{FC86F5EF-1484-4A5B-8216-3BC5C3413AA0}" sibTransId="{C8536E5F-6D08-4536-B8DA-FB01F9DE57D4}"/>
    <dgm:cxn modelId="{3F37CADE-94D3-4CD0-87A1-83109A45235F}" srcId="{EC01BB64-BA0D-4BA2-9838-32E830DCCA06}" destId="{BD952F75-68F6-428B-8766-54C07B04C498}" srcOrd="2" destOrd="0" parTransId="{37760D40-3878-4A87-8AB5-1ABBBA8B2757}" sibTransId="{223A024D-F00F-4B4E-B70D-2EB0C6414361}"/>
    <dgm:cxn modelId="{781D2ADF-B259-4254-A675-984FE1F93D54}" srcId="{EC01BB64-BA0D-4BA2-9838-32E830DCCA06}" destId="{9BF446B9-AD81-4AAF-80D9-9ADF3CFC4403}" srcOrd="0" destOrd="0" parTransId="{D5BEF1DC-12F4-4491-BA9D-B170849D519D}" sibTransId="{2C76654A-D9FF-483B-86B7-4E9EE7C3F09E}"/>
    <dgm:cxn modelId="{35B65CFF-F197-4D92-AB7C-7CF6629D710B}" srcId="{84A236D1-A13F-4C66-BFDE-68055B365FE6}" destId="{2E472C08-6E56-46E8-9DDC-EB562E83A391}" srcOrd="0" destOrd="0" parTransId="{6CF5BDC6-FC5B-48C0-8793-1EF2DF8D754F}" sibTransId="{46116A01-36F5-4DF6-8C1D-9143D2387830}"/>
    <dgm:cxn modelId="{3EB29C89-51EA-4D5C-BA01-64408C21E3CE}" type="presParOf" srcId="{65FFB989-F135-41E9-8005-3A521A333B59}" destId="{574AE438-B00B-48D4-A386-0229F42A3198}" srcOrd="0" destOrd="0" presId="urn:microsoft.com/office/officeart/2016/7/layout/RepeatingBendingProcessNew"/>
    <dgm:cxn modelId="{2EFCDDB8-70C8-44A7-ADE6-B116FE327E3E}" type="presParOf" srcId="{65FFB989-F135-41E9-8005-3A521A333B59}" destId="{F3E6B294-6379-4F91-9943-5A37E7FB39F6}" srcOrd="1" destOrd="0" presId="urn:microsoft.com/office/officeart/2016/7/layout/RepeatingBendingProcessNew"/>
    <dgm:cxn modelId="{CDE5F1BA-442D-4360-8021-1FB60509598E}" type="presParOf" srcId="{F3E6B294-6379-4F91-9943-5A37E7FB39F6}" destId="{751D414B-4871-4BD1-9CB3-AE58FAA917F5}" srcOrd="0" destOrd="0" presId="urn:microsoft.com/office/officeart/2016/7/layout/RepeatingBendingProcessNew"/>
    <dgm:cxn modelId="{21D1A925-BEC3-4647-819D-249FC43A3324}" type="presParOf" srcId="{65FFB989-F135-41E9-8005-3A521A333B59}" destId="{30C28D9E-6484-44AE-940E-FDFC0AEF1D80}" srcOrd="2" destOrd="0" presId="urn:microsoft.com/office/officeart/2016/7/layout/RepeatingBendingProcessNew"/>
    <dgm:cxn modelId="{F82AD5CD-A1A3-497E-9DC1-6F2D3AD7648F}" type="presParOf" srcId="{65FFB989-F135-41E9-8005-3A521A333B59}" destId="{F3221A2B-DA3E-4282-80F1-9007E8048574}" srcOrd="3" destOrd="0" presId="urn:microsoft.com/office/officeart/2016/7/layout/RepeatingBendingProcessNew"/>
    <dgm:cxn modelId="{818710E0-E4CD-4586-B66F-371ED5245AB2}" type="presParOf" srcId="{F3221A2B-DA3E-4282-80F1-9007E8048574}" destId="{B3C7DC71-5C5D-49B7-ACAB-D930E7E05026}" srcOrd="0" destOrd="0" presId="urn:microsoft.com/office/officeart/2016/7/layout/RepeatingBendingProcessNew"/>
    <dgm:cxn modelId="{F4150925-367B-415A-903E-209035FD0B2D}" type="presParOf" srcId="{65FFB989-F135-41E9-8005-3A521A333B59}" destId="{ECD7B09C-2EE6-425D-94D7-C641435A0C1A}" srcOrd="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E6B294-6379-4F91-9943-5A37E7FB39F6}">
      <dsp:nvSpPr>
        <dsp:cNvPr id="0" name=""/>
        <dsp:cNvSpPr/>
      </dsp:nvSpPr>
      <dsp:spPr>
        <a:xfrm>
          <a:off x="3040792" y="1842975"/>
          <a:ext cx="667342" cy="91440"/>
        </a:xfrm>
        <a:custGeom>
          <a:avLst/>
          <a:gdLst/>
          <a:ahLst/>
          <a:cxnLst/>
          <a:rect l="0" t="0" r="0" b="0"/>
          <a:pathLst>
            <a:path>
              <a:moveTo>
                <a:pt x="0" y="45720"/>
              </a:moveTo>
              <a:lnTo>
                <a:pt x="66734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1885205"/>
        <a:ext cx="34897" cy="6979"/>
      </dsp:txXfrm>
    </dsp:sp>
    <dsp:sp modelId="{574AE438-B00B-48D4-A386-0229F42A3198}">
      <dsp:nvSpPr>
        <dsp:cNvPr id="0" name=""/>
        <dsp:cNvSpPr/>
      </dsp:nvSpPr>
      <dsp:spPr>
        <a:xfrm>
          <a:off x="8061" y="978336"/>
          <a:ext cx="3034531" cy="182071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t" anchorCtr="0">
          <a:noAutofit/>
        </a:bodyPr>
        <a:lstStyle/>
        <a:p>
          <a:pPr marL="0" lvl="0" indent="0" algn="l" defTabSz="711200">
            <a:lnSpc>
              <a:spcPct val="90000"/>
            </a:lnSpc>
            <a:spcBef>
              <a:spcPct val="0"/>
            </a:spcBef>
            <a:spcAft>
              <a:spcPct val="35000"/>
            </a:spcAft>
            <a:buNone/>
          </a:pPr>
          <a:r>
            <a:rPr lang="es-MX" sz="1600" kern="1200"/>
            <a:t>OpenCV (cv2):</a:t>
          </a:r>
          <a:endParaRPr lang="en-US" sz="1600" kern="1200"/>
        </a:p>
        <a:p>
          <a:pPr marL="114300" lvl="1" indent="-114300" algn="l" defTabSz="533400">
            <a:lnSpc>
              <a:spcPct val="90000"/>
            </a:lnSpc>
            <a:spcBef>
              <a:spcPct val="0"/>
            </a:spcBef>
            <a:spcAft>
              <a:spcPct val="15000"/>
            </a:spcAft>
            <a:buChar char="•"/>
          </a:pPr>
          <a:r>
            <a:rPr lang="es-MX" sz="1200" kern="1200"/>
            <a:t>Propósito: OpenCV (Open Source Computer Vision Library) es una biblioteca popular utilizada para procesar imágenes y videos. Proporciona funciones para adquirir, procesar y analizar imágenes.</a:t>
          </a:r>
          <a:endParaRPr lang="en-US" sz="1200" kern="1200"/>
        </a:p>
      </dsp:txBody>
      <dsp:txXfrm>
        <a:off x="8061" y="978336"/>
        <a:ext cx="3034531" cy="1820718"/>
      </dsp:txXfrm>
    </dsp:sp>
    <dsp:sp modelId="{F3221A2B-DA3E-4282-80F1-9007E8048574}">
      <dsp:nvSpPr>
        <dsp:cNvPr id="0" name=""/>
        <dsp:cNvSpPr/>
      </dsp:nvSpPr>
      <dsp:spPr>
        <a:xfrm>
          <a:off x="6773265" y="1842975"/>
          <a:ext cx="667342" cy="91440"/>
        </a:xfrm>
        <a:custGeom>
          <a:avLst/>
          <a:gdLst/>
          <a:ahLst/>
          <a:cxnLst/>
          <a:rect l="0" t="0" r="0" b="0"/>
          <a:pathLst>
            <a:path>
              <a:moveTo>
                <a:pt x="0" y="45720"/>
              </a:moveTo>
              <a:lnTo>
                <a:pt x="667342"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1885205"/>
        <a:ext cx="34897" cy="6979"/>
      </dsp:txXfrm>
    </dsp:sp>
    <dsp:sp modelId="{30C28D9E-6484-44AE-940E-FDFC0AEF1D80}">
      <dsp:nvSpPr>
        <dsp:cNvPr id="0" name=""/>
        <dsp:cNvSpPr/>
      </dsp:nvSpPr>
      <dsp:spPr>
        <a:xfrm>
          <a:off x="3740534" y="978336"/>
          <a:ext cx="3034531" cy="182071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t" anchorCtr="0">
          <a:noAutofit/>
        </a:bodyPr>
        <a:lstStyle/>
        <a:p>
          <a:pPr marL="0" lvl="0" indent="0" algn="l" defTabSz="711200">
            <a:lnSpc>
              <a:spcPct val="90000"/>
            </a:lnSpc>
            <a:spcBef>
              <a:spcPct val="0"/>
            </a:spcBef>
            <a:spcAft>
              <a:spcPct val="35000"/>
            </a:spcAft>
            <a:buNone/>
          </a:pPr>
          <a:r>
            <a:rPr lang="es-MX" sz="1600" kern="1200"/>
            <a:t>MediaPipe:</a:t>
          </a:r>
          <a:endParaRPr lang="en-US" sz="1600" kern="1200"/>
        </a:p>
        <a:p>
          <a:pPr marL="114300" lvl="1" indent="-114300" algn="l" defTabSz="533400">
            <a:lnSpc>
              <a:spcPct val="90000"/>
            </a:lnSpc>
            <a:spcBef>
              <a:spcPct val="0"/>
            </a:spcBef>
            <a:spcAft>
              <a:spcPct val="15000"/>
            </a:spcAft>
            <a:buChar char="•"/>
          </a:pPr>
          <a:r>
            <a:rPr lang="es-MX" sz="1200" kern="1200"/>
            <a:t>Propósito: MediaPipe es una biblioteca desarrollada por Google que proporciona soluciones para análisis y seguimiento de mediapíxeles en tiempo real. En este caso, se utiliza específicamente para el seguimiento de las manos.</a:t>
          </a:r>
          <a:endParaRPr lang="en-US" sz="1200" kern="1200"/>
        </a:p>
      </dsp:txBody>
      <dsp:txXfrm>
        <a:off x="3740534" y="978336"/>
        <a:ext cx="3034531" cy="1820718"/>
      </dsp:txXfrm>
    </dsp:sp>
    <dsp:sp modelId="{ECD7B09C-2EE6-425D-94D7-C641435A0C1A}">
      <dsp:nvSpPr>
        <dsp:cNvPr id="0" name=""/>
        <dsp:cNvSpPr/>
      </dsp:nvSpPr>
      <dsp:spPr>
        <a:xfrm>
          <a:off x="7473007" y="978336"/>
          <a:ext cx="3034531" cy="182071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t" anchorCtr="0">
          <a:noAutofit/>
        </a:bodyPr>
        <a:lstStyle/>
        <a:p>
          <a:pPr marL="0" lvl="0" indent="0" algn="l" defTabSz="711200">
            <a:lnSpc>
              <a:spcPct val="90000"/>
            </a:lnSpc>
            <a:spcBef>
              <a:spcPct val="0"/>
            </a:spcBef>
            <a:spcAft>
              <a:spcPct val="35000"/>
            </a:spcAft>
            <a:buNone/>
          </a:pPr>
          <a:r>
            <a:rPr lang="es-MX" sz="1600" kern="1200"/>
            <a:t>NumPy</a:t>
          </a:r>
          <a:endParaRPr lang="en-US" sz="1600" kern="1200"/>
        </a:p>
        <a:p>
          <a:pPr marL="114300" lvl="1" indent="-114300" algn="l" defTabSz="533400">
            <a:lnSpc>
              <a:spcPct val="90000"/>
            </a:lnSpc>
            <a:spcBef>
              <a:spcPct val="0"/>
            </a:spcBef>
            <a:spcAft>
              <a:spcPct val="15000"/>
            </a:spcAft>
            <a:buChar char="•"/>
          </a:pPr>
          <a:r>
            <a:rPr lang="es-MX" sz="1200" kern="1200"/>
            <a:t>Además de estas dos bibliotecas principales, también se utiliza NumPy para operaciones numéricas eficientes, como la manipulación de coordenadas de landmarks y cálculos de distancia.</a:t>
          </a:r>
          <a:endParaRPr lang="en-US" sz="1200" kern="1200"/>
        </a:p>
      </dsp:txBody>
      <dsp:txXfrm>
        <a:off x="7473007" y="978336"/>
        <a:ext cx="3034531" cy="1820718"/>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11/16/2023</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39438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11/16/2023</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2528814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11/16/2023</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1123820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11/16/2023</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951356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11/16/2023</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2736683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11/16/2023</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1476775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11/16/2023</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157102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11/16/2023</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2825718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11/16/2023</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3197700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11/16/2023</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311056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11/16/2023</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21055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11/16/2023</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317547296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0D69476-0428-79FF-0779-96ABE169BC9F}"/>
              </a:ext>
            </a:extLst>
          </p:cNvPr>
          <p:cNvSpPr>
            <a:spLocks noGrp="1"/>
          </p:cNvSpPr>
          <p:nvPr>
            <p:ph type="ctrTitle"/>
          </p:nvPr>
        </p:nvSpPr>
        <p:spPr>
          <a:xfrm>
            <a:off x="5853675" y="596644"/>
            <a:ext cx="5500125" cy="3435606"/>
          </a:xfrm>
        </p:spPr>
        <p:txBody>
          <a:bodyPr anchor="b">
            <a:normAutofit/>
          </a:bodyPr>
          <a:lstStyle/>
          <a:p>
            <a:pPr algn="r"/>
            <a:r>
              <a:rPr lang="es-CO" sz="5600" dirty="0"/>
              <a:t>Reconocimiento Señas</a:t>
            </a:r>
          </a:p>
        </p:txBody>
      </p:sp>
      <p:sp>
        <p:nvSpPr>
          <p:cNvPr id="3" name="Subtítulo 2">
            <a:extLst>
              <a:ext uri="{FF2B5EF4-FFF2-40B4-BE49-F238E27FC236}">
                <a16:creationId xmlns:a16="http://schemas.microsoft.com/office/drawing/2014/main" id="{422F0D5B-7407-367D-E8E1-27EEE3D3C447}"/>
              </a:ext>
            </a:extLst>
          </p:cNvPr>
          <p:cNvSpPr>
            <a:spLocks noGrp="1"/>
          </p:cNvSpPr>
          <p:nvPr>
            <p:ph type="subTitle" idx="1"/>
          </p:nvPr>
        </p:nvSpPr>
        <p:spPr>
          <a:xfrm>
            <a:off x="5853675" y="4298950"/>
            <a:ext cx="5500125" cy="1962406"/>
          </a:xfrm>
        </p:spPr>
        <p:txBody>
          <a:bodyPr>
            <a:normAutofit/>
          </a:bodyPr>
          <a:lstStyle/>
          <a:p>
            <a:pPr algn="r"/>
            <a:endParaRPr lang="es-CO"/>
          </a:p>
        </p:txBody>
      </p:sp>
      <p:pic>
        <p:nvPicPr>
          <p:cNvPr id="4" name="Picture 3">
            <a:extLst>
              <a:ext uri="{FF2B5EF4-FFF2-40B4-BE49-F238E27FC236}">
                <a16:creationId xmlns:a16="http://schemas.microsoft.com/office/drawing/2014/main" id="{AC07D9B7-7140-B02C-306D-F17D82EE372E}"/>
              </a:ext>
            </a:extLst>
          </p:cNvPr>
          <p:cNvPicPr>
            <a:picLocks noChangeAspect="1"/>
          </p:cNvPicPr>
          <p:nvPr/>
        </p:nvPicPr>
        <p:blipFill>
          <a:blip r:embed="rId2"/>
          <a:stretch>
            <a:fillRect/>
          </a:stretch>
        </p:blipFill>
        <p:spPr>
          <a:xfrm>
            <a:off x="981550" y="3613155"/>
            <a:ext cx="4020093" cy="2653262"/>
          </a:xfrm>
          <a:prstGeom prst="rect">
            <a:avLst/>
          </a:prstGeom>
        </p:spPr>
      </p:pic>
      <p:pic>
        <p:nvPicPr>
          <p:cNvPr id="5" name="Picture 4">
            <a:extLst>
              <a:ext uri="{FF2B5EF4-FFF2-40B4-BE49-F238E27FC236}">
                <a16:creationId xmlns:a16="http://schemas.microsoft.com/office/drawing/2014/main" id="{2E9DE392-BF9F-074A-F68C-F44D8F302551}"/>
              </a:ext>
            </a:extLst>
          </p:cNvPr>
          <p:cNvPicPr>
            <a:picLocks noChangeAspect="1"/>
          </p:cNvPicPr>
          <p:nvPr/>
        </p:nvPicPr>
        <p:blipFill>
          <a:blip r:embed="rId3"/>
          <a:stretch>
            <a:fillRect/>
          </a:stretch>
        </p:blipFill>
        <p:spPr>
          <a:xfrm>
            <a:off x="981551" y="596644"/>
            <a:ext cx="4020093" cy="2653262"/>
          </a:xfrm>
          <a:prstGeom prst="rect">
            <a:avLst/>
          </a:prstGeom>
        </p:spPr>
      </p:pic>
    </p:spTree>
    <p:extLst>
      <p:ext uri="{BB962C8B-B14F-4D97-AF65-F5344CB8AC3E}">
        <p14:creationId xmlns:p14="http://schemas.microsoft.com/office/powerpoint/2010/main" val="1593970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339FA40-106C-EEA2-17A0-93EF904A5AD3}"/>
              </a:ext>
            </a:extLst>
          </p:cNvPr>
          <p:cNvSpPr>
            <a:spLocks noGrp="1"/>
          </p:cNvSpPr>
          <p:nvPr>
            <p:ph type="title"/>
          </p:nvPr>
        </p:nvSpPr>
        <p:spPr>
          <a:xfrm>
            <a:off x="838201" y="596644"/>
            <a:ext cx="10515600" cy="2053369"/>
          </a:xfrm>
        </p:spPr>
        <p:txBody>
          <a:bodyPr anchor="b">
            <a:normAutofit/>
          </a:bodyPr>
          <a:lstStyle/>
          <a:p>
            <a:r>
              <a:rPr lang="es-MX" dirty="0"/>
              <a:t>Entornos de Trabajo Específicos</a:t>
            </a:r>
            <a:br>
              <a:rPr lang="es-MX" dirty="0"/>
            </a:br>
            <a:endParaRPr lang="es-CO" dirty="0"/>
          </a:p>
        </p:txBody>
      </p:sp>
      <p:sp>
        <p:nvSpPr>
          <p:cNvPr id="3" name="Marcador de contenido 2">
            <a:extLst>
              <a:ext uri="{FF2B5EF4-FFF2-40B4-BE49-F238E27FC236}">
                <a16:creationId xmlns:a16="http://schemas.microsoft.com/office/drawing/2014/main" id="{447AFF95-C4BE-44D2-C575-0A30E2AA5E74}"/>
              </a:ext>
            </a:extLst>
          </p:cNvPr>
          <p:cNvSpPr>
            <a:spLocks noGrp="1"/>
          </p:cNvSpPr>
          <p:nvPr>
            <p:ph idx="1"/>
          </p:nvPr>
        </p:nvSpPr>
        <p:spPr>
          <a:xfrm>
            <a:off x="838200" y="3044023"/>
            <a:ext cx="4645696" cy="3110382"/>
          </a:xfrm>
        </p:spPr>
        <p:txBody>
          <a:bodyPr anchor="ctr">
            <a:normAutofit/>
          </a:bodyPr>
          <a:lstStyle/>
          <a:p>
            <a:pPr>
              <a:lnSpc>
                <a:spcPct val="100000"/>
              </a:lnSpc>
            </a:pPr>
            <a:endParaRPr lang="es-MX" sz="1700"/>
          </a:p>
          <a:p>
            <a:pPr>
              <a:lnSpc>
                <a:spcPct val="100000"/>
              </a:lnSpc>
            </a:pPr>
            <a:r>
              <a:rPr lang="es-MX" sz="1700"/>
              <a:t>En entornos laborales donde las personas no pueden hablar o necesitan comunicarse de manera silenciosa, esta aplicación podría ser una herramienta útil. Por ejemplo, en situaciones donde se requiere comunicación discreta o en entornos ruidosos donde la comunicación vocal es difícil.</a:t>
            </a:r>
            <a:endParaRPr lang="es-CO" sz="1700"/>
          </a:p>
        </p:txBody>
      </p:sp>
      <p:pic>
        <p:nvPicPr>
          <p:cNvPr id="7" name="Graphic 6" descr="Chateo">
            <a:extLst>
              <a:ext uri="{FF2B5EF4-FFF2-40B4-BE49-F238E27FC236}">
                <a16:creationId xmlns:a16="http://schemas.microsoft.com/office/drawing/2014/main" id="{439CC913-4140-2FBD-61B8-6A1AA6EADF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3044023"/>
            <a:ext cx="3217333" cy="3217333"/>
          </a:xfrm>
          <a:prstGeom prst="rect">
            <a:avLst/>
          </a:prstGeom>
        </p:spPr>
      </p:pic>
    </p:spTree>
    <p:extLst>
      <p:ext uri="{BB962C8B-B14F-4D97-AF65-F5344CB8AC3E}">
        <p14:creationId xmlns:p14="http://schemas.microsoft.com/office/powerpoint/2010/main" val="2141397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61EB98-E0C4-4B95-984A-E7D9DFAD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ED1ABB7-421A-5A03-DCD8-BE151B2C25CF}"/>
              </a:ext>
            </a:extLst>
          </p:cNvPr>
          <p:cNvSpPr>
            <a:spLocks noGrp="1"/>
          </p:cNvSpPr>
          <p:nvPr>
            <p:ph type="title"/>
          </p:nvPr>
        </p:nvSpPr>
        <p:spPr>
          <a:xfrm>
            <a:off x="838200" y="365125"/>
            <a:ext cx="10515601" cy="1795655"/>
          </a:xfrm>
        </p:spPr>
        <p:txBody>
          <a:bodyPr>
            <a:normAutofit/>
          </a:bodyPr>
          <a:lstStyle/>
          <a:p>
            <a:r>
              <a:rPr lang="es-CO" kern="100">
                <a:effectLst/>
                <a:latin typeface="Calibri" panose="020F0502020204030204" pitchFamily="34" charset="0"/>
                <a:ea typeface="Calibri" panose="020F0502020204030204" pitchFamily="34" charset="0"/>
                <a:cs typeface="Times New Roman" panose="02020603050405020304" pitchFamily="18" charset="0"/>
              </a:rPr>
              <a:t>Seguimiento de las Manos</a:t>
            </a:r>
            <a:br>
              <a:rPr lang="es-CO" kern="100">
                <a:effectLst/>
                <a:latin typeface="Calibri" panose="020F0502020204030204" pitchFamily="34" charset="0"/>
                <a:ea typeface="Calibri" panose="020F0502020204030204" pitchFamily="34" charset="0"/>
                <a:cs typeface="Times New Roman" panose="02020603050405020304" pitchFamily="18" charset="0"/>
              </a:rPr>
            </a:br>
            <a:endParaRPr lang="es-CO" dirty="0"/>
          </a:p>
        </p:txBody>
      </p:sp>
      <p:graphicFrame>
        <p:nvGraphicFramePr>
          <p:cNvPr id="5" name="Marcador de contenido 2">
            <a:extLst>
              <a:ext uri="{FF2B5EF4-FFF2-40B4-BE49-F238E27FC236}">
                <a16:creationId xmlns:a16="http://schemas.microsoft.com/office/drawing/2014/main" id="{3B875029-1C8E-2352-4426-6E056EE266D7}"/>
              </a:ext>
            </a:extLst>
          </p:cNvPr>
          <p:cNvGraphicFramePr>
            <a:graphicFrameLocks noGrp="1"/>
          </p:cNvGraphicFramePr>
          <p:nvPr>
            <p:ph idx="1"/>
            <p:extLst>
              <p:ext uri="{D42A27DB-BD31-4B8C-83A1-F6EECF244321}">
                <p14:modId xmlns:p14="http://schemas.microsoft.com/office/powerpoint/2010/main" val="1124723180"/>
              </p:ext>
            </p:extLst>
          </p:nvPr>
        </p:nvGraphicFramePr>
        <p:xfrm>
          <a:off x="838200" y="2399571"/>
          <a:ext cx="10515600" cy="37773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7777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F4DCA85-151F-B3E7-D974-E005410F1A28}"/>
              </a:ext>
            </a:extLst>
          </p:cNvPr>
          <p:cNvSpPr>
            <a:spLocks noGrp="1"/>
          </p:cNvSpPr>
          <p:nvPr>
            <p:ph type="title"/>
          </p:nvPr>
        </p:nvSpPr>
        <p:spPr>
          <a:xfrm>
            <a:off x="838200" y="685800"/>
            <a:ext cx="5257800" cy="2275480"/>
          </a:xfrm>
        </p:spPr>
        <p:txBody>
          <a:bodyPr>
            <a:normAutofit/>
          </a:bodyPr>
          <a:lstStyle/>
          <a:p>
            <a:pPr>
              <a:lnSpc>
                <a:spcPct val="90000"/>
              </a:lnSpc>
            </a:pPr>
            <a:r>
              <a:rPr lang="es-CO" sz="5000" kern="100">
                <a:effectLst/>
                <a:latin typeface="Calibri" panose="020F0502020204030204" pitchFamily="34" charset="0"/>
                <a:ea typeface="Calibri" panose="020F0502020204030204" pitchFamily="34" charset="0"/>
                <a:cs typeface="Times New Roman" panose="02020603050405020304" pitchFamily="18" charset="0"/>
              </a:rPr>
              <a:t>Detección de </a:t>
            </a:r>
            <a:r>
              <a:rPr lang="es-CO" sz="5000" kern="100" err="1">
                <a:effectLst/>
                <a:latin typeface="Calibri" panose="020F0502020204030204" pitchFamily="34" charset="0"/>
                <a:ea typeface="Calibri" panose="020F0502020204030204" pitchFamily="34" charset="0"/>
                <a:cs typeface="Times New Roman" panose="02020603050405020304" pitchFamily="18" charset="0"/>
              </a:rPr>
              <a:t>Landmarks</a:t>
            </a:r>
            <a:br>
              <a:rPr lang="es-CO" sz="5000" kern="100">
                <a:effectLst/>
                <a:latin typeface="Calibri" panose="020F0502020204030204" pitchFamily="34" charset="0"/>
                <a:ea typeface="Calibri" panose="020F0502020204030204" pitchFamily="34" charset="0"/>
                <a:cs typeface="Times New Roman" panose="02020603050405020304" pitchFamily="18" charset="0"/>
              </a:rPr>
            </a:br>
            <a:endParaRPr lang="es-CO" sz="5000"/>
          </a:p>
        </p:txBody>
      </p:sp>
      <p:sp>
        <p:nvSpPr>
          <p:cNvPr id="3" name="Marcador de contenido 2">
            <a:extLst>
              <a:ext uri="{FF2B5EF4-FFF2-40B4-BE49-F238E27FC236}">
                <a16:creationId xmlns:a16="http://schemas.microsoft.com/office/drawing/2014/main" id="{344B90F3-D804-BB04-69E9-DF68F68CBD3B}"/>
              </a:ext>
            </a:extLst>
          </p:cNvPr>
          <p:cNvSpPr>
            <a:spLocks noGrp="1"/>
          </p:cNvSpPr>
          <p:nvPr>
            <p:ph idx="1"/>
          </p:nvPr>
        </p:nvSpPr>
        <p:spPr>
          <a:xfrm>
            <a:off x="838199" y="3319796"/>
            <a:ext cx="5257799" cy="2852404"/>
          </a:xfrm>
        </p:spPr>
        <p:txBody>
          <a:bodyPr>
            <a:normAutofit/>
          </a:bodyPr>
          <a:lstStyle/>
          <a:p>
            <a:pPr>
              <a:spcAft>
                <a:spcPts val="800"/>
              </a:spcAft>
            </a:pPr>
            <a:r>
              <a:rPr lang="es-CO" kern="100" dirty="0">
                <a:effectLst/>
                <a:latin typeface="Calibri" panose="020F0502020204030204" pitchFamily="34" charset="0"/>
                <a:ea typeface="Calibri" panose="020F0502020204030204" pitchFamily="34" charset="0"/>
                <a:cs typeface="Times New Roman" panose="02020603050405020304" pitchFamily="18" charset="0"/>
              </a:rPr>
              <a:t>- Identifica y muestra las </a:t>
            </a:r>
            <a:r>
              <a:rPr lang="es-CO" kern="100" dirty="0" err="1">
                <a:effectLst/>
                <a:latin typeface="Calibri" panose="020F0502020204030204" pitchFamily="34" charset="0"/>
                <a:ea typeface="Calibri" panose="020F0502020204030204" pitchFamily="34" charset="0"/>
                <a:cs typeface="Times New Roman" panose="02020603050405020304" pitchFamily="18" charset="0"/>
              </a:rPr>
              <a:t>landmarks</a:t>
            </a:r>
            <a:r>
              <a:rPr lang="es-CO" kern="100" dirty="0">
                <a:effectLst/>
                <a:latin typeface="Calibri" panose="020F0502020204030204" pitchFamily="34" charset="0"/>
                <a:ea typeface="Calibri" panose="020F0502020204030204" pitchFamily="34" charset="0"/>
                <a:cs typeface="Times New Roman" panose="02020603050405020304" pitchFamily="18" charset="0"/>
              </a:rPr>
              <a:t> (puntos clave) de las manos, incluyendo las puntas y nudillos de los dedos, la muñeca, etc. Estos </a:t>
            </a:r>
            <a:r>
              <a:rPr lang="es-CO" kern="100" dirty="0" err="1">
                <a:effectLst/>
                <a:latin typeface="Calibri" panose="020F0502020204030204" pitchFamily="34" charset="0"/>
                <a:ea typeface="Calibri" panose="020F0502020204030204" pitchFamily="34" charset="0"/>
                <a:cs typeface="Times New Roman" panose="02020603050405020304" pitchFamily="18" charset="0"/>
              </a:rPr>
              <a:t>landmarks</a:t>
            </a:r>
            <a:r>
              <a:rPr lang="es-CO" kern="100" dirty="0">
                <a:effectLst/>
                <a:latin typeface="Calibri" panose="020F0502020204030204" pitchFamily="34" charset="0"/>
                <a:ea typeface="Calibri" panose="020F0502020204030204" pitchFamily="34" charset="0"/>
                <a:cs typeface="Times New Roman" panose="02020603050405020304" pitchFamily="18" charset="0"/>
              </a:rPr>
              <a:t> son detectados por el modelo entrenado de </a:t>
            </a:r>
            <a:r>
              <a:rPr lang="es-CO" kern="100" dirty="0" err="1">
                <a:effectLst/>
                <a:latin typeface="Calibri" panose="020F0502020204030204" pitchFamily="34" charset="0"/>
                <a:ea typeface="Calibri" panose="020F0502020204030204" pitchFamily="34" charset="0"/>
                <a:cs typeface="Times New Roman" panose="02020603050405020304" pitchFamily="18" charset="0"/>
              </a:rPr>
              <a:t>MediaPipe</a:t>
            </a:r>
            <a:r>
              <a:rPr lang="es-CO" kern="100" dirty="0">
                <a:effectLst/>
                <a:latin typeface="Calibri" panose="020F0502020204030204" pitchFamily="34" charset="0"/>
                <a:ea typeface="Calibri" panose="020F0502020204030204" pitchFamily="34" charset="0"/>
                <a:cs typeface="Times New Roman" panose="02020603050405020304" pitchFamily="18" charset="0"/>
              </a:rPr>
              <a:t>.</a:t>
            </a:r>
          </a:p>
          <a:p>
            <a:pPr>
              <a:spcAft>
                <a:spcPts val="800"/>
              </a:spcAft>
            </a:pPr>
            <a:endParaRPr lang="es-CO"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pic>
        <p:nvPicPr>
          <p:cNvPr id="2050" name="Picture 2" descr="MediaPipe Hands: 21 landmarks [13]. | Download Scientific Diagram">
            <a:extLst>
              <a:ext uri="{FF2B5EF4-FFF2-40B4-BE49-F238E27FC236}">
                <a16:creationId xmlns:a16="http://schemas.microsoft.com/office/drawing/2014/main" id="{C855A47A-94AB-B47E-B605-EB2A6BA974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62889" y="1187557"/>
            <a:ext cx="4925879" cy="4482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052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5B70613-15B9-CC5A-7204-8CF95053E331}"/>
              </a:ext>
            </a:extLst>
          </p:cNvPr>
          <p:cNvSpPr>
            <a:spLocks noGrp="1"/>
          </p:cNvSpPr>
          <p:nvPr>
            <p:ph type="title"/>
          </p:nvPr>
        </p:nvSpPr>
        <p:spPr>
          <a:xfrm>
            <a:off x="838200" y="685800"/>
            <a:ext cx="5257800" cy="2275480"/>
          </a:xfrm>
        </p:spPr>
        <p:txBody>
          <a:bodyPr>
            <a:normAutofit/>
          </a:bodyPr>
          <a:lstStyle/>
          <a:p>
            <a:r>
              <a:rPr lang="es-CO" kern="100">
                <a:effectLst/>
                <a:latin typeface="Calibri" panose="020F0502020204030204" pitchFamily="34" charset="0"/>
                <a:ea typeface="Calibri" panose="020F0502020204030204" pitchFamily="34" charset="0"/>
                <a:cs typeface="Times New Roman" panose="02020603050405020304" pitchFamily="18" charset="0"/>
              </a:rPr>
              <a:t>Gestos de Mano</a:t>
            </a:r>
            <a:br>
              <a:rPr lang="es-CO" kern="100">
                <a:effectLst/>
                <a:latin typeface="Calibri" panose="020F0502020204030204" pitchFamily="34" charset="0"/>
                <a:ea typeface="Calibri" panose="020F0502020204030204" pitchFamily="34" charset="0"/>
                <a:cs typeface="Times New Roman" panose="02020603050405020304" pitchFamily="18" charset="0"/>
              </a:rPr>
            </a:br>
            <a:endParaRPr lang="es-CO" dirty="0"/>
          </a:p>
        </p:txBody>
      </p:sp>
      <p:sp>
        <p:nvSpPr>
          <p:cNvPr id="3" name="Marcador de contenido 2">
            <a:extLst>
              <a:ext uri="{FF2B5EF4-FFF2-40B4-BE49-F238E27FC236}">
                <a16:creationId xmlns:a16="http://schemas.microsoft.com/office/drawing/2014/main" id="{272F7DE3-604F-0993-D459-6E37D5A0A751}"/>
              </a:ext>
            </a:extLst>
          </p:cNvPr>
          <p:cNvSpPr>
            <a:spLocks noGrp="1"/>
          </p:cNvSpPr>
          <p:nvPr>
            <p:ph idx="1"/>
          </p:nvPr>
        </p:nvSpPr>
        <p:spPr>
          <a:xfrm>
            <a:off x="838199" y="3319796"/>
            <a:ext cx="5257799" cy="2852404"/>
          </a:xfrm>
        </p:spPr>
        <p:txBody>
          <a:bodyPr>
            <a:normAutofit/>
          </a:bodyPr>
          <a:lstStyle/>
          <a:p>
            <a:pPr marL="0" indent="0">
              <a:spcAft>
                <a:spcPts val="800"/>
              </a:spcAft>
              <a:buNone/>
            </a:pPr>
            <a:r>
              <a:rPr lang="es-CO" kern="100" dirty="0">
                <a:effectLst/>
                <a:latin typeface="Calibri" panose="020F0502020204030204" pitchFamily="34" charset="0"/>
                <a:ea typeface="Calibri" panose="020F0502020204030204" pitchFamily="34" charset="0"/>
                <a:cs typeface="Times New Roman" panose="02020603050405020304" pitchFamily="18" charset="0"/>
              </a:rPr>
              <a:t> Analiza la posición de los dedos para detectar ciertos gestos, como el pulgar hacia arriba o hacia abajo. Por ejemplo, el programa interpreta si el pulgar está arriba como "BIEN" y si el pulgar está abajo como "MAL".</a:t>
            </a:r>
          </a:p>
          <a:p>
            <a:endParaRPr lang="es-CO" dirty="0"/>
          </a:p>
        </p:txBody>
      </p:sp>
      <p:pic>
        <p:nvPicPr>
          <p:cNvPr id="13" name="Graphic 6" descr="Thumbs Up Sign">
            <a:extLst>
              <a:ext uri="{FF2B5EF4-FFF2-40B4-BE49-F238E27FC236}">
                <a16:creationId xmlns:a16="http://schemas.microsoft.com/office/drawing/2014/main" id="{5753B7B3-6226-1B6A-C6F7-21E4AEF443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62889" y="965892"/>
            <a:ext cx="4925879" cy="4925879"/>
          </a:xfrm>
          <a:prstGeom prst="rect">
            <a:avLst/>
          </a:prstGeom>
        </p:spPr>
      </p:pic>
    </p:spTree>
    <p:extLst>
      <p:ext uri="{BB962C8B-B14F-4D97-AF65-F5344CB8AC3E}">
        <p14:creationId xmlns:p14="http://schemas.microsoft.com/office/powerpoint/2010/main" val="302761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5B2CD78-5D96-3499-5F04-E0F56B0DDB97}"/>
              </a:ext>
            </a:extLst>
          </p:cNvPr>
          <p:cNvSpPr>
            <a:spLocks noGrp="1"/>
          </p:cNvSpPr>
          <p:nvPr>
            <p:ph type="title"/>
          </p:nvPr>
        </p:nvSpPr>
        <p:spPr>
          <a:xfrm>
            <a:off x="838200" y="685800"/>
            <a:ext cx="5257800" cy="2275480"/>
          </a:xfrm>
        </p:spPr>
        <p:txBody>
          <a:bodyPr>
            <a:normAutofit/>
          </a:bodyPr>
          <a:lstStyle/>
          <a:p>
            <a:pPr>
              <a:lnSpc>
                <a:spcPct val="90000"/>
              </a:lnSpc>
            </a:pPr>
            <a:r>
              <a:rPr lang="es-CO" sz="5000" kern="100">
                <a:effectLst/>
                <a:latin typeface="Calibri" panose="020F0502020204030204" pitchFamily="34" charset="0"/>
                <a:ea typeface="Calibri" panose="020F0502020204030204" pitchFamily="34" charset="0"/>
                <a:cs typeface="Times New Roman" panose="02020603050405020304" pitchFamily="18" charset="0"/>
              </a:rPr>
              <a:t>Mensajes Interactivos</a:t>
            </a:r>
            <a:br>
              <a:rPr lang="es-CO" sz="5000" kern="100">
                <a:effectLst/>
                <a:latin typeface="Calibri" panose="020F0502020204030204" pitchFamily="34" charset="0"/>
                <a:ea typeface="Calibri" panose="020F0502020204030204" pitchFamily="34" charset="0"/>
                <a:cs typeface="Times New Roman" panose="02020603050405020304" pitchFamily="18" charset="0"/>
              </a:rPr>
            </a:br>
            <a:endParaRPr lang="es-CO" sz="5000"/>
          </a:p>
        </p:txBody>
      </p:sp>
      <p:sp>
        <p:nvSpPr>
          <p:cNvPr id="3" name="Marcador de contenido 2">
            <a:extLst>
              <a:ext uri="{FF2B5EF4-FFF2-40B4-BE49-F238E27FC236}">
                <a16:creationId xmlns:a16="http://schemas.microsoft.com/office/drawing/2014/main" id="{590DD005-F8E6-7B71-8F2E-7587824165A2}"/>
              </a:ext>
            </a:extLst>
          </p:cNvPr>
          <p:cNvSpPr>
            <a:spLocks noGrp="1"/>
          </p:cNvSpPr>
          <p:nvPr>
            <p:ph idx="1"/>
          </p:nvPr>
        </p:nvSpPr>
        <p:spPr>
          <a:xfrm>
            <a:off x="838199" y="3319796"/>
            <a:ext cx="5257799" cy="2852404"/>
          </a:xfrm>
        </p:spPr>
        <p:txBody>
          <a:bodyPr>
            <a:normAutofit/>
          </a:bodyPr>
          <a:lstStyle/>
          <a:p>
            <a:pPr>
              <a:spcAft>
                <a:spcPts val="800"/>
              </a:spcAft>
            </a:pPr>
            <a:r>
              <a:rPr lang="es-CO" kern="100" dirty="0">
                <a:effectLst/>
                <a:latin typeface="Calibri" panose="020F0502020204030204" pitchFamily="34" charset="0"/>
                <a:ea typeface="Calibri" panose="020F0502020204030204" pitchFamily="34" charset="0"/>
                <a:cs typeface="Times New Roman" panose="02020603050405020304" pitchFamily="18" charset="0"/>
              </a:rPr>
              <a:t>- Muestra mensajes en la pantalla en función de los gestos detectados. Por ejemplo, puede mostrar "BIEN" en letras grandes y de color rojo si detecta un gesto específico con los dedos.</a:t>
            </a:r>
          </a:p>
          <a:p>
            <a:endParaRPr lang="es-CO" dirty="0"/>
          </a:p>
        </p:txBody>
      </p:sp>
      <p:pic>
        <p:nvPicPr>
          <p:cNvPr id="7" name="Graphic 6" descr="Subtítulos">
            <a:extLst>
              <a:ext uri="{FF2B5EF4-FFF2-40B4-BE49-F238E27FC236}">
                <a16:creationId xmlns:a16="http://schemas.microsoft.com/office/drawing/2014/main" id="{D2590B63-27D0-3169-C83F-462DA19139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62889" y="965892"/>
            <a:ext cx="4925879" cy="4925879"/>
          </a:xfrm>
          <a:prstGeom prst="rect">
            <a:avLst/>
          </a:prstGeom>
        </p:spPr>
      </p:pic>
    </p:spTree>
    <p:extLst>
      <p:ext uri="{BB962C8B-B14F-4D97-AF65-F5344CB8AC3E}">
        <p14:creationId xmlns:p14="http://schemas.microsoft.com/office/powerpoint/2010/main" val="3489302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0743D4B-D122-6681-2B0D-C5BB5637A1E9}"/>
              </a:ext>
            </a:extLst>
          </p:cNvPr>
          <p:cNvSpPr>
            <a:spLocks noGrp="1"/>
          </p:cNvSpPr>
          <p:nvPr>
            <p:ph type="title"/>
          </p:nvPr>
        </p:nvSpPr>
        <p:spPr>
          <a:xfrm>
            <a:off x="838201" y="596644"/>
            <a:ext cx="10515600" cy="2053369"/>
          </a:xfrm>
        </p:spPr>
        <p:txBody>
          <a:bodyPr anchor="b">
            <a:normAutofit/>
          </a:bodyPr>
          <a:lstStyle/>
          <a:p>
            <a:r>
              <a:rPr lang="es-CO" kern="100">
                <a:effectLst/>
                <a:latin typeface="Calibri" panose="020F0502020204030204" pitchFamily="34" charset="0"/>
                <a:ea typeface="Calibri" panose="020F0502020204030204" pitchFamily="34" charset="0"/>
                <a:cs typeface="Times New Roman" panose="02020603050405020304" pitchFamily="18" charset="0"/>
              </a:rPr>
              <a:t>Interacción entre Manos:</a:t>
            </a:r>
            <a:br>
              <a:rPr lang="es-CO" kern="100">
                <a:effectLst/>
                <a:latin typeface="Calibri" panose="020F0502020204030204" pitchFamily="34" charset="0"/>
                <a:ea typeface="Calibri" panose="020F0502020204030204" pitchFamily="34" charset="0"/>
                <a:cs typeface="Times New Roman" panose="02020603050405020304" pitchFamily="18" charset="0"/>
              </a:rPr>
            </a:br>
            <a:endParaRPr lang="es-CO" dirty="0"/>
          </a:p>
        </p:txBody>
      </p:sp>
      <p:sp>
        <p:nvSpPr>
          <p:cNvPr id="3" name="Marcador de contenido 2">
            <a:extLst>
              <a:ext uri="{FF2B5EF4-FFF2-40B4-BE49-F238E27FC236}">
                <a16:creationId xmlns:a16="http://schemas.microsoft.com/office/drawing/2014/main" id="{160A4264-7EE1-25CE-5FBB-00C020939B66}"/>
              </a:ext>
            </a:extLst>
          </p:cNvPr>
          <p:cNvSpPr>
            <a:spLocks noGrp="1"/>
          </p:cNvSpPr>
          <p:nvPr>
            <p:ph idx="1"/>
          </p:nvPr>
        </p:nvSpPr>
        <p:spPr>
          <a:xfrm>
            <a:off x="838200" y="3044023"/>
            <a:ext cx="4645696" cy="3110382"/>
          </a:xfrm>
        </p:spPr>
        <p:txBody>
          <a:bodyPr anchor="ctr">
            <a:normAutofit/>
          </a:bodyPr>
          <a:lstStyle/>
          <a:p>
            <a:pPr>
              <a:spcAft>
                <a:spcPts val="800"/>
              </a:spcAft>
            </a:pPr>
            <a:r>
              <a:rPr lang="es-CO" kern="100" dirty="0">
                <a:effectLst/>
                <a:latin typeface="Calibri" panose="020F0502020204030204" pitchFamily="34" charset="0"/>
                <a:ea typeface="Calibri" panose="020F0502020204030204" pitchFamily="34" charset="0"/>
                <a:cs typeface="Times New Roman" panose="02020603050405020304" pitchFamily="18" charset="0"/>
              </a:rPr>
              <a:t>- Realiza interacciones entre ambas manos. Por ejemplo, si muestra ambas manos y realiza un gesto específico, puede mostrar mensajes adicionales, como "¿Qué hora es?".</a:t>
            </a:r>
          </a:p>
          <a:p>
            <a:endParaRPr lang="es-CO" dirty="0"/>
          </a:p>
        </p:txBody>
      </p:sp>
      <p:pic>
        <p:nvPicPr>
          <p:cNvPr id="7" name="Graphic 6" descr="Clapping Hands">
            <a:extLst>
              <a:ext uri="{FF2B5EF4-FFF2-40B4-BE49-F238E27FC236}">
                <a16:creationId xmlns:a16="http://schemas.microsoft.com/office/drawing/2014/main" id="{CE50FF83-5F89-D373-ABB1-5127287D38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3044023"/>
            <a:ext cx="3217333" cy="3217333"/>
          </a:xfrm>
          <a:prstGeom prst="rect">
            <a:avLst/>
          </a:prstGeom>
        </p:spPr>
      </p:pic>
    </p:spTree>
    <p:extLst>
      <p:ext uri="{BB962C8B-B14F-4D97-AF65-F5344CB8AC3E}">
        <p14:creationId xmlns:p14="http://schemas.microsoft.com/office/powerpoint/2010/main" val="2765574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2465C58-6BF3-3AC8-E5CC-EAC0B624A891}"/>
              </a:ext>
            </a:extLst>
          </p:cNvPr>
          <p:cNvSpPr>
            <a:spLocks noGrp="1"/>
          </p:cNvSpPr>
          <p:nvPr>
            <p:ph type="title"/>
          </p:nvPr>
        </p:nvSpPr>
        <p:spPr>
          <a:xfrm>
            <a:off x="838201" y="596644"/>
            <a:ext cx="10515600" cy="2053369"/>
          </a:xfrm>
        </p:spPr>
        <p:txBody>
          <a:bodyPr anchor="b">
            <a:normAutofit/>
          </a:bodyPr>
          <a:lstStyle/>
          <a:p>
            <a:r>
              <a:rPr lang="es-CO" kern="100">
                <a:effectLst/>
                <a:latin typeface="Calibri" panose="020F0502020204030204" pitchFamily="34" charset="0"/>
                <a:ea typeface="Calibri" panose="020F0502020204030204" pitchFamily="34" charset="0"/>
                <a:cs typeface="Times New Roman" panose="02020603050405020304" pitchFamily="18" charset="0"/>
              </a:rPr>
              <a:t>Uso de Tecnologías</a:t>
            </a:r>
            <a:br>
              <a:rPr lang="es-CO" kern="100">
                <a:effectLst/>
                <a:latin typeface="Calibri" panose="020F0502020204030204" pitchFamily="34" charset="0"/>
                <a:ea typeface="Calibri" panose="020F0502020204030204" pitchFamily="34" charset="0"/>
                <a:cs typeface="Times New Roman" panose="02020603050405020304" pitchFamily="18" charset="0"/>
              </a:rPr>
            </a:br>
            <a:endParaRPr lang="es-CO" dirty="0"/>
          </a:p>
        </p:txBody>
      </p:sp>
      <p:sp>
        <p:nvSpPr>
          <p:cNvPr id="3" name="Marcador de contenido 2">
            <a:extLst>
              <a:ext uri="{FF2B5EF4-FFF2-40B4-BE49-F238E27FC236}">
                <a16:creationId xmlns:a16="http://schemas.microsoft.com/office/drawing/2014/main" id="{A048D370-E8D0-C96F-1F48-BB2786BF359E}"/>
              </a:ext>
            </a:extLst>
          </p:cNvPr>
          <p:cNvSpPr>
            <a:spLocks noGrp="1"/>
          </p:cNvSpPr>
          <p:nvPr>
            <p:ph idx="1"/>
          </p:nvPr>
        </p:nvSpPr>
        <p:spPr>
          <a:xfrm>
            <a:off x="838200" y="3044023"/>
            <a:ext cx="4645696" cy="3110382"/>
          </a:xfrm>
        </p:spPr>
        <p:txBody>
          <a:bodyPr anchor="ctr">
            <a:normAutofit/>
          </a:bodyPr>
          <a:lstStyle/>
          <a:p>
            <a:pPr>
              <a:spcAft>
                <a:spcPts val="800"/>
              </a:spcAft>
            </a:pPr>
            <a:r>
              <a:rPr lang="es-CO" kern="100" dirty="0">
                <a:effectLst/>
                <a:latin typeface="Calibri" panose="020F0502020204030204" pitchFamily="34" charset="0"/>
                <a:ea typeface="Calibri" panose="020F0502020204030204" pitchFamily="34" charset="0"/>
                <a:cs typeface="Times New Roman" panose="02020603050405020304" pitchFamily="18" charset="0"/>
              </a:rPr>
              <a:t>- </a:t>
            </a:r>
            <a:r>
              <a:rPr lang="es-CO" kern="100" dirty="0">
                <a:latin typeface="Calibri" panose="020F0502020204030204" pitchFamily="34" charset="0"/>
                <a:ea typeface="Calibri" panose="020F0502020204030204" pitchFamily="34" charset="0"/>
                <a:cs typeface="Times New Roman" panose="02020603050405020304" pitchFamily="18" charset="0"/>
              </a:rPr>
              <a:t>Es un</a:t>
            </a:r>
            <a:r>
              <a:rPr lang="es-CO" kern="100" dirty="0">
                <a:effectLst/>
                <a:latin typeface="Calibri" panose="020F0502020204030204" pitchFamily="34" charset="0"/>
                <a:ea typeface="Calibri" panose="020F0502020204030204" pitchFamily="34" charset="0"/>
                <a:cs typeface="Times New Roman" panose="02020603050405020304" pitchFamily="18" charset="0"/>
              </a:rPr>
              <a:t> ejemplo de cómo la tecnología de visión por computadora y las bibliotecas de aprendizaje automático, como </a:t>
            </a:r>
            <a:r>
              <a:rPr lang="es-CO" kern="100" dirty="0" err="1">
                <a:effectLst/>
                <a:latin typeface="Calibri" panose="020F0502020204030204" pitchFamily="34" charset="0"/>
                <a:ea typeface="Calibri" panose="020F0502020204030204" pitchFamily="34" charset="0"/>
                <a:cs typeface="Times New Roman" panose="02020603050405020304" pitchFamily="18" charset="0"/>
              </a:rPr>
              <a:t>MediaPipe</a:t>
            </a:r>
            <a:r>
              <a:rPr lang="es-CO" kern="100" dirty="0">
                <a:effectLst/>
                <a:latin typeface="Calibri" panose="020F0502020204030204" pitchFamily="34" charset="0"/>
                <a:ea typeface="Calibri" panose="020F0502020204030204" pitchFamily="34" charset="0"/>
                <a:cs typeface="Times New Roman" panose="02020603050405020304" pitchFamily="18" charset="0"/>
              </a:rPr>
              <a:t>, pueden ser utilizadas para crear aplicaciones interactivas y lúdicas.</a:t>
            </a:r>
          </a:p>
          <a:p>
            <a:pPr>
              <a:spcAft>
                <a:spcPts val="800"/>
              </a:spcAft>
            </a:pPr>
            <a:endParaRPr lang="es-CO"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pic>
        <p:nvPicPr>
          <p:cNvPr id="7" name="Graphic 6" descr="Procesador">
            <a:extLst>
              <a:ext uri="{FF2B5EF4-FFF2-40B4-BE49-F238E27FC236}">
                <a16:creationId xmlns:a16="http://schemas.microsoft.com/office/drawing/2014/main" id="{FCEA86B4-2874-D3BF-239D-63B2C4D88A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3044023"/>
            <a:ext cx="3217333" cy="3217333"/>
          </a:xfrm>
          <a:prstGeom prst="rect">
            <a:avLst/>
          </a:prstGeom>
        </p:spPr>
      </p:pic>
    </p:spTree>
    <p:extLst>
      <p:ext uri="{BB962C8B-B14F-4D97-AF65-F5344CB8AC3E}">
        <p14:creationId xmlns:p14="http://schemas.microsoft.com/office/powerpoint/2010/main" val="2560074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CF493C9-946D-2311-AD63-17E889F7AE3C}"/>
              </a:ext>
            </a:extLst>
          </p:cNvPr>
          <p:cNvSpPr>
            <a:spLocks noGrp="1"/>
          </p:cNvSpPr>
          <p:nvPr>
            <p:ph type="title"/>
          </p:nvPr>
        </p:nvSpPr>
        <p:spPr>
          <a:xfrm>
            <a:off x="838201" y="596644"/>
            <a:ext cx="10515600" cy="2053369"/>
          </a:xfrm>
        </p:spPr>
        <p:txBody>
          <a:bodyPr anchor="b">
            <a:normAutofit/>
          </a:bodyPr>
          <a:lstStyle/>
          <a:p>
            <a:pPr>
              <a:lnSpc>
                <a:spcPct val="90000"/>
              </a:lnSpc>
            </a:pPr>
            <a:r>
              <a:rPr lang="es-MX" sz="4600"/>
              <a:t>Comunicación con Personas con Dificultades en el Habla:</a:t>
            </a:r>
            <a:br>
              <a:rPr lang="es-MX" sz="4600"/>
            </a:br>
            <a:endParaRPr lang="es-CO" sz="4600"/>
          </a:p>
        </p:txBody>
      </p:sp>
      <p:sp>
        <p:nvSpPr>
          <p:cNvPr id="3" name="Marcador de contenido 2">
            <a:extLst>
              <a:ext uri="{FF2B5EF4-FFF2-40B4-BE49-F238E27FC236}">
                <a16:creationId xmlns:a16="http://schemas.microsoft.com/office/drawing/2014/main" id="{10EA36A0-8539-DBBE-3F56-BD7F98C7B47B}"/>
              </a:ext>
            </a:extLst>
          </p:cNvPr>
          <p:cNvSpPr>
            <a:spLocks noGrp="1"/>
          </p:cNvSpPr>
          <p:nvPr>
            <p:ph idx="1"/>
          </p:nvPr>
        </p:nvSpPr>
        <p:spPr>
          <a:xfrm>
            <a:off x="838200" y="3044023"/>
            <a:ext cx="4645696" cy="3110382"/>
          </a:xfrm>
        </p:spPr>
        <p:txBody>
          <a:bodyPr anchor="ctr">
            <a:normAutofit/>
          </a:bodyPr>
          <a:lstStyle/>
          <a:p>
            <a:pPr>
              <a:lnSpc>
                <a:spcPct val="100000"/>
              </a:lnSpc>
            </a:pPr>
            <a:endParaRPr lang="es-MX"/>
          </a:p>
          <a:p>
            <a:pPr>
              <a:lnSpc>
                <a:spcPct val="100000"/>
              </a:lnSpc>
            </a:pPr>
            <a:r>
              <a:rPr lang="es-MX" dirty="0"/>
              <a:t>La aplicación podría ser utilizada por personas con dificultades en el habla para comunicarse de manera efectiva utilizando gestos. Si se diseñan gestos específicos para representar palabras o frases comunes, la aplicación podría ayudar a facilitar la comunicación.</a:t>
            </a:r>
            <a:endParaRPr lang="es-CO"/>
          </a:p>
        </p:txBody>
      </p:sp>
      <p:pic>
        <p:nvPicPr>
          <p:cNvPr id="7" name="Graphic 6" descr="Telecomunicaciones">
            <a:extLst>
              <a:ext uri="{FF2B5EF4-FFF2-40B4-BE49-F238E27FC236}">
                <a16:creationId xmlns:a16="http://schemas.microsoft.com/office/drawing/2014/main" id="{B14A65F2-936A-D8C6-C7A3-5F960FC9D4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3044023"/>
            <a:ext cx="3217333" cy="3217333"/>
          </a:xfrm>
          <a:prstGeom prst="rect">
            <a:avLst/>
          </a:prstGeom>
        </p:spPr>
      </p:pic>
    </p:spTree>
    <p:extLst>
      <p:ext uri="{BB962C8B-B14F-4D97-AF65-F5344CB8AC3E}">
        <p14:creationId xmlns:p14="http://schemas.microsoft.com/office/powerpoint/2010/main" val="163358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7FBCB2F-32D8-3499-AA89-44750F7281BF}"/>
              </a:ext>
            </a:extLst>
          </p:cNvPr>
          <p:cNvSpPr>
            <a:spLocks noGrp="1"/>
          </p:cNvSpPr>
          <p:nvPr>
            <p:ph type="title"/>
          </p:nvPr>
        </p:nvSpPr>
        <p:spPr>
          <a:xfrm>
            <a:off x="838201" y="596644"/>
            <a:ext cx="10515600" cy="2053369"/>
          </a:xfrm>
        </p:spPr>
        <p:txBody>
          <a:bodyPr anchor="b">
            <a:normAutofit/>
          </a:bodyPr>
          <a:lstStyle/>
          <a:p>
            <a:r>
              <a:rPr lang="es-MX" dirty="0"/>
              <a:t>Entrenamiento y Educación:</a:t>
            </a:r>
            <a:br>
              <a:rPr lang="es-MX" dirty="0"/>
            </a:br>
            <a:endParaRPr lang="es-CO" dirty="0"/>
          </a:p>
        </p:txBody>
      </p:sp>
      <p:sp>
        <p:nvSpPr>
          <p:cNvPr id="3" name="Marcador de contenido 2">
            <a:extLst>
              <a:ext uri="{FF2B5EF4-FFF2-40B4-BE49-F238E27FC236}">
                <a16:creationId xmlns:a16="http://schemas.microsoft.com/office/drawing/2014/main" id="{B14DEAD8-5D31-37FB-3829-E5543BFDB4F8}"/>
              </a:ext>
            </a:extLst>
          </p:cNvPr>
          <p:cNvSpPr>
            <a:spLocks noGrp="1"/>
          </p:cNvSpPr>
          <p:nvPr>
            <p:ph idx="1"/>
          </p:nvPr>
        </p:nvSpPr>
        <p:spPr>
          <a:xfrm>
            <a:off x="838200" y="3044023"/>
            <a:ext cx="4645696" cy="3110382"/>
          </a:xfrm>
        </p:spPr>
        <p:txBody>
          <a:bodyPr anchor="ctr">
            <a:normAutofit/>
          </a:bodyPr>
          <a:lstStyle/>
          <a:p>
            <a:pPr>
              <a:lnSpc>
                <a:spcPct val="100000"/>
              </a:lnSpc>
            </a:pPr>
            <a:endParaRPr lang="es-MX" sz="1700"/>
          </a:p>
          <a:p>
            <a:pPr>
              <a:lnSpc>
                <a:spcPct val="100000"/>
              </a:lnSpc>
            </a:pPr>
            <a:r>
              <a:rPr lang="es-MX" sz="1700"/>
              <a:t>Podría ser utilizada como una herramienta de entrenamiento y educación para aquellas personas que necesitan aprender el lenguaje de señas. La aplicación podría proporcionar retroalimentación visual en tiempo real sobre la precisión de los gestos, ayudando en el proceso de aprendizaje.</a:t>
            </a:r>
            <a:endParaRPr lang="es-CO" sz="1700"/>
          </a:p>
        </p:txBody>
      </p:sp>
      <p:pic>
        <p:nvPicPr>
          <p:cNvPr id="7" name="Graphic 6" descr="Aula de clases">
            <a:extLst>
              <a:ext uri="{FF2B5EF4-FFF2-40B4-BE49-F238E27FC236}">
                <a16:creationId xmlns:a16="http://schemas.microsoft.com/office/drawing/2014/main" id="{C525ACE6-6AFF-8C43-B734-6D43648140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3044023"/>
            <a:ext cx="3217333" cy="3217333"/>
          </a:xfrm>
          <a:prstGeom prst="rect">
            <a:avLst/>
          </a:prstGeom>
        </p:spPr>
      </p:pic>
    </p:spTree>
    <p:extLst>
      <p:ext uri="{BB962C8B-B14F-4D97-AF65-F5344CB8AC3E}">
        <p14:creationId xmlns:p14="http://schemas.microsoft.com/office/powerpoint/2010/main" val="1181430335"/>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docProps/app.xml><?xml version="1.0" encoding="utf-8"?>
<Properties xmlns="http://schemas.openxmlformats.org/officeDocument/2006/extended-properties" xmlns:vt="http://schemas.openxmlformats.org/officeDocument/2006/docPropsVTypes">
  <TotalTime>1305</TotalTime>
  <Words>464</Words>
  <Application>Microsoft Office PowerPoint</Application>
  <PresentationFormat>Panorámica</PresentationFormat>
  <Paragraphs>27</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Aharoni</vt:lpstr>
      <vt:lpstr>Arial</vt:lpstr>
      <vt:lpstr>Avenir Next LT Pro</vt:lpstr>
      <vt:lpstr>Calibri</vt:lpstr>
      <vt:lpstr>FadeVTI</vt:lpstr>
      <vt:lpstr>Reconocimiento Señas</vt:lpstr>
      <vt:lpstr>Seguimiento de las Manos </vt:lpstr>
      <vt:lpstr>Detección de Landmarks </vt:lpstr>
      <vt:lpstr>Gestos de Mano </vt:lpstr>
      <vt:lpstr>Mensajes Interactivos </vt:lpstr>
      <vt:lpstr>Interacción entre Manos: </vt:lpstr>
      <vt:lpstr>Uso de Tecnologías </vt:lpstr>
      <vt:lpstr>Comunicación con Personas con Dificultades en el Habla: </vt:lpstr>
      <vt:lpstr>Entrenamiento y Educación: </vt:lpstr>
      <vt:lpstr>Entornos de Trabajo Específicos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Reconocimiento Señas</dc:title>
  <dc:creator>alejandro alvarez marin</dc:creator>
  <cp:lastModifiedBy>alejandro alvarez marin</cp:lastModifiedBy>
  <cp:revision>1</cp:revision>
  <dcterms:created xsi:type="dcterms:W3CDTF">2023-11-16T20:08:16Z</dcterms:created>
  <dcterms:modified xsi:type="dcterms:W3CDTF">2023-11-17T17:54:05Z</dcterms:modified>
</cp:coreProperties>
</file>