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0" roundtripDataSignature="AMtx7mjNQgg+QWyuEjn0NsMPwWt3UsmU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37F296-7D02-4D00-B647-4F35601F519F}">
  <a:tblStyle styleId="{2737F296-7D02-4D00-B647-4F35601F519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1" name="Google Shape;961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6" name="Google Shape;102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0" name="Google Shape;1050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0" name="Google Shape;1080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2" name="Google Shape;1112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4" name="Google Shape;1174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5" name="Google Shape;120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5" name="Google Shape;1265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7" name="Google Shape;1297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7" name="Google Shape;1317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8" name="Google Shape;1328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9" name="Google Shape;1339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</a:t>
            </a:r>
            <a:endParaRPr/>
          </a:p>
        </p:txBody>
      </p:sp>
      <p:sp>
        <p:nvSpPr>
          <p:cNvPr id="1340" name="Google Shape;1340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0" name="Google Shape;1350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0" name="Google Shape;1360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1" name="Google Shape;1371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1" name="Google Shape;1381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1" name="Google Shape;1391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1" name="Google Shape;1401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7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1" name="Google Shape;1411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1" name="Google Shape;1421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7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1" name="Google Shape;1431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</a:t>
            </a:r>
            <a:endParaRPr/>
          </a:p>
        </p:txBody>
      </p:sp>
      <p:sp>
        <p:nvSpPr>
          <p:cNvPr id="1432" name="Google Shape;1432;p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8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docs.python.org/3/c-ai/memory.html" TargetMode="External"/><Relationship Id="rId4" Type="http://schemas.openxmlformats.org/officeDocument/2006/relationships/hyperlink" Target="https://www.youtube.com/watch?v=F6u5rhUQ6d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O"/>
              <a:t>Estructuras de Datos Dinámicas </a:t>
            </a:r>
            <a:br>
              <a:rPr lang="es-CO"/>
            </a:br>
            <a:br>
              <a:rPr lang="es-CO"/>
            </a:br>
            <a:br>
              <a:rPr lang="es-CO"/>
            </a:br>
            <a:r>
              <a:rPr b="1" lang="es-CO"/>
              <a:t>Gestión de memoria en Python</a:t>
            </a:r>
            <a:br>
              <a:rPr lang="es-CO"/>
            </a:b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380806"/>
            <a:ext cx="9144000" cy="87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/>
              <a:t>Johnathan Calle, Ph.D.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s-CO"/>
              <a:t>jmcalle@udem.edu.co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>
                <a:highlight>
                  <a:srgbClr val="FFFF00"/>
                </a:highlight>
              </a:rPr>
              <a:t>Variables</a:t>
            </a:r>
            <a:r>
              <a:rPr lang="es-CO"/>
              <a:t> Nombres en Python</a:t>
            </a:r>
            <a:endParaRPr/>
          </a:p>
        </p:txBody>
      </p:sp>
      <p:sp>
        <p:nvSpPr>
          <p:cNvPr id="237" name="Google Shape;237;p10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38" name="Google Shape;238;p10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239" name="Google Shape;239;p10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10"/>
          <p:cNvGrpSpPr/>
          <p:nvPr/>
        </p:nvGrpSpPr>
        <p:grpSpPr>
          <a:xfrm>
            <a:off x="596581" y="1712074"/>
            <a:ext cx="10497114" cy="1657439"/>
            <a:chOff x="9242" y="1346949"/>
            <a:chExt cx="10497114" cy="1657439"/>
          </a:xfrm>
        </p:grpSpPr>
        <p:sp>
          <p:nvSpPr>
            <p:cNvPr id="244" name="Google Shape;244;p10"/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lang="es-CO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Nombres</a:t>
              </a:r>
              <a:endParaRPr b="0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 txBox="1"/>
            <p:nvPr/>
          </p:nvSpPr>
          <p:spPr>
            <a:xfrm>
              <a:off x="3047880" y="1970146"/>
              <a:ext cx="409940" cy="411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3876600" y="1346949"/>
              <a:ext cx="2762398" cy="1657439"/>
            </a:xfrm>
            <a:prstGeom prst="roundRect">
              <a:avLst>
                <a:gd fmla="val 10000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 txBox="1"/>
            <p:nvPr/>
          </p:nvSpPr>
          <p:spPr>
            <a:xfrm>
              <a:off x="3925145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s-CO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Referencias</a:t>
              </a:r>
              <a:endParaRPr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6915239" y="1833131"/>
              <a:ext cx="585628" cy="6850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 txBox="1"/>
            <p:nvPr/>
          </p:nvSpPr>
          <p:spPr>
            <a:xfrm>
              <a:off x="6915239" y="1970146"/>
              <a:ext cx="409940" cy="411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7743958" y="1346949"/>
              <a:ext cx="2762398" cy="1657439"/>
            </a:xfrm>
            <a:prstGeom prst="roundRect">
              <a:avLst>
                <a:gd fmla="val 10000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 txBox="1"/>
            <p:nvPr/>
          </p:nvSpPr>
          <p:spPr>
            <a:xfrm>
              <a:off x="7792503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s-CO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Objetos</a:t>
              </a:r>
              <a:endParaRPr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4" name="Google Shape;254;p10"/>
          <p:cNvCxnSpPr/>
          <p:nvPr/>
        </p:nvCxnSpPr>
        <p:spPr>
          <a:xfrm flipH="1" rot="10800000">
            <a:off x="1089061" y="498475"/>
            <a:ext cx="1479478" cy="92963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" name="Google Shape;255;p10"/>
          <p:cNvCxnSpPr/>
          <p:nvPr/>
        </p:nvCxnSpPr>
        <p:spPr>
          <a:xfrm rot="10800000">
            <a:off x="1356189" y="498475"/>
            <a:ext cx="1335641" cy="929634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10"/>
          <p:cNvSpPr txBox="1"/>
          <p:nvPr/>
        </p:nvSpPr>
        <p:spPr>
          <a:xfrm>
            <a:off x="759345" y="3562301"/>
            <a:ext cx="27360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Etiqueta para un objeto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objeto puede tener múltiples nombres referenciándolo</a:t>
            </a:r>
            <a:endParaRPr/>
          </a:p>
        </p:txBody>
      </p:sp>
      <p:sp>
        <p:nvSpPr>
          <p:cNvPr id="257" name="Google Shape;257;p10"/>
          <p:cNvSpPr txBox="1"/>
          <p:nvPr/>
        </p:nvSpPr>
        <p:spPr>
          <a:xfrm>
            <a:off x="7372564" y="3562301"/>
            <a:ext cx="481943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 simples: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 y strings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Guardan su propio valor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guarda generalmente en memoria sólo una vez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 contenedores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dict, list, clases definidas por el usuario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Guardan referencias a objetos simples u otros contenedores</a:t>
            </a:r>
            <a:endParaRPr/>
          </a:p>
        </p:txBody>
      </p:sp>
      <p:sp>
        <p:nvSpPr>
          <p:cNvPr id="258" name="Google Shape;258;p10"/>
          <p:cNvSpPr txBox="1"/>
          <p:nvPr/>
        </p:nvSpPr>
        <p:spPr>
          <a:xfrm>
            <a:off x="4562782" y="3562301"/>
            <a:ext cx="255892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nombre o un objeto contenedor apuntando a otro objeto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 de referencias: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 de referencias que se tienen</a:t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5" name="Google Shape;26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Conteo de referencias = 0</a:t>
            </a:r>
            <a:endParaRPr/>
          </a:p>
        </p:txBody>
      </p:sp>
      <p:sp>
        <p:nvSpPr>
          <p:cNvPr id="266" name="Google Shape;266;p11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67" name="Google Shape;267;p11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8" name="Google Shape;2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Conteo de referencias = 1</a:t>
            </a:r>
            <a:endParaRPr/>
          </a:p>
        </p:txBody>
      </p:sp>
      <p:sp>
        <p:nvSpPr>
          <p:cNvPr id="279" name="Google Shape;279;p12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80" name="Google Shape;280;p12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281" name="Google Shape;281;p12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8153400" y="2584449"/>
            <a:ext cx="1284269" cy="1325563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2"/>
          <p:cNvSpPr txBox="1"/>
          <p:nvPr/>
        </p:nvSpPr>
        <p:spPr>
          <a:xfrm>
            <a:off x="1356491" y="3797360"/>
            <a:ext cx="864056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12"/>
          <p:cNvCxnSpPr/>
          <p:nvPr/>
        </p:nvCxnSpPr>
        <p:spPr>
          <a:xfrm flipH="1" rot="10800000">
            <a:off x="2659167" y="3362846"/>
            <a:ext cx="5494233" cy="754177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8" name="Google Shape;288;p12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Conteo de referencias = 2</a:t>
            </a:r>
            <a:endParaRPr/>
          </a:p>
        </p:txBody>
      </p:sp>
      <p:sp>
        <p:nvSpPr>
          <p:cNvPr id="295" name="Google Shape;295;p13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96" name="Google Shape;296;p13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8153400" y="2584449"/>
            <a:ext cx="1284269" cy="1325563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3"/>
          <p:cNvSpPr txBox="1"/>
          <p:nvPr/>
        </p:nvSpPr>
        <p:spPr>
          <a:xfrm>
            <a:off x="1356491" y="3797360"/>
            <a:ext cx="864056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300 </a:t>
            </a:r>
            <a:r>
              <a:rPr b="1" lang="es-CO" sz="32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(no crea un nuevo espacio de memoria)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13"/>
          <p:cNvCxnSpPr/>
          <p:nvPr/>
        </p:nvCxnSpPr>
        <p:spPr>
          <a:xfrm flipH="1" rot="10800000">
            <a:off x="2659167" y="3362846"/>
            <a:ext cx="5494233" cy="754177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4" name="Google Shape;304;p13"/>
          <p:cNvCxnSpPr/>
          <p:nvPr/>
        </p:nvCxnSpPr>
        <p:spPr>
          <a:xfrm flipH="1" rot="10800000">
            <a:off x="2754331" y="3662423"/>
            <a:ext cx="5506091" cy="889114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5" name="Google Shape;305;p13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1" name="Google Shape;31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Conteo de referencias = 4</a:t>
            </a:r>
            <a:endParaRPr/>
          </a:p>
        </p:txBody>
      </p:sp>
      <p:sp>
        <p:nvSpPr>
          <p:cNvPr id="312" name="Google Shape;312;p14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13" name="Google Shape;313;p14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4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4"/>
          <p:cNvSpPr/>
          <p:nvPr/>
        </p:nvSpPr>
        <p:spPr>
          <a:xfrm>
            <a:off x="8153400" y="2584449"/>
            <a:ext cx="1284269" cy="1325563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4"/>
          <p:cNvSpPr txBox="1"/>
          <p:nvPr/>
        </p:nvSpPr>
        <p:spPr>
          <a:xfrm>
            <a:off x="1356491" y="3797360"/>
            <a:ext cx="864056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300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[300, 300]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14"/>
          <p:cNvCxnSpPr/>
          <p:nvPr/>
        </p:nvCxnSpPr>
        <p:spPr>
          <a:xfrm flipH="1" rot="10800000">
            <a:off x="2659167" y="3362846"/>
            <a:ext cx="5494233" cy="754177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1" name="Google Shape;321;p14"/>
          <p:cNvCxnSpPr/>
          <p:nvPr/>
        </p:nvCxnSpPr>
        <p:spPr>
          <a:xfrm flipH="1" rot="10800000">
            <a:off x="2754331" y="3662423"/>
            <a:ext cx="5506091" cy="889114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p14"/>
          <p:cNvCxnSpPr/>
          <p:nvPr/>
        </p:nvCxnSpPr>
        <p:spPr>
          <a:xfrm flipH="1" rot="10800000">
            <a:off x="3581400" y="3889721"/>
            <a:ext cx="4843563" cy="1175439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3" name="Google Shape;323;p14"/>
          <p:cNvCxnSpPr/>
          <p:nvPr/>
        </p:nvCxnSpPr>
        <p:spPr>
          <a:xfrm flipH="1" rot="10800000">
            <a:off x="2659167" y="3797360"/>
            <a:ext cx="5601255" cy="1170081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4" name="Google Shape;324;p14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"/>
          <p:cNvSpPr txBox="1"/>
          <p:nvPr/>
        </p:nvSpPr>
        <p:spPr>
          <a:xfrm>
            <a:off x="1356491" y="3797360"/>
            <a:ext cx="864056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300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[300, 300]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del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Conteo de referencias = 3</a:t>
            </a:r>
            <a:endParaRPr/>
          </a:p>
        </p:txBody>
      </p:sp>
      <p:sp>
        <p:nvSpPr>
          <p:cNvPr id="331" name="Google Shape;331;p15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32" name="Google Shape;332;p15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333" name="Google Shape;333;p15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5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5"/>
          <p:cNvSpPr/>
          <p:nvPr/>
        </p:nvSpPr>
        <p:spPr>
          <a:xfrm>
            <a:off x="8153400" y="2584449"/>
            <a:ext cx="1284269" cy="1325563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15"/>
          <p:cNvCxnSpPr/>
          <p:nvPr/>
        </p:nvCxnSpPr>
        <p:spPr>
          <a:xfrm flipH="1" rot="10800000">
            <a:off x="2659167" y="3362846"/>
            <a:ext cx="5494233" cy="754177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9" name="Google Shape;339;p15"/>
          <p:cNvCxnSpPr/>
          <p:nvPr/>
        </p:nvCxnSpPr>
        <p:spPr>
          <a:xfrm flipH="1" rot="10800000">
            <a:off x="2754331" y="3662423"/>
            <a:ext cx="5506091" cy="889114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15"/>
          <p:cNvCxnSpPr/>
          <p:nvPr/>
        </p:nvCxnSpPr>
        <p:spPr>
          <a:xfrm flipH="1" rot="10800000">
            <a:off x="3683287" y="3889721"/>
            <a:ext cx="4741676" cy="117384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1" name="Google Shape;341;p15"/>
          <p:cNvCxnSpPr/>
          <p:nvPr/>
        </p:nvCxnSpPr>
        <p:spPr>
          <a:xfrm flipH="1" rot="10800000">
            <a:off x="2659167" y="3797360"/>
            <a:ext cx="5601255" cy="1170081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2" name="Google Shape;342;p15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8" name="Google Shape;348;p16"/>
          <p:cNvSpPr txBox="1"/>
          <p:nvPr/>
        </p:nvSpPr>
        <p:spPr>
          <a:xfrm>
            <a:off x="1356491" y="3797360"/>
            <a:ext cx="864056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300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[300, 300]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del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Conteo de referencias = 3</a:t>
            </a:r>
            <a:endParaRPr/>
          </a:p>
        </p:txBody>
      </p:sp>
      <p:sp>
        <p:nvSpPr>
          <p:cNvPr id="350" name="Google Shape;350;p16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51" name="Google Shape;351;p16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352" name="Google Shape;352;p16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8153400" y="2584449"/>
            <a:ext cx="1284269" cy="1325563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16"/>
          <p:cNvCxnSpPr/>
          <p:nvPr/>
        </p:nvCxnSpPr>
        <p:spPr>
          <a:xfrm flipH="1" rot="10800000">
            <a:off x="2659167" y="3362846"/>
            <a:ext cx="5494233" cy="754177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8" name="Google Shape;358;p16"/>
          <p:cNvCxnSpPr/>
          <p:nvPr/>
        </p:nvCxnSpPr>
        <p:spPr>
          <a:xfrm flipH="1" rot="10800000">
            <a:off x="2754331" y="3662423"/>
            <a:ext cx="5506091" cy="889114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9" name="Google Shape;359;p16"/>
          <p:cNvCxnSpPr/>
          <p:nvPr/>
        </p:nvCxnSpPr>
        <p:spPr>
          <a:xfrm flipH="1" rot="10800000">
            <a:off x="3683287" y="3889721"/>
            <a:ext cx="4741676" cy="117384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0" name="Google Shape;360;p16"/>
          <p:cNvSpPr txBox="1"/>
          <p:nvPr/>
        </p:nvSpPr>
        <p:spPr>
          <a:xfrm>
            <a:off x="5691248" y="4795778"/>
            <a:ext cx="60977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</a:pPr>
            <a:r>
              <a:rPr b="1"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elimina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Pero </a:t>
            </a:r>
            <a:r>
              <a:rPr b="1"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sí remueve el nombre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una </a:t>
            </a: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objeto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ende,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disminuye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conteo de referencias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6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67" name="Google Shape;36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Disminuir conteo – Cambio de referencia</a:t>
            </a:r>
            <a:endParaRPr/>
          </a:p>
        </p:txBody>
      </p:sp>
      <p:sp>
        <p:nvSpPr>
          <p:cNvPr id="368" name="Google Shape;368;p17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69" name="Google Shape;369;p17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7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8153400" y="2584449"/>
            <a:ext cx="1284269" cy="1325563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7"/>
          <p:cNvSpPr txBox="1"/>
          <p:nvPr/>
        </p:nvSpPr>
        <p:spPr>
          <a:xfrm>
            <a:off x="1356491" y="3797360"/>
            <a:ext cx="864056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None</a:t>
            </a:r>
            <a:endParaRPr b="1" sz="320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17"/>
          <p:cNvCxnSpPr/>
          <p:nvPr/>
        </p:nvCxnSpPr>
        <p:spPr>
          <a:xfrm flipH="1" rot="10800000">
            <a:off x="2659167" y="3362846"/>
            <a:ext cx="5494233" cy="754177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7" name="Google Shape;377;p17"/>
          <p:cNvCxnSpPr/>
          <p:nvPr/>
        </p:nvCxnSpPr>
        <p:spPr>
          <a:xfrm flipH="1" rot="10800000">
            <a:off x="2754331" y="3662423"/>
            <a:ext cx="5506091" cy="889114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8" name="Google Shape;378;p17"/>
          <p:cNvSpPr txBox="1"/>
          <p:nvPr/>
        </p:nvSpPr>
        <p:spPr>
          <a:xfrm>
            <a:off x="5507376" y="4937944"/>
            <a:ext cx="6097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Contador de referencias: 0</a:t>
            </a:r>
            <a:endParaRPr b="1" sz="180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Disminuir conteo – Cambio de referencia</a:t>
            </a:r>
            <a:endParaRPr/>
          </a:p>
        </p:txBody>
      </p:sp>
      <p:sp>
        <p:nvSpPr>
          <p:cNvPr id="386" name="Google Shape;386;p18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87" name="Google Shape;387;p18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8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8"/>
          <p:cNvSpPr/>
          <p:nvPr/>
        </p:nvSpPr>
        <p:spPr>
          <a:xfrm>
            <a:off x="8153400" y="2584449"/>
            <a:ext cx="1284269" cy="1325563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8"/>
          <p:cNvSpPr txBox="1"/>
          <p:nvPr/>
        </p:nvSpPr>
        <p:spPr>
          <a:xfrm>
            <a:off x="1356491" y="3797360"/>
            <a:ext cx="864056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None</a:t>
            </a:r>
            <a:endParaRPr b="1" sz="320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18"/>
          <p:cNvCxnSpPr/>
          <p:nvPr/>
        </p:nvCxnSpPr>
        <p:spPr>
          <a:xfrm flipH="1" rot="10800000">
            <a:off x="2659167" y="3362846"/>
            <a:ext cx="5494233" cy="754177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5" name="Google Shape;395;p18"/>
          <p:cNvCxnSpPr/>
          <p:nvPr/>
        </p:nvCxnSpPr>
        <p:spPr>
          <a:xfrm flipH="1" rot="10800000">
            <a:off x="2754331" y="3662423"/>
            <a:ext cx="5506091" cy="889114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6" name="Google Shape;396;p18"/>
          <p:cNvSpPr txBox="1"/>
          <p:nvPr/>
        </p:nvSpPr>
        <p:spPr>
          <a:xfrm>
            <a:off x="5507376" y="4937944"/>
            <a:ext cx="6097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Contador de referencias: 0 🡪 Puedo eliminar el objeto</a:t>
            </a:r>
            <a:endParaRPr b="1" sz="180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p18"/>
          <p:cNvCxnSpPr/>
          <p:nvPr/>
        </p:nvCxnSpPr>
        <p:spPr>
          <a:xfrm flipH="1" rot="10800000">
            <a:off x="7930064" y="2777621"/>
            <a:ext cx="1479478" cy="92963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8" name="Google Shape;398;p18"/>
          <p:cNvCxnSpPr/>
          <p:nvPr/>
        </p:nvCxnSpPr>
        <p:spPr>
          <a:xfrm rot="10800000">
            <a:off x="8197192" y="2777621"/>
            <a:ext cx="1335641" cy="929634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p18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404" name="Google Shape;4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946" y="2392978"/>
            <a:ext cx="5906324" cy="258163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Disminuir conteo – Salir del alcance</a:t>
            </a:r>
            <a:endParaRPr/>
          </a:p>
        </p:txBody>
      </p:sp>
      <p:sp>
        <p:nvSpPr>
          <p:cNvPr id="406" name="Google Shape;406;p19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407" name="Google Shape;407;p19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19"/>
          <p:cNvCxnSpPr/>
          <p:nvPr/>
        </p:nvCxnSpPr>
        <p:spPr>
          <a:xfrm flipH="1" rot="10800000">
            <a:off x="787632" y="4238600"/>
            <a:ext cx="807941" cy="1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3" name="Google Shape;413;p19"/>
          <p:cNvCxnSpPr/>
          <p:nvPr/>
        </p:nvCxnSpPr>
        <p:spPr>
          <a:xfrm>
            <a:off x="835213" y="4568920"/>
            <a:ext cx="712777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4" name="Google Shape;414;p19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Agenda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O"/>
              <a:t>Gestión de Memoria en Python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97" name="Google Shape;9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420" name="Google Shape;4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946" y="2392978"/>
            <a:ext cx="5906324" cy="258163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Disminuir conteo – Salir del alcance</a:t>
            </a:r>
            <a:endParaRPr/>
          </a:p>
        </p:txBody>
      </p:sp>
      <p:sp>
        <p:nvSpPr>
          <p:cNvPr id="422" name="Google Shape;422;p20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423" name="Google Shape;423;p20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cxnSp>
        <p:nvCxnSpPr>
          <p:cNvPr id="424" name="Google Shape;424;p20"/>
          <p:cNvCxnSpPr/>
          <p:nvPr/>
        </p:nvCxnSpPr>
        <p:spPr>
          <a:xfrm flipH="1" rot="10800000">
            <a:off x="787632" y="4238600"/>
            <a:ext cx="807941" cy="1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5" name="Google Shape;425;p20"/>
          <p:cNvCxnSpPr/>
          <p:nvPr/>
        </p:nvCxnSpPr>
        <p:spPr>
          <a:xfrm>
            <a:off x="835213" y="4568920"/>
            <a:ext cx="712777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6" name="Google Shape;426;p20"/>
          <p:cNvSpPr txBox="1"/>
          <p:nvPr>
            <p:ph idx="1" type="body"/>
          </p:nvPr>
        </p:nvSpPr>
        <p:spPr>
          <a:xfrm>
            <a:off x="7119990" y="1825625"/>
            <a:ext cx="423380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Global namespace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Nunca </a:t>
            </a:r>
            <a:r>
              <a:rPr lang="es-CO"/>
              <a:t>salen del alcance, así que el conteo de referencias nunca llega 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1" lang="es-CO">
                <a:solidFill>
                  <a:srgbClr val="FF0000"/>
                </a:solidFill>
              </a:rPr>
              <a:t>No definir objetos complejos en este alcance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Y si se hace, </a:t>
            </a:r>
            <a:r>
              <a:rPr b="1" lang="es-CO">
                <a:solidFill>
                  <a:srgbClr val="FF0000"/>
                </a:solidFill>
              </a:rPr>
              <a:t>limpiando memoria</a:t>
            </a:r>
            <a:r>
              <a:rPr lang="es-CO"/>
              <a:t> o </a:t>
            </a:r>
            <a:r>
              <a:rPr b="1" lang="es-CO"/>
              <a:t>cambiando la referencia</a:t>
            </a:r>
            <a:r>
              <a:rPr lang="es-CO"/>
              <a:t> o usando </a:t>
            </a:r>
            <a:r>
              <a:rPr b="1" lang="es-CO"/>
              <a:t>del</a:t>
            </a:r>
            <a:endParaRPr b="1"/>
          </a:p>
        </p:txBody>
      </p:sp>
      <p:sp>
        <p:nvSpPr>
          <p:cNvPr id="427" name="Google Shape;427;p20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Objetos en Python</a:t>
            </a:r>
            <a:endParaRPr/>
          </a:p>
        </p:txBody>
      </p:sp>
      <p:sp>
        <p:nvSpPr>
          <p:cNvPr id="434" name="Google Shape;434;p21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435" name="Google Shape;435;p21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436" name="Google Shape;436;p2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Tienen tres atributos: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Un Tipo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Un valor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Un conteo de referencias</a:t>
            </a:r>
            <a:endParaRPr b="1"/>
          </a:p>
        </p:txBody>
      </p:sp>
      <p:sp>
        <p:nvSpPr>
          <p:cNvPr id="437" name="Google Shape;437;p21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Objetos en Python</a:t>
            </a:r>
            <a:endParaRPr/>
          </a:p>
        </p:txBody>
      </p:sp>
      <p:sp>
        <p:nvSpPr>
          <p:cNvPr id="444" name="Google Shape;444;p22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445" name="Google Shape;445;p22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446" name="Google Shape;446;p2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Tienen tres atributos: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Un Tipo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Un valor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Un conteo de referencias</a:t>
            </a:r>
            <a:endParaRPr b="1"/>
          </a:p>
        </p:txBody>
      </p:sp>
      <p:sp>
        <p:nvSpPr>
          <p:cNvPr id="447" name="Google Shape;447;p22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2632753" y="4001294"/>
            <a:ext cx="226887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300 </a:t>
            </a:r>
            <a:endParaRPr/>
          </a:p>
        </p:txBody>
      </p:sp>
      <p:graphicFrame>
        <p:nvGraphicFramePr>
          <p:cNvPr id="449" name="Google Shape;449;p22"/>
          <p:cNvGraphicFramePr/>
          <p:nvPr/>
        </p:nvGraphicFramePr>
        <p:xfrm>
          <a:off x="6022940" y="410675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{2737F296-7D02-4D00-B647-4F35601F519F}</a:tableStyleId>
              </a:tblPr>
              <a:tblGrid>
                <a:gridCol w="1371600"/>
                <a:gridCol w="1371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/>
                        <a:t>Tipo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Entero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/>
                        <a:t>Valor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300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/>
                        <a:t>Cont. Ref.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0" name="Google Shape;450;p22"/>
          <p:cNvSpPr txBox="1"/>
          <p:nvPr/>
        </p:nvSpPr>
        <p:spPr>
          <a:xfrm>
            <a:off x="6260102" y="3645088"/>
            <a:ext cx="22688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 Python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Garbage Collection</a:t>
            </a:r>
            <a:endParaRPr/>
          </a:p>
        </p:txBody>
      </p:sp>
      <p:sp>
        <p:nvSpPr>
          <p:cNvPr id="457" name="Google Shape;457;p23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458" name="Google Shape;458;p23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459" name="Google Shape;459;p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Liberación de memoria automática con base en la existencia de objetos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Si ya no existe, se libera ese espacio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Arregla el problema de la liberación y asignación manual de memoria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s-CO"/>
              <a:t>Tipos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Conteo de referencias (Reference counting)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Rastreo (Tracing)</a:t>
            </a:r>
            <a:endParaRPr b="1"/>
          </a:p>
        </p:txBody>
      </p:sp>
      <p:sp>
        <p:nvSpPr>
          <p:cNvPr id="460" name="Google Shape;460;p23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Garbage Collection – Reference counting</a:t>
            </a:r>
            <a:endParaRPr/>
          </a:p>
        </p:txBody>
      </p:sp>
      <p:sp>
        <p:nvSpPr>
          <p:cNvPr id="467" name="Google Shape;467;p24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468" name="Google Shape;468;p24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469" name="Google Shape;469;p2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Ventajas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Fácil de implementar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Cuando el conteo llega a 0, se borra inmediatamente el objeto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Desventajas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Sobrecosto de espacio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s-CO"/>
              <a:t>Cada objeto tiene un conteo de referencias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Sobrecosto de ejecución</a:t>
            </a:r>
            <a:endParaRPr b="1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s-CO"/>
              <a:t>El conteo de referencias cambia en cada asignación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No es Segura en operacions con hilos (</a:t>
            </a:r>
            <a:r>
              <a:rPr b="1" lang="es-CO">
                <a:solidFill>
                  <a:srgbClr val="FF0000"/>
                </a:solidFill>
              </a:rPr>
              <a:t>aumentar y disminuir el conteo de ref al mismo tiempo</a:t>
            </a:r>
            <a:r>
              <a:rPr b="1" lang="es-CO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No detecta referencias cíclicas</a:t>
            </a:r>
            <a:endParaRPr b="1"/>
          </a:p>
        </p:txBody>
      </p:sp>
      <p:sp>
        <p:nvSpPr>
          <p:cNvPr id="470" name="Google Shape;470;p24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Garbage Collection – Tracing</a:t>
            </a:r>
            <a:endParaRPr/>
          </a:p>
        </p:txBody>
      </p:sp>
      <p:sp>
        <p:nvSpPr>
          <p:cNvPr id="477" name="Google Shape;477;p25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478" name="Google Shape;478;p25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479" name="Google Shape;479;p2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Apoya al Reference counting en el tratamiento de referencias cíclicas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Usa algoritmo Mark and Sweep</a:t>
            </a:r>
            <a:endParaRPr b="1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s-CO"/>
              <a:t>Mark: </a:t>
            </a:r>
            <a:r>
              <a:rPr lang="es-CO"/>
              <a:t>Marca los objetos que son alcanzables (nodos conectados)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s-CO"/>
              <a:t>Sweep: </a:t>
            </a:r>
            <a:r>
              <a:rPr lang="es-CO"/>
              <a:t>Elmina los nodos muertos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s-CO"/>
              <a:t>Se corre este algoritmo cuando el número de objetos en memoria sobrepasa cierto límite</a:t>
            </a:r>
            <a:endParaRPr b="1"/>
          </a:p>
        </p:txBody>
      </p:sp>
      <p:sp>
        <p:nvSpPr>
          <p:cNvPr id="480" name="Google Shape;480;p25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Generational Garbage Collection</a:t>
            </a:r>
            <a:endParaRPr/>
          </a:p>
        </p:txBody>
      </p:sp>
      <p:sp>
        <p:nvSpPr>
          <p:cNvPr id="487" name="Google Shape;487;p26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488" name="Google Shape;488;p26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489" name="Google Shape;489;p2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Se basa en la teoría de que todos los objetos mueren jóvenes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Valores temporales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Funciones que sólo se usan una vez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s-CO"/>
              <a:t>Se crean tres listas (tres generaciones)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Generación 0: </a:t>
            </a:r>
            <a:r>
              <a:rPr lang="es-CO"/>
              <a:t>Objetos nuevos creados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Cada </a:t>
            </a:r>
            <a:r>
              <a:rPr b="1" lang="es-CO"/>
              <a:t>objeto</a:t>
            </a:r>
            <a:r>
              <a:rPr lang="es-CO"/>
              <a:t> se guarda en una de las listas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Sólo </a:t>
            </a:r>
            <a:r>
              <a:rPr b="1" lang="es-CO"/>
              <a:t>objetos contenedores </a:t>
            </a:r>
            <a:r>
              <a:rPr lang="es-CO"/>
              <a:t>con una </a:t>
            </a:r>
            <a:r>
              <a:rPr b="1" lang="es-CO">
                <a:solidFill>
                  <a:srgbClr val="FF0000"/>
                </a:solidFill>
              </a:rPr>
              <a:t>cuenta de ref. mayor a 0 </a:t>
            </a:r>
            <a:r>
              <a:rPr lang="es-CO"/>
              <a:t>se guardan en estas listas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Cuando el número de objetos en una generación supera cierto </a:t>
            </a:r>
            <a:r>
              <a:rPr b="1" lang="es-CO"/>
              <a:t>límite</a:t>
            </a:r>
            <a:r>
              <a:rPr lang="es-CO"/>
              <a:t>, python corre el garbage collection en esa </a:t>
            </a:r>
            <a:r>
              <a:rPr b="1" lang="es-CO"/>
              <a:t>generación y las anteriores</a:t>
            </a:r>
            <a:endParaRPr b="1"/>
          </a:p>
        </p:txBody>
      </p:sp>
      <p:sp>
        <p:nvSpPr>
          <p:cNvPr id="490" name="Google Shape;490;p26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Generational Garbage Collection</a:t>
            </a:r>
            <a:endParaRPr/>
          </a:p>
        </p:txBody>
      </p:sp>
      <p:sp>
        <p:nvSpPr>
          <p:cNvPr id="497" name="Google Shape;497;p27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498" name="Google Shape;498;p27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499" name="Google Shape;499;p2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Cuando se corre el garbage collection: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Python hace una lista de objetos a descartar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Se corre un algoritmo para detectar referencias cíclicas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Si un objeto no tiene referencias se agrega a la lista de Descartes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s-CO"/>
              <a:t>Cuando el ciclo acaba, se libera el espacio que ocupaban estos objetos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1" lang="es-CO">
                <a:solidFill>
                  <a:srgbClr val="FF0000"/>
                </a:solidFill>
              </a:rPr>
              <a:t>Luego de que termina el ciclo, los objetos que sobrevivieron, se promueven a una siguiente generación.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lang="es-CO">
                <a:solidFill>
                  <a:srgbClr val="FF0000"/>
                </a:solidFill>
                <a:highlight>
                  <a:srgbClr val="FFFF00"/>
                </a:highlight>
              </a:rPr>
              <a:t>Los objetos en la generación dos, se mantienen ahí hasta que el programa se ejecute</a:t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Generational Garbage Collection</a:t>
            </a:r>
            <a:endParaRPr/>
          </a:p>
        </p:txBody>
      </p:sp>
      <p:sp>
        <p:nvSpPr>
          <p:cNvPr id="507" name="Google Shape;507;p28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08" name="Google Shape;508;p28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509" name="Google Shape;509;p2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Cuando la cuenta de referencias llega a 0, el objeto es removido.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b="1" lang="es-CO">
                <a:solidFill>
                  <a:srgbClr val="FF0000"/>
                </a:solidFill>
                <a:highlight>
                  <a:srgbClr val="FFFF00"/>
                </a:highlight>
              </a:rPr>
              <a:t>Pero si hay referencias cíclicas, se tiene que esperar a que se ejecute el garbage collection</a:t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10" name="Google Shape;510;p28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Python Manager</a:t>
            </a:r>
            <a:endParaRPr/>
          </a:p>
        </p:txBody>
      </p:sp>
      <p:sp>
        <p:nvSpPr>
          <p:cNvPr id="517" name="Google Shape;517;p29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18" name="Google Shape;518;p29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519" name="Google Shape;519;p2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Determina qué espacios en memoria se usan para asignar los datos de nuestra aplicación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1" lang="es-CO">
                <a:solidFill>
                  <a:srgbClr val="FF0000"/>
                </a:solidFill>
                <a:highlight>
                  <a:srgbClr val="FFFF00"/>
                </a:highlight>
              </a:rPr>
              <a:t>Ejemplo: Libro con páginas vacías</a:t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s-CO"/>
              <a:t>Asignación de memoria en Python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El gestor asigna espacios libres de la memoria virtual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Asignación de memoria estática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Asignación de memoria dinámica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20" name="Google Shape;520;p29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Por qué es importante?</a:t>
            </a:r>
            <a:endParaRPr/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04" name="Google Shape;104;p3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Eficiencia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Solución de problemas más complejos (mayor escala)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Facilita el debugging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Gestión adecuada de recursos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Asignación de memoria estática</a:t>
            </a:r>
            <a:endParaRPr/>
          </a:p>
        </p:txBody>
      </p:sp>
      <p:sp>
        <p:nvSpPr>
          <p:cNvPr id="527" name="Google Shape;527;p30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28" name="Google Shape;528;p30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529" name="Google Shape;529;p3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s-CO"/>
              <a:t>Ocurre en tiempo de compilación.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Ejemplo: en c/c++ se declara un array estático con un tamaño definido.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El espacio de memoria se asigna en tiempo de compilación pero </a:t>
            </a:r>
            <a:r>
              <a:rPr b="1" lang="es-CO">
                <a:solidFill>
                  <a:srgbClr val="FF0000"/>
                </a:solidFill>
              </a:rPr>
              <a:t>NO</a:t>
            </a:r>
            <a:r>
              <a:rPr lang="es-CO"/>
              <a:t> se puede usar de nuevo en el resto del programa.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30" name="Google Shape;530;p30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s-CO"/>
              <a:t>Ocurre en tiempo de compilación.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Ejemplo: en c/c++ se declara un array estático con un tamaño definido.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El espacio de memoria se asigna en tiempo de compilación pero </a:t>
            </a:r>
            <a:r>
              <a:rPr b="1" lang="es-CO">
                <a:solidFill>
                  <a:srgbClr val="FF0000"/>
                </a:solidFill>
              </a:rPr>
              <a:t>NO</a:t>
            </a:r>
            <a:r>
              <a:rPr lang="es-CO"/>
              <a:t> se puede usar de nuevo en el resto del programa.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s-CO"/>
              <a:t>Asignación de pila de llamados (Stack Allocation)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Se usan pilas para almacenar la memoria estática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LIFO (last-in-first-out)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Cada hilo tiene una región de memoria reservada (stack)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Cuando se ejecuta una función, se guardan sus datos locales en la cima de la pila.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Cuando finaliza, es responsible de remover esos datos de la pila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37" name="Google Shape;53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Asignación de memoria estática</a:t>
            </a:r>
            <a:endParaRPr/>
          </a:p>
        </p:txBody>
      </p:sp>
      <p:sp>
        <p:nvSpPr>
          <p:cNvPr id="538" name="Google Shape;538;p31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39" name="Google Shape;539;p31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540" name="Google Shape;540;p31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Asignación de memoria estática</a:t>
            </a:r>
            <a:endParaRPr/>
          </a:p>
        </p:txBody>
      </p:sp>
      <p:sp>
        <p:nvSpPr>
          <p:cNvPr id="547" name="Google Shape;547;p32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48" name="Google Shape;548;p32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549" name="Google Shape;549;p3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s-CO"/>
              <a:t>El Stack del hilo guarda la dirección del retorno de la función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Lo provee el gestor de llamadas (</a:t>
            </a:r>
            <a:r>
              <a:rPr b="1" lang="es-CO"/>
              <a:t>Caller</a:t>
            </a:r>
            <a:r>
              <a:rPr lang="es-CO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Guarda variables de tamaño fijo que son relevantes para las funciones activas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El asignamiento de variables se guarda temporalmente en la pila de llamados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La función retorna y se mueve a la siguiente función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50" name="Google Shape;550;p32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s-CO"/>
              <a:t>El Stack del hilo guarda la dirección del retorno de la función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Lo provee el gestor de llamadas (</a:t>
            </a:r>
            <a:r>
              <a:rPr b="1" lang="es-CO"/>
              <a:t>Caller</a:t>
            </a:r>
            <a:r>
              <a:rPr lang="es-CO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Guarda variables de tamaño fijo que son relevantes para las funciones activas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El asignamiento de variables se guarda temporalmente en la pila de llamados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La función retorna y se mueve a la siguiente función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s-CO"/>
              <a:t>Ventajas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LIFO es más simple y mucho más rápido que la asignación basada en Heap (Asignación de memoria dinámica)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La información en la pila que ya se usó, se desasigna y limpia automática y eficientemente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Gestiona el orden de llamados y los procesos automáticamente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57" name="Google Shape;55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Asignación de memoria estática</a:t>
            </a:r>
            <a:endParaRPr/>
          </a:p>
        </p:txBody>
      </p:sp>
      <p:sp>
        <p:nvSpPr>
          <p:cNvPr id="558" name="Google Shape;558;p33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59" name="Google Shape;559;p33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560" name="Google Shape;560;p33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Asignación de memoria estática</a:t>
            </a:r>
            <a:endParaRPr/>
          </a:p>
        </p:txBody>
      </p:sp>
      <p:sp>
        <p:nvSpPr>
          <p:cNvPr id="567" name="Google Shape;567;p34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68" name="Google Shape;568;p34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569" name="Google Shape;569;p3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s-CO"/>
              <a:t>Desventajas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Crash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Intento de lectura o escritura en memoria no asignada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Bugs que terminen en ciclos infinitos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Operaciones de entrada o salida en dispositivos de hardware con privilegios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Acceso a otros recursos del sistema con privilegios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Stack overflow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Recursión infinita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Recursión profunda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Variables muy grandes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70" name="Google Shape;570;p34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Asignación de memoria dinámica</a:t>
            </a:r>
            <a:endParaRPr/>
          </a:p>
        </p:txBody>
      </p:sp>
      <p:sp>
        <p:nvSpPr>
          <p:cNvPr id="577" name="Google Shape;577;p35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78" name="Google Shape;578;p35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579" name="Google Shape;579;p3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s-CO"/>
              <a:t>Asigna memoria en tiempo de </a:t>
            </a:r>
            <a:r>
              <a:rPr b="1" lang="es-CO">
                <a:solidFill>
                  <a:srgbClr val="FF0000"/>
                </a:solidFill>
              </a:rPr>
              <a:t>ejecución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Si bien existe un tamaño predefinido para algunos tipos de datos, la memoria se asigna dinámicamente para objetos.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Se usa el </a:t>
            </a:r>
            <a:r>
              <a:rPr b="1" lang="es-CO"/>
              <a:t>Heap </a:t>
            </a:r>
            <a:r>
              <a:rPr lang="es-CO"/>
              <a:t>para gestionar la memoria dinámica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1" lang="es-CO">
                <a:solidFill>
                  <a:srgbClr val="FF0000"/>
                </a:solidFill>
                <a:highlight>
                  <a:srgbClr val="FFFF00"/>
                </a:highlight>
              </a:rPr>
              <a:t>Todo en Python se trata como objetos</a:t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80" name="Google Shape;580;p35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Asignación de memoria dinámica</a:t>
            </a:r>
            <a:endParaRPr/>
          </a:p>
        </p:txBody>
      </p:sp>
      <p:sp>
        <p:nvSpPr>
          <p:cNvPr id="587" name="Google Shape;587;p36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88" name="Google Shape;588;p36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589" name="Google Shape;589;p3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s-CO"/>
              <a:t>Heap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Se usa para gestionar la memoria dinámica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El acceso a esta memoria es un poco más lenta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No hay dependencia entre los elementos en el Heap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Se puede asignar o desasignar un bloque de memoria en cualquier momento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Es más complejo rastrear qué partes del Heap se asignan o se liberan en cierto tiempo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590" name="Google Shape;590;p36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7"/>
          <p:cNvSpPr txBox="1"/>
          <p:nvPr>
            <p:ph type="title"/>
          </p:nvPr>
        </p:nvSpPr>
        <p:spPr>
          <a:xfrm>
            <a:off x="838199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 b="1"/>
          </a:p>
        </p:txBody>
      </p:sp>
      <p:sp>
        <p:nvSpPr>
          <p:cNvPr id="597" name="Google Shape;597;p37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98" name="Google Shape;598;p37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599" name="Google Shape;599;p37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600" name="Google Shape;600;p37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601" name="Google Shape;6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/>
          </a:p>
        </p:txBody>
      </p:sp>
      <p:sp>
        <p:nvSpPr>
          <p:cNvPr id="608" name="Google Shape;608;p38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609" name="Google Shape;609;p38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610" name="Google Shape;610;p38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611" name="Google Shape;611;p38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612" name="Google Shape;6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8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8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8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8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8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8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8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8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8"/>
          <p:cNvSpPr/>
          <p:nvPr/>
        </p:nvSpPr>
        <p:spPr>
          <a:xfrm>
            <a:off x="137652" y="4986697"/>
            <a:ext cx="1101213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8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 b="1"/>
          </a:p>
        </p:txBody>
      </p:sp>
      <p:sp>
        <p:nvSpPr>
          <p:cNvPr id="629" name="Google Shape;629;p39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630" name="Google Shape;630;p39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631" name="Google Shape;631;p39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632" name="Google Shape;632;p39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633" name="Google Shape;6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39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9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9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9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9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39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39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9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9"/>
          <p:cNvSpPr/>
          <p:nvPr/>
        </p:nvSpPr>
        <p:spPr>
          <a:xfrm>
            <a:off x="204465" y="5296157"/>
            <a:ext cx="1101213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9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39"/>
          <p:cNvSpPr txBox="1"/>
          <p:nvPr/>
        </p:nvSpPr>
        <p:spPr>
          <a:xfrm>
            <a:off x="7290398" y="44547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9"/>
          <p:cNvSpPr/>
          <p:nvPr/>
        </p:nvSpPr>
        <p:spPr>
          <a:xfrm>
            <a:off x="9689468" y="4001294"/>
            <a:ext cx="292732" cy="23369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6" name="Google Shape;646;p39"/>
          <p:cNvCxnSpPr>
            <a:endCxn id="645" idx="1"/>
          </p:cNvCxnSpPr>
          <p:nvPr/>
        </p:nvCxnSpPr>
        <p:spPr>
          <a:xfrm flipH="1" rot="10800000">
            <a:off x="7412768" y="4118142"/>
            <a:ext cx="2276700" cy="56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Variables en C</a:t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13" name="Google Shape;113;p4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Contenedor de valores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En este lenguaje se debe definir primero el tipo de dato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Siempre se asigna un contenedor de tamaño </a:t>
            </a:r>
            <a:r>
              <a:rPr b="1" lang="es-CO">
                <a:solidFill>
                  <a:srgbClr val="FF0000"/>
                </a:solidFill>
              </a:rPr>
              <a:t>fijo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CO"/>
              <a:t>Sólo almacena datos de un tamaño fijo para prevenir un desbordamiento de memoria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2407577" y="4541937"/>
            <a:ext cx="11738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C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 = 5; 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2000286" y="4081762"/>
            <a:ext cx="2309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estilo “C”</a:t>
            </a:r>
            <a:endParaRPr/>
          </a:p>
        </p:txBody>
      </p:sp>
      <p:graphicFrame>
        <p:nvGraphicFramePr>
          <p:cNvPr id="121" name="Google Shape;121;p4"/>
          <p:cNvGraphicFramePr/>
          <p:nvPr/>
        </p:nvGraphicFramePr>
        <p:xfrm>
          <a:off x="6157934" y="4081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{2737F296-7D02-4D00-B647-4F35601F519F}</a:tableStyleId>
              </a:tblPr>
              <a:tblGrid>
                <a:gridCol w="1116075"/>
                <a:gridCol w="1116075"/>
                <a:gridCol w="1116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Variable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Ubicación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Valor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0X3E8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101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0X3E9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101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22" name="Google Shape;122;p4"/>
          <p:cNvCxnSpPr/>
          <p:nvPr/>
        </p:nvCxnSpPr>
        <p:spPr>
          <a:xfrm>
            <a:off x="7438490" y="3099081"/>
            <a:ext cx="986473" cy="1190723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4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0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653" name="Google Shape;653;p40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654" name="Google Shape;654;p40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655" name="Google Shape;655;p40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656" name="Google Shape;6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0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0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0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0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0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0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0"/>
          <p:cNvSpPr/>
          <p:nvPr/>
        </p:nvSpPr>
        <p:spPr>
          <a:xfrm>
            <a:off x="254747" y="5657517"/>
            <a:ext cx="1101213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40"/>
          <p:cNvSpPr txBox="1"/>
          <p:nvPr/>
        </p:nvSpPr>
        <p:spPr>
          <a:xfrm>
            <a:off x="7290398" y="44547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40"/>
          <p:cNvSpPr/>
          <p:nvPr/>
        </p:nvSpPr>
        <p:spPr>
          <a:xfrm>
            <a:off x="9689468" y="4001294"/>
            <a:ext cx="292732" cy="23369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9" name="Google Shape;669;p40"/>
          <p:cNvCxnSpPr>
            <a:endCxn id="668" idx="1"/>
          </p:cNvCxnSpPr>
          <p:nvPr/>
        </p:nvCxnSpPr>
        <p:spPr>
          <a:xfrm flipH="1" rot="10800000">
            <a:off x="7412768" y="4118142"/>
            <a:ext cx="2276700" cy="56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0" name="Google Shape;670;p40"/>
          <p:cNvSpPr/>
          <p:nvPr/>
        </p:nvSpPr>
        <p:spPr>
          <a:xfrm>
            <a:off x="5022832" y="3611299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0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0"/>
          <p:cNvSpPr txBox="1"/>
          <p:nvPr/>
        </p:nvSpPr>
        <p:spPr>
          <a:xfrm>
            <a:off x="7120122" y="3821776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3" name="Google Shape;673;p40"/>
          <p:cNvCxnSpPr/>
          <p:nvPr/>
        </p:nvCxnSpPr>
        <p:spPr>
          <a:xfrm>
            <a:off x="7290398" y="4001294"/>
            <a:ext cx="232555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4" name="Google Shape;67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 b="1"/>
          </a:p>
        </p:txBody>
      </p:sp>
      <p:sp>
        <p:nvSpPr>
          <p:cNvPr id="675" name="Google Shape;675;p40"/>
          <p:cNvSpPr txBox="1"/>
          <p:nvPr/>
        </p:nvSpPr>
        <p:spPr>
          <a:xfrm>
            <a:off x="879764" y="3515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1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682" name="Google Shape;682;p41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683" name="Google Shape;683;p41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684" name="Google Shape;684;p41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685" name="Google Shape;68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41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41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41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41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41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1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41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1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1"/>
          <p:cNvSpPr/>
          <p:nvPr/>
        </p:nvSpPr>
        <p:spPr>
          <a:xfrm>
            <a:off x="339494" y="3706300"/>
            <a:ext cx="1101213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1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1"/>
          <p:cNvSpPr txBox="1"/>
          <p:nvPr/>
        </p:nvSpPr>
        <p:spPr>
          <a:xfrm>
            <a:off x="7290398" y="44547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1"/>
          <p:cNvSpPr/>
          <p:nvPr/>
        </p:nvSpPr>
        <p:spPr>
          <a:xfrm>
            <a:off x="9689468" y="4001294"/>
            <a:ext cx="292732" cy="23369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8" name="Google Shape;698;p41"/>
          <p:cNvCxnSpPr>
            <a:endCxn id="697" idx="1"/>
          </p:cNvCxnSpPr>
          <p:nvPr/>
        </p:nvCxnSpPr>
        <p:spPr>
          <a:xfrm flipH="1" rot="10800000">
            <a:off x="7412768" y="4118142"/>
            <a:ext cx="2276700" cy="56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9" name="Google Shape;699;p41"/>
          <p:cNvSpPr/>
          <p:nvPr/>
        </p:nvSpPr>
        <p:spPr>
          <a:xfrm>
            <a:off x="5022832" y="3611299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1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1"/>
          <p:cNvSpPr txBox="1"/>
          <p:nvPr/>
        </p:nvSpPr>
        <p:spPr>
          <a:xfrm>
            <a:off x="7120122" y="3821776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1"/>
          <p:cNvSpPr/>
          <p:nvPr/>
        </p:nvSpPr>
        <p:spPr>
          <a:xfrm>
            <a:off x="9887453" y="335000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3" name="Google Shape;703;p41"/>
          <p:cNvCxnSpPr>
            <a:stCxn id="701" idx="3"/>
            <a:endCxn id="702" idx="1"/>
          </p:cNvCxnSpPr>
          <p:nvPr/>
        </p:nvCxnSpPr>
        <p:spPr>
          <a:xfrm flipH="1" rot="10800000">
            <a:off x="7450730" y="3506342"/>
            <a:ext cx="2436600" cy="50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4" name="Google Shape;704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2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711" name="Google Shape;711;p42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712" name="Google Shape;712;p42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713" name="Google Shape;713;p42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714" name="Google Shape;71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2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42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42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2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42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2"/>
          <p:cNvSpPr/>
          <p:nvPr/>
        </p:nvSpPr>
        <p:spPr>
          <a:xfrm>
            <a:off x="504910" y="4045658"/>
            <a:ext cx="1101213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2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7290398" y="44547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42"/>
          <p:cNvSpPr/>
          <p:nvPr/>
        </p:nvSpPr>
        <p:spPr>
          <a:xfrm>
            <a:off x="9689468" y="4001294"/>
            <a:ext cx="292732" cy="23369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7" name="Google Shape;727;p42"/>
          <p:cNvCxnSpPr>
            <a:endCxn id="726" idx="1"/>
          </p:cNvCxnSpPr>
          <p:nvPr/>
        </p:nvCxnSpPr>
        <p:spPr>
          <a:xfrm flipH="1" rot="10800000">
            <a:off x="7412768" y="4118142"/>
            <a:ext cx="2276700" cy="56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8" name="Google Shape;728;p42"/>
          <p:cNvSpPr/>
          <p:nvPr/>
        </p:nvSpPr>
        <p:spPr>
          <a:xfrm>
            <a:off x="5022832" y="3611299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7120122" y="3821776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2"/>
          <p:cNvSpPr/>
          <p:nvPr/>
        </p:nvSpPr>
        <p:spPr>
          <a:xfrm>
            <a:off x="9887453" y="335000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2" name="Google Shape;732;p42"/>
          <p:cNvCxnSpPr>
            <a:stCxn id="730" idx="3"/>
            <a:endCxn id="731" idx="1"/>
          </p:cNvCxnSpPr>
          <p:nvPr/>
        </p:nvCxnSpPr>
        <p:spPr>
          <a:xfrm flipH="1" rot="10800000">
            <a:off x="7450730" y="3506342"/>
            <a:ext cx="2436600" cy="50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3" name="Google Shape;733;p42"/>
          <p:cNvSpPr txBox="1"/>
          <p:nvPr/>
        </p:nvSpPr>
        <p:spPr>
          <a:xfrm>
            <a:off x="6905657" y="36046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5034117" y="2889294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F2()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42"/>
          <p:cNvSpPr txBox="1"/>
          <p:nvPr/>
        </p:nvSpPr>
        <p:spPr>
          <a:xfrm>
            <a:off x="7082246" y="3050517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3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743" name="Google Shape;743;p43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744" name="Google Shape;744;p43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745" name="Google Shape;745;p43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746" name="Google Shape;74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43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3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43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3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3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3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3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43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43"/>
          <p:cNvSpPr/>
          <p:nvPr/>
        </p:nvSpPr>
        <p:spPr>
          <a:xfrm>
            <a:off x="254747" y="2096729"/>
            <a:ext cx="1101213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43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43"/>
          <p:cNvSpPr txBox="1"/>
          <p:nvPr/>
        </p:nvSpPr>
        <p:spPr>
          <a:xfrm>
            <a:off x="7290398" y="44547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43"/>
          <p:cNvSpPr/>
          <p:nvPr/>
        </p:nvSpPr>
        <p:spPr>
          <a:xfrm>
            <a:off x="9689468" y="4001294"/>
            <a:ext cx="292732" cy="23369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9" name="Google Shape;759;p43"/>
          <p:cNvCxnSpPr>
            <a:endCxn id="758" idx="1"/>
          </p:cNvCxnSpPr>
          <p:nvPr/>
        </p:nvCxnSpPr>
        <p:spPr>
          <a:xfrm flipH="1" rot="10800000">
            <a:off x="7412768" y="4118142"/>
            <a:ext cx="2276700" cy="56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0" name="Google Shape;760;p43"/>
          <p:cNvSpPr/>
          <p:nvPr/>
        </p:nvSpPr>
        <p:spPr>
          <a:xfrm>
            <a:off x="5022832" y="3611299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43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43"/>
          <p:cNvSpPr txBox="1"/>
          <p:nvPr/>
        </p:nvSpPr>
        <p:spPr>
          <a:xfrm>
            <a:off x="7120122" y="3821776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43"/>
          <p:cNvSpPr/>
          <p:nvPr/>
        </p:nvSpPr>
        <p:spPr>
          <a:xfrm>
            <a:off x="9887453" y="335000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4" name="Google Shape;764;p43"/>
          <p:cNvCxnSpPr>
            <a:stCxn id="762" idx="3"/>
            <a:endCxn id="763" idx="1"/>
          </p:cNvCxnSpPr>
          <p:nvPr/>
        </p:nvCxnSpPr>
        <p:spPr>
          <a:xfrm flipH="1" rot="10800000">
            <a:off x="7450730" y="3506342"/>
            <a:ext cx="2436600" cy="50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5" name="Google Shape;765;p43"/>
          <p:cNvSpPr txBox="1"/>
          <p:nvPr/>
        </p:nvSpPr>
        <p:spPr>
          <a:xfrm>
            <a:off x="6905657" y="36046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43"/>
          <p:cNvSpPr/>
          <p:nvPr/>
        </p:nvSpPr>
        <p:spPr>
          <a:xfrm>
            <a:off x="5034117" y="2889294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F2()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43"/>
          <p:cNvSpPr txBox="1"/>
          <p:nvPr/>
        </p:nvSpPr>
        <p:spPr>
          <a:xfrm>
            <a:off x="7082246" y="3050517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8" name="Google Shape;768;p43"/>
          <p:cNvCxnSpPr>
            <a:stCxn id="767" idx="3"/>
          </p:cNvCxnSpPr>
          <p:nvPr/>
        </p:nvCxnSpPr>
        <p:spPr>
          <a:xfrm>
            <a:off x="7412854" y="3235183"/>
            <a:ext cx="2391600" cy="19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9" name="Google Shape;76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4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776" name="Google Shape;776;p44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777" name="Google Shape;777;p44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778" name="Google Shape;778;p44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779" name="Google Shape;77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44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44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4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44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44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44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4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4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44"/>
          <p:cNvSpPr/>
          <p:nvPr/>
        </p:nvSpPr>
        <p:spPr>
          <a:xfrm>
            <a:off x="477534" y="2452833"/>
            <a:ext cx="1101213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44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44"/>
          <p:cNvSpPr txBox="1"/>
          <p:nvPr/>
        </p:nvSpPr>
        <p:spPr>
          <a:xfrm>
            <a:off x="7290398" y="44547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44"/>
          <p:cNvSpPr/>
          <p:nvPr/>
        </p:nvSpPr>
        <p:spPr>
          <a:xfrm>
            <a:off x="9689468" y="4001294"/>
            <a:ext cx="292732" cy="23369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2" name="Google Shape;792;p44"/>
          <p:cNvCxnSpPr>
            <a:endCxn id="791" idx="1"/>
          </p:cNvCxnSpPr>
          <p:nvPr/>
        </p:nvCxnSpPr>
        <p:spPr>
          <a:xfrm flipH="1" rot="10800000">
            <a:off x="7412768" y="4118142"/>
            <a:ext cx="2276700" cy="56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3" name="Google Shape;793;p44"/>
          <p:cNvSpPr/>
          <p:nvPr/>
        </p:nvSpPr>
        <p:spPr>
          <a:xfrm>
            <a:off x="5022832" y="3611299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4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44"/>
          <p:cNvSpPr txBox="1"/>
          <p:nvPr/>
        </p:nvSpPr>
        <p:spPr>
          <a:xfrm>
            <a:off x="7120122" y="3821776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44"/>
          <p:cNvSpPr/>
          <p:nvPr/>
        </p:nvSpPr>
        <p:spPr>
          <a:xfrm>
            <a:off x="9887453" y="335000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7" name="Google Shape;797;p44"/>
          <p:cNvCxnSpPr>
            <a:stCxn id="795" idx="3"/>
            <a:endCxn id="796" idx="1"/>
          </p:cNvCxnSpPr>
          <p:nvPr/>
        </p:nvCxnSpPr>
        <p:spPr>
          <a:xfrm flipH="1" rot="10800000">
            <a:off x="7450730" y="3506342"/>
            <a:ext cx="2436600" cy="50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8" name="Google Shape;798;p44"/>
          <p:cNvSpPr txBox="1"/>
          <p:nvPr/>
        </p:nvSpPr>
        <p:spPr>
          <a:xfrm>
            <a:off x="6905657" y="36046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44"/>
          <p:cNvSpPr/>
          <p:nvPr/>
        </p:nvSpPr>
        <p:spPr>
          <a:xfrm>
            <a:off x="9565447" y="288109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44"/>
          <p:cNvSpPr/>
          <p:nvPr/>
        </p:nvSpPr>
        <p:spPr>
          <a:xfrm>
            <a:off x="5034117" y="2889294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F2()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44"/>
          <p:cNvSpPr txBox="1"/>
          <p:nvPr/>
        </p:nvSpPr>
        <p:spPr>
          <a:xfrm>
            <a:off x="7082246" y="3050517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2" name="Google Shape;802;p44"/>
          <p:cNvCxnSpPr>
            <a:stCxn id="801" idx="3"/>
            <a:endCxn id="799" idx="1"/>
          </p:cNvCxnSpPr>
          <p:nvPr/>
        </p:nvCxnSpPr>
        <p:spPr>
          <a:xfrm flipH="1" rot="10800000">
            <a:off x="7412854" y="3037483"/>
            <a:ext cx="2152500" cy="197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3" name="Google Shape;80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5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810" name="Google Shape;810;p45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811" name="Google Shape;811;p45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812" name="Google Shape;812;p45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813" name="Google Shape;81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45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45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45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45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45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45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45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45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45"/>
          <p:cNvSpPr/>
          <p:nvPr/>
        </p:nvSpPr>
        <p:spPr>
          <a:xfrm>
            <a:off x="516195" y="2749227"/>
            <a:ext cx="1101213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45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5"/>
          <p:cNvSpPr txBox="1"/>
          <p:nvPr/>
        </p:nvSpPr>
        <p:spPr>
          <a:xfrm>
            <a:off x="7290398" y="44547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45"/>
          <p:cNvSpPr/>
          <p:nvPr/>
        </p:nvSpPr>
        <p:spPr>
          <a:xfrm>
            <a:off x="9689468" y="4001294"/>
            <a:ext cx="292732" cy="23369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6" name="Google Shape;826;p45"/>
          <p:cNvCxnSpPr>
            <a:endCxn id="825" idx="1"/>
          </p:cNvCxnSpPr>
          <p:nvPr/>
        </p:nvCxnSpPr>
        <p:spPr>
          <a:xfrm flipH="1" rot="10800000">
            <a:off x="7412768" y="4118142"/>
            <a:ext cx="2276700" cy="56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7" name="Google Shape;827;p45"/>
          <p:cNvSpPr/>
          <p:nvPr/>
        </p:nvSpPr>
        <p:spPr>
          <a:xfrm>
            <a:off x="5022832" y="3611299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45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>
            <a:off x="7120122" y="3821776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45"/>
          <p:cNvSpPr/>
          <p:nvPr/>
        </p:nvSpPr>
        <p:spPr>
          <a:xfrm>
            <a:off x="9887453" y="335000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1" name="Google Shape;831;p45"/>
          <p:cNvCxnSpPr>
            <a:stCxn id="829" idx="3"/>
            <a:endCxn id="830" idx="1"/>
          </p:cNvCxnSpPr>
          <p:nvPr/>
        </p:nvCxnSpPr>
        <p:spPr>
          <a:xfrm flipH="1" rot="10800000">
            <a:off x="7450730" y="3506342"/>
            <a:ext cx="2436600" cy="50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2" name="Google Shape;832;p45"/>
          <p:cNvSpPr txBox="1"/>
          <p:nvPr/>
        </p:nvSpPr>
        <p:spPr>
          <a:xfrm>
            <a:off x="6905657" y="36046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45"/>
          <p:cNvSpPr/>
          <p:nvPr/>
        </p:nvSpPr>
        <p:spPr>
          <a:xfrm>
            <a:off x="9565447" y="288109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45"/>
          <p:cNvSpPr/>
          <p:nvPr/>
        </p:nvSpPr>
        <p:spPr>
          <a:xfrm>
            <a:off x="5034117" y="2889294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F2()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45"/>
          <p:cNvSpPr txBox="1"/>
          <p:nvPr/>
        </p:nvSpPr>
        <p:spPr>
          <a:xfrm>
            <a:off x="7082246" y="3050517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6" name="Google Shape;836;p45"/>
          <p:cNvCxnSpPr>
            <a:stCxn id="835" idx="3"/>
            <a:endCxn id="833" idx="1"/>
          </p:cNvCxnSpPr>
          <p:nvPr/>
        </p:nvCxnSpPr>
        <p:spPr>
          <a:xfrm flipH="1" rot="10800000">
            <a:off x="7412854" y="3037483"/>
            <a:ext cx="2152500" cy="197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7" name="Google Shape;837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6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844" name="Google Shape;844;p46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845" name="Google Shape;845;p46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846" name="Google Shape;846;p46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847" name="Google Shape;84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46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46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46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46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46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46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46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46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46"/>
          <p:cNvSpPr/>
          <p:nvPr/>
        </p:nvSpPr>
        <p:spPr>
          <a:xfrm>
            <a:off x="516195" y="2749227"/>
            <a:ext cx="1101213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46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46"/>
          <p:cNvSpPr txBox="1"/>
          <p:nvPr/>
        </p:nvSpPr>
        <p:spPr>
          <a:xfrm>
            <a:off x="7290398" y="44547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46"/>
          <p:cNvSpPr/>
          <p:nvPr/>
        </p:nvSpPr>
        <p:spPr>
          <a:xfrm>
            <a:off x="9689468" y="4001294"/>
            <a:ext cx="292732" cy="23369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0" name="Google Shape;860;p46"/>
          <p:cNvCxnSpPr>
            <a:endCxn id="859" idx="1"/>
          </p:cNvCxnSpPr>
          <p:nvPr/>
        </p:nvCxnSpPr>
        <p:spPr>
          <a:xfrm flipH="1" rot="10800000">
            <a:off x="7412768" y="4118142"/>
            <a:ext cx="2276700" cy="56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1" name="Google Shape;861;p46"/>
          <p:cNvSpPr/>
          <p:nvPr/>
        </p:nvSpPr>
        <p:spPr>
          <a:xfrm>
            <a:off x="5022832" y="3611299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46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46"/>
          <p:cNvSpPr txBox="1"/>
          <p:nvPr/>
        </p:nvSpPr>
        <p:spPr>
          <a:xfrm>
            <a:off x="7120122" y="3821776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46"/>
          <p:cNvSpPr/>
          <p:nvPr/>
        </p:nvSpPr>
        <p:spPr>
          <a:xfrm>
            <a:off x="9887453" y="335000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5" name="Google Shape;865;p46"/>
          <p:cNvCxnSpPr>
            <a:stCxn id="863" idx="3"/>
            <a:endCxn id="864" idx="1"/>
          </p:cNvCxnSpPr>
          <p:nvPr/>
        </p:nvCxnSpPr>
        <p:spPr>
          <a:xfrm flipH="1" rot="10800000">
            <a:off x="7450730" y="3506342"/>
            <a:ext cx="2436600" cy="50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6" name="Google Shape;866;p46"/>
          <p:cNvSpPr txBox="1"/>
          <p:nvPr/>
        </p:nvSpPr>
        <p:spPr>
          <a:xfrm>
            <a:off x="6905657" y="36046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6"/>
          <p:cNvSpPr/>
          <p:nvPr/>
        </p:nvSpPr>
        <p:spPr>
          <a:xfrm>
            <a:off x="9565447" y="288109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8" name="Google Shape;868;p46"/>
          <p:cNvCxnSpPr>
            <a:endCxn id="867" idx="1"/>
          </p:cNvCxnSpPr>
          <p:nvPr/>
        </p:nvCxnSpPr>
        <p:spPr>
          <a:xfrm flipH="1" rot="10800000">
            <a:off x="7290547" y="3037566"/>
            <a:ext cx="2274900" cy="78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9" name="Google Shape;86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7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876" name="Google Shape;876;p47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877" name="Google Shape;877;p47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878" name="Google Shape;878;p47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879" name="Google Shape;87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47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47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47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47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47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47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47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47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47"/>
          <p:cNvSpPr/>
          <p:nvPr/>
        </p:nvSpPr>
        <p:spPr>
          <a:xfrm>
            <a:off x="370722" y="4353839"/>
            <a:ext cx="1101213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47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47"/>
          <p:cNvSpPr txBox="1"/>
          <p:nvPr/>
        </p:nvSpPr>
        <p:spPr>
          <a:xfrm>
            <a:off x="7290398" y="44547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7"/>
          <p:cNvSpPr/>
          <p:nvPr/>
        </p:nvSpPr>
        <p:spPr>
          <a:xfrm>
            <a:off x="9689468" y="4001294"/>
            <a:ext cx="292732" cy="23369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2" name="Google Shape;892;p47"/>
          <p:cNvCxnSpPr>
            <a:endCxn id="891" idx="1"/>
          </p:cNvCxnSpPr>
          <p:nvPr/>
        </p:nvCxnSpPr>
        <p:spPr>
          <a:xfrm flipH="1" rot="10800000">
            <a:off x="7412768" y="4118142"/>
            <a:ext cx="2276700" cy="56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3" name="Google Shape;893;p47"/>
          <p:cNvSpPr/>
          <p:nvPr/>
        </p:nvSpPr>
        <p:spPr>
          <a:xfrm>
            <a:off x="5022832" y="3611299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47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47"/>
          <p:cNvSpPr txBox="1"/>
          <p:nvPr/>
        </p:nvSpPr>
        <p:spPr>
          <a:xfrm>
            <a:off x="7120122" y="3821776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47"/>
          <p:cNvSpPr/>
          <p:nvPr/>
        </p:nvSpPr>
        <p:spPr>
          <a:xfrm>
            <a:off x="9887453" y="335000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7" name="Google Shape;897;p47"/>
          <p:cNvCxnSpPr>
            <a:stCxn id="895" idx="3"/>
            <a:endCxn id="896" idx="1"/>
          </p:cNvCxnSpPr>
          <p:nvPr/>
        </p:nvCxnSpPr>
        <p:spPr>
          <a:xfrm flipH="1" rot="10800000">
            <a:off x="7450730" y="3506342"/>
            <a:ext cx="2436600" cy="50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8" name="Google Shape;898;p47"/>
          <p:cNvSpPr txBox="1"/>
          <p:nvPr/>
        </p:nvSpPr>
        <p:spPr>
          <a:xfrm>
            <a:off x="6905657" y="36046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47"/>
          <p:cNvSpPr/>
          <p:nvPr/>
        </p:nvSpPr>
        <p:spPr>
          <a:xfrm>
            <a:off x="9565447" y="288109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0" name="Google Shape;900;p47"/>
          <p:cNvCxnSpPr>
            <a:endCxn id="899" idx="1"/>
          </p:cNvCxnSpPr>
          <p:nvPr/>
        </p:nvCxnSpPr>
        <p:spPr>
          <a:xfrm flipH="1" rot="10800000">
            <a:off x="7290547" y="3037566"/>
            <a:ext cx="2274900" cy="78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1" name="Google Shape;90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8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908" name="Google Shape;908;p48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909" name="Google Shape;909;p48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910" name="Google Shape;910;p48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911" name="Google Shape;91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48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48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48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48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48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48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48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48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48"/>
          <p:cNvSpPr/>
          <p:nvPr/>
        </p:nvSpPr>
        <p:spPr>
          <a:xfrm>
            <a:off x="370722" y="4353839"/>
            <a:ext cx="1101213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48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48"/>
          <p:cNvSpPr txBox="1"/>
          <p:nvPr/>
        </p:nvSpPr>
        <p:spPr>
          <a:xfrm>
            <a:off x="7290398" y="44547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48"/>
          <p:cNvSpPr/>
          <p:nvPr/>
        </p:nvSpPr>
        <p:spPr>
          <a:xfrm>
            <a:off x="9689468" y="4001294"/>
            <a:ext cx="292732" cy="23369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4" name="Google Shape;924;p48"/>
          <p:cNvCxnSpPr>
            <a:endCxn id="923" idx="1"/>
          </p:cNvCxnSpPr>
          <p:nvPr/>
        </p:nvCxnSpPr>
        <p:spPr>
          <a:xfrm flipH="1" rot="10800000">
            <a:off x="7412768" y="4118142"/>
            <a:ext cx="2276700" cy="56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5" name="Google Shape;925;p48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48"/>
          <p:cNvSpPr/>
          <p:nvPr/>
        </p:nvSpPr>
        <p:spPr>
          <a:xfrm>
            <a:off x="9887453" y="335000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48"/>
          <p:cNvSpPr/>
          <p:nvPr/>
        </p:nvSpPr>
        <p:spPr>
          <a:xfrm>
            <a:off x="9565447" y="288109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8" name="Google Shape;928;p48"/>
          <p:cNvCxnSpPr>
            <a:endCxn id="927" idx="1"/>
          </p:cNvCxnSpPr>
          <p:nvPr/>
        </p:nvCxnSpPr>
        <p:spPr>
          <a:xfrm flipH="1" rot="10800000">
            <a:off x="7290547" y="3037566"/>
            <a:ext cx="2274900" cy="158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9" name="Google Shape;929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9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936" name="Google Shape;936;p49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937" name="Google Shape;937;p49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938" name="Google Shape;938;p49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939" name="Google Shape;93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49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49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49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49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49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49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9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49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9"/>
          <p:cNvSpPr/>
          <p:nvPr/>
        </p:nvSpPr>
        <p:spPr>
          <a:xfrm>
            <a:off x="254747" y="5663202"/>
            <a:ext cx="1101213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49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49"/>
          <p:cNvSpPr txBox="1"/>
          <p:nvPr/>
        </p:nvSpPr>
        <p:spPr>
          <a:xfrm>
            <a:off x="7290398" y="4454779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49"/>
          <p:cNvSpPr/>
          <p:nvPr/>
        </p:nvSpPr>
        <p:spPr>
          <a:xfrm>
            <a:off x="9689468" y="4001294"/>
            <a:ext cx="292732" cy="23369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2" name="Google Shape;952;p49"/>
          <p:cNvCxnSpPr>
            <a:endCxn id="951" idx="1"/>
          </p:cNvCxnSpPr>
          <p:nvPr/>
        </p:nvCxnSpPr>
        <p:spPr>
          <a:xfrm flipH="1" rot="10800000">
            <a:off x="7412768" y="4118142"/>
            <a:ext cx="2276700" cy="56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3" name="Google Shape;953;p49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49"/>
          <p:cNvSpPr/>
          <p:nvPr/>
        </p:nvSpPr>
        <p:spPr>
          <a:xfrm>
            <a:off x="9887453" y="335000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49"/>
          <p:cNvSpPr/>
          <p:nvPr/>
        </p:nvSpPr>
        <p:spPr>
          <a:xfrm>
            <a:off x="9565447" y="288109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6" name="Google Shape;956;p49"/>
          <p:cNvCxnSpPr>
            <a:endCxn id="955" idx="1"/>
          </p:cNvCxnSpPr>
          <p:nvPr/>
        </p:nvCxnSpPr>
        <p:spPr>
          <a:xfrm flipH="1" rot="10800000">
            <a:off x="7290547" y="3037566"/>
            <a:ext cx="2274900" cy="158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7" name="Google Shape;957;p49"/>
          <p:cNvSpPr/>
          <p:nvPr/>
        </p:nvSpPr>
        <p:spPr>
          <a:xfrm>
            <a:off x="9787342" y="3234181"/>
            <a:ext cx="648929" cy="544590"/>
          </a:xfrm>
          <a:prstGeom prst="ellipse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Variables en C</a:t>
            </a:r>
            <a:endParaRPr/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Cuando se asigna un nuevo valor, se sobre escribe el valor de esa variable en la misma ubicación.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2407577" y="4541937"/>
            <a:ext cx="11738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C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CO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a = 6;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2000286" y="4081762"/>
            <a:ext cx="2309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estilo “C”</a:t>
            </a:r>
            <a:endParaRPr/>
          </a:p>
        </p:txBody>
      </p:sp>
      <p:graphicFrame>
        <p:nvGraphicFramePr>
          <p:cNvPr id="138" name="Google Shape;138;p5"/>
          <p:cNvGraphicFramePr/>
          <p:nvPr/>
        </p:nvGraphicFramePr>
        <p:xfrm>
          <a:off x="6157934" y="4081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{2737F296-7D02-4D00-B647-4F35601F519F}</a:tableStyleId>
              </a:tblPr>
              <a:tblGrid>
                <a:gridCol w="1116075"/>
                <a:gridCol w="1116075"/>
                <a:gridCol w="1116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Variable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Ubicación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Valor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0X3E8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110</a:t>
                      </a:r>
                      <a:endParaRPr b="1" sz="18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0X3E9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101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39" name="Google Shape;139;p5"/>
          <p:cNvCxnSpPr>
            <a:stCxn id="136" idx="3"/>
          </p:cNvCxnSpPr>
          <p:nvPr/>
        </p:nvCxnSpPr>
        <p:spPr>
          <a:xfrm flipH="1" rot="10800000">
            <a:off x="3581400" y="4633503"/>
            <a:ext cx="4843500" cy="23160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" name="Google Shape;140;p5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0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965" name="Google Shape;965;p50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966" name="Google Shape;966;p50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967" name="Google Shape;967;p50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968" name="Google Shape;9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29" y="1690688"/>
            <a:ext cx="2883755" cy="42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50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50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50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50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50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50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50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50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50"/>
          <p:cNvSpPr/>
          <p:nvPr/>
        </p:nvSpPr>
        <p:spPr>
          <a:xfrm>
            <a:off x="254747" y="5663202"/>
            <a:ext cx="1101213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operaciones simples</a:t>
            </a:r>
            <a:endParaRPr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984" name="Google Shape;98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8" y="1543665"/>
            <a:ext cx="4523628" cy="4254364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51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986" name="Google Shape;986;p51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987" name="Google Shape;987;p51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988" name="Google Shape;988;p51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51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51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51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51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51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51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51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51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51"/>
          <p:cNvSpPr/>
          <p:nvPr/>
        </p:nvSpPr>
        <p:spPr>
          <a:xfrm>
            <a:off x="188037" y="4355511"/>
            <a:ext cx="469938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creación de objetos</a:t>
            </a:r>
            <a:endParaRPr b="1"/>
          </a:p>
        </p:txBody>
      </p:sp>
      <p:sp>
        <p:nvSpPr>
          <p:cNvPr id="999" name="Google Shape;999;p51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1005" name="Google Shape;10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8" y="1543665"/>
            <a:ext cx="4523628" cy="425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52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007" name="Google Shape;1007;p52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008" name="Google Shape;1008;p52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009" name="Google Shape;1009;p52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52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52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52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52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52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52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52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52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52"/>
          <p:cNvSpPr/>
          <p:nvPr/>
        </p:nvSpPr>
        <p:spPr>
          <a:xfrm>
            <a:off x="120000" y="4744362"/>
            <a:ext cx="469938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creación de objetos</a:t>
            </a:r>
            <a:endParaRPr b="1"/>
          </a:p>
        </p:txBody>
      </p:sp>
      <p:sp>
        <p:nvSpPr>
          <p:cNvPr id="1020" name="Google Shape;1020;p52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52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52"/>
          <p:cNvSpPr/>
          <p:nvPr/>
        </p:nvSpPr>
        <p:spPr>
          <a:xfrm>
            <a:off x="860993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" name="Google Shape;1023;p52"/>
          <p:cNvCxnSpPr>
            <a:endCxn id="1022" idx="1"/>
          </p:cNvCxnSpPr>
          <p:nvPr/>
        </p:nvCxnSpPr>
        <p:spPr>
          <a:xfrm flipH="1" rot="10800000">
            <a:off x="7290537" y="4548955"/>
            <a:ext cx="1319400" cy="6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1029" name="Google Shape;102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8" y="1543665"/>
            <a:ext cx="4523628" cy="425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53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031" name="Google Shape;1031;p53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032" name="Google Shape;1032;p53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033" name="Google Shape;1033;p53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53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53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53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53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53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53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53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53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53"/>
          <p:cNvSpPr/>
          <p:nvPr/>
        </p:nvSpPr>
        <p:spPr>
          <a:xfrm>
            <a:off x="121780" y="2078251"/>
            <a:ext cx="469938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creación de objetos</a:t>
            </a:r>
            <a:endParaRPr b="1"/>
          </a:p>
        </p:txBody>
      </p:sp>
      <p:sp>
        <p:nvSpPr>
          <p:cNvPr id="1044" name="Google Shape;1044;p53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53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53"/>
          <p:cNvSpPr/>
          <p:nvPr/>
        </p:nvSpPr>
        <p:spPr>
          <a:xfrm>
            <a:off x="860993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7" name="Google Shape;1047;p53"/>
          <p:cNvCxnSpPr/>
          <p:nvPr/>
        </p:nvCxnSpPr>
        <p:spPr>
          <a:xfrm flipH="1" rot="10800000">
            <a:off x="7290398" y="4548955"/>
            <a:ext cx="1319539" cy="686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1053" name="Google Shape;105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8" y="1543665"/>
            <a:ext cx="4523628" cy="425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54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055" name="Google Shape;1055;p54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056" name="Google Shape;1056;p54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057" name="Google Shape;1057;p54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54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54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54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54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54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54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54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54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54"/>
          <p:cNvSpPr/>
          <p:nvPr/>
        </p:nvSpPr>
        <p:spPr>
          <a:xfrm>
            <a:off x="520103" y="2481373"/>
            <a:ext cx="469938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creación de objetos</a:t>
            </a:r>
            <a:endParaRPr b="1"/>
          </a:p>
        </p:txBody>
      </p:sp>
      <p:sp>
        <p:nvSpPr>
          <p:cNvPr id="1068" name="Google Shape;1068;p54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54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54"/>
          <p:cNvSpPr/>
          <p:nvPr/>
        </p:nvSpPr>
        <p:spPr>
          <a:xfrm>
            <a:off x="860993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54"/>
          <p:cNvSpPr/>
          <p:nvPr/>
        </p:nvSpPr>
        <p:spPr>
          <a:xfrm>
            <a:off x="5043447" y="3613322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54"/>
          <p:cNvSpPr txBox="1"/>
          <p:nvPr/>
        </p:nvSpPr>
        <p:spPr>
          <a:xfrm>
            <a:off x="6342534" y="3816628"/>
            <a:ext cx="583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54"/>
          <p:cNvSpPr txBox="1"/>
          <p:nvPr/>
        </p:nvSpPr>
        <p:spPr>
          <a:xfrm>
            <a:off x="6898193" y="3801134"/>
            <a:ext cx="583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54"/>
          <p:cNvSpPr txBox="1"/>
          <p:nvPr/>
        </p:nvSpPr>
        <p:spPr>
          <a:xfrm>
            <a:off x="10066338" y="4457192"/>
            <a:ext cx="891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5" name="Google Shape;1075;p54"/>
          <p:cNvCxnSpPr/>
          <p:nvPr/>
        </p:nvCxnSpPr>
        <p:spPr>
          <a:xfrm flipH="1" rot="10800000">
            <a:off x="7290398" y="4548955"/>
            <a:ext cx="1319539" cy="686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6" name="Google Shape;1076;p54"/>
          <p:cNvCxnSpPr/>
          <p:nvPr/>
        </p:nvCxnSpPr>
        <p:spPr>
          <a:xfrm>
            <a:off x="6784258" y="4170466"/>
            <a:ext cx="1732936" cy="28672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7" name="Google Shape;1077;p54"/>
          <p:cNvCxnSpPr/>
          <p:nvPr/>
        </p:nvCxnSpPr>
        <p:spPr>
          <a:xfrm>
            <a:off x="7290398" y="4050890"/>
            <a:ext cx="2775940" cy="49806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1083" name="Google Shape;108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8" y="1543665"/>
            <a:ext cx="4523628" cy="425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55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085" name="Google Shape;1085;p55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086" name="Google Shape;1086;p55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087" name="Google Shape;1087;p55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55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55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55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55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55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55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55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55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55"/>
          <p:cNvSpPr/>
          <p:nvPr/>
        </p:nvSpPr>
        <p:spPr>
          <a:xfrm>
            <a:off x="838200" y="2869228"/>
            <a:ext cx="469938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creación de objetos</a:t>
            </a:r>
            <a:endParaRPr b="1"/>
          </a:p>
        </p:txBody>
      </p:sp>
      <p:sp>
        <p:nvSpPr>
          <p:cNvPr id="1098" name="Google Shape;1098;p55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55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55"/>
          <p:cNvSpPr/>
          <p:nvPr/>
        </p:nvSpPr>
        <p:spPr>
          <a:xfrm>
            <a:off x="860993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55"/>
          <p:cNvSpPr/>
          <p:nvPr/>
        </p:nvSpPr>
        <p:spPr>
          <a:xfrm>
            <a:off x="5043447" y="3613322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55"/>
          <p:cNvSpPr txBox="1"/>
          <p:nvPr/>
        </p:nvSpPr>
        <p:spPr>
          <a:xfrm>
            <a:off x="6342534" y="3816628"/>
            <a:ext cx="583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55"/>
          <p:cNvSpPr txBox="1"/>
          <p:nvPr/>
        </p:nvSpPr>
        <p:spPr>
          <a:xfrm>
            <a:off x="6898193" y="3801134"/>
            <a:ext cx="583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55"/>
          <p:cNvSpPr txBox="1"/>
          <p:nvPr/>
        </p:nvSpPr>
        <p:spPr>
          <a:xfrm>
            <a:off x="10066338" y="4457192"/>
            <a:ext cx="891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5" name="Google Shape;1105;p55"/>
          <p:cNvCxnSpPr/>
          <p:nvPr/>
        </p:nvCxnSpPr>
        <p:spPr>
          <a:xfrm flipH="1" rot="10800000">
            <a:off x="7290398" y="4548955"/>
            <a:ext cx="1319539" cy="686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6" name="Google Shape;1106;p55"/>
          <p:cNvCxnSpPr/>
          <p:nvPr/>
        </p:nvCxnSpPr>
        <p:spPr>
          <a:xfrm>
            <a:off x="6784258" y="4170466"/>
            <a:ext cx="1732936" cy="28672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7" name="Google Shape;1107;p55"/>
          <p:cNvCxnSpPr/>
          <p:nvPr/>
        </p:nvCxnSpPr>
        <p:spPr>
          <a:xfrm>
            <a:off x="7290398" y="4050890"/>
            <a:ext cx="2775940" cy="49806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8" name="Google Shape;1108;p55"/>
          <p:cNvSpPr/>
          <p:nvPr/>
        </p:nvSpPr>
        <p:spPr>
          <a:xfrm>
            <a:off x="9565447" y="288109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9" name="Google Shape;1109;p55"/>
          <p:cNvCxnSpPr>
            <a:endCxn id="1108" idx="2"/>
          </p:cNvCxnSpPr>
          <p:nvPr/>
        </p:nvCxnSpPr>
        <p:spPr>
          <a:xfrm rot="10800000">
            <a:off x="9773824" y="3194040"/>
            <a:ext cx="839400" cy="135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1115" name="Google Shape;111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8" y="1543665"/>
            <a:ext cx="4523628" cy="425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56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117" name="Google Shape;1117;p56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118" name="Google Shape;1118;p56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119" name="Google Shape;1119;p56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56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56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56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56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56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56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56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56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56"/>
          <p:cNvSpPr/>
          <p:nvPr/>
        </p:nvSpPr>
        <p:spPr>
          <a:xfrm>
            <a:off x="207701" y="5102942"/>
            <a:ext cx="469938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creación de objetos</a:t>
            </a:r>
            <a:endParaRPr b="1"/>
          </a:p>
        </p:txBody>
      </p:sp>
      <p:sp>
        <p:nvSpPr>
          <p:cNvPr id="1130" name="Google Shape;1130;p56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56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56"/>
          <p:cNvSpPr/>
          <p:nvPr/>
        </p:nvSpPr>
        <p:spPr>
          <a:xfrm>
            <a:off x="860993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56"/>
          <p:cNvSpPr/>
          <p:nvPr/>
        </p:nvSpPr>
        <p:spPr>
          <a:xfrm>
            <a:off x="5043447" y="3613322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56"/>
          <p:cNvSpPr txBox="1"/>
          <p:nvPr/>
        </p:nvSpPr>
        <p:spPr>
          <a:xfrm>
            <a:off x="6342534" y="3816628"/>
            <a:ext cx="583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56"/>
          <p:cNvSpPr txBox="1"/>
          <p:nvPr/>
        </p:nvSpPr>
        <p:spPr>
          <a:xfrm>
            <a:off x="6898193" y="3801134"/>
            <a:ext cx="583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56"/>
          <p:cNvSpPr txBox="1"/>
          <p:nvPr/>
        </p:nvSpPr>
        <p:spPr>
          <a:xfrm>
            <a:off x="10066338" y="4457192"/>
            <a:ext cx="891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7" name="Google Shape;1137;p56"/>
          <p:cNvCxnSpPr/>
          <p:nvPr/>
        </p:nvCxnSpPr>
        <p:spPr>
          <a:xfrm flipH="1" rot="10800000">
            <a:off x="7290398" y="4548955"/>
            <a:ext cx="1319539" cy="686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8" name="Google Shape;1138;p56"/>
          <p:cNvCxnSpPr/>
          <p:nvPr/>
        </p:nvCxnSpPr>
        <p:spPr>
          <a:xfrm>
            <a:off x="6784258" y="4170466"/>
            <a:ext cx="1732936" cy="28672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9" name="Google Shape;1139;p56"/>
          <p:cNvCxnSpPr/>
          <p:nvPr/>
        </p:nvCxnSpPr>
        <p:spPr>
          <a:xfrm>
            <a:off x="7290398" y="4050890"/>
            <a:ext cx="2775940" cy="49806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0" name="Google Shape;1140;p56"/>
          <p:cNvSpPr/>
          <p:nvPr/>
        </p:nvSpPr>
        <p:spPr>
          <a:xfrm>
            <a:off x="9565447" y="288109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" name="Google Shape;1141;p56"/>
          <p:cNvCxnSpPr>
            <a:endCxn id="1140" idx="2"/>
          </p:cNvCxnSpPr>
          <p:nvPr/>
        </p:nvCxnSpPr>
        <p:spPr>
          <a:xfrm rot="10800000">
            <a:off x="9773824" y="3194040"/>
            <a:ext cx="839400" cy="135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1147" name="Google Shape;114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8" y="1543665"/>
            <a:ext cx="4523628" cy="425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57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149" name="Google Shape;1149;p57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150" name="Google Shape;1150;p57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151" name="Google Shape;1151;p57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57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57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57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57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57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57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57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57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57"/>
          <p:cNvSpPr/>
          <p:nvPr/>
        </p:nvSpPr>
        <p:spPr>
          <a:xfrm>
            <a:off x="207701" y="5102942"/>
            <a:ext cx="469938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creación de objetos</a:t>
            </a:r>
            <a:endParaRPr b="1"/>
          </a:p>
        </p:txBody>
      </p:sp>
      <p:sp>
        <p:nvSpPr>
          <p:cNvPr id="1162" name="Google Shape;1162;p57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57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57"/>
          <p:cNvSpPr/>
          <p:nvPr/>
        </p:nvSpPr>
        <p:spPr>
          <a:xfrm>
            <a:off x="860993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57"/>
          <p:cNvSpPr txBox="1"/>
          <p:nvPr/>
        </p:nvSpPr>
        <p:spPr>
          <a:xfrm>
            <a:off x="10066338" y="4457192"/>
            <a:ext cx="891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6" name="Google Shape;1166;p57"/>
          <p:cNvCxnSpPr/>
          <p:nvPr/>
        </p:nvCxnSpPr>
        <p:spPr>
          <a:xfrm flipH="1" rot="10800000">
            <a:off x="7290398" y="4548955"/>
            <a:ext cx="1319539" cy="686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7" name="Google Shape;1167;p57"/>
          <p:cNvSpPr/>
          <p:nvPr/>
        </p:nvSpPr>
        <p:spPr>
          <a:xfrm>
            <a:off x="9565447" y="288109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8" name="Google Shape;1168;p57"/>
          <p:cNvCxnSpPr>
            <a:endCxn id="1167" idx="2"/>
          </p:cNvCxnSpPr>
          <p:nvPr/>
        </p:nvCxnSpPr>
        <p:spPr>
          <a:xfrm rot="10800000">
            <a:off x="9773824" y="3194040"/>
            <a:ext cx="839400" cy="135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9" name="Google Shape;1169;p57"/>
          <p:cNvSpPr txBox="1"/>
          <p:nvPr/>
        </p:nvSpPr>
        <p:spPr>
          <a:xfrm>
            <a:off x="6774545" y="4244771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57"/>
          <p:cNvSpPr/>
          <p:nvPr/>
        </p:nvSpPr>
        <p:spPr>
          <a:xfrm>
            <a:off x="5035346" y="3582276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get_wheels()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57"/>
          <p:cNvSpPr txBox="1"/>
          <p:nvPr/>
        </p:nvSpPr>
        <p:spPr>
          <a:xfrm>
            <a:off x="6961239" y="3786848"/>
            <a:ext cx="534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1177" name="Google Shape;117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8" y="1543665"/>
            <a:ext cx="4523628" cy="425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58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179" name="Google Shape;1179;p58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180" name="Google Shape;1180;p58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181" name="Google Shape;1181;p58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58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58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58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58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58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58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58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58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58"/>
          <p:cNvSpPr/>
          <p:nvPr/>
        </p:nvSpPr>
        <p:spPr>
          <a:xfrm>
            <a:off x="368262" y="3194040"/>
            <a:ext cx="469938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creación de objetos</a:t>
            </a:r>
            <a:endParaRPr b="1"/>
          </a:p>
        </p:txBody>
      </p:sp>
      <p:sp>
        <p:nvSpPr>
          <p:cNvPr id="1192" name="Google Shape;1192;p58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58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58"/>
          <p:cNvSpPr/>
          <p:nvPr/>
        </p:nvSpPr>
        <p:spPr>
          <a:xfrm>
            <a:off x="860993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58"/>
          <p:cNvSpPr txBox="1"/>
          <p:nvPr/>
        </p:nvSpPr>
        <p:spPr>
          <a:xfrm>
            <a:off x="10066338" y="4457192"/>
            <a:ext cx="891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6" name="Google Shape;1196;p58"/>
          <p:cNvCxnSpPr/>
          <p:nvPr/>
        </p:nvCxnSpPr>
        <p:spPr>
          <a:xfrm flipH="1" rot="10800000">
            <a:off x="7290398" y="4548955"/>
            <a:ext cx="1319539" cy="686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7" name="Google Shape;1197;p58"/>
          <p:cNvSpPr/>
          <p:nvPr/>
        </p:nvSpPr>
        <p:spPr>
          <a:xfrm>
            <a:off x="9565447" y="288109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8" name="Google Shape;1198;p58"/>
          <p:cNvCxnSpPr>
            <a:endCxn id="1197" idx="2"/>
          </p:cNvCxnSpPr>
          <p:nvPr/>
        </p:nvCxnSpPr>
        <p:spPr>
          <a:xfrm rot="10800000">
            <a:off x="9773824" y="3194040"/>
            <a:ext cx="839400" cy="135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9" name="Google Shape;1199;p58"/>
          <p:cNvSpPr txBox="1"/>
          <p:nvPr/>
        </p:nvSpPr>
        <p:spPr>
          <a:xfrm>
            <a:off x="6774545" y="4244771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58"/>
          <p:cNvSpPr/>
          <p:nvPr/>
        </p:nvSpPr>
        <p:spPr>
          <a:xfrm>
            <a:off x="5035346" y="3582276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get_wheels()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58"/>
          <p:cNvSpPr txBox="1"/>
          <p:nvPr/>
        </p:nvSpPr>
        <p:spPr>
          <a:xfrm>
            <a:off x="6961239" y="3786848"/>
            <a:ext cx="534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2" name="Google Shape;1202;p58"/>
          <p:cNvCxnSpPr/>
          <p:nvPr/>
        </p:nvCxnSpPr>
        <p:spPr>
          <a:xfrm>
            <a:off x="7554198" y="4148500"/>
            <a:ext cx="1003326" cy="18352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1208" name="Google Shape;120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8" y="1543665"/>
            <a:ext cx="4523628" cy="425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59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210" name="Google Shape;1210;p59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211" name="Google Shape;1211;p59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212" name="Google Shape;1212;p59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59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59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59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59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59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59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59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59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59"/>
          <p:cNvSpPr/>
          <p:nvPr/>
        </p:nvSpPr>
        <p:spPr>
          <a:xfrm>
            <a:off x="838200" y="3638811"/>
            <a:ext cx="469938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creación de objetos</a:t>
            </a:r>
            <a:endParaRPr b="1"/>
          </a:p>
        </p:txBody>
      </p:sp>
      <p:sp>
        <p:nvSpPr>
          <p:cNvPr id="1223" name="Google Shape;1223;p59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59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59"/>
          <p:cNvSpPr/>
          <p:nvPr/>
        </p:nvSpPr>
        <p:spPr>
          <a:xfrm>
            <a:off x="860993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59"/>
          <p:cNvSpPr txBox="1"/>
          <p:nvPr/>
        </p:nvSpPr>
        <p:spPr>
          <a:xfrm>
            <a:off x="10066338" y="4457192"/>
            <a:ext cx="891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7" name="Google Shape;1227;p59"/>
          <p:cNvCxnSpPr/>
          <p:nvPr/>
        </p:nvCxnSpPr>
        <p:spPr>
          <a:xfrm flipH="1" rot="10800000">
            <a:off x="7290398" y="4548955"/>
            <a:ext cx="1319539" cy="686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8" name="Google Shape;1228;p59"/>
          <p:cNvSpPr/>
          <p:nvPr/>
        </p:nvSpPr>
        <p:spPr>
          <a:xfrm>
            <a:off x="9565447" y="288109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9" name="Google Shape;1229;p59"/>
          <p:cNvCxnSpPr>
            <a:endCxn id="1228" idx="2"/>
          </p:cNvCxnSpPr>
          <p:nvPr/>
        </p:nvCxnSpPr>
        <p:spPr>
          <a:xfrm rot="10800000">
            <a:off x="9773824" y="3194040"/>
            <a:ext cx="839400" cy="135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0" name="Google Shape;1230;p59"/>
          <p:cNvSpPr txBox="1"/>
          <p:nvPr/>
        </p:nvSpPr>
        <p:spPr>
          <a:xfrm>
            <a:off x="6774545" y="4244771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59"/>
          <p:cNvSpPr/>
          <p:nvPr/>
        </p:nvSpPr>
        <p:spPr>
          <a:xfrm>
            <a:off x="5035346" y="3582276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get_wheels()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59"/>
          <p:cNvSpPr txBox="1"/>
          <p:nvPr/>
        </p:nvSpPr>
        <p:spPr>
          <a:xfrm>
            <a:off x="6961239" y="3786848"/>
            <a:ext cx="534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3" name="Google Shape;1233;p59"/>
          <p:cNvCxnSpPr>
            <a:endCxn id="1226" idx="1"/>
          </p:cNvCxnSpPr>
          <p:nvPr/>
        </p:nvCxnSpPr>
        <p:spPr>
          <a:xfrm>
            <a:off x="7554138" y="4148358"/>
            <a:ext cx="2512200" cy="49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Variables en Python</a:t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47" name="Google Shape;147;p6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1239" name="Google Shape;123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8" y="1543665"/>
            <a:ext cx="4523628" cy="425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60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241" name="Google Shape;1241;p60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242" name="Google Shape;1242;p60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243" name="Google Shape;1243;p60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60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60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60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60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60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60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60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60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60"/>
          <p:cNvSpPr/>
          <p:nvPr/>
        </p:nvSpPr>
        <p:spPr>
          <a:xfrm>
            <a:off x="838200" y="3638811"/>
            <a:ext cx="469938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creación de objetos</a:t>
            </a:r>
            <a:endParaRPr b="1"/>
          </a:p>
        </p:txBody>
      </p:sp>
      <p:sp>
        <p:nvSpPr>
          <p:cNvPr id="1254" name="Google Shape;1254;p60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60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60"/>
          <p:cNvSpPr/>
          <p:nvPr/>
        </p:nvSpPr>
        <p:spPr>
          <a:xfrm>
            <a:off x="860993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60"/>
          <p:cNvSpPr txBox="1"/>
          <p:nvPr/>
        </p:nvSpPr>
        <p:spPr>
          <a:xfrm>
            <a:off x="10066338" y="4457192"/>
            <a:ext cx="891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8" name="Google Shape;1258;p60"/>
          <p:cNvCxnSpPr/>
          <p:nvPr/>
        </p:nvCxnSpPr>
        <p:spPr>
          <a:xfrm flipH="1" rot="10800000">
            <a:off x="7290398" y="4548955"/>
            <a:ext cx="1319539" cy="686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9" name="Google Shape;1259;p60"/>
          <p:cNvSpPr/>
          <p:nvPr/>
        </p:nvSpPr>
        <p:spPr>
          <a:xfrm>
            <a:off x="9565447" y="288109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0" name="Google Shape;1260;p60"/>
          <p:cNvCxnSpPr>
            <a:endCxn id="1259" idx="2"/>
          </p:cNvCxnSpPr>
          <p:nvPr/>
        </p:nvCxnSpPr>
        <p:spPr>
          <a:xfrm rot="10800000">
            <a:off x="9773824" y="3194040"/>
            <a:ext cx="839400" cy="135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1" name="Google Shape;1261;p60"/>
          <p:cNvSpPr txBox="1"/>
          <p:nvPr/>
        </p:nvSpPr>
        <p:spPr>
          <a:xfrm>
            <a:off x="6774545" y="4244771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2" name="Google Shape;1262;p60"/>
          <p:cNvCxnSpPr>
            <a:stCxn id="1261" idx="3"/>
          </p:cNvCxnSpPr>
          <p:nvPr/>
        </p:nvCxnSpPr>
        <p:spPr>
          <a:xfrm flipH="1" rot="10800000">
            <a:off x="7105153" y="3275637"/>
            <a:ext cx="2550000" cy="115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1268" name="Google Shape;126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8" y="1543665"/>
            <a:ext cx="4523628" cy="425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p61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270" name="Google Shape;1270;p61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271" name="Google Shape;1271;p61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272" name="Google Shape;1272;p61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61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61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61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61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61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61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61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61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61"/>
          <p:cNvSpPr/>
          <p:nvPr/>
        </p:nvSpPr>
        <p:spPr>
          <a:xfrm>
            <a:off x="169159" y="5500621"/>
            <a:ext cx="469938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creación de objetos</a:t>
            </a:r>
            <a:endParaRPr b="1"/>
          </a:p>
        </p:txBody>
      </p:sp>
      <p:sp>
        <p:nvSpPr>
          <p:cNvPr id="1283" name="Google Shape;1283;p61"/>
          <p:cNvSpPr/>
          <p:nvPr/>
        </p:nvSpPr>
        <p:spPr>
          <a:xfrm>
            <a:off x="503411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61"/>
          <p:cNvSpPr txBox="1"/>
          <p:nvPr/>
        </p:nvSpPr>
        <p:spPr>
          <a:xfrm>
            <a:off x="7063029" y="4485704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61"/>
          <p:cNvSpPr/>
          <p:nvPr/>
        </p:nvSpPr>
        <p:spPr>
          <a:xfrm>
            <a:off x="8609937" y="4265843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61"/>
          <p:cNvSpPr txBox="1"/>
          <p:nvPr/>
        </p:nvSpPr>
        <p:spPr>
          <a:xfrm>
            <a:off x="10066338" y="4457192"/>
            <a:ext cx="891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7" name="Google Shape;1287;p61"/>
          <p:cNvCxnSpPr/>
          <p:nvPr/>
        </p:nvCxnSpPr>
        <p:spPr>
          <a:xfrm flipH="1" rot="10800000">
            <a:off x="7290398" y="4548955"/>
            <a:ext cx="1319539" cy="686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8" name="Google Shape;1288;p61"/>
          <p:cNvSpPr/>
          <p:nvPr/>
        </p:nvSpPr>
        <p:spPr>
          <a:xfrm>
            <a:off x="9565447" y="2881092"/>
            <a:ext cx="416753" cy="31294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9" name="Google Shape;1289;p61"/>
          <p:cNvCxnSpPr>
            <a:endCxn id="1288" idx="2"/>
          </p:cNvCxnSpPr>
          <p:nvPr/>
        </p:nvCxnSpPr>
        <p:spPr>
          <a:xfrm rot="10800000">
            <a:off x="9773824" y="3194040"/>
            <a:ext cx="839400" cy="135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0" name="Google Shape;1290;p61"/>
          <p:cNvSpPr txBox="1"/>
          <p:nvPr/>
        </p:nvSpPr>
        <p:spPr>
          <a:xfrm>
            <a:off x="6774545" y="4244771"/>
            <a:ext cx="33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1" name="Google Shape;1291;p61"/>
          <p:cNvCxnSpPr>
            <a:stCxn id="1290" idx="3"/>
          </p:cNvCxnSpPr>
          <p:nvPr/>
        </p:nvCxnSpPr>
        <p:spPr>
          <a:xfrm flipH="1" rot="10800000">
            <a:off x="7105153" y="3275637"/>
            <a:ext cx="2550000" cy="115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2" name="Google Shape;1292;p61"/>
          <p:cNvSpPr/>
          <p:nvPr/>
        </p:nvSpPr>
        <p:spPr>
          <a:xfrm>
            <a:off x="5035346" y="3582276"/>
            <a:ext cx="2598174" cy="56622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61"/>
          <p:cNvSpPr txBox="1"/>
          <p:nvPr/>
        </p:nvSpPr>
        <p:spPr>
          <a:xfrm>
            <a:off x="6549852" y="3796622"/>
            <a:ext cx="793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4" name="Google Shape;1294;p61"/>
          <p:cNvCxnSpPr>
            <a:stCxn id="1293" idx="3"/>
            <a:endCxn id="1288" idx="1"/>
          </p:cNvCxnSpPr>
          <p:nvPr/>
        </p:nvCxnSpPr>
        <p:spPr>
          <a:xfrm flipH="1" rot="10800000">
            <a:off x="7343188" y="3037488"/>
            <a:ext cx="2222400" cy="94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pción generada automáticamente" id="1300" name="Google Shape;130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8" y="1543665"/>
            <a:ext cx="4523628" cy="425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62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02" name="Google Shape;1302;p62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303" name="Google Shape;1303;p62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304" name="Google Shape;1304;p62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62"/>
          <p:cNvSpPr/>
          <p:nvPr/>
        </p:nvSpPr>
        <p:spPr>
          <a:xfrm>
            <a:off x="4847303" y="1543665"/>
            <a:ext cx="6705600" cy="42949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62"/>
          <p:cNvSpPr/>
          <p:nvPr/>
        </p:nvSpPr>
        <p:spPr>
          <a:xfrm>
            <a:off x="4945626" y="5102942"/>
            <a:ext cx="6491302" cy="619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operativo, otros procesos y memoria compartida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62"/>
          <p:cNvSpPr txBox="1"/>
          <p:nvPr/>
        </p:nvSpPr>
        <p:spPr>
          <a:xfrm>
            <a:off x="7789606" y="1521155"/>
            <a:ext cx="727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62"/>
          <p:cNvSpPr/>
          <p:nvPr/>
        </p:nvSpPr>
        <p:spPr>
          <a:xfrm>
            <a:off x="4945626" y="1890487"/>
            <a:ext cx="6491302" cy="309621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62"/>
          <p:cNvSpPr/>
          <p:nvPr/>
        </p:nvSpPr>
        <p:spPr>
          <a:xfrm>
            <a:off x="8153400" y="2005782"/>
            <a:ext cx="3200399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62"/>
          <p:cNvSpPr txBox="1"/>
          <p:nvPr/>
        </p:nvSpPr>
        <p:spPr>
          <a:xfrm>
            <a:off x="8882774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62"/>
          <p:cNvSpPr txBox="1"/>
          <p:nvPr/>
        </p:nvSpPr>
        <p:spPr>
          <a:xfrm>
            <a:off x="5682375" y="1972648"/>
            <a:ext cx="1730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62"/>
          <p:cNvSpPr/>
          <p:nvPr/>
        </p:nvSpPr>
        <p:spPr>
          <a:xfrm>
            <a:off x="5008084" y="2000957"/>
            <a:ext cx="3029341" cy="2875270"/>
          </a:xfrm>
          <a:prstGeom prst="rect">
            <a:avLst/>
          </a:prstGeom>
          <a:noFill/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62"/>
          <p:cNvSpPr/>
          <p:nvPr/>
        </p:nvSpPr>
        <p:spPr>
          <a:xfrm>
            <a:off x="252287" y="5813511"/>
            <a:ext cx="469938" cy="263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Stack y Heap: creación de objetos</a:t>
            </a:r>
            <a:endParaRPr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3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21" name="Google Shape;1321;p63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322" name="Google Shape;1322;p63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323" name="Google Shape;1323;p63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Garbage collection – conteo de referencias</a:t>
            </a:r>
            <a:endParaRPr b="1"/>
          </a:p>
        </p:txBody>
      </p:sp>
      <p:pic>
        <p:nvPicPr>
          <p:cNvPr descr="Texto&#10;&#10;Descripción generada automáticamente" id="1325" name="Google Shape;132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564" y="1643063"/>
            <a:ext cx="7737050" cy="44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64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32" name="Google Shape;1332;p64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333" name="Google Shape;1333;p64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334" name="Google Shape;1334;p64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Ejemplo Gestión de memoria </a:t>
            </a:r>
            <a:br>
              <a:rPr lang="es-CO"/>
            </a:br>
            <a:r>
              <a:rPr b="1" lang="es-CO" sz="3600"/>
              <a:t>Garbage collection – conteo de referencias</a:t>
            </a:r>
            <a:endParaRPr b="1"/>
          </a:p>
        </p:txBody>
      </p:sp>
      <p:pic>
        <p:nvPicPr>
          <p:cNvPr descr="Texto&#10;&#10;Descripción generada automáticamente" id="1336" name="Google Shape;133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0663" y="1643063"/>
            <a:ext cx="8816294" cy="408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5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43" name="Google Shape;1343;p65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344" name="Google Shape;1344;p65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345" name="Google Shape;1345;p65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Diferencias de Gestión de memoria en Python y otros lenguajes</a:t>
            </a:r>
            <a:endParaRPr b="1"/>
          </a:p>
        </p:txBody>
      </p:sp>
      <p:graphicFrame>
        <p:nvGraphicFramePr>
          <p:cNvPr id="1347" name="Google Shape;1347;p65"/>
          <p:cNvGraphicFramePr/>
          <p:nvPr/>
        </p:nvGraphicFramePr>
        <p:xfrm>
          <a:off x="1074173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{2737F296-7D02-4D00-B647-4F35601F519F}</a:tableStyleId>
              </a:tblPr>
              <a:tblGrid>
                <a:gridCol w="3417525"/>
                <a:gridCol w="3417525"/>
                <a:gridCol w="3417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Python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Java/C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Código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x = 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int x = 10;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Declaración de tipo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Dinámicamente tipado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Obligatorio. Se guarda estáticamente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Qué es 10?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Objeto creado en la memoria Heap. Nombre-Tipo-Valor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Dato primitivo con tamaño fijo y predefinido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Qué contiene x?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Referencia al objeto 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Dirección de memoria donde 10 está guardado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x = x + 1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x referencia a un nuevo objeto cuyo valor es 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x sigue apuntando a la misma dirección y su nuevo valor es 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x = 10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y = 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Dos nombres apuntando a la misma referencia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Dos variables apuntando a diferentes direcciones de memoria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Cómo mejoramos la gestión de memoria?</a:t>
            </a:r>
            <a:br>
              <a:rPr lang="es-CO"/>
            </a:br>
            <a:r>
              <a:rPr b="1" lang="es-CO" sz="4000"/>
              <a:t>Slots</a:t>
            </a:r>
            <a:endParaRPr b="1"/>
          </a:p>
        </p:txBody>
      </p:sp>
      <p:sp>
        <p:nvSpPr>
          <p:cNvPr id="1354" name="Google Shape;1354;p66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55" name="Google Shape;1355;p66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356" name="Google Shape;1356;p6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Convierten los atributos de un objeto a una tupla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Vuelve al objeto inmutable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Tenemos más control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Cuándo es importante?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Múltiples instancias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Si conocemos de antemano la estructura y las propiedades que la clase debe tener</a:t>
            </a:r>
            <a:endParaRPr/>
          </a:p>
        </p:txBody>
      </p:sp>
      <p:sp>
        <p:nvSpPr>
          <p:cNvPr id="1357" name="Google Shape;1357;p66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Cómo mejoramos la gestión de memoria?</a:t>
            </a:r>
            <a:br>
              <a:rPr lang="es-CO"/>
            </a:br>
            <a:r>
              <a:rPr b="1" lang="es-CO" sz="4000"/>
              <a:t>Slots</a:t>
            </a:r>
            <a:endParaRPr b="1"/>
          </a:p>
        </p:txBody>
      </p:sp>
      <p:sp>
        <p:nvSpPr>
          <p:cNvPr id="1364" name="Google Shape;1364;p67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65" name="Google Shape;1365;p67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366" name="Google Shape;1366;p67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1367" name="Google Shape;136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12855"/>
            <a:ext cx="7068536" cy="38105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automáticamente" id="1368" name="Google Shape;1368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4618" y="1327012"/>
            <a:ext cx="3315163" cy="478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Cómo mejoramos la gestión de memoria?</a:t>
            </a:r>
            <a:br>
              <a:rPr lang="es-CO"/>
            </a:br>
            <a:r>
              <a:rPr b="1" lang="es-CO" sz="4000"/>
              <a:t>Slots</a:t>
            </a:r>
            <a:endParaRPr b="1"/>
          </a:p>
        </p:txBody>
      </p:sp>
      <p:sp>
        <p:nvSpPr>
          <p:cNvPr id="1375" name="Google Shape;1375;p68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76" name="Google Shape;1376;p68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377" name="Google Shape;1377;p68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1378" name="Google Shape;137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253" y="1774113"/>
            <a:ext cx="9296622" cy="413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Cómo mejoramos la gestión de memoria?</a:t>
            </a:r>
            <a:br>
              <a:rPr lang="es-CO"/>
            </a:br>
            <a:r>
              <a:rPr b="1" lang="es-CO" sz="4000"/>
              <a:t>Slots</a:t>
            </a:r>
            <a:endParaRPr b="1"/>
          </a:p>
        </p:txBody>
      </p:sp>
      <p:sp>
        <p:nvSpPr>
          <p:cNvPr id="1385" name="Google Shape;1385;p69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86" name="Google Shape;1386;p69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387" name="Google Shape;1387;p69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1388" name="Google Shape;138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3743" y="1778528"/>
            <a:ext cx="7287642" cy="381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>
                <a:highlight>
                  <a:srgbClr val="FFFF00"/>
                </a:highlight>
              </a:rPr>
              <a:t>Variables</a:t>
            </a:r>
            <a:r>
              <a:rPr lang="es-CO"/>
              <a:t> Nombres en Python</a:t>
            </a:r>
            <a:endParaRPr/>
          </a:p>
        </p:txBody>
      </p:sp>
      <p:sp>
        <p:nvSpPr>
          <p:cNvPr id="159" name="Google Shape;159;p7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60" name="Google Shape;160;p7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7"/>
          <p:cNvGrpSpPr/>
          <p:nvPr/>
        </p:nvGrpSpPr>
        <p:grpSpPr>
          <a:xfrm>
            <a:off x="630628" y="2831261"/>
            <a:ext cx="10497114" cy="1657439"/>
            <a:chOff x="9242" y="1346949"/>
            <a:chExt cx="10497114" cy="1657439"/>
          </a:xfrm>
        </p:grpSpPr>
        <p:sp>
          <p:nvSpPr>
            <p:cNvPr id="166" name="Google Shape;166;p7"/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s-CO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Nombres</a:t>
              </a:r>
              <a:endParaRPr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 txBox="1"/>
            <p:nvPr/>
          </p:nvSpPr>
          <p:spPr>
            <a:xfrm>
              <a:off x="3047880" y="1970146"/>
              <a:ext cx="409940" cy="411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3876600" y="1346949"/>
              <a:ext cx="2762398" cy="1657439"/>
            </a:xfrm>
            <a:prstGeom prst="roundRect">
              <a:avLst>
                <a:gd fmla="val 10000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 txBox="1"/>
            <p:nvPr/>
          </p:nvSpPr>
          <p:spPr>
            <a:xfrm>
              <a:off x="3925145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s-CO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Referencias</a:t>
              </a:r>
              <a:endParaRPr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915239" y="1833131"/>
              <a:ext cx="585628" cy="6850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 txBox="1"/>
            <p:nvPr/>
          </p:nvSpPr>
          <p:spPr>
            <a:xfrm>
              <a:off x="6915239" y="1970146"/>
              <a:ext cx="409940" cy="411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7743958" y="1346949"/>
              <a:ext cx="2762398" cy="1657439"/>
            </a:xfrm>
            <a:prstGeom prst="roundRect">
              <a:avLst>
                <a:gd fmla="val 10000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7792503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s-CO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Objetos</a:t>
              </a:r>
              <a:endParaRPr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6" name="Google Shape;176;p7"/>
          <p:cNvCxnSpPr/>
          <p:nvPr/>
        </p:nvCxnSpPr>
        <p:spPr>
          <a:xfrm flipH="1" rot="10800000">
            <a:off x="1089061" y="498475"/>
            <a:ext cx="1479478" cy="92963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7"/>
          <p:cNvCxnSpPr/>
          <p:nvPr/>
        </p:nvCxnSpPr>
        <p:spPr>
          <a:xfrm rot="10800000">
            <a:off x="1356189" y="498475"/>
            <a:ext cx="1335641" cy="929634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7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Cómo mejoramos la gestión de memoria?</a:t>
            </a:r>
            <a:br>
              <a:rPr lang="es-CO"/>
            </a:br>
            <a:r>
              <a:rPr b="1" lang="es-CO" sz="4000"/>
              <a:t>Slots</a:t>
            </a:r>
            <a:endParaRPr b="1"/>
          </a:p>
        </p:txBody>
      </p:sp>
      <p:sp>
        <p:nvSpPr>
          <p:cNvPr id="1395" name="Google Shape;1395;p70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96" name="Google Shape;1396;p70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397" name="Google Shape;1397;p70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1398" name="Google Shape;139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373" y="2059555"/>
            <a:ext cx="9726382" cy="3248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Cómo mejoramos la gestión de memoria?</a:t>
            </a:r>
            <a:br>
              <a:rPr lang="es-CO"/>
            </a:br>
            <a:r>
              <a:rPr b="1" lang="es-CO" sz="4000"/>
              <a:t>Slots</a:t>
            </a:r>
            <a:endParaRPr b="1"/>
          </a:p>
        </p:txBody>
      </p:sp>
      <p:sp>
        <p:nvSpPr>
          <p:cNvPr id="1405" name="Google Shape;1405;p71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406" name="Google Shape;1406;p71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407" name="Google Shape;1407;p71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1408" name="Google Shape;140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756" y="1766655"/>
            <a:ext cx="9764488" cy="332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Cómo mejoramos la gestión de memoria?</a:t>
            </a:r>
            <a:br>
              <a:rPr lang="es-CO"/>
            </a:br>
            <a:r>
              <a:rPr b="1" lang="es-CO" sz="4000"/>
              <a:t>Slots</a:t>
            </a:r>
            <a:endParaRPr b="1"/>
          </a:p>
        </p:txBody>
      </p:sp>
      <p:sp>
        <p:nvSpPr>
          <p:cNvPr id="1415" name="Google Shape;1415;p72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416" name="Google Shape;1416;p72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417" name="Google Shape;1417;p72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" id="1418" name="Google Shape;141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072" y="2200103"/>
            <a:ext cx="8811855" cy="245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Cómo mejoramos la gestión de memoria?</a:t>
            </a:r>
            <a:endParaRPr b="1"/>
          </a:p>
        </p:txBody>
      </p:sp>
      <p:sp>
        <p:nvSpPr>
          <p:cNvPr id="1425" name="Google Shape;1425;p73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426" name="Google Shape;1426;p73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427" name="Google Shape;1427;p73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73"/>
          <p:cNvSpPr txBox="1"/>
          <p:nvPr/>
        </p:nvSpPr>
        <p:spPr>
          <a:xfrm>
            <a:off x="755071" y="163077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 librerías propias del lenguaje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 índices si son necesarios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 concatenación de strings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 iteradores y generadores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74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435" name="Google Shape;1435;p74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436" name="Google Shape;1436;p74"/>
          <p:cNvSpPr txBox="1"/>
          <p:nvPr>
            <p:ph idx="1" type="body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s-CO"/>
              <a:t> </a:t>
            </a:r>
            <a:endParaRPr/>
          </a:p>
        </p:txBody>
      </p:sp>
      <p:sp>
        <p:nvSpPr>
          <p:cNvPr id="1437" name="Google Shape;1437;p74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74"/>
          <p:cNvSpPr txBox="1"/>
          <p:nvPr>
            <p:ph type="title"/>
          </p:nvPr>
        </p:nvSpPr>
        <p:spPr>
          <a:xfrm>
            <a:off x="838199" y="3646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Bibliografía</a:t>
            </a:r>
            <a:endParaRPr b="1"/>
          </a:p>
        </p:txBody>
      </p:sp>
      <p:sp>
        <p:nvSpPr>
          <p:cNvPr id="1439" name="Google Shape;1439;p74"/>
          <p:cNvSpPr txBox="1"/>
          <p:nvPr/>
        </p:nvSpPr>
        <p:spPr>
          <a:xfrm>
            <a:off x="755071" y="163077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 Python: </a:t>
            </a:r>
            <a:r>
              <a:rPr lang="es-CO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https://docs.python.org/3/c-ai/memory.html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management, PyCon 2016, Nina Zakharenko </a:t>
            </a:r>
            <a:r>
              <a:rPr lang="es-CO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https://www.youtube.com/watch?v=F6u5rhUQ6dU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allocation and management in Python, Anuj Jajoo https://www.youtube.com/watch?v=F6u5rhUQ6dU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>
                <a:highlight>
                  <a:srgbClr val="FFFF00"/>
                </a:highlight>
              </a:rPr>
              <a:t>Variables</a:t>
            </a:r>
            <a:r>
              <a:rPr lang="es-CO"/>
              <a:t> Nombres en Python</a:t>
            </a:r>
            <a:endParaRPr/>
          </a:p>
        </p:txBody>
      </p:sp>
      <p:sp>
        <p:nvSpPr>
          <p:cNvPr id="184" name="Google Shape;184;p8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85" name="Google Shape;185;p8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8"/>
          <p:cNvGrpSpPr/>
          <p:nvPr/>
        </p:nvGrpSpPr>
        <p:grpSpPr>
          <a:xfrm>
            <a:off x="596581" y="1712074"/>
            <a:ext cx="10497114" cy="1657439"/>
            <a:chOff x="9242" y="1346949"/>
            <a:chExt cx="10497114" cy="1657439"/>
          </a:xfrm>
        </p:grpSpPr>
        <p:sp>
          <p:nvSpPr>
            <p:cNvPr id="191" name="Google Shape;191;p8"/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lang="es-CO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Nombres</a:t>
              </a:r>
              <a:endParaRPr b="0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 txBox="1"/>
            <p:nvPr/>
          </p:nvSpPr>
          <p:spPr>
            <a:xfrm>
              <a:off x="3047880" y="1970146"/>
              <a:ext cx="409940" cy="411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876600" y="1346949"/>
              <a:ext cx="2762398" cy="1657439"/>
            </a:xfrm>
            <a:prstGeom prst="roundRect">
              <a:avLst>
                <a:gd fmla="val 10000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 txBox="1"/>
            <p:nvPr/>
          </p:nvSpPr>
          <p:spPr>
            <a:xfrm>
              <a:off x="3925145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s-CO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Referencias</a:t>
              </a:r>
              <a:endParaRPr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915239" y="1833131"/>
              <a:ext cx="585628" cy="6850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 txBox="1"/>
            <p:nvPr/>
          </p:nvSpPr>
          <p:spPr>
            <a:xfrm>
              <a:off x="6915239" y="1970146"/>
              <a:ext cx="409940" cy="411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7743958" y="1346949"/>
              <a:ext cx="2762398" cy="1657439"/>
            </a:xfrm>
            <a:prstGeom prst="roundRect">
              <a:avLst>
                <a:gd fmla="val 10000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 txBox="1"/>
            <p:nvPr/>
          </p:nvSpPr>
          <p:spPr>
            <a:xfrm>
              <a:off x="7792503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s-CO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Objetos</a:t>
              </a:r>
              <a:endParaRPr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1" name="Google Shape;201;p8"/>
          <p:cNvCxnSpPr/>
          <p:nvPr/>
        </p:nvCxnSpPr>
        <p:spPr>
          <a:xfrm flipH="1" rot="10800000">
            <a:off x="1089061" y="498475"/>
            <a:ext cx="1479478" cy="92963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8"/>
          <p:cNvCxnSpPr/>
          <p:nvPr/>
        </p:nvCxnSpPr>
        <p:spPr>
          <a:xfrm rot="10800000">
            <a:off x="1356189" y="498475"/>
            <a:ext cx="1335641" cy="929634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8"/>
          <p:cNvSpPr txBox="1"/>
          <p:nvPr/>
        </p:nvSpPr>
        <p:spPr>
          <a:xfrm>
            <a:off x="759345" y="3791634"/>
            <a:ext cx="27360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Etiqueta para un objeto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objeto puede tener múltiples nombres referenciándolo</a:t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>
                <a:highlight>
                  <a:srgbClr val="FFFF00"/>
                </a:highlight>
              </a:rPr>
              <a:t>Variables</a:t>
            </a:r>
            <a:r>
              <a:rPr lang="es-CO"/>
              <a:t> Nombres en Python</a:t>
            </a:r>
            <a:endParaRPr/>
          </a:p>
        </p:txBody>
      </p:sp>
      <p:sp>
        <p:nvSpPr>
          <p:cNvPr id="210" name="Google Shape;210;p9"/>
          <p:cNvSpPr txBox="1"/>
          <p:nvPr>
            <p:ph idx="12" type="sldNum"/>
          </p:nvPr>
        </p:nvSpPr>
        <p:spPr>
          <a:xfrm>
            <a:off x="86106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11" name="Google Shape;211;p9"/>
          <p:cNvSpPr txBox="1"/>
          <p:nvPr>
            <p:ph idx="10" type="dt"/>
          </p:nvPr>
        </p:nvSpPr>
        <p:spPr>
          <a:xfrm>
            <a:off x="838200" y="59944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7/25/2022</a:t>
            </a:r>
            <a:endParaRPr/>
          </a:p>
        </p:txBody>
      </p:sp>
      <p:sp>
        <p:nvSpPr>
          <p:cNvPr id="212" name="Google Shape;212;p9"/>
          <p:cNvSpPr/>
          <p:nvPr/>
        </p:nvSpPr>
        <p:spPr>
          <a:xfrm>
            <a:off x="921331" y="6311900"/>
            <a:ext cx="2412078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6012885" y="6311897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Encapsulamiento y especificación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3467108" y="6311898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8558662" y="6311896"/>
            <a:ext cx="2412078" cy="4821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Usos TDA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9"/>
          <p:cNvGrpSpPr/>
          <p:nvPr/>
        </p:nvGrpSpPr>
        <p:grpSpPr>
          <a:xfrm>
            <a:off x="596581" y="1712074"/>
            <a:ext cx="10497114" cy="1657439"/>
            <a:chOff x="9242" y="1346949"/>
            <a:chExt cx="10497114" cy="1657439"/>
          </a:xfrm>
        </p:grpSpPr>
        <p:sp>
          <p:nvSpPr>
            <p:cNvPr id="217" name="Google Shape;217;p9"/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lang="es-CO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Nombres</a:t>
              </a:r>
              <a:endParaRPr b="0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 txBox="1"/>
            <p:nvPr/>
          </p:nvSpPr>
          <p:spPr>
            <a:xfrm>
              <a:off x="3047880" y="1970146"/>
              <a:ext cx="409940" cy="411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3876600" y="1346949"/>
              <a:ext cx="2762398" cy="1657439"/>
            </a:xfrm>
            <a:prstGeom prst="roundRect">
              <a:avLst>
                <a:gd fmla="val 10000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 txBox="1"/>
            <p:nvPr/>
          </p:nvSpPr>
          <p:spPr>
            <a:xfrm>
              <a:off x="3925145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s-CO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Referencias</a:t>
              </a:r>
              <a:endParaRPr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915239" y="1833131"/>
              <a:ext cx="585628" cy="6850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 txBox="1"/>
            <p:nvPr/>
          </p:nvSpPr>
          <p:spPr>
            <a:xfrm>
              <a:off x="6915239" y="1970146"/>
              <a:ext cx="409940" cy="411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743958" y="1346949"/>
              <a:ext cx="2762398" cy="1657439"/>
            </a:xfrm>
            <a:prstGeom prst="roundRect">
              <a:avLst>
                <a:gd fmla="val 10000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7792503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s-CO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Objetos</a:t>
              </a:r>
              <a:endParaRPr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7" name="Google Shape;227;p9"/>
          <p:cNvCxnSpPr/>
          <p:nvPr/>
        </p:nvCxnSpPr>
        <p:spPr>
          <a:xfrm flipH="1" rot="10800000">
            <a:off x="1089061" y="498475"/>
            <a:ext cx="1479478" cy="92963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9"/>
          <p:cNvCxnSpPr/>
          <p:nvPr/>
        </p:nvCxnSpPr>
        <p:spPr>
          <a:xfrm rot="10800000">
            <a:off x="1356189" y="498475"/>
            <a:ext cx="1335641" cy="929634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9"/>
          <p:cNvSpPr txBox="1"/>
          <p:nvPr/>
        </p:nvSpPr>
        <p:spPr>
          <a:xfrm>
            <a:off x="759345" y="3562301"/>
            <a:ext cx="27360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Etiqueta para un objeto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objeto puede tener múltiples nombres referenciándolo</a:t>
            </a:r>
            <a:endParaRPr/>
          </a:p>
        </p:txBody>
      </p:sp>
      <p:sp>
        <p:nvSpPr>
          <p:cNvPr id="230" name="Google Shape;230;p9"/>
          <p:cNvSpPr txBox="1"/>
          <p:nvPr/>
        </p:nvSpPr>
        <p:spPr>
          <a:xfrm>
            <a:off x="7372564" y="3562301"/>
            <a:ext cx="481943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 simples: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 y strings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Guardan su propio valor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guarda generalmente en memoria sólo una vez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 contenedores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dict, list, clases definidas por el usuario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Guardan referencias a objetos simples u otros contenedores</a:t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921330" y="6311900"/>
            <a:ext cx="10432469" cy="482139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Memoria en Python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2021-08-02T01:52:12Z</dcterms:created>
  <dc:creator>Johnathan  Calle Gallego</dc:creator>
</cp:coreProperties>
</file>