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6428"/>
            <a:ext cx="3273044" cy="7714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0570" y="276428"/>
            <a:ext cx="1198879" cy="7714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9730" y="276428"/>
            <a:ext cx="2745231" cy="7714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9639" y="879932"/>
            <a:ext cx="3170555" cy="7714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325065"/>
            <a:ext cx="10101580" cy="79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394" y="2735707"/>
            <a:ext cx="8018780" cy="2275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3" Type="http://schemas.openxmlformats.org/officeDocument/2006/relationships/image" Target="../media/image7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7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83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3" Type="http://schemas.openxmlformats.org/officeDocument/2006/relationships/image" Target="../media/image86.jpg"/><Relationship Id="rId4" Type="http://schemas.openxmlformats.org/officeDocument/2006/relationships/hyperlink" Target="https://agilemanifesto.org/iso/es/manifesto.html" TargetMode="Externa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pn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Relationship Id="rId17" Type="http://schemas.openxmlformats.org/officeDocument/2006/relationships/image" Target="../media/image101.png"/><Relationship Id="rId18" Type="http://schemas.openxmlformats.org/officeDocument/2006/relationships/image" Target="../media/image102.png"/><Relationship Id="rId19" Type="http://schemas.openxmlformats.org/officeDocument/2006/relationships/image" Target="../media/image103.png"/><Relationship Id="rId20" Type="http://schemas.openxmlformats.org/officeDocument/2006/relationships/image" Target="../media/image104.png"/><Relationship Id="rId21" Type="http://schemas.openxmlformats.org/officeDocument/2006/relationships/image" Target="../media/image105.png"/><Relationship Id="rId22" Type="http://schemas.openxmlformats.org/officeDocument/2006/relationships/image" Target="../media/image106.png"/><Relationship Id="rId23" Type="http://schemas.openxmlformats.org/officeDocument/2006/relationships/image" Target="../media/image107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Relationship Id="rId16" Type="http://schemas.openxmlformats.org/officeDocument/2006/relationships/image" Target="../media/image121.png"/><Relationship Id="rId17" Type="http://schemas.openxmlformats.org/officeDocument/2006/relationships/image" Target="../media/image122.png"/><Relationship Id="rId18" Type="http://schemas.openxmlformats.org/officeDocument/2006/relationships/image" Target="../media/image123.png"/><Relationship Id="rId19" Type="http://schemas.openxmlformats.org/officeDocument/2006/relationships/image" Target="../media/image124.png"/><Relationship Id="rId20" Type="http://schemas.openxmlformats.org/officeDocument/2006/relationships/image" Target="../media/image125.png"/><Relationship Id="rId21" Type="http://schemas.openxmlformats.org/officeDocument/2006/relationships/image" Target="../media/image126.png"/><Relationship Id="rId22" Type="http://schemas.openxmlformats.org/officeDocument/2006/relationships/image" Target="../media/image127.png"/><Relationship Id="rId23" Type="http://schemas.openxmlformats.org/officeDocument/2006/relationships/image" Target="../media/image128.png"/><Relationship Id="rId24" Type="http://schemas.openxmlformats.org/officeDocument/2006/relationships/image" Target="../media/image129.png"/><Relationship Id="rId25" Type="http://schemas.openxmlformats.org/officeDocument/2006/relationships/image" Target="../media/image130.png"/><Relationship Id="rId26" Type="http://schemas.openxmlformats.org/officeDocument/2006/relationships/image" Target="../media/image131.png"/><Relationship Id="rId27" Type="http://schemas.openxmlformats.org/officeDocument/2006/relationships/image" Target="../media/image132.png"/><Relationship Id="rId28" Type="http://schemas.openxmlformats.org/officeDocument/2006/relationships/image" Target="../media/image133.png"/><Relationship Id="rId29" Type="http://schemas.openxmlformats.org/officeDocument/2006/relationships/image" Target="../media/image134.png"/><Relationship Id="rId30" Type="http://schemas.openxmlformats.org/officeDocument/2006/relationships/image" Target="../media/image135.png"/><Relationship Id="rId31" Type="http://schemas.openxmlformats.org/officeDocument/2006/relationships/image" Target="../media/image136.png"/><Relationship Id="rId32" Type="http://schemas.openxmlformats.org/officeDocument/2006/relationships/image" Target="../media/image137.png"/><Relationship Id="rId33" Type="http://schemas.openxmlformats.org/officeDocument/2006/relationships/image" Target="../media/image138.png"/><Relationship Id="rId34" Type="http://schemas.openxmlformats.org/officeDocument/2006/relationships/image" Target="../media/image139.png"/><Relationship Id="rId35" Type="http://schemas.openxmlformats.org/officeDocument/2006/relationships/image" Target="../media/image140.png"/><Relationship Id="rId36" Type="http://schemas.openxmlformats.org/officeDocument/2006/relationships/image" Target="../media/image141.png"/><Relationship Id="rId37" Type="http://schemas.openxmlformats.org/officeDocument/2006/relationships/image" Target="../media/image142.png"/><Relationship Id="rId38" Type="http://schemas.openxmlformats.org/officeDocument/2006/relationships/image" Target="../media/image143.png"/><Relationship Id="rId39" Type="http://schemas.openxmlformats.org/officeDocument/2006/relationships/image" Target="../media/image144.png"/><Relationship Id="rId40" Type="http://schemas.openxmlformats.org/officeDocument/2006/relationships/image" Target="../media/image145.png"/><Relationship Id="rId41" Type="http://schemas.openxmlformats.org/officeDocument/2006/relationships/image" Target="../media/image146.png"/><Relationship Id="rId42" Type="http://schemas.openxmlformats.org/officeDocument/2006/relationships/image" Target="../media/image147.png"/><Relationship Id="rId43" Type="http://schemas.openxmlformats.org/officeDocument/2006/relationships/image" Target="../media/image148.png"/><Relationship Id="rId44" Type="http://schemas.openxmlformats.org/officeDocument/2006/relationships/image" Target="../media/image149.png"/><Relationship Id="rId45" Type="http://schemas.openxmlformats.org/officeDocument/2006/relationships/image" Target="../media/image150.png"/><Relationship Id="rId46" Type="http://schemas.openxmlformats.org/officeDocument/2006/relationships/image" Target="../media/image151.png"/><Relationship Id="rId47" Type="http://schemas.openxmlformats.org/officeDocument/2006/relationships/image" Target="../media/image152.png"/><Relationship Id="rId48" Type="http://schemas.openxmlformats.org/officeDocument/2006/relationships/image" Target="../media/image153.png"/><Relationship Id="rId49" Type="http://schemas.openxmlformats.org/officeDocument/2006/relationships/image" Target="../media/image154.png"/><Relationship Id="rId50" Type="http://schemas.openxmlformats.org/officeDocument/2006/relationships/image" Target="../media/image155.png"/><Relationship Id="rId51" Type="http://schemas.openxmlformats.org/officeDocument/2006/relationships/image" Target="../media/image156.png"/><Relationship Id="rId52" Type="http://schemas.openxmlformats.org/officeDocument/2006/relationships/image" Target="../media/image157.png"/><Relationship Id="rId53" Type="http://schemas.openxmlformats.org/officeDocument/2006/relationships/image" Target="../media/image158.png"/><Relationship Id="rId54" Type="http://schemas.openxmlformats.org/officeDocument/2006/relationships/image" Target="../media/image159.png"/><Relationship Id="rId55" Type="http://schemas.openxmlformats.org/officeDocument/2006/relationships/image" Target="../media/image160.png"/><Relationship Id="rId56" Type="http://schemas.openxmlformats.org/officeDocument/2006/relationships/image" Target="../media/image161.png"/><Relationship Id="rId57" Type="http://schemas.openxmlformats.org/officeDocument/2006/relationships/image" Target="../media/image162.png"/><Relationship Id="rId58" Type="http://schemas.openxmlformats.org/officeDocument/2006/relationships/image" Target="../media/image163.png"/><Relationship Id="rId59" Type="http://schemas.openxmlformats.org/officeDocument/2006/relationships/image" Target="../media/image164.png"/><Relationship Id="rId60" Type="http://schemas.openxmlformats.org/officeDocument/2006/relationships/image" Target="../media/image165.png"/><Relationship Id="rId61" Type="http://schemas.openxmlformats.org/officeDocument/2006/relationships/image" Target="../media/image166.png"/><Relationship Id="rId62" Type="http://schemas.openxmlformats.org/officeDocument/2006/relationships/image" Target="../media/image167.png"/><Relationship Id="rId63" Type="http://schemas.openxmlformats.org/officeDocument/2006/relationships/image" Target="../media/image168.png"/><Relationship Id="rId64" Type="http://schemas.openxmlformats.org/officeDocument/2006/relationships/image" Target="../media/image169.png"/><Relationship Id="rId65" Type="http://schemas.openxmlformats.org/officeDocument/2006/relationships/image" Target="../media/image170.png"/><Relationship Id="rId66" Type="http://schemas.openxmlformats.org/officeDocument/2006/relationships/image" Target="../media/image171.png"/><Relationship Id="rId67" Type="http://schemas.openxmlformats.org/officeDocument/2006/relationships/image" Target="../media/image172.png"/><Relationship Id="rId68" Type="http://schemas.openxmlformats.org/officeDocument/2006/relationships/image" Target="../media/image173.png"/><Relationship Id="rId69" Type="http://schemas.openxmlformats.org/officeDocument/2006/relationships/image" Target="../media/image174.png"/><Relationship Id="rId70" Type="http://schemas.openxmlformats.org/officeDocument/2006/relationships/image" Target="../media/image175.png"/><Relationship Id="rId71" Type="http://schemas.openxmlformats.org/officeDocument/2006/relationships/image" Target="../media/image176.png"/><Relationship Id="rId72" Type="http://schemas.openxmlformats.org/officeDocument/2006/relationships/image" Target="../media/image177.png"/><Relationship Id="rId73" Type="http://schemas.openxmlformats.org/officeDocument/2006/relationships/image" Target="../media/image178.png"/><Relationship Id="rId74" Type="http://schemas.openxmlformats.org/officeDocument/2006/relationships/image" Target="../media/image179.png"/><Relationship Id="rId75" Type="http://schemas.openxmlformats.org/officeDocument/2006/relationships/image" Target="../media/image180.png"/><Relationship Id="rId76" Type="http://schemas.openxmlformats.org/officeDocument/2006/relationships/image" Target="../media/image181.png"/><Relationship Id="rId77" Type="http://schemas.openxmlformats.org/officeDocument/2006/relationships/image" Target="../media/image182.png"/><Relationship Id="rId78" Type="http://schemas.openxmlformats.org/officeDocument/2006/relationships/image" Target="../media/image183.png"/><Relationship Id="rId79" Type="http://schemas.openxmlformats.org/officeDocument/2006/relationships/image" Target="../media/image184.png"/><Relationship Id="rId80" Type="http://schemas.openxmlformats.org/officeDocument/2006/relationships/image" Target="../media/image185.png"/><Relationship Id="rId81" Type="http://schemas.openxmlformats.org/officeDocument/2006/relationships/image" Target="../media/image186.png"/><Relationship Id="rId82" Type="http://schemas.openxmlformats.org/officeDocument/2006/relationships/image" Target="../media/image187.png"/><Relationship Id="rId83" Type="http://schemas.openxmlformats.org/officeDocument/2006/relationships/image" Target="../media/image188.png"/><Relationship Id="rId84" Type="http://schemas.openxmlformats.org/officeDocument/2006/relationships/image" Target="../media/image189.png"/><Relationship Id="rId85" Type="http://schemas.openxmlformats.org/officeDocument/2006/relationships/image" Target="../media/image190.png"/><Relationship Id="rId86" Type="http://schemas.openxmlformats.org/officeDocument/2006/relationships/image" Target="../media/image191.png"/><Relationship Id="rId87" Type="http://schemas.openxmlformats.org/officeDocument/2006/relationships/image" Target="../media/image192.png"/><Relationship Id="rId88" Type="http://schemas.openxmlformats.org/officeDocument/2006/relationships/image" Target="../media/image193.png"/><Relationship Id="rId89" Type="http://schemas.openxmlformats.org/officeDocument/2006/relationships/image" Target="../media/image194.png"/><Relationship Id="rId90" Type="http://schemas.openxmlformats.org/officeDocument/2006/relationships/image" Target="../media/image195.png"/><Relationship Id="rId91" Type="http://schemas.openxmlformats.org/officeDocument/2006/relationships/image" Target="../media/image196.png"/><Relationship Id="rId92" Type="http://schemas.openxmlformats.org/officeDocument/2006/relationships/image" Target="../media/image197.png"/><Relationship Id="rId93" Type="http://schemas.openxmlformats.org/officeDocument/2006/relationships/image" Target="../media/image198.png"/><Relationship Id="rId94" Type="http://schemas.openxmlformats.org/officeDocument/2006/relationships/image" Target="../media/image199.png"/><Relationship Id="rId95" Type="http://schemas.openxmlformats.org/officeDocument/2006/relationships/image" Target="../media/image200.png"/><Relationship Id="rId96" Type="http://schemas.openxmlformats.org/officeDocument/2006/relationships/image" Target="../media/image201.png"/><Relationship Id="rId97" Type="http://schemas.openxmlformats.org/officeDocument/2006/relationships/image" Target="../media/image202.png"/><Relationship Id="rId98" Type="http://schemas.openxmlformats.org/officeDocument/2006/relationships/image" Target="../media/image203.png"/><Relationship Id="rId99" Type="http://schemas.openxmlformats.org/officeDocument/2006/relationships/image" Target="../media/image204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jpg"/><Relationship Id="rId6" Type="http://schemas.openxmlformats.org/officeDocument/2006/relationships/hyperlink" Target="http://homepages.cs.ncl.ac.uk/brian.randell/NATO/index.html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2.jpg"/><Relationship Id="rId6" Type="http://schemas.openxmlformats.org/officeDocument/2006/relationships/image" Target="../media/image23.png"/><Relationship Id="rId7" Type="http://schemas.openxmlformats.org/officeDocument/2006/relationships/image" Target="../media/image24.jpg"/><Relationship Id="rId8" Type="http://schemas.openxmlformats.org/officeDocument/2006/relationships/image" Target="../media/image25.png"/><Relationship Id="rId9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8.jpg"/><Relationship Id="rId6" Type="http://schemas.openxmlformats.org/officeDocument/2006/relationships/hyperlink" Target="https://www.peterkrantz.com/2011/software-engineering-in-1968/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5694" y="1986660"/>
            <a:ext cx="4723765" cy="1498600"/>
            <a:chOff x="1615694" y="1986660"/>
            <a:chExt cx="4723765" cy="1498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5694" y="1986660"/>
              <a:ext cx="3729481" cy="8397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4407" y="1986660"/>
              <a:ext cx="1304543" cy="8397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5694" y="2645105"/>
              <a:ext cx="3244214" cy="84002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615694" y="3540505"/>
            <a:ext cx="5088890" cy="1000125"/>
            <a:chOff x="1615694" y="3540505"/>
            <a:chExt cx="5088890" cy="100012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5694" y="3540505"/>
              <a:ext cx="3432555" cy="5608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5694" y="3979418"/>
              <a:ext cx="2485898" cy="5608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4454" y="3979418"/>
              <a:ext cx="2810002" cy="5608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0079" y="1381633"/>
            <a:ext cx="7985125" cy="3690620"/>
            <a:chOff x="2410079" y="1381633"/>
            <a:chExt cx="7985125" cy="3690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0079" y="1381633"/>
              <a:ext cx="6268085" cy="4892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0079" y="1765681"/>
              <a:ext cx="7188327" cy="4892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0079" y="2149424"/>
              <a:ext cx="7507097" cy="4895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0079" y="2534158"/>
              <a:ext cx="7984998" cy="4892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0079" y="2918205"/>
              <a:ext cx="6676263" cy="4892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0079" y="3302253"/>
              <a:ext cx="1574292" cy="4892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0079" y="3814572"/>
              <a:ext cx="7716266" cy="4892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0079" y="4198619"/>
              <a:ext cx="7619238" cy="4892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10079" y="4582668"/>
              <a:ext cx="1930781" cy="48920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2087879" y="1421891"/>
            <a:ext cx="0" cy="3611879"/>
          </a:xfrm>
          <a:custGeom>
            <a:avLst/>
            <a:gdLst/>
            <a:ahLst/>
            <a:cxnLst/>
            <a:rect l="l" t="t" r="r" b="b"/>
            <a:pathLst>
              <a:path w="0" h="3611879">
                <a:moveTo>
                  <a:pt x="0" y="0"/>
                </a:moveTo>
                <a:lnTo>
                  <a:pt x="0" y="3611372"/>
                </a:lnTo>
              </a:path>
            </a:pathLst>
          </a:custGeom>
          <a:ln w="76200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0079" y="1381633"/>
            <a:ext cx="8086725" cy="2922270"/>
            <a:chOff x="2410079" y="1381633"/>
            <a:chExt cx="8086725" cy="2922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0079" y="1381633"/>
              <a:ext cx="8086725" cy="4892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0079" y="1765681"/>
              <a:ext cx="8019542" cy="4892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0079" y="2149424"/>
              <a:ext cx="7133463" cy="4895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0079" y="2662174"/>
              <a:ext cx="7880350" cy="4892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0079" y="3046222"/>
              <a:ext cx="7763383" cy="4892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0079" y="3430219"/>
              <a:ext cx="7922514" cy="4895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0079" y="3814572"/>
              <a:ext cx="4671060" cy="48920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2087879" y="1421891"/>
            <a:ext cx="0" cy="2863215"/>
          </a:xfrm>
          <a:custGeom>
            <a:avLst/>
            <a:gdLst/>
            <a:ahLst/>
            <a:cxnLst/>
            <a:rect l="l" t="t" r="r" b="b"/>
            <a:pathLst>
              <a:path w="0" h="2863215">
                <a:moveTo>
                  <a:pt x="0" y="0"/>
                </a:moveTo>
                <a:lnTo>
                  <a:pt x="0" y="2863215"/>
                </a:lnTo>
              </a:path>
            </a:pathLst>
          </a:custGeom>
          <a:ln w="76200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0079" y="1381633"/>
            <a:ext cx="7971790" cy="3946525"/>
            <a:chOff x="2410079" y="1381633"/>
            <a:chExt cx="7971790" cy="3946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0079" y="1381633"/>
              <a:ext cx="6430010" cy="4892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0079" y="1765681"/>
              <a:ext cx="7795768" cy="4892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0079" y="2149424"/>
              <a:ext cx="7958201" cy="4895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0079" y="2534158"/>
              <a:ext cx="7971408" cy="4892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0079" y="2918205"/>
              <a:ext cx="6410071" cy="4892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0079" y="3302253"/>
              <a:ext cx="7025640" cy="4892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0079" y="3685997"/>
              <a:ext cx="7831708" cy="4895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0079" y="4070603"/>
              <a:ext cx="6902069" cy="4892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10079" y="4454652"/>
              <a:ext cx="7244588" cy="4892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10079" y="4838649"/>
              <a:ext cx="4574413" cy="489508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087879" y="1421891"/>
            <a:ext cx="0" cy="3898265"/>
          </a:xfrm>
          <a:custGeom>
            <a:avLst/>
            <a:gdLst/>
            <a:ahLst/>
            <a:cxnLst/>
            <a:rect l="l" t="t" r="r" b="b"/>
            <a:pathLst>
              <a:path w="0" h="3898265">
                <a:moveTo>
                  <a:pt x="0" y="0"/>
                </a:moveTo>
                <a:lnTo>
                  <a:pt x="0" y="3897757"/>
                </a:lnTo>
              </a:path>
            </a:pathLst>
          </a:custGeom>
          <a:ln w="76200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39645" y="2315591"/>
            <a:ext cx="5708650" cy="2426970"/>
            <a:chOff x="2239645" y="2315591"/>
            <a:chExt cx="5708650" cy="2426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9645" y="2315591"/>
              <a:ext cx="5708141" cy="9448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9645" y="3055950"/>
              <a:ext cx="4055872" cy="945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9645" y="3797173"/>
              <a:ext cx="4829809" cy="944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6428"/>
            <a:ext cx="6979539" cy="77144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91304" y="1880361"/>
            <a:ext cx="3542665" cy="3441700"/>
            <a:chOff x="4091304" y="1880361"/>
            <a:chExt cx="3542665" cy="34417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1304" y="1880361"/>
              <a:ext cx="3119501" cy="7711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1304" y="2550617"/>
              <a:ext cx="1583054" cy="7714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1304" y="3221736"/>
              <a:ext cx="3272662" cy="7711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1304" y="3892245"/>
              <a:ext cx="2470150" cy="7714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1304" y="4550917"/>
              <a:ext cx="3542537" cy="771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39" y="276428"/>
            <a:ext cx="6979920" cy="1375410"/>
            <a:chOff x="929639" y="276428"/>
            <a:chExt cx="6979920" cy="1375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276428"/>
              <a:ext cx="6979539" cy="7714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879932"/>
              <a:ext cx="5632577" cy="771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6428"/>
            <a:ext cx="6979539" cy="7714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39" y="276428"/>
            <a:ext cx="6979920" cy="1375410"/>
            <a:chOff x="929639" y="276428"/>
            <a:chExt cx="6979920" cy="1375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276428"/>
              <a:ext cx="6979539" cy="7714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879932"/>
              <a:ext cx="3936619" cy="77144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2183890"/>
            <a:ext cx="8118475" cy="965835"/>
          </a:xfrm>
          <a:prstGeom prst="rect"/>
        </p:spPr>
        <p:txBody>
          <a:bodyPr wrap="square" lIns="0" tIns="55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pc="40"/>
              <a:t>Aplicación</a:t>
            </a:r>
            <a:r>
              <a:rPr dirty="0" spc="10"/>
              <a:t> </a:t>
            </a:r>
            <a:r>
              <a:rPr dirty="0" spc="85"/>
              <a:t>de</a:t>
            </a:r>
            <a:r>
              <a:rPr dirty="0" spc="-5"/>
              <a:t> </a:t>
            </a:r>
            <a:r>
              <a:rPr dirty="0" spc="85"/>
              <a:t>principios</a:t>
            </a:r>
            <a:r>
              <a:rPr dirty="0" spc="-15"/>
              <a:t> </a:t>
            </a:r>
            <a:r>
              <a:rPr dirty="0" spc="55"/>
              <a:t>científicos</a:t>
            </a:r>
            <a:r>
              <a:rPr dirty="0" spc="10"/>
              <a:t> y</a:t>
            </a:r>
            <a:r>
              <a:rPr dirty="0" spc="-10"/>
              <a:t> </a:t>
            </a:r>
            <a:r>
              <a:rPr dirty="0" spc="50"/>
              <a:t>tecnológicos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pc="10" b="1">
                <a:latin typeface="Tahoma"/>
                <a:cs typeface="Tahoma"/>
              </a:rPr>
              <a:t>A</a:t>
            </a:r>
            <a:r>
              <a:rPr dirty="0" spc="-85" b="1">
                <a:latin typeface="Tahoma"/>
                <a:cs typeface="Tahoma"/>
              </a:rPr>
              <a:t> </a:t>
            </a:r>
            <a:r>
              <a:rPr dirty="0" spc="-5" b="1">
                <a:latin typeface="Tahoma"/>
                <a:cs typeface="Tahoma"/>
              </a:rPr>
              <a:t>niv</a:t>
            </a:r>
            <a:r>
              <a:rPr dirty="0" spc="5" b="1">
                <a:latin typeface="Tahoma"/>
                <a:cs typeface="Tahoma"/>
              </a:rPr>
              <a:t>e</a:t>
            </a:r>
            <a:r>
              <a:rPr dirty="0" spc="5" b="1">
                <a:latin typeface="Tahoma"/>
                <a:cs typeface="Tahoma"/>
              </a:rPr>
              <a:t>l</a:t>
            </a:r>
            <a:r>
              <a:rPr dirty="0" spc="-114" b="1">
                <a:latin typeface="Tahoma"/>
                <a:cs typeface="Tahoma"/>
              </a:rPr>
              <a:t> </a:t>
            </a:r>
            <a:r>
              <a:rPr dirty="0" spc="-5" b="1">
                <a:latin typeface="Tahoma"/>
                <a:cs typeface="Tahoma"/>
              </a:rPr>
              <a:t>de</a:t>
            </a:r>
            <a:r>
              <a:rPr dirty="0" spc="-95" b="1">
                <a:latin typeface="Tahoma"/>
                <a:cs typeface="Tahoma"/>
              </a:rPr>
              <a:t> </a:t>
            </a:r>
            <a:r>
              <a:rPr dirty="0" spc="35" b="1">
                <a:latin typeface="Tahoma"/>
                <a:cs typeface="Tahoma"/>
              </a:rPr>
              <a:t>p</a:t>
            </a:r>
            <a:r>
              <a:rPr dirty="0" spc="-40" b="1">
                <a:latin typeface="Tahoma"/>
                <a:cs typeface="Tahoma"/>
              </a:rPr>
              <a:t>r</a:t>
            </a:r>
            <a:r>
              <a:rPr dirty="0" spc="-65" b="1">
                <a:latin typeface="Tahoma"/>
                <a:cs typeface="Tahoma"/>
              </a:rPr>
              <a:t>o</a:t>
            </a:r>
            <a:r>
              <a:rPr dirty="0" spc="-20" b="1">
                <a:latin typeface="Tahoma"/>
                <a:cs typeface="Tahoma"/>
              </a:rPr>
              <a:t>y</a:t>
            </a:r>
            <a:r>
              <a:rPr dirty="0" spc="-15" b="1">
                <a:latin typeface="Tahoma"/>
                <a:cs typeface="Tahoma"/>
              </a:rPr>
              <a:t>e</a:t>
            </a:r>
            <a:r>
              <a:rPr dirty="0" spc="-15" b="1">
                <a:latin typeface="Tahoma"/>
                <a:cs typeface="Tahoma"/>
              </a:rPr>
              <a:t>cto</a:t>
            </a:r>
            <a:r>
              <a:rPr dirty="0" spc="-10" b="1">
                <a:latin typeface="Tahoma"/>
                <a:cs typeface="Tahoma"/>
              </a:rPr>
              <a:t>s</a:t>
            </a:r>
            <a:r>
              <a:rPr dirty="0" spc="-85" b="1">
                <a:latin typeface="Tahoma"/>
                <a:cs typeface="Tahoma"/>
              </a:rPr>
              <a:t> </a:t>
            </a:r>
            <a:r>
              <a:rPr dirty="0" spc="-465" b="1">
                <a:latin typeface="Tahoma"/>
                <a:cs typeface="Tahoma"/>
              </a:rPr>
              <a:t>/</a:t>
            </a:r>
            <a:r>
              <a:rPr dirty="0" spc="-95" b="1">
                <a:latin typeface="Tahoma"/>
                <a:cs typeface="Tahoma"/>
              </a:rPr>
              <a:t> </a:t>
            </a:r>
            <a:r>
              <a:rPr dirty="0" spc="35" b="1">
                <a:latin typeface="Tahoma"/>
                <a:cs typeface="Tahoma"/>
              </a:rPr>
              <a:t>p</a:t>
            </a:r>
            <a:r>
              <a:rPr dirty="0" spc="-40" b="1">
                <a:latin typeface="Tahoma"/>
                <a:cs typeface="Tahoma"/>
              </a:rPr>
              <a:t>r</a:t>
            </a:r>
            <a:r>
              <a:rPr dirty="0" b="1">
                <a:latin typeface="Tahoma"/>
                <a:cs typeface="Tahoma"/>
              </a:rPr>
              <a:t>o</a:t>
            </a:r>
            <a:r>
              <a:rPr dirty="0" spc="-5" b="1">
                <a:latin typeface="Tahoma"/>
                <a:cs typeface="Tahoma"/>
              </a:rPr>
              <a:t>d</a:t>
            </a:r>
            <a:r>
              <a:rPr dirty="0" spc="-5" b="1">
                <a:latin typeface="Tahoma"/>
                <a:cs typeface="Tahoma"/>
              </a:rPr>
              <a:t>uctos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6939" y="3115183"/>
            <a:ext cx="7985125" cy="1572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65">
                <a:latin typeface="Microsoft Sans Serif"/>
                <a:cs typeface="Microsoft Sans Serif"/>
              </a:rPr>
              <a:t>para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crear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20">
                <a:latin typeface="Microsoft Sans Serif"/>
                <a:cs typeface="Microsoft Sans Serif"/>
              </a:rPr>
              <a:t>aplicaciones,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40">
                <a:latin typeface="Microsoft Sans Serif"/>
                <a:cs typeface="Microsoft Sans Serif"/>
              </a:rPr>
              <a:t>soluciones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que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“funcionen”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Microsoft Sans Serif"/>
              <a:cs typeface="Microsoft Sans Serif"/>
            </a:endParaRPr>
          </a:p>
          <a:p>
            <a:pPr marL="12700">
              <a:lnSpc>
                <a:spcPts val="3329"/>
              </a:lnSpc>
            </a:pPr>
            <a:r>
              <a:rPr dirty="0" sz="2800" spc="10" b="1">
                <a:latin typeface="Tahoma"/>
                <a:cs typeface="Tahoma"/>
              </a:rPr>
              <a:t>A</a:t>
            </a:r>
            <a:r>
              <a:rPr dirty="0" sz="2800" spc="-105" b="1">
                <a:latin typeface="Tahoma"/>
                <a:cs typeface="Tahoma"/>
              </a:rPr>
              <a:t> </a:t>
            </a:r>
            <a:r>
              <a:rPr dirty="0" sz="2800" b="1">
                <a:latin typeface="Tahoma"/>
                <a:cs typeface="Tahoma"/>
              </a:rPr>
              <a:t>nivel</a:t>
            </a:r>
            <a:r>
              <a:rPr dirty="0" sz="2800" spc="-135" b="1">
                <a:latin typeface="Tahoma"/>
                <a:cs typeface="Tahoma"/>
              </a:rPr>
              <a:t> </a:t>
            </a:r>
            <a:r>
              <a:rPr dirty="0" sz="2800" spc="-5" b="1">
                <a:latin typeface="Tahoma"/>
                <a:cs typeface="Tahoma"/>
              </a:rPr>
              <a:t>de</a:t>
            </a:r>
            <a:r>
              <a:rPr dirty="0" sz="2800" spc="-110" b="1">
                <a:latin typeface="Tahoma"/>
                <a:cs typeface="Tahoma"/>
              </a:rPr>
              <a:t> </a:t>
            </a:r>
            <a:r>
              <a:rPr dirty="0" sz="2800" spc="15" b="1">
                <a:latin typeface="Tahoma"/>
                <a:cs typeface="Tahoma"/>
              </a:rPr>
              <a:t>industria</a:t>
            </a:r>
            <a:endParaRPr sz="2800">
              <a:latin typeface="Tahoma"/>
              <a:cs typeface="Tahoma"/>
            </a:endParaRPr>
          </a:p>
          <a:p>
            <a:pPr marL="698500" indent="-229235">
              <a:lnSpc>
                <a:spcPts val="2850"/>
              </a:lnSpc>
              <a:buFont typeface="Arial MT"/>
              <a:buChar char="•"/>
              <a:tabLst>
                <a:tab pos="699135" algn="l"/>
                <a:tab pos="5405755" algn="l"/>
              </a:tabLst>
            </a:pPr>
            <a:r>
              <a:rPr dirty="0" sz="2400" spc="65">
                <a:latin typeface="Microsoft Sans Serif"/>
                <a:cs typeface="Microsoft Sans Serif"/>
              </a:rPr>
              <a:t>para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105">
                <a:latin typeface="Microsoft Sans Serif"/>
                <a:cs typeface="Microsoft Sans Serif"/>
              </a:rPr>
              <a:t>definir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100">
                <a:latin typeface="Microsoft Sans Serif"/>
                <a:cs typeface="Microsoft Sans Serif"/>
              </a:rPr>
              <a:t>métodos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210">
                <a:latin typeface="Microsoft Sans Serif"/>
                <a:cs typeface="Microsoft Sans Serif"/>
              </a:rPr>
              <a:t>/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40">
                <a:latin typeface="Microsoft Sans Serif"/>
                <a:cs typeface="Microsoft Sans Serif"/>
              </a:rPr>
              <a:t>procesos	</a:t>
            </a:r>
            <a:r>
              <a:rPr dirty="0" sz="2400" spc="95">
                <a:latin typeface="Microsoft Sans Serif"/>
                <a:cs typeface="Microsoft Sans Serif"/>
              </a:rPr>
              <a:t>que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90">
                <a:latin typeface="Microsoft Sans Serif"/>
                <a:cs typeface="Microsoft Sans Serif"/>
              </a:rPr>
              <a:t>funcionen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39645" y="2315591"/>
            <a:ext cx="5708650" cy="2426970"/>
            <a:chOff x="2239645" y="2315591"/>
            <a:chExt cx="5708650" cy="2426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9645" y="2315591"/>
              <a:ext cx="5708141" cy="9448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9645" y="3055950"/>
              <a:ext cx="4055872" cy="945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9645" y="3797173"/>
              <a:ext cx="5040883" cy="944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6428"/>
            <a:ext cx="4111879" cy="77144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91304" y="1880361"/>
            <a:ext cx="4363720" cy="2783840"/>
            <a:chOff x="4091304" y="1880361"/>
            <a:chExt cx="4363720" cy="27838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1304" y="1880361"/>
              <a:ext cx="4022216" cy="7711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1304" y="2550617"/>
              <a:ext cx="4020566" cy="7714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1304" y="3221736"/>
              <a:ext cx="4111371" cy="7711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1304" y="3892245"/>
              <a:ext cx="4363593" cy="771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39645" y="2315591"/>
            <a:ext cx="5708650" cy="2426970"/>
            <a:chOff x="2239645" y="2315591"/>
            <a:chExt cx="5708650" cy="2426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9645" y="2315591"/>
              <a:ext cx="5708141" cy="9448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9645" y="3055950"/>
              <a:ext cx="4055872" cy="945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9645" y="3797173"/>
              <a:ext cx="4829809" cy="944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6428"/>
            <a:ext cx="4111879" cy="7714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39645" y="2315591"/>
            <a:ext cx="5928360" cy="2426970"/>
            <a:chOff x="2239645" y="2315591"/>
            <a:chExt cx="5928360" cy="2426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9645" y="2315591"/>
              <a:ext cx="5708141" cy="9448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9645" y="3055950"/>
              <a:ext cx="4055872" cy="9451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9645" y="3797173"/>
              <a:ext cx="5927979" cy="944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6428"/>
            <a:ext cx="4833874" cy="7714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712489"/>
            <a:ext cx="6780530" cy="1046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</a:pPr>
            <a:r>
              <a:rPr dirty="0" spc="-15">
                <a:solidFill>
                  <a:srgbClr val="585858"/>
                </a:solidFill>
              </a:rPr>
              <a:t>Varias </a:t>
            </a:r>
            <a:r>
              <a:rPr dirty="0" spc="-25" b="1">
                <a:solidFill>
                  <a:srgbClr val="585858"/>
                </a:solidFill>
                <a:latin typeface="Tahoma"/>
                <a:cs typeface="Tahoma"/>
              </a:rPr>
              <a:t>“metodologías </a:t>
            </a:r>
            <a:r>
              <a:rPr dirty="0" spc="-50" b="1">
                <a:solidFill>
                  <a:srgbClr val="585858"/>
                </a:solidFill>
                <a:latin typeface="Tahoma"/>
                <a:cs typeface="Tahoma"/>
              </a:rPr>
              <a:t>ligeras“ </a:t>
            </a:r>
            <a:r>
              <a:rPr dirty="0" spc="85">
                <a:solidFill>
                  <a:srgbClr val="585858"/>
                </a:solidFill>
              </a:rPr>
              <a:t>surgieron </a:t>
            </a:r>
            <a:r>
              <a:rPr dirty="0" spc="-730">
                <a:solidFill>
                  <a:srgbClr val="585858"/>
                </a:solidFill>
              </a:rPr>
              <a:t> </a:t>
            </a:r>
            <a:r>
              <a:rPr dirty="0" spc="80">
                <a:solidFill>
                  <a:srgbClr val="585858"/>
                </a:solidFill>
              </a:rPr>
              <a:t>en</a:t>
            </a:r>
            <a:r>
              <a:rPr dirty="0" spc="-25">
                <a:solidFill>
                  <a:srgbClr val="585858"/>
                </a:solidFill>
              </a:rPr>
              <a:t> </a:t>
            </a:r>
            <a:r>
              <a:rPr dirty="0" spc="30">
                <a:solidFill>
                  <a:srgbClr val="585858"/>
                </a:solidFill>
              </a:rPr>
              <a:t>la</a:t>
            </a:r>
            <a:r>
              <a:rPr dirty="0" spc="-20">
                <a:solidFill>
                  <a:srgbClr val="585858"/>
                </a:solidFill>
              </a:rPr>
              <a:t> </a:t>
            </a:r>
            <a:r>
              <a:rPr dirty="0" spc="40">
                <a:solidFill>
                  <a:srgbClr val="585858"/>
                </a:solidFill>
              </a:rPr>
              <a:t>década</a:t>
            </a:r>
            <a:r>
              <a:rPr dirty="0" spc="-10">
                <a:solidFill>
                  <a:srgbClr val="585858"/>
                </a:solidFill>
              </a:rPr>
              <a:t> </a:t>
            </a:r>
            <a:r>
              <a:rPr dirty="0" spc="85">
                <a:solidFill>
                  <a:srgbClr val="585858"/>
                </a:solidFill>
              </a:rPr>
              <a:t>de</a:t>
            </a:r>
            <a:r>
              <a:rPr dirty="0" spc="-15">
                <a:solidFill>
                  <a:srgbClr val="585858"/>
                </a:solidFill>
              </a:rPr>
              <a:t> </a:t>
            </a:r>
            <a:r>
              <a:rPr dirty="0" spc="45">
                <a:solidFill>
                  <a:srgbClr val="585858"/>
                </a:solidFill>
              </a:rPr>
              <a:t>los</a:t>
            </a:r>
            <a:r>
              <a:rPr dirty="0" spc="-20">
                <a:solidFill>
                  <a:srgbClr val="585858"/>
                </a:solidFill>
              </a:rPr>
              <a:t> </a:t>
            </a:r>
            <a:r>
              <a:rPr dirty="0" spc="5">
                <a:solidFill>
                  <a:srgbClr val="585858"/>
                </a:solidFill>
              </a:rPr>
              <a:t>90s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4394" y="3249625"/>
            <a:ext cx="8265795" cy="120205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0" b="1">
                <a:latin typeface="Tahoma"/>
                <a:cs typeface="Tahoma"/>
              </a:rPr>
              <a:t>“ligero”</a:t>
            </a:r>
            <a:r>
              <a:rPr dirty="0" sz="2400" spc="-100" b="1">
                <a:latin typeface="Tahoma"/>
                <a:cs typeface="Tahoma"/>
              </a:rPr>
              <a:t> </a:t>
            </a:r>
            <a:r>
              <a:rPr dirty="0" sz="2400" spc="125">
                <a:latin typeface="Microsoft Sans Serif"/>
                <a:cs typeface="Microsoft Sans Serif"/>
              </a:rPr>
              <a:t>no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representaba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85">
                <a:latin typeface="Microsoft Sans Serif"/>
                <a:cs typeface="Microsoft Sans Serif"/>
              </a:rPr>
              <a:t>lo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que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se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85">
                <a:latin typeface="Microsoft Sans Serif"/>
                <a:cs typeface="Microsoft Sans Serif"/>
              </a:rPr>
              <a:t>quería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75">
                <a:latin typeface="Microsoft Sans Serif"/>
                <a:cs typeface="Microsoft Sans Serif"/>
              </a:rPr>
              <a:t>Muchos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querían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100">
                <a:latin typeface="Microsoft Sans Serif"/>
                <a:cs typeface="Microsoft Sans Serif"/>
              </a:rPr>
              <a:t>tener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90">
                <a:latin typeface="Microsoft Sans Serif"/>
                <a:cs typeface="Microsoft Sans Serif"/>
              </a:rPr>
              <a:t>una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114">
                <a:latin typeface="Microsoft Sans Serif"/>
                <a:cs typeface="Microsoft Sans Serif"/>
              </a:rPr>
              <a:t>mejor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60">
                <a:latin typeface="Microsoft Sans Serif"/>
                <a:cs typeface="Microsoft Sans Serif"/>
              </a:rPr>
              <a:t>descripción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75" b="1">
                <a:latin typeface="Tahoma"/>
                <a:cs typeface="Tahoma"/>
              </a:rPr>
              <a:t>“ágil”</a:t>
            </a:r>
            <a:r>
              <a:rPr dirty="0" sz="2400" spc="-75">
                <a:latin typeface="Microsoft Sans Serif"/>
                <a:cs typeface="Microsoft Sans Serif"/>
              </a:rPr>
              <a:t>,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“adaptativo”,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“colaborativo”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85">
                <a:latin typeface="Microsoft Sans Serif"/>
                <a:cs typeface="Microsoft Sans Serif"/>
              </a:rPr>
              <a:t>lo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representaba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114">
                <a:latin typeface="Microsoft Sans Serif"/>
                <a:cs typeface="Microsoft Sans Serif"/>
              </a:rPr>
              <a:t>mejor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6428"/>
            <a:ext cx="4682363" cy="771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8839" y="1321308"/>
            <a:ext cx="7920227" cy="4829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6328968"/>
            <a:ext cx="520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6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4"/>
              </a:rPr>
              <a:t>https://agilemanifesto.org/iso/es/manifesto.html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39" y="276428"/>
            <a:ext cx="6377940" cy="1375410"/>
            <a:chOff x="929639" y="276428"/>
            <a:chExt cx="6377940" cy="1375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276428"/>
              <a:ext cx="4682363" cy="7714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879932"/>
              <a:ext cx="6377686" cy="771448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895833" y="1913995"/>
            <a:ext cx="3639820" cy="989330"/>
            <a:chOff x="1895833" y="1913995"/>
            <a:chExt cx="3639820" cy="98933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833" y="1913995"/>
              <a:ext cx="3639357" cy="9892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7671" y="2148852"/>
              <a:ext cx="3534155" cy="5821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12619" y="1921763"/>
              <a:ext cx="3556000" cy="914400"/>
            </a:xfrm>
            <a:custGeom>
              <a:avLst/>
              <a:gdLst/>
              <a:ahLst/>
              <a:cxnLst/>
              <a:rect l="l" t="t" r="r" b="b"/>
              <a:pathLst>
                <a:path w="3556000" h="914400">
                  <a:moveTo>
                    <a:pt x="3555491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555491" y="914400"/>
                  </a:lnTo>
                  <a:lnTo>
                    <a:pt x="3555491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0993" y="2210053"/>
              <a:ext cx="3279521" cy="31546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895833" y="2962507"/>
            <a:ext cx="3639820" cy="989330"/>
            <a:chOff x="1895833" y="2962507"/>
            <a:chExt cx="3639820" cy="98933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833" y="2962507"/>
              <a:ext cx="3639357" cy="9892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2555" y="3195840"/>
              <a:ext cx="3105912" cy="58215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12619" y="2970276"/>
              <a:ext cx="3556000" cy="914400"/>
            </a:xfrm>
            <a:custGeom>
              <a:avLst/>
              <a:gdLst/>
              <a:ahLst/>
              <a:cxnLst/>
              <a:rect l="l" t="t" r="r" b="b"/>
              <a:pathLst>
                <a:path w="3556000" h="914400">
                  <a:moveTo>
                    <a:pt x="3555491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555491" y="914400"/>
                  </a:lnTo>
                  <a:lnTo>
                    <a:pt x="3555491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5877" y="3258312"/>
              <a:ext cx="2866263" cy="31546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895833" y="4009495"/>
            <a:ext cx="3639820" cy="989330"/>
            <a:chOff x="1895833" y="4009495"/>
            <a:chExt cx="3639820" cy="98933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833" y="4009495"/>
              <a:ext cx="3639357" cy="9892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2347" y="4244352"/>
              <a:ext cx="3386328" cy="58215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912619" y="4017264"/>
              <a:ext cx="3556000" cy="914400"/>
            </a:xfrm>
            <a:custGeom>
              <a:avLst/>
              <a:gdLst/>
              <a:ahLst/>
              <a:cxnLst/>
              <a:rect l="l" t="t" r="r" b="b"/>
              <a:pathLst>
                <a:path w="3556000" h="914400">
                  <a:moveTo>
                    <a:pt x="3555491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555491" y="914400"/>
                  </a:lnTo>
                  <a:lnTo>
                    <a:pt x="3555491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85669" y="4306519"/>
              <a:ext cx="3135630" cy="315772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895833" y="5058020"/>
            <a:ext cx="3639820" cy="989330"/>
            <a:chOff x="1895833" y="5058020"/>
            <a:chExt cx="3639820" cy="98933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5833" y="5058020"/>
              <a:ext cx="3639357" cy="9892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67711" y="5292852"/>
              <a:ext cx="2894076" cy="58215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12619" y="5065776"/>
              <a:ext cx="3556000" cy="914400"/>
            </a:xfrm>
            <a:custGeom>
              <a:avLst/>
              <a:gdLst/>
              <a:ahLst/>
              <a:cxnLst/>
              <a:rect l="l" t="t" r="r" b="b"/>
              <a:pathLst>
                <a:path w="3556000" h="914400">
                  <a:moveTo>
                    <a:pt x="3555491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555491" y="914400"/>
                  </a:lnTo>
                  <a:lnTo>
                    <a:pt x="3555491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31033" y="5354726"/>
              <a:ext cx="2650490" cy="315772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6731485" y="1913995"/>
            <a:ext cx="3639820" cy="989330"/>
            <a:chOff x="6731485" y="1913995"/>
            <a:chExt cx="3639820" cy="98933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1485" y="1913995"/>
              <a:ext cx="3639357" cy="98929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65620" y="2148852"/>
              <a:ext cx="3369564" cy="58215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748272" y="1921763"/>
              <a:ext cx="3556000" cy="914400"/>
            </a:xfrm>
            <a:custGeom>
              <a:avLst/>
              <a:gdLst/>
              <a:ahLst/>
              <a:cxnLst/>
              <a:rect l="l" t="t" r="r" b="b"/>
              <a:pathLst>
                <a:path w="3556000" h="914400">
                  <a:moveTo>
                    <a:pt x="3555491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555491" y="914400"/>
                  </a:lnTo>
                  <a:lnTo>
                    <a:pt x="3555491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30212" y="2210053"/>
              <a:ext cx="3123565" cy="315467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731485" y="2962507"/>
            <a:ext cx="3639820" cy="989330"/>
            <a:chOff x="6731485" y="2962507"/>
            <a:chExt cx="3639820" cy="98933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1485" y="2962507"/>
              <a:ext cx="3639357" cy="98929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83324" y="3195840"/>
              <a:ext cx="3534155" cy="58215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748272" y="2970276"/>
              <a:ext cx="3556000" cy="914400"/>
            </a:xfrm>
            <a:custGeom>
              <a:avLst/>
              <a:gdLst/>
              <a:ahLst/>
              <a:cxnLst/>
              <a:rect l="l" t="t" r="r" b="b"/>
              <a:pathLst>
                <a:path w="3556000" h="914400">
                  <a:moveTo>
                    <a:pt x="3555491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555491" y="914400"/>
                  </a:lnTo>
                  <a:lnTo>
                    <a:pt x="3555491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47916" y="3258312"/>
              <a:ext cx="3301619" cy="315467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6731485" y="4009495"/>
            <a:ext cx="3639820" cy="989330"/>
            <a:chOff x="6731485" y="4009495"/>
            <a:chExt cx="3639820" cy="989330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1485" y="4009495"/>
              <a:ext cx="3639357" cy="98929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67144" y="4244352"/>
              <a:ext cx="3368040" cy="58215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748272" y="4017264"/>
              <a:ext cx="3556000" cy="914400"/>
            </a:xfrm>
            <a:custGeom>
              <a:avLst/>
              <a:gdLst/>
              <a:ahLst/>
              <a:cxnLst/>
              <a:rect l="l" t="t" r="r" b="b"/>
              <a:pathLst>
                <a:path w="3556000" h="914400">
                  <a:moveTo>
                    <a:pt x="3555491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555491" y="914400"/>
                  </a:lnTo>
                  <a:lnTo>
                    <a:pt x="3555491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31736" y="4306519"/>
              <a:ext cx="3122041" cy="315772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6694931" y="5058020"/>
            <a:ext cx="3712845" cy="989330"/>
            <a:chOff x="6694931" y="5058020"/>
            <a:chExt cx="3712845" cy="989330"/>
          </a:xfrm>
        </p:grpSpPr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1484" y="5058020"/>
              <a:ext cx="3639357" cy="98929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94931" y="5292852"/>
              <a:ext cx="3712464" cy="58215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748271" y="5065776"/>
              <a:ext cx="3556000" cy="914400"/>
            </a:xfrm>
            <a:custGeom>
              <a:avLst/>
              <a:gdLst/>
              <a:ahLst/>
              <a:cxnLst/>
              <a:rect l="l" t="t" r="r" b="b"/>
              <a:pathLst>
                <a:path w="3556000" h="914400">
                  <a:moveTo>
                    <a:pt x="3555491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555491" y="914400"/>
                  </a:lnTo>
                  <a:lnTo>
                    <a:pt x="3555491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59523" y="5354726"/>
              <a:ext cx="3459860" cy="315772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784850" y="2245486"/>
            <a:ext cx="768464" cy="31546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784850" y="3256229"/>
            <a:ext cx="768464" cy="315772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796660" y="4304360"/>
            <a:ext cx="768464" cy="31577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784850" y="5352592"/>
            <a:ext cx="768464" cy="31577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3452" y="276428"/>
            <a:ext cx="7616825" cy="6581775"/>
            <a:chOff x="803452" y="276428"/>
            <a:chExt cx="7616825" cy="6581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276428"/>
              <a:ext cx="4682363" cy="7714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879932"/>
              <a:ext cx="3212592" cy="7714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727" y="1682339"/>
              <a:ext cx="3389392" cy="11249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795" y="1709915"/>
              <a:ext cx="3063240" cy="11155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52500" y="1690116"/>
              <a:ext cx="3305810" cy="1050290"/>
            </a:xfrm>
            <a:custGeom>
              <a:avLst/>
              <a:gdLst/>
              <a:ahLst/>
              <a:cxnLst/>
              <a:rect l="l" t="t" r="r" b="b"/>
              <a:pathLst>
                <a:path w="3305810" h="1050289">
                  <a:moveTo>
                    <a:pt x="3305555" y="0"/>
                  </a:moveTo>
                  <a:lnTo>
                    <a:pt x="0" y="0"/>
                  </a:lnTo>
                  <a:lnTo>
                    <a:pt x="0" y="1050036"/>
                  </a:lnTo>
                  <a:lnTo>
                    <a:pt x="3305555" y="1050036"/>
                  </a:lnTo>
                  <a:lnTo>
                    <a:pt x="330555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8298" y="1764792"/>
              <a:ext cx="2746755" cy="2453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8298" y="1978152"/>
              <a:ext cx="2828925" cy="2453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8298" y="2191512"/>
              <a:ext cx="2745231" cy="2453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8298" y="2404871"/>
              <a:ext cx="794156" cy="2453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3452" y="1728546"/>
              <a:ext cx="179832" cy="3157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6592" y="2811780"/>
              <a:ext cx="3407664" cy="15026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4795" y="2712720"/>
              <a:ext cx="3166872" cy="175564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52500" y="2837687"/>
              <a:ext cx="3305810" cy="1400810"/>
            </a:xfrm>
            <a:custGeom>
              <a:avLst/>
              <a:gdLst/>
              <a:ahLst/>
              <a:cxnLst/>
              <a:rect l="l" t="t" r="r" b="b"/>
              <a:pathLst>
                <a:path w="3305810" h="1400810">
                  <a:moveTo>
                    <a:pt x="3305555" y="0"/>
                  </a:moveTo>
                  <a:lnTo>
                    <a:pt x="0" y="0"/>
                  </a:lnTo>
                  <a:lnTo>
                    <a:pt x="0" y="1400556"/>
                  </a:lnTo>
                  <a:lnTo>
                    <a:pt x="3305555" y="1400556"/>
                  </a:lnTo>
                  <a:lnTo>
                    <a:pt x="330555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8298" y="2767584"/>
              <a:ext cx="1813052" cy="2453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8298" y="2980943"/>
              <a:ext cx="1886839" cy="2453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8298" y="3194253"/>
              <a:ext cx="2938144" cy="2456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8298" y="3407359"/>
              <a:ext cx="2805683" cy="2456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8298" y="3621277"/>
              <a:ext cx="2699766" cy="2453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8298" y="3834638"/>
              <a:ext cx="2645791" cy="2453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68298" y="4047997"/>
              <a:ext cx="778383" cy="2453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6592" y="4319015"/>
              <a:ext cx="3407664" cy="150418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34795" y="4434839"/>
              <a:ext cx="3119628" cy="132892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52500" y="4344924"/>
              <a:ext cx="3305810" cy="1402080"/>
            </a:xfrm>
            <a:custGeom>
              <a:avLst/>
              <a:gdLst/>
              <a:ahLst/>
              <a:cxnLst/>
              <a:rect l="l" t="t" r="r" b="b"/>
              <a:pathLst>
                <a:path w="3305810" h="1402079">
                  <a:moveTo>
                    <a:pt x="3305555" y="0"/>
                  </a:moveTo>
                  <a:lnTo>
                    <a:pt x="0" y="0"/>
                  </a:lnTo>
                  <a:lnTo>
                    <a:pt x="0" y="1402080"/>
                  </a:lnTo>
                  <a:lnTo>
                    <a:pt x="3305555" y="1402080"/>
                  </a:lnTo>
                  <a:lnTo>
                    <a:pt x="330555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8298" y="4489703"/>
              <a:ext cx="2894965" cy="2453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68298" y="4703063"/>
              <a:ext cx="2844418" cy="2453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68298" y="4916424"/>
              <a:ext cx="2655442" cy="2453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68298" y="5129783"/>
              <a:ext cx="2546350" cy="24536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68298" y="5343144"/>
              <a:ext cx="2265933" cy="24536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35727" y="5846009"/>
              <a:ext cx="3389392" cy="101198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34795" y="5817113"/>
              <a:ext cx="3102864" cy="104088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52500" y="5853683"/>
              <a:ext cx="3305810" cy="935990"/>
            </a:xfrm>
            <a:custGeom>
              <a:avLst/>
              <a:gdLst/>
              <a:ahLst/>
              <a:cxnLst/>
              <a:rect l="l" t="t" r="r" b="b"/>
              <a:pathLst>
                <a:path w="3305810" h="935990">
                  <a:moveTo>
                    <a:pt x="3305555" y="0"/>
                  </a:moveTo>
                  <a:lnTo>
                    <a:pt x="0" y="0"/>
                  </a:lnTo>
                  <a:lnTo>
                    <a:pt x="0" y="935736"/>
                  </a:lnTo>
                  <a:lnTo>
                    <a:pt x="3305555" y="935736"/>
                  </a:lnTo>
                  <a:lnTo>
                    <a:pt x="330555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68298" y="5872276"/>
              <a:ext cx="2484754" cy="24536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68298" y="6085636"/>
              <a:ext cx="2877566" cy="24536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68298" y="6298996"/>
              <a:ext cx="2798699" cy="24536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68298" y="6512356"/>
              <a:ext cx="891882" cy="24536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869164" y="1682398"/>
              <a:ext cx="3550951" cy="140070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968240" y="1741931"/>
              <a:ext cx="3246119" cy="132892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885943" y="1690116"/>
              <a:ext cx="3467100" cy="1325880"/>
            </a:xfrm>
            <a:custGeom>
              <a:avLst/>
              <a:gdLst/>
              <a:ahLst/>
              <a:cxnLst/>
              <a:rect l="l" t="t" r="r" b="b"/>
              <a:pathLst>
                <a:path w="3467100" h="1325880">
                  <a:moveTo>
                    <a:pt x="3467100" y="0"/>
                  </a:moveTo>
                  <a:lnTo>
                    <a:pt x="0" y="0"/>
                  </a:lnTo>
                  <a:lnTo>
                    <a:pt x="0" y="1325879"/>
                  </a:lnTo>
                  <a:lnTo>
                    <a:pt x="3467100" y="1325879"/>
                  </a:lnTo>
                  <a:lnTo>
                    <a:pt x="34671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102605" y="1796161"/>
              <a:ext cx="2843403" cy="24536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102605" y="2009521"/>
              <a:ext cx="2892044" cy="24536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02605" y="2222881"/>
              <a:ext cx="2314321" cy="2453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102605" y="2436240"/>
              <a:ext cx="3014726" cy="24536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2605" y="2649296"/>
              <a:ext cx="2443861" cy="24566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869164" y="3101242"/>
              <a:ext cx="3550951" cy="140070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968240" y="3160775"/>
              <a:ext cx="3290316" cy="132892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885943" y="3108959"/>
              <a:ext cx="3467100" cy="1325880"/>
            </a:xfrm>
            <a:custGeom>
              <a:avLst/>
              <a:gdLst/>
              <a:ahLst/>
              <a:cxnLst/>
              <a:rect l="l" t="t" r="r" b="b"/>
              <a:pathLst>
                <a:path w="3467100" h="1325879">
                  <a:moveTo>
                    <a:pt x="3467100" y="0"/>
                  </a:moveTo>
                  <a:lnTo>
                    <a:pt x="0" y="0"/>
                  </a:lnTo>
                  <a:lnTo>
                    <a:pt x="0" y="1325880"/>
                  </a:lnTo>
                  <a:lnTo>
                    <a:pt x="3467100" y="1325880"/>
                  </a:lnTo>
                  <a:lnTo>
                    <a:pt x="34671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102605" y="3215386"/>
              <a:ext cx="2798699" cy="24536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102605" y="3428746"/>
              <a:ext cx="2355215" cy="24536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102605" y="3642106"/>
              <a:ext cx="2789301" cy="24536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102605" y="3855465"/>
              <a:ext cx="2740786" cy="24536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102605" y="4068521"/>
              <a:ext cx="3071113" cy="2456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869164" y="4520048"/>
              <a:ext cx="3550951" cy="87192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968240" y="4634471"/>
              <a:ext cx="2956560" cy="68886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885943" y="4527803"/>
              <a:ext cx="3467100" cy="797560"/>
            </a:xfrm>
            <a:custGeom>
              <a:avLst/>
              <a:gdLst/>
              <a:ahLst/>
              <a:cxnLst/>
              <a:rect l="l" t="t" r="r" b="b"/>
              <a:pathLst>
                <a:path w="3467100" h="797560">
                  <a:moveTo>
                    <a:pt x="3467100" y="0"/>
                  </a:moveTo>
                  <a:lnTo>
                    <a:pt x="0" y="0"/>
                  </a:lnTo>
                  <a:lnTo>
                    <a:pt x="0" y="797052"/>
                  </a:lnTo>
                  <a:lnTo>
                    <a:pt x="3467100" y="797052"/>
                  </a:lnTo>
                  <a:lnTo>
                    <a:pt x="34671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102605" y="4689601"/>
              <a:ext cx="2552700" cy="24536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102605" y="4902657"/>
              <a:ext cx="2735706" cy="24566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869164" y="5448209"/>
              <a:ext cx="3550951" cy="119190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968240" y="5509259"/>
              <a:ext cx="3343656" cy="111558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885943" y="5455920"/>
              <a:ext cx="3467100" cy="1117600"/>
            </a:xfrm>
            <a:custGeom>
              <a:avLst/>
              <a:gdLst/>
              <a:ahLst/>
              <a:cxnLst/>
              <a:rect l="l" t="t" r="r" b="b"/>
              <a:pathLst>
                <a:path w="3467100" h="1117600">
                  <a:moveTo>
                    <a:pt x="3467100" y="0"/>
                  </a:moveTo>
                  <a:lnTo>
                    <a:pt x="0" y="0"/>
                  </a:lnTo>
                  <a:lnTo>
                    <a:pt x="0" y="1117091"/>
                  </a:lnTo>
                  <a:lnTo>
                    <a:pt x="3467100" y="1117091"/>
                  </a:lnTo>
                  <a:lnTo>
                    <a:pt x="34671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102605" y="5564124"/>
              <a:ext cx="2448559" cy="24536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102605" y="5777179"/>
              <a:ext cx="3002153" cy="24566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102605" y="5991148"/>
              <a:ext cx="2936113" cy="24536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102605" y="6204509"/>
              <a:ext cx="2296922" cy="24536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311263" y="6204509"/>
              <a:ext cx="137159" cy="24536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379842" y="6204509"/>
              <a:ext cx="210311" cy="24536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484999" y="6204509"/>
              <a:ext cx="137159" cy="24536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553578" y="6204509"/>
              <a:ext cx="660107" cy="245364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8907766" y="1706781"/>
            <a:ext cx="3152140" cy="5118100"/>
            <a:chOff x="8907766" y="1706781"/>
            <a:chExt cx="3152140" cy="5118100"/>
          </a:xfrm>
        </p:grpSpPr>
        <p:pic>
          <p:nvPicPr>
            <p:cNvPr id="71" name="object 71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8936722" y="1706781"/>
              <a:ext cx="3122702" cy="110047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9035795" y="1828812"/>
              <a:ext cx="2855976" cy="902195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8953499" y="1714499"/>
              <a:ext cx="3039110" cy="1026160"/>
            </a:xfrm>
            <a:custGeom>
              <a:avLst/>
              <a:gdLst/>
              <a:ahLst/>
              <a:cxnLst/>
              <a:rect l="l" t="t" r="r" b="b"/>
              <a:pathLst>
                <a:path w="3039109" h="1026160">
                  <a:moveTo>
                    <a:pt x="3038855" y="0"/>
                  </a:moveTo>
                  <a:lnTo>
                    <a:pt x="0" y="0"/>
                  </a:lnTo>
                  <a:lnTo>
                    <a:pt x="0" y="1025651"/>
                  </a:lnTo>
                  <a:lnTo>
                    <a:pt x="3038855" y="1025651"/>
                  </a:lnTo>
                  <a:lnTo>
                    <a:pt x="303885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9170161" y="1883359"/>
              <a:ext cx="2364740" cy="24566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9170161" y="2096465"/>
              <a:ext cx="2628392" cy="24566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9170161" y="2310383"/>
              <a:ext cx="2323846" cy="24536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8936722" y="2830057"/>
              <a:ext cx="3122702" cy="119636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9035795" y="2894063"/>
              <a:ext cx="2430779" cy="111558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8953499" y="2837688"/>
              <a:ext cx="3039110" cy="1122045"/>
            </a:xfrm>
            <a:custGeom>
              <a:avLst/>
              <a:gdLst/>
              <a:ahLst/>
              <a:cxnLst/>
              <a:rect l="l" t="t" r="r" b="b"/>
              <a:pathLst>
                <a:path w="3039109" h="1122045">
                  <a:moveTo>
                    <a:pt x="3038855" y="0"/>
                  </a:moveTo>
                  <a:lnTo>
                    <a:pt x="0" y="0"/>
                  </a:lnTo>
                  <a:lnTo>
                    <a:pt x="0" y="1121664"/>
                  </a:lnTo>
                  <a:lnTo>
                    <a:pt x="3038855" y="1121664"/>
                  </a:lnTo>
                  <a:lnTo>
                    <a:pt x="303885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9170161" y="2948305"/>
              <a:ext cx="1194003" cy="24536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0272394" y="2948305"/>
              <a:ext cx="176783" cy="24536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0406506" y="2948305"/>
              <a:ext cx="959294" cy="24536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170161" y="3161664"/>
              <a:ext cx="2207005" cy="24536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9170161" y="3375025"/>
              <a:ext cx="1655952" cy="24536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0734166" y="3375025"/>
              <a:ext cx="176783" cy="24536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0869802" y="3375025"/>
              <a:ext cx="321055" cy="24536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9170161" y="3588385"/>
              <a:ext cx="847001" cy="24536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8936722" y="4049201"/>
              <a:ext cx="3122702" cy="122082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9035795" y="4125455"/>
              <a:ext cx="2709672" cy="1115580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953499" y="4056888"/>
              <a:ext cx="3039110" cy="1146175"/>
            </a:xfrm>
            <a:custGeom>
              <a:avLst/>
              <a:gdLst/>
              <a:ahLst/>
              <a:cxnLst/>
              <a:rect l="l" t="t" r="r" b="b"/>
              <a:pathLst>
                <a:path w="3039109" h="1146175">
                  <a:moveTo>
                    <a:pt x="3038855" y="0"/>
                  </a:moveTo>
                  <a:lnTo>
                    <a:pt x="0" y="0"/>
                  </a:lnTo>
                  <a:lnTo>
                    <a:pt x="0" y="1146048"/>
                  </a:lnTo>
                  <a:lnTo>
                    <a:pt x="3038855" y="1146048"/>
                  </a:lnTo>
                  <a:lnTo>
                    <a:pt x="303885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9170161" y="4179697"/>
              <a:ext cx="2483230" cy="24536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9170161" y="4392752"/>
              <a:ext cx="2390394" cy="245668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9170161" y="4606798"/>
              <a:ext cx="1805304" cy="24536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0880470" y="4606798"/>
              <a:ext cx="512445" cy="245363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1290426" y="4606798"/>
              <a:ext cx="137159" cy="24536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9170161" y="4820157"/>
              <a:ext cx="1192377" cy="245363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8907766" y="5292781"/>
              <a:ext cx="3122702" cy="1475342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9006839" y="5282178"/>
              <a:ext cx="2907792" cy="1542288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8924543" y="5300472"/>
              <a:ext cx="3039110" cy="1400810"/>
            </a:xfrm>
            <a:custGeom>
              <a:avLst/>
              <a:gdLst/>
              <a:ahLst/>
              <a:cxnLst/>
              <a:rect l="l" t="t" r="r" b="b"/>
              <a:pathLst>
                <a:path w="3039109" h="1400809">
                  <a:moveTo>
                    <a:pt x="3038855" y="0"/>
                  </a:moveTo>
                  <a:lnTo>
                    <a:pt x="0" y="0"/>
                  </a:lnTo>
                  <a:lnTo>
                    <a:pt x="0" y="1400555"/>
                  </a:lnTo>
                  <a:lnTo>
                    <a:pt x="3038855" y="1400555"/>
                  </a:lnTo>
                  <a:lnTo>
                    <a:pt x="3038855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9141840" y="5337378"/>
              <a:ext cx="2293493" cy="245668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9141840" y="5551017"/>
              <a:ext cx="2227579" cy="245364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9141840" y="5764377"/>
              <a:ext cx="2404364" cy="245363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9141840" y="5977737"/>
              <a:ext cx="1475104" cy="245364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9141840" y="6191097"/>
              <a:ext cx="2696337" cy="24536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9141840" y="6404457"/>
              <a:ext cx="720090" cy="245364"/>
            </a:xfrm>
            <a:prstGeom prst="rect">
              <a:avLst/>
            </a:prstGeom>
          </p:spPr>
        </p:pic>
      </p:grpSp>
      <p:pic>
        <p:nvPicPr>
          <p:cNvPr id="106" name="object 106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760171" y="2845942"/>
            <a:ext cx="268223" cy="315467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758647" y="4358335"/>
            <a:ext cx="271272" cy="315772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699516" y="5844540"/>
            <a:ext cx="313944" cy="315467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4692650" y="1709927"/>
            <a:ext cx="271272" cy="315467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4683252" y="3123895"/>
            <a:ext cx="292608" cy="315772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4686300" y="4538217"/>
            <a:ext cx="283463" cy="315468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4649470" y="5437327"/>
            <a:ext cx="301751" cy="315772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8716391" y="1709927"/>
            <a:ext cx="292607" cy="315467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8649589" y="2845942"/>
            <a:ext cx="368503" cy="315467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8730106" y="4067809"/>
            <a:ext cx="269748" cy="315468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8670670" y="5314492"/>
            <a:ext cx="336042" cy="31577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9645" y="2315591"/>
            <a:ext cx="5525008" cy="94487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025"/>
              </a:lnSpc>
              <a:spcBef>
                <a:spcPts val="95"/>
              </a:spcBef>
            </a:pPr>
            <a:r>
              <a:rPr dirty="0" spc="15"/>
              <a:t>Existen</a:t>
            </a:r>
            <a:r>
              <a:rPr dirty="0" spc="-10"/>
              <a:t> </a:t>
            </a:r>
            <a:r>
              <a:rPr dirty="0" spc="45"/>
              <a:t>iniciativas</a:t>
            </a:r>
            <a:r>
              <a:rPr dirty="0" spc="10"/>
              <a:t> </a:t>
            </a:r>
            <a:r>
              <a:rPr dirty="0" spc="75"/>
              <a:t>para</a:t>
            </a:r>
            <a:r>
              <a:rPr dirty="0" spc="-15"/>
              <a:t> </a:t>
            </a:r>
            <a:r>
              <a:rPr dirty="0" spc="105"/>
              <a:t>construir</a:t>
            </a:r>
            <a:r>
              <a:rPr dirty="0" spc="-20"/>
              <a:t> </a:t>
            </a:r>
            <a:r>
              <a:rPr dirty="0" spc="105"/>
              <a:t>una</a:t>
            </a:r>
            <a:r>
              <a:rPr dirty="0" spc="-20"/>
              <a:t> </a:t>
            </a:r>
            <a:r>
              <a:rPr dirty="0" spc="65"/>
              <a:t>“ingeniería</a:t>
            </a:r>
            <a:r>
              <a:rPr dirty="0" spc="-15"/>
              <a:t> </a:t>
            </a:r>
            <a:r>
              <a:rPr dirty="0" spc="85"/>
              <a:t>de</a:t>
            </a:r>
            <a:r>
              <a:rPr dirty="0" spc="-10"/>
              <a:t> </a:t>
            </a:r>
            <a:r>
              <a:rPr dirty="0" spc="80"/>
              <a:t>software”</a:t>
            </a:r>
          </a:p>
          <a:p>
            <a:pPr marL="12700">
              <a:lnSpc>
                <a:spcPts val="3025"/>
              </a:lnSpc>
            </a:pPr>
            <a:r>
              <a:rPr dirty="0" spc="50"/>
              <a:t>desde</a:t>
            </a:r>
            <a:r>
              <a:rPr dirty="0" spc="-20"/>
              <a:t> </a:t>
            </a:r>
            <a:r>
              <a:rPr dirty="0" spc="55"/>
              <a:t>finales</a:t>
            </a:r>
            <a:r>
              <a:rPr dirty="0"/>
              <a:t> </a:t>
            </a:r>
            <a:r>
              <a:rPr dirty="0" spc="80"/>
              <a:t>de</a:t>
            </a:r>
            <a:r>
              <a:rPr dirty="0" spc="-20"/>
              <a:t> </a:t>
            </a:r>
            <a:r>
              <a:rPr dirty="0" spc="40"/>
              <a:t>los</a:t>
            </a:r>
            <a:r>
              <a:rPr dirty="0" spc="-20"/>
              <a:t> </a:t>
            </a:r>
            <a:r>
              <a:rPr dirty="0" spc="15"/>
              <a:t>1960s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086227"/>
            <a:ext cx="9732645" cy="226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0" indent="-229235">
              <a:lnSpc>
                <a:spcPts val="2845"/>
              </a:lnSpc>
              <a:spcBef>
                <a:spcPts val="10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95">
                <a:latin typeface="Microsoft Sans Serif"/>
                <a:cs typeface="Microsoft Sans Serif"/>
              </a:rPr>
              <a:t>Mejorar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las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35">
                <a:latin typeface="Microsoft Sans Serif"/>
                <a:cs typeface="Microsoft Sans Serif"/>
              </a:rPr>
              <a:t>prácticas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de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desarrollo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de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software</a:t>
            </a:r>
            <a:endParaRPr sz="2400">
              <a:latin typeface="Microsoft Sans Serif"/>
              <a:cs typeface="Microsoft Sans Serif"/>
            </a:endParaRPr>
          </a:p>
          <a:p>
            <a:pPr marL="698500" indent="-229235">
              <a:lnSpc>
                <a:spcPts val="2800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400" spc="95">
                <a:latin typeface="Microsoft Sans Serif"/>
                <a:cs typeface="Microsoft Sans Serif"/>
              </a:rPr>
              <a:t>Mejorar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25">
                <a:latin typeface="Microsoft Sans Serif"/>
                <a:cs typeface="Microsoft Sans Serif"/>
              </a:rPr>
              <a:t>la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45">
                <a:latin typeface="Microsoft Sans Serif"/>
                <a:cs typeface="Microsoft Sans Serif"/>
              </a:rPr>
              <a:t>calidad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de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40">
                <a:latin typeface="Microsoft Sans Serif"/>
                <a:cs typeface="Microsoft Sans Serif"/>
              </a:rPr>
              <a:t>los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90">
                <a:latin typeface="Microsoft Sans Serif"/>
                <a:cs typeface="Microsoft Sans Serif"/>
              </a:rPr>
              <a:t>productos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de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software</a:t>
            </a:r>
            <a:endParaRPr sz="2400">
              <a:latin typeface="Microsoft Sans Serif"/>
              <a:cs typeface="Microsoft Sans Serif"/>
            </a:endParaRPr>
          </a:p>
          <a:p>
            <a:pPr marL="698500" indent="-229235">
              <a:lnSpc>
                <a:spcPts val="2840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400" spc="95">
                <a:latin typeface="Microsoft Sans Serif"/>
                <a:cs typeface="Microsoft Sans Serif"/>
              </a:rPr>
              <a:t>Mejorar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30">
                <a:latin typeface="Microsoft Sans Serif"/>
                <a:cs typeface="Microsoft Sans Serif"/>
              </a:rPr>
              <a:t>la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30">
                <a:latin typeface="Microsoft Sans Serif"/>
                <a:cs typeface="Microsoft Sans Serif"/>
              </a:rPr>
              <a:t>eficiencia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215">
                <a:latin typeface="Microsoft Sans Serif"/>
                <a:cs typeface="Microsoft Sans Serif"/>
              </a:rPr>
              <a:t>/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85">
                <a:latin typeface="Microsoft Sans Serif"/>
                <a:cs typeface="Microsoft Sans Serif"/>
              </a:rPr>
              <a:t>rentabilidad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de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45">
                <a:latin typeface="Microsoft Sans Serif"/>
                <a:cs typeface="Microsoft Sans Serif"/>
              </a:rPr>
              <a:t>empresas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de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software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Microsoft Sans Serif"/>
              <a:cs typeface="Microsoft Sans Serif"/>
            </a:endParaRPr>
          </a:p>
          <a:p>
            <a:pPr marL="12700" marR="5080">
              <a:lnSpc>
                <a:spcPts val="2690"/>
              </a:lnSpc>
            </a:pPr>
            <a:r>
              <a:rPr dirty="0" sz="2800" spc="-100">
                <a:latin typeface="Microsoft Sans Serif"/>
                <a:cs typeface="Microsoft Sans Serif"/>
              </a:rPr>
              <a:t>A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 spc="60">
                <a:latin typeface="Microsoft Sans Serif"/>
                <a:cs typeface="Microsoft Sans Serif"/>
              </a:rPr>
              <a:t>pesar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 spc="80">
                <a:latin typeface="Microsoft Sans Serif"/>
                <a:cs typeface="Microsoft Sans Serif"/>
              </a:rPr>
              <a:t>de</a:t>
            </a:r>
            <a:r>
              <a:rPr dirty="0" sz="2800" spc="-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las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 spc="30">
                <a:latin typeface="Microsoft Sans Serif"/>
                <a:cs typeface="Microsoft Sans Serif"/>
              </a:rPr>
              <a:t>iniciativas,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 spc="40">
                <a:latin typeface="Microsoft Sans Serif"/>
                <a:cs typeface="Microsoft Sans Serif"/>
              </a:rPr>
              <a:t>Hoy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seguimos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 spc="70">
                <a:latin typeface="Microsoft Sans Serif"/>
                <a:cs typeface="Microsoft Sans Serif"/>
              </a:rPr>
              <a:t>con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 spc="90">
                <a:latin typeface="Microsoft Sans Serif"/>
                <a:cs typeface="Microsoft Sans Serif"/>
              </a:rPr>
              <a:t>muchos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 spc="80">
                <a:latin typeface="Microsoft Sans Serif"/>
                <a:cs typeface="Microsoft Sans Serif"/>
              </a:rPr>
              <a:t>de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 spc="40">
                <a:latin typeface="Microsoft Sans Serif"/>
                <a:cs typeface="Microsoft Sans Serif"/>
              </a:rPr>
              <a:t>los </a:t>
            </a:r>
            <a:r>
              <a:rPr dirty="0" sz="2800" spc="-730">
                <a:latin typeface="Microsoft Sans Serif"/>
                <a:cs typeface="Microsoft Sans Serif"/>
              </a:rPr>
              <a:t> </a:t>
            </a:r>
            <a:r>
              <a:rPr dirty="0" sz="2800" spc="95">
                <a:latin typeface="Microsoft Sans Serif"/>
                <a:cs typeface="Microsoft Sans Serif"/>
              </a:rPr>
              <a:t>problemas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 spc="110">
                <a:latin typeface="Microsoft Sans Serif"/>
                <a:cs typeface="Microsoft Sans Serif"/>
              </a:rPr>
              <a:t>que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 spc="-30">
                <a:latin typeface="Microsoft Sans Serif"/>
                <a:cs typeface="Microsoft Sans Serif"/>
              </a:rPr>
              <a:t>se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 spc="95">
                <a:latin typeface="Microsoft Sans Serif"/>
                <a:cs typeface="Microsoft Sans Serif"/>
              </a:rPr>
              <a:t>tenían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 spc="80">
                <a:latin typeface="Microsoft Sans Serif"/>
                <a:cs typeface="Microsoft Sans Serif"/>
              </a:rPr>
              <a:t>en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esa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 spc="30">
                <a:latin typeface="Microsoft Sans Serif"/>
                <a:cs typeface="Microsoft Sans Serif"/>
              </a:rPr>
              <a:t>época.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3957" y="6427114"/>
            <a:ext cx="181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dirty="0" spc="15"/>
              <a:t>Existen</a:t>
            </a:r>
            <a:r>
              <a:rPr dirty="0" spc="-10"/>
              <a:t> </a:t>
            </a:r>
            <a:r>
              <a:rPr dirty="0" spc="55"/>
              <a:t>diferencias</a:t>
            </a:r>
            <a:r>
              <a:rPr dirty="0" spc="-5"/>
              <a:t> </a:t>
            </a:r>
            <a:r>
              <a:rPr dirty="0" spc="105"/>
              <a:t>entre</a:t>
            </a:r>
            <a:r>
              <a:rPr dirty="0" spc="-20"/>
              <a:t> </a:t>
            </a:r>
            <a:r>
              <a:rPr dirty="0"/>
              <a:t>las</a:t>
            </a:r>
            <a:r>
              <a:rPr dirty="0" spc="-10"/>
              <a:t> </a:t>
            </a:r>
            <a:r>
              <a:rPr dirty="0" spc="45"/>
              <a:t>tareas</a:t>
            </a:r>
            <a:r>
              <a:rPr dirty="0"/>
              <a:t> </a:t>
            </a:r>
            <a:r>
              <a:rPr dirty="0" spc="85"/>
              <a:t>de</a:t>
            </a:r>
            <a:r>
              <a:rPr dirty="0" spc="-15"/>
              <a:t> </a:t>
            </a:r>
            <a:r>
              <a:rPr dirty="0" spc="75"/>
              <a:t>“programación”</a:t>
            </a:r>
            <a:r>
              <a:rPr dirty="0" spc="-35"/>
              <a:t> </a:t>
            </a:r>
            <a:r>
              <a:rPr dirty="0" spc="10"/>
              <a:t>y</a:t>
            </a:r>
            <a:r>
              <a:rPr dirty="0" spc="-20"/>
              <a:t> </a:t>
            </a:r>
            <a:r>
              <a:rPr dirty="0"/>
              <a:t>las </a:t>
            </a:r>
            <a:r>
              <a:rPr dirty="0" spc="-725"/>
              <a:t> </a:t>
            </a:r>
            <a:r>
              <a:rPr dirty="0" spc="45"/>
              <a:t>tareas</a:t>
            </a:r>
            <a:r>
              <a:rPr dirty="0" spc="-10"/>
              <a:t> </a:t>
            </a:r>
            <a:r>
              <a:rPr dirty="0" spc="80"/>
              <a:t>de</a:t>
            </a:r>
            <a:r>
              <a:rPr dirty="0" spc="-20"/>
              <a:t> </a:t>
            </a:r>
            <a:r>
              <a:rPr dirty="0" spc="65"/>
              <a:t>“ingeniería</a:t>
            </a:r>
            <a:r>
              <a:rPr dirty="0" spc="-15"/>
              <a:t> </a:t>
            </a:r>
            <a:r>
              <a:rPr dirty="0" spc="80"/>
              <a:t>de</a:t>
            </a:r>
            <a:r>
              <a:rPr dirty="0" spc="-10"/>
              <a:t> </a:t>
            </a:r>
            <a:r>
              <a:rPr dirty="0" spc="80"/>
              <a:t>software”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3119754"/>
            <a:ext cx="7482840" cy="159702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70">
                <a:latin typeface="Microsoft Sans Serif"/>
                <a:cs typeface="Microsoft Sans Serif"/>
              </a:rPr>
              <a:t>programas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más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30">
                <a:latin typeface="Microsoft Sans Serif"/>
                <a:cs typeface="Microsoft Sans Serif"/>
              </a:rPr>
              <a:t>grandes,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más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60">
                <a:latin typeface="Microsoft Sans Serif"/>
                <a:cs typeface="Microsoft Sans Serif"/>
              </a:rPr>
              <a:t>complejos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75">
                <a:latin typeface="Microsoft Sans Serif"/>
                <a:cs typeface="Microsoft Sans Serif"/>
              </a:rPr>
              <a:t>equipos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de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desarrollo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más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30">
                <a:latin typeface="Microsoft Sans Serif"/>
                <a:cs typeface="Microsoft Sans Serif"/>
              </a:rPr>
              <a:t>grandes,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varios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equipos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80">
                <a:latin typeface="Microsoft Sans Serif"/>
                <a:cs typeface="Microsoft Sans Serif"/>
              </a:rPr>
              <a:t>muchos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25">
                <a:latin typeface="Microsoft Sans Serif"/>
                <a:cs typeface="Microsoft Sans Serif"/>
              </a:rPr>
              <a:t>clientes,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muchos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5" i="1">
                <a:latin typeface="Arial"/>
                <a:cs typeface="Arial"/>
              </a:rPr>
              <a:t>stakeholders</a:t>
            </a:r>
            <a:r>
              <a:rPr dirty="0" sz="2400" spc="-25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30">
                <a:latin typeface="Microsoft Sans Serif"/>
                <a:cs typeface="Microsoft Sans Serif"/>
              </a:rPr>
              <a:t>énfasis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en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30">
                <a:latin typeface="Microsoft Sans Serif"/>
                <a:cs typeface="Microsoft Sans Serif"/>
              </a:rPr>
              <a:t>el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110">
                <a:latin typeface="Microsoft Sans Serif"/>
                <a:cs typeface="Microsoft Sans Serif"/>
              </a:rPr>
              <a:t>mantenimiento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de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las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30">
                <a:latin typeface="Microsoft Sans Serif"/>
                <a:cs typeface="Microsoft Sans Serif"/>
              </a:rPr>
              <a:t>aplicaciones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3957" y="6427114"/>
            <a:ext cx="181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06777"/>
            <a:ext cx="8963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0"/>
              <a:t>En</a:t>
            </a:r>
            <a:r>
              <a:rPr dirty="0" spc="-15"/>
              <a:t> </a:t>
            </a:r>
            <a:r>
              <a:rPr dirty="0" spc="30"/>
              <a:t>la</a:t>
            </a:r>
            <a:r>
              <a:rPr dirty="0" spc="-15"/>
              <a:t> </a:t>
            </a:r>
            <a:r>
              <a:rPr dirty="0" spc="55"/>
              <a:t>actualidad,</a:t>
            </a:r>
            <a:r>
              <a:rPr dirty="0"/>
              <a:t> </a:t>
            </a:r>
            <a:r>
              <a:rPr dirty="0" spc="30"/>
              <a:t>la</a:t>
            </a:r>
            <a:r>
              <a:rPr dirty="0" spc="-10"/>
              <a:t> </a:t>
            </a:r>
            <a:r>
              <a:rPr dirty="0" spc="70"/>
              <a:t>tendencia</a:t>
            </a:r>
            <a:r>
              <a:rPr dirty="0"/>
              <a:t> </a:t>
            </a:r>
            <a:r>
              <a:rPr dirty="0" spc="35"/>
              <a:t>está</a:t>
            </a:r>
            <a:r>
              <a:rPr dirty="0" spc="-15"/>
              <a:t> </a:t>
            </a:r>
            <a:r>
              <a:rPr dirty="0" spc="80"/>
              <a:t>en</a:t>
            </a:r>
            <a:r>
              <a:rPr dirty="0" spc="-15"/>
              <a:t> </a:t>
            </a:r>
            <a:r>
              <a:rPr dirty="0" spc="95"/>
              <a:t>“métodos</a:t>
            </a:r>
            <a:r>
              <a:rPr dirty="0" spc="-30"/>
              <a:t> </a:t>
            </a:r>
            <a:r>
              <a:rPr dirty="0" spc="10"/>
              <a:t>ágiles”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pc="-10"/>
              <a:t>Énfasis</a:t>
            </a:r>
            <a:r>
              <a:rPr dirty="0" spc="-5"/>
              <a:t> </a:t>
            </a:r>
            <a:r>
              <a:rPr dirty="0" spc="70"/>
              <a:t>en</a:t>
            </a:r>
            <a:r>
              <a:rPr dirty="0" spc="-10"/>
              <a:t> </a:t>
            </a:r>
            <a:r>
              <a:rPr dirty="0" spc="30"/>
              <a:t>el</a:t>
            </a:r>
            <a:r>
              <a:rPr dirty="0" spc="-20"/>
              <a:t> </a:t>
            </a:r>
            <a:r>
              <a:rPr dirty="0" spc="110"/>
              <a:t>producto</a:t>
            </a:r>
            <a:r>
              <a:rPr dirty="0" spc="-30"/>
              <a:t> </a:t>
            </a:r>
            <a:r>
              <a:rPr dirty="0" spc="5"/>
              <a:t>y</a:t>
            </a:r>
            <a:r>
              <a:rPr dirty="0" spc="-20"/>
              <a:t> </a:t>
            </a:r>
            <a:r>
              <a:rPr dirty="0" spc="125"/>
              <a:t>no</a:t>
            </a:r>
            <a:r>
              <a:rPr dirty="0" spc="-15"/>
              <a:t> </a:t>
            </a:r>
            <a:r>
              <a:rPr dirty="0" spc="70"/>
              <a:t>en</a:t>
            </a:r>
            <a:r>
              <a:rPr dirty="0" spc="-20"/>
              <a:t> </a:t>
            </a:r>
            <a:r>
              <a:rPr dirty="0" spc="60"/>
              <a:t>proyectos</a:t>
            </a: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pc="-20"/>
              <a:t>Ciclos</a:t>
            </a:r>
            <a:r>
              <a:rPr dirty="0" spc="-15"/>
              <a:t> </a:t>
            </a:r>
            <a:r>
              <a:rPr dirty="0" spc="70"/>
              <a:t>de</a:t>
            </a:r>
            <a:r>
              <a:rPr dirty="0" spc="-15"/>
              <a:t> </a:t>
            </a:r>
            <a:r>
              <a:rPr dirty="0" spc="70"/>
              <a:t>desarrollo</a:t>
            </a:r>
            <a:r>
              <a:rPr dirty="0" spc="-10"/>
              <a:t> </a:t>
            </a:r>
            <a:r>
              <a:rPr dirty="0" spc="55"/>
              <a:t>más</a:t>
            </a:r>
            <a:r>
              <a:rPr dirty="0"/>
              <a:t> </a:t>
            </a:r>
            <a:r>
              <a:rPr dirty="0" spc="75"/>
              <a:t>cortos</a:t>
            </a: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pc="35"/>
              <a:t>Equipos</a:t>
            </a:r>
            <a:r>
              <a:rPr dirty="0" spc="-10"/>
              <a:t> </a:t>
            </a:r>
            <a:r>
              <a:rPr dirty="0" spc="105"/>
              <a:t>autónomos</a:t>
            </a:r>
            <a:r>
              <a:rPr dirty="0" spc="-10"/>
              <a:t> </a:t>
            </a:r>
            <a:r>
              <a:rPr dirty="0" spc="210"/>
              <a:t>/</a:t>
            </a:r>
            <a:r>
              <a:rPr dirty="0" spc="-10"/>
              <a:t> </a:t>
            </a:r>
            <a:r>
              <a:rPr dirty="0" spc="70"/>
              <a:t>multidisciplinares</a:t>
            </a:r>
            <a:r>
              <a:rPr dirty="0"/>
              <a:t> </a:t>
            </a:r>
            <a:r>
              <a:rPr dirty="0" spc="210"/>
              <a:t>/</a:t>
            </a:r>
            <a:r>
              <a:rPr dirty="0" spc="-10"/>
              <a:t> </a:t>
            </a:r>
            <a:r>
              <a:rPr dirty="0" spc="120"/>
              <a:t>muy</a:t>
            </a:r>
            <a:r>
              <a:rPr dirty="0"/>
              <a:t> </a:t>
            </a:r>
            <a:r>
              <a:rPr dirty="0" spc="35"/>
              <a:t>técnicos</a:t>
            </a: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pc="10"/>
              <a:t>Estrategias</a:t>
            </a:r>
            <a:r>
              <a:rPr dirty="0"/>
              <a:t> </a:t>
            </a:r>
            <a:r>
              <a:rPr dirty="0" spc="70"/>
              <a:t>“modernas”</a:t>
            </a:r>
            <a:r>
              <a:rPr dirty="0" spc="-5"/>
              <a:t> </a:t>
            </a:r>
            <a:r>
              <a:rPr dirty="0" spc="70"/>
              <a:t>de</a:t>
            </a:r>
            <a:r>
              <a:rPr dirty="0" spc="-10"/>
              <a:t> </a:t>
            </a:r>
            <a:r>
              <a:rPr dirty="0"/>
              <a:t>Fábricas</a:t>
            </a:r>
            <a:r>
              <a:rPr dirty="0" spc="-5"/>
              <a:t> </a:t>
            </a:r>
            <a:r>
              <a:rPr dirty="0" spc="70"/>
              <a:t>de</a:t>
            </a:r>
            <a:r>
              <a:rPr dirty="0"/>
              <a:t> </a:t>
            </a:r>
            <a:r>
              <a:rPr dirty="0" spc="50"/>
              <a:t>Software</a:t>
            </a:r>
          </a:p>
          <a:p>
            <a:pPr lvl="1" marL="698500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15">
                <a:latin typeface="Microsoft Sans Serif"/>
                <a:cs typeface="Microsoft Sans Serif"/>
              </a:rPr>
              <a:t>Reuso: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35">
                <a:latin typeface="Microsoft Sans Serif"/>
                <a:cs typeface="Microsoft Sans Serif"/>
              </a:rPr>
              <a:t>Frameworks,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5">
                <a:latin typeface="Microsoft Sans Serif"/>
                <a:cs typeface="Microsoft Sans Serif"/>
              </a:rPr>
              <a:t>Líneas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60">
                <a:latin typeface="Microsoft Sans Serif"/>
                <a:cs typeface="Microsoft Sans Serif"/>
              </a:rPr>
              <a:t>de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75">
                <a:latin typeface="Microsoft Sans Serif"/>
                <a:cs typeface="Microsoft Sans Serif"/>
              </a:rPr>
              <a:t>productos</a:t>
            </a:r>
            <a:endParaRPr sz="2000">
              <a:latin typeface="Microsoft Sans Serif"/>
              <a:cs typeface="Microsoft Sans Serif"/>
            </a:endParaRPr>
          </a:p>
          <a:p>
            <a:pPr lvl="1" marL="698500" indent="-22860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50">
                <a:latin typeface="Microsoft Sans Serif"/>
                <a:cs typeface="Microsoft Sans Serif"/>
              </a:rPr>
              <a:t>Automatización: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110">
                <a:latin typeface="Microsoft Sans Serif"/>
                <a:cs typeface="Microsoft Sans Serif"/>
              </a:rPr>
              <a:t>todo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45">
                <a:latin typeface="Microsoft Sans Serif"/>
                <a:cs typeface="Microsoft Sans Serif"/>
              </a:rPr>
              <a:t>nivel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3957" y="6427114"/>
            <a:ext cx="181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6428"/>
            <a:ext cx="6132957" cy="771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2290521"/>
            <a:ext cx="6759702" cy="4895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74394" y="2735707"/>
            <a:ext cx="9538970" cy="225552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5">
                <a:latin typeface="Microsoft Sans Serif"/>
                <a:cs typeface="Microsoft Sans Serif"/>
              </a:rPr>
              <a:t>Las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45">
                <a:latin typeface="Microsoft Sans Serif"/>
                <a:cs typeface="Microsoft Sans Serif"/>
              </a:rPr>
              <a:t>empresas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210">
                <a:latin typeface="Microsoft Sans Serif"/>
                <a:cs typeface="Microsoft Sans Serif"/>
              </a:rPr>
              <a:t>/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gobiernos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85">
                <a:latin typeface="Microsoft Sans Serif"/>
                <a:cs typeface="Microsoft Sans Serif"/>
              </a:rPr>
              <a:t>dependen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15">
                <a:latin typeface="Microsoft Sans Serif"/>
                <a:cs typeface="Microsoft Sans Serif"/>
              </a:rPr>
              <a:t>cada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35">
                <a:latin typeface="Microsoft Sans Serif"/>
                <a:cs typeface="Microsoft Sans Serif"/>
              </a:rPr>
              <a:t>vez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más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del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software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10">
                <a:latin typeface="Microsoft Sans Serif"/>
                <a:cs typeface="Microsoft Sans Serif"/>
              </a:rPr>
              <a:t>El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software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es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15">
                <a:latin typeface="Microsoft Sans Serif"/>
                <a:cs typeface="Microsoft Sans Serif"/>
              </a:rPr>
              <a:t>cada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35">
                <a:latin typeface="Microsoft Sans Serif"/>
                <a:cs typeface="Microsoft Sans Serif"/>
              </a:rPr>
              <a:t>vez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más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complejo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210">
                <a:latin typeface="Microsoft Sans Serif"/>
                <a:cs typeface="Microsoft Sans Serif"/>
              </a:rPr>
              <a:t>/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60">
                <a:latin typeface="Microsoft Sans Serif"/>
                <a:cs typeface="Microsoft Sans Serif"/>
              </a:rPr>
              <a:t>con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más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35">
                <a:latin typeface="Microsoft Sans Serif"/>
                <a:cs typeface="Microsoft Sans Serif"/>
              </a:rPr>
              <a:t>líneas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de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código</a:t>
            </a:r>
            <a:endParaRPr sz="24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65">
                <a:latin typeface="Microsoft Sans Serif"/>
                <a:cs typeface="Microsoft Sans Serif"/>
              </a:rPr>
              <a:t>Es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120">
                <a:latin typeface="Microsoft Sans Serif"/>
                <a:cs typeface="Microsoft Sans Serif"/>
              </a:rPr>
              <a:t>muy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105">
                <a:latin typeface="Microsoft Sans Serif"/>
                <a:cs typeface="Microsoft Sans Serif"/>
              </a:rPr>
              <a:t>común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que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40">
                <a:latin typeface="Microsoft Sans Serif"/>
                <a:cs typeface="Microsoft Sans Serif"/>
              </a:rPr>
              <a:t>los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60">
                <a:latin typeface="Microsoft Sans Serif"/>
                <a:cs typeface="Microsoft Sans Serif"/>
              </a:rPr>
              <a:t>proyectos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114">
                <a:latin typeface="Microsoft Sans Serif"/>
                <a:cs typeface="Microsoft Sans Serif"/>
              </a:rPr>
              <a:t>terminen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60">
                <a:latin typeface="Microsoft Sans Serif"/>
                <a:cs typeface="Microsoft Sans Serif"/>
              </a:rPr>
              <a:t>tarde,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90">
                <a:latin typeface="Microsoft Sans Serif"/>
                <a:cs typeface="Microsoft Sans Serif"/>
              </a:rPr>
              <a:t>desbordando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30">
                <a:latin typeface="Microsoft Sans Serif"/>
                <a:cs typeface="Microsoft Sans Serif"/>
              </a:rPr>
              <a:t>el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presupuesto</a:t>
            </a:r>
            <a:endParaRPr sz="2400">
              <a:latin typeface="Microsoft Sans Serif"/>
              <a:cs typeface="Microsoft Sans Serif"/>
            </a:endParaRPr>
          </a:p>
          <a:p>
            <a:pPr marL="241300" marR="587375" indent="-228600">
              <a:lnSpc>
                <a:spcPts val="2590"/>
              </a:lnSpc>
              <a:spcBef>
                <a:spcPts val="4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65">
                <a:latin typeface="Microsoft Sans Serif"/>
                <a:cs typeface="Microsoft Sans Serif"/>
              </a:rPr>
              <a:t>Es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120">
                <a:latin typeface="Microsoft Sans Serif"/>
                <a:cs typeface="Microsoft Sans Serif"/>
              </a:rPr>
              <a:t>muy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105">
                <a:latin typeface="Microsoft Sans Serif"/>
                <a:cs typeface="Microsoft Sans Serif"/>
              </a:rPr>
              <a:t>común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que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30">
                <a:latin typeface="Microsoft Sans Serif"/>
                <a:cs typeface="Microsoft Sans Serif"/>
              </a:rPr>
              <a:t>el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software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30">
                <a:latin typeface="Microsoft Sans Serif"/>
                <a:cs typeface="Microsoft Sans Serif"/>
              </a:rPr>
              <a:t>falle,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125">
                <a:latin typeface="Microsoft Sans Serif"/>
                <a:cs typeface="Microsoft Sans Serif"/>
              </a:rPr>
              <a:t>no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85">
                <a:latin typeface="Microsoft Sans Serif"/>
                <a:cs typeface="Microsoft Sans Serif"/>
              </a:rPr>
              <a:t>funcione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85">
                <a:latin typeface="Microsoft Sans Serif"/>
                <a:cs typeface="Microsoft Sans Serif"/>
              </a:rPr>
              <a:t>bien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5">
                <a:latin typeface="Microsoft Sans Serif"/>
                <a:cs typeface="Microsoft Sans Serif"/>
              </a:rPr>
              <a:t>y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60">
                <a:latin typeface="Microsoft Sans Serif"/>
                <a:cs typeface="Microsoft Sans Serif"/>
              </a:rPr>
              <a:t>tenga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muchos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errores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76428"/>
            <a:ext cx="6132957" cy="7714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39" y="2290521"/>
            <a:ext cx="5647817" cy="4895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74394" y="2763139"/>
            <a:ext cx="9100820" cy="156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15">
                <a:latin typeface="Microsoft Sans Serif"/>
                <a:cs typeface="Microsoft Sans Serif"/>
              </a:rPr>
              <a:t>Tenemos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que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cambiar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30">
                <a:latin typeface="Microsoft Sans Serif"/>
                <a:cs typeface="Microsoft Sans Serif"/>
              </a:rPr>
              <a:t>la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135">
                <a:latin typeface="Microsoft Sans Serif"/>
                <a:cs typeface="Microsoft Sans Serif"/>
              </a:rPr>
              <a:t>forma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como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se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60">
                <a:latin typeface="Microsoft Sans Serif"/>
                <a:cs typeface="Microsoft Sans Serif"/>
              </a:rPr>
              <a:t>desarrolla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30">
                <a:latin typeface="Microsoft Sans Serif"/>
                <a:cs typeface="Microsoft Sans Serif"/>
              </a:rPr>
              <a:t>el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software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525">
                <a:latin typeface="Microsoft Sans Serif"/>
                <a:cs typeface="Microsoft Sans Serif"/>
              </a:rPr>
              <a:t>…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45">
                <a:latin typeface="Microsoft Sans Serif"/>
                <a:cs typeface="Microsoft Sans Serif"/>
              </a:rPr>
              <a:t>Necesitamos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90">
                <a:latin typeface="Microsoft Sans Serif"/>
                <a:cs typeface="Microsoft Sans Serif"/>
              </a:rPr>
              <a:t>una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Ingeniería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de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Software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35">
                <a:latin typeface="Microsoft Sans Serif"/>
                <a:cs typeface="Microsoft Sans Serif"/>
              </a:rPr>
              <a:t>!!</a:t>
            </a:r>
            <a:endParaRPr sz="2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525">
                <a:latin typeface="Microsoft Sans Serif"/>
                <a:cs typeface="Microsoft Sans Serif"/>
              </a:rPr>
              <a:t>…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45">
                <a:latin typeface="Microsoft Sans Serif"/>
                <a:cs typeface="Microsoft Sans Serif"/>
              </a:rPr>
              <a:t>Necesitamos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Fábricas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de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Software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35">
                <a:latin typeface="Microsoft Sans Serif"/>
                <a:cs typeface="Microsoft Sans Serif"/>
              </a:rPr>
              <a:t>!!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39" y="276428"/>
            <a:ext cx="8930640" cy="6222365"/>
            <a:chOff x="929639" y="276428"/>
            <a:chExt cx="8930640" cy="6222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276428"/>
              <a:ext cx="4771898" cy="7714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879932"/>
              <a:ext cx="7640447" cy="7714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2347" y="1495005"/>
              <a:ext cx="7837932" cy="50032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7419" y="1690116"/>
              <a:ext cx="7267956" cy="443331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6939" y="6328968"/>
            <a:ext cx="6555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4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6"/>
              </a:rPr>
              <a:t>http://homepages.cs.ncl.ac.uk/brian.randell/NATO/index.html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39" y="276428"/>
            <a:ext cx="7640955" cy="1375410"/>
            <a:chOff x="929639" y="276428"/>
            <a:chExt cx="7640955" cy="1375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276428"/>
              <a:ext cx="4771898" cy="7714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879932"/>
              <a:ext cx="7640447" cy="771448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248155" y="1744979"/>
            <a:ext cx="10139680" cy="5078095"/>
            <a:chOff x="1248155" y="1744979"/>
            <a:chExt cx="10139680" cy="50780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47" y="1781183"/>
              <a:ext cx="6291490" cy="34755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4752" y="1940051"/>
              <a:ext cx="5794248" cy="2977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8155" y="1744979"/>
              <a:ext cx="4129913" cy="29885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3227" y="1940051"/>
              <a:ext cx="3560064" cy="24185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73579" y="4376952"/>
              <a:ext cx="3404743" cy="244589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68652" y="4572000"/>
              <a:ext cx="2834640" cy="18760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39" y="276428"/>
            <a:ext cx="9097010" cy="6276975"/>
            <a:chOff x="929639" y="276428"/>
            <a:chExt cx="9097010" cy="62769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276428"/>
              <a:ext cx="4771898" cy="7714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879932"/>
              <a:ext cx="7640447" cy="7714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0843" y="1546809"/>
              <a:ext cx="7845552" cy="50063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5915" y="1741931"/>
              <a:ext cx="7275576" cy="443636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6939" y="6328968"/>
            <a:ext cx="7053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5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6"/>
              </a:rPr>
              <a:t>https://www.peterkrantz.com/2011/software-engineering-in-1968/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0079" y="1381633"/>
            <a:ext cx="8058784" cy="2409825"/>
            <a:chOff x="2410079" y="1381633"/>
            <a:chExt cx="8058784" cy="2409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0079" y="1381633"/>
              <a:ext cx="7728711" cy="4892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0079" y="1765681"/>
              <a:ext cx="7176261" cy="4892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0079" y="2149424"/>
              <a:ext cx="2254758" cy="4895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877" y="2149424"/>
              <a:ext cx="356615" cy="4895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8149" y="2149424"/>
              <a:ext cx="5384546" cy="4895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0079" y="2534158"/>
              <a:ext cx="8058277" cy="4892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0079" y="2918205"/>
              <a:ext cx="5219573" cy="4892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0079" y="3302253"/>
              <a:ext cx="4253357" cy="48920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2087879" y="1421891"/>
            <a:ext cx="0" cy="2318385"/>
          </a:xfrm>
          <a:custGeom>
            <a:avLst/>
            <a:gdLst/>
            <a:ahLst/>
            <a:cxnLst/>
            <a:rect l="l" t="t" r="r" b="b"/>
            <a:pathLst>
              <a:path w="0" h="2318385">
                <a:moveTo>
                  <a:pt x="0" y="0"/>
                </a:moveTo>
                <a:lnTo>
                  <a:pt x="0" y="2318385"/>
                </a:lnTo>
              </a:path>
            </a:pathLst>
          </a:custGeom>
          <a:ln w="76200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0079" y="1381633"/>
            <a:ext cx="7842250" cy="2409825"/>
            <a:chOff x="2410079" y="1381633"/>
            <a:chExt cx="7842250" cy="2409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0079" y="1381633"/>
              <a:ext cx="6851777" cy="4892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0079" y="1765681"/>
              <a:ext cx="6442583" cy="4892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0079" y="2149424"/>
              <a:ext cx="7841869" cy="4895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0079" y="2534158"/>
              <a:ext cx="7674102" cy="4892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0079" y="2918205"/>
              <a:ext cx="7155180" cy="4892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0079" y="3302253"/>
              <a:ext cx="3922776" cy="48920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2087879" y="1421891"/>
            <a:ext cx="0" cy="2318385"/>
          </a:xfrm>
          <a:custGeom>
            <a:avLst/>
            <a:gdLst/>
            <a:ahLst/>
            <a:cxnLst/>
            <a:rect l="l" t="t" r="r" b="b"/>
            <a:pathLst>
              <a:path w="0" h="2318385">
                <a:moveTo>
                  <a:pt x="0" y="0"/>
                </a:moveTo>
                <a:lnTo>
                  <a:pt x="0" y="2318385"/>
                </a:lnTo>
              </a:path>
            </a:pathLst>
          </a:custGeom>
          <a:ln w="76200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Jaime Alberto Chavarriaga Lozano</dc:creator>
  <dc:title>Presentación de PowerPoint</dc:title>
  <dcterms:created xsi:type="dcterms:W3CDTF">2023-09-20T21:31:52Z</dcterms:created>
  <dcterms:modified xsi:type="dcterms:W3CDTF">2023-09-20T21:31:52Z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2023-09-20T00:00:00Z</vt:filetime>
  </property>
</Properties>
</file>