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46" r:id="rId3"/>
    <p:sldId id="308" r:id="rId4"/>
    <p:sldId id="377" r:id="rId5"/>
    <p:sldId id="380" r:id="rId6"/>
    <p:sldId id="381" r:id="rId7"/>
    <p:sldId id="376" r:id="rId8"/>
    <p:sldId id="335" r:id="rId9"/>
    <p:sldId id="543" r:id="rId10"/>
    <p:sldId id="544" r:id="rId11"/>
    <p:sldId id="382" r:id="rId12"/>
    <p:sldId id="545" r:id="rId13"/>
    <p:sldId id="309" r:id="rId14"/>
    <p:sldId id="310" r:id="rId15"/>
    <p:sldId id="315" r:id="rId16"/>
    <p:sldId id="316" r:id="rId17"/>
    <p:sldId id="317" r:id="rId18"/>
    <p:sldId id="318" r:id="rId19"/>
    <p:sldId id="319" r:id="rId20"/>
    <p:sldId id="312" r:id="rId21"/>
    <p:sldId id="321"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F1388-5FDD-4CF9-B0E7-70383E58A0F8}" v="166" dt="2023-10-18T22:44:06.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258" autoAdjust="0"/>
  </p:normalViewPr>
  <p:slideViewPr>
    <p:cSldViewPr snapToGrid="0">
      <p:cViewPr varScale="1">
        <p:scale>
          <a:sx n="67" d="100"/>
          <a:sy n="67" d="100"/>
        </p:scale>
        <p:origin x="1066" y="53"/>
      </p:cViewPr>
      <p:guideLst/>
    </p:cSldViewPr>
  </p:slideViewPr>
  <p:outlineViewPr>
    <p:cViewPr>
      <p:scale>
        <a:sx n="33" d="100"/>
        <a:sy n="33" d="100"/>
      </p:scale>
      <p:origin x="0" y="-1188"/>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CACF1388-5FDD-4CF9-B0E7-70383E58A0F8}"/>
    <pc:docChg chg="undo custSel modSld">
      <pc:chgData name="NORBEY DANILO MUÑOZ CAÑON" userId="29f64d73-8b12-4c53-a9f3-1c223397a229" providerId="ADAL" clId="{CACF1388-5FDD-4CF9-B0E7-70383E58A0F8}" dt="2023-10-18T22:48:39.338" v="218" actId="1076"/>
      <pc:docMkLst>
        <pc:docMk/>
      </pc:docMkLst>
      <pc:sldChg chg="modSp mod">
        <pc:chgData name="NORBEY DANILO MUÑOZ CAÑON" userId="29f64d73-8b12-4c53-a9f3-1c223397a229" providerId="ADAL" clId="{CACF1388-5FDD-4CF9-B0E7-70383E58A0F8}" dt="2023-10-18T21:33:55.692" v="2" actId="14100"/>
        <pc:sldMkLst>
          <pc:docMk/>
          <pc:sldMk cId="2036545285" sldId="308"/>
        </pc:sldMkLst>
        <pc:spChg chg="mod">
          <ac:chgData name="NORBEY DANILO MUÑOZ CAÑON" userId="29f64d73-8b12-4c53-a9f3-1c223397a229" providerId="ADAL" clId="{CACF1388-5FDD-4CF9-B0E7-70383E58A0F8}" dt="2023-10-18T21:33:55.692" v="2" actId="14100"/>
          <ac:spMkLst>
            <pc:docMk/>
            <pc:sldMk cId="2036545285" sldId="308"/>
            <ac:spMk id="49" creationId="{79D7172B-8C4F-4595-A8CA-73E1F847E623}"/>
          </ac:spMkLst>
        </pc:spChg>
      </pc:sldChg>
      <pc:sldChg chg="modAnim">
        <pc:chgData name="NORBEY DANILO MUÑOZ CAÑON" userId="29f64d73-8b12-4c53-a9f3-1c223397a229" providerId="ADAL" clId="{CACF1388-5FDD-4CF9-B0E7-70383E58A0F8}" dt="2023-10-18T22:08:15.391" v="122"/>
        <pc:sldMkLst>
          <pc:docMk/>
          <pc:sldMk cId="1748433107" sldId="309"/>
        </pc:sldMkLst>
      </pc:sldChg>
      <pc:sldChg chg="modSp mod modNotesTx">
        <pc:chgData name="NORBEY DANILO MUÑOZ CAÑON" userId="29f64d73-8b12-4c53-a9f3-1c223397a229" providerId="ADAL" clId="{CACF1388-5FDD-4CF9-B0E7-70383E58A0F8}" dt="2023-10-18T22:47:40.563" v="184" actId="20577"/>
        <pc:sldMkLst>
          <pc:docMk/>
          <pc:sldMk cId="1492860998" sldId="310"/>
        </pc:sldMkLst>
        <pc:spChg chg="mod">
          <ac:chgData name="NORBEY DANILO MUÑOZ CAÑON" userId="29f64d73-8b12-4c53-a9f3-1c223397a229" providerId="ADAL" clId="{CACF1388-5FDD-4CF9-B0E7-70383E58A0F8}" dt="2023-10-18T22:11:08.523" v="123" actId="20577"/>
          <ac:spMkLst>
            <pc:docMk/>
            <pc:sldMk cId="1492860998" sldId="310"/>
            <ac:spMk id="3" creationId="{00000000-0000-0000-0000-000000000000}"/>
          </ac:spMkLst>
        </pc:spChg>
        <pc:spChg chg="mod">
          <ac:chgData name="NORBEY DANILO MUÑOZ CAÑON" userId="29f64d73-8b12-4c53-a9f3-1c223397a229" providerId="ADAL" clId="{CACF1388-5FDD-4CF9-B0E7-70383E58A0F8}" dt="2023-10-18T22:11:36.007" v="127" actId="20577"/>
          <ac:spMkLst>
            <pc:docMk/>
            <pc:sldMk cId="1492860998" sldId="310"/>
            <ac:spMk id="7" creationId="{00000000-0000-0000-0000-000000000000}"/>
          </ac:spMkLst>
        </pc:spChg>
        <pc:graphicFrameChg chg="mod modGraphic">
          <ac:chgData name="NORBEY DANILO MUÑOZ CAÑON" userId="29f64d73-8b12-4c53-a9f3-1c223397a229" providerId="ADAL" clId="{CACF1388-5FDD-4CF9-B0E7-70383E58A0F8}" dt="2023-10-18T22:47:40.563" v="184" actId="20577"/>
          <ac:graphicFrameMkLst>
            <pc:docMk/>
            <pc:sldMk cId="1492860998" sldId="310"/>
            <ac:graphicFrameMk id="9" creationId="{023537E5-0DD1-4990-8246-BE71C5962C08}"/>
          </ac:graphicFrameMkLst>
        </pc:graphicFrameChg>
      </pc:sldChg>
      <pc:sldChg chg="modSp modAnim">
        <pc:chgData name="NORBEY DANILO MUÑOZ CAÑON" userId="29f64d73-8b12-4c53-a9f3-1c223397a229" providerId="ADAL" clId="{CACF1388-5FDD-4CF9-B0E7-70383E58A0F8}" dt="2023-10-18T22:43:03.521" v="177"/>
        <pc:sldMkLst>
          <pc:docMk/>
          <pc:sldMk cId="3315556644" sldId="312"/>
        </pc:sldMkLst>
        <pc:spChg chg="mod">
          <ac:chgData name="NORBEY DANILO MUÑOZ CAÑON" userId="29f64d73-8b12-4c53-a9f3-1c223397a229" providerId="ADAL" clId="{CACF1388-5FDD-4CF9-B0E7-70383E58A0F8}" dt="2023-10-18T22:43:03.521" v="177"/>
          <ac:spMkLst>
            <pc:docMk/>
            <pc:sldMk cId="3315556644" sldId="312"/>
            <ac:spMk id="3" creationId="{00000000-0000-0000-0000-000000000000}"/>
          </ac:spMkLst>
        </pc:spChg>
      </pc:sldChg>
      <pc:sldChg chg="modSp">
        <pc:chgData name="NORBEY DANILO MUÑOZ CAÑON" userId="29f64d73-8b12-4c53-a9f3-1c223397a229" providerId="ADAL" clId="{CACF1388-5FDD-4CF9-B0E7-70383E58A0F8}" dt="2023-10-18T22:13:02.348" v="129" actId="20577"/>
        <pc:sldMkLst>
          <pc:docMk/>
          <pc:sldMk cId="4231728719" sldId="315"/>
        </pc:sldMkLst>
        <pc:spChg chg="mod">
          <ac:chgData name="NORBEY DANILO MUÑOZ CAÑON" userId="29f64d73-8b12-4c53-a9f3-1c223397a229" providerId="ADAL" clId="{CACF1388-5FDD-4CF9-B0E7-70383E58A0F8}" dt="2023-10-18T22:13:02.348" v="129" actId="20577"/>
          <ac:spMkLst>
            <pc:docMk/>
            <pc:sldMk cId="4231728719" sldId="315"/>
            <ac:spMk id="3" creationId="{00000000-0000-0000-0000-000000000000}"/>
          </ac:spMkLst>
        </pc:spChg>
      </pc:sldChg>
      <pc:sldChg chg="modSp mod">
        <pc:chgData name="NORBEY DANILO MUÑOZ CAÑON" userId="29f64d73-8b12-4c53-a9f3-1c223397a229" providerId="ADAL" clId="{CACF1388-5FDD-4CF9-B0E7-70383E58A0F8}" dt="2023-10-18T22:47:56.291" v="191" actId="20577"/>
        <pc:sldMkLst>
          <pc:docMk/>
          <pc:sldMk cId="1645484804" sldId="316"/>
        </pc:sldMkLst>
        <pc:graphicFrameChg chg="modGraphic">
          <ac:chgData name="NORBEY DANILO MUÑOZ CAÑON" userId="29f64d73-8b12-4c53-a9f3-1c223397a229" providerId="ADAL" clId="{CACF1388-5FDD-4CF9-B0E7-70383E58A0F8}" dt="2023-10-18T22:47:56.291" v="191" actId="20577"/>
          <ac:graphicFrameMkLst>
            <pc:docMk/>
            <pc:sldMk cId="1645484804" sldId="316"/>
            <ac:graphicFrameMk id="9" creationId="{C39DADE9-7726-4483-A351-A86C2F76B2A8}"/>
          </ac:graphicFrameMkLst>
        </pc:graphicFrameChg>
      </pc:sldChg>
      <pc:sldChg chg="modSp mod">
        <pc:chgData name="NORBEY DANILO MUÑOZ CAÑON" userId="29f64d73-8b12-4c53-a9f3-1c223397a229" providerId="ADAL" clId="{CACF1388-5FDD-4CF9-B0E7-70383E58A0F8}" dt="2023-10-18T22:48:10.880" v="200" actId="20577"/>
        <pc:sldMkLst>
          <pc:docMk/>
          <pc:sldMk cId="321078771" sldId="317"/>
        </pc:sldMkLst>
        <pc:graphicFrameChg chg="modGraphic">
          <ac:chgData name="NORBEY DANILO MUÑOZ CAÑON" userId="29f64d73-8b12-4c53-a9f3-1c223397a229" providerId="ADAL" clId="{CACF1388-5FDD-4CF9-B0E7-70383E58A0F8}" dt="2023-10-18T22:48:10.880" v="200" actId="20577"/>
          <ac:graphicFrameMkLst>
            <pc:docMk/>
            <pc:sldMk cId="321078771" sldId="317"/>
            <ac:graphicFrameMk id="8" creationId="{D77B31CA-38EE-45A2-A0DF-3449D758A947}"/>
          </ac:graphicFrameMkLst>
        </pc:graphicFrameChg>
      </pc:sldChg>
      <pc:sldChg chg="modSp mod">
        <pc:chgData name="NORBEY DANILO MUÑOZ CAÑON" userId="29f64d73-8b12-4c53-a9f3-1c223397a229" providerId="ADAL" clId="{CACF1388-5FDD-4CF9-B0E7-70383E58A0F8}" dt="2023-10-18T22:48:39.338" v="218" actId="1076"/>
        <pc:sldMkLst>
          <pc:docMk/>
          <pc:sldMk cId="1100245371" sldId="318"/>
        </pc:sldMkLst>
        <pc:graphicFrameChg chg="mod modGraphic">
          <ac:chgData name="NORBEY DANILO MUÑOZ CAÑON" userId="29f64d73-8b12-4c53-a9f3-1c223397a229" providerId="ADAL" clId="{CACF1388-5FDD-4CF9-B0E7-70383E58A0F8}" dt="2023-10-18T22:48:39.338" v="218" actId="1076"/>
          <ac:graphicFrameMkLst>
            <pc:docMk/>
            <pc:sldMk cId="1100245371" sldId="318"/>
            <ac:graphicFrameMk id="9" creationId="{EC7A8705-BE99-4B25-BCF3-900F720AA030}"/>
          </ac:graphicFrameMkLst>
        </pc:graphicFrameChg>
      </pc:sldChg>
      <pc:sldChg chg="modSp">
        <pc:chgData name="NORBEY DANILO MUÑOZ CAÑON" userId="29f64d73-8b12-4c53-a9f3-1c223397a229" providerId="ADAL" clId="{CACF1388-5FDD-4CF9-B0E7-70383E58A0F8}" dt="2023-10-18T22:41:57.736" v="174" actId="20577"/>
        <pc:sldMkLst>
          <pc:docMk/>
          <pc:sldMk cId="832225209" sldId="319"/>
        </pc:sldMkLst>
        <pc:spChg chg="mod">
          <ac:chgData name="NORBEY DANILO MUÑOZ CAÑON" userId="29f64d73-8b12-4c53-a9f3-1c223397a229" providerId="ADAL" clId="{CACF1388-5FDD-4CF9-B0E7-70383E58A0F8}" dt="2023-10-18T22:41:57.736" v="174" actId="20577"/>
          <ac:spMkLst>
            <pc:docMk/>
            <pc:sldMk cId="832225209" sldId="319"/>
            <ac:spMk id="3" creationId="{00000000-0000-0000-0000-000000000000}"/>
          </ac:spMkLst>
        </pc:spChg>
      </pc:sldChg>
      <pc:sldChg chg="modSp">
        <pc:chgData name="NORBEY DANILO MUÑOZ CAÑON" userId="29f64d73-8b12-4c53-a9f3-1c223397a229" providerId="ADAL" clId="{CACF1388-5FDD-4CF9-B0E7-70383E58A0F8}" dt="2023-10-18T22:43:35.185" v="178"/>
        <pc:sldMkLst>
          <pc:docMk/>
          <pc:sldMk cId="1438119467" sldId="321"/>
        </pc:sldMkLst>
        <pc:spChg chg="mod">
          <ac:chgData name="NORBEY DANILO MUÑOZ CAÑON" userId="29f64d73-8b12-4c53-a9f3-1c223397a229" providerId="ADAL" clId="{CACF1388-5FDD-4CF9-B0E7-70383E58A0F8}" dt="2023-10-18T22:43:35.185" v="178"/>
          <ac:spMkLst>
            <pc:docMk/>
            <pc:sldMk cId="1438119467" sldId="321"/>
            <ac:spMk id="3" creationId="{00000000-0000-0000-0000-000000000000}"/>
          </ac:spMkLst>
        </pc:spChg>
      </pc:sldChg>
      <pc:sldChg chg="modSp modAnim">
        <pc:chgData name="NORBEY DANILO MUÑOZ CAÑON" userId="29f64d73-8b12-4c53-a9f3-1c223397a229" providerId="ADAL" clId="{CACF1388-5FDD-4CF9-B0E7-70383E58A0F8}" dt="2023-10-18T21:44:32.672" v="96" actId="20577"/>
        <pc:sldMkLst>
          <pc:docMk/>
          <pc:sldMk cId="1928609487" sldId="335"/>
        </pc:sldMkLst>
        <pc:spChg chg="mod">
          <ac:chgData name="NORBEY DANILO MUÑOZ CAÑON" userId="29f64d73-8b12-4c53-a9f3-1c223397a229" providerId="ADAL" clId="{CACF1388-5FDD-4CF9-B0E7-70383E58A0F8}" dt="2023-10-18T21:44:32.672" v="96" actId="20577"/>
          <ac:spMkLst>
            <pc:docMk/>
            <pc:sldMk cId="1928609487" sldId="335"/>
            <ac:spMk id="3" creationId="{00000000-0000-0000-0000-000000000000}"/>
          </ac:spMkLst>
        </pc:spChg>
      </pc:sldChg>
      <pc:sldChg chg="modSp modAnim">
        <pc:chgData name="NORBEY DANILO MUÑOZ CAÑON" userId="29f64d73-8b12-4c53-a9f3-1c223397a229" providerId="ADAL" clId="{CACF1388-5FDD-4CF9-B0E7-70383E58A0F8}" dt="2023-10-18T21:42:45.755" v="77" actId="20577"/>
        <pc:sldMkLst>
          <pc:docMk/>
          <pc:sldMk cId="3218650806" sldId="376"/>
        </pc:sldMkLst>
        <pc:spChg chg="mod">
          <ac:chgData name="NORBEY DANILO MUÑOZ CAÑON" userId="29f64d73-8b12-4c53-a9f3-1c223397a229" providerId="ADAL" clId="{CACF1388-5FDD-4CF9-B0E7-70383E58A0F8}" dt="2023-10-18T21:42:45.755" v="77" actId="20577"/>
          <ac:spMkLst>
            <pc:docMk/>
            <pc:sldMk cId="3218650806" sldId="376"/>
            <ac:spMk id="3" creationId="{00000000-0000-0000-0000-000000000000}"/>
          </ac:spMkLst>
        </pc:spChg>
      </pc:sldChg>
      <pc:sldChg chg="addSp delSp modSp mod modAnim">
        <pc:chgData name="NORBEY DANILO MUÑOZ CAÑON" userId="29f64d73-8b12-4c53-a9f3-1c223397a229" providerId="ADAL" clId="{CACF1388-5FDD-4CF9-B0E7-70383E58A0F8}" dt="2023-10-18T21:39:17.894" v="13" actId="15"/>
        <pc:sldMkLst>
          <pc:docMk/>
          <pc:sldMk cId="1281649699" sldId="377"/>
        </pc:sldMkLst>
        <pc:spChg chg="add del mod">
          <ac:chgData name="NORBEY DANILO MUÑOZ CAÑON" userId="29f64d73-8b12-4c53-a9f3-1c223397a229" providerId="ADAL" clId="{CACF1388-5FDD-4CF9-B0E7-70383E58A0F8}" dt="2023-10-18T21:38:59.312" v="6" actId="478"/>
          <ac:spMkLst>
            <pc:docMk/>
            <pc:sldMk cId="1281649699" sldId="377"/>
            <ac:spMk id="3" creationId="{AFB2F85C-522D-2434-BFC2-1E87948C30A6}"/>
          </ac:spMkLst>
        </pc:spChg>
        <pc:spChg chg="mod">
          <ac:chgData name="NORBEY DANILO MUÑOZ CAÑON" userId="29f64d73-8b12-4c53-a9f3-1c223397a229" providerId="ADAL" clId="{CACF1388-5FDD-4CF9-B0E7-70383E58A0F8}" dt="2023-10-18T21:39:17.894" v="13" actId="15"/>
          <ac:spMkLst>
            <pc:docMk/>
            <pc:sldMk cId="1281649699" sldId="377"/>
            <ac:spMk id="26" creationId="{90BF46C0-69BC-4E12-AEAC-203149C3A0DA}"/>
          </ac:spMkLst>
        </pc:spChg>
      </pc:sldChg>
      <pc:sldChg chg="modSp modAnim">
        <pc:chgData name="NORBEY DANILO MUÑOZ CAÑON" userId="29f64d73-8b12-4c53-a9f3-1c223397a229" providerId="ADAL" clId="{CACF1388-5FDD-4CF9-B0E7-70383E58A0F8}" dt="2023-10-18T21:40:09.594" v="19" actId="33524"/>
        <pc:sldMkLst>
          <pc:docMk/>
          <pc:sldMk cId="3080871544" sldId="380"/>
        </pc:sldMkLst>
        <pc:spChg chg="mod">
          <ac:chgData name="NORBEY DANILO MUÑOZ CAÑON" userId="29f64d73-8b12-4c53-a9f3-1c223397a229" providerId="ADAL" clId="{CACF1388-5FDD-4CF9-B0E7-70383E58A0F8}" dt="2023-10-18T21:40:09.594" v="19" actId="33524"/>
          <ac:spMkLst>
            <pc:docMk/>
            <pc:sldMk cId="3080871544" sldId="380"/>
            <ac:spMk id="40" creationId="{B31DDA90-BF4C-467B-9ACC-AB77A19CA5FB}"/>
          </ac:spMkLst>
        </pc:spChg>
      </pc:sldChg>
      <pc:sldChg chg="modSp mod modAnim">
        <pc:chgData name="NORBEY DANILO MUÑOZ CAÑON" userId="29f64d73-8b12-4c53-a9f3-1c223397a229" providerId="ADAL" clId="{CACF1388-5FDD-4CF9-B0E7-70383E58A0F8}" dt="2023-10-18T21:41:26.513" v="31" actId="20577"/>
        <pc:sldMkLst>
          <pc:docMk/>
          <pc:sldMk cId="2756704084" sldId="381"/>
        </pc:sldMkLst>
        <pc:spChg chg="mod">
          <ac:chgData name="NORBEY DANILO MUÑOZ CAÑON" userId="29f64d73-8b12-4c53-a9f3-1c223397a229" providerId="ADAL" clId="{CACF1388-5FDD-4CF9-B0E7-70383E58A0F8}" dt="2023-10-18T21:41:26.513" v="31" actId="20577"/>
          <ac:spMkLst>
            <pc:docMk/>
            <pc:sldMk cId="2756704084" sldId="381"/>
            <ac:spMk id="3" creationId="{00000000-0000-0000-0000-000000000000}"/>
          </ac:spMkLst>
        </pc:spChg>
        <pc:spChg chg="mod">
          <ac:chgData name="NORBEY DANILO MUÑOZ CAÑON" userId="29f64d73-8b12-4c53-a9f3-1c223397a229" providerId="ADAL" clId="{CACF1388-5FDD-4CF9-B0E7-70383E58A0F8}" dt="2023-10-18T21:40:42.489" v="24" actId="20577"/>
          <ac:spMkLst>
            <pc:docMk/>
            <pc:sldMk cId="2756704084" sldId="381"/>
            <ac:spMk id="23" creationId="{9A7E9E1C-F18E-4981-803C-C9D0A7DBC71E}"/>
          </ac:spMkLst>
        </pc:spChg>
      </pc:sldChg>
      <pc:sldChg chg="modSp mod modAnim">
        <pc:chgData name="NORBEY DANILO MUÑOZ CAÑON" userId="29f64d73-8b12-4c53-a9f3-1c223397a229" providerId="ADAL" clId="{CACF1388-5FDD-4CF9-B0E7-70383E58A0F8}" dt="2023-10-18T21:48:28.257" v="120" actId="20577"/>
        <pc:sldMkLst>
          <pc:docMk/>
          <pc:sldMk cId="2324487112" sldId="382"/>
        </pc:sldMkLst>
        <pc:spChg chg="mod">
          <ac:chgData name="NORBEY DANILO MUÑOZ CAÑON" userId="29f64d73-8b12-4c53-a9f3-1c223397a229" providerId="ADAL" clId="{CACF1388-5FDD-4CF9-B0E7-70383E58A0F8}" dt="2023-10-18T21:48:28.257" v="120" actId="20577"/>
          <ac:spMkLst>
            <pc:docMk/>
            <pc:sldMk cId="2324487112" sldId="382"/>
            <ac:spMk id="3" creationId="{00000000-0000-0000-0000-000000000000}"/>
          </ac:spMkLst>
        </pc:spChg>
      </pc:sldChg>
      <pc:sldChg chg="modSp modAnim">
        <pc:chgData name="NORBEY DANILO MUÑOZ CAÑON" userId="29f64d73-8b12-4c53-a9f3-1c223397a229" providerId="ADAL" clId="{CACF1388-5FDD-4CF9-B0E7-70383E58A0F8}" dt="2023-10-18T21:44:54.993" v="98" actId="20577"/>
        <pc:sldMkLst>
          <pc:docMk/>
          <pc:sldMk cId="4103057846" sldId="543"/>
        </pc:sldMkLst>
        <pc:spChg chg="mod">
          <ac:chgData name="NORBEY DANILO MUÑOZ CAÑON" userId="29f64d73-8b12-4c53-a9f3-1c223397a229" providerId="ADAL" clId="{CACF1388-5FDD-4CF9-B0E7-70383E58A0F8}" dt="2023-10-18T21:44:54.993" v="98" actId="20577"/>
          <ac:spMkLst>
            <pc:docMk/>
            <pc:sldMk cId="4103057846" sldId="543"/>
            <ac:spMk id="5" creationId="{00000000-0000-0000-0000-000000000000}"/>
          </ac:spMkLst>
        </pc:spChg>
      </pc:sldChg>
      <pc:sldChg chg="modNotesTx">
        <pc:chgData name="NORBEY DANILO MUÑOZ CAÑON" userId="29f64d73-8b12-4c53-a9f3-1c223397a229" providerId="ADAL" clId="{CACF1388-5FDD-4CF9-B0E7-70383E58A0F8}" dt="2023-10-18T21:46:48.922" v="113" actId="20577"/>
        <pc:sldMkLst>
          <pc:docMk/>
          <pc:sldMk cId="908545736" sldId="544"/>
        </pc:sldMkLst>
      </pc:sldChg>
      <pc:sldChg chg="modSp mod">
        <pc:chgData name="NORBEY DANILO MUÑOZ CAÑON" userId="29f64d73-8b12-4c53-a9f3-1c223397a229" providerId="ADAL" clId="{CACF1388-5FDD-4CF9-B0E7-70383E58A0F8}" dt="2023-10-18T21:32:56.006" v="0" actId="20577"/>
        <pc:sldMkLst>
          <pc:docMk/>
          <pc:sldMk cId="1138247533" sldId="546"/>
        </pc:sldMkLst>
        <pc:spChg chg="mod">
          <ac:chgData name="NORBEY DANILO MUÑOZ CAÑON" userId="29f64d73-8b12-4c53-a9f3-1c223397a229" providerId="ADAL" clId="{CACF1388-5FDD-4CF9-B0E7-70383E58A0F8}" dt="2023-10-18T21:32:56.006" v="0" actId="20577"/>
          <ac:spMkLst>
            <pc:docMk/>
            <pc:sldMk cId="1138247533" sldId="54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‹Nº›</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9B2B-FBA9-4EA3-BAD3-94A21FB4DC70}" type="slidenum">
              <a:rPr lang="en-US" smtClean="0"/>
              <a:t>5</a:t>
            </a:fld>
            <a:endParaRPr lang="en-US" dirty="0"/>
          </a:p>
        </p:txBody>
      </p:sp>
    </p:spTree>
    <p:extLst>
      <p:ext uri="{BB962C8B-B14F-4D97-AF65-F5344CB8AC3E}">
        <p14:creationId xmlns:p14="http://schemas.microsoft.com/office/powerpoint/2010/main" val="223296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sz="600" dirty="0"/>
          </a:p>
        </p:txBody>
      </p:sp>
      <p:sp>
        <p:nvSpPr>
          <p:cNvPr id="4" name="Marcador de número de diapositiva 3"/>
          <p:cNvSpPr>
            <a:spLocks noGrp="1"/>
          </p:cNvSpPr>
          <p:nvPr>
            <p:ph type="sldNum" sz="quarter" idx="5"/>
          </p:nvPr>
        </p:nvSpPr>
        <p:spPr/>
        <p:txBody>
          <a:bodyPr/>
          <a:lstStyle/>
          <a:p>
            <a:fld id="{22919B2B-FBA9-4EA3-BAD3-94A21FB4DC70}" type="slidenum">
              <a:rPr lang="en-US" smtClean="0"/>
              <a:t>10</a:t>
            </a:fld>
            <a:endParaRPr lang="en-US" dirty="0"/>
          </a:p>
        </p:txBody>
      </p:sp>
    </p:spTree>
    <p:extLst>
      <p:ext uri="{BB962C8B-B14F-4D97-AF65-F5344CB8AC3E}">
        <p14:creationId xmlns:p14="http://schemas.microsoft.com/office/powerpoint/2010/main" val="403330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Suponga que no existe Claire.</a:t>
            </a:r>
          </a:p>
        </p:txBody>
      </p:sp>
      <p:sp>
        <p:nvSpPr>
          <p:cNvPr id="4" name="Marcador de número de diapositiva 3"/>
          <p:cNvSpPr>
            <a:spLocks noGrp="1"/>
          </p:cNvSpPr>
          <p:nvPr>
            <p:ph type="sldNum" sz="quarter" idx="5"/>
          </p:nvPr>
        </p:nvSpPr>
        <p:spPr/>
        <p:txBody>
          <a:bodyPr/>
          <a:lstStyle/>
          <a:p>
            <a:fld id="{22919B2B-FBA9-4EA3-BAD3-94A21FB4DC70}" type="slidenum">
              <a:rPr lang="en-US" smtClean="0"/>
              <a:t>14</a:t>
            </a:fld>
            <a:endParaRPr lang="en-US" dirty="0"/>
          </a:p>
        </p:txBody>
      </p:sp>
    </p:spTree>
    <p:extLst>
      <p:ext uri="{BB962C8B-B14F-4D97-AF65-F5344CB8AC3E}">
        <p14:creationId xmlns:p14="http://schemas.microsoft.com/office/powerpoint/2010/main" val="1187630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2023-10-18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‹Nº›</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2023-10-18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‹Nº›</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2023-10-18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‹Nº›</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2023-10-18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‹Nº›</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‹Nº›</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2023-10-18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‹Nº›</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2023-10-18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‹Nº›</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2023-10-18</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‹Nº›</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2023-10-18</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‹Nº›</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‹Nº›</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‹Nº›</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‹Nº›</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2023-10-18</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‹Nº›</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ages.apigee.com/rs/apigee/images/api-design-ebook-2012-03.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6" name="Freeform: Shape 5">
            <a:extLst>
              <a:ext uri="{FF2B5EF4-FFF2-40B4-BE49-F238E27FC236}">
                <a16:creationId xmlns:a16="http://schemas.microsoft.com/office/drawing/2014/main" id="{634AE706-FF32-41E1-A3E9-7F8202EA28F1}"/>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92DBFC4-A771-47EB-AC90-5B046FFE4284}"/>
              </a:ext>
            </a:extLst>
          </p:cNvPr>
          <p:cNvSpPr txBox="1"/>
          <p:nvPr/>
        </p:nvSpPr>
        <p:spPr>
          <a:xfrm>
            <a:off x="7961529" y="2831071"/>
            <a:ext cx="867910" cy="369332"/>
          </a:xfrm>
          <a:prstGeom prst="rect">
            <a:avLst/>
          </a:prstGeom>
          <a:noFill/>
        </p:spPr>
        <p:txBody>
          <a:bodyPr wrap="square" rtlCol="0">
            <a:spAutoFit/>
          </a:bodyPr>
          <a:lstStyle/>
          <a:p>
            <a:pPr algn="ctr"/>
            <a:r>
              <a:rPr lang="en-US" dirty="0">
                <a:solidFill>
                  <a:schemeClr val="bg1"/>
                </a:solidFill>
              </a:rPr>
              <a:t>Server</a:t>
            </a:r>
          </a:p>
        </p:txBody>
      </p:sp>
      <p:sp>
        <p:nvSpPr>
          <p:cNvPr id="2" name="Flowchart: Magnetic Disk 1">
            <a:extLst>
              <a:ext uri="{FF2B5EF4-FFF2-40B4-BE49-F238E27FC236}">
                <a16:creationId xmlns:a16="http://schemas.microsoft.com/office/drawing/2014/main" id="{9950CA16-DD7B-4AE5-84C1-2A2293C8C523}"/>
              </a:ext>
            </a:extLst>
          </p:cNvPr>
          <p:cNvSpPr/>
          <p:nvPr/>
        </p:nvSpPr>
        <p:spPr>
          <a:xfrm>
            <a:off x="9578111" y="365125"/>
            <a:ext cx="2219637" cy="2971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C95481A-30E8-422D-83F1-79877DF2DB92}"/>
              </a:ext>
            </a:extLst>
          </p:cNvPr>
          <p:cNvGraphicFramePr>
            <a:graphicFrameLocks noGrp="1"/>
          </p:cNvGraphicFramePr>
          <p:nvPr>
            <p:extLst>
              <p:ext uri="{D42A27DB-BD31-4B8C-83A1-F6EECF244321}">
                <p14:modId xmlns:p14="http://schemas.microsoft.com/office/powerpoint/2010/main" val="3175742567"/>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8" name="TextBox 7">
            <a:extLst>
              <a:ext uri="{FF2B5EF4-FFF2-40B4-BE49-F238E27FC236}">
                <a16:creationId xmlns:a16="http://schemas.microsoft.com/office/drawing/2014/main" id="{9DA01F9D-9FB6-4199-8510-87CC82C51AD5}"/>
              </a:ext>
            </a:extLst>
          </p:cNvPr>
          <p:cNvSpPr txBox="1"/>
          <p:nvPr/>
        </p:nvSpPr>
        <p:spPr>
          <a:xfrm>
            <a:off x="10207545" y="2794786"/>
            <a:ext cx="1106552" cy="369332"/>
          </a:xfrm>
          <a:prstGeom prst="rect">
            <a:avLst/>
          </a:prstGeom>
          <a:noFill/>
        </p:spPr>
        <p:txBody>
          <a:bodyPr wrap="square" rtlCol="0">
            <a:spAutoFit/>
          </a:bodyPr>
          <a:lstStyle/>
          <a:p>
            <a:pPr algn="ctr"/>
            <a:r>
              <a:rPr lang="en-US" dirty="0">
                <a:solidFill>
                  <a:schemeClr val="bg1"/>
                </a:solidFill>
              </a:rPr>
              <a:t>Users</a:t>
            </a:r>
          </a:p>
        </p:txBody>
      </p:sp>
      <p:grpSp>
        <p:nvGrpSpPr>
          <p:cNvPr id="11" name="Group 10">
            <a:extLst>
              <a:ext uri="{FF2B5EF4-FFF2-40B4-BE49-F238E27FC236}">
                <a16:creationId xmlns:a16="http://schemas.microsoft.com/office/drawing/2014/main" id="{0648B611-CDD8-4160-A0E1-3D92F47EC146}"/>
              </a:ext>
            </a:extLst>
          </p:cNvPr>
          <p:cNvGrpSpPr/>
          <p:nvPr/>
        </p:nvGrpSpPr>
        <p:grpSpPr>
          <a:xfrm>
            <a:off x="1374912" y="987364"/>
            <a:ext cx="2236304" cy="2209800"/>
            <a:chOff x="2345635" y="1690688"/>
            <a:chExt cx="2236304" cy="2209800"/>
          </a:xfrm>
        </p:grpSpPr>
        <p:sp>
          <p:nvSpPr>
            <p:cNvPr id="12" name="Rectangle 11">
              <a:extLst>
                <a:ext uri="{FF2B5EF4-FFF2-40B4-BE49-F238E27FC236}">
                  <a16:creationId xmlns:a16="http://schemas.microsoft.com/office/drawing/2014/main" id="{27933C83-7AF1-40CB-BE15-D73651E0A0B3}"/>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18" descr="Computer">
              <a:extLst>
                <a:ext uri="{FF2B5EF4-FFF2-40B4-BE49-F238E27FC236}">
                  <a16:creationId xmlns:a16="http://schemas.microsoft.com/office/drawing/2014/main" id="{DB025DB3-E8A5-472D-B45A-D58D39F3E4DA}"/>
                </a:ext>
              </a:extLst>
            </p:cNvPr>
            <p:cNvGrpSpPr/>
            <p:nvPr/>
          </p:nvGrpSpPr>
          <p:grpSpPr>
            <a:xfrm flipH="1">
              <a:off x="2345635" y="1690688"/>
              <a:ext cx="2236304" cy="2209800"/>
              <a:chOff x="3429000" y="2173356"/>
              <a:chExt cx="2209800" cy="2209800"/>
            </a:xfrm>
          </p:grpSpPr>
          <p:sp>
            <p:nvSpPr>
              <p:cNvPr id="14" name="Freeform: Shape 13">
                <a:extLst>
                  <a:ext uri="{FF2B5EF4-FFF2-40B4-BE49-F238E27FC236}">
                    <a16:creationId xmlns:a16="http://schemas.microsoft.com/office/drawing/2014/main" id="{7B000BEF-D479-4014-AA11-77824BD42D60}"/>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CC821834-7093-45D8-9233-03C60518AAE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16" name="TextBox 15">
            <a:extLst>
              <a:ext uri="{FF2B5EF4-FFF2-40B4-BE49-F238E27FC236}">
                <a16:creationId xmlns:a16="http://schemas.microsoft.com/office/drawing/2014/main" id="{520BBEE9-1DC8-4F97-B1FA-A35F61AA7B12}"/>
              </a:ext>
            </a:extLst>
          </p:cNvPr>
          <p:cNvSpPr txBox="1"/>
          <p:nvPr/>
        </p:nvSpPr>
        <p:spPr>
          <a:xfrm>
            <a:off x="1393838" y="2831071"/>
            <a:ext cx="2213007" cy="369332"/>
          </a:xfrm>
          <a:prstGeom prst="rect">
            <a:avLst/>
          </a:prstGeom>
          <a:noFill/>
        </p:spPr>
        <p:txBody>
          <a:bodyPr wrap="square" rtlCol="0">
            <a:spAutoFit/>
          </a:bodyPr>
          <a:lstStyle/>
          <a:p>
            <a:pPr algn="ctr"/>
            <a:r>
              <a:rPr lang="en-US" dirty="0">
                <a:solidFill>
                  <a:schemeClr val="bg1"/>
                </a:solidFill>
              </a:rPr>
              <a:t>Client</a:t>
            </a:r>
          </a:p>
        </p:txBody>
      </p:sp>
      <p:cxnSp>
        <p:nvCxnSpPr>
          <p:cNvPr id="17" name="Straight Connector 16">
            <a:extLst>
              <a:ext uri="{FF2B5EF4-FFF2-40B4-BE49-F238E27FC236}">
                <a16:creationId xmlns:a16="http://schemas.microsoft.com/office/drawing/2014/main" id="{A944EC70-5F25-46F4-9FEB-BB50497076BE}"/>
              </a:ext>
            </a:extLst>
          </p:cNvPr>
          <p:cNvCxnSpPr/>
          <p:nvPr/>
        </p:nvCxnSpPr>
        <p:spPr>
          <a:xfrm>
            <a:off x="2500341"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7AF2-C86F-41D3-BE0C-2710711AC75C}"/>
              </a:ext>
            </a:extLst>
          </p:cNvPr>
          <p:cNvCxnSpPr/>
          <p:nvPr/>
        </p:nvCxnSpPr>
        <p:spPr>
          <a:xfrm>
            <a:off x="8377916"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E478FB-F001-48F0-B7E9-8C3A9C337A2E}"/>
              </a:ext>
            </a:extLst>
          </p:cNvPr>
          <p:cNvCxnSpPr>
            <a:cxnSpLocks/>
          </p:cNvCxnSpPr>
          <p:nvPr/>
        </p:nvCxnSpPr>
        <p:spPr>
          <a:xfrm>
            <a:off x="2792897"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6B5652-5C1D-41C6-80F9-C82A2D724680}"/>
              </a:ext>
            </a:extLst>
          </p:cNvPr>
          <p:cNvSpPr txBox="1">
            <a:spLocks/>
          </p:cNvSpPr>
          <p:nvPr/>
        </p:nvSpPr>
        <p:spPr>
          <a:xfrm>
            <a:off x="2930985" y="2835556"/>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21" name="Content Placeholder 2">
            <a:extLst>
              <a:ext uri="{FF2B5EF4-FFF2-40B4-BE49-F238E27FC236}">
                <a16:creationId xmlns:a16="http://schemas.microsoft.com/office/drawing/2014/main" id="{5B174D53-06C1-4D53-8189-7A83F96A8DE7}"/>
              </a:ext>
            </a:extLst>
          </p:cNvPr>
          <p:cNvSpPr txBox="1">
            <a:spLocks/>
          </p:cNvSpPr>
          <p:nvPr/>
        </p:nvSpPr>
        <p:spPr>
          <a:xfrm>
            <a:off x="4483952" y="3886818"/>
            <a:ext cx="3982783" cy="37702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22" name="Straight Arrow Connector 21">
            <a:extLst>
              <a:ext uri="{FF2B5EF4-FFF2-40B4-BE49-F238E27FC236}">
                <a16:creationId xmlns:a16="http://schemas.microsoft.com/office/drawing/2014/main" id="{1A97CF95-804E-49C8-A4AA-5928D18129CF}"/>
              </a:ext>
            </a:extLst>
          </p:cNvPr>
          <p:cNvCxnSpPr>
            <a:cxnSpLocks/>
          </p:cNvCxnSpPr>
          <p:nvPr/>
        </p:nvCxnSpPr>
        <p:spPr>
          <a:xfrm flipH="1">
            <a:off x="2792898"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BB6D60-7F2B-4591-9441-37901187807E}"/>
              </a:ext>
            </a:extLst>
          </p:cNvPr>
          <p:cNvCxnSpPr/>
          <p:nvPr/>
        </p:nvCxnSpPr>
        <p:spPr>
          <a:xfrm>
            <a:off x="2395331" y="3965672"/>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25" name="Content Placeholder 2">
            <a:extLst>
              <a:ext uri="{FF2B5EF4-FFF2-40B4-BE49-F238E27FC236}">
                <a16:creationId xmlns:a16="http://schemas.microsoft.com/office/drawing/2014/main" id="{92AA3A9D-1367-40FA-8636-A38FEBB6EAEE}"/>
              </a:ext>
            </a:extLst>
          </p:cNvPr>
          <p:cNvSpPr txBox="1">
            <a:spLocks/>
          </p:cNvSpPr>
          <p:nvPr/>
        </p:nvSpPr>
        <p:spPr>
          <a:xfrm>
            <a:off x="228611" y="4073948"/>
            <a:ext cx="2483927" cy="105926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rPr>
              <a:t>Cambia </a:t>
            </a:r>
            <a:r>
              <a:rPr lang="en-US" sz="2000" dirty="0" err="1">
                <a:solidFill>
                  <a:schemeClr val="tx1"/>
                </a:solidFill>
              </a:rPr>
              <a:t>el</a:t>
            </a:r>
            <a:r>
              <a:rPr lang="en-US" sz="2000" dirty="0">
                <a:solidFill>
                  <a:schemeClr val="tx1"/>
                </a:solidFill>
              </a:rPr>
              <a:t> </a:t>
            </a:r>
            <a:r>
              <a:rPr lang="en-US" sz="2000" dirty="0" err="1">
                <a:solidFill>
                  <a:schemeClr val="tx1"/>
                </a:solidFill>
              </a:rPr>
              <a:t>estado</a:t>
            </a:r>
            <a:r>
              <a:rPr lang="en-US" sz="2000" dirty="0">
                <a:solidFill>
                  <a:schemeClr val="tx1"/>
                </a:solidFill>
              </a:rPr>
              <a:t>.</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26" name="Content Placeholder 2">
            <a:extLst>
              <a:ext uri="{FF2B5EF4-FFF2-40B4-BE49-F238E27FC236}">
                <a16:creationId xmlns:a16="http://schemas.microsoft.com/office/drawing/2014/main" id="{89A25AA2-2865-4C0E-BB46-62D5517FE528}"/>
              </a:ext>
            </a:extLst>
          </p:cNvPr>
          <p:cNvSpPr txBox="1">
            <a:spLocks/>
          </p:cNvSpPr>
          <p:nvPr/>
        </p:nvSpPr>
        <p:spPr>
          <a:xfrm>
            <a:off x="2721209" y="5057878"/>
            <a:ext cx="5156475" cy="6540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27" name="Straight Arrow Connector 26">
            <a:extLst>
              <a:ext uri="{FF2B5EF4-FFF2-40B4-BE49-F238E27FC236}">
                <a16:creationId xmlns:a16="http://schemas.microsoft.com/office/drawing/2014/main" id="{EBC8E498-C5CC-4077-8D4C-D0211EBF8460}"/>
              </a:ext>
            </a:extLst>
          </p:cNvPr>
          <p:cNvCxnSpPr>
            <a:cxnSpLocks/>
          </p:cNvCxnSpPr>
          <p:nvPr/>
        </p:nvCxnSpPr>
        <p:spPr>
          <a:xfrm>
            <a:off x="2789387" y="4878974"/>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P spid="8" grpId="0"/>
      <p:bldP spid="16" grpId="0"/>
      <p:bldP spid="20" grpId="0"/>
      <p:bldP spid="21"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8511540" cy="4500719"/>
          </a:xfrm>
        </p:spPr>
        <p:txBody>
          <a:bodyPr wrap="square">
            <a:spAutoFit/>
          </a:bodyPr>
          <a:lstStyle/>
          <a:p>
            <a:r>
              <a:rPr lang="en-US" dirty="0" err="1"/>
              <a:t>Uso</a:t>
            </a:r>
            <a:r>
              <a:rPr lang="en-US" dirty="0"/>
              <a:t> de URI para </a:t>
            </a:r>
            <a:r>
              <a:rPr lang="en-US" dirty="0" err="1"/>
              <a:t>identificar</a:t>
            </a:r>
            <a:r>
              <a:rPr lang="en-US" dirty="0"/>
              <a:t> </a:t>
            </a:r>
            <a:r>
              <a:rPr lang="en-US" dirty="0" err="1"/>
              <a:t>recursos</a:t>
            </a:r>
            <a:r>
              <a:rPr lang="en-US" dirty="0"/>
              <a:t>.</a:t>
            </a:r>
          </a:p>
          <a:p>
            <a:r>
              <a:rPr lang="es-ES" dirty="0"/>
              <a:t>Usar métodos HTTP para especificar la operación</a:t>
            </a:r>
            <a:r>
              <a:rPr lang="en-US" dirty="0"/>
              <a:t>:</a:t>
            </a:r>
          </a:p>
          <a:p>
            <a:pPr lvl="1"/>
            <a:r>
              <a:rPr lang="en-US" sz="2600" dirty="0"/>
              <a:t>Create: POST (</a:t>
            </a:r>
            <a:r>
              <a:rPr lang="en-US" sz="2000" dirty="0"/>
              <a:t>or PUT</a:t>
            </a:r>
            <a:r>
              <a:rPr lang="en-US" sz="2600" dirty="0"/>
              <a:t>)</a:t>
            </a:r>
          </a:p>
          <a:p>
            <a:pPr lvl="1"/>
            <a:r>
              <a:rPr lang="en-US" sz="2600" dirty="0"/>
              <a:t>Retrieve: GET</a:t>
            </a:r>
          </a:p>
          <a:p>
            <a:pPr lvl="1"/>
            <a:r>
              <a:rPr lang="en-US" sz="2600" dirty="0"/>
              <a:t>Update: PUT (</a:t>
            </a:r>
            <a:r>
              <a:rPr lang="en-US" sz="2000" dirty="0"/>
              <a:t>or PATCH</a:t>
            </a:r>
            <a:r>
              <a:rPr lang="en-US" sz="2600" dirty="0"/>
              <a:t>)</a:t>
            </a:r>
          </a:p>
          <a:p>
            <a:pPr lvl="1"/>
            <a:r>
              <a:rPr lang="en-US" sz="2600" dirty="0"/>
              <a:t>Delete: DELETE</a:t>
            </a:r>
          </a:p>
          <a:p>
            <a:r>
              <a:rPr lang="en-US" dirty="0"/>
              <a:t>Use HTTP headers</a:t>
            </a:r>
            <a:br>
              <a:rPr lang="en-US" dirty="0"/>
            </a:br>
            <a:r>
              <a:rPr lang="en-US" dirty="0">
                <a:latin typeface="Courier New" panose="02070309020205020404" pitchFamily="49" charset="0"/>
                <a:cs typeface="Courier New" panose="02070309020205020404" pitchFamily="49" charset="0"/>
              </a:rPr>
              <a:t>Content-Type</a:t>
            </a:r>
            <a:r>
              <a:rPr lang="en-US" dirty="0"/>
              <a:t> y </a:t>
            </a:r>
            <a:r>
              <a:rPr lang="en-US" dirty="0">
                <a:latin typeface="Courier New" panose="02070309020205020404" pitchFamily="49" charset="0"/>
                <a:cs typeface="Courier New" panose="02070309020205020404" pitchFamily="49" charset="0"/>
              </a:rPr>
              <a:t>Accept</a:t>
            </a:r>
            <a:br>
              <a:rPr lang="en-US" dirty="0"/>
            </a:br>
            <a:r>
              <a:rPr lang="es-ES" dirty="0"/>
              <a:t>para especificar el formato de datos de los recursos</a:t>
            </a:r>
            <a:r>
              <a:rPr lang="en-US" dirty="0"/>
              <a:t>.</a:t>
            </a:r>
          </a:p>
          <a:p>
            <a:r>
              <a:rPr lang="en-US" dirty="0"/>
              <a:t>Use HTTP status code para </a:t>
            </a:r>
            <a:r>
              <a:rPr lang="en-US" dirty="0" err="1"/>
              <a:t>indicar</a:t>
            </a:r>
            <a:r>
              <a:rPr lang="en-US" dirty="0"/>
              <a:t> </a:t>
            </a:r>
            <a:r>
              <a:rPr lang="en-US" dirty="0" err="1"/>
              <a:t>éxito</a:t>
            </a:r>
            <a:r>
              <a:rPr lang="en-US" dirty="0"/>
              <a:t>/</a:t>
            </a:r>
            <a:r>
              <a:rPr lang="en-US" dirty="0" err="1"/>
              <a:t>fracaso</a:t>
            </a:r>
            <a:r>
              <a:rPr lang="en-US" dirty="0"/>
              <a:t>.</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Bad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/create-book</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Good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/login-sessions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/books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/top-10-books</a:t>
            </a:r>
          </a:p>
        </p:txBody>
      </p:sp>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99913"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10515600" cy="3742563"/>
          </a:xfrm>
        </p:spPr>
        <p:txBody>
          <a:bodyPr wrap="square">
            <a:spAutoFit/>
          </a:bodyPr>
          <a:lstStyle/>
          <a:p>
            <a:pPr marL="0" indent="0">
              <a:buNone/>
            </a:pPr>
            <a:r>
              <a:rPr lang="es-ES" dirty="0"/>
              <a:t>REST es un estilo arquitectónico, no una especificación</a:t>
            </a:r>
            <a:r>
              <a:rPr lang="en-US" dirty="0"/>
              <a:t>.</a:t>
            </a:r>
          </a:p>
          <a:p>
            <a:r>
              <a:rPr lang="es-ES" dirty="0"/>
              <a:t>En la práctica, se puede utilizar de muchas maneras diferentes</a:t>
            </a:r>
            <a:r>
              <a:rPr lang="en-US" dirty="0"/>
              <a:t>.</a:t>
            </a:r>
          </a:p>
          <a:p>
            <a:pPr lvl="1"/>
            <a:r>
              <a:rPr lang="es-ES" dirty="0"/>
              <a:t>Pero algunos son mejores que otros</a:t>
            </a:r>
            <a:r>
              <a:rPr lang="en-US" dirty="0"/>
              <a:t>.</a:t>
            </a:r>
          </a:p>
          <a:p>
            <a:pPr marL="0" indent="0">
              <a:buNone/>
            </a:pPr>
            <a:endParaRPr lang="en-US" dirty="0"/>
          </a:p>
          <a:p>
            <a:pPr marL="0" indent="0">
              <a:buNone/>
            </a:pPr>
            <a:r>
              <a:rPr lang="en-US" dirty="0" err="1"/>
              <a:t>Buenas</a:t>
            </a:r>
            <a:r>
              <a:rPr lang="en-US" dirty="0"/>
              <a:t> </a:t>
            </a:r>
            <a:r>
              <a:rPr lang="en-US" dirty="0" err="1"/>
              <a:t>recomendaciones</a:t>
            </a:r>
            <a:r>
              <a:rPr lang="en-US" dirty="0"/>
              <a:t>:</a:t>
            </a:r>
          </a:p>
          <a:p>
            <a:r>
              <a:rPr lang="en-US" sz="2400" dirty="0"/>
              <a:t>Web API Design - Crafting Interfaces that Developers Love</a:t>
            </a:r>
          </a:p>
          <a:p>
            <a:pPr lvl="1"/>
            <a:r>
              <a:rPr lang="en-US" sz="2000" u="sng" dirty="0">
                <a:hlinkClick r:id="rId2"/>
              </a:rPr>
              <a:t>https://pages.apigee.com/rs/apigee/images/api-design-ebook-2012-03.pdf</a:t>
            </a:r>
            <a:endParaRPr lang="en-US" sz="2000" u="sng" dirty="0"/>
          </a:p>
          <a:p>
            <a:endParaRPr lang="en-US" dirty="0"/>
          </a:p>
        </p:txBody>
      </p:sp>
    </p:spTree>
    <p:extLst>
      <p:ext uri="{BB962C8B-B14F-4D97-AF65-F5344CB8AC3E}">
        <p14:creationId xmlns:p14="http://schemas.microsoft.com/office/powerpoint/2010/main" val="21264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s-ES" dirty="0"/>
              <a:t>Un servidor con información sobre los usuarios</a:t>
            </a:r>
            <a:r>
              <a:rPr lang="en-US" dirty="0">
                <a:latin typeface="Georgia" panose="02040502050405020303" pitchFamily="18" charset="0"/>
              </a:rPr>
              <a:t>.</a:t>
            </a:r>
          </a:p>
          <a:p>
            <a:r>
              <a:rPr lang="en-US" dirty="0"/>
              <a:t>El </a:t>
            </a:r>
            <a:r>
              <a:rPr lang="en-US" dirty="0" err="1"/>
              <a:t>método</a:t>
            </a:r>
            <a:r>
              <a:rPr lang="en-US" dirty="0"/>
              <a:t> GET se </a:t>
            </a:r>
            <a:r>
              <a:rPr lang="en-US" dirty="0" err="1"/>
              <a:t>utiliza</a:t>
            </a:r>
            <a:r>
              <a:rPr lang="en-US" dirty="0"/>
              <a:t> para </a:t>
            </a:r>
            <a:r>
              <a:rPr lang="en-US" dirty="0" err="1"/>
              <a:t>recuperar</a:t>
            </a:r>
            <a:r>
              <a:rPr lang="en-US" dirty="0"/>
              <a:t> </a:t>
            </a:r>
            <a:r>
              <a:rPr lang="en-US" dirty="0" err="1"/>
              <a:t>recursos</a:t>
            </a:r>
            <a:r>
              <a:rPr lang="en-US" dirty="0"/>
              <a:t>.</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users?page</a:t>
            </a:r>
            <a:r>
              <a:rPr lang="en-US" dirty="0">
                <a:latin typeface="Courier New" panose="02070309020205020404" pitchFamily="49" charset="0"/>
                <a:cs typeface="Courier New" panose="02070309020205020404" pitchFamily="49" charset="0"/>
              </a:rPr>
              <a:t>=1</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=female</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users?age</a:t>
            </a:r>
            <a:r>
              <a:rPr lang="en-US" dirty="0">
                <a:latin typeface="Courier New" panose="02070309020205020404" pitchFamily="49" charset="0"/>
                <a:cs typeface="Courier New" panose="02070309020205020404" pitchFamily="49" charset="0"/>
              </a:rPr>
              <a:t>=18</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female&amp;age</a:t>
            </a:r>
            <a:r>
              <a:rPr lang="en-US" dirty="0">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s-ES" dirty="0"/>
              <a:t>Un servidor con información sobre los usuarios</a:t>
            </a:r>
            <a:r>
              <a:rPr lang="en-US" dirty="0">
                <a:latin typeface="Georgia" panose="02040502050405020303" pitchFamily="18" charset="0"/>
              </a:rPr>
              <a:t>.</a:t>
            </a:r>
          </a:p>
          <a:p>
            <a:r>
              <a:rPr lang="en-US" dirty="0"/>
              <a:t>El </a:t>
            </a:r>
            <a:r>
              <a:rPr lang="en-US" dirty="0" err="1"/>
              <a:t>método</a:t>
            </a:r>
            <a:r>
              <a:rPr lang="en-US" dirty="0"/>
              <a:t> GET se </a:t>
            </a:r>
            <a:r>
              <a:rPr lang="en-US" dirty="0" err="1"/>
              <a:t>utiliza</a:t>
            </a:r>
            <a:r>
              <a:rPr lang="en-US" dirty="0"/>
              <a:t> para </a:t>
            </a:r>
            <a:r>
              <a:rPr lang="en-US" dirty="0" err="1"/>
              <a:t>recuperar</a:t>
            </a:r>
            <a:r>
              <a:rPr lang="en-US" dirty="0"/>
              <a:t> </a:t>
            </a:r>
            <a:r>
              <a:rPr lang="en-US" dirty="0" err="1"/>
              <a:t>recursos</a:t>
            </a:r>
            <a:r>
              <a:rPr lang="en-US" dirty="0"/>
              <a:t>.</a:t>
            </a:r>
          </a:p>
          <a:p>
            <a:pPr lvl="1"/>
            <a:r>
              <a:rPr lang="es-ES" dirty="0"/>
              <a:t>¿Qué formato de datos? Especificado por el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era popular antes de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extLst>
              <p:ext uri="{D42A27DB-BD31-4B8C-83A1-F6EECF244321}">
                <p14:modId xmlns:p14="http://schemas.microsoft.com/office/powerpoint/2010/main" val="2973528526"/>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725088"/>
          </a:xfrm>
        </p:spPr>
        <p:txBody>
          <a:bodyPr wrap="square">
            <a:spAutoFit/>
          </a:bodyPr>
          <a:lstStyle/>
          <a:p>
            <a:pPr marL="0" indent="0">
              <a:buNone/>
            </a:pPr>
            <a:r>
              <a:rPr lang="es-ES" dirty="0"/>
              <a:t>Un servidor con información sobre los usuarios</a:t>
            </a:r>
            <a:r>
              <a:rPr lang="en-US" dirty="0">
                <a:latin typeface="Georgia" panose="02040502050405020303" pitchFamily="18" charset="0"/>
              </a:rPr>
              <a:t>.</a:t>
            </a:r>
          </a:p>
          <a:p>
            <a:r>
              <a:rPr lang="es-ES" dirty="0"/>
              <a:t>El método POST se utiliza para crear recursos</a:t>
            </a:r>
            <a:r>
              <a:rPr lang="en-US" dirty="0"/>
              <a:t>.</a:t>
            </a:r>
          </a:p>
          <a:p>
            <a:pPr lvl="1"/>
            <a:r>
              <a:rPr lang="es-ES" dirty="0"/>
              <a:t>¿Qué formato de datos? Especificado por el</a:t>
            </a:r>
            <a:r>
              <a:rPr lang="en-US" dirty="0"/>
              <a:t> </a:t>
            </a:r>
            <a:r>
              <a:rPr lang="en-US" dirty="0">
                <a:latin typeface="Courier New" panose="02070309020205020404" pitchFamily="49" charset="0"/>
                <a:cs typeface="Courier New" panose="02070309020205020404" pitchFamily="49" charset="0"/>
              </a:rPr>
              <a:t>Accept</a:t>
            </a:r>
            <a:r>
              <a:rPr lang="en-US" dirty="0"/>
              <a:t> y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s-ES" dirty="0"/>
              <a:t>Un servidor con información sobre los usuarios</a:t>
            </a:r>
            <a:r>
              <a:rPr lang="en-US" dirty="0">
                <a:latin typeface="Georgia" panose="02040502050405020303" pitchFamily="18" charset="0"/>
              </a:rPr>
              <a:t>.</a:t>
            </a:r>
          </a:p>
          <a:p>
            <a:r>
              <a:rPr lang="es-ES" dirty="0"/>
              <a:t>El método PUT se utiliza para actualizar un recurso completo</a:t>
            </a:r>
            <a:r>
              <a:rPr lang="en-US" dirty="0"/>
              <a:t>.</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000" dirty="0"/>
              <a:t>PUT también se puede usar para crear un recurso si sabe qué URI debe tener de antemano</a:t>
            </a:r>
            <a:r>
              <a:rPr lang="en-US" sz="2000" dirty="0"/>
              <a:t>.</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extLst>
              <p:ext uri="{D42A27DB-BD31-4B8C-83A1-F6EECF244321}">
                <p14:modId xmlns:p14="http://schemas.microsoft.com/office/powerpoint/2010/main" val="4172480251"/>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Cecilia</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s-ES" dirty="0"/>
              <a:t>Un servidor con información sobre los usuarios</a:t>
            </a:r>
            <a:r>
              <a:rPr lang="en-US" dirty="0">
                <a:latin typeface="Georgia" panose="02040502050405020303" pitchFamily="18" charset="0"/>
              </a:rPr>
              <a:t>.</a:t>
            </a:r>
          </a:p>
          <a:p>
            <a:r>
              <a:rPr lang="es-ES" dirty="0"/>
              <a:t>El método DELETE se utiliza para eliminar un recurso</a:t>
            </a:r>
            <a:r>
              <a:rPr lang="en-US" dirty="0"/>
              <a:t>.</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extLst>
              <p:ext uri="{D42A27DB-BD31-4B8C-83A1-F6EECF244321}">
                <p14:modId xmlns:p14="http://schemas.microsoft.com/office/powerpoint/2010/main" val="223438925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Cecilia</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s-ES" dirty="0"/>
              <a:t>Un servidor con información sobre los usuarios</a:t>
            </a:r>
            <a:r>
              <a:rPr lang="en-US" dirty="0">
                <a:latin typeface="Georgia" panose="02040502050405020303" pitchFamily="18" charset="0"/>
              </a:rPr>
              <a:t>.</a:t>
            </a:r>
          </a:p>
          <a:p>
            <a:r>
              <a:rPr lang="es-ES" dirty="0"/>
              <a:t>El método PATCH se utiliza para actualizar partes de un recurso</a:t>
            </a:r>
            <a:r>
              <a:rPr lang="en-US" dirty="0"/>
              <a:t>.</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000" dirty="0"/>
              <a:t>El método PATCH es solo un estándar propuesto</a:t>
            </a:r>
            <a:r>
              <a:rPr lang="en-US" sz="2000" dirty="0"/>
              <a:t>.</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extLst>
              <p:ext uri="{D42A27DB-BD31-4B8C-83A1-F6EECF244321}">
                <p14:modId xmlns:p14="http://schemas.microsoft.com/office/powerpoint/2010/main" val="1665709094"/>
              </p:ext>
            </p:extLst>
          </p:nvPr>
        </p:nvGraphicFramePr>
        <p:xfrm>
          <a:off x="10144813" y="466895"/>
          <a:ext cx="1812787" cy="1483360"/>
        </p:xfrm>
        <a:graphic>
          <a:graphicData uri="http://schemas.openxmlformats.org/drawingml/2006/table">
            <a:tbl>
              <a:tblPr firstRow="1" bandRow="1">
                <a:tableStyleId>{35758FB7-9AC5-4552-8A53-C91805E547FA}</a:tableStyleId>
              </a:tblPr>
              <a:tblGrid>
                <a:gridCol w="653526">
                  <a:extLst>
                    <a:ext uri="{9D8B030D-6E8A-4147-A177-3AD203B41FA5}">
                      <a16:colId xmlns:a16="http://schemas.microsoft.com/office/drawing/2014/main" val="1210267590"/>
                    </a:ext>
                  </a:extLst>
                </a:gridCol>
                <a:gridCol w="1159261">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Amanda</a:t>
                      </a:r>
                    </a:p>
                  </a:txBody>
                  <a:tcPr/>
                </a:tc>
                <a:extLst>
                  <a:ext uri="{0D108BD9-81ED-4DB2-BD59-A6C34878D82A}">
                    <a16:rowId xmlns:a16="http://schemas.microsoft.com/office/drawing/2014/main" val="221488528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Cecilia</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s-ES" dirty="0"/>
              <a:t>Un servidor con información sobre los usuarios</a:t>
            </a:r>
            <a:r>
              <a:rPr lang="en-US" dirty="0">
                <a:latin typeface="Georgia" panose="02040502050405020303" pitchFamily="18" charset="0"/>
              </a:rPr>
              <a:t>.</a:t>
            </a:r>
          </a:p>
          <a:p>
            <a:r>
              <a:rPr lang="es-ES" dirty="0"/>
              <a:t>¿Qué pasa si algo sale mal?</a:t>
            </a:r>
            <a:endParaRPr lang="en-US" dirty="0"/>
          </a:p>
          <a:p>
            <a:pPr lvl="1"/>
            <a:r>
              <a:rPr lang="en-US" dirty="0"/>
              <a:t>Use </a:t>
            </a:r>
            <a:r>
              <a:rPr lang="en-US" dirty="0" err="1"/>
              <a:t>el</a:t>
            </a:r>
            <a:r>
              <a:rPr lang="en-US" dirty="0"/>
              <a:t> HTTP status codes para </a:t>
            </a:r>
            <a:r>
              <a:rPr lang="en-US" dirty="0" err="1"/>
              <a:t>indicar</a:t>
            </a:r>
            <a:r>
              <a:rPr lang="en-US" dirty="0"/>
              <a:t> </a:t>
            </a:r>
            <a:r>
              <a:rPr lang="en-US" dirty="0" err="1"/>
              <a:t>éxito</a:t>
            </a:r>
            <a:r>
              <a:rPr lang="en-US" dirty="0"/>
              <a:t>/</a:t>
            </a:r>
            <a:r>
              <a:rPr lang="en-US" dirty="0" err="1"/>
              <a:t>fracaso</a:t>
            </a:r>
            <a:r>
              <a:rPr lang="en-US" dirty="0"/>
              <a:t>.</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s-ES" dirty="0"/>
              <a:t>Obtenga más información sobre los diferentes códigos de estado en</a:t>
            </a:r>
            <a:r>
              <a:rPr lang="en-US" dirty="0"/>
              <a:t>:</a:t>
            </a:r>
          </a:p>
          <a:p>
            <a:pPr lvl="2"/>
            <a:r>
              <a:rPr lang="en-US" dirty="0">
                <a:hlinkClick r:id="rId2">
                  <a:extLst>
                    <a:ext uri="{A12FA001-AC4F-418D-AE19-62706E023703}">
                      <ahyp:hlinkClr xmlns:ahyp="http://schemas.microsoft.com/office/drawing/2018/hyperlinkcolor" val="tx"/>
                    </a:ext>
                  </a:extLst>
                </a:hlinkClick>
              </a:rPr>
              <a:t>http://www.restapitutorial.com/httpstatuscodes.html</a:t>
            </a:r>
            <a:r>
              <a:rPr lang="en-US" dirty="0"/>
              <a:t> </a:t>
            </a:r>
          </a:p>
          <a:p>
            <a:pPr lvl="1"/>
            <a:r>
              <a:rPr lang="es-ES" dirty="0"/>
              <a:t>Opcionalmente, incluya mensajes de error en el cuerpo de la respuesta</a:t>
            </a:r>
            <a:r>
              <a:rPr lang="en-US" dirty="0"/>
              <a:t>.</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extLst>
              <p:ext uri="{D42A27DB-BD31-4B8C-83A1-F6EECF244321}">
                <p14:modId xmlns:p14="http://schemas.microsoft.com/office/powerpoint/2010/main" val="127075211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REST </a:t>
            </a:r>
            <a:r>
              <a:rPr lang="en-US" sz="4800"/>
              <a:t>API basics</a:t>
            </a:r>
            <a:endParaRPr lang="en-US" sz="4800" dirty="0"/>
          </a:p>
        </p:txBody>
      </p:sp>
      <p:sp>
        <p:nvSpPr>
          <p:cNvPr id="3" name="Subtitle 2"/>
          <p:cNvSpPr>
            <a:spLocks noGrp="1"/>
          </p:cNvSpPr>
          <p:nvPr>
            <p:ph type="subTitle" idx="1"/>
          </p:nvPr>
        </p:nvSpPr>
        <p:spPr/>
        <p:txBody>
          <a:bodyPr>
            <a:normAutofit/>
          </a:bodyPr>
          <a:lstStyle/>
          <a:p>
            <a:r>
              <a:rPr lang="en-US" b="1" dirty="0"/>
              <a:t>Peter Larsson-Green</a:t>
            </a:r>
          </a:p>
          <a:p>
            <a:r>
              <a:rPr lang="en-US" dirty="0"/>
              <a:t>Jönköping University</a:t>
            </a:r>
          </a:p>
        </p:txBody>
      </p:sp>
    </p:spTree>
    <p:extLst>
      <p:ext uri="{BB962C8B-B14F-4D97-AF65-F5344CB8AC3E}">
        <p14:creationId xmlns:p14="http://schemas.microsoft.com/office/powerpoint/2010/main" val="113824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200" y="1690688"/>
            <a:ext cx="10515600" cy="4407873"/>
          </a:xfrm>
        </p:spPr>
        <p:txBody>
          <a:bodyPr>
            <a:spAutoFit/>
          </a:bodyPr>
          <a:lstStyle/>
          <a:p>
            <a:pPr marL="0" indent="0">
              <a:buNone/>
            </a:pPr>
            <a:r>
              <a:rPr lang="en-US" dirty="0"/>
              <a:t>¿</a:t>
            </a:r>
            <a:r>
              <a:rPr lang="en-US" dirty="0" err="1"/>
              <a:t>Cómo</a:t>
            </a:r>
            <a:r>
              <a:rPr lang="en-US" dirty="0"/>
              <a:t> </a:t>
            </a:r>
            <a:r>
              <a:rPr lang="en-US" dirty="0" err="1"/>
              <a:t>debes</a:t>
            </a:r>
            <a:r>
              <a:rPr lang="en-US" dirty="0"/>
              <a:t> </a:t>
            </a:r>
            <a:r>
              <a:rPr lang="en-US" dirty="0" err="1"/>
              <a:t>pensar</a:t>
            </a:r>
            <a:r>
              <a:rPr lang="en-US" dirty="0"/>
              <a:t>?</a:t>
            </a:r>
            <a:endParaRPr lang="en-US" dirty="0">
              <a:latin typeface="Georgia" panose="02040502050405020303" pitchFamily="18" charset="0"/>
            </a:endParaRPr>
          </a:p>
          <a:p>
            <a:r>
              <a:rPr lang="es-ES" dirty="0"/>
              <a:t>Haz que sea lo más fácil posible de usar para otros programadores</a:t>
            </a:r>
            <a:r>
              <a:rPr lang="en-US" dirty="0">
                <a:latin typeface="Georgia" panose="02040502050405020303" pitchFamily="18" charset="0"/>
              </a:rPr>
              <a:t>.</a:t>
            </a:r>
          </a:p>
          <a:p>
            <a:pPr marL="0" indent="0">
              <a:buNone/>
            </a:pPr>
            <a:endParaRPr lang="en-US" dirty="0"/>
          </a:p>
          <a:p>
            <a:pPr marL="0" indent="0">
              <a:buNone/>
            </a:pPr>
            <a:r>
              <a:rPr lang="en-US" dirty="0">
                <a:latin typeface="Georgia" panose="02040502050405020303" pitchFamily="18" charset="0"/>
              </a:rPr>
              <a:t>Facebook:</a:t>
            </a:r>
          </a:p>
          <a:p>
            <a:pPr lvl="1"/>
            <a:r>
              <a:rPr lang="en-US" dirty="0" err="1"/>
              <a:t>Regresa</a:t>
            </a:r>
            <a:r>
              <a:rPr lang="en-US" dirty="0"/>
              <a:t> siempre200 OK.</a:t>
            </a:r>
          </a:p>
          <a:p>
            <a:pPr lvl="1"/>
            <a:r>
              <a:rPr lang="en-US" dirty="0">
                <a:latin typeface="Courier New" panose="02070309020205020404" pitchFamily="49" charset="0"/>
                <a:cs typeface="Courier New" panose="02070309020205020404" pitchFamily="49" charset="0"/>
              </a:rPr>
              <a:t>GET /v2.7/{user-id}</a:t>
            </a:r>
          </a:p>
          <a:p>
            <a:pPr lvl="1"/>
            <a:r>
              <a:rPr lang="en-US" dirty="0">
                <a:latin typeface="Courier New" panose="02070309020205020404" pitchFamily="49" charset="0"/>
                <a:cs typeface="Courier New" panose="02070309020205020404" pitchFamily="49" charset="0"/>
              </a:rPr>
              <a:t>GET /v2.7/{post-id}</a:t>
            </a:r>
          </a:p>
          <a:p>
            <a:pPr lvl="1"/>
            <a:r>
              <a:rPr lang="en-US" dirty="0">
                <a:latin typeface="Courier New" panose="02070309020205020404" pitchFamily="49" charset="0"/>
                <a:cs typeface="Courier New" panose="02070309020205020404" pitchFamily="49" charset="0"/>
              </a:rPr>
              <a:t>GET /v2.7/{user-id}/friends</a:t>
            </a:r>
          </a:p>
          <a:p>
            <a:pPr lvl="1"/>
            <a:r>
              <a:rPr lang="en-US" dirty="0">
                <a:latin typeface="Courier New" panose="02070309020205020404" pitchFamily="49" charset="0"/>
                <a:cs typeface="Courier New" panose="02070309020205020404" pitchFamily="49" charset="0"/>
              </a:rPr>
              <a:t>GET /v2.7/{object-id}/likes</a:t>
            </a:r>
          </a:p>
        </p:txBody>
      </p:sp>
    </p:spTree>
    <p:extLst>
      <p:ext uri="{BB962C8B-B14F-4D97-AF65-F5344CB8AC3E}">
        <p14:creationId xmlns:p14="http://schemas.microsoft.com/office/powerpoint/2010/main" val="33155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199" y="1690688"/>
            <a:ext cx="10844463" cy="3614836"/>
          </a:xfrm>
        </p:spPr>
        <p:txBody>
          <a:bodyPr wrap="square">
            <a:spAutoFit/>
          </a:bodyPr>
          <a:lstStyle/>
          <a:p>
            <a:pPr marL="0" indent="0">
              <a:buNone/>
            </a:pPr>
            <a:r>
              <a:rPr lang="en-US" dirty="0"/>
              <a:t>¿</a:t>
            </a:r>
            <a:r>
              <a:rPr lang="en-US" dirty="0" err="1"/>
              <a:t>Cómo</a:t>
            </a:r>
            <a:r>
              <a:rPr lang="en-US" dirty="0"/>
              <a:t> </a:t>
            </a:r>
            <a:r>
              <a:rPr lang="en-US" dirty="0" err="1"/>
              <a:t>debes</a:t>
            </a:r>
            <a:r>
              <a:rPr lang="en-US" dirty="0"/>
              <a:t> </a:t>
            </a:r>
            <a:r>
              <a:rPr lang="en-US" dirty="0" err="1"/>
              <a:t>pensar</a:t>
            </a:r>
            <a:r>
              <a:rPr lang="en-US" dirty="0"/>
              <a:t>?</a:t>
            </a:r>
            <a:endParaRPr lang="en-US" dirty="0">
              <a:latin typeface="Georgia" panose="02040502050405020303" pitchFamily="18" charset="0"/>
            </a:endParaRPr>
          </a:p>
          <a:p>
            <a:r>
              <a:rPr lang="es-ES" dirty="0"/>
              <a:t>Haz que sea lo más fácil posible de usar para otros programadores</a:t>
            </a:r>
            <a:r>
              <a:rPr lang="en-US" dirty="0"/>
              <a:t>.</a:t>
            </a:r>
          </a:p>
          <a:p>
            <a:pPr marL="0" indent="0">
              <a:buNone/>
            </a:pPr>
            <a:endParaRPr lang="en-US" dirty="0"/>
          </a:p>
          <a:p>
            <a:pPr marL="0" indent="0">
              <a:buNone/>
            </a:pPr>
            <a:r>
              <a:rPr lang="en-US" dirty="0">
                <a:latin typeface="Georgia" panose="02040502050405020303" pitchFamily="18" charset="0"/>
              </a:rPr>
              <a:t>Twitter:</a:t>
            </a:r>
          </a:p>
          <a:p>
            <a:pPr lvl="1"/>
            <a:r>
              <a:rPr lang="es-ES" dirty="0"/>
              <a:t>Utilice únicamente GET y POST</a:t>
            </a:r>
            <a:r>
              <a:rPr lang="en-US" dirty="0"/>
              <a:t>.</a:t>
            </a:r>
          </a:p>
          <a:p>
            <a:pPr lvl="1"/>
            <a:r>
              <a:rPr lang="en-US" dirty="0">
                <a:latin typeface="Courier New" panose="02070309020205020404" pitchFamily="49" charset="0"/>
                <a:cs typeface="Courier New" panose="02070309020205020404" pitchFamily="49" charset="0"/>
              </a:rPr>
              <a:t>GET  /1.1/users/</a:t>
            </a:r>
            <a:r>
              <a:rPr lang="en-US" dirty="0" err="1">
                <a:latin typeface="Courier New" panose="02070309020205020404" pitchFamily="49" charset="0"/>
                <a:cs typeface="Courier New" panose="02070309020205020404" pitchFamily="49" charset="0"/>
              </a:rPr>
              <a:t>show.json?user_id</a:t>
            </a:r>
            <a:r>
              <a:rPr lang="en-US" dirty="0">
                <a:latin typeface="Courier New" panose="02070309020205020404" pitchFamily="49" charset="0"/>
                <a:cs typeface="Courier New" panose="02070309020205020404" pitchFamily="49" charset="0"/>
              </a:rPr>
              <a:t>=2244994945</a:t>
            </a:r>
          </a:p>
          <a:p>
            <a:pPr lvl="1"/>
            <a:r>
              <a:rPr lang="en-US" dirty="0">
                <a:latin typeface="Courier New" panose="02070309020205020404" pitchFamily="49" charset="0"/>
                <a:cs typeface="Courier New" panose="02070309020205020404" pitchFamily="49" charset="0"/>
              </a:rPr>
              <a:t>POST /1.1/favorites/</a:t>
            </a:r>
            <a:r>
              <a:rPr lang="en-US" dirty="0" err="1">
                <a:latin typeface="Courier New" panose="02070309020205020404" pitchFamily="49" charset="0"/>
                <a:cs typeface="Courier New" panose="02070309020205020404" pitchFamily="49" charset="0"/>
              </a:rPr>
              <a:t>destroy.json?id</a:t>
            </a:r>
            <a:r>
              <a:rPr lang="en-US" dirty="0">
                <a:latin typeface="Courier New" panose="02070309020205020404" pitchFamily="49" charset="0"/>
                <a:cs typeface="Courier New" panose="02070309020205020404" pitchFamily="49" charset="0"/>
              </a:rPr>
              <a:t>=243138128959913986</a:t>
            </a:r>
          </a:p>
        </p:txBody>
      </p:sp>
    </p:spTree>
    <p:extLst>
      <p:ext uri="{BB962C8B-B14F-4D97-AF65-F5344CB8AC3E}">
        <p14:creationId xmlns:p14="http://schemas.microsoft.com/office/powerpoint/2010/main" val="14381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573696" y="1066393"/>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592622" y="2910100"/>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7845392" y="2910100"/>
            <a:ext cx="867910" cy="369332"/>
          </a:xfrm>
          <a:prstGeom prst="rect">
            <a:avLst/>
          </a:prstGeom>
          <a:noFill/>
        </p:spPr>
        <p:txBody>
          <a:bodyPr wrap="square" rtlCol="0">
            <a:spAutoFit/>
          </a:bodyPr>
          <a:lstStyle/>
          <a:p>
            <a:pPr algn="ctr"/>
            <a:r>
              <a:rPr lang="en-US" dirty="0">
                <a:solidFill>
                  <a:schemeClr val="bg1"/>
                </a:solidFill>
              </a:rPr>
              <a:t>Server</a:t>
            </a:r>
          </a:p>
        </p:txBody>
      </p:sp>
      <p:cxnSp>
        <p:nvCxnSpPr>
          <p:cNvPr id="36" name="Straight Connector 35">
            <a:extLst>
              <a:ext uri="{FF2B5EF4-FFF2-40B4-BE49-F238E27FC236}">
                <a16:creationId xmlns:a16="http://schemas.microsoft.com/office/drawing/2014/main" id="{A2337B0C-DC15-41C2-B2C2-40B9FEC6D3CC}"/>
              </a:ext>
            </a:extLst>
          </p:cNvPr>
          <p:cNvCxnSpPr>
            <a:stCxn id="31" idx="2"/>
          </p:cNvCxnSpPr>
          <p:nvPr/>
        </p:nvCxnSpPr>
        <p:spPr>
          <a:xfrm>
            <a:off x="2699126"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63B94F-3D1E-4DDD-B741-12146A70DFB5}"/>
              </a:ext>
            </a:extLst>
          </p:cNvPr>
          <p:cNvCxnSpPr/>
          <p:nvPr/>
        </p:nvCxnSpPr>
        <p:spPr>
          <a:xfrm>
            <a:off x="8265090"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CB7899-5BA1-495B-A7BF-B68C2A754A61}"/>
              </a:ext>
            </a:extLst>
          </p:cNvPr>
          <p:cNvCxnSpPr>
            <a:cxnSpLocks/>
          </p:cNvCxnSpPr>
          <p:nvPr/>
        </p:nvCxnSpPr>
        <p:spPr>
          <a:xfrm>
            <a:off x="2832653"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21D9C4FB-A5AB-4A1E-A337-B965DBF55054}"/>
              </a:ext>
            </a:extLst>
          </p:cNvPr>
          <p:cNvSpPr txBox="1">
            <a:spLocks/>
          </p:cNvSpPr>
          <p:nvPr/>
        </p:nvSpPr>
        <p:spPr>
          <a:xfrm>
            <a:off x="3373278" y="2806562"/>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/the-resource</a:t>
            </a:r>
            <a:br>
              <a:rPr lang="en-US" sz="2000" dirty="0">
                <a:solidFill>
                  <a:schemeClr val="tx1"/>
                </a:solidFill>
              </a:rPr>
            </a:br>
            <a:r>
              <a:rPr lang="en-US" sz="2000" dirty="0">
                <a:solidFill>
                  <a:schemeClr val="tx1"/>
                </a:solidFill>
              </a:rPr>
              <a:t>...</a:t>
            </a:r>
          </a:p>
        </p:txBody>
      </p:sp>
      <p:cxnSp>
        <p:nvCxnSpPr>
          <p:cNvPr id="43" name="Straight Arrow Connector 42">
            <a:extLst>
              <a:ext uri="{FF2B5EF4-FFF2-40B4-BE49-F238E27FC236}">
                <a16:creationId xmlns:a16="http://schemas.microsoft.com/office/drawing/2014/main" id="{7B0D58F0-4A74-4F6B-8109-F0F2D0BB5343}"/>
              </a:ext>
            </a:extLst>
          </p:cNvPr>
          <p:cNvCxnSpPr>
            <a:cxnSpLocks/>
          </p:cNvCxnSpPr>
          <p:nvPr/>
        </p:nvCxnSpPr>
        <p:spPr>
          <a:xfrm flipH="1">
            <a:off x="2832654"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3374E6D5-48B6-4116-866A-D12E2184B7C2}"/>
              </a:ext>
            </a:extLst>
          </p:cNvPr>
          <p:cNvSpPr txBox="1">
            <a:spLocks/>
          </p:cNvSpPr>
          <p:nvPr/>
        </p:nvSpPr>
        <p:spPr>
          <a:xfrm>
            <a:off x="5470840" y="3785669"/>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48" name="Straight Connector 47">
            <a:extLst>
              <a:ext uri="{FF2B5EF4-FFF2-40B4-BE49-F238E27FC236}">
                <a16:creationId xmlns:a16="http://schemas.microsoft.com/office/drawing/2014/main" id="{54F1E9C1-C4E0-4F7F-83FA-E48726584C94}"/>
              </a:ext>
            </a:extLst>
          </p:cNvPr>
          <p:cNvCxnSpPr/>
          <p:nvPr/>
        </p:nvCxnSpPr>
        <p:spPr>
          <a:xfrm>
            <a:off x="2604052" y="4005471"/>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49" name="Content Placeholder 2">
            <a:extLst>
              <a:ext uri="{FF2B5EF4-FFF2-40B4-BE49-F238E27FC236}">
                <a16:creationId xmlns:a16="http://schemas.microsoft.com/office/drawing/2014/main" id="{79D7172B-8C4F-4595-A8CA-73E1F847E623}"/>
              </a:ext>
            </a:extLst>
          </p:cNvPr>
          <p:cNvSpPr txBox="1">
            <a:spLocks/>
          </p:cNvSpPr>
          <p:nvPr/>
        </p:nvSpPr>
        <p:spPr>
          <a:xfrm>
            <a:off x="207463" y="3947728"/>
            <a:ext cx="2484534" cy="120032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a:solidFill>
                  <a:schemeClr val="tx1"/>
                </a:solidFill>
              </a:rPr>
              <a:t>Muestra la página y, a continuación, el usuario hace clic</a:t>
            </a:r>
            <a:br>
              <a:rPr lang="es-ES" sz="2000">
                <a:solidFill>
                  <a:schemeClr val="tx1"/>
                </a:solidFill>
              </a:rPr>
            </a:br>
            <a:r>
              <a:rPr lang="es-ES" sz="2000">
                <a:solidFill>
                  <a:schemeClr val="tx1"/>
                </a:solidFill>
              </a:rPr>
              <a:t>en el enlace.</a:t>
            </a:r>
            <a:endParaRPr lang="en-US" sz="2000" dirty="0">
              <a:solidFill>
                <a:schemeClr val="tx1"/>
              </a:solidFill>
            </a:endParaRPr>
          </a:p>
        </p:txBody>
      </p:sp>
      <p:cxnSp>
        <p:nvCxnSpPr>
          <p:cNvPr id="50" name="Straight Arrow Connector 49">
            <a:extLst>
              <a:ext uri="{FF2B5EF4-FFF2-40B4-BE49-F238E27FC236}">
                <a16:creationId xmlns:a16="http://schemas.microsoft.com/office/drawing/2014/main" id="{9234B9CA-4736-47EA-A2D9-2E4CD6D8EC98}"/>
              </a:ext>
            </a:extLst>
          </p:cNvPr>
          <p:cNvCxnSpPr>
            <a:cxnSpLocks/>
          </p:cNvCxnSpPr>
          <p:nvPr/>
        </p:nvCxnSpPr>
        <p:spPr>
          <a:xfrm>
            <a:off x="2895124" y="4928292"/>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A48FFEB0-4AF2-432A-853A-1B41E0C3AD95}"/>
              </a:ext>
            </a:extLst>
          </p:cNvPr>
          <p:cNvSpPr txBox="1">
            <a:spLocks/>
          </p:cNvSpPr>
          <p:nvPr/>
        </p:nvSpPr>
        <p:spPr>
          <a:xfrm>
            <a:off x="2787371" y="4314178"/>
            <a:ext cx="289781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/another-resource</a:t>
            </a:r>
            <a:br>
              <a:rPr lang="en-US" sz="2000" dirty="0">
                <a:solidFill>
                  <a:schemeClr val="tx1"/>
                </a:solidFill>
              </a:rPr>
            </a:br>
            <a:r>
              <a:rPr lang="en-US" sz="2000" dirty="0">
                <a:solidFill>
                  <a:schemeClr val="tx1"/>
                </a:solidFill>
              </a:rPr>
              <a:t>...</a:t>
            </a:r>
          </a:p>
        </p:txBody>
      </p:sp>
      <p:cxnSp>
        <p:nvCxnSpPr>
          <p:cNvPr id="52" name="Straight Arrow Connector 51">
            <a:extLst>
              <a:ext uri="{FF2B5EF4-FFF2-40B4-BE49-F238E27FC236}">
                <a16:creationId xmlns:a16="http://schemas.microsoft.com/office/drawing/2014/main" id="{12333098-F3C9-461B-8C00-718CA57A586B}"/>
              </a:ext>
            </a:extLst>
          </p:cNvPr>
          <p:cNvCxnSpPr>
            <a:cxnSpLocks/>
          </p:cNvCxnSpPr>
          <p:nvPr/>
        </p:nvCxnSpPr>
        <p:spPr>
          <a:xfrm flipH="1">
            <a:off x="2878664" y="528731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C6D1499-45BA-40A9-B23B-B1BF55F99977}"/>
              </a:ext>
            </a:extLst>
          </p:cNvPr>
          <p:cNvSpPr txBox="1">
            <a:spLocks/>
          </p:cNvSpPr>
          <p:nvPr/>
        </p:nvSpPr>
        <p:spPr>
          <a:xfrm>
            <a:off x="5516850" y="5366724"/>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55" name="Straight Connector 54">
            <a:extLst>
              <a:ext uri="{FF2B5EF4-FFF2-40B4-BE49-F238E27FC236}">
                <a16:creationId xmlns:a16="http://schemas.microsoft.com/office/drawing/2014/main" id="{55664A78-1EA8-4A53-801B-293D9843FDAF}"/>
              </a:ext>
            </a:extLst>
          </p:cNvPr>
          <p:cNvCxnSpPr/>
          <p:nvPr/>
        </p:nvCxnSpPr>
        <p:spPr>
          <a:xfrm>
            <a:off x="2611181" y="5553674"/>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56" name="Content Placeholder 2">
            <a:extLst>
              <a:ext uri="{FF2B5EF4-FFF2-40B4-BE49-F238E27FC236}">
                <a16:creationId xmlns:a16="http://schemas.microsoft.com/office/drawing/2014/main" id="{DE332ED9-207C-4741-8DD0-628CBFB097A5}"/>
              </a:ext>
            </a:extLst>
          </p:cNvPr>
          <p:cNvSpPr txBox="1">
            <a:spLocks/>
          </p:cNvSpPr>
          <p:nvPr/>
        </p:nvSpPr>
        <p:spPr>
          <a:xfrm>
            <a:off x="422786" y="5495931"/>
            <a:ext cx="227634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tx1"/>
                </a:solidFill>
              </a:rPr>
              <a:t>Muestra la otra página, ...</a:t>
            </a:r>
            <a:endParaRPr lang="en-US" sz="2000" dirty="0">
              <a:solidFill>
                <a:schemeClr val="tx1"/>
              </a:solidFill>
            </a:endParaRPr>
          </a:p>
        </p:txBody>
      </p:sp>
    </p:spTree>
    <p:extLst>
      <p:ext uri="{BB962C8B-B14F-4D97-AF65-F5344CB8AC3E}">
        <p14:creationId xmlns:p14="http://schemas.microsoft.com/office/powerpoint/2010/main" val="2036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42" grpId="0"/>
      <p:bldP spid="46" grpId="0"/>
      <p:bldP spid="49" grpId="0"/>
      <p:bldP spid="51" grpId="0"/>
      <p:bldP spid="53"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sp>
        <p:nvSpPr>
          <p:cNvPr id="26" name="Content Placeholder 2">
            <a:extLst>
              <a:ext uri="{FF2B5EF4-FFF2-40B4-BE49-F238E27FC236}">
                <a16:creationId xmlns:a16="http://schemas.microsoft.com/office/drawing/2014/main" id="{90BF46C0-69BC-4E12-AEAC-203149C3A0DA}"/>
              </a:ext>
            </a:extLst>
          </p:cNvPr>
          <p:cNvSpPr>
            <a:spLocks noGrp="1"/>
          </p:cNvSpPr>
          <p:nvPr>
            <p:ph idx="1"/>
          </p:nvPr>
        </p:nvSpPr>
        <p:spPr>
          <a:xfrm>
            <a:off x="838200" y="1690688"/>
            <a:ext cx="10515600" cy="2978764"/>
          </a:xfrm>
        </p:spPr>
        <p:txBody>
          <a:bodyPr wrap="square">
            <a:spAutoFit/>
          </a:bodyPr>
          <a:lstStyle/>
          <a:p>
            <a:r>
              <a:rPr lang="es-ES" dirty="0"/>
              <a:t>La interfaz está construida en HTML y HTTP.
Inconvenientes:</a:t>
            </a:r>
          </a:p>
          <a:p>
            <a:pPr lvl="1"/>
            <a:r>
              <a:rPr lang="es-ES" dirty="0"/>
              <a:t>El cliente debe comprender tanto HTTP como HTML.
Toda la página web se sustituye por otra.
No hay forma de animar transiciones entre páginas web.
Por lo general, los mismos datos se envían en varias respuestas.
Por ejemplo, código .HTML para el diseño.</a:t>
            </a:r>
            <a:endParaRPr lang="en-US" dirty="0"/>
          </a:p>
        </p:txBody>
      </p:sp>
    </p:spTree>
    <p:extLst>
      <p:ext uri="{BB962C8B-B14F-4D97-AF65-F5344CB8AC3E}">
        <p14:creationId xmlns:p14="http://schemas.microsoft.com/office/powerpoint/2010/main" val="12816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762538" y="1354760"/>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781464" y="3198467"/>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5867751" y="3198467"/>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5" name="Group 4">
            <a:extLst>
              <a:ext uri="{FF2B5EF4-FFF2-40B4-BE49-F238E27FC236}">
                <a16:creationId xmlns:a16="http://schemas.microsoft.com/office/drawing/2014/main" id="{4325B10F-4C82-4FFD-9819-FF82E04C6CA3}"/>
              </a:ext>
            </a:extLst>
          </p:cNvPr>
          <p:cNvGrpSpPr/>
          <p:nvPr/>
        </p:nvGrpSpPr>
        <p:grpSpPr>
          <a:xfrm>
            <a:off x="8562555" y="2046009"/>
            <a:ext cx="914400" cy="914400"/>
            <a:chOff x="8138491" y="1803437"/>
            <a:chExt cx="914400" cy="914400"/>
          </a:xfrm>
        </p:grpSpPr>
        <p:sp>
          <p:nvSpPr>
            <p:cNvPr id="27" name="Rectangle 26">
              <a:extLst>
                <a:ext uri="{FF2B5EF4-FFF2-40B4-BE49-F238E27FC236}">
                  <a16:creationId xmlns:a16="http://schemas.microsoft.com/office/drawing/2014/main" id="{CFF31770-772C-471A-8DE2-4FE90AD079EA}"/>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530DACDA-EA9B-49EC-96B2-26F5D1FA7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6" name="Arrow: Left-Right 5">
            <a:extLst>
              <a:ext uri="{FF2B5EF4-FFF2-40B4-BE49-F238E27FC236}">
                <a16:creationId xmlns:a16="http://schemas.microsoft.com/office/drawing/2014/main" id="{D4D6AB3A-90F6-4C14-BFF3-5DD06C0F91AE}"/>
              </a:ext>
            </a:extLst>
          </p:cNvPr>
          <p:cNvSpPr/>
          <p:nvPr/>
        </p:nvSpPr>
        <p:spPr>
          <a:xfrm>
            <a:off x="4204251"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67632C-176A-488E-8D7B-A383949828E9}"/>
              </a:ext>
            </a:extLst>
          </p:cNvPr>
          <p:cNvSpPr txBox="1"/>
          <p:nvPr/>
        </p:nvSpPr>
        <p:spPr>
          <a:xfrm>
            <a:off x="4348922" y="1806136"/>
            <a:ext cx="1221403" cy="646331"/>
          </a:xfrm>
          <a:prstGeom prst="rect">
            <a:avLst/>
          </a:prstGeom>
          <a:noFill/>
        </p:spPr>
        <p:txBody>
          <a:bodyPr wrap="square" rtlCol="0">
            <a:spAutoFit/>
          </a:bodyPr>
          <a:lstStyle/>
          <a:p>
            <a:pPr algn="ctr"/>
            <a:r>
              <a:rPr lang="en-US" dirty="0"/>
              <a:t>HTTP &amp; HTML</a:t>
            </a:r>
          </a:p>
        </p:txBody>
      </p:sp>
      <p:sp>
        <p:nvSpPr>
          <p:cNvPr id="33" name="TextBox 32">
            <a:extLst>
              <a:ext uri="{FF2B5EF4-FFF2-40B4-BE49-F238E27FC236}">
                <a16:creationId xmlns:a16="http://schemas.microsoft.com/office/drawing/2014/main" id="{AA4AF900-A40E-4F75-A36B-AC7376AAF427}"/>
              </a:ext>
            </a:extLst>
          </p:cNvPr>
          <p:cNvSpPr txBox="1"/>
          <p:nvPr/>
        </p:nvSpPr>
        <p:spPr>
          <a:xfrm>
            <a:off x="8507892" y="2960409"/>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4" name="Arrow: Left-Right 33">
            <a:extLst>
              <a:ext uri="{FF2B5EF4-FFF2-40B4-BE49-F238E27FC236}">
                <a16:creationId xmlns:a16="http://schemas.microsoft.com/office/drawing/2014/main" id="{7282574E-A7ED-4418-837C-88BD9AE65AB7}"/>
              </a:ext>
            </a:extLst>
          </p:cNvPr>
          <p:cNvSpPr/>
          <p:nvPr/>
        </p:nvSpPr>
        <p:spPr>
          <a:xfrm>
            <a:off x="6910759"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4DD29EF-A1E0-4A30-8E4E-6B489F1741A7}"/>
              </a:ext>
            </a:extLst>
          </p:cNvPr>
          <p:cNvSpPr txBox="1"/>
          <p:nvPr/>
        </p:nvSpPr>
        <p:spPr>
          <a:xfrm>
            <a:off x="7055430" y="1944635"/>
            <a:ext cx="1221403" cy="369332"/>
          </a:xfrm>
          <a:prstGeom prst="rect">
            <a:avLst/>
          </a:prstGeom>
          <a:noFill/>
        </p:spPr>
        <p:txBody>
          <a:bodyPr wrap="square" rtlCol="0">
            <a:spAutoFit/>
          </a:bodyPr>
          <a:lstStyle/>
          <a:p>
            <a:pPr algn="ctr"/>
            <a:r>
              <a:rPr lang="en-US" dirty="0"/>
              <a:t>???</a:t>
            </a:r>
          </a:p>
        </p:txBody>
      </p:sp>
      <p:sp>
        <p:nvSpPr>
          <p:cNvPr id="40" name="Content Placeholder 2">
            <a:extLst>
              <a:ext uri="{FF2B5EF4-FFF2-40B4-BE49-F238E27FC236}">
                <a16:creationId xmlns:a16="http://schemas.microsoft.com/office/drawing/2014/main" id="{B31DDA90-BF4C-467B-9ACC-AB77A19CA5FB}"/>
              </a:ext>
            </a:extLst>
          </p:cNvPr>
          <p:cNvSpPr txBox="1">
            <a:spLocks/>
          </p:cNvSpPr>
          <p:nvPr/>
        </p:nvSpPr>
        <p:spPr>
          <a:xfrm>
            <a:off x="838200" y="3600389"/>
            <a:ext cx="10515600" cy="112248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t>Se puede usar HTTP y HTML, pero no es óptimo.
La interfaz gráfica de usuario de los teléfonos inteligentes no utiliza HTML</a:t>
            </a:r>
            <a:r>
              <a:rPr lang="en-US" sz="2000" dirty="0"/>
              <a:t>.</a:t>
            </a:r>
          </a:p>
          <a:p>
            <a:pPr lvl="1"/>
            <a:r>
              <a:rPr lang="en-US" sz="1800" dirty="0"/>
              <a:t>E.g., </a:t>
            </a:r>
            <a:r>
              <a:rPr lang="en-US" sz="1800" dirty="0">
                <a:latin typeface="Courier New" panose="02070309020205020404" pitchFamily="49" charset="0"/>
                <a:cs typeface="Courier New" panose="02070309020205020404" pitchFamily="49" charset="0"/>
              </a:rPr>
              <a:t>GET /users/3</a:t>
            </a:r>
            <a:r>
              <a:rPr lang="en-US" sz="1800" dirty="0"/>
              <a:t>:</a:t>
            </a:r>
          </a:p>
        </p:txBody>
      </p:sp>
      <p:sp>
        <p:nvSpPr>
          <p:cNvPr id="26" name="Content Placeholder 3">
            <a:extLst>
              <a:ext uri="{FF2B5EF4-FFF2-40B4-BE49-F238E27FC236}">
                <a16:creationId xmlns:a16="http://schemas.microsoft.com/office/drawing/2014/main" id="{B496374D-F583-495A-A3B9-4C3811D3D3EA}"/>
              </a:ext>
            </a:extLst>
          </p:cNvPr>
          <p:cNvSpPr txBox="1">
            <a:spLocks/>
          </p:cNvSpPr>
          <p:nvPr/>
        </p:nvSpPr>
        <p:spPr>
          <a:xfrm>
            <a:off x="1992269" y="4987367"/>
            <a:ext cx="7013380" cy="7260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&lt;h1&gt;Claire&lt;/h1&gt;</a:t>
            </a:r>
          </a:p>
          <a:p>
            <a:pPr marL="0" indent="0">
              <a:buNone/>
            </a:pPr>
            <a:r>
              <a:rPr lang="en-US" sz="1800" dirty="0">
                <a:solidFill>
                  <a:schemeClr val="tx1"/>
                </a:solidFill>
                <a:latin typeface="Courier New" panose="02070309020205020404" pitchFamily="49" charset="0"/>
                <a:cs typeface="Courier New" panose="02070309020205020404" pitchFamily="49" charset="0"/>
              </a:rPr>
              <a:t>&lt;p&gt;Claire is 24 years old and lives in Boston.&lt;/p&gt;</a:t>
            </a:r>
          </a:p>
        </p:txBody>
      </p:sp>
      <p:sp>
        <p:nvSpPr>
          <p:cNvPr id="29" name="Rectangle 28">
            <a:extLst>
              <a:ext uri="{FF2B5EF4-FFF2-40B4-BE49-F238E27FC236}">
                <a16:creationId xmlns:a16="http://schemas.microsoft.com/office/drawing/2014/main" id="{997F32D6-C3B4-4BBB-B1F9-1AAE5D90586D}"/>
              </a:ext>
            </a:extLst>
          </p:cNvPr>
          <p:cNvSpPr/>
          <p:nvPr/>
        </p:nvSpPr>
        <p:spPr>
          <a:xfrm>
            <a:off x="2458711" y="5404618"/>
            <a:ext cx="921025" cy="2425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518561-A188-49D5-BCB8-070A0082483E}"/>
              </a:ext>
            </a:extLst>
          </p:cNvPr>
          <p:cNvSpPr/>
          <p:nvPr/>
        </p:nvSpPr>
        <p:spPr>
          <a:xfrm>
            <a:off x="7369061" y="5409003"/>
            <a:ext cx="917712"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FCEBA31-8604-46FE-9DE2-CF2D58714759}"/>
              </a:ext>
            </a:extLst>
          </p:cNvPr>
          <p:cNvSpPr/>
          <p:nvPr/>
        </p:nvSpPr>
        <p:spPr>
          <a:xfrm>
            <a:off x="3812210" y="5408280"/>
            <a:ext cx="377687"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AFC8E46-7B91-4D72-96CA-83DC87382074}"/>
              </a:ext>
            </a:extLst>
          </p:cNvPr>
          <p:cNvSpPr txBox="1"/>
          <p:nvPr/>
        </p:nvSpPr>
        <p:spPr>
          <a:xfrm>
            <a:off x="880240" y="4843714"/>
            <a:ext cx="1030356" cy="369332"/>
          </a:xfrm>
          <a:prstGeom prst="rect">
            <a:avLst/>
          </a:prstGeom>
          <a:noFill/>
        </p:spPr>
        <p:txBody>
          <a:bodyPr wrap="square" rtlCol="0">
            <a:spAutoFit/>
          </a:bodyPr>
          <a:lstStyle/>
          <a:p>
            <a:r>
              <a:rPr lang="en-US" dirty="0">
                <a:solidFill>
                  <a:srgbClr val="C00000"/>
                </a:solidFill>
              </a:rPr>
              <a:t>Name</a:t>
            </a:r>
          </a:p>
        </p:txBody>
      </p:sp>
      <p:sp>
        <p:nvSpPr>
          <p:cNvPr id="41" name="TextBox 40">
            <a:extLst>
              <a:ext uri="{FF2B5EF4-FFF2-40B4-BE49-F238E27FC236}">
                <a16:creationId xmlns:a16="http://schemas.microsoft.com/office/drawing/2014/main" id="{127331C4-43FA-4516-912C-4E297A450E9C}"/>
              </a:ext>
            </a:extLst>
          </p:cNvPr>
          <p:cNvSpPr txBox="1"/>
          <p:nvPr/>
        </p:nvSpPr>
        <p:spPr>
          <a:xfrm>
            <a:off x="4734337" y="4574372"/>
            <a:ext cx="1030356" cy="369332"/>
          </a:xfrm>
          <a:prstGeom prst="rect">
            <a:avLst/>
          </a:prstGeom>
          <a:noFill/>
        </p:spPr>
        <p:txBody>
          <a:bodyPr wrap="square" rtlCol="0">
            <a:spAutoFit/>
          </a:bodyPr>
          <a:lstStyle/>
          <a:p>
            <a:r>
              <a:rPr lang="en-US" dirty="0">
                <a:solidFill>
                  <a:srgbClr val="C00000"/>
                </a:solidFill>
              </a:rPr>
              <a:t>Age</a:t>
            </a:r>
          </a:p>
        </p:txBody>
      </p:sp>
      <p:sp>
        <p:nvSpPr>
          <p:cNvPr id="42" name="TextBox 41">
            <a:extLst>
              <a:ext uri="{FF2B5EF4-FFF2-40B4-BE49-F238E27FC236}">
                <a16:creationId xmlns:a16="http://schemas.microsoft.com/office/drawing/2014/main" id="{A82D3C12-DB49-4974-BE8B-1DBAFAE3977E}"/>
              </a:ext>
            </a:extLst>
          </p:cNvPr>
          <p:cNvSpPr txBox="1"/>
          <p:nvPr/>
        </p:nvSpPr>
        <p:spPr>
          <a:xfrm>
            <a:off x="7150377" y="4539234"/>
            <a:ext cx="1030356" cy="369332"/>
          </a:xfrm>
          <a:prstGeom prst="rect">
            <a:avLst/>
          </a:prstGeom>
          <a:noFill/>
        </p:spPr>
        <p:txBody>
          <a:bodyPr wrap="square" rtlCol="0">
            <a:spAutoFit/>
          </a:bodyPr>
          <a:lstStyle/>
          <a:p>
            <a:r>
              <a:rPr lang="en-US" dirty="0">
                <a:solidFill>
                  <a:srgbClr val="C00000"/>
                </a:solidFill>
              </a:rPr>
              <a:t>City</a:t>
            </a:r>
          </a:p>
        </p:txBody>
      </p:sp>
      <p:cxnSp>
        <p:nvCxnSpPr>
          <p:cNvPr id="44" name="Straight Arrow Connector 43">
            <a:extLst>
              <a:ext uri="{FF2B5EF4-FFF2-40B4-BE49-F238E27FC236}">
                <a16:creationId xmlns:a16="http://schemas.microsoft.com/office/drawing/2014/main" id="{3DFE2394-D1DB-48B5-B691-DDA8F7D89CE6}"/>
              </a:ext>
            </a:extLst>
          </p:cNvPr>
          <p:cNvCxnSpPr>
            <a:cxnSpLocks/>
          </p:cNvCxnSpPr>
          <p:nvPr/>
        </p:nvCxnSpPr>
        <p:spPr>
          <a:xfrm>
            <a:off x="1680344" y="5086499"/>
            <a:ext cx="696694" cy="3356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F4A1C3-A67A-4537-8878-DBC273D8D089}"/>
              </a:ext>
            </a:extLst>
          </p:cNvPr>
          <p:cNvCxnSpPr>
            <a:cxnSpLocks/>
          </p:cNvCxnSpPr>
          <p:nvPr/>
        </p:nvCxnSpPr>
        <p:spPr>
          <a:xfrm flipH="1">
            <a:off x="4314967" y="4997306"/>
            <a:ext cx="536711" cy="32057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E801CF-3F74-4ACB-BC0B-FB93ADC85EF0}"/>
              </a:ext>
            </a:extLst>
          </p:cNvPr>
          <p:cNvCxnSpPr>
            <a:cxnSpLocks/>
          </p:cNvCxnSpPr>
          <p:nvPr/>
        </p:nvCxnSpPr>
        <p:spPr>
          <a:xfrm>
            <a:off x="7504873" y="4943704"/>
            <a:ext cx="160682" cy="344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26" grpId="0" animBg="1"/>
      <p:bldP spid="29" grpId="0" animBg="1"/>
      <p:bldP spid="36" grpId="0" animBg="1"/>
      <p:bldP spid="37" grpId="0" animBg="1"/>
      <p:bldP spid="39"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a:t>
            </a:r>
            <a:r>
              <a:rPr lang="en-US" sz="3600" dirty="0"/>
              <a:t>pplication</a:t>
            </a:r>
            <a:r>
              <a:rPr lang="en-US" dirty="0"/>
              <a:t> p</a:t>
            </a:r>
            <a:r>
              <a:rPr lang="en-US" sz="3600" dirty="0"/>
              <a:t>rogramming</a:t>
            </a:r>
            <a:r>
              <a:rPr lang="en-US" dirty="0"/>
              <a:t> i</a:t>
            </a:r>
            <a:r>
              <a:rPr lang="en-US" sz="3600" dirty="0"/>
              <a:t>nterface</a:t>
            </a:r>
            <a:endParaRPr lang="en-US" dirty="0"/>
          </a:p>
        </p:txBody>
      </p:sp>
      <p:sp>
        <p:nvSpPr>
          <p:cNvPr id="3" name="Content Placeholder 2"/>
          <p:cNvSpPr>
            <a:spLocks noGrp="1"/>
          </p:cNvSpPr>
          <p:nvPr>
            <p:ph idx="1"/>
          </p:nvPr>
        </p:nvSpPr>
        <p:spPr>
          <a:xfrm>
            <a:off x="838198" y="4265077"/>
            <a:ext cx="10515601" cy="1383969"/>
          </a:xfrm>
        </p:spPr>
        <p:txBody>
          <a:bodyPr wrap="square">
            <a:spAutoFit/>
          </a:bodyPr>
          <a:lstStyle/>
          <a:p>
            <a:pPr marL="0" indent="0">
              <a:buNone/>
            </a:pPr>
            <a:r>
              <a:rPr lang="es-ES" dirty="0"/>
              <a:t>Una API es una interfaz para la comunicación entre máquinas y máquinas.
Una API que hace uso de HTTP se denomina API web.</a:t>
            </a:r>
            <a:endParaRPr lang="en-US" dirty="0"/>
          </a:p>
        </p:txBody>
      </p:sp>
      <p:sp>
        <p:nvSpPr>
          <p:cNvPr id="23" name="Content Placeholder 2">
            <a:extLst>
              <a:ext uri="{FF2B5EF4-FFF2-40B4-BE49-F238E27FC236}">
                <a16:creationId xmlns:a16="http://schemas.microsoft.com/office/drawing/2014/main" id="{9A7E9E1C-F18E-4981-803C-C9D0A7DBC71E}"/>
              </a:ext>
            </a:extLst>
          </p:cNvPr>
          <p:cNvSpPr txBox="1">
            <a:spLocks/>
          </p:cNvSpPr>
          <p:nvPr/>
        </p:nvSpPr>
        <p:spPr>
          <a:xfrm>
            <a:off x="838198" y="1690688"/>
            <a:ext cx="10941426"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400" dirty="0"/>
              <a:t>Una interfaz gráfica de usuario es una interfaz para la comunicación hombre-máquina.</a:t>
            </a:r>
            <a:endParaRPr lang="en-US" sz="2400" dirty="0"/>
          </a:p>
        </p:txBody>
      </p:sp>
      <p:sp>
        <p:nvSpPr>
          <p:cNvPr id="24" name="Freeform: Shape 23">
            <a:extLst>
              <a:ext uri="{FF2B5EF4-FFF2-40B4-BE49-F238E27FC236}">
                <a16:creationId xmlns:a16="http://schemas.microsoft.com/office/drawing/2014/main" id="{8DA2AF4E-BA26-4B2E-AB48-027F46DEE489}"/>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6" name="TextBox 25">
            <a:extLst>
              <a:ext uri="{FF2B5EF4-FFF2-40B4-BE49-F238E27FC236}">
                <a16:creationId xmlns:a16="http://schemas.microsoft.com/office/drawing/2014/main" id="{D99A1DD2-F962-4CEC-8850-FCCD8B1BDE6F}"/>
              </a:ext>
            </a:extLst>
          </p:cNvPr>
          <p:cNvSpPr txBox="1"/>
          <p:nvPr/>
        </p:nvSpPr>
        <p:spPr>
          <a:xfrm>
            <a:off x="2170394" y="3735743"/>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28" name="Group 27">
            <a:extLst>
              <a:ext uri="{FF2B5EF4-FFF2-40B4-BE49-F238E27FC236}">
                <a16:creationId xmlns:a16="http://schemas.microsoft.com/office/drawing/2014/main" id="{4AB1B226-1557-43FD-94F8-DE4DB2B9C0D4}"/>
              </a:ext>
            </a:extLst>
          </p:cNvPr>
          <p:cNvGrpSpPr/>
          <p:nvPr/>
        </p:nvGrpSpPr>
        <p:grpSpPr>
          <a:xfrm>
            <a:off x="4865198" y="2583285"/>
            <a:ext cx="914400" cy="914400"/>
            <a:chOff x="8138491" y="1803437"/>
            <a:chExt cx="914400" cy="914400"/>
          </a:xfrm>
        </p:grpSpPr>
        <p:sp>
          <p:nvSpPr>
            <p:cNvPr id="29" name="Rectangle 28">
              <a:extLst>
                <a:ext uri="{FF2B5EF4-FFF2-40B4-BE49-F238E27FC236}">
                  <a16:creationId xmlns:a16="http://schemas.microsoft.com/office/drawing/2014/main" id="{0EDBA908-6F94-48D2-8E27-11BF8FFA1D32}"/>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Smart Phone">
              <a:extLst>
                <a:ext uri="{FF2B5EF4-FFF2-40B4-BE49-F238E27FC236}">
                  <a16:creationId xmlns:a16="http://schemas.microsoft.com/office/drawing/2014/main" id="{30BCD67F-5183-4CF4-A71E-BB0018404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8491" y="1803437"/>
              <a:ext cx="914400" cy="914400"/>
            </a:xfrm>
            <a:prstGeom prst="rect">
              <a:avLst/>
            </a:prstGeom>
          </p:spPr>
        </p:pic>
      </p:grpSp>
      <p:sp>
        <p:nvSpPr>
          <p:cNvPr id="31" name="TextBox 30">
            <a:extLst>
              <a:ext uri="{FF2B5EF4-FFF2-40B4-BE49-F238E27FC236}">
                <a16:creationId xmlns:a16="http://schemas.microsoft.com/office/drawing/2014/main" id="{FE8E26A3-E771-4634-B203-FB6973DF169B}"/>
              </a:ext>
            </a:extLst>
          </p:cNvPr>
          <p:cNvSpPr txBox="1"/>
          <p:nvPr/>
        </p:nvSpPr>
        <p:spPr>
          <a:xfrm>
            <a:off x="4810535" y="3497685"/>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2" name="Arrow: Left-Right 31">
            <a:extLst>
              <a:ext uri="{FF2B5EF4-FFF2-40B4-BE49-F238E27FC236}">
                <a16:creationId xmlns:a16="http://schemas.microsoft.com/office/drawing/2014/main" id="{69EFC99C-284A-492E-9053-B0262C4444CE}"/>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0DEC76-C1A4-4B27-B28E-14F0372C624D}"/>
              </a:ext>
            </a:extLst>
          </p:cNvPr>
          <p:cNvSpPr txBox="1"/>
          <p:nvPr/>
        </p:nvSpPr>
        <p:spPr>
          <a:xfrm>
            <a:off x="3358073" y="2481911"/>
            <a:ext cx="1221403" cy="369332"/>
          </a:xfrm>
          <a:prstGeom prst="rect">
            <a:avLst/>
          </a:prstGeom>
          <a:noFill/>
        </p:spPr>
        <p:txBody>
          <a:bodyPr wrap="square" rtlCol="0">
            <a:spAutoFit/>
          </a:bodyPr>
          <a:lstStyle/>
          <a:p>
            <a:pPr algn="ctr"/>
            <a:r>
              <a:rPr lang="en-US" dirty="0"/>
              <a:t>API</a:t>
            </a:r>
          </a:p>
        </p:txBody>
      </p:sp>
      <p:sp>
        <p:nvSpPr>
          <p:cNvPr id="34" name="Arrow: Left-Right 33">
            <a:extLst>
              <a:ext uri="{FF2B5EF4-FFF2-40B4-BE49-F238E27FC236}">
                <a16:creationId xmlns:a16="http://schemas.microsoft.com/office/drawing/2014/main" id="{093A42BE-66B4-4B6A-8D6D-578C82205173}"/>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B40BC1-0CBA-4BD6-BE28-0FCF771DE49F}"/>
              </a:ext>
            </a:extLst>
          </p:cNvPr>
          <p:cNvSpPr txBox="1"/>
          <p:nvPr/>
        </p:nvSpPr>
        <p:spPr>
          <a:xfrm>
            <a:off x="6180072" y="2481911"/>
            <a:ext cx="1221403" cy="369332"/>
          </a:xfrm>
          <a:prstGeom prst="rect">
            <a:avLst/>
          </a:prstGeom>
          <a:noFill/>
        </p:spPr>
        <p:txBody>
          <a:bodyPr wrap="square" rtlCol="0">
            <a:spAutoFit/>
          </a:bodyPr>
          <a:lstStyle/>
          <a:p>
            <a:pPr algn="ctr"/>
            <a:r>
              <a:rPr lang="en-US" dirty="0"/>
              <a:t>GUI</a:t>
            </a:r>
          </a:p>
        </p:txBody>
      </p:sp>
      <p:pic>
        <p:nvPicPr>
          <p:cNvPr id="5" name="Graphic 4" descr="Woman">
            <a:extLst>
              <a:ext uri="{FF2B5EF4-FFF2-40B4-BE49-F238E27FC236}">
                <a16:creationId xmlns:a16="http://schemas.microsoft.com/office/drawing/2014/main" id="{B021DEB5-052C-4BE8-BC5A-FE1FA3A9F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829" y="2666577"/>
            <a:ext cx="914400" cy="914400"/>
          </a:xfrm>
          <a:prstGeom prst="rect">
            <a:avLst/>
          </a:prstGeom>
        </p:spPr>
      </p:pic>
      <p:sp>
        <p:nvSpPr>
          <p:cNvPr id="36" name="TextBox 35">
            <a:extLst>
              <a:ext uri="{FF2B5EF4-FFF2-40B4-BE49-F238E27FC236}">
                <a16:creationId xmlns:a16="http://schemas.microsoft.com/office/drawing/2014/main" id="{8E6349D3-8960-4004-8EFA-D0DF939DF58B}"/>
              </a:ext>
            </a:extLst>
          </p:cNvPr>
          <p:cNvSpPr txBox="1"/>
          <p:nvPr/>
        </p:nvSpPr>
        <p:spPr>
          <a:xfrm>
            <a:off x="7654531" y="3551077"/>
            <a:ext cx="995515" cy="369332"/>
          </a:xfrm>
          <a:prstGeom prst="rect">
            <a:avLst/>
          </a:prstGeom>
          <a:noFill/>
        </p:spPr>
        <p:txBody>
          <a:bodyPr wrap="square" rtlCol="0">
            <a:spAutoFit/>
          </a:bodyPr>
          <a:lstStyle/>
          <a:p>
            <a:pPr algn="ctr"/>
            <a:r>
              <a:rPr lang="en-US" dirty="0">
                <a:solidFill>
                  <a:schemeClr val="bg1"/>
                </a:solidFill>
              </a:rPr>
              <a:t>User</a:t>
            </a:r>
          </a:p>
        </p:txBody>
      </p:sp>
    </p:spTree>
    <p:extLst>
      <p:ext uri="{BB962C8B-B14F-4D97-AF65-F5344CB8AC3E}">
        <p14:creationId xmlns:p14="http://schemas.microsoft.com/office/powerpoint/2010/main" val="27567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31" grpId="0"/>
      <p:bldP spid="32" grpId="0" animBg="1"/>
      <p:bldP spid="33" grpId="0"/>
      <p:bldP spid="34"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Web APIs</a:t>
            </a:r>
          </a:p>
        </p:txBody>
      </p:sp>
      <p:sp>
        <p:nvSpPr>
          <p:cNvPr id="3" name="Content Placeholder 2"/>
          <p:cNvSpPr>
            <a:spLocks noGrp="1"/>
          </p:cNvSpPr>
          <p:nvPr>
            <p:ph idx="1"/>
          </p:nvPr>
        </p:nvSpPr>
        <p:spPr>
          <a:xfrm>
            <a:off x="838200" y="1690688"/>
            <a:ext cx="10515600" cy="3034164"/>
          </a:xfrm>
        </p:spPr>
        <p:txBody>
          <a:bodyPr>
            <a:spAutoFit/>
          </a:bodyPr>
          <a:lstStyle/>
          <a:p>
            <a:r>
              <a:rPr lang="es-ES" i="1" dirty="0"/>
              <a:t>Llamada a procedimiento remoto, RPC.</a:t>
            </a:r>
          </a:p>
          <a:p>
            <a:pPr lvl="1"/>
            <a:r>
              <a:rPr lang="es-ES" i="1" dirty="0"/>
              <a:t>Los clientes pueden llamar a funciones en el servidor.</a:t>
            </a:r>
          </a:p>
          <a:p>
            <a:r>
              <a:rPr lang="es-ES" i="1" dirty="0"/>
              <a:t>Invocación de métodos remotos, RMI.</a:t>
            </a:r>
          </a:p>
          <a:p>
            <a:pPr lvl="1"/>
            <a:r>
              <a:rPr lang="es-ES" i="1" dirty="0"/>
              <a:t>Los clientes pueden llamar a métodos en objetos del servidor.</a:t>
            </a:r>
          </a:p>
          <a:p>
            <a:r>
              <a:rPr lang="es-ES" i="1" dirty="0"/>
              <a:t>Transferencia Representacional del Estado, REST.</a:t>
            </a:r>
          </a:p>
          <a:p>
            <a:pPr lvl="1"/>
            <a:r>
              <a:rPr lang="es-ES" i="1" dirty="0"/>
              <a:t>Los clientes pueden aplicar operaciones CRUD en los recursos del servidor.</a:t>
            </a:r>
            <a:endParaRPr lang="en-US" dirty="0"/>
          </a:p>
        </p:txBody>
      </p:sp>
    </p:spTree>
    <p:extLst>
      <p:ext uri="{BB962C8B-B14F-4D97-AF65-F5344CB8AC3E}">
        <p14:creationId xmlns:p14="http://schemas.microsoft.com/office/powerpoint/2010/main" val="32186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a:xfrm>
            <a:off x="838200" y="1690688"/>
            <a:ext cx="10515600" cy="3815403"/>
          </a:xfrm>
        </p:spPr>
        <p:txBody>
          <a:bodyPr wrap="square">
            <a:spAutoFit/>
          </a:bodyPr>
          <a:lstStyle/>
          <a:p>
            <a:pPr marL="0" indent="0">
              <a:buNone/>
            </a:pPr>
            <a:r>
              <a:rPr lang="es-CO" dirty="0"/>
              <a:t>Un estilo arquitectónico para sistemas hipermedia distribuidos descrito por Roy Thomas Fielding en su tesis doctoral 2000.</a:t>
            </a:r>
          </a:p>
          <a:p>
            <a:pPr marL="0" indent="0">
              <a:buNone/>
            </a:pPr>
            <a:r>
              <a:rPr lang="es-CO" dirty="0"/>
              <a:t>Consta de restricciones:</a:t>
            </a:r>
          </a:p>
          <a:p>
            <a:pPr marL="514350" indent="-514350">
              <a:buFont typeface="+mj-lt"/>
              <a:buAutoNum type="arabicPeriod"/>
            </a:pPr>
            <a:r>
              <a:rPr lang="es-CO" sz="2000" dirty="0"/>
              <a:t>Cliente - Servidor
</a:t>
            </a:r>
            <a:r>
              <a:rPr lang="es-CO" sz="2000" dirty="0" err="1"/>
              <a:t>Stateless</a:t>
            </a:r>
            <a:r>
              <a:rPr lang="es-CO" sz="2000" dirty="0"/>
              <a:t>
Caché
Interfaz uniforme
Sistema en capas
Código bajo demanda</a:t>
            </a:r>
          </a:p>
        </p:txBody>
      </p:sp>
      <p:sp>
        <p:nvSpPr>
          <p:cNvPr id="6" name="Cube 5">
            <a:extLst>
              <a:ext uri="{FF2B5EF4-FFF2-40B4-BE49-F238E27FC236}">
                <a16:creationId xmlns:a16="http://schemas.microsoft.com/office/drawing/2014/main" id="{C94EDDF5-99DA-4F9A-9EB6-D33A0AD593D8}"/>
              </a:ext>
            </a:extLst>
          </p:cNvPr>
          <p:cNvSpPr/>
          <p:nvPr/>
        </p:nvSpPr>
        <p:spPr>
          <a:xfrm>
            <a:off x="5672326" y="2803286"/>
            <a:ext cx="1139686" cy="11032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9" name="Cube 8">
            <a:extLst>
              <a:ext uri="{FF2B5EF4-FFF2-40B4-BE49-F238E27FC236}">
                <a16:creationId xmlns:a16="http://schemas.microsoft.com/office/drawing/2014/main" id="{C8D3831A-C1F5-425B-85FD-CDD1FC640454}"/>
              </a:ext>
            </a:extLst>
          </p:cNvPr>
          <p:cNvSpPr/>
          <p:nvPr/>
        </p:nvSpPr>
        <p:spPr>
          <a:xfrm>
            <a:off x="7675695" y="2768499"/>
            <a:ext cx="516830" cy="1138031"/>
          </a:xfrm>
          <a:prstGeom prst="cube">
            <a:avLst>
              <a:gd name="adj"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anvas 9">
            <a:extLst>
              <a:ext uri="{FF2B5EF4-FFF2-40B4-BE49-F238E27FC236}">
                <a16:creationId xmlns:a16="http://schemas.microsoft.com/office/drawing/2014/main" id="{547A3291-CDF1-447D-8501-E0A5CDD06913}"/>
              </a:ext>
            </a:extLst>
          </p:cNvPr>
          <p:cNvGrpSpPr/>
          <p:nvPr/>
        </p:nvGrpSpPr>
        <p:grpSpPr>
          <a:xfrm>
            <a:off x="5111564" y="4124739"/>
            <a:ext cx="6656365" cy="1612803"/>
            <a:chOff x="0" y="0"/>
            <a:chExt cx="5128260" cy="1140460"/>
          </a:xfrm>
        </p:grpSpPr>
        <p:sp>
          <p:nvSpPr>
            <p:cNvPr id="11" name="Rectangle 10">
              <a:extLst>
                <a:ext uri="{FF2B5EF4-FFF2-40B4-BE49-F238E27FC236}">
                  <a16:creationId xmlns:a16="http://schemas.microsoft.com/office/drawing/2014/main" id="{EE67F3D4-D6A1-4CB6-AF51-6904EA91CC90}"/>
                </a:ext>
              </a:extLst>
            </p:cNvPr>
            <p:cNvSpPr/>
            <p:nvPr/>
          </p:nvSpPr>
          <p:spPr>
            <a:xfrm>
              <a:off x="0" y="0"/>
              <a:ext cx="5128260" cy="1140460"/>
            </a:xfrm>
            <a:prstGeom prst="rect">
              <a:avLst/>
            </a:prstGeom>
          </p:spPr>
          <p:txBody>
            <a:bodyPr/>
            <a:lstStyle/>
            <a:p>
              <a:endParaRPr lang="es-CO"/>
            </a:p>
          </p:txBody>
        </p:sp>
        <p:sp>
          <p:nvSpPr>
            <p:cNvPr id="12" name="Rectangle 11">
              <a:extLst>
                <a:ext uri="{FF2B5EF4-FFF2-40B4-BE49-F238E27FC236}">
                  <a16:creationId xmlns:a16="http://schemas.microsoft.com/office/drawing/2014/main" id="{5E5D70B4-85EF-4E10-96D7-03B04D06671F}"/>
                </a:ext>
              </a:extLst>
            </p:cNvPr>
            <p:cNvSpPr/>
            <p:nvPr/>
          </p:nvSpPr>
          <p:spPr>
            <a:xfrm>
              <a:off x="0"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Client</a:t>
              </a:r>
            </a:p>
          </p:txBody>
        </p:sp>
        <p:sp>
          <p:nvSpPr>
            <p:cNvPr id="13" name="Rectangle 12">
              <a:extLst>
                <a:ext uri="{FF2B5EF4-FFF2-40B4-BE49-F238E27FC236}">
                  <a16:creationId xmlns:a16="http://schemas.microsoft.com/office/drawing/2014/main" id="{2762CDB6-2C11-4F45-B8F2-E82D6DD756AE}"/>
                </a:ext>
              </a:extLst>
            </p:cNvPr>
            <p:cNvSpPr/>
            <p:nvPr/>
          </p:nvSpPr>
          <p:spPr>
            <a:xfrm>
              <a:off x="1879599"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6000"/>
                </a:lnSpc>
                <a:spcBef>
                  <a:spcPts val="0"/>
                </a:spcBef>
                <a:spcAft>
                  <a:spcPts val="0"/>
                </a:spcAft>
              </a:pPr>
              <a:r>
                <a:rPr lang="en-US" sz="1400">
                  <a:effectLst/>
                  <a:ea typeface="Calibri" panose="020F0502020204030204" pitchFamily="34" charset="0"/>
                </a:rPr>
                <a:t>Server</a:t>
              </a:r>
              <a:endParaRPr lang="en-US" sz="160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51BF6004-08EB-47C7-8A71-86D467F602EF}"/>
                </a:ext>
              </a:extLst>
            </p:cNvPr>
            <p:cNvSpPr/>
            <p:nvPr/>
          </p:nvSpPr>
          <p:spPr>
            <a:xfrm>
              <a:off x="3727327"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Server</a:t>
              </a:r>
            </a:p>
          </p:txBody>
        </p:sp>
        <p:sp>
          <p:nvSpPr>
            <p:cNvPr id="15" name="Cylinder 14">
              <a:extLst>
                <a:ext uri="{FF2B5EF4-FFF2-40B4-BE49-F238E27FC236}">
                  <a16:creationId xmlns:a16="http://schemas.microsoft.com/office/drawing/2014/main" id="{81F33D5D-140E-42CF-BC3D-DA89C4C6361D}"/>
                </a:ext>
              </a:extLst>
            </p:cNvPr>
            <p:cNvSpPr/>
            <p:nvPr/>
          </p:nvSpPr>
          <p:spPr>
            <a:xfrm>
              <a:off x="3974977" y="139700"/>
              <a:ext cx="876300" cy="6858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Relational</a:t>
              </a:r>
              <a:br>
                <a:rPr lang="en-US" sz="1400">
                  <a:effectLst/>
                  <a:ea typeface="Calibri" panose="020F0502020204030204" pitchFamily="34" charset="0"/>
                  <a:cs typeface="Times New Roman" panose="02020603050405020304" pitchFamily="18" charset="0"/>
                </a:rPr>
              </a:br>
              <a:r>
                <a:rPr lang="en-US" sz="1400">
                  <a:effectLst/>
                  <a:ea typeface="Calibri" panose="020F0502020204030204" pitchFamily="34" charset="0"/>
                  <a:cs typeface="Times New Roman" panose="02020603050405020304" pitchFamily="18" charset="0"/>
                </a:rPr>
                <a:t>Database</a:t>
              </a:r>
            </a:p>
          </p:txBody>
        </p:sp>
        <p:sp>
          <p:nvSpPr>
            <p:cNvPr id="16" name="Rectangle: Rounded Corners 15">
              <a:extLst>
                <a:ext uri="{FF2B5EF4-FFF2-40B4-BE49-F238E27FC236}">
                  <a16:creationId xmlns:a16="http://schemas.microsoft.com/office/drawing/2014/main" id="{52038AD7-42F5-4FBF-9A0A-756B4E38FDAE}"/>
                </a:ext>
              </a:extLst>
            </p:cNvPr>
            <p:cNvSpPr/>
            <p:nvPr/>
          </p:nvSpPr>
          <p:spPr>
            <a:xfrm>
              <a:off x="2101554" y="16925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Application</a:t>
              </a:r>
            </a:p>
          </p:txBody>
        </p:sp>
        <p:sp>
          <p:nvSpPr>
            <p:cNvPr id="17" name="Rectangle: Rounded Corners 16">
              <a:extLst>
                <a:ext uri="{FF2B5EF4-FFF2-40B4-BE49-F238E27FC236}">
                  <a16:creationId xmlns:a16="http://schemas.microsoft.com/office/drawing/2014/main" id="{FC03CE54-FE10-474D-A2A8-48E6666E391F}"/>
                </a:ext>
              </a:extLst>
            </p:cNvPr>
            <p:cNvSpPr/>
            <p:nvPr/>
          </p:nvSpPr>
          <p:spPr>
            <a:xfrm>
              <a:off x="222545" y="16730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Browser</a:t>
              </a:r>
            </a:p>
          </p:txBody>
        </p:sp>
        <p:sp>
          <p:nvSpPr>
            <p:cNvPr id="18" name="Text Box 11">
              <a:extLst>
                <a:ext uri="{FF2B5EF4-FFF2-40B4-BE49-F238E27FC236}">
                  <a16:creationId xmlns:a16="http://schemas.microsoft.com/office/drawing/2014/main" id="{C623F7A6-9636-47F5-92B1-F3FC0B9F1845}"/>
                </a:ext>
              </a:extLst>
            </p:cNvPr>
            <p:cNvSpPr txBox="1"/>
            <p:nvPr/>
          </p:nvSpPr>
          <p:spPr>
            <a:xfrm>
              <a:off x="1351544" y="381409"/>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a:t>
              </a:r>
            </a:p>
          </p:txBody>
        </p:sp>
        <p:sp>
          <p:nvSpPr>
            <p:cNvPr id="19" name="Text Box 11">
              <a:extLst>
                <a:ext uri="{FF2B5EF4-FFF2-40B4-BE49-F238E27FC236}">
                  <a16:creationId xmlns:a16="http://schemas.microsoft.com/office/drawing/2014/main" id="{6BD3D67B-E0DB-4A0E-8DDA-4CCF8073C6A9}"/>
                </a:ext>
              </a:extLst>
            </p:cNvPr>
            <p:cNvSpPr txBox="1"/>
            <p:nvPr/>
          </p:nvSpPr>
          <p:spPr>
            <a:xfrm>
              <a:off x="3227309" y="364760"/>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400">
                  <a:effectLst/>
                  <a:latin typeface="Calibri" panose="020F0502020204030204" pitchFamily="34" charset="0"/>
                  <a:ea typeface="Calibri" panose="020F0502020204030204" pitchFamily="34" charset="0"/>
                </a:rPr>
                <a:t>SQL</a:t>
              </a:r>
              <a:endParaRPr lang="en-US" sz="160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A7C8A611-D1B7-4BBD-85B6-5DCBC56075DF}"/>
                </a:ext>
              </a:extLst>
            </p:cNvPr>
            <p:cNvSpPr/>
            <p:nvPr/>
          </p:nvSpPr>
          <p:spPr>
            <a:xfrm>
              <a:off x="1152556" y="314294"/>
              <a:ext cx="96595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sp>
          <p:nvSpPr>
            <p:cNvPr id="21" name="Arrow: Curved Left 20">
              <a:extLst>
                <a:ext uri="{FF2B5EF4-FFF2-40B4-BE49-F238E27FC236}">
                  <a16:creationId xmlns:a16="http://schemas.microsoft.com/office/drawing/2014/main" id="{75072AB6-665E-4AE4-9256-E790A00A8109}"/>
                </a:ext>
              </a:extLst>
            </p:cNvPr>
            <p:cNvSpPr/>
            <p:nvPr/>
          </p:nvSpPr>
          <p:spPr>
            <a:xfrm>
              <a:off x="3031841" y="297695"/>
              <a:ext cx="96583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grpSp>
    </p:spTree>
    <p:extLst>
      <p:ext uri="{BB962C8B-B14F-4D97-AF65-F5344CB8AC3E}">
        <p14:creationId xmlns:p14="http://schemas.microsoft.com/office/powerpoint/2010/main" val="1928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5" name="Content Placeholder 4"/>
          <p:cNvSpPr>
            <a:spLocks noGrp="1"/>
          </p:cNvSpPr>
          <p:nvPr>
            <p:ph idx="1"/>
          </p:nvPr>
        </p:nvSpPr>
        <p:spPr>
          <a:xfrm>
            <a:off x="838200" y="1825625"/>
            <a:ext cx="10515600" cy="4226798"/>
          </a:xfrm>
        </p:spPr>
        <p:txBody>
          <a:bodyPr>
            <a:spAutoFit/>
          </a:bodyPr>
          <a:lstStyle/>
          <a:p>
            <a:pPr marL="0" indent="0">
              <a:buNone/>
            </a:pPr>
            <a:r>
              <a:rPr lang="es-ES" i="1" dirty="0"/>
              <a:t>El nombre "</a:t>
            </a:r>
            <a:r>
              <a:rPr lang="es-ES" i="1" dirty="0" err="1"/>
              <a:t>Representational</a:t>
            </a:r>
            <a:r>
              <a:rPr lang="es-ES" i="1" dirty="0"/>
              <a:t> </a:t>
            </a:r>
            <a:r>
              <a:rPr lang="es-ES" i="1" dirty="0" err="1"/>
              <a:t>State</a:t>
            </a:r>
            <a:r>
              <a:rPr lang="es-ES" i="1" dirty="0"/>
              <a:t> Transfer" pretende evocar una imagen de cómo se comporta una aplicación web bien diseñada: una red de páginas web (una máquina de estado virtual), donde el usuario avanza a través de la aplicación seleccionando enlaces (transiciones de estado), lo que da como resultado que la siguiente página (que representa el siguiente estado de la aplicación) se transfiera al usuario y se represente para su uso.</a:t>
            </a:r>
          </a:p>
          <a:p>
            <a:pPr marL="0" indent="0">
              <a:buNone/>
            </a:pPr>
            <a:r>
              <a:rPr lang="es-ES" i="1" dirty="0"/>
              <a:t>
De la disertación de Roy.</a:t>
            </a:r>
            <a:endParaRPr lang="en-US" dirty="0"/>
          </a:p>
        </p:txBody>
      </p:sp>
    </p:spTree>
    <p:extLst>
      <p:ext uri="{BB962C8B-B14F-4D97-AF65-F5344CB8AC3E}">
        <p14:creationId xmlns:p14="http://schemas.microsoft.com/office/powerpoint/2010/main" val="4103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25081</TotalTime>
  <Words>1435</Words>
  <Application>Microsoft Office PowerPoint</Application>
  <PresentationFormat>Panorámica</PresentationFormat>
  <Paragraphs>275</Paragraphs>
  <Slides>21</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Courier New</vt:lpstr>
      <vt:lpstr>Georgia</vt:lpstr>
      <vt:lpstr>Times New Roman</vt:lpstr>
      <vt:lpstr>JU Grå</vt:lpstr>
      <vt:lpstr>Presentación de PowerPoint</vt:lpstr>
      <vt:lpstr>REST API basics</vt:lpstr>
      <vt:lpstr>Traditional web applications</vt:lpstr>
      <vt:lpstr>Traditional web applications</vt:lpstr>
      <vt:lpstr>Traditional web applications</vt:lpstr>
      <vt:lpstr>Application programming interface</vt:lpstr>
      <vt:lpstr>Different types of Web APIs</vt:lpstr>
      <vt:lpstr>What is REST?</vt:lpstr>
      <vt:lpstr>What does REST mean?</vt:lpstr>
      <vt:lpstr>What does REST mean?</vt:lpstr>
      <vt:lpstr>Using HTTP as the uniform interface</vt:lpstr>
      <vt:lpstr>Using HTTP as the uniform interface</vt:lpstr>
      <vt:lpstr>REST example</vt:lpstr>
      <vt:lpstr>REST example</vt:lpstr>
      <vt:lpstr>REST example</vt:lpstr>
      <vt:lpstr>REST example</vt:lpstr>
      <vt:lpstr>REST example</vt:lpstr>
      <vt:lpstr>REST example</vt:lpstr>
      <vt:lpstr>REST example</vt:lpstr>
      <vt:lpstr>Designing a REST api</vt:lpstr>
      <vt:lpstr>Designing a REST api</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Norbey Danilo Muñoz Cañon</cp:lastModifiedBy>
  <cp:revision>479</cp:revision>
  <dcterms:created xsi:type="dcterms:W3CDTF">2015-07-17T09:22:03Z</dcterms:created>
  <dcterms:modified xsi:type="dcterms:W3CDTF">2023-10-18T22:48:45Z</dcterms:modified>
</cp:coreProperties>
</file>