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3"/>
  </p:notesMasterIdLst>
  <p:sldIdLst>
    <p:sldId id="310" r:id="rId2"/>
    <p:sldId id="257" r:id="rId3"/>
    <p:sldId id="258" r:id="rId4"/>
    <p:sldId id="259" r:id="rId5"/>
    <p:sldId id="260" r:id="rId6"/>
    <p:sldId id="261" r:id="rId7"/>
    <p:sldId id="262" r:id="rId8"/>
    <p:sldId id="294" r:id="rId9"/>
    <p:sldId id="295" r:id="rId10"/>
    <p:sldId id="263" r:id="rId11"/>
    <p:sldId id="296" r:id="rId12"/>
    <p:sldId id="297" r:id="rId13"/>
    <p:sldId id="298" r:id="rId14"/>
    <p:sldId id="300" r:id="rId15"/>
    <p:sldId id="301" r:id="rId16"/>
    <p:sldId id="302" r:id="rId17"/>
    <p:sldId id="303" r:id="rId18"/>
    <p:sldId id="304" r:id="rId19"/>
    <p:sldId id="306" r:id="rId20"/>
    <p:sldId id="307" r:id="rId21"/>
    <p:sldId id="308" r:id="rId22"/>
    <p:sldId id="309" r:id="rId23"/>
    <p:sldId id="305" r:id="rId24"/>
    <p:sldId id="299" r:id="rId25"/>
    <p:sldId id="264" r:id="rId26"/>
    <p:sldId id="265" r:id="rId27"/>
    <p:sldId id="266" r:id="rId28"/>
    <p:sldId id="267" r:id="rId29"/>
    <p:sldId id="268" r:id="rId30"/>
    <p:sldId id="269" r:id="rId31"/>
    <p:sldId id="270" r:id="rId32"/>
    <p:sldId id="271" r:id="rId33"/>
    <p:sldId id="272" r:id="rId34"/>
    <p:sldId id="273" r:id="rId35"/>
    <p:sldId id="275" r:id="rId36"/>
    <p:sldId id="276" r:id="rId37"/>
    <p:sldId id="277" r:id="rId38"/>
    <p:sldId id="278" r:id="rId39"/>
    <p:sldId id="279" r:id="rId40"/>
    <p:sldId id="280" r:id="rId41"/>
    <p:sldId id="281" r:id="rId42"/>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542139F-C685-46B4-8205-4EC0D6A5C428}" v="3" dt="2023-11-01T19:02:25.302"/>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9" d="100"/>
          <a:sy n="79" d="100"/>
        </p:scale>
        <p:origin x="1570"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microsoft.com/office/2016/11/relationships/changesInfo" Target="changesInfos/changesInfo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ORBEY DANILO MUÑOZ CAÑON" userId="29f64d73-8b12-4c53-a9f3-1c223397a229" providerId="ADAL" clId="{60FB7F2D-C4E4-4269-9A64-57D7C55314AF}"/>
    <pc:docChg chg="delSld">
      <pc:chgData name="NORBEY DANILO MUÑOZ CAÑON" userId="29f64d73-8b12-4c53-a9f3-1c223397a229" providerId="ADAL" clId="{60FB7F2D-C4E4-4269-9A64-57D7C55314AF}" dt="2023-05-03T17:19:21.409" v="11" actId="47"/>
      <pc:docMkLst>
        <pc:docMk/>
      </pc:docMkLst>
      <pc:sldChg chg="del">
        <pc:chgData name="NORBEY DANILO MUÑOZ CAÑON" userId="29f64d73-8b12-4c53-a9f3-1c223397a229" providerId="ADAL" clId="{60FB7F2D-C4E4-4269-9A64-57D7C55314AF}" dt="2023-05-03T17:19:08.366" v="0" actId="47"/>
        <pc:sldMkLst>
          <pc:docMk/>
          <pc:sldMk cId="0" sldId="282"/>
        </pc:sldMkLst>
      </pc:sldChg>
      <pc:sldChg chg="del">
        <pc:chgData name="NORBEY DANILO MUÑOZ CAÑON" userId="29f64d73-8b12-4c53-a9f3-1c223397a229" providerId="ADAL" clId="{60FB7F2D-C4E4-4269-9A64-57D7C55314AF}" dt="2023-05-03T17:19:08.995" v="1" actId="47"/>
        <pc:sldMkLst>
          <pc:docMk/>
          <pc:sldMk cId="0" sldId="283"/>
        </pc:sldMkLst>
      </pc:sldChg>
      <pc:sldChg chg="del">
        <pc:chgData name="NORBEY DANILO MUÑOZ CAÑON" userId="29f64d73-8b12-4c53-a9f3-1c223397a229" providerId="ADAL" clId="{60FB7F2D-C4E4-4269-9A64-57D7C55314AF}" dt="2023-05-03T17:19:09.645" v="2" actId="47"/>
        <pc:sldMkLst>
          <pc:docMk/>
          <pc:sldMk cId="0" sldId="284"/>
        </pc:sldMkLst>
      </pc:sldChg>
      <pc:sldChg chg="del">
        <pc:chgData name="NORBEY DANILO MUÑOZ CAÑON" userId="29f64d73-8b12-4c53-a9f3-1c223397a229" providerId="ADAL" clId="{60FB7F2D-C4E4-4269-9A64-57D7C55314AF}" dt="2023-05-03T17:19:10.452" v="3" actId="47"/>
        <pc:sldMkLst>
          <pc:docMk/>
          <pc:sldMk cId="0" sldId="285"/>
        </pc:sldMkLst>
      </pc:sldChg>
      <pc:sldChg chg="del">
        <pc:chgData name="NORBEY DANILO MUÑOZ CAÑON" userId="29f64d73-8b12-4c53-a9f3-1c223397a229" providerId="ADAL" clId="{60FB7F2D-C4E4-4269-9A64-57D7C55314AF}" dt="2023-05-03T17:19:10.941" v="4" actId="47"/>
        <pc:sldMkLst>
          <pc:docMk/>
          <pc:sldMk cId="0" sldId="286"/>
        </pc:sldMkLst>
      </pc:sldChg>
      <pc:sldChg chg="del">
        <pc:chgData name="NORBEY DANILO MUÑOZ CAÑON" userId="29f64d73-8b12-4c53-a9f3-1c223397a229" providerId="ADAL" clId="{60FB7F2D-C4E4-4269-9A64-57D7C55314AF}" dt="2023-05-03T17:19:11.452" v="5" actId="47"/>
        <pc:sldMkLst>
          <pc:docMk/>
          <pc:sldMk cId="0" sldId="287"/>
        </pc:sldMkLst>
      </pc:sldChg>
      <pc:sldChg chg="del">
        <pc:chgData name="NORBEY DANILO MUÑOZ CAÑON" userId="29f64d73-8b12-4c53-a9f3-1c223397a229" providerId="ADAL" clId="{60FB7F2D-C4E4-4269-9A64-57D7C55314AF}" dt="2023-05-03T17:19:11.954" v="6" actId="47"/>
        <pc:sldMkLst>
          <pc:docMk/>
          <pc:sldMk cId="0" sldId="288"/>
        </pc:sldMkLst>
      </pc:sldChg>
      <pc:sldChg chg="del">
        <pc:chgData name="NORBEY DANILO MUÑOZ CAÑON" userId="29f64d73-8b12-4c53-a9f3-1c223397a229" providerId="ADAL" clId="{60FB7F2D-C4E4-4269-9A64-57D7C55314AF}" dt="2023-05-03T17:19:17.094" v="7" actId="47"/>
        <pc:sldMkLst>
          <pc:docMk/>
          <pc:sldMk cId="0" sldId="289"/>
        </pc:sldMkLst>
      </pc:sldChg>
      <pc:sldChg chg="del">
        <pc:chgData name="NORBEY DANILO MUÑOZ CAÑON" userId="29f64d73-8b12-4c53-a9f3-1c223397a229" providerId="ADAL" clId="{60FB7F2D-C4E4-4269-9A64-57D7C55314AF}" dt="2023-05-03T17:19:17.852" v="8" actId="47"/>
        <pc:sldMkLst>
          <pc:docMk/>
          <pc:sldMk cId="0" sldId="290"/>
        </pc:sldMkLst>
      </pc:sldChg>
      <pc:sldChg chg="del">
        <pc:chgData name="NORBEY DANILO MUÑOZ CAÑON" userId="29f64d73-8b12-4c53-a9f3-1c223397a229" providerId="ADAL" clId="{60FB7F2D-C4E4-4269-9A64-57D7C55314AF}" dt="2023-05-03T17:19:18.420" v="9" actId="47"/>
        <pc:sldMkLst>
          <pc:docMk/>
          <pc:sldMk cId="0" sldId="291"/>
        </pc:sldMkLst>
      </pc:sldChg>
      <pc:sldChg chg="del">
        <pc:chgData name="NORBEY DANILO MUÑOZ CAÑON" userId="29f64d73-8b12-4c53-a9f3-1c223397a229" providerId="ADAL" clId="{60FB7F2D-C4E4-4269-9A64-57D7C55314AF}" dt="2023-05-03T17:19:20.055" v="10" actId="47"/>
        <pc:sldMkLst>
          <pc:docMk/>
          <pc:sldMk cId="0" sldId="292"/>
        </pc:sldMkLst>
      </pc:sldChg>
      <pc:sldChg chg="del">
        <pc:chgData name="NORBEY DANILO MUÑOZ CAÑON" userId="29f64d73-8b12-4c53-a9f3-1c223397a229" providerId="ADAL" clId="{60FB7F2D-C4E4-4269-9A64-57D7C55314AF}" dt="2023-05-03T17:19:21.409" v="11" actId="47"/>
        <pc:sldMkLst>
          <pc:docMk/>
          <pc:sldMk cId="0" sldId="293"/>
        </pc:sldMkLst>
      </pc:sldChg>
    </pc:docChg>
  </pc:docChgLst>
  <pc:docChgLst>
    <pc:chgData name="NORBEY DANILO MUÑOZ CAÑON" userId="29f64d73-8b12-4c53-a9f3-1c223397a229" providerId="ADAL" clId="{3542139F-C685-46B4-8205-4EC0D6A5C428}"/>
    <pc:docChg chg="addSld delSld modSld">
      <pc:chgData name="NORBEY DANILO MUÑOZ CAÑON" userId="29f64d73-8b12-4c53-a9f3-1c223397a229" providerId="ADAL" clId="{3542139F-C685-46B4-8205-4EC0D6A5C428}" dt="2023-11-01T19:04:57.275" v="76" actId="5793"/>
      <pc:docMkLst>
        <pc:docMk/>
      </pc:docMkLst>
      <pc:sldChg chg="del">
        <pc:chgData name="NORBEY DANILO MUÑOZ CAÑON" userId="29f64d73-8b12-4c53-a9f3-1c223397a229" providerId="ADAL" clId="{3542139F-C685-46B4-8205-4EC0D6A5C428}" dt="2023-11-01T19:03:37.673" v="73" actId="47"/>
        <pc:sldMkLst>
          <pc:docMk/>
          <pc:sldMk cId="0" sldId="256"/>
        </pc:sldMkLst>
      </pc:sldChg>
      <pc:sldChg chg="del">
        <pc:chgData name="NORBEY DANILO MUÑOZ CAÑON" userId="29f64d73-8b12-4c53-a9f3-1c223397a229" providerId="ADAL" clId="{3542139F-C685-46B4-8205-4EC0D6A5C428}" dt="2023-11-01T19:04:29.046" v="74" actId="47"/>
        <pc:sldMkLst>
          <pc:docMk/>
          <pc:sldMk cId="0" sldId="274"/>
        </pc:sldMkLst>
      </pc:sldChg>
      <pc:sldChg chg="modSp mod">
        <pc:chgData name="NORBEY DANILO MUÑOZ CAÑON" userId="29f64d73-8b12-4c53-a9f3-1c223397a229" providerId="ADAL" clId="{3542139F-C685-46B4-8205-4EC0D6A5C428}" dt="2023-11-01T19:04:57.275" v="76" actId="5793"/>
        <pc:sldMkLst>
          <pc:docMk/>
          <pc:sldMk cId="0" sldId="277"/>
        </pc:sldMkLst>
        <pc:spChg chg="mod">
          <ac:chgData name="NORBEY DANILO MUÑOZ CAÑON" userId="29f64d73-8b12-4c53-a9f3-1c223397a229" providerId="ADAL" clId="{3542139F-C685-46B4-8205-4EC0D6A5C428}" dt="2023-11-01T19:04:57.275" v="76" actId="5793"/>
          <ac:spMkLst>
            <pc:docMk/>
            <pc:sldMk cId="0" sldId="277"/>
            <ac:spMk id="3" creationId="{00000000-0000-0000-0000-000000000000}"/>
          </ac:spMkLst>
        </pc:spChg>
      </pc:sldChg>
      <pc:sldChg chg="modSp add mod setBg modNotes">
        <pc:chgData name="NORBEY DANILO MUÑOZ CAÑON" userId="29f64d73-8b12-4c53-a9f3-1c223397a229" providerId="ADAL" clId="{3542139F-C685-46B4-8205-4EC0D6A5C428}" dt="2023-11-01T19:03:33.615" v="72" actId="255"/>
        <pc:sldMkLst>
          <pc:docMk/>
          <pc:sldMk cId="0" sldId="310"/>
        </pc:sldMkLst>
        <pc:spChg chg="mod">
          <ac:chgData name="NORBEY DANILO MUÑOZ CAÑON" userId="29f64d73-8b12-4c53-a9f3-1c223397a229" providerId="ADAL" clId="{3542139F-C685-46B4-8205-4EC0D6A5C428}" dt="2023-11-01T19:03:33.615" v="72" actId="255"/>
          <ac:spMkLst>
            <pc:docMk/>
            <pc:sldMk cId="0" sldId="310"/>
            <ac:spMk id="3" creationId="{F6E5FE4C-F0A4-04D9-BDF6-552D3C5B8C83}"/>
          </ac:spMkLst>
        </pc:spChg>
        <pc:spChg chg="mod">
          <ac:chgData name="NORBEY DANILO MUÑOZ CAÑON" userId="29f64d73-8b12-4c53-a9f3-1c223397a229" providerId="ADAL" clId="{3542139F-C685-46B4-8205-4EC0D6A5C428}" dt="2023-11-01T19:03:07.248" v="50" actId="20577"/>
          <ac:spMkLst>
            <pc:docMk/>
            <pc:sldMk cId="0" sldId="310"/>
            <ac:spMk id="91" creationId="{00000000-0000-0000-0000-000000000000}"/>
          </ac:spMkLst>
        </pc:spChg>
        <pc:spChg chg="mod">
          <ac:chgData name="NORBEY DANILO MUÑOZ CAÑON" userId="29f64d73-8b12-4c53-a9f3-1c223397a229" providerId="ADAL" clId="{3542139F-C685-46B4-8205-4EC0D6A5C428}" dt="2023-11-01T19:03:20.739" v="70" actId="403"/>
          <ac:spMkLst>
            <pc:docMk/>
            <pc:sldMk cId="0" sldId="310"/>
            <ac:spMk id="98"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E34EC028-3985-4ED4-8732-5EF667D13B1D}" type="datetimeFigureOut">
              <a:rPr lang="es-CO" smtClean="0"/>
              <a:t>1/11/2023</a:t>
            </a:fld>
            <a:endParaRPr lang="es-CO"/>
          </a:p>
        </p:txBody>
      </p:sp>
      <p:sp>
        <p:nvSpPr>
          <p:cNvPr id="4" name="Marcador de imagen de diapositiva 3"/>
          <p:cNvSpPr>
            <a:spLocks noGrp="1" noRot="1" noChangeAspect="1"/>
          </p:cNvSpPr>
          <p:nvPr>
            <p:ph type="sldImg" idx="2"/>
          </p:nvPr>
        </p:nvSpPr>
        <p:spPr>
          <a:xfrm>
            <a:off x="3028950" y="857250"/>
            <a:ext cx="3086100" cy="2314575"/>
          </a:xfrm>
          <a:prstGeom prst="rect">
            <a:avLst/>
          </a:prstGeom>
          <a:noFill/>
          <a:ln w="12700">
            <a:solidFill>
              <a:prstClr val="black"/>
            </a:solidFill>
          </a:ln>
        </p:spPr>
        <p:txBody>
          <a:bodyPr vert="horz" lIns="91440" tIns="45720" rIns="91440" bIns="45720" rtlCol="0" anchor="ctr"/>
          <a:lstStyle/>
          <a:p>
            <a:endParaRPr lang="es-CO"/>
          </a:p>
        </p:txBody>
      </p:sp>
      <p:sp>
        <p:nvSpPr>
          <p:cNvPr id="5" name="Marcador de notas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Marcador de pie de página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B04DB117-2F16-4C44-8D61-CC38AA7DB581}" type="slidenum">
              <a:rPr lang="es-CO" smtClean="0"/>
              <a:t>‹Nº›</a:t>
            </a:fld>
            <a:endParaRPr lang="es-CO"/>
          </a:p>
        </p:txBody>
      </p:sp>
    </p:spTree>
    <p:extLst>
      <p:ext uri="{BB962C8B-B14F-4D97-AF65-F5344CB8AC3E}">
        <p14:creationId xmlns:p14="http://schemas.microsoft.com/office/powerpoint/2010/main" val="12569910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sz="900"/>
          </a:p>
        </p:txBody>
      </p:sp>
      <p:sp>
        <p:nvSpPr>
          <p:cNvPr id="87" name="Google Shape;87;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s-ES" sz="1200" b="1" i="0" u="none" strike="noStrike" cap="none">
                <a:solidFill>
                  <a:srgbClr val="000000"/>
                </a:solidFill>
                <a:latin typeface="Arial"/>
                <a:ea typeface="Arial"/>
                <a:cs typeface="Arial"/>
                <a:sym typeface="Arial"/>
              </a:rPr>
              <a:t>1</a:t>
            </a:fld>
            <a:endParaRPr sz="1200" b="1" i="0" u="none" strike="noStrike" cap="none">
              <a:solidFill>
                <a:srgbClr val="000000"/>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26287" y="322071"/>
            <a:ext cx="8091424" cy="391159"/>
          </a:xfrm>
          <a:prstGeom prst="rect">
            <a:avLst/>
          </a:prstGeom>
        </p:spPr>
        <p:txBody>
          <a:bodyPr wrap="square" lIns="0" tIns="0" rIns="0" bIns="0">
            <a:spAutoFit/>
          </a:bodyPr>
          <a:lstStyle>
            <a:lvl1pPr>
              <a:defRPr sz="2400" b="0" i="0" u="heavy">
                <a:solidFill>
                  <a:srgbClr val="9C0C0C"/>
                </a:solidFill>
                <a:latin typeface="Arial Black"/>
                <a:cs typeface="Arial Black"/>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u="heavy">
                <a:solidFill>
                  <a:srgbClr val="9C0C0C"/>
                </a:solidFill>
                <a:latin typeface="Arial Black"/>
                <a:cs typeface="Arial Black"/>
              </a:defRPr>
            </a:lvl1pPr>
          </a:lstStyle>
          <a:p>
            <a:endParaRPr/>
          </a:p>
        </p:txBody>
      </p:sp>
      <p:sp>
        <p:nvSpPr>
          <p:cNvPr id="3" name="Holder 3"/>
          <p:cNvSpPr>
            <a:spLocks noGrp="1"/>
          </p:cNvSpPr>
          <p:nvPr>
            <p:ph type="body" idx="1"/>
          </p:nvPr>
        </p:nvSpPr>
        <p:spPr/>
        <p:txBody>
          <a:bodyPr lIns="0" tIns="0" rIns="0" bIns="0"/>
          <a:lstStyle>
            <a:lvl1pPr>
              <a:defRPr sz="1800" b="0" i="1">
                <a:solidFill>
                  <a:schemeClr val="tx1"/>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u="heavy">
                <a:solidFill>
                  <a:srgbClr val="9C0C0C"/>
                </a:solidFill>
                <a:latin typeface="Arial Black"/>
                <a:cs typeface="Arial Black"/>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u="heavy">
                <a:solidFill>
                  <a:srgbClr val="9C0C0C"/>
                </a:solidFill>
                <a:latin typeface="Arial Black"/>
                <a:cs typeface="Arial Black"/>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0" y="0"/>
            <a:ext cx="9143999" cy="6857997"/>
          </a:xfrm>
          <a:prstGeom prst="rect">
            <a:avLst/>
          </a:prstGeom>
        </p:spPr>
      </p:pic>
      <p:sp>
        <p:nvSpPr>
          <p:cNvPr id="2" name="Holder 2"/>
          <p:cNvSpPr>
            <a:spLocks noGrp="1"/>
          </p:cNvSpPr>
          <p:nvPr>
            <p:ph type="title"/>
          </p:nvPr>
        </p:nvSpPr>
        <p:spPr>
          <a:xfrm>
            <a:off x="526287" y="196850"/>
            <a:ext cx="8091424" cy="513080"/>
          </a:xfrm>
          <a:prstGeom prst="rect">
            <a:avLst/>
          </a:prstGeom>
        </p:spPr>
        <p:txBody>
          <a:bodyPr wrap="square" lIns="0" tIns="0" rIns="0" bIns="0">
            <a:spAutoFit/>
          </a:bodyPr>
          <a:lstStyle>
            <a:lvl1pPr>
              <a:defRPr sz="2400" b="0" i="0" u="heavy">
                <a:solidFill>
                  <a:srgbClr val="9C0C0C"/>
                </a:solidFill>
                <a:latin typeface="Arial Black"/>
                <a:cs typeface="Arial Black"/>
              </a:defRPr>
            </a:lvl1pPr>
          </a:lstStyle>
          <a:p>
            <a:endParaRPr/>
          </a:p>
        </p:txBody>
      </p:sp>
      <p:sp>
        <p:nvSpPr>
          <p:cNvPr id="3" name="Holder 3"/>
          <p:cNvSpPr>
            <a:spLocks noGrp="1"/>
          </p:cNvSpPr>
          <p:nvPr>
            <p:ph type="body" idx="1"/>
          </p:nvPr>
        </p:nvSpPr>
        <p:spPr>
          <a:xfrm>
            <a:off x="978916" y="1742947"/>
            <a:ext cx="7226300" cy="3927475"/>
          </a:xfrm>
          <a:prstGeom prst="rect">
            <a:avLst/>
          </a:prstGeom>
        </p:spPr>
        <p:txBody>
          <a:bodyPr wrap="square" lIns="0" tIns="0" rIns="0" bIns="0">
            <a:spAutoFit/>
          </a:bodyPr>
          <a:lstStyle>
            <a:lvl1pPr>
              <a:defRPr sz="1800" b="0" i="1">
                <a:solidFill>
                  <a:schemeClr val="tx1"/>
                </a:solidFill>
                <a:latin typeface="Arial"/>
                <a:cs typeface="Arial"/>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11/1/2023</a:t>
            </a:fld>
            <a:endParaRPr lang="en-US"/>
          </a:p>
        </p:txBody>
      </p:sp>
      <p:sp>
        <p:nvSpPr>
          <p:cNvPr id="6" name="Holder 6"/>
          <p:cNvSpPr>
            <a:spLocks noGrp="1"/>
          </p:cNvSpPr>
          <p:nvPr>
            <p:ph type="sldNum" sz="quarter" idx="7"/>
          </p:nvPr>
        </p:nvSpPr>
        <p:spPr>
          <a:xfrm>
            <a:off x="6583680" y="6377940"/>
            <a:ext cx="210312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‹Nº›</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Shape 88"/>
        <p:cNvGrpSpPr/>
        <p:nvPr/>
      </p:nvGrpSpPr>
      <p:grpSpPr>
        <a:xfrm>
          <a:off x="0" y="0"/>
          <a:ext cx="0" cy="0"/>
          <a:chOff x="0" y="0"/>
          <a:chExt cx="0" cy="0"/>
        </a:xfrm>
      </p:grpSpPr>
      <p:sp>
        <p:nvSpPr>
          <p:cNvPr id="91" name="Google Shape;91;p1"/>
          <p:cNvSpPr/>
          <p:nvPr/>
        </p:nvSpPr>
        <p:spPr>
          <a:xfrm>
            <a:off x="2591479" y="2424414"/>
            <a:ext cx="3961040" cy="742168"/>
          </a:xfrm>
          <a:prstGeom prst="roundRect">
            <a:avLst>
              <a:gd name="adj" fmla="val 50000"/>
            </a:avLst>
          </a:prstGeom>
          <a:solidFill>
            <a:schemeClr val="lt1"/>
          </a:solidFill>
          <a:ln>
            <a:noFill/>
          </a:ln>
        </p:spPr>
        <p:txBody>
          <a:bodyPr spcFirstLastPara="1" wrap="square" lIns="68569" tIns="34275" rIns="68569" bIns="34275" anchor="ctr" anchorCtr="0">
            <a:noAutofit/>
          </a:bodyPr>
          <a:lstStyle/>
          <a:p>
            <a:pPr algn="ctr">
              <a:buClr>
                <a:schemeClr val="lt1"/>
              </a:buClr>
              <a:buSzPts val="1800"/>
            </a:pPr>
            <a:r>
              <a:rPr lang="es-CO" sz="2400" dirty="0">
                <a:latin typeface="Abadi" panose="020B0604020104020204" pitchFamily="34" charset="0"/>
                <a:ea typeface="Calibri"/>
                <a:cs typeface="Calibri"/>
                <a:sym typeface="Calibri"/>
              </a:rPr>
              <a:t>Desarrollo back-</a:t>
            </a:r>
            <a:r>
              <a:rPr lang="es-CO" sz="2400" dirty="0" err="1">
                <a:latin typeface="Abadi" panose="020B0604020104020204" pitchFamily="34" charset="0"/>
                <a:ea typeface="Calibri"/>
                <a:cs typeface="Calibri"/>
                <a:sym typeface="Calibri"/>
              </a:rPr>
              <a:t>end</a:t>
            </a:r>
            <a:endParaRPr lang="es-CO" sz="2400" dirty="0">
              <a:latin typeface="Abadi" panose="020B0604020104020204" pitchFamily="34" charset="0"/>
              <a:ea typeface="Calibri"/>
              <a:cs typeface="Calibri"/>
              <a:sym typeface="Calibri"/>
            </a:endParaRPr>
          </a:p>
        </p:txBody>
      </p:sp>
      <p:sp>
        <p:nvSpPr>
          <p:cNvPr id="98" name="Google Shape;98;p1"/>
          <p:cNvSpPr txBox="1"/>
          <p:nvPr/>
        </p:nvSpPr>
        <p:spPr>
          <a:xfrm>
            <a:off x="2285997" y="3657912"/>
            <a:ext cx="4572000" cy="376996"/>
          </a:xfrm>
          <a:prstGeom prst="rect">
            <a:avLst/>
          </a:prstGeom>
          <a:noFill/>
          <a:ln>
            <a:noFill/>
          </a:ln>
        </p:spPr>
        <p:txBody>
          <a:bodyPr spcFirstLastPara="1" wrap="square" lIns="68569" tIns="34275" rIns="68569" bIns="34275" anchor="t" anchorCtr="0">
            <a:spAutoFit/>
          </a:bodyPr>
          <a:lstStyle/>
          <a:p>
            <a:pPr algn="ctr">
              <a:buClr>
                <a:srgbClr val="FFFFFF"/>
              </a:buClr>
              <a:buSzPts val="1800"/>
            </a:pPr>
            <a:r>
              <a:rPr lang="es-CO" sz="2000" b="1" dirty="0"/>
              <a:t>Introducción a AJAX</a:t>
            </a:r>
            <a:endParaRPr lang="es-CO" sz="1400" dirty="0"/>
          </a:p>
        </p:txBody>
      </p:sp>
      <p:sp>
        <p:nvSpPr>
          <p:cNvPr id="3" name="Google Shape;98;p1">
            <a:extLst>
              <a:ext uri="{FF2B5EF4-FFF2-40B4-BE49-F238E27FC236}">
                <a16:creationId xmlns:a16="http://schemas.microsoft.com/office/drawing/2014/main" id="{F6E5FE4C-F0A4-04D9-BDF6-552D3C5B8C83}"/>
              </a:ext>
            </a:extLst>
          </p:cNvPr>
          <p:cNvSpPr txBox="1"/>
          <p:nvPr/>
        </p:nvSpPr>
        <p:spPr>
          <a:xfrm>
            <a:off x="2862361" y="4495459"/>
            <a:ext cx="3419275" cy="376996"/>
          </a:xfrm>
          <a:prstGeom prst="rect">
            <a:avLst/>
          </a:prstGeom>
          <a:noFill/>
          <a:ln>
            <a:noFill/>
          </a:ln>
        </p:spPr>
        <p:txBody>
          <a:bodyPr spcFirstLastPara="1" wrap="square" lIns="68569" tIns="34275" rIns="68569" bIns="34275" anchor="t" anchorCtr="0">
            <a:spAutoFit/>
          </a:bodyPr>
          <a:lstStyle/>
          <a:p>
            <a:pPr algn="ctr">
              <a:buClr>
                <a:srgbClr val="FFFFFF"/>
              </a:buClr>
              <a:buSzPts val="1800"/>
            </a:pPr>
            <a:r>
              <a:rPr lang="es-CO" sz="1100" dirty="0"/>
              <a:t>Norbey Danilo Muñoz Cañón</a:t>
            </a:r>
          </a:p>
          <a:p>
            <a:pPr algn="ctr">
              <a:buClr>
                <a:srgbClr val="FFFFFF"/>
              </a:buClr>
              <a:buSzPts val="1800"/>
            </a:pPr>
            <a:r>
              <a:rPr lang="es-CO" sz="900" dirty="0"/>
              <a:t>2023</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065" rIns="0" bIns="0" rtlCol="0">
            <a:spAutoFit/>
          </a:bodyPr>
          <a:lstStyle/>
          <a:p>
            <a:pPr marL="373380">
              <a:lnSpc>
                <a:spcPct val="100000"/>
              </a:lnSpc>
              <a:spcBef>
                <a:spcPts val="95"/>
              </a:spcBef>
              <a:tabLst>
                <a:tab pos="8077834" algn="l"/>
              </a:tabLst>
            </a:pPr>
            <a:r>
              <a:rPr sz="3200" spc="210" dirty="0"/>
              <a:t> </a:t>
            </a:r>
            <a:r>
              <a:rPr sz="3200" spc="-10" dirty="0"/>
              <a:t>XMLHttpRequest	</a:t>
            </a:r>
            <a:endParaRPr sz="3200"/>
          </a:p>
        </p:txBody>
      </p:sp>
      <p:sp>
        <p:nvSpPr>
          <p:cNvPr id="3" name="object 3"/>
          <p:cNvSpPr txBox="1"/>
          <p:nvPr/>
        </p:nvSpPr>
        <p:spPr>
          <a:xfrm>
            <a:off x="978916" y="1222502"/>
            <a:ext cx="7241540" cy="3714115"/>
          </a:xfrm>
          <a:prstGeom prst="rect">
            <a:avLst/>
          </a:prstGeom>
        </p:spPr>
        <p:txBody>
          <a:bodyPr vert="horz" wrap="square" lIns="0" tIns="12700" rIns="0" bIns="0" rtlCol="0">
            <a:spAutoFit/>
          </a:bodyPr>
          <a:lstStyle/>
          <a:p>
            <a:pPr marL="355600" marR="5080" indent="-342900" algn="just">
              <a:lnSpc>
                <a:spcPct val="100000"/>
              </a:lnSpc>
              <a:spcBef>
                <a:spcPts val="100"/>
              </a:spcBef>
              <a:buClr>
                <a:srgbClr val="C23009"/>
              </a:buClr>
              <a:buChar char="•"/>
              <a:tabLst>
                <a:tab pos="355600" algn="l"/>
              </a:tabLst>
            </a:pPr>
            <a:r>
              <a:rPr sz="2200" dirty="0">
                <a:latin typeface="Arial MT"/>
                <a:cs typeface="Arial MT"/>
              </a:rPr>
              <a:t>API que se encuentra implementado en el navegador y </a:t>
            </a:r>
            <a:r>
              <a:rPr sz="2200" spc="-600" dirty="0">
                <a:latin typeface="Arial MT"/>
                <a:cs typeface="Arial MT"/>
              </a:rPr>
              <a:t> </a:t>
            </a:r>
            <a:r>
              <a:rPr sz="2200" dirty="0">
                <a:latin typeface="Arial MT"/>
                <a:cs typeface="Arial MT"/>
              </a:rPr>
              <a:t>que proporciona los métodos y </a:t>
            </a:r>
            <a:r>
              <a:rPr sz="2200" spc="-5" dirty="0">
                <a:latin typeface="Arial MT"/>
                <a:cs typeface="Arial MT"/>
              </a:rPr>
              <a:t>propiedades </a:t>
            </a:r>
            <a:r>
              <a:rPr sz="2200" dirty="0">
                <a:latin typeface="Arial MT"/>
                <a:cs typeface="Arial MT"/>
              </a:rPr>
              <a:t>necesarios </a:t>
            </a:r>
            <a:r>
              <a:rPr sz="2200" spc="-600" dirty="0">
                <a:latin typeface="Arial MT"/>
                <a:cs typeface="Arial MT"/>
              </a:rPr>
              <a:t> </a:t>
            </a:r>
            <a:r>
              <a:rPr sz="2200" dirty="0">
                <a:latin typeface="Arial MT"/>
                <a:cs typeface="Arial MT"/>
              </a:rPr>
              <a:t>para</a:t>
            </a:r>
            <a:r>
              <a:rPr sz="2200" spc="-5" dirty="0">
                <a:latin typeface="Arial MT"/>
                <a:cs typeface="Arial MT"/>
              </a:rPr>
              <a:t> </a:t>
            </a:r>
            <a:r>
              <a:rPr sz="2200" dirty="0">
                <a:latin typeface="Arial MT"/>
                <a:cs typeface="Arial MT"/>
              </a:rPr>
              <a:t>la</a:t>
            </a:r>
            <a:r>
              <a:rPr sz="2200" spc="-5" dirty="0">
                <a:latin typeface="Arial MT"/>
                <a:cs typeface="Arial MT"/>
              </a:rPr>
              <a:t> </a:t>
            </a:r>
            <a:r>
              <a:rPr sz="2200" dirty="0">
                <a:latin typeface="Arial MT"/>
                <a:cs typeface="Arial MT"/>
              </a:rPr>
              <a:t>comunicación</a:t>
            </a:r>
            <a:r>
              <a:rPr sz="2200" spc="-15" dirty="0">
                <a:latin typeface="Arial MT"/>
                <a:cs typeface="Arial MT"/>
              </a:rPr>
              <a:t> </a:t>
            </a:r>
            <a:r>
              <a:rPr sz="2200" dirty="0">
                <a:latin typeface="Arial MT"/>
                <a:cs typeface="Arial MT"/>
              </a:rPr>
              <a:t>con</a:t>
            </a:r>
            <a:r>
              <a:rPr sz="2200" spc="-5" dirty="0">
                <a:latin typeface="Arial MT"/>
                <a:cs typeface="Arial MT"/>
              </a:rPr>
              <a:t> </a:t>
            </a:r>
            <a:r>
              <a:rPr sz="2200" dirty="0">
                <a:latin typeface="Arial MT"/>
                <a:cs typeface="Arial MT"/>
              </a:rPr>
              <a:t>el</a:t>
            </a:r>
            <a:r>
              <a:rPr sz="2200" spc="-5" dirty="0">
                <a:latin typeface="Arial MT"/>
                <a:cs typeface="Arial MT"/>
              </a:rPr>
              <a:t> </a:t>
            </a:r>
            <a:r>
              <a:rPr sz="2200" dirty="0">
                <a:latin typeface="Arial MT"/>
                <a:cs typeface="Arial MT"/>
              </a:rPr>
              <a:t>servidor</a:t>
            </a:r>
            <a:r>
              <a:rPr sz="2200" spc="-5" dirty="0">
                <a:latin typeface="Arial MT"/>
                <a:cs typeface="Arial MT"/>
              </a:rPr>
              <a:t> </a:t>
            </a:r>
            <a:r>
              <a:rPr sz="2200" dirty="0">
                <a:latin typeface="Arial MT"/>
                <a:cs typeface="Arial MT"/>
              </a:rPr>
              <a:t>mediante</a:t>
            </a:r>
            <a:r>
              <a:rPr sz="2200" spc="-5" dirty="0">
                <a:latin typeface="Arial MT"/>
                <a:cs typeface="Arial MT"/>
              </a:rPr>
              <a:t> </a:t>
            </a:r>
            <a:r>
              <a:rPr sz="2200" dirty="0">
                <a:latin typeface="Arial MT"/>
                <a:cs typeface="Arial MT"/>
              </a:rPr>
              <a:t>HTTP</a:t>
            </a:r>
            <a:endParaRPr sz="2200">
              <a:latin typeface="Arial MT"/>
              <a:cs typeface="Arial MT"/>
            </a:endParaRPr>
          </a:p>
          <a:p>
            <a:pPr>
              <a:lnSpc>
                <a:spcPct val="100000"/>
              </a:lnSpc>
              <a:spcBef>
                <a:spcPts val="55"/>
              </a:spcBef>
              <a:buClr>
                <a:srgbClr val="C23009"/>
              </a:buClr>
              <a:buFont typeface="Arial MT"/>
              <a:buChar char="•"/>
            </a:pPr>
            <a:endParaRPr sz="2250">
              <a:latin typeface="Arial MT"/>
              <a:cs typeface="Arial MT"/>
            </a:endParaRPr>
          </a:p>
          <a:p>
            <a:pPr marL="355600" marR="473709" indent="-342900">
              <a:lnSpc>
                <a:spcPct val="100000"/>
              </a:lnSpc>
              <a:buClr>
                <a:srgbClr val="C23009"/>
              </a:buClr>
              <a:buChar char="•"/>
              <a:tabLst>
                <a:tab pos="354965" algn="l"/>
                <a:tab pos="355600" algn="l"/>
              </a:tabLst>
            </a:pPr>
            <a:r>
              <a:rPr sz="2200" dirty="0">
                <a:latin typeface="Arial MT"/>
                <a:cs typeface="Arial MT"/>
              </a:rPr>
              <a:t>Originalmente desarrollado por Microsoft como un </a:t>
            </a:r>
            <a:r>
              <a:rPr sz="2200" spc="5" dirty="0">
                <a:latin typeface="Arial MT"/>
                <a:cs typeface="Arial MT"/>
              </a:rPr>
              <a:t> </a:t>
            </a:r>
            <a:r>
              <a:rPr sz="2200" dirty="0">
                <a:latin typeface="Arial MT"/>
                <a:cs typeface="Arial MT"/>
              </a:rPr>
              <a:t>objeto</a:t>
            </a:r>
            <a:r>
              <a:rPr sz="2200" spc="-130" dirty="0">
                <a:latin typeface="Arial MT"/>
                <a:cs typeface="Arial MT"/>
              </a:rPr>
              <a:t> </a:t>
            </a:r>
            <a:r>
              <a:rPr sz="2200" dirty="0">
                <a:latin typeface="Arial MT"/>
                <a:cs typeface="Arial MT"/>
              </a:rPr>
              <a:t>ActiveX,</a:t>
            </a:r>
            <a:r>
              <a:rPr sz="2200" spc="-30" dirty="0">
                <a:latin typeface="Arial MT"/>
                <a:cs typeface="Arial MT"/>
              </a:rPr>
              <a:t> </a:t>
            </a:r>
            <a:r>
              <a:rPr sz="2200" dirty="0">
                <a:latin typeface="Arial MT"/>
                <a:cs typeface="Arial MT"/>
              </a:rPr>
              <a:t>disponible</a:t>
            </a:r>
            <a:r>
              <a:rPr sz="2200" spc="-20" dirty="0">
                <a:latin typeface="Arial MT"/>
                <a:cs typeface="Arial MT"/>
              </a:rPr>
              <a:t> </a:t>
            </a:r>
            <a:r>
              <a:rPr sz="2200" dirty="0">
                <a:latin typeface="Arial MT"/>
                <a:cs typeface="Arial MT"/>
              </a:rPr>
              <a:t>desde</a:t>
            </a:r>
            <a:r>
              <a:rPr sz="2200" spc="-10" dirty="0">
                <a:latin typeface="Arial MT"/>
                <a:cs typeface="Arial MT"/>
              </a:rPr>
              <a:t> </a:t>
            </a:r>
            <a:r>
              <a:rPr sz="2200" dirty="0">
                <a:latin typeface="Arial MT"/>
                <a:cs typeface="Arial MT"/>
              </a:rPr>
              <a:t>Internet</a:t>
            </a:r>
            <a:r>
              <a:rPr sz="2200" spc="-5" dirty="0">
                <a:latin typeface="Arial MT"/>
                <a:cs typeface="Arial MT"/>
              </a:rPr>
              <a:t> </a:t>
            </a:r>
            <a:r>
              <a:rPr sz="2200" dirty="0">
                <a:latin typeface="Arial MT"/>
                <a:cs typeface="Arial MT"/>
              </a:rPr>
              <a:t>Explorer</a:t>
            </a:r>
            <a:r>
              <a:rPr sz="2200" spc="-10" dirty="0">
                <a:latin typeface="Arial MT"/>
                <a:cs typeface="Arial MT"/>
              </a:rPr>
              <a:t> </a:t>
            </a:r>
            <a:r>
              <a:rPr sz="2200" dirty="0">
                <a:latin typeface="Arial MT"/>
                <a:cs typeface="Arial MT"/>
              </a:rPr>
              <a:t>5</a:t>
            </a:r>
            <a:endParaRPr sz="2200">
              <a:latin typeface="Arial MT"/>
              <a:cs typeface="Arial MT"/>
            </a:endParaRPr>
          </a:p>
          <a:p>
            <a:pPr>
              <a:lnSpc>
                <a:spcPct val="100000"/>
              </a:lnSpc>
              <a:spcBef>
                <a:spcPts val="50"/>
              </a:spcBef>
              <a:buClr>
                <a:srgbClr val="C23009"/>
              </a:buClr>
              <a:buFont typeface="Arial MT"/>
              <a:buChar char="•"/>
            </a:pPr>
            <a:endParaRPr sz="2250">
              <a:latin typeface="Arial MT"/>
              <a:cs typeface="Arial MT"/>
            </a:endParaRPr>
          </a:p>
          <a:p>
            <a:pPr marL="355600" marR="803910" indent="-342900">
              <a:lnSpc>
                <a:spcPct val="100000"/>
              </a:lnSpc>
              <a:spcBef>
                <a:spcPts val="5"/>
              </a:spcBef>
              <a:buClr>
                <a:srgbClr val="C23009"/>
              </a:buClr>
              <a:buChar char="•"/>
              <a:tabLst>
                <a:tab pos="354965" algn="l"/>
                <a:tab pos="355600" algn="l"/>
              </a:tabLst>
            </a:pPr>
            <a:r>
              <a:rPr sz="2200" dirty="0">
                <a:latin typeface="Arial MT"/>
                <a:cs typeface="Arial MT"/>
              </a:rPr>
              <a:t>Utilizada</a:t>
            </a:r>
            <a:r>
              <a:rPr sz="2200" spc="-20" dirty="0">
                <a:latin typeface="Arial MT"/>
                <a:cs typeface="Arial MT"/>
              </a:rPr>
              <a:t> </a:t>
            </a:r>
            <a:r>
              <a:rPr sz="2200" dirty="0">
                <a:latin typeface="Arial MT"/>
                <a:cs typeface="Arial MT"/>
              </a:rPr>
              <a:t>por JavaScript,</a:t>
            </a:r>
            <a:r>
              <a:rPr sz="2200" spc="-20" dirty="0">
                <a:latin typeface="Arial MT"/>
                <a:cs typeface="Arial MT"/>
              </a:rPr>
              <a:t> </a:t>
            </a:r>
            <a:r>
              <a:rPr sz="2200" dirty="0">
                <a:latin typeface="Arial MT"/>
                <a:cs typeface="Arial MT"/>
              </a:rPr>
              <a:t>Jscript,</a:t>
            </a:r>
            <a:r>
              <a:rPr sz="2200" spc="-5" dirty="0">
                <a:latin typeface="Arial MT"/>
                <a:cs typeface="Arial MT"/>
              </a:rPr>
              <a:t> VBScript</a:t>
            </a:r>
            <a:r>
              <a:rPr sz="2200" spc="-15" dirty="0">
                <a:latin typeface="Arial MT"/>
                <a:cs typeface="Arial MT"/>
              </a:rPr>
              <a:t> </a:t>
            </a:r>
            <a:r>
              <a:rPr sz="2200" dirty="0">
                <a:latin typeface="Arial MT"/>
                <a:cs typeface="Arial MT"/>
              </a:rPr>
              <a:t>u</a:t>
            </a:r>
            <a:r>
              <a:rPr sz="2200" spc="-5" dirty="0">
                <a:latin typeface="Arial MT"/>
                <a:cs typeface="Arial MT"/>
              </a:rPr>
              <a:t> </a:t>
            </a:r>
            <a:r>
              <a:rPr sz="2200" dirty="0">
                <a:latin typeface="Arial MT"/>
                <a:cs typeface="Arial MT"/>
              </a:rPr>
              <a:t>otros </a:t>
            </a:r>
            <a:r>
              <a:rPr sz="2200" spc="-600" dirty="0">
                <a:latin typeface="Arial MT"/>
                <a:cs typeface="Arial MT"/>
              </a:rPr>
              <a:t> </a:t>
            </a:r>
            <a:r>
              <a:rPr sz="2200" dirty="0">
                <a:latin typeface="Arial MT"/>
                <a:cs typeface="Arial MT"/>
              </a:rPr>
              <a:t>lenguajes de</a:t>
            </a:r>
            <a:r>
              <a:rPr sz="2200" spc="-15" dirty="0">
                <a:latin typeface="Arial MT"/>
                <a:cs typeface="Arial MT"/>
              </a:rPr>
              <a:t> </a:t>
            </a:r>
            <a:r>
              <a:rPr sz="2200" dirty="0">
                <a:latin typeface="Arial MT"/>
                <a:cs typeface="Arial MT"/>
              </a:rPr>
              <a:t>scripting</a:t>
            </a:r>
            <a:r>
              <a:rPr sz="2200" spc="-5" dirty="0">
                <a:latin typeface="Arial MT"/>
                <a:cs typeface="Arial MT"/>
              </a:rPr>
              <a:t> </a:t>
            </a:r>
            <a:r>
              <a:rPr sz="2200" dirty="0">
                <a:latin typeface="Arial MT"/>
                <a:cs typeface="Arial MT"/>
              </a:rPr>
              <a:t>de</a:t>
            </a:r>
            <a:r>
              <a:rPr sz="2200" spc="-5" dirty="0">
                <a:latin typeface="Arial MT"/>
                <a:cs typeface="Arial MT"/>
              </a:rPr>
              <a:t> </a:t>
            </a:r>
            <a:r>
              <a:rPr sz="2200" dirty="0">
                <a:latin typeface="Arial MT"/>
                <a:cs typeface="Arial MT"/>
              </a:rPr>
              <a:t>navegadores web</a:t>
            </a:r>
            <a:endParaRPr sz="2200">
              <a:latin typeface="Arial MT"/>
              <a:cs typeface="Arial MT"/>
            </a:endParaRPr>
          </a:p>
          <a:p>
            <a:pPr>
              <a:lnSpc>
                <a:spcPct val="100000"/>
              </a:lnSpc>
              <a:spcBef>
                <a:spcPts val="50"/>
              </a:spcBef>
              <a:buClr>
                <a:srgbClr val="C23009"/>
              </a:buClr>
              <a:buFont typeface="Arial MT"/>
              <a:buChar char="•"/>
            </a:pPr>
            <a:endParaRPr sz="2250">
              <a:latin typeface="Arial MT"/>
              <a:cs typeface="Arial MT"/>
            </a:endParaRPr>
          </a:p>
          <a:p>
            <a:pPr marL="355600" indent="-342900">
              <a:lnSpc>
                <a:spcPct val="100000"/>
              </a:lnSpc>
              <a:buClr>
                <a:srgbClr val="C23009"/>
              </a:buClr>
              <a:buChar char="•"/>
              <a:tabLst>
                <a:tab pos="354965" algn="l"/>
                <a:tab pos="355600" algn="l"/>
              </a:tabLst>
            </a:pPr>
            <a:r>
              <a:rPr sz="2200" dirty="0">
                <a:latin typeface="Arial MT"/>
                <a:cs typeface="Arial MT"/>
              </a:rPr>
              <a:t>Emplea</a:t>
            </a:r>
            <a:r>
              <a:rPr sz="2200" spc="-15" dirty="0">
                <a:latin typeface="Arial MT"/>
                <a:cs typeface="Arial MT"/>
              </a:rPr>
              <a:t> </a:t>
            </a:r>
            <a:r>
              <a:rPr sz="2200" dirty="0">
                <a:latin typeface="Arial MT"/>
                <a:cs typeface="Arial MT"/>
              </a:rPr>
              <a:t>un</a:t>
            </a:r>
            <a:r>
              <a:rPr sz="2200" spc="-10" dirty="0">
                <a:latin typeface="Arial MT"/>
                <a:cs typeface="Arial MT"/>
              </a:rPr>
              <a:t> </a:t>
            </a:r>
            <a:r>
              <a:rPr sz="2200" dirty="0">
                <a:latin typeface="Arial MT"/>
                <a:cs typeface="Arial MT"/>
              </a:rPr>
              <a:t>canal</a:t>
            </a:r>
            <a:r>
              <a:rPr sz="2200" spc="-15" dirty="0">
                <a:latin typeface="Arial MT"/>
                <a:cs typeface="Arial MT"/>
              </a:rPr>
              <a:t> </a:t>
            </a:r>
            <a:r>
              <a:rPr sz="2200" dirty="0">
                <a:latin typeface="Arial MT"/>
                <a:cs typeface="Arial MT"/>
              </a:rPr>
              <a:t>de</a:t>
            </a:r>
            <a:r>
              <a:rPr sz="2200" spc="-10" dirty="0">
                <a:latin typeface="Arial MT"/>
                <a:cs typeface="Arial MT"/>
              </a:rPr>
              <a:t> </a:t>
            </a:r>
            <a:r>
              <a:rPr sz="2200" dirty="0">
                <a:latin typeface="Arial MT"/>
                <a:cs typeface="Arial MT"/>
              </a:rPr>
              <a:t>conexión</a:t>
            </a:r>
            <a:r>
              <a:rPr sz="2200" spc="-10" dirty="0">
                <a:latin typeface="Arial MT"/>
                <a:cs typeface="Arial MT"/>
              </a:rPr>
              <a:t> </a:t>
            </a:r>
            <a:r>
              <a:rPr sz="2200" dirty="0">
                <a:latin typeface="Arial MT"/>
                <a:cs typeface="Arial MT"/>
              </a:rPr>
              <a:t>independiente</a:t>
            </a:r>
            <a:endParaRPr sz="2200">
              <a:latin typeface="Arial MT"/>
              <a:cs typeface="Arial MT"/>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065" rIns="0" bIns="0" rtlCol="0">
            <a:spAutoFit/>
          </a:bodyPr>
          <a:lstStyle/>
          <a:p>
            <a:pPr marL="373380">
              <a:lnSpc>
                <a:spcPct val="100000"/>
              </a:lnSpc>
              <a:spcBef>
                <a:spcPts val="95"/>
              </a:spcBef>
              <a:tabLst>
                <a:tab pos="8077834" algn="l"/>
              </a:tabLst>
            </a:pPr>
            <a:r>
              <a:rPr sz="3200" spc="210" dirty="0"/>
              <a:t> </a:t>
            </a:r>
            <a:r>
              <a:rPr lang="en-US" sz="3200" spc="-10" dirty="0"/>
              <a:t>API</a:t>
            </a:r>
            <a:r>
              <a:rPr sz="3200" spc="-10" dirty="0"/>
              <a:t>	</a:t>
            </a:r>
            <a:endParaRPr sz="3200" dirty="0"/>
          </a:p>
        </p:txBody>
      </p:sp>
      <p:sp>
        <p:nvSpPr>
          <p:cNvPr id="3" name="object 3"/>
          <p:cNvSpPr txBox="1"/>
          <p:nvPr/>
        </p:nvSpPr>
        <p:spPr>
          <a:xfrm>
            <a:off x="978916" y="1222502"/>
            <a:ext cx="7241540" cy="4139595"/>
          </a:xfrm>
          <a:prstGeom prst="rect">
            <a:avLst/>
          </a:prstGeom>
        </p:spPr>
        <p:txBody>
          <a:bodyPr vert="horz" wrap="square" lIns="0" tIns="12700" rIns="0" bIns="0" rtlCol="0">
            <a:spAutoFit/>
          </a:bodyPr>
          <a:lstStyle/>
          <a:p>
            <a:pPr marL="355600" marR="5080" indent="-342900" algn="just">
              <a:lnSpc>
                <a:spcPct val="100000"/>
              </a:lnSpc>
              <a:spcBef>
                <a:spcPts val="100"/>
              </a:spcBef>
              <a:buClr>
                <a:srgbClr val="C23009"/>
              </a:buClr>
              <a:buChar char="•"/>
              <a:tabLst>
                <a:tab pos="355600" algn="l"/>
              </a:tabLst>
            </a:pPr>
            <a:r>
              <a:rPr lang="en-US" sz="2200" dirty="0">
                <a:latin typeface="Arial MT"/>
                <a:cs typeface="Arial MT"/>
              </a:rPr>
              <a:t>Application Programming Interface</a:t>
            </a:r>
          </a:p>
          <a:p>
            <a:pPr marL="355600" marR="5080" indent="-342900" algn="just">
              <a:lnSpc>
                <a:spcPct val="100000"/>
              </a:lnSpc>
              <a:spcBef>
                <a:spcPts val="100"/>
              </a:spcBef>
              <a:buClr>
                <a:srgbClr val="C23009"/>
              </a:buClr>
              <a:buChar char="•"/>
              <a:tabLst>
                <a:tab pos="355600" algn="l"/>
              </a:tabLst>
            </a:pPr>
            <a:r>
              <a:rPr lang="es-ES" sz="2200" dirty="0">
                <a:latin typeface="Arial MT"/>
                <a:cs typeface="Arial MT"/>
              </a:rPr>
              <a:t>Interfaz de Programación de Aplicaciones</a:t>
            </a:r>
          </a:p>
          <a:p>
            <a:pPr marL="355600" marR="5080" indent="-342900" algn="just">
              <a:lnSpc>
                <a:spcPct val="100000"/>
              </a:lnSpc>
              <a:spcBef>
                <a:spcPts val="100"/>
              </a:spcBef>
              <a:buClr>
                <a:srgbClr val="C23009"/>
              </a:buClr>
              <a:buChar char="•"/>
              <a:tabLst>
                <a:tab pos="355600" algn="l"/>
              </a:tabLst>
            </a:pPr>
            <a:endParaRPr lang="es-ES" sz="2200" dirty="0">
              <a:latin typeface="Arial MT"/>
              <a:cs typeface="Arial MT"/>
            </a:endParaRPr>
          </a:p>
          <a:p>
            <a:pPr marL="355600" marR="5080" indent="-342900" algn="just">
              <a:lnSpc>
                <a:spcPct val="100000"/>
              </a:lnSpc>
              <a:spcBef>
                <a:spcPts val="100"/>
              </a:spcBef>
              <a:buClr>
                <a:srgbClr val="C23009"/>
              </a:buClr>
              <a:buChar char="•"/>
              <a:tabLst>
                <a:tab pos="355600" algn="l"/>
              </a:tabLst>
            </a:pPr>
            <a:r>
              <a:rPr lang="es-ES" sz="2200" dirty="0">
                <a:latin typeface="Arial MT"/>
                <a:cs typeface="Arial MT"/>
              </a:rPr>
              <a:t>Las API son mecanismos que permiten a dos componentes de software comunicarse entre sí mediante un conjunto de definiciones y protocolos. </a:t>
            </a:r>
          </a:p>
          <a:p>
            <a:pPr marL="355600" marR="5080" indent="-342900" algn="just">
              <a:lnSpc>
                <a:spcPct val="100000"/>
              </a:lnSpc>
              <a:spcBef>
                <a:spcPts val="100"/>
              </a:spcBef>
              <a:buClr>
                <a:srgbClr val="C23009"/>
              </a:buClr>
              <a:buChar char="•"/>
              <a:tabLst>
                <a:tab pos="355600" algn="l"/>
              </a:tabLst>
            </a:pPr>
            <a:endParaRPr lang="es-ES" sz="2200" dirty="0">
              <a:latin typeface="Arial MT"/>
              <a:cs typeface="Arial MT"/>
            </a:endParaRPr>
          </a:p>
          <a:p>
            <a:pPr marL="355600" marR="5080" indent="-342900" algn="just">
              <a:lnSpc>
                <a:spcPct val="100000"/>
              </a:lnSpc>
              <a:spcBef>
                <a:spcPts val="100"/>
              </a:spcBef>
              <a:buClr>
                <a:srgbClr val="C23009"/>
              </a:buClr>
              <a:buChar char="•"/>
              <a:tabLst>
                <a:tab pos="355600" algn="l"/>
              </a:tabLst>
            </a:pPr>
            <a:r>
              <a:rPr lang="es-ES" sz="2200" dirty="0">
                <a:latin typeface="Arial MT"/>
                <a:cs typeface="Arial MT"/>
              </a:rPr>
              <a:t>Por ejemplo, el sistema de software del instituto de meteorología contiene datos meteorológicos diarios. La aplicación meteorológica de su teléfono “habla” con este sistema a través de las API y le muestra las actualizaciones meteorológicas diarias en su teléfono.</a:t>
            </a:r>
            <a:endParaRPr sz="2200" dirty="0">
              <a:latin typeface="Arial MT"/>
              <a:cs typeface="Arial MT"/>
            </a:endParaRPr>
          </a:p>
        </p:txBody>
      </p:sp>
    </p:spTree>
    <p:extLst>
      <p:ext uri="{BB962C8B-B14F-4D97-AF65-F5344CB8AC3E}">
        <p14:creationId xmlns:p14="http://schemas.microsoft.com/office/powerpoint/2010/main" val="40654298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065" rIns="0" bIns="0" rtlCol="0">
            <a:spAutoFit/>
          </a:bodyPr>
          <a:lstStyle/>
          <a:p>
            <a:pPr marL="373380">
              <a:lnSpc>
                <a:spcPct val="100000"/>
              </a:lnSpc>
              <a:spcBef>
                <a:spcPts val="95"/>
              </a:spcBef>
              <a:tabLst>
                <a:tab pos="8077834" algn="l"/>
              </a:tabLst>
            </a:pPr>
            <a:r>
              <a:rPr sz="3200" spc="210" dirty="0"/>
              <a:t> </a:t>
            </a:r>
            <a:r>
              <a:rPr lang="en-US" sz="3200" spc="-10" dirty="0"/>
              <a:t>API</a:t>
            </a:r>
            <a:r>
              <a:rPr sz="3200" spc="-10" dirty="0"/>
              <a:t>	</a:t>
            </a:r>
            <a:endParaRPr sz="3200" dirty="0"/>
          </a:p>
        </p:txBody>
      </p:sp>
      <p:sp>
        <p:nvSpPr>
          <p:cNvPr id="3" name="object 3"/>
          <p:cNvSpPr txBox="1"/>
          <p:nvPr/>
        </p:nvSpPr>
        <p:spPr>
          <a:xfrm>
            <a:off x="978916" y="1222502"/>
            <a:ext cx="7241540" cy="2721258"/>
          </a:xfrm>
          <a:prstGeom prst="rect">
            <a:avLst/>
          </a:prstGeom>
        </p:spPr>
        <p:txBody>
          <a:bodyPr vert="horz" wrap="square" lIns="0" tIns="12700" rIns="0" bIns="0" rtlCol="0">
            <a:spAutoFit/>
          </a:bodyPr>
          <a:lstStyle/>
          <a:p>
            <a:pPr marL="355600" marR="5080" indent="-342900" algn="just">
              <a:lnSpc>
                <a:spcPct val="100000"/>
              </a:lnSpc>
              <a:spcBef>
                <a:spcPts val="100"/>
              </a:spcBef>
              <a:buClr>
                <a:srgbClr val="C23009"/>
              </a:buClr>
              <a:buChar char="•"/>
              <a:tabLst>
                <a:tab pos="355600" algn="l"/>
              </a:tabLst>
            </a:pPr>
            <a:r>
              <a:rPr lang="es-ES" sz="2200" dirty="0">
                <a:latin typeface="Arial MT"/>
                <a:cs typeface="Arial MT"/>
              </a:rPr>
              <a:t>En el contexto de las API, la palabra aplicación se refiere a cualquier software con una función distinta. La interfaz puede considerarse como un contrato de servicio entre dos aplicaciones. Este contrato define cómo se comunican entre sí mediante solicitudes y respuestas. La documentación de su API contiene información sobre cómo los desarrolladores deben estructurar esas solicitudes y respuestas.</a:t>
            </a:r>
            <a:endParaRPr sz="2200" dirty="0">
              <a:latin typeface="Arial MT"/>
              <a:cs typeface="Arial MT"/>
            </a:endParaRPr>
          </a:p>
        </p:txBody>
      </p:sp>
    </p:spTree>
    <p:extLst>
      <p:ext uri="{BB962C8B-B14F-4D97-AF65-F5344CB8AC3E}">
        <p14:creationId xmlns:p14="http://schemas.microsoft.com/office/powerpoint/2010/main" val="8739868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065" rIns="0" bIns="0" rtlCol="0">
            <a:spAutoFit/>
          </a:bodyPr>
          <a:lstStyle/>
          <a:p>
            <a:pPr marL="373380">
              <a:lnSpc>
                <a:spcPct val="100000"/>
              </a:lnSpc>
              <a:spcBef>
                <a:spcPts val="95"/>
              </a:spcBef>
              <a:tabLst>
                <a:tab pos="8077834" algn="l"/>
              </a:tabLst>
            </a:pPr>
            <a:r>
              <a:rPr lang="en-US" sz="3200" spc="210" dirty="0"/>
              <a:t>¿</a:t>
            </a:r>
            <a:r>
              <a:rPr lang="en-US" sz="3200" spc="210" dirty="0" err="1"/>
              <a:t>Cómo</a:t>
            </a:r>
            <a:r>
              <a:rPr lang="en-US" sz="3200" spc="210" dirty="0"/>
              <a:t> </a:t>
            </a:r>
            <a:r>
              <a:rPr lang="en-US" sz="3200" spc="210" dirty="0" err="1"/>
              <a:t>funcionan</a:t>
            </a:r>
            <a:r>
              <a:rPr lang="en-US" sz="3200" spc="210" dirty="0"/>
              <a:t> las API?</a:t>
            </a:r>
            <a:r>
              <a:rPr sz="3200" spc="-10" dirty="0"/>
              <a:t>	</a:t>
            </a:r>
            <a:endParaRPr sz="3200" dirty="0"/>
          </a:p>
        </p:txBody>
      </p:sp>
      <p:sp>
        <p:nvSpPr>
          <p:cNvPr id="3" name="object 3"/>
          <p:cNvSpPr txBox="1"/>
          <p:nvPr/>
        </p:nvSpPr>
        <p:spPr>
          <a:xfrm>
            <a:off x="978916" y="1222502"/>
            <a:ext cx="7241540" cy="2408352"/>
          </a:xfrm>
          <a:prstGeom prst="rect">
            <a:avLst/>
          </a:prstGeom>
        </p:spPr>
        <p:txBody>
          <a:bodyPr vert="horz" wrap="square" lIns="0" tIns="12700" rIns="0" bIns="0" rtlCol="0">
            <a:spAutoFit/>
          </a:bodyPr>
          <a:lstStyle/>
          <a:p>
            <a:pPr marL="355600" marR="5080" indent="-342900" algn="just">
              <a:lnSpc>
                <a:spcPct val="100000"/>
              </a:lnSpc>
              <a:spcBef>
                <a:spcPts val="100"/>
              </a:spcBef>
              <a:buClr>
                <a:srgbClr val="C23009"/>
              </a:buClr>
              <a:buChar char="•"/>
              <a:tabLst>
                <a:tab pos="355600" algn="l"/>
              </a:tabLst>
            </a:pPr>
            <a:r>
              <a:rPr lang="es-ES" sz="2200" dirty="0">
                <a:latin typeface="Arial MT"/>
                <a:cs typeface="Arial MT"/>
              </a:rPr>
              <a:t>Las API permiten que sus productos y servicios se comuniquen con otros, sin necesidad de saber cómo están implementados. Esto simplifica el desarrollo de las aplicaciones y permite ahorrar tiempo y dinero.</a:t>
            </a:r>
          </a:p>
          <a:p>
            <a:pPr marL="355600" marR="5080" indent="-342900" algn="just">
              <a:lnSpc>
                <a:spcPct val="100000"/>
              </a:lnSpc>
              <a:spcBef>
                <a:spcPts val="100"/>
              </a:spcBef>
              <a:buClr>
                <a:srgbClr val="C23009"/>
              </a:buClr>
              <a:buChar char="•"/>
              <a:tabLst>
                <a:tab pos="355600" algn="l"/>
              </a:tabLst>
            </a:pPr>
            <a:endParaRPr lang="es-ES" sz="2200" dirty="0">
              <a:latin typeface="Arial MT"/>
              <a:cs typeface="Arial MT"/>
            </a:endParaRPr>
          </a:p>
          <a:p>
            <a:pPr marL="355600" marR="5080" indent="-342900" algn="just">
              <a:lnSpc>
                <a:spcPct val="100000"/>
              </a:lnSpc>
              <a:spcBef>
                <a:spcPts val="100"/>
              </a:spcBef>
              <a:buClr>
                <a:srgbClr val="C23009"/>
              </a:buClr>
              <a:buChar char="•"/>
              <a:tabLst>
                <a:tab pos="355600" algn="l"/>
              </a:tabLst>
            </a:pPr>
            <a:r>
              <a:rPr lang="es-ES" sz="2200" dirty="0">
                <a:latin typeface="Arial MT"/>
                <a:cs typeface="Arial MT"/>
              </a:rPr>
              <a:t>Las API le otorgan flexibilidad; simplifican el diseño, la administración y el uso de las aplicaciones.</a:t>
            </a:r>
            <a:endParaRPr sz="2200" dirty="0">
              <a:latin typeface="Arial MT"/>
              <a:cs typeface="Arial MT"/>
            </a:endParaRPr>
          </a:p>
        </p:txBody>
      </p:sp>
    </p:spTree>
    <p:extLst>
      <p:ext uri="{BB962C8B-B14F-4D97-AF65-F5344CB8AC3E}">
        <p14:creationId xmlns:p14="http://schemas.microsoft.com/office/powerpoint/2010/main" val="26939524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065" rIns="0" bIns="0" rtlCol="0">
            <a:spAutoFit/>
          </a:bodyPr>
          <a:lstStyle/>
          <a:p>
            <a:pPr marL="373380">
              <a:lnSpc>
                <a:spcPct val="100000"/>
              </a:lnSpc>
              <a:spcBef>
                <a:spcPts val="95"/>
              </a:spcBef>
              <a:tabLst>
                <a:tab pos="8077834" algn="l"/>
              </a:tabLst>
            </a:pPr>
            <a:r>
              <a:rPr lang="en-US" sz="3200" spc="210" dirty="0"/>
              <a:t>¿</a:t>
            </a:r>
            <a:r>
              <a:rPr lang="en-US" sz="3200" spc="210" dirty="0" err="1"/>
              <a:t>Cómo</a:t>
            </a:r>
            <a:r>
              <a:rPr lang="en-US" sz="3200" spc="210" dirty="0"/>
              <a:t> </a:t>
            </a:r>
            <a:r>
              <a:rPr lang="en-US" sz="3200" spc="210" dirty="0" err="1"/>
              <a:t>funcionan</a:t>
            </a:r>
            <a:r>
              <a:rPr lang="en-US" sz="3200" spc="210" dirty="0"/>
              <a:t> las API?</a:t>
            </a:r>
            <a:r>
              <a:rPr sz="3200" spc="-10" dirty="0"/>
              <a:t>	</a:t>
            </a:r>
            <a:endParaRPr sz="3200" dirty="0"/>
          </a:p>
        </p:txBody>
      </p:sp>
      <p:sp>
        <p:nvSpPr>
          <p:cNvPr id="3" name="object 3"/>
          <p:cNvSpPr txBox="1"/>
          <p:nvPr/>
        </p:nvSpPr>
        <p:spPr>
          <a:xfrm>
            <a:off x="978916" y="1222502"/>
            <a:ext cx="7241540" cy="2044149"/>
          </a:xfrm>
          <a:prstGeom prst="rect">
            <a:avLst/>
          </a:prstGeom>
        </p:spPr>
        <p:txBody>
          <a:bodyPr vert="horz" wrap="square" lIns="0" tIns="12700" rIns="0" bIns="0" rtlCol="0">
            <a:spAutoFit/>
          </a:bodyPr>
          <a:lstStyle/>
          <a:p>
            <a:pPr marL="355600" marR="5080" indent="-342900" algn="just">
              <a:lnSpc>
                <a:spcPct val="100000"/>
              </a:lnSpc>
              <a:spcBef>
                <a:spcPts val="100"/>
              </a:spcBef>
              <a:buClr>
                <a:srgbClr val="C23009"/>
              </a:buClr>
              <a:buChar char="•"/>
              <a:tabLst>
                <a:tab pos="355600" algn="l"/>
              </a:tabLst>
            </a:pPr>
            <a:r>
              <a:rPr lang="es-ES" sz="2200" dirty="0">
                <a:latin typeface="Arial MT"/>
                <a:cs typeface="Arial MT"/>
              </a:rPr>
              <a:t>A veces, las API se consideran como contratos, con documentación que representa un acuerdo entre las partes: si una de las partes envía una solicitud remota con cierta estructura en particular, esa misma estructura determinará cómo responderá el software de la otra parte.</a:t>
            </a:r>
            <a:endParaRPr sz="2200" dirty="0">
              <a:latin typeface="Arial MT"/>
              <a:cs typeface="Arial MT"/>
            </a:endParaRPr>
          </a:p>
        </p:txBody>
      </p:sp>
    </p:spTree>
    <p:extLst>
      <p:ext uri="{BB962C8B-B14F-4D97-AF65-F5344CB8AC3E}">
        <p14:creationId xmlns:p14="http://schemas.microsoft.com/office/powerpoint/2010/main" val="10739749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065" rIns="0" bIns="0" rtlCol="0">
            <a:spAutoFit/>
          </a:bodyPr>
          <a:lstStyle/>
          <a:p>
            <a:pPr marL="373380">
              <a:lnSpc>
                <a:spcPct val="100000"/>
              </a:lnSpc>
              <a:spcBef>
                <a:spcPts val="95"/>
              </a:spcBef>
              <a:tabLst>
                <a:tab pos="8077834" algn="l"/>
              </a:tabLst>
            </a:pPr>
            <a:r>
              <a:rPr lang="en-US" sz="3200" spc="210" dirty="0"/>
              <a:t>¿</a:t>
            </a:r>
            <a:r>
              <a:rPr lang="en-US" sz="3200" spc="210" dirty="0" err="1"/>
              <a:t>Cómo</a:t>
            </a:r>
            <a:r>
              <a:rPr lang="en-US" sz="3200" spc="210" dirty="0"/>
              <a:t> </a:t>
            </a:r>
            <a:r>
              <a:rPr lang="en-US" sz="3200" spc="210" dirty="0" err="1"/>
              <a:t>funcionan</a:t>
            </a:r>
            <a:r>
              <a:rPr lang="en-US" sz="3200" spc="210" dirty="0"/>
              <a:t> las API?</a:t>
            </a:r>
            <a:r>
              <a:rPr sz="3200" spc="-10" dirty="0"/>
              <a:t>	</a:t>
            </a:r>
            <a:endParaRPr sz="3200" dirty="0"/>
          </a:p>
        </p:txBody>
      </p:sp>
      <p:pic>
        <p:nvPicPr>
          <p:cNvPr id="1026" name="Picture 2" descr="Chart of how APIs work: Backend systems connect to APIs, which connect to an API management system, which connect to Apps, IoT devices and mobile.">
            <a:extLst>
              <a:ext uri="{FF2B5EF4-FFF2-40B4-BE49-F238E27FC236}">
                <a16:creationId xmlns:a16="http://schemas.microsoft.com/office/drawing/2014/main" id="{0C15E785-E5C9-E1FB-0A59-D9B7ED0873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4584" y="2133600"/>
            <a:ext cx="6894830" cy="29757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67920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065" rIns="0" bIns="0" rtlCol="0">
            <a:spAutoFit/>
          </a:bodyPr>
          <a:lstStyle/>
          <a:p>
            <a:pPr marL="373380">
              <a:lnSpc>
                <a:spcPct val="100000"/>
              </a:lnSpc>
              <a:spcBef>
                <a:spcPts val="95"/>
              </a:spcBef>
              <a:tabLst>
                <a:tab pos="8077834" algn="l"/>
              </a:tabLst>
            </a:pPr>
            <a:r>
              <a:rPr lang="en-US" sz="3200" spc="210" dirty="0"/>
              <a:t>¿</a:t>
            </a:r>
            <a:r>
              <a:rPr lang="en-US" sz="3200" spc="210" dirty="0" err="1"/>
              <a:t>Cómo</a:t>
            </a:r>
            <a:r>
              <a:rPr lang="en-US" sz="3200" spc="210" dirty="0"/>
              <a:t> </a:t>
            </a:r>
            <a:r>
              <a:rPr lang="en-US" sz="3200" spc="210" dirty="0" err="1"/>
              <a:t>funcionan</a:t>
            </a:r>
            <a:r>
              <a:rPr lang="en-US" sz="3200" spc="210" dirty="0"/>
              <a:t> las API?</a:t>
            </a:r>
            <a:r>
              <a:rPr sz="3200" spc="-10" dirty="0"/>
              <a:t>	</a:t>
            </a:r>
            <a:endParaRPr sz="3200" dirty="0"/>
          </a:p>
        </p:txBody>
      </p:sp>
      <p:sp>
        <p:nvSpPr>
          <p:cNvPr id="3" name="object 3"/>
          <p:cNvSpPr txBox="1"/>
          <p:nvPr/>
        </p:nvSpPr>
        <p:spPr>
          <a:xfrm>
            <a:off x="978916" y="1222502"/>
            <a:ext cx="7241540" cy="2382704"/>
          </a:xfrm>
          <a:prstGeom prst="rect">
            <a:avLst/>
          </a:prstGeom>
        </p:spPr>
        <p:txBody>
          <a:bodyPr vert="horz" wrap="square" lIns="0" tIns="12700" rIns="0" bIns="0" rtlCol="0">
            <a:spAutoFit/>
          </a:bodyPr>
          <a:lstStyle/>
          <a:p>
            <a:pPr marL="355600" marR="5080" indent="-342900" algn="just">
              <a:lnSpc>
                <a:spcPct val="100000"/>
              </a:lnSpc>
              <a:spcBef>
                <a:spcPts val="100"/>
              </a:spcBef>
              <a:buClr>
                <a:srgbClr val="C23009"/>
              </a:buClr>
              <a:buChar char="•"/>
              <a:tabLst>
                <a:tab pos="355600" algn="l"/>
              </a:tabLst>
            </a:pPr>
            <a:r>
              <a:rPr lang="es-ES" sz="2200" dirty="0">
                <a:latin typeface="Arial MT"/>
                <a:cs typeface="Arial MT"/>
              </a:rPr>
              <a:t>Por ejemplo, piense en una empresa distribuidora de libros. Podría ofrecer a los clientes una aplicación de la nube que les permitiera a los empleados de la librería verificar la disponibilidad de los libros con el distribuidor. El desarrollo de la aplicación podría ser costoso, verse limitado por la plataforma, llevar mucho tiempo y requerir mantenimiento permanente.</a:t>
            </a:r>
            <a:endParaRPr sz="2200" dirty="0">
              <a:latin typeface="Arial MT"/>
              <a:cs typeface="Arial MT"/>
            </a:endParaRPr>
          </a:p>
        </p:txBody>
      </p:sp>
    </p:spTree>
    <p:extLst>
      <p:ext uri="{BB962C8B-B14F-4D97-AF65-F5344CB8AC3E}">
        <p14:creationId xmlns:p14="http://schemas.microsoft.com/office/powerpoint/2010/main" val="21215124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065" rIns="0" bIns="0" rtlCol="0">
            <a:spAutoFit/>
          </a:bodyPr>
          <a:lstStyle/>
          <a:p>
            <a:pPr marL="373380">
              <a:lnSpc>
                <a:spcPct val="100000"/>
              </a:lnSpc>
              <a:spcBef>
                <a:spcPts val="95"/>
              </a:spcBef>
              <a:tabLst>
                <a:tab pos="8077834" algn="l"/>
              </a:tabLst>
            </a:pPr>
            <a:r>
              <a:rPr lang="en-US" sz="3200" spc="210" dirty="0"/>
              <a:t>¿</a:t>
            </a:r>
            <a:r>
              <a:rPr lang="en-US" sz="3200" spc="210" dirty="0" err="1"/>
              <a:t>Cómo</a:t>
            </a:r>
            <a:r>
              <a:rPr lang="en-US" sz="3200" spc="210" dirty="0"/>
              <a:t> </a:t>
            </a:r>
            <a:r>
              <a:rPr lang="en-US" sz="3200" spc="210" dirty="0" err="1"/>
              <a:t>funcionan</a:t>
            </a:r>
            <a:r>
              <a:rPr lang="en-US" sz="3200" spc="210" dirty="0"/>
              <a:t> las API?</a:t>
            </a:r>
            <a:r>
              <a:rPr sz="3200" spc="-10" dirty="0"/>
              <a:t>	</a:t>
            </a:r>
            <a:endParaRPr sz="3200" dirty="0"/>
          </a:p>
        </p:txBody>
      </p:sp>
      <p:sp>
        <p:nvSpPr>
          <p:cNvPr id="3" name="object 3"/>
          <p:cNvSpPr txBox="1"/>
          <p:nvPr/>
        </p:nvSpPr>
        <p:spPr>
          <a:xfrm>
            <a:off x="978916" y="1222502"/>
            <a:ext cx="7241540" cy="2746906"/>
          </a:xfrm>
          <a:prstGeom prst="rect">
            <a:avLst/>
          </a:prstGeom>
        </p:spPr>
        <p:txBody>
          <a:bodyPr vert="horz" wrap="square" lIns="0" tIns="12700" rIns="0" bIns="0" rtlCol="0">
            <a:spAutoFit/>
          </a:bodyPr>
          <a:lstStyle/>
          <a:p>
            <a:pPr marL="355600" marR="5080" indent="-342900" algn="just">
              <a:lnSpc>
                <a:spcPct val="100000"/>
              </a:lnSpc>
              <a:spcBef>
                <a:spcPts val="100"/>
              </a:spcBef>
              <a:buClr>
                <a:srgbClr val="C23009"/>
              </a:buClr>
              <a:buChar char="•"/>
              <a:tabLst>
                <a:tab pos="355600" algn="l"/>
              </a:tabLst>
            </a:pPr>
            <a:r>
              <a:rPr lang="es-ES" sz="2200" dirty="0">
                <a:latin typeface="Arial MT"/>
                <a:cs typeface="Arial MT"/>
              </a:rPr>
              <a:t>Otra opción es que la distribuidora de libros proporcionara una API para verificar la disponibilidad en inventario.</a:t>
            </a:r>
          </a:p>
          <a:p>
            <a:pPr marL="355600" marR="5080" indent="-342900" algn="just">
              <a:lnSpc>
                <a:spcPct val="100000"/>
              </a:lnSpc>
              <a:spcBef>
                <a:spcPts val="100"/>
              </a:spcBef>
              <a:buClr>
                <a:srgbClr val="C23009"/>
              </a:buClr>
              <a:buChar char="•"/>
              <a:tabLst>
                <a:tab pos="355600" algn="l"/>
              </a:tabLst>
            </a:pPr>
            <a:endParaRPr lang="es-ES" sz="2200" dirty="0">
              <a:latin typeface="Arial MT"/>
              <a:cs typeface="Arial MT"/>
            </a:endParaRPr>
          </a:p>
          <a:p>
            <a:pPr marL="355600" marR="5080" indent="-342900" algn="just">
              <a:lnSpc>
                <a:spcPct val="100000"/>
              </a:lnSpc>
              <a:spcBef>
                <a:spcPts val="100"/>
              </a:spcBef>
              <a:buClr>
                <a:srgbClr val="C23009"/>
              </a:buClr>
              <a:buChar char="•"/>
              <a:tabLst>
                <a:tab pos="355600" algn="l"/>
              </a:tabLst>
            </a:pPr>
            <a:r>
              <a:rPr lang="es-ES" sz="2200" dirty="0">
                <a:latin typeface="Arial MT"/>
                <a:cs typeface="Arial MT"/>
              </a:rPr>
              <a:t>En resumen, las API le permiten habilitar el acceso a sus recursos y, al mismo tiempo, mantener la seguridad y el control. Usted decide cómo habilita el acceso y a quiénes se lo otorga</a:t>
            </a:r>
            <a:endParaRPr sz="2200" dirty="0">
              <a:latin typeface="Arial MT"/>
              <a:cs typeface="Arial MT"/>
            </a:endParaRPr>
          </a:p>
        </p:txBody>
      </p:sp>
    </p:spTree>
    <p:extLst>
      <p:ext uri="{BB962C8B-B14F-4D97-AF65-F5344CB8AC3E}">
        <p14:creationId xmlns:p14="http://schemas.microsoft.com/office/powerpoint/2010/main" val="40662937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065" rIns="0" bIns="0" rtlCol="0">
            <a:spAutoFit/>
          </a:bodyPr>
          <a:lstStyle/>
          <a:p>
            <a:pPr marL="373380">
              <a:lnSpc>
                <a:spcPct val="100000"/>
              </a:lnSpc>
              <a:spcBef>
                <a:spcPts val="95"/>
              </a:spcBef>
              <a:tabLst>
                <a:tab pos="8077834" algn="l"/>
              </a:tabLst>
            </a:pPr>
            <a:r>
              <a:rPr lang="en-US" sz="3200" spc="210" dirty="0"/>
              <a:t>¿</a:t>
            </a:r>
            <a:r>
              <a:rPr lang="en-US" sz="3200" spc="210" dirty="0" err="1"/>
              <a:t>Cómo</a:t>
            </a:r>
            <a:r>
              <a:rPr lang="en-US" sz="3200" spc="210" dirty="0"/>
              <a:t> </a:t>
            </a:r>
            <a:r>
              <a:rPr lang="en-US" sz="3200" spc="210" dirty="0" err="1"/>
              <a:t>funcionan</a:t>
            </a:r>
            <a:r>
              <a:rPr lang="en-US" sz="3200" spc="210" dirty="0"/>
              <a:t> las API?</a:t>
            </a:r>
            <a:r>
              <a:rPr sz="3200" spc="-10" dirty="0"/>
              <a:t>	</a:t>
            </a:r>
            <a:endParaRPr sz="3200" dirty="0"/>
          </a:p>
        </p:txBody>
      </p:sp>
      <p:sp>
        <p:nvSpPr>
          <p:cNvPr id="3" name="object 3"/>
          <p:cNvSpPr txBox="1"/>
          <p:nvPr/>
        </p:nvSpPr>
        <p:spPr>
          <a:xfrm>
            <a:off x="978916" y="1222502"/>
            <a:ext cx="7241540" cy="2044149"/>
          </a:xfrm>
          <a:prstGeom prst="rect">
            <a:avLst/>
          </a:prstGeom>
        </p:spPr>
        <p:txBody>
          <a:bodyPr vert="horz" wrap="square" lIns="0" tIns="12700" rIns="0" bIns="0" rtlCol="0">
            <a:spAutoFit/>
          </a:bodyPr>
          <a:lstStyle/>
          <a:p>
            <a:pPr marL="355600" marR="5080" indent="-342900" algn="just">
              <a:lnSpc>
                <a:spcPct val="100000"/>
              </a:lnSpc>
              <a:spcBef>
                <a:spcPts val="100"/>
              </a:spcBef>
              <a:buClr>
                <a:srgbClr val="C23009"/>
              </a:buClr>
              <a:buChar char="•"/>
              <a:tabLst>
                <a:tab pos="355600" algn="l"/>
              </a:tabLst>
            </a:pPr>
            <a:r>
              <a:rPr lang="es-ES" sz="2200" dirty="0">
                <a:latin typeface="Arial MT"/>
                <a:cs typeface="Arial MT"/>
              </a:rPr>
              <a:t>La arquitectura de las API suele explicarse en términos de cliente y servidor. La aplicación que envía la solicitud se llama cliente, y la que envía la respuesta se llama servidor. En el ejemplo del tiempo, la base de datos meteorológicos del instituto es el servidor y la aplicación móvil es el cliente. </a:t>
            </a:r>
            <a:endParaRPr sz="2200" dirty="0">
              <a:latin typeface="Arial MT"/>
              <a:cs typeface="Arial MT"/>
            </a:endParaRPr>
          </a:p>
        </p:txBody>
      </p:sp>
      <p:pic>
        <p:nvPicPr>
          <p:cNvPr id="2050" name="Picture 2" descr="What is API: Definition, Specifications, Types, Documentation | AltexSoft">
            <a:extLst>
              <a:ext uri="{FF2B5EF4-FFF2-40B4-BE49-F238E27FC236}">
                <a16:creationId xmlns:a16="http://schemas.microsoft.com/office/drawing/2014/main" id="{6AE6CC63-DA42-3EEC-E904-FB02D6A8EA9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21085"/>
          <a:stretch/>
        </p:blipFill>
        <p:spPr bwMode="auto">
          <a:xfrm>
            <a:off x="1316601" y="3779223"/>
            <a:ext cx="6510797" cy="1856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96211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065" rIns="0" bIns="0" rtlCol="0">
            <a:spAutoFit/>
          </a:bodyPr>
          <a:lstStyle/>
          <a:p>
            <a:pPr marL="373380">
              <a:lnSpc>
                <a:spcPct val="100000"/>
              </a:lnSpc>
              <a:spcBef>
                <a:spcPts val="95"/>
              </a:spcBef>
              <a:tabLst>
                <a:tab pos="8077834" algn="l"/>
              </a:tabLst>
            </a:pPr>
            <a:r>
              <a:rPr lang="en-US" sz="3200" spc="210" dirty="0"/>
              <a:t>¿</a:t>
            </a:r>
            <a:r>
              <a:rPr lang="en-US" sz="3200" spc="210" dirty="0" err="1"/>
              <a:t>Cómo</a:t>
            </a:r>
            <a:r>
              <a:rPr lang="en-US" sz="3200" spc="210" dirty="0"/>
              <a:t> </a:t>
            </a:r>
            <a:r>
              <a:rPr lang="en-US" sz="3200" spc="210" dirty="0" err="1"/>
              <a:t>funcionan</a:t>
            </a:r>
            <a:r>
              <a:rPr lang="en-US" sz="3200" spc="210" dirty="0"/>
              <a:t> las API?</a:t>
            </a:r>
            <a:r>
              <a:rPr sz="3200" spc="-10" dirty="0"/>
              <a:t>	</a:t>
            </a:r>
            <a:endParaRPr sz="3200" dirty="0"/>
          </a:p>
        </p:txBody>
      </p:sp>
      <p:sp>
        <p:nvSpPr>
          <p:cNvPr id="3" name="object 3"/>
          <p:cNvSpPr txBox="1"/>
          <p:nvPr/>
        </p:nvSpPr>
        <p:spPr>
          <a:xfrm>
            <a:off x="978916" y="1222502"/>
            <a:ext cx="7241540" cy="3801041"/>
          </a:xfrm>
          <a:prstGeom prst="rect">
            <a:avLst/>
          </a:prstGeom>
        </p:spPr>
        <p:txBody>
          <a:bodyPr vert="horz" wrap="square" lIns="0" tIns="12700" rIns="0" bIns="0" rtlCol="0">
            <a:spAutoFit/>
          </a:bodyPr>
          <a:lstStyle/>
          <a:p>
            <a:pPr marL="355600" marR="5080" indent="-342900" algn="just">
              <a:lnSpc>
                <a:spcPct val="100000"/>
              </a:lnSpc>
              <a:spcBef>
                <a:spcPts val="100"/>
              </a:spcBef>
              <a:buClr>
                <a:srgbClr val="C23009"/>
              </a:buClr>
              <a:buChar char="•"/>
              <a:tabLst>
                <a:tab pos="355600" algn="l"/>
              </a:tabLst>
            </a:pPr>
            <a:r>
              <a:rPr lang="es-ES" sz="2200" dirty="0">
                <a:latin typeface="Arial MT"/>
                <a:cs typeface="Arial MT"/>
              </a:rPr>
              <a:t>Las API pueden funcionar de cuatro maneras diferentes, según el momento y el motivo de su creación.</a:t>
            </a:r>
          </a:p>
          <a:p>
            <a:pPr marL="355600" marR="5080" indent="-342900" algn="just">
              <a:lnSpc>
                <a:spcPct val="100000"/>
              </a:lnSpc>
              <a:spcBef>
                <a:spcPts val="100"/>
              </a:spcBef>
              <a:buClr>
                <a:srgbClr val="C23009"/>
              </a:buClr>
              <a:buChar char="•"/>
              <a:tabLst>
                <a:tab pos="355600" algn="l"/>
              </a:tabLst>
            </a:pPr>
            <a:endParaRPr lang="es-ES" sz="2200" dirty="0">
              <a:latin typeface="Arial MT"/>
              <a:cs typeface="Arial MT"/>
            </a:endParaRPr>
          </a:p>
          <a:p>
            <a:pPr marL="355600" marR="5080" indent="-342900" algn="just">
              <a:lnSpc>
                <a:spcPct val="100000"/>
              </a:lnSpc>
              <a:spcBef>
                <a:spcPts val="100"/>
              </a:spcBef>
              <a:buClr>
                <a:srgbClr val="C23009"/>
              </a:buClr>
              <a:buChar char="•"/>
              <a:tabLst>
                <a:tab pos="355600" algn="l"/>
              </a:tabLst>
            </a:pPr>
            <a:r>
              <a:rPr lang="es-ES" sz="2200" dirty="0">
                <a:latin typeface="Arial MT"/>
                <a:cs typeface="Arial MT"/>
              </a:rPr>
              <a:t>API de SOAP </a:t>
            </a:r>
          </a:p>
          <a:p>
            <a:pPr marL="12700" marR="5080" algn="just">
              <a:lnSpc>
                <a:spcPct val="100000"/>
              </a:lnSpc>
              <a:spcBef>
                <a:spcPts val="100"/>
              </a:spcBef>
              <a:buClr>
                <a:srgbClr val="C23009"/>
              </a:buClr>
              <a:tabLst>
                <a:tab pos="355600" algn="l"/>
              </a:tabLst>
            </a:pPr>
            <a:endParaRPr lang="es-ES" sz="2200" dirty="0">
              <a:latin typeface="Arial MT"/>
              <a:cs typeface="Arial MT"/>
            </a:endParaRPr>
          </a:p>
          <a:p>
            <a:pPr marL="12700" marR="5080" algn="just">
              <a:lnSpc>
                <a:spcPct val="100000"/>
              </a:lnSpc>
              <a:spcBef>
                <a:spcPts val="100"/>
              </a:spcBef>
              <a:buClr>
                <a:srgbClr val="C23009"/>
              </a:buClr>
              <a:tabLst>
                <a:tab pos="355600" algn="l"/>
              </a:tabLst>
            </a:pPr>
            <a:r>
              <a:rPr lang="es-ES" sz="2200" dirty="0">
                <a:latin typeface="Arial MT"/>
                <a:cs typeface="Arial MT"/>
              </a:rPr>
              <a:t>Estas API utilizan el protocolo simple de acceso a objetos. El cliente y el servidor intercambian mensajes mediante XML. Se trata de una API menos flexible que era más popular en el pasado.</a:t>
            </a:r>
          </a:p>
          <a:p>
            <a:pPr marL="355600" marR="5080" indent="-342900" algn="just">
              <a:lnSpc>
                <a:spcPct val="100000"/>
              </a:lnSpc>
              <a:spcBef>
                <a:spcPts val="100"/>
              </a:spcBef>
              <a:buClr>
                <a:srgbClr val="C23009"/>
              </a:buClr>
              <a:buChar char="•"/>
              <a:tabLst>
                <a:tab pos="355600" algn="l"/>
              </a:tabLst>
            </a:pPr>
            <a:endParaRPr lang="es-ES" sz="2200" dirty="0">
              <a:latin typeface="Arial MT"/>
              <a:cs typeface="Arial MT"/>
            </a:endParaRPr>
          </a:p>
        </p:txBody>
      </p:sp>
    </p:spTree>
    <p:extLst>
      <p:ext uri="{BB962C8B-B14F-4D97-AF65-F5344CB8AC3E}">
        <p14:creationId xmlns:p14="http://schemas.microsoft.com/office/powerpoint/2010/main" val="22619680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87222" y="481075"/>
            <a:ext cx="7730490" cy="513080"/>
          </a:xfrm>
          <a:prstGeom prst="rect">
            <a:avLst/>
          </a:prstGeom>
        </p:spPr>
        <p:txBody>
          <a:bodyPr vert="horz" wrap="square" lIns="0" tIns="12065" rIns="0" bIns="0" rtlCol="0">
            <a:spAutoFit/>
          </a:bodyPr>
          <a:lstStyle/>
          <a:p>
            <a:pPr marL="12700">
              <a:lnSpc>
                <a:spcPct val="100000"/>
              </a:lnSpc>
              <a:spcBef>
                <a:spcPts val="95"/>
              </a:spcBef>
              <a:tabLst>
                <a:tab pos="588010" algn="l"/>
                <a:tab pos="7717155" algn="l"/>
              </a:tabLst>
            </a:pPr>
            <a:r>
              <a:rPr sz="3200" spc="-5" dirty="0"/>
              <a:t> 	¿Qué</a:t>
            </a:r>
            <a:r>
              <a:rPr sz="3200" spc="-30" dirty="0"/>
              <a:t> </a:t>
            </a:r>
            <a:r>
              <a:rPr sz="3200" spc="-5" dirty="0"/>
              <a:t>es</a:t>
            </a:r>
            <a:r>
              <a:rPr sz="3200" spc="-25" dirty="0"/>
              <a:t> </a:t>
            </a:r>
            <a:r>
              <a:rPr sz="3200" spc="-20" dirty="0"/>
              <a:t>AJAX?	</a:t>
            </a:r>
            <a:endParaRPr sz="3200"/>
          </a:p>
        </p:txBody>
      </p:sp>
      <p:sp>
        <p:nvSpPr>
          <p:cNvPr id="3" name="object 3"/>
          <p:cNvSpPr/>
          <p:nvPr/>
        </p:nvSpPr>
        <p:spPr>
          <a:xfrm>
            <a:off x="2916173" y="1484375"/>
            <a:ext cx="504190" cy="576580"/>
          </a:xfrm>
          <a:custGeom>
            <a:avLst/>
            <a:gdLst/>
            <a:ahLst/>
            <a:cxnLst/>
            <a:rect l="l" t="t" r="r" b="b"/>
            <a:pathLst>
              <a:path w="504189" h="576580">
                <a:moveTo>
                  <a:pt x="0" y="288036"/>
                </a:moveTo>
                <a:lnTo>
                  <a:pt x="4058" y="236247"/>
                </a:lnTo>
                <a:lnTo>
                  <a:pt x="15758" y="187509"/>
                </a:lnTo>
                <a:lnTo>
                  <a:pt x="34388" y="142635"/>
                </a:lnTo>
                <a:lnTo>
                  <a:pt x="59237" y="102436"/>
                </a:lnTo>
                <a:lnTo>
                  <a:pt x="89592" y="67724"/>
                </a:lnTo>
                <a:lnTo>
                  <a:pt x="124742" y="39313"/>
                </a:lnTo>
                <a:lnTo>
                  <a:pt x="163974" y="18014"/>
                </a:lnTo>
                <a:lnTo>
                  <a:pt x="206578" y="4638"/>
                </a:lnTo>
                <a:lnTo>
                  <a:pt x="251840" y="0"/>
                </a:lnTo>
                <a:lnTo>
                  <a:pt x="297103" y="4638"/>
                </a:lnTo>
                <a:lnTo>
                  <a:pt x="339707" y="18014"/>
                </a:lnTo>
                <a:lnTo>
                  <a:pt x="378939" y="39313"/>
                </a:lnTo>
                <a:lnTo>
                  <a:pt x="414089" y="67724"/>
                </a:lnTo>
                <a:lnTo>
                  <a:pt x="444444" y="102436"/>
                </a:lnTo>
                <a:lnTo>
                  <a:pt x="469293" y="142635"/>
                </a:lnTo>
                <a:lnTo>
                  <a:pt x="487923" y="187509"/>
                </a:lnTo>
                <a:lnTo>
                  <a:pt x="499623" y="236247"/>
                </a:lnTo>
                <a:lnTo>
                  <a:pt x="503681" y="288036"/>
                </a:lnTo>
                <a:lnTo>
                  <a:pt x="499623" y="339824"/>
                </a:lnTo>
                <a:lnTo>
                  <a:pt x="487923" y="388562"/>
                </a:lnTo>
                <a:lnTo>
                  <a:pt x="469293" y="433436"/>
                </a:lnTo>
                <a:lnTo>
                  <a:pt x="444444" y="473635"/>
                </a:lnTo>
                <a:lnTo>
                  <a:pt x="414089" y="508347"/>
                </a:lnTo>
                <a:lnTo>
                  <a:pt x="378939" y="536758"/>
                </a:lnTo>
                <a:lnTo>
                  <a:pt x="339707" y="558057"/>
                </a:lnTo>
                <a:lnTo>
                  <a:pt x="297103" y="571433"/>
                </a:lnTo>
                <a:lnTo>
                  <a:pt x="251840" y="576072"/>
                </a:lnTo>
                <a:lnTo>
                  <a:pt x="206578" y="571433"/>
                </a:lnTo>
                <a:lnTo>
                  <a:pt x="163974" y="558057"/>
                </a:lnTo>
                <a:lnTo>
                  <a:pt x="124742" y="536758"/>
                </a:lnTo>
                <a:lnTo>
                  <a:pt x="89592" y="508347"/>
                </a:lnTo>
                <a:lnTo>
                  <a:pt x="59237" y="473635"/>
                </a:lnTo>
                <a:lnTo>
                  <a:pt x="34388" y="433436"/>
                </a:lnTo>
                <a:lnTo>
                  <a:pt x="15758" y="388562"/>
                </a:lnTo>
                <a:lnTo>
                  <a:pt x="4058" y="339824"/>
                </a:lnTo>
                <a:lnTo>
                  <a:pt x="0" y="288036"/>
                </a:lnTo>
                <a:close/>
              </a:path>
            </a:pathLst>
          </a:custGeom>
          <a:ln w="44196">
            <a:solidFill>
              <a:srgbClr val="CC0000"/>
            </a:solidFill>
          </a:ln>
        </p:spPr>
        <p:txBody>
          <a:bodyPr wrap="square" lIns="0" tIns="0" rIns="0" bIns="0" rtlCol="0"/>
          <a:lstStyle/>
          <a:p>
            <a:endParaRPr/>
          </a:p>
        </p:txBody>
      </p:sp>
      <p:sp>
        <p:nvSpPr>
          <p:cNvPr id="4" name="object 4"/>
          <p:cNvSpPr/>
          <p:nvPr/>
        </p:nvSpPr>
        <p:spPr>
          <a:xfrm>
            <a:off x="5221223" y="1484375"/>
            <a:ext cx="504190" cy="576580"/>
          </a:xfrm>
          <a:custGeom>
            <a:avLst/>
            <a:gdLst/>
            <a:ahLst/>
            <a:cxnLst/>
            <a:rect l="l" t="t" r="r" b="b"/>
            <a:pathLst>
              <a:path w="504189" h="576580">
                <a:moveTo>
                  <a:pt x="0" y="288036"/>
                </a:moveTo>
                <a:lnTo>
                  <a:pt x="4058" y="236247"/>
                </a:lnTo>
                <a:lnTo>
                  <a:pt x="15758" y="187509"/>
                </a:lnTo>
                <a:lnTo>
                  <a:pt x="34388" y="142635"/>
                </a:lnTo>
                <a:lnTo>
                  <a:pt x="59237" y="102436"/>
                </a:lnTo>
                <a:lnTo>
                  <a:pt x="89592" y="67724"/>
                </a:lnTo>
                <a:lnTo>
                  <a:pt x="124742" y="39313"/>
                </a:lnTo>
                <a:lnTo>
                  <a:pt x="163974" y="18014"/>
                </a:lnTo>
                <a:lnTo>
                  <a:pt x="206578" y="4638"/>
                </a:lnTo>
                <a:lnTo>
                  <a:pt x="251840" y="0"/>
                </a:lnTo>
                <a:lnTo>
                  <a:pt x="297103" y="4638"/>
                </a:lnTo>
                <a:lnTo>
                  <a:pt x="339707" y="18014"/>
                </a:lnTo>
                <a:lnTo>
                  <a:pt x="378939" y="39313"/>
                </a:lnTo>
                <a:lnTo>
                  <a:pt x="414089" y="67724"/>
                </a:lnTo>
                <a:lnTo>
                  <a:pt x="444444" y="102436"/>
                </a:lnTo>
                <a:lnTo>
                  <a:pt x="469293" y="142635"/>
                </a:lnTo>
                <a:lnTo>
                  <a:pt x="487923" y="187509"/>
                </a:lnTo>
                <a:lnTo>
                  <a:pt x="499623" y="236247"/>
                </a:lnTo>
                <a:lnTo>
                  <a:pt x="503681" y="288036"/>
                </a:lnTo>
                <a:lnTo>
                  <a:pt x="499623" y="339824"/>
                </a:lnTo>
                <a:lnTo>
                  <a:pt x="487923" y="388562"/>
                </a:lnTo>
                <a:lnTo>
                  <a:pt x="469293" y="433436"/>
                </a:lnTo>
                <a:lnTo>
                  <a:pt x="444444" y="473635"/>
                </a:lnTo>
                <a:lnTo>
                  <a:pt x="414089" y="508347"/>
                </a:lnTo>
                <a:lnTo>
                  <a:pt x="378939" y="536758"/>
                </a:lnTo>
                <a:lnTo>
                  <a:pt x="339707" y="558057"/>
                </a:lnTo>
                <a:lnTo>
                  <a:pt x="297103" y="571433"/>
                </a:lnTo>
                <a:lnTo>
                  <a:pt x="251840" y="576072"/>
                </a:lnTo>
                <a:lnTo>
                  <a:pt x="206578" y="571433"/>
                </a:lnTo>
                <a:lnTo>
                  <a:pt x="163974" y="558057"/>
                </a:lnTo>
                <a:lnTo>
                  <a:pt x="124742" y="536758"/>
                </a:lnTo>
                <a:lnTo>
                  <a:pt x="89592" y="508347"/>
                </a:lnTo>
                <a:lnTo>
                  <a:pt x="59237" y="473635"/>
                </a:lnTo>
                <a:lnTo>
                  <a:pt x="34388" y="433436"/>
                </a:lnTo>
                <a:lnTo>
                  <a:pt x="15758" y="388562"/>
                </a:lnTo>
                <a:lnTo>
                  <a:pt x="4058" y="339824"/>
                </a:lnTo>
                <a:lnTo>
                  <a:pt x="0" y="288036"/>
                </a:lnTo>
                <a:close/>
              </a:path>
            </a:pathLst>
          </a:custGeom>
          <a:ln w="44196">
            <a:solidFill>
              <a:srgbClr val="CC0000"/>
            </a:solidFill>
          </a:ln>
        </p:spPr>
        <p:txBody>
          <a:bodyPr wrap="square" lIns="0" tIns="0" rIns="0" bIns="0" rtlCol="0"/>
          <a:lstStyle/>
          <a:p>
            <a:endParaRPr/>
          </a:p>
        </p:txBody>
      </p:sp>
      <p:sp>
        <p:nvSpPr>
          <p:cNvPr id="5" name="object 5"/>
          <p:cNvSpPr/>
          <p:nvPr/>
        </p:nvSpPr>
        <p:spPr>
          <a:xfrm>
            <a:off x="7021830" y="1484375"/>
            <a:ext cx="502920" cy="576580"/>
          </a:xfrm>
          <a:custGeom>
            <a:avLst/>
            <a:gdLst/>
            <a:ahLst/>
            <a:cxnLst/>
            <a:rect l="l" t="t" r="r" b="b"/>
            <a:pathLst>
              <a:path w="502920" h="576580">
                <a:moveTo>
                  <a:pt x="0" y="288036"/>
                </a:moveTo>
                <a:lnTo>
                  <a:pt x="4049" y="236247"/>
                </a:lnTo>
                <a:lnTo>
                  <a:pt x="15725" y="187509"/>
                </a:lnTo>
                <a:lnTo>
                  <a:pt x="34318" y="142635"/>
                </a:lnTo>
                <a:lnTo>
                  <a:pt x="59120" y="102436"/>
                </a:lnTo>
                <a:lnTo>
                  <a:pt x="89422" y="67724"/>
                </a:lnTo>
                <a:lnTo>
                  <a:pt x="124516" y="39313"/>
                </a:lnTo>
                <a:lnTo>
                  <a:pt x="163693" y="18014"/>
                </a:lnTo>
                <a:lnTo>
                  <a:pt x="206243" y="4638"/>
                </a:lnTo>
                <a:lnTo>
                  <a:pt x="251460" y="0"/>
                </a:lnTo>
                <a:lnTo>
                  <a:pt x="296676" y="4638"/>
                </a:lnTo>
                <a:lnTo>
                  <a:pt x="339226" y="18014"/>
                </a:lnTo>
                <a:lnTo>
                  <a:pt x="378403" y="39313"/>
                </a:lnTo>
                <a:lnTo>
                  <a:pt x="413497" y="67724"/>
                </a:lnTo>
                <a:lnTo>
                  <a:pt x="443799" y="102436"/>
                </a:lnTo>
                <a:lnTo>
                  <a:pt x="468601" y="142635"/>
                </a:lnTo>
                <a:lnTo>
                  <a:pt x="487194" y="187509"/>
                </a:lnTo>
                <a:lnTo>
                  <a:pt x="498870" y="236247"/>
                </a:lnTo>
                <a:lnTo>
                  <a:pt x="502920" y="288036"/>
                </a:lnTo>
                <a:lnTo>
                  <a:pt x="498870" y="339824"/>
                </a:lnTo>
                <a:lnTo>
                  <a:pt x="487194" y="388562"/>
                </a:lnTo>
                <a:lnTo>
                  <a:pt x="468601" y="433436"/>
                </a:lnTo>
                <a:lnTo>
                  <a:pt x="443799" y="473635"/>
                </a:lnTo>
                <a:lnTo>
                  <a:pt x="413497" y="508347"/>
                </a:lnTo>
                <a:lnTo>
                  <a:pt x="378403" y="536758"/>
                </a:lnTo>
                <a:lnTo>
                  <a:pt x="339226" y="558057"/>
                </a:lnTo>
                <a:lnTo>
                  <a:pt x="296676" y="571433"/>
                </a:lnTo>
                <a:lnTo>
                  <a:pt x="251460" y="576072"/>
                </a:lnTo>
                <a:lnTo>
                  <a:pt x="206243" y="571433"/>
                </a:lnTo>
                <a:lnTo>
                  <a:pt x="163693" y="558057"/>
                </a:lnTo>
                <a:lnTo>
                  <a:pt x="124516" y="536758"/>
                </a:lnTo>
                <a:lnTo>
                  <a:pt x="89422" y="508347"/>
                </a:lnTo>
                <a:lnTo>
                  <a:pt x="59120" y="473635"/>
                </a:lnTo>
                <a:lnTo>
                  <a:pt x="34318" y="433436"/>
                </a:lnTo>
                <a:lnTo>
                  <a:pt x="15725" y="388562"/>
                </a:lnTo>
                <a:lnTo>
                  <a:pt x="4049" y="339824"/>
                </a:lnTo>
                <a:lnTo>
                  <a:pt x="0" y="288036"/>
                </a:lnTo>
                <a:close/>
              </a:path>
            </a:pathLst>
          </a:custGeom>
          <a:ln w="44195">
            <a:solidFill>
              <a:srgbClr val="CC0000"/>
            </a:solidFill>
          </a:ln>
        </p:spPr>
        <p:txBody>
          <a:bodyPr wrap="square" lIns="0" tIns="0" rIns="0" bIns="0" rtlCol="0"/>
          <a:lstStyle/>
          <a:p>
            <a:endParaRPr/>
          </a:p>
        </p:txBody>
      </p:sp>
      <p:sp>
        <p:nvSpPr>
          <p:cNvPr id="6" name="object 6"/>
          <p:cNvSpPr/>
          <p:nvPr/>
        </p:nvSpPr>
        <p:spPr>
          <a:xfrm>
            <a:off x="7813547" y="1484375"/>
            <a:ext cx="504190" cy="576580"/>
          </a:xfrm>
          <a:custGeom>
            <a:avLst/>
            <a:gdLst/>
            <a:ahLst/>
            <a:cxnLst/>
            <a:rect l="l" t="t" r="r" b="b"/>
            <a:pathLst>
              <a:path w="504190" h="576580">
                <a:moveTo>
                  <a:pt x="0" y="288036"/>
                </a:moveTo>
                <a:lnTo>
                  <a:pt x="4058" y="236247"/>
                </a:lnTo>
                <a:lnTo>
                  <a:pt x="15758" y="187509"/>
                </a:lnTo>
                <a:lnTo>
                  <a:pt x="34388" y="142635"/>
                </a:lnTo>
                <a:lnTo>
                  <a:pt x="59237" y="102436"/>
                </a:lnTo>
                <a:lnTo>
                  <a:pt x="89592" y="67724"/>
                </a:lnTo>
                <a:lnTo>
                  <a:pt x="124742" y="39313"/>
                </a:lnTo>
                <a:lnTo>
                  <a:pt x="163974" y="18014"/>
                </a:lnTo>
                <a:lnTo>
                  <a:pt x="206578" y="4638"/>
                </a:lnTo>
                <a:lnTo>
                  <a:pt x="251841" y="0"/>
                </a:lnTo>
                <a:lnTo>
                  <a:pt x="297103" y="4638"/>
                </a:lnTo>
                <a:lnTo>
                  <a:pt x="339707" y="18014"/>
                </a:lnTo>
                <a:lnTo>
                  <a:pt x="378939" y="39313"/>
                </a:lnTo>
                <a:lnTo>
                  <a:pt x="414089" y="67724"/>
                </a:lnTo>
                <a:lnTo>
                  <a:pt x="444444" y="102436"/>
                </a:lnTo>
                <a:lnTo>
                  <a:pt x="469293" y="142635"/>
                </a:lnTo>
                <a:lnTo>
                  <a:pt x="487923" y="187509"/>
                </a:lnTo>
                <a:lnTo>
                  <a:pt x="499623" y="236247"/>
                </a:lnTo>
                <a:lnTo>
                  <a:pt x="503681" y="288036"/>
                </a:lnTo>
                <a:lnTo>
                  <a:pt x="499623" y="339824"/>
                </a:lnTo>
                <a:lnTo>
                  <a:pt x="487923" y="388562"/>
                </a:lnTo>
                <a:lnTo>
                  <a:pt x="469293" y="433436"/>
                </a:lnTo>
                <a:lnTo>
                  <a:pt x="444444" y="473635"/>
                </a:lnTo>
                <a:lnTo>
                  <a:pt x="414089" y="508347"/>
                </a:lnTo>
                <a:lnTo>
                  <a:pt x="378939" y="536758"/>
                </a:lnTo>
                <a:lnTo>
                  <a:pt x="339707" y="558057"/>
                </a:lnTo>
                <a:lnTo>
                  <a:pt x="297103" y="571433"/>
                </a:lnTo>
                <a:lnTo>
                  <a:pt x="251841" y="576072"/>
                </a:lnTo>
                <a:lnTo>
                  <a:pt x="206578" y="571433"/>
                </a:lnTo>
                <a:lnTo>
                  <a:pt x="163974" y="558057"/>
                </a:lnTo>
                <a:lnTo>
                  <a:pt x="124742" y="536758"/>
                </a:lnTo>
                <a:lnTo>
                  <a:pt x="89592" y="508347"/>
                </a:lnTo>
                <a:lnTo>
                  <a:pt x="59237" y="473635"/>
                </a:lnTo>
                <a:lnTo>
                  <a:pt x="34388" y="433436"/>
                </a:lnTo>
                <a:lnTo>
                  <a:pt x="15758" y="388562"/>
                </a:lnTo>
                <a:lnTo>
                  <a:pt x="4058" y="339824"/>
                </a:lnTo>
                <a:lnTo>
                  <a:pt x="0" y="288036"/>
                </a:lnTo>
                <a:close/>
              </a:path>
            </a:pathLst>
          </a:custGeom>
          <a:ln w="44196">
            <a:solidFill>
              <a:srgbClr val="CC0000"/>
            </a:solidFill>
          </a:ln>
        </p:spPr>
        <p:txBody>
          <a:bodyPr wrap="square" lIns="0" tIns="0" rIns="0" bIns="0" rtlCol="0"/>
          <a:lstStyle/>
          <a:p>
            <a:endParaRPr/>
          </a:p>
        </p:txBody>
      </p:sp>
      <p:sp>
        <p:nvSpPr>
          <p:cNvPr id="7" name="object 7"/>
          <p:cNvSpPr txBox="1"/>
          <p:nvPr/>
        </p:nvSpPr>
        <p:spPr>
          <a:xfrm>
            <a:off x="905827" y="1529842"/>
            <a:ext cx="7766684" cy="3797300"/>
          </a:xfrm>
          <a:prstGeom prst="rect">
            <a:avLst/>
          </a:prstGeom>
        </p:spPr>
        <p:txBody>
          <a:bodyPr vert="horz" wrap="square" lIns="0" tIns="12700" rIns="0" bIns="0" rtlCol="0">
            <a:spAutoFit/>
          </a:bodyPr>
          <a:lstStyle/>
          <a:p>
            <a:pPr marL="12700">
              <a:lnSpc>
                <a:spcPct val="100000"/>
              </a:lnSpc>
              <a:spcBef>
                <a:spcPts val="100"/>
              </a:spcBef>
            </a:pPr>
            <a:r>
              <a:rPr sz="2800" dirty="0">
                <a:latin typeface="Arial MT"/>
                <a:cs typeface="Arial MT"/>
              </a:rPr>
              <a:t>Acrónimo</a:t>
            </a:r>
            <a:r>
              <a:rPr sz="2800" spc="-15" dirty="0">
                <a:latin typeface="Arial MT"/>
                <a:cs typeface="Arial MT"/>
              </a:rPr>
              <a:t> </a:t>
            </a:r>
            <a:r>
              <a:rPr sz="2800" dirty="0">
                <a:latin typeface="Arial MT"/>
                <a:cs typeface="Arial MT"/>
              </a:rPr>
              <a:t>de </a:t>
            </a:r>
            <a:r>
              <a:rPr sz="2800" b="1" i="1" dirty="0">
                <a:latin typeface="Arial"/>
                <a:cs typeface="Arial"/>
              </a:rPr>
              <a:t>A</a:t>
            </a:r>
            <a:r>
              <a:rPr sz="2800" i="1" dirty="0">
                <a:latin typeface="Arial"/>
                <a:cs typeface="Arial"/>
              </a:rPr>
              <a:t>synchronous</a:t>
            </a:r>
            <a:r>
              <a:rPr sz="2800" i="1" spc="-10" dirty="0">
                <a:latin typeface="Arial"/>
                <a:cs typeface="Arial"/>
              </a:rPr>
              <a:t> </a:t>
            </a:r>
            <a:r>
              <a:rPr sz="2800" b="1" i="1" dirty="0">
                <a:latin typeface="Arial"/>
                <a:cs typeface="Arial"/>
              </a:rPr>
              <a:t>J</a:t>
            </a:r>
            <a:r>
              <a:rPr sz="2800" i="1" dirty="0">
                <a:latin typeface="Arial"/>
                <a:cs typeface="Arial"/>
              </a:rPr>
              <a:t>avaScript</a:t>
            </a:r>
            <a:r>
              <a:rPr sz="2800" i="1" spc="-15" dirty="0">
                <a:latin typeface="Arial"/>
                <a:cs typeface="Arial"/>
              </a:rPr>
              <a:t> </a:t>
            </a:r>
            <a:r>
              <a:rPr sz="2800" b="1" i="1" spc="-5" dirty="0">
                <a:latin typeface="Arial"/>
                <a:cs typeface="Arial"/>
              </a:rPr>
              <a:t>A</a:t>
            </a:r>
            <a:r>
              <a:rPr sz="2800" i="1" spc="-5" dirty="0">
                <a:latin typeface="Arial"/>
                <a:cs typeface="Arial"/>
              </a:rPr>
              <a:t>nd</a:t>
            </a:r>
            <a:r>
              <a:rPr sz="2800" i="1" dirty="0">
                <a:latin typeface="Arial"/>
                <a:cs typeface="Arial"/>
              </a:rPr>
              <a:t> </a:t>
            </a:r>
            <a:r>
              <a:rPr sz="2800" b="1" i="1" spc="-5" dirty="0">
                <a:latin typeface="Arial"/>
                <a:cs typeface="Arial"/>
              </a:rPr>
              <a:t>X</a:t>
            </a:r>
            <a:r>
              <a:rPr sz="2800" i="1" spc="-5" dirty="0">
                <a:latin typeface="Arial"/>
                <a:cs typeface="Arial"/>
              </a:rPr>
              <a:t>ML</a:t>
            </a:r>
            <a:endParaRPr sz="2800">
              <a:latin typeface="Arial"/>
              <a:cs typeface="Arial"/>
            </a:endParaRPr>
          </a:p>
          <a:p>
            <a:pPr>
              <a:lnSpc>
                <a:spcPct val="100000"/>
              </a:lnSpc>
            </a:pPr>
            <a:endParaRPr sz="3100">
              <a:latin typeface="Arial"/>
              <a:cs typeface="Arial"/>
            </a:endParaRPr>
          </a:p>
          <a:p>
            <a:pPr marL="12700">
              <a:lnSpc>
                <a:spcPct val="100000"/>
              </a:lnSpc>
              <a:spcBef>
                <a:spcPts val="2465"/>
              </a:spcBef>
            </a:pPr>
            <a:r>
              <a:rPr sz="2400" u="heavy" spc="-5" dirty="0">
                <a:solidFill>
                  <a:srgbClr val="9C0C0C"/>
                </a:solidFill>
                <a:uFill>
                  <a:solidFill>
                    <a:srgbClr val="9C0C0C"/>
                  </a:solidFill>
                </a:uFill>
                <a:latin typeface="Arial Black"/>
                <a:cs typeface="Arial Black"/>
              </a:rPr>
              <a:t> </a:t>
            </a:r>
            <a:r>
              <a:rPr sz="2400" u="heavy" dirty="0">
                <a:solidFill>
                  <a:srgbClr val="9C0C0C"/>
                </a:solidFill>
                <a:uFill>
                  <a:solidFill>
                    <a:srgbClr val="9C0C0C"/>
                  </a:solidFill>
                </a:uFill>
                <a:latin typeface="Arial Black"/>
                <a:cs typeface="Arial Black"/>
              </a:rPr>
              <a:t>Definición</a:t>
            </a:r>
            <a:endParaRPr sz="2400">
              <a:latin typeface="Arial Black"/>
              <a:cs typeface="Arial Black"/>
            </a:endParaRPr>
          </a:p>
          <a:p>
            <a:pPr marL="588645">
              <a:lnSpc>
                <a:spcPct val="100000"/>
              </a:lnSpc>
              <a:spcBef>
                <a:spcPts val="625"/>
              </a:spcBef>
            </a:pPr>
            <a:r>
              <a:rPr sz="2000" spc="-5" dirty="0">
                <a:latin typeface="Arial MT"/>
                <a:cs typeface="Arial MT"/>
              </a:rPr>
              <a:t>No</a:t>
            </a:r>
            <a:r>
              <a:rPr sz="2000" dirty="0">
                <a:latin typeface="Arial MT"/>
                <a:cs typeface="Arial MT"/>
              </a:rPr>
              <a:t> </a:t>
            </a:r>
            <a:r>
              <a:rPr sz="2000" spc="-5" dirty="0">
                <a:latin typeface="Arial MT"/>
                <a:cs typeface="Arial MT"/>
              </a:rPr>
              <a:t>es</a:t>
            </a:r>
            <a:r>
              <a:rPr sz="2000" spc="10" dirty="0">
                <a:latin typeface="Arial MT"/>
                <a:cs typeface="Arial MT"/>
              </a:rPr>
              <a:t> </a:t>
            </a:r>
            <a:r>
              <a:rPr sz="2000" spc="-5" dirty="0">
                <a:latin typeface="Arial MT"/>
                <a:cs typeface="Arial MT"/>
              </a:rPr>
              <a:t>ninguna</a:t>
            </a:r>
            <a:r>
              <a:rPr sz="2000" spc="10" dirty="0">
                <a:latin typeface="Arial MT"/>
                <a:cs typeface="Arial MT"/>
              </a:rPr>
              <a:t> </a:t>
            </a:r>
            <a:r>
              <a:rPr sz="2000" spc="-5" dirty="0">
                <a:latin typeface="Arial MT"/>
                <a:cs typeface="Arial MT"/>
              </a:rPr>
              <a:t>tecnología,</a:t>
            </a:r>
            <a:r>
              <a:rPr sz="2000" spc="5" dirty="0">
                <a:latin typeface="Arial MT"/>
                <a:cs typeface="Arial MT"/>
              </a:rPr>
              <a:t> </a:t>
            </a:r>
            <a:r>
              <a:rPr sz="2000" spc="-5" dirty="0">
                <a:latin typeface="Arial MT"/>
                <a:cs typeface="Arial MT"/>
              </a:rPr>
              <a:t>ni</a:t>
            </a:r>
            <a:r>
              <a:rPr sz="2000" dirty="0">
                <a:latin typeface="Arial MT"/>
                <a:cs typeface="Arial MT"/>
              </a:rPr>
              <a:t> </a:t>
            </a:r>
            <a:r>
              <a:rPr sz="2000" spc="-5" dirty="0">
                <a:latin typeface="Arial MT"/>
                <a:cs typeface="Arial MT"/>
              </a:rPr>
              <a:t>lenguaje</a:t>
            </a:r>
            <a:r>
              <a:rPr sz="2000" spc="15" dirty="0">
                <a:latin typeface="Arial MT"/>
                <a:cs typeface="Arial MT"/>
              </a:rPr>
              <a:t> </a:t>
            </a:r>
            <a:r>
              <a:rPr sz="2000" spc="-5" dirty="0">
                <a:latin typeface="Arial MT"/>
                <a:cs typeface="Arial MT"/>
              </a:rPr>
              <a:t>de</a:t>
            </a:r>
            <a:r>
              <a:rPr sz="2000" spc="5" dirty="0">
                <a:latin typeface="Arial MT"/>
                <a:cs typeface="Arial MT"/>
              </a:rPr>
              <a:t> </a:t>
            </a:r>
            <a:r>
              <a:rPr sz="2000" spc="-5" dirty="0">
                <a:latin typeface="Arial MT"/>
                <a:cs typeface="Arial MT"/>
              </a:rPr>
              <a:t>programación</a:t>
            </a:r>
            <a:endParaRPr sz="2000">
              <a:latin typeface="Arial MT"/>
              <a:cs typeface="Arial MT"/>
            </a:endParaRPr>
          </a:p>
          <a:p>
            <a:pPr>
              <a:lnSpc>
                <a:spcPct val="100000"/>
              </a:lnSpc>
              <a:spcBef>
                <a:spcPts val="45"/>
              </a:spcBef>
            </a:pPr>
            <a:endParaRPr sz="2050">
              <a:latin typeface="Arial MT"/>
              <a:cs typeface="Arial MT"/>
            </a:endParaRPr>
          </a:p>
          <a:p>
            <a:pPr marL="588645" marR="1158875">
              <a:lnSpc>
                <a:spcPct val="100000"/>
              </a:lnSpc>
            </a:pPr>
            <a:r>
              <a:rPr sz="2000" spc="-5" dirty="0">
                <a:latin typeface="Arial MT"/>
                <a:cs typeface="Arial MT"/>
              </a:rPr>
              <a:t>Es</a:t>
            </a:r>
            <a:r>
              <a:rPr sz="2000" dirty="0">
                <a:latin typeface="Arial MT"/>
                <a:cs typeface="Arial MT"/>
              </a:rPr>
              <a:t> </a:t>
            </a:r>
            <a:r>
              <a:rPr sz="2000" spc="-5" dirty="0">
                <a:latin typeface="Arial MT"/>
                <a:cs typeface="Arial MT"/>
              </a:rPr>
              <a:t>una</a:t>
            </a:r>
            <a:r>
              <a:rPr sz="2000" spc="5" dirty="0">
                <a:latin typeface="Arial MT"/>
                <a:cs typeface="Arial MT"/>
              </a:rPr>
              <a:t> </a:t>
            </a:r>
            <a:r>
              <a:rPr sz="2000" spc="-5" dirty="0">
                <a:latin typeface="Arial MT"/>
                <a:cs typeface="Arial MT"/>
              </a:rPr>
              <a:t>técnica</a:t>
            </a:r>
            <a:r>
              <a:rPr sz="2000" spc="5" dirty="0">
                <a:latin typeface="Arial MT"/>
                <a:cs typeface="Arial MT"/>
              </a:rPr>
              <a:t> </a:t>
            </a:r>
            <a:r>
              <a:rPr sz="2000" spc="-5" dirty="0">
                <a:latin typeface="Arial MT"/>
                <a:cs typeface="Arial MT"/>
              </a:rPr>
              <a:t>de desarrollo</a:t>
            </a:r>
            <a:r>
              <a:rPr sz="2000" spc="15" dirty="0">
                <a:latin typeface="Arial MT"/>
                <a:cs typeface="Arial MT"/>
              </a:rPr>
              <a:t> </a:t>
            </a:r>
            <a:r>
              <a:rPr sz="2000" spc="-5" dirty="0">
                <a:latin typeface="Arial MT"/>
                <a:cs typeface="Arial MT"/>
              </a:rPr>
              <a:t>web</a:t>
            </a:r>
            <a:r>
              <a:rPr sz="2000" spc="5" dirty="0">
                <a:latin typeface="Arial MT"/>
                <a:cs typeface="Arial MT"/>
              </a:rPr>
              <a:t> </a:t>
            </a:r>
            <a:r>
              <a:rPr sz="2000" spc="-5" dirty="0">
                <a:latin typeface="Arial MT"/>
                <a:cs typeface="Arial MT"/>
              </a:rPr>
              <a:t>que</a:t>
            </a:r>
            <a:r>
              <a:rPr sz="2000" dirty="0">
                <a:latin typeface="Arial MT"/>
                <a:cs typeface="Arial MT"/>
              </a:rPr>
              <a:t> </a:t>
            </a:r>
            <a:r>
              <a:rPr sz="2000" spc="-5" dirty="0">
                <a:latin typeface="Arial MT"/>
                <a:cs typeface="Arial MT"/>
              </a:rPr>
              <a:t>combina</a:t>
            </a:r>
            <a:r>
              <a:rPr sz="2000" spc="5" dirty="0">
                <a:latin typeface="Arial MT"/>
                <a:cs typeface="Arial MT"/>
              </a:rPr>
              <a:t> </a:t>
            </a:r>
            <a:r>
              <a:rPr sz="2000" spc="-5" dirty="0">
                <a:latin typeface="Arial MT"/>
                <a:cs typeface="Arial MT"/>
              </a:rPr>
              <a:t>varias </a:t>
            </a:r>
            <a:r>
              <a:rPr sz="2000" spc="-540" dirty="0">
                <a:latin typeface="Arial MT"/>
                <a:cs typeface="Arial MT"/>
              </a:rPr>
              <a:t> </a:t>
            </a:r>
            <a:r>
              <a:rPr sz="2000" spc="-5" dirty="0">
                <a:latin typeface="Arial MT"/>
                <a:cs typeface="Arial MT"/>
              </a:rPr>
              <a:t>tecnologías</a:t>
            </a:r>
            <a:endParaRPr sz="2000">
              <a:latin typeface="Arial MT"/>
              <a:cs typeface="Arial MT"/>
            </a:endParaRPr>
          </a:p>
          <a:p>
            <a:pPr>
              <a:lnSpc>
                <a:spcPct val="100000"/>
              </a:lnSpc>
              <a:spcBef>
                <a:spcPts val="45"/>
              </a:spcBef>
            </a:pPr>
            <a:endParaRPr sz="2050">
              <a:latin typeface="Arial MT"/>
              <a:cs typeface="Arial MT"/>
            </a:endParaRPr>
          </a:p>
          <a:p>
            <a:pPr marL="588645" marR="1143000">
              <a:lnSpc>
                <a:spcPct val="100000"/>
              </a:lnSpc>
            </a:pPr>
            <a:r>
              <a:rPr sz="2000" spc="-5" dirty="0">
                <a:latin typeface="Arial MT"/>
                <a:cs typeface="Arial MT"/>
              </a:rPr>
              <a:t>Consiguiendo</a:t>
            </a:r>
            <a:r>
              <a:rPr sz="2000" spc="20" dirty="0">
                <a:latin typeface="Arial MT"/>
                <a:cs typeface="Arial MT"/>
              </a:rPr>
              <a:t> </a:t>
            </a:r>
            <a:r>
              <a:rPr sz="2000" spc="-5" dirty="0">
                <a:latin typeface="Arial MT"/>
                <a:cs typeface="Arial MT"/>
              </a:rPr>
              <a:t>una</a:t>
            </a:r>
            <a:r>
              <a:rPr sz="2000" spc="5" dirty="0">
                <a:latin typeface="Arial MT"/>
                <a:cs typeface="Arial MT"/>
              </a:rPr>
              <a:t> </a:t>
            </a:r>
            <a:r>
              <a:rPr sz="2000" spc="-5" dirty="0">
                <a:latin typeface="Arial MT"/>
                <a:cs typeface="Arial MT"/>
              </a:rPr>
              <a:t>navegación</a:t>
            </a:r>
            <a:r>
              <a:rPr sz="2000" spc="15" dirty="0">
                <a:latin typeface="Arial MT"/>
                <a:cs typeface="Arial MT"/>
              </a:rPr>
              <a:t> </a:t>
            </a:r>
            <a:r>
              <a:rPr sz="2000" spc="-5" dirty="0">
                <a:latin typeface="Arial MT"/>
                <a:cs typeface="Arial MT"/>
              </a:rPr>
              <a:t>más</a:t>
            </a:r>
            <a:r>
              <a:rPr sz="2000" spc="5" dirty="0">
                <a:latin typeface="Arial MT"/>
                <a:cs typeface="Arial MT"/>
              </a:rPr>
              <a:t> </a:t>
            </a:r>
            <a:r>
              <a:rPr sz="2000" spc="-5" dirty="0">
                <a:latin typeface="Arial MT"/>
                <a:cs typeface="Arial MT"/>
              </a:rPr>
              <a:t>ágil</a:t>
            </a:r>
            <a:r>
              <a:rPr sz="2000" spc="15" dirty="0">
                <a:latin typeface="Arial MT"/>
                <a:cs typeface="Arial MT"/>
              </a:rPr>
              <a:t> </a:t>
            </a:r>
            <a:r>
              <a:rPr sz="2000" spc="-5" dirty="0">
                <a:latin typeface="Arial MT"/>
                <a:cs typeface="Arial MT"/>
              </a:rPr>
              <a:t>y rápida,</a:t>
            </a:r>
            <a:r>
              <a:rPr sz="2000" spc="5" dirty="0">
                <a:latin typeface="Arial MT"/>
                <a:cs typeface="Arial MT"/>
              </a:rPr>
              <a:t> </a:t>
            </a:r>
            <a:r>
              <a:rPr sz="2000" spc="-5" dirty="0">
                <a:latin typeface="Arial MT"/>
                <a:cs typeface="Arial MT"/>
              </a:rPr>
              <a:t>más </a:t>
            </a:r>
            <a:r>
              <a:rPr sz="2000" spc="-540" dirty="0">
                <a:latin typeface="Arial MT"/>
                <a:cs typeface="Arial MT"/>
              </a:rPr>
              <a:t> </a:t>
            </a:r>
            <a:r>
              <a:rPr sz="2000" spc="-5" dirty="0">
                <a:latin typeface="Arial MT"/>
                <a:cs typeface="Arial MT"/>
              </a:rPr>
              <a:t>dinámica.</a:t>
            </a:r>
            <a:endParaRPr sz="2000">
              <a:latin typeface="Arial MT"/>
              <a:cs typeface="Arial MT"/>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065" rIns="0" bIns="0" rtlCol="0">
            <a:spAutoFit/>
          </a:bodyPr>
          <a:lstStyle/>
          <a:p>
            <a:pPr marL="373380">
              <a:lnSpc>
                <a:spcPct val="100000"/>
              </a:lnSpc>
              <a:spcBef>
                <a:spcPts val="95"/>
              </a:spcBef>
              <a:tabLst>
                <a:tab pos="8077834" algn="l"/>
              </a:tabLst>
            </a:pPr>
            <a:r>
              <a:rPr lang="en-US" sz="3200" spc="210" dirty="0"/>
              <a:t>¿</a:t>
            </a:r>
            <a:r>
              <a:rPr lang="en-US" sz="3200" spc="210" dirty="0" err="1"/>
              <a:t>Cómo</a:t>
            </a:r>
            <a:r>
              <a:rPr lang="en-US" sz="3200" spc="210" dirty="0"/>
              <a:t> </a:t>
            </a:r>
            <a:r>
              <a:rPr lang="en-US" sz="3200" spc="210" dirty="0" err="1"/>
              <a:t>funcionan</a:t>
            </a:r>
            <a:r>
              <a:rPr lang="en-US" sz="3200" spc="210" dirty="0"/>
              <a:t> las API?</a:t>
            </a:r>
            <a:r>
              <a:rPr sz="3200" spc="-10" dirty="0"/>
              <a:t>	</a:t>
            </a:r>
            <a:endParaRPr sz="3200" dirty="0"/>
          </a:p>
        </p:txBody>
      </p:sp>
      <p:sp>
        <p:nvSpPr>
          <p:cNvPr id="3" name="object 3"/>
          <p:cNvSpPr txBox="1"/>
          <p:nvPr/>
        </p:nvSpPr>
        <p:spPr>
          <a:xfrm>
            <a:off x="978916" y="1222502"/>
            <a:ext cx="7241540" cy="5168081"/>
          </a:xfrm>
          <a:prstGeom prst="rect">
            <a:avLst/>
          </a:prstGeom>
        </p:spPr>
        <p:txBody>
          <a:bodyPr vert="horz" wrap="square" lIns="0" tIns="12700" rIns="0" bIns="0" rtlCol="0">
            <a:spAutoFit/>
          </a:bodyPr>
          <a:lstStyle/>
          <a:p>
            <a:pPr marL="355600" marR="5080" indent="-342900" algn="just">
              <a:lnSpc>
                <a:spcPct val="100000"/>
              </a:lnSpc>
              <a:spcBef>
                <a:spcPts val="100"/>
              </a:spcBef>
              <a:buClr>
                <a:srgbClr val="C23009"/>
              </a:buClr>
              <a:buChar char="•"/>
              <a:tabLst>
                <a:tab pos="355600" algn="l"/>
              </a:tabLst>
            </a:pPr>
            <a:r>
              <a:rPr lang="es-ES" sz="2200" dirty="0">
                <a:latin typeface="Arial MT"/>
                <a:cs typeface="Arial MT"/>
              </a:rPr>
              <a:t>API de RPC</a:t>
            </a:r>
          </a:p>
          <a:p>
            <a:pPr marL="12700" marR="5080" algn="just">
              <a:lnSpc>
                <a:spcPct val="100000"/>
              </a:lnSpc>
              <a:spcBef>
                <a:spcPts val="100"/>
              </a:spcBef>
              <a:buClr>
                <a:srgbClr val="C23009"/>
              </a:buClr>
              <a:tabLst>
                <a:tab pos="355600" algn="l"/>
              </a:tabLst>
            </a:pPr>
            <a:endParaRPr lang="es-ES" sz="2200" dirty="0">
              <a:latin typeface="Arial MT"/>
              <a:cs typeface="Arial MT"/>
            </a:endParaRPr>
          </a:p>
          <a:p>
            <a:pPr marL="12700" marR="5080" algn="just">
              <a:lnSpc>
                <a:spcPct val="100000"/>
              </a:lnSpc>
              <a:spcBef>
                <a:spcPts val="100"/>
              </a:spcBef>
              <a:buClr>
                <a:srgbClr val="C23009"/>
              </a:buClr>
              <a:tabLst>
                <a:tab pos="355600" algn="l"/>
              </a:tabLst>
            </a:pPr>
            <a:r>
              <a:rPr lang="es-ES" sz="2200" dirty="0">
                <a:latin typeface="Arial MT"/>
                <a:cs typeface="Arial MT"/>
              </a:rPr>
              <a:t>Estas API se denominan llamadas a procedimientos remotos. El cliente completa una función (o procedimiento) en el servidor, y el servidor devuelve el resultado al cliente.</a:t>
            </a:r>
          </a:p>
          <a:p>
            <a:pPr marL="355600" marR="5080" indent="-342900" algn="just">
              <a:lnSpc>
                <a:spcPct val="100000"/>
              </a:lnSpc>
              <a:spcBef>
                <a:spcPts val="100"/>
              </a:spcBef>
              <a:buClr>
                <a:srgbClr val="C23009"/>
              </a:buClr>
              <a:buChar char="•"/>
              <a:tabLst>
                <a:tab pos="355600" algn="l"/>
              </a:tabLst>
            </a:pPr>
            <a:endParaRPr lang="es-ES" sz="2200" dirty="0">
              <a:latin typeface="Arial MT"/>
              <a:cs typeface="Arial MT"/>
            </a:endParaRPr>
          </a:p>
          <a:p>
            <a:pPr marL="355600" marR="5080" indent="-342900" algn="just">
              <a:lnSpc>
                <a:spcPct val="100000"/>
              </a:lnSpc>
              <a:spcBef>
                <a:spcPts val="100"/>
              </a:spcBef>
              <a:buClr>
                <a:srgbClr val="C23009"/>
              </a:buClr>
              <a:buChar char="•"/>
              <a:tabLst>
                <a:tab pos="355600" algn="l"/>
              </a:tabLst>
            </a:pPr>
            <a:r>
              <a:rPr lang="es-ES" sz="2200" dirty="0">
                <a:latin typeface="Arial MT"/>
                <a:cs typeface="Arial MT"/>
              </a:rPr>
              <a:t>API de </a:t>
            </a:r>
            <a:r>
              <a:rPr lang="es-ES" sz="2200" dirty="0" err="1">
                <a:latin typeface="Arial MT"/>
                <a:cs typeface="Arial MT"/>
              </a:rPr>
              <a:t>WebSocket</a:t>
            </a:r>
            <a:endParaRPr lang="es-ES" sz="2200" dirty="0">
              <a:latin typeface="Arial MT"/>
              <a:cs typeface="Arial MT"/>
            </a:endParaRPr>
          </a:p>
          <a:p>
            <a:pPr marL="12700" marR="5080" algn="just">
              <a:lnSpc>
                <a:spcPct val="100000"/>
              </a:lnSpc>
              <a:spcBef>
                <a:spcPts val="100"/>
              </a:spcBef>
              <a:buClr>
                <a:srgbClr val="C23009"/>
              </a:buClr>
              <a:tabLst>
                <a:tab pos="355600" algn="l"/>
              </a:tabLst>
            </a:pPr>
            <a:endParaRPr lang="es-ES" sz="2200" dirty="0">
              <a:latin typeface="Arial MT"/>
              <a:cs typeface="Arial MT"/>
            </a:endParaRPr>
          </a:p>
          <a:p>
            <a:pPr marL="12700" marR="5080" algn="just">
              <a:lnSpc>
                <a:spcPct val="100000"/>
              </a:lnSpc>
              <a:spcBef>
                <a:spcPts val="100"/>
              </a:spcBef>
              <a:buClr>
                <a:srgbClr val="C23009"/>
              </a:buClr>
              <a:tabLst>
                <a:tab pos="355600" algn="l"/>
              </a:tabLst>
            </a:pPr>
            <a:r>
              <a:rPr lang="es-ES" sz="2200" dirty="0">
                <a:latin typeface="Arial MT"/>
                <a:cs typeface="Arial MT"/>
              </a:rPr>
              <a:t>Es otro desarrollo moderno de la API web que utiliza objetos JSON para transmitir datos. Admite la comunicación bidireccional entre las aplicaciones cliente y el servidor. El servidor puede enviar mensajes de devolución de llamada a los clientes conectados, por lo que es más eficiente que la API de REST.</a:t>
            </a:r>
          </a:p>
        </p:txBody>
      </p:sp>
    </p:spTree>
    <p:extLst>
      <p:ext uri="{BB962C8B-B14F-4D97-AF65-F5344CB8AC3E}">
        <p14:creationId xmlns:p14="http://schemas.microsoft.com/office/powerpoint/2010/main" val="14017000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065" rIns="0" bIns="0" rtlCol="0">
            <a:spAutoFit/>
          </a:bodyPr>
          <a:lstStyle/>
          <a:p>
            <a:pPr marL="373380">
              <a:lnSpc>
                <a:spcPct val="100000"/>
              </a:lnSpc>
              <a:spcBef>
                <a:spcPts val="95"/>
              </a:spcBef>
              <a:tabLst>
                <a:tab pos="8077834" algn="l"/>
              </a:tabLst>
            </a:pPr>
            <a:r>
              <a:rPr lang="en-US" sz="3200" spc="210" dirty="0"/>
              <a:t>¿</a:t>
            </a:r>
            <a:r>
              <a:rPr lang="en-US" sz="3200" spc="210" dirty="0" err="1"/>
              <a:t>Cómo</a:t>
            </a:r>
            <a:r>
              <a:rPr lang="en-US" sz="3200" spc="210" dirty="0"/>
              <a:t> </a:t>
            </a:r>
            <a:r>
              <a:rPr lang="en-US" sz="3200" spc="210" dirty="0" err="1"/>
              <a:t>funcionan</a:t>
            </a:r>
            <a:r>
              <a:rPr lang="en-US" sz="3200" spc="210" dirty="0"/>
              <a:t> las API?</a:t>
            </a:r>
            <a:r>
              <a:rPr sz="3200" spc="-10" dirty="0"/>
              <a:t>	</a:t>
            </a:r>
            <a:endParaRPr sz="3200" dirty="0"/>
          </a:p>
        </p:txBody>
      </p:sp>
      <p:sp>
        <p:nvSpPr>
          <p:cNvPr id="3" name="object 3"/>
          <p:cNvSpPr txBox="1"/>
          <p:nvPr/>
        </p:nvSpPr>
        <p:spPr>
          <a:xfrm>
            <a:off x="978916" y="1222502"/>
            <a:ext cx="7241540" cy="2746906"/>
          </a:xfrm>
          <a:prstGeom prst="rect">
            <a:avLst/>
          </a:prstGeom>
        </p:spPr>
        <p:txBody>
          <a:bodyPr vert="horz" wrap="square" lIns="0" tIns="12700" rIns="0" bIns="0" rtlCol="0">
            <a:spAutoFit/>
          </a:bodyPr>
          <a:lstStyle/>
          <a:p>
            <a:pPr marL="355600" marR="5080" indent="-342900" algn="just">
              <a:lnSpc>
                <a:spcPct val="100000"/>
              </a:lnSpc>
              <a:spcBef>
                <a:spcPts val="100"/>
              </a:spcBef>
              <a:buClr>
                <a:srgbClr val="C23009"/>
              </a:buClr>
              <a:buChar char="•"/>
              <a:tabLst>
                <a:tab pos="355600" algn="l"/>
              </a:tabLst>
            </a:pPr>
            <a:r>
              <a:rPr lang="es-ES" sz="2200" dirty="0">
                <a:latin typeface="Arial MT"/>
                <a:cs typeface="Arial MT"/>
              </a:rPr>
              <a:t>API de REST</a:t>
            </a:r>
          </a:p>
          <a:p>
            <a:pPr marL="355600" marR="5080" indent="-342900" algn="just">
              <a:lnSpc>
                <a:spcPct val="100000"/>
              </a:lnSpc>
              <a:spcBef>
                <a:spcPts val="100"/>
              </a:spcBef>
              <a:buClr>
                <a:srgbClr val="C23009"/>
              </a:buClr>
              <a:buChar char="•"/>
              <a:tabLst>
                <a:tab pos="355600" algn="l"/>
              </a:tabLst>
            </a:pPr>
            <a:endParaRPr lang="es-ES" sz="2200" dirty="0">
              <a:latin typeface="Arial MT"/>
              <a:cs typeface="Arial MT"/>
            </a:endParaRPr>
          </a:p>
          <a:p>
            <a:pPr marL="12700" marR="5080" algn="just">
              <a:lnSpc>
                <a:spcPct val="100000"/>
              </a:lnSpc>
              <a:spcBef>
                <a:spcPts val="100"/>
              </a:spcBef>
              <a:buClr>
                <a:srgbClr val="C23009"/>
              </a:buClr>
              <a:tabLst>
                <a:tab pos="355600" algn="l"/>
              </a:tabLst>
            </a:pPr>
            <a:r>
              <a:rPr lang="es-ES" sz="2200" dirty="0">
                <a:latin typeface="Arial MT"/>
                <a:cs typeface="Arial MT"/>
              </a:rPr>
              <a:t>Estas son las API más populares y flexibles que se encuentran en la web actualmente. El cliente envía las solicitudes al servidor como datos. El servidor utiliza esta entrada del cliente para iniciar funciones internas y devuelve los datos de salida al cliente. Veamos las API de REST con más detalle a continuación.</a:t>
            </a:r>
          </a:p>
        </p:txBody>
      </p:sp>
    </p:spTree>
    <p:extLst>
      <p:ext uri="{BB962C8B-B14F-4D97-AF65-F5344CB8AC3E}">
        <p14:creationId xmlns:p14="http://schemas.microsoft.com/office/powerpoint/2010/main" val="2541528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065" rIns="0" bIns="0" rtlCol="0">
            <a:spAutoFit/>
          </a:bodyPr>
          <a:lstStyle/>
          <a:p>
            <a:pPr marL="373380">
              <a:lnSpc>
                <a:spcPct val="100000"/>
              </a:lnSpc>
              <a:spcBef>
                <a:spcPts val="95"/>
              </a:spcBef>
              <a:tabLst>
                <a:tab pos="8077834" algn="l"/>
              </a:tabLst>
            </a:pPr>
            <a:r>
              <a:rPr lang="en-US" sz="3200" spc="210" dirty="0"/>
              <a:t>¿</a:t>
            </a:r>
            <a:r>
              <a:rPr lang="en-US" sz="3200" spc="210" dirty="0" err="1"/>
              <a:t>Qué</a:t>
            </a:r>
            <a:r>
              <a:rPr lang="en-US" sz="3200" spc="210" dirty="0"/>
              <a:t> es </a:t>
            </a:r>
            <a:r>
              <a:rPr lang="en-US" sz="3200" spc="210" dirty="0" err="1"/>
              <a:t>una</a:t>
            </a:r>
            <a:r>
              <a:rPr lang="en-US" sz="3200" spc="210" dirty="0"/>
              <a:t> API web?</a:t>
            </a:r>
            <a:r>
              <a:rPr sz="3200" spc="-10" dirty="0"/>
              <a:t>	</a:t>
            </a:r>
            <a:endParaRPr sz="3200" dirty="0"/>
          </a:p>
        </p:txBody>
      </p:sp>
      <p:sp>
        <p:nvSpPr>
          <p:cNvPr id="3" name="object 3"/>
          <p:cNvSpPr txBox="1"/>
          <p:nvPr/>
        </p:nvSpPr>
        <p:spPr>
          <a:xfrm>
            <a:off x="978916" y="1222502"/>
            <a:ext cx="7241540" cy="2044149"/>
          </a:xfrm>
          <a:prstGeom prst="rect">
            <a:avLst/>
          </a:prstGeom>
        </p:spPr>
        <p:txBody>
          <a:bodyPr vert="horz" wrap="square" lIns="0" tIns="12700" rIns="0" bIns="0" rtlCol="0">
            <a:spAutoFit/>
          </a:bodyPr>
          <a:lstStyle/>
          <a:p>
            <a:pPr marL="355600" marR="5080" indent="-342900" algn="just">
              <a:lnSpc>
                <a:spcPct val="100000"/>
              </a:lnSpc>
              <a:spcBef>
                <a:spcPts val="100"/>
              </a:spcBef>
              <a:buClr>
                <a:srgbClr val="C23009"/>
              </a:buClr>
              <a:buChar char="•"/>
              <a:tabLst>
                <a:tab pos="355600" algn="l"/>
              </a:tabLst>
            </a:pPr>
            <a:r>
              <a:rPr lang="es-ES" sz="2200" dirty="0">
                <a:latin typeface="Arial MT"/>
                <a:cs typeface="Arial MT"/>
              </a:rPr>
              <a:t>Una API web o API de servicios web es una interfaz de procesamiento de aplicaciones entre un servidor web y un navegador web. Todos los servicios web son API, pero no todas las API son servicios web. La API de REST es un tipo especial de API web que utiliza el estilo arquitectónico estándar explicado anteriormente.</a:t>
            </a:r>
          </a:p>
        </p:txBody>
      </p:sp>
    </p:spTree>
    <p:extLst>
      <p:ext uri="{BB962C8B-B14F-4D97-AF65-F5344CB8AC3E}">
        <p14:creationId xmlns:p14="http://schemas.microsoft.com/office/powerpoint/2010/main" val="17551924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065" rIns="0" bIns="0" rtlCol="0">
            <a:spAutoFit/>
          </a:bodyPr>
          <a:lstStyle/>
          <a:p>
            <a:pPr marL="373380">
              <a:lnSpc>
                <a:spcPct val="100000"/>
              </a:lnSpc>
              <a:spcBef>
                <a:spcPts val="95"/>
              </a:spcBef>
              <a:tabLst>
                <a:tab pos="8077834" algn="l"/>
              </a:tabLst>
            </a:pPr>
            <a:r>
              <a:rPr lang="en-US" sz="3200" spc="210" dirty="0"/>
              <a:t>¿</a:t>
            </a:r>
            <a:r>
              <a:rPr lang="en-US" sz="3200" spc="210" dirty="0" err="1"/>
              <a:t>Cómo</a:t>
            </a:r>
            <a:r>
              <a:rPr lang="en-US" sz="3200" spc="210" dirty="0"/>
              <a:t> </a:t>
            </a:r>
            <a:r>
              <a:rPr lang="en-US" sz="3200" spc="210" dirty="0" err="1"/>
              <a:t>funcionan</a:t>
            </a:r>
            <a:r>
              <a:rPr lang="en-US" sz="3200" spc="210" dirty="0"/>
              <a:t> las API?</a:t>
            </a:r>
            <a:r>
              <a:rPr sz="3200" spc="-10" dirty="0"/>
              <a:t>	</a:t>
            </a:r>
            <a:endParaRPr sz="3200" dirty="0"/>
          </a:p>
        </p:txBody>
      </p:sp>
      <p:pic>
        <p:nvPicPr>
          <p:cNvPr id="3074" name="Picture 2" descr="Curso: Introducción a API REST (Gratis) | EDteam">
            <a:extLst>
              <a:ext uri="{FF2B5EF4-FFF2-40B4-BE49-F238E27FC236}">
                <a16:creationId xmlns:a16="http://schemas.microsoft.com/office/drawing/2014/main" id="{B3087C84-2971-3197-67B8-65674F126F9E}"/>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b="13333"/>
          <a:stretch/>
        </p:blipFill>
        <p:spPr bwMode="auto">
          <a:xfrm>
            <a:off x="1582614" y="1143000"/>
            <a:ext cx="5978769" cy="518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82234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065" rIns="0" bIns="0" rtlCol="0">
            <a:spAutoFit/>
          </a:bodyPr>
          <a:lstStyle/>
          <a:p>
            <a:pPr marL="373380">
              <a:lnSpc>
                <a:spcPct val="100000"/>
              </a:lnSpc>
              <a:spcBef>
                <a:spcPts val="95"/>
              </a:spcBef>
              <a:tabLst>
                <a:tab pos="8077834" algn="l"/>
              </a:tabLst>
            </a:pPr>
            <a:r>
              <a:rPr sz="3200" spc="210" dirty="0"/>
              <a:t> </a:t>
            </a:r>
            <a:r>
              <a:rPr sz="3200" spc="-10" dirty="0"/>
              <a:t>XMLHttpRequest	</a:t>
            </a:r>
            <a:endParaRPr sz="3200"/>
          </a:p>
        </p:txBody>
      </p:sp>
      <p:sp>
        <p:nvSpPr>
          <p:cNvPr id="3" name="object 3"/>
          <p:cNvSpPr txBox="1"/>
          <p:nvPr/>
        </p:nvSpPr>
        <p:spPr>
          <a:xfrm>
            <a:off x="978916" y="1222502"/>
            <a:ext cx="7241540" cy="3714115"/>
          </a:xfrm>
          <a:prstGeom prst="rect">
            <a:avLst/>
          </a:prstGeom>
        </p:spPr>
        <p:txBody>
          <a:bodyPr vert="horz" wrap="square" lIns="0" tIns="12700" rIns="0" bIns="0" rtlCol="0">
            <a:spAutoFit/>
          </a:bodyPr>
          <a:lstStyle/>
          <a:p>
            <a:pPr marL="355600" marR="5080" indent="-342900" algn="just">
              <a:lnSpc>
                <a:spcPct val="100000"/>
              </a:lnSpc>
              <a:spcBef>
                <a:spcPts val="100"/>
              </a:spcBef>
              <a:buClr>
                <a:srgbClr val="C23009"/>
              </a:buClr>
              <a:buChar char="•"/>
              <a:tabLst>
                <a:tab pos="355600" algn="l"/>
              </a:tabLst>
            </a:pPr>
            <a:r>
              <a:rPr sz="2200" dirty="0">
                <a:latin typeface="Arial MT"/>
                <a:cs typeface="Arial MT"/>
              </a:rPr>
              <a:t>API que se encuentra implementado en el navegador y </a:t>
            </a:r>
            <a:r>
              <a:rPr sz="2200" spc="-600" dirty="0">
                <a:latin typeface="Arial MT"/>
                <a:cs typeface="Arial MT"/>
              </a:rPr>
              <a:t> </a:t>
            </a:r>
            <a:r>
              <a:rPr sz="2200" dirty="0">
                <a:latin typeface="Arial MT"/>
                <a:cs typeface="Arial MT"/>
              </a:rPr>
              <a:t>que proporciona los métodos y </a:t>
            </a:r>
            <a:r>
              <a:rPr sz="2200" spc="-5" dirty="0">
                <a:latin typeface="Arial MT"/>
                <a:cs typeface="Arial MT"/>
              </a:rPr>
              <a:t>propiedades </a:t>
            </a:r>
            <a:r>
              <a:rPr sz="2200" dirty="0">
                <a:latin typeface="Arial MT"/>
                <a:cs typeface="Arial MT"/>
              </a:rPr>
              <a:t>necesarios </a:t>
            </a:r>
            <a:r>
              <a:rPr sz="2200" spc="-600" dirty="0">
                <a:latin typeface="Arial MT"/>
                <a:cs typeface="Arial MT"/>
              </a:rPr>
              <a:t> </a:t>
            </a:r>
            <a:r>
              <a:rPr sz="2200" dirty="0">
                <a:latin typeface="Arial MT"/>
                <a:cs typeface="Arial MT"/>
              </a:rPr>
              <a:t>para</a:t>
            </a:r>
            <a:r>
              <a:rPr sz="2200" spc="-5" dirty="0">
                <a:latin typeface="Arial MT"/>
                <a:cs typeface="Arial MT"/>
              </a:rPr>
              <a:t> </a:t>
            </a:r>
            <a:r>
              <a:rPr sz="2200" dirty="0">
                <a:latin typeface="Arial MT"/>
                <a:cs typeface="Arial MT"/>
              </a:rPr>
              <a:t>la</a:t>
            </a:r>
            <a:r>
              <a:rPr sz="2200" spc="-5" dirty="0">
                <a:latin typeface="Arial MT"/>
                <a:cs typeface="Arial MT"/>
              </a:rPr>
              <a:t> </a:t>
            </a:r>
            <a:r>
              <a:rPr sz="2200" dirty="0">
                <a:latin typeface="Arial MT"/>
                <a:cs typeface="Arial MT"/>
              </a:rPr>
              <a:t>comunicación</a:t>
            </a:r>
            <a:r>
              <a:rPr sz="2200" spc="-15" dirty="0">
                <a:latin typeface="Arial MT"/>
                <a:cs typeface="Arial MT"/>
              </a:rPr>
              <a:t> </a:t>
            </a:r>
            <a:r>
              <a:rPr sz="2200" dirty="0">
                <a:latin typeface="Arial MT"/>
                <a:cs typeface="Arial MT"/>
              </a:rPr>
              <a:t>con</a:t>
            </a:r>
            <a:r>
              <a:rPr sz="2200" spc="-5" dirty="0">
                <a:latin typeface="Arial MT"/>
                <a:cs typeface="Arial MT"/>
              </a:rPr>
              <a:t> </a:t>
            </a:r>
            <a:r>
              <a:rPr sz="2200" dirty="0">
                <a:latin typeface="Arial MT"/>
                <a:cs typeface="Arial MT"/>
              </a:rPr>
              <a:t>el</a:t>
            </a:r>
            <a:r>
              <a:rPr sz="2200" spc="-5" dirty="0">
                <a:latin typeface="Arial MT"/>
                <a:cs typeface="Arial MT"/>
              </a:rPr>
              <a:t> </a:t>
            </a:r>
            <a:r>
              <a:rPr sz="2200" dirty="0">
                <a:latin typeface="Arial MT"/>
                <a:cs typeface="Arial MT"/>
              </a:rPr>
              <a:t>servidor</a:t>
            </a:r>
            <a:r>
              <a:rPr sz="2200" spc="-5" dirty="0">
                <a:latin typeface="Arial MT"/>
                <a:cs typeface="Arial MT"/>
              </a:rPr>
              <a:t> </a:t>
            </a:r>
            <a:r>
              <a:rPr sz="2200" dirty="0">
                <a:latin typeface="Arial MT"/>
                <a:cs typeface="Arial MT"/>
              </a:rPr>
              <a:t>mediante</a:t>
            </a:r>
            <a:r>
              <a:rPr sz="2200" spc="-5" dirty="0">
                <a:latin typeface="Arial MT"/>
                <a:cs typeface="Arial MT"/>
              </a:rPr>
              <a:t> </a:t>
            </a:r>
            <a:r>
              <a:rPr sz="2200" dirty="0">
                <a:latin typeface="Arial MT"/>
                <a:cs typeface="Arial MT"/>
              </a:rPr>
              <a:t>HTTP</a:t>
            </a:r>
            <a:endParaRPr sz="2200">
              <a:latin typeface="Arial MT"/>
              <a:cs typeface="Arial MT"/>
            </a:endParaRPr>
          </a:p>
          <a:p>
            <a:pPr>
              <a:lnSpc>
                <a:spcPct val="100000"/>
              </a:lnSpc>
              <a:spcBef>
                <a:spcPts val="55"/>
              </a:spcBef>
              <a:buClr>
                <a:srgbClr val="C23009"/>
              </a:buClr>
              <a:buFont typeface="Arial MT"/>
              <a:buChar char="•"/>
            </a:pPr>
            <a:endParaRPr sz="2250">
              <a:latin typeface="Arial MT"/>
              <a:cs typeface="Arial MT"/>
            </a:endParaRPr>
          </a:p>
          <a:p>
            <a:pPr marL="355600" marR="473709" indent="-342900">
              <a:lnSpc>
                <a:spcPct val="100000"/>
              </a:lnSpc>
              <a:buClr>
                <a:srgbClr val="C23009"/>
              </a:buClr>
              <a:buChar char="•"/>
              <a:tabLst>
                <a:tab pos="354965" algn="l"/>
                <a:tab pos="355600" algn="l"/>
              </a:tabLst>
            </a:pPr>
            <a:r>
              <a:rPr sz="2200" dirty="0">
                <a:latin typeface="Arial MT"/>
                <a:cs typeface="Arial MT"/>
              </a:rPr>
              <a:t>Originalmente desarrollado por Microsoft como un </a:t>
            </a:r>
            <a:r>
              <a:rPr sz="2200" spc="5" dirty="0">
                <a:latin typeface="Arial MT"/>
                <a:cs typeface="Arial MT"/>
              </a:rPr>
              <a:t> </a:t>
            </a:r>
            <a:r>
              <a:rPr sz="2200" dirty="0">
                <a:latin typeface="Arial MT"/>
                <a:cs typeface="Arial MT"/>
              </a:rPr>
              <a:t>objeto</a:t>
            </a:r>
            <a:r>
              <a:rPr sz="2200" spc="-130" dirty="0">
                <a:latin typeface="Arial MT"/>
                <a:cs typeface="Arial MT"/>
              </a:rPr>
              <a:t> </a:t>
            </a:r>
            <a:r>
              <a:rPr sz="2200" dirty="0">
                <a:latin typeface="Arial MT"/>
                <a:cs typeface="Arial MT"/>
              </a:rPr>
              <a:t>ActiveX,</a:t>
            </a:r>
            <a:r>
              <a:rPr sz="2200" spc="-30" dirty="0">
                <a:latin typeface="Arial MT"/>
                <a:cs typeface="Arial MT"/>
              </a:rPr>
              <a:t> </a:t>
            </a:r>
            <a:r>
              <a:rPr sz="2200" dirty="0">
                <a:latin typeface="Arial MT"/>
                <a:cs typeface="Arial MT"/>
              </a:rPr>
              <a:t>disponible</a:t>
            </a:r>
            <a:r>
              <a:rPr sz="2200" spc="-20" dirty="0">
                <a:latin typeface="Arial MT"/>
                <a:cs typeface="Arial MT"/>
              </a:rPr>
              <a:t> </a:t>
            </a:r>
            <a:r>
              <a:rPr sz="2200" dirty="0">
                <a:latin typeface="Arial MT"/>
                <a:cs typeface="Arial MT"/>
              </a:rPr>
              <a:t>desde</a:t>
            </a:r>
            <a:r>
              <a:rPr sz="2200" spc="-10" dirty="0">
                <a:latin typeface="Arial MT"/>
                <a:cs typeface="Arial MT"/>
              </a:rPr>
              <a:t> </a:t>
            </a:r>
            <a:r>
              <a:rPr sz="2200" dirty="0">
                <a:latin typeface="Arial MT"/>
                <a:cs typeface="Arial MT"/>
              </a:rPr>
              <a:t>Internet</a:t>
            </a:r>
            <a:r>
              <a:rPr sz="2200" spc="-5" dirty="0">
                <a:latin typeface="Arial MT"/>
                <a:cs typeface="Arial MT"/>
              </a:rPr>
              <a:t> </a:t>
            </a:r>
            <a:r>
              <a:rPr sz="2200" dirty="0">
                <a:latin typeface="Arial MT"/>
                <a:cs typeface="Arial MT"/>
              </a:rPr>
              <a:t>Explorer</a:t>
            </a:r>
            <a:r>
              <a:rPr sz="2200" spc="-10" dirty="0">
                <a:latin typeface="Arial MT"/>
                <a:cs typeface="Arial MT"/>
              </a:rPr>
              <a:t> </a:t>
            </a:r>
            <a:r>
              <a:rPr sz="2200" dirty="0">
                <a:latin typeface="Arial MT"/>
                <a:cs typeface="Arial MT"/>
              </a:rPr>
              <a:t>5</a:t>
            </a:r>
            <a:endParaRPr sz="2200">
              <a:latin typeface="Arial MT"/>
              <a:cs typeface="Arial MT"/>
            </a:endParaRPr>
          </a:p>
          <a:p>
            <a:pPr>
              <a:lnSpc>
                <a:spcPct val="100000"/>
              </a:lnSpc>
              <a:spcBef>
                <a:spcPts val="50"/>
              </a:spcBef>
              <a:buClr>
                <a:srgbClr val="C23009"/>
              </a:buClr>
              <a:buFont typeface="Arial MT"/>
              <a:buChar char="•"/>
            </a:pPr>
            <a:endParaRPr sz="2250">
              <a:latin typeface="Arial MT"/>
              <a:cs typeface="Arial MT"/>
            </a:endParaRPr>
          </a:p>
          <a:p>
            <a:pPr marL="355600" marR="803910" indent="-342900">
              <a:lnSpc>
                <a:spcPct val="100000"/>
              </a:lnSpc>
              <a:spcBef>
                <a:spcPts val="5"/>
              </a:spcBef>
              <a:buClr>
                <a:srgbClr val="C23009"/>
              </a:buClr>
              <a:buChar char="•"/>
              <a:tabLst>
                <a:tab pos="354965" algn="l"/>
                <a:tab pos="355600" algn="l"/>
              </a:tabLst>
            </a:pPr>
            <a:r>
              <a:rPr sz="2200" dirty="0">
                <a:latin typeface="Arial MT"/>
                <a:cs typeface="Arial MT"/>
              </a:rPr>
              <a:t>Utilizada</a:t>
            </a:r>
            <a:r>
              <a:rPr sz="2200" spc="-20" dirty="0">
                <a:latin typeface="Arial MT"/>
                <a:cs typeface="Arial MT"/>
              </a:rPr>
              <a:t> </a:t>
            </a:r>
            <a:r>
              <a:rPr sz="2200" dirty="0">
                <a:latin typeface="Arial MT"/>
                <a:cs typeface="Arial MT"/>
              </a:rPr>
              <a:t>por JavaScript,</a:t>
            </a:r>
            <a:r>
              <a:rPr sz="2200" spc="-20" dirty="0">
                <a:latin typeface="Arial MT"/>
                <a:cs typeface="Arial MT"/>
              </a:rPr>
              <a:t> </a:t>
            </a:r>
            <a:r>
              <a:rPr sz="2200" dirty="0">
                <a:latin typeface="Arial MT"/>
                <a:cs typeface="Arial MT"/>
              </a:rPr>
              <a:t>Jscript,</a:t>
            </a:r>
            <a:r>
              <a:rPr sz="2200" spc="-5" dirty="0">
                <a:latin typeface="Arial MT"/>
                <a:cs typeface="Arial MT"/>
              </a:rPr>
              <a:t> VBScript</a:t>
            </a:r>
            <a:r>
              <a:rPr sz="2200" spc="-15" dirty="0">
                <a:latin typeface="Arial MT"/>
                <a:cs typeface="Arial MT"/>
              </a:rPr>
              <a:t> </a:t>
            </a:r>
            <a:r>
              <a:rPr sz="2200" dirty="0">
                <a:latin typeface="Arial MT"/>
                <a:cs typeface="Arial MT"/>
              </a:rPr>
              <a:t>u</a:t>
            </a:r>
            <a:r>
              <a:rPr sz="2200" spc="-5" dirty="0">
                <a:latin typeface="Arial MT"/>
                <a:cs typeface="Arial MT"/>
              </a:rPr>
              <a:t> </a:t>
            </a:r>
            <a:r>
              <a:rPr sz="2200" dirty="0">
                <a:latin typeface="Arial MT"/>
                <a:cs typeface="Arial MT"/>
              </a:rPr>
              <a:t>otros </a:t>
            </a:r>
            <a:r>
              <a:rPr sz="2200" spc="-600" dirty="0">
                <a:latin typeface="Arial MT"/>
                <a:cs typeface="Arial MT"/>
              </a:rPr>
              <a:t> </a:t>
            </a:r>
            <a:r>
              <a:rPr sz="2200" dirty="0">
                <a:latin typeface="Arial MT"/>
                <a:cs typeface="Arial MT"/>
              </a:rPr>
              <a:t>lenguajes de</a:t>
            </a:r>
            <a:r>
              <a:rPr sz="2200" spc="-15" dirty="0">
                <a:latin typeface="Arial MT"/>
                <a:cs typeface="Arial MT"/>
              </a:rPr>
              <a:t> </a:t>
            </a:r>
            <a:r>
              <a:rPr sz="2200" dirty="0">
                <a:latin typeface="Arial MT"/>
                <a:cs typeface="Arial MT"/>
              </a:rPr>
              <a:t>scripting</a:t>
            </a:r>
            <a:r>
              <a:rPr sz="2200" spc="-5" dirty="0">
                <a:latin typeface="Arial MT"/>
                <a:cs typeface="Arial MT"/>
              </a:rPr>
              <a:t> </a:t>
            </a:r>
            <a:r>
              <a:rPr sz="2200" dirty="0">
                <a:latin typeface="Arial MT"/>
                <a:cs typeface="Arial MT"/>
              </a:rPr>
              <a:t>de</a:t>
            </a:r>
            <a:r>
              <a:rPr sz="2200" spc="-5" dirty="0">
                <a:latin typeface="Arial MT"/>
                <a:cs typeface="Arial MT"/>
              </a:rPr>
              <a:t> </a:t>
            </a:r>
            <a:r>
              <a:rPr sz="2200" dirty="0">
                <a:latin typeface="Arial MT"/>
                <a:cs typeface="Arial MT"/>
              </a:rPr>
              <a:t>navegadores web</a:t>
            </a:r>
            <a:endParaRPr sz="2200">
              <a:latin typeface="Arial MT"/>
              <a:cs typeface="Arial MT"/>
            </a:endParaRPr>
          </a:p>
          <a:p>
            <a:pPr>
              <a:lnSpc>
                <a:spcPct val="100000"/>
              </a:lnSpc>
              <a:spcBef>
                <a:spcPts val="50"/>
              </a:spcBef>
              <a:buClr>
                <a:srgbClr val="C23009"/>
              </a:buClr>
              <a:buFont typeface="Arial MT"/>
              <a:buChar char="•"/>
            </a:pPr>
            <a:endParaRPr sz="2250">
              <a:latin typeface="Arial MT"/>
              <a:cs typeface="Arial MT"/>
            </a:endParaRPr>
          </a:p>
          <a:p>
            <a:pPr marL="355600" indent="-342900">
              <a:lnSpc>
                <a:spcPct val="100000"/>
              </a:lnSpc>
              <a:buClr>
                <a:srgbClr val="C23009"/>
              </a:buClr>
              <a:buChar char="•"/>
              <a:tabLst>
                <a:tab pos="354965" algn="l"/>
                <a:tab pos="355600" algn="l"/>
              </a:tabLst>
            </a:pPr>
            <a:r>
              <a:rPr sz="2200" dirty="0">
                <a:latin typeface="Arial MT"/>
                <a:cs typeface="Arial MT"/>
              </a:rPr>
              <a:t>Emplea</a:t>
            </a:r>
            <a:r>
              <a:rPr sz="2200" spc="-15" dirty="0">
                <a:latin typeface="Arial MT"/>
                <a:cs typeface="Arial MT"/>
              </a:rPr>
              <a:t> </a:t>
            </a:r>
            <a:r>
              <a:rPr sz="2200" dirty="0">
                <a:latin typeface="Arial MT"/>
                <a:cs typeface="Arial MT"/>
              </a:rPr>
              <a:t>un</a:t>
            </a:r>
            <a:r>
              <a:rPr sz="2200" spc="-10" dirty="0">
                <a:latin typeface="Arial MT"/>
                <a:cs typeface="Arial MT"/>
              </a:rPr>
              <a:t> </a:t>
            </a:r>
            <a:r>
              <a:rPr sz="2200" dirty="0">
                <a:latin typeface="Arial MT"/>
                <a:cs typeface="Arial MT"/>
              </a:rPr>
              <a:t>canal</a:t>
            </a:r>
            <a:r>
              <a:rPr sz="2200" spc="-15" dirty="0">
                <a:latin typeface="Arial MT"/>
                <a:cs typeface="Arial MT"/>
              </a:rPr>
              <a:t> </a:t>
            </a:r>
            <a:r>
              <a:rPr sz="2200" dirty="0">
                <a:latin typeface="Arial MT"/>
                <a:cs typeface="Arial MT"/>
              </a:rPr>
              <a:t>de</a:t>
            </a:r>
            <a:r>
              <a:rPr sz="2200" spc="-10" dirty="0">
                <a:latin typeface="Arial MT"/>
                <a:cs typeface="Arial MT"/>
              </a:rPr>
              <a:t> </a:t>
            </a:r>
            <a:r>
              <a:rPr sz="2200" dirty="0">
                <a:latin typeface="Arial MT"/>
                <a:cs typeface="Arial MT"/>
              </a:rPr>
              <a:t>conexión</a:t>
            </a:r>
            <a:r>
              <a:rPr sz="2200" spc="-10" dirty="0">
                <a:latin typeface="Arial MT"/>
                <a:cs typeface="Arial MT"/>
              </a:rPr>
              <a:t> </a:t>
            </a:r>
            <a:r>
              <a:rPr sz="2200" dirty="0">
                <a:latin typeface="Arial MT"/>
                <a:cs typeface="Arial MT"/>
              </a:rPr>
              <a:t>independiente</a:t>
            </a:r>
            <a:endParaRPr sz="2200">
              <a:latin typeface="Arial MT"/>
              <a:cs typeface="Arial MT"/>
            </a:endParaRPr>
          </a:p>
        </p:txBody>
      </p:sp>
    </p:spTree>
    <p:extLst>
      <p:ext uri="{BB962C8B-B14F-4D97-AF65-F5344CB8AC3E}">
        <p14:creationId xmlns:p14="http://schemas.microsoft.com/office/powerpoint/2010/main" val="34369547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87222" y="322071"/>
            <a:ext cx="7730490" cy="5133340"/>
          </a:xfrm>
          <a:prstGeom prst="rect">
            <a:avLst/>
          </a:prstGeom>
        </p:spPr>
        <p:txBody>
          <a:bodyPr vert="horz" wrap="square" lIns="0" tIns="12700" rIns="0" bIns="0" rtlCol="0">
            <a:spAutoFit/>
          </a:bodyPr>
          <a:lstStyle/>
          <a:p>
            <a:pPr marL="12700">
              <a:lnSpc>
                <a:spcPct val="100000"/>
              </a:lnSpc>
              <a:spcBef>
                <a:spcPts val="100"/>
              </a:spcBef>
              <a:tabLst>
                <a:tab pos="7717155" algn="l"/>
              </a:tabLst>
            </a:pPr>
            <a:r>
              <a:rPr sz="2400" u="heavy" dirty="0">
                <a:solidFill>
                  <a:srgbClr val="9C0C0C"/>
                </a:solidFill>
                <a:uFill>
                  <a:solidFill>
                    <a:srgbClr val="993300"/>
                  </a:solidFill>
                </a:uFill>
                <a:latin typeface="Arial Black"/>
                <a:cs typeface="Arial Black"/>
              </a:rPr>
              <a:t> </a:t>
            </a:r>
            <a:r>
              <a:rPr sz="2400" u="heavy" spc="-320" dirty="0">
                <a:solidFill>
                  <a:srgbClr val="9C0C0C"/>
                </a:solidFill>
                <a:uFill>
                  <a:solidFill>
                    <a:srgbClr val="993300"/>
                  </a:solidFill>
                </a:uFill>
                <a:latin typeface="Arial Black"/>
                <a:cs typeface="Arial Black"/>
              </a:rPr>
              <a:t> </a:t>
            </a:r>
            <a:r>
              <a:rPr sz="2400" u="heavy" dirty="0">
                <a:solidFill>
                  <a:srgbClr val="9C0C0C"/>
                </a:solidFill>
                <a:uFill>
                  <a:solidFill>
                    <a:srgbClr val="993300"/>
                  </a:solidFill>
                </a:uFill>
                <a:latin typeface="Arial Black"/>
                <a:cs typeface="Arial Black"/>
              </a:rPr>
              <a:t>Características</a:t>
            </a:r>
            <a:r>
              <a:rPr sz="2400" u="heavy" spc="-50" dirty="0">
                <a:solidFill>
                  <a:srgbClr val="9C0C0C"/>
                </a:solidFill>
                <a:uFill>
                  <a:solidFill>
                    <a:srgbClr val="993300"/>
                  </a:solidFill>
                </a:uFill>
                <a:latin typeface="Arial Black"/>
                <a:cs typeface="Arial Black"/>
              </a:rPr>
              <a:t> </a:t>
            </a:r>
            <a:r>
              <a:rPr sz="2400" u="heavy" dirty="0">
                <a:solidFill>
                  <a:srgbClr val="9C0C0C"/>
                </a:solidFill>
                <a:uFill>
                  <a:solidFill>
                    <a:srgbClr val="993300"/>
                  </a:solidFill>
                </a:uFill>
                <a:latin typeface="Arial Black"/>
                <a:cs typeface="Arial Black"/>
              </a:rPr>
              <a:t>de</a:t>
            </a:r>
            <a:r>
              <a:rPr sz="2400" u="heavy" spc="-30" dirty="0">
                <a:solidFill>
                  <a:srgbClr val="9C0C0C"/>
                </a:solidFill>
                <a:uFill>
                  <a:solidFill>
                    <a:srgbClr val="993300"/>
                  </a:solidFill>
                </a:uFill>
                <a:latin typeface="Arial Black"/>
                <a:cs typeface="Arial Black"/>
              </a:rPr>
              <a:t> </a:t>
            </a:r>
            <a:r>
              <a:rPr sz="2400" u="heavy" spc="-5" dirty="0">
                <a:solidFill>
                  <a:srgbClr val="9C0C0C"/>
                </a:solidFill>
                <a:uFill>
                  <a:solidFill>
                    <a:srgbClr val="993300"/>
                  </a:solidFill>
                </a:uFill>
                <a:latin typeface="Arial Black"/>
                <a:cs typeface="Arial Black"/>
              </a:rPr>
              <a:t>XMLHttpRequest	</a:t>
            </a:r>
            <a:endParaRPr sz="2400">
              <a:latin typeface="Arial Black"/>
              <a:cs typeface="Arial Black"/>
            </a:endParaRPr>
          </a:p>
          <a:p>
            <a:pPr>
              <a:lnSpc>
                <a:spcPct val="100000"/>
              </a:lnSpc>
              <a:spcBef>
                <a:spcPts val="30"/>
              </a:spcBef>
            </a:pPr>
            <a:endParaRPr sz="2950">
              <a:latin typeface="Arial Black"/>
              <a:cs typeface="Arial Black"/>
            </a:endParaRPr>
          </a:p>
          <a:p>
            <a:pPr marL="447040" indent="-343535">
              <a:lnSpc>
                <a:spcPct val="100000"/>
              </a:lnSpc>
              <a:spcBef>
                <a:spcPts val="5"/>
              </a:spcBef>
              <a:buClr>
                <a:srgbClr val="C23009"/>
              </a:buClr>
              <a:buChar char="•"/>
              <a:tabLst>
                <a:tab pos="447040" algn="l"/>
                <a:tab pos="447675" algn="l"/>
              </a:tabLst>
            </a:pPr>
            <a:r>
              <a:rPr sz="2800" dirty="0">
                <a:latin typeface="Arial MT"/>
                <a:cs typeface="Arial MT"/>
              </a:rPr>
              <a:t>Comunicación</a:t>
            </a:r>
            <a:r>
              <a:rPr sz="2800" spc="-30" dirty="0">
                <a:latin typeface="Arial MT"/>
                <a:cs typeface="Arial MT"/>
              </a:rPr>
              <a:t> </a:t>
            </a:r>
            <a:r>
              <a:rPr sz="2800" dirty="0">
                <a:latin typeface="Arial MT"/>
                <a:cs typeface="Arial MT"/>
              </a:rPr>
              <a:t>GET/POST</a:t>
            </a:r>
            <a:endParaRPr sz="2800">
              <a:latin typeface="Arial MT"/>
              <a:cs typeface="Arial MT"/>
            </a:endParaRPr>
          </a:p>
          <a:p>
            <a:pPr marL="447040" indent="-343535">
              <a:lnSpc>
                <a:spcPct val="100000"/>
              </a:lnSpc>
              <a:buClr>
                <a:srgbClr val="C23009"/>
              </a:buClr>
              <a:buChar char="•"/>
              <a:tabLst>
                <a:tab pos="447040" algn="l"/>
                <a:tab pos="447675" algn="l"/>
              </a:tabLst>
            </a:pPr>
            <a:r>
              <a:rPr sz="2800" dirty="0">
                <a:latin typeface="Arial MT"/>
                <a:cs typeface="Arial MT"/>
              </a:rPr>
              <a:t>Documentos</a:t>
            </a:r>
            <a:r>
              <a:rPr sz="2800" spc="-15" dirty="0">
                <a:latin typeface="Arial MT"/>
                <a:cs typeface="Arial MT"/>
              </a:rPr>
              <a:t> </a:t>
            </a:r>
            <a:r>
              <a:rPr sz="2800" dirty="0">
                <a:latin typeface="Arial MT"/>
                <a:cs typeface="Arial MT"/>
              </a:rPr>
              <a:t>pueden</a:t>
            </a:r>
            <a:r>
              <a:rPr sz="2800" spc="10" dirty="0">
                <a:latin typeface="Arial MT"/>
                <a:cs typeface="Arial MT"/>
              </a:rPr>
              <a:t> </a:t>
            </a:r>
            <a:r>
              <a:rPr sz="2800" dirty="0">
                <a:latin typeface="Arial MT"/>
                <a:cs typeface="Arial MT"/>
              </a:rPr>
              <a:t>ser</a:t>
            </a:r>
            <a:r>
              <a:rPr sz="2800" spc="-10" dirty="0">
                <a:latin typeface="Arial MT"/>
                <a:cs typeface="Arial MT"/>
              </a:rPr>
              <a:t> </a:t>
            </a:r>
            <a:r>
              <a:rPr sz="2800" dirty="0">
                <a:latin typeface="Arial MT"/>
                <a:cs typeface="Arial MT"/>
              </a:rPr>
              <a:t>texto</a:t>
            </a:r>
            <a:r>
              <a:rPr sz="2800" spc="-15" dirty="0">
                <a:latin typeface="Arial MT"/>
                <a:cs typeface="Arial MT"/>
              </a:rPr>
              <a:t> </a:t>
            </a:r>
            <a:r>
              <a:rPr sz="2800" dirty="0">
                <a:latin typeface="Arial MT"/>
                <a:cs typeface="Arial MT"/>
              </a:rPr>
              <a:t>plano/xml</a:t>
            </a:r>
            <a:endParaRPr sz="2800">
              <a:latin typeface="Arial MT"/>
              <a:cs typeface="Arial MT"/>
            </a:endParaRPr>
          </a:p>
          <a:p>
            <a:pPr marL="447040" indent="-343535">
              <a:lnSpc>
                <a:spcPct val="100000"/>
              </a:lnSpc>
              <a:buClr>
                <a:srgbClr val="C23009"/>
              </a:buClr>
              <a:buChar char="•"/>
              <a:tabLst>
                <a:tab pos="447040" algn="l"/>
                <a:tab pos="447675" algn="l"/>
              </a:tabLst>
            </a:pPr>
            <a:r>
              <a:rPr sz="2800" spc="-15" dirty="0">
                <a:latin typeface="Arial MT"/>
                <a:cs typeface="Arial MT"/>
              </a:rPr>
              <a:t>Trabaja </a:t>
            </a:r>
            <a:r>
              <a:rPr sz="2800" dirty="0">
                <a:latin typeface="Arial MT"/>
                <a:cs typeface="Arial MT"/>
              </a:rPr>
              <a:t>en</a:t>
            </a:r>
            <a:r>
              <a:rPr sz="2800" spc="-20" dirty="0">
                <a:latin typeface="Arial MT"/>
                <a:cs typeface="Arial MT"/>
              </a:rPr>
              <a:t> </a:t>
            </a:r>
            <a:r>
              <a:rPr sz="2800" dirty="0">
                <a:latin typeface="Arial MT"/>
                <a:cs typeface="Arial MT"/>
              </a:rPr>
              <a:t>background</a:t>
            </a:r>
            <a:endParaRPr sz="2800">
              <a:latin typeface="Arial MT"/>
              <a:cs typeface="Arial MT"/>
            </a:endParaRPr>
          </a:p>
          <a:p>
            <a:pPr marL="447040" indent="-343535">
              <a:lnSpc>
                <a:spcPct val="100000"/>
              </a:lnSpc>
              <a:buClr>
                <a:srgbClr val="C23009"/>
              </a:buClr>
              <a:buChar char="•"/>
              <a:tabLst>
                <a:tab pos="447040" algn="l"/>
                <a:tab pos="447675" algn="l"/>
              </a:tabLst>
            </a:pPr>
            <a:r>
              <a:rPr sz="2800" dirty="0">
                <a:latin typeface="Arial MT"/>
                <a:cs typeface="Arial MT"/>
              </a:rPr>
              <a:t>Número limitado</a:t>
            </a:r>
            <a:r>
              <a:rPr sz="2800" spc="-15" dirty="0">
                <a:latin typeface="Arial MT"/>
                <a:cs typeface="Arial MT"/>
              </a:rPr>
              <a:t> </a:t>
            </a:r>
            <a:r>
              <a:rPr sz="2800" dirty="0">
                <a:latin typeface="Arial MT"/>
                <a:cs typeface="Arial MT"/>
              </a:rPr>
              <a:t>de</a:t>
            </a:r>
            <a:r>
              <a:rPr sz="2800" spc="-15" dirty="0">
                <a:latin typeface="Arial MT"/>
                <a:cs typeface="Arial MT"/>
              </a:rPr>
              <a:t> </a:t>
            </a:r>
            <a:r>
              <a:rPr sz="2800" dirty="0">
                <a:latin typeface="Arial MT"/>
                <a:cs typeface="Arial MT"/>
              </a:rPr>
              <a:t>peticiones</a:t>
            </a:r>
            <a:endParaRPr sz="2800">
              <a:latin typeface="Arial MT"/>
              <a:cs typeface="Arial MT"/>
            </a:endParaRPr>
          </a:p>
          <a:p>
            <a:pPr marL="447040" marR="779780" indent="-342900">
              <a:lnSpc>
                <a:spcPct val="100000"/>
              </a:lnSpc>
              <a:buClr>
                <a:srgbClr val="C23009"/>
              </a:buClr>
              <a:buChar char="•"/>
              <a:tabLst>
                <a:tab pos="447040" algn="l"/>
                <a:tab pos="447675" algn="l"/>
              </a:tabLst>
            </a:pPr>
            <a:r>
              <a:rPr sz="2800" dirty="0">
                <a:latin typeface="Arial MT"/>
                <a:cs typeface="Arial MT"/>
              </a:rPr>
              <a:t>Permite especificar un manejador para el </a:t>
            </a:r>
            <a:r>
              <a:rPr sz="2800" spc="-770" dirty="0">
                <a:latin typeface="Arial MT"/>
                <a:cs typeface="Arial MT"/>
              </a:rPr>
              <a:t> </a:t>
            </a:r>
            <a:r>
              <a:rPr sz="2800" dirty="0">
                <a:latin typeface="Arial MT"/>
                <a:cs typeface="Arial MT"/>
              </a:rPr>
              <a:t>control</a:t>
            </a:r>
            <a:r>
              <a:rPr sz="2800" spc="-5" dirty="0">
                <a:latin typeface="Arial MT"/>
                <a:cs typeface="Arial MT"/>
              </a:rPr>
              <a:t> </a:t>
            </a:r>
            <a:r>
              <a:rPr sz="2800" dirty="0">
                <a:latin typeface="Arial MT"/>
                <a:cs typeface="Arial MT"/>
              </a:rPr>
              <a:t>de</a:t>
            </a:r>
            <a:r>
              <a:rPr sz="2800" spc="-5" dirty="0">
                <a:latin typeface="Arial MT"/>
                <a:cs typeface="Arial MT"/>
              </a:rPr>
              <a:t> </a:t>
            </a:r>
            <a:r>
              <a:rPr sz="2800" dirty="0">
                <a:latin typeface="Arial MT"/>
                <a:cs typeface="Arial MT"/>
              </a:rPr>
              <a:t>cambios</a:t>
            </a:r>
            <a:r>
              <a:rPr sz="2800" spc="5" dirty="0">
                <a:latin typeface="Arial MT"/>
                <a:cs typeface="Arial MT"/>
              </a:rPr>
              <a:t> </a:t>
            </a:r>
            <a:r>
              <a:rPr sz="2800" dirty="0">
                <a:latin typeface="Arial MT"/>
                <a:cs typeface="Arial MT"/>
              </a:rPr>
              <a:t>de</a:t>
            </a:r>
            <a:r>
              <a:rPr sz="2800" spc="-5" dirty="0">
                <a:latin typeface="Arial MT"/>
                <a:cs typeface="Arial MT"/>
              </a:rPr>
              <a:t> </a:t>
            </a:r>
            <a:r>
              <a:rPr sz="2800" dirty="0">
                <a:latin typeface="Arial MT"/>
                <a:cs typeface="Arial MT"/>
              </a:rPr>
              <a:t>estado</a:t>
            </a:r>
            <a:endParaRPr sz="2800">
              <a:latin typeface="Arial MT"/>
              <a:cs typeface="Arial MT"/>
            </a:endParaRPr>
          </a:p>
          <a:p>
            <a:pPr marL="447040" indent="-343535">
              <a:lnSpc>
                <a:spcPct val="100000"/>
              </a:lnSpc>
              <a:buClr>
                <a:srgbClr val="C23009"/>
              </a:buClr>
              <a:buChar char="•"/>
              <a:tabLst>
                <a:tab pos="447040" algn="l"/>
                <a:tab pos="447675" algn="l"/>
              </a:tabLst>
            </a:pPr>
            <a:r>
              <a:rPr sz="2800" dirty="0">
                <a:latin typeface="Arial MT"/>
                <a:cs typeface="Arial MT"/>
              </a:rPr>
              <a:t>Manejador</a:t>
            </a:r>
            <a:r>
              <a:rPr sz="2800" spc="10" dirty="0">
                <a:latin typeface="Arial MT"/>
                <a:cs typeface="Arial MT"/>
              </a:rPr>
              <a:t> </a:t>
            </a:r>
            <a:r>
              <a:rPr sz="2800" dirty="0">
                <a:latin typeface="Arial MT"/>
                <a:cs typeface="Arial MT"/>
              </a:rPr>
              <a:t>notifica</a:t>
            </a:r>
            <a:r>
              <a:rPr sz="2800" spc="-5" dirty="0">
                <a:latin typeface="Arial MT"/>
                <a:cs typeface="Arial MT"/>
              </a:rPr>
              <a:t> </a:t>
            </a:r>
            <a:r>
              <a:rPr sz="2800" dirty="0">
                <a:latin typeface="Arial MT"/>
                <a:cs typeface="Arial MT"/>
              </a:rPr>
              <a:t>el</a:t>
            </a:r>
            <a:r>
              <a:rPr sz="2800" spc="-10" dirty="0">
                <a:latin typeface="Arial MT"/>
                <a:cs typeface="Arial MT"/>
              </a:rPr>
              <a:t> </a:t>
            </a:r>
            <a:r>
              <a:rPr sz="2800" dirty="0">
                <a:latin typeface="Arial MT"/>
                <a:cs typeface="Arial MT"/>
              </a:rPr>
              <a:t>estado</a:t>
            </a:r>
            <a:r>
              <a:rPr sz="2800" spc="-5" dirty="0">
                <a:latin typeface="Arial MT"/>
                <a:cs typeface="Arial MT"/>
              </a:rPr>
              <a:t> </a:t>
            </a:r>
            <a:r>
              <a:rPr sz="2800" dirty="0">
                <a:latin typeface="Arial MT"/>
                <a:cs typeface="Arial MT"/>
              </a:rPr>
              <a:t>de</a:t>
            </a:r>
            <a:r>
              <a:rPr sz="2800" spc="-10" dirty="0">
                <a:latin typeface="Arial MT"/>
                <a:cs typeface="Arial MT"/>
              </a:rPr>
              <a:t> </a:t>
            </a:r>
            <a:r>
              <a:rPr sz="2800" dirty="0">
                <a:latin typeface="Arial MT"/>
                <a:cs typeface="Arial MT"/>
              </a:rPr>
              <a:t>la</a:t>
            </a:r>
            <a:r>
              <a:rPr sz="2800" spc="-5" dirty="0">
                <a:latin typeface="Arial MT"/>
                <a:cs typeface="Arial MT"/>
              </a:rPr>
              <a:t> </a:t>
            </a:r>
            <a:r>
              <a:rPr sz="2800" dirty="0">
                <a:latin typeface="Arial MT"/>
                <a:cs typeface="Arial MT"/>
              </a:rPr>
              <a:t>petición:</a:t>
            </a:r>
            <a:endParaRPr sz="2800">
              <a:latin typeface="Arial MT"/>
              <a:cs typeface="Arial MT"/>
            </a:endParaRPr>
          </a:p>
          <a:p>
            <a:pPr marL="904240" lvl="1" indent="-343535">
              <a:lnSpc>
                <a:spcPct val="100000"/>
              </a:lnSpc>
              <a:spcBef>
                <a:spcPts val="20"/>
              </a:spcBef>
              <a:buClr>
                <a:srgbClr val="333399"/>
              </a:buClr>
              <a:buChar char="•"/>
              <a:tabLst>
                <a:tab pos="904240" algn="l"/>
                <a:tab pos="904875" algn="l"/>
              </a:tabLst>
            </a:pPr>
            <a:r>
              <a:rPr sz="2000" spc="-5" dirty="0">
                <a:latin typeface="Arial MT"/>
                <a:cs typeface="Arial MT"/>
              </a:rPr>
              <a:t>Inicializada</a:t>
            </a:r>
            <a:endParaRPr sz="2000">
              <a:latin typeface="Arial MT"/>
              <a:cs typeface="Arial MT"/>
            </a:endParaRPr>
          </a:p>
          <a:p>
            <a:pPr marL="904240" lvl="1" indent="-343535">
              <a:lnSpc>
                <a:spcPct val="100000"/>
              </a:lnSpc>
              <a:buClr>
                <a:srgbClr val="333399"/>
              </a:buClr>
              <a:buChar char="•"/>
              <a:tabLst>
                <a:tab pos="904240" algn="l"/>
                <a:tab pos="904875" algn="l"/>
              </a:tabLst>
            </a:pPr>
            <a:r>
              <a:rPr sz="2000" spc="-5" dirty="0">
                <a:latin typeface="Arial MT"/>
                <a:cs typeface="Arial MT"/>
              </a:rPr>
              <a:t>Iniciada</a:t>
            </a:r>
            <a:endParaRPr sz="2000">
              <a:latin typeface="Arial MT"/>
              <a:cs typeface="Arial MT"/>
            </a:endParaRPr>
          </a:p>
          <a:p>
            <a:pPr marL="904240" lvl="1" indent="-343535">
              <a:lnSpc>
                <a:spcPct val="100000"/>
              </a:lnSpc>
              <a:buClr>
                <a:srgbClr val="333399"/>
              </a:buClr>
              <a:buChar char="•"/>
              <a:tabLst>
                <a:tab pos="904240" algn="l"/>
                <a:tab pos="904875" algn="l"/>
              </a:tabLst>
            </a:pPr>
            <a:r>
              <a:rPr sz="2000" spc="-5" dirty="0">
                <a:latin typeface="Arial MT"/>
                <a:cs typeface="Arial MT"/>
              </a:rPr>
              <a:t>En proceso</a:t>
            </a:r>
            <a:r>
              <a:rPr sz="2000" dirty="0">
                <a:latin typeface="Arial MT"/>
                <a:cs typeface="Arial MT"/>
              </a:rPr>
              <a:t> </a:t>
            </a:r>
            <a:r>
              <a:rPr sz="2000" spc="-5" dirty="0">
                <a:latin typeface="Arial MT"/>
                <a:cs typeface="Arial MT"/>
              </a:rPr>
              <a:t>de</a:t>
            </a:r>
            <a:r>
              <a:rPr sz="2000" dirty="0">
                <a:latin typeface="Arial MT"/>
                <a:cs typeface="Arial MT"/>
              </a:rPr>
              <a:t> </a:t>
            </a:r>
            <a:r>
              <a:rPr sz="2000" spc="-5" dirty="0">
                <a:latin typeface="Arial MT"/>
                <a:cs typeface="Arial MT"/>
              </a:rPr>
              <a:t>retornar</a:t>
            </a:r>
            <a:r>
              <a:rPr sz="2000" spc="-10" dirty="0">
                <a:latin typeface="Arial MT"/>
                <a:cs typeface="Arial MT"/>
              </a:rPr>
              <a:t> </a:t>
            </a:r>
            <a:r>
              <a:rPr sz="2000" spc="-5" dirty="0">
                <a:latin typeface="Arial MT"/>
                <a:cs typeface="Arial MT"/>
              </a:rPr>
              <a:t>la información</a:t>
            </a:r>
            <a:endParaRPr sz="2000">
              <a:latin typeface="Arial MT"/>
              <a:cs typeface="Arial MT"/>
            </a:endParaRPr>
          </a:p>
          <a:p>
            <a:pPr marL="904240" lvl="1" indent="-343535">
              <a:lnSpc>
                <a:spcPct val="100000"/>
              </a:lnSpc>
              <a:buClr>
                <a:srgbClr val="333399"/>
              </a:buClr>
              <a:buChar char="•"/>
              <a:tabLst>
                <a:tab pos="904240" algn="l"/>
                <a:tab pos="904875" algn="l"/>
              </a:tabLst>
            </a:pPr>
            <a:r>
              <a:rPr sz="2000" spc="-5" dirty="0">
                <a:latin typeface="Arial MT"/>
                <a:cs typeface="Arial MT"/>
              </a:rPr>
              <a:t>Operación</a:t>
            </a:r>
            <a:r>
              <a:rPr sz="2000" spc="-15" dirty="0">
                <a:latin typeface="Arial MT"/>
                <a:cs typeface="Arial MT"/>
              </a:rPr>
              <a:t> </a:t>
            </a:r>
            <a:r>
              <a:rPr sz="2000" spc="-5" dirty="0">
                <a:latin typeface="Arial MT"/>
                <a:cs typeface="Arial MT"/>
              </a:rPr>
              <a:t>completada</a:t>
            </a:r>
            <a:endParaRPr sz="2000">
              <a:latin typeface="Arial MT"/>
              <a:cs typeface="Arial MT"/>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7921" rIns="0" bIns="0" rtlCol="0">
            <a:spAutoFit/>
          </a:bodyPr>
          <a:lstStyle/>
          <a:p>
            <a:pPr marL="373380">
              <a:lnSpc>
                <a:spcPct val="100000"/>
              </a:lnSpc>
              <a:spcBef>
                <a:spcPts val="100"/>
              </a:spcBef>
              <a:tabLst>
                <a:tab pos="8077834" algn="l"/>
              </a:tabLst>
            </a:pPr>
            <a:r>
              <a:rPr dirty="0"/>
              <a:t> </a:t>
            </a:r>
            <a:r>
              <a:rPr spc="-320" dirty="0"/>
              <a:t> </a:t>
            </a:r>
            <a:r>
              <a:rPr spc="-5" dirty="0"/>
              <a:t>Tipo</a:t>
            </a:r>
            <a:r>
              <a:rPr spc="-30" dirty="0"/>
              <a:t> </a:t>
            </a:r>
            <a:r>
              <a:rPr dirty="0"/>
              <a:t>de</a:t>
            </a:r>
            <a:r>
              <a:rPr spc="-25" dirty="0"/>
              <a:t> </a:t>
            </a:r>
            <a:r>
              <a:rPr spc="-10" dirty="0"/>
              <a:t>Respuesta	</a:t>
            </a:r>
          </a:p>
        </p:txBody>
      </p:sp>
      <p:sp>
        <p:nvSpPr>
          <p:cNvPr id="3" name="object 3"/>
          <p:cNvSpPr txBox="1"/>
          <p:nvPr/>
        </p:nvSpPr>
        <p:spPr>
          <a:xfrm>
            <a:off x="978916" y="1038860"/>
            <a:ext cx="7327900" cy="3746500"/>
          </a:xfrm>
          <a:prstGeom prst="rect">
            <a:avLst/>
          </a:prstGeom>
        </p:spPr>
        <p:txBody>
          <a:bodyPr vert="horz" wrap="square" lIns="0" tIns="195580" rIns="0" bIns="0" rtlCol="0">
            <a:spAutoFit/>
          </a:bodyPr>
          <a:lstStyle/>
          <a:p>
            <a:pPr marL="355600" indent="-342900">
              <a:lnSpc>
                <a:spcPct val="100000"/>
              </a:lnSpc>
              <a:spcBef>
                <a:spcPts val="1540"/>
              </a:spcBef>
              <a:buClr>
                <a:srgbClr val="C23009"/>
              </a:buClr>
              <a:buChar char="•"/>
              <a:tabLst>
                <a:tab pos="354965" algn="l"/>
                <a:tab pos="355600" algn="l"/>
              </a:tabLst>
            </a:pPr>
            <a:r>
              <a:rPr sz="2400" spc="-5" dirty="0">
                <a:latin typeface="Arial MT"/>
                <a:cs typeface="Arial MT"/>
              </a:rPr>
              <a:t>Documento</a:t>
            </a:r>
            <a:r>
              <a:rPr sz="2400" spc="-25" dirty="0">
                <a:latin typeface="Arial MT"/>
                <a:cs typeface="Arial MT"/>
              </a:rPr>
              <a:t> </a:t>
            </a:r>
            <a:r>
              <a:rPr sz="2400" dirty="0">
                <a:latin typeface="Arial MT"/>
                <a:cs typeface="Arial MT"/>
              </a:rPr>
              <a:t>XML</a:t>
            </a:r>
            <a:endParaRPr sz="2400">
              <a:latin typeface="Arial MT"/>
              <a:cs typeface="Arial MT"/>
            </a:endParaRPr>
          </a:p>
          <a:p>
            <a:pPr marL="355600" indent="-342900">
              <a:lnSpc>
                <a:spcPct val="100000"/>
              </a:lnSpc>
              <a:spcBef>
                <a:spcPts val="1440"/>
              </a:spcBef>
              <a:buClr>
                <a:srgbClr val="C23009"/>
              </a:buClr>
              <a:buChar char="•"/>
              <a:tabLst>
                <a:tab pos="354965" algn="l"/>
                <a:tab pos="355600" algn="l"/>
              </a:tabLst>
            </a:pPr>
            <a:r>
              <a:rPr sz="2400" spc="-55" dirty="0">
                <a:latin typeface="Arial MT"/>
                <a:cs typeface="Arial MT"/>
              </a:rPr>
              <a:t>Texto</a:t>
            </a:r>
            <a:endParaRPr sz="2400">
              <a:latin typeface="Arial MT"/>
              <a:cs typeface="Arial MT"/>
            </a:endParaRPr>
          </a:p>
          <a:p>
            <a:pPr marL="812800" lvl="1" indent="-342900">
              <a:lnSpc>
                <a:spcPct val="100000"/>
              </a:lnSpc>
              <a:spcBef>
                <a:spcPts val="10"/>
              </a:spcBef>
              <a:buClr>
                <a:srgbClr val="333399"/>
              </a:buClr>
              <a:buChar char="•"/>
              <a:tabLst>
                <a:tab pos="812165" algn="l"/>
                <a:tab pos="812800" algn="l"/>
              </a:tabLst>
            </a:pPr>
            <a:r>
              <a:rPr sz="2000" spc="-5" dirty="0">
                <a:latin typeface="Arial MT"/>
                <a:cs typeface="Arial MT"/>
              </a:rPr>
              <a:t>Procesado</a:t>
            </a:r>
            <a:r>
              <a:rPr sz="2000" spc="-15" dirty="0">
                <a:latin typeface="Arial MT"/>
                <a:cs typeface="Arial MT"/>
              </a:rPr>
              <a:t> </a:t>
            </a:r>
            <a:r>
              <a:rPr sz="2000" spc="-5" dirty="0">
                <a:latin typeface="Arial MT"/>
                <a:cs typeface="Arial MT"/>
              </a:rPr>
              <a:t>en</a:t>
            </a:r>
            <a:r>
              <a:rPr sz="2000" spc="-10" dirty="0">
                <a:latin typeface="Arial MT"/>
                <a:cs typeface="Arial MT"/>
              </a:rPr>
              <a:t> </a:t>
            </a:r>
            <a:r>
              <a:rPr sz="2000" spc="-5" dirty="0">
                <a:latin typeface="Arial MT"/>
                <a:cs typeface="Arial MT"/>
              </a:rPr>
              <a:t>el</a:t>
            </a:r>
            <a:r>
              <a:rPr sz="2000" dirty="0">
                <a:latin typeface="Arial MT"/>
                <a:cs typeface="Arial MT"/>
              </a:rPr>
              <a:t> </a:t>
            </a:r>
            <a:r>
              <a:rPr sz="2000" spc="-5" dirty="0">
                <a:latin typeface="Arial MT"/>
                <a:cs typeface="Arial MT"/>
              </a:rPr>
              <a:t>cliente</a:t>
            </a:r>
            <a:endParaRPr sz="2000">
              <a:latin typeface="Arial MT"/>
              <a:cs typeface="Arial MT"/>
            </a:endParaRPr>
          </a:p>
          <a:p>
            <a:pPr marL="812800" lvl="1" indent="-342900">
              <a:lnSpc>
                <a:spcPct val="100000"/>
              </a:lnSpc>
              <a:buClr>
                <a:srgbClr val="333399"/>
              </a:buClr>
              <a:buChar char="•"/>
              <a:tabLst>
                <a:tab pos="812165" algn="l"/>
                <a:tab pos="812800" algn="l"/>
              </a:tabLst>
            </a:pPr>
            <a:r>
              <a:rPr sz="2000" spc="-5" dirty="0">
                <a:latin typeface="Arial MT"/>
                <a:cs typeface="Arial MT"/>
              </a:rPr>
              <a:t>Mostrado</a:t>
            </a:r>
            <a:r>
              <a:rPr sz="2000" spc="-25" dirty="0">
                <a:latin typeface="Arial MT"/>
                <a:cs typeface="Arial MT"/>
              </a:rPr>
              <a:t> </a:t>
            </a:r>
            <a:r>
              <a:rPr sz="2000" spc="-5" dirty="0">
                <a:latin typeface="Arial MT"/>
                <a:cs typeface="Arial MT"/>
              </a:rPr>
              <a:t>directamente</a:t>
            </a:r>
            <a:endParaRPr sz="2000">
              <a:latin typeface="Arial MT"/>
              <a:cs typeface="Arial MT"/>
            </a:endParaRPr>
          </a:p>
          <a:p>
            <a:pPr marL="355600" indent="-342900">
              <a:lnSpc>
                <a:spcPct val="100000"/>
              </a:lnSpc>
              <a:spcBef>
                <a:spcPts val="1430"/>
              </a:spcBef>
              <a:buClr>
                <a:srgbClr val="C23009"/>
              </a:buClr>
              <a:buChar char="•"/>
              <a:tabLst>
                <a:tab pos="354965" algn="l"/>
                <a:tab pos="355600" algn="l"/>
              </a:tabLst>
            </a:pPr>
            <a:r>
              <a:rPr sz="2400" dirty="0">
                <a:latin typeface="Arial MT"/>
                <a:cs typeface="Arial MT"/>
              </a:rPr>
              <a:t>JavaScript</a:t>
            </a:r>
            <a:endParaRPr sz="2400">
              <a:latin typeface="Arial MT"/>
              <a:cs typeface="Arial MT"/>
            </a:endParaRPr>
          </a:p>
          <a:p>
            <a:pPr marL="812800" lvl="1" indent="-342900">
              <a:lnSpc>
                <a:spcPct val="100000"/>
              </a:lnSpc>
              <a:spcBef>
                <a:spcPts val="10"/>
              </a:spcBef>
              <a:buClr>
                <a:srgbClr val="333399"/>
              </a:buClr>
              <a:buChar char="•"/>
              <a:tabLst>
                <a:tab pos="812165" algn="l"/>
                <a:tab pos="812800" algn="l"/>
              </a:tabLst>
            </a:pPr>
            <a:r>
              <a:rPr sz="2000" spc="-5" dirty="0">
                <a:latin typeface="Arial MT"/>
                <a:cs typeface="Arial MT"/>
              </a:rPr>
              <a:t>Evaluado</a:t>
            </a:r>
            <a:r>
              <a:rPr sz="2000" spc="10" dirty="0">
                <a:latin typeface="Arial MT"/>
                <a:cs typeface="Arial MT"/>
              </a:rPr>
              <a:t> </a:t>
            </a:r>
            <a:r>
              <a:rPr sz="2000" spc="-5" dirty="0">
                <a:latin typeface="Arial MT"/>
                <a:cs typeface="Arial MT"/>
              </a:rPr>
              <a:t>en</a:t>
            </a:r>
            <a:r>
              <a:rPr sz="2000" spc="5" dirty="0">
                <a:latin typeface="Arial MT"/>
                <a:cs typeface="Arial MT"/>
              </a:rPr>
              <a:t> </a:t>
            </a:r>
            <a:r>
              <a:rPr sz="2000" spc="-5" dirty="0">
                <a:latin typeface="Arial MT"/>
                <a:cs typeface="Arial MT"/>
              </a:rPr>
              <a:t>JavaScript</a:t>
            </a:r>
            <a:r>
              <a:rPr sz="2000" dirty="0">
                <a:latin typeface="Arial MT"/>
                <a:cs typeface="Arial MT"/>
              </a:rPr>
              <a:t> </a:t>
            </a:r>
            <a:r>
              <a:rPr sz="2000" spc="-5" dirty="0">
                <a:latin typeface="Arial MT"/>
                <a:cs typeface="Arial MT"/>
              </a:rPr>
              <a:t>mediante</a:t>
            </a:r>
            <a:r>
              <a:rPr sz="2000" spc="10" dirty="0">
                <a:latin typeface="Arial MT"/>
                <a:cs typeface="Arial MT"/>
              </a:rPr>
              <a:t> </a:t>
            </a:r>
            <a:r>
              <a:rPr sz="2000" spc="-10" dirty="0">
                <a:latin typeface="Arial MT"/>
                <a:cs typeface="Arial MT"/>
              </a:rPr>
              <a:t>‘eval()’</a:t>
            </a:r>
            <a:endParaRPr sz="2000">
              <a:latin typeface="Arial MT"/>
              <a:cs typeface="Arial MT"/>
            </a:endParaRPr>
          </a:p>
          <a:p>
            <a:pPr marL="812800" lvl="1" indent="-342900">
              <a:lnSpc>
                <a:spcPct val="100000"/>
              </a:lnSpc>
              <a:buClr>
                <a:srgbClr val="333399"/>
              </a:buClr>
              <a:buChar char="•"/>
              <a:tabLst>
                <a:tab pos="812165" algn="l"/>
                <a:tab pos="812800" algn="l"/>
              </a:tabLst>
            </a:pPr>
            <a:r>
              <a:rPr sz="2000" spc="-5" dirty="0">
                <a:latin typeface="Arial MT"/>
                <a:cs typeface="Arial MT"/>
              </a:rPr>
              <a:t>JSON, “JavaScript Object</a:t>
            </a:r>
            <a:r>
              <a:rPr sz="2000" spc="5" dirty="0">
                <a:latin typeface="Arial MT"/>
                <a:cs typeface="Arial MT"/>
              </a:rPr>
              <a:t> </a:t>
            </a:r>
            <a:r>
              <a:rPr sz="2000" spc="-10" dirty="0">
                <a:latin typeface="Arial MT"/>
                <a:cs typeface="Arial MT"/>
              </a:rPr>
              <a:t>Notation”:</a:t>
            </a:r>
            <a:endParaRPr sz="2000">
              <a:latin typeface="Arial MT"/>
              <a:cs typeface="Arial MT"/>
            </a:endParaRPr>
          </a:p>
          <a:p>
            <a:pPr marL="812800">
              <a:lnSpc>
                <a:spcPct val="100000"/>
              </a:lnSpc>
              <a:spcBef>
                <a:spcPts val="200"/>
              </a:spcBef>
            </a:pPr>
            <a:r>
              <a:rPr sz="1800" dirty="0">
                <a:latin typeface="Arial MT"/>
                <a:cs typeface="Arial MT"/>
              </a:rPr>
              <a:t>Es</a:t>
            </a:r>
            <a:r>
              <a:rPr sz="1800" spc="5" dirty="0">
                <a:latin typeface="Arial MT"/>
                <a:cs typeface="Arial MT"/>
              </a:rPr>
              <a:t> </a:t>
            </a:r>
            <a:r>
              <a:rPr sz="1800" spc="-5" dirty="0">
                <a:latin typeface="Arial MT"/>
                <a:cs typeface="Arial MT"/>
              </a:rPr>
              <a:t>un</a:t>
            </a:r>
            <a:r>
              <a:rPr sz="1800" dirty="0">
                <a:latin typeface="Arial MT"/>
                <a:cs typeface="Arial MT"/>
              </a:rPr>
              <a:t> formato</a:t>
            </a:r>
            <a:r>
              <a:rPr sz="1800" spc="5" dirty="0">
                <a:latin typeface="Arial MT"/>
                <a:cs typeface="Arial MT"/>
              </a:rPr>
              <a:t> </a:t>
            </a:r>
            <a:r>
              <a:rPr sz="1800" spc="-5" dirty="0">
                <a:latin typeface="Arial MT"/>
                <a:cs typeface="Arial MT"/>
              </a:rPr>
              <a:t>ligero para</a:t>
            </a:r>
            <a:r>
              <a:rPr sz="1800" spc="5" dirty="0">
                <a:latin typeface="Arial MT"/>
                <a:cs typeface="Arial MT"/>
              </a:rPr>
              <a:t> </a:t>
            </a:r>
            <a:r>
              <a:rPr sz="1800" spc="-5" dirty="0">
                <a:latin typeface="Arial MT"/>
                <a:cs typeface="Arial MT"/>
              </a:rPr>
              <a:t>el</a:t>
            </a:r>
            <a:r>
              <a:rPr sz="1800" spc="10" dirty="0">
                <a:latin typeface="Arial MT"/>
                <a:cs typeface="Arial MT"/>
              </a:rPr>
              <a:t> </a:t>
            </a:r>
            <a:r>
              <a:rPr sz="1800" spc="-5" dirty="0">
                <a:latin typeface="Arial MT"/>
                <a:cs typeface="Arial MT"/>
              </a:rPr>
              <a:t>intercambio</a:t>
            </a:r>
            <a:r>
              <a:rPr sz="1800" spc="-10" dirty="0">
                <a:latin typeface="Arial MT"/>
                <a:cs typeface="Arial MT"/>
              </a:rPr>
              <a:t> </a:t>
            </a:r>
            <a:r>
              <a:rPr sz="1800" spc="-5" dirty="0">
                <a:latin typeface="Arial MT"/>
                <a:cs typeface="Arial MT"/>
              </a:rPr>
              <a:t>de</a:t>
            </a:r>
            <a:r>
              <a:rPr sz="1800" spc="5" dirty="0">
                <a:latin typeface="Arial MT"/>
                <a:cs typeface="Arial MT"/>
              </a:rPr>
              <a:t> </a:t>
            </a:r>
            <a:r>
              <a:rPr sz="1800" spc="-5" dirty="0">
                <a:latin typeface="Arial MT"/>
                <a:cs typeface="Arial MT"/>
              </a:rPr>
              <a:t>datos</a:t>
            </a:r>
            <a:endParaRPr sz="1800">
              <a:latin typeface="Arial MT"/>
              <a:cs typeface="Arial MT"/>
            </a:endParaRPr>
          </a:p>
          <a:p>
            <a:pPr marL="812800" marR="5080">
              <a:lnSpc>
                <a:spcPct val="100000"/>
              </a:lnSpc>
              <a:spcBef>
                <a:spcPts val="50"/>
              </a:spcBef>
            </a:pPr>
            <a:r>
              <a:rPr sz="1800" dirty="0">
                <a:latin typeface="Arial MT"/>
                <a:cs typeface="Arial MT"/>
              </a:rPr>
              <a:t>Es</a:t>
            </a:r>
            <a:r>
              <a:rPr sz="1800" spc="15" dirty="0">
                <a:latin typeface="Arial MT"/>
                <a:cs typeface="Arial MT"/>
              </a:rPr>
              <a:t> </a:t>
            </a:r>
            <a:r>
              <a:rPr sz="1800" spc="-5" dirty="0">
                <a:latin typeface="Arial MT"/>
                <a:cs typeface="Arial MT"/>
              </a:rPr>
              <a:t>un</a:t>
            </a:r>
            <a:r>
              <a:rPr sz="1800" spc="15" dirty="0">
                <a:latin typeface="Arial MT"/>
                <a:cs typeface="Arial MT"/>
              </a:rPr>
              <a:t> </a:t>
            </a:r>
            <a:r>
              <a:rPr sz="1800" spc="-5" dirty="0">
                <a:latin typeface="Arial MT"/>
                <a:cs typeface="Arial MT"/>
              </a:rPr>
              <a:t>subconjunto</a:t>
            </a:r>
            <a:r>
              <a:rPr sz="1800" dirty="0">
                <a:latin typeface="Arial MT"/>
                <a:cs typeface="Arial MT"/>
              </a:rPr>
              <a:t> </a:t>
            </a:r>
            <a:r>
              <a:rPr sz="1800" spc="-5" dirty="0">
                <a:latin typeface="Arial MT"/>
                <a:cs typeface="Arial MT"/>
              </a:rPr>
              <a:t>de</a:t>
            </a:r>
            <a:r>
              <a:rPr sz="1800" spc="15" dirty="0">
                <a:latin typeface="Arial MT"/>
                <a:cs typeface="Arial MT"/>
              </a:rPr>
              <a:t> </a:t>
            </a:r>
            <a:r>
              <a:rPr sz="1800" spc="-5" dirty="0">
                <a:latin typeface="Arial MT"/>
                <a:cs typeface="Arial MT"/>
              </a:rPr>
              <a:t>la</a:t>
            </a:r>
            <a:r>
              <a:rPr sz="1800" spc="15" dirty="0">
                <a:latin typeface="Arial MT"/>
                <a:cs typeface="Arial MT"/>
              </a:rPr>
              <a:t> </a:t>
            </a:r>
            <a:r>
              <a:rPr sz="1800" spc="-5" dirty="0">
                <a:latin typeface="Arial MT"/>
                <a:cs typeface="Arial MT"/>
              </a:rPr>
              <a:t>notación</a:t>
            </a:r>
            <a:r>
              <a:rPr sz="1800" spc="5" dirty="0">
                <a:latin typeface="Arial MT"/>
                <a:cs typeface="Arial MT"/>
              </a:rPr>
              <a:t> </a:t>
            </a:r>
            <a:r>
              <a:rPr sz="1800" spc="-5" dirty="0">
                <a:latin typeface="Arial MT"/>
                <a:cs typeface="Arial MT"/>
              </a:rPr>
              <a:t>literal</a:t>
            </a:r>
            <a:r>
              <a:rPr sz="1800" spc="5" dirty="0">
                <a:latin typeface="Arial MT"/>
                <a:cs typeface="Arial MT"/>
              </a:rPr>
              <a:t> </a:t>
            </a:r>
            <a:r>
              <a:rPr sz="1800" spc="-5" dirty="0">
                <a:latin typeface="Arial MT"/>
                <a:cs typeface="Arial MT"/>
              </a:rPr>
              <a:t>de</a:t>
            </a:r>
            <a:r>
              <a:rPr sz="1800" spc="15" dirty="0">
                <a:latin typeface="Arial MT"/>
                <a:cs typeface="Arial MT"/>
              </a:rPr>
              <a:t> </a:t>
            </a:r>
            <a:r>
              <a:rPr sz="1800" spc="-5" dirty="0">
                <a:latin typeface="Arial MT"/>
                <a:cs typeface="Arial MT"/>
              </a:rPr>
              <a:t>objetos</a:t>
            </a:r>
            <a:r>
              <a:rPr sz="1800" spc="5" dirty="0">
                <a:latin typeface="Arial MT"/>
                <a:cs typeface="Arial MT"/>
              </a:rPr>
              <a:t> </a:t>
            </a:r>
            <a:r>
              <a:rPr sz="1800" spc="-5" dirty="0">
                <a:latin typeface="Arial MT"/>
                <a:cs typeface="Arial MT"/>
              </a:rPr>
              <a:t>de</a:t>
            </a:r>
            <a:r>
              <a:rPr sz="1800" spc="5" dirty="0">
                <a:latin typeface="Arial MT"/>
                <a:cs typeface="Arial MT"/>
              </a:rPr>
              <a:t> </a:t>
            </a:r>
            <a:r>
              <a:rPr sz="1800" spc="-5" dirty="0">
                <a:latin typeface="Arial MT"/>
                <a:cs typeface="Arial MT"/>
              </a:rPr>
              <a:t>Javascript </a:t>
            </a:r>
            <a:r>
              <a:rPr sz="1800" spc="-484" dirty="0">
                <a:latin typeface="Arial MT"/>
                <a:cs typeface="Arial MT"/>
              </a:rPr>
              <a:t> </a:t>
            </a:r>
            <a:r>
              <a:rPr sz="1800" spc="-5" dirty="0">
                <a:latin typeface="Arial MT"/>
                <a:cs typeface="Arial MT"/>
              </a:rPr>
              <a:t>pero</a:t>
            </a:r>
            <a:r>
              <a:rPr sz="1800" dirty="0">
                <a:latin typeface="Arial MT"/>
                <a:cs typeface="Arial MT"/>
              </a:rPr>
              <a:t> </a:t>
            </a:r>
            <a:r>
              <a:rPr sz="1800" spc="-5" dirty="0">
                <a:latin typeface="Arial MT"/>
                <a:cs typeface="Arial MT"/>
              </a:rPr>
              <a:t>no</a:t>
            </a:r>
            <a:r>
              <a:rPr sz="1800" dirty="0">
                <a:latin typeface="Arial MT"/>
                <a:cs typeface="Arial MT"/>
              </a:rPr>
              <a:t> </a:t>
            </a:r>
            <a:r>
              <a:rPr sz="1800" spc="-5" dirty="0">
                <a:latin typeface="Arial MT"/>
                <a:cs typeface="Arial MT"/>
              </a:rPr>
              <a:t>requiere</a:t>
            </a:r>
            <a:r>
              <a:rPr sz="1800" spc="-15" dirty="0">
                <a:latin typeface="Arial MT"/>
                <a:cs typeface="Arial MT"/>
              </a:rPr>
              <a:t> </a:t>
            </a:r>
            <a:r>
              <a:rPr sz="1800" spc="-5" dirty="0">
                <a:latin typeface="Arial MT"/>
                <a:cs typeface="Arial MT"/>
              </a:rPr>
              <a:t>el</a:t>
            </a:r>
            <a:r>
              <a:rPr sz="1800" dirty="0">
                <a:latin typeface="Arial MT"/>
                <a:cs typeface="Arial MT"/>
              </a:rPr>
              <a:t> </a:t>
            </a:r>
            <a:r>
              <a:rPr sz="1800" spc="-5" dirty="0">
                <a:latin typeface="Arial MT"/>
                <a:cs typeface="Arial MT"/>
              </a:rPr>
              <a:t>uso</a:t>
            </a:r>
            <a:r>
              <a:rPr sz="1800" spc="5" dirty="0">
                <a:latin typeface="Arial MT"/>
                <a:cs typeface="Arial MT"/>
              </a:rPr>
              <a:t> </a:t>
            </a:r>
            <a:r>
              <a:rPr sz="1800" spc="-5" dirty="0">
                <a:latin typeface="Arial MT"/>
                <a:cs typeface="Arial MT"/>
              </a:rPr>
              <a:t>de</a:t>
            </a:r>
            <a:r>
              <a:rPr sz="1800" dirty="0">
                <a:latin typeface="Arial MT"/>
                <a:cs typeface="Arial MT"/>
              </a:rPr>
              <a:t> </a:t>
            </a:r>
            <a:r>
              <a:rPr sz="1800" spc="-5" dirty="0">
                <a:latin typeface="Arial MT"/>
                <a:cs typeface="Arial MT"/>
              </a:rPr>
              <a:t>Javascript</a:t>
            </a:r>
            <a:endParaRPr sz="1800">
              <a:latin typeface="Arial MT"/>
              <a:cs typeface="Arial MT"/>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ctrTitle"/>
          </p:nvPr>
        </p:nvSpPr>
        <p:spPr>
          <a:prstGeom prst="rect">
            <a:avLst/>
          </a:prstGeom>
        </p:spPr>
        <p:txBody>
          <a:bodyPr vert="horz" wrap="square" lIns="0" tIns="12700" rIns="0" bIns="0" rtlCol="0">
            <a:spAutoFit/>
          </a:bodyPr>
          <a:lstStyle/>
          <a:p>
            <a:pPr marL="373380">
              <a:lnSpc>
                <a:spcPct val="100000"/>
              </a:lnSpc>
              <a:spcBef>
                <a:spcPts val="100"/>
              </a:spcBef>
              <a:tabLst>
                <a:tab pos="8077834" algn="l"/>
              </a:tabLst>
            </a:pPr>
            <a:r>
              <a:rPr dirty="0"/>
              <a:t> </a:t>
            </a:r>
            <a:r>
              <a:rPr spc="-320" dirty="0"/>
              <a:t> </a:t>
            </a:r>
            <a:r>
              <a:rPr spc="-10" dirty="0"/>
              <a:t>EJEMPLO</a:t>
            </a:r>
            <a:r>
              <a:rPr spc="-55" dirty="0"/>
              <a:t> </a:t>
            </a:r>
            <a:r>
              <a:rPr dirty="0"/>
              <a:t>JSON	</a:t>
            </a:r>
          </a:p>
        </p:txBody>
      </p:sp>
      <p:sp>
        <p:nvSpPr>
          <p:cNvPr id="3" name="object 3"/>
          <p:cNvSpPr txBox="1"/>
          <p:nvPr/>
        </p:nvSpPr>
        <p:spPr>
          <a:xfrm>
            <a:off x="978916" y="1007363"/>
            <a:ext cx="5851525" cy="330200"/>
          </a:xfrm>
          <a:prstGeom prst="rect">
            <a:avLst/>
          </a:prstGeom>
        </p:spPr>
        <p:txBody>
          <a:bodyPr vert="horz" wrap="square" lIns="0" tIns="12065" rIns="0" bIns="0" rtlCol="0">
            <a:spAutoFit/>
          </a:bodyPr>
          <a:lstStyle/>
          <a:p>
            <a:pPr marL="12700">
              <a:lnSpc>
                <a:spcPct val="100000"/>
              </a:lnSpc>
              <a:spcBef>
                <a:spcPts val="95"/>
              </a:spcBef>
            </a:pPr>
            <a:r>
              <a:rPr sz="2000" spc="-5" dirty="0">
                <a:latin typeface="Arial MT"/>
                <a:cs typeface="Arial MT"/>
              </a:rPr>
              <a:t>Definición</a:t>
            </a:r>
            <a:r>
              <a:rPr sz="2000" spc="15" dirty="0">
                <a:latin typeface="Arial MT"/>
                <a:cs typeface="Arial MT"/>
              </a:rPr>
              <a:t> </a:t>
            </a:r>
            <a:r>
              <a:rPr sz="2000" spc="-5" dirty="0">
                <a:latin typeface="Arial MT"/>
                <a:cs typeface="Arial MT"/>
              </a:rPr>
              <a:t>de</a:t>
            </a:r>
            <a:r>
              <a:rPr sz="2000" dirty="0">
                <a:latin typeface="Arial MT"/>
                <a:cs typeface="Arial MT"/>
              </a:rPr>
              <a:t> </a:t>
            </a:r>
            <a:r>
              <a:rPr sz="2000" spc="-5" dirty="0">
                <a:latin typeface="Arial MT"/>
                <a:cs typeface="Arial MT"/>
              </a:rPr>
              <a:t>barra</a:t>
            </a:r>
            <a:r>
              <a:rPr sz="2000" dirty="0">
                <a:latin typeface="Arial MT"/>
                <a:cs typeface="Arial MT"/>
              </a:rPr>
              <a:t> </a:t>
            </a:r>
            <a:r>
              <a:rPr sz="2000" spc="-5" dirty="0">
                <a:latin typeface="Arial MT"/>
                <a:cs typeface="Arial MT"/>
              </a:rPr>
              <a:t>de</a:t>
            </a:r>
            <a:r>
              <a:rPr sz="2000" spc="-10" dirty="0">
                <a:latin typeface="Arial MT"/>
                <a:cs typeface="Arial MT"/>
              </a:rPr>
              <a:t> </a:t>
            </a:r>
            <a:r>
              <a:rPr sz="2000" spc="-5" dirty="0">
                <a:latin typeface="Arial MT"/>
                <a:cs typeface="Arial MT"/>
              </a:rPr>
              <a:t>menús</a:t>
            </a:r>
            <a:r>
              <a:rPr sz="2000" dirty="0">
                <a:latin typeface="Arial MT"/>
                <a:cs typeface="Arial MT"/>
              </a:rPr>
              <a:t> </a:t>
            </a:r>
            <a:r>
              <a:rPr sz="2000" spc="-5" dirty="0">
                <a:latin typeface="Arial MT"/>
                <a:cs typeface="Arial MT"/>
              </a:rPr>
              <a:t>usando</a:t>
            </a:r>
            <a:r>
              <a:rPr sz="2000" dirty="0">
                <a:latin typeface="Arial MT"/>
                <a:cs typeface="Arial MT"/>
              </a:rPr>
              <a:t> </a:t>
            </a:r>
            <a:r>
              <a:rPr sz="2000" spc="-5" dirty="0">
                <a:latin typeface="Arial MT"/>
                <a:cs typeface="Arial MT"/>
              </a:rPr>
              <a:t>JSON</a:t>
            </a:r>
            <a:r>
              <a:rPr sz="2000" dirty="0">
                <a:latin typeface="Arial MT"/>
                <a:cs typeface="Arial MT"/>
              </a:rPr>
              <a:t> </a:t>
            </a:r>
            <a:r>
              <a:rPr sz="2000" spc="-5" dirty="0">
                <a:latin typeface="Arial MT"/>
                <a:cs typeface="Arial MT"/>
              </a:rPr>
              <a:t>y</a:t>
            </a:r>
            <a:r>
              <a:rPr sz="2000" spc="5" dirty="0">
                <a:latin typeface="Arial MT"/>
                <a:cs typeface="Arial MT"/>
              </a:rPr>
              <a:t> </a:t>
            </a:r>
            <a:r>
              <a:rPr sz="2000" spc="-5" dirty="0">
                <a:latin typeface="Arial MT"/>
                <a:cs typeface="Arial MT"/>
              </a:rPr>
              <a:t>XML:</a:t>
            </a:r>
            <a:endParaRPr sz="2000">
              <a:latin typeface="Arial MT"/>
              <a:cs typeface="Arial MT"/>
            </a:endParaRPr>
          </a:p>
        </p:txBody>
      </p:sp>
      <p:pic>
        <p:nvPicPr>
          <p:cNvPr id="4" name="object 4"/>
          <p:cNvPicPr/>
          <p:nvPr/>
        </p:nvPicPr>
        <p:blipFill>
          <a:blip r:embed="rId2" cstate="print"/>
          <a:stretch>
            <a:fillRect/>
          </a:stretch>
        </p:blipFill>
        <p:spPr>
          <a:xfrm>
            <a:off x="1260347" y="1557527"/>
            <a:ext cx="6192774" cy="2395728"/>
          </a:xfrm>
          <a:prstGeom prst="rect">
            <a:avLst/>
          </a:prstGeom>
        </p:spPr>
      </p:pic>
      <p:pic>
        <p:nvPicPr>
          <p:cNvPr id="5" name="object 5"/>
          <p:cNvPicPr/>
          <p:nvPr/>
        </p:nvPicPr>
        <p:blipFill>
          <a:blip r:embed="rId3" cstate="print"/>
          <a:stretch>
            <a:fillRect/>
          </a:stretch>
        </p:blipFill>
        <p:spPr>
          <a:xfrm>
            <a:off x="1260347" y="4221479"/>
            <a:ext cx="7056882" cy="1920239"/>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7921" rIns="0" bIns="0" rtlCol="0">
            <a:spAutoFit/>
          </a:bodyPr>
          <a:lstStyle/>
          <a:p>
            <a:pPr marL="373380">
              <a:lnSpc>
                <a:spcPct val="100000"/>
              </a:lnSpc>
              <a:spcBef>
                <a:spcPts val="100"/>
              </a:spcBef>
              <a:tabLst>
                <a:tab pos="8077834" algn="l"/>
              </a:tabLst>
            </a:pPr>
            <a:r>
              <a:rPr dirty="0"/>
              <a:t> </a:t>
            </a:r>
            <a:r>
              <a:rPr spc="-320" dirty="0"/>
              <a:t> </a:t>
            </a:r>
            <a:r>
              <a:rPr dirty="0"/>
              <a:t>Métodos</a:t>
            </a:r>
            <a:r>
              <a:rPr spc="-55" dirty="0"/>
              <a:t> </a:t>
            </a:r>
            <a:r>
              <a:rPr dirty="0"/>
              <a:t>de</a:t>
            </a:r>
            <a:r>
              <a:rPr spc="-35" dirty="0"/>
              <a:t> </a:t>
            </a:r>
            <a:r>
              <a:rPr spc="-5" dirty="0"/>
              <a:t>XMLHttpRequest	</a:t>
            </a:r>
          </a:p>
        </p:txBody>
      </p:sp>
      <p:sp>
        <p:nvSpPr>
          <p:cNvPr id="3" name="object 3"/>
          <p:cNvSpPr txBox="1"/>
          <p:nvPr/>
        </p:nvSpPr>
        <p:spPr>
          <a:xfrm>
            <a:off x="907541" y="1223263"/>
            <a:ext cx="7223125" cy="4629150"/>
          </a:xfrm>
          <a:prstGeom prst="rect">
            <a:avLst/>
          </a:prstGeom>
        </p:spPr>
        <p:txBody>
          <a:bodyPr vert="horz" wrap="square" lIns="0" tIns="12065" rIns="0" bIns="0" rtlCol="0">
            <a:spAutoFit/>
          </a:bodyPr>
          <a:lstStyle/>
          <a:p>
            <a:pPr marL="355600" marR="5080" indent="-342900">
              <a:lnSpc>
                <a:spcPct val="100000"/>
              </a:lnSpc>
              <a:spcBef>
                <a:spcPts val="95"/>
              </a:spcBef>
              <a:buClr>
                <a:srgbClr val="C23009"/>
              </a:buClr>
              <a:buFont typeface="Arial MT"/>
              <a:buChar char="•"/>
              <a:tabLst>
                <a:tab pos="354965" algn="l"/>
                <a:tab pos="355600" algn="l"/>
              </a:tabLst>
            </a:pPr>
            <a:r>
              <a:rPr sz="2000" b="1" spc="-5" dirty="0">
                <a:latin typeface="Arial"/>
                <a:cs typeface="Arial"/>
              </a:rPr>
              <a:t>open("method",</a:t>
            </a:r>
            <a:r>
              <a:rPr sz="2000" b="1" spc="30" dirty="0">
                <a:latin typeface="Arial"/>
                <a:cs typeface="Arial"/>
              </a:rPr>
              <a:t> </a:t>
            </a:r>
            <a:r>
              <a:rPr sz="2000" b="1" spc="-5" dirty="0">
                <a:latin typeface="Arial"/>
                <a:cs typeface="Arial"/>
              </a:rPr>
              <a:t>"URL",</a:t>
            </a:r>
            <a:r>
              <a:rPr sz="2000" b="1" spc="30" dirty="0">
                <a:latin typeface="Arial"/>
                <a:cs typeface="Arial"/>
              </a:rPr>
              <a:t> </a:t>
            </a:r>
            <a:r>
              <a:rPr sz="2000" b="1" spc="-5" dirty="0">
                <a:latin typeface="Arial"/>
                <a:cs typeface="Arial"/>
              </a:rPr>
              <a:t>syn/asyn):</a:t>
            </a:r>
            <a:r>
              <a:rPr sz="2000" b="1" spc="20" dirty="0">
                <a:latin typeface="Arial"/>
                <a:cs typeface="Arial"/>
              </a:rPr>
              <a:t> </a:t>
            </a:r>
            <a:r>
              <a:rPr sz="1800" spc="-5" dirty="0">
                <a:latin typeface="Arial MT"/>
                <a:cs typeface="Arial MT"/>
              </a:rPr>
              <a:t>Asigna</a:t>
            </a:r>
            <a:r>
              <a:rPr sz="1800" spc="5" dirty="0">
                <a:latin typeface="Arial MT"/>
                <a:cs typeface="Arial MT"/>
              </a:rPr>
              <a:t> </a:t>
            </a:r>
            <a:r>
              <a:rPr sz="1800" spc="-5" dirty="0">
                <a:latin typeface="Arial MT"/>
                <a:cs typeface="Arial MT"/>
              </a:rPr>
              <a:t>la</a:t>
            </a:r>
            <a:r>
              <a:rPr sz="1800" spc="10" dirty="0">
                <a:latin typeface="Arial MT"/>
                <a:cs typeface="Arial MT"/>
              </a:rPr>
              <a:t> </a:t>
            </a:r>
            <a:r>
              <a:rPr sz="1800" spc="-5" dirty="0">
                <a:latin typeface="Arial MT"/>
                <a:cs typeface="Arial MT"/>
              </a:rPr>
              <a:t>URL</a:t>
            </a:r>
            <a:r>
              <a:rPr sz="1800" spc="-65" dirty="0">
                <a:latin typeface="Arial MT"/>
                <a:cs typeface="Arial MT"/>
              </a:rPr>
              <a:t> </a:t>
            </a:r>
            <a:r>
              <a:rPr sz="1800" spc="-5" dirty="0">
                <a:latin typeface="Arial MT"/>
                <a:cs typeface="Arial MT"/>
              </a:rPr>
              <a:t>de</a:t>
            </a:r>
            <a:r>
              <a:rPr sz="1800" spc="10" dirty="0">
                <a:latin typeface="Arial MT"/>
                <a:cs typeface="Arial MT"/>
              </a:rPr>
              <a:t> </a:t>
            </a:r>
            <a:r>
              <a:rPr sz="1800" spc="-5" dirty="0">
                <a:latin typeface="Arial MT"/>
                <a:cs typeface="Arial MT"/>
              </a:rPr>
              <a:t>destino, </a:t>
            </a:r>
            <a:r>
              <a:rPr sz="1800" spc="-484" dirty="0">
                <a:latin typeface="Arial MT"/>
                <a:cs typeface="Arial MT"/>
              </a:rPr>
              <a:t> </a:t>
            </a:r>
            <a:r>
              <a:rPr sz="1800" spc="-5" dirty="0">
                <a:latin typeface="Arial MT"/>
                <a:cs typeface="Arial MT"/>
              </a:rPr>
              <a:t>el</a:t>
            </a:r>
            <a:r>
              <a:rPr sz="1800" spc="10" dirty="0">
                <a:latin typeface="Arial MT"/>
                <a:cs typeface="Arial MT"/>
              </a:rPr>
              <a:t> </a:t>
            </a:r>
            <a:r>
              <a:rPr sz="1800" spc="-5" dirty="0">
                <a:latin typeface="Arial MT"/>
                <a:cs typeface="Arial MT"/>
              </a:rPr>
              <a:t>método</a:t>
            </a:r>
            <a:r>
              <a:rPr sz="1800" spc="10" dirty="0">
                <a:latin typeface="Arial MT"/>
                <a:cs typeface="Arial MT"/>
              </a:rPr>
              <a:t> </a:t>
            </a:r>
            <a:r>
              <a:rPr sz="1800" dirty="0">
                <a:latin typeface="Arial MT"/>
                <a:cs typeface="Arial MT"/>
              </a:rPr>
              <a:t>y otros</a:t>
            </a:r>
            <a:r>
              <a:rPr sz="1800" spc="10" dirty="0">
                <a:latin typeface="Arial MT"/>
                <a:cs typeface="Arial MT"/>
              </a:rPr>
              <a:t> </a:t>
            </a:r>
            <a:r>
              <a:rPr sz="1800" spc="-5" dirty="0">
                <a:latin typeface="Arial MT"/>
                <a:cs typeface="Arial MT"/>
              </a:rPr>
              <a:t>parámetros</a:t>
            </a:r>
            <a:r>
              <a:rPr sz="1800" spc="10" dirty="0">
                <a:latin typeface="Arial MT"/>
                <a:cs typeface="Arial MT"/>
              </a:rPr>
              <a:t> </a:t>
            </a:r>
            <a:r>
              <a:rPr sz="1800" spc="-5" dirty="0">
                <a:latin typeface="Arial MT"/>
                <a:cs typeface="Arial MT"/>
              </a:rPr>
              <a:t>opcionales de</a:t>
            </a:r>
            <a:r>
              <a:rPr sz="1800" spc="10" dirty="0">
                <a:latin typeface="Arial MT"/>
                <a:cs typeface="Arial MT"/>
              </a:rPr>
              <a:t> </a:t>
            </a:r>
            <a:r>
              <a:rPr sz="1800" spc="-5" dirty="0">
                <a:latin typeface="Arial MT"/>
                <a:cs typeface="Arial MT"/>
              </a:rPr>
              <a:t>una</a:t>
            </a:r>
            <a:r>
              <a:rPr sz="1800" spc="10" dirty="0">
                <a:latin typeface="Arial MT"/>
                <a:cs typeface="Arial MT"/>
              </a:rPr>
              <a:t> </a:t>
            </a:r>
            <a:r>
              <a:rPr sz="1800" spc="-5" dirty="0">
                <a:latin typeface="Arial MT"/>
                <a:cs typeface="Arial MT"/>
              </a:rPr>
              <a:t>petición</a:t>
            </a:r>
            <a:r>
              <a:rPr sz="1800" dirty="0">
                <a:latin typeface="Arial MT"/>
                <a:cs typeface="Arial MT"/>
              </a:rPr>
              <a:t> pendiente</a:t>
            </a:r>
            <a:endParaRPr sz="1800">
              <a:latin typeface="Arial MT"/>
              <a:cs typeface="Arial MT"/>
            </a:endParaRPr>
          </a:p>
          <a:p>
            <a:pPr>
              <a:lnSpc>
                <a:spcPct val="100000"/>
              </a:lnSpc>
              <a:spcBef>
                <a:spcPts val="35"/>
              </a:spcBef>
              <a:buClr>
                <a:srgbClr val="C23009"/>
              </a:buClr>
              <a:buFont typeface="Arial MT"/>
              <a:buChar char="•"/>
            </a:pPr>
            <a:endParaRPr sz="1850">
              <a:latin typeface="Arial MT"/>
              <a:cs typeface="Arial MT"/>
            </a:endParaRPr>
          </a:p>
          <a:p>
            <a:pPr marL="355600" indent="-342900">
              <a:lnSpc>
                <a:spcPct val="100000"/>
              </a:lnSpc>
              <a:buClr>
                <a:srgbClr val="C23009"/>
              </a:buClr>
              <a:buFont typeface="Arial MT"/>
              <a:buChar char="•"/>
              <a:tabLst>
                <a:tab pos="354965" algn="l"/>
                <a:tab pos="355600" algn="l"/>
              </a:tabLst>
            </a:pPr>
            <a:r>
              <a:rPr sz="2000" b="1" spc="-5" dirty="0">
                <a:latin typeface="Arial"/>
                <a:cs typeface="Arial"/>
              </a:rPr>
              <a:t>send(content):</a:t>
            </a:r>
            <a:r>
              <a:rPr sz="2000" b="1" spc="30" dirty="0">
                <a:latin typeface="Arial"/>
                <a:cs typeface="Arial"/>
              </a:rPr>
              <a:t> </a:t>
            </a:r>
            <a:r>
              <a:rPr sz="1800" dirty="0">
                <a:latin typeface="Arial MT"/>
                <a:cs typeface="Arial MT"/>
              </a:rPr>
              <a:t>Envía</a:t>
            </a:r>
            <a:r>
              <a:rPr sz="1800" spc="15" dirty="0">
                <a:latin typeface="Arial MT"/>
                <a:cs typeface="Arial MT"/>
              </a:rPr>
              <a:t> </a:t>
            </a:r>
            <a:r>
              <a:rPr sz="1800" spc="-5" dirty="0">
                <a:latin typeface="Arial MT"/>
                <a:cs typeface="Arial MT"/>
              </a:rPr>
              <a:t>la</a:t>
            </a:r>
            <a:r>
              <a:rPr sz="1800" spc="15" dirty="0">
                <a:latin typeface="Arial MT"/>
                <a:cs typeface="Arial MT"/>
              </a:rPr>
              <a:t> </a:t>
            </a:r>
            <a:r>
              <a:rPr sz="1800" spc="-5" dirty="0">
                <a:latin typeface="Arial MT"/>
                <a:cs typeface="Arial MT"/>
              </a:rPr>
              <a:t>petición,</a:t>
            </a:r>
            <a:r>
              <a:rPr sz="1800" dirty="0">
                <a:latin typeface="Arial MT"/>
                <a:cs typeface="Arial MT"/>
              </a:rPr>
              <a:t> </a:t>
            </a:r>
            <a:r>
              <a:rPr sz="1800" spc="-5" dirty="0">
                <a:latin typeface="Arial MT"/>
                <a:cs typeface="Arial MT"/>
              </a:rPr>
              <a:t>opcionalmente se</a:t>
            </a:r>
            <a:r>
              <a:rPr sz="1800" spc="15" dirty="0">
                <a:latin typeface="Arial MT"/>
                <a:cs typeface="Arial MT"/>
              </a:rPr>
              <a:t> </a:t>
            </a:r>
            <a:r>
              <a:rPr sz="1800" spc="-5" dirty="0">
                <a:latin typeface="Arial MT"/>
                <a:cs typeface="Arial MT"/>
              </a:rPr>
              <a:t>puede</a:t>
            </a:r>
            <a:r>
              <a:rPr sz="1800" spc="15" dirty="0">
                <a:latin typeface="Arial MT"/>
                <a:cs typeface="Arial MT"/>
              </a:rPr>
              <a:t> </a:t>
            </a:r>
            <a:r>
              <a:rPr sz="1800" spc="-5" dirty="0">
                <a:latin typeface="Arial MT"/>
                <a:cs typeface="Arial MT"/>
              </a:rPr>
              <a:t>enviar</a:t>
            </a:r>
            <a:endParaRPr sz="1800">
              <a:latin typeface="Arial MT"/>
              <a:cs typeface="Arial MT"/>
            </a:endParaRPr>
          </a:p>
          <a:p>
            <a:pPr marL="355600">
              <a:lnSpc>
                <a:spcPct val="100000"/>
              </a:lnSpc>
              <a:spcBef>
                <a:spcPts val="5"/>
              </a:spcBef>
            </a:pPr>
            <a:r>
              <a:rPr sz="1800" dirty="0">
                <a:latin typeface="Arial MT"/>
                <a:cs typeface="Arial MT"/>
              </a:rPr>
              <a:t>una</a:t>
            </a:r>
            <a:r>
              <a:rPr sz="1800" spc="-20" dirty="0">
                <a:latin typeface="Arial MT"/>
                <a:cs typeface="Arial MT"/>
              </a:rPr>
              <a:t> </a:t>
            </a:r>
            <a:r>
              <a:rPr sz="1800" dirty="0">
                <a:latin typeface="Arial MT"/>
                <a:cs typeface="Arial MT"/>
              </a:rPr>
              <a:t>cadena</a:t>
            </a:r>
            <a:r>
              <a:rPr sz="1800" spc="-20" dirty="0">
                <a:latin typeface="Arial MT"/>
                <a:cs typeface="Arial MT"/>
              </a:rPr>
              <a:t> </a:t>
            </a:r>
            <a:r>
              <a:rPr sz="1800" dirty="0">
                <a:latin typeface="Arial MT"/>
                <a:cs typeface="Arial MT"/>
              </a:rPr>
              <a:t>de</a:t>
            </a:r>
            <a:r>
              <a:rPr sz="1800" spc="-10" dirty="0">
                <a:latin typeface="Arial MT"/>
                <a:cs typeface="Arial MT"/>
              </a:rPr>
              <a:t> </a:t>
            </a:r>
            <a:r>
              <a:rPr sz="1800" spc="-5" dirty="0">
                <a:latin typeface="Arial MT"/>
                <a:cs typeface="Arial MT"/>
              </a:rPr>
              <a:t>texto</a:t>
            </a:r>
            <a:r>
              <a:rPr sz="1800" spc="-15" dirty="0">
                <a:latin typeface="Arial MT"/>
                <a:cs typeface="Arial MT"/>
              </a:rPr>
              <a:t> </a:t>
            </a:r>
            <a:r>
              <a:rPr sz="1800" dirty="0">
                <a:latin typeface="Arial MT"/>
                <a:cs typeface="Arial MT"/>
              </a:rPr>
              <a:t>o</a:t>
            </a:r>
            <a:r>
              <a:rPr sz="1800" spc="-10" dirty="0">
                <a:latin typeface="Arial MT"/>
                <a:cs typeface="Arial MT"/>
              </a:rPr>
              <a:t> </a:t>
            </a:r>
            <a:r>
              <a:rPr sz="1800" dirty="0">
                <a:latin typeface="Arial MT"/>
                <a:cs typeface="Arial MT"/>
              </a:rPr>
              <a:t>un</a:t>
            </a:r>
            <a:r>
              <a:rPr sz="1800" spc="-15" dirty="0">
                <a:latin typeface="Arial MT"/>
                <a:cs typeface="Arial MT"/>
              </a:rPr>
              <a:t> </a:t>
            </a:r>
            <a:r>
              <a:rPr sz="1800" dirty="0">
                <a:latin typeface="Arial MT"/>
                <a:cs typeface="Arial MT"/>
              </a:rPr>
              <a:t>objeto</a:t>
            </a:r>
            <a:r>
              <a:rPr sz="1800" spc="-15" dirty="0">
                <a:latin typeface="Arial MT"/>
                <a:cs typeface="Arial MT"/>
              </a:rPr>
              <a:t> </a:t>
            </a:r>
            <a:r>
              <a:rPr sz="1800" dirty="0">
                <a:latin typeface="Arial MT"/>
                <a:cs typeface="Arial MT"/>
              </a:rPr>
              <a:t>DOM</a:t>
            </a:r>
            <a:endParaRPr sz="1800">
              <a:latin typeface="Arial MT"/>
              <a:cs typeface="Arial MT"/>
            </a:endParaRPr>
          </a:p>
          <a:p>
            <a:pPr>
              <a:lnSpc>
                <a:spcPct val="100000"/>
              </a:lnSpc>
              <a:spcBef>
                <a:spcPts val="30"/>
              </a:spcBef>
            </a:pPr>
            <a:endParaRPr sz="1850">
              <a:latin typeface="Arial MT"/>
              <a:cs typeface="Arial MT"/>
            </a:endParaRPr>
          </a:p>
          <a:p>
            <a:pPr marL="355600" indent="-342900">
              <a:lnSpc>
                <a:spcPct val="100000"/>
              </a:lnSpc>
              <a:buClr>
                <a:srgbClr val="C23009"/>
              </a:buClr>
              <a:buFont typeface="Arial MT"/>
              <a:buChar char="•"/>
              <a:tabLst>
                <a:tab pos="354965" algn="l"/>
                <a:tab pos="355600" algn="l"/>
              </a:tabLst>
            </a:pPr>
            <a:r>
              <a:rPr sz="2000" b="1" spc="-5" dirty="0">
                <a:latin typeface="Arial"/>
                <a:cs typeface="Arial"/>
              </a:rPr>
              <a:t>abort():</a:t>
            </a:r>
            <a:r>
              <a:rPr sz="2000" b="1" dirty="0">
                <a:latin typeface="Arial"/>
                <a:cs typeface="Arial"/>
              </a:rPr>
              <a:t> </a:t>
            </a:r>
            <a:r>
              <a:rPr sz="1800" spc="-5" dirty="0">
                <a:latin typeface="Arial MT"/>
                <a:cs typeface="Arial MT"/>
              </a:rPr>
              <a:t>Detiene</a:t>
            </a:r>
            <a:r>
              <a:rPr sz="1800" dirty="0">
                <a:latin typeface="Arial MT"/>
                <a:cs typeface="Arial MT"/>
              </a:rPr>
              <a:t> </a:t>
            </a:r>
            <a:r>
              <a:rPr sz="1800" spc="-5" dirty="0">
                <a:latin typeface="Arial MT"/>
                <a:cs typeface="Arial MT"/>
              </a:rPr>
              <a:t>la</a:t>
            </a:r>
            <a:r>
              <a:rPr sz="1800" spc="10" dirty="0">
                <a:latin typeface="Arial MT"/>
                <a:cs typeface="Arial MT"/>
              </a:rPr>
              <a:t> </a:t>
            </a:r>
            <a:r>
              <a:rPr sz="1800" spc="-5" dirty="0">
                <a:latin typeface="Arial MT"/>
                <a:cs typeface="Arial MT"/>
              </a:rPr>
              <a:t>petición</a:t>
            </a:r>
            <a:r>
              <a:rPr sz="1800" spc="-10" dirty="0">
                <a:latin typeface="Arial MT"/>
                <a:cs typeface="Arial MT"/>
              </a:rPr>
              <a:t> </a:t>
            </a:r>
            <a:r>
              <a:rPr sz="1800" spc="-5" dirty="0">
                <a:latin typeface="Arial MT"/>
                <a:cs typeface="Arial MT"/>
              </a:rPr>
              <a:t>actual</a:t>
            </a:r>
            <a:endParaRPr sz="1800">
              <a:latin typeface="Arial MT"/>
              <a:cs typeface="Arial MT"/>
            </a:endParaRPr>
          </a:p>
          <a:p>
            <a:pPr>
              <a:lnSpc>
                <a:spcPct val="100000"/>
              </a:lnSpc>
              <a:spcBef>
                <a:spcPts val="40"/>
              </a:spcBef>
              <a:buClr>
                <a:srgbClr val="C23009"/>
              </a:buClr>
              <a:buFont typeface="Arial MT"/>
              <a:buChar char="•"/>
            </a:pPr>
            <a:endParaRPr sz="2050">
              <a:latin typeface="Arial MT"/>
              <a:cs typeface="Arial MT"/>
            </a:endParaRPr>
          </a:p>
          <a:p>
            <a:pPr marL="355600" marR="6350" indent="-342900">
              <a:lnSpc>
                <a:spcPct val="100000"/>
              </a:lnSpc>
              <a:buClr>
                <a:srgbClr val="C23009"/>
              </a:buClr>
              <a:buFont typeface="Arial MT"/>
              <a:buChar char="•"/>
              <a:tabLst>
                <a:tab pos="354965" algn="l"/>
                <a:tab pos="355600" algn="l"/>
              </a:tabLst>
            </a:pPr>
            <a:r>
              <a:rPr sz="2000" b="1" spc="-5" dirty="0">
                <a:latin typeface="Arial"/>
                <a:cs typeface="Arial"/>
              </a:rPr>
              <a:t>getAllResponseHeaders():</a:t>
            </a:r>
            <a:r>
              <a:rPr sz="2000" b="1" spc="40" dirty="0">
                <a:latin typeface="Arial"/>
                <a:cs typeface="Arial"/>
              </a:rPr>
              <a:t> </a:t>
            </a:r>
            <a:r>
              <a:rPr sz="1800" spc="-5" dirty="0">
                <a:latin typeface="Arial MT"/>
                <a:cs typeface="Arial MT"/>
              </a:rPr>
              <a:t>Devuelve</a:t>
            </a:r>
            <a:r>
              <a:rPr sz="1800" spc="20" dirty="0">
                <a:latin typeface="Arial MT"/>
                <a:cs typeface="Arial MT"/>
              </a:rPr>
              <a:t> </a:t>
            </a:r>
            <a:r>
              <a:rPr sz="1800" spc="-5" dirty="0">
                <a:latin typeface="Arial MT"/>
                <a:cs typeface="Arial MT"/>
              </a:rPr>
              <a:t>todas</a:t>
            </a:r>
            <a:r>
              <a:rPr sz="1800" spc="20" dirty="0">
                <a:latin typeface="Arial MT"/>
                <a:cs typeface="Arial MT"/>
              </a:rPr>
              <a:t> </a:t>
            </a:r>
            <a:r>
              <a:rPr sz="1800" spc="-5" dirty="0">
                <a:latin typeface="Arial MT"/>
                <a:cs typeface="Arial MT"/>
              </a:rPr>
              <a:t>las</a:t>
            </a:r>
            <a:r>
              <a:rPr sz="1800" spc="20" dirty="0">
                <a:latin typeface="Arial MT"/>
                <a:cs typeface="Arial MT"/>
              </a:rPr>
              <a:t> </a:t>
            </a:r>
            <a:r>
              <a:rPr sz="1800" spc="-5" dirty="0">
                <a:latin typeface="Arial MT"/>
                <a:cs typeface="Arial MT"/>
              </a:rPr>
              <a:t>cabeceras</a:t>
            </a:r>
            <a:r>
              <a:rPr sz="1800" spc="20" dirty="0">
                <a:latin typeface="Arial MT"/>
                <a:cs typeface="Arial MT"/>
              </a:rPr>
              <a:t> </a:t>
            </a:r>
            <a:r>
              <a:rPr sz="1800" spc="-5" dirty="0">
                <a:latin typeface="Arial MT"/>
                <a:cs typeface="Arial MT"/>
              </a:rPr>
              <a:t>de</a:t>
            </a:r>
            <a:r>
              <a:rPr sz="1800" dirty="0">
                <a:latin typeface="Arial MT"/>
                <a:cs typeface="Arial MT"/>
              </a:rPr>
              <a:t> </a:t>
            </a:r>
            <a:r>
              <a:rPr sz="1800" spc="-5" dirty="0">
                <a:latin typeface="Arial MT"/>
                <a:cs typeface="Arial MT"/>
              </a:rPr>
              <a:t>la </a:t>
            </a:r>
            <a:r>
              <a:rPr sz="1800" spc="-484" dirty="0">
                <a:latin typeface="Arial MT"/>
                <a:cs typeface="Arial MT"/>
              </a:rPr>
              <a:t> </a:t>
            </a:r>
            <a:r>
              <a:rPr sz="1800" spc="-5" dirty="0">
                <a:latin typeface="Arial MT"/>
                <a:cs typeface="Arial MT"/>
              </a:rPr>
              <a:t>respuesta como</a:t>
            </a:r>
            <a:r>
              <a:rPr sz="1800" spc="5" dirty="0">
                <a:latin typeface="Arial MT"/>
                <a:cs typeface="Arial MT"/>
              </a:rPr>
              <a:t> </a:t>
            </a:r>
            <a:r>
              <a:rPr sz="1800" spc="-5" dirty="0">
                <a:latin typeface="Arial MT"/>
                <a:cs typeface="Arial MT"/>
              </a:rPr>
              <a:t>pares de</a:t>
            </a:r>
            <a:r>
              <a:rPr sz="1800" spc="5" dirty="0">
                <a:latin typeface="Arial MT"/>
                <a:cs typeface="Arial MT"/>
              </a:rPr>
              <a:t> </a:t>
            </a:r>
            <a:r>
              <a:rPr sz="1800" spc="-5" dirty="0">
                <a:latin typeface="Arial MT"/>
                <a:cs typeface="Arial MT"/>
              </a:rPr>
              <a:t>etiqueta</a:t>
            </a:r>
            <a:r>
              <a:rPr sz="1800" spc="-10" dirty="0">
                <a:latin typeface="Arial MT"/>
                <a:cs typeface="Arial MT"/>
              </a:rPr>
              <a:t> </a:t>
            </a:r>
            <a:r>
              <a:rPr sz="1800" dirty="0">
                <a:latin typeface="Arial MT"/>
                <a:cs typeface="Arial MT"/>
              </a:rPr>
              <a:t>y</a:t>
            </a:r>
            <a:r>
              <a:rPr sz="1800" spc="5" dirty="0">
                <a:latin typeface="Arial MT"/>
                <a:cs typeface="Arial MT"/>
              </a:rPr>
              <a:t> </a:t>
            </a:r>
            <a:r>
              <a:rPr sz="1800" spc="-5" dirty="0">
                <a:latin typeface="Arial MT"/>
                <a:cs typeface="Arial MT"/>
              </a:rPr>
              <a:t>valores en</a:t>
            </a:r>
            <a:r>
              <a:rPr sz="1800" spc="5" dirty="0">
                <a:latin typeface="Arial MT"/>
                <a:cs typeface="Arial MT"/>
              </a:rPr>
              <a:t> </a:t>
            </a:r>
            <a:r>
              <a:rPr sz="1800" spc="-5" dirty="0">
                <a:latin typeface="Arial MT"/>
                <a:cs typeface="Arial MT"/>
              </a:rPr>
              <a:t>una cadena</a:t>
            </a:r>
            <a:endParaRPr sz="1800">
              <a:latin typeface="Arial MT"/>
              <a:cs typeface="Arial MT"/>
            </a:endParaRPr>
          </a:p>
          <a:p>
            <a:pPr>
              <a:lnSpc>
                <a:spcPct val="100000"/>
              </a:lnSpc>
              <a:spcBef>
                <a:spcPts val="35"/>
              </a:spcBef>
              <a:buClr>
                <a:srgbClr val="C23009"/>
              </a:buClr>
              <a:buFont typeface="Arial MT"/>
              <a:buChar char="•"/>
            </a:pPr>
            <a:endParaRPr sz="1850">
              <a:latin typeface="Arial MT"/>
              <a:cs typeface="Arial MT"/>
            </a:endParaRPr>
          </a:p>
          <a:p>
            <a:pPr marL="355600" marR="269240" indent="-342900">
              <a:lnSpc>
                <a:spcPct val="100000"/>
              </a:lnSpc>
              <a:buClr>
                <a:srgbClr val="C23009"/>
              </a:buClr>
              <a:buFont typeface="Arial MT"/>
              <a:buChar char="•"/>
              <a:tabLst>
                <a:tab pos="354965" algn="l"/>
                <a:tab pos="355600" algn="l"/>
              </a:tabLst>
            </a:pPr>
            <a:r>
              <a:rPr sz="2000" b="1" spc="-5" dirty="0">
                <a:latin typeface="Arial"/>
                <a:cs typeface="Arial"/>
              </a:rPr>
              <a:t>getResponseHeader("headerLabel"):</a:t>
            </a:r>
            <a:r>
              <a:rPr sz="2000" b="1" spc="50" dirty="0">
                <a:latin typeface="Arial"/>
                <a:cs typeface="Arial"/>
              </a:rPr>
              <a:t> </a:t>
            </a:r>
            <a:r>
              <a:rPr sz="1800" spc="-5" dirty="0">
                <a:latin typeface="Arial MT"/>
                <a:cs typeface="Arial MT"/>
              </a:rPr>
              <a:t>Devuelve</a:t>
            </a:r>
            <a:r>
              <a:rPr sz="1800" spc="30" dirty="0">
                <a:latin typeface="Arial MT"/>
                <a:cs typeface="Arial MT"/>
              </a:rPr>
              <a:t> </a:t>
            </a:r>
            <a:r>
              <a:rPr sz="1800" spc="-5" dirty="0">
                <a:latin typeface="Arial MT"/>
                <a:cs typeface="Arial MT"/>
              </a:rPr>
              <a:t>el</a:t>
            </a:r>
            <a:r>
              <a:rPr sz="1800" spc="15" dirty="0">
                <a:latin typeface="Arial MT"/>
                <a:cs typeface="Arial MT"/>
              </a:rPr>
              <a:t> </a:t>
            </a:r>
            <a:r>
              <a:rPr sz="1800" spc="-5" dirty="0">
                <a:latin typeface="Arial MT"/>
                <a:cs typeface="Arial MT"/>
              </a:rPr>
              <a:t>valor</a:t>
            </a:r>
            <a:r>
              <a:rPr sz="1800" spc="30" dirty="0">
                <a:latin typeface="Arial MT"/>
                <a:cs typeface="Arial MT"/>
              </a:rPr>
              <a:t> </a:t>
            </a:r>
            <a:r>
              <a:rPr sz="1800" spc="-5" dirty="0">
                <a:latin typeface="Arial MT"/>
                <a:cs typeface="Arial MT"/>
              </a:rPr>
              <a:t>de </a:t>
            </a:r>
            <a:r>
              <a:rPr sz="1800" spc="-484" dirty="0">
                <a:latin typeface="Arial MT"/>
                <a:cs typeface="Arial MT"/>
              </a:rPr>
              <a:t> </a:t>
            </a:r>
            <a:r>
              <a:rPr sz="1800" spc="-5" dirty="0">
                <a:latin typeface="Arial MT"/>
                <a:cs typeface="Arial MT"/>
              </a:rPr>
              <a:t>una</a:t>
            </a:r>
            <a:r>
              <a:rPr sz="1800" dirty="0">
                <a:latin typeface="Arial MT"/>
                <a:cs typeface="Arial MT"/>
              </a:rPr>
              <a:t> </a:t>
            </a:r>
            <a:r>
              <a:rPr sz="1800" spc="-5" dirty="0">
                <a:latin typeface="Arial MT"/>
                <a:cs typeface="Arial MT"/>
              </a:rPr>
              <a:t>cabecera</a:t>
            </a:r>
            <a:r>
              <a:rPr sz="1800" spc="-10" dirty="0">
                <a:latin typeface="Arial MT"/>
                <a:cs typeface="Arial MT"/>
              </a:rPr>
              <a:t> </a:t>
            </a:r>
            <a:r>
              <a:rPr sz="1800" spc="-5" dirty="0">
                <a:latin typeface="Arial MT"/>
                <a:cs typeface="Arial MT"/>
              </a:rPr>
              <a:t>determinada</a:t>
            </a:r>
            <a:endParaRPr sz="1800">
              <a:latin typeface="Arial MT"/>
              <a:cs typeface="Arial MT"/>
            </a:endParaRPr>
          </a:p>
          <a:p>
            <a:pPr>
              <a:lnSpc>
                <a:spcPct val="100000"/>
              </a:lnSpc>
              <a:spcBef>
                <a:spcPts val="35"/>
              </a:spcBef>
              <a:buClr>
                <a:srgbClr val="C23009"/>
              </a:buClr>
              <a:buFont typeface="Arial MT"/>
              <a:buChar char="•"/>
            </a:pPr>
            <a:endParaRPr sz="1850">
              <a:latin typeface="Arial MT"/>
              <a:cs typeface="Arial MT"/>
            </a:endParaRPr>
          </a:p>
          <a:p>
            <a:pPr marL="355600" marR="245110" indent="-342900">
              <a:lnSpc>
                <a:spcPct val="100000"/>
              </a:lnSpc>
              <a:buClr>
                <a:srgbClr val="C23009"/>
              </a:buClr>
              <a:buFont typeface="Arial MT"/>
              <a:buChar char="•"/>
              <a:tabLst>
                <a:tab pos="354965" algn="l"/>
                <a:tab pos="355600" algn="l"/>
              </a:tabLst>
            </a:pPr>
            <a:r>
              <a:rPr sz="2000" b="1" spc="-5" dirty="0">
                <a:latin typeface="Arial"/>
                <a:cs typeface="Arial"/>
              </a:rPr>
              <a:t>setRequestHeader("label",</a:t>
            </a:r>
            <a:r>
              <a:rPr sz="2000" b="1" spc="30" dirty="0">
                <a:latin typeface="Arial"/>
                <a:cs typeface="Arial"/>
              </a:rPr>
              <a:t> </a:t>
            </a:r>
            <a:r>
              <a:rPr sz="2000" b="1" spc="-5" dirty="0">
                <a:latin typeface="Arial"/>
                <a:cs typeface="Arial"/>
              </a:rPr>
              <a:t>"value"):</a:t>
            </a:r>
            <a:r>
              <a:rPr sz="2000" b="1" spc="20" dirty="0">
                <a:latin typeface="Arial"/>
                <a:cs typeface="Arial"/>
              </a:rPr>
              <a:t> </a:t>
            </a:r>
            <a:r>
              <a:rPr sz="1800" spc="-5" dirty="0">
                <a:latin typeface="Arial MT"/>
                <a:cs typeface="Arial MT"/>
              </a:rPr>
              <a:t>Asigna</a:t>
            </a:r>
            <a:r>
              <a:rPr sz="1800" spc="10" dirty="0">
                <a:latin typeface="Arial MT"/>
                <a:cs typeface="Arial MT"/>
              </a:rPr>
              <a:t> </a:t>
            </a:r>
            <a:r>
              <a:rPr sz="1800" spc="-5" dirty="0">
                <a:latin typeface="Arial MT"/>
                <a:cs typeface="Arial MT"/>
              </a:rPr>
              <a:t>un</a:t>
            </a:r>
            <a:r>
              <a:rPr sz="1800" spc="15" dirty="0">
                <a:latin typeface="Arial MT"/>
                <a:cs typeface="Arial MT"/>
              </a:rPr>
              <a:t> </a:t>
            </a:r>
            <a:r>
              <a:rPr sz="1800" spc="-5" dirty="0">
                <a:latin typeface="Arial MT"/>
                <a:cs typeface="Arial MT"/>
              </a:rPr>
              <a:t>valor</a:t>
            </a:r>
            <a:r>
              <a:rPr sz="1800" spc="20" dirty="0">
                <a:latin typeface="Arial MT"/>
                <a:cs typeface="Arial MT"/>
              </a:rPr>
              <a:t> </a:t>
            </a:r>
            <a:r>
              <a:rPr sz="1800" spc="-5" dirty="0">
                <a:latin typeface="Arial MT"/>
                <a:cs typeface="Arial MT"/>
              </a:rPr>
              <a:t>al</a:t>
            </a:r>
            <a:r>
              <a:rPr sz="1800" spc="20" dirty="0">
                <a:latin typeface="Arial MT"/>
                <a:cs typeface="Arial MT"/>
              </a:rPr>
              <a:t> </a:t>
            </a:r>
            <a:r>
              <a:rPr sz="1800" spc="-5" dirty="0">
                <a:latin typeface="Arial MT"/>
                <a:cs typeface="Arial MT"/>
              </a:rPr>
              <a:t>par </a:t>
            </a:r>
            <a:r>
              <a:rPr sz="1800" spc="-484" dirty="0">
                <a:latin typeface="Arial MT"/>
                <a:cs typeface="Arial MT"/>
              </a:rPr>
              <a:t> </a:t>
            </a:r>
            <a:r>
              <a:rPr sz="1800" spc="-5" dirty="0">
                <a:latin typeface="Arial MT"/>
                <a:cs typeface="Arial MT"/>
              </a:rPr>
              <a:t>label/value</a:t>
            </a:r>
            <a:r>
              <a:rPr sz="1800" spc="-15" dirty="0">
                <a:latin typeface="Arial MT"/>
                <a:cs typeface="Arial MT"/>
              </a:rPr>
              <a:t> </a:t>
            </a:r>
            <a:r>
              <a:rPr sz="1800" spc="-5" dirty="0">
                <a:latin typeface="Arial MT"/>
                <a:cs typeface="Arial MT"/>
              </a:rPr>
              <a:t>para</a:t>
            </a:r>
            <a:r>
              <a:rPr sz="1800" dirty="0">
                <a:latin typeface="Arial MT"/>
                <a:cs typeface="Arial MT"/>
              </a:rPr>
              <a:t> </a:t>
            </a:r>
            <a:r>
              <a:rPr sz="1800" spc="-5" dirty="0">
                <a:latin typeface="Arial MT"/>
                <a:cs typeface="Arial MT"/>
              </a:rPr>
              <a:t>la</a:t>
            </a:r>
            <a:r>
              <a:rPr sz="1800" dirty="0">
                <a:latin typeface="Arial MT"/>
                <a:cs typeface="Arial MT"/>
              </a:rPr>
              <a:t> </a:t>
            </a:r>
            <a:r>
              <a:rPr sz="1800" spc="-5" dirty="0">
                <a:latin typeface="Arial MT"/>
                <a:cs typeface="Arial MT"/>
              </a:rPr>
              <a:t>cabecera</a:t>
            </a:r>
            <a:r>
              <a:rPr sz="1800" spc="-15" dirty="0">
                <a:latin typeface="Arial MT"/>
                <a:cs typeface="Arial MT"/>
              </a:rPr>
              <a:t> </a:t>
            </a:r>
            <a:r>
              <a:rPr sz="1800" spc="-5" dirty="0">
                <a:latin typeface="Arial MT"/>
                <a:cs typeface="Arial MT"/>
              </a:rPr>
              <a:t>enviada.</a:t>
            </a:r>
            <a:endParaRPr sz="1800">
              <a:latin typeface="Arial MT"/>
              <a:cs typeface="Arial MT"/>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7921" rIns="0" bIns="0" rtlCol="0">
            <a:spAutoFit/>
          </a:bodyPr>
          <a:lstStyle/>
          <a:p>
            <a:pPr marL="373380">
              <a:lnSpc>
                <a:spcPct val="100000"/>
              </a:lnSpc>
              <a:spcBef>
                <a:spcPts val="100"/>
              </a:spcBef>
              <a:tabLst>
                <a:tab pos="8077834" algn="l"/>
              </a:tabLst>
            </a:pPr>
            <a:r>
              <a:rPr dirty="0"/>
              <a:t> </a:t>
            </a:r>
            <a:r>
              <a:rPr spc="-320" dirty="0"/>
              <a:t> </a:t>
            </a:r>
            <a:r>
              <a:rPr dirty="0"/>
              <a:t>Propiedades</a:t>
            </a:r>
            <a:r>
              <a:rPr spc="-45" dirty="0"/>
              <a:t> </a:t>
            </a:r>
            <a:r>
              <a:rPr dirty="0"/>
              <a:t>de</a:t>
            </a:r>
            <a:r>
              <a:rPr spc="-30" dirty="0"/>
              <a:t> </a:t>
            </a:r>
            <a:r>
              <a:rPr spc="-5" dirty="0"/>
              <a:t>XMLHttpRequest	</a:t>
            </a:r>
          </a:p>
        </p:txBody>
      </p:sp>
      <p:sp>
        <p:nvSpPr>
          <p:cNvPr id="3" name="object 3"/>
          <p:cNvSpPr txBox="1"/>
          <p:nvPr/>
        </p:nvSpPr>
        <p:spPr>
          <a:xfrm>
            <a:off x="978916" y="934719"/>
            <a:ext cx="6936105" cy="3836670"/>
          </a:xfrm>
          <a:prstGeom prst="rect">
            <a:avLst/>
          </a:prstGeom>
        </p:spPr>
        <p:txBody>
          <a:bodyPr vert="horz" wrap="square" lIns="0" tIns="12700" rIns="0" bIns="0" rtlCol="0">
            <a:spAutoFit/>
          </a:bodyPr>
          <a:lstStyle/>
          <a:p>
            <a:pPr marL="355600" indent="-342900">
              <a:lnSpc>
                <a:spcPct val="100000"/>
              </a:lnSpc>
              <a:spcBef>
                <a:spcPts val="100"/>
              </a:spcBef>
              <a:buClr>
                <a:srgbClr val="C23009"/>
              </a:buClr>
              <a:buFont typeface="Arial MT"/>
              <a:buChar char="•"/>
              <a:tabLst>
                <a:tab pos="354965" algn="l"/>
                <a:tab pos="355600" algn="l"/>
              </a:tabLst>
            </a:pPr>
            <a:r>
              <a:rPr sz="1800" b="1" spc="-5" dirty="0">
                <a:latin typeface="Arial"/>
                <a:cs typeface="Arial"/>
              </a:rPr>
              <a:t>onreadystatechange:</a:t>
            </a:r>
            <a:r>
              <a:rPr sz="1800" b="1" spc="-10" dirty="0">
                <a:latin typeface="Arial"/>
                <a:cs typeface="Arial"/>
              </a:rPr>
              <a:t> </a:t>
            </a:r>
            <a:r>
              <a:rPr sz="1800" dirty="0">
                <a:latin typeface="Arial MT"/>
                <a:cs typeface="Arial MT"/>
              </a:rPr>
              <a:t>El</a:t>
            </a:r>
            <a:r>
              <a:rPr sz="1800" spc="5" dirty="0">
                <a:latin typeface="Arial MT"/>
                <a:cs typeface="Arial MT"/>
              </a:rPr>
              <a:t> </a:t>
            </a:r>
            <a:r>
              <a:rPr sz="1800" dirty="0">
                <a:latin typeface="Arial MT"/>
                <a:cs typeface="Arial MT"/>
              </a:rPr>
              <a:t>manejador</a:t>
            </a:r>
            <a:r>
              <a:rPr sz="1800" spc="-20" dirty="0">
                <a:latin typeface="Arial MT"/>
                <a:cs typeface="Arial MT"/>
              </a:rPr>
              <a:t> </a:t>
            </a:r>
            <a:r>
              <a:rPr sz="1800" dirty="0">
                <a:latin typeface="Arial MT"/>
                <a:cs typeface="Arial MT"/>
              </a:rPr>
              <a:t>del</a:t>
            </a:r>
            <a:r>
              <a:rPr sz="1800" spc="-5" dirty="0">
                <a:latin typeface="Arial MT"/>
                <a:cs typeface="Arial MT"/>
              </a:rPr>
              <a:t> </a:t>
            </a:r>
            <a:r>
              <a:rPr sz="1800" dirty="0">
                <a:latin typeface="Arial MT"/>
                <a:cs typeface="Arial MT"/>
              </a:rPr>
              <a:t>evento</a:t>
            </a:r>
            <a:r>
              <a:rPr sz="1800" spc="-10" dirty="0">
                <a:latin typeface="Arial MT"/>
                <a:cs typeface="Arial MT"/>
              </a:rPr>
              <a:t> </a:t>
            </a:r>
            <a:r>
              <a:rPr sz="1800" dirty="0">
                <a:latin typeface="Arial MT"/>
                <a:cs typeface="Arial MT"/>
              </a:rPr>
              <a:t>llamado</a:t>
            </a:r>
            <a:r>
              <a:rPr sz="1800" spc="-10" dirty="0">
                <a:latin typeface="Arial MT"/>
                <a:cs typeface="Arial MT"/>
              </a:rPr>
              <a:t> </a:t>
            </a:r>
            <a:r>
              <a:rPr sz="1800" dirty="0">
                <a:latin typeface="Arial MT"/>
                <a:cs typeface="Arial MT"/>
              </a:rPr>
              <a:t>en cada</a:t>
            </a:r>
            <a:endParaRPr sz="1800">
              <a:latin typeface="Arial MT"/>
              <a:cs typeface="Arial MT"/>
            </a:endParaRPr>
          </a:p>
          <a:p>
            <a:pPr marL="355600">
              <a:lnSpc>
                <a:spcPct val="100000"/>
              </a:lnSpc>
            </a:pPr>
            <a:r>
              <a:rPr sz="1800" spc="-5" dirty="0">
                <a:latin typeface="Arial MT"/>
                <a:cs typeface="Arial MT"/>
              </a:rPr>
              <a:t>cambio</a:t>
            </a:r>
            <a:r>
              <a:rPr sz="1800" spc="-10" dirty="0">
                <a:latin typeface="Arial MT"/>
                <a:cs typeface="Arial MT"/>
              </a:rPr>
              <a:t> </a:t>
            </a:r>
            <a:r>
              <a:rPr sz="1800" spc="-5" dirty="0">
                <a:latin typeface="Arial MT"/>
                <a:cs typeface="Arial MT"/>
              </a:rPr>
              <a:t>de</a:t>
            </a:r>
            <a:r>
              <a:rPr sz="1800" dirty="0">
                <a:latin typeface="Arial MT"/>
                <a:cs typeface="Arial MT"/>
              </a:rPr>
              <a:t> </a:t>
            </a:r>
            <a:r>
              <a:rPr sz="1800" spc="-5" dirty="0">
                <a:latin typeface="Arial MT"/>
                <a:cs typeface="Arial MT"/>
              </a:rPr>
              <a:t>estado del</a:t>
            </a:r>
            <a:r>
              <a:rPr sz="1800" dirty="0">
                <a:latin typeface="Arial MT"/>
                <a:cs typeface="Arial MT"/>
              </a:rPr>
              <a:t> </a:t>
            </a:r>
            <a:r>
              <a:rPr sz="1800" spc="-5" dirty="0">
                <a:latin typeface="Arial MT"/>
                <a:cs typeface="Arial MT"/>
              </a:rPr>
              <a:t>objeto</a:t>
            </a:r>
            <a:endParaRPr sz="1800">
              <a:latin typeface="Arial MT"/>
              <a:cs typeface="Arial MT"/>
            </a:endParaRPr>
          </a:p>
          <a:p>
            <a:pPr>
              <a:lnSpc>
                <a:spcPct val="100000"/>
              </a:lnSpc>
              <a:spcBef>
                <a:spcPts val="35"/>
              </a:spcBef>
            </a:pPr>
            <a:endParaRPr sz="1850">
              <a:latin typeface="Arial MT"/>
              <a:cs typeface="Arial MT"/>
            </a:endParaRPr>
          </a:p>
          <a:p>
            <a:pPr marL="355600" indent="-342900">
              <a:lnSpc>
                <a:spcPct val="100000"/>
              </a:lnSpc>
              <a:buClr>
                <a:srgbClr val="C23009"/>
              </a:buClr>
              <a:buFont typeface="Arial MT"/>
              <a:buChar char="•"/>
              <a:tabLst>
                <a:tab pos="354965" algn="l"/>
                <a:tab pos="355600" algn="l"/>
              </a:tabLst>
            </a:pPr>
            <a:r>
              <a:rPr sz="1800" b="1" dirty="0">
                <a:latin typeface="Arial"/>
                <a:cs typeface="Arial"/>
              </a:rPr>
              <a:t>readyState: </a:t>
            </a:r>
            <a:r>
              <a:rPr sz="1800" spc="-5" dirty="0">
                <a:latin typeface="Arial MT"/>
                <a:cs typeface="Arial MT"/>
              </a:rPr>
              <a:t>Indica</a:t>
            </a:r>
            <a:r>
              <a:rPr sz="1800" spc="5" dirty="0">
                <a:latin typeface="Arial MT"/>
                <a:cs typeface="Arial MT"/>
              </a:rPr>
              <a:t> </a:t>
            </a:r>
            <a:r>
              <a:rPr sz="1800" spc="-5" dirty="0">
                <a:latin typeface="Arial MT"/>
                <a:cs typeface="Arial MT"/>
              </a:rPr>
              <a:t>el</a:t>
            </a:r>
            <a:r>
              <a:rPr sz="1800" spc="10" dirty="0">
                <a:latin typeface="Arial MT"/>
                <a:cs typeface="Arial MT"/>
              </a:rPr>
              <a:t> </a:t>
            </a:r>
            <a:r>
              <a:rPr sz="1800" spc="-5" dirty="0">
                <a:latin typeface="Arial MT"/>
                <a:cs typeface="Arial MT"/>
              </a:rPr>
              <a:t>estado del</a:t>
            </a:r>
            <a:r>
              <a:rPr sz="1800" spc="10" dirty="0">
                <a:latin typeface="Arial MT"/>
                <a:cs typeface="Arial MT"/>
              </a:rPr>
              <a:t> </a:t>
            </a:r>
            <a:r>
              <a:rPr sz="1800" spc="-5" dirty="0">
                <a:latin typeface="Arial MT"/>
                <a:cs typeface="Arial MT"/>
              </a:rPr>
              <a:t>objeto o</a:t>
            </a:r>
            <a:r>
              <a:rPr sz="1800" spc="10" dirty="0">
                <a:latin typeface="Arial MT"/>
                <a:cs typeface="Arial MT"/>
              </a:rPr>
              <a:t> </a:t>
            </a:r>
            <a:r>
              <a:rPr sz="1800" spc="-5" dirty="0">
                <a:latin typeface="Arial MT"/>
                <a:cs typeface="Arial MT"/>
              </a:rPr>
              <a:t>la</a:t>
            </a:r>
            <a:r>
              <a:rPr sz="1800" spc="5" dirty="0">
                <a:latin typeface="Arial MT"/>
                <a:cs typeface="Arial MT"/>
              </a:rPr>
              <a:t> </a:t>
            </a:r>
            <a:r>
              <a:rPr sz="1800" spc="-5" dirty="0">
                <a:latin typeface="Arial MT"/>
                <a:cs typeface="Arial MT"/>
              </a:rPr>
              <a:t>petición</a:t>
            </a:r>
            <a:endParaRPr sz="1800">
              <a:latin typeface="Arial MT"/>
              <a:cs typeface="Arial MT"/>
            </a:endParaRPr>
          </a:p>
          <a:p>
            <a:pPr marL="812800" lvl="1" indent="-342900">
              <a:lnSpc>
                <a:spcPct val="100000"/>
              </a:lnSpc>
              <a:spcBef>
                <a:spcPts val="960"/>
              </a:spcBef>
              <a:buClr>
                <a:srgbClr val="333399"/>
              </a:buClr>
              <a:buChar char="•"/>
              <a:tabLst>
                <a:tab pos="812165" algn="l"/>
                <a:tab pos="812800" algn="l"/>
              </a:tabLst>
            </a:pPr>
            <a:r>
              <a:rPr sz="1800" spc="-5" dirty="0">
                <a:latin typeface="Arial MT"/>
                <a:cs typeface="Arial MT"/>
              </a:rPr>
              <a:t>0</a:t>
            </a:r>
            <a:r>
              <a:rPr sz="1800" spc="-10" dirty="0">
                <a:latin typeface="Arial MT"/>
                <a:cs typeface="Arial MT"/>
              </a:rPr>
              <a:t> </a:t>
            </a:r>
            <a:r>
              <a:rPr sz="1800" dirty="0">
                <a:latin typeface="Arial MT"/>
                <a:cs typeface="Arial MT"/>
              </a:rPr>
              <a:t>=</a:t>
            </a:r>
            <a:r>
              <a:rPr sz="1800" spc="-5" dirty="0">
                <a:latin typeface="Arial MT"/>
                <a:cs typeface="Arial MT"/>
              </a:rPr>
              <a:t> sin</a:t>
            </a:r>
            <a:r>
              <a:rPr sz="1800" spc="-10" dirty="0">
                <a:latin typeface="Arial MT"/>
                <a:cs typeface="Arial MT"/>
              </a:rPr>
              <a:t> </a:t>
            </a:r>
            <a:r>
              <a:rPr sz="1800" spc="-5" dirty="0">
                <a:latin typeface="Arial MT"/>
                <a:cs typeface="Arial MT"/>
              </a:rPr>
              <a:t>inicializar</a:t>
            </a:r>
            <a:endParaRPr sz="1800">
              <a:latin typeface="Arial MT"/>
              <a:cs typeface="Arial MT"/>
            </a:endParaRPr>
          </a:p>
          <a:p>
            <a:pPr marL="812800" lvl="1" indent="-342900">
              <a:lnSpc>
                <a:spcPct val="100000"/>
              </a:lnSpc>
              <a:buClr>
                <a:srgbClr val="333399"/>
              </a:buClr>
              <a:buChar char="•"/>
              <a:tabLst>
                <a:tab pos="812165" algn="l"/>
                <a:tab pos="812800" algn="l"/>
              </a:tabLst>
            </a:pPr>
            <a:r>
              <a:rPr sz="1800" spc="-5" dirty="0">
                <a:latin typeface="Arial MT"/>
                <a:cs typeface="Arial MT"/>
              </a:rPr>
              <a:t>1</a:t>
            </a:r>
            <a:r>
              <a:rPr sz="1800" spc="-25" dirty="0">
                <a:latin typeface="Arial MT"/>
                <a:cs typeface="Arial MT"/>
              </a:rPr>
              <a:t> </a:t>
            </a:r>
            <a:r>
              <a:rPr sz="1800" spc="-5" dirty="0">
                <a:latin typeface="Arial MT"/>
                <a:cs typeface="Arial MT"/>
              </a:rPr>
              <a:t>=cargando</a:t>
            </a:r>
            <a:endParaRPr sz="1800">
              <a:latin typeface="Arial MT"/>
              <a:cs typeface="Arial MT"/>
            </a:endParaRPr>
          </a:p>
          <a:p>
            <a:pPr marL="812800" lvl="1" indent="-342900">
              <a:lnSpc>
                <a:spcPct val="100000"/>
              </a:lnSpc>
              <a:buClr>
                <a:srgbClr val="333399"/>
              </a:buClr>
              <a:buChar char="•"/>
              <a:tabLst>
                <a:tab pos="812165" algn="l"/>
                <a:tab pos="812800" algn="l"/>
              </a:tabLst>
            </a:pPr>
            <a:r>
              <a:rPr sz="1800" spc="-5" dirty="0">
                <a:latin typeface="Arial MT"/>
                <a:cs typeface="Arial MT"/>
              </a:rPr>
              <a:t>2</a:t>
            </a:r>
            <a:r>
              <a:rPr sz="1800" spc="-10" dirty="0">
                <a:latin typeface="Arial MT"/>
                <a:cs typeface="Arial MT"/>
              </a:rPr>
              <a:t> </a:t>
            </a:r>
            <a:r>
              <a:rPr sz="1800" dirty="0">
                <a:latin typeface="Arial MT"/>
                <a:cs typeface="Arial MT"/>
              </a:rPr>
              <a:t>=</a:t>
            </a:r>
            <a:r>
              <a:rPr sz="1800" spc="-10" dirty="0">
                <a:latin typeface="Arial MT"/>
                <a:cs typeface="Arial MT"/>
              </a:rPr>
              <a:t> </a:t>
            </a:r>
            <a:r>
              <a:rPr sz="1800" spc="-5" dirty="0">
                <a:latin typeface="Arial MT"/>
                <a:cs typeface="Arial MT"/>
              </a:rPr>
              <a:t>fin de</a:t>
            </a:r>
            <a:r>
              <a:rPr sz="1800" spc="-10" dirty="0">
                <a:latin typeface="Arial MT"/>
                <a:cs typeface="Arial MT"/>
              </a:rPr>
              <a:t> </a:t>
            </a:r>
            <a:r>
              <a:rPr sz="1800" spc="-5" dirty="0">
                <a:latin typeface="Arial MT"/>
                <a:cs typeface="Arial MT"/>
              </a:rPr>
              <a:t>la carga</a:t>
            </a:r>
            <a:endParaRPr sz="1800">
              <a:latin typeface="Arial MT"/>
              <a:cs typeface="Arial MT"/>
            </a:endParaRPr>
          </a:p>
          <a:p>
            <a:pPr marL="812800" lvl="1" indent="-342900">
              <a:lnSpc>
                <a:spcPct val="100000"/>
              </a:lnSpc>
              <a:buClr>
                <a:srgbClr val="333399"/>
              </a:buClr>
              <a:buChar char="•"/>
              <a:tabLst>
                <a:tab pos="812165" algn="l"/>
                <a:tab pos="812800" algn="l"/>
              </a:tabLst>
            </a:pPr>
            <a:r>
              <a:rPr sz="1800" spc="-5" dirty="0">
                <a:latin typeface="Arial MT"/>
                <a:cs typeface="Arial MT"/>
              </a:rPr>
              <a:t>3</a:t>
            </a:r>
            <a:r>
              <a:rPr sz="1800" spc="5" dirty="0">
                <a:latin typeface="Arial MT"/>
                <a:cs typeface="Arial MT"/>
              </a:rPr>
              <a:t> </a:t>
            </a:r>
            <a:r>
              <a:rPr sz="1800" dirty="0">
                <a:latin typeface="Arial MT"/>
                <a:cs typeface="Arial MT"/>
              </a:rPr>
              <a:t>=</a:t>
            </a:r>
            <a:r>
              <a:rPr sz="1800" spc="10" dirty="0">
                <a:latin typeface="Arial MT"/>
                <a:cs typeface="Arial MT"/>
              </a:rPr>
              <a:t> </a:t>
            </a:r>
            <a:r>
              <a:rPr sz="1800" spc="-5" dirty="0">
                <a:latin typeface="Arial MT"/>
                <a:cs typeface="Arial MT"/>
              </a:rPr>
              <a:t>actualizando</a:t>
            </a:r>
            <a:r>
              <a:rPr sz="1800" dirty="0">
                <a:latin typeface="Arial MT"/>
                <a:cs typeface="Arial MT"/>
              </a:rPr>
              <a:t> </a:t>
            </a:r>
            <a:r>
              <a:rPr sz="1800" spc="-5" dirty="0">
                <a:latin typeface="Arial MT"/>
                <a:cs typeface="Arial MT"/>
              </a:rPr>
              <a:t>la</a:t>
            </a:r>
            <a:r>
              <a:rPr sz="1800" spc="10" dirty="0">
                <a:latin typeface="Arial MT"/>
                <a:cs typeface="Arial MT"/>
              </a:rPr>
              <a:t> </a:t>
            </a:r>
            <a:r>
              <a:rPr sz="1800" spc="-5" dirty="0">
                <a:latin typeface="Arial MT"/>
                <a:cs typeface="Arial MT"/>
              </a:rPr>
              <a:t>información</a:t>
            </a:r>
            <a:r>
              <a:rPr sz="1800" dirty="0">
                <a:latin typeface="Arial MT"/>
                <a:cs typeface="Arial MT"/>
              </a:rPr>
              <a:t> </a:t>
            </a:r>
            <a:r>
              <a:rPr sz="1800" spc="-5" dirty="0">
                <a:latin typeface="Arial MT"/>
                <a:cs typeface="Arial MT"/>
              </a:rPr>
              <a:t>recibida</a:t>
            </a:r>
            <a:endParaRPr sz="1800">
              <a:latin typeface="Arial MT"/>
              <a:cs typeface="Arial MT"/>
            </a:endParaRPr>
          </a:p>
          <a:p>
            <a:pPr marL="812800" lvl="1" indent="-342900">
              <a:lnSpc>
                <a:spcPct val="100000"/>
              </a:lnSpc>
              <a:buClr>
                <a:srgbClr val="333399"/>
              </a:buClr>
              <a:buChar char="•"/>
              <a:tabLst>
                <a:tab pos="812165" algn="l"/>
                <a:tab pos="812800" algn="l"/>
              </a:tabLst>
            </a:pPr>
            <a:r>
              <a:rPr sz="1800" spc="-5" dirty="0">
                <a:latin typeface="Arial MT"/>
                <a:cs typeface="Arial MT"/>
              </a:rPr>
              <a:t>4 </a:t>
            </a:r>
            <a:r>
              <a:rPr sz="1800" dirty="0">
                <a:latin typeface="Arial MT"/>
                <a:cs typeface="Arial MT"/>
              </a:rPr>
              <a:t>= </a:t>
            </a:r>
            <a:r>
              <a:rPr sz="1800" spc="-5" dirty="0">
                <a:latin typeface="Arial MT"/>
                <a:cs typeface="Arial MT"/>
              </a:rPr>
              <a:t>Operación</a:t>
            </a:r>
            <a:r>
              <a:rPr sz="1800" spc="-15" dirty="0">
                <a:latin typeface="Arial MT"/>
                <a:cs typeface="Arial MT"/>
              </a:rPr>
              <a:t> </a:t>
            </a:r>
            <a:r>
              <a:rPr sz="1800" spc="-5" dirty="0">
                <a:latin typeface="Arial MT"/>
                <a:cs typeface="Arial MT"/>
              </a:rPr>
              <a:t>completada</a:t>
            </a:r>
            <a:endParaRPr sz="1800">
              <a:latin typeface="Arial MT"/>
              <a:cs typeface="Arial MT"/>
            </a:endParaRPr>
          </a:p>
          <a:p>
            <a:pPr lvl="1">
              <a:lnSpc>
                <a:spcPct val="100000"/>
              </a:lnSpc>
              <a:spcBef>
                <a:spcPts val="30"/>
              </a:spcBef>
              <a:buClr>
                <a:srgbClr val="333399"/>
              </a:buClr>
              <a:buFont typeface="Arial MT"/>
              <a:buChar char="•"/>
            </a:pPr>
            <a:endParaRPr sz="1850">
              <a:latin typeface="Arial MT"/>
              <a:cs typeface="Arial MT"/>
            </a:endParaRPr>
          </a:p>
          <a:p>
            <a:pPr marL="355600" indent="-342900">
              <a:lnSpc>
                <a:spcPct val="100000"/>
              </a:lnSpc>
              <a:spcBef>
                <a:spcPts val="5"/>
              </a:spcBef>
              <a:buClr>
                <a:srgbClr val="C23009"/>
              </a:buClr>
              <a:buFont typeface="Arial MT"/>
              <a:buChar char="•"/>
              <a:tabLst>
                <a:tab pos="354965" algn="l"/>
                <a:tab pos="355600" algn="l"/>
              </a:tabLst>
            </a:pPr>
            <a:r>
              <a:rPr sz="1800" b="1" dirty="0">
                <a:latin typeface="Arial"/>
                <a:cs typeface="Arial"/>
              </a:rPr>
              <a:t>status:</a:t>
            </a:r>
            <a:r>
              <a:rPr sz="1800" b="1" spc="-10" dirty="0">
                <a:latin typeface="Arial"/>
                <a:cs typeface="Arial"/>
              </a:rPr>
              <a:t> </a:t>
            </a:r>
            <a:r>
              <a:rPr sz="1800" spc="-5" dirty="0">
                <a:latin typeface="Arial MT"/>
                <a:cs typeface="Arial MT"/>
              </a:rPr>
              <a:t>Estado</a:t>
            </a:r>
            <a:r>
              <a:rPr sz="1800" spc="-10" dirty="0">
                <a:latin typeface="Arial MT"/>
                <a:cs typeface="Arial MT"/>
              </a:rPr>
              <a:t> </a:t>
            </a:r>
            <a:r>
              <a:rPr sz="1800" dirty="0">
                <a:latin typeface="Arial MT"/>
                <a:cs typeface="Arial MT"/>
              </a:rPr>
              <a:t>HTTP</a:t>
            </a:r>
            <a:r>
              <a:rPr sz="1800" spc="-45" dirty="0">
                <a:latin typeface="Arial MT"/>
                <a:cs typeface="Arial MT"/>
              </a:rPr>
              <a:t> </a:t>
            </a:r>
            <a:r>
              <a:rPr sz="1800" dirty="0">
                <a:latin typeface="Arial MT"/>
                <a:cs typeface="Arial MT"/>
              </a:rPr>
              <a:t>devuelto</a:t>
            </a:r>
            <a:r>
              <a:rPr sz="1800" spc="-15" dirty="0">
                <a:latin typeface="Arial MT"/>
                <a:cs typeface="Arial MT"/>
              </a:rPr>
              <a:t> </a:t>
            </a:r>
            <a:r>
              <a:rPr sz="1800" dirty="0">
                <a:latin typeface="Arial MT"/>
                <a:cs typeface="Arial MT"/>
              </a:rPr>
              <a:t>por</a:t>
            </a:r>
            <a:r>
              <a:rPr sz="1800" spc="-5" dirty="0">
                <a:latin typeface="Arial MT"/>
                <a:cs typeface="Arial MT"/>
              </a:rPr>
              <a:t> </a:t>
            </a:r>
            <a:r>
              <a:rPr sz="1800" dirty="0">
                <a:latin typeface="Arial MT"/>
                <a:cs typeface="Arial MT"/>
              </a:rPr>
              <a:t>el </a:t>
            </a:r>
            <a:r>
              <a:rPr sz="1800" spc="-5" dirty="0">
                <a:latin typeface="Arial MT"/>
                <a:cs typeface="Arial MT"/>
              </a:rPr>
              <a:t>servidor</a:t>
            </a:r>
            <a:endParaRPr sz="1800">
              <a:latin typeface="Arial MT"/>
              <a:cs typeface="Arial MT"/>
            </a:endParaRPr>
          </a:p>
          <a:p>
            <a:pPr marL="812800" lvl="1" indent="-342900">
              <a:lnSpc>
                <a:spcPct val="100000"/>
              </a:lnSpc>
              <a:spcBef>
                <a:spcPts val="960"/>
              </a:spcBef>
              <a:buClr>
                <a:srgbClr val="333399"/>
              </a:buClr>
              <a:buChar char="•"/>
              <a:tabLst>
                <a:tab pos="812165" algn="l"/>
                <a:tab pos="812800" algn="l"/>
              </a:tabLst>
            </a:pPr>
            <a:r>
              <a:rPr sz="1800" spc="-5" dirty="0">
                <a:latin typeface="Arial MT"/>
                <a:cs typeface="Arial MT"/>
              </a:rPr>
              <a:t>404</a:t>
            </a:r>
            <a:r>
              <a:rPr sz="1800" dirty="0">
                <a:latin typeface="Arial MT"/>
                <a:cs typeface="Arial MT"/>
              </a:rPr>
              <a:t> </a:t>
            </a:r>
            <a:r>
              <a:rPr sz="1800" spc="-5" dirty="0">
                <a:latin typeface="Arial MT"/>
                <a:cs typeface="Arial MT"/>
              </a:rPr>
              <a:t>si</a:t>
            </a:r>
            <a:r>
              <a:rPr sz="1800" spc="5" dirty="0">
                <a:latin typeface="Arial MT"/>
                <a:cs typeface="Arial MT"/>
              </a:rPr>
              <a:t> </a:t>
            </a:r>
            <a:r>
              <a:rPr sz="1800" spc="-5" dirty="0">
                <a:latin typeface="Arial MT"/>
                <a:cs typeface="Arial MT"/>
              </a:rPr>
              <a:t>la</a:t>
            </a:r>
            <a:r>
              <a:rPr sz="1800" spc="5" dirty="0">
                <a:latin typeface="Arial MT"/>
                <a:cs typeface="Arial MT"/>
              </a:rPr>
              <a:t> </a:t>
            </a:r>
            <a:r>
              <a:rPr sz="1800" spc="-5" dirty="0">
                <a:latin typeface="Arial MT"/>
                <a:cs typeface="Arial MT"/>
              </a:rPr>
              <a:t>página</a:t>
            </a:r>
            <a:r>
              <a:rPr sz="1800" spc="-10" dirty="0">
                <a:latin typeface="Arial MT"/>
                <a:cs typeface="Arial MT"/>
              </a:rPr>
              <a:t> </a:t>
            </a:r>
            <a:r>
              <a:rPr sz="1800" spc="-5" dirty="0">
                <a:latin typeface="Arial MT"/>
                <a:cs typeface="Arial MT"/>
              </a:rPr>
              <a:t>no</a:t>
            </a:r>
            <a:r>
              <a:rPr sz="1800" spc="5" dirty="0">
                <a:latin typeface="Arial MT"/>
                <a:cs typeface="Arial MT"/>
              </a:rPr>
              <a:t> </a:t>
            </a:r>
            <a:r>
              <a:rPr sz="1800" spc="-5" dirty="0">
                <a:latin typeface="Arial MT"/>
                <a:cs typeface="Arial MT"/>
              </a:rPr>
              <a:t>se</a:t>
            </a:r>
            <a:r>
              <a:rPr sz="1800" spc="5" dirty="0">
                <a:latin typeface="Arial MT"/>
                <a:cs typeface="Arial MT"/>
              </a:rPr>
              <a:t> </a:t>
            </a:r>
            <a:r>
              <a:rPr sz="1800" spc="-5" dirty="0">
                <a:latin typeface="Arial MT"/>
                <a:cs typeface="Arial MT"/>
              </a:rPr>
              <a:t>encuentra</a:t>
            </a:r>
            <a:endParaRPr sz="1800">
              <a:latin typeface="Arial MT"/>
              <a:cs typeface="Arial MT"/>
            </a:endParaRPr>
          </a:p>
          <a:p>
            <a:pPr marL="812800" lvl="1" indent="-342900">
              <a:lnSpc>
                <a:spcPct val="100000"/>
              </a:lnSpc>
              <a:buClr>
                <a:srgbClr val="333399"/>
              </a:buClr>
              <a:buChar char="•"/>
              <a:tabLst>
                <a:tab pos="812165" algn="l"/>
                <a:tab pos="812800" algn="l"/>
              </a:tabLst>
            </a:pPr>
            <a:r>
              <a:rPr sz="1800" spc="-5" dirty="0">
                <a:latin typeface="Arial MT"/>
                <a:cs typeface="Arial MT"/>
              </a:rPr>
              <a:t>200 si todo ha ido</a:t>
            </a:r>
            <a:r>
              <a:rPr sz="1800" spc="-10" dirty="0">
                <a:latin typeface="Arial MT"/>
                <a:cs typeface="Arial MT"/>
              </a:rPr>
              <a:t> </a:t>
            </a:r>
            <a:r>
              <a:rPr sz="1800" spc="-5" dirty="0">
                <a:latin typeface="Arial MT"/>
                <a:cs typeface="Arial MT"/>
              </a:rPr>
              <a:t>bien</a:t>
            </a:r>
            <a:endParaRPr sz="1800">
              <a:latin typeface="Arial MT"/>
              <a:cs typeface="Arial M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87222" y="484124"/>
            <a:ext cx="7730490" cy="513080"/>
          </a:xfrm>
          <a:prstGeom prst="rect">
            <a:avLst/>
          </a:prstGeom>
        </p:spPr>
        <p:txBody>
          <a:bodyPr vert="horz" wrap="square" lIns="0" tIns="12065" rIns="0" bIns="0" rtlCol="0">
            <a:spAutoFit/>
          </a:bodyPr>
          <a:lstStyle/>
          <a:p>
            <a:pPr marL="12700">
              <a:lnSpc>
                <a:spcPct val="100000"/>
              </a:lnSpc>
              <a:spcBef>
                <a:spcPts val="95"/>
              </a:spcBef>
              <a:tabLst>
                <a:tab pos="588010" algn="l"/>
                <a:tab pos="7717155" algn="l"/>
              </a:tabLst>
            </a:pPr>
            <a:r>
              <a:rPr sz="3200" spc="-5" dirty="0"/>
              <a:t> 	Historia	</a:t>
            </a:r>
            <a:endParaRPr sz="3200"/>
          </a:p>
        </p:txBody>
      </p:sp>
      <p:sp>
        <p:nvSpPr>
          <p:cNvPr id="3" name="object 3"/>
          <p:cNvSpPr txBox="1"/>
          <p:nvPr/>
        </p:nvSpPr>
        <p:spPr>
          <a:xfrm>
            <a:off x="906017" y="1270558"/>
            <a:ext cx="7554595" cy="3790781"/>
          </a:xfrm>
          <a:prstGeom prst="rect">
            <a:avLst/>
          </a:prstGeom>
        </p:spPr>
        <p:txBody>
          <a:bodyPr vert="horz" wrap="square" lIns="0" tIns="180340" rIns="0" bIns="0" rtlCol="0">
            <a:spAutoFit/>
          </a:bodyPr>
          <a:lstStyle/>
          <a:p>
            <a:pPr marL="111125" indent="-99060">
              <a:lnSpc>
                <a:spcPct val="100000"/>
              </a:lnSpc>
              <a:spcBef>
                <a:spcPts val="1325"/>
              </a:spcBef>
              <a:buClr>
                <a:srgbClr val="C23009"/>
              </a:buClr>
              <a:buSzPct val="95454"/>
              <a:buChar char="•"/>
              <a:tabLst>
                <a:tab pos="111760" algn="l"/>
              </a:tabLst>
            </a:pPr>
            <a:r>
              <a:rPr sz="2200" dirty="0" err="1">
                <a:latin typeface="Arial MT"/>
                <a:cs typeface="Arial MT"/>
              </a:rPr>
              <a:t>IFrame</a:t>
            </a:r>
            <a:r>
              <a:rPr sz="2200" spc="-5" dirty="0">
                <a:latin typeface="Arial MT"/>
                <a:cs typeface="Arial MT"/>
              </a:rPr>
              <a:t> </a:t>
            </a:r>
            <a:r>
              <a:rPr sz="2200" dirty="0">
                <a:latin typeface="Arial MT"/>
                <a:cs typeface="Arial MT"/>
              </a:rPr>
              <a:t>(Microsoft</a:t>
            </a:r>
            <a:r>
              <a:rPr sz="2200" spc="-10" dirty="0">
                <a:latin typeface="Arial MT"/>
                <a:cs typeface="Arial MT"/>
              </a:rPr>
              <a:t> </a:t>
            </a:r>
            <a:r>
              <a:rPr sz="2200" dirty="0">
                <a:latin typeface="Arial MT"/>
                <a:cs typeface="Arial MT"/>
              </a:rPr>
              <a:t>Internet</a:t>
            </a:r>
            <a:r>
              <a:rPr sz="2200" spc="-5" dirty="0">
                <a:latin typeface="Arial MT"/>
                <a:cs typeface="Arial MT"/>
              </a:rPr>
              <a:t> </a:t>
            </a:r>
            <a:r>
              <a:rPr sz="2200" dirty="0">
                <a:latin typeface="Arial MT"/>
                <a:cs typeface="Arial MT"/>
              </a:rPr>
              <a:t>Explorer</a:t>
            </a:r>
            <a:r>
              <a:rPr sz="2200" spc="-10" dirty="0">
                <a:latin typeface="Arial MT"/>
                <a:cs typeface="Arial MT"/>
              </a:rPr>
              <a:t> </a:t>
            </a:r>
            <a:r>
              <a:rPr sz="2200" dirty="0">
                <a:latin typeface="Arial MT"/>
                <a:cs typeface="Arial MT"/>
              </a:rPr>
              <a:t>3,</a:t>
            </a:r>
            <a:r>
              <a:rPr sz="2200" spc="-10" dirty="0">
                <a:latin typeface="Arial MT"/>
                <a:cs typeface="Arial MT"/>
              </a:rPr>
              <a:t> </a:t>
            </a:r>
            <a:r>
              <a:rPr sz="2200" dirty="0">
                <a:latin typeface="Arial MT"/>
                <a:cs typeface="Arial MT"/>
              </a:rPr>
              <a:t>1996)</a:t>
            </a:r>
          </a:p>
          <a:p>
            <a:pPr marL="469900">
              <a:lnSpc>
                <a:spcPct val="100000"/>
              </a:lnSpc>
              <a:spcBef>
                <a:spcPts val="5"/>
              </a:spcBef>
            </a:pPr>
            <a:r>
              <a:rPr sz="2000" spc="-5" dirty="0">
                <a:latin typeface="Arial MT"/>
                <a:cs typeface="Arial MT"/>
              </a:rPr>
              <a:t>Carga</a:t>
            </a:r>
            <a:r>
              <a:rPr sz="2000" spc="-10" dirty="0">
                <a:latin typeface="Arial MT"/>
                <a:cs typeface="Arial MT"/>
              </a:rPr>
              <a:t> </a:t>
            </a:r>
            <a:r>
              <a:rPr sz="2000" spc="-5" dirty="0">
                <a:latin typeface="Arial MT"/>
                <a:cs typeface="Arial MT"/>
              </a:rPr>
              <a:t>asíncrona</a:t>
            </a:r>
            <a:r>
              <a:rPr sz="2000" spc="-15" dirty="0">
                <a:latin typeface="Arial MT"/>
                <a:cs typeface="Arial MT"/>
              </a:rPr>
              <a:t> </a:t>
            </a:r>
            <a:r>
              <a:rPr sz="2000" spc="-5" dirty="0">
                <a:latin typeface="Arial MT"/>
                <a:cs typeface="Arial MT"/>
              </a:rPr>
              <a:t>de páginas</a:t>
            </a:r>
            <a:endParaRPr sz="2000" dirty="0">
              <a:latin typeface="Arial MT"/>
              <a:cs typeface="Arial MT"/>
            </a:endParaRPr>
          </a:p>
          <a:p>
            <a:pPr marL="111125" indent="-99060">
              <a:lnSpc>
                <a:spcPct val="100000"/>
              </a:lnSpc>
              <a:spcBef>
                <a:spcPts val="1955"/>
              </a:spcBef>
              <a:buClr>
                <a:srgbClr val="C23009"/>
              </a:buClr>
              <a:buSzPct val="95454"/>
              <a:buChar char="•"/>
              <a:tabLst>
                <a:tab pos="111760" algn="l"/>
              </a:tabLst>
            </a:pPr>
            <a:r>
              <a:rPr sz="2200" dirty="0">
                <a:latin typeface="Arial MT"/>
                <a:cs typeface="Arial MT"/>
              </a:rPr>
              <a:t>Layers</a:t>
            </a:r>
            <a:r>
              <a:rPr sz="2200" spc="-20" dirty="0">
                <a:latin typeface="Arial MT"/>
                <a:cs typeface="Arial MT"/>
              </a:rPr>
              <a:t> </a:t>
            </a:r>
            <a:r>
              <a:rPr sz="2200" dirty="0">
                <a:latin typeface="Arial MT"/>
                <a:cs typeface="Arial MT"/>
              </a:rPr>
              <a:t>(Netscape</a:t>
            </a:r>
            <a:r>
              <a:rPr sz="2200" spc="-20" dirty="0">
                <a:latin typeface="Arial MT"/>
                <a:cs typeface="Arial MT"/>
              </a:rPr>
              <a:t> </a:t>
            </a:r>
            <a:r>
              <a:rPr sz="2200" dirty="0">
                <a:latin typeface="Arial MT"/>
                <a:cs typeface="Arial MT"/>
              </a:rPr>
              <a:t>4,</a:t>
            </a:r>
            <a:r>
              <a:rPr sz="2200" spc="-15" dirty="0">
                <a:latin typeface="Arial MT"/>
                <a:cs typeface="Arial MT"/>
              </a:rPr>
              <a:t> </a:t>
            </a:r>
            <a:r>
              <a:rPr sz="2200" dirty="0">
                <a:latin typeface="Arial MT"/>
                <a:cs typeface="Arial MT"/>
              </a:rPr>
              <a:t>1997)</a:t>
            </a:r>
          </a:p>
          <a:p>
            <a:pPr>
              <a:lnSpc>
                <a:spcPct val="100000"/>
              </a:lnSpc>
              <a:spcBef>
                <a:spcPts val="20"/>
              </a:spcBef>
              <a:buClr>
                <a:srgbClr val="C23009"/>
              </a:buClr>
              <a:buFont typeface="Arial MT"/>
              <a:buChar char="•"/>
            </a:pPr>
            <a:endParaRPr sz="2450" dirty="0">
              <a:latin typeface="Arial MT"/>
              <a:cs typeface="Arial MT"/>
            </a:endParaRPr>
          </a:p>
          <a:p>
            <a:pPr marL="111125" indent="-99060">
              <a:lnSpc>
                <a:spcPct val="100000"/>
              </a:lnSpc>
              <a:buClr>
                <a:srgbClr val="C23009"/>
              </a:buClr>
              <a:buSzPct val="95454"/>
              <a:buChar char="•"/>
              <a:tabLst>
                <a:tab pos="111760" algn="l"/>
              </a:tabLst>
            </a:pPr>
            <a:r>
              <a:rPr sz="2200" dirty="0">
                <a:latin typeface="Arial MT"/>
                <a:cs typeface="Arial MT"/>
              </a:rPr>
              <a:t>Microsoft's</a:t>
            </a:r>
            <a:r>
              <a:rPr sz="2200" spc="-10" dirty="0">
                <a:latin typeface="Arial MT"/>
                <a:cs typeface="Arial MT"/>
              </a:rPr>
              <a:t> </a:t>
            </a:r>
            <a:r>
              <a:rPr sz="2200" dirty="0">
                <a:latin typeface="Arial MT"/>
                <a:cs typeface="Arial MT"/>
              </a:rPr>
              <a:t>Remote</a:t>
            </a:r>
            <a:r>
              <a:rPr sz="2200" spc="-10" dirty="0">
                <a:latin typeface="Arial MT"/>
                <a:cs typeface="Arial MT"/>
              </a:rPr>
              <a:t> </a:t>
            </a:r>
            <a:r>
              <a:rPr sz="2200" dirty="0">
                <a:latin typeface="Arial MT"/>
                <a:cs typeface="Arial MT"/>
              </a:rPr>
              <a:t>Scripting</a:t>
            </a:r>
            <a:r>
              <a:rPr sz="2200" spc="-10" dirty="0">
                <a:latin typeface="Arial MT"/>
                <a:cs typeface="Arial MT"/>
              </a:rPr>
              <a:t> </a:t>
            </a:r>
            <a:r>
              <a:rPr sz="2200" dirty="0">
                <a:latin typeface="Arial MT"/>
                <a:cs typeface="Arial MT"/>
              </a:rPr>
              <a:t>(o</a:t>
            </a:r>
            <a:r>
              <a:rPr sz="2200" spc="-10" dirty="0">
                <a:latin typeface="Arial MT"/>
                <a:cs typeface="Arial MT"/>
              </a:rPr>
              <a:t> </a:t>
            </a:r>
            <a:r>
              <a:rPr sz="2200" dirty="0">
                <a:latin typeface="Arial MT"/>
                <a:cs typeface="Arial MT"/>
              </a:rPr>
              <a:t>MSRS,</a:t>
            </a:r>
            <a:r>
              <a:rPr sz="2200" spc="-25" dirty="0">
                <a:latin typeface="Arial MT"/>
                <a:cs typeface="Arial MT"/>
              </a:rPr>
              <a:t> </a:t>
            </a:r>
            <a:r>
              <a:rPr sz="2200" dirty="0">
                <a:latin typeface="Arial MT"/>
                <a:cs typeface="Arial MT"/>
              </a:rPr>
              <a:t>1998)</a:t>
            </a:r>
          </a:p>
          <a:p>
            <a:pPr marL="469900">
              <a:lnSpc>
                <a:spcPct val="100000"/>
              </a:lnSpc>
              <a:spcBef>
                <a:spcPts val="10"/>
              </a:spcBef>
            </a:pPr>
            <a:r>
              <a:rPr sz="1800" spc="-5" dirty="0">
                <a:latin typeface="Arial MT"/>
                <a:cs typeface="Arial MT"/>
              </a:rPr>
              <a:t>Empleo</a:t>
            </a:r>
            <a:r>
              <a:rPr sz="1800" spc="-15" dirty="0">
                <a:latin typeface="Arial MT"/>
                <a:cs typeface="Arial MT"/>
              </a:rPr>
              <a:t> </a:t>
            </a:r>
            <a:r>
              <a:rPr sz="1800" spc="-5" dirty="0">
                <a:latin typeface="Arial MT"/>
                <a:cs typeface="Arial MT"/>
              </a:rPr>
              <a:t>de</a:t>
            </a:r>
            <a:r>
              <a:rPr sz="1800" spc="-110" dirty="0">
                <a:latin typeface="Arial MT"/>
                <a:cs typeface="Arial MT"/>
              </a:rPr>
              <a:t> </a:t>
            </a:r>
            <a:r>
              <a:rPr sz="1800" spc="-5" dirty="0">
                <a:latin typeface="Arial MT"/>
                <a:cs typeface="Arial MT"/>
              </a:rPr>
              <a:t>Applet</a:t>
            </a:r>
            <a:r>
              <a:rPr sz="1800" spc="-15" dirty="0">
                <a:latin typeface="Arial MT"/>
                <a:cs typeface="Arial MT"/>
              </a:rPr>
              <a:t> </a:t>
            </a:r>
            <a:r>
              <a:rPr sz="1800" spc="-5" dirty="0">
                <a:latin typeface="Arial MT"/>
                <a:cs typeface="Arial MT"/>
              </a:rPr>
              <a:t>Java</a:t>
            </a:r>
            <a:endParaRPr sz="1800" dirty="0">
              <a:latin typeface="Arial MT"/>
              <a:cs typeface="Arial MT"/>
            </a:endParaRPr>
          </a:p>
          <a:p>
            <a:pPr marL="469900" marR="3799840">
              <a:lnSpc>
                <a:spcPct val="100000"/>
              </a:lnSpc>
            </a:pPr>
            <a:r>
              <a:rPr sz="1800" dirty="0">
                <a:latin typeface="Arial MT"/>
                <a:cs typeface="Arial MT"/>
              </a:rPr>
              <a:t>Internet</a:t>
            </a:r>
            <a:r>
              <a:rPr sz="1800" spc="-5" dirty="0">
                <a:latin typeface="Arial MT"/>
                <a:cs typeface="Arial MT"/>
              </a:rPr>
              <a:t> Explorer</a:t>
            </a:r>
            <a:r>
              <a:rPr sz="1800" spc="-15" dirty="0">
                <a:latin typeface="Arial MT"/>
                <a:cs typeface="Arial MT"/>
              </a:rPr>
              <a:t> </a:t>
            </a:r>
            <a:r>
              <a:rPr sz="1800" spc="-5" dirty="0">
                <a:latin typeface="Arial MT"/>
                <a:cs typeface="Arial MT"/>
              </a:rPr>
              <a:t>4</a:t>
            </a:r>
            <a:r>
              <a:rPr sz="1800" dirty="0">
                <a:latin typeface="Arial MT"/>
                <a:cs typeface="Arial MT"/>
              </a:rPr>
              <a:t> y</a:t>
            </a:r>
            <a:r>
              <a:rPr sz="1800" spc="-5" dirty="0">
                <a:latin typeface="Arial MT"/>
                <a:cs typeface="Arial MT"/>
              </a:rPr>
              <a:t> Netscape</a:t>
            </a:r>
            <a:r>
              <a:rPr sz="1800" spc="-10" dirty="0">
                <a:latin typeface="Arial MT"/>
                <a:cs typeface="Arial MT"/>
              </a:rPr>
              <a:t> </a:t>
            </a:r>
            <a:r>
              <a:rPr sz="1800" spc="-5" dirty="0">
                <a:latin typeface="Arial MT"/>
                <a:cs typeface="Arial MT"/>
              </a:rPr>
              <a:t>4 </a:t>
            </a:r>
            <a:r>
              <a:rPr sz="1800" spc="-484" dirty="0">
                <a:latin typeface="Arial MT"/>
                <a:cs typeface="Arial MT"/>
              </a:rPr>
              <a:t> </a:t>
            </a:r>
            <a:r>
              <a:rPr sz="1800" spc="-5" dirty="0">
                <a:latin typeface="Arial MT"/>
                <a:cs typeface="Arial MT"/>
              </a:rPr>
              <a:t>Outlook </a:t>
            </a:r>
            <a:r>
              <a:rPr sz="1800" spc="-15" dirty="0">
                <a:latin typeface="Arial MT"/>
                <a:cs typeface="Arial MT"/>
              </a:rPr>
              <a:t>Web</a:t>
            </a:r>
            <a:r>
              <a:rPr sz="1800" spc="-105" dirty="0">
                <a:latin typeface="Arial MT"/>
                <a:cs typeface="Arial MT"/>
              </a:rPr>
              <a:t> </a:t>
            </a:r>
            <a:r>
              <a:rPr sz="1800" dirty="0">
                <a:latin typeface="Arial MT"/>
                <a:cs typeface="Arial MT"/>
              </a:rPr>
              <a:t>Access</a:t>
            </a:r>
          </a:p>
          <a:p>
            <a:pPr marL="111125" indent="-99060">
              <a:lnSpc>
                <a:spcPct val="100000"/>
              </a:lnSpc>
              <a:spcBef>
                <a:spcPts val="1645"/>
              </a:spcBef>
              <a:buClr>
                <a:srgbClr val="C23009"/>
              </a:buClr>
              <a:buSzPct val="95454"/>
              <a:buChar char="•"/>
              <a:tabLst>
                <a:tab pos="111760" algn="l"/>
              </a:tabLst>
            </a:pPr>
            <a:r>
              <a:rPr sz="2200" dirty="0">
                <a:latin typeface="Arial MT"/>
                <a:cs typeface="Arial MT"/>
              </a:rPr>
              <a:t>Definición</a:t>
            </a:r>
            <a:r>
              <a:rPr sz="2200" spc="-25" dirty="0">
                <a:latin typeface="Arial MT"/>
                <a:cs typeface="Arial MT"/>
              </a:rPr>
              <a:t> </a:t>
            </a:r>
            <a:r>
              <a:rPr sz="2200" dirty="0">
                <a:latin typeface="Arial MT"/>
                <a:cs typeface="Arial MT"/>
              </a:rPr>
              <a:t>del</a:t>
            </a:r>
            <a:r>
              <a:rPr sz="2200" spc="-15" dirty="0">
                <a:latin typeface="Arial MT"/>
                <a:cs typeface="Arial MT"/>
              </a:rPr>
              <a:t> </a:t>
            </a:r>
            <a:r>
              <a:rPr sz="2200" dirty="0">
                <a:latin typeface="Arial MT"/>
                <a:cs typeface="Arial MT"/>
              </a:rPr>
              <a:t>término</a:t>
            </a:r>
            <a:r>
              <a:rPr sz="2200" spc="-125" dirty="0">
                <a:latin typeface="Arial MT"/>
                <a:cs typeface="Arial MT"/>
              </a:rPr>
              <a:t> </a:t>
            </a:r>
            <a:r>
              <a:rPr sz="2200" dirty="0">
                <a:latin typeface="Arial MT"/>
                <a:cs typeface="Arial MT"/>
              </a:rPr>
              <a:t>AJAX(Febrero</a:t>
            </a:r>
            <a:r>
              <a:rPr sz="2200" spc="-15" dirty="0">
                <a:latin typeface="Arial MT"/>
                <a:cs typeface="Arial MT"/>
              </a:rPr>
              <a:t> </a:t>
            </a:r>
            <a:r>
              <a:rPr sz="2200" dirty="0">
                <a:latin typeface="Arial MT"/>
                <a:cs typeface="Arial MT"/>
              </a:rPr>
              <a:t>2005)</a:t>
            </a:r>
          </a:p>
          <a:p>
            <a:pPr marL="469900">
              <a:lnSpc>
                <a:spcPct val="100000"/>
              </a:lnSpc>
              <a:spcBef>
                <a:spcPts val="10"/>
              </a:spcBef>
            </a:pPr>
            <a:r>
              <a:rPr sz="1800" spc="-5" dirty="0">
                <a:latin typeface="Arial MT"/>
                <a:cs typeface="Arial MT"/>
              </a:rPr>
              <a:t>Jesse</a:t>
            </a:r>
            <a:r>
              <a:rPr sz="1800" dirty="0">
                <a:latin typeface="Arial MT"/>
                <a:cs typeface="Arial MT"/>
              </a:rPr>
              <a:t> </a:t>
            </a:r>
            <a:r>
              <a:rPr sz="1800" spc="-5" dirty="0">
                <a:latin typeface="Arial MT"/>
                <a:cs typeface="Arial MT"/>
              </a:rPr>
              <a:t>James</a:t>
            </a:r>
            <a:r>
              <a:rPr sz="1800" dirty="0">
                <a:latin typeface="Arial MT"/>
                <a:cs typeface="Arial MT"/>
              </a:rPr>
              <a:t> </a:t>
            </a:r>
            <a:r>
              <a:rPr sz="1800" spc="-5" dirty="0">
                <a:latin typeface="Arial MT"/>
                <a:cs typeface="Arial MT"/>
              </a:rPr>
              <a:t>Garrett: </a:t>
            </a:r>
            <a:r>
              <a:rPr sz="1800" dirty="0">
                <a:latin typeface="Arial MT"/>
                <a:cs typeface="Arial MT"/>
              </a:rPr>
              <a:t>“A</a:t>
            </a:r>
            <a:r>
              <a:rPr sz="1800" spc="-105" dirty="0">
                <a:latin typeface="Arial MT"/>
                <a:cs typeface="Arial MT"/>
              </a:rPr>
              <a:t> </a:t>
            </a:r>
            <a:r>
              <a:rPr sz="1800" spc="-5" dirty="0">
                <a:latin typeface="Arial MT"/>
                <a:cs typeface="Arial MT"/>
              </a:rPr>
              <a:t>New</a:t>
            </a:r>
            <a:r>
              <a:rPr sz="1800" spc="-105" dirty="0">
                <a:latin typeface="Arial MT"/>
                <a:cs typeface="Arial MT"/>
              </a:rPr>
              <a:t> </a:t>
            </a:r>
            <a:r>
              <a:rPr sz="1800" dirty="0">
                <a:latin typeface="Arial MT"/>
                <a:cs typeface="Arial MT"/>
              </a:rPr>
              <a:t>Approach</a:t>
            </a:r>
            <a:r>
              <a:rPr sz="1800" spc="-10" dirty="0">
                <a:latin typeface="Arial MT"/>
                <a:cs typeface="Arial MT"/>
              </a:rPr>
              <a:t> </a:t>
            </a:r>
            <a:r>
              <a:rPr sz="1800" dirty="0">
                <a:latin typeface="Arial MT"/>
                <a:cs typeface="Arial MT"/>
              </a:rPr>
              <a:t>to </a:t>
            </a:r>
            <a:r>
              <a:rPr sz="1800" spc="-15" dirty="0">
                <a:latin typeface="Arial MT"/>
                <a:cs typeface="Arial MT"/>
              </a:rPr>
              <a:t>Web</a:t>
            </a:r>
            <a:r>
              <a:rPr sz="1800" spc="-105" dirty="0">
                <a:latin typeface="Arial MT"/>
                <a:cs typeface="Arial MT"/>
              </a:rPr>
              <a:t> </a:t>
            </a:r>
            <a:r>
              <a:rPr sz="1800" dirty="0">
                <a:latin typeface="Arial MT"/>
                <a:cs typeface="Arial MT"/>
              </a:rPr>
              <a:t>Applications”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7921" rIns="0" bIns="0" rtlCol="0">
            <a:spAutoFit/>
          </a:bodyPr>
          <a:lstStyle/>
          <a:p>
            <a:pPr marL="373380">
              <a:lnSpc>
                <a:spcPct val="100000"/>
              </a:lnSpc>
              <a:spcBef>
                <a:spcPts val="100"/>
              </a:spcBef>
              <a:tabLst>
                <a:tab pos="8077834" algn="l"/>
              </a:tabLst>
            </a:pPr>
            <a:r>
              <a:rPr dirty="0"/>
              <a:t> </a:t>
            </a:r>
            <a:r>
              <a:rPr spc="-320" dirty="0"/>
              <a:t> </a:t>
            </a:r>
            <a:r>
              <a:rPr dirty="0"/>
              <a:t>Propiedades</a:t>
            </a:r>
            <a:r>
              <a:rPr spc="-45" dirty="0"/>
              <a:t> </a:t>
            </a:r>
            <a:r>
              <a:rPr dirty="0"/>
              <a:t>de</a:t>
            </a:r>
            <a:r>
              <a:rPr spc="-30" dirty="0"/>
              <a:t> </a:t>
            </a:r>
            <a:r>
              <a:rPr spc="-5" dirty="0"/>
              <a:t>XMLHttpRequest	</a:t>
            </a:r>
          </a:p>
        </p:txBody>
      </p:sp>
      <p:sp>
        <p:nvSpPr>
          <p:cNvPr id="3" name="object 3"/>
          <p:cNvSpPr txBox="1"/>
          <p:nvPr/>
        </p:nvSpPr>
        <p:spPr>
          <a:xfrm>
            <a:off x="978916" y="1353820"/>
            <a:ext cx="7184390" cy="1946275"/>
          </a:xfrm>
          <a:prstGeom prst="rect">
            <a:avLst/>
          </a:prstGeom>
        </p:spPr>
        <p:txBody>
          <a:bodyPr vert="horz" wrap="square" lIns="0" tIns="12700" rIns="0" bIns="0" rtlCol="0">
            <a:spAutoFit/>
          </a:bodyPr>
          <a:lstStyle/>
          <a:p>
            <a:pPr marL="355600" indent="-342900">
              <a:lnSpc>
                <a:spcPct val="100000"/>
              </a:lnSpc>
              <a:spcBef>
                <a:spcPts val="100"/>
              </a:spcBef>
              <a:buClr>
                <a:srgbClr val="C23009"/>
              </a:buClr>
              <a:buFont typeface="Arial MT"/>
              <a:buChar char="•"/>
              <a:tabLst>
                <a:tab pos="354965" algn="l"/>
                <a:tab pos="355600" algn="l"/>
              </a:tabLst>
            </a:pPr>
            <a:r>
              <a:rPr sz="1800" b="1" spc="-15" dirty="0">
                <a:latin typeface="Arial"/>
                <a:cs typeface="Arial"/>
              </a:rPr>
              <a:t>responseText:</a:t>
            </a:r>
            <a:r>
              <a:rPr sz="1800" b="1" dirty="0">
                <a:latin typeface="Arial"/>
                <a:cs typeface="Arial"/>
              </a:rPr>
              <a:t> </a:t>
            </a:r>
            <a:r>
              <a:rPr sz="1800" spc="-5" dirty="0">
                <a:latin typeface="Arial MT"/>
                <a:cs typeface="Arial MT"/>
              </a:rPr>
              <a:t>Cadena</a:t>
            </a:r>
            <a:r>
              <a:rPr sz="1800" spc="-10" dirty="0">
                <a:latin typeface="Arial MT"/>
                <a:cs typeface="Arial MT"/>
              </a:rPr>
              <a:t> </a:t>
            </a:r>
            <a:r>
              <a:rPr sz="1800" spc="-5" dirty="0">
                <a:latin typeface="Arial MT"/>
                <a:cs typeface="Arial MT"/>
              </a:rPr>
              <a:t>de</a:t>
            </a:r>
            <a:r>
              <a:rPr sz="1800" spc="10" dirty="0">
                <a:latin typeface="Arial MT"/>
                <a:cs typeface="Arial MT"/>
              </a:rPr>
              <a:t> </a:t>
            </a:r>
            <a:r>
              <a:rPr sz="1800" dirty="0">
                <a:latin typeface="Arial MT"/>
                <a:cs typeface="Arial MT"/>
              </a:rPr>
              <a:t>texto</a:t>
            </a:r>
            <a:r>
              <a:rPr sz="1800" spc="10" dirty="0">
                <a:latin typeface="Arial MT"/>
                <a:cs typeface="Arial MT"/>
              </a:rPr>
              <a:t> </a:t>
            </a:r>
            <a:r>
              <a:rPr sz="1800" spc="-5" dirty="0">
                <a:latin typeface="Arial MT"/>
                <a:cs typeface="Arial MT"/>
              </a:rPr>
              <a:t>con</a:t>
            </a:r>
            <a:r>
              <a:rPr sz="1800" spc="5" dirty="0">
                <a:latin typeface="Arial MT"/>
                <a:cs typeface="Arial MT"/>
              </a:rPr>
              <a:t> </a:t>
            </a:r>
            <a:r>
              <a:rPr sz="1800" spc="-5" dirty="0">
                <a:latin typeface="Arial MT"/>
                <a:cs typeface="Arial MT"/>
              </a:rPr>
              <a:t>los</a:t>
            </a:r>
            <a:r>
              <a:rPr sz="1800" spc="10" dirty="0">
                <a:latin typeface="Arial MT"/>
                <a:cs typeface="Arial MT"/>
              </a:rPr>
              <a:t> </a:t>
            </a:r>
            <a:r>
              <a:rPr sz="1800" spc="-5" dirty="0">
                <a:latin typeface="Arial MT"/>
                <a:cs typeface="Arial MT"/>
              </a:rPr>
              <a:t>datos</a:t>
            </a:r>
            <a:r>
              <a:rPr sz="1800" spc="-10" dirty="0">
                <a:latin typeface="Arial MT"/>
                <a:cs typeface="Arial MT"/>
              </a:rPr>
              <a:t> </a:t>
            </a:r>
            <a:r>
              <a:rPr sz="1800" dirty="0">
                <a:latin typeface="Arial MT"/>
                <a:cs typeface="Arial MT"/>
              </a:rPr>
              <a:t>devueltos </a:t>
            </a:r>
            <a:r>
              <a:rPr sz="1800" spc="-5" dirty="0">
                <a:latin typeface="Arial MT"/>
                <a:cs typeface="Arial MT"/>
              </a:rPr>
              <a:t>por</a:t>
            </a:r>
            <a:r>
              <a:rPr sz="1800" spc="5" dirty="0">
                <a:latin typeface="Arial MT"/>
                <a:cs typeface="Arial MT"/>
              </a:rPr>
              <a:t> </a:t>
            </a:r>
            <a:r>
              <a:rPr sz="1800" spc="-5" dirty="0">
                <a:latin typeface="Arial MT"/>
                <a:cs typeface="Arial MT"/>
              </a:rPr>
              <a:t>el</a:t>
            </a:r>
            <a:endParaRPr sz="1800">
              <a:latin typeface="Arial MT"/>
              <a:cs typeface="Arial MT"/>
            </a:endParaRPr>
          </a:p>
          <a:p>
            <a:pPr marL="355600">
              <a:lnSpc>
                <a:spcPct val="100000"/>
              </a:lnSpc>
            </a:pPr>
            <a:r>
              <a:rPr sz="1800" dirty="0">
                <a:latin typeface="Arial MT"/>
                <a:cs typeface="Arial MT"/>
              </a:rPr>
              <a:t>servidor</a:t>
            </a:r>
            <a:endParaRPr sz="1800">
              <a:latin typeface="Arial MT"/>
              <a:cs typeface="Arial MT"/>
            </a:endParaRPr>
          </a:p>
          <a:p>
            <a:pPr>
              <a:lnSpc>
                <a:spcPct val="100000"/>
              </a:lnSpc>
              <a:spcBef>
                <a:spcPts val="30"/>
              </a:spcBef>
            </a:pPr>
            <a:endParaRPr sz="1850">
              <a:latin typeface="Arial MT"/>
              <a:cs typeface="Arial MT"/>
            </a:endParaRPr>
          </a:p>
          <a:p>
            <a:pPr marL="355600" indent="-342900">
              <a:lnSpc>
                <a:spcPct val="100000"/>
              </a:lnSpc>
              <a:spcBef>
                <a:spcPts val="5"/>
              </a:spcBef>
              <a:buClr>
                <a:srgbClr val="C23009"/>
              </a:buClr>
              <a:buFont typeface="Arial MT"/>
              <a:buChar char="•"/>
              <a:tabLst>
                <a:tab pos="354965" algn="l"/>
                <a:tab pos="355600" algn="l"/>
              </a:tabLst>
            </a:pPr>
            <a:r>
              <a:rPr sz="1800" b="1" spc="-5" dirty="0">
                <a:latin typeface="Arial"/>
                <a:cs typeface="Arial"/>
              </a:rPr>
              <a:t>responseXML:</a:t>
            </a:r>
            <a:r>
              <a:rPr sz="1800" b="1" spc="5" dirty="0">
                <a:latin typeface="Arial"/>
                <a:cs typeface="Arial"/>
              </a:rPr>
              <a:t> </a:t>
            </a:r>
            <a:r>
              <a:rPr sz="1800" dirty="0">
                <a:latin typeface="Arial MT"/>
                <a:cs typeface="Arial MT"/>
              </a:rPr>
              <a:t>Objeto</a:t>
            </a:r>
            <a:r>
              <a:rPr sz="1800" spc="10" dirty="0">
                <a:latin typeface="Arial MT"/>
                <a:cs typeface="Arial MT"/>
              </a:rPr>
              <a:t> </a:t>
            </a:r>
            <a:r>
              <a:rPr sz="1800" dirty="0">
                <a:latin typeface="Arial MT"/>
                <a:cs typeface="Arial MT"/>
              </a:rPr>
              <a:t>DOM</a:t>
            </a:r>
            <a:r>
              <a:rPr sz="1800" spc="10" dirty="0">
                <a:latin typeface="Arial MT"/>
                <a:cs typeface="Arial MT"/>
              </a:rPr>
              <a:t> </a:t>
            </a:r>
            <a:r>
              <a:rPr sz="1800" spc="-5" dirty="0">
                <a:latin typeface="Arial MT"/>
                <a:cs typeface="Arial MT"/>
              </a:rPr>
              <a:t>devuelto</a:t>
            </a:r>
            <a:r>
              <a:rPr sz="1800" spc="5" dirty="0">
                <a:latin typeface="Arial MT"/>
                <a:cs typeface="Arial MT"/>
              </a:rPr>
              <a:t> </a:t>
            </a:r>
            <a:r>
              <a:rPr sz="1800" spc="-5" dirty="0">
                <a:latin typeface="Arial MT"/>
                <a:cs typeface="Arial MT"/>
              </a:rPr>
              <a:t>por el</a:t>
            </a:r>
            <a:r>
              <a:rPr sz="1800" spc="10" dirty="0">
                <a:latin typeface="Arial MT"/>
                <a:cs typeface="Arial MT"/>
              </a:rPr>
              <a:t> </a:t>
            </a:r>
            <a:r>
              <a:rPr sz="1800" spc="-5" dirty="0">
                <a:latin typeface="Arial MT"/>
                <a:cs typeface="Arial MT"/>
              </a:rPr>
              <a:t>servidor</a:t>
            </a:r>
            <a:endParaRPr sz="1800">
              <a:latin typeface="Arial MT"/>
              <a:cs typeface="Arial MT"/>
            </a:endParaRPr>
          </a:p>
          <a:p>
            <a:pPr>
              <a:lnSpc>
                <a:spcPct val="100000"/>
              </a:lnSpc>
              <a:spcBef>
                <a:spcPts val="30"/>
              </a:spcBef>
              <a:buClr>
                <a:srgbClr val="C23009"/>
              </a:buClr>
              <a:buFont typeface="Arial MT"/>
              <a:buChar char="•"/>
            </a:pPr>
            <a:endParaRPr sz="1850">
              <a:latin typeface="Arial MT"/>
              <a:cs typeface="Arial MT"/>
            </a:endParaRPr>
          </a:p>
          <a:p>
            <a:pPr marL="355600" marR="5080" indent="-342900">
              <a:lnSpc>
                <a:spcPct val="100000"/>
              </a:lnSpc>
              <a:buClr>
                <a:srgbClr val="C23009"/>
              </a:buClr>
              <a:buFont typeface="Arial MT"/>
              <a:buChar char="•"/>
              <a:tabLst>
                <a:tab pos="354965" algn="l"/>
                <a:tab pos="355600" algn="l"/>
              </a:tabLst>
            </a:pPr>
            <a:r>
              <a:rPr sz="1800" b="1" spc="-15" dirty="0">
                <a:latin typeface="Arial"/>
                <a:cs typeface="Arial"/>
              </a:rPr>
              <a:t>statusText:</a:t>
            </a:r>
            <a:r>
              <a:rPr sz="1800" b="1" spc="10" dirty="0">
                <a:latin typeface="Arial"/>
                <a:cs typeface="Arial"/>
              </a:rPr>
              <a:t> </a:t>
            </a:r>
            <a:r>
              <a:rPr sz="1800" spc="-5" dirty="0">
                <a:latin typeface="Arial MT"/>
                <a:cs typeface="Arial MT"/>
              </a:rPr>
              <a:t>Respuesta</a:t>
            </a:r>
            <a:r>
              <a:rPr sz="1800" dirty="0">
                <a:latin typeface="Arial MT"/>
                <a:cs typeface="Arial MT"/>
              </a:rPr>
              <a:t> </a:t>
            </a:r>
            <a:r>
              <a:rPr sz="1800" spc="-5" dirty="0">
                <a:latin typeface="Arial MT"/>
                <a:cs typeface="Arial MT"/>
              </a:rPr>
              <a:t>del</a:t>
            </a:r>
            <a:r>
              <a:rPr sz="1800" spc="15" dirty="0">
                <a:latin typeface="Arial MT"/>
                <a:cs typeface="Arial MT"/>
              </a:rPr>
              <a:t> </a:t>
            </a:r>
            <a:r>
              <a:rPr sz="1800" spc="-5" dirty="0">
                <a:latin typeface="Arial MT"/>
                <a:cs typeface="Arial MT"/>
              </a:rPr>
              <a:t>servidor</a:t>
            </a:r>
            <a:r>
              <a:rPr sz="1800" spc="20" dirty="0">
                <a:latin typeface="Arial MT"/>
                <a:cs typeface="Arial MT"/>
              </a:rPr>
              <a:t> </a:t>
            </a:r>
            <a:r>
              <a:rPr sz="1800" spc="-5" dirty="0">
                <a:latin typeface="Arial MT"/>
                <a:cs typeface="Arial MT"/>
              </a:rPr>
              <a:t>asociada al</a:t>
            </a:r>
            <a:r>
              <a:rPr sz="1800" spc="15" dirty="0">
                <a:latin typeface="Arial MT"/>
                <a:cs typeface="Arial MT"/>
              </a:rPr>
              <a:t> </a:t>
            </a:r>
            <a:r>
              <a:rPr sz="1800" dirty="0">
                <a:latin typeface="Arial MT"/>
                <a:cs typeface="Arial MT"/>
              </a:rPr>
              <a:t>status</a:t>
            </a:r>
            <a:r>
              <a:rPr sz="1800" spc="20" dirty="0">
                <a:latin typeface="Arial MT"/>
                <a:cs typeface="Arial MT"/>
              </a:rPr>
              <a:t> </a:t>
            </a:r>
            <a:r>
              <a:rPr sz="1800" spc="-5" dirty="0">
                <a:latin typeface="Arial MT"/>
                <a:cs typeface="Arial MT"/>
              </a:rPr>
              <a:t>(mensaje</a:t>
            </a:r>
            <a:r>
              <a:rPr sz="1800" spc="15" dirty="0">
                <a:latin typeface="Arial MT"/>
                <a:cs typeface="Arial MT"/>
              </a:rPr>
              <a:t> </a:t>
            </a:r>
            <a:r>
              <a:rPr sz="1800" spc="-5" dirty="0">
                <a:latin typeface="Arial MT"/>
                <a:cs typeface="Arial MT"/>
              </a:rPr>
              <a:t>de </a:t>
            </a:r>
            <a:r>
              <a:rPr sz="1800" spc="-484" dirty="0">
                <a:latin typeface="Arial MT"/>
                <a:cs typeface="Arial MT"/>
              </a:rPr>
              <a:t> </a:t>
            </a:r>
            <a:r>
              <a:rPr sz="1800" dirty="0">
                <a:latin typeface="Arial MT"/>
                <a:cs typeface="Arial MT"/>
              </a:rPr>
              <a:t>texto)</a:t>
            </a:r>
            <a:endParaRPr sz="1800">
              <a:latin typeface="Arial MT"/>
              <a:cs typeface="Arial MT"/>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065" rIns="0" bIns="0" rtlCol="0">
            <a:spAutoFit/>
          </a:bodyPr>
          <a:lstStyle/>
          <a:p>
            <a:pPr marL="373380">
              <a:lnSpc>
                <a:spcPct val="100000"/>
              </a:lnSpc>
              <a:spcBef>
                <a:spcPts val="95"/>
              </a:spcBef>
              <a:tabLst>
                <a:tab pos="8077834" algn="l"/>
              </a:tabLst>
            </a:pPr>
            <a:r>
              <a:rPr sz="3200" spc="210" dirty="0"/>
              <a:t> </a:t>
            </a:r>
            <a:r>
              <a:rPr sz="3200" spc="-10" dirty="0"/>
              <a:t>XMLHttpRequest	</a:t>
            </a:r>
            <a:endParaRPr sz="3200"/>
          </a:p>
        </p:txBody>
      </p:sp>
      <p:sp>
        <p:nvSpPr>
          <p:cNvPr id="3" name="object 3"/>
          <p:cNvSpPr txBox="1"/>
          <p:nvPr/>
        </p:nvSpPr>
        <p:spPr>
          <a:xfrm>
            <a:off x="978916" y="1221740"/>
            <a:ext cx="4429125" cy="3175635"/>
          </a:xfrm>
          <a:prstGeom prst="rect">
            <a:avLst/>
          </a:prstGeom>
        </p:spPr>
        <p:txBody>
          <a:bodyPr vert="horz" wrap="square" lIns="0" tIns="12700" rIns="0" bIns="0" rtlCol="0">
            <a:spAutoFit/>
          </a:bodyPr>
          <a:lstStyle/>
          <a:p>
            <a:pPr marL="12700">
              <a:lnSpc>
                <a:spcPct val="100000"/>
              </a:lnSpc>
              <a:spcBef>
                <a:spcPts val="100"/>
              </a:spcBef>
            </a:pPr>
            <a:r>
              <a:rPr sz="2400" spc="-5" dirty="0">
                <a:latin typeface="Arial MT"/>
                <a:cs typeface="Arial MT"/>
              </a:rPr>
              <a:t>Alternativas</a:t>
            </a:r>
            <a:r>
              <a:rPr sz="1400" spc="-5" dirty="0">
                <a:latin typeface="Arial MT"/>
                <a:cs typeface="Arial MT"/>
              </a:rPr>
              <a:t>:</a:t>
            </a:r>
            <a:endParaRPr sz="1400">
              <a:latin typeface="Arial MT"/>
              <a:cs typeface="Arial MT"/>
            </a:endParaRPr>
          </a:p>
          <a:p>
            <a:pPr marL="812800" indent="-342900">
              <a:lnSpc>
                <a:spcPct val="100000"/>
              </a:lnSpc>
              <a:spcBef>
                <a:spcPts val="2120"/>
              </a:spcBef>
              <a:buChar char="•"/>
              <a:tabLst>
                <a:tab pos="812165" algn="l"/>
                <a:tab pos="812800" algn="l"/>
              </a:tabLst>
            </a:pPr>
            <a:r>
              <a:rPr sz="2200" dirty="0">
                <a:latin typeface="Arial MT"/>
                <a:cs typeface="Arial MT"/>
              </a:rPr>
              <a:t>IFrame</a:t>
            </a:r>
            <a:r>
              <a:rPr sz="2200" spc="-35" dirty="0">
                <a:latin typeface="Arial MT"/>
                <a:cs typeface="Arial MT"/>
              </a:rPr>
              <a:t> </a:t>
            </a:r>
            <a:r>
              <a:rPr sz="2200" dirty="0">
                <a:latin typeface="Arial MT"/>
                <a:cs typeface="Arial MT"/>
              </a:rPr>
              <a:t>oculto</a:t>
            </a:r>
            <a:endParaRPr sz="2200">
              <a:latin typeface="Arial MT"/>
              <a:cs typeface="Arial MT"/>
            </a:endParaRPr>
          </a:p>
          <a:p>
            <a:pPr marL="812800" indent="-342900">
              <a:lnSpc>
                <a:spcPct val="100000"/>
              </a:lnSpc>
              <a:spcBef>
                <a:spcPts val="790"/>
              </a:spcBef>
              <a:buChar char="•"/>
              <a:tabLst>
                <a:tab pos="812165" algn="l"/>
                <a:tab pos="812800" algn="l"/>
              </a:tabLst>
            </a:pPr>
            <a:r>
              <a:rPr sz="2200" dirty="0">
                <a:latin typeface="Arial MT"/>
                <a:cs typeface="Arial MT"/>
              </a:rPr>
              <a:t>Netscape's</a:t>
            </a:r>
            <a:r>
              <a:rPr sz="2200" spc="-40" dirty="0">
                <a:latin typeface="Arial MT"/>
                <a:cs typeface="Arial MT"/>
              </a:rPr>
              <a:t> </a:t>
            </a:r>
            <a:r>
              <a:rPr sz="2200" dirty="0">
                <a:latin typeface="Arial MT"/>
                <a:cs typeface="Arial MT"/>
              </a:rPr>
              <a:t>LiveConnect</a:t>
            </a:r>
            <a:endParaRPr sz="2200">
              <a:latin typeface="Arial MT"/>
              <a:cs typeface="Arial MT"/>
            </a:endParaRPr>
          </a:p>
          <a:p>
            <a:pPr marL="812800" indent="-342900">
              <a:lnSpc>
                <a:spcPct val="100000"/>
              </a:lnSpc>
              <a:spcBef>
                <a:spcPts val="795"/>
              </a:spcBef>
              <a:buChar char="•"/>
              <a:tabLst>
                <a:tab pos="812165" algn="l"/>
                <a:tab pos="812800" algn="l"/>
              </a:tabLst>
            </a:pPr>
            <a:r>
              <a:rPr sz="2200" dirty="0">
                <a:latin typeface="Arial MT"/>
                <a:cs typeface="Arial MT"/>
              </a:rPr>
              <a:t>Microsoft's</a:t>
            </a:r>
            <a:r>
              <a:rPr sz="2200" spc="-155" dirty="0">
                <a:latin typeface="Arial MT"/>
                <a:cs typeface="Arial MT"/>
              </a:rPr>
              <a:t> </a:t>
            </a:r>
            <a:r>
              <a:rPr sz="2200" dirty="0">
                <a:latin typeface="Arial MT"/>
                <a:cs typeface="Arial MT"/>
              </a:rPr>
              <a:t>ActiveX</a:t>
            </a:r>
            <a:endParaRPr sz="2200">
              <a:latin typeface="Arial MT"/>
              <a:cs typeface="Arial MT"/>
            </a:endParaRPr>
          </a:p>
          <a:p>
            <a:pPr marL="812800" indent="-342900">
              <a:lnSpc>
                <a:spcPct val="100000"/>
              </a:lnSpc>
              <a:spcBef>
                <a:spcPts val="790"/>
              </a:spcBef>
              <a:buChar char="•"/>
              <a:tabLst>
                <a:tab pos="812165" algn="l"/>
                <a:tab pos="812800" algn="l"/>
              </a:tabLst>
            </a:pPr>
            <a:r>
              <a:rPr sz="2200" dirty="0">
                <a:latin typeface="Arial MT"/>
                <a:cs typeface="Arial MT"/>
              </a:rPr>
              <a:t>Microsoft's</a:t>
            </a:r>
            <a:r>
              <a:rPr sz="2200" spc="-25" dirty="0">
                <a:latin typeface="Arial MT"/>
                <a:cs typeface="Arial MT"/>
              </a:rPr>
              <a:t> </a:t>
            </a:r>
            <a:r>
              <a:rPr sz="2200" dirty="0">
                <a:latin typeface="Arial MT"/>
                <a:cs typeface="Arial MT"/>
              </a:rPr>
              <a:t>XML</a:t>
            </a:r>
            <a:r>
              <a:rPr sz="2200" spc="-100" dirty="0">
                <a:latin typeface="Arial MT"/>
                <a:cs typeface="Arial MT"/>
              </a:rPr>
              <a:t> </a:t>
            </a:r>
            <a:r>
              <a:rPr sz="2200" dirty="0">
                <a:latin typeface="Arial MT"/>
                <a:cs typeface="Arial MT"/>
              </a:rPr>
              <a:t>Data</a:t>
            </a:r>
            <a:r>
              <a:rPr sz="2200" spc="-25" dirty="0">
                <a:latin typeface="Arial MT"/>
                <a:cs typeface="Arial MT"/>
              </a:rPr>
              <a:t> </a:t>
            </a:r>
            <a:r>
              <a:rPr sz="2200" dirty="0">
                <a:latin typeface="Arial MT"/>
                <a:cs typeface="Arial MT"/>
              </a:rPr>
              <a:t>Islands</a:t>
            </a:r>
            <a:endParaRPr sz="2200">
              <a:latin typeface="Arial MT"/>
              <a:cs typeface="Arial MT"/>
            </a:endParaRPr>
          </a:p>
          <a:p>
            <a:pPr marL="812800" indent="-342900">
              <a:lnSpc>
                <a:spcPct val="100000"/>
              </a:lnSpc>
              <a:spcBef>
                <a:spcPts val="795"/>
              </a:spcBef>
              <a:buChar char="•"/>
              <a:tabLst>
                <a:tab pos="812165" algn="l"/>
                <a:tab pos="812800" algn="l"/>
              </a:tabLst>
            </a:pPr>
            <a:r>
              <a:rPr sz="2200" dirty="0">
                <a:latin typeface="Arial MT"/>
                <a:cs typeface="Arial MT"/>
              </a:rPr>
              <a:t>Macromedia</a:t>
            </a:r>
            <a:r>
              <a:rPr sz="2200" spc="-30" dirty="0">
                <a:latin typeface="Arial MT"/>
                <a:cs typeface="Arial MT"/>
              </a:rPr>
              <a:t> </a:t>
            </a:r>
            <a:r>
              <a:rPr sz="2200" dirty="0">
                <a:latin typeface="Arial MT"/>
                <a:cs typeface="Arial MT"/>
              </a:rPr>
              <a:t>Flash</a:t>
            </a:r>
            <a:r>
              <a:rPr sz="2200" spc="-25" dirty="0">
                <a:latin typeface="Arial MT"/>
                <a:cs typeface="Arial MT"/>
              </a:rPr>
              <a:t> </a:t>
            </a:r>
            <a:r>
              <a:rPr sz="2200" dirty="0">
                <a:latin typeface="Arial MT"/>
                <a:cs typeface="Arial MT"/>
              </a:rPr>
              <a:t>Player</a:t>
            </a:r>
            <a:endParaRPr sz="2200">
              <a:latin typeface="Arial MT"/>
              <a:cs typeface="Arial MT"/>
            </a:endParaRPr>
          </a:p>
          <a:p>
            <a:pPr marL="812800" indent="-342900">
              <a:lnSpc>
                <a:spcPct val="100000"/>
              </a:lnSpc>
              <a:spcBef>
                <a:spcPts val="790"/>
              </a:spcBef>
              <a:buChar char="•"/>
              <a:tabLst>
                <a:tab pos="812165" algn="l"/>
                <a:tab pos="812800" algn="l"/>
              </a:tabLst>
            </a:pPr>
            <a:r>
              <a:rPr sz="2200" dirty="0">
                <a:latin typeface="Arial MT"/>
                <a:cs typeface="Arial MT"/>
              </a:rPr>
              <a:t>Java</a:t>
            </a:r>
            <a:r>
              <a:rPr sz="2200" spc="-125" dirty="0">
                <a:latin typeface="Arial MT"/>
                <a:cs typeface="Arial MT"/>
              </a:rPr>
              <a:t> </a:t>
            </a:r>
            <a:r>
              <a:rPr sz="2200" dirty="0">
                <a:latin typeface="Arial MT"/>
                <a:cs typeface="Arial MT"/>
              </a:rPr>
              <a:t>Applets</a:t>
            </a:r>
            <a:endParaRPr sz="2200">
              <a:latin typeface="Arial MT"/>
              <a:cs typeface="Arial MT"/>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86359" rIns="0" bIns="0" rtlCol="0">
            <a:spAutoFit/>
          </a:bodyPr>
          <a:lstStyle/>
          <a:p>
            <a:pPr marL="373380">
              <a:lnSpc>
                <a:spcPct val="100000"/>
              </a:lnSpc>
              <a:spcBef>
                <a:spcPts val="100"/>
              </a:spcBef>
              <a:tabLst>
                <a:tab pos="8077834" algn="l"/>
              </a:tabLst>
            </a:pPr>
            <a:r>
              <a:rPr sz="2800" dirty="0"/>
              <a:t> </a:t>
            </a:r>
            <a:r>
              <a:rPr sz="2800" spc="-585" dirty="0"/>
              <a:t> </a:t>
            </a:r>
            <a:r>
              <a:rPr sz="2800" spc="-5" dirty="0"/>
              <a:t>Funcionamiento</a:t>
            </a:r>
            <a:r>
              <a:rPr sz="2800" spc="-45" dirty="0"/>
              <a:t> </a:t>
            </a:r>
            <a:r>
              <a:rPr sz="2800" dirty="0"/>
              <a:t>de</a:t>
            </a:r>
            <a:r>
              <a:rPr sz="2800" spc="-25" dirty="0"/>
              <a:t> </a:t>
            </a:r>
            <a:r>
              <a:rPr sz="2800" spc="-20" dirty="0"/>
              <a:t>AJAX	</a:t>
            </a:r>
            <a:endParaRPr sz="2800"/>
          </a:p>
        </p:txBody>
      </p:sp>
      <p:sp>
        <p:nvSpPr>
          <p:cNvPr id="3" name="object 3"/>
          <p:cNvSpPr txBox="1"/>
          <p:nvPr/>
        </p:nvSpPr>
        <p:spPr>
          <a:xfrm>
            <a:off x="1194816" y="1029665"/>
            <a:ext cx="6915784" cy="3927475"/>
          </a:xfrm>
          <a:prstGeom prst="rect">
            <a:avLst/>
          </a:prstGeom>
        </p:spPr>
        <p:txBody>
          <a:bodyPr vert="horz" wrap="square" lIns="0" tIns="134620" rIns="0" bIns="0" rtlCol="0">
            <a:spAutoFit/>
          </a:bodyPr>
          <a:lstStyle/>
          <a:p>
            <a:pPr marL="355600" indent="-342900">
              <a:lnSpc>
                <a:spcPct val="100000"/>
              </a:lnSpc>
              <a:spcBef>
                <a:spcPts val="1060"/>
              </a:spcBef>
              <a:buAutoNum type="arabicPeriod"/>
              <a:tabLst>
                <a:tab pos="354965" algn="l"/>
                <a:tab pos="355600" algn="l"/>
              </a:tabLst>
            </a:pPr>
            <a:r>
              <a:rPr sz="2000" spc="-5" dirty="0">
                <a:latin typeface="Arial MT"/>
                <a:cs typeface="Arial MT"/>
              </a:rPr>
              <a:t>Usuario</a:t>
            </a:r>
            <a:r>
              <a:rPr sz="2000" dirty="0">
                <a:latin typeface="Arial MT"/>
                <a:cs typeface="Arial MT"/>
              </a:rPr>
              <a:t> </a:t>
            </a:r>
            <a:r>
              <a:rPr sz="2000" spc="-5" dirty="0">
                <a:latin typeface="Arial MT"/>
                <a:cs typeface="Arial MT"/>
              </a:rPr>
              <a:t>provoca</a:t>
            </a:r>
            <a:r>
              <a:rPr sz="2000" spc="-10" dirty="0">
                <a:latin typeface="Arial MT"/>
                <a:cs typeface="Arial MT"/>
              </a:rPr>
              <a:t> </a:t>
            </a:r>
            <a:r>
              <a:rPr sz="2000" spc="-5" dirty="0">
                <a:latin typeface="Arial MT"/>
                <a:cs typeface="Arial MT"/>
              </a:rPr>
              <a:t>un</a:t>
            </a:r>
            <a:r>
              <a:rPr sz="2000" spc="-10" dirty="0">
                <a:latin typeface="Arial MT"/>
                <a:cs typeface="Arial MT"/>
              </a:rPr>
              <a:t> </a:t>
            </a:r>
            <a:r>
              <a:rPr sz="2000" spc="-5" dirty="0">
                <a:latin typeface="Arial MT"/>
                <a:cs typeface="Arial MT"/>
              </a:rPr>
              <a:t>evento</a:t>
            </a:r>
            <a:endParaRPr sz="2000">
              <a:latin typeface="Arial MT"/>
              <a:cs typeface="Arial MT"/>
            </a:endParaRPr>
          </a:p>
          <a:p>
            <a:pPr marL="355600" indent="-342900">
              <a:lnSpc>
                <a:spcPct val="100000"/>
              </a:lnSpc>
              <a:spcBef>
                <a:spcPts val="960"/>
              </a:spcBef>
              <a:buAutoNum type="arabicPeriod"/>
              <a:tabLst>
                <a:tab pos="354965" algn="l"/>
                <a:tab pos="355600" algn="l"/>
              </a:tabLst>
            </a:pPr>
            <a:r>
              <a:rPr sz="2000" spc="-5" dirty="0">
                <a:latin typeface="Arial MT"/>
                <a:cs typeface="Arial MT"/>
              </a:rPr>
              <a:t>Se</a:t>
            </a:r>
            <a:r>
              <a:rPr sz="2000" dirty="0">
                <a:latin typeface="Arial MT"/>
                <a:cs typeface="Arial MT"/>
              </a:rPr>
              <a:t> </a:t>
            </a:r>
            <a:r>
              <a:rPr sz="2000" spc="-5" dirty="0">
                <a:latin typeface="Arial MT"/>
                <a:cs typeface="Arial MT"/>
              </a:rPr>
              <a:t>crea y configura</a:t>
            </a:r>
            <a:r>
              <a:rPr sz="2000" dirty="0">
                <a:latin typeface="Arial MT"/>
                <a:cs typeface="Arial MT"/>
              </a:rPr>
              <a:t> </a:t>
            </a:r>
            <a:r>
              <a:rPr sz="2000" spc="-5" dirty="0">
                <a:latin typeface="Arial MT"/>
                <a:cs typeface="Arial MT"/>
              </a:rPr>
              <a:t>un</a:t>
            </a:r>
            <a:r>
              <a:rPr sz="2000" dirty="0">
                <a:latin typeface="Arial MT"/>
                <a:cs typeface="Arial MT"/>
              </a:rPr>
              <a:t> </a:t>
            </a:r>
            <a:r>
              <a:rPr sz="2000" spc="-5" dirty="0">
                <a:latin typeface="Arial MT"/>
                <a:cs typeface="Arial MT"/>
              </a:rPr>
              <a:t>objeto</a:t>
            </a:r>
            <a:r>
              <a:rPr sz="2000" dirty="0">
                <a:latin typeface="Arial MT"/>
                <a:cs typeface="Arial MT"/>
              </a:rPr>
              <a:t> </a:t>
            </a:r>
            <a:r>
              <a:rPr sz="2000" spc="-5" dirty="0">
                <a:latin typeface="Arial MT"/>
                <a:cs typeface="Arial MT"/>
              </a:rPr>
              <a:t>XMLHttpRequest</a:t>
            </a:r>
            <a:endParaRPr sz="2000">
              <a:latin typeface="Arial MT"/>
              <a:cs typeface="Arial MT"/>
            </a:endParaRPr>
          </a:p>
          <a:p>
            <a:pPr marL="355600" indent="-342900">
              <a:lnSpc>
                <a:spcPct val="100000"/>
              </a:lnSpc>
              <a:spcBef>
                <a:spcPts val="960"/>
              </a:spcBef>
              <a:buAutoNum type="arabicPeriod"/>
              <a:tabLst>
                <a:tab pos="354965" algn="l"/>
                <a:tab pos="355600" algn="l"/>
              </a:tabLst>
            </a:pPr>
            <a:r>
              <a:rPr sz="2000" spc="-5" dirty="0">
                <a:latin typeface="Arial MT"/>
                <a:cs typeface="Arial MT"/>
              </a:rPr>
              <a:t>El</a:t>
            </a:r>
            <a:r>
              <a:rPr sz="2000" spc="15" dirty="0">
                <a:latin typeface="Arial MT"/>
                <a:cs typeface="Arial MT"/>
              </a:rPr>
              <a:t> </a:t>
            </a:r>
            <a:r>
              <a:rPr sz="2000" spc="-5" dirty="0">
                <a:latin typeface="Arial MT"/>
                <a:cs typeface="Arial MT"/>
              </a:rPr>
              <a:t>objeto</a:t>
            </a:r>
            <a:r>
              <a:rPr sz="2000" spc="5" dirty="0">
                <a:latin typeface="Arial MT"/>
                <a:cs typeface="Arial MT"/>
              </a:rPr>
              <a:t> </a:t>
            </a:r>
            <a:r>
              <a:rPr sz="2000" spc="-5" dirty="0">
                <a:latin typeface="Arial MT"/>
                <a:cs typeface="Arial MT"/>
              </a:rPr>
              <a:t>XMLHttpRequest</a:t>
            </a:r>
            <a:r>
              <a:rPr sz="2000" spc="20" dirty="0">
                <a:latin typeface="Arial MT"/>
                <a:cs typeface="Arial MT"/>
              </a:rPr>
              <a:t> </a:t>
            </a:r>
            <a:r>
              <a:rPr sz="2000" spc="-5" dirty="0">
                <a:latin typeface="Arial MT"/>
                <a:cs typeface="Arial MT"/>
              </a:rPr>
              <a:t>realiza</a:t>
            </a:r>
            <a:r>
              <a:rPr sz="2000" spc="15" dirty="0">
                <a:latin typeface="Arial MT"/>
                <a:cs typeface="Arial MT"/>
              </a:rPr>
              <a:t> </a:t>
            </a:r>
            <a:r>
              <a:rPr sz="2000" spc="-5" dirty="0">
                <a:latin typeface="Arial MT"/>
                <a:cs typeface="Arial MT"/>
              </a:rPr>
              <a:t>una</a:t>
            </a:r>
            <a:r>
              <a:rPr sz="2000" spc="5" dirty="0">
                <a:latin typeface="Arial MT"/>
                <a:cs typeface="Arial MT"/>
              </a:rPr>
              <a:t> </a:t>
            </a:r>
            <a:r>
              <a:rPr sz="2000" spc="-5" dirty="0">
                <a:latin typeface="Arial MT"/>
                <a:cs typeface="Arial MT"/>
              </a:rPr>
              <a:t>llamada</a:t>
            </a:r>
            <a:r>
              <a:rPr sz="2000" spc="15" dirty="0">
                <a:latin typeface="Arial MT"/>
                <a:cs typeface="Arial MT"/>
              </a:rPr>
              <a:t> </a:t>
            </a:r>
            <a:r>
              <a:rPr sz="2000" spc="-5" dirty="0">
                <a:latin typeface="Arial MT"/>
                <a:cs typeface="Arial MT"/>
              </a:rPr>
              <a:t>al</a:t>
            </a:r>
            <a:r>
              <a:rPr sz="2000" spc="5" dirty="0">
                <a:latin typeface="Arial MT"/>
                <a:cs typeface="Arial MT"/>
              </a:rPr>
              <a:t> </a:t>
            </a:r>
            <a:r>
              <a:rPr sz="2000" spc="-5" dirty="0">
                <a:latin typeface="Arial MT"/>
                <a:cs typeface="Arial MT"/>
              </a:rPr>
              <a:t>servidor</a:t>
            </a:r>
            <a:endParaRPr sz="2000">
              <a:latin typeface="Arial MT"/>
              <a:cs typeface="Arial MT"/>
            </a:endParaRPr>
          </a:p>
          <a:p>
            <a:pPr marL="355600" indent="-342900">
              <a:lnSpc>
                <a:spcPct val="100000"/>
              </a:lnSpc>
              <a:spcBef>
                <a:spcPts val="960"/>
              </a:spcBef>
              <a:buAutoNum type="arabicPeriod"/>
              <a:tabLst>
                <a:tab pos="354965" algn="l"/>
                <a:tab pos="355600" algn="l"/>
              </a:tabLst>
            </a:pPr>
            <a:r>
              <a:rPr sz="2000" spc="-5" dirty="0">
                <a:latin typeface="Arial MT"/>
                <a:cs typeface="Arial MT"/>
              </a:rPr>
              <a:t>La petición</a:t>
            </a:r>
            <a:r>
              <a:rPr sz="2000" spc="5" dirty="0">
                <a:latin typeface="Arial MT"/>
                <a:cs typeface="Arial MT"/>
              </a:rPr>
              <a:t> </a:t>
            </a:r>
            <a:r>
              <a:rPr sz="2000" spc="-5" dirty="0">
                <a:latin typeface="Arial MT"/>
                <a:cs typeface="Arial MT"/>
              </a:rPr>
              <a:t>se</a:t>
            </a:r>
            <a:r>
              <a:rPr sz="2000" dirty="0">
                <a:latin typeface="Arial MT"/>
                <a:cs typeface="Arial MT"/>
              </a:rPr>
              <a:t> </a:t>
            </a:r>
            <a:r>
              <a:rPr sz="2000" spc="-5" dirty="0">
                <a:latin typeface="Arial MT"/>
                <a:cs typeface="Arial MT"/>
              </a:rPr>
              <a:t>procesa en</a:t>
            </a:r>
            <a:r>
              <a:rPr sz="2000" dirty="0">
                <a:latin typeface="Arial MT"/>
                <a:cs typeface="Arial MT"/>
              </a:rPr>
              <a:t> </a:t>
            </a:r>
            <a:r>
              <a:rPr sz="2000" spc="-5" dirty="0">
                <a:latin typeface="Arial MT"/>
                <a:cs typeface="Arial MT"/>
              </a:rPr>
              <a:t>el</a:t>
            </a:r>
            <a:r>
              <a:rPr sz="2000" dirty="0">
                <a:latin typeface="Arial MT"/>
                <a:cs typeface="Arial MT"/>
              </a:rPr>
              <a:t> </a:t>
            </a:r>
            <a:r>
              <a:rPr sz="2000" spc="-5" dirty="0">
                <a:latin typeface="Arial MT"/>
                <a:cs typeface="Arial MT"/>
              </a:rPr>
              <a:t>servidor</a:t>
            </a:r>
            <a:endParaRPr sz="2000">
              <a:latin typeface="Arial MT"/>
              <a:cs typeface="Arial MT"/>
            </a:endParaRPr>
          </a:p>
          <a:p>
            <a:pPr marL="355600" marR="287020" indent="-342900">
              <a:lnSpc>
                <a:spcPct val="100000"/>
              </a:lnSpc>
              <a:spcBef>
                <a:spcPts val="960"/>
              </a:spcBef>
              <a:buAutoNum type="arabicPeriod"/>
              <a:tabLst>
                <a:tab pos="354965" algn="l"/>
                <a:tab pos="355600" algn="l"/>
              </a:tabLst>
            </a:pPr>
            <a:r>
              <a:rPr sz="2000" spc="-5" dirty="0">
                <a:latin typeface="Arial MT"/>
                <a:cs typeface="Arial MT"/>
              </a:rPr>
              <a:t>El servidor retorna un documento XML que contienen el </a:t>
            </a:r>
            <a:r>
              <a:rPr sz="2000" spc="-545" dirty="0">
                <a:latin typeface="Arial MT"/>
                <a:cs typeface="Arial MT"/>
              </a:rPr>
              <a:t> </a:t>
            </a:r>
            <a:r>
              <a:rPr sz="2000" spc="-5" dirty="0">
                <a:latin typeface="Arial MT"/>
                <a:cs typeface="Arial MT"/>
              </a:rPr>
              <a:t>resultado</a:t>
            </a:r>
            <a:endParaRPr sz="2000">
              <a:latin typeface="Arial MT"/>
              <a:cs typeface="Arial MT"/>
            </a:endParaRPr>
          </a:p>
          <a:p>
            <a:pPr marL="355600" marR="160655" indent="-342900">
              <a:lnSpc>
                <a:spcPct val="100000"/>
              </a:lnSpc>
              <a:spcBef>
                <a:spcPts val="960"/>
              </a:spcBef>
              <a:buAutoNum type="arabicPeriod"/>
              <a:tabLst>
                <a:tab pos="354965" algn="l"/>
                <a:tab pos="355600" algn="l"/>
              </a:tabLst>
            </a:pPr>
            <a:r>
              <a:rPr sz="2000" spc="-5" dirty="0">
                <a:latin typeface="Arial MT"/>
                <a:cs typeface="Arial MT"/>
              </a:rPr>
              <a:t>El</a:t>
            </a:r>
            <a:r>
              <a:rPr sz="2000" spc="10" dirty="0">
                <a:latin typeface="Arial MT"/>
                <a:cs typeface="Arial MT"/>
              </a:rPr>
              <a:t> </a:t>
            </a:r>
            <a:r>
              <a:rPr sz="2000" spc="-5" dirty="0">
                <a:latin typeface="Arial MT"/>
                <a:cs typeface="Arial MT"/>
              </a:rPr>
              <a:t>objeto</a:t>
            </a:r>
            <a:r>
              <a:rPr sz="2000" spc="5" dirty="0">
                <a:latin typeface="Arial MT"/>
                <a:cs typeface="Arial MT"/>
              </a:rPr>
              <a:t> </a:t>
            </a:r>
            <a:r>
              <a:rPr sz="2000" spc="-5" dirty="0">
                <a:latin typeface="Arial MT"/>
                <a:cs typeface="Arial MT"/>
              </a:rPr>
              <a:t>XMLHttpRequest</a:t>
            </a:r>
            <a:r>
              <a:rPr sz="2000" spc="20" dirty="0">
                <a:latin typeface="Arial MT"/>
                <a:cs typeface="Arial MT"/>
              </a:rPr>
              <a:t> </a:t>
            </a:r>
            <a:r>
              <a:rPr sz="2000" spc="-5" dirty="0">
                <a:latin typeface="Arial MT"/>
                <a:cs typeface="Arial MT"/>
              </a:rPr>
              <a:t>llama</a:t>
            </a:r>
            <a:r>
              <a:rPr sz="2000" spc="5" dirty="0">
                <a:latin typeface="Arial MT"/>
                <a:cs typeface="Arial MT"/>
              </a:rPr>
              <a:t> </a:t>
            </a:r>
            <a:r>
              <a:rPr sz="2000" spc="-5" dirty="0">
                <a:latin typeface="Arial MT"/>
                <a:cs typeface="Arial MT"/>
              </a:rPr>
              <a:t>a</a:t>
            </a:r>
            <a:r>
              <a:rPr sz="2000" spc="5" dirty="0">
                <a:latin typeface="Arial MT"/>
                <a:cs typeface="Arial MT"/>
              </a:rPr>
              <a:t> </a:t>
            </a:r>
            <a:r>
              <a:rPr sz="2000" spc="-5" dirty="0">
                <a:latin typeface="Arial MT"/>
                <a:cs typeface="Arial MT"/>
              </a:rPr>
              <a:t>la</a:t>
            </a:r>
            <a:r>
              <a:rPr sz="2000" spc="15" dirty="0">
                <a:latin typeface="Arial MT"/>
                <a:cs typeface="Arial MT"/>
              </a:rPr>
              <a:t> </a:t>
            </a:r>
            <a:r>
              <a:rPr sz="2000" spc="-5" dirty="0">
                <a:latin typeface="Arial MT"/>
                <a:cs typeface="Arial MT"/>
              </a:rPr>
              <a:t>función</a:t>
            </a:r>
            <a:r>
              <a:rPr sz="2000" spc="5" dirty="0">
                <a:latin typeface="Arial MT"/>
                <a:cs typeface="Arial MT"/>
              </a:rPr>
              <a:t> </a:t>
            </a:r>
            <a:r>
              <a:rPr sz="2000" spc="-5" dirty="0">
                <a:latin typeface="Arial MT"/>
                <a:cs typeface="Arial MT"/>
              </a:rPr>
              <a:t>callback()</a:t>
            </a:r>
            <a:r>
              <a:rPr sz="2000" spc="5" dirty="0">
                <a:latin typeface="Arial MT"/>
                <a:cs typeface="Arial MT"/>
              </a:rPr>
              <a:t> </a:t>
            </a:r>
            <a:r>
              <a:rPr sz="2000" spc="-5" dirty="0">
                <a:latin typeface="Arial MT"/>
                <a:cs typeface="Arial MT"/>
              </a:rPr>
              <a:t>y </a:t>
            </a:r>
            <a:r>
              <a:rPr sz="2000" spc="-545" dirty="0">
                <a:latin typeface="Arial MT"/>
                <a:cs typeface="Arial MT"/>
              </a:rPr>
              <a:t> </a:t>
            </a:r>
            <a:r>
              <a:rPr sz="2000" spc="-5" dirty="0">
                <a:latin typeface="Arial MT"/>
                <a:cs typeface="Arial MT"/>
              </a:rPr>
              <a:t>procesa</a:t>
            </a:r>
            <a:r>
              <a:rPr sz="2000" spc="-10" dirty="0">
                <a:latin typeface="Arial MT"/>
                <a:cs typeface="Arial MT"/>
              </a:rPr>
              <a:t> </a:t>
            </a:r>
            <a:r>
              <a:rPr sz="2000" spc="-5" dirty="0">
                <a:latin typeface="Arial MT"/>
                <a:cs typeface="Arial MT"/>
              </a:rPr>
              <a:t>el resultado</a:t>
            </a:r>
            <a:endParaRPr sz="2000">
              <a:latin typeface="Arial MT"/>
              <a:cs typeface="Arial MT"/>
            </a:endParaRPr>
          </a:p>
          <a:p>
            <a:pPr marL="355600" marR="5080" indent="-342900">
              <a:lnSpc>
                <a:spcPct val="100000"/>
              </a:lnSpc>
              <a:spcBef>
                <a:spcPts val="960"/>
              </a:spcBef>
              <a:buAutoNum type="arabicPeriod"/>
              <a:tabLst>
                <a:tab pos="354965" algn="l"/>
                <a:tab pos="355600" algn="l"/>
              </a:tabLst>
            </a:pPr>
            <a:r>
              <a:rPr sz="2000" spc="-5" dirty="0">
                <a:latin typeface="Arial MT"/>
                <a:cs typeface="Arial MT"/>
              </a:rPr>
              <a:t>Se</a:t>
            </a:r>
            <a:r>
              <a:rPr sz="2000" dirty="0">
                <a:latin typeface="Arial MT"/>
                <a:cs typeface="Arial MT"/>
              </a:rPr>
              <a:t> </a:t>
            </a:r>
            <a:r>
              <a:rPr sz="2000" spc="-5" dirty="0">
                <a:latin typeface="Arial MT"/>
                <a:cs typeface="Arial MT"/>
              </a:rPr>
              <a:t>actualiza</a:t>
            </a:r>
            <a:r>
              <a:rPr sz="2000" spc="5" dirty="0">
                <a:latin typeface="Arial MT"/>
                <a:cs typeface="Arial MT"/>
              </a:rPr>
              <a:t> </a:t>
            </a:r>
            <a:r>
              <a:rPr sz="2000" spc="-5" dirty="0">
                <a:latin typeface="Arial MT"/>
                <a:cs typeface="Arial MT"/>
              </a:rPr>
              <a:t>el</a:t>
            </a:r>
            <a:r>
              <a:rPr sz="2000" dirty="0">
                <a:latin typeface="Arial MT"/>
                <a:cs typeface="Arial MT"/>
              </a:rPr>
              <a:t> </a:t>
            </a:r>
            <a:r>
              <a:rPr sz="2000" spc="-5" dirty="0">
                <a:latin typeface="Arial MT"/>
                <a:cs typeface="Arial MT"/>
              </a:rPr>
              <a:t>DOM</a:t>
            </a:r>
            <a:r>
              <a:rPr sz="2000" spc="5" dirty="0">
                <a:latin typeface="Arial MT"/>
                <a:cs typeface="Arial MT"/>
              </a:rPr>
              <a:t> </a:t>
            </a:r>
            <a:r>
              <a:rPr sz="2000" spc="-5" dirty="0">
                <a:latin typeface="Arial MT"/>
                <a:cs typeface="Arial MT"/>
              </a:rPr>
              <a:t>de</a:t>
            </a:r>
            <a:r>
              <a:rPr sz="2000" spc="5" dirty="0">
                <a:latin typeface="Arial MT"/>
                <a:cs typeface="Arial MT"/>
              </a:rPr>
              <a:t> </a:t>
            </a:r>
            <a:r>
              <a:rPr sz="2000" spc="-5" dirty="0">
                <a:latin typeface="Arial MT"/>
                <a:cs typeface="Arial MT"/>
              </a:rPr>
              <a:t>la</a:t>
            </a:r>
            <a:r>
              <a:rPr sz="2000" dirty="0">
                <a:latin typeface="Arial MT"/>
                <a:cs typeface="Arial MT"/>
              </a:rPr>
              <a:t> </a:t>
            </a:r>
            <a:r>
              <a:rPr sz="2000" spc="-5" dirty="0">
                <a:latin typeface="Arial MT"/>
                <a:cs typeface="Arial MT"/>
              </a:rPr>
              <a:t>página</a:t>
            </a:r>
            <a:r>
              <a:rPr sz="2000" spc="20" dirty="0">
                <a:latin typeface="Arial MT"/>
                <a:cs typeface="Arial MT"/>
              </a:rPr>
              <a:t> </a:t>
            </a:r>
            <a:r>
              <a:rPr sz="2000" spc="-5" dirty="0">
                <a:latin typeface="Arial MT"/>
                <a:cs typeface="Arial MT"/>
              </a:rPr>
              <a:t>asociado</a:t>
            </a:r>
            <a:r>
              <a:rPr sz="2000" spc="15" dirty="0">
                <a:latin typeface="Arial MT"/>
                <a:cs typeface="Arial MT"/>
              </a:rPr>
              <a:t> </a:t>
            </a:r>
            <a:r>
              <a:rPr sz="2000" spc="-5" dirty="0">
                <a:latin typeface="Arial MT"/>
                <a:cs typeface="Arial MT"/>
              </a:rPr>
              <a:t>con</a:t>
            </a:r>
            <a:r>
              <a:rPr sz="2000" dirty="0">
                <a:latin typeface="Arial MT"/>
                <a:cs typeface="Arial MT"/>
              </a:rPr>
              <a:t> </a:t>
            </a:r>
            <a:r>
              <a:rPr sz="2000" spc="-5" dirty="0">
                <a:latin typeface="Arial MT"/>
                <a:cs typeface="Arial MT"/>
              </a:rPr>
              <a:t>la</a:t>
            </a:r>
            <a:r>
              <a:rPr sz="2000" spc="5" dirty="0">
                <a:latin typeface="Arial MT"/>
                <a:cs typeface="Arial MT"/>
              </a:rPr>
              <a:t> </a:t>
            </a:r>
            <a:r>
              <a:rPr sz="2000" spc="-5" dirty="0">
                <a:latin typeface="Arial MT"/>
                <a:cs typeface="Arial MT"/>
              </a:rPr>
              <a:t>petición </a:t>
            </a:r>
            <a:r>
              <a:rPr sz="2000" spc="-540" dirty="0">
                <a:latin typeface="Arial MT"/>
                <a:cs typeface="Arial MT"/>
              </a:rPr>
              <a:t> </a:t>
            </a:r>
            <a:r>
              <a:rPr sz="2000" spc="-5" dirty="0">
                <a:latin typeface="Arial MT"/>
                <a:cs typeface="Arial MT"/>
              </a:rPr>
              <a:t>con</a:t>
            </a:r>
            <a:r>
              <a:rPr sz="2000" spc="-10" dirty="0">
                <a:latin typeface="Arial MT"/>
                <a:cs typeface="Arial MT"/>
              </a:rPr>
              <a:t> </a:t>
            </a:r>
            <a:r>
              <a:rPr sz="2000" spc="-5" dirty="0">
                <a:latin typeface="Arial MT"/>
                <a:cs typeface="Arial MT"/>
              </a:rPr>
              <a:t>el resultado devuelto</a:t>
            </a:r>
            <a:endParaRPr sz="2000">
              <a:latin typeface="Arial MT"/>
              <a:cs typeface="Arial MT"/>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764029" y="1261872"/>
            <a:ext cx="5357622" cy="5132832"/>
          </a:xfrm>
          <a:prstGeom prst="rect">
            <a:avLst/>
          </a:prstGeom>
        </p:spPr>
      </p:pic>
      <p:sp>
        <p:nvSpPr>
          <p:cNvPr id="3" name="object 3"/>
          <p:cNvSpPr txBox="1">
            <a:spLocks noGrp="1"/>
          </p:cNvSpPr>
          <p:nvPr>
            <p:ph type="title"/>
          </p:nvPr>
        </p:nvSpPr>
        <p:spPr>
          <a:xfrm>
            <a:off x="887222" y="484124"/>
            <a:ext cx="7730490" cy="513080"/>
          </a:xfrm>
          <a:prstGeom prst="rect">
            <a:avLst/>
          </a:prstGeom>
        </p:spPr>
        <p:txBody>
          <a:bodyPr vert="horz" wrap="square" lIns="0" tIns="12065" rIns="0" bIns="0" rtlCol="0">
            <a:spAutoFit/>
          </a:bodyPr>
          <a:lstStyle/>
          <a:p>
            <a:pPr marL="12700">
              <a:lnSpc>
                <a:spcPct val="100000"/>
              </a:lnSpc>
              <a:spcBef>
                <a:spcPts val="95"/>
              </a:spcBef>
              <a:tabLst>
                <a:tab pos="7717155" algn="l"/>
              </a:tabLst>
            </a:pPr>
            <a:r>
              <a:rPr sz="3200" spc="-5" dirty="0"/>
              <a:t> </a:t>
            </a:r>
            <a:r>
              <a:rPr sz="3200" spc="285" dirty="0"/>
              <a:t> </a:t>
            </a:r>
            <a:r>
              <a:rPr sz="3200" spc="-40" dirty="0"/>
              <a:t>Web</a:t>
            </a:r>
            <a:r>
              <a:rPr sz="3200" spc="-20" dirty="0"/>
              <a:t> </a:t>
            </a:r>
            <a:r>
              <a:rPr sz="3200" spc="-10" dirty="0"/>
              <a:t>Tradicional</a:t>
            </a:r>
            <a:r>
              <a:rPr sz="3200" spc="-5" dirty="0"/>
              <a:t> vs</a:t>
            </a:r>
            <a:r>
              <a:rPr sz="3200" spc="-25" dirty="0"/>
              <a:t> AJAX</a:t>
            </a:r>
            <a:r>
              <a:rPr sz="3200" spc="-20" dirty="0"/>
              <a:t> </a:t>
            </a:r>
            <a:r>
              <a:rPr sz="3200" spc="-5" dirty="0"/>
              <a:t>(1)	</a:t>
            </a:r>
            <a:endParaRPr sz="320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2465070" y="1268730"/>
            <a:ext cx="3978402" cy="5008626"/>
          </a:xfrm>
          <a:prstGeom prst="rect">
            <a:avLst/>
          </a:prstGeom>
        </p:spPr>
      </p:pic>
      <p:sp>
        <p:nvSpPr>
          <p:cNvPr id="3" name="object 3"/>
          <p:cNvSpPr txBox="1">
            <a:spLocks noGrp="1"/>
          </p:cNvSpPr>
          <p:nvPr>
            <p:ph type="title"/>
          </p:nvPr>
        </p:nvSpPr>
        <p:spPr>
          <a:xfrm>
            <a:off x="887222" y="484124"/>
            <a:ext cx="7730490" cy="513080"/>
          </a:xfrm>
          <a:prstGeom prst="rect">
            <a:avLst/>
          </a:prstGeom>
        </p:spPr>
        <p:txBody>
          <a:bodyPr vert="horz" wrap="square" lIns="0" tIns="12065" rIns="0" bIns="0" rtlCol="0">
            <a:spAutoFit/>
          </a:bodyPr>
          <a:lstStyle/>
          <a:p>
            <a:pPr marL="12700">
              <a:lnSpc>
                <a:spcPct val="100000"/>
              </a:lnSpc>
              <a:spcBef>
                <a:spcPts val="95"/>
              </a:spcBef>
              <a:tabLst>
                <a:tab pos="7717155" algn="l"/>
              </a:tabLst>
            </a:pPr>
            <a:r>
              <a:rPr sz="3200" spc="-5" dirty="0"/>
              <a:t> </a:t>
            </a:r>
            <a:r>
              <a:rPr sz="3200" spc="285" dirty="0"/>
              <a:t> </a:t>
            </a:r>
            <a:r>
              <a:rPr sz="3200" spc="-40" dirty="0"/>
              <a:t>Web</a:t>
            </a:r>
            <a:r>
              <a:rPr sz="3200" spc="-20" dirty="0"/>
              <a:t> </a:t>
            </a:r>
            <a:r>
              <a:rPr sz="3200" spc="-10" dirty="0"/>
              <a:t>Tradicional</a:t>
            </a:r>
            <a:r>
              <a:rPr sz="3200" spc="-5" dirty="0"/>
              <a:t> vs</a:t>
            </a:r>
            <a:r>
              <a:rPr sz="3200" spc="-25" dirty="0"/>
              <a:t> AJAX</a:t>
            </a:r>
            <a:r>
              <a:rPr sz="3200" spc="-20" dirty="0"/>
              <a:t> </a:t>
            </a:r>
            <a:r>
              <a:rPr sz="3200" spc="-5" dirty="0"/>
              <a:t>(2)	</a:t>
            </a:r>
            <a:endParaRPr sz="320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065" rIns="0" bIns="0" rtlCol="0">
            <a:spAutoFit/>
          </a:bodyPr>
          <a:lstStyle/>
          <a:p>
            <a:pPr marL="373380">
              <a:lnSpc>
                <a:spcPct val="100000"/>
              </a:lnSpc>
              <a:spcBef>
                <a:spcPts val="95"/>
              </a:spcBef>
              <a:tabLst>
                <a:tab pos="8077834" algn="l"/>
              </a:tabLst>
            </a:pPr>
            <a:r>
              <a:rPr sz="3200" spc="210" dirty="0"/>
              <a:t> </a:t>
            </a:r>
            <a:r>
              <a:rPr sz="3200" spc="-25" dirty="0"/>
              <a:t>Ventajas	</a:t>
            </a:r>
            <a:endParaRPr sz="3200"/>
          </a:p>
        </p:txBody>
      </p:sp>
      <p:sp>
        <p:nvSpPr>
          <p:cNvPr id="3" name="object 3"/>
          <p:cNvSpPr txBox="1"/>
          <p:nvPr/>
        </p:nvSpPr>
        <p:spPr>
          <a:xfrm>
            <a:off x="978916" y="1314704"/>
            <a:ext cx="7289165" cy="3957954"/>
          </a:xfrm>
          <a:prstGeom prst="rect">
            <a:avLst/>
          </a:prstGeom>
        </p:spPr>
        <p:txBody>
          <a:bodyPr vert="horz" wrap="square" lIns="0" tIns="12700" rIns="0" bIns="0" rtlCol="0">
            <a:spAutoFit/>
          </a:bodyPr>
          <a:lstStyle/>
          <a:p>
            <a:pPr marL="111125" indent="-99060">
              <a:lnSpc>
                <a:spcPct val="100000"/>
              </a:lnSpc>
              <a:spcBef>
                <a:spcPts val="100"/>
              </a:spcBef>
              <a:buSzPct val="95454"/>
              <a:buChar char="•"/>
              <a:tabLst>
                <a:tab pos="111760" algn="l"/>
              </a:tabLst>
            </a:pPr>
            <a:r>
              <a:rPr sz="2200" dirty="0">
                <a:latin typeface="Arial MT"/>
                <a:cs typeface="Arial MT"/>
              </a:rPr>
              <a:t>Mayor</a:t>
            </a:r>
            <a:r>
              <a:rPr sz="2200" spc="-35" dirty="0">
                <a:latin typeface="Arial MT"/>
                <a:cs typeface="Arial MT"/>
              </a:rPr>
              <a:t> </a:t>
            </a:r>
            <a:r>
              <a:rPr sz="2200" dirty="0">
                <a:latin typeface="Arial MT"/>
                <a:cs typeface="Arial MT"/>
              </a:rPr>
              <a:t>interactividad</a:t>
            </a:r>
            <a:endParaRPr sz="2200">
              <a:latin typeface="Arial MT"/>
              <a:cs typeface="Arial MT"/>
            </a:endParaRPr>
          </a:p>
          <a:p>
            <a:pPr marL="469900" marR="67945">
              <a:lnSpc>
                <a:spcPct val="100000"/>
              </a:lnSpc>
              <a:spcBef>
                <a:spcPts val="10"/>
              </a:spcBef>
            </a:pPr>
            <a:r>
              <a:rPr sz="1800" spc="-5" dirty="0">
                <a:latin typeface="Arial MT"/>
                <a:cs typeface="Arial MT"/>
              </a:rPr>
              <a:t>Recuperación</a:t>
            </a:r>
            <a:r>
              <a:rPr sz="1800" spc="-15" dirty="0">
                <a:latin typeface="Arial MT"/>
                <a:cs typeface="Arial MT"/>
              </a:rPr>
              <a:t> </a:t>
            </a:r>
            <a:r>
              <a:rPr sz="1800" spc="-5" dirty="0">
                <a:latin typeface="Arial MT"/>
                <a:cs typeface="Arial MT"/>
              </a:rPr>
              <a:t>asíncrona</a:t>
            </a:r>
            <a:r>
              <a:rPr sz="1800" spc="10" dirty="0">
                <a:latin typeface="Arial MT"/>
                <a:cs typeface="Arial MT"/>
              </a:rPr>
              <a:t> </a:t>
            </a:r>
            <a:r>
              <a:rPr sz="1800" spc="-5" dirty="0">
                <a:latin typeface="Arial MT"/>
                <a:cs typeface="Arial MT"/>
              </a:rPr>
              <a:t>de</a:t>
            </a:r>
            <a:r>
              <a:rPr sz="1800" spc="15" dirty="0">
                <a:latin typeface="Arial MT"/>
                <a:cs typeface="Arial MT"/>
              </a:rPr>
              <a:t> </a:t>
            </a:r>
            <a:r>
              <a:rPr sz="1800" dirty="0">
                <a:latin typeface="Arial MT"/>
                <a:cs typeface="Arial MT"/>
              </a:rPr>
              <a:t>datos,</a:t>
            </a:r>
            <a:r>
              <a:rPr sz="1800" spc="-5" dirty="0">
                <a:latin typeface="Arial MT"/>
                <a:cs typeface="Arial MT"/>
              </a:rPr>
              <a:t> </a:t>
            </a:r>
            <a:r>
              <a:rPr sz="1800" dirty="0">
                <a:latin typeface="Arial MT"/>
                <a:cs typeface="Arial MT"/>
              </a:rPr>
              <a:t>reduciendo </a:t>
            </a:r>
            <a:r>
              <a:rPr sz="1800" spc="-5" dirty="0">
                <a:latin typeface="Arial MT"/>
                <a:cs typeface="Arial MT"/>
              </a:rPr>
              <a:t>el</a:t>
            </a:r>
            <a:r>
              <a:rPr sz="1800" spc="15" dirty="0">
                <a:latin typeface="Arial MT"/>
                <a:cs typeface="Arial MT"/>
              </a:rPr>
              <a:t> </a:t>
            </a:r>
            <a:r>
              <a:rPr sz="1800" spc="-5" dirty="0">
                <a:latin typeface="Arial MT"/>
                <a:cs typeface="Arial MT"/>
              </a:rPr>
              <a:t>tiempo</a:t>
            </a:r>
            <a:r>
              <a:rPr sz="1800" spc="15" dirty="0">
                <a:latin typeface="Arial MT"/>
                <a:cs typeface="Arial MT"/>
              </a:rPr>
              <a:t> </a:t>
            </a:r>
            <a:r>
              <a:rPr sz="1800" spc="-5" dirty="0">
                <a:latin typeface="Arial MT"/>
                <a:cs typeface="Arial MT"/>
              </a:rPr>
              <a:t>de</a:t>
            </a:r>
            <a:r>
              <a:rPr sz="1800" dirty="0">
                <a:latin typeface="Arial MT"/>
                <a:cs typeface="Arial MT"/>
              </a:rPr>
              <a:t> </a:t>
            </a:r>
            <a:r>
              <a:rPr sz="1800" spc="-5" dirty="0">
                <a:latin typeface="Arial MT"/>
                <a:cs typeface="Arial MT"/>
              </a:rPr>
              <a:t>espera </a:t>
            </a:r>
            <a:r>
              <a:rPr sz="1800" spc="-484" dirty="0">
                <a:latin typeface="Arial MT"/>
                <a:cs typeface="Arial MT"/>
              </a:rPr>
              <a:t> </a:t>
            </a:r>
            <a:r>
              <a:rPr sz="1800" spc="-5" dirty="0">
                <a:latin typeface="Arial MT"/>
                <a:cs typeface="Arial MT"/>
              </a:rPr>
              <a:t>del usuario</a:t>
            </a:r>
            <a:endParaRPr sz="1800">
              <a:latin typeface="Arial MT"/>
              <a:cs typeface="Arial MT"/>
            </a:endParaRPr>
          </a:p>
          <a:p>
            <a:pPr marL="111125" indent="-99060">
              <a:lnSpc>
                <a:spcPct val="100000"/>
              </a:lnSpc>
              <a:spcBef>
                <a:spcPts val="950"/>
              </a:spcBef>
              <a:buSzPct val="95454"/>
              <a:buChar char="•"/>
              <a:tabLst>
                <a:tab pos="111760" algn="l"/>
              </a:tabLst>
            </a:pPr>
            <a:r>
              <a:rPr sz="2200" dirty="0">
                <a:latin typeface="Arial MT"/>
                <a:cs typeface="Arial MT"/>
              </a:rPr>
              <a:t>Facilidad</a:t>
            </a:r>
            <a:r>
              <a:rPr sz="2200" spc="-20" dirty="0">
                <a:latin typeface="Arial MT"/>
                <a:cs typeface="Arial MT"/>
              </a:rPr>
              <a:t> </a:t>
            </a:r>
            <a:r>
              <a:rPr sz="2200" dirty="0">
                <a:latin typeface="Arial MT"/>
                <a:cs typeface="Arial MT"/>
              </a:rPr>
              <a:t>de</a:t>
            </a:r>
            <a:r>
              <a:rPr sz="2200" spc="-15" dirty="0">
                <a:latin typeface="Arial MT"/>
                <a:cs typeface="Arial MT"/>
              </a:rPr>
              <a:t> </a:t>
            </a:r>
            <a:r>
              <a:rPr sz="2200" dirty="0">
                <a:latin typeface="Arial MT"/>
                <a:cs typeface="Arial MT"/>
              </a:rPr>
              <a:t>manejo</a:t>
            </a:r>
            <a:r>
              <a:rPr sz="2200" spc="-15" dirty="0">
                <a:latin typeface="Arial MT"/>
                <a:cs typeface="Arial MT"/>
              </a:rPr>
              <a:t> </a:t>
            </a:r>
            <a:r>
              <a:rPr sz="2200" dirty="0">
                <a:latin typeface="Arial MT"/>
                <a:cs typeface="Arial MT"/>
              </a:rPr>
              <a:t>del</a:t>
            </a:r>
            <a:r>
              <a:rPr sz="2200" spc="-10" dirty="0">
                <a:latin typeface="Arial MT"/>
                <a:cs typeface="Arial MT"/>
              </a:rPr>
              <a:t> </a:t>
            </a:r>
            <a:r>
              <a:rPr sz="2200" dirty="0">
                <a:latin typeface="Arial MT"/>
                <a:cs typeface="Arial MT"/>
              </a:rPr>
              <a:t>usuario</a:t>
            </a:r>
            <a:endParaRPr sz="2200">
              <a:latin typeface="Arial MT"/>
              <a:cs typeface="Arial MT"/>
            </a:endParaRPr>
          </a:p>
          <a:p>
            <a:pPr marL="469900" marR="500380">
              <a:lnSpc>
                <a:spcPct val="100000"/>
              </a:lnSpc>
              <a:spcBef>
                <a:spcPts val="10"/>
              </a:spcBef>
            </a:pPr>
            <a:r>
              <a:rPr sz="1800" spc="-5" dirty="0">
                <a:latin typeface="Arial MT"/>
                <a:cs typeface="Arial MT"/>
              </a:rPr>
              <a:t>El</a:t>
            </a:r>
            <a:r>
              <a:rPr sz="1800" spc="15" dirty="0">
                <a:latin typeface="Arial MT"/>
                <a:cs typeface="Arial MT"/>
              </a:rPr>
              <a:t> </a:t>
            </a:r>
            <a:r>
              <a:rPr sz="1800" spc="-5" dirty="0">
                <a:latin typeface="Arial MT"/>
                <a:cs typeface="Arial MT"/>
              </a:rPr>
              <a:t>usuario</a:t>
            </a:r>
            <a:r>
              <a:rPr sz="1800" spc="5" dirty="0">
                <a:latin typeface="Arial MT"/>
                <a:cs typeface="Arial MT"/>
              </a:rPr>
              <a:t> </a:t>
            </a:r>
            <a:r>
              <a:rPr sz="1800" spc="-5" dirty="0">
                <a:latin typeface="Arial MT"/>
                <a:cs typeface="Arial MT"/>
              </a:rPr>
              <a:t>tiene</a:t>
            </a:r>
            <a:r>
              <a:rPr sz="1800" spc="15" dirty="0">
                <a:latin typeface="Arial MT"/>
                <a:cs typeface="Arial MT"/>
              </a:rPr>
              <a:t> </a:t>
            </a:r>
            <a:r>
              <a:rPr sz="1800" spc="-5" dirty="0">
                <a:latin typeface="Arial MT"/>
                <a:cs typeface="Arial MT"/>
              </a:rPr>
              <a:t>un</a:t>
            </a:r>
            <a:r>
              <a:rPr sz="1800" spc="20" dirty="0">
                <a:latin typeface="Arial MT"/>
                <a:cs typeface="Arial MT"/>
              </a:rPr>
              <a:t> </a:t>
            </a:r>
            <a:r>
              <a:rPr sz="1800" spc="-5" dirty="0">
                <a:latin typeface="Arial MT"/>
                <a:cs typeface="Arial MT"/>
              </a:rPr>
              <a:t>mayor</a:t>
            </a:r>
            <a:r>
              <a:rPr sz="1800" spc="5" dirty="0">
                <a:latin typeface="Arial MT"/>
                <a:cs typeface="Arial MT"/>
              </a:rPr>
              <a:t> </a:t>
            </a:r>
            <a:r>
              <a:rPr sz="1800" spc="-5" dirty="0">
                <a:latin typeface="Arial MT"/>
                <a:cs typeface="Arial MT"/>
              </a:rPr>
              <a:t>conocimiento</a:t>
            </a:r>
            <a:r>
              <a:rPr sz="1800" dirty="0">
                <a:latin typeface="Arial MT"/>
                <a:cs typeface="Arial MT"/>
              </a:rPr>
              <a:t> </a:t>
            </a:r>
            <a:r>
              <a:rPr sz="1800" spc="-5" dirty="0">
                <a:latin typeface="Arial MT"/>
                <a:cs typeface="Arial MT"/>
              </a:rPr>
              <a:t>de</a:t>
            </a:r>
            <a:r>
              <a:rPr sz="1800" spc="20" dirty="0">
                <a:latin typeface="Arial MT"/>
                <a:cs typeface="Arial MT"/>
              </a:rPr>
              <a:t> </a:t>
            </a:r>
            <a:r>
              <a:rPr sz="1800" spc="-5" dirty="0">
                <a:latin typeface="Arial MT"/>
                <a:cs typeface="Arial MT"/>
              </a:rPr>
              <a:t>las</a:t>
            </a:r>
            <a:r>
              <a:rPr sz="1800" spc="15" dirty="0">
                <a:latin typeface="Arial MT"/>
                <a:cs typeface="Arial MT"/>
              </a:rPr>
              <a:t> </a:t>
            </a:r>
            <a:r>
              <a:rPr sz="1800" spc="-5" dirty="0">
                <a:latin typeface="Arial MT"/>
                <a:cs typeface="Arial MT"/>
              </a:rPr>
              <a:t>aplicaciones de </a:t>
            </a:r>
            <a:r>
              <a:rPr sz="1800" spc="-484" dirty="0">
                <a:latin typeface="Arial MT"/>
                <a:cs typeface="Arial MT"/>
              </a:rPr>
              <a:t> </a:t>
            </a:r>
            <a:r>
              <a:rPr sz="1800" spc="-5" dirty="0">
                <a:latin typeface="Arial MT"/>
                <a:cs typeface="Arial MT"/>
              </a:rPr>
              <a:t>escritorio</a:t>
            </a:r>
            <a:endParaRPr sz="1800">
              <a:latin typeface="Arial MT"/>
              <a:cs typeface="Arial MT"/>
            </a:endParaRPr>
          </a:p>
          <a:p>
            <a:pPr marL="111125" indent="-99060">
              <a:lnSpc>
                <a:spcPct val="100000"/>
              </a:lnSpc>
              <a:spcBef>
                <a:spcPts val="950"/>
              </a:spcBef>
              <a:buSzPct val="95454"/>
              <a:buChar char="•"/>
              <a:tabLst>
                <a:tab pos="111760" algn="l"/>
              </a:tabLst>
            </a:pPr>
            <a:r>
              <a:rPr sz="2200" dirty="0">
                <a:latin typeface="Arial MT"/>
                <a:cs typeface="Arial MT"/>
              </a:rPr>
              <a:t>Se</a:t>
            </a:r>
            <a:r>
              <a:rPr sz="2200" spc="-5" dirty="0">
                <a:latin typeface="Arial MT"/>
                <a:cs typeface="Arial MT"/>
              </a:rPr>
              <a:t> reduce</a:t>
            </a:r>
            <a:r>
              <a:rPr sz="2200" dirty="0">
                <a:latin typeface="Arial MT"/>
                <a:cs typeface="Arial MT"/>
              </a:rPr>
              <a:t> el</a:t>
            </a:r>
            <a:r>
              <a:rPr sz="2200" spc="-5" dirty="0">
                <a:latin typeface="Arial MT"/>
                <a:cs typeface="Arial MT"/>
              </a:rPr>
              <a:t> </a:t>
            </a:r>
            <a:r>
              <a:rPr sz="2200" dirty="0">
                <a:latin typeface="Arial MT"/>
                <a:cs typeface="Arial MT"/>
              </a:rPr>
              <a:t>tamaño de</a:t>
            </a:r>
            <a:r>
              <a:rPr sz="2200" spc="-5" dirty="0">
                <a:latin typeface="Arial MT"/>
                <a:cs typeface="Arial MT"/>
              </a:rPr>
              <a:t> </a:t>
            </a:r>
            <a:r>
              <a:rPr sz="2200" dirty="0">
                <a:latin typeface="Arial MT"/>
                <a:cs typeface="Arial MT"/>
              </a:rPr>
              <a:t>la</a:t>
            </a:r>
            <a:r>
              <a:rPr sz="2200" spc="-5" dirty="0">
                <a:latin typeface="Arial MT"/>
                <a:cs typeface="Arial MT"/>
              </a:rPr>
              <a:t> </a:t>
            </a:r>
            <a:r>
              <a:rPr sz="2200" dirty="0">
                <a:latin typeface="Arial MT"/>
                <a:cs typeface="Arial MT"/>
              </a:rPr>
              <a:t>información</a:t>
            </a:r>
            <a:r>
              <a:rPr sz="2200" spc="-5" dirty="0">
                <a:latin typeface="Arial MT"/>
                <a:cs typeface="Arial MT"/>
              </a:rPr>
              <a:t> </a:t>
            </a:r>
            <a:r>
              <a:rPr sz="2200" dirty="0">
                <a:latin typeface="Arial MT"/>
                <a:cs typeface="Arial MT"/>
              </a:rPr>
              <a:t>intercambiada</a:t>
            </a:r>
            <a:endParaRPr sz="2200">
              <a:latin typeface="Arial MT"/>
              <a:cs typeface="Arial MT"/>
            </a:endParaRPr>
          </a:p>
          <a:p>
            <a:pPr marL="111125" indent="-99060">
              <a:lnSpc>
                <a:spcPct val="100000"/>
              </a:lnSpc>
              <a:spcBef>
                <a:spcPts val="1920"/>
              </a:spcBef>
              <a:buSzPct val="95454"/>
              <a:buChar char="•"/>
              <a:tabLst>
                <a:tab pos="111760" algn="l"/>
              </a:tabLst>
            </a:pPr>
            <a:r>
              <a:rPr sz="2200" dirty="0">
                <a:latin typeface="Arial MT"/>
                <a:cs typeface="Arial MT"/>
              </a:rPr>
              <a:t>Portabilidad</a:t>
            </a:r>
            <a:r>
              <a:rPr sz="2200" spc="-35" dirty="0">
                <a:latin typeface="Arial MT"/>
                <a:cs typeface="Arial MT"/>
              </a:rPr>
              <a:t> </a:t>
            </a:r>
            <a:r>
              <a:rPr sz="2200" dirty="0">
                <a:latin typeface="Arial MT"/>
                <a:cs typeface="Arial MT"/>
              </a:rPr>
              <a:t>entre</a:t>
            </a:r>
            <a:r>
              <a:rPr sz="2200" spc="-25" dirty="0">
                <a:latin typeface="Arial MT"/>
                <a:cs typeface="Arial MT"/>
              </a:rPr>
              <a:t> </a:t>
            </a:r>
            <a:r>
              <a:rPr sz="2200" dirty="0">
                <a:latin typeface="Arial MT"/>
                <a:cs typeface="Arial MT"/>
              </a:rPr>
              <a:t>plataformas</a:t>
            </a:r>
            <a:endParaRPr sz="2200">
              <a:latin typeface="Arial MT"/>
              <a:cs typeface="Arial MT"/>
            </a:endParaRPr>
          </a:p>
          <a:p>
            <a:pPr marL="469900" marR="5080">
              <a:lnSpc>
                <a:spcPct val="100000"/>
              </a:lnSpc>
              <a:spcBef>
                <a:spcPts val="10"/>
              </a:spcBef>
            </a:pPr>
            <a:r>
              <a:rPr sz="1800" spc="-5" dirty="0">
                <a:latin typeface="Arial MT"/>
                <a:cs typeface="Arial MT"/>
              </a:rPr>
              <a:t>No</a:t>
            </a:r>
            <a:r>
              <a:rPr sz="1800" spc="10" dirty="0">
                <a:latin typeface="Arial MT"/>
                <a:cs typeface="Arial MT"/>
              </a:rPr>
              <a:t> </a:t>
            </a:r>
            <a:r>
              <a:rPr sz="1800" spc="-5" dirty="0">
                <a:latin typeface="Arial MT"/>
                <a:cs typeface="Arial MT"/>
              </a:rPr>
              <a:t>requieren</a:t>
            </a:r>
            <a:r>
              <a:rPr sz="1800" dirty="0">
                <a:latin typeface="Arial MT"/>
                <a:cs typeface="Arial MT"/>
              </a:rPr>
              <a:t> </a:t>
            </a:r>
            <a:r>
              <a:rPr sz="1800" spc="-5" dirty="0">
                <a:latin typeface="Arial MT"/>
                <a:cs typeface="Arial MT"/>
              </a:rPr>
              <a:t>instalación</a:t>
            </a:r>
            <a:r>
              <a:rPr sz="1800" dirty="0">
                <a:latin typeface="Arial MT"/>
                <a:cs typeface="Arial MT"/>
              </a:rPr>
              <a:t> </a:t>
            </a:r>
            <a:r>
              <a:rPr sz="1800" spc="-5" dirty="0">
                <a:latin typeface="Arial MT"/>
                <a:cs typeface="Arial MT"/>
              </a:rPr>
              <a:t>de</a:t>
            </a:r>
            <a:r>
              <a:rPr sz="1800" spc="5" dirty="0">
                <a:latin typeface="Arial MT"/>
                <a:cs typeface="Arial MT"/>
              </a:rPr>
              <a:t> </a:t>
            </a:r>
            <a:r>
              <a:rPr sz="1800" spc="-5" dirty="0">
                <a:latin typeface="Arial MT"/>
                <a:cs typeface="Arial MT"/>
              </a:rPr>
              <a:t>plugins,</a:t>
            </a:r>
            <a:r>
              <a:rPr sz="1800" spc="5" dirty="0">
                <a:latin typeface="Arial MT"/>
                <a:cs typeface="Arial MT"/>
              </a:rPr>
              <a:t> </a:t>
            </a:r>
            <a:r>
              <a:rPr sz="1800" spc="-5" dirty="0">
                <a:latin typeface="Arial MT"/>
                <a:cs typeface="Arial MT"/>
              </a:rPr>
              <a:t>applets</a:t>
            </a:r>
            <a:r>
              <a:rPr sz="1800" dirty="0">
                <a:latin typeface="Arial MT"/>
                <a:cs typeface="Arial MT"/>
              </a:rPr>
              <a:t> </a:t>
            </a:r>
            <a:r>
              <a:rPr sz="1800" spc="-5" dirty="0">
                <a:latin typeface="Arial MT"/>
                <a:cs typeface="Arial MT"/>
              </a:rPr>
              <a:t>de</a:t>
            </a:r>
            <a:r>
              <a:rPr sz="1800" spc="15" dirty="0">
                <a:latin typeface="Arial MT"/>
                <a:cs typeface="Arial MT"/>
              </a:rPr>
              <a:t> </a:t>
            </a:r>
            <a:r>
              <a:rPr sz="1800" dirty="0">
                <a:latin typeface="Arial MT"/>
                <a:cs typeface="Arial MT"/>
              </a:rPr>
              <a:t>Java,</a:t>
            </a:r>
            <a:r>
              <a:rPr sz="1800" spc="15" dirty="0">
                <a:latin typeface="Arial MT"/>
                <a:cs typeface="Arial MT"/>
              </a:rPr>
              <a:t> </a:t>
            </a:r>
            <a:r>
              <a:rPr sz="1800" spc="-5" dirty="0">
                <a:latin typeface="Arial MT"/>
                <a:cs typeface="Arial MT"/>
              </a:rPr>
              <a:t>ni</a:t>
            </a:r>
            <a:r>
              <a:rPr sz="1800" spc="5" dirty="0">
                <a:latin typeface="Arial MT"/>
                <a:cs typeface="Arial MT"/>
              </a:rPr>
              <a:t> </a:t>
            </a:r>
            <a:r>
              <a:rPr sz="1800" spc="-5" dirty="0">
                <a:latin typeface="Arial MT"/>
                <a:cs typeface="Arial MT"/>
              </a:rPr>
              <a:t>ningún</a:t>
            </a:r>
            <a:r>
              <a:rPr sz="1800" dirty="0">
                <a:latin typeface="Arial MT"/>
                <a:cs typeface="Arial MT"/>
              </a:rPr>
              <a:t> otro </a:t>
            </a:r>
            <a:r>
              <a:rPr sz="1800" spc="-484" dirty="0">
                <a:latin typeface="Arial MT"/>
                <a:cs typeface="Arial MT"/>
              </a:rPr>
              <a:t> </a:t>
            </a:r>
            <a:r>
              <a:rPr sz="1800" dirty="0">
                <a:latin typeface="Arial MT"/>
                <a:cs typeface="Arial MT"/>
              </a:rPr>
              <a:t>elemento</a:t>
            </a:r>
            <a:endParaRPr sz="1800">
              <a:latin typeface="Arial MT"/>
              <a:cs typeface="Arial MT"/>
            </a:endParaRPr>
          </a:p>
          <a:p>
            <a:pPr marL="111125" indent="-99060">
              <a:lnSpc>
                <a:spcPct val="100000"/>
              </a:lnSpc>
              <a:spcBef>
                <a:spcPts val="950"/>
              </a:spcBef>
              <a:buSzPct val="95454"/>
              <a:buChar char="•"/>
              <a:tabLst>
                <a:tab pos="111760" algn="l"/>
              </a:tabLst>
            </a:pPr>
            <a:r>
              <a:rPr sz="2200" dirty="0">
                <a:latin typeface="Arial MT"/>
                <a:cs typeface="Arial MT"/>
              </a:rPr>
              <a:t>Código</a:t>
            </a:r>
            <a:r>
              <a:rPr sz="2200" spc="-45" dirty="0">
                <a:latin typeface="Arial MT"/>
                <a:cs typeface="Arial MT"/>
              </a:rPr>
              <a:t> </a:t>
            </a:r>
            <a:r>
              <a:rPr sz="2200" dirty="0">
                <a:latin typeface="Arial MT"/>
                <a:cs typeface="Arial MT"/>
              </a:rPr>
              <a:t>público</a:t>
            </a:r>
            <a:endParaRPr sz="2200">
              <a:latin typeface="Arial MT"/>
              <a:cs typeface="Arial MT"/>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065" rIns="0" bIns="0" rtlCol="0">
            <a:spAutoFit/>
          </a:bodyPr>
          <a:lstStyle/>
          <a:p>
            <a:pPr marL="373380">
              <a:lnSpc>
                <a:spcPct val="100000"/>
              </a:lnSpc>
              <a:spcBef>
                <a:spcPts val="95"/>
              </a:spcBef>
              <a:tabLst>
                <a:tab pos="8077834" algn="l"/>
              </a:tabLst>
            </a:pPr>
            <a:r>
              <a:rPr sz="3200" spc="210" dirty="0"/>
              <a:t> </a:t>
            </a:r>
            <a:r>
              <a:rPr sz="3200" spc="-15" dirty="0"/>
              <a:t>Inconvenientes </a:t>
            </a:r>
            <a:r>
              <a:rPr sz="3200" spc="-5" dirty="0"/>
              <a:t>y</a:t>
            </a:r>
            <a:r>
              <a:rPr sz="3200" spc="-20" dirty="0"/>
              <a:t> </a:t>
            </a:r>
            <a:r>
              <a:rPr sz="3200" spc="-5" dirty="0"/>
              <a:t>Críticas	</a:t>
            </a:r>
            <a:endParaRPr sz="3200"/>
          </a:p>
        </p:txBody>
      </p:sp>
      <p:sp>
        <p:nvSpPr>
          <p:cNvPr id="3" name="object 3"/>
          <p:cNvSpPr txBox="1"/>
          <p:nvPr/>
        </p:nvSpPr>
        <p:spPr>
          <a:xfrm>
            <a:off x="978916" y="1388617"/>
            <a:ext cx="1508125" cy="361315"/>
          </a:xfrm>
          <a:prstGeom prst="rect">
            <a:avLst/>
          </a:prstGeom>
        </p:spPr>
        <p:txBody>
          <a:bodyPr vert="horz" wrap="square" lIns="0" tIns="12700" rIns="0" bIns="0" rtlCol="0">
            <a:spAutoFit/>
          </a:bodyPr>
          <a:lstStyle/>
          <a:p>
            <a:pPr marL="111125" indent="-99060">
              <a:lnSpc>
                <a:spcPct val="100000"/>
              </a:lnSpc>
              <a:spcBef>
                <a:spcPts val="100"/>
              </a:spcBef>
              <a:buSzPct val="95454"/>
              <a:buChar char="•"/>
              <a:tabLst>
                <a:tab pos="111760" algn="l"/>
              </a:tabLst>
            </a:pPr>
            <a:r>
              <a:rPr sz="2200" dirty="0">
                <a:latin typeface="Arial MT"/>
                <a:cs typeface="Arial MT"/>
              </a:rPr>
              <a:t>Usabi</a:t>
            </a:r>
            <a:r>
              <a:rPr sz="2200" spc="5" dirty="0">
                <a:latin typeface="Arial MT"/>
                <a:cs typeface="Arial MT"/>
              </a:rPr>
              <a:t>l</a:t>
            </a:r>
            <a:r>
              <a:rPr sz="2200" dirty="0">
                <a:latin typeface="Arial MT"/>
                <a:cs typeface="Arial MT"/>
              </a:rPr>
              <a:t>idad:</a:t>
            </a:r>
            <a:endParaRPr sz="2200">
              <a:latin typeface="Arial MT"/>
              <a:cs typeface="Arial MT"/>
            </a:endParaRPr>
          </a:p>
        </p:txBody>
      </p:sp>
      <p:sp>
        <p:nvSpPr>
          <p:cNvPr id="4" name="object 4"/>
          <p:cNvSpPr txBox="1"/>
          <p:nvPr/>
        </p:nvSpPr>
        <p:spPr>
          <a:xfrm>
            <a:off x="2637282" y="1439671"/>
            <a:ext cx="4876800"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MT"/>
                <a:cs typeface="Arial MT"/>
              </a:rPr>
              <a:t>Comportamiento</a:t>
            </a:r>
            <a:r>
              <a:rPr sz="1800" spc="-15" dirty="0">
                <a:latin typeface="Arial MT"/>
                <a:cs typeface="Arial MT"/>
              </a:rPr>
              <a:t> </a:t>
            </a:r>
            <a:r>
              <a:rPr sz="1800" spc="-5" dirty="0">
                <a:latin typeface="Arial MT"/>
                <a:cs typeface="Arial MT"/>
              </a:rPr>
              <a:t>del</a:t>
            </a:r>
            <a:r>
              <a:rPr sz="1800" spc="5" dirty="0">
                <a:latin typeface="Arial MT"/>
                <a:cs typeface="Arial MT"/>
              </a:rPr>
              <a:t> </a:t>
            </a:r>
            <a:r>
              <a:rPr sz="1800" spc="-5" dirty="0">
                <a:latin typeface="Arial MT"/>
                <a:cs typeface="Arial MT"/>
              </a:rPr>
              <a:t>usuario</a:t>
            </a:r>
            <a:r>
              <a:rPr sz="1800" spc="5" dirty="0">
                <a:latin typeface="Arial MT"/>
                <a:cs typeface="Arial MT"/>
              </a:rPr>
              <a:t> </a:t>
            </a:r>
            <a:r>
              <a:rPr sz="1800" spc="-5" dirty="0">
                <a:latin typeface="Arial MT"/>
                <a:cs typeface="Arial MT"/>
              </a:rPr>
              <a:t>ante</a:t>
            </a:r>
            <a:r>
              <a:rPr sz="1800" spc="5" dirty="0">
                <a:latin typeface="Arial MT"/>
                <a:cs typeface="Arial MT"/>
              </a:rPr>
              <a:t> </a:t>
            </a:r>
            <a:r>
              <a:rPr sz="1800" spc="-5" dirty="0">
                <a:latin typeface="Arial MT"/>
                <a:cs typeface="Arial MT"/>
              </a:rPr>
              <a:t>la</a:t>
            </a:r>
            <a:r>
              <a:rPr sz="1800" spc="-10" dirty="0">
                <a:latin typeface="Arial MT"/>
                <a:cs typeface="Arial MT"/>
              </a:rPr>
              <a:t> </a:t>
            </a:r>
            <a:r>
              <a:rPr sz="1800" spc="-5" dirty="0">
                <a:latin typeface="Arial MT"/>
                <a:cs typeface="Arial MT"/>
              </a:rPr>
              <a:t>navegación</a:t>
            </a:r>
            <a:endParaRPr sz="1800">
              <a:latin typeface="Arial MT"/>
              <a:cs typeface="Arial MT"/>
            </a:endParaRPr>
          </a:p>
        </p:txBody>
      </p:sp>
      <p:sp>
        <p:nvSpPr>
          <p:cNvPr id="5" name="object 5"/>
          <p:cNvSpPr txBox="1">
            <a:spLocks noGrp="1"/>
          </p:cNvSpPr>
          <p:nvPr>
            <p:ph type="body" idx="1"/>
          </p:nvPr>
        </p:nvSpPr>
        <p:spPr>
          <a:prstGeom prst="rect">
            <a:avLst/>
          </a:prstGeom>
        </p:spPr>
        <p:txBody>
          <a:bodyPr vert="horz" wrap="square" lIns="0" tIns="12700" rIns="0" bIns="0" rtlCol="0">
            <a:spAutoFit/>
          </a:bodyPr>
          <a:lstStyle/>
          <a:p>
            <a:pPr marL="550545" indent="-81280">
              <a:lnSpc>
                <a:spcPct val="100000"/>
              </a:lnSpc>
              <a:spcBef>
                <a:spcPts val="100"/>
              </a:spcBef>
              <a:buSzPct val="94444"/>
              <a:buFont typeface="Arial MT"/>
              <a:buChar char="•"/>
              <a:tabLst>
                <a:tab pos="551180" algn="l"/>
              </a:tabLst>
            </a:pPr>
            <a:r>
              <a:rPr spc="-5" dirty="0"/>
              <a:t>Botón</a:t>
            </a:r>
            <a:r>
              <a:rPr spc="5" dirty="0"/>
              <a:t> </a:t>
            </a:r>
            <a:r>
              <a:rPr spc="-5" dirty="0"/>
              <a:t>de volver</a:t>
            </a:r>
            <a:r>
              <a:rPr spc="10" dirty="0"/>
              <a:t> </a:t>
            </a:r>
            <a:r>
              <a:rPr spc="-5" dirty="0"/>
              <a:t>atrás</a:t>
            </a:r>
            <a:r>
              <a:rPr spc="5" dirty="0"/>
              <a:t> </a:t>
            </a:r>
            <a:r>
              <a:rPr spc="-5" dirty="0"/>
              <a:t>del</a:t>
            </a:r>
            <a:r>
              <a:rPr dirty="0"/>
              <a:t> </a:t>
            </a:r>
            <a:r>
              <a:rPr spc="-5" dirty="0"/>
              <a:t>navegador</a:t>
            </a:r>
          </a:p>
          <a:p>
            <a:pPr marL="1066165" lvl="1" indent="-139700">
              <a:lnSpc>
                <a:spcPct val="100000"/>
              </a:lnSpc>
              <a:buChar char="-"/>
              <a:tabLst>
                <a:tab pos="1066800" algn="l"/>
              </a:tabLst>
            </a:pPr>
            <a:r>
              <a:rPr sz="1800" spc="-5" dirty="0">
                <a:latin typeface="Arial MT"/>
                <a:cs typeface="Arial MT"/>
              </a:rPr>
              <a:t>Empleo</a:t>
            </a:r>
            <a:r>
              <a:rPr sz="1800" dirty="0">
                <a:latin typeface="Arial MT"/>
                <a:cs typeface="Arial MT"/>
              </a:rPr>
              <a:t> </a:t>
            </a:r>
            <a:r>
              <a:rPr sz="1800" spc="-5" dirty="0">
                <a:latin typeface="Arial MT"/>
                <a:cs typeface="Arial MT"/>
              </a:rPr>
              <a:t>de</a:t>
            </a:r>
            <a:r>
              <a:rPr sz="1800" spc="15" dirty="0">
                <a:latin typeface="Arial MT"/>
                <a:cs typeface="Arial MT"/>
              </a:rPr>
              <a:t> </a:t>
            </a:r>
            <a:r>
              <a:rPr sz="1800" spc="-5" dirty="0">
                <a:latin typeface="Arial MT"/>
                <a:cs typeface="Arial MT"/>
              </a:rPr>
              <a:t>iframe</a:t>
            </a:r>
            <a:r>
              <a:rPr sz="1800" spc="15" dirty="0">
                <a:latin typeface="Arial MT"/>
                <a:cs typeface="Arial MT"/>
              </a:rPr>
              <a:t> </a:t>
            </a:r>
            <a:r>
              <a:rPr sz="1800" spc="-5" dirty="0">
                <a:latin typeface="Arial MT"/>
                <a:cs typeface="Arial MT"/>
              </a:rPr>
              <a:t>ocultos</a:t>
            </a:r>
            <a:r>
              <a:rPr sz="1800" spc="5" dirty="0">
                <a:latin typeface="Arial MT"/>
                <a:cs typeface="Arial MT"/>
              </a:rPr>
              <a:t> </a:t>
            </a:r>
            <a:r>
              <a:rPr sz="1800" spc="-5" dirty="0">
                <a:latin typeface="Arial MT"/>
                <a:cs typeface="Arial MT"/>
              </a:rPr>
              <a:t>para</a:t>
            </a:r>
            <a:r>
              <a:rPr sz="1800" spc="15" dirty="0">
                <a:latin typeface="Arial MT"/>
                <a:cs typeface="Arial MT"/>
              </a:rPr>
              <a:t> </a:t>
            </a:r>
            <a:r>
              <a:rPr sz="1800" spc="-5" dirty="0">
                <a:latin typeface="Arial MT"/>
                <a:cs typeface="Arial MT"/>
              </a:rPr>
              <a:t>almacenar</a:t>
            </a:r>
            <a:r>
              <a:rPr sz="1800" spc="5" dirty="0">
                <a:latin typeface="Arial MT"/>
                <a:cs typeface="Arial MT"/>
              </a:rPr>
              <a:t> </a:t>
            </a:r>
            <a:r>
              <a:rPr sz="1800" spc="-5" dirty="0">
                <a:latin typeface="Arial MT"/>
                <a:cs typeface="Arial MT"/>
              </a:rPr>
              <a:t>el</a:t>
            </a:r>
            <a:r>
              <a:rPr sz="1800" spc="15" dirty="0">
                <a:latin typeface="Arial MT"/>
                <a:cs typeface="Arial MT"/>
              </a:rPr>
              <a:t> </a:t>
            </a:r>
            <a:r>
              <a:rPr sz="1800" spc="-5" dirty="0">
                <a:latin typeface="Arial MT"/>
                <a:cs typeface="Arial MT"/>
              </a:rPr>
              <a:t>historial)</a:t>
            </a:r>
            <a:endParaRPr sz="1800">
              <a:latin typeface="Arial MT"/>
              <a:cs typeface="Arial MT"/>
            </a:endParaRPr>
          </a:p>
          <a:p>
            <a:pPr marL="927100" marR="1168400" lvl="1">
              <a:lnSpc>
                <a:spcPct val="100000"/>
              </a:lnSpc>
              <a:buChar char="-"/>
              <a:tabLst>
                <a:tab pos="1066800" algn="l"/>
              </a:tabLst>
            </a:pPr>
            <a:r>
              <a:rPr sz="1800" dirty="0">
                <a:latin typeface="Arial MT"/>
                <a:cs typeface="Arial MT"/>
              </a:rPr>
              <a:t>Empleo</a:t>
            </a:r>
            <a:r>
              <a:rPr sz="1800" spc="-20" dirty="0">
                <a:latin typeface="Arial MT"/>
                <a:cs typeface="Arial MT"/>
              </a:rPr>
              <a:t> </a:t>
            </a:r>
            <a:r>
              <a:rPr sz="1800" spc="-5" dirty="0">
                <a:latin typeface="Arial MT"/>
                <a:cs typeface="Arial MT"/>
              </a:rPr>
              <a:t>de</a:t>
            </a:r>
            <a:r>
              <a:rPr sz="1800" spc="-10" dirty="0">
                <a:latin typeface="Arial MT"/>
                <a:cs typeface="Arial MT"/>
              </a:rPr>
              <a:t> </a:t>
            </a:r>
            <a:r>
              <a:rPr sz="1800" dirty="0">
                <a:latin typeface="Arial MT"/>
                <a:cs typeface="Arial MT"/>
              </a:rPr>
              <a:t>fragmento</a:t>
            </a:r>
            <a:r>
              <a:rPr sz="1800" spc="-10" dirty="0">
                <a:latin typeface="Arial MT"/>
                <a:cs typeface="Arial MT"/>
              </a:rPr>
              <a:t> </a:t>
            </a:r>
            <a:r>
              <a:rPr sz="1800" spc="-5" dirty="0">
                <a:latin typeface="Arial MT"/>
                <a:cs typeface="Arial MT"/>
              </a:rPr>
              <a:t>identificador</a:t>
            </a:r>
            <a:r>
              <a:rPr sz="1800" spc="-15" dirty="0">
                <a:latin typeface="Arial MT"/>
                <a:cs typeface="Arial MT"/>
              </a:rPr>
              <a:t> </a:t>
            </a:r>
            <a:r>
              <a:rPr sz="1800" spc="-5" dirty="0">
                <a:latin typeface="Arial MT"/>
                <a:cs typeface="Arial MT"/>
              </a:rPr>
              <a:t>del</a:t>
            </a:r>
            <a:r>
              <a:rPr sz="1800" spc="-10" dirty="0">
                <a:latin typeface="Arial MT"/>
                <a:cs typeface="Arial MT"/>
              </a:rPr>
              <a:t> </a:t>
            </a:r>
            <a:r>
              <a:rPr sz="1800" dirty="0">
                <a:latin typeface="Arial MT"/>
                <a:cs typeface="Arial MT"/>
              </a:rPr>
              <a:t>URL</a:t>
            </a:r>
            <a:r>
              <a:rPr sz="1800" spc="-75" dirty="0">
                <a:latin typeface="Arial MT"/>
                <a:cs typeface="Arial MT"/>
              </a:rPr>
              <a:t> </a:t>
            </a:r>
            <a:r>
              <a:rPr sz="1800" dirty="0">
                <a:latin typeface="Arial MT"/>
                <a:cs typeface="Arial MT"/>
              </a:rPr>
              <a:t>(‘#’)</a:t>
            </a:r>
            <a:r>
              <a:rPr sz="1800" spc="-15" dirty="0">
                <a:latin typeface="Arial MT"/>
                <a:cs typeface="Arial MT"/>
              </a:rPr>
              <a:t> </a:t>
            </a:r>
            <a:r>
              <a:rPr sz="1800" dirty="0">
                <a:latin typeface="Arial MT"/>
                <a:cs typeface="Arial MT"/>
              </a:rPr>
              <a:t>y </a:t>
            </a:r>
            <a:r>
              <a:rPr sz="1800" spc="-484" dirty="0">
                <a:latin typeface="Arial MT"/>
                <a:cs typeface="Arial MT"/>
              </a:rPr>
              <a:t> </a:t>
            </a:r>
            <a:r>
              <a:rPr sz="1800" spc="-5" dirty="0">
                <a:latin typeface="Arial MT"/>
                <a:cs typeface="Arial MT"/>
              </a:rPr>
              <a:t>recuperación</a:t>
            </a:r>
            <a:r>
              <a:rPr sz="1800" spc="-15" dirty="0">
                <a:latin typeface="Arial MT"/>
                <a:cs typeface="Arial MT"/>
              </a:rPr>
              <a:t> </a:t>
            </a:r>
            <a:r>
              <a:rPr sz="1800" spc="-5" dirty="0">
                <a:latin typeface="Arial MT"/>
                <a:cs typeface="Arial MT"/>
              </a:rPr>
              <a:t>mediante</a:t>
            </a:r>
            <a:r>
              <a:rPr sz="1800" spc="-15" dirty="0">
                <a:latin typeface="Arial MT"/>
                <a:cs typeface="Arial MT"/>
              </a:rPr>
              <a:t> </a:t>
            </a:r>
            <a:r>
              <a:rPr sz="1800" dirty="0">
                <a:latin typeface="Arial MT"/>
                <a:cs typeface="Arial MT"/>
              </a:rPr>
              <a:t>JavaScript</a:t>
            </a:r>
            <a:endParaRPr sz="1800">
              <a:latin typeface="Arial MT"/>
              <a:cs typeface="Arial MT"/>
            </a:endParaRPr>
          </a:p>
          <a:p>
            <a:pPr marL="469900" marR="750570">
              <a:lnSpc>
                <a:spcPct val="100000"/>
              </a:lnSpc>
              <a:buSzPct val="94444"/>
              <a:buFont typeface="Arial MT"/>
              <a:buChar char="•"/>
              <a:tabLst>
                <a:tab pos="551180" algn="l"/>
              </a:tabLst>
            </a:pPr>
            <a:r>
              <a:rPr spc="-5" dirty="0"/>
              <a:t>Problema</a:t>
            </a:r>
            <a:r>
              <a:rPr spc="10" dirty="0"/>
              <a:t> </a:t>
            </a:r>
            <a:r>
              <a:rPr spc="-5" dirty="0"/>
              <a:t>al</a:t>
            </a:r>
            <a:r>
              <a:rPr spc="20" dirty="0"/>
              <a:t> </a:t>
            </a:r>
            <a:r>
              <a:rPr spc="-5" dirty="0"/>
              <a:t>agregar</a:t>
            </a:r>
            <a:r>
              <a:rPr spc="15" dirty="0"/>
              <a:t> </a:t>
            </a:r>
            <a:r>
              <a:rPr spc="-5" dirty="0"/>
              <a:t>marcadores/favoritos</a:t>
            </a:r>
            <a:r>
              <a:rPr spc="5" dirty="0"/>
              <a:t> </a:t>
            </a:r>
            <a:r>
              <a:rPr spc="-5" dirty="0"/>
              <a:t>en</a:t>
            </a:r>
            <a:r>
              <a:rPr spc="20" dirty="0"/>
              <a:t> </a:t>
            </a:r>
            <a:r>
              <a:rPr spc="-5" dirty="0"/>
              <a:t>un</a:t>
            </a:r>
            <a:r>
              <a:rPr spc="25" dirty="0"/>
              <a:t> </a:t>
            </a:r>
            <a:r>
              <a:rPr spc="-5" dirty="0"/>
              <a:t>momento </a:t>
            </a:r>
            <a:r>
              <a:rPr spc="-484" dirty="0"/>
              <a:t> </a:t>
            </a:r>
            <a:r>
              <a:rPr spc="-5" dirty="0"/>
              <a:t>determinado</a:t>
            </a:r>
            <a:r>
              <a:rPr spc="-15" dirty="0"/>
              <a:t> </a:t>
            </a:r>
            <a:r>
              <a:rPr spc="-5" dirty="0"/>
              <a:t>de</a:t>
            </a:r>
            <a:r>
              <a:rPr dirty="0"/>
              <a:t> </a:t>
            </a:r>
            <a:r>
              <a:rPr spc="-5" dirty="0"/>
              <a:t>la</a:t>
            </a:r>
            <a:r>
              <a:rPr dirty="0"/>
              <a:t> </a:t>
            </a:r>
            <a:r>
              <a:rPr spc="-5" dirty="0"/>
              <a:t>aplicación</a:t>
            </a:r>
          </a:p>
          <a:p>
            <a:pPr marL="927100" marR="1116965" lvl="1">
              <a:lnSpc>
                <a:spcPct val="100000"/>
              </a:lnSpc>
              <a:buChar char="-"/>
              <a:tabLst>
                <a:tab pos="1066800" algn="l"/>
              </a:tabLst>
            </a:pPr>
            <a:r>
              <a:rPr sz="1800" dirty="0">
                <a:latin typeface="Arial MT"/>
                <a:cs typeface="Arial MT"/>
              </a:rPr>
              <a:t>Empleo</a:t>
            </a:r>
            <a:r>
              <a:rPr sz="1800" spc="-15" dirty="0">
                <a:latin typeface="Arial MT"/>
                <a:cs typeface="Arial MT"/>
              </a:rPr>
              <a:t> </a:t>
            </a:r>
            <a:r>
              <a:rPr sz="1800" spc="-5" dirty="0">
                <a:latin typeface="Arial MT"/>
                <a:cs typeface="Arial MT"/>
              </a:rPr>
              <a:t>del</a:t>
            </a:r>
            <a:r>
              <a:rPr sz="1800" spc="-15" dirty="0">
                <a:latin typeface="Arial MT"/>
                <a:cs typeface="Arial MT"/>
              </a:rPr>
              <a:t> </a:t>
            </a:r>
            <a:r>
              <a:rPr sz="1800" dirty="0">
                <a:latin typeface="Arial MT"/>
                <a:cs typeface="Arial MT"/>
              </a:rPr>
              <a:t>fragmento</a:t>
            </a:r>
            <a:r>
              <a:rPr sz="1800" spc="-15" dirty="0">
                <a:latin typeface="Arial MT"/>
                <a:cs typeface="Arial MT"/>
              </a:rPr>
              <a:t> </a:t>
            </a:r>
            <a:r>
              <a:rPr sz="1800" spc="-5" dirty="0">
                <a:latin typeface="Arial MT"/>
                <a:cs typeface="Arial MT"/>
              </a:rPr>
              <a:t>identificador</a:t>
            </a:r>
            <a:r>
              <a:rPr sz="1800" spc="-15" dirty="0">
                <a:latin typeface="Arial MT"/>
                <a:cs typeface="Arial MT"/>
              </a:rPr>
              <a:t> </a:t>
            </a:r>
            <a:r>
              <a:rPr sz="1800" spc="-5" dirty="0">
                <a:latin typeface="Arial MT"/>
                <a:cs typeface="Arial MT"/>
              </a:rPr>
              <a:t>del</a:t>
            </a:r>
            <a:r>
              <a:rPr sz="1800" spc="-10" dirty="0">
                <a:latin typeface="Arial MT"/>
                <a:cs typeface="Arial MT"/>
              </a:rPr>
              <a:t> </a:t>
            </a:r>
            <a:r>
              <a:rPr sz="1800" spc="-5" dirty="0">
                <a:latin typeface="Arial MT"/>
                <a:cs typeface="Arial MT"/>
              </a:rPr>
              <a:t>URL</a:t>
            </a:r>
            <a:r>
              <a:rPr sz="1800" spc="-65" dirty="0">
                <a:latin typeface="Arial MT"/>
                <a:cs typeface="Arial MT"/>
              </a:rPr>
              <a:t> </a:t>
            </a:r>
            <a:r>
              <a:rPr sz="1800" dirty="0">
                <a:latin typeface="Arial MT"/>
                <a:cs typeface="Arial MT"/>
              </a:rPr>
              <a:t>(‘#’)</a:t>
            </a:r>
            <a:r>
              <a:rPr sz="1800" spc="-5" dirty="0">
                <a:latin typeface="Arial MT"/>
                <a:cs typeface="Arial MT"/>
              </a:rPr>
              <a:t> </a:t>
            </a:r>
            <a:r>
              <a:rPr sz="1800" dirty="0">
                <a:latin typeface="Arial MT"/>
                <a:cs typeface="Arial MT"/>
              </a:rPr>
              <a:t>y </a:t>
            </a:r>
            <a:r>
              <a:rPr sz="1800" spc="-484" dirty="0">
                <a:latin typeface="Arial MT"/>
                <a:cs typeface="Arial MT"/>
              </a:rPr>
              <a:t> </a:t>
            </a:r>
            <a:r>
              <a:rPr sz="1800" spc="-5" dirty="0">
                <a:latin typeface="Arial MT"/>
                <a:cs typeface="Arial MT"/>
              </a:rPr>
              <a:t>recuperación</a:t>
            </a:r>
            <a:r>
              <a:rPr sz="1800" spc="-15" dirty="0">
                <a:latin typeface="Arial MT"/>
                <a:cs typeface="Arial MT"/>
              </a:rPr>
              <a:t> </a:t>
            </a:r>
            <a:r>
              <a:rPr sz="1800" spc="-5" dirty="0">
                <a:latin typeface="Arial MT"/>
                <a:cs typeface="Arial MT"/>
              </a:rPr>
              <a:t>mediante</a:t>
            </a:r>
            <a:r>
              <a:rPr sz="1800" spc="-15" dirty="0">
                <a:latin typeface="Arial MT"/>
                <a:cs typeface="Arial MT"/>
              </a:rPr>
              <a:t> </a:t>
            </a:r>
            <a:r>
              <a:rPr sz="1800" dirty="0">
                <a:latin typeface="Arial MT"/>
                <a:cs typeface="Arial MT"/>
              </a:rPr>
              <a:t>JavaScript</a:t>
            </a:r>
            <a:endParaRPr sz="1800">
              <a:latin typeface="Arial MT"/>
              <a:cs typeface="Arial MT"/>
            </a:endParaRPr>
          </a:p>
          <a:p>
            <a:pPr marL="550545" indent="-81280">
              <a:lnSpc>
                <a:spcPct val="100000"/>
              </a:lnSpc>
              <a:buSzPct val="94444"/>
              <a:buFont typeface="Arial MT"/>
              <a:buChar char="•"/>
              <a:tabLst>
                <a:tab pos="551180" algn="l"/>
              </a:tabLst>
            </a:pPr>
            <a:r>
              <a:rPr spc="-5" dirty="0"/>
              <a:t>Problemas</a:t>
            </a:r>
            <a:r>
              <a:rPr dirty="0"/>
              <a:t> </a:t>
            </a:r>
            <a:r>
              <a:rPr spc="-5" dirty="0"/>
              <a:t>al</a:t>
            </a:r>
            <a:r>
              <a:rPr spc="15" dirty="0"/>
              <a:t> </a:t>
            </a:r>
            <a:r>
              <a:rPr spc="-5" dirty="0"/>
              <a:t>imprimir</a:t>
            </a:r>
            <a:r>
              <a:rPr spc="5" dirty="0"/>
              <a:t> </a:t>
            </a:r>
            <a:r>
              <a:rPr spc="-5" dirty="0"/>
              <a:t>páginas</a:t>
            </a:r>
            <a:r>
              <a:rPr spc="5" dirty="0"/>
              <a:t> </a:t>
            </a:r>
            <a:r>
              <a:rPr dirty="0"/>
              <a:t>renderizadas</a:t>
            </a:r>
            <a:r>
              <a:rPr spc="-5" dirty="0"/>
              <a:t> dinámicamente</a:t>
            </a:r>
          </a:p>
          <a:p>
            <a:pPr>
              <a:lnSpc>
                <a:spcPct val="100000"/>
              </a:lnSpc>
              <a:spcBef>
                <a:spcPts val="20"/>
              </a:spcBef>
            </a:pPr>
            <a:endParaRPr sz="1850"/>
          </a:p>
          <a:p>
            <a:pPr marL="12700" marR="5080">
              <a:lnSpc>
                <a:spcPct val="100000"/>
              </a:lnSpc>
              <a:spcBef>
                <a:spcPts val="5"/>
              </a:spcBef>
              <a:buSzPct val="95454"/>
              <a:buChar char="•"/>
              <a:tabLst>
                <a:tab pos="111760" algn="l"/>
              </a:tabLst>
            </a:pPr>
            <a:r>
              <a:rPr sz="2200" i="0" spc="-15" dirty="0">
                <a:latin typeface="Arial MT"/>
                <a:cs typeface="Arial MT"/>
              </a:rPr>
              <a:t>Tiempos</a:t>
            </a:r>
            <a:r>
              <a:rPr sz="2200" i="0" spc="15" dirty="0">
                <a:latin typeface="Arial MT"/>
                <a:cs typeface="Arial MT"/>
              </a:rPr>
              <a:t> </a:t>
            </a:r>
            <a:r>
              <a:rPr sz="2200" i="0" dirty="0">
                <a:latin typeface="Arial MT"/>
                <a:cs typeface="Arial MT"/>
              </a:rPr>
              <a:t>de</a:t>
            </a:r>
            <a:r>
              <a:rPr sz="2200" i="0" spc="15" dirty="0">
                <a:latin typeface="Arial MT"/>
                <a:cs typeface="Arial MT"/>
              </a:rPr>
              <a:t> </a:t>
            </a:r>
            <a:r>
              <a:rPr sz="2200" i="0" dirty="0">
                <a:latin typeface="Arial MT"/>
                <a:cs typeface="Arial MT"/>
              </a:rPr>
              <a:t>respuesta</a:t>
            </a:r>
            <a:r>
              <a:rPr sz="2200" i="0" spc="-95" dirty="0">
                <a:latin typeface="Arial MT"/>
                <a:cs typeface="Arial MT"/>
              </a:rPr>
              <a:t> </a:t>
            </a:r>
            <a:r>
              <a:rPr i="0" spc="-5" dirty="0">
                <a:latin typeface="Arial MT"/>
                <a:cs typeface="Arial MT"/>
              </a:rPr>
              <a:t>entre</a:t>
            </a:r>
            <a:r>
              <a:rPr i="0" spc="10" dirty="0">
                <a:latin typeface="Arial MT"/>
                <a:cs typeface="Arial MT"/>
              </a:rPr>
              <a:t> </a:t>
            </a:r>
            <a:r>
              <a:rPr i="0" spc="-5" dirty="0">
                <a:latin typeface="Arial MT"/>
                <a:cs typeface="Arial MT"/>
              </a:rPr>
              <a:t>la</a:t>
            </a:r>
            <a:r>
              <a:rPr i="0" dirty="0">
                <a:latin typeface="Arial MT"/>
                <a:cs typeface="Arial MT"/>
              </a:rPr>
              <a:t> </a:t>
            </a:r>
            <a:r>
              <a:rPr i="0" spc="-5" dirty="0">
                <a:latin typeface="Arial MT"/>
                <a:cs typeface="Arial MT"/>
              </a:rPr>
              <a:t>petición</a:t>
            </a:r>
            <a:r>
              <a:rPr i="0" dirty="0">
                <a:latin typeface="Arial MT"/>
                <a:cs typeface="Arial MT"/>
              </a:rPr>
              <a:t> </a:t>
            </a:r>
            <a:r>
              <a:rPr i="0" spc="-5" dirty="0">
                <a:latin typeface="Arial MT"/>
                <a:cs typeface="Arial MT"/>
              </a:rPr>
              <a:t>del</a:t>
            </a:r>
            <a:r>
              <a:rPr i="0" spc="10" dirty="0">
                <a:latin typeface="Arial MT"/>
                <a:cs typeface="Arial MT"/>
              </a:rPr>
              <a:t> </a:t>
            </a:r>
            <a:r>
              <a:rPr i="0" spc="-5" dirty="0">
                <a:latin typeface="Arial MT"/>
                <a:cs typeface="Arial MT"/>
              </a:rPr>
              <a:t>usuario</a:t>
            </a:r>
            <a:r>
              <a:rPr i="0" spc="10" dirty="0">
                <a:latin typeface="Arial MT"/>
                <a:cs typeface="Arial MT"/>
              </a:rPr>
              <a:t> </a:t>
            </a:r>
            <a:r>
              <a:rPr i="0" dirty="0">
                <a:latin typeface="Arial MT"/>
                <a:cs typeface="Arial MT"/>
              </a:rPr>
              <a:t>y </a:t>
            </a:r>
            <a:r>
              <a:rPr i="0" spc="-5" dirty="0">
                <a:latin typeface="Arial MT"/>
                <a:cs typeface="Arial MT"/>
              </a:rPr>
              <a:t>la</a:t>
            </a:r>
            <a:r>
              <a:rPr i="0" spc="10" dirty="0">
                <a:latin typeface="Arial MT"/>
                <a:cs typeface="Arial MT"/>
              </a:rPr>
              <a:t> </a:t>
            </a:r>
            <a:r>
              <a:rPr i="0" spc="-5" dirty="0">
                <a:latin typeface="Arial MT"/>
                <a:cs typeface="Arial MT"/>
              </a:rPr>
              <a:t>respuesta </a:t>
            </a:r>
            <a:r>
              <a:rPr i="0" spc="-484" dirty="0">
                <a:latin typeface="Arial MT"/>
                <a:cs typeface="Arial MT"/>
              </a:rPr>
              <a:t> </a:t>
            </a:r>
            <a:r>
              <a:rPr i="0" spc="-5" dirty="0">
                <a:latin typeface="Arial MT"/>
                <a:cs typeface="Arial MT"/>
              </a:rPr>
              <a:t>del servidor</a:t>
            </a:r>
            <a:endParaRPr sz="2200">
              <a:latin typeface="Arial MT"/>
              <a:cs typeface="Arial MT"/>
            </a:endParaRPr>
          </a:p>
          <a:p>
            <a:pPr marL="469900" marR="40640" lvl="1">
              <a:lnSpc>
                <a:spcPct val="100000"/>
              </a:lnSpc>
              <a:spcBef>
                <a:spcPts val="10"/>
              </a:spcBef>
              <a:buSzPct val="94444"/>
              <a:buChar char="•"/>
              <a:tabLst>
                <a:tab pos="551180" algn="l"/>
              </a:tabLst>
            </a:pPr>
            <a:r>
              <a:rPr sz="1800" spc="-5" dirty="0">
                <a:latin typeface="Arial MT"/>
                <a:cs typeface="Arial MT"/>
              </a:rPr>
              <a:t>Empleo</a:t>
            </a:r>
            <a:r>
              <a:rPr sz="1800" dirty="0">
                <a:latin typeface="Arial MT"/>
                <a:cs typeface="Arial MT"/>
              </a:rPr>
              <a:t> </a:t>
            </a:r>
            <a:r>
              <a:rPr sz="1800" spc="-5" dirty="0">
                <a:latin typeface="Arial MT"/>
                <a:cs typeface="Arial MT"/>
              </a:rPr>
              <a:t>de</a:t>
            </a:r>
            <a:r>
              <a:rPr sz="1800" spc="15" dirty="0">
                <a:latin typeface="Arial MT"/>
                <a:cs typeface="Arial MT"/>
              </a:rPr>
              <a:t> </a:t>
            </a:r>
            <a:r>
              <a:rPr sz="1800" spc="-5" dirty="0">
                <a:latin typeface="Arial MT"/>
                <a:cs typeface="Arial MT"/>
              </a:rPr>
              <a:t>feedback</a:t>
            </a:r>
            <a:r>
              <a:rPr sz="1800" spc="15" dirty="0">
                <a:latin typeface="Arial MT"/>
                <a:cs typeface="Arial MT"/>
              </a:rPr>
              <a:t> </a:t>
            </a:r>
            <a:r>
              <a:rPr sz="1800" spc="-5" dirty="0">
                <a:latin typeface="Arial MT"/>
                <a:cs typeface="Arial MT"/>
              </a:rPr>
              <a:t>visual</a:t>
            </a:r>
            <a:r>
              <a:rPr sz="1800" spc="5" dirty="0">
                <a:latin typeface="Arial MT"/>
                <a:cs typeface="Arial MT"/>
              </a:rPr>
              <a:t> </a:t>
            </a:r>
            <a:r>
              <a:rPr sz="1800" spc="-5" dirty="0">
                <a:latin typeface="Arial MT"/>
                <a:cs typeface="Arial MT"/>
              </a:rPr>
              <a:t>para</a:t>
            </a:r>
            <a:r>
              <a:rPr sz="1800" spc="15" dirty="0">
                <a:latin typeface="Arial MT"/>
                <a:cs typeface="Arial MT"/>
              </a:rPr>
              <a:t> </a:t>
            </a:r>
            <a:r>
              <a:rPr sz="1800" spc="-5" dirty="0">
                <a:latin typeface="Arial MT"/>
                <a:cs typeface="Arial MT"/>
              </a:rPr>
              <a:t>indicar</a:t>
            </a:r>
            <a:r>
              <a:rPr sz="1800" spc="15" dirty="0">
                <a:latin typeface="Arial MT"/>
                <a:cs typeface="Arial MT"/>
              </a:rPr>
              <a:t> </a:t>
            </a:r>
            <a:r>
              <a:rPr sz="1800" spc="-5" dirty="0">
                <a:latin typeface="Arial MT"/>
                <a:cs typeface="Arial MT"/>
              </a:rPr>
              <a:t>el</a:t>
            </a:r>
            <a:r>
              <a:rPr sz="1800" spc="5" dirty="0">
                <a:latin typeface="Arial MT"/>
                <a:cs typeface="Arial MT"/>
              </a:rPr>
              <a:t> </a:t>
            </a:r>
            <a:r>
              <a:rPr sz="1800" spc="-5" dirty="0">
                <a:latin typeface="Arial MT"/>
                <a:cs typeface="Arial MT"/>
              </a:rPr>
              <a:t>estado</a:t>
            </a:r>
            <a:r>
              <a:rPr sz="1800" spc="15" dirty="0">
                <a:latin typeface="Arial MT"/>
                <a:cs typeface="Arial MT"/>
              </a:rPr>
              <a:t> </a:t>
            </a:r>
            <a:r>
              <a:rPr sz="1800" spc="-5" dirty="0">
                <a:latin typeface="Arial MT"/>
                <a:cs typeface="Arial MT"/>
              </a:rPr>
              <a:t>de</a:t>
            </a:r>
            <a:r>
              <a:rPr sz="1800" spc="5" dirty="0">
                <a:latin typeface="Arial MT"/>
                <a:cs typeface="Arial MT"/>
              </a:rPr>
              <a:t> </a:t>
            </a:r>
            <a:r>
              <a:rPr sz="1800" spc="-5" dirty="0">
                <a:latin typeface="Arial MT"/>
                <a:cs typeface="Arial MT"/>
              </a:rPr>
              <a:t>la</a:t>
            </a:r>
            <a:r>
              <a:rPr sz="1800" spc="15" dirty="0">
                <a:latin typeface="Arial MT"/>
                <a:cs typeface="Arial MT"/>
              </a:rPr>
              <a:t> </a:t>
            </a:r>
            <a:r>
              <a:rPr sz="1800" spc="-5" dirty="0">
                <a:latin typeface="Arial MT"/>
                <a:cs typeface="Arial MT"/>
              </a:rPr>
              <a:t>petición</a:t>
            </a:r>
            <a:r>
              <a:rPr sz="1800" spc="5" dirty="0">
                <a:latin typeface="Arial MT"/>
                <a:cs typeface="Arial MT"/>
              </a:rPr>
              <a:t> </a:t>
            </a:r>
            <a:r>
              <a:rPr sz="1800" spc="-5" dirty="0">
                <a:latin typeface="Arial MT"/>
                <a:cs typeface="Arial MT"/>
              </a:rPr>
              <a:t>al </a:t>
            </a:r>
            <a:r>
              <a:rPr sz="1800" spc="-484" dirty="0">
                <a:latin typeface="Arial MT"/>
                <a:cs typeface="Arial MT"/>
              </a:rPr>
              <a:t> </a:t>
            </a:r>
            <a:r>
              <a:rPr sz="1800" dirty="0">
                <a:latin typeface="Arial MT"/>
                <a:cs typeface="Arial MT"/>
              </a:rPr>
              <a:t>usuario</a:t>
            </a:r>
            <a:endParaRPr sz="1800">
              <a:latin typeface="Arial MT"/>
              <a:cs typeface="Arial MT"/>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065" rIns="0" bIns="0" rtlCol="0">
            <a:spAutoFit/>
          </a:bodyPr>
          <a:lstStyle/>
          <a:p>
            <a:pPr marL="373380">
              <a:lnSpc>
                <a:spcPct val="100000"/>
              </a:lnSpc>
              <a:spcBef>
                <a:spcPts val="95"/>
              </a:spcBef>
              <a:tabLst>
                <a:tab pos="8077834" algn="l"/>
              </a:tabLst>
            </a:pPr>
            <a:r>
              <a:rPr sz="3200" spc="210" dirty="0"/>
              <a:t> </a:t>
            </a:r>
            <a:r>
              <a:rPr sz="3200" spc="-15" dirty="0"/>
              <a:t>Inconvenientes </a:t>
            </a:r>
            <a:r>
              <a:rPr sz="3200" spc="-5" dirty="0"/>
              <a:t>y</a:t>
            </a:r>
            <a:r>
              <a:rPr sz="3200" spc="-20" dirty="0"/>
              <a:t> </a:t>
            </a:r>
            <a:r>
              <a:rPr sz="3200" spc="-5" dirty="0"/>
              <a:t>Críticas	</a:t>
            </a:r>
            <a:endParaRPr sz="3200"/>
          </a:p>
        </p:txBody>
      </p:sp>
      <p:sp>
        <p:nvSpPr>
          <p:cNvPr id="3" name="object 3"/>
          <p:cNvSpPr txBox="1"/>
          <p:nvPr/>
        </p:nvSpPr>
        <p:spPr>
          <a:xfrm>
            <a:off x="978916" y="1589024"/>
            <a:ext cx="7153909" cy="1744067"/>
          </a:xfrm>
          <a:prstGeom prst="rect">
            <a:avLst/>
          </a:prstGeom>
        </p:spPr>
        <p:txBody>
          <a:bodyPr vert="horz" wrap="square" lIns="0" tIns="12700" rIns="0" bIns="0" rtlCol="0">
            <a:spAutoFit/>
          </a:bodyPr>
          <a:lstStyle/>
          <a:p>
            <a:pPr marL="111125" indent="-99060">
              <a:lnSpc>
                <a:spcPct val="100000"/>
              </a:lnSpc>
              <a:spcBef>
                <a:spcPts val="100"/>
              </a:spcBef>
              <a:buSzPct val="95454"/>
              <a:buChar char="•"/>
              <a:tabLst>
                <a:tab pos="111760" algn="l"/>
              </a:tabLst>
            </a:pPr>
            <a:r>
              <a:rPr sz="2200" dirty="0">
                <a:latin typeface="Arial MT"/>
                <a:cs typeface="Arial MT"/>
              </a:rPr>
              <a:t>JavaScript</a:t>
            </a:r>
          </a:p>
          <a:p>
            <a:pPr marL="469900" marR="336550" lvl="1">
              <a:lnSpc>
                <a:spcPct val="100000"/>
              </a:lnSpc>
              <a:spcBef>
                <a:spcPts val="10"/>
              </a:spcBef>
              <a:buSzPct val="94444"/>
              <a:buChar char="•"/>
              <a:tabLst>
                <a:tab pos="551180" algn="l"/>
              </a:tabLst>
            </a:pPr>
            <a:r>
              <a:rPr sz="1800" spc="-5" dirty="0">
                <a:latin typeface="Arial MT"/>
                <a:cs typeface="Arial MT"/>
              </a:rPr>
              <a:t>Requiere</a:t>
            </a:r>
            <a:r>
              <a:rPr sz="1800" spc="-10" dirty="0">
                <a:latin typeface="Arial MT"/>
                <a:cs typeface="Arial MT"/>
              </a:rPr>
              <a:t> </a:t>
            </a:r>
            <a:r>
              <a:rPr sz="1800" spc="-5" dirty="0">
                <a:latin typeface="Arial MT"/>
                <a:cs typeface="Arial MT"/>
              </a:rPr>
              <a:t>que</a:t>
            </a:r>
            <a:r>
              <a:rPr sz="1800" spc="15" dirty="0">
                <a:latin typeface="Arial MT"/>
                <a:cs typeface="Arial MT"/>
              </a:rPr>
              <a:t> </a:t>
            </a:r>
            <a:r>
              <a:rPr sz="1800" spc="-5" dirty="0">
                <a:latin typeface="Arial MT"/>
                <a:cs typeface="Arial MT"/>
              </a:rPr>
              <a:t>los</a:t>
            </a:r>
            <a:r>
              <a:rPr sz="1800" spc="10" dirty="0">
                <a:latin typeface="Arial MT"/>
                <a:cs typeface="Arial MT"/>
              </a:rPr>
              <a:t> </a:t>
            </a:r>
            <a:r>
              <a:rPr sz="1800" spc="-5" dirty="0">
                <a:latin typeface="Arial MT"/>
                <a:cs typeface="Arial MT"/>
              </a:rPr>
              <a:t>usuarios</a:t>
            </a:r>
            <a:r>
              <a:rPr sz="1800" spc="10" dirty="0">
                <a:latin typeface="Arial MT"/>
                <a:cs typeface="Arial MT"/>
              </a:rPr>
              <a:t> </a:t>
            </a:r>
            <a:r>
              <a:rPr sz="1800" spc="-5" dirty="0">
                <a:latin typeface="Arial MT"/>
                <a:cs typeface="Arial MT"/>
              </a:rPr>
              <a:t>tengan</a:t>
            </a:r>
            <a:r>
              <a:rPr sz="1800" dirty="0">
                <a:latin typeface="Arial MT"/>
                <a:cs typeface="Arial MT"/>
              </a:rPr>
              <a:t> </a:t>
            </a:r>
            <a:r>
              <a:rPr sz="1800" spc="-5" dirty="0">
                <a:latin typeface="Arial MT"/>
                <a:cs typeface="Arial MT"/>
              </a:rPr>
              <a:t>el</a:t>
            </a:r>
            <a:r>
              <a:rPr sz="1800" spc="10" dirty="0">
                <a:latin typeface="Arial MT"/>
                <a:cs typeface="Arial MT"/>
              </a:rPr>
              <a:t> </a:t>
            </a:r>
            <a:r>
              <a:rPr sz="1800" dirty="0">
                <a:latin typeface="Arial MT"/>
                <a:cs typeface="Arial MT"/>
              </a:rPr>
              <a:t>JavaScript</a:t>
            </a:r>
            <a:r>
              <a:rPr sz="1800" spc="10" dirty="0">
                <a:latin typeface="Arial MT"/>
                <a:cs typeface="Arial MT"/>
              </a:rPr>
              <a:t> </a:t>
            </a:r>
            <a:r>
              <a:rPr sz="1800" spc="-5" dirty="0">
                <a:latin typeface="Arial MT"/>
                <a:cs typeface="Arial MT"/>
              </a:rPr>
              <a:t>activado</a:t>
            </a:r>
            <a:r>
              <a:rPr sz="1800" dirty="0">
                <a:latin typeface="Arial MT"/>
                <a:cs typeface="Arial MT"/>
              </a:rPr>
              <a:t> </a:t>
            </a:r>
            <a:r>
              <a:rPr sz="1800" spc="-5" dirty="0">
                <a:latin typeface="Arial MT"/>
                <a:cs typeface="Arial MT"/>
              </a:rPr>
              <a:t>en</a:t>
            </a:r>
            <a:r>
              <a:rPr sz="1800" dirty="0">
                <a:latin typeface="Arial MT"/>
                <a:cs typeface="Arial MT"/>
              </a:rPr>
              <a:t> </a:t>
            </a:r>
            <a:r>
              <a:rPr sz="1800" spc="-5" dirty="0">
                <a:latin typeface="Arial MT"/>
                <a:cs typeface="Arial MT"/>
              </a:rPr>
              <a:t>el </a:t>
            </a:r>
            <a:r>
              <a:rPr sz="1800" spc="-484" dirty="0">
                <a:latin typeface="Arial MT"/>
                <a:cs typeface="Arial MT"/>
              </a:rPr>
              <a:t> </a:t>
            </a:r>
            <a:r>
              <a:rPr sz="1800" spc="-5" dirty="0">
                <a:latin typeface="Arial MT"/>
                <a:cs typeface="Arial MT"/>
              </a:rPr>
              <a:t>navegador</a:t>
            </a:r>
            <a:endParaRPr sz="1800" dirty="0">
              <a:latin typeface="Arial MT"/>
              <a:cs typeface="Arial MT"/>
            </a:endParaRPr>
          </a:p>
          <a:p>
            <a:pPr lvl="1">
              <a:lnSpc>
                <a:spcPct val="100000"/>
              </a:lnSpc>
              <a:spcBef>
                <a:spcPts val="30"/>
              </a:spcBef>
            </a:pPr>
            <a:endParaRPr sz="1850" dirty="0">
              <a:latin typeface="Arial MT"/>
              <a:cs typeface="Arial MT"/>
            </a:endParaRPr>
          </a:p>
          <a:p>
            <a:pPr marL="550545" lvl="1" indent="-81280">
              <a:lnSpc>
                <a:spcPct val="100000"/>
              </a:lnSpc>
              <a:spcBef>
                <a:spcPts val="5"/>
              </a:spcBef>
              <a:buSzPct val="94444"/>
              <a:buChar char="•"/>
              <a:tabLst>
                <a:tab pos="551180" algn="l"/>
              </a:tabLst>
            </a:pPr>
            <a:r>
              <a:rPr sz="1800" spc="-5" dirty="0">
                <a:latin typeface="Arial MT"/>
                <a:cs typeface="Arial MT"/>
              </a:rPr>
              <a:t>Como</a:t>
            </a:r>
            <a:r>
              <a:rPr sz="1800" spc="5" dirty="0">
                <a:latin typeface="Arial MT"/>
                <a:cs typeface="Arial MT"/>
              </a:rPr>
              <a:t> </a:t>
            </a:r>
            <a:r>
              <a:rPr sz="1800" spc="-5" dirty="0">
                <a:latin typeface="Arial MT"/>
                <a:cs typeface="Arial MT"/>
              </a:rPr>
              <a:t>en</a:t>
            </a:r>
            <a:r>
              <a:rPr sz="1800" spc="5" dirty="0">
                <a:latin typeface="Arial MT"/>
                <a:cs typeface="Arial MT"/>
              </a:rPr>
              <a:t> </a:t>
            </a:r>
            <a:r>
              <a:rPr sz="1800" dirty="0">
                <a:latin typeface="Arial MT"/>
                <a:cs typeface="Arial MT"/>
              </a:rPr>
              <a:t>DHTML,</a:t>
            </a:r>
            <a:r>
              <a:rPr sz="1800" spc="5" dirty="0">
                <a:latin typeface="Arial MT"/>
                <a:cs typeface="Arial MT"/>
              </a:rPr>
              <a:t> </a:t>
            </a:r>
            <a:r>
              <a:rPr sz="1800" spc="-5" dirty="0">
                <a:latin typeface="Arial MT"/>
                <a:cs typeface="Arial MT"/>
              </a:rPr>
              <a:t>debe comprobarse</a:t>
            </a:r>
            <a:r>
              <a:rPr sz="1800" spc="-10" dirty="0">
                <a:latin typeface="Arial MT"/>
                <a:cs typeface="Arial MT"/>
              </a:rPr>
              <a:t> </a:t>
            </a:r>
            <a:r>
              <a:rPr sz="1800" spc="-5" dirty="0">
                <a:latin typeface="Arial MT"/>
                <a:cs typeface="Arial MT"/>
              </a:rPr>
              <a:t>la</a:t>
            </a:r>
            <a:r>
              <a:rPr sz="1800" spc="5" dirty="0">
                <a:latin typeface="Arial MT"/>
                <a:cs typeface="Arial MT"/>
              </a:rPr>
              <a:t> </a:t>
            </a:r>
            <a:r>
              <a:rPr sz="1800" dirty="0">
                <a:latin typeface="Arial MT"/>
                <a:cs typeface="Arial MT"/>
              </a:rPr>
              <a:t>compatibilidad</a:t>
            </a:r>
            <a:r>
              <a:rPr sz="1800" spc="-15" dirty="0">
                <a:latin typeface="Arial MT"/>
                <a:cs typeface="Arial MT"/>
              </a:rPr>
              <a:t> </a:t>
            </a:r>
            <a:r>
              <a:rPr sz="1800" spc="-5" dirty="0">
                <a:latin typeface="Arial MT"/>
                <a:cs typeface="Arial MT"/>
              </a:rPr>
              <a:t>entre</a:t>
            </a:r>
            <a:endParaRPr sz="1800" dirty="0">
              <a:latin typeface="Arial MT"/>
              <a:cs typeface="Arial MT"/>
            </a:endParaRPr>
          </a:p>
          <a:p>
            <a:pPr marL="469900">
              <a:lnSpc>
                <a:spcPct val="100000"/>
              </a:lnSpc>
            </a:pPr>
            <a:r>
              <a:rPr sz="1800" dirty="0">
                <a:latin typeface="Arial MT"/>
                <a:cs typeface="Arial MT"/>
              </a:rPr>
              <a:t>navegadores</a:t>
            </a:r>
            <a:r>
              <a:rPr sz="1800" spc="-35" dirty="0">
                <a:latin typeface="Arial MT"/>
                <a:cs typeface="Arial MT"/>
              </a:rPr>
              <a:t> </a:t>
            </a:r>
            <a:r>
              <a:rPr sz="1800" dirty="0">
                <a:latin typeface="Arial MT"/>
                <a:cs typeface="Arial MT"/>
              </a:rPr>
              <a:t>y</a:t>
            </a:r>
            <a:r>
              <a:rPr sz="1800" spc="-10" dirty="0">
                <a:latin typeface="Arial MT"/>
                <a:cs typeface="Arial MT"/>
              </a:rPr>
              <a:t> </a:t>
            </a:r>
            <a:r>
              <a:rPr sz="1800" spc="-5" dirty="0">
                <a:latin typeface="Arial MT"/>
                <a:cs typeface="Arial MT"/>
              </a:rPr>
              <a:t>plataformas</a:t>
            </a:r>
            <a:endParaRPr sz="1800" dirty="0">
              <a:latin typeface="Arial MT"/>
              <a:cs typeface="Arial MT"/>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065" rIns="0" bIns="0" rtlCol="0">
            <a:spAutoFit/>
          </a:bodyPr>
          <a:lstStyle/>
          <a:p>
            <a:pPr marL="373380">
              <a:lnSpc>
                <a:spcPct val="100000"/>
              </a:lnSpc>
              <a:spcBef>
                <a:spcPts val="95"/>
              </a:spcBef>
              <a:tabLst>
                <a:tab pos="8077834" algn="l"/>
              </a:tabLst>
            </a:pPr>
            <a:r>
              <a:rPr sz="3200" spc="210" dirty="0"/>
              <a:t> </a:t>
            </a:r>
            <a:r>
              <a:rPr sz="3200" spc="-5" dirty="0"/>
              <a:t>Accesibilidad	</a:t>
            </a:r>
            <a:endParaRPr sz="3200"/>
          </a:p>
        </p:txBody>
      </p:sp>
      <p:sp>
        <p:nvSpPr>
          <p:cNvPr id="3" name="object 3"/>
          <p:cNvSpPr txBox="1"/>
          <p:nvPr/>
        </p:nvSpPr>
        <p:spPr>
          <a:xfrm>
            <a:off x="978916" y="1314703"/>
            <a:ext cx="7158355" cy="985519"/>
          </a:xfrm>
          <a:prstGeom prst="rect">
            <a:avLst/>
          </a:prstGeom>
        </p:spPr>
        <p:txBody>
          <a:bodyPr vert="horz" wrap="square" lIns="0" tIns="12700" rIns="0" bIns="0" rtlCol="0">
            <a:spAutoFit/>
          </a:bodyPr>
          <a:lstStyle/>
          <a:p>
            <a:pPr marL="12700" marR="5080">
              <a:lnSpc>
                <a:spcPct val="100000"/>
              </a:lnSpc>
              <a:spcBef>
                <a:spcPts val="100"/>
              </a:spcBef>
              <a:buSzPct val="95238"/>
              <a:buChar char="•"/>
              <a:tabLst>
                <a:tab pos="107314" algn="l"/>
              </a:tabLst>
            </a:pPr>
            <a:r>
              <a:rPr sz="2100" spc="-5" dirty="0">
                <a:latin typeface="Arial MT"/>
                <a:cs typeface="Arial MT"/>
              </a:rPr>
              <a:t>Los desarrolladores necesitan proporcionar opciones </a:t>
            </a:r>
            <a:r>
              <a:rPr sz="2100" dirty="0">
                <a:latin typeface="Arial MT"/>
                <a:cs typeface="Arial MT"/>
              </a:rPr>
              <a:t>para </a:t>
            </a:r>
            <a:r>
              <a:rPr sz="2100" spc="5" dirty="0">
                <a:latin typeface="Arial MT"/>
                <a:cs typeface="Arial MT"/>
              </a:rPr>
              <a:t> </a:t>
            </a:r>
            <a:r>
              <a:rPr sz="2100" spc="-5" dirty="0">
                <a:latin typeface="Arial MT"/>
                <a:cs typeface="Arial MT"/>
              </a:rPr>
              <a:t>usuarios</a:t>
            </a:r>
            <a:r>
              <a:rPr sz="2100" spc="-10" dirty="0">
                <a:latin typeface="Arial MT"/>
                <a:cs typeface="Arial MT"/>
              </a:rPr>
              <a:t> </a:t>
            </a:r>
            <a:r>
              <a:rPr sz="2100" spc="-5" dirty="0">
                <a:latin typeface="Arial MT"/>
                <a:cs typeface="Arial MT"/>
              </a:rPr>
              <a:t>en</a:t>
            </a:r>
            <a:r>
              <a:rPr sz="2100" dirty="0">
                <a:latin typeface="Arial MT"/>
                <a:cs typeface="Arial MT"/>
              </a:rPr>
              <a:t> otras</a:t>
            </a:r>
            <a:r>
              <a:rPr sz="2100" spc="10" dirty="0">
                <a:latin typeface="Arial MT"/>
                <a:cs typeface="Arial MT"/>
              </a:rPr>
              <a:t> </a:t>
            </a:r>
            <a:r>
              <a:rPr sz="2100" spc="-5" dirty="0">
                <a:latin typeface="Arial MT"/>
                <a:cs typeface="Arial MT"/>
              </a:rPr>
              <a:t>plataformas</a:t>
            </a:r>
            <a:r>
              <a:rPr sz="2100" spc="-10" dirty="0">
                <a:latin typeface="Arial MT"/>
                <a:cs typeface="Arial MT"/>
              </a:rPr>
              <a:t> </a:t>
            </a:r>
            <a:r>
              <a:rPr sz="2100" spc="-5" dirty="0">
                <a:latin typeface="Arial MT"/>
                <a:cs typeface="Arial MT"/>
              </a:rPr>
              <a:t>o</a:t>
            </a:r>
            <a:r>
              <a:rPr sz="2100" spc="10" dirty="0">
                <a:latin typeface="Arial MT"/>
                <a:cs typeface="Arial MT"/>
              </a:rPr>
              <a:t> </a:t>
            </a:r>
            <a:r>
              <a:rPr sz="2100" spc="-5" dirty="0">
                <a:latin typeface="Arial MT"/>
                <a:cs typeface="Arial MT"/>
              </a:rPr>
              <a:t>navegadores que no</a:t>
            </a:r>
            <a:r>
              <a:rPr sz="2100" spc="10" dirty="0">
                <a:latin typeface="Arial MT"/>
                <a:cs typeface="Arial MT"/>
              </a:rPr>
              <a:t> </a:t>
            </a:r>
            <a:r>
              <a:rPr sz="2100" spc="-5" dirty="0">
                <a:latin typeface="Arial MT"/>
                <a:cs typeface="Arial MT"/>
              </a:rPr>
              <a:t>utilicen </a:t>
            </a:r>
            <a:r>
              <a:rPr sz="2100" spc="-565" dirty="0">
                <a:latin typeface="Arial MT"/>
                <a:cs typeface="Arial MT"/>
              </a:rPr>
              <a:t> </a:t>
            </a:r>
            <a:r>
              <a:rPr sz="2100" dirty="0">
                <a:latin typeface="Arial MT"/>
                <a:cs typeface="Arial MT"/>
              </a:rPr>
              <a:t>AJAX</a:t>
            </a:r>
            <a:endParaRPr sz="2100">
              <a:latin typeface="Arial MT"/>
              <a:cs typeface="Arial MT"/>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7921" rIns="0" bIns="0" rtlCol="0">
            <a:spAutoFit/>
          </a:bodyPr>
          <a:lstStyle/>
          <a:p>
            <a:pPr marL="373380">
              <a:lnSpc>
                <a:spcPct val="100000"/>
              </a:lnSpc>
              <a:spcBef>
                <a:spcPts val="100"/>
              </a:spcBef>
              <a:tabLst>
                <a:tab pos="8077834" algn="l"/>
              </a:tabLst>
            </a:pPr>
            <a:r>
              <a:rPr dirty="0"/>
              <a:t> </a:t>
            </a:r>
            <a:r>
              <a:rPr spc="-320" dirty="0"/>
              <a:t> </a:t>
            </a:r>
            <a:r>
              <a:rPr dirty="0"/>
              <a:t>USOS</a:t>
            </a:r>
            <a:r>
              <a:rPr spc="-30" dirty="0"/>
              <a:t> </a:t>
            </a:r>
            <a:r>
              <a:rPr dirty="0"/>
              <a:t>DE</a:t>
            </a:r>
            <a:r>
              <a:rPr spc="-35" dirty="0"/>
              <a:t> </a:t>
            </a:r>
            <a:r>
              <a:rPr spc="-15" dirty="0"/>
              <a:t>AJAX	</a:t>
            </a:r>
          </a:p>
        </p:txBody>
      </p:sp>
      <p:sp>
        <p:nvSpPr>
          <p:cNvPr id="3" name="object 3"/>
          <p:cNvSpPr txBox="1"/>
          <p:nvPr/>
        </p:nvSpPr>
        <p:spPr>
          <a:xfrm>
            <a:off x="1050289" y="1220724"/>
            <a:ext cx="6432550" cy="4598035"/>
          </a:xfrm>
          <a:prstGeom prst="rect">
            <a:avLst/>
          </a:prstGeom>
        </p:spPr>
        <p:txBody>
          <a:bodyPr vert="horz" wrap="square" lIns="0" tIns="12065" rIns="0" bIns="0" rtlCol="0">
            <a:spAutoFit/>
          </a:bodyPr>
          <a:lstStyle/>
          <a:p>
            <a:pPr marL="355600" indent="-342900">
              <a:lnSpc>
                <a:spcPct val="100000"/>
              </a:lnSpc>
              <a:spcBef>
                <a:spcPts val="95"/>
              </a:spcBef>
              <a:buFont typeface="Arial MT"/>
              <a:buChar char="•"/>
              <a:tabLst>
                <a:tab pos="354965" algn="l"/>
                <a:tab pos="355600" algn="l"/>
              </a:tabLst>
            </a:pPr>
            <a:r>
              <a:rPr sz="2000" b="1" spc="-15" dirty="0">
                <a:latin typeface="Arial"/>
                <a:cs typeface="Arial"/>
              </a:rPr>
              <a:t>Validación</a:t>
            </a:r>
            <a:r>
              <a:rPr sz="2000" b="1" dirty="0">
                <a:latin typeface="Arial"/>
                <a:cs typeface="Arial"/>
              </a:rPr>
              <a:t> </a:t>
            </a:r>
            <a:r>
              <a:rPr sz="2000" b="1" spc="-5" dirty="0">
                <a:latin typeface="Arial"/>
                <a:cs typeface="Arial"/>
              </a:rPr>
              <a:t>de</a:t>
            </a:r>
            <a:r>
              <a:rPr sz="2000" b="1" spc="5" dirty="0">
                <a:latin typeface="Arial"/>
                <a:cs typeface="Arial"/>
              </a:rPr>
              <a:t> </a:t>
            </a:r>
            <a:r>
              <a:rPr sz="2000" b="1" spc="-5" dirty="0">
                <a:latin typeface="Arial"/>
                <a:cs typeface="Arial"/>
              </a:rPr>
              <a:t>datos</a:t>
            </a:r>
            <a:r>
              <a:rPr sz="2000" b="1" spc="10" dirty="0">
                <a:latin typeface="Arial"/>
                <a:cs typeface="Arial"/>
              </a:rPr>
              <a:t> </a:t>
            </a:r>
            <a:r>
              <a:rPr sz="2000" b="1" spc="-5" dirty="0">
                <a:latin typeface="Arial"/>
                <a:cs typeface="Arial"/>
              </a:rPr>
              <a:t>de</a:t>
            </a:r>
            <a:r>
              <a:rPr sz="2000" b="1" spc="5" dirty="0">
                <a:latin typeface="Arial"/>
                <a:cs typeface="Arial"/>
              </a:rPr>
              <a:t> </a:t>
            </a:r>
            <a:r>
              <a:rPr sz="2000" b="1" spc="-5" dirty="0">
                <a:latin typeface="Arial"/>
                <a:cs typeface="Arial"/>
              </a:rPr>
              <a:t>formularios en</a:t>
            </a:r>
            <a:r>
              <a:rPr sz="2000" b="1" dirty="0">
                <a:latin typeface="Arial"/>
                <a:cs typeface="Arial"/>
              </a:rPr>
              <a:t> </a:t>
            </a:r>
            <a:r>
              <a:rPr sz="2000" b="1" spc="-5" dirty="0">
                <a:latin typeface="Arial"/>
                <a:cs typeface="Arial"/>
              </a:rPr>
              <a:t>tiempo real</a:t>
            </a:r>
            <a:endParaRPr sz="2000">
              <a:latin typeface="Arial"/>
              <a:cs typeface="Arial"/>
            </a:endParaRPr>
          </a:p>
          <a:p>
            <a:pPr marL="812800" marR="5080" indent="-343535">
              <a:lnSpc>
                <a:spcPct val="100000"/>
              </a:lnSpc>
              <a:spcBef>
                <a:spcPts val="10"/>
              </a:spcBef>
            </a:pPr>
            <a:r>
              <a:rPr sz="1600" spc="-5" dirty="0">
                <a:latin typeface="Arial MT"/>
                <a:cs typeface="Arial MT"/>
              </a:rPr>
              <a:t>Identificadores</a:t>
            </a:r>
            <a:r>
              <a:rPr sz="1600" spc="5" dirty="0">
                <a:latin typeface="Arial MT"/>
                <a:cs typeface="Arial MT"/>
              </a:rPr>
              <a:t> </a:t>
            </a:r>
            <a:r>
              <a:rPr sz="1600" dirty="0">
                <a:latin typeface="Arial MT"/>
                <a:cs typeface="Arial MT"/>
              </a:rPr>
              <a:t>de usuario,</a:t>
            </a:r>
            <a:r>
              <a:rPr sz="1600" spc="-5" dirty="0">
                <a:latin typeface="Arial MT"/>
                <a:cs typeface="Arial MT"/>
              </a:rPr>
              <a:t> </a:t>
            </a:r>
            <a:r>
              <a:rPr sz="1600" dirty="0">
                <a:latin typeface="Arial MT"/>
                <a:cs typeface="Arial MT"/>
              </a:rPr>
              <a:t>nº</a:t>
            </a:r>
            <a:r>
              <a:rPr sz="1600" spc="5" dirty="0">
                <a:latin typeface="Arial MT"/>
                <a:cs typeface="Arial MT"/>
              </a:rPr>
              <a:t> </a:t>
            </a:r>
            <a:r>
              <a:rPr sz="1600" dirty="0">
                <a:latin typeface="Arial MT"/>
                <a:cs typeface="Arial MT"/>
              </a:rPr>
              <a:t>de</a:t>
            </a:r>
            <a:r>
              <a:rPr sz="1600" spc="5" dirty="0">
                <a:latin typeface="Arial MT"/>
                <a:cs typeface="Arial MT"/>
              </a:rPr>
              <a:t> </a:t>
            </a:r>
            <a:r>
              <a:rPr sz="1600" spc="-5" dirty="0">
                <a:latin typeface="Arial MT"/>
                <a:cs typeface="Arial MT"/>
              </a:rPr>
              <a:t>serie,</a:t>
            </a:r>
            <a:r>
              <a:rPr sz="1600" dirty="0">
                <a:latin typeface="Arial MT"/>
                <a:cs typeface="Arial MT"/>
              </a:rPr>
              <a:t> </a:t>
            </a:r>
            <a:r>
              <a:rPr sz="1600" spc="-5" dirty="0">
                <a:latin typeface="Arial MT"/>
                <a:cs typeface="Arial MT"/>
              </a:rPr>
              <a:t>códigos</a:t>
            </a:r>
            <a:r>
              <a:rPr sz="1600" spc="5" dirty="0">
                <a:latin typeface="Arial MT"/>
                <a:cs typeface="Arial MT"/>
              </a:rPr>
              <a:t> </a:t>
            </a:r>
            <a:r>
              <a:rPr sz="1600" spc="-5" dirty="0">
                <a:latin typeface="Arial MT"/>
                <a:cs typeface="Arial MT"/>
              </a:rPr>
              <a:t>postales </a:t>
            </a:r>
            <a:r>
              <a:rPr sz="1600" dirty="0">
                <a:latin typeface="Arial MT"/>
                <a:cs typeface="Arial MT"/>
              </a:rPr>
              <a:t>u otro </a:t>
            </a:r>
            <a:r>
              <a:rPr sz="1600" spc="5" dirty="0">
                <a:latin typeface="Arial MT"/>
                <a:cs typeface="Arial MT"/>
              </a:rPr>
              <a:t> </a:t>
            </a:r>
            <a:r>
              <a:rPr sz="1600" spc="-5" dirty="0">
                <a:latin typeface="Arial MT"/>
                <a:cs typeface="Arial MT"/>
              </a:rPr>
              <a:t>código </a:t>
            </a:r>
            <a:r>
              <a:rPr sz="1600" dirty="0">
                <a:latin typeface="Arial MT"/>
                <a:cs typeface="Arial MT"/>
              </a:rPr>
              <a:t>especial </a:t>
            </a:r>
            <a:r>
              <a:rPr sz="1600" spc="-5" dirty="0">
                <a:latin typeface="Arial MT"/>
                <a:cs typeface="Arial MT"/>
              </a:rPr>
              <a:t>que </a:t>
            </a:r>
            <a:r>
              <a:rPr sz="1600" dirty="0">
                <a:latin typeface="Arial MT"/>
                <a:cs typeface="Arial MT"/>
              </a:rPr>
              <a:t>necesite </a:t>
            </a:r>
            <a:r>
              <a:rPr sz="1600" spc="-5" dirty="0">
                <a:latin typeface="Arial MT"/>
                <a:cs typeface="Arial MT"/>
              </a:rPr>
              <a:t>validación </a:t>
            </a:r>
            <a:r>
              <a:rPr sz="1600" dirty="0">
                <a:latin typeface="Arial MT"/>
                <a:cs typeface="Arial MT"/>
              </a:rPr>
              <a:t>en el </a:t>
            </a:r>
            <a:r>
              <a:rPr sz="1600" spc="-5" dirty="0">
                <a:latin typeface="Arial MT"/>
                <a:cs typeface="Arial MT"/>
              </a:rPr>
              <a:t>lado del servidor </a:t>
            </a:r>
            <a:r>
              <a:rPr sz="1600" spc="-430" dirty="0">
                <a:latin typeface="Arial MT"/>
                <a:cs typeface="Arial MT"/>
              </a:rPr>
              <a:t> </a:t>
            </a:r>
            <a:r>
              <a:rPr sz="1600" spc="-5" dirty="0">
                <a:latin typeface="Arial MT"/>
                <a:cs typeface="Arial MT"/>
              </a:rPr>
              <a:t>antes</a:t>
            </a:r>
            <a:r>
              <a:rPr sz="1600" dirty="0">
                <a:latin typeface="Arial MT"/>
                <a:cs typeface="Arial MT"/>
              </a:rPr>
              <a:t> de ser </a:t>
            </a:r>
            <a:r>
              <a:rPr sz="1600" spc="-5" dirty="0">
                <a:latin typeface="Arial MT"/>
                <a:cs typeface="Arial MT"/>
              </a:rPr>
              <a:t>enviado</a:t>
            </a:r>
            <a:r>
              <a:rPr sz="1600" spc="-10" dirty="0">
                <a:latin typeface="Arial MT"/>
                <a:cs typeface="Arial MT"/>
              </a:rPr>
              <a:t> </a:t>
            </a:r>
            <a:r>
              <a:rPr sz="1600" dirty="0">
                <a:latin typeface="Arial MT"/>
                <a:cs typeface="Arial MT"/>
              </a:rPr>
              <a:t>el</a:t>
            </a:r>
            <a:r>
              <a:rPr sz="1600" spc="-10" dirty="0">
                <a:latin typeface="Arial MT"/>
                <a:cs typeface="Arial MT"/>
              </a:rPr>
              <a:t> </a:t>
            </a:r>
            <a:r>
              <a:rPr sz="1600" spc="-5" dirty="0">
                <a:latin typeface="Arial MT"/>
                <a:cs typeface="Arial MT"/>
              </a:rPr>
              <a:t>formulario.</a:t>
            </a:r>
            <a:endParaRPr sz="1600">
              <a:latin typeface="Arial MT"/>
              <a:cs typeface="Arial MT"/>
            </a:endParaRPr>
          </a:p>
          <a:p>
            <a:pPr>
              <a:lnSpc>
                <a:spcPct val="100000"/>
              </a:lnSpc>
              <a:spcBef>
                <a:spcPts val="15"/>
              </a:spcBef>
            </a:pPr>
            <a:endParaRPr sz="1650">
              <a:latin typeface="Arial MT"/>
              <a:cs typeface="Arial MT"/>
            </a:endParaRPr>
          </a:p>
          <a:p>
            <a:pPr marL="355600" indent="-342900">
              <a:lnSpc>
                <a:spcPct val="100000"/>
              </a:lnSpc>
              <a:buFont typeface="Arial MT"/>
              <a:buChar char="•"/>
              <a:tabLst>
                <a:tab pos="354965" algn="l"/>
                <a:tab pos="355600" algn="l"/>
              </a:tabLst>
            </a:pPr>
            <a:r>
              <a:rPr sz="2000" b="1" spc="-5" dirty="0">
                <a:latin typeface="Arial"/>
                <a:cs typeface="Arial"/>
              </a:rPr>
              <a:t>Autocompletado</a:t>
            </a:r>
            <a:endParaRPr sz="2000">
              <a:latin typeface="Arial"/>
              <a:cs typeface="Arial"/>
            </a:endParaRPr>
          </a:p>
          <a:p>
            <a:pPr marL="469900">
              <a:lnSpc>
                <a:spcPct val="100000"/>
              </a:lnSpc>
              <a:spcBef>
                <a:spcPts val="10"/>
              </a:spcBef>
            </a:pPr>
            <a:r>
              <a:rPr sz="1600" spc="-5" dirty="0">
                <a:latin typeface="Arial MT"/>
                <a:cs typeface="Arial MT"/>
              </a:rPr>
              <a:t>Direcciones</a:t>
            </a:r>
            <a:r>
              <a:rPr sz="1600" spc="-10" dirty="0">
                <a:latin typeface="Arial MT"/>
                <a:cs typeface="Arial MT"/>
              </a:rPr>
              <a:t> </a:t>
            </a:r>
            <a:r>
              <a:rPr sz="1600" dirty="0">
                <a:latin typeface="Arial MT"/>
                <a:cs typeface="Arial MT"/>
              </a:rPr>
              <a:t>de correo,</a:t>
            </a:r>
            <a:r>
              <a:rPr sz="1600" spc="20" dirty="0">
                <a:latin typeface="Arial MT"/>
                <a:cs typeface="Arial MT"/>
              </a:rPr>
              <a:t> </a:t>
            </a:r>
            <a:r>
              <a:rPr sz="1600" spc="-5" dirty="0">
                <a:latin typeface="Arial MT"/>
                <a:cs typeface="Arial MT"/>
              </a:rPr>
              <a:t>nombres,</a:t>
            </a:r>
            <a:r>
              <a:rPr sz="1600" spc="10" dirty="0">
                <a:latin typeface="Arial MT"/>
                <a:cs typeface="Arial MT"/>
              </a:rPr>
              <a:t> </a:t>
            </a:r>
            <a:r>
              <a:rPr sz="1600" spc="-5" dirty="0">
                <a:latin typeface="Arial MT"/>
                <a:cs typeface="Arial MT"/>
              </a:rPr>
              <a:t>ciudades</a:t>
            </a:r>
            <a:endParaRPr sz="1600">
              <a:latin typeface="Arial MT"/>
              <a:cs typeface="Arial MT"/>
            </a:endParaRPr>
          </a:p>
          <a:p>
            <a:pPr>
              <a:lnSpc>
                <a:spcPct val="100000"/>
              </a:lnSpc>
              <a:spcBef>
                <a:spcPts val="15"/>
              </a:spcBef>
            </a:pPr>
            <a:endParaRPr sz="1650">
              <a:latin typeface="Arial MT"/>
              <a:cs typeface="Arial MT"/>
            </a:endParaRPr>
          </a:p>
          <a:p>
            <a:pPr marL="355600" indent="-342900">
              <a:lnSpc>
                <a:spcPct val="100000"/>
              </a:lnSpc>
              <a:buFont typeface="Arial MT"/>
              <a:buChar char="•"/>
              <a:tabLst>
                <a:tab pos="354965" algn="l"/>
                <a:tab pos="355600" algn="l"/>
              </a:tabLst>
            </a:pPr>
            <a:r>
              <a:rPr sz="2000" b="1" spc="-5" dirty="0">
                <a:latin typeface="Arial"/>
                <a:cs typeface="Arial"/>
              </a:rPr>
              <a:t>Operaciones</a:t>
            </a:r>
            <a:r>
              <a:rPr sz="2000" b="1" spc="-15" dirty="0">
                <a:latin typeface="Arial"/>
                <a:cs typeface="Arial"/>
              </a:rPr>
              <a:t> </a:t>
            </a:r>
            <a:r>
              <a:rPr sz="2000" b="1" spc="-5" dirty="0">
                <a:latin typeface="Arial"/>
                <a:cs typeface="Arial"/>
              </a:rPr>
              <a:t>de</a:t>
            </a:r>
            <a:r>
              <a:rPr sz="2000" b="1" spc="-10" dirty="0">
                <a:latin typeface="Arial"/>
                <a:cs typeface="Arial"/>
              </a:rPr>
              <a:t> </a:t>
            </a:r>
            <a:r>
              <a:rPr sz="2000" b="1" spc="-5" dirty="0">
                <a:latin typeface="Arial"/>
                <a:cs typeface="Arial"/>
              </a:rPr>
              <a:t>detalle</a:t>
            </a:r>
            <a:endParaRPr sz="2000">
              <a:latin typeface="Arial"/>
              <a:cs typeface="Arial"/>
            </a:endParaRPr>
          </a:p>
          <a:p>
            <a:pPr marL="469900">
              <a:lnSpc>
                <a:spcPct val="100000"/>
              </a:lnSpc>
              <a:spcBef>
                <a:spcPts val="10"/>
              </a:spcBef>
            </a:pPr>
            <a:r>
              <a:rPr sz="1600" spc="-5" dirty="0">
                <a:latin typeface="Arial MT"/>
                <a:cs typeface="Arial MT"/>
              </a:rPr>
              <a:t>Obtener</a:t>
            </a:r>
            <a:r>
              <a:rPr sz="1600" spc="20" dirty="0">
                <a:latin typeface="Arial MT"/>
                <a:cs typeface="Arial MT"/>
              </a:rPr>
              <a:t> </a:t>
            </a:r>
            <a:r>
              <a:rPr sz="1600" spc="-5" dirty="0">
                <a:latin typeface="Arial MT"/>
                <a:cs typeface="Arial MT"/>
              </a:rPr>
              <a:t>información</a:t>
            </a:r>
            <a:r>
              <a:rPr sz="1600" spc="5" dirty="0">
                <a:latin typeface="Arial MT"/>
                <a:cs typeface="Arial MT"/>
              </a:rPr>
              <a:t> </a:t>
            </a:r>
            <a:r>
              <a:rPr sz="1600" dirty="0">
                <a:latin typeface="Arial MT"/>
                <a:cs typeface="Arial MT"/>
              </a:rPr>
              <a:t>más</a:t>
            </a:r>
            <a:r>
              <a:rPr sz="1600" spc="10" dirty="0">
                <a:latin typeface="Arial MT"/>
                <a:cs typeface="Arial MT"/>
              </a:rPr>
              <a:t> </a:t>
            </a:r>
            <a:r>
              <a:rPr sz="1600" spc="-5" dirty="0">
                <a:latin typeface="Arial MT"/>
                <a:cs typeface="Arial MT"/>
              </a:rPr>
              <a:t>detallada</a:t>
            </a:r>
            <a:r>
              <a:rPr sz="1600" dirty="0">
                <a:latin typeface="Arial MT"/>
                <a:cs typeface="Arial MT"/>
              </a:rPr>
              <a:t> de un</a:t>
            </a:r>
            <a:r>
              <a:rPr sz="1600" spc="5" dirty="0">
                <a:latin typeface="Arial MT"/>
                <a:cs typeface="Arial MT"/>
              </a:rPr>
              <a:t> </a:t>
            </a:r>
            <a:r>
              <a:rPr sz="1600" spc="-5" dirty="0">
                <a:latin typeface="Arial MT"/>
                <a:cs typeface="Arial MT"/>
              </a:rPr>
              <a:t>producto</a:t>
            </a:r>
            <a:endParaRPr sz="1600">
              <a:latin typeface="Arial MT"/>
              <a:cs typeface="Arial MT"/>
            </a:endParaRPr>
          </a:p>
          <a:p>
            <a:pPr>
              <a:lnSpc>
                <a:spcPct val="100000"/>
              </a:lnSpc>
              <a:spcBef>
                <a:spcPts val="10"/>
              </a:spcBef>
            </a:pPr>
            <a:endParaRPr sz="1650">
              <a:latin typeface="Arial MT"/>
              <a:cs typeface="Arial MT"/>
            </a:endParaRPr>
          </a:p>
          <a:p>
            <a:pPr marL="355600" indent="-342900">
              <a:lnSpc>
                <a:spcPct val="100000"/>
              </a:lnSpc>
              <a:buFont typeface="Arial MT"/>
              <a:buChar char="•"/>
              <a:tabLst>
                <a:tab pos="354965" algn="l"/>
                <a:tab pos="355600" algn="l"/>
              </a:tabLst>
            </a:pPr>
            <a:r>
              <a:rPr sz="2000" b="1" spc="-5" dirty="0">
                <a:latin typeface="Arial"/>
                <a:cs typeface="Arial"/>
              </a:rPr>
              <a:t>GUI</a:t>
            </a:r>
            <a:r>
              <a:rPr sz="2000" b="1" spc="-40" dirty="0">
                <a:latin typeface="Arial"/>
                <a:cs typeface="Arial"/>
              </a:rPr>
              <a:t> </a:t>
            </a:r>
            <a:r>
              <a:rPr sz="2000" b="1" spc="-5" dirty="0">
                <a:latin typeface="Arial"/>
                <a:cs typeface="Arial"/>
              </a:rPr>
              <a:t>avanzadas</a:t>
            </a:r>
            <a:endParaRPr sz="2000">
              <a:latin typeface="Arial"/>
              <a:cs typeface="Arial"/>
            </a:endParaRPr>
          </a:p>
          <a:p>
            <a:pPr marL="469900">
              <a:lnSpc>
                <a:spcPct val="100000"/>
              </a:lnSpc>
              <a:spcBef>
                <a:spcPts val="10"/>
              </a:spcBef>
            </a:pPr>
            <a:r>
              <a:rPr sz="1600" spc="-5" dirty="0">
                <a:latin typeface="Arial MT"/>
                <a:cs typeface="Arial MT"/>
              </a:rPr>
              <a:t>Controles </a:t>
            </a:r>
            <a:r>
              <a:rPr sz="1600" dirty="0">
                <a:latin typeface="Arial MT"/>
                <a:cs typeface="Arial MT"/>
              </a:rPr>
              <a:t>en</a:t>
            </a:r>
            <a:r>
              <a:rPr sz="1600" spc="-5" dirty="0">
                <a:latin typeface="Arial MT"/>
                <a:cs typeface="Arial MT"/>
              </a:rPr>
              <a:t> árbol,</a:t>
            </a:r>
            <a:r>
              <a:rPr sz="1600" dirty="0">
                <a:latin typeface="Arial MT"/>
                <a:cs typeface="Arial MT"/>
              </a:rPr>
              <a:t> </a:t>
            </a:r>
            <a:r>
              <a:rPr sz="1600" spc="-5" dirty="0">
                <a:latin typeface="Arial MT"/>
                <a:cs typeface="Arial MT"/>
              </a:rPr>
              <a:t>menús,</a:t>
            </a:r>
            <a:r>
              <a:rPr sz="1600" spc="10" dirty="0">
                <a:latin typeface="Arial MT"/>
                <a:cs typeface="Arial MT"/>
              </a:rPr>
              <a:t> </a:t>
            </a:r>
            <a:r>
              <a:rPr sz="1600" dirty="0">
                <a:latin typeface="Arial MT"/>
                <a:cs typeface="Arial MT"/>
              </a:rPr>
              <a:t>barras</a:t>
            </a:r>
            <a:r>
              <a:rPr sz="1600" spc="5" dirty="0">
                <a:latin typeface="Arial MT"/>
                <a:cs typeface="Arial MT"/>
              </a:rPr>
              <a:t> </a:t>
            </a:r>
            <a:r>
              <a:rPr sz="1600" dirty="0">
                <a:latin typeface="Arial MT"/>
                <a:cs typeface="Arial MT"/>
              </a:rPr>
              <a:t>de</a:t>
            </a:r>
            <a:r>
              <a:rPr sz="1600" spc="-5" dirty="0">
                <a:latin typeface="Arial MT"/>
                <a:cs typeface="Arial MT"/>
              </a:rPr>
              <a:t> </a:t>
            </a:r>
            <a:r>
              <a:rPr sz="1600" dirty="0">
                <a:latin typeface="Arial MT"/>
                <a:cs typeface="Arial MT"/>
              </a:rPr>
              <a:t>progreso</a:t>
            </a:r>
            <a:endParaRPr sz="1600">
              <a:latin typeface="Arial MT"/>
              <a:cs typeface="Arial MT"/>
            </a:endParaRPr>
          </a:p>
          <a:p>
            <a:pPr>
              <a:lnSpc>
                <a:spcPct val="100000"/>
              </a:lnSpc>
              <a:spcBef>
                <a:spcPts val="15"/>
              </a:spcBef>
            </a:pPr>
            <a:endParaRPr sz="1650">
              <a:latin typeface="Arial MT"/>
              <a:cs typeface="Arial MT"/>
            </a:endParaRPr>
          </a:p>
          <a:p>
            <a:pPr marL="355600" indent="-342900">
              <a:lnSpc>
                <a:spcPct val="100000"/>
              </a:lnSpc>
              <a:buFont typeface="Arial MT"/>
              <a:buChar char="•"/>
              <a:tabLst>
                <a:tab pos="354965" algn="l"/>
                <a:tab pos="355600" algn="l"/>
              </a:tabLst>
            </a:pPr>
            <a:r>
              <a:rPr sz="2000" b="1" spc="-5" dirty="0">
                <a:latin typeface="Arial"/>
                <a:cs typeface="Arial"/>
              </a:rPr>
              <a:t>Refresco</a:t>
            </a:r>
            <a:r>
              <a:rPr sz="2000" b="1" spc="-15" dirty="0">
                <a:latin typeface="Arial"/>
                <a:cs typeface="Arial"/>
              </a:rPr>
              <a:t> </a:t>
            </a:r>
            <a:r>
              <a:rPr sz="2000" b="1" spc="-5" dirty="0">
                <a:latin typeface="Arial"/>
                <a:cs typeface="Arial"/>
              </a:rPr>
              <a:t>de</a:t>
            </a:r>
            <a:r>
              <a:rPr sz="2000" b="1" spc="-15" dirty="0">
                <a:latin typeface="Arial"/>
                <a:cs typeface="Arial"/>
              </a:rPr>
              <a:t> </a:t>
            </a:r>
            <a:r>
              <a:rPr sz="2000" b="1" spc="-5" dirty="0">
                <a:latin typeface="Arial"/>
                <a:cs typeface="Arial"/>
              </a:rPr>
              <a:t>datos</a:t>
            </a:r>
            <a:endParaRPr sz="2000">
              <a:latin typeface="Arial"/>
              <a:cs typeface="Arial"/>
            </a:endParaRPr>
          </a:p>
          <a:p>
            <a:pPr>
              <a:lnSpc>
                <a:spcPct val="100000"/>
              </a:lnSpc>
              <a:spcBef>
                <a:spcPts val="45"/>
              </a:spcBef>
              <a:buFont typeface="Arial MT"/>
              <a:buChar char="•"/>
            </a:pPr>
            <a:endParaRPr sz="2050">
              <a:latin typeface="Arial"/>
              <a:cs typeface="Arial"/>
            </a:endParaRPr>
          </a:p>
          <a:p>
            <a:pPr marL="355600" indent="-342900">
              <a:lnSpc>
                <a:spcPct val="100000"/>
              </a:lnSpc>
              <a:buFont typeface="Arial MT"/>
              <a:buChar char="•"/>
              <a:tabLst>
                <a:tab pos="354965" algn="l"/>
                <a:tab pos="355600" algn="l"/>
              </a:tabLst>
            </a:pPr>
            <a:r>
              <a:rPr sz="2000" b="1" spc="-5" dirty="0">
                <a:latin typeface="Arial"/>
                <a:cs typeface="Arial"/>
              </a:rPr>
              <a:t>Notificaciones</a:t>
            </a:r>
            <a:r>
              <a:rPr sz="2000" b="1" spc="-10" dirty="0">
                <a:latin typeface="Arial"/>
                <a:cs typeface="Arial"/>
              </a:rPr>
              <a:t> </a:t>
            </a:r>
            <a:r>
              <a:rPr sz="2000" b="1" spc="-5" dirty="0">
                <a:latin typeface="Arial"/>
                <a:cs typeface="Arial"/>
              </a:rPr>
              <a:t>del servidor</a:t>
            </a:r>
            <a:endParaRPr sz="2000">
              <a:latin typeface="Arial"/>
              <a:cs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87222" y="484124"/>
            <a:ext cx="7730490" cy="513080"/>
          </a:xfrm>
          <a:prstGeom prst="rect">
            <a:avLst/>
          </a:prstGeom>
        </p:spPr>
        <p:txBody>
          <a:bodyPr vert="horz" wrap="square" lIns="0" tIns="12065" rIns="0" bIns="0" rtlCol="0">
            <a:spAutoFit/>
          </a:bodyPr>
          <a:lstStyle/>
          <a:p>
            <a:pPr marL="12700">
              <a:lnSpc>
                <a:spcPct val="100000"/>
              </a:lnSpc>
              <a:spcBef>
                <a:spcPts val="95"/>
              </a:spcBef>
              <a:tabLst>
                <a:tab pos="588010" algn="l"/>
                <a:tab pos="7717155" algn="l"/>
              </a:tabLst>
            </a:pPr>
            <a:r>
              <a:rPr sz="3200" spc="-5" dirty="0"/>
              <a:t> 	</a:t>
            </a:r>
            <a:r>
              <a:rPr sz="3200" spc="-25" dirty="0"/>
              <a:t>Tecnologías</a:t>
            </a:r>
            <a:r>
              <a:rPr sz="3200" spc="-10" dirty="0"/>
              <a:t> </a:t>
            </a:r>
            <a:r>
              <a:rPr sz="3200" spc="-5" dirty="0"/>
              <a:t>empleadas	</a:t>
            </a:r>
            <a:endParaRPr sz="3200"/>
          </a:p>
        </p:txBody>
      </p:sp>
      <p:sp>
        <p:nvSpPr>
          <p:cNvPr id="3" name="object 3"/>
          <p:cNvSpPr txBox="1"/>
          <p:nvPr/>
        </p:nvSpPr>
        <p:spPr>
          <a:xfrm>
            <a:off x="906017" y="1364742"/>
            <a:ext cx="6742430" cy="4360545"/>
          </a:xfrm>
          <a:prstGeom prst="rect">
            <a:avLst/>
          </a:prstGeom>
        </p:spPr>
        <p:txBody>
          <a:bodyPr vert="horz" wrap="square" lIns="0" tIns="12700" rIns="0" bIns="0" rtlCol="0">
            <a:spAutoFit/>
          </a:bodyPr>
          <a:lstStyle/>
          <a:p>
            <a:pPr marL="137795" indent="-125730">
              <a:lnSpc>
                <a:spcPct val="100000"/>
              </a:lnSpc>
              <a:spcBef>
                <a:spcPts val="100"/>
              </a:spcBef>
              <a:buClr>
                <a:srgbClr val="C23009"/>
              </a:buClr>
              <a:buSzPct val="96428"/>
              <a:buChar char="•"/>
              <a:tabLst>
                <a:tab pos="138430" algn="l"/>
              </a:tabLst>
            </a:pPr>
            <a:r>
              <a:rPr sz="2800" dirty="0">
                <a:latin typeface="Arial MT"/>
                <a:cs typeface="Arial MT"/>
              </a:rPr>
              <a:t>XHTML</a:t>
            </a:r>
            <a:r>
              <a:rPr sz="2800" spc="-125" dirty="0">
                <a:latin typeface="Arial MT"/>
                <a:cs typeface="Arial MT"/>
              </a:rPr>
              <a:t> </a:t>
            </a:r>
            <a:r>
              <a:rPr sz="2800" dirty="0">
                <a:latin typeface="Arial MT"/>
                <a:cs typeface="Arial MT"/>
              </a:rPr>
              <a:t>(o</a:t>
            </a:r>
            <a:r>
              <a:rPr sz="2800" spc="-15" dirty="0">
                <a:latin typeface="Arial MT"/>
                <a:cs typeface="Arial MT"/>
              </a:rPr>
              <a:t> </a:t>
            </a:r>
            <a:r>
              <a:rPr sz="2800" dirty="0">
                <a:latin typeface="Arial MT"/>
                <a:cs typeface="Arial MT"/>
              </a:rPr>
              <a:t>HTML)</a:t>
            </a:r>
            <a:r>
              <a:rPr sz="2800" spc="-10" dirty="0">
                <a:latin typeface="Arial MT"/>
                <a:cs typeface="Arial MT"/>
              </a:rPr>
              <a:t> </a:t>
            </a:r>
            <a:r>
              <a:rPr sz="2800" dirty="0">
                <a:latin typeface="Arial MT"/>
                <a:cs typeface="Arial MT"/>
              </a:rPr>
              <a:t>y</a:t>
            </a:r>
            <a:r>
              <a:rPr sz="2800" spc="-10" dirty="0">
                <a:latin typeface="Arial MT"/>
                <a:cs typeface="Arial MT"/>
              </a:rPr>
              <a:t> </a:t>
            </a:r>
            <a:r>
              <a:rPr sz="2800" spc="-5" dirty="0">
                <a:latin typeface="Arial MT"/>
                <a:cs typeface="Arial MT"/>
              </a:rPr>
              <a:t>CSS</a:t>
            </a:r>
            <a:endParaRPr sz="2800">
              <a:latin typeface="Arial MT"/>
              <a:cs typeface="Arial MT"/>
            </a:endParaRPr>
          </a:p>
          <a:p>
            <a:pPr marL="469900">
              <a:lnSpc>
                <a:spcPct val="100000"/>
              </a:lnSpc>
              <a:spcBef>
                <a:spcPts val="20"/>
              </a:spcBef>
            </a:pPr>
            <a:r>
              <a:rPr sz="2000" spc="-5" dirty="0">
                <a:latin typeface="Arial MT"/>
                <a:cs typeface="Arial MT"/>
              </a:rPr>
              <a:t>Presentación</a:t>
            </a:r>
            <a:r>
              <a:rPr sz="2000" spc="-10" dirty="0">
                <a:latin typeface="Arial MT"/>
                <a:cs typeface="Arial MT"/>
              </a:rPr>
              <a:t> </a:t>
            </a:r>
            <a:r>
              <a:rPr sz="2000" spc="-5" dirty="0">
                <a:latin typeface="Arial MT"/>
                <a:cs typeface="Arial MT"/>
              </a:rPr>
              <a:t>de</a:t>
            </a:r>
            <a:r>
              <a:rPr sz="2000" spc="-15" dirty="0">
                <a:latin typeface="Arial MT"/>
                <a:cs typeface="Arial MT"/>
              </a:rPr>
              <a:t> </a:t>
            </a:r>
            <a:r>
              <a:rPr sz="2000" spc="-5" dirty="0">
                <a:latin typeface="Arial MT"/>
                <a:cs typeface="Arial MT"/>
              </a:rPr>
              <a:t>datos</a:t>
            </a:r>
            <a:endParaRPr sz="2000">
              <a:latin typeface="Arial MT"/>
              <a:cs typeface="Arial MT"/>
            </a:endParaRPr>
          </a:p>
          <a:p>
            <a:pPr marL="137795" indent="-125730">
              <a:lnSpc>
                <a:spcPct val="100000"/>
              </a:lnSpc>
              <a:spcBef>
                <a:spcPts val="1210"/>
              </a:spcBef>
              <a:buClr>
                <a:srgbClr val="C23009"/>
              </a:buClr>
              <a:buSzPct val="96428"/>
              <a:buChar char="•"/>
              <a:tabLst>
                <a:tab pos="138430" algn="l"/>
              </a:tabLst>
            </a:pPr>
            <a:r>
              <a:rPr sz="2800" dirty="0">
                <a:latin typeface="Arial MT"/>
                <a:cs typeface="Arial MT"/>
              </a:rPr>
              <a:t>Document</a:t>
            </a:r>
            <a:r>
              <a:rPr sz="2800" spc="-20" dirty="0">
                <a:latin typeface="Arial MT"/>
                <a:cs typeface="Arial MT"/>
              </a:rPr>
              <a:t> </a:t>
            </a:r>
            <a:r>
              <a:rPr sz="2800" dirty="0">
                <a:latin typeface="Arial MT"/>
                <a:cs typeface="Arial MT"/>
              </a:rPr>
              <a:t>Object</a:t>
            </a:r>
            <a:r>
              <a:rPr sz="2800" spc="-15" dirty="0">
                <a:latin typeface="Arial MT"/>
                <a:cs typeface="Arial MT"/>
              </a:rPr>
              <a:t> </a:t>
            </a:r>
            <a:r>
              <a:rPr sz="2800" dirty="0">
                <a:latin typeface="Arial MT"/>
                <a:cs typeface="Arial MT"/>
              </a:rPr>
              <a:t>Model</a:t>
            </a:r>
            <a:r>
              <a:rPr sz="2800" spc="-10" dirty="0">
                <a:latin typeface="Arial MT"/>
                <a:cs typeface="Arial MT"/>
              </a:rPr>
              <a:t> </a:t>
            </a:r>
            <a:r>
              <a:rPr sz="2800" dirty="0">
                <a:latin typeface="Arial MT"/>
                <a:cs typeface="Arial MT"/>
              </a:rPr>
              <a:t>(DOM)</a:t>
            </a:r>
            <a:endParaRPr sz="2800">
              <a:latin typeface="Arial MT"/>
              <a:cs typeface="Arial MT"/>
            </a:endParaRPr>
          </a:p>
          <a:p>
            <a:pPr marL="469900">
              <a:lnSpc>
                <a:spcPct val="100000"/>
              </a:lnSpc>
              <a:spcBef>
                <a:spcPts val="20"/>
              </a:spcBef>
            </a:pPr>
            <a:r>
              <a:rPr sz="2000" spc="-5" dirty="0">
                <a:latin typeface="Arial MT"/>
                <a:cs typeface="Arial MT"/>
              </a:rPr>
              <a:t>Mostrar e</a:t>
            </a:r>
            <a:r>
              <a:rPr sz="2000" spc="5" dirty="0">
                <a:latin typeface="Arial MT"/>
                <a:cs typeface="Arial MT"/>
              </a:rPr>
              <a:t> </a:t>
            </a:r>
            <a:r>
              <a:rPr sz="2000" spc="-5" dirty="0">
                <a:latin typeface="Arial MT"/>
                <a:cs typeface="Arial MT"/>
              </a:rPr>
              <a:t>interactuar</a:t>
            </a:r>
            <a:r>
              <a:rPr sz="2000" dirty="0">
                <a:latin typeface="Arial MT"/>
                <a:cs typeface="Arial MT"/>
              </a:rPr>
              <a:t> </a:t>
            </a:r>
            <a:r>
              <a:rPr sz="2000" spc="-5" dirty="0">
                <a:latin typeface="Arial MT"/>
                <a:cs typeface="Arial MT"/>
              </a:rPr>
              <a:t>dinámicamente</a:t>
            </a:r>
            <a:r>
              <a:rPr sz="2000" spc="25" dirty="0">
                <a:latin typeface="Arial MT"/>
                <a:cs typeface="Arial MT"/>
              </a:rPr>
              <a:t> </a:t>
            </a:r>
            <a:r>
              <a:rPr sz="2000" spc="-5" dirty="0">
                <a:latin typeface="Arial MT"/>
                <a:cs typeface="Arial MT"/>
              </a:rPr>
              <a:t>con</a:t>
            </a:r>
            <a:r>
              <a:rPr sz="2000" spc="10" dirty="0">
                <a:latin typeface="Arial MT"/>
                <a:cs typeface="Arial MT"/>
              </a:rPr>
              <a:t> </a:t>
            </a:r>
            <a:r>
              <a:rPr sz="2000" spc="-5" dirty="0">
                <a:latin typeface="Arial MT"/>
                <a:cs typeface="Arial MT"/>
              </a:rPr>
              <a:t>la</a:t>
            </a:r>
            <a:r>
              <a:rPr sz="2000" spc="5" dirty="0">
                <a:latin typeface="Arial MT"/>
                <a:cs typeface="Arial MT"/>
              </a:rPr>
              <a:t> </a:t>
            </a:r>
            <a:r>
              <a:rPr sz="2000" spc="-5" dirty="0">
                <a:latin typeface="Arial MT"/>
                <a:cs typeface="Arial MT"/>
              </a:rPr>
              <a:t>información</a:t>
            </a:r>
            <a:endParaRPr sz="2000">
              <a:latin typeface="Arial MT"/>
              <a:cs typeface="Arial MT"/>
            </a:endParaRPr>
          </a:p>
          <a:p>
            <a:pPr marL="137795" indent="-125730">
              <a:lnSpc>
                <a:spcPct val="100000"/>
              </a:lnSpc>
              <a:spcBef>
                <a:spcPts val="1580"/>
              </a:spcBef>
              <a:buClr>
                <a:srgbClr val="C23009"/>
              </a:buClr>
              <a:buSzPct val="96428"/>
              <a:buChar char="•"/>
              <a:tabLst>
                <a:tab pos="138430" algn="l"/>
              </a:tabLst>
            </a:pPr>
            <a:r>
              <a:rPr sz="2800" dirty="0">
                <a:latin typeface="Arial MT"/>
                <a:cs typeface="Arial MT"/>
              </a:rPr>
              <a:t>XML</a:t>
            </a:r>
            <a:r>
              <a:rPr sz="2800" spc="-130" dirty="0">
                <a:latin typeface="Arial MT"/>
                <a:cs typeface="Arial MT"/>
              </a:rPr>
              <a:t> </a:t>
            </a:r>
            <a:r>
              <a:rPr sz="2800" dirty="0">
                <a:latin typeface="Arial MT"/>
                <a:cs typeface="Arial MT"/>
              </a:rPr>
              <a:t>y</a:t>
            </a:r>
            <a:r>
              <a:rPr sz="2800" spc="-25" dirty="0">
                <a:latin typeface="Arial MT"/>
                <a:cs typeface="Arial MT"/>
              </a:rPr>
              <a:t> </a:t>
            </a:r>
            <a:r>
              <a:rPr sz="2800" spc="-60" dirty="0">
                <a:latin typeface="Arial MT"/>
                <a:cs typeface="Arial MT"/>
              </a:rPr>
              <a:t>XSLT</a:t>
            </a:r>
            <a:endParaRPr sz="2800">
              <a:latin typeface="Arial MT"/>
              <a:cs typeface="Arial MT"/>
            </a:endParaRPr>
          </a:p>
          <a:p>
            <a:pPr marL="469900">
              <a:lnSpc>
                <a:spcPct val="100000"/>
              </a:lnSpc>
              <a:spcBef>
                <a:spcPts val="20"/>
              </a:spcBef>
            </a:pPr>
            <a:r>
              <a:rPr sz="2000" spc="-5" dirty="0">
                <a:latin typeface="Arial MT"/>
                <a:cs typeface="Arial MT"/>
              </a:rPr>
              <a:t>Intercambiar</a:t>
            </a:r>
            <a:r>
              <a:rPr sz="2000" spc="-10" dirty="0">
                <a:latin typeface="Arial MT"/>
                <a:cs typeface="Arial MT"/>
              </a:rPr>
              <a:t> </a:t>
            </a:r>
            <a:r>
              <a:rPr sz="2000" spc="-5" dirty="0">
                <a:latin typeface="Arial MT"/>
                <a:cs typeface="Arial MT"/>
              </a:rPr>
              <a:t>y</a:t>
            </a:r>
            <a:r>
              <a:rPr sz="2000" dirty="0">
                <a:latin typeface="Arial MT"/>
                <a:cs typeface="Arial MT"/>
              </a:rPr>
              <a:t> </a:t>
            </a:r>
            <a:r>
              <a:rPr sz="2000" spc="-5" dirty="0">
                <a:latin typeface="Arial MT"/>
                <a:cs typeface="Arial MT"/>
              </a:rPr>
              <a:t>manipular</a:t>
            </a:r>
            <a:r>
              <a:rPr sz="2000" spc="15" dirty="0">
                <a:latin typeface="Arial MT"/>
                <a:cs typeface="Arial MT"/>
              </a:rPr>
              <a:t> </a:t>
            </a:r>
            <a:r>
              <a:rPr sz="2000" spc="-5" dirty="0">
                <a:latin typeface="Arial MT"/>
                <a:cs typeface="Arial MT"/>
              </a:rPr>
              <a:t>datos</a:t>
            </a:r>
            <a:r>
              <a:rPr sz="2000" dirty="0">
                <a:latin typeface="Arial MT"/>
                <a:cs typeface="Arial MT"/>
              </a:rPr>
              <a:t> </a:t>
            </a:r>
            <a:r>
              <a:rPr sz="2000" spc="-5" dirty="0">
                <a:latin typeface="Arial MT"/>
                <a:cs typeface="Arial MT"/>
              </a:rPr>
              <a:t>con</a:t>
            </a:r>
            <a:r>
              <a:rPr sz="2000" spc="5" dirty="0">
                <a:latin typeface="Arial MT"/>
                <a:cs typeface="Arial MT"/>
              </a:rPr>
              <a:t> </a:t>
            </a:r>
            <a:r>
              <a:rPr sz="2000" spc="-5" dirty="0">
                <a:latin typeface="Arial MT"/>
                <a:cs typeface="Arial MT"/>
              </a:rPr>
              <a:t>el</a:t>
            </a:r>
            <a:r>
              <a:rPr sz="2000" spc="5" dirty="0">
                <a:latin typeface="Arial MT"/>
                <a:cs typeface="Arial MT"/>
              </a:rPr>
              <a:t> </a:t>
            </a:r>
            <a:r>
              <a:rPr sz="2000" spc="-5" dirty="0">
                <a:latin typeface="Arial MT"/>
                <a:cs typeface="Arial MT"/>
              </a:rPr>
              <a:t>servidor</a:t>
            </a:r>
            <a:r>
              <a:rPr sz="2000" spc="5" dirty="0">
                <a:latin typeface="Arial MT"/>
                <a:cs typeface="Arial MT"/>
              </a:rPr>
              <a:t> </a:t>
            </a:r>
            <a:r>
              <a:rPr sz="2000" spc="-5" dirty="0">
                <a:latin typeface="Arial MT"/>
                <a:cs typeface="Arial MT"/>
              </a:rPr>
              <a:t>web</a:t>
            </a:r>
            <a:endParaRPr sz="2000">
              <a:latin typeface="Arial MT"/>
              <a:cs typeface="Arial MT"/>
            </a:endParaRPr>
          </a:p>
          <a:p>
            <a:pPr marL="137795" indent="-125730">
              <a:lnSpc>
                <a:spcPct val="100000"/>
              </a:lnSpc>
              <a:spcBef>
                <a:spcPts val="1035"/>
              </a:spcBef>
              <a:buClr>
                <a:srgbClr val="C23009"/>
              </a:buClr>
              <a:buSzPct val="96428"/>
              <a:buChar char="•"/>
              <a:tabLst>
                <a:tab pos="138430" algn="l"/>
              </a:tabLst>
            </a:pPr>
            <a:r>
              <a:rPr sz="2800" dirty="0">
                <a:latin typeface="Arial MT"/>
                <a:cs typeface="Arial MT"/>
              </a:rPr>
              <a:t>XMLHttpRequest</a:t>
            </a:r>
            <a:endParaRPr sz="2800">
              <a:latin typeface="Arial MT"/>
              <a:cs typeface="Arial MT"/>
            </a:endParaRPr>
          </a:p>
          <a:p>
            <a:pPr marL="469900">
              <a:lnSpc>
                <a:spcPct val="100000"/>
              </a:lnSpc>
              <a:spcBef>
                <a:spcPts val="20"/>
              </a:spcBef>
            </a:pPr>
            <a:r>
              <a:rPr sz="2000" spc="-5" dirty="0">
                <a:latin typeface="Arial MT"/>
                <a:cs typeface="Arial MT"/>
              </a:rPr>
              <a:t>Recuperación</a:t>
            </a:r>
            <a:r>
              <a:rPr sz="2000" spc="20" dirty="0">
                <a:latin typeface="Arial MT"/>
                <a:cs typeface="Arial MT"/>
              </a:rPr>
              <a:t> </a:t>
            </a:r>
            <a:r>
              <a:rPr sz="2000" spc="-5" dirty="0">
                <a:latin typeface="Arial MT"/>
                <a:cs typeface="Arial MT"/>
              </a:rPr>
              <a:t>y envío</a:t>
            </a:r>
            <a:r>
              <a:rPr sz="2000" dirty="0">
                <a:latin typeface="Arial MT"/>
                <a:cs typeface="Arial MT"/>
              </a:rPr>
              <a:t> </a:t>
            </a:r>
            <a:r>
              <a:rPr sz="2000" spc="-5" dirty="0">
                <a:latin typeface="Arial MT"/>
                <a:cs typeface="Arial MT"/>
              </a:rPr>
              <a:t>de</a:t>
            </a:r>
            <a:r>
              <a:rPr sz="2000" dirty="0">
                <a:latin typeface="Arial MT"/>
                <a:cs typeface="Arial MT"/>
              </a:rPr>
              <a:t> </a:t>
            </a:r>
            <a:r>
              <a:rPr sz="2000" spc="-5" dirty="0">
                <a:latin typeface="Arial MT"/>
                <a:cs typeface="Arial MT"/>
              </a:rPr>
              <a:t>datos</a:t>
            </a:r>
            <a:r>
              <a:rPr sz="2000" dirty="0">
                <a:latin typeface="Arial MT"/>
                <a:cs typeface="Arial MT"/>
              </a:rPr>
              <a:t> </a:t>
            </a:r>
            <a:r>
              <a:rPr sz="2000" spc="-10" dirty="0">
                <a:latin typeface="Arial MT"/>
                <a:cs typeface="Arial MT"/>
              </a:rPr>
              <a:t>de</a:t>
            </a:r>
            <a:r>
              <a:rPr sz="2000" dirty="0">
                <a:latin typeface="Arial MT"/>
                <a:cs typeface="Arial MT"/>
              </a:rPr>
              <a:t> </a:t>
            </a:r>
            <a:r>
              <a:rPr sz="2000" spc="-5" dirty="0">
                <a:latin typeface="Arial MT"/>
                <a:cs typeface="Arial MT"/>
              </a:rPr>
              <a:t>modo</a:t>
            </a:r>
            <a:r>
              <a:rPr sz="2000" dirty="0">
                <a:latin typeface="Arial MT"/>
                <a:cs typeface="Arial MT"/>
              </a:rPr>
              <a:t> </a:t>
            </a:r>
            <a:r>
              <a:rPr sz="2000" spc="-5" dirty="0">
                <a:latin typeface="Arial MT"/>
                <a:cs typeface="Arial MT"/>
              </a:rPr>
              <a:t>asíncrono</a:t>
            </a:r>
            <a:endParaRPr sz="2000">
              <a:latin typeface="Arial MT"/>
              <a:cs typeface="Arial MT"/>
            </a:endParaRPr>
          </a:p>
          <a:p>
            <a:pPr marL="139065" indent="-125730">
              <a:lnSpc>
                <a:spcPct val="100000"/>
              </a:lnSpc>
              <a:spcBef>
                <a:spcPts val="1405"/>
              </a:spcBef>
              <a:buClr>
                <a:srgbClr val="C23009"/>
              </a:buClr>
              <a:buSzPct val="96428"/>
              <a:buChar char="•"/>
              <a:tabLst>
                <a:tab pos="139700" algn="l"/>
              </a:tabLst>
            </a:pPr>
            <a:r>
              <a:rPr sz="2800" dirty="0">
                <a:latin typeface="Arial MT"/>
                <a:cs typeface="Arial MT"/>
              </a:rPr>
              <a:t>JavaScript</a:t>
            </a:r>
            <a:endParaRPr sz="2800">
              <a:latin typeface="Arial MT"/>
              <a:cs typeface="Arial MT"/>
            </a:endParaRPr>
          </a:p>
          <a:p>
            <a:pPr marL="471170">
              <a:lnSpc>
                <a:spcPct val="100000"/>
              </a:lnSpc>
              <a:spcBef>
                <a:spcPts val="20"/>
              </a:spcBef>
            </a:pPr>
            <a:r>
              <a:rPr sz="2000" spc="-5" dirty="0">
                <a:latin typeface="Arial MT"/>
                <a:cs typeface="Arial MT"/>
              </a:rPr>
              <a:t>Nexo</a:t>
            </a:r>
            <a:r>
              <a:rPr sz="2000" spc="-20" dirty="0">
                <a:latin typeface="Arial MT"/>
                <a:cs typeface="Arial MT"/>
              </a:rPr>
              <a:t> </a:t>
            </a:r>
            <a:r>
              <a:rPr sz="2000" spc="-5" dirty="0">
                <a:latin typeface="Arial MT"/>
                <a:cs typeface="Arial MT"/>
              </a:rPr>
              <a:t>de</a:t>
            </a:r>
            <a:r>
              <a:rPr sz="2000" spc="-25" dirty="0">
                <a:latin typeface="Arial MT"/>
                <a:cs typeface="Arial MT"/>
              </a:rPr>
              <a:t> </a:t>
            </a:r>
            <a:r>
              <a:rPr sz="2000" spc="-5" dirty="0">
                <a:latin typeface="Arial MT"/>
                <a:cs typeface="Arial MT"/>
              </a:rPr>
              <a:t>unión</a:t>
            </a:r>
            <a:endParaRPr sz="2000">
              <a:latin typeface="Arial MT"/>
              <a:cs typeface="Arial MT"/>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99922" y="765048"/>
            <a:ext cx="7705090" cy="0"/>
          </a:xfrm>
          <a:custGeom>
            <a:avLst/>
            <a:gdLst/>
            <a:ahLst/>
            <a:cxnLst/>
            <a:rect l="l" t="t" r="r" b="b"/>
            <a:pathLst>
              <a:path w="7705090">
                <a:moveTo>
                  <a:pt x="0" y="0"/>
                </a:moveTo>
                <a:lnTo>
                  <a:pt x="7704582" y="0"/>
                </a:lnTo>
              </a:path>
            </a:pathLst>
          </a:custGeom>
          <a:ln w="38100">
            <a:solidFill>
              <a:srgbClr val="993300"/>
            </a:solidFill>
          </a:ln>
        </p:spPr>
        <p:txBody>
          <a:bodyPr wrap="square" lIns="0" tIns="0" rIns="0" bIns="0" rtlCol="0"/>
          <a:lstStyle/>
          <a:p>
            <a:endParaRPr/>
          </a:p>
        </p:txBody>
      </p:sp>
      <p:sp>
        <p:nvSpPr>
          <p:cNvPr id="3" name="object 3"/>
          <p:cNvSpPr txBox="1">
            <a:spLocks noGrp="1"/>
          </p:cNvSpPr>
          <p:nvPr>
            <p:ph type="title"/>
          </p:nvPr>
        </p:nvSpPr>
        <p:spPr>
          <a:xfrm>
            <a:off x="1050289" y="202946"/>
            <a:ext cx="2543175" cy="391160"/>
          </a:xfrm>
          <a:prstGeom prst="rect">
            <a:avLst/>
          </a:prstGeom>
        </p:spPr>
        <p:txBody>
          <a:bodyPr vert="horz" wrap="square" lIns="0" tIns="12700" rIns="0" bIns="0" rtlCol="0">
            <a:spAutoFit/>
          </a:bodyPr>
          <a:lstStyle/>
          <a:p>
            <a:pPr marL="12700">
              <a:lnSpc>
                <a:spcPct val="100000"/>
              </a:lnSpc>
              <a:spcBef>
                <a:spcPts val="100"/>
              </a:spcBef>
            </a:pPr>
            <a:r>
              <a:rPr u="none" dirty="0"/>
              <a:t>USOS</a:t>
            </a:r>
            <a:r>
              <a:rPr u="none" spc="-40" dirty="0"/>
              <a:t> </a:t>
            </a:r>
            <a:r>
              <a:rPr u="none" dirty="0"/>
              <a:t>DE</a:t>
            </a:r>
            <a:r>
              <a:rPr u="none" spc="-50" dirty="0"/>
              <a:t> </a:t>
            </a:r>
            <a:r>
              <a:rPr u="none" spc="-15" dirty="0"/>
              <a:t>AJAX</a:t>
            </a:r>
          </a:p>
        </p:txBody>
      </p:sp>
      <p:sp>
        <p:nvSpPr>
          <p:cNvPr id="4" name="object 4"/>
          <p:cNvSpPr txBox="1"/>
          <p:nvPr/>
        </p:nvSpPr>
        <p:spPr>
          <a:xfrm>
            <a:off x="978916" y="1193241"/>
            <a:ext cx="5415280" cy="1732280"/>
          </a:xfrm>
          <a:prstGeom prst="rect">
            <a:avLst/>
          </a:prstGeom>
        </p:spPr>
        <p:txBody>
          <a:bodyPr vert="horz" wrap="square" lIns="0" tIns="134620" rIns="0" bIns="0" rtlCol="0">
            <a:spAutoFit/>
          </a:bodyPr>
          <a:lstStyle/>
          <a:p>
            <a:pPr marL="355600" indent="-342900">
              <a:lnSpc>
                <a:spcPct val="100000"/>
              </a:lnSpc>
              <a:spcBef>
                <a:spcPts val="1060"/>
              </a:spcBef>
              <a:buFont typeface="Arial MT"/>
              <a:buChar char="•"/>
              <a:tabLst>
                <a:tab pos="354965" algn="l"/>
                <a:tab pos="355600" algn="l"/>
              </a:tabLst>
            </a:pPr>
            <a:r>
              <a:rPr sz="2000" b="1" spc="-5" dirty="0">
                <a:latin typeface="Arial"/>
                <a:cs typeface="Arial"/>
              </a:rPr>
              <a:t>Actualizar</a:t>
            </a:r>
            <a:r>
              <a:rPr sz="2000" b="1" spc="-10" dirty="0">
                <a:latin typeface="Arial"/>
                <a:cs typeface="Arial"/>
              </a:rPr>
              <a:t> </a:t>
            </a:r>
            <a:r>
              <a:rPr sz="2000" b="1" spc="-5" dirty="0">
                <a:latin typeface="Arial"/>
                <a:cs typeface="Arial"/>
              </a:rPr>
              <a:t>o</a:t>
            </a:r>
            <a:r>
              <a:rPr sz="2000" b="1" dirty="0">
                <a:latin typeface="Arial"/>
                <a:cs typeface="Arial"/>
              </a:rPr>
              <a:t> </a:t>
            </a:r>
            <a:r>
              <a:rPr sz="2000" b="1" spc="-5" dirty="0">
                <a:latin typeface="Arial"/>
                <a:cs typeface="Arial"/>
              </a:rPr>
              <a:t>eliminar</a:t>
            </a:r>
            <a:r>
              <a:rPr sz="2000" b="1" spc="-20" dirty="0">
                <a:latin typeface="Arial"/>
                <a:cs typeface="Arial"/>
              </a:rPr>
              <a:t> </a:t>
            </a:r>
            <a:r>
              <a:rPr sz="2000" b="1" spc="-5" dirty="0">
                <a:latin typeface="Arial"/>
                <a:cs typeface="Arial"/>
              </a:rPr>
              <a:t>registros</a:t>
            </a:r>
            <a:endParaRPr sz="2000">
              <a:latin typeface="Arial"/>
              <a:cs typeface="Arial"/>
            </a:endParaRPr>
          </a:p>
          <a:p>
            <a:pPr marL="355600" indent="-342900">
              <a:lnSpc>
                <a:spcPct val="100000"/>
              </a:lnSpc>
              <a:spcBef>
                <a:spcPts val="960"/>
              </a:spcBef>
              <a:buFont typeface="Arial MT"/>
              <a:buChar char="•"/>
              <a:tabLst>
                <a:tab pos="354965" algn="l"/>
                <a:tab pos="355600" algn="l"/>
              </a:tabLst>
            </a:pPr>
            <a:r>
              <a:rPr sz="2000" b="1" spc="-5" dirty="0">
                <a:latin typeface="Arial"/>
                <a:cs typeface="Arial"/>
              </a:rPr>
              <a:t>Expandir</a:t>
            </a:r>
            <a:r>
              <a:rPr sz="2000" b="1" spc="5" dirty="0">
                <a:latin typeface="Arial"/>
                <a:cs typeface="Arial"/>
              </a:rPr>
              <a:t> </a:t>
            </a:r>
            <a:r>
              <a:rPr sz="2000" b="1" spc="-5" dirty="0">
                <a:latin typeface="Arial"/>
                <a:cs typeface="Arial"/>
              </a:rPr>
              <a:t>formularios</a:t>
            </a:r>
            <a:r>
              <a:rPr sz="2000" b="1" spc="-20" dirty="0">
                <a:latin typeface="Arial"/>
                <a:cs typeface="Arial"/>
              </a:rPr>
              <a:t> </a:t>
            </a:r>
            <a:r>
              <a:rPr sz="2000" b="1" spc="-5" dirty="0">
                <a:latin typeface="Arial"/>
                <a:cs typeface="Arial"/>
              </a:rPr>
              <a:t>web</a:t>
            </a:r>
            <a:endParaRPr sz="2000">
              <a:latin typeface="Arial"/>
              <a:cs typeface="Arial"/>
            </a:endParaRPr>
          </a:p>
          <a:p>
            <a:pPr marL="355600" indent="-342900">
              <a:lnSpc>
                <a:spcPct val="100000"/>
              </a:lnSpc>
              <a:spcBef>
                <a:spcPts val="960"/>
              </a:spcBef>
              <a:buFont typeface="Arial MT"/>
              <a:buChar char="•"/>
              <a:tabLst>
                <a:tab pos="354965" algn="l"/>
                <a:tab pos="355600" algn="l"/>
              </a:tabLst>
            </a:pPr>
            <a:r>
              <a:rPr sz="2000" b="1" spc="-5" dirty="0">
                <a:latin typeface="Arial"/>
                <a:cs typeface="Arial"/>
              </a:rPr>
              <a:t>Devolver</a:t>
            </a:r>
            <a:r>
              <a:rPr sz="2000" b="1" spc="10" dirty="0">
                <a:latin typeface="Arial"/>
                <a:cs typeface="Arial"/>
              </a:rPr>
              <a:t> </a:t>
            </a:r>
            <a:r>
              <a:rPr sz="2000" b="1" spc="-5" dirty="0">
                <a:latin typeface="Arial"/>
                <a:cs typeface="Arial"/>
              </a:rPr>
              <a:t>peticiones</a:t>
            </a:r>
            <a:r>
              <a:rPr sz="2000" b="1" dirty="0">
                <a:latin typeface="Arial"/>
                <a:cs typeface="Arial"/>
              </a:rPr>
              <a:t> </a:t>
            </a:r>
            <a:r>
              <a:rPr sz="2000" b="1" spc="-5" dirty="0">
                <a:latin typeface="Arial"/>
                <a:cs typeface="Arial"/>
              </a:rPr>
              <a:t>simples</a:t>
            </a:r>
            <a:r>
              <a:rPr sz="2000" b="1" spc="-15" dirty="0">
                <a:latin typeface="Arial"/>
                <a:cs typeface="Arial"/>
              </a:rPr>
              <a:t> </a:t>
            </a:r>
            <a:r>
              <a:rPr sz="2000" b="1" spc="-5" dirty="0">
                <a:latin typeface="Arial"/>
                <a:cs typeface="Arial"/>
              </a:rPr>
              <a:t>de</a:t>
            </a:r>
            <a:r>
              <a:rPr sz="2000" b="1" spc="5" dirty="0">
                <a:latin typeface="Arial"/>
                <a:cs typeface="Arial"/>
              </a:rPr>
              <a:t> </a:t>
            </a:r>
            <a:r>
              <a:rPr sz="2000" b="1" spc="-5" dirty="0">
                <a:latin typeface="Arial"/>
                <a:cs typeface="Arial"/>
              </a:rPr>
              <a:t>búsqueda</a:t>
            </a:r>
            <a:endParaRPr sz="2000">
              <a:latin typeface="Arial"/>
              <a:cs typeface="Arial"/>
            </a:endParaRPr>
          </a:p>
          <a:p>
            <a:pPr marL="355600" indent="-342900">
              <a:lnSpc>
                <a:spcPct val="100000"/>
              </a:lnSpc>
              <a:spcBef>
                <a:spcPts val="960"/>
              </a:spcBef>
              <a:buFont typeface="Arial MT"/>
              <a:buChar char="•"/>
              <a:tabLst>
                <a:tab pos="354965" algn="l"/>
                <a:tab pos="355600" algn="l"/>
              </a:tabLst>
            </a:pPr>
            <a:r>
              <a:rPr sz="2000" b="1" spc="-5" dirty="0">
                <a:latin typeface="Arial"/>
                <a:cs typeface="Arial"/>
              </a:rPr>
              <a:t>Editar</a:t>
            </a:r>
            <a:r>
              <a:rPr sz="2000" b="1" spc="-15" dirty="0">
                <a:latin typeface="Arial"/>
                <a:cs typeface="Arial"/>
              </a:rPr>
              <a:t> </a:t>
            </a:r>
            <a:r>
              <a:rPr sz="2000" b="1" spc="-5" dirty="0">
                <a:latin typeface="Arial"/>
                <a:cs typeface="Arial"/>
              </a:rPr>
              <a:t>árboles de</a:t>
            </a:r>
            <a:r>
              <a:rPr sz="2000" b="1" dirty="0">
                <a:latin typeface="Arial"/>
                <a:cs typeface="Arial"/>
              </a:rPr>
              <a:t> </a:t>
            </a:r>
            <a:r>
              <a:rPr sz="2000" b="1" spc="-5" dirty="0">
                <a:latin typeface="Arial"/>
                <a:cs typeface="Arial"/>
              </a:rPr>
              <a:t>categorías</a:t>
            </a:r>
            <a:endParaRPr sz="2000">
              <a:latin typeface="Arial"/>
              <a:cs typeface="Aria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7921" rIns="0" bIns="0" rtlCol="0">
            <a:spAutoFit/>
          </a:bodyPr>
          <a:lstStyle/>
          <a:p>
            <a:pPr marL="373380">
              <a:lnSpc>
                <a:spcPct val="100000"/>
              </a:lnSpc>
              <a:spcBef>
                <a:spcPts val="100"/>
              </a:spcBef>
              <a:tabLst>
                <a:tab pos="8077834" algn="l"/>
              </a:tabLst>
            </a:pPr>
            <a:r>
              <a:rPr dirty="0"/>
              <a:t> </a:t>
            </a:r>
            <a:r>
              <a:rPr spc="-320" dirty="0"/>
              <a:t> </a:t>
            </a:r>
            <a:r>
              <a:rPr dirty="0"/>
              <a:t>Bibliotecas</a:t>
            </a:r>
            <a:r>
              <a:rPr spc="-65" dirty="0"/>
              <a:t> </a:t>
            </a:r>
            <a:r>
              <a:rPr spc="-15" dirty="0"/>
              <a:t>AJAX	</a:t>
            </a:r>
          </a:p>
        </p:txBody>
      </p:sp>
      <p:sp>
        <p:nvSpPr>
          <p:cNvPr id="3" name="object 3"/>
          <p:cNvSpPr txBox="1"/>
          <p:nvPr/>
        </p:nvSpPr>
        <p:spPr>
          <a:xfrm>
            <a:off x="1194816" y="1151889"/>
            <a:ext cx="6875145" cy="3378200"/>
          </a:xfrm>
          <a:prstGeom prst="rect">
            <a:avLst/>
          </a:prstGeom>
        </p:spPr>
        <p:txBody>
          <a:bodyPr vert="horz" wrap="square" lIns="0" tIns="12065" rIns="0" bIns="0" rtlCol="0">
            <a:spAutoFit/>
          </a:bodyPr>
          <a:lstStyle/>
          <a:p>
            <a:pPr marL="355600" indent="-342900">
              <a:lnSpc>
                <a:spcPct val="100000"/>
              </a:lnSpc>
              <a:spcBef>
                <a:spcPts val="95"/>
              </a:spcBef>
              <a:buChar char="•"/>
              <a:tabLst>
                <a:tab pos="354965" algn="l"/>
                <a:tab pos="355600" algn="l"/>
              </a:tabLst>
            </a:pPr>
            <a:r>
              <a:rPr sz="2000" spc="-5" dirty="0">
                <a:latin typeface="Arial MT"/>
                <a:cs typeface="Arial MT"/>
              </a:rPr>
              <a:t>Es</a:t>
            </a:r>
            <a:r>
              <a:rPr sz="2000" dirty="0">
                <a:latin typeface="Arial MT"/>
                <a:cs typeface="Arial MT"/>
              </a:rPr>
              <a:t> </a:t>
            </a:r>
            <a:r>
              <a:rPr sz="2000" spc="-5" dirty="0">
                <a:latin typeface="Arial MT"/>
                <a:cs typeface="Arial MT"/>
              </a:rPr>
              <a:t>posible</a:t>
            </a:r>
            <a:r>
              <a:rPr sz="2000" spc="20" dirty="0">
                <a:latin typeface="Arial MT"/>
                <a:cs typeface="Arial MT"/>
              </a:rPr>
              <a:t> </a:t>
            </a:r>
            <a:r>
              <a:rPr sz="2000" spc="-5" dirty="0">
                <a:latin typeface="Arial MT"/>
                <a:cs typeface="Arial MT"/>
              </a:rPr>
              <a:t>diferenciar</a:t>
            </a:r>
            <a:r>
              <a:rPr sz="2000" spc="5" dirty="0">
                <a:latin typeface="Arial MT"/>
                <a:cs typeface="Arial MT"/>
              </a:rPr>
              <a:t> </a:t>
            </a:r>
            <a:r>
              <a:rPr sz="2000" spc="-5" dirty="0">
                <a:latin typeface="Arial MT"/>
                <a:cs typeface="Arial MT"/>
              </a:rPr>
              <a:t>dos</a:t>
            </a:r>
            <a:r>
              <a:rPr sz="2000" spc="15" dirty="0">
                <a:latin typeface="Arial MT"/>
                <a:cs typeface="Arial MT"/>
              </a:rPr>
              <a:t> </a:t>
            </a:r>
            <a:r>
              <a:rPr sz="2000" spc="-5" dirty="0">
                <a:latin typeface="Arial MT"/>
                <a:cs typeface="Arial MT"/>
              </a:rPr>
              <a:t>tipos</a:t>
            </a:r>
            <a:r>
              <a:rPr sz="2000" spc="5" dirty="0">
                <a:latin typeface="Arial MT"/>
                <a:cs typeface="Arial MT"/>
              </a:rPr>
              <a:t> </a:t>
            </a:r>
            <a:r>
              <a:rPr sz="2000" spc="-5" dirty="0">
                <a:latin typeface="Arial MT"/>
                <a:cs typeface="Arial MT"/>
              </a:rPr>
              <a:t>de</a:t>
            </a:r>
            <a:r>
              <a:rPr sz="2000" dirty="0">
                <a:latin typeface="Arial MT"/>
                <a:cs typeface="Arial MT"/>
              </a:rPr>
              <a:t> </a:t>
            </a:r>
            <a:r>
              <a:rPr sz="2000" spc="-5" dirty="0">
                <a:latin typeface="Arial MT"/>
                <a:cs typeface="Arial MT"/>
              </a:rPr>
              <a:t>bibliotecas:</a:t>
            </a:r>
            <a:endParaRPr sz="2000">
              <a:latin typeface="Arial MT"/>
              <a:cs typeface="Arial MT"/>
            </a:endParaRPr>
          </a:p>
          <a:p>
            <a:pPr>
              <a:lnSpc>
                <a:spcPct val="100000"/>
              </a:lnSpc>
              <a:spcBef>
                <a:spcPts val="45"/>
              </a:spcBef>
              <a:buFont typeface="Arial MT"/>
              <a:buChar char="•"/>
            </a:pPr>
            <a:endParaRPr sz="2050">
              <a:latin typeface="Arial MT"/>
              <a:cs typeface="Arial MT"/>
            </a:endParaRPr>
          </a:p>
          <a:p>
            <a:pPr marL="812800" marR="72390" lvl="1" indent="-342900">
              <a:lnSpc>
                <a:spcPct val="100000"/>
              </a:lnSpc>
              <a:buFont typeface="Arial MT"/>
              <a:buChar char="•"/>
              <a:tabLst>
                <a:tab pos="812165" algn="l"/>
                <a:tab pos="812800" algn="l"/>
              </a:tabLst>
            </a:pPr>
            <a:r>
              <a:rPr sz="2000" b="1" spc="-5" dirty="0">
                <a:latin typeface="Arial"/>
                <a:cs typeface="Arial"/>
              </a:rPr>
              <a:t>Javascript: </a:t>
            </a:r>
            <a:r>
              <a:rPr sz="2000" spc="-5" dirty="0">
                <a:latin typeface="Arial MT"/>
                <a:cs typeface="Arial MT"/>
              </a:rPr>
              <a:t>Facilitan únicamente el uso de AJAX. Se </a:t>
            </a:r>
            <a:r>
              <a:rPr sz="2000" spc="-545" dirty="0">
                <a:latin typeface="Arial MT"/>
                <a:cs typeface="Arial MT"/>
              </a:rPr>
              <a:t> </a:t>
            </a:r>
            <a:r>
              <a:rPr sz="2000" spc="-5" dirty="0">
                <a:latin typeface="Arial MT"/>
                <a:cs typeface="Arial MT"/>
              </a:rPr>
              <a:t>trata</a:t>
            </a:r>
            <a:r>
              <a:rPr sz="2000" spc="-15" dirty="0">
                <a:latin typeface="Arial MT"/>
                <a:cs typeface="Arial MT"/>
              </a:rPr>
              <a:t> </a:t>
            </a:r>
            <a:r>
              <a:rPr sz="2000" spc="-5" dirty="0">
                <a:latin typeface="Arial MT"/>
                <a:cs typeface="Arial MT"/>
              </a:rPr>
              <a:t>de</a:t>
            </a:r>
            <a:r>
              <a:rPr sz="2000" dirty="0">
                <a:latin typeface="Arial MT"/>
                <a:cs typeface="Arial MT"/>
              </a:rPr>
              <a:t> </a:t>
            </a:r>
            <a:r>
              <a:rPr sz="2000" spc="-5" dirty="0">
                <a:latin typeface="Arial MT"/>
                <a:cs typeface="Arial MT"/>
              </a:rPr>
              <a:t>una</a:t>
            </a:r>
            <a:r>
              <a:rPr sz="2000" dirty="0">
                <a:latin typeface="Arial MT"/>
                <a:cs typeface="Arial MT"/>
              </a:rPr>
              <a:t> </a:t>
            </a:r>
            <a:r>
              <a:rPr sz="2000" spc="-5" dirty="0">
                <a:latin typeface="Arial MT"/>
                <a:cs typeface="Arial MT"/>
              </a:rPr>
              <a:t>biblioteca</a:t>
            </a:r>
            <a:r>
              <a:rPr sz="2000" spc="20" dirty="0">
                <a:latin typeface="Arial MT"/>
                <a:cs typeface="Arial MT"/>
              </a:rPr>
              <a:t> </a:t>
            </a:r>
            <a:r>
              <a:rPr sz="2000" spc="-5" dirty="0">
                <a:latin typeface="Arial MT"/>
                <a:cs typeface="Arial MT"/>
              </a:rPr>
              <a:t>de</a:t>
            </a:r>
            <a:r>
              <a:rPr sz="2000" dirty="0">
                <a:latin typeface="Arial MT"/>
                <a:cs typeface="Arial MT"/>
              </a:rPr>
              <a:t> </a:t>
            </a:r>
            <a:r>
              <a:rPr sz="2000" spc="-5" dirty="0">
                <a:latin typeface="Arial MT"/>
                <a:cs typeface="Arial MT"/>
              </a:rPr>
              <a:t>javascript</a:t>
            </a:r>
            <a:r>
              <a:rPr sz="2000" dirty="0">
                <a:latin typeface="Arial MT"/>
                <a:cs typeface="Arial MT"/>
              </a:rPr>
              <a:t> </a:t>
            </a:r>
            <a:r>
              <a:rPr sz="2000" spc="-5" dirty="0">
                <a:latin typeface="Arial MT"/>
                <a:cs typeface="Arial MT"/>
              </a:rPr>
              <a:t>que</a:t>
            </a:r>
            <a:r>
              <a:rPr sz="2000" dirty="0">
                <a:latin typeface="Arial MT"/>
                <a:cs typeface="Arial MT"/>
              </a:rPr>
              <a:t> </a:t>
            </a:r>
            <a:r>
              <a:rPr sz="2000" spc="-5" dirty="0">
                <a:latin typeface="Arial MT"/>
                <a:cs typeface="Arial MT"/>
              </a:rPr>
              <a:t>facilita</a:t>
            </a:r>
            <a:r>
              <a:rPr sz="2000" dirty="0">
                <a:latin typeface="Arial MT"/>
                <a:cs typeface="Arial MT"/>
              </a:rPr>
              <a:t> </a:t>
            </a:r>
            <a:r>
              <a:rPr sz="2000" spc="-5" dirty="0">
                <a:latin typeface="Arial MT"/>
                <a:cs typeface="Arial MT"/>
              </a:rPr>
              <a:t>el </a:t>
            </a:r>
            <a:r>
              <a:rPr sz="2000" dirty="0">
                <a:latin typeface="Arial MT"/>
                <a:cs typeface="Arial MT"/>
              </a:rPr>
              <a:t> </a:t>
            </a:r>
            <a:r>
              <a:rPr sz="2000" spc="-5" dirty="0">
                <a:latin typeface="Arial MT"/>
                <a:cs typeface="Arial MT"/>
              </a:rPr>
              <a:t>intercambio</a:t>
            </a:r>
            <a:r>
              <a:rPr sz="2000" spc="5" dirty="0">
                <a:latin typeface="Arial MT"/>
                <a:cs typeface="Arial MT"/>
              </a:rPr>
              <a:t> </a:t>
            </a:r>
            <a:r>
              <a:rPr sz="2000" spc="-5" dirty="0">
                <a:latin typeface="Arial MT"/>
                <a:cs typeface="Arial MT"/>
              </a:rPr>
              <a:t>de información</a:t>
            </a:r>
            <a:r>
              <a:rPr sz="2000" spc="5" dirty="0">
                <a:latin typeface="Arial MT"/>
                <a:cs typeface="Arial MT"/>
              </a:rPr>
              <a:t> </a:t>
            </a:r>
            <a:r>
              <a:rPr sz="2000" spc="-5" dirty="0">
                <a:latin typeface="Arial MT"/>
                <a:cs typeface="Arial MT"/>
              </a:rPr>
              <a:t>con</a:t>
            </a:r>
            <a:r>
              <a:rPr sz="2000" dirty="0">
                <a:latin typeface="Arial MT"/>
                <a:cs typeface="Arial MT"/>
              </a:rPr>
              <a:t> </a:t>
            </a:r>
            <a:r>
              <a:rPr sz="2000" spc="-5" dirty="0">
                <a:latin typeface="Arial MT"/>
                <a:cs typeface="Arial MT"/>
              </a:rPr>
              <a:t>el servidor</a:t>
            </a:r>
            <a:endParaRPr sz="2000">
              <a:latin typeface="Arial MT"/>
              <a:cs typeface="Arial MT"/>
            </a:endParaRPr>
          </a:p>
          <a:p>
            <a:pPr lvl="1">
              <a:lnSpc>
                <a:spcPct val="100000"/>
              </a:lnSpc>
              <a:spcBef>
                <a:spcPts val="40"/>
              </a:spcBef>
              <a:buFont typeface="Arial MT"/>
              <a:buChar char="•"/>
            </a:pPr>
            <a:endParaRPr sz="2050">
              <a:latin typeface="Arial MT"/>
              <a:cs typeface="Arial MT"/>
            </a:endParaRPr>
          </a:p>
          <a:p>
            <a:pPr marL="812800" marR="5080" lvl="1" indent="-342900">
              <a:lnSpc>
                <a:spcPct val="100000"/>
              </a:lnSpc>
              <a:buFont typeface="Arial MT"/>
              <a:buChar char="•"/>
              <a:tabLst>
                <a:tab pos="812165" algn="l"/>
                <a:tab pos="812800" algn="l"/>
              </a:tabLst>
            </a:pPr>
            <a:r>
              <a:rPr sz="2000" b="1" spc="-5" dirty="0">
                <a:latin typeface="Arial"/>
                <a:cs typeface="Arial"/>
              </a:rPr>
              <a:t>Específicas</a:t>
            </a:r>
            <a:r>
              <a:rPr sz="2000" b="1" spc="5" dirty="0">
                <a:latin typeface="Arial"/>
                <a:cs typeface="Arial"/>
              </a:rPr>
              <a:t> </a:t>
            </a:r>
            <a:r>
              <a:rPr sz="2000" b="1" spc="-10" dirty="0">
                <a:latin typeface="Arial"/>
                <a:cs typeface="Arial"/>
              </a:rPr>
              <a:t>de</a:t>
            </a:r>
            <a:r>
              <a:rPr sz="2000" b="1" spc="5" dirty="0">
                <a:latin typeface="Arial"/>
                <a:cs typeface="Arial"/>
              </a:rPr>
              <a:t> </a:t>
            </a:r>
            <a:r>
              <a:rPr sz="2000" b="1" spc="-5" dirty="0">
                <a:latin typeface="Arial"/>
                <a:cs typeface="Arial"/>
              </a:rPr>
              <a:t>lenguaje:</a:t>
            </a:r>
            <a:r>
              <a:rPr sz="2000" b="1" spc="10" dirty="0">
                <a:latin typeface="Arial"/>
                <a:cs typeface="Arial"/>
              </a:rPr>
              <a:t> </a:t>
            </a:r>
            <a:r>
              <a:rPr sz="2000" spc="-5" dirty="0">
                <a:latin typeface="Arial MT"/>
                <a:cs typeface="Arial MT"/>
              </a:rPr>
              <a:t>Genera</a:t>
            </a:r>
            <a:r>
              <a:rPr sz="2000" spc="5" dirty="0">
                <a:latin typeface="Arial MT"/>
                <a:cs typeface="Arial MT"/>
              </a:rPr>
              <a:t> </a:t>
            </a:r>
            <a:r>
              <a:rPr sz="2000" spc="-5" dirty="0">
                <a:latin typeface="Arial MT"/>
                <a:cs typeface="Arial MT"/>
              </a:rPr>
              <a:t>directamente</a:t>
            </a:r>
            <a:r>
              <a:rPr sz="2000" spc="-10" dirty="0">
                <a:latin typeface="Arial MT"/>
                <a:cs typeface="Arial MT"/>
              </a:rPr>
              <a:t> </a:t>
            </a:r>
            <a:r>
              <a:rPr sz="2000" spc="-5" dirty="0">
                <a:latin typeface="Arial MT"/>
                <a:cs typeface="Arial MT"/>
              </a:rPr>
              <a:t>el </a:t>
            </a:r>
            <a:r>
              <a:rPr sz="2000" dirty="0">
                <a:latin typeface="Arial MT"/>
                <a:cs typeface="Arial MT"/>
              </a:rPr>
              <a:t> </a:t>
            </a:r>
            <a:r>
              <a:rPr sz="2000" spc="-5" dirty="0">
                <a:latin typeface="Arial MT"/>
                <a:cs typeface="Arial MT"/>
              </a:rPr>
              <a:t>JavaScript desde</a:t>
            </a:r>
            <a:r>
              <a:rPr sz="2000" dirty="0">
                <a:latin typeface="Arial MT"/>
                <a:cs typeface="Arial MT"/>
              </a:rPr>
              <a:t> </a:t>
            </a:r>
            <a:r>
              <a:rPr sz="2000" spc="-5" dirty="0">
                <a:latin typeface="Arial MT"/>
                <a:cs typeface="Arial MT"/>
              </a:rPr>
              <a:t>el</a:t>
            </a:r>
            <a:r>
              <a:rPr sz="2000" dirty="0">
                <a:latin typeface="Arial MT"/>
                <a:cs typeface="Arial MT"/>
              </a:rPr>
              <a:t> </a:t>
            </a:r>
            <a:r>
              <a:rPr sz="2000" spc="-5" dirty="0">
                <a:latin typeface="Arial MT"/>
                <a:cs typeface="Arial MT"/>
              </a:rPr>
              <a:t>lenguaje</a:t>
            </a:r>
            <a:r>
              <a:rPr sz="2000" spc="15" dirty="0">
                <a:latin typeface="Arial MT"/>
                <a:cs typeface="Arial MT"/>
              </a:rPr>
              <a:t> </a:t>
            </a:r>
            <a:r>
              <a:rPr sz="2000" spc="-5" dirty="0">
                <a:latin typeface="Arial MT"/>
                <a:cs typeface="Arial MT"/>
              </a:rPr>
              <a:t>del</a:t>
            </a:r>
            <a:r>
              <a:rPr sz="2000" spc="10" dirty="0">
                <a:latin typeface="Arial MT"/>
                <a:cs typeface="Arial MT"/>
              </a:rPr>
              <a:t> </a:t>
            </a:r>
            <a:r>
              <a:rPr sz="2000" spc="-15" dirty="0">
                <a:latin typeface="Arial MT"/>
                <a:cs typeface="Arial MT"/>
              </a:rPr>
              <a:t>servidor,</a:t>
            </a:r>
            <a:r>
              <a:rPr sz="2000" spc="-10" dirty="0">
                <a:latin typeface="Arial MT"/>
                <a:cs typeface="Arial MT"/>
              </a:rPr>
              <a:t> </a:t>
            </a:r>
            <a:r>
              <a:rPr sz="2000" spc="-5" dirty="0">
                <a:latin typeface="Arial MT"/>
                <a:cs typeface="Arial MT"/>
              </a:rPr>
              <a:t>de este </a:t>
            </a:r>
            <a:r>
              <a:rPr sz="2000" dirty="0">
                <a:latin typeface="Arial MT"/>
                <a:cs typeface="Arial MT"/>
              </a:rPr>
              <a:t> </a:t>
            </a:r>
            <a:r>
              <a:rPr sz="2000" spc="-5" dirty="0">
                <a:latin typeface="Arial MT"/>
                <a:cs typeface="Arial MT"/>
              </a:rPr>
              <a:t>modo se definen</a:t>
            </a:r>
            <a:r>
              <a:rPr sz="2000" dirty="0">
                <a:latin typeface="Arial MT"/>
                <a:cs typeface="Arial MT"/>
              </a:rPr>
              <a:t> </a:t>
            </a:r>
            <a:r>
              <a:rPr sz="2000" spc="-5" dirty="0">
                <a:latin typeface="Arial MT"/>
                <a:cs typeface="Arial MT"/>
              </a:rPr>
              <a:t>los métodos</a:t>
            </a:r>
            <a:r>
              <a:rPr sz="2000" dirty="0">
                <a:latin typeface="Arial MT"/>
                <a:cs typeface="Arial MT"/>
              </a:rPr>
              <a:t> </a:t>
            </a:r>
            <a:r>
              <a:rPr sz="2000" spc="-5" dirty="0">
                <a:latin typeface="Arial MT"/>
                <a:cs typeface="Arial MT"/>
              </a:rPr>
              <a:t>y</a:t>
            </a:r>
            <a:r>
              <a:rPr sz="2000" spc="-10" dirty="0">
                <a:latin typeface="Arial MT"/>
                <a:cs typeface="Arial MT"/>
              </a:rPr>
              <a:t> </a:t>
            </a:r>
            <a:r>
              <a:rPr sz="2000" spc="-5" dirty="0">
                <a:latin typeface="Arial MT"/>
                <a:cs typeface="Arial MT"/>
              </a:rPr>
              <a:t>se realizan</a:t>
            </a:r>
            <a:r>
              <a:rPr sz="2000" spc="10" dirty="0">
                <a:latin typeface="Arial MT"/>
                <a:cs typeface="Arial MT"/>
              </a:rPr>
              <a:t> </a:t>
            </a:r>
            <a:r>
              <a:rPr sz="2000" spc="-5" dirty="0">
                <a:latin typeface="Arial MT"/>
                <a:cs typeface="Arial MT"/>
              </a:rPr>
              <a:t>los </a:t>
            </a:r>
            <a:r>
              <a:rPr sz="2000" dirty="0">
                <a:latin typeface="Arial MT"/>
                <a:cs typeface="Arial MT"/>
              </a:rPr>
              <a:t> </a:t>
            </a:r>
            <a:r>
              <a:rPr sz="2000" spc="-5" dirty="0">
                <a:latin typeface="Arial MT"/>
                <a:cs typeface="Arial MT"/>
              </a:rPr>
              <a:t>intercambios</a:t>
            </a:r>
            <a:r>
              <a:rPr sz="2000" spc="5" dirty="0">
                <a:latin typeface="Arial MT"/>
                <a:cs typeface="Arial MT"/>
              </a:rPr>
              <a:t> </a:t>
            </a:r>
            <a:r>
              <a:rPr sz="2000" spc="-5" dirty="0">
                <a:latin typeface="Arial MT"/>
                <a:cs typeface="Arial MT"/>
              </a:rPr>
              <a:t>de</a:t>
            </a:r>
            <a:r>
              <a:rPr sz="2000" spc="15" dirty="0">
                <a:latin typeface="Arial MT"/>
                <a:cs typeface="Arial MT"/>
              </a:rPr>
              <a:t> </a:t>
            </a:r>
            <a:r>
              <a:rPr sz="2000" spc="-5" dirty="0">
                <a:latin typeface="Arial MT"/>
                <a:cs typeface="Arial MT"/>
              </a:rPr>
              <a:t>información</a:t>
            </a:r>
            <a:r>
              <a:rPr sz="2000" spc="10" dirty="0">
                <a:latin typeface="Arial MT"/>
                <a:cs typeface="Arial MT"/>
              </a:rPr>
              <a:t> </a:t>
            </a:r>
            <a:r>
              <a:rPr sz="2000" spc="-5" dirty="0">
                <a:latin typeface="Arial MT"/>
                <a:cs typeface="Arial MT"/>
              </a:rPr>
              <a:t>de</a:t>
            </a:r>
            <a:r>
              <a:rPr sz="2000" spc="10" dirty="0">
                <a:latin typeface="Arial MT"/>
                <a:cs typeface="Arial MT"/>
              </a:rPr>
              <a:t> </a:t>
            </a:r>
            <a:r>
              <a:rPr sz="2000" spc="-5" dirty="0">
                <a:latin typeface="Arial MT"/>
                <a:cs typeface="Arial MT"/>
              </a:rPr>
              <a:t>forma</a:t>
            </a:r>
            <a:r>
              <a:rPr sz="2000" dirty="0">
                <a:latin typeface="Arial MT"/>
                <a:cs typeface="Arial MT"/>
              </a:rPr>
              <a:t> </a:t>
            </a:r>
            <a:r>
              <a:rPr sz="2000" spc="-5" dirty="0">
                <a:latin typeface="Arial MT"/>
                <a:cs typeface="Arial MT"/>
              </a:rPr>
              <a:t>completamente </a:t>
            </a:r>
            <a:r>
              <a:rPr sz="2000" spc="-540" dirty="0">
                <a:latin typeface="Arial MT"/>
                <a:cs typeface="Arial MT"/>
              </a:rPr>
              <a:t> </a:t>
            </a:r>
            <a:r>
              <a:rPr sz="2000" spc="-5" dirty="0">
                <a:latin typeface="Arial MT"/>
                <a:cs typeface="Arial MT"/>
              </a:rPr>
              <a:t>transparente.</a:t>
            </a:r>
            <a:endParaRPr sz="2000">
              <a:latin typeface="Arial MT"/>
              <a:cs typeface="Arial M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78916" y="1336039"/>
            <a:ext cx="6519545" cy="627736"/>
          </a:xfrm>
          <a:prstGeom prst="rect">
            <a:avLst/>
          </a:prstGeom>
        </p:spPr>
        <p:txBody>
          <a:bodyPr vert="horz" wrap="square" lIns="0" tIns="12065" rIns="0" bIns="0" rtlCol="0">
            <a:spAutoFit/>
          </a:bodyPr>
          <a:lstStyle/>
          <a:p>
            <a:pPr marL="12700" marR="5080">
              <a:lnSpc>
                <a:spcPct val="100000"/>
              </a:lnSpc>
              <a:spcBef>
                <a:spcPts val="95"/>
              </a:spcBef>
              <a:buClr>
                <a:srgbClr val="C23009"/>
              </a:buClr>
              <a:buSzPct val="95000"/>
              <a:buChar char="•"/>
              <a:tabLst>
                <a:tab pos="102235" algn="l"/>
              </a:tabLst>
            </a:pPr>
            <a:r>
              <a:rPr sz="2000" spc="-5" dirty="0">
                <a:latin typeface="Arial MT"/>
                <a:cs typeface="Arial MT"/>
              </a:rPr>
              <a:t>Actualmente</a:t>
            </a:r>
            <a:r>
              <a:rPr sz="2000" spc="5" dirty="0">
                <a:latin typeface="Arial MT"/>
                <a:cs typeface="Arial MT"/>
              </a:rPr>
              <a:t> </a:t>
            </a:r>
            <a:r>
              <a:rPr sz="2000" spc="-5" dirty="0">
                <a:latin typeface="Arial MT"/>
                <a:cs typeface="Arial MT"/>
              </a:rPr>
              <a:t>la</a:t>
            </a:r>
            <a:r>
              <a:rPr sz="2000" spc="5" dirty="0">
                <a:latin typeface="Arial MT"/>
                <a:cs typeface="Arial MT"/>
              </a:rPr>
              <a:t> </a:t>
            </a:r>
            <a:r>
              <a:rPr sz="2000" spc="-5" dirty="0">
                <a:latin typeface="Arial MT"/>
                <a:cs typeface="Arial MT"/>
              </a:rPr>
              <a:t>mayoría</a:t>
            </a:r>
            <a:r>
              <a:rPr sz="2000" dirty="0">
                <a:latin typeface="Arial MT"/>
                <a:cs typeface="Arial MT"/>
              </a:rPr>
              <a:t> </a:t>
            </a:r>
            <a:r>
              <a:rPr sz="2000" spc="-5" dirty="0">
                <a:latin typeface="Arial MT"/>
                <a:cs typeface="Arial MT"/>
              </a:rPr>
              <a:t>de</a:t>
            </a:r>
            <a:r>
              <a:rPr sz="2000" spc="5" dirty="0">
                <a:latin typeface="Arial MT"/>
                <a:cs typeface="Arial MT"/>
              </a:rPr>
              <a:t> </a:t>
            </a:r>
            <a:r>
              <a:rPr sz="2000" spc="-5" dirty="0">
                <a:latin typeface="Arial MT"/>
                <a:cs typeface="Arial MT"/>
              </a:rPr>
              <a:t>las</a:t>
            </a:r>
            <a:r>
              <a:rPr sz="2000" spc="5" dirty="0">
                <a:latin typeface="Arial MT"/>
                <a:cs typeface="Arial MT"/>
              </a:rPr>
              <a:t> </a:t>
            </a:r>
            <a:r>
              <a:rPr sz="2000" spc="-5" dirty="0">
                <a:latin typeface="Arial MT"/>
                <a:cs typeface="Arial MT"/>
              </a:rPr>
              <a:t>actividades</a:t>
            </a:r>
            <a:r>
              <a:rPr sz="2000" spc="10" dirty="0">
                <a:latin typeface="Arial MT"/>
                <a:cs typeface="Arial MT"/>
              </a:rPr>
              <a:t> </a:t>
            </a:r>
            <a:r>
              <a:rPr sz="2000" spc="-5" dirty="0">
                <a:latin typeface="Arial MT"/>
                <a:cs typeface="Arial MT"/>
              </a:rPr>
              <a:t>del</a:t>
            </a:r>
            <a:r>
              <a:rPr sz="2000" spc="15" dirty="0">
                <a:latin typeface="Arial MT"/>
                <a:cs typeface="Arial MT"/>
              </a:rPr>
              <a:t> </a:t>
            </a:r>
            <a:r>
              <a:rPr sz="2000" spc="-5" dirty="0">
                <a:latin typeface="Arial MT"/>
                <a:cs typeface="Arial MT"/>
              </a:rPr>
              <a:t>usuario</a:t>
            </a:r>
            <a:r>
              <a:rPr sz="2000" spc="5" dirty="0">
                <a:latin typeface="Arial MT"/>
                <a:cs typeface="Arial MT"/>
              </a:rPr>
              <a:t> </a:t>
            </a:r>
            <a:r>
              <a:rPr sz="2000" spc="-5" dirty="0">
                <a:latin typeface="Arial MT"/>
                <a:cs typeface="Arial MT"/>
              </a:rPr>
              <a:t>se </a:t>
            </a:r>
            <a:r>
              <a:rPr sz="2000" spc="-540" dirty="0">
                <a:latin typeface="Arial MT"/>
                <a:cs typeface="Arial MT"/>
              </a:rPr>
              <a:t> </a:t>
            </a:r>
            <a:r>
              <a:rPr sz="2000" spc="-5" dirty="0">
                <a:latin typeface="Arial MT"/>
                <a:cs typeface="Arial MT"/>
              </a:rPr>
              <a:t>desarrollan</a:t>
            </a:r>
            <a:r>
              <a:rPr sz="2000" spc="10" dirty="0">
                <a:latin typeface="Arial MT"/>
                <a:cs typeface="Arial MT"/>
              </a:rPr>
              <a:t> </a:t>
            </a:r>
            <a:r>
              <a:rPr sz="2000" spc="-5" dirty="0">
                <a:latin typeface="Arial MT"/>
                <a:cs typeface="Arial MT"/>
              </a:rPr>
              <a:t>en la</a:t>
            </a:r>
            <a:r>
              <a:rPr sz="2000" dirty="0">
                <a:latin typeface="Arial MT"/>
                <a:cs typeface="Arial MT"/>
              </a:rPr>
              <a:t> </a:t>
            </a:r>
            <a:r>
              <a:rPr sz="2000" spc="-5" dirty="0">
                <a:latin typeface="Arial MT"/>
                <a:cs typeface="Arial MT"/>
              </a:rPr>
              <a:t>web</a:t>
            </a:r>
            <a:endParaRPr sz="2000" dirty="0">
              <a:latin typeface="Arial MT"/>
              <a:cs typeface="Arial MT"/>
            </a:endParaRPr>
          </a:p>
        </p:txBody>
      </p:sp>
      <p:sp>
        <p:nvSpPr>
          <p:cNvPr id="3" name="object 3"/>
          <p:cNvSpPr txBox="1">
            <a:spLocks noGrp="1"/>
          </p:cNvSpPr>
          <p:nvPr>
            <p:ph type="title"/>
          </p:nvPr>
        </p:nvSpPr>
        <p:spPr>
          <a:prstGeom prst="rect">
            <a:avLst/>
          </a:prstGeom>
        </p:spPr>
        <p:txBody>
          <a:bodyPr vert="horz" wrap="square" lIns="0" tIns="12065" rIns="0" bIns="0" rtlCol="0">
            <a:spAutoFit/>
          </a:bodyPr>
          <a:lstStyle/>
          <a:p>
            <a:pPr marL="373380">
              <a:lnSpc>
                <a:spcPct val="100000"/>
              </a:lnSpc>
              <a:spcBef>
                <a:spcPts val="95"/>
              </a:spcBef>
              <a:tabLst>
                <a:tab pos="8077834" algn="l"/>
              </a:tabLst>
            </a:pPr>
            <a:r>
              <a:rPr sz="3200" spc="210" dirty="0"/>
              <a:t> </a:t>
            </a:r>
            <a:r>
              <a:rPr sz="3200" spc="-40" dirty="0"/>
              <a:t>Web</a:t>
            </a:r>
            <a:r>
              <a:rPr sz="3200" spc="-50" dirty="0"/>
              <a:t> </a:t>
            </a:r>
            <a:r>
              <a:rPr sz="3200" spc="-5" dirty="0"/>
              <a:t>2.0	</a:t>
            </a:r>
            <a:endParaRPr sz="3200"/>
          </a:p>
        </p:txBody>
      </p:sp>
      <p:sp>
        <p:nvSpPr>
          <p:cNvPr id="4" name="object 4"/>
          <p:cNvSpPr txBox="1"/>
          <p:nvPr/>
        </p:nvSpPr>
        <p:spPr>
          <a:xfrm>
            <a:off x="510540" y="2499430"/>
            <a:ext cx="2598420" cy="3044190"/>
          </a:xfrm>
          <a:prstGeom prst="rect">
            <a:avLst/>
          </a:prstGeom>
        </p:spPr>
        <p:txBody>
          <a:bodyPr vert="horz" wrap="square" lIns="0" tIns="102235" rIns="0" bIns="0" rtlCol="0">
            <a:spAutoFit/>
          </a:bodyPr>
          <a:lstStyle/>
          <a:p>
            <a:pPr marL="637540">
              <a:lnSpc>
                <a:spcPct val="100000"/>
              </a:lnSpc>
              <a:spcBef>
                <a:spcPts val="805"/>
              </a:spcBef>
            </a:pPr>
            <a:r>
              <a:rPr sz="2800" b="1" spc="-20" dirty="0">
                <a:solidFill>
                  <a:srgbClr val="0066FF"/>
                </a:solidFill>
                <a:latin typeface="Arial"/>
                <a:cs typeface="Arial"/>
              </a:rPr>
              <a:t>Web</a:t>
            </a:r>
            <a:r>
              <a:rPr sz="2800" b="1" spc="-55" dirty="0">
                <a:solidFill>
                  <a:srgbClr val="0066FF"/>
                </a:solidFill>
                <a:latin typeface="Arial"/>
                <a:cs typeface="Arial"/>
              </a:rPr>
              <a:t> </a:t>
            </a:r>
            <a:r>
              <a:rPr sz="2800" b="1" dirty="0">
                <a:solidFill>
                  <a:srgbClr val="0066FF"/>
                </a:solidFill>
                <a:latin typeface="Arial"/>
                <a:cs typeface="Arial"/>
              </a:rPr>
              <a:t>1.0</a:t>
            </a:r>
            <a:endParaRPr sz="2800">
              <a:latin typeface="Arial"/>
              <a:cs typeface="Arial"/>
            </a:endParaRPr>
          </a:p>
          <a:p>
            <a:pPr marL="355600" indent="-342900">
              <a:lnSpc>
                <a:spcPct val="100000"/>
              </a:lnSpc>
              <a:spcBef>
                <a:spcPts val="500"/>
              </a:spcBef>
              <a:buChar char="•"/>
              <a:tabLst>
                <a:tab pos="354965" algn="l"/>
                <a:tab pos="355600" algn="l"/>
              </a:tabLst>
            </a:pPr>
            <a:r>
              <a:rPr sz="2000" spc="-5" dirty="0">
                <a:latin typeface="Arial MT"/>
                <a:cs typeface="Arial MT"/>
              </a:rPr>
              <a:t>Páginas</a:t>
            </a:r>
            <a:r>
              <a:rPr sz="2000" spc="-25" dirty="0">
                <a:latin typeface="Arial MT"/>
                <a:cs typeface="Arial MT"/>
              </a:rPr>
              <a:t> </a:t>
            </a:r>
            <a:r>
              <a:rPr sz="2000" spc="-5" dirty="0">
                <a:latin typeface="Arial MT"/>
                <a:cs typeface="Arial MT"/>
              </a:rPr>
              <a:t>personales</a:t>
            </a:r>
            <a:endParaRPr sz="2000">
              <a:latin typeface="Arial MT"/>
              <a:cs typeface="Arial MT"/>
            </a:endParaRPr>
          </a:p>
          <a:p>
            <a:pPr marL="355600" marR="471805" indent="-342900">
              <a:lnSpc>
                <a:spcPct val="100000"/>
              </a:lnSpc>
              <a:spcBef>
                <a:spcPts val="480"/>
              </a:spcBef>
              <a:buChar char="•"/>
              <a:tabLst>
                <a:tab pos="354965" algn="l"/>
                <a:tab pos="355600" algn="l"/>
              </a:tabLst>
            </a:pPr>
            <a:r>
              <a:rPr sz="2000" spc="-5" dirty="0">
                <a:latin typeface="Arial MT"/>
                <a:cs typeface="Arial MT"/>
              </a:rPr>
              <a:t>Email/Grupo</a:t>
            </a:r>
            <a:r>
              <a:rPr sz="2000" spc="-55" dirty="0">
                <a:latin typeface="Arial MT"/>
                <a:cs typeface="Arial MT"/>
              </a:rPr>
              <a:t> </a:t>
            </a:r>
            <a:r>
              <a:rPr sz="2000" spc="-5" dirty="0">
                <a:latin typeface="Arial MT"/>
                <a:cs typeface="Arial MT"/>
              </a:rPr>
              <a:t>de </a:t>
            </a:r>
            <a:r>
              <a:rPr sz="2000" spc="-540" dirty="0">
                <a:latin typeface="Arial MT"/>
                <a:cs typeface="Arial MT"/>
              </a:rPr>
              <a:t> </a:t>
            </a:r>
            <a:r>
              <a:rPr sz="2000" spc="-5" dirty="0">
                <a:latin typeface="Arial MT"/>
                <a:cs typeface="Arial MT"/>
              </a:rPr>
              <a:t>noticias</a:t>
            </a:r>
            <a:endParaRPr sz="2000">
              <a:latin typeface="Arial MT"/>
              <a:cs typeface="Arial MT"/>
            </a:endParaRPr>
          </a:p>
          <a:p>
            <a:pPr marL="355600" indent="-342900">
              <a:lnSpc>
                <a:spcPct val="100000"/>
              </a:lnSpc>
              <a:spcBef>
                <a:spcPts val="480"/>
              </a:spcBef>
              <a:buChar char="•"/>
              <a:tabLst>
                <a:tab pos="354965" algn="l"/>
                <a:tab pos="355600" algn="l"/>
              </a:tabLst>
            </a:pPr>
            <a:r>
              <a:rPr sz="2000" spc="-5" dirty="0">
                <a:latin typeface="Arial MT"/>
                <a:cs typeface="Arial MT"/>
              </a:rPr>
              <a:t>Mp3</a:t>
            </a:r>
            <a:endParaRPr sz="2000">
              <a:latin typeface="Arial MT"/>
              <a:cs typeface="Arial MT"/>
            </a:endParaRPr>
          </a:p>
          <a:p>
            <a:pPr marL="355600" indent="-342900">
              <a:lnSpc>
                <a:spcPct val="100000"/>
              </a:lnSpc>
              <a:spcBef>
                <a:spcPts val="480"/>
              </a:spcBef>
              <a:buChar char="•"/>
              <a:tabLst>
                <a:tab pos="354965" algn="l"/>
                <a:tab pos="355600" algn="l"/>
              </a:tabLst>
            </a:pPr>
            <a:r>
              <a:rPr sz="2000" spc="-25" dirty="0">
                <a:latin typeface="Arial MT"/>
                <a:cs typeface="Arial MT"/>
              </a:rPr>
              <a:t>Terraserver</a:t>
            </a:r>
            <a:endParaRPr sz="2000">
              <a:latin typeface="Arial MT"/>
              <a:cs typeface="Arial MT"/>
            </a:endParaRPr>
          </a:p>
          <a:p>
            <a:pPr marL="355600" indent="-342900">
              <a:lnSpc>
                <a:spcPct val="100000"/>
              </a:lnSpc>
              <a:spcBef>
                <a:spcPts val="480"/>
              </a:spcBef>
              <a:buChar char="•"/>
              <a:tabLst>
                <a:tab pos="354965" algn="l"/>
                <a:tab pos="355600" algn="l"/>
              </a:tabLst>
            </a:pPr>
            <a:r>
              <a:rPr sz="2000" spc="-5" dirty="0">
                <a:latin typeface="Arial MT"/>
                <a:cs typeface="Arial MT"/>
              </a:rPr>
              <a:t>Británica</a:t>
            </a:r>
            <a:r>
              <a:rPr sz="2000" spc="-15" dirty="0">
                <a:latin typeface="Arial MT"/>
                <a:cs typeface="Arial MT"/>
              </a:rPr>
              <a:t> </a:t>
            </a:r>
            <a:r>
              <a:rPr sz="2000" spc="-5" dirty="0">
                <a:latin typeface="Arial MT"/>
                <a:cs typeface="Arial MT"/>
              </a:rPr>
              <a:t>Online</a:t>
            </a:r>
            <a:endParaRPr sz="2000">
              <a:latin typeface="Arial MT"/>
              <a:cs typeface="Arial MT"/>
            </a:endParaRPr>
          </a:p>
          <a:p>
            <a:pPr marL="355600" indent="-342900">
              <a:lnSpc>
                <a:spcPct val="100000"/>
              </a:lnSpc>
              <a:spcBef>
                <a:spcPts val="480"/>
              </a:spcBef>
              <a:buChar char="•"/>
              <a:tabLst>
                <a:tab pos="354965" algn="l"/>
                <a:tab pos="355600" algn="l"/>
              </a:tabLst>
            </a:pPr>
            <a:r>
              <a:rPr sz="2000" spc="-5" dirty="0">
                <a:latin typeface="Arial MT"/>
                <a:cs typeface="Arial MT"/>
              </a:rPr>
              <a:t>Ofoto</a:t>
            </a:r>
            <a:endParaRPr sz="2000">
              <a:latin typeface="Arial MT"/>
              <a:cs typeface="Arial MT"/>
            </a:endParaRPr>
          </a:p>
        </p:txBody>
      </p:sp>
      <p:sp>
        <p:nvSpPr>
          <p:cNvPr id="5" name="object 5"/>
          <p:cNvSpPr txBox="1"/>
          <p:nvPr/>
        </p:nvSpPr>
        <p:spPr>
          <a:xfrm>
            <a:off x="3500120" y="2499430"/>
            <a:ext cx="2498090" cy="1275715"/>
          </a:xfrm>
          <a:prstGeom prst="rect">
            <a:avLst/>
          </a:prstGeom>
        </p:spPr>
        <p:txBody>
          <a:bodyPr vert="horz" wrap="square" lIns="0" tIns="102235" rIns="0" bIns="0" rtlCol="0">
            <a:spAutoFit/>
          </a:bodyPr>
          <a:lstStyle/>
          <a:p>
            <a:pPr marL="582930">
              <a:lnSpc>
                <a:spcPct val="100000"/>
              </a:lnSpc>
              <a:spcBef>
                <a:spcPts val="805"/>
              </a:spcBef>
            </a:pPr>
            <a:r>
              <a:rPr sz="2800" b="1" spc="-20" dirty="0">
                <a:solidFill>
                  <a:srgbClr val="0066FF"/>
                </a:solidFill>
                <a:latin typeface="Arial"/>
                <a:cs typeface="Arial"/>
              </a:rPr>
              <a:t>Web</a:t>
            </a:r>
            <a:r>
              <a:rPr sz="2800" b="1" spc="-55" dirty="0">
                <a:solidFill>
                  <a:srgbClr val="0066FF"/>
                </a:solidFill>
                <a:latin typeface="Arial"/>
                <a:cs typeface="Arial"/>
              </a:rPr>
              <a:t> </a:t>
            </a:r>
            <a:r>
              <a:rPr sz="2800" b="1" dirty="0">
                <a:solidFill>
                  <a:srgbClr val="0066FF"/>
                </a:solidFill>
                <a:latin typeface="Arial"/>
                <a:cs typeface="Arial"/>
              </a:rPr>
              <a:t>1.5</a:t>
            </a:r>
            <a:endParaRPr sz="2800">
              <a:latin typeface="Arial"/>
              <a:cs typeface="Arial"/>
            </a:endParaRPr>
          </a:p>
          <a:p>
            <a:pPr marL="355600" indent="-342900">
              <a:lnSpc>
                <a:spcPct val="100000"/>
              </a:lnSpc>
              <a:spcBef>
                <a:spcPts val="500"/>
              </a:spcBef>
              <a:buChar char="•"/>
              <a:tabLst>
                <a:tab pos="354965" algn="l"/>
                <a:tab pos="355600" algn="l"/>
              </a:tabLst>
            </a:pPr>
            <a:r>
              <a:rPr sz="2000" spc="-5" dirty="0">
                <a:latin typeface="Arial MT"/>
                <a:cs typeface="Arial MT"/>
              </a:rPr>
              <a:t>Wikis</a:t>
            </a:r>
            <a:endParaRPr sz="2000">
              <a:latin typeface="Arial MT"/>
              <a:cs typeface="Arial MT"/>
            </a:endParaRPr>
          </a:p>
          <a:p>
            <a:pPr marL="355600" indent="-342900">
              <a:lnSpc>
                <a:spcPct val="100000"/>
              </a:lnSpc>
              <a:spcBef>
                <a:spcPts val="480"/>
              </a:spcBef>
              <a:buChar char="•"/>
              <a:tabLst>
                <a:tab pos="354965" algn="l"/>
                <a:tab pos="355600" algn="l"/>
              </a:tabLst>
            </a:pPr>
            <a:r>
              <a:rPr sz="2000" spc="-5" dirty="0">
                <a:latin typeface="Arial MT"/>
                <a:cs typeface="Arial MT"/>
              </a:rPr>
              <a:t>Foros</a:t>
            </a:r>
            <a:r>
              <a:rPr sz="2000" spc="-25" dirty="0">
                <a:latin typeface="Arial MT"/>
                <a:cs typeface="Arial MT"/>
              </a:rPr>
              <a:t> </a:t>
            </a:r>
            <a:r>
              <a:rPr sz="2000" spc="-5" dirty="0">
                <a:latin typeface="Arial MT"/>
                <a:cs typeface="Arial MT"/>
              </a:rPr>
              <a:t>de</a:t>
            </a:r>
            <a:r>
              <a:rPr sz="2000" spc="-20" dirty="0">
                <a:latin typeface="Arial MT"/>
                <a:cs typeface="Arial MT"/>
              </a:rPr>
              <a:t> </a:t>
            </a:r>
            <a:r>
              <a:rPr sz="2000" spc="-5" dirty="0">
                <a:latin typeface="Arial MT"/>
                <a:cs typeface="Arial MT"/>
              </a:rPr>
              <a:t>discusión</a:t>
            </a:r>
            <a:endParaRPr sz="2000">
              <a:latin typeface="Arial MT"/>
              <a:cs typeface="Arial MT"/>
            </a:endParaRPr>
          </a:p>
        </p:txBody>
      </p:sp>
      <p:sp>
        <p:nvSpPr>
          <p:cNvPr id="6" name="object 6"/>
          <p:cNvSpPr txBox="1"/>
          <p:nvPr/>
        </p:nvSpPr>
        <p:spPr>
          <a:xfrm>
            <a:off x="3500120" y="4115765"/>
            <a:ext cx="1538605" cy="756920"/>
          </a:xfrm>
          <a:prstGeom prst="rect">
            <a:avLst/>
          </a:prstGeom>
        </p:spPr>
        <p:txBody>
          <a:bodyPr vert="horz" wrap="square" lIns="0" tIns="73660" rIns="0" bIns="0" rtlCol="0">
            <a:spAutoFit/>
          </a:bodyPr>
          <a:lstStyle/>
          <a:p>
            <a:pPr marL="355600" indent="-342900">
              <a:lnSpc>
                <a:spcPct val="100000"/>
              </a:lnSpc>
              <a:spcBef>
                <a:spcPts val="580"/>
              </a:spcBef>
              <a:buChar char="•"/>
              <a:tabLst>
                <a:tab pos="354965" algn="l"/>
                <a:tab pos="355600" algn="l"/>
              </a:tabLst>
            </a:pPr>
            <a:r>
              <a:rPr sz="2000" spc="-5" dirty="0">
                <a:latin typeface="Arial MT"/>
                <a:cs typeface="Arial MT"/>
              </a:rPr>
              <a:t>Napster</a:t>
            </a:r>
            <a:endParaRPr sz="2000">
              <a:latin typeface="Arial MT"/>
              <a:cs typeface="Arial MT"/>
            </a:endParaRPr>
          </a:p>
          <a:p>
            <a:pPr marL="355600" indent="-342900">
              <a:lnSpc>
                <a:spcPct val="100000"/>
              </a:lnSpc>
              <a:spcBef>
                <a:spcPts val="480"/>
              </a:spcBef>
              <a:buChar char="•"/>
              <a:tabLst>
                <a:tab pos="354965" algn="l"/>
                <a:tab pos="355600" algn="l"/>
              </a:tabLst>
            </a:pPr>
            <a:r>
              <a:rPr sz="2000" spc="-5" dirty="0">
                <a:latin typeface="Arial MT"/>
                <a:cs typeface="Arial MT"/>
              </a:rPr>
              <a:t>MapQu</a:t>
            </a:r>
            <a:r>
              <a:rPr sz="2000" spc="-15" dirty="0">
                <a:latin typeface="Arial MT"/>
                <a:cs typeface="Arial MT"/>
              </a:rPr>
              <a:t>e</a:t>
            </a:r>
            <a:r>
              <a:rPr sz="2000" spc="-5" dirty="0">
                <a:latin typeface="Arial MT"/>
                <a:cs typeface="Arial MT"/>
              </a:rPr>
              <a:t>st</a:t>
            </a:r>
            <a:endParaRPr sz="2000">
              <a:latin typeface="Arial MT"/>
              <a:cs typeface="Arial MT"/>
            </a:endParaRPr>
          </a:p>
        </p:txBody>
      </p:sp>
      <p:sp>
        <p:nvSpPr>
          <p:cNvPr id="7" name="object 7"/>
          <p:cNvSpPr txBox="1"/>
          <p:nvPr/>
        </p:nvSpPr>
        <p:spPr>
          <a:xfrm>
            <a:off x="6451346" y="2499430"/>
            <a:ext cx="2274570" cy="1275715"/>
          </a:xfrm>
          <a:prstGeom prst="rect">
            <a:avLst/>
          </a:prstGeom>
        </p:spPr>
        <p:txBody>
          <a:bodyPr vert="horz" wrap="square" lIns="0" tIns="102235" rIns="0" bIns="0" rtlCol="0">
            <a:spAutoFit/>
          </a:bodyPr>
          <a:lstStyle/>
          <a:p>
            <a:pPr marL="547370">
              <a:lnSpc>
                <a:spcPct val="100000"/>
              </a:lnSpc>
              <a:spcBef>
                <a:spcPts val="805"/>
              </a:spcBef>
            </a:pPr>
            <a:r>
              <a:rPr sz="2800" b="1" spc="-15" dirty="0">
                <a:solidFill>
                  <a:srgbClr val="0066FF"/>
                </a:solidFill>
                <a:latin typeface="Arial"/>
                <a:cs typeface="Arial"/>
              </a:rPr>
              <a:t>Web</a:t>
            </a:r>
            <a:r>
              <a:rPr sz="2800" b="1" spc="-60" dirty="0">
                <a:solidFill>
                  <a:srgbClr val="0066FF"/>
                </a:solidFill>
                <a:latin typeface="Arial"/>
                <a:cs typeface="Arial"/>
              </a:rPr>
              <a:t> </a:t>
            </a:r>
            <a:r>
              <a:rPr sz="2800" b="1" dirty="0">
                <a:solidFill>
                  <a:srgbClr val="0066FF"/>
                </a:solidFill>
                <a:latin typeface="Arial"/>
                <a:cs typeface="Arial"/>
              </a:rPr>
              <a:t>2.0</a:t>
            </a:r>
            <a:endParaRPr sz="2800">
              <a:latin typeface="Arial"/>
              <a:cs typeface="Arial"/>
            </a:endParaRPr>
          </a:p>
          <a:p>
            <a:pPr marL="355600" indent="-342900">
              <a:lnSpc>
                <a:spcPct val="100000"/>
              </a:lnSpc>
              <a:spcBef>
                <a:spcPts val="500"/>
              </a:spcBef>
              <a:buChar char="•"/>
              <a:tabLst>
                <a:tab pos="354965" algn="l"/>
                <a:tab pos="355600" algn="l"/>
              </a:tabLst>
            </a:pPr>
            <a:r>
              <a:rPr sz="2000" spc="-5" dirty="0">
                <a:latin typeface="Arial MT"/>
                <a:cs typeface="Arial MT"/>
              </a:rPr>
              <a:t>Blogging</a:t>
            </a:r>
            <a:endParaRPr sz="2000">
              <a:latin typeface="Arial MT"/>
              <a:cs typeface="Arial MT"/>
            </a:endParaRPr>
          </a:p>
          <a:p>
            <a:pPr marL="355600" indent="-342900">
              <a:lnSpc>
                <a:spcPct val="100000"/>
              </a:lnSpc>
              <a:spcBef>
                <a:spcPts val="480"/>
              </a:spcBef>
              <a:buChar char="•"/>
              <a:tabLst>
                <a:tab pos="354965" algn="l"/>
                <a:tab pos="355600" algn="l"/>
              </a:tabLst>
            </a:pPr>
            <a:r>
              <a:rPr sz="2000" spc="-5" dirty="0">
                <a:latin typeface="Arial MT"/>
                <a:cs typeface="Arial MT"/>
              </a:rPr>
              <a:t>RSS-Sindicación</a:t>
            </a:r>
            <a:endParaRPr sz="2000">
              <a:latin typeface="Arial MT"/>
              <a:cs typeface="Arial MT"/>
            </a:endParaRPr>
          </a:p>
        </p:txBody>
      </p:sp>
      <p:sp>
        <p:nvSpPr>
          <p:cNvPr id="8" name="object 8"/>
          <p:cNvSpPr txBox="1"/>
          <p:nvPr/>
        </p:nvSpPr>
        <p:spPr>
          <a:xfrm>
            <a:off x="6451346" y="4115765"/>
            <a:ext cx="1877695" cy="1488440"/>
          </a:xfrm>
          <a:prstGeom prst="rect">
            <a:avLst/>
          </a:prstGeom>
        </p:spPr>
        <p:txBody>
          <a:bodyPr vert="horz" wrap="square" lIns="0" tIns="73660" rIns="0" bIns="0" rtlCol="0">
            <a:spAutoFit/>
          </a:bodyPr>
          <a:lstStyle/>
          <a:p>
            <a:pPr marL="355600" indent="-342900">
              <a:lnSpc>
                <a:spcPct val="100000"/>
              </a:lnSpc>
              <a:spcBef>
                <a:spcPts val="580"/>
              </a:spcBef>
              <a:buChar char="•"/>
              <a:tabLst>
                <a:tab pos="354965" algn="l"/>
                <a:tab pos="355600" algn="l"/>
              </a:tabLst>
            </a:pPr>
            <a:r>
              <a:rPr sz="2000" spc="-15" dirty="0">
                <a:latin typeface="Arial MT"/>
                <a:cs typeface="Arial MT"/>
              </a:rPr>
              <a:t>iTunes</a:t>
            </a:r>
            <a:endParaRPr sz="2000">
              <a:latin typeface="Arial MT"/>
              <a:cs typeface="Arial MT"/>
            </a:endParaRPr>
          </a:p>
          <a:p>
            <a:pPr marL="355600" indent="-342900">
              <a:lnSpc>
                <a:spcPct val="100000"/>
              </a:lnSpc>
              <a:spcBef>
                <a:spcPts val="480"/>
              </a:spcBef>
              <a:buChar char="•"/>
              <a:tabLst>
                <a:tab pos="354965" algn="l"/>
                <a:tab pos="355600" algn="l"/>
              </a:tabLst>
            </a:pPr>
            <a:r>
              <a:rPr sz="2000" spc="-5" dirty="0">
                <a:latin typeface="Arial MT"/>
                <a:cs typeface="Arial MT"/>
              </a:rPr>
              <a:t>Google</a:t>
            </a:r>
            <a:r>
              <a:rPr sz="2000" spc="-60" dirty="0">
                <a:latin typeface="Arial MT"/>
                <a:cs typeface="Arial MT"/>
              </a:rPr>
              <a:t> </a:t>
            </a:r>
            <a:r>
              <a:rPr sz="2000" spc="-5" dirty="0">
                <a:latin typeface="Arial MT"/>
                <a:cs typeface="Arial MT"/>
              </a:rPr>
              <a:t>Maps</a:t>
            </a:r>
            <a:endParaRPr sz="2000">
              <a:latin typeface="Arial MT"/>
              <a:cs typeface="Arial MT"/>
            </a:endParaRPr>
          </a:p>
          <a:p>
            <a:pPr marL="355600" indent="-342900">
              <a:lnSpc>
                <a:spcPct val="100000"/>
              </a:lnSpc>
              <a:spcBef>
                <a:spcPts val="480"/>
              </a:spcBef>
              <a:buChar char="•"/>
              <a:tabLst>
                <a:tab pos="354965" algn="l"/>
                <a:tab pos="355600" algn="l"/>
              </a:tabLst>
            </a:pPr>
            <a:r>
              <a:rPr sz="2000" spc="-5" dirty="0">
                <a:latin typeface="Arial MT"/>
                <a:cs typeface="Arial MT"/>
              </a:rPr>
              <a:t>Wikipedia</a:t>
            </a:r>
            <a:endParaRPr sz="2000">
              <a:latin typeface="Arial MT"/>
              <a:cs typeface="Arial MT"/>
            </a:endParaRPr>
          </a:p>
          <a:p>
            <a:pPr marL="355600" indent="-342900">
              <a:lnSpc>
                <a:spcPct val="100000"/>
              </a:lnSpc>
              <a:spcBef>
                <a:spcPts val="480"/>
              </a:spcBef>
              <a:buChar char="•"/>
              <a:tabLst>
                <a:tab pos="354965" algn="l"/>
                <a:tab pos="355600" algn="l"/>
              </a:tabLst>
            </a:pPr>
            <a:r>
              <a:rPr sz="2000" spc="-5" dirty="0">
                <a:latin typeface="Arial MT"/>
                <a:cs typeface="Arial MT"/>
              </a:rPr>
              <a:t>Flickr</a:t>
            </a:r>
            <a:endParaRPr sz="2000">
              <a:latin typeface="Arial MT"/>
              <a:cs typeface="Arial M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78916" y="1022858"/>
            <a:ext cx="6548120" cy="2769235"/>
          </a:xfrm>
          <a:prstGeom prst="rect">
            <a:avLst/>
          </a:prstGeom>
        </p:spPr>
        <p:txBody>
          <a:bodyPr vert="horz" wrap="square" lIns="0" tIns="12700" rIns="0" bIns="0" rtlCol="0">
            <a:spAutoFit/>
          </a:bodyPr>
          <a:lstStyle/>
          <a:p>
            <a:pPr marL="12700" marR="5080">
              <a:lnSpc>
                <a:spcPct val="100000"/>
              </a:lnSpc>
              <a:spcBef>
                <a:spcPts val="100"/>
              </a:spcBef>
              <a:buClr>
                <a:srgbClr val="C23009"/>
              </a:buClr>
              <a:buSzPct val="95000"/>
              <a:buChar char="•"/>
              <a:tabLst>
                <a:tab pos="102870" algn="l"/>
              </a:tabLst>
            </a:pPr>
            <a:r>
              <a:rPr sz="2000" spc="-5" dirty="0">
                <a:latin typeface="Arial MT"/>
                <a:cs typeface="Arial MT"/>
              </a:rPr>
              <a:t>Se</a:t>
            </a:r>
            <a:r>
              <a:rPr sz="2000" spc="5" dirty="0">
                <a:latin typeface="Arial MT"/>
                <a:cs typeface="Arial MT"/>
              </a:rPr>
              <a:t> </a:t>
            </a:r>
            <a:r>
              <a:rPr sz="2000" dirty="0">
                <a:latin typeface="Arial MT"/>
                <a:cs typeface="Arial MT"/>
              </a:rPr>
              <a:t>está</a:t>
            </a:r>
            <a:r>
              <a:rPr sz="2000" spc="-5" dirty="0">
                <a:latin typeface="Arial MT"/>
                <a:cs typeface="Arial MT"/>
              </a:rPr>
              <a:t> produciendo</a:t>
            </a:r>
            <a:r>
              <a:rPr sz="2000" spc="15" dirty="0">
                <a:latin typeface="Arial MT"/>
                <a:cs typeface="Arial MT"/>
              </a:rPr>
              <a:t> </a:t>
            </a:r>
            <a:r>
              <a:rPr sz="2000" spc="-5" dirty="0">
                <a:latin typeface="Arial MT"/>
                <a:cs typeface="Arial MT"/>
              </a:rPr>
              <a:t>una evolución</a:t>
            </a:r>
            <a:r>
              <a:rPr sz="2000" spc="15" dirty="0">
                <a:latin typeface="Arial MT"/>
                <a:cs typeface="Arial MT"/>
              </a:rPr>
              <a:t> </a:t>
            </a:r>
            <a:r>
              <a:rPr sz="2000" spc="-5" dirty="0">
                <a:latin typeface="Arial MT"/>
                <a:cs typeface="Arial MT"/>
              </a:rPr>
              <a:t>de</a:t>
            </a:r>
            <a:r>
              <a:rPr sz="2000" dirty="0">
                <a:latin typeface="Arial MT"/>
                <a:cs typeface="Arial MT"/>
              </a:rPr>
              <a:t> </a:t>
            </a:r>
            <a:r>
              <a:rPr sz="2000" spc="-5" dirty="0">
                <a:latin typeface="Arial MT"/>
                <a:cs typeface="Arial MT"/>
              </a:rPr>
              <a:t>las</a:t>
            </a:r>
            <a:r>
              <a:rPr sz="2000" spc="5" dirty="0">
                <a:latin typeface="Arial MT"/>
                <a:cs typeface="Arial MT"/>
              </a:rPr>
              <a:t> </a:t>
            </a:r>
            <a:r>
              <a:rPr sz="2000" spc="-5" dirty="0">
                <a:latin typeface="Arial MT"/>
                <a:cs typeface="Arial MT"/>
              </a:rPr>
              <a:t>aplicaciones </a:t>
            </a:r>
            <a:r>
              <a:rPr sz="2000" dirty="0">
                <a:latin typeface="Arial MT"/>
                <a:cs typeface="Arial MT"/>
              </a:rPr>
              <a:t> </a:t>
            </a:r>
            <a:r>
              <a:rPr sz="2000" spc="-5" dirty="0">
                <a:latin typeface="Arial MT"/>
                <a:cs typeface="Arial MT"/>
              </a:rPr>
              <a:t>tradicionales</a:t>
            </a:r>
            <a:r>
              <a:rPr sz="2000" spc="30" dirty="0">
                <a:latin typeface="Arial MT"/>
                <a:cs typeface="Arial MT"/>
              </a:rPr>
              <a:t> </a:t>
            </a:r>
            <a:r>
              <a:rPr sz="2000" spc="-5" dirty="0">
                <a:latin typeface="Arial MT"/>
                <a:cs typeface="Arial MT"/>
              </a:rPr>
              <a:t>hacia</a:t>
            </a:r>
            <a:r>
              <a:rPr sz="2000" spc="10" dirty="0">
                <a:latin typeface="Arial MT"/>
                <a:cs typeface="Arial MT"/>
              </a:rPr>
              <a:t> </a:t>
            </a:r>
            <a:r>
              <a:rPr sz="2000" spc="-5" dirty="0">
                <a:latin typeface="Arial MT"/>
                <a:cs typeface="Arial MT"/>
              </a:rPr>
              <a:t>aplicaciones</a:t>
            </a:r>
            <a:r>
              <a:rPr sz="2000" spc="35" dirty="0">
                <a:latin typeface="Arial MT"/>
                <a:cs typeface="Arial MT"/>
              </a:rPr>
              <a:t> </a:t>
            </a:r>
            <a:r>
              <a:rPr sz="2000" spc="-5" dirty="0">
                <a:latin typeface="Arial MT"/>
                <a:cs typeface="Arial MT"/>
              </a:rPr>
              <a:t>web</a:t>
            </a:r>
            <a:r>
              <a:rPr sz="2000" spc="20" dirty="0">
                <a:latin typeface="Arial MT"/>
                <a:cs typeface="Arial MT"/>
              </a:rPr>
              <a:t> </a:t>
            </a:r>
            <a:r>
              <a:rPr sz="2000" spc="-5" dirty="0">
                <a:latin typeface="Arial MT"/>
                <a:cs typeface="Arial MT"/>
              </a:rPr>
              <a:t>enfocadas</a:t>
            </a:r>
            <a:r>
              <a:rPr sz="2000" spc="10" dirty="0">
                <a:latin typeface="Arial MT"/>
                <a:cs typeface="Arial MT"/>
              </a:rPr>
              <a:t> </a:t>
            </a:r>
            <a:r>
              <a:rPr sz="2000" spc="-5" dirty="0">
                <a:latin typeface="Arial MT"/>
                <a:cs typeface="Arial MT"/>
              </a:rPr>
              <a:t>al</a:t>
            </a:r>
            <a:r>
              <a:rPr sz="2000" spc="10" dirty="0">
                <a:latin typeface="Arial MT"/>
                <a:cs typeface="Arial MT"/>
              </a:rPr>
              <a:t> </a:t>
            </a:r>
            <a:r>
              <a:rPr sz="2000" spc="-5" dirty="0">
                <a:latin typeface="Arial MT"/>
                <a:cs typeface="Arial MT"/>
              </a:rPr>
              <a:t>usuario </a:t>
            </a:r>
            <a:r>
              <a:rPr sz="2000" spc="-540" dirty="0">
                <a:latin typeface="Arial MT"/>
                <a:cs typeface="Arial MT"/>
              </a:rPr>
              <a:t> </a:t>
            </a:r>
            <a:r>
              <a:rPr sz="2000" spc="-5" dirty="0">
                <a:latin typeface="Arial MT"/>
                <a:cs typeface="Arial MT"/>
              </a:rPr>
              <a:t>final,</a:t>
            </a:r>
            <a:r>
              <a:rPr sz="2000" spc="-10" dirty="0">
                <a:latin typeface="Arial MT"/>
                <a:cs typeface="Arial MT"/>
              </a:rPr>
              <a:t> </a:t>
            </a:r>
            <a:r>
              <a:rPr sz="2000" spc="-5" dirty="0">
                <a:latin typeface="Arial MT"/>
                <a:cs typeface="Arial MT"/>
              </a:rPr>
              <a:t>también conocidas</a:t>
            </a:r>
            <a:endParaRPr sz="2000">
              <a:latin typeface="Arial MT"/>
              <a:cs typeface="Arial MT"/>
            </a:endParaRPr>
          </a:p>
          <a:p>
            <a:pPr>
              <a:lnSpc>
                <a:spcPct val="100000"/>
              </a:lnSpc>
              <a:spcBef>
                <a:spcPts val="40"/>
              </a:spcBef>
              <a:buClr>
                <a:srgbClr val="C23009"/>
              </a:buClr>
              <a:buFont typeface="Arial MT"/>
              <a:buChar char="•"/>
            </a:pPr>
            <a:endParaRPr sz="2050">
              <a:latin typeface="Arial MT"/>
              <a:cs typeface="Arial MT"/>
            </a:endParaRPr>
          </a:p>
          <a:p>
            <a:pPr marL="101600" indent="-89535">
              <a:lnSpc>
                <a:spcPct val="100000"/>
              </a:lnSpc>
              <a:spcBef>
                <a:spcPts val="5"/>
              </a:spcBef>
              <a:buClr>
                <a:srgbClr val="C23009"/>
              </a:buClr>
              <a:buSzPct val="95000"/>
              <a:buChar char="•"/>
              <a:tabLst>
                <a:tab pos="102235" algn="l"/>
              </a:tabLst>
            </a:pPr>
            <a:r>
              <a:rPr sz="2000" spc="-5" dirty="0">
                <a:latin typeface="Arial MT"/>
                <a:cs typeface="Arial MT"/>
              </a:rPr>
              <a:t>RIA</a:t>
            </a:r>
            <a:r>
              <a:rPr sz="2000" spc="-110" dirty="0">
                <a:latin typeface="Arial MT"/>
                <a:cs typeface="Arial MT"/>
              </a:rPr>
              <a:t> </a:t>
            </a:r>
            <a:r>
              <a:rPr sz="2000" spc="-5" dirty="0">
                <a:latin typeface="Arial MT"/>
                <a:cs typeface="Arial MT"/>
              </a:rPr>
              <a:t>(Rich</a:t>
            </a:r>
            <a:r>
              <a:rPr sz="2000" spc="5" dirty="0">
                <a:latin typeface="Arial MT"/>
                <a:cs typeface="Arial MT"/>
              </a:rPr>
              <a:t> </a:t>
            </a:r>
            <a:r>
              <a:rPr sz="2000" spc="-5" dirty="0">
                <a:latin typeface="Arial MT"/>
                <a:cs typeface="Arial MT"/>
              </a:rPr>
              <a:t>Internet</a:t>
            </a:r>
            <a:r>
              <a:rPr sz="2000" spc="-130" dirty="0">
                <a:latin typeface="Arial MT"/>
                <a:cs typeface="Arial MT"/>
              </a:rPr>
              <a:t> </a:t>
            </a:r>
            <a:r>
              <a:rPr sz="2000" spc="-5" dirty="0">
                <a:latin typeface="Arial MT"/>
                <a:cs typeface="Arial MT"/>
              </a:rPr>
              <a:t>Application):</a:t>
            </a:r>
            <a:endParaRPr sz="2000">
              <a:latin typeface="Arial MT"/>
              <a:cs typeface="Arial MT"/>
            </a:endParaRPr>
          </a:p>
          <a:p>
            <a:pPr>
              <a:lnSpc>
                <a:spcPct val="100000"/>
              </a:lnSpc>
              <a:spcBef>
                <a:spcPts val="40"/>
              </a:spcBef>
              <a:buClr>
                <a:srgbClr val="C23009"/>
              </a:buClr>
              <a:buFont typeface="Arial MT"/>
              <a:buChar char="•"/>
            </a:pPr>
            <a:endParaRPr sz="2050">
              <a:latin typeface="Arial MT"/>
              <a:cs typeface="Arial MT"/>
            </a:endParaRPr>
          </a:p>
          <a:p>
            <a:pPr marL="558800" lvl="1" indent="-89535">
              <a:lnSpc>
                <a:spcPct val="100000"/>
              </a:lnSpc>
              <a:buClr>
                <a:srgbClr val="339933"/>
              </a:buClr>
              <a:buSzPct val="95000"/>
              <a:buChar char="•"/>
              <a:tabLst>
                <a:tab pos="559435" algn="l"/>
              </a:tabLst>
            </a:pPr>
            <a:r>
              <a:rPr sz="2000" spc="-5" dirty="0">
                <a:latin typeface="Arial MT"/>
                <a:cs typeface="Arial MT"/>
              </a:rPr>
              <a:t>Interfaces</a:t>
            </a:r>
            <a:r>
              <a:rPr sz="2000" spc="-30" dirty="0">
                <a:latin typeface="Arial MT"/>
                <a:cs typeface="Arial MT"/>
              </a:rPr>
              <a:t> </a:t>
            </a:r>
            <a:r>
              <a:rPr sz="2000" spc="-5" dirty="0">
                <a:latin typeface="Arial MT"/>
                <a:cs typeface="Arial MT"/>
              </a:rPr>
              <a:t>intuitivos</a:t>
            </a:r>
            <a:endParaRPr sz="2000">
              <a:latin typeface="Arial MT"/>
              <a:cs typeface="Arial MT"/>
            </a:endParaRPr>
          </a:p>
          <a:p>
            <a:pPr marL="558800" lvl="1" indent="-89535">
              <a:lnSpc>
                <a:spcPct val="100000"/>
              </a:lnSpc>
              <a:buClr>
                <a:srgbClr val="339933"/>
              </a:buClr>
              <a:buSzPct val="95000"/>
              <a:buChar char="•"/>
              <a:tabLst>
                <a:tab pos="559435" algn="l"/>
              </a:tabLst>
            </a:pPr>
            <a:r>
              <a:rPr sz="2000" spc="-5" dirty="0">
                <a:latin typeface="Arial MT"/>
                <a:cs typeface="Arial MT"/>
              </a:rPr>
              <a:t>Sistemas</a:t>
            </a:r>
            <a:r>
              <a:rPr sz="2000" dirty="0">
                <a:latin typeface="Arial MT"/>
                <a:cs typeface="Arial MT"/>
              </a:rPr>
              <a:t> </a:t>
            </a:r>
            <a:r>
              <a:rPr sz="2000" spc="-5" dirty="0">
                <a:latin typeface="Arial MT"/>
                <a:cs typeface="Arial MT"/>
              </a:rPr>
              <a:t>sencillos</a:t>
            </a:r>
            <a:r>
              <a:rPr sz="2000" spc="15" dirty="0">
                <a:latin typeface="Arial MT"/>
                <a:cs typeface="Arial MT"/>
              </a:rPr>
              <a:t> </a:t>
            </a:r>
            <a:r>
              <a:rPr sz="2000" spc="-5" dirty="0">
                <a:latin typeface="Arial MT"/>
                <a:cs typeface="Arial MT"/>
              </a:rPr>
              <a:t>e intuitivos</a:t>
            </a:r>
            <a:endParaRPr sz="2000">
              <a:latin typeface="Arial MT"/>
              <a:cs typeface="Arial MT"/>
            </a:endParaRPr>
          </a:p>
          <a:p>
            <a:pPr marL="558800" lvl="1" indent="-89535">
              <a:lnSpc>
                <a:spcPct val="100000"/>
              </a:lnSpc>
              <a:buClr>
                <a:srgbClr val="339933"/>
              </a:buClr>
              <a:buSzPct val="95000"/>
              <a:buChar char="•"/>
              <a:tabLst>
                <a:tab pos="559435" algn="l"/>
              </a:tabLst>
            </a:pPr>
            <a:r>
              <a:rPr sz="2000" spc="-5" dirty="0">
                <a:latin typeface="Arial MT"/>
                <a:cs typeface="Arial MT"/>
              </a:rPr>
              <a:t>Comunicación</a:t>
            </a:r>
            <a:r>
              <a:rPr sz="2000" spc="15" dirty="0">
                <a:latin typeface="Arial MT"/>
                <a:cs typeface="Arial MT"/>
              </a:rPr>
              <a:t> </a:t>
            </a:r>
            <a:r>
              <a:rPr sz="2000" spc="-5" dirty="0">
                <a:latin typeface="Arial MT"/>
                <a:cs typeface="Arial MT"/>
              </a:rPr>
              <a:t>de cambios al</a:t>
            </a:r>
            <a:r>
              <a:rPr sz="2000" spc="5" dirty="0">
                <a:latin typeface="Arial MT"/>
                <a:cs typeface="Arial MT"/>
              </a:rPr>
              <a:t> </a:t>
            </a:r>
            <a:r>
              <a:rPr sz="2000" spc="-5" dirty="0">
                <a:latin typeface="Arial MT"/>
                <a:cs typeface="Arial MT"/>
              </a:rPr>
              <a:t>usuario</a:t>
            </a:r>
            <a:endParaRPr sz="2000">
              <a:latin typeface="Arial MT"/>
              <a:cs typeface="Arial MT"/>
            </a:endParaRPr>
          </a:p>
        </p:txBody>
      </p:sp>
      <p:sp>
        <p:nvSpPr>
          <p:cNvPr id="3" name="object 3"/>
          <p:cNvSpPr txBox="1">
            <a:spLocks noGrp="1"/>
          </p:cNvSpPr>
          <p:nvPr>
            <p:ph type="title"/>
          </p:nvPr>
        </p:nvSpPr>
        <p:spPr>
          <a:prstGeom prst="rect">
            <a:avLst/>
          </a:prstGeom>
        </p:spPr>
        <p:txBody>
          <a:bodyPr vert="horz" wrap="square" lIns="0" tIns="12065" rIns="0" bIns="0" rtlCol="0">
            <a:spAutoFit/>
          </a:bodyPr>
          <a:lstStyle/>
          <a:p>
            <a:pPr marL="373380">
              <a:lnSpc>
                <a:spcPct val="100000"/>
              </a:lnSpc>
              <a:spcBef>
                <a:spcPts val="95"/>
              </a:spcBef>
              <a:tabLst>
                <a:tab pos="8077834" algn="l"/>
              </a:tabLst>
            </a:pPr>
            <a:r>
              <a:rPr sz="3200" spc="210" dirty="0"/>
              <a:t> </a:t>
            </a:r>
            <a:r>
              <a:rPr sz="3200" spc="-40" dirty="0"/>
              <a:t>Web</a:t>
            </a:r>
            <a:r>
              <a:rPr sz="3200" spc="-50" dirty="0"/>
              <a:t> </a:t>
            </a:r>
            <a:r>
              <a:rPr sz="3200" spc="-5" dirty="0"/>
              <a:t>2.0	</a:t>
            </a:r>
            <a:endParaRPr sz="32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78916" y="1078738"/>
            <a:ext cx="6701790" cy="2284600"/>
          </a:xfrm>
          <a:prstGeom prst="rect">
            <a:avLst/>
          </a:prstGeom>
        </p:spPr>
        <p:txBody>
          <a:bodyPr vert="horz" wrap="square" lIns="0" tIns="12065" rIns="0" bIns="0" rtlCol="0">
            <a:spAutoFit/>
          </a:bodyPr>
          <a:lstStyle/>
          <a:p>
            <a:pPr marL="101600" indent="-89535">
              <a:lnSpc>
                <a:spcPct val="100000"/>
              </a:lnSpc>
              <a:spcBef>
                <a:spcPts val="95"/>
              </a:spcBef>
              <a:buClr>
                <a:srgbClr val="C23009"/>
              </a:buClr>
              <a:buSzPct val="95000"/>
              <a:buChar char="•"/>
              <a:tabLst>
                <a:tab pos="102235" algn="l"/>
              </a:tabLst>
            </a:pPr>
            <a:r>
              <a:rPr sz="2000" spc="-25" dirty="0">
                <a:latin typeface="Arial MT"/>
                <a:cs typeface="Arial MT"/>
              </a:rPr>
              <a:t>Tecnologías</a:t>
            </a:r>
            <a:r>
              <a:rPr sz="2000" spc="10" dirty="0">
                <a:latin typeface="Arial MT"/>
                <a:cs typeface="Arial MT"/>
              </a:rPr>
              <a:t> </a:t>
            </a:r>
            <a:r>
              <a:rPr sz="2000" spc="-5" dirty="0">
                <a:latin typeface="Arial MT"/>
                <a:cs typeface="Arial MT"/>
              </a:rPr>
              <a:t>o</a:t>
            </a:r>
            <a:r>
              <a:rPr sz="2000" spc="5" dirty="0">
                <a:latin typeface="Arial MT"/>
                <a:cs typeface="Arial MT"/>
              </a:rPr>
              <a:t> </a:t>
            </a:r>
            <a:r>
              <a:rPr sz="2000" spc="-5" dirty="0">
                <a:latin typeface="Arial MT"/>
                <a:cs typeface="Arial MT"/>
              </a:rPr>
              <a:t>desarrollos</a:t>
            </a:r>
            <a:r>
              <a:rPr sz="2000" spc="15" dirty="0">
                <a:latin typeface="Arial MT"/>
                <a:cs typeface="Arial MT"/>
              </a:rPr>
              <a:t> </a:t>
            </a:r>
            <a:r>
              <a:rPr sz="2000" spc="-5" dirty="0">
                <a:latin typeface="Arial MT"/>
                <a:cs typeface="Arial MT"/>
              </a:rPr>
              <a:t>en</a:t>
            </a:r>
            <a:r>
              <a:rPr sz="2000" dirty="0">
                <a:latin typeface="Arial MT"/>
                <a:cs typeface="Arial MT"/>
              </a:rPr>
              <a:t> </a:t>
            </a:r>
            <a:r>
              <a:rPr sz="2000" spc="-5" dirty="0">
                <a:latin typeface="Arial MT"/>
                <a:cs typeface="Arial MT"/>
              </a:rPr>
              <a:t>las</a:t>
            </a:r>
            <a:r>
              <a:rPr sz="2000" spc="5" dirty="0">
                <a:latin typeface="Arial MT"/>
                <a:cs typeface="Arial MT"/>
              </a:rPr>
              <a:t> </a:t>
            </a:r>
            <a:r>
              <a:rPr sz="2000" spc="-5" dirty="0">
                <a:latin typeface="Arial MT"/>
                <a:cs typeface="Arial MT"/>
              </a:rPr>
              <a:t>que</a:t>
            </a:r>
            <a:r>
              <a:rPr sz="2000" spc="5" dirty="0">
                <a:latin typeface="Arial MT"/>
                <a:cs typeface="Arial MT"/>
              </a:rPr>
              <a:t> </a:t>
            </a:r>
            <a:r>
              <a:rPr sz="2000" dirty="0">
                <a:latin typeface="Arial MT"/>
                <a:cs typeface="Arial MT"/>
              </a:rPr>
              <a:t>se</a:t>
            </a:r>
            <a:r>
              <a:rPr sz="2000" spc="-5" dirty="0">
                <a:latin typeface="Arial MT"/>
                <a:cs typeface="Arial MT"/>
              </a:rPr>
              <a:t> sustentan</a:t>
            </a:r>
            <a:r>
              <a:rPr sz="2000" spc="-10" dirty="0">
                <a:latin typeface="Arial MT"/>
                <a:cs typeface="Arial MT"/>
              </a:rPr>
              <a:t> </a:t>
            </a:r>
            <a:r>
              <a:rPr sz="2000" spc="-5" dirty="0">
                <a:latin typeface="Arial MT"/>
                <a:cs typeface="Arial MT"/>
              </a:rPr>
              <a:t>las</a:t>
            </a:r>
            <a:r>
              <a:rPr sz="2000" spc="5" dirty="0">
                <a:latin typeface="Arial MT"/>
                <a:cs typeface="Arial MT"/>
              </a:rPr>
              <a:t> </a:t>
            </a:r>
            <a:r>
              <a:rPr sz="2000" spc="-5" dirty="0">
                <a:latin typeface="Arial MT"/>
                <a:cs typeface="Arial MT"/>
              </a:rPr>
              <a:t>RIA:</a:t>
            </a:r>
            <a:endParaRPr sz="2000" dirty="0">
              <a:latin typeface="Arial MT"/>
              <a:cs typeface="Arial MT"/>
            </a:endParaRPr>
          </a:p>
          <a:p>
            <a:pPr>
              <a:lnSpc>
                <a:spcPct val="100000"/>
              </a:lnSpc>
              <a:spcBef>
                <a:spcPts val="20"/>
              </a:spcBef>
              <a:buClr>
                <a:srgbClr val="C23009"/>
              </a:buClr>
              <a:buFont typeface="Arial MT"/>
              <a:buChar char="•"/>
            </a:pPr>
            <a:endParaRPr sz="2100" dirty="0">
              <a:latin typeface="Arial MT"/>
              <a:cs typeface="Arial MT"/>
            </a:endParaRPr>
          </a:p>
          <a:p>
            <a:pPr marL="559435" lvl="1" indent="-90170">
              <a:lnSpc>
                <a:spcPct val="100000"/>
              </a:lnSpc>
              <a:spcBef>
                <a:spcPts val="5"/>
              </a:spcBef>
              <a:buClr>
                <a:srgbClr val="0066FF"/>
              </a:buClr>
              <a:buSzPct val="95000"/>
              <a:buChar char="•"/>
              <a:tabLst>
                <a:tab pos="560070" algn="l"/>
              </a:tabLst>
            </a:pPr>
            <a:r>
              <a:rPr sz="2000" spc="-5" dirty="0">
                <a:latin typeface="Arial MT"/>
                <a:cs typeface="Arial MT"/>
              </a:rPr>
              <a:t>Applet</a:t>
            </a:r>
            <a:endParaRPr sz="2000" dirty="0">
              <a:latin typeface="Arial MT"/>
              <a:cs typeface="Arial MT"/>
            </a:endParaRPr>
          </a:p>
          <a:p>
            <a:pPr marL="558800" lvl="1" indent="-89535">
              <a:lnSpc>
                <a:spcPct val="100000"/>
              </a:lnSpc>
              <a:spcBef>
                <a:spcPts val="240"/>
              </a:spcBef>
              <a:buClr>
                <a:srgbClr val="0066FF"/>
              </a:buClr>
              <a:buSzPct val="95000"/>
              <a:buChar char="•"/>
              <a:tabLst>
                <a:tab pos="559435" algn="l"/>
              </a:tabLst>
            </a:pPr>
            <a:r>
              <a:rPr sz="2000" spc="-5" dirty="0">
                <a:latin typeface="Arial MT"/>
                <a:cs typeface="Arial MT"/>
              </a:rPr>
              <a:t>Macromedia</a:t>
            </a:r>
            <a:r>
              <a:rPr sz="2000" spc="-25" dirty="0">
                <a:latin typeface="Arial MT"/>
                <a:cs typeface="Arial MT"/>
              </a:rPr>
              <a:t> </a:t>
            </a:r>
            <a:r>
              <a:rPr sz="2000" spc="-5" dirty="0">
                <a:latin typeface="Arial MT"/>
                <a:cs typeface="Arial MT"/>
              </a:rPr>
              <a:t>Flash</a:t>
            </a:r>
            <a:endParaRPr sz="2000" dirty="0">
              <a:latin typeface="Arial MT"/>
              <a:cs typeface="Arial MT"/>
            </a:endParaRPr>
          </a:p>
          <a:p>
            <a:pPr marL="558800" lvl="1" indent="-89535">
              <a:lnSpc>
                <a:spcPct val="100000"/>
              </a:lnSpc>
              <a:spcBef>
                <a:spcPts val="240"/>
              </a:spcBef>
              <a:buClr>
                <a:srgbClr val="0066FF"/>
              </a:buClr>
              <a:buSzPct val="95000"/>
              <a:buChar char="•"/>
              <a:tabLst>
                <a:tab pos="559435" algn="l"/>
              </a:tabLst>
            </a:pPr>
            <a:r>
              <a:rPr sz="2000" spc="-5" dirty="0">
                <a:latin typeface="Arial MT"/>
                <a:cs typeface="Arial MT"/>
              </a:rPr>
              <a:t>Java</a:t>
            </a:r>
            <a:r>
              <a:rPr sz="2000" spc="-25" dirty="0">
                <a:latin typeface="Arial MT"/>
                <a:cs typeface="Arial MT"/>
              </a:rPr>
              <a:t> </a:t>
            </a:r>
            <a:r>
              <a:rPr sz="2000" spc="-15" dirty="0">
                <a:latin typeface="Arial MT"/>
                <a:cs typeface="Arial MT"/>
              </a:rPr>
              <a:t>Web</a:t>
            </a:r>
            <a:r>
              <a:rPr sz="2000" spc="-25" dirty="0">
                <a:latin typeface="Arial MT"/>
                <a:cs typeface="Arial MT"/>
              </a:rPr>
              <a:t> </a:t>
            </a:r>
            <a:r>
              <a:rPr sz="2000" spc="-5" dirty="0">
                <a:latin typeface="Arial MT"/>
                <a:cs typeface="Arial MT"/>
              </a:rPr>
              <a:t>Start</a:t>
            </a:r>
            <a:endParaRPr sz="2000" dirty="0">
              <a:latin typeface="Arial MT"/>
              <a:cs typeface="Arial MT"/>
            </a:endParaRPr>
          </a:p>
          <a:p>
            <a:pPr marL="558800" lvl="1" indent="-89535">
              <a:lnSpc>
                <a:spcPct val="100000"/>
              </a:lnSpc>
              <a:spcBef>
                <a:spcPts val="240"/>
              </a:spcBef>
              <a:buClr>
                <a:srgbClr val="0066FF"/>
              </a:buClr>
              <a:buSzPct val="95000"/>
              <a:buChar char="•"/>
              <a:tabLst>
                <a:tab pos="559435" algn="l"/>
              </a:tabLst>
            </a:pPr>
            <a:r>
              <a:rPr sz="2000" spc="-10" dirty="0">
                <a:latin typeface="Arial MT"/>
                <a:cs typeface="Arial MT"/>
              </a:rPr>
              <a:t>DHTML</a:t>
            </a:r>
            <a:endParaRPr sz="2000" dirty="0">
              <a:latin typeface="Arial MT"/>
              <a:cs typeface="Arial MT"/>
            </a:endParaRPr>
          </a:p>
          <a:p>
            <a:pPr marL="558800" lvl="1" indent="-89535">
              <a:lnSpc>
                <a:spcPct val="100000"/>
              </a:lnSpc>
              <a:spcBef>
                <a:spcPts val="240"/>
              </a:spcBef>
              <a:buClr>
                <a:srgbClr val="0066FF"/>
              </a:buClr>
              <a:buSzPct val="95000"/>
              <a:buChar char="•"/>
              <a:tabLst>
                <a:tab pos="559435" algn="l"/>
              </a:tabLst>
            </a:pPr>
            <a:r>
              <a:rPr sz="2000" spc="-5" dirty="0">
                <a:latin typeface="Arial MT"/>
                <a:cs typeface="Arial MT"/>
              </a:rPr>
              <a:t>AJAX</a:t>
            </a:r>
            <a:endParaRPr sz="2000" dirty="0">
              <a:latin typeface="Arial MT"/>
              <a:cs typeface="Arial MT"/>
            </a:endParaRPr>
          </a:p>
        </p:txBody>
      </p:sp>
      <p:sp>
        <p:nvSpPr>
          <p:cNvPr id="3" name="object 3"/>
          <p:cNvSpPr txBox="1">
            <a:spLocks noGrp="1"/>
          </p:cNvSpPr>
          <p:nvPr>
            <p:ph type="title"/>
          </p:nvPr>
        </p:nvSpPr>
        <p:spPr>
          <a:prstGeom prst="rect">
            <a:avLst/>
          </a:prstGeom>
        </p:spPr>
        <p:txBody>
          <a:bodyPr vert="horz" wrap="square" lIns="0" tIns="12065" rIns="0" bIns="0" rtlCol="0">
            <a:spAutoFit/>
          </a:bodyPr>
          <a:lstStyle/>
          <a:p>
            <a:pPr marL="373380">
              <a:lnSpc>
                <a:spcPct val="100000"/>
              </a:lnSpc>
              <a:spcBef>
                <a:spcPts val="95"/>
              </a:spcBef>
              <a:tabLst>
                <a:tab pos="8077834" algn="l"/>
              </a:tabLst>
            </a:pPr>
            <a:r>
              <a:rPr sz="3200" spc="210" dirty="0"/>
              <a:t> </a:t>
            </a:r>
            <a:r>
              <a:rPr sz="3200" spc="-40" dirty="0"/>
              <a:t>Web</a:t>
            </a:r>
            <a:r>
              <a:rPr sz="3200" spc="-50" dirty="0"/>
              <a:t> </a:t>
            </a:r>
            <a:r>
              <a:rPr lang="en-US" sz="3200" spc="-5" dirty="0"/>
              <a:t>2</a:t>
            </a:r>
            <a:r>
              <a:rPr sz="3200" spc="-5" dirty="0"/>
              <a:t>.0	</a:t>
            </a:r>
            <a:endParaRPr sz="32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78916" y="1078738"/>
            <a:ext cx="6701790" cy="3115596"/>
          </a:xfrm>
          <a:prstGeom prst="rect">
            <a:avLst/>
          </a:prstGeom>
        </p:spPr>
        <p:txBody>
          <a:bodyPr vert="horz" wrap="square" lIns="0" tIns="12065" rIns="0" bIns="0" rtlCol="0">
            <a:spAutoFit/>
          </a:bodyPr>
          <a:lstStyle/>
          <a:p>
            <a:pPr marL="101600" indent="-89535" algn="just">
              <a:lnSpc>
                <a:spcPct val="100000"/>
              </a:lnSpc>
              <a:spcBef>
                <a:spcPts val="95"/>
              </a:spcBef>
              <a:buClr>
                <a:srgbClr val="C23009"/>
              </a:buClr>
              <a:buSzPct val="95000"/>
              <a:buChar char="•"/>
              <a:tabLst>
                <a:tab pos="102235" algn="l"/>
              </a:tabLst>
            </a:pPr>
            <a:r>
              <a:rPr lang="es-ES" sz="2000" spc="-25" dirty="0">
                <a:latin typeface="Arial MT"/>
                <a:cs typeface="Arial MT"/>
              </a:rPr>
              <a:t>Aunque la Web 2.0 todavía está en desarrollo en la actualidad, existen ya las primeras corrientes de crecimiento de la Web 3.0. </a:t>
            </a:r>
          </a:p>
          <a:p>
            <a:pPr marL="101600" indent="-89535" algn="just">
              <a:lnSpc>
                <a:spcPct val="100000"/>
              </a:lnSpc>
              <a:spcBef>
                <a:spcPts val="95"/>
              </a:spcBef>
              <a:buClr>
                <a:srgbClr val="C23009"/>
              </a:buClr>
              <a:buSzPct val="95000"/>
              <a:buChar char="•"/>
              <a:tabLst>
                <a:tab pos="102235" algn="l"/>
              </a:tabLst>
            </a:pPr>
            <a:endParaRPr lang="es-ES" sz="2000" spc="-25" dirty="0">
              <a:latin typeface="Arial MT"/>
              <a:cs typeface="Arial MT"/>
            </a:endParaRPr>
          </a:p>
          <a:p>
            <a:pPr marL="101600" indent="-89535" algn="just">
              <a:lnSpc>
                <a:spcPct val="100000"/>
              </a:lnSpc>
              <a:spcBef>
                <a:spcPts val="95"/>
              </a:spcBef>
              <a:buClr>
                <a:srgbClr val="C23009"/>
              </a:buClr>
              <a:buSzPct val="95000"/>
              <a:buChar char="•"/>
              <a:tabLst>
                <a:tab pos="102235" algn="l"/>
              </a:tabLst>
            </a:pPr>
            <a:r>
              <a:rPr lang="es-ES" sz="2000" spc="-25" dirty="0">
                <a:latin typeface="Arial MT"/>
                <a:cs typeface="Arial MT"/>
              </a:rPr>
              <a:t>Algunas de las tecnologías que se marcan como introductorias de esta nueva generación son las relacionadas con la Inteligencia Artificial, como por ejemplo los electrodomésticos inteligentes que utilizan redes inalámbricas o Siri y Alexa que la combinan con reconocimiento de voz.</a:t>
            </a:r>
            <a:endParaRPr sz="2000" dirty="0">
              <a:latin typeface="Arial MT"/>
              <a:cs typeface="Arial MT"/>
            </a:endParaRPr>
          </a:p>
        </p:txBody>
      </p:sp>
      <p:sp>
        <p:nvSpPr>
          <p:cNvPr id="3" name="object 3"/>
          <p:cNvSpPr txBox="1">
            <a:spLocks noGrp="1"/>
          </p:cNvSpPr>
          <p:nvPr>
            <p:ph type="title"/>
          </p:nvPr>
        </p:nvSpPr>
        <p:spPr>
          <a:prstGeom prst="rect">
            <a:avLst/>
          </a:prstGeom>
        </p:spPr>
        <p:txBody>
          <a:bodyPr vert="horz" wrap="square" lIns="0" tIns="12065" rIns="0" bIns="0" rtlCol="0">
            <a:spAutoFit/>
          </a:bodyPr>
          <a:lstStyle/>
          <a:p>
            <a:pPr marL="373380">
              <a:lnSpc>
                <a:spcPct val="100000"/>
              </a:lnSpc>
              <a:spcBef>
                <a:spcPts val="95"/>
              </a:spcBef>
              <a:tabLst>
                <a:tab pos="8077834" algn="l"/>
              </a:tabLst>
            </a:pPr>
            <a:r>
              <a:rPr sz="3200" spc="210" dirty="0"/>
              <a:t> </a:t>
            </a:r>
            <a:r>
              <a:rPr sz="3200" spc="-40" dirty="0"/>
              <a:t>Web</a:t>
            </a:r>
            <a:r>
              <a:rPr sz="3200" spc="-50" dirty="0"/>
              <a:t> </a:t>
            </a:r>
            <a:r>
              <a:rPr lang="en-US" sz="3200" spc="-50" dirty="0"/>
              <a:t>3</a:t>
            </a:r>
            <a:r>
              <a:rPr sz="3200" spc="-5" dirty="0"/>
              <a:t>.0	</a:t>
            </a:r>
            <a:endParaRPr sz="3200" dirty="0"/>
          </a:p>
        </p:txBody>
      </p:sp>
    </p:spTree>
    <p:extLst>
      <p:ext uri="{BB962C8B-B14F-4D97-AF65-F5344CB8AC3E}">
        <p14:creationId xmlns:p14="http://schemas.microsoft.com/office/powerpoint/2010/main" val="33404921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78916" y="1078738"/>
            <a:ext cx="6701790" cy="1858842"/>
          </a:xfrm>
          <a:prstGeom prst="rect">
            <a:avLst/>
          </a:prstGeom>
        </p:spPr>
        <p:txBody>
          <a:bodyPr vert="horz" wrap="square" lIns="0" tIns="12065" rIns="0" bIns="0" rtlCol="0">
            <a:spAutoFit/>
          </a:bodyPr>
          <a:lstStyle/>
          <a:p>
            <a:pPr marL="101600" indent="-89535" algn="just">
              <a:lnSpc>
                <a:spcPct val="100000"/>
              </a:lnSpc>
              <a:spcBef>
                <a:spcPts val="95"/>
              </a:spcBef>
              <a:buClr>
                <a:srgbClr val="C23009"/>
              </a:buClr>
              <a:buSzPct val="95000"/>
              <a:buChar char="•"/>
              <a:tabLst>
                <a:tab pos="102235" algn="l"/>
              </a:tabLst>
            </a:pPr>
            <a:r>
              <a:rPr lang="es-ES" sz="2000" spc="-25" dirty="0">
                <a:latin typeface="Arial MT"/>
                <a:cs typeface="Arial MT"/>
              </a:rPr>
              <a:t>Si antes nos referíamos a la Web 1.0 como un proveedor estático de información en el que no era posible la interacción, a la Web 2.0 como una web social e interactiva, ahora se puede suponer que la Web 3.0 cambiará todo lo conocido, desde cómo se publican los sitios web hasta como se interactúa entre ellos.</a:t>
            </a:r>
            <a:endParaRPr sz="2000" dirty="0">
              <a:latin typeface="Arial MT"/>
              <a:cs typeface="Arial MT"/>
            </a:endParaRPr>
          </a:p>
        </p:txBody>
      </p:sp>
      <p:sp>
        <p:nvSpPr>
          <p:cNvPr id="3" name="object 3"/>
          <p:cNvSpPr txBox="1">
            <a:spLocks noGrp="1"/>
          </p:cNvSpPr>
          <p:nvPr>
            <p:ph type="title"/>
          </p:nvPr>
        </p:nvSpPr>
        <p:spPr>
          <a:prstGeom prst="rect">
            <a:avLst/>
          </a:prstGeom>
        </p:spPr>
        <p:txBody>
          <a:bodyPr vert="horz" wrap="square" lIns="0" tIns="12065" rIns="0" bIns="0" rtlCol="0">
            <a:spAutoFit/>
          </a:bodyPr>
          <a:lstStyle/>
          <a:p>
            <a:pPr marL="373380">
              <a:lnSpc>
                <a:spcPct val="100000"/>
              </a:lnSpc>
              <a:spcBef>
                <a:spcPts val="95"/>
              </a:spcBef>
              <a:tabLst>
                <a:tab pos="8077834" algn="l"/>
              </a:tabLst>
            </a:pPr>
            <a:r>
              <a:rPr sz="3200" spc="210" dirty="0"/>
              <a:t> </a:t>
            </a:r>
            <a:r>
              <a:rPr sz="3200" spc="-40" dirty="0"/>
              <a:t>Web</a:t>
            </a:r>
            <a:r>
              <a:rPr sz="3200" spc="-50" dirty="0"/>
              <a:t> </a:t>
            </a:r>
            <a:r>
              <a:rPr lang="en-US" sz="3200" spc="-50" dirty="0"/>
              <a:t>3</a:t>
            </a:r>
            <a:r>
              <a:rPr sz="3200" spc="-5" dirty="0"/>
              <a:t>.0	</a:t>
            </a:r>
            <a:endParaRPr sz="3200" dirty="0"/>
          </a:p>
        </p:txBody>
      </p:sp>
    </p:spTree>
    <p:extLst>
      <p:ext uri="{BB962C8B-B14F-4D97-AF65-F5344CB8AC3E}">
        <p14:creationId xmlns:p14="http://schemas.microsoft.com/office/powerpoint/2010/main" val="42336398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79</TotalTime>
  <Words>2135</Words>
  <Application>Microsoft Office PowerPoint</Application>
  <PresentationFormat>Presentación en pantalla (4:3)</PresentationFormat>
  <Paragraphs>271</Paragraphs>
  <Slides>41</Slides>
  <Notes>1</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41</vt:i4>
      </vt:variant>
    </vt:vector>
  </HeadingPairs>
  <TitlesOfParts>
    <vt:vector size="47" baseType="lpstr">
      <vt:lpstr>Abadi</vt:lpstr>
      <vt:lpstr>Arial</vt:lpstr>
      <vt:lpstr>Arial Black</vt:lpstr>
      <vt:lpstr>Arial MT</vt:lpstr>
      <vt:lpstr>Calibri</vt:lpstr>
      <vt:lpstr>Office Theme</vt:lpstr>
      <vt:lpstr>Presentación de PowerPoint</vt:lpstr>
      <vt:lpstr>  ¿Qué es AJAX? </vt:lpstr>
      <vt:lpstr>  Historia </vt:lpstr>
      <vt:lpstr>  Tecnologías empleadas </vt:lpstr>
      <vt:lpstr> Web 2.0 </vt:lpstr>
      <vt:lpstr> Web 2.0 </vt:lpstr>
      <vt:lpstr> Web 2.0 </vt:lpstr>
      <vt:lpstr> Web 3.0 </vt:lpstr>
      <vt:lpstr> Web 3.0 </vt:lpstr>
      <vt:lpstr> XMLHttpRequest </vt:lpstr>
      <vt:lpstr> API </vt:lpstr>
      <vt:lpstr> API </vt:lpstr>
      <vt:lpstr>¿Cómo funcionan las API? </vt:lpstr>
      <vt:lpstr>¿Cómo funcionan las API? </vt:lpstr>
      <vt:lpstr>¿Cómo funcionan las API? </vt:lpstr>
      <vt:lpstr>¿Cómo funcionan las API? </vt:lpstr>
      <vt:lpstr>¿Cómo funcionan las API? </vt:lpstr>
      <vt:lpstr>¿Cómo funcionan las API? </vt:lpstr>
      <vt:lpstr>¿Cómo funcionan las API? </vt:lpstr>
      <vt:lpstr>¿Cómo funcionan las API? </vt:lpstr>
      <vt:lpstr>¿Cómo funcionan las API? </vt:lpstr>
      <vt:lpstr>¿Qué es una API web? </vt:lpstr>
      <vt:lpstr>¿Cómo funcionan las API? </vt:lpstr>
      <vt:lpstr> XMLHttpRequest </vt:lpstr>
      <vt:lpstr>Presentación de PowerPoint</vt:lpstr>
      <vt:lpstr>  Tipo de Respuesta </vt:lpstr>
      <vt:lpstr>  EJEMPLO JSON </vt:lpstr>
      <vt:lpstr>  Métodos de XMLHttpRequest </vt:lpstr>
      <vt:lpstr>  Propiedades de XMLHttpRequest </vt:lpstr>
      <vt:lpstr>  Propiedades de XMLHttpRequest </vt:lpstr>
      <vt:lpstr> XMLHttpRequest </vt:lpstr>
      <vt:lpstr>  Funcionamiento de AJAX </vt:lpstr>
      <vt:lpstr>  Web Tradicional vs AJAX (1) </vt:lpstr>
      <vt:lpstr>  Web Tradicional vs AJAX (2) </vt:lpstr>
      <vt:lpstr> Ventajas </vt:lpstr>
      <vt:lpstr> Inconvenientes y Críticas </vt:lpstr>
      <vt:lpstr> Inconvenientes y Críticas </vt:lpstr>
      <vt:lpstr> Accesibilidad </vt:lpstr>
      <vt:lpstr>  USOS DE AJAX </vt:lpstr>
      <vt:lpstr>USOS DE AJAX</vt:lpstr>
      <vt:lpstr>  Bibliotecas AJAX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Introducción a AJAX</dc:title>
  <cp:lastModifiedBy>Norbey Danilo Muñoz Cañon</cp:lastModifiedBy>
  <cp:revision>1</cp:revision>
  <dcterms:created xsi:type="dcterms:W3CDTF">2023-05-01T19:28:16Z</dcterms:created>
  <dcterms:modified xsi:type="dcterms:W3CDTF">2023-11-01T19:05:05Z</dcterms:modified>
</cp:coreProperties>
</file>