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10" autoAdjust="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C40E7E66-B46D-49DD-BBA1-A99B8D038EE4}"/>
    <pc:docChg chg="undo custSel modSld">
      <pc:chgData name="NORBEY DANILO MUÑOZ CAÑON" userId="29f64d73-8b12-4c53-a9f3-1c223397a229" providerId="ADAL" clId="{C40E7E66-B46D-49DD-BBA1-A99B8D038EE4}" dt="2023-11-09T20:02:35.582" v="91" actId="729"/>
      <pc:docMkLst>
        <pc:docMk/>
      </pc:docMkLst>
      <pc:sldChg chg="modSp mod">
        <pc:chgData name="NORBEY DANILO MUÑOZ CAÑON" userId="29f64d73-8b12-4c53-a9f3-1c223397a229" providerId="ADAL" clId="{C40E7E66-B46D-49DD-BBA1-A99B8D038EE4}" dt="2023-11-09T18:49:05.015" v="7" actId="20577"/>
        <pc:sldMkLst>
          <pc:docMk/>
          <pc:sldMk cId="0" sldId="257"/>
        </pc:sldMkLst>
        <pc:spChg chg="mod">
          <ac:chgData name="NORBEY DANILO MUÑOZ CAÑON" userId="29f64d73-8b12-4c53-a9f3-1c223397a229" providerId="ADAL" clId="{C40E7E66-B46D-49DD-BBA1-A99B8D038EE4}" dt="2023-11-09T18:49:05.015" v="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NotesTx">
        <pc:chgData name="NORBEY DANILO MUÑOZ CAÑON" userId="29f64d73-8b12-4c53-a9f3-1c223397a229" providerId="ADAL" clId="{C40E7E66-B46D-49DD-BBA1-A99B8D038EE4}" dt="2023-11-09T19:46:08.321" v="70" actId="20577"/>
        <pc:sldMkLst>
          <pc:docMk/>
          <pc:sldMk cId="0" sldId="258"/>
        </pc:sldMkLst>
      </pc:sldChg>
      <pc:sldChg chg="modSp mod">
        <pc:chgData name="NORBEY DANILO MUÑOZ CAÑON" userId="29f64d73-8b12-4c53-a9f3-1c223397a229" providerId="ADAL" clId="{C40E7E66-B46D-49DD-BBA1-A99B8D038EE4}" dt="2023-11-09T19:28:10.036" v="13" actId="20577"/>
        <pc:sldMkLst>
          <pc:docMk/>
          <pc:sldMk cId="0" sldId="259"/>
        </pc:sldMkLst>
        <pc:spChg chg="mod">
          <ac:chgData name="NORBEY DANILO MUÑOZ CAÑON" userId="29f64d73-8b12-4c53-a9f3-1c223397a229" providerId="ADAL" clId="{C40E7E66-B46D-49DD-BBA1-A99B8D038EE4}" dt="2023-11-09T19:28:10.036" v="1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C40E7E66-B46D-49DD-BBA1-A99B8D038EE4}" dt="2023-11-09T19:30:23.517" v="39" actId="20577"/>
        <pc:sldMkLst>
          <pc:docMk/>
          <pc:sldMk cId="0" sldId="260"/>
        </pc:sldMkLst>
        <pc:spChg chg="mod">
          <ac:chgData name="NORBEY DANILO MUÑOZ CAÑON" userId="29f64d73-8b12-4c53-a9f3-1c223397a229" providerId="ADAL" clId="{C40E7E66-B46D-49DD-BBA1-A99B8D038EE4}" dt="2023-11-09T19:30:02.073" v="17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NORBEY DANILO MUÑOZ CAÑON" userId="29f64d73-8b12-4c53-a9f3-1c223397a229" providerId="ADAL" clId="{C40E7E66-B46D-49DD-BBA1-A99B8D038EE4}" dt="2023-11-09T19:30:23.517" v="39" actId="20577"/>
          <ac:spMkLst>
            <pc:docMk/>
            <pc:sldMk cId="0" sldId="260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C40E7E66-B46D-49DD-BBA1-A99B8D038EE4}" dt="2023-11-09T19:31:07.323" v="41" actId="20577"/>
        <pc:sldMkLst>
          <pc:docMk/>
          <pc:sldMk cId="0" sldId="261"/>
        </pc:sldMkLst>
        <pc:spChg chg="mod">
          <ac:chgData name="NORBEY DANILO MUÑOZ CAÑON" userId="29f64d73-8b12-4c53-a9f3-1c223397a229" providerId="ADAL" clId="{C40E7E66-B46D-49DD-BBA1-A99B8D038EE4}" dt="2023-11-09T19:31:07.323" v="4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NotesTx">
        <pc:chgData name="NORBEY DANILO MUÑOZ CAÑON" userId="29f64d73-8b12-4c53-a9f3-1c223397a229" providerId="ADAL" clId="{C40E7E66-B46D-49DD-BBA1-A99B8D038EE4}" dt="2023-11-09T19:46:19.523" v="73" actId="20577"/>
        <pc:sldMkLst>
          <pc:docMk/>
          <pc:sldMk cId="0" sldId="263"/>
        </pc:sldMkLst>
      </pc:sldChg>
      <pc:sldChg chg="modNotesTx">
        <pc:chgData name="NORBEY DANILO MUÑOZ CAÑON" userId="29f64d73-8b12-4c53-a9f3-1c223397a229" providerId="ADAL" clId="{C40E7E66-B46D-49DD-BBA1-A99B8D038EE4}" dt="2023-11-09T19:49:15.485" v="88" actId="20577"/>
        <pc:sldMkLst>
          <pc:docMk/>
          <pc:sldMk cId="0" sldId="264"/>
        </pc:sldMkLst>
      </pc:sldChg>
      <pc:sldChg chg="mod modShow">
        <pc:chgData name="NORBEY DANILO MUÑOZ CAÑON" userId="29f64d73-8b12-4c53-a9f3-1c223397a229" providerId="ADAL" clId="{C40E7E66-B46D-49DD-BBA1-A99B8D038EE4}" dt="2023-11-09T20:02:25.007" v="89" actId="729"/>
        <pc:sldMkLst>
          <pc:docMk/>
          <pc:sldMk cId="0" sldId="265"/>
        </pc:sldMkLst>
      </pc:sldChg>
      <pc:sldChg chg="mod modShow">
        <pc:chgData name="NORBEY DANILO MUÑOZ CAÑON" userId="29f64d73-8b12-4c53-a9f3-1c223397a229" providerId="ADAL" clId="{C40E7E66-B46D-49DD-BBA1-A99B8D038EE4}" dt="2023-11-09T20:02:32.796" v="90" actId="729"/>
        <pc:sldMkLst>
          <pc:docMk/>
          <pc:sldMk cId="0" sldId="266"/>
        </pc:sldMkLst>
      </pc:sldChg>
      <pc:sldChg chg="mod modShow">
        <pc:chgData name="NORBEY DANILO MUÑOZ CAÑON" userId="29f64d73-8b12-4c53-a9f3-1c223397a229" providerId="ADAL" clId="{C40E7E66-B46D-49DD-BBA1-A99B8D038EE4}" dt="2023-11-09T20:02:35.582" v="91" actId="729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A8608-C4F5-417D-AD6E-C9E83363B30F}" type="datetimeFigureOut">
              <a:rPr lang="es-CO" smtClean="0"/>
              <a:t>9/11/2023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74F0-295B-45DA-970E-EEE9C6C834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5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express-01/express-01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4F0-295B-45DA-970E-EEE9C6C834F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7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express-01/express-02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4F0-295B-45DA-970E-EEE9C6C834F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9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express-02/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4F0-295B-45DA-970E-EEE9C6C834F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56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1302" y="1881758"/>
            <a:ext cx="3181394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84098"/>
            <a:ext cx="6174105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85204" y="4778075"/>
            <a:ext cx="193611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Express.js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302" y="1881758"/>
            <a:ext cx="31762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latin typeface="Arial MT"/>
                <a:cs typeface="Arial MT"/>
              </a:rPr>
              <a:t>ExpressJS</a:t>
            </a:r>
            <a:endParaRPr sz="5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694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70" dirty="0"/>
              <a:t> </a:t>
            </a:r>
            <a:r>
              <a:rPr spc="-10" dirty="0"/>
              <a:t>Simple</a:t>
            </a:r>
            <a:r>
              <a:rPr spc="-1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spc="-5" dirty="0"/>
              <a:t>Fetcher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Fetch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JSON</a:t>
            </a:r>
            <a:r>
              <a:rPr spc="-15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098"/>
            <a:ext cx="815911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990725" indent="-1955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expressApp.get(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"/object/:objid"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, function (request, response)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let</a:t>
            </a:r>
            <a:r>
              <a:rPr sz="1400" spc="18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dbFile</a:t>
            </a:r>
            <a:r>
              <a:rPr sz="1400" spc="18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sz="1400" spc="1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"DB"</a:t>
            </a:r>
            <a:r>
              <a:rPr sz="1400" spc="18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+</a:t>
            </a:r>
            <a:r>
              <a:rPr sz="1400" spc="2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request.params.objid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;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fs.readFile(dbFile,</a:t>
            </a:r>
            <a:r>
              <a:rPr sz="14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function</a:t>
            </a:r>
            <a:r>
              <a:rPr sz="14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(error,</a:t>
            </a:r>
            <a:r>
              <a:rPr sz="14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contents)</a:t>
            </a:r>
            <a:r>
              <a:rPr sz="14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598170" marR="3550285" indent="-195580">
              <a:lnSpc>
                <a:spcPct val="116100"/>
              </a:lnSpc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if (error)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400" spc="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response.status(500).send(error.message);</a:t>
            </a:r>
            <a:endParaRPr sz="140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r>
              <a:rPr sz="1400" spc="-4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else</a:t>
            </a:r>
            <a:r>
              <a:rPr sz="1400" spc="-4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598170">
              <a:lnSpc>
                <a:spcPct val="100000"/>
              </a:lnSpc>
              <a:spcBef>
                <a:spcPts val="270"/>
              </a:spcBef>
              <a:tabLst>
                <a:tab pos="3815079" algn="l"/>
              </a:tabLst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let obj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 =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JSON.parse(contents);	//</a:t>
            </a:r>
            <a:r>
              <a:rPr sz="1400" spc="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JSON.parse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accepts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Buffer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types</a:t>
            </a:r>
            <a:endParaRPr sz="1400">
              <a:latin typeface="Arial MT"/>
              <a:cs typeface="Arial MT"/>
            </a:endParaRPr>
          </a:p>
          <a:p>
            <a:pPr marL="59817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obj.date</a:t>
            </a:r>
            <a:r>
              <a:rPr sz="1400" spc="-3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new</a:t>
            </a:r>
            <a:r>
              <a:rPr sz="1400" spc="-3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Date();</a:t>
            </a:r>
            <a:endParaRPr sz="1400">
              <a:latin typeface="Consolas"/>
              <a:cs typeface="Consolas"/>
            </a:endParaRPr>
          </a:p>
          <a:p>
            <a:pPr marL="598170" marR="5080">
              <a:lnSpc>
                <a:spcPct val="129500"/>
              </a:lnSpc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response.set('Content-Type'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 'application/json')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;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 /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/</a:t>
            </a:r>
            <a:r>
              <a:rPr sz="1400" spc="-2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response.json(obj);  response.status(200).send(JSON.stringify(obj));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949" y="3726129"/>
            <a:ext cx="318770" cy="6184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0725" y="4054805"/>
            <a:ext cx="487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Note: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Make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always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end()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send()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4371163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694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70" dirty="0"/>
              <a:t> </a:t>
            </a:r>
            <a:r>
              <a:rPr spc="-10" dirty="0"/>
              <a:t>Simple</a:t>
            </a:r>
            <a:r>
              <a:rPr spc="-1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spc="-5" dirty="0"/>
              <a:t>Fetcher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Fetch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JSON</a:t>
            </a:r>
            <a:r>
              <a:rPr spc="-15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16100"/>
              </a:lnSpc>
              <a:spcBef>
                <a:spcPts val="100"/>
              </a:spcBef>
            </a:pPr>
            <a:r>
              <a:rPr spc="-5" dirty="0"/>
              <a:t>expressApp.get(</a:t>
            </a:r>
            <a:r>
              <a:rPr spc="-5" dirty="0">
                <a:solidFill>
                  <a:srgbClr val="FF0000"/>
                </a:solidFill>
              </a:rPr>
              <a:t>"/object/:objid"</a:t>
            </a:r>
            <a:r>
              <a:rPr spc="-5" dirty="0"/>
              <a:t>, function (request, response) </a:t>
            </a:r>
            <a:r>
              <a:rPr dirty="0"/>
              <a:t>{ </a:t>
            </a:r>
            <a:r>
              <a:rPr spc="-755" dirty="0"/>
              <a:t> </a:t>
            </a:r>
            <a:r>
              <a:rPr spc="-5" dirty="0"/>
              <a:t>let</a:t>
            </a:r>
            <a:r>
              <a:rPr spc="185" dirty="0"/>
              <a:t> </a:t>
            </a:r>
            <a:r>
              <a:rPr spc="-5" dirty="0"/>
              <a:t>dbFile</a:t>
            </a:r>
            <a:r>
              <a:rPr spc="190" dirty="0"/>
              <a:t> </a:t>
            </a:r>
            <a:r>
              <a:rPr dirty="0"/>
              <a:t>=</a:t>
            </a:r>
            <a:r>
              <a:rPr spc="185" dirty="0"/>
              <a:t> </a:t>
            </a:r>
            <a:r>
              <a:rPr spc="-5" dirty="0"/>
              <a:t>"DB"</a:t>
            </a:r>
            <a:r>
              <a:rPr spc="190" dirty="0"/>
              <a:t> </a:t>
            </a:r>
            <a:r>
              <a:rPr dirty="0"/>
              <a:t>+</a:t>
            </a:r>
            <a:r>
              <a:rPr spc="220" dirty="0"/>
              <a:t> </a:t>
            </a:r>
            <a:r>
              <a:rPr spc="-5" dirty="0">
                <a:solidFill>
                  <a:srgbClr val="FF0000"/>
                </a:solidFill>
              </a:rPr>
              <a:t>request.params.objid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/>
              <a:t>fs.readFile(dbFile,</a:t>
            </a:r>
            <a:r>
              <a:rPr spc="-10" dirty="0"/>
              <a:t> </a:t>
            </a:r>
            <a:r>
              <a:rPr spc="-5" dirty="0"/>
              <a:t>function</a:t>
            </a:r>
            <a:r>
              <a:rPr spc="-10" dirty="0"/>
              <a:t> </a:t>
            </a:r>
            <a:r>
              <a:rPr spc="-5" dirty="0"/>
              <a:t>(error,</a:t>
            </a:r>
            <a:r>
              <a:rPr spc="-10" dirty="0"/>
              <a:t> </a:t>
            </a:r>
            <a:r>
              <a:rPr spc="-5" dirty="0"/>
              <a:t>contents)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 marL="598170" marR="1565275" indent="-195580">
              <a:lnSpc>
                <a:spcPct val="116100"/>
              </a:lnSpc>
            </a:pPr>
            <a:r>
              <a:rPr spc="-5" dirty="0"/>
              <a:t>if (error)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response.status(500).send(error.message);</a:t>
            </a: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dirty="0"/>
              <a:t>}</a:t>
            </a:r>
            <a:r>
              <a:rPr spc="-45" dirty="0"/>
              <a:t> </a:t>
            </a:r>
            <a:r>
              <a:rPr spc="-5" dirty="0"/>
              <a:t>else</a:t>
            </a:r>
            <a:r>
              <a:rPr spc="-4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398" y="2641423"/>
            <a:ext cx="304800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let</a:t>
            </a:r>
            <a:r>
              <a:rPr sz="1400" spc="-3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obj</a:t>
            </a:r>
            <a:r>
              <a:rPr sz="1400" spc="-3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JSON.parse(contents); </a:t>
            </a:r>
            <a:r>
              <a:rPr sz="1400" spc="-75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obj.date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new Date(); </a:t>
            </a: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nsolas"/>
                <a:cs typeface="Consolas"/>
              </a:rPr>
              <a:t>response.json</a:t>
            </a: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(obj);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594" y="2704288"/>
            <a:ext cx="2948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//</a:t>
            </a:r>
            <a:r>
              <a:rPr sz="14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JSON.parse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accepts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Buffer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types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3498672"/>
            <a:ext cx="51371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606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Fetching</a:t>
            </a:r>
            <a:r>
              <a:rPr spc="-25" dirty="0"/>
              <a:t> </a:t>
            </a:r>
            <a:r>
              <a:rPr dirty="0"/>
              <a:t>multiple</a:t>
            </a:r>
            <a:r>
              <a:rPr spc="-20" dirty="0"/>
              <a:t> </a:t>
            </a:r>
            <a:r>
              <a:rPr dirty="0"/>
              <a:t>models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Comments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188416"/>
            <a:ext cx="827087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2818765" indent="-272415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app.get("/commentsOf/:objid", function (request, response)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300" spc="-7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let</a:t>
            </a:r>
            <a:r>
              <a:rPr sz="13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comments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sz="13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[];</a:t>
            </a:r>
            <a:endParaRPr sz="1300">
              <a:latin typeface="Consolas"/>
              <a:cs typeface="Consolas"/>
            </a:endParaRPr>
          </a:p>
          <a:p>
            <a:pPr marL="741680" marR="1731645" indent="-457200">
              <a:lnSpc>
                <a:spcPct val="115399"/>
              </a:lnSpc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fs.readFile("DB"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+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request.params.objid, function (error, contents)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300" spc="-7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let</a:t>
            </a:r>
            <a:r>
              <a:rPr sz="13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obj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sz="13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JSON.parse(contents);</a:t>
            </a:r>
            <a:endParaRPr sz="1300">
              <a:latin typeface="Consolas"/>
              <a:cs typeface="Consolas"/>
            </a:endParaRPr>
          </a:p>
          <a:p>
            <a:pPr marL="741680">
              <a:lnSpc>
                <a:spcPct val="100000"/>
              </a:lnSpc>
              <a:spcBef>
                <a:spcPts val="240"/>
              </a:spcBef>
            </a:pPr>
            <a:r>
              <a:rPr sz="1300" b="1" spc="-5" dirty="0">
                <a:solidFill>
                  <a:srgbClr val="FF0000"/>
                </a:solidFill>
                <a:latin typeface="Consolas"/>
                <a:cs typeface="Consolas"/>
              </a:rPr>
              <a:t>async.each</a:t>
            </a:r>
            <a:r>
              <a:rPr sz="1300" b="1" spc="-5" dirty="0">
                <a:solidFill>
                  <a:srgbClr val="595959"/>
                </a:solidFill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obj.comments</a:t>
            </a:r>
            <a:r>
              <a:rPr sz="1300" b="1" spc="-5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sz="1300" b="1" spc="-3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fetchComments</a:t>
            </a:r>
            <a:r>
              <a:rPr sz="1300" b="1" spc="-5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sz="1300" b="1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allDone</a:t>
            </a:r>
            <a:r>
              <a:rPr sz="1300" b="1" spc="-5" dirty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300">
              <a:latin typeface="Consolas"/>
              <a:cs typeface="Consolas"/>
            </a:endParaRPr>
          </a:p>
          <a:p>
            <a:pPr marL="650875" marR="2270125" indent="-276225">
              <a:lnSpc>
                <a:spcPct val="115399"/>
              </a:lnSpc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function fetchComments(commentFile, callback)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300" spc="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fs.readFile("DB"+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commentFile,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function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(error,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contents)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104265" marR="2808605">
              <a:lnSpc>
                <a:spcPct val="115399"/>
              </a:lnSpc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if (!error) comments.push(JSON.parse(contents)); </a:t>
            </a:r>
            <a:r>
              <a:rPr sz="1300" spc="-7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callback(error);</a:t>
            </a:r>
            <a:endParaRPr sz="130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3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function</a:t>
            </a:r>
            <a:r>
              <a:rPr sz="1300" spc="-4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allDone(error)</a:t>
            </a:r>
            <a:r>
              <a:rPr sz="1300" spc="-4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4168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if</a:t>
            </a:r>
            <a:r>
              <a:rPr sz="1300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(error)</a:t>
            </a:r>
            <a:r>
              <a:rPr sz="1300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responses.status(500).send(error.message);</a:t>
            </a:r>
            <a:r>
              <a:rPr sz="13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else</a:t>
            </a:r>
            <a:r>
              <a:rPr sz="1300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response.json(comments);</a:t>
            </a:r>
            <a:endParaRPr sz="13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595959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4647896"/>
            <a:ext cx="2978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490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Express.js</a:t>
            </a:r>
            <a:r>
              <a:rPr spc="-25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-5" dirty="0"/>
              <a:t>web</a:t>
            </a:r>
            <a:r>
              <a:rPr spc="-20" dirty="0"/>
              <a:t> </a:t>
            </a:r>
            <a:r>
              <a:rPr spc="-5" dirty="0"/>
              <a:t>framework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131809" cy="37747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14"/>
              </a:spcBef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Marco de trabajo web rápido y minimalista.</a:t>
            </a:r>
          </a:p>
          <a:p>
            <a:pPr marL="12700" algn="just">
              <a:lnSpc>
                <a:spcPct val="100000"/>
              </a:lnSpc>
              <a:spcBef>
                <a:spcPts val="414"/>
              </a:spcBef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Capa relativamente fina sobre la funcionalidad base de Node.js.</a:t>
            </a:r>
          </a:p>
          <a:p>
            <a:pPr marL="12700" algn="just">
              <a:lnSpc>
                <a:spcPct val="100000"/>
              </a:lnSpc>
              <a:spcBef>
                <a:spcPts val="414"/>
              </a:spcBef>
            </a:pPr>
            <a:endParaRPr lang="es-ES" sz="180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414"/>
              </a:spcBef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¿Qué necesita un implementador de servidores web?</a:t>
            </a:r>
          </a:p>
          <a:p>
            <a:pPr marL="12700" algn="just">
              <a:lnSpc>
                <a:spcPct val="100000"/>
              </a:lnSpc>
              <a:spcBef>
                <a:spcPts val="414"/>
              </a:spcBef>
            </a:pPr>
            <a:endParaRPr sz="1650" dirty="0">
              <a:latin typeface="Arial MT"/>
              <a:cs typeface="Arial MT"/>
            </a:endParaRPr>
          </a:p>
          <a:p>
            <a:pPr marL="469900" indent="-351790" algn="just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s-ES" sz="1600" b="1" spc="-5" dirty="0">
                <a:solidFill>
                  <a:srgbClr val="595959"/>
                </a:solidFill>
                <a:latin typeface="Arial"/>
                <a:cs typeface="Arial"/>
              </a:rPr>
              <a:t>Hablar HTTP: </a:t>
            </a:r>
            <a:r>
              <a:rPr lang="es-ES" sz="1600" spc="-5" dirty="0">
                <a:solidFill>
                  <a:srgbClr val="595959"/>
                </a:solidFill>
                <a:latin typeface="Arial"/>
                <a:cs typeface="Arial"/>
              </a:rPr>
              <a:t>Aceptar conexiones TCP, procesar peticiones HTTP, enviar respuestas HTTP. </a:t>
            </a:r>
            <a:r>
              <a:rPr lang="es-ES" sz="1200" spc="-5" dirty="0">
                <a:solidFill>
                  <a:srgbClr val="595959"/>
                </a:solidFill>
                <a:latin typeface="Arial"/>
                <a:cs typeface="Arial"/>
              </a:rPr>
              <a:t>El módulo HTTP de </a:t>
            </a:r>
            <a:r>
              <a:rPr lang="es-ES" sz="1200" spc="-5" dirty="0" err="1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r>
              <a:rPr lang="es-ES" sz="1200" spc="-5" dirty="0">
                <a:solidFill>
                  <a:srgbClr val="595959"/>
                </a:solidFill>
                <a:latin typeface="Arial"/>
                <a:cs typeface="Arial"/>
              </a:rPr>
              <a:t> hace esto.</a:t>
            </a:r>
          </a:p>
          <a:p>
            <a:pPr marL="469900" indent="-351790" algn="just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es-ES" sz="1600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indent="-351790" algn="just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s-ES" sz="1600" b="1" spc="-5" dirty="0">
                <a:solidFill>
                  <a:srgbClr val="595959"/>
                </a:solidFill>
                <a:latin typeface="Arial"/>
                <a:cs typeface="Arial"/>
              </a:rPr>
              <a:t>Enrutamiento:</a:t>
            </a:r>
            <a:r>
              <a:rPr lang="es-ES" sz="1600" spc="-5" dirty="0">
                <a:solidFill>
                  <a:srgbClr val="595959"/>
                </a:solidFill>
                <a:latin typeface="Arial"/>
                <a:cs typeface="Arial"/>
              </a:rPr>
              <a:t> Asigna </a:t>
            </a:r>
            <a:r>
              <a:rPr lang="es-ES" sz="1600" spc="-5" dirty="0" err="1">
                <a:solidFill>
                  <a:srgbClr val="595959"/>
                </a:solidFill>
                <a:latin typeface="Arial"/>
                <a:cs typeface="Arial"/>
              </a:rPr>
              <a:t>URLs</a:t>
            </a:r>
            <a:r>
              <a:rPr lang="es-ES" sz="1600" spc="-5" dirty="0">
                <a:solidFill>
                  <a:srgbClr val="595959"/>
                </a:solidFill>
                <a:latin typeface="Arial"/>
                <a:cs typeface="Arial"/>
              </a:rPr>
              <a:t> a la función del servidor web para esa URL. </a:t>
            </a:r>
            <a:r>
              <a:rPr lang="es-ES" sz="1200" spc="-5" dirty="0">
                <a:solidFill>
                  <a:srgbClr val="595959"/>
                </a:solidFill>
                <a:latin typeface="Arial"/>
                <a:cs typeface="Arial"/>
              </a:rPr>
              <a:t>Necesita soportar una tabla de enrutamiento (como </a:t>
            </a:r>
            <a:r>
              <a:rPr lang="es-ES" sz="1200" spc="-5" dirty="0" err="1">
                <a:solidFill>
                  <a:srgbClr val="595959"/>
                </a:solidFill>
                <a:latin typeface="Arial"/>
                <a:cs typeface="Arial"/>
              </a:rPr>
              <a:t>React</a:t>
            </a:r>
            <a:r>
              <a:rPr lang="es-ES" sz="12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s-ES" sz="1200" spc="-5" dirty="0" err="1">
                <a:solidFill>
                  <a:srgbClr val="595959"/>
                </a:solidFill>
                <a:latin typeface="Arial"/>
                <a:cs typeface="Arial"/>
              </a:rPr>
              <a:t>Router</a:t>
            </a:r>
            <a:r>
              <a:rPr lang="es-ES" sz="1200" spc="-5" dirty="0">
                <a:solidFill>
                  <a:srgbClr val="595959"/>
                </a:solidFill>
                <a:latin typeface="Arial"/>
                <a:cs typeface="Arial"/>
              </a:rPr>
              <a:t>).</a:t>
            </a:r>
          </a:p>
          <a:p>
            <a:pPr marL="469900" indent="-351790" algn="just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es-ES" sz="1600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indent="-351790" algn="just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s-ES" sz="1600" b="1" spc="-5" dirty="0">
                <a:solidFill>
                  <a:srgbClr val="595959"/>
                </a:solidFill>
                <a:latin typeface="Arial"/>
                <a:cs typeface="Arial"/>
              </a:rPr>
              <a:t>Soporte de middleware: </a:t>
            </a:r>
            <a:r>
              <a:rPr lang="es-ES" sz="1600" spc="-5" dirty="0">
                <a:solidFill>
                  <a:srgbClr val="595959"/>
                </a:solidFill>
                <a:latin typeface="Arial"/>
                <a:cs typeface="Arial"/>
              </a:rPr>
              <a:t>Permite añadir capas de procesamiento de peticiones. Facilita añadir soporte personalizado para sesiones, cookies, seguridad, compresión, etc.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46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nsolas"/>
                <a:cs typeface="Consolas"/>
              </a:rPr>
              <a:t>let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spc="-5" dirty="0">
                <a:latin typeface="Consolas"/>
                <a:cs typeface="Consolas"/>
              </a:rPr>
              <a:t>express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spc="-5" dirty="0">
                <a:latin typeface="Consolas"/>
                <a:cs typeface="Consolas"/>
              </a:rPr>
              <a:t>require('express');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38795" cy="359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265" algn="l"/>
              </a:tabLst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let expressApp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=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express();	//</a:t>
            </a:r>
            <a:r>
              <a:rPr sz="1800" spc="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module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factory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595959"/>
                </a:solidFill>
                <a:latin typeface="Consolas"/>
                <a:cs typeface="Consolas"/>
              </a:rPr>
              <a:t>El objeto </a:t>
            </a:r>
            <a:r>
              <a:rPr lang="es-ES" sz="1800" spc="-5" dirty="0" err="1">
                <a:solidFill>
                  <a:srgbClr val="595959"/>
                </a:solidFill>
                <a:latin typeface="Consolas"/>
                <a:cs typeface="Consolas"/>
              </a:rPr>
              <a:t>expressApp</a:t>
            </a:r>
            <a:r>
              <a:rPr lang="es-ES" sz="1800" spc="-5" dirty="0">
                <a:solidFill>
                  <a:srgbClr val="595959"/>
                </a:solidFill>
                <a:latin typeface="Consolas"/>
                <a:cs typeface="Consolas"/>
              </a:rPr>
              <a:t> tiene métodos para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927100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 err="1">
                <a:solidFill>
                  <a:srgbClr val="595959"/>
                </a:solidFill>
                <a:latin typeface="Arial MT"/>
                <a:cs typeface="Arial MT"/>
              </a:rPr>
              <a:t>Enrutamiento</a:t>
            </a:r>
            <a:r>
              <a:rPr lang="en-US" sz="1400" spc="-5" dirty="0">
                <a:solidFill>
                  <a:srgbClr val="595959"/>
                </a:solidFill>
                <a:latin typeface="Arial MT"/>
                <a:cs typeface="Arial MT"/>
              </a:rPr>
              <a:t> de </a:t>
            </a:r>
            <a:r>
              <a:rPr lang="en-US" sz="1400" spc="-5" dirty="0" err="1">
                <a:solidFill>
                  <a:srgbClr val="595959"/>
                </a:solidFill>
                <a:latin typeface="Arial MT"/>
                <a:cs typeface="Arial MT"/>
              </a:rPr>
              <a:t>peticiones</a:t>
            </a:r>
            <a:r>
              <a:rPr lang="en-US" sz="1400" spc="-5" dirty="0">
                <a:solidFill>
                  <a:srgbClr val="595959"/>
                </a:solidFill>
                <a:latin typeface="Arial MT"/>
                <a:cs typeface="Arial MT"/>
              </a:rPr>
              <a:t> HTTP</a:t>
            </a:r>
            <a:endParaRPr lang="en-US" sz="1400" dirty="0">
              <a:latin typeface="Arial MT"/>
              <a:cs typeface="Arial MT"/>
            </a:endParaRPr>
          </a:p>
          <a:p>
            <a:pPr marL="927100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s-ES" sz="1400" spc="-5" dirty="0">
                <a:solidFill>
                  <a:srgbClr val="595959"/>
                </a:solidFill>
                <a:latin typeface="Arial MT"/>
                <a:cs typeface="Arial MT"/>
              </a:rPr>
              <a:t>Renderizado de HTML (por ejemplo, ejecutar un preprocesador como el motor de plantillas Jade)</a:t>
            </a:r>
            <a:endParaRPr lang="en-US" sz="1400" dirty="0">
              <a:latin typeface="Arial MT"/>
              <a:cs typeface="Arial MT"/>
            </a:endParaRPr>
          </a:p>
          <a:p>
            <a:pPr marL="927100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s-ES" sz="1400" spc="-5" dirty="0">
                <a:solidFill>
                  <a:srgbClr val="595959"/>
                </a:solidFill>
                <a:latin typeface="Arial MT"/>
                <a:cs typeface="Arial MT"/>
              </a:rPr>
              <a:t>Configuración de middleware y preprocesadores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Arial MT"/>
              <a:cs typeface="Arial MT"/>
            </a:endParaRPr>
          </a:p>
          <a:p>
            <a:pPr marL="263525" marR="838200" indent="-251460">
              <a:lnSpc>
                <a:spcPct val="114599"/>
              </a:lnSpc>
              <a:spcBef>
                <a:spcPts val="5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get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('</a:t>
            </a:r>
            <a:r>
              <a:rPr sz="1800" spc="-5" dirty="0">
                <a:solidFill>
                  <a:srgbClr val="37761C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', 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(httpRequest, httpResponse)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httpResponse.</a:t>
            </a:r>
            <a:r>
              <a:rPr sz="1800" spc="-5" dirty="0">
                <a:solidFill>
                  <a:srgbClr val="CC0000"/>
                </a:solidFill>
                <a:latin typeface="Consolas"/>
                <a:cs typeface="Consolas"/>
              </a:rPr>
              <a:t>send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('</a:t>
            </a:r>
            <a:r>
              <a:rPr sz="1800" spc="-5" dirty="0">
                <a:solidFill>
                  <a:srgbClr val="37761C"/>
                </a:solidFill>
                <a:latin typeface="Consolas"/>
                <a:cs typeface="Consolas"/>
              </a:rPr>
              <a:t>hello</a:t>
            </a:r>
            <a:r>
              <a:rPr sz="1800" spc="-1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Consolas"/>
                <a:cs typeface="Consolas"/>
              </a:rPr>
              <a:t>world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');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3402965" algn="l"/>
              </a:tabLst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CC0000"/>
                </a:solidFill>
                <a:latin typeface="Consolas"/>
                <a:cs typeface="Consolas"/>
              </a:rPr>
              <a:t>listen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(3000);	//</a:t>
            </a:r>
            <a:r>
              <a:rPr sz="18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default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address</a:t>
            </a:r>
            <a:r>
              <a:rPr sz="1800" spc="4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localhost</a:t>
            </a:r>
            <a:r>
              <a:rPr sz="1800" spc="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3000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91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</a:t>
            </a:r>
            <a:r>
              <a:rPr spc="-9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213090" cy="3331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HTTP</a:t>
            </a:r>
            <a:r>
              <a:rPr sz="18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method:</a:t>
            </a:r>
            <a:endParaRPr sz="1800" dirty="0">
              <a:latin typeface="Arial MT"/>
              <a:cs typeface="Arial MT"/>
            </a:endParaRPr>
          </a:p>
          <a:p>
            <a:pPr marL="379095" marR="1423035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get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</a:t>
            </a:r>
            <a:r>
              <a:rPr sz="1800" spc="-5" dirty="0" err="1">
                <a:solidFill>
                  <a:srgbClr val="595959"/>
                </a:solidFill>
                <a:latin typeface="Consolas"/>
                <a:cs typeface="Consolas"/>
              </a:rPr>
              <a:t>urlPath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lang="en-US" sz="1800" spc="-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 err="1">
                <a:solidFill>
                  <a:srgbClr val="595959"/>
                </a:solidFill>
                <a:latin typeface="Consolas"/>
                <a:cs typeface="Consolas"/>
              </a:rPr>
              <a:t>requestProcessFunction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post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(urlPath, requestProcessFunction);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put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(urlPath, requestProcessFunction);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delete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(urlPath, requestProcessFunction); </a:t>
            </a:r>
            <a:r>
              <a:rPr sz="1800" spc="-97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800" spc="-5" dirty="0">
                <a:solidFill>
                  <a:srgbClr val="3C78D8"/>
                </a:solidFill>
                <a:latin typeface="Consolas"/>
                <a:cs typeface="Consolas"/>
              </a:rPr>
              <a:t>all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(urlPath,</a:t>
            </a:r>
            <a:r>
              <a:rPr sz="1800" spc="-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requestProcessFunction);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onsolas"/>
              <a:cs typeface="Consolas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Muchos otros métodos menos utilizados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 err="1">
                <a:solidFill>
                  <a:srgbClr val="595959"/>
                </a:solidFill>
                <a:latin typeface="Consolas"/>
                <a:cs typeface="Consolas"/>
              </a:rPr>
              <a:t>urlPat</a:t>
            </a:r>
            <a:r>
              <a:rPr sz="1800" dirty="0" err="1">
                <a:solidFill>
                  <a:srgbClr val="595959"/>
                </a:solidFill>
                <a:latin typeface="Consolas"/>
                <a:cs typeface="Consolas"/>
              </a:rPr>
              <a:t>h</a:t>
            </a:r>
            <a:r>
              <a:rPr sz="1800" spc="-484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puede contener parámetros como </a:t>
            </a:r>
            <a:r>
              <a:rPr lang="es-ES" sz="1800" dirty="0" err="1">
                <a:solidFill>
                  <a:srgbClr val="595959"/>
                </a:solidFill>
                <a:latin typeface="Arial MT"/>
                <a:cs typeface="Arial MT"/>
              </a:rPr>
              <a:t>React</a:t>
            </a: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s-ES" sz="1800" dirty="0" err="1">
                <a:solidFill>
                  <a:srgbClr val="595959"/>
                </a:solidFill>
                <a:latin typeface="Arial MT"/>
                <a:cs typeface="Arial MT"/>
              </a:rPr>
              <a:t>Router</a:t>
            </a: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 (por ejemplo, '/</a:t>
            </a:r>
            <a:r>
              <a:rPr lang="es-ES" sz="1800" dirty="0" err="1">
                <a:solidFill>
                  <a:srgbClr val="595959"/>
                </a:solidFill>
                <a:latin typeface="Arial MT"/>
                <a:cs typeface="Arial MT"/>
              </a:rPr>
              <a:t>users</a:t>
            </a: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/:</a:t>
            </a:r>
            <a:r>
              <a:rPr lang="es-ES" sz="1800" dirty="0" err="1">
                <a:solidFill>
                  <a:srgbClr val="595959"/>
                </a:solidFill>
                <a:latin typeface="Arial MT"/>
                <a:cs typeface="Arial MT"/>
              </a:rPr>
              <a:t>user</a:t>
            </a: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-id')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88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httpRequest</a:t>
            </a:r>
            <a:r>
              <a:rPr spc="-85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382000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600" spc="-5" dirty="0">
                <a:solidFill>
                  <a:srgbClr val="3C78D8"/>
                </a:solidFill>
                <a:latin typeface="Consolas"/>
                <a:cs typeface="Consolas"/>
              </a:rPr>
              <a:t>get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('</a:t>
            </a:r>
            <a:r>
              <a:rPr sz="1600" spc="-5" dirty="0">
                <a:solidFill>
                  <a:srgbClr val="37761C"/>
                </a:solidFill>
                <a:latin typeface="Consolas"/>
                <a:cs typeface="Consolas"/>
              </a:rPr>
              <a:t>/user/:user</a:t>
            </a:r>
            <a:r>
              <a:rPr lang="en-US" sz="1600" spc="-5" dirty="0">
                <a:solidFill>
                  <a:srgbClr val="37761C"/>
                </a:solidFill>
                <a:latin typeface="Consolas"/>
                <a:cs typeface="Consolas"/>
              </a:rPr>
              <a:t>-</a:t>
            </a:r>
            <a:r>
              <a:rPr sz="1600" spc="-5" dirty="0">
                <a:solidFill>
                  <a:srgbClr val="37761C"/>
                </a:solidFill>
                <a:latin typeface="Consolas"/>
                <a:cs typeface="Consolas"/>
              </a:rPr>
              <a:t>id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',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C78D8"/>
                </a:solidFill>
                <a:latin typeface="Consolas"/>
                <a:cs typeface="Consolas"/>
              </a:rPr>
              <a:t>function</a:t>
            </a:r>
            <a:r>
              <a:rPr sz="1600" spc="10" dirty="0">
                <a:solidFill>
                  <a:srgbClr val="3C78D8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httpRequest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httpResponse)</a:t>
            </a:r>
            <a:r>
              <a:rPr sz="1600" spc="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…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Objeto con gran número de propiedades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El middleware (como el analizador del cuerpo JSON, el gestor de sesiones, etc.) puede añadir propiedades.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289675" algn="l"/>
              </a:tabLst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request.params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-</a:t>
            </a:r>
            <a:r>
              <a:rPr sz="1800" spc="4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Objeto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que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contiene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parámetros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ruta</a:t>
            </a:r>
            <a:r>
              <a:rPr lang="en-US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800" spc="-5" dirty="0" err="1">
                <a:solidFill>
                  <a:srgbClr val="595959"/>
                </a:solidFill>
                <a:latin typeface="Arial MT"/>
                <a:cs typeface="Arial MT"/>
              </a:rPr>
              <a:t>url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(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user</a:t>
            </a:r>
            <a:r>
              <a:rPr lang="en-US" sz="1800" spc="-5" dirty="0">
                <a:solidFill>
                  <a:srgbClr val="595959"/>
                </a:solidFill>
                <a:latin typeface="Consolas"/>
                <a:cs typeface="Consolas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id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07134"/>
            <a:ext cx="165481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request.query  request.body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6760" y="3307134"/>
            <a:ext cx="6584840" cy="6456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414"/>
              </a:spcBef>
              <a:buChar char="-"/>
              <a:tabLst>
                <a:tab pos="215900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Objeto que contiene parámetros consulta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&amp;foo=9</a:t>
            </a:r>
            <a:r>
              <a:rPr sz="1800" spc="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{foo: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'9'})</a:t>
            </a:r>
            <a:endParaRPr sz="1800" dirty="0">
              <a:latin typeface="Arial MT"/>
              <a:cs typeface="Arial MT"/>
            </a:endParaRPr>
          </a:p>
          <a:p>
            <a:pPr marL="217170" indent="-203200">
              <a:lnSpc>
                <a:spcPct val="100000"/>
              </a:lnSpc>
              <a:spcBef>
                <a:spcPts val="315"/>
              </a:spcBef>
              <a:buChar char="-"/>
              <a:tabLst>
                <a:tab pos="217804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Objeto que contiene el cuerpo (</a:t>
            </a:r>
            <a:r>
              <a:rPr lang="es-ES" sz="1800" spc="-5" dirty="0" err="1">
                <a:solidFill>
                  <a:srgbClr val="595959"/>
                </a:solidFill>
                <a:latin typeface="Arial MT"/>
                <a:cs typeface="Arial MT"/>
              </a:rPr>
              <a:t>json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lang="es-ES" sz="1800" spc="-5" dirty="0" err="1">
                <a:solidFill>
                  <a:srgbClr val="595959"/>
                </a:solidFill>
                <a:latin typeface="Arial MT"/>
                <a:cs typeface="Arial MT"/>
              </a:rPr>
              <a:t>xml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975788"/>
            <a:ext cx="838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request.get(field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)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-</a:t>
            </a:r>
            <a:r>
              <a:rPr sz="1800" spc="-44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Devuelve el valor del campo de cabecera HTTP especificado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65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httpResponse</a:t>
            </a:r>
            <a:r>
              <a:rPr spc="-85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00245"/>
            <a:ext cx="8201025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600" spc="-5" dirty="0">
                <a:solidFill>
                  <a:srgbClr val="3C78D8"/>
                </a:solidFill>
                <a:latin typeface="Consolas"/>
                <a:cs typeface="Consolas"/>
              </a:rPr>
              <a:t>get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('</a:t>
            </a:r>
            <a:r>
              <a:rPr sz="1600" spc="-5" dirty="0">
                <a:solidFill>
                  <a:srgbClr val="37761C"/>
                </a:solidFill>
                <a:latin typeface="Consolas"/>
                <a:cs typeface="Consolas"/>
              </a:rPr>
              <a:t>/user/:user</a:t>
            </a:r>
            <a:r>
              <a:rPr lang="en-US" sz="1600" spc="-5" dirty="0">
                <a:solidFill>
                  <a:srgbClr val="37761C"/>
                </a:solidFill>
                <a:latin typeface="Consolas"/>
                <a:cs typeface="Consolas"/>
              </a:rPr>
              <a:t>-</a:t>
            </a:r>
            <a:r>
              <a:rPr sz="1600" spc="-5" dirty="0">
                <a:solidFill>
                  <a:srgbClr val="37761C"/>
                </a:solidFill>
                <a:latin typeface="Consolas"/>
                <a:cs typeface="Consolas"/>
              </a:rPr>
              <a:t>id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', </a:t>
            </a:r>
            <a:r>
              <a:rPr sz="1600" spc="-5" dirty="0">
                <a:solidFill>
                  <a:srgbClr val="3C78D8"/>
                </a:solidFill>
                <a:latin typeface="Consolas"/>
                <a:cs typeface="Consolas"/>
              </a:rPr>
              <a:t>function</a:t>
            </a:r>
            <a:r>
              <a:rPr sz="1600" spc="15" dirty="0">
                <a:solidFill>
                  <a:srgbClr val="3C78D8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httpRequest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httpResponse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…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Objeto con una serie de métodos para configurar los campos de respuesta HTTP.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164286"/>
            <a:ext cx="29083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response.write(content)  response.status(code)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026" y="2164286"/>
            <a:ext cx="5698574" cy="6456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63525" indent="-251460">
              <a:lnSpc>
                <a:spcPct val="100000"/>
              </a:lnSpc>
              <a:spcBef>
                <a:spcPts val="414"/>
              </a:spcBef>
              <a:buFont typeface="Consolas"/>
              <a:buChar char="-"/>
              <a:tabLst>
                <a:tab pos="264160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Construir el cuerpo de la respuesta con contenido</a:t>
            </a:r>
            <a:endParaRPr sz="1800" dirty="0">
              <a:latin typeface="Consolas"/>
              <a:cs typeface="Consolas"/>
            </a:endParaRPr>
          </a:p>
          <a:p>
            <a:pPr marL="263525" indent="-251460">
              <a:lnSpc>
                <a:spcPct val="100000"/>
              </a:lnSpc>
              <a:spcBef>
                <a:spcPts val="315"/>
              </a:spcBef>
              <a:buFont typeface="Consolas"/>
              <a:buChar char="-"/>
              <a:tabLst>
                <a:tab pos="264160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Establecer el código de estado HTTP de la respuesta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832941"/>
            <a:ext cx="8530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response.set(prop,</a:t>
            </a:r>
            <a:r>
              <a:rPr sz="18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value)</a:t>
            </a:r>
            <a:r>
              <a:rPr sz="1800" spc="1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Establecer el valor de la propiedad de la cabecera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5" y="3107261"/>
            <a:ext cx="255714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response.end()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response.end(msg) </a:t>
            </a:r>
            <a:r>
              <a:rPr sz="18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response.send(</a:t>
            </a: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content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8926" y="3107261"/>
            <a:ext cx="5612673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5609" indent="-379095">
              <a:lnSpc>
                <a:spcPct val="100000"/>
              </a:lnSpc>
              <a:spcBef>
                <a:spcPts val="414"/>
              </a:spcBef>
              <a:buFont typeface="Consolas"/>
              <a:buChar char="-"/>
              <a:tabLst>
                <a:tab pos="434975" algn="l"/>
                <a:tab pos="436245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Finalizar la solicitud respondiendo a la misma</a:t>
            </a:r>
            <a:endParaRPr sz="1800" dirty="0">
              <a:latin typeface="Arial MT"/>
              <a:cs typeface="Arial MT"/>
            </a:endParaRPr>
          </a:p>
          <a:p>
            <a:pPr marL="389890" indent="-377825">
              <a:lnSpc>
                <a:spcPct val="100000"/>
              </a:lnSpc>
              <a:spcBef>
                <a:spcPts val="315"/>
              </a:spcBef>
              <a:buFont typeface="Consolas"/>
              <a:buChar char="-"/>
              <a:tabLst>
                <a:tab pos="389890" algn="l"/>
                <a:tab pos="390525" algn="l"/>
              </a:tabLst>
            </a:pP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Finaliza la petición respondiendo con </a:t>
            </a:r>
            <a:r>
              <a:rPr lang="es-ES" sz="1800" spc="-5" dirty="0" err="1">
                <a:solidFill>
                  <a:srgbClr val="595959"/>
                </a:solidFill>
                <a:latin typeface="Arial MT"/>
                <a:cs typeface="Arial MT"/>
              </a:rPr>
              <a:t>msg</a:t>
            </a:r>
            <a:endParaRPr sz="1800" dirty="0">
              <a:latin typeface="Arial MT"/>
              <a:cs typeface="Arial MT"/>
            </a:endParaRPr>
          </a:p>
          <a:p>
            <a:pPr marL="120014">
              <a:lnSpc>
                <a:spcPct val="100000"/>
              </a:lnSpc>
              <a:spcBef>
                <a:spcPts val="315"/>
              </a:spcBef>
              <a:tabLst>
                <a:tab pos="38608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Haz un </a:t>
            </a:r>
            <a:r>
              <a:rPr lang="es-ES" sz="1800" spc="-5" dirty="0" err="1">
                <a:solidFill>
                  <a:srgbClr val="595959"/>
                </a:solidFill>
                <a:latin typeface="Arial MT"/>
                <a:cs typeface="Arial MT"/>
              </a:rPr>
              <a:t>write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() y </a:t>
            </a:r>
            <a:r>
              <a:rPr lang="es-ES" sz="1800" spc="-5" dirty="0" err="1">
                <a:solidFill>
                  <a:srgbClr val="595959"/>
                </a:solidFill>
                <a:latin typeface="Arial MT"/>
                <a:cs typeface="Arial MT"/>
              </a:rPr>
              <a:t>end</a:t>
            </a:r>
            <a:r>
              <a:rPr lang="es-ES" sz="1800" spc="-5" dirty="0">
                <a:solidFill>
                  <a:srgbClr val="595959"/>
                </a:solidFill>
                <a:latin typeface="Arial MT"/>
                <a:cs typeface="Arial MT"/>
              </a:rPr>
              <a:t>()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4145486"/>
            <a:ext cx="8606874" cy="92268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s-ES" sz="1800" dirty="0">
                <a:solidFill>
                  <a:srgbClr val="595959"/>
                </a:solidFill>
                <a:latin typeface="Arial MT"/>
                <a:cs typeface="Arial MT"/>
              </a:rPr>
              <a:t>Los métodos devuelven el objeto de respuesta por lo que se apilan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(i.e.</a:t>
            </a:r>
            <a:r>
              <a:rPr sz="18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return</a:t>
            </a:r>
            <a:r>
              <a:rPr sz="18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this;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Consolas"/>
                <a:cs typeface="Consolas"/>
              </a:rPr>
              <a:t>response.status(code).write(content1).write(content2).end();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440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680" y="1103095"/>
            <a:ext cx="7914640" cy="363163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ES" sz="1600" spc="-5" dirty="0">
                <a:solidFill>
                  <a:srgbClr val="595959"/>
                </a:solidFill>
                <a:latin typeface="Arial MT"/>
                <a:cs typeface="Arial MT"/>
              </a:rPr>
              <a:t>Dar a otros programas la posibilidad de interponerse a las solicitudes</a:t>
            </a:r>
            <a:endParaRPr sz="1600" dirty="0">
              <a:latin typeface="Arial MT"/>
              <a:cs typeface="Arial MT"/>
            </a:endParaRPr>
          </a:p>
          <a:p>
            <a:pPr marL="17272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all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(urlPath,</a:t>
            </a:r>
            <a:r>
              <a:rPr sz="1600" spc="-1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function</a:t>
            </a:r>
            <a:r>
              <a:rPr sz="1600" spc="-1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(request,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response,</a:t>
            </a:r>
            <a:r>
              <a:rPr sz="1600" spc="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)</a:t>
            </a:r>
            <a:r>
              <a:rPr sz="1600" spc="-1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95959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630555" marR="5080" indent="-635">
              <a:lnSpc>
                <a:spcPct val="114599"/>
              </a:lnSpc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// </a:t>
            </a:r>
            <a:r>
              <a:rPr lang="es-ES" sz="1600" spc="-5" dirty="0">
                <a:solidFill>
                  <a:srgbClr val="595959"/>
                </a:solidFill>
                <a:latin typeface="Consolas"/>
                <a:cs typeface="Consolas"/>
              </a:rPr>
              <a:t>Realiza cualquier procesamiento a petición (o respuesta de ajuste)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sz="1600" spc="-5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630555" marR="5080" indent="-635">
              <a:lnSpc>
                <a:spcPct val="114599"/>
              </a:lnSpc>
            </a:pPr>
            <a:r>
              <a:rPr sz="1600" spc="-97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();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//</a:t>
            </a:r>
            <a:r>
              <a:rPr sz="1600" spc="-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s-ES" sz="1600" spc="-5" dirty="0">
                <a:solidFill>
                  <a:srgbClr val="595959"/>
                </a:solidFill>
                <a:latin typeface="Consolas"/>
                <a:cs typeface="Consolas"/>
              </a:rPr>
              <a:t>pasar el control al siguiente gestor (</a:t>
            </a:r>
            <a:r>
              <a:rPr lang="es-ES" sz="1600" spc="-5" dirty="0" err="1">
                <a:solidFill>
                  <a:srgbClr val="595959"/>
                </a:solidFill>
                <a:latin typeface="Consolas"/>
                <a:cs typeface="Consolas"/>
              </a:rPr>
              <a:t>handler</a:t>
            </a:r>
            <a:r>
              <a:rPr lang="es-ES" sz="1600" spc="-5" dirty="0">
                <a:solidFill>
                  <a:srgbClr val="595959"/>
                </a:solidFill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7272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});</a:t>
            </a:r>
            <a:endParaRPr sz="1600" dirty="0">
              <a:latin typeface="Consolas"/>
              <a:cs typeface="Consola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ES" sz="1600" spc="-5" dirty="0">
                <a:solidFill>
                  <a:srgbClr val="595959"/>
                </a:solidFill>
                <a:latin typeface="Arial MT"/>
                <a:cs typeface="Arial MT"/>
              </a:rPr>
              <a:t>Interposición de todas las solicitudes mediante el mecanismo de rutas</a:t>
            </a:r>
            <a:endParaRPr sz="1600" dirty="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expressApp.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use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(function</a:t>
            </a:r>
            <a:r>
              <a:rPr sz="16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(request,</a:t>
            </a:r>
            <a:r>
              <a:rPr sz="16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response,</a:t>
            </a:r>
            <a:r>
              <a:rPr sz="1600" spc="-1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next)</a:t>
            </a:r>
            <a:r>
              <a:rPr sz="1600" spc="-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/>
                <a:cs typeface="Consolas"/>
              </a:rPr>
              <a:t>{...});</a:t>
            </a:r>
            <a:endParaRPr sz="1600" dirty="0">
              <a:latin typeface="Consolas"/>
              <a:cs typeface="Consola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spc="-5" dirty="0" err="1">
                <a:solidFill>
                  <a:srgbClr val="595959"/>
                </a:solidFill>
                <a:latin typeface="Arial MT"/>
                <a:cs typeface="Arial MT"/>
              </a:rPr>
              <a:t>Ejemplos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6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Comprueba si el usuario ha iniciado sesión, de lo contrario envía una respuesta de error y no llama a </a:t>
            </a:r>
            <a:r>
              <a:rPr lang="es-ES" sz="1200" spc="-5" dirty="0" err="1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()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ES" sz="1200" spc="-5" dirty="0" err="1">
                <a:solidFill>
                  <a:srgbClr val="595959"/>
                </a:solidFill>
                <a:latin typeface="Arial MT"/>
                <a:cs typeface="Arial MT"/>
              </a:rPr>
              <a:t>Parsear</a:t>
            </a: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 el cuerpo de la petición como JSON y adjuntar el objeto a </a:t>
            </a:r>
            <a:r>
              <a:rPr lang="es-ES" sz="1200" spc="-5" dirty="0" err="1">
                <a:solidFill>
                  <a:srgbClr val="595959"/>
                </a:solidFill>
                <a:latin typeface="Arial MT"/>
                <a:cs typeface="Arial MT"/>
              </a:rPr>
              <a:t>request.body</a:t>
            </a: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 y llamar a </a:t>
            </a:r>
            <a:r>
              <a:rPr lang="es-ES" sz="1200" spc="-5" dirty="0" err="1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()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ES" sz="1200" spc="-5" dirty="0">
                <a:solidFill>
                  <a:srgbClr val="595959"/>
                </a:solidFill>
                <a:latin typeface="Arial MT"/>
                <a:cs typeface="Arial MT"/>
              </a:rPr>
              <a:t>Gestión de sesiones y cookies, compresión, encriptación, etc.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927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ExpressJS</a:t>
            </a:r>
            <a:r>
              <a:rPr spc="-20" dirty="0"/>
              <a:t> </a:t>
            </a:r>
            <a:r>
              <a:rPr spc="-10" dirty="0"/>
              <a:t>Example:</a:t>
            </a:r>
            <a:r>
              <a:rPr spc="-15" dirty="0"/>
              <a:t> </a:t>
            </a:r>
            <a:r>
              <a:rPr spc="-20" dirty="0"/>
              <a:t>webServer.js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84098"/>
            <a:ext cx="324929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CC4125"/>
                </a:solidFill>
                <a:latin typeface="Consolas"/>
                <a:cs typeface="Consolas"/>
              </a:rPr>
              <a:t>let </a:t>
            </a:r>
            <a:r>
              <a:rPr sz="1400" spc="-5" dirty="0">
                <a:latin typeface="Consolas"/>
                <a:cs typeface="Consolas"/>
              </a:rPr>
              <a:t>express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require('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express</a:t>
            </a:r>
            <a:r>
              <a:rPr sz="1400" spc="-5" dirty="0">
                <a:latin typeface="Consolas"/>
                <a:cs typeface="Consolas"/>
              </a:rPr>
              <a:t>');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Consolas"/>
                <a:cs typeface="Consolas"/>
              </a:rPr>
              <a:t>let</a:t>
            </a:r>
            <a:r>
              <a:rPr sz="1400" spc="-15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app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express();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5087" y="1466038"/>
            <a:ext cx="2422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//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latin typeface="Arial MT"/>
                <a:cs typeface="Arial MT"/>
              </a:rPr>
              <a:t>Creating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"App"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1961338"/>
            <a:ext cx="7548245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9195" algn="l"/>
                <a:tab pos="4009390" algn="l"/>
              </a:tabLst>
            </a:pPr>
            <a:r>
              <a:rPr sz="1400" spc="-5" dirty="0">
                <a:latin typeface="Consolas"/>
                <a:cs typeface="Consolas"/>
              </a:rPr>
              <a:t>app.use(express.static(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Consolas"/>
                <a:cs typeface="Consolas"/>
              </a:rPr>
              <a:t>dirname));	//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5" dirty="0">
                <a:latin typeface="Arial MT"/>
                <a:cs typeface="Arial MT"/>
              </a:rPr>
              <a:t>Adding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middleware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03115" algn="l"/>
              </a:tabLst>
            </a:pPr>
            <a:r>
              <a:rPr sz="1400" spc="-5" dirty="0">
                <a:latin typeface="Consolas"/>
                <a:cs typeface="Consolas"/>
              </a:rPr>
              <a:t>app.get('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/</a:t>
            </a:r>
            <a:r>
              <a:rPr sz="1400" spc="-5" dirty="0">
                <a:latin typeface="Consolas"/>
                <a:cs typeface="Consolas"/>
              </a:rPr>
              <a:t>',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Consolas"/>
                <a:cs typeface="Consolas"/>
              </a:rPr>
              <a:t>function</a:t>
            </a:r>
            <a:r>
              <a:rPr sz="1400" spc="1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-5" dirty="0">
                <a:solidFill>
                  <a:srgbClr val="3C78D8"/>
                </a:solidFill>
                <a:latin typeface="Consolas"/>
                <a:cs typeface="Consolas"/>
              </a:rPr>
              <a:t>request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45818E"/>
                </a:solidFill>
                <a:latin typeface="Consolas"/>
                <a:cs typeface="Consolas"/>
              </a:rPr>
              <a:t>response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	</a:t>
            </a:r>
            <a:r>
              <a:rPr sz="1400" spc="-5" dirty="0">
                <a:latin typeface="Consolas"/>
                <a:cs typeface="Consolas"/>
              </a:rPr>
              <a:t>//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Arial MT"/>
                <a:cs typeface="Arial MT"/>
              </a:rPr>
              <a:t>simple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handler</a:t>
            </a:r>
            <a:endParaRPr sz="1400">
              <a:latin typeface="Arial MT"/>
              <a:cs typeface="Arial MT"/>
            </a:endParaRPr>
          </a:p>
          <a:p>
            <a:pPr marL="305435">
              <a:lnSpc>
                <a:spcPct val="100000"/>
              </a:lnSpc>
              <a:spcBef>
                <a:spcPts val="270"/>
              </a:spcBef>
              <a:tabLst>
                <a:tab pos="5482590" algn="l"/>
              </a:tabLst>
            </a:pPr>
            <a:r>
              <a:rPr sz="1400" spc="-5" dirty="0">
                <a:latin typeface="Consolas"/>
                <a:cs typeface="Consolas"/>
              </a:rPr>
              <a:t>response.send('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Simple</a:t>
            </a:r>
            <a:r>
              <a:rPr sz="140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web</a:t>
            </a:r>
            <a:r>
              <a:rPr sz="140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server</a:t>
            </a:r>
            <a:r>
              <a:rPr sz="140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files</a:t>
            </a:r>
            <a:r>
              <a:rPr sz="140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from</a:t>
            </a:r>
            <a:r>
              <a:rPr sz="1400" spc="5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' +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Consolas"/>
                <a:cs typeface="Consolas"/>
              </a:rPr>
              <a:t>dirname);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nsolas"/>
                <a:cs typeface="Consolas"/>
              </a:rPr>
              <a:t>});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35325" algn="l"/>
              </a:tabLst>
            </a:pPr>
            <a:r>
              <a:rPr sz="1400" spc="-5" dirty="0">
                <a:latin typeface="Consolas"/>
                <a:cs typeface="Consolas"/>
              </a:rPr>
              <a:t>app.listen(3000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Consolas"/>
                <a:cs typeface="Consolas"/>
              </a:rPr>
              <a:t>functio</a:t>
            </a:r>
            <a:r>
              <a:rPr sz="1400" dirty="0">
                <a:solidFill>
                  <a:srgbClr val="990000"/>
                </a:solidFill>
                <a:latin typeface="Consolas"/>
                <a:cs typeface="Consolas"/>
              </a:rPr>
              <a:t>n 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)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	</a:t>
            </a:r>
            <a:r>
              <a:rPr sz="1400" spc="-5" dirty="0">
                <a:latin typeface="Consolas"/>
                <a:cs typeface="Consolas"/>
              </a:rPr>
              <a:t>/</a:t>
            </a:r>
            <a:r>
              <a:rPr sz="1400" dirty="0">
                <a:latin typeface="Consolas"/>
                <a:cs typeface="Consolas"/>
              </a:rPr>
              <a:t>/</a:t>
            </a:r>
            <a:r>
              <a:rPr sz="1400" spc="-375" dirty="0">
                <a:latin typeface="Consolas"/>
                <a:cs typeface="Consolas"/>
              </a:rPr>
              <a:t> </a:t>
            </a:r>
            <a:r>
              <a:rPr sz="1400" spc="-5" dirty="0">
                <a:latin typeface="Arial MT"/>
                <a:cs typeface="Arial MT"/>
              </a:rPr>
              <a:t>Star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5" dirty="0">
                <a:latin typeface="Arial MT"/>
                <a:cs typeface="Arial MT"/>
              </a:rPr>
              <a:t> Expres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th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nsolas"/>
                <a:cs typeface="Consolas"/>
              </a:rPr>
              <a:t>console.log('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Listening</a:t>
            </a:r>
            <a:r>
              <a:rPr sz="1400" spc="-1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at</a:t>
            </a:r>
            <a:r>
              <a:rPr sz="1400" spc="-1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http://localhost:3000</a:t>
            </a:r>
            <a:r>
              <a:rPr sz="1400" spc="-1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exporting</a:t>
            </a:r>
            <a:r>
              <a:rPr sz="1400" spc="-1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the</a:t>
            </a:r>
            <a:r>
              <a:rPr sz="1400" spc="-10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Consolas"/>
                <a:cs typeface="Consolas"/>
              </a:rPr>
              <a:t>directory</a:t>
            </a:r>
            <a:r>
              <a:rPr sz="1400" spc="7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'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endParaRPr sz="1400">
              <a:latin typeface="Consolas"/>
              <a:cs typeface="Consolas"/>
            </a:endParaRPr>
          </a:p>
          <a:p>
            <a:pPr marL="1481455">
              <a:lnSpc>
                <a:spcPct val="100000"/>
              </a:lnSpc>
              <a:spcBef>
                <a:spcPts val="270"/>
              </a:spcBef>
              <a:tabLst>
                <a:tab pos="167703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5" dirty="0">
                <a:latin typeface="Consolas"/>
                <a:cs typeface="Consolas"/>
              </a:rPr>
              <a:t>dirname);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nsolas"/>
                <a:cs typeface="Consolas"/>
              </a:rPr>
              <a:t>});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927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ExpressJS</a:t>
            </a:r>
            <a:r>
              <a:rPr spc="-20" dirty="0"/>
              <a:t> </a:t>
            </a:r>
            <a:r>
              <a:rPr spc="-10" dirty="0"/>
              <a:t>Example:</a:t>
            </a:r>
            <a:r>
              <a:rPr spc="-15" dirty="0"/>
              <a:t> </a:t>
            </a:r>
            <a:r>
              <a:rPr spc="-20" dirty="0"/>
              <a:t>webServer.js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8388"/>
            <a:ext cx="6110605" cy="33820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7965" marR="5080" indent="-2159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urier New"/>
                <a:cs typeface="Courier New"/>
              </a:rPr>
              <a:t>app.get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7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'/user/list'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 functio</a:t>
            </a:r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 (request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 response</a:t>
            </a:r>
            <a:r>
              <a:rPr sz="1400" dirty="0">
                <a:latin typeface="Courier New"/>
                <a:cs typeface="Courier New"/>
              </a:rPr>
              <a:t>)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response.status(200).send(cs142models.userListModel()); </a:t>
            </a:r>
            <a:r>
              <a:rPr sz="1400" spc="-8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return;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229870" marR="634365" indent="-217804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app.get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7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'/user/:id'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 functio</a:t>
            </a:r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 (request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 response</a:t>
            </a:r>
            <a:r>
              <a:rPr sz="1400" dirty="0">
                <a:latin typeface="Courier New"/>
                <a:cs typeface="Courier New"/>
              </a:rPr>
              <a:t>)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let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request.params.id;</a:t>
            </a:r>
            <a:endParaRPr sz="1400">
              <a:latin typeface="Courier New"/>
              <a:cs typeface="Courier New"/>
            </a:endParaRPr>
          </a:p>
          <a:p>
            <a:pPr marL="229870" marR="1929130" indent="-4445">
              <a:lnSpc>
                <a:spcPts val="16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let user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cs142models.userModel(id); </a:t>
            </a:r>
            <a:r>
              <a:rPr sz="1400" spc="-8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(user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===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45134" marR="222250" indent="-6350">
              <a:lnSpc>
                <a:spcPts val="1650"/>
              </a:lnSpc>
            </a:pPr>
            <a:r>
              <a:rPr sz="1400" spc="-5" dirty="0">
                <a:latin typeface="Courier New"/>
                <a:cs typeface="Courier New"/>
              </a:rPr>
              <a:t>console.log('User with _id:' </a:t>
            </a:r>
            <a:r>
              <a:rPr sz="1400" dirty="0"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id </a:t>
            </a:r>
            <a:r>
              <a:rPr sz="1400" dirty="0">
                <a:latin typeface="Courier New"/>
                <a:cs typeface="Courier New"/>
              </a:rPr>
              <a:t>+ ' </a:t>
            </a:r>
            <a:r>
              <a:rPr sz="1400" spc="-5" dirty="0">
                <a:latin typeface="Courier New"/>
                <a:cs typeface="Courier New"/>
              </a:rPr>
              <a:t>not found.');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response.status(400).send('Not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found');</a:t>
            </a:r>
            <a:endParaRPr sz="1400">
              <a:latin typeface="Courier New"/>
              <a:cs typeface="Courier New"/>
            </a:endParaRPr>
          </a:p>
          <a:p>
            <a:pPr marL="445134">
              <a:lnSpc>
                <a:spcPts val="1585"/>
              </a:lnSpc>
            </a:pPr>
            <a:r>
              <a:rPr sz="1400" spc="-5" dirty="0">
                <a:latin typeface="Courier New"/>
                <a:cs typeface="Courier New"/>
              </a:rPr>
              <a:t>return;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5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9870" marR="2460625" indent="-254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response.status(200).send(user); </a:t>
            </a:r>
            <a:r>
              <a:rPr sz="1400" spc="-8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return;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1293</Words>
  <Application>Microsoft Office PowerPoint</Application>
  <PresentationFormat>Presentación en pantalla (16:9)</PresentationFormat>
  <Paragraphs>131</Paragraphs>
  <Slides>12</Slides>
  <Notes>3</Notes>
  <HiddenSlides>3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Presentación de PowerPoint</vt:lpstr>
      <vt:lpstr>Express.js - A web framework for Node.js</vt:lpstr>
      <vt:lpstr>let express = require('express');</vt:lpstr>
      <vt:lpstr>Express routing</vt:lpstr>
      <vt:lpstr>httpRequest object</vt:lpstr>
      <vt:lpstr>httpResponse object</vt:lpstr>
      <vt:lpstr>Middleware</vt:lpstr>
      <vt:lpstr>ExpressJS Example: webServer.js</vt:lpstr>
      <vt:lpstr>ExpressJS Example: webServer.js</vt:lpstr>
      <vt:lpstr>A Simple Model Fetcher - Fetch from a JSON file</vt:lpstr>
      <vt:lpstr>A Simple Model Fetcher - Fetch from a JSON file</vt:lpstr>
      <vt:lpstr>Fetching multiple models - Comments of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</dc:title>
  <cp:lastModifiedBy>Norbey Danilo Muñoz Cañon</cp:lastModifiedBy>
  <cp:revision>6</cp:revision>
  <dcterms:created xsi:type="dcterms:W3CDTF">2023-06-08T05:14:51Z</dcterms:created>
  <dcterms:modified xsi:type="dcterms:W3CDTF">2023-11-09T20:02:41Z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