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8" r:id="rId3"/>
    <p:sldId id="260" r:id="rId4"/>
    <p:sldId id="261" r:id="rId5"/>
    <p:sldId id="262" r:id="rId6"/>
    <p:sldId id="263" r:id="rId7"/>
    <p:sldId id="265" r:id="rId8"/>
    <p:sldId id="266" r:id="rId9"/>
    <p:sldId id="267" r:id="rId10"/>
    <p:sldId id="268" r:id="rId11"/>
    <p:sldId id="269" r:id="rId12"/>
    <p:sldId id="270"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77" autoAdjust="0"/>
  </p:normalViewPr>
  <p:slideViewPr>
    <p:cSldViewPr>
      <p:cViewPr varScale="1">
        <p:scale>
          <a:sx n="138" d="100"/>
          <a:sy n="138" d="100"/>
        </p:scale>
        <p:origin x="182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29f64d73-8b12-4c53-a9f3-1c223397a229" providerId="ADAL" clId="{6728F0D6-C746-4CAE-9C47-8E33E403360F}"/>
    <pc:docChg chg="undo custSel modSld">
      <pc:chgData name="NORBEY DANILO MUÑOZ CAÑON" userId="29f64d73-8b12-4c53-a9f3-1c223397a229" providerId="ADAL" clId="{6728F0D6-C746-4CAE-9C47-8E33E403360F}" dt="2023-11-09T21:18:43.677" v="53" actId="20577"/>
      <pc:docMkLst>
        <pc:docMk/>
      </pc:docMkLst>
      <pc:sldChg chg="modNotesTx">
        <pc:chgData name="NORBEY DANILO MUÑOZ CAÑON" userId="29f64d73-8b12-4c53-a9f3-1c223397a229" providerId="ADAL" clId="{6728F0D6-C746-4CAE-9C47-8E33E403360F}" dt="2023-11-09T20:59:53.918" v="19" actId="20577"/>
        <pc:sldMkLst>
          <pc:docMk/>
          <pc:sldMk cId="0" sldId="281"/>
        </pc:sldMkLst>
      </pc:sldChg>
      <pc:sldChg chg="modNotesTx">
        <pc:chgData name="NORBEY DANILO MUÑOZ CAÑON" userId="29f64d73-8b12-4c53-a9f3-1c223397a229" providerId="ADAL" clId="{6728F0D6-C746-4CAE-9C47-8E33E403360F}" dt="2023-11-09T21:18:43.677" v="53" actId="20577"/>
        <pc:sldMkLst>
          <pc:docMk/>
          <pc:sldMk cId="0" sldId="2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47FB90FF-5B26-4656-B62F-809833ADE531}" type="datetimeFigureOut">
              <a:rPr lang="es-CO" smtClean="0"/>
              <a:t>9/11/2023</a:t>
            </a:fld>
            <a:endParaRPr lang="es-CO"/>
          </a:p>
        </p:txBody>
      </p:sp>
      <p:sp>
        <p:nvSpPr>
          <p:cNvPr id="4" name="Marcador de imagen de diapositiva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E40D548E-A90D-4D1B-82D3-DAE0F3DDDB53}" type="slidenum">
              <a:rPr lang="es-CO" smtClean="0"/>
              <a:t>‹Nº›</a:t>
            </a:fld>
            <a:endParaRPr lang="es-CO"/>
          </a:p>
        </p:txBody>
      </p:sp>
    </p:spTree>
    <p:extLst>
      <p:ext uri="{BB962C8B-B14F-4D97-AF65-F5344CB8AC3E}">
        <p14:creationId xmlns:p14="http://schemas.microsoft.com/office/powerpoint/2010/main" val="20763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err="1"/>
              <a:t>express</a:t>
            </a:r>
            <a:r>
              <a:rPr lang="es-CO" dirty="0"/>
              <a:t>/express-03</a:t>
            </a:r>
          </a:p>
        </p:txBody>
      </p:sp>
      <p:sp>
        <p:nvSpPr>
          <p:cNvPr id="4" name="Marcador de número de diapositiva 3"/>
          <p:cNvSpPr>
            <a:spLocks noGrp="1"/>
          </p:cNvSpPr>
          <p:nvPr>
            <p:ph type="sldNum" sz="quarter" idx="5"/>
          </p:nvPr>
        </p:nvSpPr>
        <p:spPr/>
        <p:txBody>
          <a:bodyPr/>
          <a:lstStyle/>
          <a:p>
            <a:fld id="{E40D548E-A90D-4D1B-82D3-DAE0F3DDDB53}" type="slidenum">
              <a:rPr lang="es-CO" smtClean="0"/>
              <a:t>22</a:t>
            </a:fld>
            <a:endParaRPr lang="es-CO"/>
          </a:p>
        </p:txBody>
      </p:sp>
    </p:spTree>
    <p:extLst>
      <p:ext uri="{BB962C8B-B14F-4D97-AF65-F5344CB8AC3E}">
        <p14:creationId xmlns:p14="http://schemas.microsoft.com/office/powerpoint/2010/main" val="467637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err="1"/>
              <a:t>express</a:t>
            </a:r>
            <a:r>
              <a:rPr lang="es-CO"/>
              <a:t>/express-04</a:t>
            </a:r>
          </a:p>
        </p:txBody>
      </p:sp>
      <p:sp>
        <p:nvSpPr>
          <p:cNvPr id="4" name="Marcador de número de diapositiva 3"/>
          <p:cNvSpPr>
            <a:spLocks noGrp="1"/>
          </p:cNvSpPr>
          <p:nvPr>
            <p:ph type="sldNum" sz="quarter" idx="5"/>
          </p:nvPr>
        </p:nvSpPr>
        <p:spPr/>
        <p:txBody>
          <a:bodyPr/>
          <a:lstStyle/>
          <a:p>
            <a:fld id="{E40D548E-A90D-4D1B-82D3-DAE0F3DDDB53}" type="slidenum">
              <a:rPr lang="es-CO" smtClean="0"/>
              <a:t>33</a:t>
            </a:fld>
            <a:endParaRPr lang="es-CO"/>
          </a:p>
        </p:txBody>
      </p:sp>
    </p:spTree>
    <p:extLst>
      <p:ext uri="{BB962C8B-B14F-4D97-AF65-F5344CB8AC3E}">
        <p14:creationId xmlns:p14="http://schemas.microsoft.com/office/powerpoint/2010/main" val="815067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624395" y="956511"/>
            <a:ext cx="3630929" cy="535940"/>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Microsoft Sans Serif"/>
                <a:cs typeface="Microsoft Sans Serif"/>
              </a:defRPr>
            </a:lvl1pPr>
          </a:lstStyle>
          <a:p>
            <a:pPr marL="12700">
              <a:lnSpc>
                <a:spcPct val="100000"/>
              </a:lnSpc>
              <a:spcBef>
                <a:spcPts val="190"/>
              </a:spcBef>
            </a:pPr>
            <a:r>
              <a:rPr spc="-35" dirty="0"/>
              <a:t>GSyC</a:t>
            </a:r>
            <a:r>
              <a:rPr spc="20" dirty="0"/>
              <a:t> </a:t>
            </a:r>
            <a:r>
              <a:rPr spc="10" dirty="0"/>
              <a:t>-</a:t>
            </a:r>
            <a:r>
              <a:rPr spc="25" dirty="0"/>
              <a:t> </a:t>
            </a:r>
            <a:r>
              <a:rPr spc="-20" dirty="0"/>
              <a:t>2022</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6" name="Holder 6"/>
          <p:cNvSpPr>
            <a:spLocks noGrp="1"/>
          </p:cNvSpPr>
          <p:nvPr>
            <p:ph type="sldNum" sz="quarter" idx="7"/>
          </p:nvPr>
        </p:nvSpPr>
        <p:spPr/>
        <p:txBody>
          <a:bodyPr lIns="0" tIns="0" rIns="0" bIns="0"/>
          <a:lstStyle>
            <a:lvl1pPr>
              <a:defRPr sz="600" b="0" i="0">
                <a:solidFill>
                  <a:schemeClr val="bg1"/>
                </a:solidFill>
                <a:latin typeface="Microsoft Sans Serif"/>
                <a:cs typeface="Microsoft Sans Serif"/>
              </a:defRPr>
            </a:lvl1pPr>
          </a:lstStyle>
          <a:p>
            <a:pPr marL="38100">
              <a:lnSpc>
                <a:spcPct val="100000"/>
              </a:lnSpc>
              <a:spcBef>
                <a:spcPts val="190"/>
              </a:spcBef>
            </a:pPr>
            <a:fld id="{81D60167-4931-47E6-BA6A-407CBD079E47}" type="slidenum">
              <a:rPr spc="-20" dirty="0"/>
              <a:t>‹Nº›</a:t>
            </a:fld>
            <a:endParaRPr spc="-2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Microsoft Sans Serif"/>
                <a:cs typeface="Microsoft Sans Serif"/>
              </a:defRPr>
            </a:lvl1pPr>
          </a:lstStyle>
          <a:p>
            <a:pPr marL="12700">
              <a:lnSpc>
                <a:spcPct val="100000"/>
              </a:lnSpc>
              <a:spcBef>
                <a:spcPts val="190"/>
              </a:spcBef>
            </a:pPr>
            <a:r>
              <a:rPr spc="-35" dirty="0"/>
              <a:t>GSyC</a:t>
            </a:r>
            <a:r>
              <a:rPr spc="20" dirty="0"/>
              <a:t> </a:t>
            </a:r>
            <a:r>
              <a:rPr spc="10" dirty="0"/>
              <a:t>-</a:t>
            </a:r>
            <a:r>
              <a:rPr spc="25" dirty="0"/>
              <a:t> </a:t>
            </a:r>
            <a:r>
              <a:rPr spc="-20" dirty="0"/>
              <a:t>2022</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6" name="Holder 6"/>
          <p:cNvSpPr>
            <a:spLocks noGrp="1"/>
          </p:cNvSpPr>
          <p:nvPr>
            <p:ph type="sldNum" sz="quarter" idx="7"/>
          </p:nvPr>
        </p:nvSpPr>
        <p:spPr/>
        <p:txBody>
          <a:bodyPr lIns="0" tIns="0" rIns="0" bIns="0"/>
          <a:lstStyle>
            <a:lvl1pPr>
              <a:defRPr sz="600" b="0" i="0">
                <a:solidFill>
                  <a:schemeClr val="bg1"/>
                </a:solidFill>
                <a:latin typeface="Microsoft Sans Serif"/>
                <a:cs typeface="Microsoft Sans Serif"/>
              </a:defRPr>
            </a:lvl1pPr>
          </a:lstStyle>
          <a:p>
            <a:pPr marL="38100">
              <a:lnSpc>
                <a:spcPct val="100000"/>
              </a:lnSpc>
              <a:spcBef>
                <a:spcPts val="190"/>
              </a:spcBef>
            </a:pPr>
            <a:fld id="{81D60167-4931-47E6-BA6A-407CBD079E47}" type="slidenum">
              <a:rPr spc="-20" dirty="0"/>
              <a:t>‹Nº›</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Microsoft Sans Serif"/>
                <a:cs typeface="Microsoft Sans Serif"/>
              </a:defRPr>
            </a:lvl1pPr>
          </a:lstStyle>
          <a:p>
            <a:pPr marL="12700">
              <a:lnSpc>
                <a:spcPct val="100000"/>
              </a:lnSpc>
              <a:spcBef>
                <a:spcPts val="190"/>
              </a:spcBef>
            </a:pPr>
            <a:r>
              <a:rPr spc="-35" dirty="0"/>
              <a:t>GSyC</a:t>
            </a:r>
            <a:r>
              <a:rPr spc="20" dirty="0"/>
              <a:t> </a:t>
            </a:r>
            <a:r>
              <a:rPr spc="10" dirty="0"/>
              <a:t>-</a:t>
            </a:r>
            <a:r>
              <a:rPr spc="25" dirty="0"/>
              <a:t> </a:t>
            </a:r>
            <a:r>
              <a:rPr spc="-20" dirty="0"/>
              <a:t>2022</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7" name="Holder 7"/>
          <p:cNvSpPr>
            <a:spLocks noGrp="1"/>
          </p:cNvSpPr>
          <p:nvPr>
            <p:ph type="sldNum" sz="quarter" idx="7"/>
          </p:nvPr>
        </p:nvSpPr>
        <p:spPr/>
        <p:txBody>
          <a:bodyPr lIns="0" tIns="0" rIns="0" bIns="0"/>
          <a:lstStyle>
            <a:lvl1pPr>
              <a:defRPr sz="600" b="0" i="0">
                <a:solidFill>
                  <a:schemeClr val="bg1"/>
                </a:solidFill>
                <a:latin typeface="Microsoft Sans Serif"/>
                <a:cs typeface="Microsoft Sans Serif"/>
              </a:defRPr>
            </a:lvl1pPr>
          </a:lstStyle>
          <a:p>
            <a:pPr marL="38100">
              <a:lnSpc>
                <a:spcPct val="100000"/>
              </a:lnSpc>
              <a:spcBef>
                <a:spcPts val="190"/>
              </a:spcBef>
            </a:pPr>
            <a:fld id="{81D60167-4931-47E6-BA6A-407CBD079E47}" type="slidenum">
              <a:rPr spc="-20" dirty="0"/>
              <a:t>‹Nº›</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Microsoft Sans Serif"/>
                <a:cs typeface="Microsoft Sans Serif"/>
              </a:defRPr>
            </a:lvl1pPr>
          </a:lstStyle>
          <a:p>
            <a:pPr marL="12700">
              <a:lnSpc>
                <a:spcPct val="100000"/>
              </a:lnSpc>
              <a:spcBef>
                <a:spcPts val="190"/>
              </a:spcBef>
            </a:pPr>
            <a:r>
              <a:rPr spc="-35" dirty="0"/>
              <a:t>GSyC</a:t>
            </a:r>
            <a:r>
              <a:rPr spc="20" dirty="0"/>
              <a:t> </a:t>
            </a:r>
            <a:r>
              <a:rPr spc="10" dirty="0"/>
              <a:t>-</a:t>
            </a:r>
            <a:r>
              <a:rPr spc="25" dirty="0"/>
              <a:t> </a:t>
            </a:r>
            <a:r>
              <a:rPr spc="-20" dirty="0"/>
              <a:t>2022</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5" name="Holder 5"/>
          <p:cNvSpPr>
            <a:spLocks noGrp="1"/>
          </p:cNvSpPr>
          <p:nvPr>
            <p:ph type="sldNum" sz="quarter" idx="7"/>
          </p:nvPr>
        </p:nvSpPr>
        <p:spPr/>
        <p:txBody>
          <a:bodyPr lIns="0" tIns="0" rIns="0" bIns="0"/>
          <a:lstStyle>
            <a:lvl1pPr>
              <a:defRPr sz="600" b="0" i="0">
                <a:solidFill>
                  <a:schemeClr val="bg1"/>
                </a:solidFill>
                <a:latin typeface="Microsoft Sans Serif"/>
                <a:cs typeface="Microsoft Sans Serif"/>
              </a:defRPr>
            </a:lvl1pPr>
          </a:lstStyle>
          <a:p>
            <a:pPr marL="38100">
              <a:lnSpc>
                <a:spcPct val="100000"/>
              </a:lnSpc>
              <a:spcBef>
                <a:spcPts val="190"/>
              </a:spcBef>
            </a:pPr>
            <a:fld id="{81D60167-4931-47E6-BA6A-407CBD079E47}" type="slidenum">
              <a:rPr spc="-20" dirty="0"/>
              <a:t>‹Nº›</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chemeClr val="bg1"/>
                </a:solidFill>
                <a:latin typeface="Microsoft Sans Serif"/>
                <a:cs typeface="Microsoft Sans Serif"/>
              </a:defRPr>
            </a:lvl1pPr>
          </a:lstStyle>
          <a:p>
            <a:pPr marL="12700">
              <a:lnSpc>
                <a:spcPct val="100000"/>
              </a:lnSpc>
              <a:spcBef>
                <a:spcPts val="190"/>
              </a:spcBef>
            </a:pPr>
            <a:r>
              <a:rPr spc="-35" dirty="0"/>
              <a:t>GSyC</a:t>
            </a:r>
            <a:r>
              <a:rPr spc="20" dirty="0"/>
              <a:t> </a:t>
            </a:r>
            <a:r>
              <a:rPr spc="10" dirty="0"/>
              <a:t>-</a:t>
            </a:r>
            <a:r>
              <a:rPr spc="25" dirty="0"/>
              <a:t> </a:t>
            </a:r>
            <a:r>
              <a:rPr spc="-20" dirty="0"/>
              <a:t>2022</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4" name="Holder 4"/>
          <p:cNvSpPr>
            <a:spLocks noGrp="1"/>
          </p:cNvSpPr>
          <p:nvPr>
            <p:ph type="sldNum" sz="quarter" idx="7"/>
          </p:nvPr>
        </p:nvSpPr>
        <p:spPr/>
        <p:txBody>
          <a:bodyPr lIns="0" tIns="0" rIns="0" bIns="0"/>
          <a:lstStyle>
            <a:lvl1pPr>
              <a:defRPr sz="600" b="0" i="0">
                <a:solidFill>
                  <a:schemeClr val="bg1"/>
                </a:solidFill>
                <a:latin typeface="Microsoft Sans Serif"/>
                <a:cs typeface="Microsoft Sans Serif"/>
              </a:defRPr>
            </a:lvl1pPr>
          </a:lstStyle>
          <a:p>
            <a:pPr marL="38100">
              <a:lnSpc>
                <a:spcPct val="100000"/>
              </a:lnSpc>
              <a:spcBef>
                <a:spcPts val="190"/>
              </a:spcBef>
            </a:pPr>
            <a:fld id="{81D60167-4931-47E6-BA6A-407CBD079E47}" type="slidenum">
              <a:rPr spc="-20" dirty="0"/>
              <a:t>‹Nº›</a:t>
            </a:fld>
            <a:endParaRPr spc="-2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304415" cy="122555"/>
          </a:xfrm>
          <a:custGeom>
            <a:avLst/>
            <a:gdLst/>
            <a:ahLst/>
            <a:cxnLst/>
            <a:rect l="l" t="t" r="r" b="b"/>
            <a:pathLst>
              <a:path w="2304415" h="122555">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2" name="Holder 2"/>
          <p:cNvSpPr>
            <a:spLocks noGrp="1"/>
          </p:cNvSpPr>
          <p:nvPr>
            <p:ph type="title"/>
          </p:nvPr>
        </p:nvSpPr>
        <p:spPr>
          <a:xfrm>
            <a:off x="624395" y="421435"/>
            <a:ext cx="3611879" cy="880110"/>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3" name="Holder 3"/>
          <p:cNvSpPr>
            <a:spLocks noGrp="1"/>
          </p:cNvSpPr>
          <p:nvPr>
            <p:ph type="body" idx="1"/>
          </p:nvPr>
        </p:nvSpPr>
        <p:spPr>
          <a:xfrm>
            <a:off x="347294" y="519149"/>
            <a:ext cx="3915511" cy="708025"/>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95300" y="3317733"/>
            <a:ext cx="455295" cy="137160"/>
          </a:xfrm>
          <a:prstGeom prst="rect">
            <a:avLst/>
          </a:prstGeom>
        </p:spPr>
        <p:txBody>
          <a:bodyPr wrap="square" lIns="0" tIns="0" rIns="0" bIns="0">
            <a:spAutoFit/>
          </a:bodyPr>
          <a:lstStyle>
            <a:lvl1pPr>
              <a:defRPr sz="600" b="0" i="0">
                <a:solidFill>
                  <a:schemeClr val="bg1"/>
                </a:solidFill>
                <a:latin typeface="Microsoft Sans Serif"/>
                <a:cs typeface="Microsoft Sans Serif"/>
              </a:defRPr>
            </a:lvl1pPr>
          </a:lstStyle>
          <a:p>
            <a:pPr marL="12700">
              <a:lnSpc>
                <a:spcPct val="100000"/>
              </a:lnSpc>
              <a:spcBef>
                <a:spcPts val="190"/>
              </a:spcBef>
            </a:pPr>
            <a:r>
              <a:rPr spc="-35" dirty="0"/>
              <a:t>GSyC</a:t>
            </a:r>
            <a:r>
              <a:rPr spc="20" dirty="0"/>
              <a:t> </a:t>
            </a:r>
            <a:r>
              <a:rPr spc="10" dirty="0"/>
              <a:t>-</a:t>
            </a:r>
            <a:r>
              <a:rPr spc="25" dirty="0"/>
              <a:t> </a:t>
            </a:r>
            <a:r>
              <a:rPr spc="-20" dirty="0"/>
              <a:t>2022</a:t>
            </a: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6" name="Holder 6"/>
          <p:cNvSpPr>
            <a:spLocks noGrp="1"/>
          </p:cNvSpPr>
          <p:nvPr>
            <p:ph type="sldNum" sz="quarter" idx="7"/>
          </p:nvPr>
        </p:nvSpPr>
        <p:spPr>
          <a:xfrm>
            <a:off x="4381171" y="3317733"/>
            <a:ext cx="157479" cy="137160"/>
          </a:xfrm>
          <a:prstGeom prst="rect">
            <a:avLst/>
          </a:prstGeom>
        </p:spPr>
        <p:txBody>
          <a:bodyPr wrap="square" lIns="0" tIns="0" rIns="0" bIns="0">
            <a:spAutoFit/>
          </a:bodyPr>
          <a:lstStyle>
            <a:lvl1pPr>
              <a:defRPr sz="600" b="0" i="0">
                <a:solidFill>
                  <a:schemeClr val="bg1"/>
                </a:solidFill>
                <a:latin typeface="Microsoft Sans Serif"/>
                <a:cs typeface="Microsoft Sans Serif"/>
              </a:defRPr>
            </a:lvl1pPr>
          </a:lstStyle>
          <a:p>
            <a:pPr marL="38100">
              <a:lnSpc>
                <a:spcPct val="100000"/>
              </a:lnSpc>
              <a:spcBef>
                <a:spcPts val="190"/>
              </a:spcBef>
            </a:pPr>
            <a:fld id="{81D60167-4931-47E6-BA6A-407CBD079E47}" type="slidenum">
              <a:rPr spc="-20" dirty="0"/>
              <a:t>‹Nº›</a:t>
            </a:fld>
            <a:endParaRPr spc="-2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image" Target="../media/image6.png"/><Relationship Id="rId7" Type="http://schemas.openxmlformats.org/officeDocument/2006/relationships/hyperlink" Target="http://www.ejemplo.com/busqueda.php"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www.ejemplo.com/busqueda"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www.ejemplo.com/home/app/auto/busqueda" TargetMode="External"/><Relationship Id="rId5" Type="http://schemas.openxmlformats.org/officeDocument/2006/relationships/hyperlink" Target="http://www.ejemplo.com/busqueda" TargetMode="Externa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hyperlink" Target="http://www.ejemplo.com/" TargetMode="External"/><Relationship Id="rId3" Type="http://schemas.openxmlformats.org/officeDocument/2006/relationships/image" Target="../media/image8.png"/><Relationship Id="rId7" Type="http://schemas.openxmlformats.org/officeDocument/2006/relationships/hyperlink" Target="http://www.ejemplo.com/spain"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170815"/>
            <a:chOff x="0" y="0"/>
            <a:chExt cx="4608195" cy="170815"/>
          </a:xfrm>
        </p:grpSpPr>
        <p:sp>
          <p:nvSpPr>
            <p:cNvPr id="3" name="object 3"/>
            <p:cNvSpPr/>
            <p:nvPr/>
          </p:nvSpPr>
          <p:spPr>
            <a:xfrm>
              <a:off x="0"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0D286D"/>
            </a:solidFill>
          </p:spPr>
          <p:txBody>
            <a:bodyPr wrap="square" lIns="0" tIns="0" rIns="0" bIns="0" rtlCol="0"/>
            <a:lstStyle/>
            <a:p>
              <a:endParaRPr/>
            </a:p>
          </p:txBody>
        </p:sp>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73"/>
              <a:ext cx="4608004" cy="50609"/>
            </a:xfrm>
            <a:prstGeom prst="rect">
              <a:avLst/>
            </a:prstGeom>
          </p:spPr>
        </p:pic>
      </p:grpSp>
      <p:sp>
        <p:nvSpPr>
          <p:cNvPr id="6" name="object 6"/>
          <p:cNvSpPr/>
          <p:nvPr/>
        </p:nvSpPr>
        <p:spPr>
          <a:xfrm>
            <a:off x="309193" y="581050"/>
            <a:ext cx="3989704" cy="82550"/>
          </a:xfrm>
          <a:custGeom>
            <a:avLst/>
            <a:gdLst/>
            <a:ahLst/>
            <a:cxnLst/>
            <a:rect l="l" t="t" r="r" b="b"/>
            <a:pathLst>
              <a:path w="3989704" h="82550">
                <a:moveTo>
                  <a:pt x="3938852" y="0"/>
                </a:moveTo>
                <a:lnTo>
                  <a:pt x="50800" y="0"/>
                </a:lnTo>
                <a:lnTo>
                  <a:pt x="31075" y="4008"/>
                </a:lnTo>
                <a:lnTo>
                  <a:pt x="14922" y="14922"/>
                </a:lnTo>
                <a:lnTo>
                  <a:pt x="4008" y="31075"/>
                </a:lnTo>
                <a:lnTo>
                  <a:pt x="0" y="50800"/>
                </a:lnTo>
                <a:lnTo>
                  <a:pt x="0" y="82384"/>
                </a:lnTo>
                <a:lnTo>
                  <a:pt x="3989652" y="82384"/>
                </a:lnTo>
                <a:lnTo>
                  <a:pt x="3989652" y="50800"/>
                </a:lnTo>
                <a:lnTo>
                  <a:pt x="3985644" y="31075"/>
                </a:lnTo>
                <a:lnTo>
                  <a:pt x="3974729" y="14922"/>
                </a:lnTo>
                <a:lnTo>
                  <a:pt x="3958576" y="4008"/>
                </a:lnTo>
                <a:lnTo>
                  <a:pt x="3938852" y="0"/>
                </a:lnTo>
                <a:close/>
              </a:path>
            </a:pathLst>
          </a:custGeom>
          <a:solidFill>
            <a:srgbClr val="0D286D"/>
          </a:solidFill>
        </p:spPr>
        <p:txBody>
          <a:bodyPr wrap="square" lIns="0" tIns="0" rIns="0" bIns="0" rtlCol="0"/>
          <a:lstStyle/>
          <a:p>
            <a:endParaRPr/>
          </a:p>
        </p:txBody>
      </p:sp>
      <p:grpSp>
        <p:nvGrpSpPr>
          <p:cNvPr id="7" name="object 7"/>
          <p:cNvGrpSpPr/>
          <p:nvPr/>
        </p:nvGrpSpPr>
        <p:grpSpPr>
          <a:xfrm>
            <a:off x="309193" y="625474"/>
            <a:ext cx="4040504" cy="485140"/>
            <a:chOff x="309193" y="625474"/>
            <a:chExt cx="4040504" cy="485140"/>
          </a:xfrm>
        </p:grpSpPr>
        <p:pic>
          <p:nvPicPr>
            <p:cNvPr id="8" name="object 8"/>
            <p:cNvPicPr/>
            <p:nvPr/>
          </p:nvPicPr>
          <p:blipFill>
            <a:blip r:embed="rId3" cstate="print"/>
            <a:stretch>
              <a:fillRect/>
            </a:stretch>
          </p:blipFill>
          <p:spPr>
            <a:xfrm>
              <a:off x="359994" y="1008799"/>
              <a:ext cx="101600" cy="101600"/>
            </a:xfrm>
            <a:prstGeom prst="rect">
              <a:avLst/>
            </a:prstGeom>
          </p:spPr>
        </p:pic>
        <p:pic>
          <p:nvPicPr>
            <p:cNvPr id="9" name="object 9"/>
            <p:cNvPicPr/>
            <p:nvPr/>
          </p:nvPicPr>
          <p:blipFill>
            <a:blip r:embed="rId4" cstate="print"/>
            <a:stretch>
              <a:fillRect/>
            </a:stretch>
          </p:blipFill>
          <p:spPr>
            <a:xfrm>
              <a:off x="410794" y="996098"/>
              <a:ext cx="3938802" cy="114300"/>
            </a:xfrm>
            <a:prstGeom prst="rect">
              <a:avLst/>
            </a:prstGeom>
          </p:spPr>
        </p:pic>
        <p:pic>
          <p:nvPicPr>
            <p:cNvPr id="10" name="object 10"/>
            <p:cNvPicPr/>
            <p:nvPr/>
          </p:nvPicPr>
          <p:blipFill>
            <a:blip r:embed="rId5" cstate="print"/>
            <a:stretch>
              <a:fillRect/>
            </a:stretch>
          </p:blipFill>
          <p:spPr>
            <a:xfrm>
              <a:off x="4298846" y="631621"/>
              <a:ext cx="50751" cy="377177"/>
            </a:xfrm>
            <a:prstGeom prst="rect">
              <a:avLst/>
            </a:prstGeom>
          </p:spPr>
        </p:pic>
        <p:sp>
          <p:nvSpPr>
            <p:cNvPr id="11" name="object 11"/>
            <p:cNvSpPr/>
            <p:nvPr/>
          </p:nvSpPr>
          <p:spPr>
            <a:xfrm>
              <a:off x="309193" y="625474"/>
              <a:ext cx="3989704" cy="434340"/>
            </a:xfrm>
            <a:custGeom>
              <a:avLst/>
              <a:gdLst/>
              <a:ahLst/>
              <a:cxnLst/>
              <a:rect l="l" t="t" r="r" b="b"/>
              <a:pathLst>
                <a:path w="3989704" h="434340">
                  <a:moveTo>
                    <a:pt x="3989652" y="0"/>
                  </a:moveTo>
                  <a:lnTo>
                    <a:pt x="0" y="0"/>
                  </a:lnTo>
                  <a:lnTo>
                    <a:pt x="0" y="383324"/>
                  </a:lnTo>
                  <a:lnTo>
                    <a:pt x="4008" y="403048"/>
                  </a:lnTo>
                  <a:lnTo>
                    <a:pt x="14922" y="419201"/>
                  </a:lnTo>
                  <a:lnTo>
                    <a:pt x="31075" y="430116"/>
                  </a:lnTo>
                  <a:lnTo>
                    <a:pt x="50800" y="434124"/>
                  </a:lnTo>
                  <a:lnTo>
                    <a:pt x="3938852" y="434124"/>
                  </a:lnTo>
                  <a:lnTo>
                    <a:pt x="3958576" y="430116"/>
                  </a:lnTo>
                  <a:lnTo>
                    <a:pt x="3974729" y="419201"/>
                  </a:lnTo>
                  <a:lnTo>
                    <a:pt x="3985644" y="403048"/>
                  </a:lnTo>
                  <a:lnTo>
                    <a:pt x="3989652" y="383324"/>
                  </a:lnTo>
                  <a:lnTo>
                    <a:pt x="3989652" y="0"/>
                  </a:lnTo>
                  <a:close/>
                </a:path>
              </a:pathLst>
            </a:custGeom>
            <a:solidFill>
              <a:srgbClr val="0D286D"/>
            </a:solidFill>
          </p:spPr>
          <p:txBody>
            <a:bodyPr wrap="square" lIns="0" tIns="0" rIns="0" bIns="0" rtlCol="0"/>
            <a:lstStyle/>
            <a:p>
              <a:endParaRPr/>
            </a:p>
          </p:txBody>
        </p:sp>
        <p:sp>
          <p:nvSpPr>
            <p:cNvPr id="12" name="object 12"/>
            <p:cNvSpPr/>
            <p:nvPr/>
          </p:nvSpPr>
          <p:spPr>
            <a:xfrm>
              <a:off x="4298846" y="669712"/>
              <a:ext cx="0" cy="358140"/>
            </a:xfrm>
            <a:custGeom>
              <a:avLst/>
              <a:gdLst/>
              <a:ahLst/>
              <a:cxnLst/>
              <a:rect l="l" t="t" r="r" b="b"/>
              <a:pathLst>
                <a:path h="358140">
                  <a:moveTo>
                    <a:pt x="0" y="358136"/>
                  </a:moveTo>
                  <a:lnTo>
                    <a:pt x="0" y="0"/>
                  </a:lnTo>
                </a:path>
              </a:pathLst>
            </a:custGeom>
            <a:ln w="3175">
              <a:solidFill>
                <a:srgbClr val="7F7F7F"/>
              </a:solidFill>
            </a:ln>
          </p:spPr>
          <p:txBody>
            <a:bodyPr wrap="square" lIns="0" tIns="0" rIns="0" bIns="0" rtlCol="0"/>
            <a:lstStyle/>
            <a:p>
              <a:endParaRPr/>
            </a:p>
          </p:txBody>
        </p:sp>
        <p:sp>
          <p:nvSpPr>
            <p:cNvPr id="13" name="object 13"/>
            <p:cNvSpPr/>
            <p:nvPr/>
          </p:nvSpPr>
          <p:spPr>
            <a:xfrm>
              <a:off x="4298846" y="657011"/>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14" name="object 14"/>
            <p:cNvSpPr/>
            <p:nvPr/>
          </p:nvSpPr>
          <p:spPr>
            <a:xfrm>
              <a:off x="4298846" y="644311"/>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15" name="object 15"/>
            <p:cNvSpPr/>
            <p:nvPr/>
          </p:nvSpPr>
          <p:spPr>
            <a:xfrm>
              <a:off x="4298846" y="631611"/>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grpSp>
      <p:sp>
        <p:nvSpPr>
          <p:cNvPr id="16" name="object 16"/>
          <p:cNvSpPr txBox="1"/>
          <p:nvPr/>
        </p:nvSpPr>
        <p:spPr>
          <a:xfrm>
            <a:off x="1933308" y="683625"/>
            <a:ext cx="741045" cy="244475"/>
          </a:xfrm>
          <a:prstGeom prst="rect">
            <a:avLst/>
          </a:prstGeom>
        </p:spPr>
        <p:txBody>
          <a:bodyPr vert="horz" wrap="square" lIns="0" tIns="17145" rIns="0" bIns="0" rtlCol="0">
            <a:spAutoFit/>
          </a:bodyPr>
          <a:lstStyle/>
          <a:p>
            <a:pPr marL="12700">
              <a:lnSpc>
                <a:spcPct val="100000"/>
              </a:lnSpc>
              <a:spcBef>
                <a:spcPts val="135"/>
              </a:spcBef>
            </a:pPr>
            <a:r>
              <a:rPr sz="1400" spc="-60" dirty="0">
                <a:solidFill>
                  <a:srgbClr val="FFFFFF"/>
                </a:solidFill>
                <a:latin typeface="Tahoma"/>
                <a:cs typeface="Tahoma"/>
              </a:rPr>
              <a:t>Express.js</a:t>
            </a:r>
            <a:endParaRPr sz="1400">
              <a:latin typeface="Tahoma"/>
              <a:cs typeface="Tahoma"/>
            </a:endParaRPr>
          </a:p>
        </p:txBody>
      </p:sp>
      <p:grpSp>
        <p:nvGrpSpPr>
          <p:cNvPr id="19" name="object 19"/>
          <p:cNvGrpSpPr/>
          <p:nvPr/>
        </p:nvGrpSpPr>
        <p:grpSpPr>
          <a:xfrm>
            <a:off x="0" y="3333699"/>
            <a:ext cx="4608195" cy="122555"/>
            <a:chOff x="0" y="3333699"/>
            <a:chExt cx="4608195" cy="122555"/>
          </a:xfrm>
        </p:grpSpPr>
        <p:sp>
          <p:nvSpPr>
            <p:cNvPr id="20" name="object 20"/>
            <p:cNvSpPr/>
            <p:nvPr/>
          </p:nvSpPr>
          <p:spPr>
            <a:xfrm>
              <a:off x="0" y="3333699"/>
              <a:ext cx="2304415" cy="122555"/>
            </a:xfrm>
            <a:custGeom>
              <a:avLst/>
              <a:gdLst/>
              <a:ahLst/>
              <a:cxnLst/>
              <a:rect l="l" t="t" r="r" b="b"/>
              <a:pathLst>
                <a:path w="2304415" h="122554">
                  <a:moveTo>
                    <a:pt x="2303995" y="0"/>
                  </a:moveTo>
                  <a:lnTo>
                    <a:pt x="0" y="0"/>
                  </a:lnTo>
                  <a:lnTo>
                    <a:pt x="0" y="122301"/>
                  </a:lnTo>
                  <a:lnTo>
                    <a:pt x="2303995" y="122301"/>
                  </a:lnTo>
                  <a:lnTo>
                    <a:pt x="2303995" y="0"/>
                  </a:lnTo>
                  <a:close/>
                </a:path>
              </a:pathLst>
            </a:custGeom>
            <a:solidFill>
              <a:srgbClr val="0D286D"/>
            </a:solidFill>
          </p:spPr>
          <p:txBody>
            <a:bodyPr wrap="square" lIns="0" tIns="0" rIns="0" bIns="0" rtlCol="0"/>
            <a:lstStyle/>
            <a:p>
              <a:endParaRPr/>
            </a:p>
          </p:txBody>
        </p:sp>
        <p:sp>
          <p:nvSpPr>
            <p:cNvPr id="21" name="object 21"/>
            <p:cNvSpPr/>
            <p:nvPr/>
          </p:nvSpPr>
          <p:spPr>
            <a:xfrm>
              <a:off x="2303995" y="3333699"/>
              <a:ext cx="2304415" cy="122555"/>
            </a:xfrm>
            <a:custGeom>
              <a:avLst/>
              <a:gdLst/>
              <a:ahLst/>
              <a:cxnLst/>
              <a:rect l="l" t="t" r="r" b="b"/>
              <a:pathLst>
                <a:path w="2304415" h="122554">
                  <a:moveTo>
                    <a:pt x="2303995" y="0"/>
                  </a:moveTo>
                  <a:lnTo>
                    <a:pt x="0" y="0"/>
                  </a:lnTo>
                  <a:lnTo>
                    <a:pt x="0" y="122301"/>
                  </a:lnTo>
                  <a:lnTo>
                    <a:pt x="2303995" y="122301"/>
                  </a:lnTo>
                  <a:lnTo>
                    <a:pt x="2303995" y="0"/>
                  </a:lnTo>
                  <a:close/>
                </a:path>
              </a:pathLst>
            </a:custGeom>
            <a:solidFill>
              <a:srgbClr val="566999"/>
            </a:solidFill>
          </p:spPr>
          <p:txBody>
            <a:bodyPr wrap="square" lIns="0" tIns="0" rIns="0" bIns="0" rtlCol="0"/>
            <a:lstStyle/>
            <a:p>
              <a:endParaRPr/>
            </a:p>
          </p:txBody>
        </p:sp>
      </p:grpSp>
      <p:sp>
        <p:nvSpPr>
          <p:cNvPr id="24" name="object 24"/>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1</a:t>
            </a:fld>
            <a:endParaRPr spc="-20" dirty="0"/>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381000"/>
            <a:chOff x="0" y="0"/>
            <a:chExt cx="4608195" cy="381000"/>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68"/>
              <a:ext cx="4608004" cy="260646"/>
            </a:xfrm>
            <a:prstGeom prst="rect">
              <a:avLst/>
            </a:prstGeom>
          </p:spPr>
        </p:pic>
      </p:grpSp>
      <p:sp>
        <p:nvSpPr>
          <p:cNvPr id="6" name="object 6"/>
          <p:cNvSpPr txBox="1">
            <a:spLocks noGrp="1"/>
          </p:cNvSpPr>
          <p:nvPr>
            <p:ph type="title"/>
          </p:nvPr>
        </p:nvSpPr>
        <p:spPr>
          <a:xfrm>
            <a:off x="154762" y="117193"/>
            <a:ext cx="863600" cy="232756"/>
          </a:xfrm>
          <a:prstGeom prst="rect">
            <a:avLst/>
          </a:prstGeom>
        </p:spPr>
        <p:txBody>
          <a:bodyPr vert="horz" wrap="square" lIns="0" tIns="17145" rIns="0" bIns="0" rtlCol="0">
            <a:spAutoFit/>
          </a:bodyPr>
          <a:lstStyle/>
          <a:p>
            <a:pPr marL="12700">
              <a:lnSpc>
                <a:spcPct val="100000"/>
              </a:lnSpc>
              <a:spcBef>
                <a:spcPts val="135"/>
              </a:spcBef>
            </a:pPr>
            <a:r>
              <a:rPr lang="es-CO" sz="1400" spc="-114" dirty="0">
                <a:solidFill>
                  <a:srgbClr val="FFFFFF"/>
                </a:solidFill>
              </a:rPr>
              <a:t>Parámetros</a:t>
            </a:r>
            <a:endParaRPr lang="es-CO" sz="1400" dirty="0"/>
          </a:p>
        </p:txBody>
      </p:sp>
      <p:pic>
        <p:nvPicPr>
          <p:cNvPr id="7" name="object 7"/>
          <p:cNvPicPr/>
          <p:nvPr/>
        </p:nvPicPr>
        <p:blipFill>
          <a:blip r:embed="rId3" cstate="print"/>
          <a:stretch>
            <a:fillRect/>
          </a:stretch>
        </p:blipFill>
        <p:spPr>
          <a:xfrm>
            <a:off x="0" y="377888"/>
            <a:ext cx="4608004" cy="50609"/>
          </a:xfrm>
          <a:prstGeom prst="rect">
            <a:avLst/>
          </a:prstGeom>
        </p:spPr>
      </p:pic>
      <p:sp>
        <p:nvSpPr>
          <p:cNvPr id="8" name="object 8"/>
          <p:cNvSpPr txBox="1"/>
          <p:nvPr/>
        </p:nvSpPr>
        <p:spPr>
          <a:xfrm>
            <a:off x="347294" y="686522"/>
            <a:ext cx="3913504" cy="708025"/>
          </a:xfrm>
          <a:prstGeom prst="rect">
            <a:avLst/>
          </a:prstGeom>
        </p:spPr>
        <p:txBody>
          <a:bodyPr vert="horz" wrap="square" lIns="0" tIns="6985" rIns="0" bIns="0" rtlCol="0">
            <a:spAutoFit/>
          </a:bodyPr>
          <a:lstStyle/>
          <a:p>
            <a:pPr marL="12700" marR="5080" algn="just">
              <a:lnSpc>
                <a:spcPct val="102600"/>
              </a:lnSpc>
              <a:spcBef>
                <a:spcPts val="55"/>
              </a:spcBef>
            </a:pPr>
            <a:r>
              <a:rPr lang="es-CO" sz="1100" spc="-45" dirty="0">
                <a:latin typeface="Tahoma"/>
                <a:cs typeface="Tahoma"/>
              </a:rPr>
              <a:t>Podemos </a:t>
            </a:r>
            <a:r>
              <a:rPr lang="es-CO" sz="1100" spc="-60" dirty="0">
                <a:latin typeface="Tahoma"/>
                <a:cs typeface="Tahoma"/>
              </a:rPr>
              <a:t>usar</a:t>
            </a:r>
            <a:r>
              <a:rPr lang="es-CO" sz="1100" spc="-55" dirty="0">
                <a:latin typeface="Tahoma"/>
                <a:cs typeface="Tahoma"/>
              </a:rPr>
              <a:t> </a:t>
            </a:r>
            <a:r>
              <a:rPr lang="es-CO" sz="1100" i="1" spc="-120" dirty="0">
                <a:latin typeface="Trebuchet MS"/>
                <a:cs typeface="Trebuchet MS"/>
              </a:rPr>
              <a:t>parámetros</a:t>
            </a:r>
            <a:r>
              <a:rPr lang="es-CO" sz="1100" i="1" spc="-114" dirty="0">
                <a:latin typeface="Trebuchet MS"/>
                <a:cs typeface="Trebuchet MS"/>
              </a:rPr>
              <a:t> </a:t>
            </a:r>
            <a:r>
              <a:rPr lang="es-CO" sz="1100" spc="-75" dirty="0">
                <a:latin typeface="Tahoma"/>
                <a:cs typeface="Tahoma"/>
              </a:rPr>
              <a:t>en</a:t>
            </a:r>
            <a:r>
              <a:rPr lang="es-CO" sz="1100" spc="190" dirty="0">
                <a:latin typeface="Tahoma"/>
                <a:cs typeface="Tahoma"/>
              </a:rPr>
              <a:t> </a:t>
            </a:r>
            <a:r>
              <a:rPr lang="es-CO" sz="1100" spc="-25" dirty="0">
                <a:latin typeface="Tahoma"/>
                <a:cs typeface="Tahoma"/>
              </a:rPr>
              <a:t>la </a:t>
            </a:r>
            <a:r>
              <a:rPr lang="es-CO" sz="1100" spc="-95" dirty="0">
                <a:latin typeface="Tahoma"/>
                <a:cs typeface="Tahoma"/>
              </a:rPr>
              <a:t>dirección:</a:t>
            </a:r>
            <a:r>
              <a:rPr lang="es-CO" sz="1100" spc="155" dirty="0">
                <a:latin typeface="Tahoma"/>
                <a:cs typeface="Tahoma"/>
              </a:rPr>
              <a:t> </a:t>
            </a:r>
            <a:r>
              <a:rPr lang="es-CO" sz="1100" spc="-60" dirty="0">
                <a:latin typeface="Tahoma"/>
                <a:cs typeface="Tahoma"/>
              </a:rPr>
              <a:t>segmentos</a:t>
            </a:r>
            <a:r>
              <a:rPr lang="es-CO" sz="1100" spc="225" dirty="0">
                <a:latin typeface="Tahoma"/>
                <a:cs typeface="Tahoma"/>
              </a:rPr>
              <a:t> </a:t>
            </a:r>
            <a:r>
              <a:rPr lang="es-CO" sz="1100" spc="-75" dirty="0">
                <a:latin typeface="Tahoma"/>
                <a:cs typeface="Tahoma"/>
              </a:rPr>
              <a:t>de</a:t>
            </a:r>
            <a:r>
              <a:rPr lang="es-CO" sz="1100" spc="195" dirty="0">
                <a:latin typeface="Tahoma"/>
                <a:cs typeface="Tahoma"/>
              </a:rPr>
              <a:t> </a:t>
            </a:r>
            <a:r>
              <a:rPr lang="es-CO" sz="1100" spc="-25" dirty="0">
                <a:latin typeface="Tahoma"/>
                <a:cs typeface="Tahoma"/>
              </a:rPr>
              <a:t>la </a:t>
            </a:r>
            <a:r>
              <a:rPr lang="es-CO" sz="1100" spc="25" dirty="0">
                <a:latin typeface="Tahoma"/>
                <a:cs typeface="Tahoma"/>
              </a:rPr>
              <a:t>URL </a:t>
            </a:r>
            <a:r>
              <a:rPr lang="es-CO" sz="1100" spc="30" dirty="0">
                <a:latin typeface="Tahoma"/>
                <a:cs typeface="Tahoma"/>
              </a:rPr>
              <a:t> </a:t>
            </a:r>
            <a:r>
              <a:rPr lang="es-CO" sz="1100" spc="-70" dirty="0">
                <a:latin typeface="Tahoma"/>
                <a:cs typeface="Tahoma"/>
              </a:rPr>
              <a:t>que</a:t>
            </a:r>
            <a:r>
              <a:rPr lang="es-CO" sz="1100" spc="-65" dirty="0">
                <a:latin typeface="Tahoma"/>
                <a:cs typeface="Tahoma"/>
              </a:rPr>
              <a:t> </a:t>
            </a:r>
            <a:r>
              <a:rPr lang="es-CO" sz="1100" spc="-35" dirty="0">
                <a:latin typeface="Tahoma"/>
                <a:cs typeface="Tahoma"/>
              </a:rPr>
              <a:t>capturan </a:t>
            </a:r>
            <a:r>
              <a:rPr lang="es-CO" sz="1100" spc="-45" dirty="0">
                <a:latin typeface="Tahoma"/>
                <a:cs typeface="Tahoma"/>
              </a:rPr>
              <a:t>los </a:t>
            </a:r>
            <a:r>
              <a:rPr lang="es-CO" sz="1100" spc="-55" dirty="0">
                <a:latin typeface="Tahoma"/>
                <a:cs typeface="Tahoma"/>
              </a:rPr>
              <a:t>valores </a:t>
            </a:r>
            <a:r>
              <a:rPr lang="es-CO" sz="1100" spc="-45" dirty="0">
                <a:latin typeface="Tahoma"/>
                <a:cs typeface="Tahoma"/>
              </a:rPr>
              <a:t>especificados </a:t>
            </a:r>
            <a:r>
              <a:rPr lang="es-CO" sz="1100" spc="-75" dirty="0">
                <a:latin typeface="Tahoma"/>
                <a:cs typeface="Tahoma"/>
              </a:rPr>
              <a:t>en</a:t>
            </a:r>
            <a:r>
              <a:rPr lang="es-CO" sz="1100" spc="-70" dirty="0">
                <a:latin typeface="Tahoma"/>
                <a:cs typeface="Tahoma"/>
              </a:rPr>
              <a:t> </a:t>
            </a:r>
            <a:r>
              <a:rPr lang="es-CO" sz="1100" spc="-75" dirty="0">
                <a:latin typeface="Tahoma"/>
                <a:cs typeface="Tahoma"/>
              </a:rPr>
              <a:t>esa</a:t>
            </a:r>
            <a:r>
              <a:rPr lang="es-CO" sz="1100" spc="-70" dirty="0">
                <a:latin typeface="Tahoma"/>
                <a:cs typeface="Tahoma"/>
              </a:rPr>
              <a:t> </a:t>
            </a:r>
            <a:r>
              <a:rPr lang="es-CO" sz="1100" spc="-90" dirty="0">
                <a:latin typeface="Tahoma"/>
                <a:cs typeface="Tahoma"/>
              </a:rPr>
              <a:t>posición.</a:t>
            </a:r>
            <a:r>
              <a:rPr lang="es-CO" sz="1100" spc="-85" dirty="0">
                <a:latin typeface="Tahoma"/>
                <a:cs typeface="Tahoma"/>
              </a:rPr>
              <a:t> </a:t>
            </a:r>
            <a:r>
              <a:rPr lang="es-CO" sz="1100" spc="-55" dirty="0">
                <a:latin typeface="Tahoma"/>
                <a:cs typeface="Tahoma"/>
              </a:rPr>
              <a:t>Se </a:t>
            </a:r>
            <a:r>
              <a:rPr lang="es-CO" sz="1100" spc="-35" dirty="0">
                <a:latin typeface="Tahoma"/>
                <a:cs typeface="Tahoma"/>
              </a:rPr>
              <a:t>indican </a:t>
            </a:r>
            <a:r>
              <a:rPr lang="es-CO" sz="1100" spc="-30" dirty="0">
                <a:latin typeface="Tahoma"/>
                <a:cs typeface="Tahoma"/>
              </a:rPr>
              <a:t> </a:t>
            </a:r>
            <a:r>
              <a:rPr lang="es-CO" sz="1100" spc="-45" dirty="0">
                <a:latin typeface="Tahoma"/>
                <a:cs typeface="Tahoma"/>
              </a:rPr>
              <a:t>anteponiendo el </a:t>
            </a:r>
            <a:r>
              <a:rPr lang="es-CO" sz="1100" spc="-105" dirty="0">
                <a:latin typeface="Tahoma"/>
                <a:cs typeface="Tahoma"/>
              </a:rPr>
              <a:t>carácter</a:t>
            </a:r>
            <a:r>
              <a:rPr lang="es-CO" sz="1100" spc="-100" dirty="0">
                <a:latin typeface="Tahoma"/>
                <a:cs typeface="Tahoma"/>
              </a:rPr>
              <a:t> </a:t>
            </a:r>
            <a:r>
              <a:rPr lang="es-CO" sz="1100" i="1" spc="-45" dirty="0">
                <a:latin typeface="Trebuchet MS"/>
                <a:cs typeface="Trebuchet MS"/>
              </a:rPr>
              <a:t>dos </a:t>
            </a:r>
            <a:r>
              <a:rPr lang="es-CO" sz="1100" i="1" spc="-50" dirty="0">
                <a:latin typeface="Trebuchet MS"/>
                <a:cs typeface="Trebuchet MS"/>
              </a:rPr>
              <a:t>puntos</a:t>
            </a:r>
            <a:r>
              <a:rPr lang="es-CO" sz="1100" spc="-50" dirty="0">
                <a:latin typeface="Tahoma"/>
                <a:cs typeface="Tahoma"/>
              </a:rPr>
              <a:t>. </a:t>
            </a:r>
            <a:r>
              <a:rPr lang="es-CO" sz="1100" spc="-35" dirty="0">
                <a:latin typeface="Tahoma"/>
                <a:cs typeface="Tahoma"/>
              </a:rPr>
              <a:t>Los </a:t>
            </a:r>
            <a:r>
              <a:rPr lang="es-CO" sz="1100" spc="-105" dirty="0">
                <a:latin typeface="Tahoma"/>
                <a:cs typeface="Tahoma"/>
              </a:rPr>
              <a:t>parámetros</a:t>
            </a:r>
            <a:r>
              <a:rPr lang="es-CO" sz="1100" spc="-100" dirty="0">
                <a:latin typeface="Tahoma"/>
                <a:cs typeface="Tahoma"/>
              </a:rPr>
              <a:t> </a:t>
            </a:r>
            <a:r>
              <a:rPr lang="es-CO" sz="1100" spc="-85" dirty="0">
                <a:latin typeface="Tahoma"/>
                <a:cs typeface="Tahoma"/>
              </a:rPr>
              <a:t>se</a:t>
            </a:r>
            <a:r>
              <a:rPr lang="es-CO" sz="1100" spc="170" dirty="0">
                <a:latin typeface="Tahoma"/>
                <a:cs typeface="Tahoma"/>
              </a:rPr>
              <a:t> </a:t>
            </a:r>
            <a:r>
              <a:rPr lang="es-CO" sz="1100" spc="-55" dirty="0">
                <a:latin typeface="Tahoma"/>
                <a:cs typeface="Tahoma"/>
              </a:rPr>
              <a:t>guardan </a:t>
            </a:r>
            <a:r>
              <a:rPr lang="es-CO" sz="1100" spc="-75" dirty="0">
                <a:latin typeface="Tahoma"/>
                <a:cs typeface="Tahoma"/>
              </a:rPr>
              <a:t>en </a:t>
            </a:r>
            <a:r>
              <a:rPr lang="es-CO" sz="1100" spc="-330" dirty="0">
                <a:latin typeface="Tahoma"/>
                <a:cs typeface="Tahoma"/>
              </a:rPr>
              <a:t> </a:t>
            </a:r>
            <a:r>
              <a:rPr lang="es-CO" sz="1100" spc="-45" dirty="0">
                <a:latin typeface="Tahoma"/>
                <a:cs typeface="Tahoma"/>
              </a:rPr>
              <a:t>el</a:t>
            </a:r>
            <a:r>
              <a:rPr lang="es-CO" sz="1100" spc="15" dirty="0">
                <a:latin typeface="Tahoma"/>
                <a:cs typeface="Tahoma"/>
              </a:rPr>
              <a:t> </a:t>
            </a:r>
            <a:r>
              <a:rPr lang="es-CO" sz="1100" spc="-40" dirty="0">
                <a:latin typeface="Tahoma"/>
                <a:cs typeface="Tahoma"/>
              </a:rPr>
              <a:t>objeto</a:t>
            </a:r>
            <a:r>
              <a:rPr lang="es-CO" sz="1100" spc="15" dirty="0">
                <a:latin typeface="Tahoma"/>
                <a:cs typeface="Tahoma"/>
              </a:rPr>
              <a:t> </a:t>
            </a:r>
            <a:r>
              <a:rPr lang="es-CO" sz="1100" i="1" spc="-65" dirty="0" err="1">
                <a:latin typeface="Trebuchet MS"/>
                <a:cs typeface="Trebuchet MS"/>
              </a:rPr>
              <a:t>params</a:t>
            </a:r>
            <a:r>
              <a:rPr lang="es-CO" sz="1100" i="1" spc="30" dirty="0">
                <a:latin typeface="Trebuchet MS"/>
                <a:cs typeface="Trebuchet MS"/>
              </a:rPr>
              <a:t> </a:t>
            </a:r>
            <a:r>
              <a:rPr lang="es-CO" sz="1100" spc="-50" dirty="0">
                <a:latin typeface="Tahoma"/>
                <a:cs typeface="Tahoma"/>
              </a:rPr>
              <a:t>del</a:t>
            </a:r>
            <a:r>
              <a:rPr lang="es-CO" sz="1100" spc="15" dirty="0">
                <a:latin typeface="Tahoma"/>
                <a:cs typeface="Tahoma"/>
              </a:rPr>
              <a:t> </a:t>
            </a:r>
            <a:r>
              <a:rPr lang="es-CO" sz="1100" spc="-40" dirty="0">
                <a:latin typeface="Tahoma"/>
                <a:cs typeface="Tahoma"/>
              </a:rPr>
              <a:t>objeto</a:t>
            </a:r>
            <a:r>
              <a:rPr lang="es-CO" sz="1100" spc="15" dirty="0">
                <a:latin typeface="Tahoma"/>
                <a:cs typeface="Tahoma"/>
              </a:rPr>
              <a:t> </a:t>
            </a:r>
            <a:r>
              <a:rPr lang="es-CO" sz="1100" i="1" spc="-70" dirty="0" err="1">
                <a:latin typeface="Trebuchet MS"/>
                <a:cs typeface="Trebuchet MS"/>
              </a:rPr>
              <a:t>req</a:t>
            </a:r>
            <a:r>
              <a:rPr lang="es-CO" sz="1100" spc="-70" dirty="0">
                <a:latin typeface="Tahoma"/>
                <a:cs typeface="Tahoma"/>
              </a:rPr>
              <a:t>.</a:t>
            </a:r>
            <a:r>
              <a:rPr lang="es-CO" sz="1100" spc="15" dirty="0">
                <a:latin typeface="Tahoma"/>
                <a:cs typeface="Tahoma"/>
              </a:rPr>
              <a:t> </a:t>
            </a:r>
            <a:r>
              <a:rPr lang="es-CO" sz="1100" spc="-40" dirty="0">
                <a:latin typeface="Tahoma"/>
                <a:cs typeface="Tahoma"/>
              </a:rPr>
              <a:t>Ejemplo:</a:t>
            </a:r>
            <a:endParaRPr lang="es-CO" sz="1100" dirty="0">
              <a:latin typeface="Tahoma"/>
              <a:cs typeface="Tahoma"/>
            </a:endParaRPr>
          </a:p>
        </p:txBody>
      </p:sp>
      <p:sp>
        <p:nvSpPr>
          <p:cNvPr id="9" name="object 9"/>
          <p:cNvSpPr txBox="1"/>
          <p:nvPr/>
        </p:nvSpPr>
        <p:spPr>
          <a:xfrm>
            <a:off x="359994" y="1525676"/>
            <a:ext cx="3888104" cy="797560"/>
          </a:xfrm>
          <a:prstGeom prst="rect">
            <a:avLst/>
          </a:prstGeom>
          <a:solidFill>
            <a:srgbClr val="F4F4F4"/>
          </a:solidFill>
        </p:spPr>
        <p:txBody>
          <a:bodyPr vert="horz" wrap="square" lIns="0" tIns="20320" rIns="0" bIns="0" rtlCol="0">
            <a:spAutoFit/>
          </a:bodyPr>
          <a:lstStyle/>
          <a:p>
            <a:pPr marL="37465">
              <a:lnSpc>
                <a:spcPts val="955"/>
              </a:lnSpc>
              <a:spcBef>
                <a:spcPts val="160"/>
              </a:spcBef>
            </a:pPr>
            <a:r>
              <a:rPr sz="800" spc="30" dirty="0">
                <a:latin typeface="SimSun"/>
                <a:cs typeface="SimSun"/>
              </a:rPr>
              <a:t>app.get(</a:t>
            </a:r>
            <a:r>
              <a:rPr sz="800" spc="30" dirty="0">
                <a:solidFill>
                  <a:srgbClr val="BA2121"/>
                </a:solidFill>
                <a:latin typeface="Trebuchet MS"/>
                <a:cs typeface="Trebuchet MS"/>
              </a:rPr>
              <a:t>’</a:t>
            </a:r>
            <a:r>
              <a:rPr sz="800" spc="30" dirty="0">
                <a:solidFill>
                  <a:srgbClr val="BA2121"/>
                </a:solidFill>
                <a:latin typeface="SimSun"/>
                <a:cs typeface="SimSun"/>
              </a:rPr>
              <a:t>/api/coords/:x/:y</a:t>
            </a:r>
            <a:r>
              <a:rPr sz="800" spc="30" dirty="0">
                <a:solidFill>
                  <a:srgbClr val="BA2121"/>
                </a:solidFill>
                <a:latin typeface="Trebuchet MS"/>
                <a:cs typeface="Trebuchet MS"/>
              </a:rPr>
              <a:t>’</a:t>
            </a:r>
            <a:r>
              <a:rPr sz="800" spc="30" dirty="0">
                <a:latin typeface="SimSun"/>
                <a:cs typeface="SimSun"/>
              </a:rPr>
              <a:t>,</a:t>
            </a:r>
            <a:r>
              <a:rPr sz="800" spc="5" dirty="0">
                <a:latin typeface="SimSun"/>
                <a:cs typeface="SimSun"/>
              </a:rPr>
              <a:t> </a:t>
            </a:r>
            <a:r>
              <a:rPr sz="800" spc="20" dirty="0">
                <a:latin typeface="SimSun"/>
                <a:cs typeface="SimSun"/>
              </a:rPr>
              <a:t>(req,</a:t>
            </a:r>
            <a:r>
              <a:rPr sz="800" spc="10" dirty="0">
                <a:latin typeface="SimSun"/>
                <a:cs typeface="SimSun"/>
              </a:rPr>
              <a:t> </a:t>
            </a:r>
            <a:r>
              <a:rPr sz="800" spc="20" dirty="0">
                <a:latin typeface="SimSun"/>
                <a:cs typeface="SimSun"/>
              </a:rPr>
              <a:t>res)</a:t>
            </a:r>
            <a:r>
              <a:rPr sz="800" spc="10" dirty="0">
                <a:latin typeface="SimSun"/>
                <a:cs typeface="SimSun"/>
              </a:rPr>
              <a:t> </a:t>
            </a:r>
            <a:r>
              <a:rPr sz="800" spc="20" dirty="0">
                <a:latin typeface="SimSun"/>
                <a:cs typeface="SimSun"/>
              </a:rPr>
              <a:t>=&gt;</a:t>
            </a:r>
            <a:r>
              <a:rPr sz="800" spc="10" dirty="0">
                <a:latin typeface="SimSun"/>
                <a:cs typeface="SimSun"/>
              </a:rPr>
              <a:t> </a:t>
            </a:r>
            <a:r>
              <a:rPr sz="800" spc="20" dirty="0">
                <a:latin typeface="SimSun"/>
                <a:cs typeface="SimSun"/>
              </a:rPr>
              <a:t>{</a:t>
            </a:r>
            <a:endParaRPr sz="800">
              <a:latin typeface="SimSun"/>
              <a:cs typeface="SimSun"/>
            </a:endParaRPr>
          </a:p>
          <a:p>
            <a:pPr marL="145415">
              <a:lnSpc>
                <a:spcPts val="944"/>
              </a:lnSpc>
            </a:pPr>
            <a:r>
              <a:rPr sz="800" b="1" spc="65" dirty="0">
                <a:solidFill>
                  <a:srgbClr val="007F00"/>
                </a:solidFill>
                <a:latin typeface="Georgia"/>
                <a:cs typeface="Georgia"/>
              </a:rPr>
              <a:t>let</a:t>
            </a:r>
            <a:r>
              <a:rPr sz="800" b="1" spc="204" dirty="0">
                <a:solidFill>
                  <a:srgbClr val="007F00"/>
                </a:solidFill>
                <a:latin typeface="Georgia"/>
                <a:cs typeface="Georgia"/>
              </a:rPr>
              <a:t> </a:t>
            </a:r>
            <a:r>
              <a:rPr sz="800" spc="20" dirty="0">
                <a:latin typeface="SimSun"/>
                <a:cs typeface="SimSun"/>
              </a:rPr>
              <a:t>x</a:t>
            </a:r>
            <a:r>
              <a:rPr sz="800" spc="5" dirty="0">
                <a:latin typeface="SimSun"/>
                <a:cs typeface="SimSun"/>
              </a:rPr>
              <a:t> </a:t>
            </a:r>
            <a:r>
              <a:rPr sz="800" spc="20" dirty="0">
                <a:solidFill>
                  <a:srgbClr val="666666"/>
                </a:solidFill>
                <a:latin typeface="SimSun"/>
                <a:cs typeface="SimSun"/>
              </a:rPr>
              <a:t>=</a:t>
            </a:r>
            <a:r>
              <a:rPr sz="800" spc="10" dirty="0">
                <a:solidFill>
                  <a:srgbClr val="666666"/>
                </a:solidFill>
                <a:latin typeface="SimSun"/>
                <a:cs typeface="SimSun"/>
              </a:rPr>
              <a:t> </a:t>
            </a:r>
            <a:r>
              <a:rPr sz="800" spc="20" dirty="0">
                <a:latin typeface="SimSun"/>
                <a:cs typeface="SimSun"/>
              </a:rPr>
              <a:t>req.params.x</a:t>
            </a:r>
            <a:endParaRPr sz="800">
              <a:latin typeface="SimSun"/>
              <a:cs typeface="SimSun"/>
            </a:endParaRPr>
          </a:p>
          <a:p>
            <a:pPr marL="145415" marR="1691005">
              <a:lnSpc>
                <a:spcPts val="950"/>
              </a:lnSpc>
              <a:spcBef>
                <a:spcPts val="35"/>
              </a:spcBef>
            </a:pPr>
            <a:r>
              <a:rPr sz="800" b="1" spc="65" dirty="0">
                <a:solidFill>
                  <a:srgbClr val="007F00"/>
                </a:solidFill>
                <a:latin typeface="Georgia"/>
                <a:cs typeface="Georgia"/>
              </a:rPr>
              <a:t>let</a:t>
            </a:r>
            <a:r>
              <a:rPr sz="800" b="1" spc="70" dirty="0">
                <a:solidFill>
                  <a:srgbClr val="007F00"/>
                </a:solidFill>
                <a:latin typeface="Georgia"/>
                <a:cs typeface="Georgia"/>
              </a:rPr>
              <a:t> </a:t>
            </a:r>
            <a:r>
              <a:rPr sz="800" spc="20" dirty="0">
                <a:latin typeface="SimSun"/>
                <a:cs typeface="SimSun"/>
              </a:rPr>
              <a:t>y </a:t>
            </a:r>
            <a:r>
              <a:rPr sz="800" spc="20" dirty="0">
                <a:solidFill>
                  <a:srgbClr val="666666"/>
                </a:solidFill>
                <a:latin typeface="SimSun"/>
                <a:cs typeface="SimSun"/>
              </a:rPr>
              <a:t>= </a:t>
            </a:r>
            <a:r>
              <a:rPr sz="800" spc="20" dirty="0">
                <a:latin typeface="SimSun"/>
                <a:cs typeface="SimSun"/>
              </a:rPr>
              <a:t>req.params.y </a:t>
            </a:r>
            <a:r>
              <a:rPr sz="800" spc="25" dirty="0">
                <a:latin typeface="SimSun"/>
                <a:cs typeface="SimSun"/>
              </a:rPr>
              <a:t> res.type(</a:t>
            </a:r>
            <a:r>
              <a:rPr sz="800" spc="25" dirty="0">
                <a:solidFill>
                  <a:srgbClr val="BA2121"/>
                </a:solidFill>
                <a:latin typeface="Trebuchet MS"/>
                <a:cs typeface="Trebuchet MS"/>
              </a:rPr>
              <a:t>’</a:t>
            </a:r>
            <a:r>
              <a:rPr sz="800" spc="25" dirty="0">
                <a:solidFill>
                  <a:srgbClr val="BA2121"/>
                </a:solidFill>
                <a:latin typeface="SimSun"/>
                <a:cs typeface="SimSun"/>
              </a:rPr>
              <a:t>text/plain;</a:t>
            </a:r>
            <a:r>
              <a:rPr sz="800" spc="50" dirty="0">
                <a:solidFill>
                  <a:srgbClr val="BA2121"/>
                </a:solidFill>
                <a:latin typeface="SimSun"/>
                <a:cs typeface="SimSun"/>
              </a:rPr>
              <a:t> </a:t>
            </a:r>
            <a:r>
              <a:rPr sz="800" spc="25" dirty="0">
                <a:solidFill>
                  <a:srgbClr val="BA2121"/>
                </a:solidFill>
                <a:latin typeface="SimSun"/>
                <a:cs typeface="SimSun"/>
              </a:rPr>
              <a:t>charset=utf-8</a:t>
            </a:r>
            <a:r>
              <a:rPr sz="800" spc="25" dirty="0">
                <a:solidFill>
                  <a:srgbClr val="BA2121"/>
                </a:solidFill>
                <a:latin typeface="Trebuchet MS"/>
                <a:cs typeface="Trebuchet MS"/>
              </a:rPr>
              <a:t>’</a:t>
            </a:r>
            <a:r>
              <a:rPr sz="800" spc="25" dirty="0">
                <a:latin typeface="SimSun"/>
                <a:cs typeface="SimSun"/>
              </a:rPr>
              <a:t>);</a:t>
            </a:r>
            <a:endParaRPr sz="800">
              <a:latin typeface="SimSun"/>
              <a:cs typeface="SimSun"/>
            </a:endParaRPr>
          </a:p>
          <a:p>
            <a:pPr marL="145415">
              <a:lnSpc>
                <a:spcPts val="905"/>
              </a:lnSpc>
            </a:pPr>
            <a:r>
              <a:rPr sz="800" spc="30" dirty="0">
                <a:latin typeface="SimSun"/>
                <a:cs typeface="SimSun"/>
              </a:rPr>
              <a:t>res.send(</a:t>
            </a:r>
            <a:r>
              <a:rPr sz="800" spc="30" dirty="0">
                <a:solidFill>
                  <a:srgbClr val="BA2121"/>
                </a:solidFill>
                <a:latin typeface="Trebuchet MS"/>
                <a:cs typeface="Trebuchet MS"/>
              </a:rPr>
              <a:t>’</a:t>
            </a:r>
            <a:r>
              <a:rPr sz="800" spc="30" dirty="0">
                <a:solidFill>
                  <a:srgbClr val="BA2121"/>
                </a:solidFill>
                <a:latin typeface="SimSun"/>
                <a:cs typeface="SimSun"/>
              </a:rPr>
              <a:t>Me</a:t>
            </a:r>
            <a:r>
              <a:rPr sz="800" spc="20" dirty="0">
                <a:solidFill>
                  <a:srgbClr val="BA2121"/>
                </a:solidFill>
                <a:latin typeface="SimSun"/>
                <a:cs typeface="SimSun"/>
              </a:rPr>
              <a:t> has</a:t>
            </a:r>
            <a:r>
              <a:rPr sz="800" spc="25" dirty="0">
                <a:solidFill>
                  <a:srgbClr val="BA2121"/>
                </a:solidFill>
                <a:latin typeface="SimSun"/>
                <a:cs typeface="SimSun"/>
              </a:rPr>
              <a:t> </a:t>
            </a:r>
            <a:r>
              <a:rPr sz="800" spc="20" dirty="0">
                <a:solidFill>
                  <a:srgbClr val="BA2121"/>
                </a:solidFill>
                <a:latin typeface="SimSun"/>
                <a:cs typeface="SimSun"/>
              </a:rPr>
              <a:t>pedido las</a:t>
            </a:r>
            <a:r>
              <a:rPr sz="800" spc="25" dirty="0">
                <a:solidFill>
                  <a:srgbClr val="BA2121"/>
                </a:solidFill>
                <a:latin typeface="SimSun"/>
                <a:cs typeface="SimSun"/>
              </a:rPr>
              <a:t> </a:t>
            </a:r>
            <a:r>
              <a:rPr sz="800" spc="20" dirty="0">
                <a:solidFill>
                  <a:srgbClr val="BA2121"/>
                </a:solidFill>
                <a:latin typeface="SimSun"/>
                <a:cs typeface="SimSun"/>
              </a:rPr>
              <a:t>coordenadas </a:t>
            </a:r>
            <a:r>
              <a:rPr sz="800" spc="75" dirty="0">
                <a:solidFill>
                  <a:srgbClr val="BA2121"/>
                </a:solidFill>
                <a:latin typeface="Trebuchet MS"/>
                <a:cs typeface="Trebuchet MS"/>
              </a:rPr>
              <a:t>’</a:t>
            </a:r>
            <a:r>
              <a:rPr sz="800" spc="75" dirty="0">
                <a:solidFill>
                  <a:srgbClr val="666666"/>
                </a:solidFill>
                <a:latin typeface="SimSun"/>
                <a:cs typeface="SimSun"/>
              </a:rPr>
              <a:t>+</a:t>
            </a:r>
            <a:r>
              <a:rPr sz="800" spc="25" dirty="0">
                <a:solidFill>
                  <a:srgbClr val="666666"/>
                </a:solidFill>
                <a:latin typeface="SimSun"/>
                <a:cs typeface="SimSun"/>
              </a:rPr>
              <a:t> </a:t>
            </a:r>
            <a:r>
              <a:rPr sz="800" spc="20" dirty="0">
                <a:latin typeface="SimSun"/>
                <a:cs typeface="SimSun"/>
              </a:rPr>
              <a:t>x </a:t>
            </a:r>
            <a:r>
              <a:rPr sz="800" spc="20" dirty="0">
                <a:solidFill>
                  <a:srgbClr val="666666"/>
                </a:solidFill>
                <a:latin typeface="SimSun"/>
                <a:cs typeface="SimSun"/>
              </a:rPr>
              <a:t>+</a:t>
            </a:r>
            <a:r>
              <a:rPr sz="800" spc="25" dirty="0">
                <a:solidFill>
                  <a:srgbClr val="666666"/>
                </a:solidFill>
                <a:latin typeface="SimSun"/>
                <a:cs typeface="SimSun"/>
              </a:rPr>
              <a:t> </a:t>
            </a:r>
            <a:r>
              <a:rPr sz="800" spc="125" dirty="0">
                <a:solidFill>
                  <a:srgbClr val="BA2121"/>
                </a:solidFill>
                <a:latin typeface="Trebuchet MS"/>
                <a:cs typeface="Trebuchet MS"/>
              </a:rPr>
              <a:t>’</a:t>
            </a:r>
            <a:r>
              <a:rPr sz="800" spc="180" dirty="0">
                <a:solidFill>
                  <a:srgbClr val="BA2121"/>
                </a:solidFill>
                <a:latin typeface="Trebuchet MS"/>
                <a:cs typeface="Trebuchet MS"/>
              </a:rPr>
              <a:t> </a:t>
            </a:r>
            <a:r>
              <a:rPr sz="800" spc="125" dirty="0">
                <a:solidFill>
                  <a:srgbClr val="BA2121"/>
                </a:solidFill>
                <a:latin typeface="Trebuchet MS"/>
                <a:cs typeface="Trebuchet MS"/>
              </a:rPr>
              <a:t>’</a:t>
            </a:r>
            <a:r>
              <a:rPr sz="800" spc="185" dirty="0">
                <a:solidFill>
                  <a:srgbClr val="BA2121"/>
                </a:solidFill>
                <a:latin typeface="Trebuchet MS"/>
                <a:cs typeface="Trebuchet MS"/>
              </a:rPr>
              <a:t> </a:t>
            </a:r>
            <a:r>
              <a:rPr sz="800" spc="20" dirty="0">
                <a:solidFill>
                  <a:srgbClr val="666666"/>
                </a:solidFill>
                <a:latin typeface="SimSun"/>
                <a:cs typeface="SimSun"/>
              </a:rPr>
              <a:t>+</a:t>
            </a:r>
            <a:r>
              <a:rPr sz="800" spc="25" dirty="0">
                <a:solidFill>
                  <a:srgbClr val="666666"/>
                </a:solidFill>
                <a:latin typeface="SimSun"/>
                <a:cs typeface="SimSun"/>
              </a:rPr>
              <a:t> </a:t>
            </a:r>
            <a:r>
              <a:rPr sz="800" spc="20" dirty="0">
                <a:latin typeface="SimSun"/>
                <a:cs typeface="SimSun"/>
              </a:rPr>
              <a:t>y);</a:t>
            </a:r>
            <a:endParaRPr sz="800">
              <a:latin typeface="SimSun"/>
              <a:cs typeface="SimSun"/>
            </a:endParaRPr>
          </a:p>
          <a:p>
            <a:pPr marL="37465">
              <a:lnSpc>
                <a:spcPts val="955"/>
              </a:lnSpc>
            </a:pPr>
            <a:r>
              <a:rPr sz="800" spc="20" dirty="0">
                <a:latin typeface="SimSun"/>
                <a:cs typeface="SimSun"/>
              </a:rPr>
              <a:t>})</a:t>
            </a:r>
            <a:endParaRPr sz="800">
              <a:latin typeface="SimSun"/>
              <a:cs typeface="SimSun"/>
            </a:endParaRPr>
          </a:p>
        </p:txBody>
      </p:sp>
      <p:sp>
        <p:nvSpPr>
          <p:cNvPr id="10" name="object 10"/>
          <p:cNvSpPr txBox="1"/>
          <p:nvPr/>
        </p:nvSpPr>
        <p:spPr>
          <a:xfrm>
            <a:off x="347294" y="2419920"/>
            <a:ext cx="3914140" cy="535940"/>
          </a:xfrm>
          <a:prstGeom prst="rect">
            <a:avLst/>
          </a:prstGeom>
        </p:spPr>
        <p:txBody>
          <a:bodyPr vert="horz" wrap="square" lIns="0" tIns="11430" rIns="0" bIns="0" rtlCol="0">
            <a:spAutoFit/>
          </a:bodyPr>
          <a:lstStyle/>
          <a:p>
            <a:pPr marL="12700" algn="just">
              <a:lnSpc>
                <a:spcPct val="100000"/>
              </a:lnSpc>
              <a:spcBef>
                <a:spcPts val="90"/>
              </a:spcBef>
            </a:pPr>
            <a:r>
              <a:rPr lang="es-CO" sz="1100" spc="20" dirty="0">
                <a:latin typeface="Tahoma"/>
                <a:cs typeface="Tahoma"/>
              </a:rPr>
              <a:t>El</a:t>
            </a:r>
            <a:r>
              <a:rPr lang="es-CO" sz="1100" spc="15" dirty="0">
                <a:latin typeface="Tahoma"/>
                <a:cs typeface="Tahoma"/>
              </a:rPr>
              <a:t> </a:t>
            </a:r>
            <a:r>
              <a:rPr lang="es-CO" sz="1100" spc="-35" dirty="0">
                <a:latin typeface="Tahoma"/>
                <a:cs typeface="Tahoma"/>
              </a:rPr>
              <a:t>cliente</a:t>
            </a:r>
            <a:r>
              <a:rPr lang="es-CO" sz="1100" spc="20" dirty="0">
                <a:latin typeface="Tahoma"/>
                <a:cs typeface="Tahoma"/>
              </a:rPr>
              <a:t> </a:t>
            </a:r>
            <a:r>
              <a:rPr lang="es-CO" sz="1100" spc="-130" dirty="0">
                <a:latin typeface="Tahoma"/>
                <a:cs typeface="Tahoma"/>
              </a:rPr>
              <a:t>podrá</a:t>
            </a:r>
            <a:r>
              <a:rPr lang="es-CO" sz="1100" spc="20" dirty="0">
                <a:latin typeface="Tahoma"/>
                <a:cs typeface="Tahoma"/>
              </a:rPr>
              <a:t> </a:t>
            </a:r>
            <a:r>
              <a:rPr lang="es-CO" sz="1100" spc="-55" dirty="0">
                <a:latin typeface="Tahoma"/>
                <a:cs typeface="Tahoma"/>
              </a:rPr>
              <a:t>hacer</a:t>
            </a:r>
            <a:r>
              <a:rPr lang="es-CO" sz="1100" spc="20" dirty="0">
                <a:latin typeface="Tahoma"/>
                <a:cs typeface="Tahoma"/>
              </a:rPr>
              <a:t> </a:t>
            </a:r>
            <a:r>
              <a:rPr lang="es-CO" sz="1100" spc="-55" dirty="0">
                <a:latin typeface="Tahoma"/>
                <a:cs typeface="Tahoma"/>
              </a:rPr>
              <a:t>una</a:t>
            </a:r>
            <a:r>
              <a:rPr lang="es-CO" sz="1100" spc="15" dirty="0">
                <a:latin typeface="Tahoma"/>
                <a:cs typeface="Tahoma"/>
              </a:rPr>
              <a:t> </a:t>
            </a:r>
            <a:r>
              <a:rPr lang="es-CO" sz="1100" spc="-90" dirty="0">
                <a:latin typeface="Tahoma"/>
                <a:cs typeface="Tahoma"/>
              </a:rPr>
              <a:t>petición</a:t>
            </a:r>
            <a:r>
              <a:rPr lang="es-CO" sz="1100" spc="20" dirty="0">
                <a:latin typeface="Tahoma"/>
                <a:cs typeface="Tahoma"/>
              </a:rPr>
              <a:t> </a:t>
            </a:r>
            <a:r>
              <a:rPr lang="es-CO" sz="1100" spc="35" dirty="0">
                <a:latin typeface="Tahoma"/>
                <a:cs typeface="Tahoma"/>
              </a:rPr>
              <a:t>GET</a:t>
            </a:r>
            <a:r>
              <a:rPr lang="es-CO" sz="1100" spc="20" dirty="0">
                <a:latin typeface="Tahoma"/>
                <a:cs typeface="Tahoma"/>
              </a:rPr>
              <a:t> </a:t>
            </a:r>
            <a:r>
              <a:rPr lang="es-CO" sz="1100" spc="-55" dirty="0">
                <a:latin typeface="Tahoma"/>
                <a:cs typeface="Tahoma"/>
              </a:rPr>
              <a:t>a</a:t>
            </a:r>
            <a:r>
              <a:rPr lang="es-CO" sz="1100" spc="15" dirty="0">
                <a:latin typeface="Tahoma"/>
                <a:cs typeface="Tahoma"/>
              </a:rPr>
              <a:t> </a:t>
            </a:r>
            <a:r>
              <a:rPr lang="es-CO" sz="1100" spc="-25" dirty="0">
                <a:latin typeface="Tahoma"/>
                <a:cs typeface="Tahoma"/>
              </a:rPr>
              <a:t>la</a:t>
            </a:r>
            <a:r>
              <a:rPr lang="es-CO" sz="1100" spc="20" dirty="0">
                <a:latin typeface="Tahoma"/>
                <a:cs typeface="Tahoma"/>
              </a:rPr>
              <a:t> </a:t>
            </a:r>
            <a:r>
              <a:rPr lang="es-CO" sz="1100" spc="-95" dirty="0">
                <a:latin typeface="Tahoma"/>
                <a:cs typeface="Tahoma"/>
              </a:rPr>
              <a:t>dirección</a:t>
            </a:r>
            <a:endParaRPr lang="es-CO" sz="1100" dirty="0">
              <a:latin typeface="Tahoma"/>
              <a:cs typeface="Tahoma"/>
            </a:endParaRPr>
          </a:p>
          <a:p>
            <a:pPr marL="12700" marR="5080" algn="just">
              <a:lnSpc>
                <a:spcPts val="1350"/>
              </a:lnSpc>
              <a:spcBef>
                <a:spcPts val="50"/>
              </a:spcBef>
            </a:pPr>
            <a:r>
              <a:rPr lang="es-CO" sz="1100" spc="20" dirty="0">
                <a:latin typeface="SimSun"/>
                <a:cs typeface="SimSun"/>
              </a:rPr>
              <a:t>/api/</a:t>
            </a:r>
            <a:r>
              <a:rPr lang="es-CO" sz="1100" spc="20" dirty="0" err="1">
                <a:latin typeface="SimSun"/>
                <a:cs typeface="SimSun"/>
              </a:rPr>
              <a:t>coords</a:t>
            </a:r>
            <a:r>
              <a:rPr lang="es-CO" sz="1100" spc="20" dirty="0">
                <a:latin typeface="SimSun"/>
                <a:cs typeface="SimSun"/>
              </a:rPr>
              <a:t>/150/300</a:t>
            </a:r>
            <a:r>
              <a:rPr lang="es-CO" sz="1100" spc="20" dirty="0">
                <a:latin typeface="Tahoma"/>
                <a:cs typeface="Tahoma"/>
              </a:rPr>
              <a:t>,</a:t>
            </a:r>
            <a:r>
              <a:rPr lang="es-CO" sz="1100" dirty="0">
                <a:latin typeface="Tahoma"/>
                <a:cs typeface="Tahoma"/>
              </a:rPr>
              <a:t> </a:t>
            </a:r>
            <a:r>
              <a:rPr lang="es-CO" sz="1100" spc="-45" dirty="0">
                <a:latin typeface="Tahoma"/>
                <a:cs typeface="Tahoma"/>
              </a:rPr>
              <a:t>y</a:t>
            </a:r>
            <a:r>
              <a:rPr lang="es-CO" sz="1100" dirty="0">
                <a:latin typeface="Tahoma"/>
                <a:cs typeface="Tahoma"/>
              </a:rPr>
              <a:t> </a:t>
            </a:r>
            <a:r>
              <a:rPr lang="es-CO" sz="1100" spc="-50" dirty="0">
                <a:latin typeface="Tahoma"/>
                <a:cs typeface="Tahoma"/>
              </a:rPr>
              <a:t>capturaremos</a:t>
            </a:r>
            <a:r>
              <a:rPr lang="es-CO" sz="1100" dirty="0">
                <a:latin typeface="Tahoma"/>
                <a:cs typeface="Tahoma"/>
              </a:rPr>
              <a:t> </a:t>
            </a:r>
            <a:r>
              <a:rPr lang="es-CO" sz="1100" spc="-45" dirty="0">
                <a:latin typeface="Tahoma"/>
                <a:cs typeface="Tahoma"/>
              </a:rPr>
              <a:t>los</a:t>
            </a:r>
            <a:r>
              <a:rPr lang="es-CO" sz="1100" dirty="0">
                <a:latin typeface="Tahoma"/>
                <a:cs typeface="Tahoma"/>
              </a:rPr>
              <a:t> </a:t>
            </a:r>
            <a:r>
              <a:rPr lang="es-CO" sz="1100" spc="-55" dirty="0">
                <a:latin typeface="Tahoma"/>
                <a:cs typeface="Tahoma"/>
              </a:rPr>
              <a:t>valores</a:t>
            </a:r>
            <a:r>
              <a:rPr lang="es-CO" sz="1100" dirty="0">
                <a:latin typeface="Tahoma"/>
                <a:cs typeface="Tahoma"/>
              </a:rPr>
              <a:t> </a:t>
            </a:r>
            <a:r>
              <a:rPr lang="es-CO" sz="1100" spc="-55" dirty="0">
                <a:latin typeface="Tahoma"/>
                <a:cs typeface="Tahoma"/>
              </a:rPr>
              <a:t>150</a:t>
            </a:r>
            <a:r>
              <a:rPr lang="es-CO" sz="1100" dirty="0">
                <a:latin typeface="Tahoma"/>
                <a:cs typeface="Tahoma"/>
              </a:rPr>
              <a:t> </a:t>
            </a:r>
            <a:r>
              <a:rPr lang="es-CO" sz="1100" spc="-45" dirty="0">
                <a:latin typeface="Tahoma"/>
                <a:cs typeface="Tahoma"/>
              </a:rPr>
              <a:t>y</a:t>
            </a:r>
            <a:r>
              <a:rPr lang="es-CO" sz="1100" dirty="0">
                <a:latin typeface="Tahoma"/>
                <a:cs typeface="Tahoma"/>
              </a:rPr>
              <a:t> </a:t>
            </a:r>
            <a:r>
              <a:rPr lang="es-CO" sz="1100" spc="-55" dirty="0">
                <a:latin typeface="Tahoma"/>
                <a:cs typeface="Tahoma"/>
              </a:rPr>
              <a:t>300</a:t>
            </a:r>
            <a:r>
              <a:rPr lang="es-CO" sz="1100" dirty="0">
                <a:latin typeface="Tahoma"/>
                <a:cs typeface="Tahoma"/>
              </a:rPr>
              <a:t> </a:t>
            </a:r>
            <a:r>
              <a:rPr lang="es-CO" sz="1100" spc="-60" dirty="0">
                <a:latin typeface="Tahoma"/>
                <a:cs typeface="Tahoma"/>
              </a:rPr>
              <a:t>para </a:t>
            </a:r>
            <a:r>
              <a:rPr lang="es-CO" sz="1100" spc="-325" dirty="0">
                <a:latin typeface="Tahoma"/>
                <a:cs typeface="Tahoma"/>
              </a:rPr>
              <a:t> </a:t>
            </a:r>
            <a:r>
              <a:rPr lang="es-CO" sz="1100" spc="-45" dirty="0">
                <a:latin typeface="Tahoma"/>
                <a:cs typeface="Tahoma"/>
              </a:rPr>
              <a:t>x</a:t>
            </a:r>
            <a:r>
              <a:rPr lang="es-CO" sz="1100" spc="10" dirty="0">
                <a:latin typeface="Tahoma"/>
                <a:cs typeface="Tahoma"/>
              </a:rPr>
              <a:t> </a:t>
            </a:r>
            <a:r>
              <a:rPr lang="es-CO" sz="1100" spc="-95" dirty="0">
                <a:latin typeface="Tahoma"/>
                <a:cs typeface="Tahoma"/>
              </a:rPr>
              <a:t>e</a:t>
            </a:r>
            <a:r>
              <a:rPr lang="es-CO" sz="1100" spc="20" dirty="0">
                <a:latin typeface="Tahoma"/>
                <a:cs typeface="Tahoma"/>
              </a:rPr>
              <a:t> </a:t>
            </a:r>
            <a:r>
              <a:rPr lang="es-CO" sz="1100" spc="-85" dirty="0">
                <a:latin typeface="Tahoma"/>
                <a:cs typeface="Tahoma"/>
              </a:rPr>
              <a:t>y,</a:t>
            </a:r>
            <a:r>
              <a:rPr lang="es-CO" sz="1100" spc="20" dirty="0">
                <a:latin typeface="Tahoma"/>
                <a:cs typeface="Tahoma"/>
              </a:rPr>
              <a:t> </a:t>
            </a:r>
            <a:r>
              <a:rPr lang="es-CO" sz="1100" spc="-45" dirty="0">
                <a:latin typeface="Tahoma"/>
                <a:cs typeface="Tahoma"/>
              </a:rPr>
              <a:t>respectivamente</a:t>
            </a:r>
            <a:endParaRPr lang="es-CO" sz="1100" dirty="0">
              <a:latin typeface="Tahoma"/>
              <a:cs typeface="Tahoma"/>
            </a:endParaRPr>
          </a:p>
        </p:txBody>
      </p:sp>
      <p:grpSp>
        <p:nvGrpSpPr>
          <p:cNvPr id="11" name="object 11"/>
          <p:cNvGrpSpPr/>
          <p:nvPr/>
        </p:nvGrpSpPr>
        <p:grpSpPr>
          <a:xfrm>
            <a:off x="0" y="3333699"/>
            <a:ext cx="4608195" cy="122555"/>
            <a:chOff x="0" y="3333699"/>
            <a:chExt cx="4608195" cy="122555"/>
          </a:xfrm>
        </p:grpSpPr>
        <p:sp>
          <p:nvSpPr>
            <p:cNvPr id="12" name="object 12"/>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3" name="object 13"/>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5" name="object 15"/>
          <p:cNvSpPr txBox="1"/>
          <p:nvPr/>
        </p:nvSpPr>
        <p:spPr>
          <a:xfrm>
            <a:off x="2399296" y="3317733"/>
            <a:ext cx="350520" cy="137160"/>
          </a:xfrm>
          <a:prstGeom prst="rect">
            <a:avLst/>
          </a:prstGeom>
        </p:spPr>
        <p:txBody>
          <a:bodyPr vert="horz" wrap="square" lIns="0" tIns="24130" rIns="0" bIns="0" rtlCol="0">
            <a:spAutoFit/>
          </a:bodyPr>
          <a:lstStyle/>
          <a:p>
            <a:pPr marL="12700">
              <a:lnSpc>
                <a:spcPct val="100000"/>
              </a:lnSpc>
              <a:spcBef>
                <a:spcPts val="190"/>
              </a:spcBef>
            </a:pPr>
            <a:r>
              <a:rPr sz="600" spc="-15" dirty="0">
                <a:solidFill>
                  <a:srgbClr val="FFFFFF"/>
                </a:solidFill>
                <a:latin typeface="Microsoft Sans Serif"/>
                <a:cs typeface="Microsoft Sans Serif"/>
                <a:hlinkClick r:id="rId4" action="ppaction://hlinksldjump"/>
              </a:rPr>
              <a:t>Ex</a:t>
            </a:r>
            <a:r>
              <a:rPr sz="600" spc="-35" dirty="0">
                <a:solidFill>
                  <a:srgbClr val="FFFFFF"/>
                </a:solidFill>
                <a:latin typeface="Microsoft Sans Serif"/>
                <a:cs typeface="Microsoft Sans Serif"/>
                <a:hlinkClick r:id="rId4" action="ppaction://hlinksldjump"/>
              </a:rPr>
              <a:t>p</a:t>
            </a:r>
            <a:r>
              <a:rPr sz="600" spc="-30" dirty="0">
                <a:solidFill>
                  <a:srgbClr val="FFFFFF"/>
                </a:solidFill>
                <a:latin typeface="Microsoft Sans Serif"/>
                <a:cs typeface="Microsoft Sans Serif"/>
                <a:hlinkClick r:id="rId4" action="ppaction://hlinksldjump"/>
              </a:rPr>
              <a:t>ress.js</a:t>
            </a:r>
            <a:endParaRPr sz="600">
              <a:latin typeface="Microsoft Sans Serif"/>
              <a:cs typeface="Microsoft Sans Serif"/>
            </a:endParaRPr>
          </a:p>
        </p:txBody>
      </p:sp>
      <p:sp>
        <p:nvSpPr>
          <p:cNvPr id="16" name="object 16"/>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10</a:t>
            </a:fld>
            <a:endParaRPr spc="-20" dirty="0"/>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170815"/>
            <a:chOff x="0" y="0"/>
            <a:chExt cx="4608195" cy="170815"/>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73"/>
              <a:ext cx="4608004" cy="50609"/>
            </a:xfrm>
            <a:prstGeom prst="rect">
              <a:avLst/>
            </a:prstGeom>
          </p:spPr>
        </p:pic>
      </p:grpSp>
      <p:sp>
        <p:nvSpPr>
          <p:cNvPr id="6" name="object 6"/>
          <p:cNvSpPr txBox="1">
            <a:spLocks noGrp="1"/>
          </p:cNvSpPr>
          <p:nvPr>
            <p:ph type="title"/>
          </p:nvPr>
        </p:nvSpPr>
        <p:spPr>
          <a:xfrm>
            <a:off x="347294" y="948142"/>
            <a:ext cx="3790950" cy="338811"/>
          </a:xfrm>
          <a:prstGeom prst="rect">
            <a:avLst/>
          </a:prstGeom>
        </p:spPr>
        <p:txBody>
          <a:bodyPr vert="horz" wrap="square" lIns="0" tIns="7620" rIns="0" bIns="0" rtlCol="0">
            <a:spAutoFit/>
          </a:bodyPr>
          <a:lstStyle/>
          <a:p>
            <a:pPr marL="12700" marR="5080" algn="just">
              <a:lnSpc>
                <a:spcPct val="102400"/>
              </a:lnSpc>
              <a:spcBef>
                <a:spcPts val="60"/>
              </a:spcBef>
            </a:pPr>
            <a:r>
              <a:rPr lang="es-CO" spc="-10" dirty="0"/>
              <a:t>No </a:t>
            </a:r>
            <a:r>
              <a:rPr lang="es-CO" spc="-65" dirty="0"/>
              <a:t>hay</a:t>
            </a:r>
            <a:r>
              <a:rPr lang="es-CO" spc="-60" dirty="0"/>
              <a:t> </a:t>
            </a:r>
            <a:r>
              <a:rPr lang="es-CO" spc="-50" dirty="0"/>
              <a:t>inconveniente </a:t>
            </a:r>
            <a:r>
              <a:rPr lang="es-CO" spc="-75" dirty="0"/>
              <a:t>en</a:t>
            </a:r>
            <a:r>
              <a:rPr lang="es-CO" spc="-70" dirty="0"/>
              <a:t> </a:t>
            </a:r>
            <a:r>
              <a:rPr lang="es-CO" spc="-45" dirty="0"/>
              <a:t>alternar </a:t>
            </a:r>
            <a:r>
              <a:rPr lang="es-CO" spc="-105" dirty="0"/>
              <a:t>parámetros</a:t>
            </a:r>
            <a:r>
              <a:rPr lang="es-CO" spc="-100" dirty="0"/>
              <a:t> </a:t>
            </a:r>
            <a:r>
              <a:rPr lang="es-CO" spc="-45" dirty="0"/>
              <a:t>con </a:t>
            </a:r>
            <a:r>
              <a:rPr lang="es-CO" spc="-60" dirty="0"/>
              <a:t>segmentos </a:t>
            </a:r>
            <a:r>
              <a:rPr lang="es-CO" spc="-35" dirty="0"/>
              <a:t>fijos </a:t>
            </a:r>
            <a:r>
              <a:rPr lang="es-CO" spc="-330" dirty="0"/>
              <a:t> </a:t>
            </a:r>
            <a:r>
              <a:rPr lang="es-CO" spc="-25" dirty="0" err="1"/>
              <a:t>Ej</a:t>
            </a:r>
            <a:r>
              <a:rPr lang="es-CO" spc="-25" dirty="0"/>
              <a:t>:</a:t>
            </a:r>
          </a:p>
        </p:txBody>
      </p:sp>
      <p:sp>
        <p:nvSpPr>
          <p:cNvPr id="7" name="object 7"/>
          <p:cNvSpPr txBox="1"/>
          <p:nvPr/>
        </p:nvSpPr>
        <p:spPr>
          <a:xfrm>
            <a:off x="347294" y="1391233"/>
            <a:ext cx="3514090" cy="733425"/>
          </a:xfrm>
          <a:prstGeom prst="rect">
            <a:avLst/>
          </a:prstGeom>
        </p:spPr>
        <p:txBody>
          <a:bodyPr vert="horz" wrap="square" lIns="0" tIns="12065" rIns="0" bIns="0" rtlCol="0">
            <a:spAutoFit/>
          </a:bodyPr>
          <a:lstStyle/>
          <a:p>
            <a:pPr marL="12700" algn="just">
              <a:lnSpc>
                <a:spcPct val="100000"/>
              </a:lnSpc>
              <a:spcBef>
                <a:spcPts val="95"/>
              </a:spcBef>
            </a:pPr>
            <a:r>
              <a:rPr lang="es-CO" sz="800" spc="20" dirty="0">
                <a:latin typeface="SimSun"/>
                <a:cs typeface="SimSun"/>
              </a:rPr>
              <a:t>/</a:t>
            </a:r>
            <a:r>
              <a:rPr lang="es-CO" sz="800" spc="20" dirty="0" err="1">
                <a:latin typeface="SimSun"/>
                <a:cs typeface="SimSun"/>
              </a:rPr>
              <a:t>user</a:t>
            </a:r>
            <a:r>
              <a:rPr lang="es-CO" sz="800" spc="20" dirty="0">
                <a:latin typeface="SimSun"/>
                <a:cs typeface="SimSun"/>
              </a:rPr>
              <a:t>/:</a:t>
            </a:r>
            <a:r>
              <a:rPr lang="es-CO" sz="800" spc="20" dirty="0" err="1">
                <a:latin typeface="SimSun"/>
                <a:cs typeface="SimSun"/>
              </a:rPr>
              <a:t>userId</a:t>
            </a:r>
            <a:r>
              <a:rPr lang="es-CO" sz="800" spc="20" dirty="0">
                <a:latin typeface="SimSun"/>
                <a:cs typeface="SimSun"/>
              </a:rPr>
              <a:t>/</a:t>
            </a:r>
            <a:r>
              <a:rPr lang="es-CO" sz="800" spc="20" dirty="0" err="1">
                <a:latin typeface="SimSun"/>
                <a:cs typeface="SimSun"/>
              </a:rPr>
              <a:t>subject</a:t>
            </a:r>
            <a:r>
              <a:rPr lang="es-CO" sz="800" spc="20" dirty="0">
                <a:latin typeface="SimSun"/>
                <a:cs typeface="SimSun"/>
              </a:rPr>
              <a:t>/:</a:t>
            </a:r>
            <a:r>
              <a:rPr lang="es-CO" sz="800" spc="20" dirty="0" err="1">
                <a:latin typeface="SimSun"/>
                <a:cs typeface="SimSun"/>
              </a:rPr>
              <a:t>subjectId</a:t>
            </a:r>
            <a:endParaRPr lang="es-CO" sz="800" dirty="0">
              <a:latin typeface="SimSun"/>
              <a:cs typeface="SimSun"/>
            </a:endParaRPr>
          </a:p>
          <a:p>
            <a:pPr algn="just">
              <a:lnSpc>
                <a:spcPct val="100000"/>
              </a:lnSpc>
              <a:spcBef>
                <a:spcPts val="50"/>
              </a:spcBef>
            </a:pPr>
            <a:endParaRPr lang="es-CO" sz="1450" dirty="0">
              <a:latin typeface="SimSun"/>
              <a:cs typeface="SimSun"/>
            </a:endParaRPr>
          </a:p>
          <a:p>
            <a:pPr marL="12700" marR="5080" algn="just">
              <a:lnSpc>
                <a:spcPct val="102600"/>
              </a:lnSpc>
            </a:pPr>
            <a:r>
              <a:rPr lang="es-CO" sz="1100" spc="-30" dirty="0">
                <a:latin typeface="Tahoma"/>
                <a:cs typeface="Tahoma"/>
              </a:rPr>
              <a:t>Para</a:t>
            </a:r>
            <a:r>
              <a:rPr lang="es-CO" sz="1100" spc="20" dirty="0">
                <a:latin typeface="Tahoma"/>
                <a:cs typeface="Tahoma"/>
              </a:rPr>
              <a:t> </a:t>
            </a:r>
            <a:r>
              <a:rPr lang="es-CO" sz="1100" spc="-60" dirty="0">
                <a:latin typeface="Tahoma"/>
                <a:cs typeface="Tahoma"/>
              </a:rPr>
              <a:t>nombrar</a:t>
            </a:r>
            <a:r>
              <a:rPr lang="es-CO" sz="1100" spc="25" dirty="0">
                <a:latin typeface="Tahoma"/>
                <a:cs typeface="Tahoma"/>
              </a:rPr>
              <a:t> </a:t>
            </a:r>
            <a:r>
              <a:rPr lang="es-CO" sz="1100" spc="-55" dirty="0">
                <a:latin typeface="Tahoma"/>
                <a:cs typeface="Tahoma"/>
              </a:rPr>
              <a:t>estos</a:t>
            </a:r>
            <a:r>
              <a:rPr lang="es-CO" sz="1100" spc="25" dirty="0">
                <a:latin typeface="Tahoma"/>
                <a:cs typeface="Tahoma"/>
              </a:rPr>
              <a:t> </a:t>
            </a:r>
            <a:r>
              <a:rPr lang="es-CO" sz="1100" spc="-105" dirty="0">
                <a:latin typeface="Tahoma"/>
                <a:cs typeface="Tahoma"/>
              </a:rPr>
              <a:t>parámetros</a:t>
            </a:r>
            <a:r>
              <a:rPr lang="es-CO" sz="1100" spc="15" dirty="0">
                <a:latin typeface="Tahoma"/>
                <a:cs typeface="Tahoma"/>
              </a:rPr>
              <a:t> </a:t>
            </a:r>
            <a:r>
              <a:rPr lang="es-CO" sz="1100" spc="-55" dirty="0">
                <a:latin typeface="Tahoma"/>
                <a:cs typeface="Tahoma"/>
              </a:rPr>
              <a:t>podemos</a:t>
            </a:r>
            <a:r>
              <a:rPr lang="es-CO" sz="1100" spc="20" dirty="0">
                <a:latin typeface="Tahoma"/>
                <a:cs typeface="Tahoma"/>
              </a:rPr>
              <a:t> </a:t>
            </a:r>
            <a:r>
              <a:rPr lang="es-CO" sz="1100" spc="-65" dirty="0">
                <a:latin typeface="Tahoma"/>
                <a:cs typeface="Tahoma"/>
              </a:rPr>
              <a:t>usar</a:t>
            </a:r>
            <a:r>
              <a:rPr lang="es-CO" sz="1100" spc="25" dirty="0">
                <a:latin typeface="Tahoma"/>
                <a:cs typeface="Tahoma"/>
              </a:rPr>
              <a:t> </a:t>
            </a:r>
            <a:r>
              <a:rPr lang="es-CO" sz="1100" spc="-40" dirty="0">
                <a:latin typeface="Tahoma"/>
                <a:cs typeface="Tahoma"/>
              </a:rPr>
              <a:t>letras</a:t>
            </a:r>
            <a:r>
              <a:rPr lang="es-CO" sz="1100" spc="15" dirty="0">
                <a:latin typeface="Tahoma"/>
                <a:cs typeface="Tahoma"/>
              </a:rPr>
              <a:t> </a:t>
            </a:r>
            <a:r>
              <a:rPr lang="es-CO" sz="1100" spc="-55" dirty="0">
                <a:latin typeface="Tahoma"/>
                <a:cs typeface="Tahoma"/>
              </a:rPr>
              <a:t>inglesas </a:t>
            </a:r>
            <a:r>
              <a:rPr lang="es-CO" sz="1100" spc="-330" dirty="0">
                <a:latin typeface="Tahoma"/>
                <a:cs typeface="Tahoma"/>
              </a:rPr>
              <a:t> </a:t>
            </a:r>
            <a:r>
              <a:rPr lang="es-CO" sz="1100" spc="-70" dirty="0" err="1">
                <a:latin typeface="Tahoma"/>
                <a:cs typeface="Tahoma"/>
              </a:rPr>
              <a:t>m</a:t>
            </a:r>
            <a:r>
              <a:rPr lang="es-CO" sz="1100" spc="-80" dirty="0" err="1">
                <a:latin typeface="Tahoma"/>
                <a:cs typeface="Tahoma"/>
              </a:rPr>
              <a:t>a</a:t>
            </a:r>
            <a:r>
              <a:rPr lang="es-CO" sz="1100" spc="-50" dirty="0" err="1">
                <a:latin typeface="Tahoma"/>
                <a:cs typeface="Tahoma"/>
              </a:rPr>
              <a:t>y</a:t>
            </a:r>
            <a:r>
              <a:rPr lang="es-CO" sz="1100" spc="-605" dirty="0" err="1">
                <a:latin typeface="Tahoma"/>
                <a:cs typeface="Tahoma"/>
              </a:rPr>
              <a:t>u</a:t>
            </a:r>
            <a:r>
              <a:rPr lang="es-CO" sz="1100" spc="-50" dirty="0" err="1">
                <a:latin typeface="Tahoma"/>
                <a:cs typeface="Tahoma"/>
              </a:rPr>
              <a:t>´scula</a:t>
            </a:r>
            <a:r>
              <a:rPr lang="es-CO" sz="1100" spc="-45" dirty="0" err="1">
                <a:latin typeface="Tahoma"/>
                <a:cs typeface="Tahoma"/>
              </a:rPr>
              <a:t>s</a:t>
            </a:r>
            <a:r>
              <a:rPr lang="es-CO" sz="1100" spc="15" dirty="0">
                <a:latin typeface="Tahoma"/>
                <a:cs typeface="Tahoma"/>
              </a:rPr>
              <a:t> </a:t>
            </a:r>
            <a:r>
              <a:rPr lang="es-CO" sz="1100" spc="-55" dirty="0">
                <a:latin typeface="Tahoma"/>
                <a:cs typeface="Tahoma"/>
              </a:rPr>
              <a:t>o</a:t>
            </a:r>
            <a:r>
              <a:rPr lang="es-CO" sz="1100" spc="20" dirty="0">
                <a:latin typeface="Tahoma"/>
                <a:cs typeface="Tahoma"/>
              </a:rPr>
              <a:t> </a:t>
            </a:r>
            <a:r>
              <a:rPr lang="es-CO" sz="1100" spc="-35" dirty="0" err="1">
                <a:latin typeface="Tahoma"/>
                <a:cs typeface="Tahoma"/>
              </a:rPr>
              <a:t>min</a:t>
            </a:r>
            <a:r>
              <a:rPr lang="es-CO" sz="1100" spc="-605" dirty="0" err="1">
                <a:latin typeface="Tahoma"/>
                <a:cs typeface="Tahoma"/>
              </a:rPr>
              <a:t>u</a:t>
            </a:r>
            <a:r>
              <a:rPr lang="es-CO" sz="1100" spc="-50" dirty="0" err="1">
                <a:latin typeface="Tahoma"/>
                <a:cs typeface="Tahoma"/>
              </a:rPr>
              <a:t>´sculas</a:t>
            </a:r>
            <a:r>
              <a:rPr lang="es-CO" sz="1100" spc="-30" dirty="0">
                <a:latin typeface="Tahoma"/>
                <a:cs typeface="Tahoma"/>
              </a:rPr>
              <a:t>,</a:t>
            </a:r>
            <a:r>
              <a:rPr lang="es-CO" sz="1100" spc="15" dirty="0">
                <a:latin typeface="Tahoma"/>
                <a:cs typeface="Tahoma"/>
              </a:rPr>
              <a:t> </a:t>
            </a:r>
            <a:r>
              <a:rPr lang="es-CO" sz="1100" spc="-50" dirty="0" err="1">
                <a:latin typeface="Tahoma"/>
                <a:cs typeface="Tahoma"/>
              </a:rPr>
              <a:t>n</a:t>
            </a:r>
            <a:r>
              <a:rPr lang="es-CO" sz="1100" spc="-605" dirty="0" err="1">
                <a:latin typeface="Tahoma"/>
                <a:cs typeface="Tahoma"/>
              </a:rPr>
              <a:t>u</a:t>
            </a:r>
            <a:r>
              <a:rPr lang="es-CO" sz="1100" spc="-50" dirty="0" err="1">
                <a:latin typeface="Tahoma"/>
                <a:cs typeface="Tahoma"/>
              </a:rPr>
              <a:t>´</a:t>
            </a:r>
            <a:r>
              <a:rPr lang="es-CO" sz="1100" spc="-70" dirty="0" err="1">
                <a:latin typeface="Tahoma"/>
                <a:cs typeface="Tahoma"/>
              </a:rPr>
              <a:t>mero</a:t>
            </a:r>
            <a:r>
              <a:rPr lang="es-CO" sz="1100" spc="-50" dirty="0" err="1">
                <a:latin typeface="Tahoma"/>
                <a:cs typeface="Tahoma"/>
              </a:rPr>
              <a:t>s</a:t>
            </a:r>
            <a:r>
              <a:rPr lang="es-CO" sz="1100" spc="15" dirty="0">
                <a:latin typeface="Tahoma"/>
                <a:cs typeface="Tahoma"/>
              </a:rPr>
              <a:t> </a:t>
            </a:r>
            <a:r>
              <a:rPr lang="es-CO" sz="1100" spc="-45" dirty="0">
                <a:latin typeface="Tahoma"/>
                <a:cs typeface="Tahoma"/>
              </a:rPr>
              <a:t>y</a:t>
            </a:r>
            <a:r>
              <a:rPr lang="es-CO" sz="1100" spc="20" dirty="0">
                <a:latin typeface="Tahoma"/>
                <a:cs typeface="Tahoma"/>
              </a:rPr>
              <a:t> </a:t>
            </a:r>
            <a:r>
              <a:rPr lang="es-CO" sz="1100" spc="-20" dirty="0">
                <a:latin typeface="Tahoma"/>
                <a:cs typeface="Tahoma"/>
              </a:rPr>
              <a:t>l</a:t>
            </a:r>
            <a:r>
              <a:rPr lang="es-CO" sz="1100" spc="-35" dirty="0">
                <a:latin typeface="Tahoma"/>
                <a:cs typeface="Tahoma"/>
              </a:rPr>
              <a:t>a</a:t>
            </a:r>
            <a:r>
              <a:rPr lang="es-CO" sz="1100" spc="15" dirty="0">
                <a:latin typeface="Tahoma"/>
                <a:cs typeface="Tahoma"/>
              </a:rPr>
              <a:t> </a:t>
            </a:r>
            <a:r>
              <a:rPr lang="es-CO" sz="1100" spc="-55" dirty="0">
                <a:latin typeface="Tahoma"/>
                <a:cs typeface="Tahoma"/>
              </a:rPr>
              <a:t>b</a:t>
            </a:r>
            <a:r>
              <a:rPr lang="es-CO" sz="1100" spc="-85" dirty="0">
                <a:latin typeface="Tahoma"/>
                <a:cs typeface="Tahoma"/>
              </a:rPr>
              <a:t>a</a:t>
            </a:r>
            <a:r>
              <a:rPr lang="es-CO" sz="1100" spc="-35" dirty="0">
                <a:latin typeface="Tahoma"/>
                <a:cs typeface="Tahoma"/>
              </a:rPr>
              <a:t>rr</a:t>
            </a:r>
            <a:r>
              <a:rPr lang="es-CO" sz="1100" spc="-45" dirty="0">
                <a:latin typeface="Tahoma"/>
                <a:cs typeface="Tahoma"/>
              </a:rPr>
              <a:t>a</a:t>
            </a:r>
            <a:r>
              <a:rPr lang="es-CO" sz="1100" spc="20" dirty="0">
                <a:latin typeface="Tahoma"/>
                <a:cs typeface="Tahoma"/>
              </a:rPr>
              <a:t> </a:t>
            </a:r>
            <a:r>
              <a:rPr lang="es-CO" sz="1100" spc="-50" dirty="0">
                <a:latin typeface="Tahoma"/>
                <a:cs typeface="Tahoma"/>
              </a:rPr>
              <a:t>baja</a:t>
            </a:r>
            <a:endParaRPr lang="es-CO" sz="1100" dirty="0">
              <a:latin typeface="Tahoma"/>
              <a:cs typeface="Tahoma"/>
            </a:endParaRPr>
          </a:p>
        </p:txBody>
      </p:sp>
      <p:grpSp>
        <p:nvGrpSpPr>
          <p:cNvPr id="8" name="object 8"/>
          <p:cNvGrpSpPr/>
          <p:nvPr/>
        </p:nvGrpSpPr>
        <p:grpSpPr>
          <a:xfrm>
            <a:off x="0" y="3333699"/>
            <a:ext cx="4608195" cy="122555"/>
            <a:chOff x="0" y="3333699"/>
            <a:chExt cx="4608195" cy="122555"/>
          </a:xfrm>
        </p:grpSpPr>
        <p:sp>
          <p:nvSpPr>
            <p:cNvPr id="9" name="object 9"/>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0" name="object 10"/>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3" name="object 13"/>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11</a:t>
            </a:fld>
            <a:endParaRPr spc="-20" dirty="0"/>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381000"/>
            <a:chOff x="0" y="0"/>
            <a:chExt cx="4608195" cy="381000"/>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68"/>
              <a:ext cx="4608004" cy="260646"/>
            </a:xfrm>
            <a:prstGeom prst="rect">
              <a:avLst/>
            </a:prstGeom>
          </p:spPr>
        </p:pic>
      </p:grpSp>
      <p:sp>
        <p:nvSpPr>
          <p:cNvPr id="6" name="object 6"/>
          <p:cNvSpPr txBox="1">
            <a:spLocks noGrp="1"/>
          </p:cNvSpPr>
          <p:nvPr>
            <p:ph type="title"/>
          </p:nvPr>
        </p:nvSpPr>
        <p:spPr>
          <a:xfrm>
            <a:off x="154762" y="117193"/>
            <a:ext cx="1185545" cy="244475"/>
          </a:xfrm>
          <a:prstGeom prst="rect">
            <a:avLst/>
          </a:prstGeom>
        </p:spPr>
        <p:txBody>
          <a:bodyPr vert="horz" wrap="square" lIns="0" tIns="17145" rIns="0" bIns="0" rtlCol="0">
            <a:spAutoFit/>
          </a:bodyPr>
          <a:lstStyle/>
          <a:p>
            <a:pPr marL="12700">
              <a:lnSpc>
                <a:spcPct val="100000"/>
              </a:lnSpc>
              <a:spcBef>
                <a:spcPts val="135"/>
              </a:spcBef>
            </a:pPr>
            <a:r>
              <a:rPr sz="1400" spc="-35" dirty="0">
                <a:solidFill>
                  <a:srgbClr val="FFFFFF"/>
                </a:solidFill>
              </a:rPr>
              <a:t>Peticiones</a:t>
            </a:r>
            <a:r>
              <a:rPr sz="1400" spc="-20" dirty="0">
                <a:solidFill>
                  <a:srgbClr val="FFFFFF"/>
                </a:solidFill>
              </a:rPr>
              <a:t> </a:t>
            </a:r>
            <a:r>
              <a:rPr sz="1400" spc="95" dirty="0">
                <a:solidFill>
                  <a:srgbClr val="FFFFFF"/>
                </a:solidFill>
              </a:rPr>
              <a:t>PUT</a:t>
            </a:r>
            <a:endParaRPr sz="1400"/>
          </a:p>
        </p:txBody>
      </p:sp>
      <p:pic>
        <p:nvPicPr>
          <p:cNvPr id="7" name="object 7"/>
          <p:cNvPicPr/>
          <p:nvPr/>
        </p:nvPicPr>
        <p:blipFill>
          <a:blip r:embed="rId3" cstate="print"/>
          <a:stretch>
            <a:fillRect/>
          </a:stretch>
        </p:blipFill>
        <p:spPr>
          <a:xfrm>
            <a:off x="0" y="377888"/>
            <a:ext cx="4608004" cy="50609"/>
          </a:xfrm>
          <a:prstGeom prst="rect">
            <a:avLst/>
          </a:prstGeom>
        </p:spPr>
      </p:pic>
      <p:sp>
        <p:nvSpPr>
          <p:cNvPr id="8" name="object 8"/>
          <p:cNvSpPr txBox="1"/>
          <p:nvPr/>
        </p:nvSpPr>
        <p:spPr>
          <a:xfrm>
            <a:off x="321894" y="494866"/>
            <a:ext cx="3944620" cy="708025"/>
          </a:xfrm>
          <a:prstGeom prst="rect">
            <a:avLst/>
          </a:prstGeom>
        </p:spPr>
        <p:txBody>
          <a:bodyPr vert="horz" wrap="square" lIns="0" tIns="6985" rIns="0" bIns="0" rtlCol="0">
            <a:spAutoFit/>
          </a:bodyPr>
          <a:lstStyle/>
          <a:p>
            <a:pPr marL="38100" marR="30480" algn="just">
              <a:lnSpc>
                <a:spcPct val="102600"/>
              </a:lnSpc>
              <a:spcBef>
                <a:spcPts val="55"/>
              </a:spcBef>
            </a:pPr>
            <a:r>
              <a:rPr lang="es-CO" sz="1100" spc="-30" dirty="0">
                <a:latin typeface="Tahoma"/>
                <a:cs typeface="Tahoma"/>
              </a:rPr>
              <a:t>Para </a:t>
            </a:r>
            <a:r>
              <a:rPr lang="es-CO" sz="1100" spc="-60" dirty="0">
                <a:latin typeface="Tahoma"/>
                <a:cs typeface="Tahoma"/>
              </a:rPr>
              <a:t>acceder </a:t>
            </a:r>
            <a:r>
              <a:rPr lang="es-CO" sz="1100" spc="-25" dirty="0">
                <a:latin typeface="Tahoma"/>
                <a:cs typeface="Tahoma"/>
              </a:rPr>
              <a:t>al </a:t>
            </a:r>
            <a:r>
              <a:rPr lang="es-CO" sz="1100" spc="-45" dirty="0">
                <a:latin typeface="Tahoma"/>
                <a:cs typeface="Tahoma"/>
              </a:rPr>
              <a:t>cuerpo </a:t>
            </a:r>
            <a:r>
              <a:rPr lang="es-CO" sz="1100" spc="-75" dirty="0">
                <a:latin typeface="Tahoma"/>
                <a:cs typeface="Tahoma"/>
              </a:rPr>
              <a:t>de</a:t>
            </a:r>
            <a:r>
              <a:rPr lang="es-CO" sz="1100" spc="-70" dirty="0">
                <a:latin typeface="Tahoma"/>
                <a:cs typeface="Tahoma"/>
              </a:rPr>
              <a:t> </a:t>
            </a:r>
            <a:r>
              <a:rPr lang="es-CO" sz="1100" spc="-55" dirty="0">
                <a:latin typeface="Tahoma"/>
                <a:cs typeface="Tahoma"/>
              </a:rPr>
              <a:t>una </a:t>
            </a:r>
            <a:r>
              <a:rPr lang="es-CO" sz="1100" spc="-90" dirty="0">
                <a:latin typeface="Tahoma"/>
                <a:cs typeface="Tahoma"/>
              </a:rPr>
              <a:t>petición</a:t>
            </a:r>
            <a:r>
              <a:rPr lang="es-CO" sz="1100" spc="-85" dirty="0">
                <a:latin typeface="Tahoma"/>
                <a:cs typeface="Tahoma"/>
              </a:rPr>
              <a:t> </a:t>
            </a:r>
            <a:r>
              <a:rPr lang="es-CO" sz="1100" spc="40" dirty="0">
                <a:latin typeface="Tahoma"/>
                <a:cs typeface="Tahoma"/>
              </a:rPr>
              <a:t>PUT, </a:t>
            </a:r>
            <a:r>
              <a:rPr lang="es-CO" sz="1100" spc="-55" dirty="0">
                <a:latin typeface="Tahoma"/>
                <a:cs typeface="Tahoma"/>
              </a:rPr>
              <a:t>ejecutamos </a:t>
            </a:r>
            <a:r>
              <a:rPr lang="es-CO" sz="1100" spc="-50" dirty="0">
                <a:latin typeface="Tahoma"/>
                <a:cs typeface="Tahoma"/>
              </a:rPr>
              <a:t> </a:t>
            </a:r>
            <a:r>
              <a:rPr lang="es-CO" sz="1100" spc="20" dirty="0" err="1">
                <a:latin typeface="SimSun"/>
                <a:cs typeface="SimSun"/>
              </a:rPr>
              <a:t>app.use</a:t>
            </a:r>
            <a:r>
              <a:rPr lang="es-CO" sz="1100" spc="20" dirty="0">
                <a:latin typeface="SimSun"/>
                <a:cs typeface="SimSun"/>
              </a:rPr>
              <a:t>(</a:t>
            </a:r>
            <a:r>
              <a:rPr lang="es-CO" sz="1100" spc="20" dirty="0" err="1">
                <a:latin typeface="SimSun"/>
                <a:cs typeface="SimSun"/>
              </a:rPr>
              <a:t>express.json</a:t>
            </a:r>
            <a:r>
              <a:rPr lang="es-CO" sz="1100" spc="20" dirty="0">
                <a:latin typeface="SimSun"/>
                <a:cs typeface="SimSun"/>
              </a:rPr>
              <a:t>())</a:t>
            </a:r>
            <a:r>
              <a:rPr lang="es-CO" sz="1200" spc="-7" baseline="27777" dirty="0">
                <a:latin typeface="Microsoft Sans Serif"/>
                <a:cs typeface="Microsoft Sans Serif"/>
              </a:rPr>
              <a:t>1</a:t>
            </a:r>
            <a:r>
              <a:rPr lang="es-CO" sz="1100" spc="-5" dirty="0">
                <a:latin typeface="Tahoma"/>
                <a:cs typeface="Tahoma"/>
              </a:rPr>
              <a:t>. </a:t>
            </a:r>
            <a:r>
              <a:rPr lang="es-CO" sz="1100" spc="20" dirty="0">
                <a:latin typeface="Tahoma"/>
                <a:cs typeface="Tahoma"/>
              </a:rPr>
              <a:t>El </a:t>
            </a:r>
            <a:r>
              <a:rPr lang="es-CO" sz="1100" spc="-125" dirty="0">
                <a:latin typeface="Tahoma"/>
                <a:cs typeface="Tahoma"/>
              </a:rPr>
              <a:t>método</a:t>
            </a:r>
            <a:r>
              <a:rPr lang="es-CO" sz="1100" spc="90" dirty="0">
                <a:latin typeface="Tahoma"/>
                <a:cs typeface="Tahoma"/>
              </a:rPr>
              <a:t> </a:t>
            </a:r>
            <a:r>
              <a:rPr lang="es-CO" sz="1100" i="1" spc="-65" dirty="0">
                <a:latin typeface="Trebuchet MS"/>
                <a:cs typeface="Trebuchet MS"/>
              </a:rPr>
              <a:t>use </a:t>
            </a:r>
            <a:r>
              <a:rPr lang="es-CO" sz="1100" spc="-40" dirty="0">
                <a:latin typeface="Tahoma"/>
                <a:cs typeface="Tahoma"/>
              </a:rPr>
              <a:t>permite </a:t>
            </a:r>
            <a:r>
              <a:rPr lang="es-CO" sz="1100" spc="-125" dirty="0">
                <a:latin typeface="Tahoma"/>
                <a:cs typeface="Tahoma"/>
              </a:rPr>
              <a:t>añadir </a:t>
            </a:r>
            <a:r>
              <a:rPr lang="es-CO" sz="1100" spc="-120" dirty="0">
                <a:latin typeface="Tahoma"/>
                <a:cs typeface="Tahoma"/>
              </a:rPr>
              <a:t> </a:t>
            </a:r>
            <a:r>
              <a:rPr lang="es-CO" sz="1100" spc="-50" dirty="0">
                <a:latin typeface="Tahoma"/>
                <a:cs typeface="Tahoma"/>
              </a:rPr>
              <a:t>capas</a:t>
            </a:r>
            <a:r>
              <a:rPr lang="es-CO" sz="1100" spc="25" dirty="0">
                <a:latin typeface="Tahoma"/>
                <a:cs typeface="Tahoma"/>
              </a:rPr>
              <a:t> </a:t>
            </a:r>
            <a:r>
              <a:rPr lang="es-CO" sz="1100" spc="-75" dirty="0">
                <a:latin typeface="Tahoma"/>
                <a:cs typeface="Tahoma"/>
              </a:rPr>
              <a:t>de</a:t>
            </a:r>
            <a:r>
              <a:rPr lang="es-CO" sz="1100" spc="20" dirty="0">
                <a:latin typeface="Tahoma"/>
                <a:cs typeface="Tahoma"/>
              </a:rPr>
              <a:t> </a:t>
            </a:r>
            <a:r>
              <a:rPr lang="es-CO" sz="1100" i="1" spc="-80" dirty="0">
                <a:latin typeface="Trebuchet MS"/>
                <a:cs typeface="Trebuchet MS"/>
              </a:rPr>
              <a:t>middleware</a:t>
            </a:r>
            <a:r>
              <a:rPr lang="es-CO" sz="1100" spc="-80" dirty="0">
                <a:latin typeface="Tahoma"/>
                <a:cs typeface="Tahoma"/>
              </a:rPr>
              <a:t>,</a:t>
            </a:r>
            <a:r>
              <a:rPr lang="es-CO" sz="1100" spc="20" dirty="0">
                <a:latin typeface="Tahoma"/>
                <a:cs typeface="Tahoma"/>
              </a:rPr>
              <a:t> </a:t>
            </a:r>
            <a:r>
              <a:rPr lang="es-CO" sz="1100" spc="-50" dirty="0">
                <a:latin typeface="Tahoma"/>
                <a:cs typeface="Tahoma"/>
              </a:rPr>
              <a:t>esto</a:t>
            </a:r>
            <a:r>
              <a:rPr lang="es-CO" sz="1100" spc="25" dirty="0">
                <a:latin typeface="Tahoma"/>
                <a:cs typeface="Tahoma"/>
              </a:rPr>
              <a:t> </a:t>
            </a:r>
            <a:r>
              <a:rPr lang="es-CO" sz="1100" spc="-70" dirty="0">
                <a:latin typeface="Tahoma"/>
                <a:cs typeface="Tahoma"/>
              </a:rPr>
              <a:t>es,</a:t>
            </a:r>
            <a:r>
              <a:rPr lang="es-CO" sz="1100" spc="25" dirty="0">
                <a:latin typeface="Tahoma"/>
                <a:cs typeface="Tahoma"/>
              </a:rPr>
              <a:t> </a:t>
            </a:r>
            <a:r>
              <a:rPr lang="es-CO" sz="1100" spc="-120" dirty="0">
                <a:latin typeface="Tahoma"/>
                <a:cs typeface="Tahoma"/>
              </a:rPr>
              <a:t>código intermedio</a:t>
            </a:r>
            <a:r>
              <a:rPr lang="es-CO" sz="1100" spc="25" dirty="0">
                <a:latin typeface="Tahoma"/>
                <a:cs typeface="Tahoma"/>
              </a:rPr>
              <a:t> </a:t>
            </a:r>
            <a:r>
              <a:rPr lang="es-CO" sz="1100" spc="-70" dirty="0">
                <a:latin typeface="Tahoma"/>
                <a:cs typeface="Tahoma"/>
              </a:rPr>
              <a:t>que</a:t>
            </a:r>
            <a:r>
              <a:rPr lang="es-CO" sz="1100" spc="25" dirty="0">
                <a:latin typeface="Tahoma"/>
                <a:cs typeface="Tahoma"/>
              </a:rPr>
              <a:t> </a:t>
            </a:r>
            <a:r>
              <a:rPr lang="es-CO" sz="1100" spc="-55" dirty="0">
                <a:latin typeface="Tahoma"/>
                <a:cs typeface="Tahoma"/>
              </a:rPr>
              <a:t>procesa</a:t>
            </a:r>
            <a:r>
              <a:rPr lang="es-CO" sz="1100" spc="25" dirty="0">
                <a:latin typeface="Tahoma"/>
                <a:cs typeface="Tahoma"/>
              </a:rPr>
              <a:t> </a:t>
            </a:r>
            <a:r>
              <a:rPr lang="es-CO" sz="1100" spc="-40" dirty="0">
                <a:latin typeface="Tahoma"/>
                <a:cs typeface="Tahoma"/>
              </a:rPr>
              <a:t>todas </a:t>
            </a:r>
            <a:r>
              <a:rPr lang="es-CO" sz="1100" spc="-330" dirty="0">
                <a:latin typeface="Tahoma"/>
                <a:cs typeface="Tahoma"/>
              </a:rPr>
              <a:t> </a:t>
            </a:r>
            <a:r>
              <a:rPr lang="es-CO" sz="1100" spc="-45" dirty="0">
                <a:latin typeface="Tahoma"/>
                <a:cs typeface="Tahoma"/>
              </a:rPr>
              <a:t>las</a:t>
            </a:r>
            <a:r>
              <a:rPr lang="es-CO" sz="1100" spc="10" dirty="0">
                <a:latin typeface="Tahoma"/>
                <a:cs typeface="Tahoma"/>
              </a:rPr>
              <a:t> </a:t>
            </a:r>
            <a:r>
              <a:rPr lang="es-CO" sz="1100" spc="-40" dirty="0">
                <a:latin typeface="Tahoma"/>
                <a:cs typeface="Tahoma"/>
              </a:rPr>
              <a:t>peticiones</a:t>
            </a:r>
            <a:endParaRPr lang="es-CO" sz="1100" dirty="0">
              <a:latin typeface="Tahoma"/>
              <a:cs typeface="Tahoma"/>
            </a:endParaRPr>
          </a:p>
        </p:txBody>
      </p:sp>
      <p:sp>
        <p:nvSpPr>
          <p:cNvPr id="9" name="object 9"/>
          <p:cNvSpPr txBox="1"/>
          <p:nvPr/>
        </p:nvSpPr>
        <p:spPr>
          <a:xfrm>
            <a:off x="359994" y="1334020"/>
            <a:ext cx="3888104" cy="917575"/>
          </a:xfrm>
          <a:prstGeom prst="rect">
            <a:avLst/>
          </a:prstGeom>
          <a:solidFill>
            <a:srgbClr val="F4F4F4"/>
          </a:solidFill>
        </p:spPr>
        <p:txBody>
          <a:bodyPr vert="horz" wrap="square" lIns="0" tIns="25400" rIns="0" bIns="0" rtlCol="0">
            <a:spAutoFit/>
          </a:bodyPr>
          <a:lstStyle/>
          <a:p>
            <a:pPr marL="37465" marR="2551430">
              <a:lnSpc>
                <a:spcPts val="950"/>
              </a:lnSpc>
              <a:spcBef>
                <a:spcPts val="200"/>
              </a:spcBef>
            </a:pPr>
            <a:r>
              <a:rPr sz="800" spc="20" dirty="0">
                <a:latin typeface="SimSun"/>
                <a:cs typeface="SimSun"/>
              </a:rPr>
              <a:t>app.use(ex</a:t>
            </a:r>
            <a:r>
              <a:rPr sz="800" spc="15" dirty="0">
                <a:latin typeface="SimSun"/>
                <a:cs typeface="SimSun"/>
              </a:rPr>
              <a:t>p</a:t>
            </a:r>
            <a:r>
              <a:rPr sz="800" spc="20" dirty="0">
                <a:latin typeface="SimSun"/>
                <a:cs typeface="SimSun"/>
              </a:rPr>
              <a:t>ress.json());  [...]</a:t>
            </a:r>
            <a:endParaRPr sz="800">
              <a:latin typeface="SimSun"/>
              <a:cs typeface="SimSun"/>
            </a:endParaRPr>
          </a:p>
          <a:p>
            <a:pPr marL="37465">
              <a:lnSpc>
                <a:spcPts val="905"/>
              </a:lnSpc>
            </a:pPr>
            <a:r>
              <a:rPr sz="800" spc="30" dirty="0">
                <a:latin typeface="SimSun"/>
                <a:cs typeface="SimSun"/>
              </a:rPr>
              <a:t>app.put(</a:t>
            </a:r>
            <a:r>
              <a:rPr sz="800" spc="30" dirty="0">
                <a:solidFill>
                  <a:srgbClr val="BA2121"/>
                </a:solidFill>
                <a:latin typeface="Trebuchet MS"/>
                <a:cs typeface="Trebuchet MS"/>
              </a:rPr>
              <a:t>’</a:t>
            </a:r>
            <a:r>
              <a:rPr sz="800" spc="30" dirty="0">
                <a:solidFill>
                  <a:srgbClr val="BA2121"/>
                </a:solidFill>
                <a:latin typeface="SimSun"/>
                <a:cs typeface="SimSun"/>
              </a:rPr>
              <a:t>/api/add</a:t>
            </a:r>
            <a:r>
              <a:rPr sz="800" spc="30" dirty="0">
                <a:solidFill>
                  <a:srgbClr val="BA2121"/>
                </a:solidFill>
                <a:latin typeface="Trebuchet MS"/>
                <a:cs typeface="Trebuchet MS"/>
              </a:rPr>
              <a:t>’</a:t>
            </a:r>
            <a:r>
              <a:rPr sz="800" spc="30" dirty="0">
                <a:latin typeface="SimSun"/>
                <a:cs typeface="SimSun"/>
              </a:rPr>
              <a:t>,(req,res)</a:t>
            </a:r>
            <a:r>
              <a:rPr sz="800" spc="-10" dirty="0">
                <a:latin typeface="SimSun"/>
                <a:cs typeface="SimSun"/>
              </a:rPr>
              <a:t> </a:t>
            </a:r>
            <a:r>
              <a:rPr sz="800" spc="20" dirty="0">
                <a:latin typeface="SimSun"/>
                <a:cs typeface="SimSun"/>
              </a:rPr>
              <a:t>=&gt;</a:t>
            </a:r>
            <a:r>
              <a:rPr sz="800" spc="-10" dirty="0">
                <a:latin typeface="SimSun"/>
                <a:cs typeface="SimSun"/>
              </a:rPr>
              <a:t> </a:t>
            </a:r>
            <a:r>
              <a:rPr sz="800" spc="20" dirty="0">
                <a:latin typeface="SimSun"/>
                <a:cs typeface="SimSun"/>
              </a:rPr>
              <a:t>{</a:t>
            </a:r>
            <a:endParaRPr sz="800">
              <a:latin typeface="SimSun"/>
              <a:cs typeface="SimSun"/>
            </a:endParaRPr>
          </a:p>
          <a:p>
            <a:pPr marL="145415" marR="1422400">
              <a:lnSpc>
                <a:spcPts val="950"/>
              </a:lnSpc>
              <a:spcBef>
                <a:spcPts val="35"/>
              </a:spcBef>
            </a:pPr>
            <a:r>
              <a:rPr sz="800" spc="30" dirty="0">
                <a:latin typeface="SimSun"/>
                <a:cs typeface="SimSun"/>
              </a:rPr>
              <a:t>console.log(</a:t>
            </a:r>
            <a:r>
              <a:rPr sz="800" spc="30" dirty="0">
                <a:solidFill>
                  <a:srgbClr val="BA2121"/>
                </a:solidFill>
                <a:latin typeface="Trebuchet MS"/>
                <a:cs typeface="Trebuchet MS"/>
              </a:rPr>
              <a:t>’</a:t>
            </a:r>
            <a:r>
              <a:rPr sz="800" spc="30" dirty="0">
                <a:solidFill>
                  <a:srgbClr val="BA2121"/>
                </a:solidFill>
                <a:latin typeface="SimSun"/>
                <a:cs typeface="SimSun"/>
              </a:rPr>
              <a:t>Me </a:t>
            </a:r>
            <a:r>
              <a:rPr sz="800" spc="20" dirty="0">
                <a:solidFill>
                  <a:srgbClr val="BA2121"/>
                </a:solidFill>
                <a:latin typeface="SimSun"/>
                <a:cs typeface="SimSun"/>
              </a:rPr>
              <a:t>has enviado este </a:t>
            </a:r>
            <a:r>
              <a:rPr sz="800" spc="30" dirty="0">
                <a:solidFill>
                  <a:srgbClr val="BA2121"/>
                </a:solidFill>
                <a:latin typeface="SimSun"/>
                <a:cs typeface="SimSun"/>
              </a:rPr>
              <a:t>objeto:</a:t>
            </a:r>
            <a:r>
              <a:rPr sz="800" spc="30" dirty="0">
                <a:solidFill>
                  <a:srgbClr val="BA2121"/>
                </a:solidFill>
                <a:latin typeface="Trebuchet MS"/>
                <a:cs typeface="Trebuchet MS"/>
              </a:rPr>
              <a:t>’</a:t>
            </a:r>
            <a:r>
              <a:rPr sz="800" spc="30" dirty="0">
                <a:latin typeface="SimSun"/>
                <a:cs typeface="SimSun"/>
              </a:rPr>
              <a:t>); </a:t>
            </a:r>
            <a:r>
              <a:rPr sz="800" spc="-390" dirty="0">
                <a:latin typeface="SimSun"/>
                <a:cs typeface="SimSun"/>
              </a:rPr>
              <a:t> </a:t>
            </a:r>
            <a:r>
              <a:rPr sz="800" spc="20" dirty="0">
                <a:latin typeface="SimSun"/>
                <a:cs typeface="SimSun"/>
              </a:rPr>
              <a:t>console.log(req.body);</a:t>
            </a:r>
            <a:endParaRPr sz="800">
              <a:latin typeface="SimSun"/>
              <a:cs typeface="SimSun"/>
            </a:endParaRPr>
          </a:p>
          <a:p>
            <a:pPr marL="145415">
              <a:lnSpc>
                <a:spcPts val="905"/>
              </a:lnSpc>
            </a:pPr>
            <a:r>
              <a:rPr sz="800" spc="20" dirty="0">
                <a:latin typeface="SimSun"/>
                <a:cs typeface="SimSun"/>
              </a:rPr>
              <a:t>res.json(req.body);</a:t>
            </a:r>
            <a:endParaRPr sz="800">
              <a:latin typeface="SimSun"/>
              <a:cs typeface="SimSun"/>
            </a:endParaRPr>
          </a:p>
          <a:p>
            <a:pPr marL="37465">
              <a:lnSpc>
                <a:spcPts val="955"/>
              </a:lnSpc>
            </a:pPr>
            <a:r>
              <a:rPr sz="800" spc="20" dirty="0">
                <a:latin typeface="SimSun"/>
                <a:cs typeface="SimSun"/>
              </a:rPr>
              <a:t>});</a:t>
            </a:r>
            <a:endParaRPr sz="800">
              <a:latin typeface="SimSun"/>
              <a:cs typeface="SimSun"/>
            </a:endParaRPr>
          </a:p>
        </p:txBody>
      </p:sp>
      <p:pic>
        <p:nvPicPr>
          <p:cNvPr id="10" name="object 10"/>
          <p:cNvPicPr/>
          <p:nvPr/>
        </p:nvPicPr>
        <p:blipFill>
          <a:blip r:embed="rId4" cstate="print"/>
          <a:stretch>
            <a:fillRect/>
          </a:stretch>
        </p:blipFill>
        <p:spPr>
          <a:xfrm>
            <a:off x="502551" y="2469489"/>
            <a:ext cx="65265" cy="65265"/>
          </a:xfrm>
          <a:prstGeom prst="rect">
            <a:avLst/>
          </a:prstGeom>
        </p:spPr>
      </p:pic>
      <p:pic>
        <p:nvPicPr>
          <p:cNvPr id="11" name="object 11"/>
          <p:cNvPicPr/>
          <p:nvPr/>
        </p:nvPicPr>
        <p:blipFill>
          <a:blip r:embed="rId4" cstate="print"/>
          <a:stretch>
            <a:fillRect/>
          </a:stretch>
        </p:blipFill>
        <p:spPr>
          <a:xfrm>
            <a:off x="502551" y="2679522"/>
            <a:ext cx="65265" cy="65265"/>
          </a:xfrm>
          <a:prstGeom prst="rect">
            <a:avLst/>
          </a:prstGeom>
        </p:spPr>
      </p:pic>
      <p:sp>
        <p:nvSpPr>
          <p:cNvPr id="12" name="object 12"/>
          <p:cNvSpPr/>
          <p:nvPr/>
        </p:nvSpPr>
        <p:spPr>
          <a:xfrm>
            <a:off x="359994" y="3010281"/>
            <a:ext cx="1828800" cy="0"/>
          </a:xfrm>
          <a:custGeom>
            <a:avLst/>
            <a:gdLst/>
            <a:ahLst/>
            <a:cxnLst/>
            <a:rect l="l" t="t" r="r" b="b"/>
            <a:pathLst>
              <a:path w="1828800">
                <a:moveTo>
                  <a:pt x="0" y="0"/>
                </a:moveTo>
                <a:lnTo>
                  <a:pt x="1828800" y="0"/>
                </a:lnTo>
              </a:path>
            </a:pathLst>
          </a:custGeom>
          <a:ln w="5054">
            <a:solidFill>
              <a:srgbClr val="000000"/>
            </a:solidFill>
          </a:ln>
        </p:spPr>
        <p:txBody>
          <a:bodyPr wrap="square" lIns="0" tIns="0" rIns="0" bIns="0" rtlCol="0"/>
          <a:lstStyle/>
          <a:p>
            <a:endParaRPr/>
          </a:p>
        </p:txBody>
      </p:sp>
      <p:sp>
        <p:nvSpPr>
          <p:cNvPr id="13" name="object 13"/>
          <p:cNvSpPr txBox="1"/>
          <p:nvPr/>
        </p:nvSpPr>
        <p:spPr>
          <a:xfrm>
            <a:off x="334594" y="2342639"/>
            <a:ext cx="3879850" cy="976630"/>
          </a:xfrm>
          <a:prstGeom prst="rect">
            <a:avLst/>
          </a:prstGeom>
        </p:spPr>
        <p:txBody>
          <a:bodyPr vert="horz" wrap="square" lIns="0" tIns="55244" rIns="0" bIns="0" rtlCol="0">
            <a:spAutoFit/>
          </a:bodyPr>
          <a:lstStyle/>
          <a:p>
            <a:pPr marL="302260" algn="just">
              <a:lnSpc>
                <a:spcPct val="100000"/>
              </a:lnSpc>
              <a:spcBef>
                <a:spcPts val="434"/>
              </a:spcBef>
            </a:pPr>
            <a:r>
              <a:rPr lang="es-CO" sz="1100" spc="20" dirty="0">
                <a:latin typeface="Tahoma"/>
                <a:cs typeface="Tahoma"/>
              </a:rPr>
              <a:t>El</a:t>
            </a:r>
            <a:r>
              <a:rPr lang="es-CO" sz="1100" spc="15" dirty="0">
                <a:latin typeface="Tahoma"/>
                <a:cs typeface="Tahoma"/>
              </a:rPr>
              <a:t> </a:t>
            </a:r>
            <a:r>
              <a:rPr lang="es-CO" sz="1100" spc="-45" dirty="0">
                <a:latin typeface="Tahoma"/>
                <a:cs typeface="Tahoma"/>
              </a:rPr>
              <a:t>cuerpo</a:t>
            </a:r>
            <a:r>
              <a:rPr lang="es-CO" sz="1100" spc="15" dirty="0">
                <a:latin typeface="Tahoma"/>
                <a:cs typeface="Tahoma"/>
              </a:rPr>
              <a:t> </a:t>
            </a:r>
            <a:r>
              <a:rPr lang="es-CO" sz="1100" spc="-75" dirty="0">
                <a:latin typeface="Tahoma"/>
                <a:cs typeface="Tahoma"/>
              </a:rPr>
              <a:t>de</a:t>
            </a:r>
            <a:r>
              <a:rPr lang="es-CO" sz="1100" spc="15" dirty="0">
                <a:latin typeface="Tahoma"/>
                <a:cs typeface="Tahoma"/>
              </a:rPr>
              <a:t> </a:t>
            </a:r>
            <a:r>
              <a:rPr lang="es-CO" sz="1100" spc="-25" dirty="0">
                <a:latin typeface="Tahoma"/>
                <a:cs typeface="Tahoma"/>
              </a:rPr>
              <a:t>la</a:t>
            </a:r>
            <a:r>
              <a:rPr lang="es-CO" sz="1100" spc="20" dirty="0">
                <a:latin typeface="Tahoma"/>
                <a:cs typeface="Tahoma"/>
              </a:rPr>
              <a:t> </a:t>
            </a:r>
            <a:r>
              <a:rPr lang="es-CO" sz="1100" spc="-90" dirty="0">
                <a:latin typeface="Tahoma"/>
                <a:cs typeface="Tahoma"/>
              </a:rPr>
              <a:t>petición</a:t>
            </a:r>
            <a:r>
              <a:rPr lang="es-CO" sz="1100" spc="15" dirty="0">
                <a:latin typeface="Tahoma"/>
                <a:cs typeface="Tahoma"/>
              </a:rPr>
              <a:t> </a:t>
            </a:r>
            <a:r>
              <a:rPr lang="es-CO" sz="1100" spc="-160" dirty="0">
                <a:latin typeface="Tahoma"/>
                <a:cs typeface="Tahoma"/>
              </a:rPr>
              <a:t>está</a:t>
            </a:r>
            <a:r>
              <a:rPr lang="es-CO" sz="1100" spc="15" dirty="0">
                <a:latin typeface="Tahoma"/>
                <a:cs typeface="Tahoma"/>
              </a:rPr>
              <a:t> </a:t>
            </a:r>
            <a:r>
              <a:rPr lang="es-CO" sz="1100" spc="-40" dirty="0">
                <a:latin typeface="Tahoma"/>
                <a:cs typeface="Tahoma"/>
              </a:rPr>
              <a:t>disponible</a:t>
            </a:r>
            <a:r>
              <a:rPr lang="es-CO" sz="1100" spc="20" dirty="0">
                <a:latin typeface="Tahoma"/>
                <a:cs typeface="Tahoma"/>
              </a:rPr>
              <a:t> </a:t>
            </a:r>
            <a:r>
              <a:rPr lang="es-CO" sz="1100" spc="-75" dirty="0">
                <a:latin typeface="Tahoma"/>
                <a:cs typeface="Tahoma"/>
              </a:rPr>
              <a:t>en</a:t>
            </a:r>
            <a:r>
              <a:rPr lang="es-CO" sz="1100" spc="20" dirty="0">
                <a:latin typeface="Tahoma"/>
                <a:cs typeface="Tahoma"/>
              </a:rPr>
              <a:t> </a:t>
            </a:r>
            <a:r>
              <a:rPr lang="es-CO" sz="1100" spc="20" dirty="0" err="1">
                <a:latin typeface="SimSun"/>
                <a:cs typeface="SimSun"/>
              </a:rPr>
              <a:t>req.body</a:t>
            </a:r>
            <a:endParaRPr lang="es-CO" sz="1100" dirty="0">
              <a:latin typeface="SimSun"/>
              <a:cs typeface="SimSun"/>
            </a:endParaRPr>
          </a:p>
          <a:p>
            <a:pPr marL="302260" marR="43180" algn="just">
              <a:lnSpc>
                <a:spcPct val="102400"/>
              </a:lnSpc>
              <a:spcBef>
                <a:spcPts val="300"/>
              </a:spcBef>
            </a:pPr>
            <a:r>
              <a:rPr lang="es-CO" sz="1100" spc="-160" dirty="0">
                <a:latin typeface="Tahoma"/>
                <a:cs typeface="Tahoma"/>
              </a:rPr>
              <a:t>Será</a:t>
            </a:r>
            <a:r>
              <a:rPr lang="es-CO" sz="1100" spc="15" dirty="0">
                <a:latin typeface="Tahoma"/>
                <a:cs typeface="Tahoma"/>
              </a:rPr>
              <a:t> </a:t>
            </a:r>
            <a:r>
              <a:rPr lang="es-CO" sz="1100" spc="-55" dirty="0">
                <a:latin typeface="Tahoma"/>
                <a:cs typeface="Tahoma"/>
              </a:rPr>
              <a:t>un</a:t>
            </a:r>
            <a:r>
              <a:rPr lang="es-CO" sz="1100" spc="25" dirty="0">
                <a:latin typeface="Tahoma"/>
                <a:cs typeface="Tahoma"/>
              </a:rPr>
              <a:t> </a:t>
            </a:r>
            <a:r>
              <a:rPr lang="es-CO" sz="1100" spc="-40" dirty="0">
                <a:latin typeface="Tahoma"/>
                <a:cs typeface="Tahoma"/>
              </a:rPr>
              <a:t>objeto</a:t>
            </a:r>
            <a:r>
              <a:rPr lang="es-CO" sz="1100" spc="20" dirty="0">
                <a:latin typeface="Tahoma"/>
                <a:cs typeface="Tahoma"/>
              </a:rPr>
              <a:t> </a:t>
            </a:r>
            <a:r>
              <a:rPr lang="es-CO" sz="1100" spc="25" dirty="0">
                <a:latin typeface="Tahoma"/>
                <a:cs typeface="Tahoma"/>
              </a:rPr>
              <a:t>JSON</a:t>
            </a:r>
            <a:r>
              <a:rPr lang="es-CO" sz="1100" spc="15" dirty="0">
                <a:latin typeface="Tahoma"/>
                <a:cs typeface="Tahoma"/>
              </a:rPr>
              <a:t> </a:t>
            </a:r>
            <a:r>
              <a:rPr lang="es-CO" sz="1100" spc="-40" dirty="0">
                <a:latin typeface="Tahoma"/>
                <a:cs typeface="Tahoma"/>
              </a:rPr>
              <a:t>(no</a:t>
            </a:r>
            <a:r>
              <a:rPr lang="es-CO" sz="1100" spc="25" dirty="0">
                <a:latin typeface="Tahoma"/>
                <a:cs typeface="Tahoma"/>
              </a:rPr>
              <a:t> </a:t>
            </a:r>
            <a:r>
              <a:rPr lang="es-CO" sz="1100" spc="-55" dirty="0">
                <a:latin typeface="Tahoma"/>
                <a:cs typeface="Tahoma"/>
              </a:rPr>
              <a:t>un</a:t>
            </a:r>
            <a:r>
              <a:rPr lang="es-CO" sz="1100" spc="20" dirty="0">
                <a:latin typeface="Tahoma"/>
                <a:cs typeface="Tahoma"/>
              </a:rPr>
              <a:t> </a:t>
            </a:r>
            <a:r>
              <a:rPr lang="es-CO" sz="1100" spc="-40" dirty="0">
                <a:latin typeface="Tahoma"/>
                <a:cs typeface="Tahoma"/>
              </a:rPr>
              <a:t>valor</a:t>
            </a:r>
            <a:r>
              <a:rPr lang="es-CO" sz="1100" spc="20" dirty="0">
                <a:latin typeface="Tahoma"/>
                <a:cs typeface="Tahoma"/>
              </a:rPr>
              <a:t> </a:t>
            </a:r>
            <a:r>
              <a:rPr lang="es-CO" sz="1100" spc="-40" dirty="0">
                <a:latin typeface="Tahoma"/>
                <a:cs typeface="Tahoma"/>
              </a:rPr>
              <a:t>cualquiera</a:t>
            </a:r>
            <a:r>
              <a:rPr lang="es-CO" sz="1100" spc="20" dirty="0">
                <a:latin typeface="Tahoma"/>
                <a:cs typeface="Tahoma"/>
              </a:rPr>
              <a:t> </a:t>
            </a:r>
            <a:r>
              <a:rPr lang="es-CO" sz="1100" spc="-45" dirty="0">
                <a:latin typeface="Tahoma"/>
                <a:cs typeface="Tahoma"/>
              </a:rPr>
              <a:t>sino</a:t>
            </a:r>
            <a:r>
              <a:rPr lang="es-CO" sz="1100" spc="20" dirty="0">
                <a:latin typeface="Tahoma"/>
                <a:cs typeface="Tahoma"/>
              </a:rPr>
              <a:t> </a:t>
            </a:r>
            <a:r>
              <a:rPr lang="es-CO" sz="1100" spc="-55" dirty="0">
                <a:latin typeface="Tahoma"/>
                <a:cs typeface="Tahoma"/>
              </a:rPr>
              <a:t>un</a:t>
            </a:r>
            <a:r>
              <a:rPr lang="es-CO" sz="1100" spc="20" dirty="0">
                <a:latin typeface="Tahoma"/>
                <a:cs typeface="Tahoma"/>
              </a:rPr>
              <a:t> </a:t>
            </a:r>
            <a:r>
              <a:rPr lang="es-CO" sz="1100" spc="-50" dirty="0">
                <a:latin typeface="Tahoma"/>
                <a:cs typeface="Tahoma"/>
              </a:rPr>
              <a:t>objeto: </a:t>
            </a:r>
            <a:r>
              <a:rPr lang="es-CO" sz="1100" spc="-330" dirty="0">
                <a:latin typeface="Tahoma"/>
                <a:cs typeface="Tahoma"/>
              </a:rPr>
              <a:t> </a:t>
            </a:r>
            <a:r>
              <a:rPr lang="es-CO" sz="1100" spc="-55" dirty="0">
                <a:latin typeface="Tahoma"/>
                <a:cs typeface="Tahoma"/>
              </a:rPr>
              <a:t>una</a:t>
            </a:r>
            <a:r>
              <a:rPr lang="es-CO" sz="1100" spc="10" dirty="0">
                <a:latin typeface="Tahoma"/>
                <a:cs typeface="Tahoma"/>
              </a:rPr>
              <a:t> </a:t>
            </a:r>
            <a:r>
              <a:rPr lang="es-CO" sz="1100" spc="-55" dirty="0">
                <a:latin typeface="Tahoma"/>
                <a:cs typeface="Tahoma"/>
              </a:rPr>
              <a:t>secuencia</a:t>
            </a:r>
            <a:r>
              <a:rPr lang="es-CO" sz="1100" spc="15" dirty="0">
                <a:latin typeface="Tahoma"/>
                <a:cs typeface="Tahoma"/>
              </a:rPr>
              <a:t> </a:t>
            </a:r>
            <a:r>
              <a:rPr lang="es-CO" sz="1100" spc="-75" dirty="0">
                <a:latin typeface="Tahoma"/>
                <a:cs typeface="Tahoma"/>
              </a:rPr>
              <a:t>de</a:t>
            </a:r>
            <a:r>
              <a:rPr lang="es-CO" sz="1100" spc="20" dirty="0">
                <a:latin typeface="Tahoma"/>
                <a:cs typeface="Tahoma"/>
              </a:rPr>
              <a:t> </a:t>
            </a:r>
            <a:r>
              <a:rPr lang="es-CO" sz="1100" spc="-70" dirty="0">
                <a:latin typeface="Tahoma"/>
                <a:cs typeface="Tahoma"/>
              </a:rPr>
              <a:t>pares</a:t>
            </a:r>
            <a:r>
              <a:rPr lang="es-CO" sz="1100" spc="15" dirty="0">
                <a:latin typeface="Tahoma"/>
                <a:cs typeface="Tahoma"/>
              </a:rPr>
              <a:t> </a:t>
            </a:r>
            <a:r>
              <a:rPr lang="es-CO" sz="1100" spc="-40" dirty="0">
                <a:latin typeface="Tahoma"/>
                <a:cs typeface="Tahoma"/>
              </a:rPr>
              <a:t>clave-valor,</a:t>
            </a:r>
            <a:r>
              <a:rPr lang="es-CO" sz="1100" spc="20" dirty="0">
                <a:latin typeface="Tahoma"/>
                <a:cs typeface="Tahoma"/>
              </a:rPr>
              <a:t> </a:t>
            </a:r>
            <a:r>
              <a:rPr lang="es-CO" sz="1100" spc="-50" dirty="0">
                <a:latin typeface="Tahoma"/>
                <a:cs typeface="Tahoma"/>
              </a:rPr>
              <a:t>entre</a:t>
            </a:r>
            <a:r>
              <a:rPr lang="es-CO" sz="1100" spc="20" dirty="0">
                <a:latin typeface="Tahoma"/>
                <a:cs typeface="Tahoma"/>
              </a:rPr>
              <a:t> </a:t>
            </a:r>
            <a:r>
              <a:rPr lang="es-CO" sz="1100" spc="-40" dirty="0">
                <a:latin typeface="Tahoma"/>
                <a:cs typeface="Tahoma"/>
              </a:rPr>
              <a:t>llaves)</a:t>
            </a:r>
            <a:endParaRPr lang="es-CO" sz="1100" dirty="0">
              <a:latin typeface="Tahoma"/>
              <a:cs typeface="Tahoma"/>
            </a:endParaRPr>
          </a:p>
          <a:p>
            <a:pPr marL="25400" marR="247015" indent="163830" algn="just">
              <a:lnSpc>
                <a:spcPct val="101499"/>
              </a:lnSpc>
              <a:spcBef>
                <a:spcPts val="635"/>
              </a:spcBef>
            </a:pPr>
            <a:r>
              <a:rPr lang="es-CO" sz="900" spc="22" baseline="37037" dirty="0">
                <a:latin typeface="Microsoft Sans Serif"/>
                <a:cs typeface="Microsoft Sans Serif"/>
              </a:rPr>
              <a:t>1</a:t>
            </a:r>
            <a:r>
              <a:rPr lang="es-CO" sz="900" spc="15" dirty="0">
                <a:latin typeface="Trebuchet MS"/>
                <a:cs typeface="Trebuchet MS"/>
              </a:rPr>
              <a:t>La</a:t>
            </a:r>
            <a:r>
              <a:rPr lang="es-CO" sz="900" spc="40" dirty="0">
                <a:latin typeface="Trebuchet MS"/>
                <a:cs typeface="Trebuchet MS"/>
              </a:rPr>
              <a:t> </a:t>
            </a:r>
            <a:r>
              <a:rPr lang="es-CO" sz="900" spc="-65" dirty="0">
                <a:latin typeface="Trebuchet MS"/>
                <a:cs typeface="Trebuchet MS"/>
              </a:rPr>
              <a:t>documentación</a:t>
            </a:r>
            <a:r>
              <a:rPr lang="es-CO" sz="900" spc="40" dirty="0">
                <a:latin typeface="Trebuchet MS"/>
                <a:cs typeface="Trebuchet MS"/>
              </a:rPr>
              <a:t> </a:t>
            </a:r>
            <a:r>
              <a:rPr lang="es-CO" sz="900" spc="-25" dirty="0">
                <a:latin typeface="Trebuchet MS"/>
                <a:cs typeface="Trebuchet MS"/>
              </a:rPr>
              <a:t>antigua</a:t>
            </a:r>
            <a:r>
              <a:rPr lang="es-CO" sz="900" spc="40" dirty="0">
                <a:latin typeface="Trebuchet MS"/>
                <a:cs typeface="Trebuchet MS"/>
              </a:rPr>
              <a:t> </a:t>
            </a:r>
            <a:r>
              <a:rPr lang="es-CO" sz="900" spc="-35" dirty="0">
                <a:latin typeface="Trebuchet MS"/>
                <a:cs typeface="Trebuchet MS"/>
              </a:rPr>
              <a:t>indica</a:t>
            </a:r>
            <a:r>
              <a:rPr lang="es-CO" sz="900" spc="40" dirty="0">
                <a:latin typeface="Trebuchet MS"/>
                <a:cs typeface="Trebuchet MS"/>
              </a:rPr>
              <a:t> </a:t>
            </a:r>
            <a:r>
              <a:rPr lang="es-CO" sz="900" spc="-45" dirty="0">
                <a:latin typeface="Trebuchet MS"/>
                <a:cs typeface="Trebuchet MS"/>
              </a:rPr>
              <a:t>que</a:t>
            </a:r>
            <a:r>
              <a:rPr lang="es-CO" sz="900" spc="40" dirty="0">
                <a:latin typeface="Trebuchet MS"/>
                <a:cs typeface="Trebuchet MS"/>
              </a:rPr>
              <a:t> </a:t>
            </a:r>
            <a:r>
              <a:rPr lang="es-CO" sz="900" spc="-50" dirty="0">
                <a:latin typeface="Trebuchet MS"/>
                <a:cs typeface="Trebuchet MS"/>
              </a:rPr>
              <a:t>es</a:t>
            </a:r>
            <a:r>
              <a:rPr lang="es-CO" sz="900" spc="40" dirty="0">
                <a:latin typeface="Trebuchet MS"/>
                <a:cs typeface="Trebuchet MS"/>
              </a:rPr>
              <a:t> </a:t>
            </a:r>
            <a:r>
              <a:rPr lang="es-CO" sz="900" spc="-45" dirty="0">
                <a:latin typeface="Trebuchet MS"/>
                <a:cs typeface="Trebuchet MS"/>
              </a:rPr>
              <a:t>necesario</a:t>
            </a:r>
            <a:r>
              <a:rPr lang="es-CO" sz="900" spc="45" dirty="0">
                <a:latin typeface="Trebuchet MS"/>
                <a:cs typeface="Trebuchet MS"/>
              </a:rPr>
              <a:t> </a:t>
            </a:r>
            <a:r>
              <a:rPr lang="es-CO" sz="900" spc="-35" dirty="0">
                <a:latin typeface="Trebuchet MS"/>
                <a:cs typeface="Trebuchet MS"/>
              </a:rPr>
              <a:t>instalar</a:t>
            </a:r>
            <a:r>
              <a:rPr lang="es-CO" sz="900" spc="40" dirty="0">
                <a:latin typeface="Trebuchet MS"/>
                <a:cs typeface="Trebuchet MS"/>
              </a:rPr>
              <a:t> </a:t>
            </a:r>
            <a:r>
              <a:rPr lang="es-CO" sz="900" spc="-40" dirty="0">
                <a:latin typeface="Trebuchet MS"/>
                <a:cs typeface="Trebuchet MS"/>
              </a:rPr>
              <a:t>la</a:t>
            </a:r>
            <a:r>
              <a:rPr lang="es-CO" sz="900" spc="40" dirty="0">
                <a:latin typeface="Trebuchet MS"/>
                <a:cs typeface="Trebuchet MS"/>
              </a:rPr>
              <a:t> </a:t>
            </a:r>
            <a:r>
              <a:rPr lang="es-CO" sz="900" spc="-95" dirty="0">
                <a:latin typeface="Trebuchet MS"/>
                <a:cs typeface="Trebuchet MS"/>
              </a:rPr>
              <a:t>librería </a:t>
            </a:r>
            <a:r>
              <a:rPr lang="es-CO" sz="900" spc="-90" dirty="0">
                <a:latin typeface="Trebuchet MS"/>
                <a:cs typeface="Trebuchet MS"/>
              </a:rPr>
              <a:t> </a:t>
            </a:r>
            <a:r>
              <a:rPr lang="es-CO" sz="900" spc="-35" dirty="0" err="1">
                <a:latin typeface="Trebuchet MS"/>
                <a:cs typeface="Trebuchet MS"/>
              </a:rPr>
              <a:t>body-parser</a:t>
            </a:r>
            <a:r>
              <a:rPr lang="es-CO" sz="900" spc="-35" dirty="0">
                <a:latin typeface="Trebuchet MS"/>
                <a:cs typeface="Trebuchet MS"/>
              </a:rPr>
              <a:t>,</a:t>
            </a:r>
            <a:r>
              <a:rPr lang="es-CO" sz="900" spc="35" dirty="0">
                <a:latin typeface="Trebuchet MS"/>
                <a:cs typeface="Trebuchet MS"/>
              </a:rPr>
              <a:t> </a:t>
            </a:r>
            <a:r>
              <a:rPr lang="es-CO" sz="900" spc="-40" dirty="0">
                <a:latin typeface="Trebuchet MS"/>
                <a:cs typeface="Trebuchet MS"/>
              </a:rPr>
              <a:t>pero</a:t>
            </a:r>
            <a:r>
              <a:rPr lang="es-CO" sz="900" spc="35" dirty="0">
                <a:latin typeface="Trebuchet MS"/>
                <a:cs typeface="Trebuchet MS"/>
              </a:rPr>
              <a:t> </a:t>
            </a:r>
            <a:r>
              <a:rPr lang="es-CO" sz="900" spc="-40" dirty="0">
                <a:latin typeface="Trebuchet MS"/>
                <a:cs typeface="Trebuchet MS"/>
              </a:rPr>
              <a:t>esto</a:t>
            </a:r>
            <a:r>
              <a:rPr lang="es-CO" sz="900" spc="35" dirty="0">
                <a:latin typeface="Trebuchet MS"/>
                <a:cs typeface="Trebuchet MS"/>
              </a:rPr>
              <a:t> </a:t>
            </a:r>
            <a:r>
              <a:rPr lang="es-CO" sz="900" spc="-50" dirty="0">
                <a:latin typeface="Trebuchet MS"/>
                <a:cs typeface="Trebuchet MS"/>
              </a:rPr>
              <a:t>es</a:t>
            </a:r>
            <a:r>
              <a:rPr lang="es-CO" sz="900" spc="40" dirty="0">
                <a:latin typeface="Trebuchet MS"/>
                <a:cs typeface="Trebuchet MS"/>
              </a:rPr>
              <a:t> </a:t>
            </a:r>
            <a:r>
              <a:rPr lang="es-CO" sz="900" spc="-40" dirty="0">
                <a:latin typeface="Trebuchet MS"/>
                <a:cs typeface="Trebuchet MS"/>
              </a:rPr>
              <a:t>obsoleto</a:t>
            </a:r>
            <a:r>
              <a:rPr lang="es-CO" sz="900" spc="35" dirty="0">
                <a:latin typeface="Trebuchet MS"/>
                <a:cs typeface="Trebuchet MS"/>
              </a:rPr>
              <a:t> </a:t>
            </a:r>
            <a:r>
              <a:rPr lang="es-CO" sz="900" spc="-50" dirty="0">
                <a:latin typeface="Trebuchet MS"/>
                <a:cs typeface="Trebuchet MS"/>
              </a:rPr>
              <a:t>desde</a:t>
            </a:r>
            <a:r>
              <a:rPr lang="es-CO" sz="900" spc="35" dirty="0">
                <a:latin typeface="Trebuchet MS"/>
                <a:cs typeface="Trebuchet MS"/>
              </a:rPr>
              <a:t> </a:t>
            </a:r>
            <a:r>
              <a:rPr lang="es-CO" sz="900" spc="-45" dirty="0" err="1">
                <a:latin typeface="Trebuchet MS"/>
                <a:cs typeface="Trebuchet MS"/>
              </a:rPr>
              <a:t>express</a:t>
            </a:r>
            <a:r>
              <a:rPr lang="es-CO" sz="900" spc="40" dirty="0">
                <a:latin typeface="Trebuchet MS"/>
                <a:cs typeface="Trebuchet MS"/>
              </a:rPr>
              <a:t> </a:t>
            </a:r>
            <a:r>
              <a:rPr lang="es-CO" sz="900" spc="-35" dirty="0">
                <a:latin typeface="Trebuchet MS"/>
                <a:cs typeface="Trebuchet MS"/>
              </a:rPr>
              <a:t>4.16</a:t>
            </a:r>
            <a:r>
              <a:rPr lang="es-CO" sz="900" spc="35" dirty="0">
                <a:latin typeface="Trebuchet MS"/>
                <a:cs typeface="Trebuchet MS"/>
              </a:rPr>
              <a:t> </a:t>
            </a:r>
            <a:r>
              <a:rPr lang="es-CO" sz="900" spc="-110" dirty="0">
                <a:latin typeface="Trebuchet MS"/>
                <a:cs typeface="Trebuchet MS"/>
              </a:rPr>
              <a:t>(año</a:t>
            </a:r>
            <a:r>
              <a:rPr lang="es-CO" sz="900" spc="35" dirty="0">
                <a:latin typeface="Trebuchet MS"/>
                <a:cs typeface="Trebuchet MS"/>
              </a:rPr>
              <a:t> </a:t>
            </a:r>
            <a:r>
              <a:rPr lang="es-CO" sz="900" spc="-10" dirty="0">
                <a:latin typeface="Trebuchet MS"/>
                <a:cs typeface="Trebuchet MS"/>
              </a:rPr>
              <a:t>2017)</a:t>
            </a:r>
            <a:endParaRPr lang="es-CO" sz="900" dirty="0">
              <a:latin typeface="Trebuchet MS"/>
              <a:cs typeface="Trebuchet MS"/>
            </a:endParaRPr>
          </a:p>
        </p:txBody>
      </p:sp>
      <p:grpSp>
        <p:nvGrpSpPr>
          <p:cNvPr id="14" name="object 14"/>
          <p:cNvGrpSpPr/>
          <p:nvPr/>
        </p:nvGrpSpPr>
        <p:grpSpPr>
          <a:xfrm>
            <a:off x="0" y="3333699"/>
            <a:ext cx="4608195" cy="122555"/>
            <a:chOff x="0" y="3333699"/>
            <a:chExt cx="4608195" cy="122555"/>
          </a:xfrm>
        </p:grpSpPr>
        <p:sp>
          <p:nvSpPr>
            <p:cNvPr id="15" name="object 15"/>
            <p:cNvSpPr/>
            <p:nvPr/>
          </p:nvSpPr>
          <p:spPr>
            <a:xfrm>
              <a:off x="0" y="3333699"/>
              <a:ext cx="2304415" cy="122555"/>
            </a:xfrm>
            <a:custGeom>
              <a:avLst/>
              <a:gdLst/>
              <a:ahLst/>
              <a:cxnLst/>
              <a:rect l="l" t="t" r="r" b="b"/>
              <a:pathLst>
                <a:path w="2304415" h="122554">
                  <a:moveTo>
                    <a:pt x="2303995" y="0"/>
                  </a:moveTo>
                  <a:lnTo>
                    <a:pt x="0" y="0"/>
                  </a:lnTo>
                  <a:lnTo>
                    <a:pt x="0" y="122301"/>
                  </a:lnTo>
                  <a:lnTo>
                    <a:pt x="2303995" y="122301"/>
                  </a:lnTo>
                  <a:lnTo>
                    <a:pt x="2303995" y="0"/>
                  </a:lnTo>
                  <a:close/>
                </a:path>
              </a:pathLst>
            </a:custGeom>
            <a:solidFill>
              <a:srgbClr val="0D286D"/>
            </a:solidFill>
          </p:spPr>
          <p:txBody>
            <a:bodyPr wrap="square" lIns="0" tIns="0" rIns="0" bIns="0" rtlCol="0"/>
            <a:lstStyle/>
            <a:p>
              <a:endParaRPr/>
            </a:p>
          </p:txBody>
        </p:sp>
        <p:sp>
          <p:nvSpPr>
            <p:cNvPr id="16" name="object 16"/>
            <p:cNvSpPr/>
            <p:nvPr/>
          </p:nvSpPr>
          <p:spPr>
            <a:xfrm>
              <a:off x="2303995" y="3333699"/>
              <a:ext cx="2304415" cy="122555"/>
            </a:xfrm>
            <a:custGeom>
              <a:avLst/>
              <a:gdLst/>
              <a:ahLst/>
              <a:cxnLst/>
              <a:rect l="l" t="t" r="r" b="b"/>
              <a:pathLst>
                <a:path w="2304415" h="122554">
                  <a:moveTo>
                    <a:pt x="2303995" y="0"/>
                  </a:moveTo>
                  <a:lnTo>
                    <a:pt x="0" y="0"/>
                  </a:lnTo>
                  <a:lnTo>
                    <a:pt x="0" y="122301"/>
                  </a:lnTo>
                  <a:lnTo>
                    <a:pt x="2303995" y="122301"/>
                  </a:lnTo>
                  <a:lnTo>
                    <a:pt x="2303995" y="0"/>
                  </a:lnTo>
                  <a:close/>
                </a:path>
              </a:pathLst>
            </a:custGeom>
            <a:solidFill>
              <a:srgbClr val="566999"/>
            </a:solidFill>
          </p:spPr>
          <p:txBody>
            <a:bodyPr wrap="square" lIns="0" tIns="0" rIns="0" bIns="0" rtlCol="0"/>
            <a:lstStyle/>
            <a:p>
              <a:endParaRPr/>
            </a:p>
          </p:txBody>
        </p:sp>
      </p:grpSp>
      <p:sp>
        <p:nvSpPr>
          <p:cNvPr id="19" name="object 19"/>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12</a:t>
            </a:fld>
            <a:endParaRPr spc="-20" dirty="0"/>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170815"/>
            <a:chOff x="0" y="0"/>
            <a:chExt cx="4608195" cy="170815"/>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73"/>
              <a:ext cx="4608004" cy="50609"/>
            </a:xfrm>
            <a:prstGeom prst="rect">
              <a:avLst/>
            </a:prstGeom>
          </p:spPr>
        </p:pic>
      </p:grpSp>
      <p:pic>
        <p:nvPicPr>
          <p:cNvPr id="6" name="object 6"/>
          <p:cNvPicPr/>
          <p:nvPr/>
        </p:nvPicPr>
        <p:blipFill>
          <a:blip r:embed="rId3" cstate="print"/>
          <a:stretch>
            <a:fillRect/>
          </a:stretch>
        </p:blipFill>
        <p:spPr>
          <a:xfrm>
            <a:off x="522008" y="337633"/>
            <a:ext cx="3563781" cy="1892461"/>
          </a:xfrm>
          <a:prstGeom prst="rect">
            <a:avLst/>
          </a:prstGeom>
        </p:spPr>
      </p:pic>
      <p:pic>
        <p:nvPicPr>
          <p:cNvPr id="7" name="object 7"/>
          <p:cNvPicPr/>
          <p:nvPr/>
        </p:nvPicPr>
        <p:blipFill>
          <a:blip r:embed="rId4" cstate="print"/>
          <a:stretch>
            <a:fillRect/>
          </a:stretch>
        </p:blipFill>
        <p:spPr>
          <a:xfrm>
            <a:off x="502551" y="2486215"/>
            <a:ext cx="65265" cy="65265"/>
          </a:xfrm>
          <a:prstGeom prst="rect">
            <a:avLst/>
          </a:prstGeom>
        </p:spPr>
      </p:pic>
      <p:sp>
        <p:nvSpPr>
          <p:cNvPr id="8" name="object 8"/>
          <p:cNvSpPr txBox="1"/>
          <p:nvPr/>
        </p:nvSpPr>
        <p:spPr>
          <a:xfrm>
            <a:off x="624395" y="2358603"/>
            <a:ext cx="3756776" cy="816633"/>
          </a:xfrm>
          <a:prstGeom prst="rect">
            <a:avLst/>
          </a:prstGeom>
        </p:spPr>
        <p:txBody>
          <a:bodyPr vert="horz" wrap="square" lIns="0" tIns="55244" rIns="0" bIns="0" rtlCol="0">
            <a:spAutoFit/>
          </a:bodyPr>
          <a:lstStyle/>
          <a:p>
            <a:pPr marL="12700">
              <a:lnSpc>
                <a:spcPct val="100000"/>
              </a:lnSpc>
              <a:spcBef>
                <a:spcPts val="434"/>
              </a:spcBef>
            </a:pPr>
            <a:r>
              <a:rPr lang="es-CO" sz="1100" spc="-40" dirty="0">
                <a:latin typeface="Tahoma"/>
                <a:cs typeface="Tahoma"/>
              </a:rPr>
              <a:t>Elegimos</a:t>
            </a:r>
            <a:r>
              <a:rPr lang="es-CO" sz="1100" spc="15" dirty="0">
                <a:latin typeface="Tahoma"/>
                <a:cs typeface="Tahoma"/>
              </a:rPr>
              <a:t> </a:t>
            </a:r>
            <a:r>
              <a:rPr lang="es-CO" sz="1100" spc="20" dirty="0">
                <a:latin typeface="SimSun"/>
                <a:cs typeface="SimSun"/>
              </a:rPr>
              <a:t>PUT</a:t>
            </a:r>
            <a:r>
              <a:rPr lang="es-CO" sz="1100" spc="-190" dirty="0">
                <a:latin typeface="SimSun"/>
                <a:cs typeface="SimSun"/>
              </a:rPr>
              <a:t> </a:t>
            </a:r>
            <a:r>
              <a:rPr lang="es-CO" sz="1100" spc="-45" dirty="0">
                <a:latin typeface="Tahoma"/>
                <a:cs typeface="Tahoma"/>
              </a:rPr>
              <a:t>y</a:t>
            </a:r>
            <a:r>
              <a:rPr lang="es-CO" sz="1100" spc="15" dirty="0">
                <a:latin typeface="Tahoma"/>
                <a:cs typeface="Tahoma"/>
              </a:rPr>
              <a:t> </a:t>
            </a:r>
            <a:r>
              <a:rPr lang="es-CO" sz="1100" spc="-45" dirty="0">
                <a:latin typeface="Tahoma"/>
                <a:cs typeface="Tahoma"/>
              </a:rPr>
              <a:t>escribimos</a:t>
            </a:r>
            <a:r>
              <a:rPr lang="es-CO" sz="1100" spc="20" dirty="0">
                <a:latin typeface="Tahoma"/>
                <a:cs typeface="Tahoma"/>
              </a:rPr>
              <a:t> </a:t>
            </a:r>
            <a:r>
              <a:rPr lang="es-CO" sz="1100" spc="-20" dirty="0">
                <a:latin typeface="Tahoma"/>
                <a:cs typeface="Tahoma"/>
              </a:rPr>
              <a:t>l</a:t>
            </a:r>
            <a:r>
              <a:rPr lang="es-CO" sz="1100" spc="-35" dirty="0">
                <a:latin typeface="Tahoma"/>
                <a:cs typeface="Tahoma"/>
              </a:rPr>
              <a:t>a</a:t>
            </a:r>
            <a:r>
              <a:rPr lang="es-CO" sz="1100" spc="15" dirty="0">
                <a:latin typeface="Tahoma"/>
                <a:cs typeface="Tahoma"/>
              </a:rPr>
              <a:t> </a:t>
            </a:r>
            <a:r>
              <a:rPr lang="es-CO" sz="1100" spc="25" dirty="0">
                <a:latin typeface="Tahoma"/>
                <a:cs typeface="Tahoma"/>
              </a:rPr>
              <a:t>URL.</a:t>
            </a:r>
            <a:endParaRPr lang="es-CO" sz="1100" dirty="0">
              <a:latin typeface="Tahoma"/>
              <a:cs typeface="Tahoma"/>
            </a:endParaRPr>
          </a:p>
          <a:p>
            <a:pPr marL="12700" marR="5080">
              <a:lnSpc>
                <a:spcPct val="102400"/>
              </a:lnSpc>
              <a:spcBef>
                <a:spcPts val="305"/>
              </a:spcBef>
            </a:pPr>
            <a:r>
              <a:rPr lang="es-CO" sz="1100" spc="-10" dirty="0">
                <a:latin typeface="Tahoma"/>
                <a:cs typeface="Tahoma"/>
              </a:rPr>
              <a:t>En</a:t>
            </a:r>
            <a:r>
              <a:rPr lang="es-CO" sz="1100" spc="15" dirty="0">
                <a:latin typeface="Tahoma"/>
                <a:cs typeface="Tahoma"/>
              </a:rPr>
              <a:t> </a:t>
            </a:r>
            <a:r>
              <a:rPr lang="es-CO" sz="1100" spc="-45" dirty="0">
                <a:latin typeface="Tahoma"/>
                <a:cs typeface="Tahoma"/>
              </a:rPr>
              <a:t>el</a:t>
            </a:r>
            <a:r>
              <a:rPr lang="es-CO" sz="1100" spc="20" dirty="0">
                <a:latin typeface="Tahoma"/>
                <a:cs typeface="Tahoma"/>
              </a:rPr>
              <a:t> </a:t>
            </a:r>
            <a:r>
              <a:rPr lang="es-CO" sz="1100" i="1" spc="-35" dirty="0" err="1">
                <a:latin typeface="Trebuchet MS"/>
                <a:cs typeface="Trebuchet MS"/>
              </a:rPr>
              <a:t>body</a:t>
            </a:r>
            <a:r>
              <a:rPr lang="es-CO" sz="1100" i="1" spc="30" dirty="0">
                <a:latin typeface="Trebuchet MS"/>
                <a:cs typeface="Trebuchet MS"/>
              </a:rPr>
              <a:t> </a:t>
            </a:r>
            <a:r>
              <a:rPr lang="es-CO" sz="1100" spc="-45" dirty="0">
                <a:latin typeface="Tahoma"/>
                <a:cs typeface="Tahoma"/>
              </a:rPr>
              <a:t>escribimos</a:t>
            </a:r>
            <a:r>
              <a:rPr lang="es-CO" sz="1100" spc="25" dirty="0">
                <a:latin typeface="Tahoma"/>
                <a:cs typeface="Tahoma"/>
              </a:rPr>
              <a:t> </a:t>
            </a:r>
            <a:r>
              <a:rPr lang="es-CO" sz="1100" spc="-55" dirty="0">
                <a:latin typeface="Tahoma"/>
                <a:cs typeface="Tahoma"/>
              </a:rPr>
              <a:t>una</a:t>
            </a:r>
            <a:r>
              <a:rPr lang="es-CO" sz="1100" spc="20" dirty="0">
                <a:latin typeface="Tahoma"/>
                <a:cs typeface="Tahoma"/>
              </a:rPr>
              <a:t> </a:t>
            </a:r>
            <a:r>
              <a:rPr lang="es-CO" sz="1100" spc="-95" dirty="0">
                <a:latin typeface="Tahoma"/>
                <a:cs typeface="Tahoma"/>
              </a:rPr>
              <a:t>petición</a:t>
            </a:r>
            <a:r>
              <a:rPr lang="es-CO" sz="1100" spc="95" dirty="0">
                <a:latin typeface="Tahoma"/>
                <a:cs typeface="Tahoma"/>
              </a:rPr>
              <a:t> </a:t>
            </a:r>
            <a:r>
              <a:rPr lang="es-CO" sz="1100" spc="-75" dirty="0">
                <a:latin typeface="Tahoma"/>
                <a:cs typeface="Tahoma"/>
              </a:rPr>
              <a:t>de</a:t>
            </a:r>
            <a:r>
              <a:rPr lang="es-CO" sz="1100" spc="25" dirty="0">
                <a:latin typeface="Tahoma"/>
                <a:cs typeface="Tahoma"/>
              </a:rPr>
              <a:t> </a:t>
            </a:r>
            <a:r>
              <a:rPr lang="es-CO" sz="1100" spc="-10" dirty="0">
                <a:latin typeface="Tahoma"/>
                <a:cs typeface="Tahoma"/>
              </a:rPr>
              <a:t>tipo</a:t>
            </a:r>
            <a:r>
              <a:rPr lang="es-CO" sz="1100" spc="20" dirty="0">
                <a:latin typeface="Tahoma"/>
                <a:cs typeface="Tahoma"/>
              </a:rPr>
              <a:t> </a:t>
            </a:r>
            <a:r>
              <a:rPr lang="es-CO" sz="1100" i="1" spc="-85" dirty="0">
                <a:latin typeface="Trebuchet MS"/>
                <a:cs typeface="Trebuchet MS"/>
              </a:rPr>
              <a:t>raw</a:t>
            </a:r>
            <a:r>
              <a:rPr lang="es-CO" sz="1100" i="1" spc="35" dirty="0">
                <a:latin typeface="Trebuchet MS"/>
                <a:cs typeface="Trebuchet MS"/>
              </a:rPr>
              <a:t> </a:t>
            </a:r>
            <a:r>
              <a:rPr lang="es-CO" sz="1100" spc="-75" dirty="0">
                <a:latin typeface="Tahoma"/>
                <a:cs typeface="Tahoma"/>
              </a:rPr>
              <a:t>en</a:t>
            </a:r>
            <a:r>
              <a:rPr lang="es-CO" sz="1100" spc="20" dirty="0">
                <a:latin typeface="Tahoma"/>
                <a:cs typeface="Tahoma"/>
              </a:rPr>
              <a:t> </a:t>
            </a:r>
            <a:r>
              <a:rPr lang="es-CO" sz="1100" spc="15" dirty="0">
                <a:latin typeface="Tahoma"/>
                <a:cs typeface="Tahoma"/>
              </a:rPr>
              <a:t>JSON, </a:t>
            </a:r>
            <a:r>
              <a:rPr lang="es-ES" sz="1100" spc="15" dirty="0">
                <a:latin typeface="Tahoma"/>
                <a:cs typeface="Tahoma"/>
              </a:rPr>
              <a:t>con el objeto de que</a:t>
            </a:r>
            <a:r>
              <a:rPr lang="es-CO" sz="1100" spc="15" dirty="0">
                <a:latin typeface="Tahoma"/>
                <a:cs typeface="Tahoma"/>
              </a:rPr>
              <a:t> corresponda.</a:t>
            </a:r>
            <a:endParaRPr lang="es-CO" sz="1100" dirty="0">
              <a:latin typeface="Tahoma"/>
              <a:cs typeface="Tahoma"/>
            </a:endParaRPr>
          </a:p>
          <a:p>
            <a:pPr marL="12700">
              <a:lnSpc>
                <a:spcPct val="100000"/>
              </a:lnSpc>
              <a:spcBef>
                <a:spcPts val="335"/>
              </a:spcBef>
            </a:pPr>
            <a:r>
              <a:rPr lang="es-CO" sz="1100" spc="-40" dirty="0">
                <a:latin typeface="Tahoma"/>
                <a:cs typeface="Tahoma"/>
              </a:rPr>
              <a:t>Pulsamos</a:t>
            </a:r>
            <a:r>
              <a:rPr lang="es-CO" sz="1100" spc="-20" dirty="0">
                <a:latin typeface="Tahoma"/>
                <a:cs typeface="Tahoma"/>
              </a:rPr>
              <a:t> </a:t>
            </a:r>
            <a:r>
              <a:rPr lang="es-CO" sz="1100" i="1" spc="-55" dirty="0" err="1">
                <a:latin typeface="Trebuchet MS"/>
                <a:cs typeface="Trebuchet MS"/>
              </a:rPr>
              <a:t>send</a:t>
            </a:r>
            <a:r>
              <a:rPr lang="es-CO" sz="1100" i="1" spc="-55" dirty="0">
                <a:latin typeface="Trebuchet MS"/>
                <a:cs typeface="Trebuchet MS"/>
              </a:rPr>
              <a:t>.</a:t>
            </a:r>
            <a:endParaRPr lang="es-CO" sz="1100" dirty="0">
              <a:latin typeface="Trebuchet MS"/>
              <a:cs typeface="Trebuchet MS"/>
            </a:endParaRPr>
          </a:p>
        </p:txBody>
      </p:sp>
      <p:pic>
        <p:nvPicPr>
          <p:cNvPr id="9" name="object 9"/>
          <p:cNvPicPr/>
          <p:nvPr/>
        </p:nvPicPr>
        <p:blipFill>
          <a:blip r:embed="rId4" cstate="print"/>
          <a:stretch>
            <a:fillRect/>
          </a:stretch>
        </p:blipFill>
        <p:spPr>
          <a:xfrm>
            <a:off x="502551" y="2696248"/>
            <a:ext cx="65265" cy="65265"/>
          </a:xfrm>
          <a:prstGeom prst="rect">
            <a:avLst/>
          </a:prstGeom>
        </p:spPr>
      </p:pic>
      <p:pic>
        <p:nvPicPr>
          <p:cNvPr id="10" name="object 10"/>
          <p:cNvPicPr/>
          <p:nvPr/>
        </p:nvPicPr>
        <p:blipFill>
          <a:blip r:embed="rId5" cstate="print"/>
          <a:stretch>
            <a:fillRect/>
          </a:stretch>
        </p:blipFill>
        <p:spPr>
          <a:xfrm>
            <a:off x="502551" y="3078353"/>
            <a:ext cx="65265" cy="65265"/>
          </a:xfrm>
          <a:prstGeom prst="rect">
            <a:avLst/>
          </a:prstGeom>
        </p:spPr>
      </p:pic>
      <p:grpSp>
        <p:nvGrpSpPr>
          <p:cNvPr id="11" name="object 11"/>
          <p:cNvGrpSpPr/>
          <p:nvPr/>
        </p:nvGrpSpPr>
        <p:grpSpPr>
          <a:xfrm>
            <a:off x="0" y="3333699"/>
            <a:ext cx="4608195" cy="122555"/>
            <a:chOff x="0" y="3333699"/>
            <a:chExt cx="4608195" cy="122555"/>
          </a:xfrm>
        </p:grpSpPr>
        <p:sp>
          <p:nvSpPr>
            <p:cNvPr id="12" name="object 12"/>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3" name="object 13"/>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6" name="object 16"/>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13</a:t>
            </a:fld>
            <a:endParaRPr spc="-20" dirty="0"/>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381000"/>
            <a:chOff x="0" y="0"/>
            <a:chExt cx="4608195" cy="381000"/>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68"/>
              <a:ext cx="4608004" cy="260646"/>
            </a:xfrm>
            <a:prstGeom prst="rect">
              <a:avLst/>
            </a:prstGeom>
          </p:spPr>
        </p:pic>
      </p:grpSp>
      <p:sp>
        <p:nvSpPr>
          <p:cNvPr id="6" name="object 6"/>
          <p:cNvSpPr txBox="1">
            <a:spLocks noGrp="1"/>
          </p:cNvSpPr>
          <p:nvPr>
            <p:ph type="title"/>
          </p:nvPr>
        </p:nvSpPr>
        <p:spPr>
          <a:xfrm>
            <a:off x="154762" y="117193"/>
            <a:ext cx="546100" cy="244475"/>
          </a:xfrm>
          <a:prstGeom prst="rect">
            <a:avLst/>
          </a:prstGeom>
        </p:spPr>
        <p:txBody>
          <a:bodyPr vert="horz" wrap="square" lIns="0" tIns="17145" rIns="0" bIns="0" rtlCol="0">
            <a:spAutoFit/>
          </a:bodyPr>
          <a:lstStyle/>
          <a:p>
            <a:pPr marL="12700">
              <a:lnSpc>
                <a:spcPct val="100000"/>
              </a:lnSpc>
              <a:spcBef>
                <a:spcPts val="135"/>
              </a:spcBef>
            </a:pPr>
            <a:r>
              <a:rPr sz="1400" spc="-15" dirty="0">
                <a:solidFill>
                  <a:srgbClr val="FFFFFF"/>
                </a:solidFill>
              </a:rPr>
              <a:t>Err</a:t>
            </a:r>
            <a:r>
              <a:rPr sz="1400" spc="-60" dirty="0">
                <a:solidFill>
                  <a:srgbClr val="FFFFFF"/>
                </a:solidFill>
              </a:rPr>
              <a:t>o</a:t>
            </a:r>
            <a:r>
              <a:rPr sz="1400" spc="-85" dirty="0">
                <a:solidFill>
                  <a:srgbClr val="FFFFFF"/>
                </a:solidFill>
              </a:rPr>
              <a:t>res</a:t>
            </a:r>
            <a:endParaRPr sz="1400"/>
          </a:p>
        </p:txBody>
      </p:sp>
      <p:pic>
        <p:nvPicPr>
          <p:cNvPr id="7" name="object 7"/>
          <p:cNvPicPr/>
          <p:nvPr/>
        </p:nvPicPr>
        <p:blipFill>
          <a:blip r:embed="rId3" cstate="print"/>
          <a:stretch>
            <a:fillRect/>
          </a:stretch>
        </p:blipFill>
        <p:spPr>
          <a:xfrm>
            <a:off x="0" y="377888"/>
            <a:ext cx="4608004" cy="50609"/>
          </a:xfrm>
          <a:prstGeom prst="rect">
            <a:avLst/>
          </a:prstGeom>
        </p:spPr>
      </p:pic>
      <p:sp>
        <p:nvSpPr>
          <p:cNvPr id="8" name="object 8"/>
          <p:cNvSpPr txBox="1">
            <a:spLocks noGrp="1"/>
          </p:cNvSpPr>
          <p:nvPr>
            <p:ph type="body" idx="1"/>
          </p:nvPr>
        </p:nvSpPr>
        <p:spPr>
          <a:prstGeom prst="rect">
            <a:avLst/>
          </a:prstGeom>
        </p:spPr>
        <p:txBody>
          <a:bodyPr vert="horz" wrap="square" lIns="0" tIns="6985" rIns="0" bIns="0" rtlCol="0">
            <a:spAutoFit/>
          </a:bodyPr>
          <a:lstStyle/>
          <a:p>
            <a:pPr marL="12700" marR="5080" algn="just">
              <a:lnSpc>
                <a:spcPct val="102600"/>
              </a:lnSpc>
              <a:spcBef>
                <a:spcPts val="55"/>
              </a:spcBef>
            </a:pPr>
            <a:r>
              <a:rPr lang="es-CO" spc="-60" dirty="0" err="1"/>
              <a:t>Despues</a:t>
            </a:r>
            <a:r>
              <a:rPr lang="es-CO" spc="-60" dirty="0"/>
              <a:t> </a:t>
            </a:r>
            <a:r>
              <a:rPr lang="es-CO" spc="-50" dirty="0"/>
              <a:t>del </a:t>
            </a:r>
            <a:r>
              <a:rPr lang="es-CO" i="1" spc="-60" dirty="0" err="1">
                <a:latin typeface="Trebuchet MS"/>
                <a:cs typeface="Trebuchet MS"/>
              </a:rPr>
              <a:t>routing</a:t>
            </a:r>
            <a:r>
              <a:rPr lang="es-CO" i="1" spc="-55" dirty="0">
                <a:latin typeface="Trebuchet MS"/>
                <a:cs typeface="Trebuchet MS"/>
              </a:rPr>
              <a:t> </a:t>
            </a:r>
            <a:r>
              <a:rPr lang="es-CO" spc="-75" dirty="0"/>
              <a:t>de</a:t>
            </a:r>
            <a:r>
              <a:rPr lang="es-CO" spc="-70" dirty="0"/>
              <a:t> </a:t>
            </a:r>
            <a:r>
              <a:rPr lang="es-CO" spc="-45" dirty="0"/>
              <a:t>las </a:t>
            </a:r>
            <a:r>
              <a:rPr lang="es-CO" spc="-40" dirty="0"/>
              <a:t>peticiones </a:t>
            </a:r>
            <a:r>
              <a:rPr lang="es-CO" spc="-50" dirty="0"/>
              <a:t>previstas, </a:t>
            </a:r>
            <a:r>
              <a:rPr lang="es-CO" spc="-114" dirty="0"/>
              <a:t>añadimos</a:t>
            </a:r>
            <a:r>
              <a:rPr lang="es-CO" spc="-110" dirty="0"/>
              <a:t> </a:t>
            </a:r>
            <a:r>
              <a:rPr lang="es-CO" spc="-45" dirty="0"/>
              <a:t>los </a:t>
            </a:r>
            <a:r>
              <a:rPr lang="es-CO" spc="-40" dirty="0"/>
              <a:t> </a:t>
            </a:r>
            <a:r>
              <a:rPr lang="es-CO" spc="-60" dirty="0"/>
              <a:t>manejadores</a:t>
            </a:r>
            <a:r>
              <a:rPr lang="es-CO" spc="20" dirty="0"/>
              <a:t> </a:t>
            </a:r>
            <a:r>
              <a:rPr lang="es-CO" spc="-75" dirty="0"/>
              <a:t>de</a:t>
            </a:r>
            <a:r>
              <a:rPr lang="es-CO" spc="20" dirty="0"/>
              <a:t> </a:t>
            </a:r>
            <a:r>
              <a:rPr lang="es-CO" spc="-45" dirty="0"/>
              <a:t>los</a:t>
            </a:r>
            <a:r>
              <a:rPr lang="es-CO" spc="20" dirty="0"/>
              <a:t> </a:t>
            </a:r>
            <a:r>
              <a:rPr lang="es-CO" spc="-60" dirty="0"/>
              <a:t>errores.</a:t>
            </a:r>
            <a:r>
              <a:rPr lang="es-CO" spc="25" dirty="0"/>
              <a:t> </a:t>
            </a:r>
            <a:r>
              <a:rPr lang="es-CO" spc="-20" dirty="0"/>
              <a:t>Es</a:t>
            </a:r>
            <a:r>
              <a:rPr lang="es-CO" spc="20" dirty="0"/>
              <a:t> </a:t>
            </a:r>
            <a:r>
              <a:rPr lang="es-CO" spc="-40" dirty="0"/>
              <a:t>importante</a:t>
            </a:r>
            <a:r>
              <a:rPr lang="es-CO" spc="15" dirty="0"/>
              <a:t> </a:t>
            </a:r>
            <a:r>
              <a:rPr lang="es-CO" spc="-50" dirty="0"/>
              <a:t>hacerlo</a:t>
            </a:r>
            <a:r>
              <a:rPr lang="es-CO" spc="20" dirty="0"/>
              <a:t> </a:t>
            </a:r>
            <a:r>
              <a:rPr lang="es-CO" spc="-75" dirty="0"/>
              <a:t>en</a:t>
            </a:r>
            <a:r>
              <a:rPr lang="es-CO" spc="25" dirty="0"/>
              <a:t> </a:t>
            </a:r>
            <a:r>
              <a:rPr lang="es-CO" spc="-60" dirty="0"/>
              <a:t>este</a:t>
            </a:r>
            <a:r>
              <a:rPr lang="es-CO" spc="25" dirty="0"/>
              <a:t> </a:t>
            </a:r>
            <a:r>
              <a:rPr lang="es-CO" spc="-60" dirty="0"/>
              <a:t>orden, </a:t>
            </a:r>
            <a:r>
              <a:rPr lang="es-CO" spc="-330" dirty="0"/>
              <a:t> </a:t>
            </a:r>
            <a:r>
              <a:rPr lang="es-CO" spc="-55" dirty="0"/>
              <a:t>para</a:t>
            </a:r>
            <a:r>
              <a:rPr lang="es-CO" spc="15" dirty="0"/>
              <a:t> </a:t>
            </a:r>
            <a:r>
              <a:rPr lang="es-CO" spc="-70" dirty="0"/>
              <a:t>que</a:t>
            </a:r>
            <a:r>
              <a:rPr lang="es-CO" spc="15" dirty="0"/>
              <a:t> </a:t>
            </a:r>
            <a:r>
              <a:rPr lang="es-CO" spc="-85" dirty="0"/>
              <a:t>se</a:t>
            </a:r>
            <a:r>
              <a:rPr lang="es-CO" spc="15" dirty="0"/>
              <a:t> </a:t>
            </a:r>
            <a:r>
              <a:rPr lang="es-CO" spc="-50" dirty="0"/>
              <a:t>ejecuten</a:t>
            </a:r>
            <a:r>
              <a:rPr lang="es-CO" spc="15" dirty="0"/>
              <a:t> </a:t>
            </a:r>
            <a:r>
              <a:rPr lang="es-CO" spc="-50" dirty="0"/>
              <a:t>solamente</a:t>
            </a:r>
            <a:r>
              <a:rPr lang="es-CO" spc="20" dirty="0"/>
              <a:t> </a:t>
            </a:r>
            <a:r>
              <a:rPr lang="es-CO" spc="-50" dirty="0"/>
              <a:t>cuando</a:t>
            </a:r>
            <a:r>
              <a:rPr lang="es-CO" spc="20" dirty="0"/>
              <a:t> </a:t>
            </a:r>
            <a:r>
              <a:rPr lang="es-CO" spc="-55" dirty="0"/>
              <a:t>no</a:t>
            </a:r>
            <a:r>
              <a:rPr lang="es-CO" spc="10" dirty="0"/>
              <a:t> </a:t>
            </a:r>
            <a:r>
              <a:rPr lang="es-CO" spc="-60" dirty="0"/>
              <a:t>encaje</a:t>
            </a:r>
            <a:r>
              <a:rPr lang="es-CO" spc="20" dirty="0"/>
              <a:t> </a:t>
            </a:r>
            <a:r>
              <a:rPr lang="es-CO" spc="-50" dirty="0"/>
              <a:t>ninguna</a:t>
            </a:r>
            <a:r>
              <a:rPr lang="es-CO" spc="15" dirty="0"/>
              <a:t> </a:t>
            </a:r>
            <a:r>
              <a:rPr lang="es-CO" spc="-30" dirty="0"/>
              <a:t>ruta </a:t>
            </a:r>
            <a:r>
              <a:rPr lang="es-CO" spc="-25" dirty="0"/>
              <a:t> </a:t>
            </a:r>
            <a:r>
              <a:rPr lang="es-CO" spc="-40" dirty="0"/>
              <a:t>especificada</a:t>
            </a:r>
            <a:r>
              <a:rPr lang="es-CO" spc="15" dirty="0"/>
              <a:t> </a:t>
            </a:r>
            <a:r>
              <a:rPr lang="es-CO" spc="-60" dirty="0"/>
              <a:t>previamente</a:t>
            </a:r>
          </a:p>
        </p:txBody>
      </p:sp>
      <p:sp>
        <p:nvSpPr>
          <p:cNvPr id="9" name="object 9"/>
          <p:cNvSpPr txBox="1"/>
          <p:nvPr/>
        </p:nvSpPr>
        <p:spPr>
          <a:xfrm>
            <a:off x="359994" y="1358315"/>
            <a:ext cx="3888104" cy="1758950"/>
          </a:xfrm>
          <a:prstGeom prst="rect">
            <a:avLst/>
          </a:prstGeom>
          <a:solidFill>
            <a:srgbClr val="F4F4F4"/>
          </a:solidFill>
        </p:spPr>
        <p:txBody>
          <a:bodyPr vert="horz" wrap="square" lIns="0" tIns="20320" rIns="0" bIns="0" rtlCol="0">
            <a:spAutoFit/>
          </a:bodyPr>
          <a:lstStyle/>
          <a:p>
            <a:pPr marL="37465">
              <a:lnSpc>
                <a:spcPts val="955"/>
              </a:lnSpc>
              <a:spcBef>
                <a:spcPts val="160"/>
              </a:spcBef>
            </a:pPr>
            <a:r>
              <a:rPr sz="800" i="1" spc="45" dirty="0">
                <a:solidFill>
                  <a:srgbClr val="3F7F7F"/>
                </a:solidFill>
                <a:latin typeface="Cambria"/>
                <a:cs typeface="Cambria"/>
              </a:rPr>
              <a:t>//  </a:t>
            </a:r>
            <a:r>
              <a:rPr sz="800" i="1" spc="215" dirty="0">
                <a:solidFill>
                  <a:srgbClr val="3F7F7F"/>
                </a:solidFill>
                <a:latin typeface="Cambria"/>
                <a:cs typeface="Cambria"/>
              </a:rPr>
              <a:t> </a:t>
            </a:r>
            <a:r>
              <a:rPr sz="800" i="1" spc="65" dirty="0">
                <a:solidFill>
                  <a:srgbClr val="3F7F7F"/>
                </a:solidFill>
                <a:latin typeface="Cambria"/>
                <a:cs typeface="Cambria"/>
              </a:rPr>
              <a:t>Status</a:t>
            </a:r>
            <a:r>
              <a:rPr sz="800" i="1" spc="220" dirty="0">
                <a:solidFill>
                  <a:srgbClr val="3F7F7F"/>
                </a:solidFill>
                <a:latin typeface="Cambria"/>
                <a:cs typeface="Cambria"/>
              </a:rPr>
              <a:t> </a:t>
            </a:r>
            <a:r>
              <a:rPr sz="800" i="1" spc="10" dirty="0">
                <a:solidFill>
                  <a:srgbClr val="3F7F7F"/>
                </a:solidFill>
                <a:latin typeface="Cambria"/>
                <a:cs typeface="Cambria"/>
              </a:rPr>
              <a:t>Code </a:t>
            </a:r>
            <a:r>
              <a:rPr sz="800" i="1" spc="35" dirty="0">
                <a:solidFill>
                  <a:srgbClr val="3F7F7F"/>
                </a:solidFill>
                <a:latin typeface="Cambria"/>
                <a:cs typeface="Cambria"/>
              </a:rPr>
              <a:t> </a:t>
            </a:r>
            <a:r>
              <a:rPr sz="800" i="1" spc="-5" dirty="0">
                <a:solidFill>
                  <a:srgbClr val="3F7F7F"/>
                </a:solidFill>
                <a:latin typeface="Cambria"/>
                <a:cs typeface="Cambria"/>
              </a:rPr>
              <a:t>404</a:t>
            </a:r>
            <a:endParaRPr sz="800">
              <a:latin typeface="Cambria"/>
              <a:cs typeface="Cambria"/>
            </a:endParaRPr>
          </a:p>
          <a:p>
            <a:pPr marL="145415" marR="2228850" indent="-107950">
              <a:lnSpc>
                <a:spcPts val="950"/>
              </a:lnSpc>
              <a:spcBef>
                <a:spcPts val="35"/>
              </a:spcBef>
            </a:pPr>
            <a:r>
              <a:rPr sz="800" spc="20" dirty="0">
                <a:latin typeface="SimSun"/>
                <a:cs typeface="SimSun"/>
              </a:rPr>
              <a:t>app.use((req, res) =&gt; { </a:t>
            </a:r>
            <a:r>
              <a:rPr sz="800" spc="25" dirty="0">
                <a:latin typeface="SimSun"/>
                <a:cs typeface="SimSun"/>
              </a:rPr>
              <a:t> </a:t>
            </a:r>
            <a:r>
              <a:rPr sz="800" spc="30" dirty="0">
                <a:latin typeface="SimSun"/>
                <a:cs typeface="SimSun"/>
              </a:rPr>
              <a:t>res.type(</a:t>
            </a:r>
            <a:r>
              <a:rPr sz="800" spc="30" dirty="0">
                <a:solidFill>
                  <a:srgbClr val="BA2121"/>
                </a:solidFill>
                <a:latin typeface="Trebuchet MS"/>
                <a:cs typeface="Trebuchet MS"/>
              </a:rPr>
              <a:t>’</a:t>
            </a:r>
            <a:r>
              <a:rPr sz="800" spc="30" dirty="0">
                <a:solidFill>
                  <a:srgbClr val="BA2121"/>
                </a:solidFill>
                <a:latin typeface="SimSun"/>
                <a:cs typeface="SimSun"/>
              </a:rPr>
              <a:t>text/plain</a:t>
            </a:r>
            <a:r>
              <a:rPr sz="800" spc="30" dirty="0">
                <a:solidFill>
                  <a:srgbClr val="BA2121"/>
                </a:solidFill>
                <a:latin typeface="Trebuchet MS"/>
                <a:cs typeface="Trebuchet MS"/>
              </a:rPr>
              <a:t>’</a:t>
            </a:r>
            <a:r>
              <a:rPr sz="800" spc="30" dirty="0">
                <a:latin typeface="SimSun"/>
                <a:cs typeface="SimSun"/>
              </a:rPr>
              <a:t>); </a:t>
            </a:r>
            <a:r>
              <a:rPr sz="800" spc="35" dirty="0">
                <a:latin typeface="SimSun"/>
                <a:cs typeface="SimSun"/>
              </a:rPr>
              <a:t> </a:t>
            </a:r>
            <a:r>
              <a:rPr sz="800" spc="20" dirty="0">
                <a:latin typeface="SimSun"/>
                <a:cs typeface="SimSun"/>
              </a:rPr>
              <a:t>res.status(</a:t>
            </a:r>
            <a:r>
              <a:rPr sz="800" spc="20" dirty="0">
                <a:solidFill>
                  <a:srgbClr val="666666"/>
                </a:solidFill>
                <a:latin typeface="SimSun"/>
                <a:cs typeface="SimSun"/>
              </a:rPr>
              <a:t>404</a:t>
            </a:r>
            <a:r>
              <a:rPr sz="800" spc="20" dirty="0">
                <a:latin typeface="SimSun"/>
                <a:cs typeface="SimSun"/>
              </a:rPr>
              <a:t>); </a:t>
            </a:r>
            <a:r>
              <a:rPr sz="800" spc="25" dirty="0">
                <a:latin typeface="SimSun"/>
                <a:cs typeface="SimSun"/>
              </a:rPr>
              <a:t> </a:t>
            </a:r>
            <a:r>
              <a:rPr sz="800" spc="30" dirty="0">
                <a:latin typeface="SimSun"/>
                <a:cs typeface="SimSun"/>
              </a:rPr>
              <a:t>res.send(</a:t>
            </a:r>
            <a:r>
              <a:rPr sz="800" spc="30" dirty="0">
                <a:solidFill>
                  <a:srgbClr val="BA2121"/>
                </a:solidFill>
                <a:latin typeface="Trebuchet MS"/>
                <a:cs typeface="Trebuchet MS"/>
              </a:rPr>
              <a:t>’</a:t>
            </a:r>
            <a:r>
              <a:rPr sz="800" spc="30" dirty="0">
                <a:solidFill>
                  <a:srgbClr val="BA2121"/>
                </a:solidFill>
                <a:latin typeface="SimSun"/>
                <a:cs typeface="SimSun"/>
              </a:rPr>
              <a:t>404</a:t>
            </a:r>
            <a:r>
              <a:rPr sz="800" dirty="0">
                <a:solidFill>
                  <a:srgbClr val="BA2121"/>
                </a:solidFill>
                <a:latin typeface="SimSun"/>
                <a:cs typeface="SimSun"/>
              </a:rPr>
              <a:t> </a:t>
            </a:r>
            <a:r>
              <a:rPr sz="800" spc="20" dirty="0">
                <a:solidFill>
                  <a:srgbClr val="BA2121"/>
                </a:solidFill>
                <a:latin typeface="SimSun"/>
                <a:cs typeface="SimSun"/>
              </a:rPr>
              <a:t>-</a:t>
            </a:r>
            <a:r>
              <a:rPr sz="800" dirty="0">
                <a:solidFill>
                  <a:srgbClr val="BA2121"/>
                </a:solidFill>
                <a:latin typeface="SimSun"/>
                <a:cs typeface="SimSun"/>
              </a:rPr>
              <a:t> </a:t>
            </a:r>
            <a:r>
              <a:rPr sz="800" spc="20" dirty="0">
                <a:solidFill>
                  <a:srgbClr val="BA2121"/>
                </a:solidFill>
                <a:latin typeface="SimSun"/>
                <a:cs typeface="SimSun"/>
              </a:rPr>
              <a:t>Not</a:t>
            </a:r>
            <a:r>
              <a:rPr sz="800" dirty="0">
                <a:solidFill>
                  <a:srgbClr val="BA2121"/>
                </a:solidFill>
                <a:latin typeface="SimSun"/>
                <a:cs typeface="SimSun"/>
              </a:rPr>
              <a:t> </a:t>
            </a:r>
            <a:r>
              <a:rPr sz="800" spc="35" dirty="0">
                <a:solidFill>
                  <a:srgbClr val="BA2121"/>
                </a:solidFill>
                <a:latin typeface="SimSun"/>
                <a:cs typeface="SimSun"/>
              </a:rPr>
              <a:t>Found</a:t>
            </a:r>
            <a:r>
              <a:rPr sz="800" spc="35" dirty="0">
                <a:solidFill>
                  <a:srgbClr val="BA2121"/>
                </a:solidFill>
                <a:latin typeface="Trebuchet MS"/>
                <a:cs typeface="Trebuchet MS"/>
              </a:rPr>
              <a:t>’</a:t>
            </a:r>
            <a:r>
              <a:rPr sz="800" spc="35" dirty="0">
                <a:latin typeface="SimSun"/>
                <a:cs typeface="SimSun"/>
              </a:rPr>
              <a:t>);</a:t>
            </a:r>
            <a:endParaRPr sz="800">
              <a:latin typeface="SimSun"/>
              <a:cs typeface="SimSun"/>
            </a:endParaRPr>
          </a:p>
          <a:p>
            <a:pPr marL="37465">
              <a:lnSpc>
                <a:spcPts val="905"/>
              </a:lnSpc>
            </a:pPr>
            <a:r>
              <a:rPr sz="800" spc="20" dirty="0">
                <a:latin typeface="SimSun"/>
                <a:cs typeface="SimSun"/>
              </a:rPr>
              <a:t>})</a:t>
            </a:r>
            <a:endParaRPr sz="800">
              <a:latin typeface="SimSun"/>
              <a:cs typeface="SimSun"/>
            </a:endParaRPr>
          </a:p>
          <a:p>
            <a:pPr>
              <a:lnSpc>
                <a:spcPct val="100000"/>
              </a:lnSpc>
              <a:spcBef>
                <a:spcPts val="35"/>
              </a:spcBef>
            </a:pPr>
            <a:endParaRPr sz="700">
              <a:latin typeface="SimSun"/>
              <a:cs typeface="SimSun"/>
            </a:endParaRPr>
          </a:p>
          <a:p>
            <a:pPr marL="37465">
              <a:lnSpc>
                <a:spcPts val="955"/>
              </a:lnSpc>
            </a:pPr>
            <a:r>
              <a:rPr sz="800" i="1" spc="45" dirty="0">
                <a:solidFill>
                  <a:srgbClr val="3F7F7F"/>
                </a:solidFill>
                <a:latin typeface="Cambria"/>
                <a:cs typeface="Cambria"/>
              </a:rPr>
              <a:t>//</a:t>
            </a:r>
            <a:r>
              <a:rPr sz="800" i="1" spc="220" dirty="0">
                <a:solidFill>
                  <a:srgbClr val="3F7F7F"/>
                </a:solidFill>
                <a:latin typeface="Cambria"/>
                <a:cs typeface="Cambria"/>
              </a:rPr>
              <a:t> </a:t>
            </a:r>
            <a:r>
              <a:rPr sz="800" i="1" spc="65" dirty="0">
                <a:solidFill>
                  <a:srgbClr val="3F7F7F"/>
                </a:solidFill>
                <a:latin typeface="Cambria"/>
                <a:cs typeface="Cambria"/>
              </a:rPr>
              <a:t>Status</a:t>
            </a:r>
            <a:r>
              <a:rPr sz="800" i="1" spc="225" dirty="0">
                <a:solidFill>
                  <a:srgbClr val="3F7F7F"/>
                </a:solidFill>
                <a:latin typeface="Cambria"/>
                <a:cs typeface="Cambria"/>
              </a:rPr>
              <a:t> </a:t>
            </a:r>
            <a:r>
              <a:rPr sz="800" i="1" spc="10" dirty="0">
                <a:solidFill>
                  <a:srgbClr val="3F7F7F"/>
                </a:solidFill>
                <a:latin typeface="Cambria"/>
                <a:cs typeface="Cambria"/>
              </a:rPr>
              <a:t>Code </a:t>
            </a:r>
            <a:r>
              <a:rPr sz="800" i="1" spc="35" dirty="0">
                <a:solidFill>
                  <a:srgbClr val="3F7F7F"/>
                </a:solidFill>
                <a:latin typeface="Cambria"/>
                <a:cs typeface="Cambria"/>
              </a:rPr>
              <a:t> </a:t>
            </a:r>
            <a:r>
              <a:rPr sz="800" i="1" spc="-5" dirty="0">
                <a:solidFill>
                  <a:srgbClr val="3F7F7F"/>
                </a:solidFill>
                <a:latin typeface="Cambria"/>
                <a:cs typeface="Cambria"/>
              </a:rPr>
              <a:t>500</a:t>
            </a:r>
            <a:endParaRPr sz="800">
              <a:latin typeface="Cambria"/>
              <a:cs typeface="Cambria"/>
            </a:endParaRPr>
          </a:p>
          <a:p>
            <a:pPr marL="145415" marR="2013585" indent="-107950">
              <a:lnSpc>
                <a:spcPts val="950"/>
              </a:lnSpc>
              <a:spcBef>
                <a:spcPts val="30"/>
              </a:spcBef>
            </a:pPr>
            <a:r>
              <a:rPr sz="800" spc="20" dirty="0">
                <a:latin typeface="SimSun"/>
                <a:cs typeface="SimSun"/>
              </a:rPr>
              <a:t>app.use((err, req, res, next) =&gt; { </a:t>
            </a:r>
            <a:r>
              <a:rPr sz="800" spc="-385" dirty="0">
                <a:latin typeface="SimSun"/>
                <a:cs typeface="SimSun"/>
              </a:rPr>
              <a:t> </a:t>
            </a:r>
            <a:r>
              <a:rPr sz="800" spc="20" dirty="0">
                <a:latin typeface="SimSun"/>
                <a:cs typeface="SimSun"/>
              </a:rPr>
              <a:t>console.error(err.message); </a:t>
            </a:r>
            <a:r>
              <a:rPr sz="800" spc="25" dirty="0">
                <a:latin typeface="SimSun"/>
                <a:cs typeface="SimSun"/>
              </a:rPr>
              <a:t> </a:t>
            </a:r>
            <a:r>
              <a:rPr sz="800" spc="30" dirty="0">
                <a:latin typeface="SimSun"/>
                <a:cs typeface="SimSun"/>
              </a:rPr>
              <a:t>res.type(</a:t>
            </a:r>
            <a:r>
              <a:rPr sz="800" spc="30" dirty="0">
                <a:solidFill>
                  <a:srgbClr val="BA2121"/>
                </a:solidFill>
                <a:latin typeface="Trebuchet MS"/>
                <a:cs typeface="Trebuchet MS"/>
              </a:rPr>
              <a:t>’</a:t>
            </a:r>
            <a:r>
              <a:rPr sz="800" spc="30" dirty="0">
                <a:solidFill>
                  <a:srgbClr val="BA2121"/>
                </a:solidFill>
                <a:latin typeface="SimSun"/>
                <a:cs typeface="SimSun"/>
              </a:rPr>
              <a:t>text/plain</a:t>
            </a:r>
            <a:r>
              <a:rPr sz="800" spc="30" dirty="0">
                <a:solidFill>
                  <a:srgbClr val="BA2121"/>
                </a:solidFill>
                <a:latin typeface="Trebuchet MS"/>
                <a:cs typeface="Trebuchet MS"/>
              </a:rPr>
              <a:t>’</a:t>
            </a:r>
            <a:r>
              <a:rPr sz="800" spc="30" dirty="0">
                <a:latin typeface="SimSun"/>
                <a:cs typeface="SimSun"/>
              </a:rPr>
              <a:t>); </a:t>
            </a:r>
            <a:r>
              <a:rPr sz="800" spc="35" dirty="0">
                <a:latin typeface="SimSun"/>
                <a:cs typeface="SimSun"/>
              </a:rPr>
              <a:t> </a:t>
            </a:r>
            <a:r>
              <a:rPr sz="800" spc="20" dirty="0">
                <a:latin typeface="SimSun"/>
                <a:cs typeface="SimSun"/>
              </a:rPr>
              <a:t>res.status(</a:t>
            </a:r>
            <a:r>
              <a:rPr sz="800" spc="20" dirty="0">
                <a:solidFill>
                  <a:srgbClr val="666666"/>
                </a:solidFill>
                <a:latin typeface="SimSun"/>
                <a:cs typeface="SimSun"/>
              </a:rPr>
              <a:t>500</a:t>
            </a:r>
            <a:r>
              <a:rPr sz="800" spc="20" dirty="0">
                <a:latin typeface="SimSun"/>
                <a:cs typeface="SimSun"/>
              </a:rPr>
              <a:t>);</a:t>
            </a:r>
            <a:endParaRPr sz="800">
              <a:latin typeface="SimSun"/>
              <a:cs typeface="SimSun"/>
            </a:endParaRPr>
          </a:p>
          <a:p>
            <a:pPr marL="145415">
              <a:lnSpc>
                <a:spcPts val="900"/>
              </a:lnSpc>
            </a:pPr>
            <a:r>
              <a:rPr sz="800" spc="30" dirty="0">
                <a:latin typeface="SimSun"/>
                <a:cs typeface="SimSun"/>
              </a:rPr>
              <a:t>res.send(</a:t>
            </a:r>
            <a:r>
              <a:rPr sz="800" spc="30" dirty="0">
                <a:solidFill>
                  <a:srgbClr val="BA2121"/>
                </a:solidFill>
                <a:latin typeface="Trebuchet MS"/>
                <a:cs typeface="Trebuchet MS"/>
              </a:rPr>
              <a:t>’</a:t>
            </a:r>
            <a:r>
              <a:rPr sz="800" spc="30" dirty="0">
                <a:solidFill>
                  <a:srgbClr val="BA2121"/>
                </a:solidFill>
                <a:latin typeface="SimSun"/>
                <a:cs typeface="SimSun"/>
              </a:rPr>
              <a:t>500</a:t>
            </a:r>
            <a:r>
              <a:rPr sz="800" spc="5" dirty="0">
                <a:solidFill>
                  <a:srgbClr val="BA2121"/>
                </a:solidFill>
                <a:latin typeface="SimSun"/>
                <a:cs typeface="SimSun"/>
              </a:rPr>
              <a:t> </a:t>
            </a:r>
            <a:r>
              <a:rPr sz="800" spc="20" dirty="0">
                <a:solidFill>
                  <a:srgbClr val="BA2121"/>
                </a:solidFill>
                <a:latin typeface="SimSun"/>
                <a:cs typeface="SimSun"/>
              </a:rPr>
              <a:t>-</a:t>
            </a:r>
            <a:r>
              <a:rPr sz="800" spc="5" dirty="0">
                <a:solidFill>
                  <a:srgbClr val="BA2121"/>
                </a:solidFill>
                <a:latin typeface="SimSun"/>
                <a:cs typeface="SimSun"/>
              </a:rPr>
              <a:t> </a:t>
            </a:r>
            <a:r>
              <a:rPr sz="800" spc="20" dirty="0">
                <a:solidFill>
                  <a:srgbClr val="BA2121"/>
                </a:solidFill>
                <a:latin typeface="SimSun"/>
                <a:cs typeface="SimSun"/>
              </a:rPr>
              <a:t>Server</a:t>
            </a:r>
            <a:r>
              <a:rPr sz="800" spc="5" dirty="0">
                <a:solidFill>
                  <a:srgbClr val="BA2121"/>
                </a:solidFill>
                <a:latin typeface="SimSun"/>
                <a:cs typeface="SimSun"/>
              </a:rPr>
              <a:t> </a:t>
            </a:r>
            <a:r>
              <a:rPr sz="800" spc="35" dirty="0">
                <a:solidFill>
                  <a:srgbClr val="BA2121"/>
                </a:solidFill>
                <a:latin typeface="SimSun"/>
                <a:cs typeface="SimSun"/>
              </a:rPr>
              <a:t>Error</a:t>
            </a:r>
            <a:r>
              <a:rPr sz="800" spc="35" dirty="0">
                <a:solidFill>
                  <a:srgbClr val="BA2121"/>
                </a:solidFill>
                <a:latin typeface="Trebuchet MS"/>
                <a:cs typeface="Trebuchet MS"/>
              </a:rPr>
              <a:t>’</a:t>
            </a:r>
            <a:r>
              <a:rPr sz="800" spc="35" dirty="0">
                <a:latin typeface="SimSun"/>
                <a:cs typeface="SimSun"/>
              </a:rPr>
              <a:t>);</a:t>
            </a:r>
            <a:endParaRPr sz="800">
              <a:latin typeface="SimSun"/>
              <a:cs typeface="SimSun"/>
            </a:endParaRPr>
          </a:p>
          <a:p>
            <a:pPr marL="37465">
              <a:lnSpc>
                <a:spcPts val="955"/>
              </a:lnSpc>
            </a:pPr>
            <a:r>
              <a:rPr sz="800" spc="20" dirty="0">
                <a:latin typeface="SimSun"/>
                <a:cs typeface="SimSun"/>
              </a:rPr>
              <a:t>})</a:t>
            </a:r>
            <a:endParaRPr sz="800">
              <a:latin typeface="SimSun"/>
              <a:cs typeface="SimSun"/>
            </a:endParaRPr>
          </a:p>
        </p:txBody>
      </p:sp>
      <p:grpSp>
        <p:nvGrpSpPr>
          <p:cNvPr id="10" name="object 10"/>
          <p:cNvGrpSpPr/>
          <p:nvPr/>
        </p:nvGrpSpPr>
        <p:grpSpPr>
          <a:xfrm>
            <a:off x="0" y="3333699"/>
            <a:ext cx="4608195" cy="122555"/>
            <a:chOff x="0" y="3333699"/>
            <a:chExt cx="4608195" cy="122555"/>
          </a:xfrm>
        </p:grpSpPr>
        <p:sp>
          <p:nvSpPr>
            <p:cNvPr id="11" name="object 11"/>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2" name="object 12"/>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5" name="object 15"/>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14</a:t>
            </a:fld>
            <a:endParaRPr spc="-20" dirty="0"/>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381000"/>
            <a:chOff x="0" y="0"/>
            <a:chExt cx="4608195" cy="381000"/>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68"/>
              <a:ext cx="4608004" cy="260646"/>
            </a:xfrm>
            <a:prstGeom prst="rect">
              <a:avLst/>
            </a:prstGeom>
          </p:spPr>
        </p:pic>
      </p:grpSp>
      <p:sp>
        <p:nvSpPr>
          <p:cNvPr id="6" name="object 6"/>
          <p:cNvSpPr txBox="1">
            <a:spLocks noGrp="1"/>
          </p:cNvSpPr>
          <p:nvPr>
            <p:ph type="title"/>
          </p:nvPr>
        </p:nvSpPr>
        <p:spPr>
          <a:xfrm>
            <a:off x="154762" y="117193"/>
            <a:ext cx="937260" cy="244475"/>
          </a:xfrm>
          <a:prstGeom prst="rect">
            <a:avLst/>
          </a:prstGeom>
        </p:spPr>
        <p:txBody>
          <a:bodyPr vert="horz" wrap="square" lIns="0" tIns="17145" rIns="0" bIns="0" rtlCol="0">
            <a:spAutoFit/>
          </a:bodyPr>
          <a:lstStyle/>
          <a:p>
            <a:pPr marL="12700">
              <a:lnSpc>
                <a:spcPct val="100000"/>
              </a:lnSpc>
              <a:spcBef>
                <a:spcPts val="135"/>
              </a:spcBef>
            </a:pPr>
            <a:r>
              <a:rPr sz="1400" spc="-25" dirty="0">
                <a:solidFill>
                  <a:srgbClr val="FFFFFF"/>
                </a:solidFill>
              </a:rPr>
              <a:t>Status</a:t>
            </a:r>
            <a:r>
              <a:rPr sz="1400" spc="-50" dirty="0">
                <a:solidFill>
                  <a:srgbClr val="FFFFFF"/>
                </a:solidFill>
              </a:rPr>
              <a:t> </a:t>
            </a:r>
            <a:r>
              <a:rPr sz="1400" spc="-35" dirty="0">
                <a:solidFill>
                  <a:srgbClr val="FFFFFF"/>
                </a:solidFill>
              </a:rPr>
              <a:t>Code</a:t>
            </a:r>
            <a:endParaRPr sz="1400"/>
          </a:p>
        </p:txBody>
      </p:sp>
      <p:pic>
        <p:nvPicPr>
          <p:cNvPr id="7" name="object 7"/>
          <p:cNvPicPr/>
          <p:nvPr/>
        </p:nvPicPr>
        <p:blipFill>
          <a:blip r:embed="rId3" cstate="print"/>
          <a:stretch>
            <a:fillRect/>
          </a:stretch>
        </p:blipFill>
        <p:spPr>
          <a:xfrm>
            <a:off x="0" y="377888"/>
            <a:ext cx="4608004" cy="50609"/>
          </a:xfrm>
          <a:prstGeom prst="rect">
            <a:avLst/>
          </a:prstGeom>
        </p:spPr>
      </p:pic>
      <p:pic>
        <p:nvPicPr>
          <p:cNvPr id="8" name="object 8"/>
          <p:cNvPicPr/>
          <p:nvPr/>
        </p:nvPicPr>
        <p:blipFill>
          <a:blip r:embed="rId4" cstate="print"/>
          <a:stretch>
            <a:fillRect/>
          </a:stretch>
        </p:blipFill>
        <p:spPr>
          <a:xfrm>
            <a:off x="502551" y="1500543"/>
            <a:ext cx="65265" cy="65265"/>
          </a:xfrm>
          <a:prstGeom prst="rect">
            <a:avLst/>
          </a:prstGeom>
        </p:spPr>
      </p:pic>
      <p:pic>
        <p:nvPicPr>
          <p:cNvPr id="9" name="object 9"/>
          <p:cNvPicPr/>
          <p:nvPr/>
        </p:nvPicPr>
        <p:blipFill>
          <a:blip r:embed="rId5" cstate="print"/>
          <a:stretch>
            <a:fillRect/>
          </a:stretch>
        </p:blipFill>
        <p:spPr>
          <a:xfrm>
            <a:off x="502551" y="2054720"/>
            <a:ext cx="65265" cy="65265"/>
          </a:xfrm>
          <a:prstGeom prst="rect">
            <a:avLst/>
          </a:prstGeom>
        </p:spPr>
      </p:pic>
      <p:sp>
        <p:nvSpPr>
          <p:cNvPr id="10" name="object 10"/>
          <p:cNvSpPr txBox="1"/>
          <p:nvPr/>
        </p:nvSpPr>
        <p:spPr>
          <a:xfrm>
            <a:off x="347294" y="863294"/>
            <a:ext cx="3912870" cy="1816100"/>
          </a:xfrm>
          <a:prstGeom prst="rect">
            <a:avLst/>
          </a:prstGeom>
        </p:spPr>
        <p:txBody>
          <a:bodyPr vert="horz" wrap="square" lIns="0" tIns="6985" rIns="0" bIns="0" rtlCol="0">
            <a:spAutoFit/>
          </a:bodyPr>
          <a:lstStyle/>
          <a:p>
            <a:pPr marL="12700" marR="186690" algn="just">
              <a:lnSpc>
                <a:spcPct val="102600"/>
              </a:lnSpc>
              <a:spcBef>
                <a:spcPts val="55"/>
              </a:spcBef>
            </a:pPr>
            <a:r>
              <a:rPr lang="es-CO" sz="1100" spc="-35" dirty="0">
                <a:latin typeface="Tahoma"/>
                <a:cs typeface="Tahoma"/>
              </a:rPr>
              <a:t>Como </a:t>
            </a:r>
            <a:r>
              <a:rPr lang="es-CO" sz="1100" spc="-75" dirty="0">
                <a:latin typeface="Tahoma"/>
                <a:cs typeface="Tahoma"/>
              </a:rPr>
              <a:t>en</a:t>
            </a:r>
            <a:r>
              <a:rPr lang="es-CO" sz="1100" spc="-70" dirty="0">
                <a:latin typeface="Tahoma"/>
                <a:cs typeface="Tahoma"/>
              </a:rPr>
              <a:t> </a:t>
            </a:r>
            <a:r>
              <a:rPr lang="es-CO" sz="1100" spc="-40" dirty="0">
                <a:latin typeface="Tahoma"/>
                <a:cs typeface="Tahoma"/>
              </a:rPr>
              <a:t>cualquier </a:t>
            </a:r>
            <a:r>
              <a:rPr lang="es-CO" sz="1100" spc="-50" dirty="0">
                <a:latin typeface="Tahoma"/>
                <a:cs typeface="Tahoma"/>
              </a:rPr>
              <a:t>servidor </a:t>
            </a:r>
            <a:r>
              <a:rPr lang="es-CO" sz="1100" spc="-70" dirty="0">
                <a:latin typeface="Tahoma"/>
                <a:cs typeface="Tahoma"/>
              </a:rPr>
              <a:t>web,</a:t>
            </a:r>
            <a:r>
              <a:rPr lang="es-CO" sz="1100" spc="-65" dirty="0">
                <a:latin typeface="Tahoma"/>
                <a:cs typeface="Tahoma"/>
              </a:rPr>
              <a:t> </a:t>
            </a:r>
            <a:r>
              <a:rPr lang="es-CO" sz="1100" spc="-45" dirty="0">
                <a:latin typeface="Tahoma"/>
                <a:cs typeface="Tahoma"/>
              </a:rPr>
              <a:t>cada </a:t>
            </a:r>
            <a:r>
              <a:rPr lang="es-CO" sz="1100" spc="-90" dirty="0">
                <a:latin typeface="Tahoma"/>
                <a:cs typeface="Tahoma"/>
              </a:rPr>
              <a:t>petición</a:t>
            </a:r>
            <a:r>
              <a:rPr lang="es-CO" sz="1100" spc="-85" dirty="0">
                <a:latin typeface="Tahoma"/>
                <a:cs typeface="Tahoma"/>
              </a:rPr>
              <a:t> </a:t>
            </a:r>
            <a:r>
              <a:rPr lang="es-CO" sz="1100" spc="-55" dirty="0">
                <a:latin typeface="Tahoma"/>
                <a:cs typeface="Tahoma"/>
              </a:rPr>
              <a:t>a </a:t>
            </a:r>
            <a:r>
              <a:rPr lang="es-CO" sz="1100" spc="-65" dirty="0">
                <a:latin typeface="Tahoma"/>
                <a:cs typeface="Tahoma"/>
              </a:rPr>
              <a:t>express.js debe </a:t>
            </a:r>
            <a:r>
              <a:rPr lang="es-CO" sz="1100" spc="-330" dirty="0">
                <a:latin typeface="Tahoma"/>
                <a:cs typeface="Tahoma"/>
              </a:rPr>
              <a:t> </a:t>
            </a:r>
            <a:r>
              <a:rPr lang="es-CO" sz="1100" spc="-35" dirty="0">
                <a:latin typeface="Tahoma"/>
                <a:cs typeface="Tahoma"/>
              </a:rPr>
              <a:t>recibir</a:t>
            </a:r>
            <a:r>
              <a:rPr lang="es-CO" sz="1100" spc="15" dirty="0">
                <a:latin typeface="Tahoma"/>
                <a:cs typeface="Tahoma"/>
              </a:rPr>
              <a:t> </a:t>
            </a:r>
            <a:r>
              <a:rPr lang="es-CO" sz="1100" spc="-55" dirty="0">
                <a:latin typeface="Tahoma"/>
                <a:cs typeface="Tahoma"/>
              </a:rPr>
              <a:t>un</a:t>
            </a:r>
            <a:r>
              <a:rPr lang="es-CO" sz="1100" spc="25" dirty="0">
                <a:latin typeface="Tahoma"/>
                <a:cs typeface="Tahoma"/>
              </a:rPr>
              <a:t> </a:t>
            </a:r>
            <a:r>
              <a:rPr lang="es-CO" sz="1100" i="1" spc="-50" dirty="0">
                <a:latin typeface="Trebuchet MS"/>
                <a:cs typeface="Trebuchet MS"/>
              </a:rPr>
              <a:t>status</a:t>
            </a:r>
            <a:r>
              <a:rPr lang="es-CO" sz="1100" i="1" spc="35" dirty="0">
                <a:latin typeface="Trebuchet MS"/>
                <a:cs typeface="Trebuchet MS"/>
              </a:rPr>
              <a:t> </a:t>
            </a:r>
            <a:r>
              <a:rPr lang="es-CO" sz="1100" i="1" spc="-50" dirty="0" err="1">
                <a:latin typeface="Trebuchet MS"/>
                <a:cs typeface="Trebuchet MS"/>
              </a:rPr>
              <a:t>code</a:t>
            </a:r>
            <a:r>
              <a:rPr lang="es-CO" sz="1100" spc="-50" dirty="0">
                <a:latin typeface="Tahoma"/>
                <a:cs typeface="Tahoma"/>
              </a:rPr>
              <a:t>,</a:t>
            </a:r>
            <a:r>
              <a:rPr lang="es-CO" sz="1100" spc="15" dirty="0">
                <a:latin typeface="Tahoma"/>
                <a:cs typeface="Tahoma"/>
              </a:rPr>
              <a:t> </a:t>
            </a:r>
            <a:r>
              <a:rPr lang="es-CO" sz="1100" spc="-45" dirty="0">
                <a:latin typeface="Tahoma"/>
                <a:cs typeface="Tahoma"/>
              </a:rPr>
              <a:t>con</a:t>
            </a:r>
            <a:r>
              <a:rPr lang="es-CO" sz="1100" spc="25" dirty="0">
                <a:latin typeface="Tahoma"/>
                <a:cs typeface="Tahoma"/>
              </a:rPr>
              <a:t> </a:t>
            </a:r>
            <a:r>
              <a:rPr lang="es-CO" sz="1100" spc="-45" dirty="0">
                <a:latin typeface="Tahoma"/>
                <a:cs typeface="Tahoma"/>
              </a:rPr>
              <a:t>los</a:t>
            </a:r>
            <a:r>
              <a:rPr lang="es-CO" sz="1100" spc="20" dirty="0">
                <a:latin typeface="Tahoma"/>
                <a:cs typeface="Tahoma"/>
              </a:rPr>
              <a:t> </a:t>
            </a:r>
            <a:r>
              <a:rPr lang="es-CO" sz="1100" spc="-30" dirty="0">
                <a:latin typeface="Tahoma"/>
                <a:cs typeface="Tahoma"/>
              </a:rPr>
              <a:t>criterios</a:t>
            </a:r>
            <a:r>
              <a:rPr lang="es-CO" sz="1100" spc="25" dirty="0">
                <a:latin typeface="Tahoma"/>
                <a:cs typeface="Tahoma"/>
              </a:rPr>
              <a:t> </a:t>
            </a:r>
            <a:r>
              <a:rPr lang="es-CO" sz="1100" spc="-50" dirty="0">
                <a:latin typeface="Tahoma"/>
                <a:cs typeface="Tahoma"/>
              </a:rPr>
              <a:t>habituales:</a:t>
            </a:r>
            <a:r>
              <a:rPr lang="es-CO" sz="1100" spc="15" dirty="0">
                <a:latin typeface="Tahoma"/>
                <a:cs typeface="Tahoma"/>
              </a:rPr>
              <a:t> </a:t>
            </a:r>
            <a:r>
              <a:rPr lang="es-CO" sz="1100" spc="-50" dirty="0">
                <a:latin typeface="Tahoma"/>
                <a:cs typeface="Tahoma"/>
              </a:rPr>
              <a:t>error</a:t>
            </a:r>
            <a:r>
              <a:rPr lang="es-CO" sz="1100" spc="20" dirty="0">
                <a:latin typeface="Tahoma"/>
                <a:cs typeface="Tahoma"/>
              </a:rPr>
              <a:t> </a:t>
            </a:r>
            <a:r>
              <a:rPr lang="es-CO" sz="1100" spc="-50" dirty="0">
                <a:latin typeface="Tahoma"/>
                <a:cs typeface="Tahoma"/>
              </a:rPr>
              <a:t>del </a:t>
            </a:r>
            <a:r>
              <a:rPr lang="es-CO" sz="1100" spc="-45" dirty="0">
                <a:latin typeface="Tahoma"/>
                <a:cs typeface="Tahoma"/>
              </a:rPr>
              <a:t> </a:t>
            </a:r>
            <a:r>
              <a:rPr lang="es-CO" sz="1100" spc="-50" dirty="0">
                <a:latin typeface="Tahoma"/>
                <a:cs typeface="Tahoma"/>
              </a:rPr>
              <a:t>servidor,</a:t>
            </a:r>
            <a:r>
              <a:rPr lang="es-CO" sz="1100" spc="15" dirty="0">
                <a:latin typeface="Tahoma"/>
                <a:cs typeface="Tahoma"/>
              </a:rPr>
              <a:t> </a:t>
            </a:r>
            <a:r>
              <a:rPr lang="es-CO" sz="1100" spc="-50" dirty="0">
                <a:latin typeface="Tahoma"/>
                <a:cs typeface="Tahoma"/>
              </a:rPr>
              <a:t>error</a:t>
            </a:r>
            <a:r>
              <a:rPr lang="es-CO" sz="1100" spc="15" dirty="0">
                <a:latin typeface="Tahoma"/>
                <a:cs typeface="Tahoma"/>
              </a:rPr>
              <a:t> </a:t>
            </a:r>
            <a:r>
              <a:rPr lang="es-CO" sz="1100" spc="-50" dirty="0">
                <a:latin typeface="Tahoma"/>
                <a:cs typeface="Tahoma"/>
              </a:rPr>
              <a:t>del</a:t>
            </a:r>
            <a:r>
              <a:rPr lang="es-CO" sz="1100" spc="15" dirty="0">
                <a:latin typeface="Tahoma"/>
                <a:cs typeface="Tahoma"/>
              </a:rPr>
              <a:t> </a:t>
            </a:r>
            <a:r>
              <a:rPr lang="es-CO" sz="1100" spc="-35" dirty="0">
                <a:latin typeface="Tahoma"/>
                <a:cs typeface="Tahoma"/>
              </a:rPr>
              <a:t>cliente,</a:t>
            </a:r>
            <a:r>
              <a:rPr lang="es-CO" sz="1100" spc="20" dirty="0">
                <a:latin typeface="Tahoma"/>
                <a:cs typeface="Tahoma"/>
              </a:rPr>
              <a:t> </a:t>
            </a:r>
            <a:r>
              <a:rPr lang="es-CO" sz="1100" spc="-90" dirty="0">
                <a:latin typeface="Tahoma"/>
                <a:cs typeface="Tahoma"/>
              </a:rPr>
              <a:t>petición</a:t>
            </a:r>
            <a:r>
              <a:rPr lang="es-CO" sz="1100" spc="15" dirty="0">
                <a:latin typeface="Tahoma"/>
                <a:cs typeface="Tahoma"/>
              </a:rPr>
              <a:t> </a:t>
            </a:r>
            <a:r>
              <a:rPr lang="es-CO" sz="1100" spc="-40" dirty="0">
                <a:latin typeface="Tahoma"/>
                <a:cs typeface="Tahoma"/>
              </a:rPr>
              <a:t>sin</a:t>
            </a:r>
            <a:r>
              <a:rPr lang="es-CO" sz="1100" spc="25" dirty="0">
                <a:latin typeface="Tahoma"/>
                <a:cs typeface="Tahoma"/>
              </a:rPr>
              <a:t> </a:t>
            </a:r>
            <a:r>
              <a:rPr lang="es-CO" sz="1100" spc="-65" dirty="0">
                <a:latin typeface="Tahoma"/>
                <a:cs typeface="Tahoma"/>
              </a:rPr>
              <a:t>errores</a:t>
            </a:r>
            <a:endParaRPr lang="es-CO" sz="1100" dirty="0">
              <a:latin typeface="Tahoma"/>
              <a:cs typeface="Tahoma"/>
            </a:endParaRPr>
          </a:p>
          <a:p>
            <a:pPr marL="289560" algn="just">
              <a:lnSpc>
                <a:spcPct val="100000"/>
              </a:lnSpc>
              <a:spcBef>
                <a:spcPts val="335"/>
              </a:spcBef>
            </a:pPr>
            <a:r>
              <a:rPr lang="es-CO" sz="1100" spc="-25" dirty="0">
                <a:latin typeface="Tahoma"/>
                <a:cs typeface="Tahoma"/>
              </a:rPr>
              <a:t>Error</a:t>
            </a:r>
            <a:r>
              <a:rPr lang="es-CO" sz="1100" spc="5" dirty="0">
                <a:latin typeface="Tahoma"/>
                <a:cs typeface="Tahoma"/>
              </a:rPr>
              <a:t> </a:t>
            </a:r>
            <a:r>
              <a:rPr lang="es-CO" sz="1100" spc="-75" dirty="0">
                <a:latin typeface="Tahoma"/>
                <a:cs typeface="Tahoma"/>
              </a:rPr>
              <a:t>de</a:t>
            </a:r>
            <a:r>
              <a:rPr lang="es-CO" sz="1100" spc="15" dirty="0">
                <a:latin typeface="Tahoma"/>
                <a:cs typeface="Tahoma"/>
              </a:rPr>
              <a:t> </a:t>
            </a:r>
            <a:r>
              <a:rPr lang="es-CO" sz="1100" spc="-50" dirty="0">
                <a:latin typeface="Tahoma"/>
                <a:cs typeface="Tahoma"/>
              </a:rPr>
              <a:t>servidor</a:t>
            </a:r>
            <a:r>
              <a:rPr lang="es-CO" sz="1100" spc="10" dirty="0">
                <a:latin typeface="Tahoma"/>
                <a:cs typeface="Tahoma"/>
              </a:rPr>
              <a:t> </a:t>
            </a:r>
            <a:r>
              <a:rPr lang="es-CO" sz="1100" spc="-75" dirty="0">
                <a:latin typeface="Tahoma"/>
                <a:cs typeface="Tahoma"/>
              </a:rPr>
              <a:t>catastrófico</a:t>
            </a:r>
            <a:endParaRPr lang="es-CO" sz="1100" dirty="0">
              <a:latin typeface="Tahoma"/>
              <a:cs typeface="Tahoma"/>
            </a:endParaRPr>
          </a:p>
          <a:p>
            <a:pPr marL="289560" marR="5080" algn="just">
              <a:lnSpc>
                <a:spcPct val="102400"/>
              </a:lnSpc>
            </a:pPr>
            <a:r>
              <a:rPr lang="es-CO" sz="1100" spc="-25" dirty="0">
                <a:latin typeface="Tahoma"/>
                <a:cs typeface="Tahoma"/>
              </a:rPr>
              <a:t>Error</a:t>
            </a:r>
            <a:r>
              <a:rPr lang="es-CO" sz="1100" spc="15" dirty="0">
                <a:latin typeface="Tahoma"/>
                <a:cs typeface="Tahoma"/>
              </a:rPr>
              <a:t> </a:t>
            </a:r>
            <a:r>
              <a:rPr lang="es-CO" sz="1100" spc="-65" dirty="0">
                <a:latin typeface="Tahoma"/>
                <a:cs typeface="Tahoma"/>
              </a:rPr>
              <a:t>severo</a:t>
            </a:r>
            <a:r>
              <a:rPr lang="es-CO" sz="1100" spc="20" dirty="0">
                <a:latin typeface="Tahoma"/>
                <a:cs typeface="Tahoma"/>
              </a:rPr>
              <a:t> </a:t>
            </a:r>
            <a:r>
              <a:rPr lang="es-CO" sz="1100" spc="-75" dirty="0">
                <a:latin typeface="Tahoma"/>
                <a:cs typeface="Tahoma"/>
              </a:rPr>
              <a:t>en</a:t>
            </a:r>
            <a:r>
              <a:rPr lang="es-CO" sz="1100" spc="25" dirty="0">
                <a:latin typeface="Tahoma"/>
                <a:cs typeface="Tahoma"/>
              </a:rPr>
              <a:t> </a:t>
            </a:r>
            <a:r>
              <a:rPr lang="es-CO" sz="1100" spc="-45" dirty="0">
                <a:latin typeface="Tahoma"/>
                <a:cs typeface="Tahoma"/>
              </a:rPr>
              <a:t>el</a:t>
            </a:r>
            <a:r>
              <a:rPr lang="es-CO" sz="1100" spc="20" dirty="0">
                <a:latin typeface="Tahoma"/>
                <a:cs typeface="Tahoma"/>
              </a:rPr>
              <a:t> </a:t>
            </a:r>
            <a:r>
              <a:rPr lang="es-CO" sz="1100" spc="-50" dirty="0">
                <a:latin typeface="Tahoma"/>
                <a:cs typeface="Tahoma"/>
              </a:rPr>
              <a:t>servidor,</a:t>
            </a:r>
            <a:r>
              <a:rPr lang="es-CO" sz="1100" spc="20" dirty="0">
                <a:latin typeface="Tahoma"/>
                <a:cs typeface="Tahoma"/>
              </a:rPr>
              <a:t> </a:t>
            </a:r>
            <a:r>
              <a:rPr lang="es-CO" sz="1100" spc="-85" dirty="0">
                <a:latin typeface="Tahoma"/>
                <a:cs typeface="Tahoma"/>
              </a:rPr>
              <a:t>típicamente</a:t>
            </a:r>
            <a:r>
              <a:rPr lang="es-CO" sz="1100" spc="20" dirty="0">
                <a:latin typeface="Tahoma"/>
                <a:cs typeface="Tahoma"/>
              </a:rPr>
              <a:t> </a:t>
            </a:r>
            <a:r>
              <a:rPr lang="es-CO" sz="1100" spc="-100" dirty="0">
                <a:latin typeface="Tahoma"/>
                <a:cs typeface="Tahoma"/>
              </a:rPr>
              <a:t>excepción</a:t>
            </a:r>
            <a:r>
              <a:rPr lang="es-CO" sz="1100" spc="15" dirty="0">
                <a:latin typeface="Tahoma"/>
                <a:cs typeface="Tahoma"/>
              </a:rPr>
              <a:t> </a:t>
            </a:r>
            <a:r>
              <a:rPr lang="es-CO" sz="1100" spc="-40" dirty="0">
                <a:latin typeface="Tahoma"/>
                <a:cs typeface="Tahoma"/>
              </a:rPr>
              <a:t>sin</a:t>
            </a:r>
            <a:r>
              <a:rPr lang="es-CO" sz="1100" spc="20" dirty="0">
                <a:latin typeface="Tahoma"/>
                <a:cs typeface="Tahoma"/>
              </a:rPr>
              <a:t> </a:t>
            </a:r>
            <a:r>
              <a:rPr lang="es-CO" sz="1100" spc="-55" dirty="0">
                <a:latin typeface="Tahoma"/>
                <a:cs typeface="Tahoma"/>
              </a:rPr>
              <a:t>manejar. </a:t>
            </a:r>
            <a:r>
              <a:rPr lang="es-CO" sz="1100" spc="-330" dirty="0">
                <a:latin typeface="Tahoma"/>
                <a:cs typeface="Tahoma"/>
              </a:rPr>
              <a:t> </a:t>
            </a:r>
            <a:r>
              <a:rPr lang="es-CO" sz="1100" spc="-55" dirty="0">
                <a:latin typeface="Tahoma"/>
                <a:cs typeface="Tahoma"/>
              </a:rPr>
              <a:t>Requieren</a:t>
            </a:r>
            <a:r>
              <a:rPr lang="es-CO" sz="1100" spc="15" dirty="0">
                <a:latin typeface="Tahoma"/>
                <a:cs typeface="Tahoma"/>
              </a:rPr>
              <a:t> </a:t>
            </a:r>
            <a:r>
              <a:rPr lang="es-CO" sz="1100" spc="-30" dirty="0">
                <a:latin typeface="Tahoma"/>
                <a:cs typeface="Tahoma"/>
              </a:rPr>
              <a:t>iniciar</a:t>
            </a:r>
            <a:r>
              <a:rPr lang="es-CO" sz="1100" spc="20" dirty="0">
                <a:latin typeface="Tahoma"/>
                <a:cs typeface="Tahoma"/>
              </a:rPr>
              <a:t> </a:t>
            </a:r>
            <a:r>
              <a:rPr lang="es-CO" sz="1100" spc="-50" dirty="0">
                <a:latin typeface="Tahoma"/>
                <a:cs typeface="Tahoma"/>
              </a:rPr>
              <a:t>el</a:t>
            </a:r>
            <a:r>
              <a:rPr lang="es-CO" sz="1100" spc="25" dirty="0">
                <a:latin typeface="Tahoma"/>
                <a:cs typeface="Tahoma"/>
              </a:rPr>
              <a:t> </a:t>
            </a:r>
            <a:r>
              <a:rPr lang="es-CO" sz="1100" spc="-50" dirty="0">
                <a:latin typeface="Tahoma"/>
                <a:cs typeface="Tahoma"/>
              </a:rPr>
              <a:t>servidor.</a:t>
            </a:r>
            <a:r>
              <a:rPr lang="es-CO" sz="1100" spc="15" dirty="0">
                <a:latin typeface="Tahoma"/>
                <a:cs typeface="Tahoma"/>
              </a:rPr>
              <a:t> </a:t>
            </a:r>
            <a:r>
              <a:rPr lang="es-CO" sz="1100" spc="20" dirty="0">
                <a:latin typeface="SimSun"/>
                <a:cs typeface="SimSun"/>
              </a:rPr>
              <a:t>Status </a:t>
            </a:r>
            <a:r>
              <a:rPr lang="es-CO" sz="1100" spc="20" dirty="0" err="1">
                <a:latin typeface="SimSun"/>
                <a:cs typeface="SimSun"/>
              </a:rPr>
              <a:t>code</a:t>
            </a:r>
            <a:r>
              <a:rPr lang="es-CO" sz="1100" spc="25" dirty="0">
                <a:latin typeface="SimSun"/>
                <a:cs typeface="SimSun"/>
              </a:rPr>
              <a:t> </a:t>
            </a:r>
            <a:r>
              <a:rPr lang="es-CO" sz="1100" spc="20" dirty="0">
                <a:latin typeface="SimSun"/>
                <a:cs typeface="SimSun"/>
              </a:rPr>
              <a:t>500</a:t>
            </a:r>
            <a:endParaRPr lang="es-CO" sz="1100" dirty="0">
              <a:latin typeface="SimSun"/>
              <a:cs typeface="SimSun"/>
            </a:endParaRPr>
          </a:p>
          <a:p>
            <a:pPr marL="289560" algn="just">
              <a:lnSpc>
                <a:spcPct val="100000"/>
              </a:lnSpc>
              <a:spcBef>
                <a:spcPts val="335"/>
              </a:spcBef>
            </a:pPr>
            <a:r>
              <a:rPr lang="es-CO" sz="1100" spc="-25" dirty="0">
                <a:latin typeface="Tahoma"/>
                <a:cs typeface="Tahoma"/>
              </a:rPr>
              <a:t>Error</a:t>
            </a:r>
            <a:r>
              <a:rPr lang="es-CO" sz="1100" dirty="0">
                <a:latin typeface="Tahoma"/>
                <a:cs typeface="Tahoma"/>
              </a:rPr>
              <a:t> </a:t>
            </a:r>
            <a:r>
              <a:rPr lang="es-CO" sz="1100" spc="-75" dirty="0">
                <a:latin typeface="Tahoma"/>
                <a:cs typeface="Tahoma"/>
              </a:rPr>
              <a:t>de</a:t>
            </a:r>
            <a:r>
              <a:rPr lang="es-CO" sz="1100" spc="10" dirty="0">
                <a:latin typeface="Tahoma"/>
                <a:cs typeface="Tahoma"/>
              </a:rPr>
              <a:t> </a:t>
            </a:r>
            <a:r>
              <a:rPr lang="es-CO" sz="1100" spc="-50" dirty="0">
                <a:latin typeface="Tahoma"/>
                <a:cs typeface="Tahoma"/>
              </a:rPr>
              <a:t>servidor</a:t>
            </a:r>
            <a:r>
              <a:rPr lang="es-CO" sz="1100" spc="5" dirty="0">
                <a:latin typeface="Tahoma"/>
                <a:cs typeface="Tahoma"/>
              </a:rPr>
              <a:t> </a:t>
            </a:r>
            <a:r>
              <a:rPr lang="es-CO" sz="1100" spc="-50" dirty="0">
                <a:latin typeface="Tahoma"/>
                <a:cs typeface="Tahoma"/>
              </a:rPr>
              <a:t>recuperable</a:t>
            </a:r>
            <a:endParaRPr lang="es-CO" sz="1100" dirty="0">
              <a:latin typeface="Tahoma"/>
              <a:cs typeface="Tahoma"/>
            </a:endParaRPr>
          </a:p>
          <a:p>
            <a:pPr marL="289560" marR="11430" algn="just">
              <a:lnSpc>
                <a:spcPct val="102600"/>
              </a:lnSpc>
            </a:pPr>
            <a:r>
              <a:rPr lang="es-CO" sz="1100" spc="-25" dirty="0">
                <a:latin typeface="Tahoma"/>
                <a:cs typeface="Tahoma"/>
              </a:rPr>
              <a:t>Error </a:t>
            </a:r>
            <a:r>
              <a:rPr lang="es-CO" sz="1100" spc="-75" dirty="0">
                <a:latin typeface="Tahoma"/>
                <a:cs typeface="Tahoma"/>
              </a:rPr>
              <a:t>en</a:t>
            </a:r>
            <a:r>
              <a:rPr lang="es-CO" sz="1100" spc="-70" dirty="0">
                <a:latin typeface="Tahoma"/>
                <a:cs typeface="Tahoma"/>
              </a:rPr>
              <a:t> </a:t>
            </a:r>
            <a:r>
              <a:rPr lang="es-CO" sz="1100" spc="-45" dirty="0">
                <a:latin typeface="Tahoma"/>
                <a:cs typeface="Tahoma"/>
              </a:rPr>
              <a:t>el </a:t>
            </a:r>
            <a:r>
              <a:rPr lang="es-CO" sz="1100" spc="-50" dirty="0">
                <a:latin typeface="Tahoma"/>
                <a:cs typeface="Tahoma"/>
              </a:rPr>
              <a:t>servidor </a:t>
            </a:r>
            <a:r>
              <a:rPr lang="es-CO" sz="1100" spc="-70" dirty="0">
                <a:latin typeface="Tahoma"/>
                <a:cs typeface="Tahoma"/>
              </a:rPr>
              <a:t>que</a:t>
            </a:r>
            <a:r>
              <a:rPr lang="es-CO" sz="1100" spc="-65" dirty="0">
                <a:latin typeface="Tahoma"/>
                <a:cs typeface="Tahoma"/>
              </a:rPr>
              <a:t> </a:t>
            </a:r>
            <a:r>
              <a:rPr lang="es-CO" sz="1100" spc="-10" dirty="0">
                <a:latin typeface="Tahoma"/>
                <a:cs typeface="Tahoma"/>
              </a:rPr>
              <a:t>tal </a:t>
            </a:r>
            <a:r>
              <a:rPr lang="es-CO" sz="1100" spc="-55" dirty="0">
                <a:latin typeface="Tahoma"/>
                <a:cs typeface="Tahoma"/>
              </a:rPr>
              <a:t>vez no </a:t>
            </a:r>
            <a:r>
              <a:rPr lang="es-CO" sz="1100" spc="-75" dirty="0">
                <a:latin typeface="Tahoma"/>
                <a:cs typeface="Tahoma"/>
              </a:rPr>
              <a:t>sea</a:t>
            </a:r>
            <a:r>
              <a:rPr lang="es-CO" sz="1100" spc="-70" dirty="0">
                <a:latin typeface="Tahoma"/>
                <a:cs typeface="Tahoma"/>
              </a:rPr>
              <a:t> </a:t>
            </a:r>
            <a:r>
              <a:rPr lang="es-CO" sz="1100" spc="-50" dirty="0">
                <a:latin typeface="Tahoma"/>
                <a:cs typeface="Tahoma"/>
              </a:rPr>
              <a:t>permanente, como </a:t>
            </a:r>
            <a:r>
              <a:rPr lang="es-CO" sz="1100" spc="-30" dirty="0">
                <a:latin typeface="Tahoma"/>
                <a:cs typeface="Tahoma"/>
              </a:rPr>
              <a:t>fallo </a:t>
            </a:r>
            <a:r>
              <a:rPr lang="es-CO" sz="1100" spc="-330" dirty="0">
                <a:latin typeface="Tahoma"/>
                <a:cs typeface="Tahoma"/>
              </a:rPr>
              <a:t> </a:t>
            </a:r>
            <a:r>
              <a:rPr lang="es-CO" sz="1100" spc="-55" dirty="0">
                <a:latin typeface="Tahoma"/>
                <a:cs typeface="Tahoma"/>
              </a:rPr>
              <a:t>no</a:t>
            </a:r>
            <a:r>
              <a:rPr lang="es-CO" sz="1100" spc="15" dirty="0">
                <a:latin typeface="Tahoma"/>
                <a:cs typeface="Tahoma"/>
              </a:rPr>
              <a:t> </a:t>
            </a:r>
            <a:r>
              <a:rPr lang="es-CO" sz="1100" spc="-50" dirty="0">
                <a:latin typeface="Tahoma"/>
                <a:cs typeface="Tahoma"/>
              </a:rPr>
              <a:t>previsto</a:t>
            </a:r>
            <a:r>
              <a:rPr lang="es-CO" sz="1100" spc="20" dirty="0">
                <a:latin typeface="Tahoma"/>
                <a:cs typeface="Tahoma"/>
              </a:rPr>
              <a:t> </a:t>
            </a:r>
            <a:r>
              <a:rPr lang="es-CO" sz="1100" spc="-75" dirty="0">
                <a:latin typeface="Tahoma"/>
                <a:cs typeface="Tahoma"/>
              </a:rPr>
              <a:t>en</a:t>
            </a:r>
            <a:r>
              <a:rPr lang="es-CO" sz="1100" spc="20" dirty="0">
                <a:latin typeface="Tahoma"/>
                <a:cs typeface="Tahoma"/>
              </a:rPr>
              <a:t> </a:t>
            </a:r>
            <a:r>
              <a:rPr lang="es-CO" sz="1100" spc="-55" dirty="0">
                <a:latin typeface="Tahoma"/>
                <a:cs typeface="Tahoma"/>
              </a:rPr>
              <a:t>un</a:t>
            </a:r>
            <a:r>
              <a:rPr lang="es-CO" sz="1100" spc="15" dirty="0">
                <a:latin typeface="Tahoma"/>
                <a:cs typeface="Tahoma"/>
              </a:rPr>
              <a:t> </a:t>
            </a:r>
            <a:r>
              <a:rPr lang="es-CO" sz="1100" spc="-40" dirty="0">
                <a:latin typeface="Tahoma"/>
                <a:cs typeface="Tahoma"/>
              </a:rPr>
              <a:t>fichero</a:t>
            </a:r>
            <a:r>
              <a:rPr lang="es-CO" sz="1100" spc="15" dirty="0">
                <a:latin typeface="Tahoma"/>
                <a:cs typeface="Tahoma"/>
              </a:rPr>
              <a:t> </a:t>
            </a:r>
            <a:r>
              <a:rPr lang="es-CO" sz="1100" spc="-55" dirty="0">
                <a:latin typeface="Tahoma"/>
                <a:cs typeface="Tahoma"/>
              </a:rPr>
              <a:t>o</a:t>
            </a:r>
            <a:r>
              <a:rPr lang="es-CO" sz="1100" spc="20" dirty="0">
                <a:latin typeface="Tahoma"/>
                <a:cs typeface="Tahoma"/>
              </a:rPr>
              <a:t> </a:t>
            </a:r>
            <a:r>
              <a:rPr lang="es-CO" sz="1100" spc="-75" dirty="0">
                <a:latin typeface="Tahoma"/>
                <a:cs typeface="Tahoma"/>
              </a:rPr>
              <a:t>en</a:t>
            </a:r>
            <a:r>
              <a:rPr lang="es-CO" sz="1100" spc="20" dirty="0">
                <a:latin typeface="Tahoma"/>
                <a:cs typeface="Tahoma"/>
              </a:rPr>
              <a:t> </a:t>
            </a:r>
            <a:r>
              <a:rPr lang="es-CO" sz="1100" spc="-25" dirty="0">
                <a:latin typeface="Tahoma"/>
                <a:cs typeface="Tahoma"/>
              </a:rPr>
              <a:t>la</a:t>
            </a:r>
            <a:r>
              <a:rPr lang="es-CO" sz="1100" spc="15" dirty="0">
                <a:latin typeface="Tahoma"/>
                <a:cs typeface="Tahoma"/>
              </a:rPr>
              <a:t> </a:t>
            </a:r>
            <a:r>
              <a:rPr lang="es-CO" sz="1100" spc="-70" dirty="0">
                <a:latin typeface="Tahoma"/>
                <a:cs typeface="Tahoma"/>
              </a:rPr>
              <a:t>base</a:t>
            </a:r>
            <a:r>
              <a:rPr lang="es-CO" sz="1100" spc="20" dirty="0">
                <a:latin typeface="Tahoma"/>
                <a:cs typeface="Tahoma"/>
              </a:rPr>
              <a:t> </a:t>
            </a:r>
            <a:r>
              <a:rPr lang="es-CO" sz="1100" spc="-75" dirty="0">
                <a:latin typeface="Tahoma"/>
                <a:cs typeface="Tahoma"/>
              </a:rPr>
              <a:t>de</a:t>
            </a:r>
            <a:r>
              <a:rPr lang="es-CO" sz="1100" spc="15" dirty="0">
                <a:latin typeface="Tahoma"/>
                <a:cs typeface="Tahoma"/>
              </a:rPr>
              <a:t> </a:t>
            </a:r>
            <a:r>
              <a:rPr lang="es-CO" sz="1100" spc="-45" dirty="0">
                <a:latin typeface="Tahoma"/>
                <a:cs typeface="Tahoma"/>
              </a:rPr>
              <a:t>datos.</a:t>
            </a:r>
            <a:endParaRPr lang="es-CO" sz="1100" dirty="0">
              <a:latin typeface="Tahoma"/>
              <a:cs typeface="Tahoma"/>
            </a:endParaRPr>
          </a:p>
          <a:p>
            <a:pPr marL="289560" algn="just">
              <a:lnSpc>
                <a:spcPct val="100000"/>
              </a:lnSpc>
              <a:spcBef>
                <a:spcPts val="35"/>
              </a:spcBef>
            </a:pPr>
            <a:r>
              <a:rPr lang="es-CO" sz="1100" spc="20" dirty="0">
                <a:latin typeface="SimSun"/>
                <a:cs typeface="SimSun"/>
              </a:rPr>
              <a:t>Status</a:t>
            </a:r>
            <a:r>
              <a:rPr lang="es-CO" sz="1100" spc="-5" dirty="0">
                <a:latin typeface="SimSun"/>
                <a:cs typeface="SimSun"/>
              </a:rPr>
              <a:t> </a:t>
            </a:r>
            <a:r>
              <a:rPr lang="es-CO" sz="1100" spc="20" dirty="0" err="1">
                <a:latin typeface="SimSun"/>
                <a:cs typeface="SimSun"/>
              </a:rPr>
              <a:t>code</a:t>
            </a:r>
            <a:r>
              <a:rPr lang="es-CO" sz="1100" spc="-5" dirty="0">
                <a:latin typeface="SimSun"/>
                <a:cs typeface="SimSun"/>
              </a:rPr>
              <a:t> </a:t>
            </a:r>
            <a:r>
              <a:rPr lang="es-CO" sz="1100" spc="20" dirty="0">
                <a:latin typeface="SimSun"/>
                <a:cs typeface="SimSun"/>
              </a:rPr>
              <a:t>500</a:t>
            </a:r>
            <a:endParaRPr lang="es-CO" sz="1100" dirty="0">
              <a:latin typeface="SimSun"/>
              <a:cs typeface="SimSun"/>
            </a:endParaRPr>
          </a:p>
        </p:txBody>
      </p:sp>
      <p:grpSp>
        <p:nvGrpSpPr>
          <p:cNvPr id="11" name="object 11"/>
          <p:cNvGrpSpPr/>
          <p:nvPr/>
        </p:nvGrpSpPr>
        <p:grpSpPr>
          <a:xfrm>
            <a:off x="0" y="3333699"/>
            <a:ext cx="4608195" cy="122555"/>
            <a:chOff x="0" y="3333699"/>
            <a:chExt cx="4608195" cy="122555"/>
          </a:xfrm>
        </p:grpSpPr>
        <p:sp>
          <p:nvSpPr>
            <p:cNvPr id="12" name="object 12"/>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3" name="object 13"/>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6" name="object 16"/>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15</a:t>
            </a:fld>
            <a:endParaRPr spc="-20" dirty="0"/>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170815"/>
            <a:chOff x="0" y="0"/>
            <a:chExt cx="4608195" cy="170815"/>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73"/>
              <a:ext cx="4608004" cy="50609"/>
            </a:xfrm>
            <a:prstGeom prst="rect">
              <a:avLst/>
            </a:prstGeom>
          </p:spPr>
        </p:pic>
      </p:grpSp>
      <p:pic>
        <p:nvPicPr>
          <p:cNvPr id="6" name="object 6"/>
          <p:cNvPicPr/>
          <p:nvPr/>
        </p:nvPicPr>
        <p:blipFill>
          <a:blip r:embed="rId3" cstate="print"/>
          <a:stretch>
            <a:fillRect/>
          </a:stretch>
        </p:blipFill>
        <p:spPr>
          <a:xfrm>
            <a:off x="502551" y="739584"/>
            <a:ext cx="65265" cy="65265"/>
          </a:xfrm>
          <a:prstGeom prst="rect">
            <a:avLst/>
          </a:prstGeom>
        </p:spPr>
      </p:pic>
      <p:pic>
        <p:nvPicPr>
          <p:cNvPr id="7" name="object 7"/>
          <p:cNvPicPr/>
          <p:nvPr/>
        </p:nvPicPr>
        <p:blipFill>
          <a:blip r:embed="rId4" cstate="print"/>
          <a:stretch>
            <a:fillRect/>
          </a:stretch>
        </p:blipFill>
        <p:spPr>
          <a:xfrm>
            <a:off x="502551" y="1809991"/>
            <a:ext cx="65265" cy="65265"/>
          </a:xfrm>
          <a:prstGeom prst="rect">
            <a:avLst/>
          </a:prstGeom>
        </p:spPr>
      </p:pic>
      <p:pic>
        <p:nvPicPr>
          <p:cNvPr id="8" name="object 8"/>
          <p:cNvPicPr/>
          <p:nvPr/>
        </p:nvPicPr>
        <p:blipFill>
          <a:blip r:embed="rId5" cstate="print"/>
          <a:stretch>
            <a:fillRect/>
          </a:stretch>
        </p:blipFill>
        <p:spPr>
          <a:xfrm>
            <a:off x="792327" y="2343950"/>
            <a:ext cx="52590" cy="52590"/>
          </a:xfrm>
          <a:prstGeom prst="rect">
            <a:avLst/>
          </a:prstGeom>
        </p:spPr>
      </p:pic>
      <p:sp>
        <p:nvSpPr>
          <p:cNvPr id="9" name="object 9"/>
          <p:cNvSpPr txBox="1"/>
          <p:nvPr/>
        </p:nvSpPr>
        <p:spPr>
          <a:xfrm>
            <a:off x="624395" y="656131"/>
            <a:ext cx="3953510" cy="1933575"/>
          </a:xfrm>
          <a:prstGeom prst="rect">
            <a:avLst/>
          </a:prstGeom>
        </p:spPr>
        <p:txBody>
          <a:bodyPr vert="horz" wrap="square" lIns="0" tIns="11430" rIns="0" bIns="0" rtlCol="0">
            <a:spAutoFit/>
          </a:bodyPr>
          <a:lstStyle/>
          <a:p>
            <a:pPr marL="12700" algn="just">
              <a:lnSpc>
                <a:spcPct val="100000"/>
              </a:lnSpc>
              <a:spcBef>
                <a:spcPts val="90"/>
              </a:spcBef>
            </a:pPr>
            <a:r>
              <a:rPr lang="es-CO" sz="1100" spc="-45" dirty="0">
                <a:latin typeface="Tahoma"/>
                <a:cs typeface="Tahoma"/>
              </a:rPr>
              <a:t>Errores</a:t>
            </a:r>
            <a:r>
              <a:rPr lang="es-CO" sz="1100" spc="-5" dirty="0">
                <a:latin typeface="Tahoma"/>
                <a:cs typeface="Tahoma"/>
              </a:rPr>
              <a:t> </a:t>
            </a:r>
            <a:r>
              <a:rPr lang="es-CO" sz="1100" spc="-50" dirty="0">
                <a:latin typeface="Tahoma"/>
                <a:cs typeface="Tahoma"/>
              </a:rPr>
              <a:t>del</a:t>
            </a:r>
            <a:r>
              <a:rPr lang="es-CO" sz="1100" spc="5" dirty="0">
                <a:latin typeface="Tahoma"/>
                <a:cs typeface="Tahoma"/>
              </a:rPr>
              <a:t> </a:t>
            </a:r>
            <a:r>
              <a:rPr lang="es-CO" sz="1100" spc="-35" dirty="0">
                <a:latin typeface="Tahoma"/>
                <a:cs typeface="Tahoma"/>
              </a:rPr>
              <a:t>cliente</a:t>
            </a:r>
            <a:endParaRPr lang="es-CO" sz="1100" dirty="0">
              <a:latin typeface="Tahoma"/>
              <a:cs typeface="Tahoma"/>
            </a:endParaRPr>
          </a:p>
          <a:p>
            <a:pPr marL="12700" marR="418465" algn="just">
              <a:lnSpc>
                <a:spcPct val="102699"/>
              </a:lnSpc>
            </a:pPr>
            <a:r>
              <a:rPr lang="es-CO" sz="1100" spc="20" dirty="0">
                <a:latin typeface="Tahoma"/>
                <a:cs typeface="Tahoma"/>
              </a:rPr>
              <a:t>El</a:t>
            </a:r>
            <a:r>
              <a:rPr lang="es-CO" sz="1100" spc="15" dirty="0">
                <a:latin typeface="Tahoma"/>
                <a:cs typeface="Tahoma"/>
              </a:rPr>
              <a:t> </a:t>
            </a:r>
            <a:r>
              <a:rPr lang="es-CO" sz="1100" spc="-35" dirty="0">
                <a:latin typeface="Tahoma"/>
                <a:cs typeface="Tahoma"/>
              </a:rPr>
              <a:t>cliente</a:t>
            </a:r>
            <a:r>
              <a:rPr lang="es-CO" sz="1100" spc="20" dirty="0">
                <a:latin typeface="Tahoma"/>
                <a:cs typeface="Tahoma"/>
              </a:rPr>
              <a:t> </a:t>
            </a:r>
            <a:r>
              <a:rPr lang="es-CO" sz="1100" spc="-65" dirty="0">
                <a:latin typeface="Tahoma"/>
                <a:cs typeface="Tahoma"/>
              </a:rPr>
              <a:t>usa</a:t>
            </a:r>
            <a:r>
              <a:rPr lang="es-CO" sz="1100" spc="25" dirty="0">
                <a:latin typeface="Tahoma"/>
                <a:cs typeface="Tahoma"/>
              </a:rPr>
              <a:t> </a:t>
            </a:r>
            <a:r>
              <a:rPr lang="es-CO" sz="1100" spc="-35" dirty="0">
                <a:latin typeface="Tahoma"/>
                <a:cs typeface="Tahoma"/>
              </a:rPr>
              <a:t>mal</a:t>
            </a:r>
            <a:r>
              <a:rPr lang="es-CO" sz="1100" spc="20" dirty="0">
                <a:latin typeface="Tahoma"/>
                <a:cs typeface="Tahoma"/>
              </a:rPr>
              <a:t> </a:t>
            </a:r>
            <a:r>
              <a:rPr lang="es-CO" sz="1100" spc="-45" dirty="0">
                <a:latin typeface="Tahoma"/>
                <a:cs typeface="Tahoma"/>
              </a:rPr>
              <a:t>el</a:t>
            </a:r>
            <a:r>
              <a:rPr lang="es-CO" sz="1100" spc="20" dirty="0">
                <a:latin typeface="Tahoma"/>
                <a:cs typeface="Tahoma"/>
              </a:rPr>
              <a:t> </a:t>
            </a:r>
            <a:r>
              <a:rPr lang="es-CO" sz="1100" spc="-15" dirty="0">
                <a:latin typeface="Tahoma"/>
                <a:cs typeface="Tahoma"/>
              </a:rPr>
              <a:t>API:</a:t>
            </a:r>
            <a:r>
              <a:rPr lang="es-CO" sz="1100" spc="20" dirty="0">
                <a:latin typeface="Tahoma"/>
                <a:cs typeface="Tahoma"/>
              </a:rPr>
              <a:t> </a:t>
            </a:r>
            <a:r>
              <a:rPr lang="es-CO" sz="1100" spc="-50" dirty="0">
                <a:latin typeface="Tahoma"/>
                <a:cs typeface="Tahoma"/>
              </a:rPr>
              <a:t>pide</a:t>
            </a:r>
            <a:r>
              <a:rPr lang="es-CO" sz="1100" spc="15" dirty="0">
                <a:latin typeface="Tahoma"/>
                <a:cs typeface="Tahoma"/>
              </a:rPr>
              <a:t> </a:t>
            </a:r>
            <a:r>
              <a:rPr lang="es-CO" sz="1100" spc="-55" dirty="0">
                <a:latin typeface="Tahoma"/>
                <a:cs typeface="Tahoma"/>
              </a:rPr>
              <a:t>un</a:t>
            </a:r>
            <a:r>
              <a:rPr lang="es-CO" sz="1100" spc="15" dirty="0">
                <a:latin typeface="Tahoma"/>
                <a:cs typeface="Tahoma"/>
              </a:rPr>
              <a:t> </a:t>
            </a:r>
            <a:r>
              <a:rPr lang="es-CO" sz="1100" spc="-55" dirty="0">
                <a:latin typeface="Tahoma"/>
                <a:cs typeface="Tahoma"/>
              </a:rPr>
              <a:t>recurso</a:t>
            </a:r>
            <a:r>
              <a:rPr lang="es-CO" sz="1100" spc="20" dirty="0">
                <a:latin typeface="Tahoma"/>
                <a:cs typeface="Tahoma"/>
              </a:rPr>
              <a:t> </a:t>
            </a:r>
            <a:r>
              <a:rPr lang="es-CO" sz="1100" spc="-70" dirty="0">
                <a:latin typeface="Tahoma"/>
                <a:cs typeface="Tahoma"/>
              </a:rPr>
              <a:t>que</a:t>
            </a:r>
            <a:r>
              <a:rPr lang="es-CO" sz="1100" spc="20" dirty="0">
                <a:latin typeface="Tahoma"/>
                <a:cs typeface="Tahoma"/>
              </a:rPr>
              <a:t> </a:t>
            </a:r>
            <a:r>
              <a:rPr lang="es-CO" sz="1100" spc="-55" dirty="0">
                <a:latin typeface="Tahoma"/>
                <a:cs typeface="Tahoma"/>
              </a:rPr>
              <a:t>no</a:t>
            </a:r>
            <a:r>
              <a:rPr lang="es-CO" sz="1100" spc="15" dirty="0">
                <a:latin typeface="Tahoma"/>
                <a:cs typeface="Tahoma"/>
              </a:rPr>
              <a:t> </a:t>
            </a:r>
            <a:r>
              <a:rPr lang="es-CO" sz="1100" spc="-45" dirty="0">
                <a:latin typeface="Tahoma"/>
                <a:cs typeface="Tahoma"/>
              </a:rPr>
              <a:t>existe</a:t>
            </a:r>
            <a:r>
              <a:rPr lang="es-CO" sz="1100" spc="25" dirty="0">
                <a:latin typeface="Tahoma"/>
                <a:cs typeface="Tahoma"/>
              </a:rPr>
              <a:t> </a:t>
            </a:r>
            <a:r>
              <a:rPr lang="es-CO" sz="1100" spc="-55" dirty="0">
                <a:latin typeface="Tahoma"/>
                <a:cs typeface="Tahoma"/>
              </a:rPr>
              <a:t>o</a:t>
            </a:r>
            <a:r>
              <a:rPr lang="es-CO" sz="1100" spc="20" dirty="0">
                <a:latin typeface="Tahoma"/>
                <a:cs typeface="Tahoma"/>
              </a:rPr>
              <a:t> </a:t>
            </a:r>
            <a:r>
              <a:rPr lang="es-CO" sz="1100" spc="-60" dirty="0">
                <a:latin typeface="Tahoma"/>
                <a:cs typeface="Tahoma"/>
              </a:rPr>
              <a:t>no </a:t>
            </a:r>
            <a:r>
              <a:rPr lang="es-CO" sz="1100" spc="-330" dirty="0">
                <a:latin typeface="Tahoma"/>
                <a:cs typeface="Tahoma"/>
              </a:rPr>
              <a:t> </a:t>
            </a:r>
            <a:r>
              <a:rPr lang="es-CO" sz="1100" spc="-45" dirty="0">
                <a:latin typeface="Tahoma"/>
                <a:cs typeface="Tahoma"/>
              </a:rPr>
              <a:t>tiene</a:t>
            </a:r>
            <a:r>
              <a:rPr lang="es-CO" sz="1100" spc="15" dirty="0">
                <a:latin typeface="Tahoma"/>
                <a:cs typeface="Tahoma"/>
              </a:rPr>
              <a:t> </a:t>
            </a:r>
            <a:r>
              <a:rPr lang="es-CO" sz="1100" spc="-45" dirty="0">
                <a:latin typeface="Tahoma"/>
                <a:cs typeface="Tahoma"/>
              </a:rPr>
              <a:t>los</a:t>
            </a:r>
            <a:r>
              <a:rPr lang="es-CO" sz="1100" spc="25" dirty="0">
                <a:latin typeface="Tahoma"/>
                <a:cs typeface="Tahoma"/>
              </a:rPr>
              <a:t> </a:t>
            </a:r>
            <a:r>
              <a:rPr lang="es-CO" sz="1100" spc="-50" dirty="0">
                <a:latin typeface="Tahoma"/>
                <a:cs typeface="Tahoma"/>
              </a:rPr>
              <a:t>permisos</a:t>
            </a:r>
            <a:r>
              <a:rPr lang="es-CO" sz="1100" spc="20" dirty="0">
                <a:latin typeface="Tahoma"/>
                <a:cs typeface="Tahoma"/>
              </a:rPr>
              <a:t> </a:t>
            </a:r>
            <a:r>
              <a:rPr lang="es-CO" sz="1100" spc="-60" dirty="0">
                <a:latin typeface="Tahoma"/>
                <a:cs typeface="Tahoma"/>
              </a:rPr>
              <a:t>adecuados.</a:t>
            </a:r>
            <a:r>
              <a:rPr lang="es-CO" sz="1100" spc="20" dirty="0">
                <a:latin typeface="Tahoma"/>
                <a:cs typeface="Tahoma"/>
              </a:rPr>
              <a:t> </a:t>
            </a:r>
            <a:r>
              <a:rPr lang="es-CO" sz="1100" spc="-55" dirty="0">
                <a:latin typeface="Tahoma"/>
                <a:cs typeface="Tahoma"/>
              </a:rPr>
              <a:t>Desde</a:t>
            </a:r>
            <a:r>
              <a:rPr lang="es-CO" sz="1100" spc="20" dirty="0">
                <a:latin typeface="Tahoma"/>
                <a:cs typeface="Tahoma"/>
              </a:rPr>
              <a:t> </a:t>
            </a:r>
            <a:r>
              <a:rPr lang="es-CO" sz="1100" spc="-45" dirty="0">
                <a:latin typeface="Tahoma"/>
                <a:cs typeface="Tahoma"/>
              </a:rPr>
              <a:t>el</a:t>
            </a:r>
            <a:r>
              <a:rPr lang="es-CO" sz="1100" spc="20" dirty="0">
                <a:latin typeface="Tahoma"/>
                <a:cs typeface="Tahoma"/>
              </a:rPr>
              <a:t> </a:t>
            </a:r>
            <a:r>
              <a:rPr lang="es-CO" sz="1100" spc="-40" dirty="0">
                <a:latin typeface="Tahoma"/>
                <a:cs typeface="Tahoma"/>
              </a:rPr>
              <a:t>punto</a:t>
            </a:r>
            <a:r>
              <a:rPr lang="es-CO" sz="1100" spc="25" dirty="0">
                <a:latin typeface="Tahoma"/>
                <a:cs typeface="Tahoma"/>
              </a:rPr>
              <a:t> </a:t>
            </a:r>
            <a:r>
              <a:rPr lang="es-CO" sz="1100" spc="-75" dirty="0">
                <a:latin typeface="Tahoma"/>
                <a:cs typeface="Tahoma"/>
              </a:rPr>
              <a:t>de</a:t>
            </a:r>
            <a:r>
              <a:rPr lang="es-CO" sz="1100" spc="15" dirty="0">
                <a:latin typeface="Tahoma"/>
                <a:cs typeface="Tahoma"/>
              </a:rPr>
              <a:t> </a:t>
            </a:r>
            <a:r>
              <a:rPr lang="es-CO" sz="1100" spc="-30" dirty="0">
                <a:latin typeface="Tahoma"/>
                <a:cs typeface="Tahoma"/>
              </a:rPr>
              <a:t>vista</a:t>
            </a:r>
            <a:r>
              <a:rPr lang="es-CO" sz="1100" spc="20" dirty="0">
                <a:latin typeface="Tahoma"/>
                <a:cs typeface="Tahoma"/>
              </a:rPr>
              <a:t> </a:t>
            </a:r>
            <a:r>
              <a:rPr lang="es-CO" sz="1100" spc="-50" dirty="0">
                <a:latin typeface="Tahoma"/>
                <a:cs typeface="Tahoma"/>
              </a:rPr>
              <a:t>del </a:t>
            </a:r>
            <a:r>
              <a:rPr lang="es-CO" sz="1100" spc="-45" dirty="0">
                <a:latin typeface="Tahoma"/>
                <a:cs typeface="Tahoma"/>
              </a:rPr>
              <a:t> </a:t>
            </a:r>
            <a:r>
              <a:rPr lang="es-CO" sz="1100" spc="-50" dirty="0">
                <a:latin typeface="Tahoma"/>
                <a:cs typeface="Tahoma"/>
              </a:rPr>
              <a:t>servidor,</a:t>
            </a:r>
            <a:r>
              <a:rPr lang="es-CO" sz="1100" spc="20" dirty="0">
                <a:latin typeface="Tahoma"/>
                <a:cs typeface="Tahoma"/>
              </a:rPr>
              <a:t> </a:t>
            </a:r>
            <a:r>
              <a:rPr lang="es-CO" sz="1100" spc="-50" dirty="0">
                <a:latin typeface="Tahoma"/>
                <a:cs typeface="Tahoma"/>
              </a:rPr>
              <a:t>esto</a:t>
            </a:r>
            <a:r>
              <a:rPr lang="es-CO" sz="1100" spc="25" dirty="0">
                <a:latin typeface="Tahoma"/>
                <a:cs typeface="Tahoma"/>
              </a:rPr>
              <a:t> </a:t>
            </a:r>
            <a:r>
              <a:rPr lang="es-CO" sz="1100" spc="-55" dirty="0">
                <a:latin typeface="Tahoma"/>
                <a:cs typeface="Tahoma"/>
              </a:rPr>
              <a:t>no</a:t>
            </a:r>
            <a:r>
              <a:rPr lang="es-CO" sz="1100" spc="20" dirty="0">
                <a:latin typeface="Tahoma"/>
                <a:cs typeface="Tahoma"/>
              </a:rPr>
              <a:t> </a:t>
            </a:r>
            <a:r>
              <a:rPr lang="es-CO" sz="1100" spc="-85" dirty="0">
                <a:latin typeface="Tahoma"/>
                <a:cs typeface="Tahoma"/>
              </a:rPr>
              <a:t>es</a:t>
            </a:r>
            <a:r>
              <a:rPr lang="es-CO" sz="1100" spc="25" dirty="0">
                <a:latin typeface="Tahoma"/>
                <a:cs typeface="Tahoma"/>
              </a:rPr>
              <a:t> </a:t>
            </a:r>
            <a:r>
              <a:rPr lang="es-CO" sz="1100" spc="-55" dirty="0">
                <a:latin typeface="Tahoma"/>
                <a:cs typeface="Tahoma"/>
              </a:rPr>
              <a:t>un</a:t>
            </a:r>
            <a:r>
              <a:rPr lang="es-CO" sz="1100" spc="25" dirty="0">
                <a:latin typeface="Tahoma"/>
                <a:cs typeface="Tahoma"/>
              </a:rPr>
              <a:t> </a:t>
            </a:r>
            <a:r>
              <a:rPr lang="es-CO" sz="1100" spc="-50" dirty="0">
                <a:latin typeface="Tahoma"/>
                <a:cs typeface="Tahoma"/>
              </a:rPr>
              <a:t>error,</a:t>
            </a:r>
            <a:r>
              <a:rPr lang="es-CO" sz="1100" spc="20" dirty="0">
                <a:latin typeface="Tahoma"/>
                <a:cs typeface="Tahoma"/>
              </a:rPr>
              <a:t> </a:t>
            </a:r>
            <a:r>
              <a:rPr lang="es-CO" sz="1100" spc="-85" dirty="0">
                <a:latin typeface="Tahoma"/>
                <a:cs typeface="Tahoma"/>
              </a:rPr>
              <a:t>es</a:t>
            </a:r>
            <a:r>
              <a:rPr lang="es-CO" sz="1100" spc="30" dirty="0">
                <a:latin typeface="Tahoma"/>
                <a:cs typeface="Tahoma"/>
              </a:rPr>
              <a:t> </a:t>
            </a:r>
            <a:r>
              <a:rPr lang="es-CO" sz="1100" spc="-55" dirty="0">
                <a:latin typeface="Tahoma"/>
                <a:cs typeface="Tahoma"/>
              </a:rPr>
              <a:t>un</a:t>
            </a:r>
            <a:r>
              <a:rPr lang="es-CO" sz="1100" spc="25" dirty="0">
                <a:latin typeface="Tahoma"/>
                <a:cs typeface="Tahoma"/>
              </a:rPr>
              <a:t> </a:t>
            </a:r>
            <a:r>
              <a:rPr lang="es-CO" sz="1100" spc="-40" dirty="0">
                <a:latin typeface="Tahoma"/>
                <a:cs typeface="Tahoma"/>
              </a:rPr>
              <a:t>comportamiento</a:t>
            </a:r>
            <a:r>
              <a:rPr lang="es-CO" sz="1100" spc="25" dirty="0">
                <a:latin typeface="Tahoma"/>
                <a:cs typeface="Tahoma"/>
              </a:rPr>
              <a:t> </a:t>
            </a:r>
            <a:r>
              <a:rPr lang="es-CO" sz="1100" spc="-50" dirty="0">
                <a:latin typeface="Tahoma"/>
                <a:cs typeface="Tahoma"/>
              </a:rPr>
              <a:t>normal. </a:t>
            </a:r>
            <a:r>
              <a:rPr lang="es-CO" sz="1100" spc="-45" dirty="0">
                <a:latin typeface="Tahoma"/>
                <a:cs typeface="Tahoma"/>
              </a:rPr>
              <a:t> </a:t>
            </a:r>
            <a:r>
              <a:rPr lang="es-CO" sz="1100" spc="30" dirty="0">
                <a:latin typeface="Tahoma"/>
                <a:cs typeface="Tahoma"/>
              </a:rPr>
              <a:t>Códigos</a:t>
            </a:r>
            <a:r>
              <a:rPr lang="es-CO" sz="1100" spc="15" dirty="0">
                <a:latin typeface="Tahoma"/>
                <a:cs typeface="Tahoma"/>
              </a:rPr>
              <a:t> </a:t>
            </a:r>
            <a:r>
              <a:rPr lang="es-CO" sz="1100" spc="-70" dirty="0">
                <a:latin typeface="Tahoma"/>
                <a:cs typeface="Tahoma"/>
              </a:rPr>
              <a:t>más</a:t>
            </a:r>
            <a:r>
              <a:rPr lang="es-CO" sz="1100" spc="15" dirty="0">
                <a:latin typeface="Tahoma"/>
                <a:cs typeface="Tahoma"/>
              </a:rPr>
              <a:t> </a:t>
            </a:r>
            <a:r>
              <a:rPr lang="es-CO" sz="1100" spc="-50" dirty="0">
                <a:latin typeface="Tahoma"/>
                <a:cs typeface="Tahoma"/>
              </a:rPr>
              <a:t>habituales:</a:t>
            </a:r>
            <a:endParaRPr lang="es-CO" sz="1100" dirty="0">
              <a:latin typeface="Tahoma"/>
              <a:cs typeface="Tahoma"/>
            </a:endParaRPr>
          </a:p>
          <a:p>
            <a:pPr marL="12700" algn="just">
              <a:lnSpc>
                <a:spcPct val="100000"/>
              </a:lnSpc>
              <a:spcBef>
                <a:spcPts val="30"/>
              </a:spcBef>
            </a:pPr>
            <a:r>
              <a:rPr lang="es-CO" sz="1100" spc="20" dirty="0">
                <a:latin typeface="SimSun"/>
                <a:cs typeface="SimSun"/>
              </a:rPr>
              <a:t>404 (</a:t>
            </a:r>
            <a:r>
              <a:rPr lang="es-CO" sz="1100" spc="20" dirty="0" err="1">
                <a:latin typeface="SimSun"/>
                <a:cs typeface="SimSun"/>
              </a:rPr>
              <a:t>Not</a:t>
            </a:r>
            <a:r>
              <a:rPr lang="es-CO" sz="1100" spc="25" dirty="0">
                <a:latin typeface="SimSun"/>
                <a:cs typeface="SimSun"/>
              </a:rPr>
              <a:t> </a:t>
            </a:r>
            <a:r>
              <a:rPr lang="es-CO" sz="1100" spc="20" dirty="0" err="1">
                <a:latin typeface="SimSun"/>
                <a:cs typeface="SimSun"/>
              </a:rPr>
              <a:t>Found</a:t>
            </a:r>
            <a:r>
              <a:rPr lang="es-CO" sz="1100" spc="20" dirty="0">
                <a:latin typeface="SimSun"/>
                <a:cs typeface="SimSun"/>
              </a:rPr>
              <a:t>),</a:t>
            </a:r>
            <a:r>
              <a:rPr lang="es-CO" sz="1100" spc="25" dirty="0">
                <a:latin typeface="SimSun"/>
                <a:cs typeface="SimSun"/>
              </a:rPr>
              <a:t> </a:t>
            </a:r>
            <a:r>
              <a:rPr lang="es-CO" sz="1100" spc="20" dirty="0">
                <a:latin typeface="SimSun"/>
                <a:cs typeface="SimSun"/>
              </a:rPr>
              <a:t>400</a:t>
            </a:r>
            <a:r>
              <a:rPr lang="es-CO" sz="1100" spc="25" dirty="0">
                <a:latin typeface="SimSun"/>
                <a:cs typeface="SimSun"/>
              </a:rPr>
              <a:t> </a:t>
            </a:r>
            <a:r>
              <a:rPr lang="es-CO" sz="1100" spc="20" dirty="0">
                <a:latin typeface="SimSun"/>
                <a:cs typeface="SimSun"/>
              </a:rPr>
              <a:t>(</a:t>
            </a:r>
            <a:r>
              <a:rPr lang="es-CO" sz="1100" spc="20" dirty="0" err="1">
                <a:latin typeface="SimSun"/>
                <a:cs typeface="SimSun"/>
              </a:rPr>
              <a:t>Bad</a:t>
            </a:r>
            <a:r>
              <a:rPr lang="es-CO" sz="1100" spc="20" dirty="0">
                <a:latin typeface="SimSun"/>
                <a:cs typeface="SimSun"/>
              </a:rPr>
              <a:t> </a:t>
            </a:r>
            <a:r>
              <a:rPr lang="es-CO" sz="1100" spc="20" dirty="0" err="1">
                <a:latin typeface="SimSun"/>
                <a:cs typeface="SimSun"/>
              </a:rPr>
              <a:t>Request</a:t>
            </a:r>
            <a:r>
              <a:rPr lang="es-CO" sz="1100" spc="20" dirty="0">
                <a:latin typeface="SimSun"/>
                <a:cs typeface="SimSun"/>
              </a:rPr>
              <a:t>),</a:t>
            </a:r>
            <a:r>
              <a:rPr lang="es-CO" sz="1100" spc="25" dirty="0">
                <a:latin typeface="SimSun"/>
                <a:cs typeface="SimSun"/>
              </a:rPr>
              <a:t> </a:t>
            </a:r>
            <a:r>
              <a:rPr lang="es-CO" sz="1100" spc="20" dirty="0">
                <a:latin typeface="SimSun"/>
                <a:cs typeface="SimSun"/>
              </a:rPr>
              <a:t>401</a:t>
            </a:r>
            <a:r>
              <a:rPr lang="es-CO" sz="1100" spc="25" dirty="0">
                <a:latin typeface="SimSun"/>
                <a:cs typeface="SimSun"/>
              </a:rPr>
              <a:t> </a:t>
            </a:r>
            <a:r>
              <a:rPr lang="es-CO" sz="1100" spc="20" dirty="0">
                <a:latin typeface="SimSun"/>
                <a:cs typeface="SimSun"/>
              </a:rPr>
              <a:t>(</a:t>
            </a:r>
            <a:r>
              <a:rPr lang="es-CO" sz="1100" spc="20" dirty="0" err="1">
                <a:latin typeface="SimSun"/>
                <a:cs typeface="SimSun"/>
              </a:rPr>
              <a:t>Unauthorized</a:t>
            </a:r>
            <a:r>
              <a:rPr lang="es-CO" sz="1100" spc="20" dirty="0">
                <a:latin typeface="SimSun"/>
                <a:cs typeface="SimSun"/>
              </a:rPr>
              <a:t>)</a:t>
            </a:r>
            <a:endParaRPr lang="es-CO" sz="1100" dirty="0">
              <a:latin typeface="SimSun"/>
              <a:cs typeface="SimSun"/>
            </a:endParaRPr>
          </a:p>
          <a:p>
            <a:pPr marL="12700" algn="just">
              <a:lnSpc>
                <a:spcPct val="100000"/>
              </a:lnSpc>
              <a:spcBef>
                <a:spcPts val="335"/>
              </a:spcBef>
            </a:pPr>
            <a:r>
              <a:rPr lang="es-CO" sz="1100" spc="-20" dirty="0">
                <a:latin typeface="Tahoma"/>
                <a:cs typeface="Tahoma"/>
              </a:rPr>
              <a:t>Sin </a:t>
            </a:r>
            <a:r>
              <a:rPr lang="es-CO" sz="1100" spc="-65" dirty="0">
                <a:latin typeface="Tahoma"/>
                <a:cs typeface="Tahoma"/>
              </a:rPr>
              <a:t>errores</a:t>
            </a:r>
            <a:endParaRPr lang="es-CO" sz="1100" dirty="0">
              <a:latin typeface="Tahoma"/>
              <a:cs typeface="Tahoma"/>
            </a:endParaRPr>
          </a:p>
          <a:p>
            <a:pPr marL="12700" marR="1508125" algn="just">
              <a:lnSpc>
                <a:spcPct val="102600"/>
              </a:lnSpc>
              <a:spcBef>
                <a:spcPts val="5"/>
              </a:spcBef>
            </a:pPr>
            <a:r>
              <a:rPr lang="es-CO" sz="1100" spc="-40" dirty="0">
                <a:latin typeface="Tahoma"/>
                <a:cs typeface="Tahoma"/>
              </a:rPr>
              <a:t>Cuando</a:t>
            </a:r>
            <a:r>
              <a:rPr lang="es-CO" sz="1100" spc="5" dirty="0">
                <a:latin typeface="Tahoma"/>
                <a:cs typeface="Tahoma"/>
              </a:rPr>
              <a:t> </a:t>
            </a:r>
            <a:r>
              <a:rPr lang="es-CO" sz="1100" spc="-25" dirty="0">
                <a:latin typeface="Tahoma"/>
                <a:cs typeface="Tahoma"/>
              </a:rPr>
              <a:t>la</a:t>
            </a:r>
            <a:r>
              <a:rPr lang="es-CO" sz="1100" spc="10" dirty="0">
                <a:latin typeface="Tahoma"/>
                <a:cs typeface="Tahoma"/>
              </a:rPr>
              <a:t> </a:t>
            </a:r>
            <a:r>
              <a:rPr lang="es-CO" sz="1100" spc="-90" dirty="0">
                <a:latin typeface="Tahoma"/>
                <a:cs typeface="Tahoma"/>
              </a:rPr>
              <a:t>petición</a:t>
            </a:r>
            <a:r>
              <a:rPr lang="es-CO" sz="1100" spc="5" dirty="0">
                <a:latin typeface="Tahoma"/>
                <a:cs typeface="Tahoma"/>
              </a:rPr>
              <a:t> </a:t>
            </a:r>
            <a:r>
              <a:rPr lang="es-CO" sz="1100" spc="-85" dirty="0">
                <a:latin typeface="Tahoma"/>
                <a:cs typeface="Tahoma"/>
              </a:rPr>
              <a:t>es</a:t>
            </a:r>
            <a:r>
              <a:rPr lang="es-CO" sz="1100" spc="15" dirty="0">
                <a:latin typeface="Tahoma"/>
                <a:cs typeface="Tahoma"/>
              </a:rPr>
              <a:t> </a:t>
            </a:r>
            <a:r>
              <a:rPr lang="es-CO" sz="1100" spc="-40" dirty="0">
                <a:latin typeface="Tahoma"/>
                <a:cs typeface="Tahoma"/>
              </a:rPr>
              <a:t>correcta,</a:t>
            </a:r>
            <a:r>
              <a:rPr lang="es-CO" sz="1100" spc="5" dirty="0">
                <a:latin typeface="Tahoma"/>
                <a:cs typeface="Tahoma"/>
              </a:rPr>
              <a:t> </a:t>
            </a:r>
            <a:r>
              <a:rPr lang="es-CO" sz="1100" spc="-45" dirty="0">
                <a:latin typeface="Tahoma"/>
                <a:cs typeface="Tahoma"/>
              </a:rPr>
              <a:t>el</a:t>
            </a:r>
            <a:r>
              <a:rPr lang="es-CO" sz="1100" spc="10" dirty="0">
                <a:latin typeface="Tahoma"/>
                <a:cs typeface="Tahoma"/>
              </a:rPr>
              <a:t> </a:t>
            </a:r>
            <a:r>
              <a:rPr lang="es-CO" sz="1100" spc="-50" dirty="0">
                <a:latin typeface="Tahoma"/>
                <a:cs typeface="Tahoma"/>
              </a:rPr>
              <a:t>servidor </a:t>
            </a:r>
            <a:r>
              <a:rPr lang="es-CO" sz="1100" spc="-325" dirty="0">
                <a:latin typeface="Tahoma"/>
                <a:cs typeface="Tahoma"/>
              </a:rPr>
              <a:t> </a:t>
            </a:r>
            <a:r>
              <a:rPr lang="es-CO" sz="1100" spc="-60" dirty="0">
                <a:latin typeface="Tahoma"/>
                <a:cs typeface="Tahoma"/>
              </a:rPr>
              <a:t>devolverá</a:t>
            </a:r>
            <a:r>
              <a:rPr lang="es-CO" sz="1100" spc="15" dirty="0">
                <a:latin typeface="Tahoma"/>
                <a:cs typeface="Tahoma"/>
              </a:rPr>
              <a:t> </a:t>
            </a:r>
            <a:r>
              <a:rPr lang="es-CO" sz="1100" spc="20" dirty="0">
                <a:latin typeface="SimSun"/>
                <a:cs typeface="SimSun"/>
              </a:rPr>
              <a:t>Status </a:t>
            </a:r>
            <a:r>
              <a:rPr lang="es-CO" sz="1100" spc="20" dirty="0" err="1">
                <a:latin typeface="SimSun"/>
                <a:cs typeface="SimSun"/>
              </a:rPr>
              <a:t>Code</a:t>
            </a:r>
            <a:r>
              <a:rPr lang="es-CO" sz="1100" spc="20" dirty="0">
                <a:latin typeface="SimSun"/>
                <a:cs typeface="SimSun"/>
              </a:rPr>
              <a:t> 200</a:t>
            </a:r>
            <a:r>
              <a:rPr lang="es-CO" sz="1100" spc="-30" dirty="0">
                <a:latin typeface="Tahoma"/>
                <a:cs typeface="Tahoma"/>
              </a:rPr>
              <a:t>.</a:t>
            </a:r>
            <a:endParaRPr lang="es-CO" sz="1100" dirty="0">
              <a:latin typeface="Tahoma"/>
              <a:cs typeface="Tahoma"/>
            </a:endParaRPr>
          </a:p>
          <a:p>
            <a:pPr marL="289560" marR="441325" algn="just">
              <a:lnSpc>
                <a:spcPct val="100000"/>
              </a:lnSpc>
              <a:spcBef>
                <a:spcPts val="175"/>
              </a:spcBef>
            </a:pPr>
            <a:r>
              <a:rPr lang="es-CO" sz="1000" dirty="0">
                <a:latin typeface="Tahoma"/>
                <a:cs typeface="Tahoma"/>
              </a:rPr>
              <a:t>Si</a:t>
            </a:r>
            <a:r>
              <a:rPr lang="es-CO" sz="1000" spc="15" dirty="0">
                <a:latin typeface="Tahoma"/>
                <a:cs typeface="Tahoma"/>
              </a:rPr>
              <a:t> </a:t>
            </a:r>
            <a:r>
              <a:rPr lang="es-CO" sz="1000" spc="-40" dirty="0">
                <a:latin typeface="Tahoma"/>
                <a:cs typeface="Tahoma"/>
              </a:rPr>
              <a:t>el</a:t>
            </a:r>
            <a:r>
              <a:rPr lang="es-CO" sz="1000" spc="20" dirty="0">
                <a:latin typeface="Tahoma"/>
                <a:cs typeface="Tahoma"/>
              </a:rPr>
              <a:t> </a:t>
            </a:r>
            <a:r>
              <a:rPr lang="es-CO" sz="1000" spc="-30" dirty="0">
                <a:latin typeface="Tahoma"/>
                <a:cs typeface="Tahoma"/>
              </a:rPr>
              <a:t>cliente</a:t>
            </a:r>
            <a:r>
              <a:rPr lang="es-CO" sz="1000" spc="25" dirty="0">
                <a:latin typeface="Tahoma"/>
                <a:cs typeface="Tahoma"/>
              </a:rPr>
              <a:t> </a:t>
            </a:r>
            <a:r>
              <a:rPr lang="es-CO" sz="1000" spc="-45" dirty="0">
                <a:latin typeface="Tahoma"/>
                <a:cs typeface="Tahoma"/>
              </a:rPr>
              <a:t>pide</a:t>
            </a:r>
            <a:r>
              <a:rPr lang="es-CO" sz="1000" spc="15" dirty="0">
                <a:latin typeface="Tahoma"/>
                <a:cs typeface="Tahoma"/>
              </a:rPr>
              <a:t> </a:t>
            </a:r>
            <a:r>
              <a:rPr lang="es-CO" sz="1000" spc="-50" dirty="0">
                <a:latin typeface="Tahoma"/>
                <a:cs typeface="Tahoma"/>
              </a:rPr>
              <a:t>una</a:t>
            </a:r>
            <a:r>
              <a:rPr lang="es-CO" sz="1000" spc="20" dirty="0">
                <a:latin typeface="Tahoma"/>
                <a:cs typeface="Tahoma"/>
              </a:rPr>
              <a:t> </a:t>
            </a:r>
            <a:r>
              <a:rPr lang="es-CO" sz="1000" spc="-20" dirty="0">
                <a:latin typeface="Tahoma"/>
                <a:cs typeface="Tahoma"/>
              </a:rPr>
              <a:t>lista</a:t>
            </a:r>
            <a:r>
              <a:rPr lang="es-CO" sz="1000" spc="15" dirty="0">
                <a:latin typeface="Tahoma"/>
                <a:cs typeface="Tahoma"/>
              </a:rPr>
              <a:t> </a:t>
            </a:r>
            <a:r>
              <a:rPr lang="es-CO" sz="1000" spc="-65" dirty="0">
                <a:latin typeface="Tahoma"/>
                <a:cs typeface="Tahoma"/>
              </a:rPr>
              <a:t>de</a:t>
            </a:r>
            <a:r>
              <a:rPr lang="es-CO" sz="1000" spc="25" dirty="0">
                <a:latin typeface="Tahoma"/>
                <a:cs typeface="Tahoma"/>
              </a:rPr>
              <a:t> </a:t>
            </a:r>
            <a:r>
              <a:rPr lang="es-CO" sz="1000" spc="-45" dirty="0">
                <a:latin typeface="Tahoma"/>
                <a:cs typeface="Tahoma"/>
              </a:rPr>
              <a:t>elementos,</a:t>
            </a:r>
            <a:r>
              <a:rPr lang="es-CO" sz="1000" spc="15" dirty="0">
                <a:latin typeface="Tahoma"/>
                <a:cs typeface="Tahoma"/>
              </a:rPr>
              <a:t> </a:t>
            </a:r>
            <a:r>
              <a:rPr lang="es-CO" sz="1000" spc="-40" dirty="0">
                <a:latin typeface="Tahoma"/>
                <a:cs typeface="Tahoma"/>
              </a:rPr>
              <a:t>y</a:t>
            </a:r>
            <a:r>
              <a:rPr lang="es-CO" sz="1000" spc="20" dirty="0">
                <a:latin typeface="Tahoma"/>
                <a:cs typeface="Tahoma"/>
              </a:rPr>
              <a:t> </a:t>
            </a:r>
            <a:r>
              <a:rPr lang="es-CO" sz="1000" spc="-25" dirty="0">
                <a:latin typeface="Tahoma"/>
                <a:cs typeface="Tahoma"/>
              </a:rPr>
              <a:t>la</a:t>
            </a:r>
            <a:r>
              <a:rPr lang="es-CO" sz="1000" spc="15" dirty="0">
                <a:latin typeface="Tahoma"/>
                <a:cs typeface="Tahoma"/>
              </a:rPr>
              <a:t> </a:t>
            </a:r>
            <a:r>
              <a:rPr lang="es-CO" sz="1000" spc="-20" dirty="0">
                <a:latin typeface="Tahoma"/>
                <a:cs typeface="Tahoma"/>
              </a:rPr>
              <a:t>lista</a:t>
            </a:r>
            <a:r>
              <a:rPr lang="es-CO" sz="1000" spc="20" dirty="0">
                <a:latin typeface="Tahoma"/>
                <a:cs typeface="Tahoma"/>
              </a:rPr>
              <a:t> </a:t>
            </a:r>
            <a:r>
              <a:rPr lang="es-CO" sz="1000" spc="-145" dirty="0">
                <a:latin typeface="Tahoma"/>
                <a:cs typeface="Tahoma"/>
              </a:rPr>
              <a:t>está</a:t>
            </a:r>
            <a:r>
              <a:rPr lang="es-CO" sz="1000" spc="5" dirty="0">
                <a:latin typeface="Tahoma"/>
                <a:cs typeface="Tahoma"/>
              </a:rPr>
              <a:t> </a:t>
            </a:r>
            <a:r>
              <a:rPr lang="es-CO" sz="1000" spc="-105" dirty="0">
                <a:latin typeface="Tahoma"/>
                <a:cs typeface="Tahoma"/>
              </a:rPr>
              <a:t>vacía, </a:t>
            </a:r>
            <a:r>
              <a:rPr lang="es-CO" sz="1000" spc="-295" dirty="0">
                <a:latin typeface="Tahoma"/>
                <a:cs typeface="Tahoma"/>
              </a:rPr>
              <a:t> </a:t>
            </a:r>
            <a:r>
              <a:rPr lang="es-CO" sz="1000" spc="-45" dirty="0">
                <a:latin typeface="Tahoma"/>
                <a:cs typeface="Tahoma"/>
              </a:rPr>
              <a:t>esto</a:t>
            </a:r>
            <a:r>
              <a:rPr lang="es-CO" sz="1000" spc="10" dirty="0">
                <a:latin typeface="Tahoma"/>
                <a:cs typeface="Tahoma"/>
              </a:rPr>
              <a:t> </a:t>
            </a:r>
            <a:r>
              <a:rPr lang="es-CO" sz="1000" spc="-100" dirty="0">
                <a:latin typeface="Tahoma"/>
                <a:cs typeface="Tahoma"/>
              </a:rPr>
              <a:t>también</a:t>
            </a:r>
            <a:r>
              <a:rPr lang="es-CO" sz="1000" spc="85" dirty="0">
                <a:latin typeface="Tahoma"/>
                <a:cs typeface="Tahoma"/>
              </a:rPr>
              <a:t> </a:t>
            </a:r>
            <a:r>
              <a:rPr lang="es-CO" sz="1000" spc="-75" dirty="0">
                <a:latin typeface="Tahoma"/>
                <a:cs typeface="Tahoma"/>
              </a:rPr>
              <a:t>es</a:t>
            </a:r>
            <a:r>
              <a:rPr lang="es-CO" sz="1000" spc="20" dirty="0">
                <a:latin typeface="Tahoma"/>
                <a:cs typeface="Tahoma"/>
              </a:rPr>
              <a:t> </a:t>
            </a:r>
            <a:r>
              <a:rPr lang="es-CO" sz="1000" spc="-50" dirty="0">
                <a:latin typeface="Tahoma"/>
                <a:cs typeface="Tahoma"/>
              </a:rPr>
              <a:t>un</a:t>
            </a:r>
            <a:r>
              <a:rPr lang="es-CO" sz="1000" spc="15" dirty="0">
                <a:latin typeface="Tahoma"/>
                <a:cs typeface="Tahoma"/>
              </a:rPr>
              <a:t> </a:t>
            </a:r>
            <a:r>
              <a:rPr lang="es-CO" sz="1000" spc="-40" dirty="0">
                <a:latin typeface="Tahoma"/>
                <a:cs typeface="Tahoma"/>
              </a:rPr>
              <a:t>resultado</a:t>
            </a:r>
            <a:r>
              <a:rPr lang="es-CO" sz="1000" spc="15" dirty="0">
                <a:latin typeface="Tahoma"/>
                <a:cs typeface="Tahoma"/>
              </a:rPr>
              <a:t> </a:t>
            </a:r>
            <a:r>
              <a:rPr lang="es-CO" sz="1000" spc="-35" dirty="0">
                <a:latin typeface="Tahoma"/>
                <a:cs typeface="Tahoma"/>
              </a:rPr>
              <a:t>correcto,</a:t>
            </a:r>
            <a:r>
              <a:rPr lang="es-CO" sz="1000" spc="15" dirty="0">
                <a:latin typeface="Tahoma"/>
                <a:cs typeface="Tahoma"/>
              </a:rPr>
              <a:t> </a:t>
            </a:r>
            <a:r>
              <a:rPr lang="es-CO" sz="1000" spc="-50" dirty="0">
                <a:latin typeface="Tahoma"/>
                <a:cs typeface="Tahoma"/>
              </a:rPr>
              <a:t>no</a:t>
            </a:r>
            <a:r>
              <a:rPr lang="es-CO" sz="1000" spc="20" dirty="0">
                <a:latin typeface="Tahoma"/>
                <a:cs typeface="Tahoma"/>
              </a:rPr>
              <a:t> </a:t>
            </a:r>
            <a:r>
              <a:rPr lang="es-CO" sz="1000" spc="-50" dirty="0">
                <a:latin typeface="Tahoma"/>
                <a:cs typeface="Tahoma"/>
              </a:rPr>
              <a:t>un</a:t>
            </a:r>
            <a:r>
              <a:rPr lang="es-CO" sz="1000" spc="15" dirty="0">
                <a:latin typeface="Tahoma"/>
                <a:cs typeface="Tahoma"/>
              </a:rPr>
              <a:t> </a:t>
            </a:r>
            <a:r>
              <a:rPr lang="es-CO" sz="1000" spc="-45" dirty="0">
                <a:latin typeface="Tahoma"/>
                <a:cs typeface="Tahoma"/>
              </a:rPr>
              <a:t>error</a:t>
            </a:r>
            <a:endParaRPr lang="es-CO" sz="1000" dirty="0">
              <a:latin typeface="Tahoma"/>
              <a:cs typeface="Tahoma"/>
            </a:endParaRPr>
          </a:p>
        </p:txBody>
      </p:sp>
      <p:grpSp>
        <p:nvGrpSpPr>
          <p:cNvPr id="10" name="object 10"/>
          <p:cNvGrpSpPr/>
          <p:nvPr/>
        </p:nvGrpSpPr>
        <p:grpSpPr>
          <a:xfrm>
            <a:off x="0" y="3333699"/>
            <a:ext cx="4608195" cy="122555"/>
            <a:chOff x="0" y="3333699"/>
            <a:chExt cx="4608195" cy="122555"/>
          </a:xfrm>
        </p:grpSpPr>
        <p:sp>
          <p:nvSpPr>
            <p:cNvPr id="11" name="object 11"/>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2" name="object 12"/>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5" name="object 15"/>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16</a:t>
            </a:fld>
            <a:endParaRPr spc="-20" dirty="0"/>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381000"/>
            <a:chOff x="0" y="0"/>
            <a:chExt cx="4608195" cy="381000"/>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68"/>
              <a:ext cx="4608004" cy="260646"/>
            </a:xfrm>
            <a:prstGeom prst="rect">
              <a:avLst/>
            </a:prstGeom>
          </p:spPr>
        </p:pic>
      </p:grpSp>
      <p:sp>
        <p:nvSpPr>
          <p:cNvPr id="6" name="object 6"/>
          <p:cNvSpPr txBox="1">
            <a:spLocks noGrp="1"/>
          </p:cNvSpPr>
          <p:nvPr>
            <p:ph type="title"/>
          </p:nvPr>
        </p:nvSpPr>
        <p:spPr>
          <a:xfrm>
            <a:off x="154762" y="117193"/>
            <a:ext cx="1185545" cy="244475"/>
          </a:xfrm>
          <a:prstGeom prst="rect">
            <a:avLst/>
          </a:prstGeom>
        </p:spPr>
        <p:txBody>
          <a:bodyPr vert="horz" wrap="square" lIns="0" tIns="17145" rIns="0" bIns="0" rtlCol="0">
            <a:spAutoFit/>
          </a:bodyPr>
          <a:lstStyle/>
          <a:p>
            <a:pPr marL="12700">
              <a:lnSpc>
                <a:spcPct val="100000"/>
              </a:lnSpc>
              <a:spcBef>
                <a:spcPts val="135"/>
              </a:spcBef>
            </a:pPr>
            <a:r>
              <a:rPr sz="1400" spc="100" dirty="0">
                <a:solidFill>
                  <a:srgbClr val="FFFFFF"/>
                </a:solidFill>
              </a:rPr>
              <a:t>M</a:t>
            </a:r>
            <a:r>
              <a:rPr sz="1400" spc="-730" dirty="0">
                <a:solidFill>
                  <a:srgbClr val="FFFFFF"/>
                </a:solidFill>
              </a:rPr>
              <a:t>´</a:t>
            </a:r>
            <a:r>
              <a:rPr sz="1400" spc="-40" dirty="0">
                <a:solidFill>
                  <a:srgbClr val="FFFFFF"/>
                </a:solidFill>
              </a:rPr>
              <a:t>et</a:t>
            </a:r>
            <a:r>
              <a:rPr sz="1400" spc="-20" dirty="0">
                <a:solidFill>
                  <a:srgbClr val="FFFFFF"/>
                </a:solidFill>
              </a:rPr>
              <a:t>o</a:t>
            </a:r>
            <a:r>
              <a:rPr sz="1400" spc="-60" dirty="0">
                <a:solidFill>
                  <a:srgbClr val="FFFFFF"/>
                </a:solidFill>
              </a:rPr>
              <a:t>do</a:t>
            </a:r>
            <a:r>
              <a:rPr sz="1400" spc="30" dirty="0">
                <a:solidFill>
                  <a:srgbClr val="FFFFFF"/>
                </a:solidFill>
              </a:rPr>
              <a:t> </a:t>
            </a:r>
            <a:r>
              <a:rPr sz="1400" spc="-25" dirty="0">
                <a:solidFill>
                  <a:srgbClr val="FFFFFF"/>
                </a:solidFill>
              </a:rPr>
              <a:t>listen()</a:t>
            </a:r>
            <a:endParaRPr sz="1400"/>
          </a:p>
        </p:txBody>
      </p:sp>
      <p:pic>
        <p:nvPicPr>
          <p:cNvPr id="7" name="object 7"/>
          <p:cNvPicPr/>
          <p:nvPr/>
        </p:nvPicPr>
        <p:blipFill>
          <a:blip r:embed="rId3" cstate="print"/>
          <a:stretch>
            <a:fillRect/>
          </a:stretch>
        </p:blipFill>
        <p:spPr>
          <a:xfrm>
            <a:off x="0" y="377888"/>
            <a:ext cx="4608004" cy="50609"/>
          </a:xfrm>
          <a:prstGeom prst="rect">
            <a:avLst/>
          </a:prstGeom>
        </p:spPr>
      </p:pic>
      <p:pic>
        <p:nvPicPr>
          <p:cNvPr id="8" name="object 8"/>
          <p:cNvPicPr/>
          <p:nvPr/>
        </p:nvPicPr>
        <p:blipFill>
          <a:blip r:embed="rId4" cstate="print"/>
          <a:stretch>
            <a:fillRect/>
          </a:stretch>
        </p:blipFill>
        <p:spPr>
          <a:xfrm>
            <a:off x="502551" y="1106284"/>
            <a:ext cx="65265" cy="65265"/>
          </a:xfrm>
          <a:prstGeom prst="rect">
            <a:avLst/>
          </a:prstGeom>
        </p:spPr>
      </p:pic>
      <p:pic>
        <p:nvPicPr>
          <p:cNvPr id="9" name="object 9"/>
          <p:cNvPicPr/>
          <p:nvPr/>
        </p:nvPicPr>
        <p:blipFill>
          <a:blip r:embed="rId4" cstate="print"/>
          <a:stretch>
            <a:fillRect/>
          </a:stretch>
        </p:blipFill>
        <p:spPr>
          <a:xfrm>
            <a:off x="502551" y="1316316"/>
            <a:ext cx="65265" cy="65265"/>
          </a:xfrm>
          <a:prstGeom prst="rect">
            <a:avLst/>
          </a:prstGeom>
        </p:spPr>
      </p:pic>
      <p:sp>
        <p:nvSpPr>
          <p:cNvPr id="10" name="object 10"/>
          <p:cNvSpPr txBox="1"/>
          <p:nvPr/>
        </p:nvSpPr>
        <p:spPr>
          <a:xfrm>
            <a:off x="347294" y="640739"/>
            <a:ext cx="3683635" cy="956310"/>
          </a:xfrm>
          <a:prstGeom prst="rect">
            <a:avLst/>
          </a:prstGeom>
        </p:spPr>
        <p:txBody>
          <a:bodyPr vert="horz" wrap="square" lIns="0" tIns="11430" rIns="0" bIns="0" rtlCol="0">
            <a:spAutoFit/>
          </a:bodyPr>
          <a:lstStyle/>
          <a:p>
            <a:pPr marL="12700" algn="just">
              <a:lnSpc>
                <a:spcPct val="100000"/>
              </a:lnSpc>
              <a:spcBef>
                <a:spcPts val="90"/>
              </a:spcBef>
            </a:pPr>
            <a:r>
              <a:rPr lang="es-CO" sz="1100" spc="-30" dirty="0">
                <a:latin typeface="Tahoma"/>
                <a:cs typeface="Tahoma"/>
              </a:rPr>
              <a:t>Una</a:t>
            </a:r>
            <a:r>
              <a:rPr lang="es-CO" sz="1100" spc="10" dirty="0">
                <a:latin typeface="Tahoma"/>
                <a:cs typeface="Tahoma"/>
              </a:rPr>
              <a:t> </a:t>
            </a:r>
            <a:r>
              <a:rPr lang="es-CO" sz="1100" spc="-55" dirty="0">
                <a:latin typeface="Tahoma"/>
                <a:cs typeface="Tahoma"/>
              </a:rPr>
              <a:t>vez</a:t>
            </a:r>
            <a:r>
              <a:rPr lang="es-CO" sz="1100" spc="20" dirty="0">
                <a:latin typeface="Tahoma"/>
                <a:cs typeface="Tahoma"/>
              </a:rPr>
              <a:t> </a:t>
            </a:r>
            <a:r>
              <a:rPr lang="es-CO" sz="1100" spc="-40" dirty="0">
                <a:latin typeface="Tahoma"/>
                <a:cs typeface="Tahoma"/>
              </a:rPr>
              <a:t>configurado</a:t>
            </a:r>
            <a:r>
              <a:rPr lang="es-CO" sz="1100" spc="15" dirty="0">
                <a:latin typeface="Tahoma"/>
                <a:cs typeface="Tahoma"/>
              </a:rPr>
              <a:t> </a:t>
            </a:r>
            <a:r>
              <a:rPr lang="es-CO" sz="1100" spc="-45" dirty="0">
                <a:latin typeface="Tahoma"/>
                <a:cs typeface="Tahoma"/>
              </a:rPr>
              <a:t>el</a:t>
            </a:r>
            <a:r>
              <a:rPr lang="es-CO" sz="1100" spc="10" dirty="0">
                <a:latin typeface="Tahoma"/>
                <a:cs typeface="Tahoma"/>
              </a:rPr>
              <a:t> </a:t>
            </a:r>
            <a:r>
              <a:rPr lang="es-CO" sz="1100" i="1" spc="-40" dirty="0" err="1">
                <a:latin typeface="Trebuchet MS"/>
                <a:cs typeface="Trebuchet MS"/>
              </a:rPr>
              <a:t>routing</a:t>
            </a:r>
            <a:r>
              <a:rPr lang="es-CO" sz="1100" i="1" spc="-40" dirty="0">
                <a:latin typeface="Trebuchet MS"/>
                <a:cs typeface="Trebuchet MS"/>
              </a:rPr>
              <a:t>()</a:t>
            </a:r>
            <a:r>
              <a:rPr lang="es-CO" sz="1100" spc="-40" dirty="0">
                <a:latin typeface="Tahoma"/>
                <a:cs typeface="Tahoma"/>
              </a:rPr>
              <a:t>,</a:t>
            </a:r>
            <a:r>
              <a:rPr lang="es-CO" sz="1100" spc="10" dirty="0">
                <a:latin typeface="Tahoma"/>
                <a:cs typeface="Tahoma"/>
              </a:rPr>
              <a:t> </a:t>
            </a:r>
            <a:r>
              <a:rPr lang="es-CO" sz="1100" spc="-50" dirty="0">
                <a:latin typeface="Tahoma"/>
                <a:cs typeface="Tahoma"/>
              </a:rPr>
              <a:t>ejecutamos</a:t>
            </a:r>
            <a:r>
              <a:rPr lang="es-CO" sz="1100" spc="15" dirty="0">
                <a:latin typeface="Tahoma"/>
                <a:cs typeface="Tahoma"/>
              </a:rPr>
              <a:t> </a:t>
            </a:r>
            <a:r>
              <a:rPr lang="es-CO" sz="1100" spc="20" dirty="0" err="1">
                <a:latin typeface="SimSun"/>
                <a:cs typeface="SimSun"/>
              </a:rPr>
              <a:t>app.listen</a:t>
            </a:r>
            <a:r>
              <a:rPr lang="es-CO" sz="1100" spc="20" dirty="0">
                <a:latin typeface="SimSun"/>
                <a:cs typeface="SimSun"/>
              </a:rPr>
              <a:t>()</a:t>
            </a:r>
            <a:endParaRPr lang="es-CO" sz="1100" dirty="0">
              <a:latin typeface="SimSun"/>
              <a:cs typeface="SimSun"/>
            </a:endParaRPr>
          </a:p>
          <a:p>
            <a:pPr marL="12700" algn="just">
              <a:lnSpc>
                <a:spcPct val="100000"/>
              </a:lnSpc>
              <a:spcBef>
                <a:spcPts val="35"/>
              </a:spcBef>
            </a:pPr>
            <a:r>
              <a:rPr lang="es-CO" sz="1100" spc="-60" dirty="0">
                <a:latin typeface="Tahoma"/>
                <a:cs typeface="Tahoma"/>
              </a:rPr>
              <a:t>pasando</a:t>
            </a:r>
            <a:r>
              <a:rPr lang="es-CO" sz="1100" dirty="0">
                <a:latin typeface="Tahoma"/>
                <a:cs typeface="Tahoma"/>
              </a:rPr>
              <a:t> </a:t>
            </a:r>
            <a:r>
              <a:rPr lang="es-CO" sz="1100" spc="-60" dirty="0">
                <a:latin typeface="Tahoma"/>
                <a:cs typeface="Tahoma"/>
              </a:rPr>
              <a:t>dos</a:t>
            </a:r>
            <a:r>
              <a:rPr lang="es-CO" sz="1100" spc="5" dirty="0">
                <a:latin typeface="Tahoma"/>
                <a:cs typeface="Tahoma"/>
              </a:rPr>
              <a:t> </a:t>
            </a:r>
            <a:r>
              <a:rPr lang="es-CO" sz="1100" spc="-60" dirty="0">
                <a:latin typeface="Tahoma"/>
                <a:cs typeface="Tahoma"/>
              </a:rPr>
              <a:t>argumentos</a:t>
            </a:r>
            <a:endParaRPr lang="es-CO" sz="1100" dirty="0">
              <a:latin typeface="Tahoma"/>
              <a:cs typeface="Tahoma"/>
            </a:endParaRPr>
          </a:p>
          <a:p>
            <a:pPr marL="289560" algn="just">
              <a:lnSpc>
                <a:spcPct val="100000"/>
              </a:lnSpc>
              <a:spcBef>
                <a:spcPts val="335"/>
              </a:spcBef>
            </a:pPr>
            <a:r>
              <a:rPr lang="es-CO" sz="1100" spc="-25" dirty="0">
                <a:latin typeface="Tahoma"/>
                <a:cs typeface="Tahoma"/>
              </a:rPr>
              <a:t>Puerto</a:t>
            </a:r>
            <a:r>
              <a:rPr lang="es-CO" sz="1100" spc="20" dirty="0">
                <a:latin typeface="Tahoma"/>
                <a:cs typeface="Tahoma"/>
              </a:rPr>
              <a:t> </a:t>
            </a:r>
            <a:r>
              <a:rPr lang="es-CO" sz="1100" spc="70" dirty="0">
                <a:latin typeface="Tahoma"/>
                <a:cs typeface="Tahoma"/>
              </a:rPr>
              <a:t>TCP</a:t>
            </a:r>
            <a:r>
              <a:rPr lang="es-CO" sz="1100" spc="25" dirty="0">
                <a:latin typeface="Tahoma"/>
                <a:cs typeface="Tahoma"/>
              </a:rPr>
              <a:t> </a:t>
            </a:r>
            <a:r>
              <a:rPr lang="es-CO" sz="1100" spc="-65" dirty="0">
                <a:latin typeface="Tahoma"/>
                <a:cs typeface="Tahoma"/>
              </a:rPr>
              <a:t>donde</a:t>
            </a:r>
            <a:r>
              <a:rPr lang="es-CO" sz="1100" spc="30" dirty="0">
                <a:latin typeface="Tahoma"/>
                <a:cs typeface="Tahoma"/>
              </a:rPr>
              <a:t> </a:t>
            </a:r>
            <a:r>
              <a:rPr lang="es-CO" sz="1100" spc="-45" dirty="0">
                <a:latin typeface="Tahoma"/>
                <a:cs typeface="Tahoma"/>
              </a:rPr>
              <a:t>el</a:t>
            </a:r>
            <a:r>
              <a:rPr lang="es-CO" sz="1100" spc="25" dirty="0">
                <a:latin typeface="Tahoma"/>
                <a:cs typeface="Tahoma"/>
              </a:rPr>
              <a:t> </a:t>
            </a:r>
            <a:r>
              <a:rPr lang="es-CO" sz="1100" spc="-50" dirty="0">
                <a:latin typeface="Tahoma"/>
                <a:cs typeface="Tahoma"/>
              </a:rPr>
              <a:t>servidor</a:t>
            </a:r>
            <a:r>
              <a:rPr lang="es-CO" sz="1100" spc="20" dirty="0">
                <a:latin typeface="Tahoma"/>
                <a:cs typeface="Tahoma"/>
              </a:rPr>
              <a:t> </a:t>
            </a:r>
            <a:r>
              <a:rPr lang="es-CO" sz="1100" spc="-110" dirty="0">
                <a:latin typeface="Tahoma"/>
                <a:cs typeface="Tahoma"/>
              </a:rPr>
              <a:t>aceptará</a:t>
            </a:r>
            <a:r>
              <a:rPr lang="es-CO" sz="1100" spc="25" dirty="0">
                <a:latin typeface="Tahoma"/>
                <a:cs typeface="Tahoma"/>
              </a:rPr>
              <a:t> </a:t>
            </a:r>
            <a:r>
              <a:rPr lang="es-CO" sz="1100" spc="-45" dirty="0">
                <a:latin typeface="Tahoma"/>
                <a:cs typeface="Tahoma"/>
              </a:rPr>
              <a:t>las</a:t>
            </a:r>
            <a:r>
              <a:rPr lang="es-CO" sz="1100" spc="25" dirty="0">
                <a:latin typeface="Tahoma"/>
                <a:cs typeface="Tahoma"/>
              </a:rPr>
              <a:t> </a:t>
            </a:r>
            <a:r>
              <a:rPr lang="es-CO" sz="1100" spc="-40" dirty="0">
                <a:latin typeface="Tahoma"/>
                <a:cs typeface="Tahoma"/>
              </a:rPr>
              <a:t>peticiones</a:t>
            </a:r>
            <a:endParaRPr lang="es-CO" sz="1100" dirty="0">
              <a:latin typeface="Tahoma"/>
              <a:cs typeface="Tahoma"/>
            </a:endParaRPr>
          </a:p>
          <a:p>
            <a:pPr marL="289560" marR="5080" algn="just">
              <a:lnSpc>
                <a:spcPct val="102600"/>
              </a:lnSpc>
              <a:spcBef>
                <a:spcPts val="300"/>
              </a:spcBef>
            </a:pPr>
            <a:r>
              <a:rPr lang="es-CO" sz="1100" spc="-105" dirty="0">
                <a:latin typeface="Tahoma"/>
                <a:cs typeface="Tahoma"/>
              </a:rPr>
              <a:t>Función</a:t>
            </a:r>
            <a:r>
              <a:rPr lang="es-CO" sz="1100" spc="-100" dirty="0">
                <a:latin typeface="Tahoma"/>
                <a:cs typeface="Tahoma"/>
              </a:rPr>
              <a:t> </a:t>
            </a:r>
            <a:r>
              <a:rPr lang="es-CO" sz="1100" spc="-55" dirty="0">
                <a:latin typeface="Tahoma"/>
                <a:cs typeface="Tahoma"/>
              </a:rPr>
              <a:t>a </a:t>
            </a:r>
            <a:r>
              <a:rPr lang="es-CO" sz="1100" spc="-50" dirty="0">
                <a:latin typeface="Tahoma"/>
                <a:cs typeface="Tahoma"/>
              </a:rPr>
              <a:t>ejecutar </a:t>
            </a:r>
            <a:r>
              <a:rPr lang="es-CO" sz="1100" spc="-75" dirty="0">
                <a:latin typeface="Tahoma"/>
                <a:cs typeface="Tahoma"/>
              </a:rPr>
              <a:t>en</a:t>
            </a:r>
            <a:r>
              <a:rPr lang="es-CO" sz="1100" spc="-70" dirty="0">
                <a:latin typeface="Tahoma"/>
                <a:cs typeface="Tahoma"/>
              </a:rPr>
              <a:t> </a:t>
            </a:r>
            <a:r>
              <a:rPr lang="es-CO" sz="1100" spc="-45" dirty="0">
                <a:latin typeface="Tahoma"/>
                <a:cs typeface="Tahoma"/>
              </a:rPr>
              <a:t>el </a:t>
            </a:r>
            <a:r>
              <a:rPr lang="es-CO" sz="1100" spc="-50" dirty="0">
                <a:latin typeface="Tahoma"/>
                <a:cs typeface="Tahoma"/>
              </a:rPr>
              <a:t>servidor, </a:t>
            </a:r>
            <a:r>
              <a:rPr lang="es-CO" sz="1100" spc="-85" dirty="0">
                <a:latin typeface="Tahoma"/>
                <a:cs typeface="Tahoma"/>
              </a:rPr>
              <a:t>típicamente</a:t>
            </a:r>
            <a:r>
              <a:rPr lang="es-CO" sz="1100" spc="-80" dirty="0">
                <a:latin typeface="Tahoma"/>
                <a:cs typeface="Tahoma"/>
              </a:rPr>
              <a:t> </a:t>
            </a:r>
            <a:r>
              <a:rPr lang="es-CO" sz="1100" spc="-55" dirty="0">
                <a:latin typeface="Tahoma"/>
                <a:cs typeface="Tahoma"/>
              </a:rPr>
              <a:t>para </a:t>
            </a:r>
            <a:r>
              <a:rPr lang="es-CO" sz="1100" spc="-35" dirty="0">
                <a:latin typeface="Tahoma"/>
                <a:cs typeface="Tahoma"/>
              </a:rPr>
              <a:t>escribir </a:t>
            </a:r>
            <a:r>
              <a:rPr lang="es-CO" sz="1100" spc="-330" dirty="0">
                <a:latin typeface="Tahoma"/>
                <a:cs typeface="Tahoma"/>
              </a:rPr>
              <a:t> </a:t>
            </a:r>
            <a:r>
              <a:rPr lang="es-CO" sz="1100" spc="-65" dirty="0">
                <a:latin typeface="Tahoma"/>
                <a:cs typeface="Tahoma"/>
              </a:rPr>
              <a:t>mensaje</a:t>
            </a:r>
            <a:r>
              <a:rPr lang="es-CO" sz="1100" spc="15" dirty="0">
                <a:latin typeface="Tahoma"/>
                <a:cs typeface="Tahoma"/>
              </a:rPr>
              <a:t> </a:t>
            </a:r>
            <a:r>
              <a:rPr lang="es-CO" sz="1100" spc="-75" dirty="0">
                <a:latin typeface="Tahoma"/>
                <a:cs typeface="Tahoma"/>
              </a:rPr>
              <a:t>en</a:t>
            </a:r>
            <a:r>
              <a:rPr lang="es-CO" sz="1100" spc="20" dirty="0">
                <a:latin typeface="Tahoma"/>
                <a:cs typeface="Tahoma"/>
              </a:rPr>
              <a:t> </a:t>
            </a:r>
            <a:r>
              <a:rPr lang="es-CO" sz="1100" spc="-35" dirty="0">
                <a:latin typeface="Tahoma"/>
                <a:cs typeface="Tahoma"/>
              </a:rPr>
              <a:t>salida</a:t>
            </a:r>
            <a:r>
              <a:rPr lang="es-CO" sz="1100" spc="15" dirty="0">
                <a:latin typeface="Tahoma"/>
                <a:cs typeface="Tahoma"/>
              </a:rPr>
              <a:t> </a:t>
            </a:r>
            <a:r>
              <a:rPr lang="es-CO" sz="1100" spc="-114" dirty="0">
                <a:latin typeface="Tahoma"/>
                <a:cs typeface="Tahoma"/>
              </a:rPr>
              <a:t>estándar</a:t>
            </a:r>
            <a:endParaRPr lang="es-CO" sz="1100" dirty="0">
              <a:latin typeface="Tahoma"/>
              <a:cs typeface="Tahoma"/>
            </a:endParaRPr>
          </a:p>
        </p:txBody>
      </p:sp>
      <p:grpSp>
        <p:nvGrpSpPr>
          <p:cNvPr id="11" name="object 11"/>
          <p:cNvGrpSpPr/>
          <p:nvPr/>
        </p:nvGrpSpPr>
        <p:grpSpPr>
          <a:xfrm>
            <a:off x="359994" y="1766227"/>
            <a:ext cx="3888104" cy="1168400"/>
            <a:chOff x="359994" y="1766227"/>
            <a:chExt cx="3888104" cy="1168400"/>
          </a:xfrm>
        </p:grpSpPr>
        <p:sp>
          <p:nvSpPr>
            <p:cNvPr id="12" name="object 12"/>
            <p:cNvSpPr/>
            <p:nvPr/>
          </p:nvSpPr>
          <p:spPr>
            <a:xfrm>
              <a:off x="359994" y="1766227"/>
              <a:ext cx="3888104" cy="1168400"/>
            </a:xfrm>
            <a:custGeom>
              <a:avLst/>
              <a:gdLst/>
              <a:ahLst/>
              <a:cxnLst/>
              <a:rect l="l" t="t" r="r" b="b"/>
              <a:pathLst>
                <a:path w="3888104" h="1168400">
                  <a:moveTo>
                    <a:pt x="3888003" y="0"/>
                  </a:moveTo>
                  <a:lnTo>
                    <a:pt x="0" y="0"/>
                  </a:lnTo>
                  <a:lnTo>
                    <a:pt x="0" y="1167828"/>
                  </a:lnTo>
                  <a:lnTo>
                    <a:pt x="3888003" y="1167828"/>
                  </a:lnTo>
                  <a:lnTo>
                    <a:pt x="3888003" y="0"/>
                  </a:lnTo>
                  <a:close/>
                </a:path>
              </a:pathLst>
            </a:custGeom>
            <a:solidFill>
              <a:srgbClr val="F4F4F4"/>
            </a:solidFill>
          </p:spPr>
          <p:txBody>
            <a:bodyPr wrap="square" lIns="0" tIns="0" rIns="0" bIns="0" rtlCol="0"/>
            <a:lstStyle/>
            <a:p>
              <a:endParaRPr/>
            </a:p>
          </p:txBody>
        </p:sp>
        <p:sp>
          <p:nvSpPr>
            <p:cNvPr id="13" name="object 13"/>
            <p:cNvSpPr/>
            <p:nvPr/>
          </p:nvSpPr>
          <p:spPr>
            <a:xfrm>
              <a:off x="3036011" y="2650642"/>
              <a:ext cx="53975" cy="120650"/>
            </a:xfrm>
            <a:custGeom>
              <a:avLst/>
              <a:gdLst/>
              <a:ahLst/>
              <a:cxnLst/>
              <a:rect l="l" t="t" r="r" b="b"/>
              <a:pathLst>
                <a:path w="53975" h="120650">
                  <a:moveTo>
                    <a:pt x="53771" y="0"/>
                  </a:moveTo>
                  <a:lnTo>
                    <a:pt x="0" y="0"/>
                  </a:lnTo>
                  <a:lnTo>
                    <a:pt x="0" y="120192"/>
                  </a:lnTo>
                  <a:lnTo>
                    <a:pt x="53771" y="120192"/>
                  </a:lnTo>
                  <a:lnTo>
                    <a:pt x="53771" y="0"/>
                  </a:lnTo>
                  <a:close/>
                </a:path>
              </a:pathLst>
            </a:custGeom>
            <a:solidFill>
              <a:srgbClr val="FFFFFF"/>
            </a:solidFill>
          </p:spPr>
          <p:txBody>
            <a:bodyPr wrap="square" lIns="0" tIns="0" rIns="0" bIns="0" rtlCol="0"/>
            <a:lstStyle/>
            <a:p>
              <a:endParaRPr/>
            </a:p>
          </p:txBody>
        </p:sp>
        <p:sp>
          <p:nvSpPr>
            <p:cNvPr id="14" name="object 14"/>
            <p:cNvSpPr/>
            <p:nvPr/>
          </p:nvSpPr>
          <p:spPr>
            <a:xfrm>
              <a:off x="3030956" y="2648102"/>
              <a:ext cx="64135" cy="0"/>
            </a:xfrm>
            <a:custGeom>
              <a:avLst/>
              <a:gdLst/>
              <a:ahLst/>
              <a:cxnLst/>
              <a:rect l="l" t="t" r="r" b="b"/>
              <a:pathLst>
                <a:path w="64135">
                  <a:moveTo>
                    <a:pt x="0" y="0"/>
                  </a:moveTo>
                  <a:lnTo>
                    <a:pt x="63893" y="0"/>
                  </a:lnTo>
                </a:path>
              </a:pathLst>
            </a:custGeom>
            <a:ln w="5054">
              <a:solidFill>
                <a:srgbClr val="FF0000"/>
              </a:solidFill>
            </a:ln>
          </p:spPr>
          <p:txBody>
            <a:bodyPr wrap="square" lIns="0" tIns="0" rIns="0" bIns="0" rtlCol="0"/>
            <a:lstStyle/>
            <a:p>
              <a:endParaRPr/>
            </a:p>
          </p:txBody>
        </p:sp>
        <p:sp>
          <p:nvSpPr>
            <p:cNvPr id="15" name="object 15"/>
            <p:cNvSpPr/>
            <p:nvPr/>
          </p:nvSpPr>
          <p:spPr>
            <a:xfrm>
              <a:off x="3033483" y="2648102"/>
              <a:ext cx="0" cy="125730"/>
            </a:xfrm>
            <a:custGeom>
              <a:avLst/>
              <a:gdLst/>
              <a:ahLst/>
              <a:cxnLst/>
              <a:rect l="l" t="t" r="r" b="b"/>
              <a:pathLst>
                <a:path h="125730">
                  <a:moveTo>
                    <a:pt x="0" y="125260"/>
                  </a:moveTo>
                  <a:lnTo>
                    <a:pt x="0" y="0"/>
                  </a:lnTo>
                </a:path>
              </a:pathLst>
            </a:custGeom>
            <a:ln w="5054">
              <a:solidFill>
                <a:srgbClr val="FF0000"/>
              </a:solidFill>
            </a:ln>
          </p:spPr>
          <p:txBody>
            <a:bodyPr wrap="square" lIns="0" tIns="0" rIns="0" bIns="0" rtlCol="0"/>
            <a:lstStyle/>
            <a:p>
              <a:endParaRPr/>
            </a:p>
          </p:txBody>
        </p:sp>
        <p:sp>
          <p:nvSpPr>
            <p:cNvPr id="16" name="object 16"/>
            <p:cNvSpPr/>
            <p:nvPr/>
          </p:nvSpPr>
          <p:spPr>
            <a:xfrm>
              <a:off x="3092322" y="2648102"/>
              <a:ext cx="0" cy="125730"/>
            </a:xfrm>
            <a:custGeom>
              <a:avLst/>
              <a:gdLst/>
              <a:ahLst/>
              <a:cxnLst/>
              <a:rect l="l" t="t" r="r" b="b"/>
              <a:pathLst>
                <a:path h="125730">
                  <a:moveTo>
                    <a:pt x="0" y="125260"/>
                  </a:moveTo>
                  <a:lnTo>
                    <a:pt x="0" y="0"/>
                  </a:lnTo>
                </a:path>
              </a:pathLst>
            </a:custGeom>
            <a:ln w="5054">
              <a:solidFill>
                <a:srgbClr val="FF0000"/>
              </a:solidFill>
            </a:ln>
          </p:spPr>
          <p:txBody>
            <a:bodyPr wrap="square" lIns="0" tIns="0" rIns="0" bIns="0" rtlCol="0"/>
            <a:lstStyle/>
            <a:p>
              <a:endParaRPr/>
            </a:p>
          </p:txBody>
        </p:sp>
        <p:sp>
          <p:nvSpPr>
            <p:cNvPr id="17" name="object 17"/>
            <p:cNvSpPr/>
            <p:nvPr/>
          </p:nvSpPr>
          <p:spPr>
            <a:xfrm>
              <a:off x="3030956" y="2773362"/>
              <a:ext cx="64135" cy="0"/>
            </a:xfrm>
            <a:custGeom>
              <a:avLst/>
              <a:gdLst/>
              <a:ahLst/>
              <a:cxnLst/>
              <a:rect l="l" t="t" r="r" b="b"/>
              <a:pathLst>
                <a:path w="64135">
                  <a:moveTo>
                    <a:pt x="0" y="0"/>
                  </a:moveTo>
                  <a:lnTo>
                    <a:pt x="63893" y="0"/>
                  </a:lnTo>
                </a:path>
              </a:pathLst>
            </a:custGeom>
            <a:ln w="5054">
              <a:solidFill>
                <a:srgbClr val="FF0000"/>
              </a:solidFill>
            </a:ln>
          </p:spPr>
          <p:txBody>
            <a:bodyPr wrap="square" lIns="0" tIns="0" rIns="0" bIns="0" rtlCol="0"/>
            <a:lstStyle/>
            <a:p>
              <a:endParaRPr/>
            </a:p>
          </p:txBody>
        </p:sp>
      </p:grpSp>
      <p:sp>
        <p:nvSpPr>
          <p:cNvPr id="18" name="object 18"/>
          <p:cNvSpPr txBox="1"/>
          <p:nvPr/>
        </p:nvSpPr>
        <p:spPr>
          <a:xfrm>
            <a:off x="359994" y="1766227"/>
            <a:ext cx="3888104" cy="1120820"/>
          </a:xfrm>
          <a:prstGeom prst="rect">
            <a:avLst/>
          </a:prstGeom>
        </p:spPr>
        <p:txBody>
          <a:bodyPr vert="horz" wrap="square" lIns="0" tIns="20320" rIns="0" bIns="0" rtlCol="0">
            <a:spAutoFit/>
          </a:bodyPr>
          <a:lstStyle/>
          <a:p>
            <a:pPr marL="37465">
              <a:lnSpc>
                <a:spcPts val="955"/>
              </a:lnSpc>
              <a:spcBef>
                <a:spcPts val="160"/>
              </a:spcBef>
            </a:pPr>
            <a:r>
              <a:rPr sz="800" b="1" spc="-25" dirty="0">
                <a:solidFill>
                  <a:srgbClr val="007F00"/>
                </a:solidFill>
                <a:latin typeface="Georgia"/>
                <a:cs typeface="Georgia"/>
              </a:rPr>
              <a:t>const</a:t>
            </a:r>
            <a:r>
              <a:rPr sz="800" b="1" spc="215" dirty="0">
                <a:solidFill>
                  <a:srgbClr val="007F00"/>
                </a:solidFill>
                <a:latin typeface="Georgia"/>
                <a:cs typeface="Georgia"/>
              </a:rPr>
              <a:t> </a:t>
            </a:r>
            <a:r>
              <a:rPr sz="800" spc="20" dirty="0">
                <a:latin typeface="SimSun"/>
                <a:cs typeface="SimSun"/>
              </a:rPr>
              <a:t>puerto </a:t>
            </a:r>
            <a:r>
              <a:rPr sz="800" spc="20" dirty="0">
                <a:solidFill>
                  <a:srgbClr val="666666"/>
                </a:solidFill>
                <a:latin typeface="SimSun"/>
                <a:cs typeface="SimSun"/>
              </a:rPr>
              <a:t>= </a:t>
            </a:r>
            <a:r>
              <a:rPr sz="800" spc="20" dirty="0">
                <a:latin typeface="SimSun"/>
                <a:cs typeface="SimSun"/>
              </a:rPr>
              <a:t>process.env.PORT</a:t>
            </a:r>
            <a:r>
              <a:rPr sz="800" spc="15" dirty="0">
                <a:latin typeface="SimSun"/>
                <a:cs typeface="SimSun"/>
              </a:rPr>
              <a:t> </a:t>
            </a:r>
            <a:r>
              <a:rPr sz="800" spc="20" dirty="0">
                <a:solidFill>
                  <a:srgbClr val="666666"/>
                </a:solidFill>
                <a:latin typeface="SimSun"/>
                <a:cs typeface="SimSun"/>
              </a:rPr>
              <a:t>|| 3000</a:t>
            </a:r>
            <a:r>
              <a:rPr sz="800" spc="20" dirty="0">
                <a:latin typeface="SimSun"/>
                <a:cs typeface="SimSun"/>
              </a:rPr>
              <a:t>;</a:t>
            </a:r>
            <a:endParaRPr sz="800" dirty="0">
              <a:latin typeface="SimSun"/>
              <a:cs typeface="SimSun"/>
            </a:endParaRPr>
          </a:p>
          <a:p>
            <a:pPr marL="37465">
              <a:lnSpc>
                <a:spcPts val="950"/>
              </a:lnSpc>
            </a:pPr>
            <a:r>
              <a:rPr sz="800" i="1" spc="45" dirty="0">
                <a:solidFill>
                  <a:srgbClr val="3F7F7F"/>
                </a:solidFill>
                <a:latin typeface="Cambria"/>
                <a:cs typeface="Cambria"/>
              </a:rPr>
              <a:t>//</a:t>
            </a:r>
            <a:r>
              <a:rPr sz="800" i="1" spc="240" dirty="0">
                <a:solidFill>
                  <a:srgbClr val="3F7F7F"/>
                </a:solidFill>
                <a:latin typeface="Cambria"/>
                <a:cs typeface="Cambria"/>
              </a:rPr>
              <a:t> </a:t>
            </a:r>
            <a:r>
              <a:rPr sz="800" i="1" spc="40" dirty="0">
                <a:solidFill>
                  <a:srgbClr val="3F7F7F"/>
                </a:solidFill>
                <a:latin typeface="Cambria"/>
                <a:cs typeface="Cambria"/>
              </a:rPr>
              <a:t>Puerto</a:t>
            </a:r>
            <a:r>
              <a:rPr sz="800" i="1" spc="240" dirty="0">
                <a:solidFill>
                  <a:srgbClr val="3F7F7F"/>
                </a:solidFill>
                <a:latin typeface="Cambria"/>
                <a:cs typeface="Cambria"/>
              </a:rPr>
              <a:t> </a:t>
            </a:r>
            <a:r>
              <a:rPr sz="800" i="1" spc="55" dirty="0">
                <a:solidFill>
                  <a:srgbClr val="3F7F7F"/>
                </a:solidFill>
                <a:latin typeface="Cambria"/>
                <a:cs typeface="Cambria"/>
              </a:rPr>
              <a:t>indicado</a:t>
            </a:r>
            <a:r>
              <a:rPr sz="800" i="1" spc="240" dirty="0">
                <a:solidFill>
                  <a:srgbClr val="3F7F7F"/>
                </a:solidFill>
                <a:latin typeface="Cambria"/>
                <a:cs typeface="Cambria"/>
              </a:rPr>
              <a:t> </a:t>
            </a:r>
            <a:r>
              <a:rPr sz="800" i="1" spc="20" dirty="0">
                <a:solidFill>
                  <a:srgbClr val="3F7F7F"/>
                </a:solidFill>
                <a:latin typeface="Cambria"/>
                <a:cs typeface="Cambria"/>
              </a:rPr>
              <a:t>en </a:t>
            </a:r>
            <a:r>
              <a:rPr sz="800" i="1" spc="45" dirty="0">
                <a:solidFill>
                  <a:srgbClr val="3F7F7F"/>
                </a:solidFill>
                <a:latin typeface="Cambria"/>
                <a:cs typeface="Cambria"/>
              </a:rPr>
              <a:t> </a:t>
            </a:r>
            <a:r>
              <a:rPr sz="800" i="1" spc="100" dirty="0">
                <a:solidFill>
                  <a:srgbClr val="3F7F7F"/>
                </a:solidFill>
                <a:latin typeface="Cambria"/>
                <a:cs typeface="Cambria"/>
              </a:rPr>
              <a:t>la</a:t>
            </a:r>
            <a:r>
              <a:rPr sz="800" i="1" spc="240" dirty="0">
                <a:solidFill>
                  <a:srgbClr val="3F7F7F"/>
                </a:solidFill>
                <a:latin typeface="Cambria"/>
                <a:cs typeface="Cambria"/>
              </a:rPr>
              <a:t> </a:t>
            </a:r>
            <a:r>
              <a:rPr sz="800" i="1" spc="75" dirty="0">
                <a:solidFill>
                  <a:srgbClr val="3F7F7F"/>
                </a:solidFill>
                <a:latin typeface="Cambria"/>
                <a:cs typeface="Cambria"/>
              </a:rPr>
              <a:t>variable</a:t>
            </a:r>
            <a:r>
              <a:rPr sz="800" i="1" spc="245" dirty="0">
                <a:solidFill>
                  <a:srgbClr val="3F7F7F"/>
                </a:solidFill>
                <a:latin typeface="Cambria"/>
                <a:cs typeface="Cambria"/>
              </a:rPr>
              <a:t> </a:t>
            </a:r>
            <a:r>
              <a:rPr sz="800" i="1" spc="25" dirty="0">
                <a:solidFill>
                  <a:srgbClr val="3F7F7F"/>
                </a:solidFill>
                <a:latin typeface="Cambria"/>
                <a:cs typeface="Cambria"/>
              </a:rPr>
              <a:t>de </a:t>
            </a:r>
            <a:r>
              <a:rPr sz="800" i="1" spc="40" dirty="0">
                <a:solidFill>
                  <a:srgbClr val="3F7F7F"/>
                </a:solidFill>
                <a:latin typeface="Cambria"/>
                <a:cs typeface="Cambria"/>
              </a:rPr>
              <a:t> entorno</a:t>
            </a:r>
            <a:r>
              <a:rPr sz="800" i="1" spc="240" dirty="0">
                <a:solidFill>
                  <a:srgbClr val="3F7F7F"/>
                </a:solidFill>
                <a:latin typeface="Cambria"/>
                <a:cs typeface="Cambria"/>
              </a:rPr>
              <a:t> </a:t>
            </a:r>
            <a:r>
              <a:rPr sz="800" i="1" spc="10" dirty="0">
                <a:solidFill>
                  <a:srgbClr val="3F7F7F"/>
                </a:solidFill>
                <a:latin typeface="Cambria"/>
                <a:cs typeface="Cambria"/>
              </a:rPr>
              <a:t>PORT, </a:t>
            </a:r>
            <a:r>
              <a:rPr sz="800" i="1" spc="55" dirty="0">
                <a:solidFill>
                  <a:srgbClr val="3F7F7F"/>
                </a:solidFill>
                <a:latin typeface="Cambria"/>
                <a:cs typeface="Cambria"/>
              </a:rPr>
              <a:t> </a:t>
            </a:r>
            <a:r>
              <a:rPr sz="800" i="1" spc="10" dirty="0">
                <a:solidFill>
                  <a:srgbClr val="3F7F7F"/>
                </a:solidFill>
                <a:latin typeface="Cambria"/>
                <a:cs typeface="Cambria"/>
              </a:rPr>
              <a:t>o </a:t>
            </a:r>
            <a:r>
              <a:rPr sz="800" i="1" spc="55" dirty="0">
                <a:solidFill>
                  <a:srgbClr val="3F7F7F"/>
                </a:solidFill>
                <a:latin typeface="Cambria"/>
                <a:cs typeface="Cambria"/>
              </a:rPr>
              <a:t> </a:t>
            </a:r>
            <a:r>
              <a:rPr sz="800" i="1" spc="-5" dirty="0">
                <a:solidFill>
                  <a:srgbClr val="3F7F7F"/>
                </a:solidFill>
                <a:latin typeface="Cambria"/>
                <a:cs typeface="Cambria"/>
              </a:rPr>
              <a:t>3000</a:t>
            </a:r>
            <a:endParaRPr sz="800" dirty="0">
              <a:latin typeface="Cambria"/>
              <a:cs typeface="Cambria"/>
            </a:endParaRPr>
          </a:p>
          <a:p>
            <a:pPr marL="37465">
              <a:lnSpc>
                <a:spcPts val="955"/>
              </a:lnSpc>
            </a:pPr>
            <a:r>
              <a:rPr sz="800" i="1" spc="45" dirty="0">
                <a:solidFill>
                  <a:srgbClr val="3F7F7F"/>
                </a:solidFill>
                <a:latin typeface="Cambria"/>
                <a:cs typeface="Cambria"/>
              </a:rPr>
              <a:t>//</a:t>
            </a:r>
            <a:r>
              <a:rPr sz="800" i="1" spc="229" dirty="0">
                <a:solidFill>
                  <a:srgbClr val="3F7F7F"/>
                </a:solidFill>
                <a:latin typeface="Cambria"/>
                <a:cs typeface="Cambria"/>
              </a:rPr>
              <a:t> </a:t>
            </a:r>
            <a:r>
              <a:rPr sz="800" i="1" spc="155" dirty="0">
                <a:solidFill>
                  <a:srgbClr val="3F7F7F"/>
                </a:solidFill>
                <a:latin typeface="Cambria"/>
                <a:cs typeface="Cambria"/>
              </a:rPr>
              <a:t>si</a:t>
            </a:r>
            <a:r>
              <a:rPr sz="800" i="1" spc="235" dirty="0">
                <a:solidFill>
                  <a:srgbClr val="3F7F7F"/>
                </a:solidFill>
                <a:latin typeface="Cambria"/>
                <a:cs typeface="Cambria"/>
              </a:rPr>
              <a:t> </a:t>
            </a:r>
            <a:r>
              <a:rPr sz="800" i="1" spc="100" dirty="0">
                <a:solidFill>
                  <a:srgbClr val="3F7F7F"/>
                </a:solidFill>
                <a:latin typeface="Cambria"/>
                <a:cs typeface="Cambria"/>
              </a:rPr>
              <a:t>la</a:t>
            </a:r>
            <a:r>
              <a:rPr sz="800" i="1" spc="235" dirty="0">
                <a:solidFill>
                  <a:srgbClr val="3F7F7F"/>
                </a:solidFill>
                <a:latin typeface="Cambria"/>
                <a:cs typeface="Cambria"/>
              </a:rPr>
              <a:t> </a:t>
            </a:r>
            <a:r>
              <a:rPr sz="800" i="1" spc="75" dirty="0">
                <a:solidFill>
                  <a:srgbClr val="3F7F7F"/>
                </a:solidFill>
                <a:latin typeface="Cambria"/>
                <a:cs typeface="Cambria"/>
              </a:rPr>
              <a:t>variable</a:t>
            </a:r>
            <a:r>
              <a:rPr sz="800" i="1" spc="235" dirty="0">
                <a:solidFill>
                  <a:srgbClr val="3F7F7F"/>
                </a:solidFill>
                <a:latin typeface="Cambria"/>
                <a:cs typeface="Cambria"/>
              </a:rPr>
              <a:t> </a:t>
            </a:r>
            <a:r>
              <a:rPr sz="800" i="1" dirty="0">
                <a:solidFill>
                  <a:srgbClr val="3F7F7F"/>
                </a:solidFill>
                <a:latin typeface="Cambria"/>
                <a:cs typeface="Cambria"/>
              </a:rPr>
              <a:t>no</a:t>
            </a:r>
            <a:r>
              <a:rPr sz="800" i="1" spc="235" dirty="0">
                <a:solidFill>
                  <a:srgbClr val="3F7F7F"/>
                </a:solidFill>
                <a:latin typeface="Cambria"/>
                <a:cs typeface="Cambria"/>
              </a:rPr>
              <a:t> </a:t>
            </a:r>
            <a:r>
              <a:rPr sz="800" i="1" spc="15" dirty="0" err="1">
                <a:solidFill>
                  <a:srgbClr val="3F7F7F"/>
                </a:solidFill>
                <a:latin typeface="Cambria"/>
                <a:cs typeface="Cambria"/>
              </a:rPr>
              <a:t>est</a:t>
            </a:r>
            <a:r>
              <a:rPr lang="en-US" sz="800" i="1" spc="15" dirty="0" err="1">
                <a:solidFill>
                  <a:srgbClr val="3F7F7F"/>
                </a:solidFill>
                <a:latin typeface="Cambria"/>
                <a:cs typeface="Cambria"/>
              </a:rPr>
              <a:t>á</a:t>
            </a:r>
            <a:r>
              <a:rPr sz="800" i="1" spc="15" dirty="0">
                <a:solidFill>
                  <a:srgbClr val="3F7F7F"/>
                </a:solidFill>
                <a:latin typeface="Cambria"/>
                <a:cs typeface="Cambria"/>
              </a:rPr>
              <a:t> </a:t>
            </a:r>
            <a:r>
              <a:rPr sz="800" i="1" spc="40" dirty="0">
                <a:solidFill>
                  <a:srgbClr val="3F7F7F"/>
                </a:solidFill>
                <a:latin typeface="Cambria"/>
                <a:cs typeface="Cambria"/>
              </a:rPr>
              <a:t> </a:t>
            </a:r>
            <a:r>
              <a:rPr sz="800" i="1" spc="95" dirty="0">
                <a:solidFill>
                  <a:srgbClr val="3F7F7F"/>
                </a:solidFill>
                <a:latin typeface="Cambria"/>
                <a:cs typeface="Cambria"/>
              </a:rPr>
              <a:t>definida.</a:t>
            </a:r>
            <a:endParaRPr sz="800" dirty="0">
              <a:latin typeface="Cambria"/>
              <a:cs typeface="Cambria"/>
            </a:endParaRPr>
          </a:p>
          <a:p>
            <a:pPr>
              <a:lnSpc>
                <a:spcPct val="100000"/>
              </a:lnSpc>
              <a:spcBef>
                <a:spcPts val="45"/>
              </a:spcBef>
            </a:pPr>
            <a:endParaRPr sz="750" dirty="0">
              <a:latin typeface="Cambria"/>
              <a:cs typeface="Cambria"/>
            </a:endParaRPr>
          </a:p>
          <a:p>
            <a:pPr marL="37465">
              <a:lnSpc>
                <a:spcPct val="100000"/>
              </a:lnSpc>
              <a:spcBef>
                <a:spcPts val="5"/>
              </a:spcBef>
            </a:pPr>
            <a:r>
              <a:rPr sz="800" spc="20" dirty="0">
                <a:latin typeface="SimSun"/>
                <a:cs typeface="SimSun"/>
              </a:rPr>
              <a:t>[...]</a:t>
            </a:r>
            <a:endParaRPr sz="800" dirty="0">
              <a:latin typeface="SimSun"/>
              <a:cs typeface="SimSun"/>
            </a:endParaRPr>
          </a:p>
          <a:p>
            <a:pPr>
              <a:lnSpc>
                <a:spcPct val="100000"/>
              </a:lnSpc>
              <a:spcBef>
                <a:spcPts val="35"/>
              </a:spcBef>
            </a:pPr>
            <a:endParaRPr sz="700" dirty="0">
              <a:latin typeface="SimSun"/>
              <a:cs typeface="SimSun"/>
            </a:endParaRPr>
          </a:p>
          <a:p>
            <a:pPr marL="37465">
              <a:lnSpc>
                <a:spcPct val="100000"/>
              </a:lnSpc>
            </a:pPr>
            <a:r>
              <a:rPr sz="800" spc="20" dirty="0">
                <a:latin typeface="SimSun"/>
                <a:cs typeface="SimSun"/>
              </a:rPr>
              <a:t>app.listen(puerto,</a:t>
            </a:r>
            <a:r>
              <a:rPr sz="800" spc="15" dirty="0">
                <a:latin typeface="SimSun"/>
                <a:cs typeface="SimSun"/>
              </a:rPr>
              <a:t> </a:t>
            </a:r>
            <a:r>
              <a:rPr sz="800" spc="20" dirty="0">
                <a:latin typeface="SimSun"/>
                <a:cs typeface="SimSun"/>
              </a:rPr>
              <a:t>() =&gt; console.log(</a:t>
            </a:r>
            <a:endParaRPr sz="800" dirty="0">
              <a:latin typeface="SimSun"/>
              <a:cs typeface="SimSun"/>
            </a:endParaRPr>
          </a:p>
          <a:p>
            <a:pPr marL="145415">
              <a:lnSpc>
                <a:spcPct val="100000"/>
              </a:lnSpc>
              <a:spcBef>
                <a:spcPts val="25"/>
              </a:spcBef>
            </a:pPr>
            <a:r>
              <a:rPr sz="800" spc="20" dirty="0">
                <a:solidFill>
                  <a:srgbClr val="BA2121"/>
                </a:solidFill>
                <a:latin typeface="Trebuchet MS"/>
                <a:cs typeface="Trebuchet MS"/>
              </a:rPr>
              <a:t>`</a:t>
            </a:r>
            <a:r>
              <a:rPr sz="800" spc="20" dirty="0">
                <a:solidFill>
                  <a:srgbClr val="BA2121"/>
                </a:solidFill>
                <a:latin typeface="SimSun"/>
                <a:cs typeface="SimSun"/>
              </a:rPr>
              <a:t>Express</a:t>
            </a:r>
            <a:r>
              <a:rPr sz="800" spc="5" dirty="0">
                <a:solidFill>
                  <a:srgbClr val="BA2121"/>
                </a:solidFill>
                <a:latin typeface="SimSun"/>
                <a:cs typeface="SimSun"/>
              </a:rPr>
              <a:t> </a:t>
            </a:r>
            <a:r>
              <a:rPr sz="800" spc="20" dirty="0">
                <a:solidFill>
                  <a:srgbClr val="BA2121"/>
                </a:solidFill>
                <a:latin typeface="SimSun"/>
                <a:cs typeface="SimSun"/>
              </a:rPr>
              <a:t>iniciado</a:t>
            </a:r>
            <a:r>
              <a:rPr sz="800" spc="10" dirty="0">
                <a:solidFill>
                  <a:srgbClr val="BA2121"/>
                </a:solidFill>
                <a:latin typeface="SimSun"/>
                <a:cs typeface="SimSun"/>
              </a:rPr>
              <a:t> </a:t>
            </a:r>
            <a:r>
              <a:rPr sz="800" spc="20" dirty="0">
                <a:solidFill>
                  <a:srgbClr val="BA2121"/>
                </a:solidFill>
                <a:latin typeface="SimSun"/>
                <a:cs typeface="SimSun"/>
              </a:rPr>
              <a:t>en</a:t>
            </a:r>
            <a:r>
              <a:rPr sz="800" spc="10" dirty="0">
                <a:solidFill>
                  <a:srgbClr val="BA2121"/>
                </a:solidFill>
                <a:latin typeface="SimSun"/>
                <a:cs typeface="SimSun"/>
              </a:rPr>
              <a:t> </a:t>
            </a:r>
            <a:r>
              <a:rPr sz="800" spc="20" dirty="0">
                <a:solidFill>
                  <a:srgbClr val="BA2121"/>
                </a:solidFill>
                <a:latin typeface="SimSun"/>
                <a:cs typeface="SimSun"/>
              </a:rPr>
              <a:t>http://localhost:</a:t>
            </a:r>
            <a:r>
              <a:rPr sz="800" b="1" spc="20" dirty="0">
                <a:solidFill>
                  <a:srgbClr val="BA6687"/>
                </a:solidFill>
                <a:latin typeface="Georgia"/>
                <a:cs typeface="Georgia"/>
              </a:rPr>
              <a:t>${</a:t>
            </a:r>
            <a:r>
              <a:rPr sz="800" spc="20" dirty="0">
                <a:latin typeface="SimSun"/>
                <a:cs typeface="SimSun"/>
              </a:rPr>
              <a:t>puerto</a:t>
            </a:r>
            <a:r>
              <a:rPr sz="800" b="1" spc="20" dirty="0">
                <a:solidFill>
                  <a:srgbClr val="BA6687"/>
                </a:solidFill>
                <a:latin typeface="Georgia"/>
                <a:cs typeface="Georgia"/>
              </a:rPr>
              <a:t>}</a:t>
            </a:r>
            <a:r>
              <a:rPr sz="800" spc="20" dirty="0">
                <a:latin typeface="SimSun"/>
                <a:cs typeface="SimSun"/>
              </a:rPr>
              <a:t>\</a:t>
            </a:r>
            <a:r>
              <a:rPr sz="800" spc="20" dirty="0">
                <a:solidFill>
                  <a:srgbClr val="BA2121"/>
                </a:solidFill>
                <a:latin typeface="SimSun"/>
                <a:cs typeface="SimSun"/>
              </a:rPr>
              <a:t>n</a:t>
            </a:r>
            <a:r>
              <a:rPr sz="800" spc="20" dirty="0">
                <a:solidFill>
                  <a:srgbClr val="BA2121"/>
                </a:solidFill>
                <a:latin typeface="Trebuchet MS"/>
                <a:cs typeface="Trebuchet MS"/>
              </a:rPr>
              <a:t>`</a:t>
            </a:r>
            <a:r>
              <a:rPr sz="800" spc="175" dirty="0">
                <a:solidFill>
                  <a:srgbClr val="BA2121"/>
                </a:solidFill>
                <a:latin typeface="Trebuchet MS"/>
                <a:cs typeface="Trebuchet MS"/>
              </a:rPr>
              <a:t> </a:t>
            </a:r>
            <a:r>
              <a:rPr sz="800" spc="20" dirty="0">
                <a:solidFill>
                  <a:srgbClr val="666666"/>
                </a:solidFill>
                <a:latin typeface="SimSun"/>
                <a:cs typeface="SimSun"/>
              </a:rPr>
              <a:t>+</a:t>
            </a:r>
            <a:endParaRPr sz="800" dirty="0">
              <a:latin typeface="SimSun"/>
              <a:cs typeface="SimSun"/>
            </a:endParaRPr>
          </a:p>
          <a:p>
            <a:pPr marL="145415">
              <a:lnSpc>
                <a:spcPct val="100000"/>
              </a:lnSpc>
              <a:spcBef>
                <a:spcPts val="25"/>
              </a:spcBef>
            </a:pPr>
            <a:r>
              <a:rPr sz="800" spc="20" dirty="0">
                <a:solidFill>
                  <a:srgbClr val="BA2121"/>
                </a:solidFill>
                <a:latin typeface="Trebuchet MS"/>
                <a:cs typeface="Trebuchet MS"/>
              </a:rPr>
              <a:t>`</a:t>
            </a:r>
            <a:r>
              <a:rPr sz="800" spc="20" dirty="0">
                <a:solidFill>
                  <a:srgbClr val="BA2121"/>
                </a:solidFill>
                <a:latin typeface="SimSun"/>
                <a:cs typeface="SimSun"/>
              </a:rPr>
              <a:t>Ctrl-C</a:t>
            </a:r>
            <a:r>
              <a:rPr sz="800" spc="-5" dirty="0">
                <a:solidFill>
                  <a:srgbClr val="BA2121"/>
                </a:solidFill>
                <a:latin typeface="SimSun"/>
                <a:cs typeface="SimSun"/>
              </a:rPr>
              <a:t> </a:t>
            </a:r>
            <a:r>
              <a:rPr sz="800" spc="20" dirty="0">
                <a:solidFill>
                  <a:srgbClr val="BA2121"/>
                </a:solidFill>
                <a:latin typeface="SimSun"/>
                <a:cs typeface="SimSun"/>
              </a:rPr>
              <a:t>para</a:t>
            </a:r>
            <a:r>
              <a:rPr sz="800" spc="-5" dirty="0">
                <a:solidFill>
                  <a:srgbClr val="BA2121"/>
                </a:solidFill>
                <a:latin typeface="SimSun"/>
                <a:cs typeface="SimSun"/>
              </a:rPr>
              <a:t> </a:t>
            </a:r>
            <a:r>
              <a:rPr sz="800" spc="20" dirty="0">
                <a:solidFill>
                  <a:srgbClr val="BA2121"/>
                </a:solidFill>
                <a:latin typeface="SimSun"/>
                <a:cs typeface="SimSun"/>
              </a:rPr>
              <a:t>finalizar.</a:t>
            </a:r>
            <a:r>
              <a:rPr sz="800" spc="20" dirty="0">
                <a:solidFill>
                  <a:srgbClr val="BA2121"/>
                </a:solidFill>
                <a:latin typeface="Trebuchet MS"/>
                <a:cs typeface="Trebuchet MS"/>
              </a:rPr>
              <a:t>`</a:t>
            </a:r>
            <a:r>
              <a:rPr sz="800" spc="20" dirty="0">
                <a:latin typeface="SimSun"/>
                <a:cs typeface="SimSun"/>
              </a:rPr>
              <a:t>));</a:t>
            </a:r>
            <a:endParaRPr sz="800" dirty="0">
              <a:latin typeface="SimSun"/>
              <a:cs typeface="SimSun"/>
            </a:endParaRPr>
          </a:p>
        </p:txBody>
      </p:sp>
      <p:grpSp>
        <p:nvGrpSpPr>
          <p:cNvPr id="19" name="object 19"/>
          <p:cNvGrpSpPr/>
          <p:nvPr/>
        </p:nvGrpSpPr>
        <p:grpSpPr>
          <a:xfrm>
            <a:off x="0" y="3333699"/>
            <a:ext cx="4608195" cy="122555"/>
            <a:chOff x="0" y="3333699"/>
            <a:chExt cx="4608195" cy="122555"/>
          </a:xfrm>
        </p:grpSpPr>
        <p:sp>
          <p:nvSpPr>
            <p:cNvPr id="20" name="object 20"/>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21" name="object 21"/>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24" name="object 24"/>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17</a:t>
            </a:fld>
            <a:endParaRPr spc="-20" dirty="0"/>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381000"/>
            <a:chOff x="0" y="0"/>
            <a:chExt cx="4608195" cy="381000"/>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68"/>
              <a:ext cx="4608004" cy="260646"/>
            </a:xfrm>
            <a:prstGeom prst="rect">
              <a:avLst/>
            </a:prstGeom>
          </p:spPr>
        </p:pic>
      </p:grpSp>
      <p:sp>
        <p:nvSpPr>
          <p:cNvPr id="6" name="object 6"/>
          <p:cNvSpPr txBox="1">
            <a:spLocks noGrp="1"/>
          </p:cNvSpPr>
          <p:nvPr>
            <p:ph type="title"/>
          </p:nvPr>
        </p:nvSpPr>
        <p:spPr>
          <a:xfrm>
            <a:off x="154762" y="117193"/>
            <a:ext cx="1357630" cy="244475"/>
          </a:xfrm>
          <a:prstGeom prst="rect">
            <a:avLst/>
          </a:prstGeom>
        </p:spPr>
        <p:txBody>
          <a:bodyPr vert="horz" wrap="square" lIns="0" tIns="17145" rIns="0" bIns="0" rtlCol="0">
            <a:spAutoFit/>
          </a:bodyPr>
          <a:lstStyle/>
          <a:p>
            <a:pPr marL="12700">
              <a:lnSpc>
                <a:spcPct val="100000"/>
              </a:lnSpc>
              <a:spcBef>
                <a:spcPts val="135"/>
              </a:spcBef>
            </a:pPr>
            <a:r>
              <a:rPr sz="1400" spc="-40" dirty="0">
                <a:solidFill>
                  <a:srgbClr val="FFFFFF"/>
                </a:solidFill>
              </a:rPr>
              <a:t>Ejemplo</a:t>
            </a:r>
            <a:r>
              <a:rPr sz="1400" spc="-20" dirty="0">
                <a:solidFill>
                  <a:srgbClr val="FFFFFF"/>
                </a:solidFill>
              </a:rPr>
              <a:t> </a:t>
            </a:r>
            <a:r>
              <a:rPr sz="1400" spc="-45" dirty="0">
                <a:solidFill>
                  <a:srgbClr val="FFFFFF"/>
                </a:solidFill>
              </a:rPr>
              <a:t>completo</a:t>
            </a:r>
            <a:endParaRPr sz="1400"/>
          </a:p>
        </p:txBody>
      </p:sp>
      <p:pic>
        <p:nvPicPr>
          <p:cNvPr id="7" name="object 7"/>
          <p:cNvPicPr/>
          <p:nvPr/>
        </p:nvPicPr>
        <p:blipFill>
          <a:blip r:embed="rId3" cstate="print"/>
          <a:stretch>
            <a:fillRect/>
          </a:stretch>
        </p:blipFill>
        <p:spPr>
          <a:xfrm>
            <a:off x="0" y="377888"/>
            <a:ext cx="4608004" cy="50609"/>
          </a:xfrm>
          <a:prstGeom prst="rect">
            <a:avLst/>
          </a:prstGeom>
        </p:spPr>
      </p:pic>
      <p:sp>
        <p:nvSpPr>
          <p:cNvPr id="8" name="object 8"/>
          <p:cNvSpPr/>
          <p:nvPr/>
        </p:nvSpPr>
        <p:spPr>
          <a:xfrm>
            <a:off x="359994" y="993406"/>
            <a:ext cx="3888104" cy="1638935"/>
          </a:xfrm>
          <a:custGeom>
            <a:avLst/>
            <a:gdLst/>
            <a:ahLst/>
            <a:cxnLst/>
            <a:rect l="l" t="t" r="r" b="b"/>
            <a:pathLst>
              <a:path w="3888104" h="1638935">
                <a:moveTo>
                  <a:pt x="3888003" y="0"/>
                </a:moveTo>
                <a:lnTo>
                  <a:pt x="0" y="0"/>
                </a:lnTo>
                <a:lnTo>
                  <a:pt x="0" y="1638503"/>
                </a:lnTo>
                <a:lnTo>
                  <a:pt x="3888003" y="1638503"/>
                </a:lnTo>
                <a:lnTo>
                  <a:pt x="3888003" y="0"/>
                </a:lnTo>
                <a:close/>
              </a:path>
            </a:pathLst>
          </a:custGeom>
          <a:solidFill>
            <a:srgbClr val="F4F4F4"/>
          </a:solidFill>
        </p:spPr>
        <p:txBody>
          <a:bodyPr wrap="square" lIns="0" tIns="0" rIns="0" bIns="0" rtlCol="0"/>
          <a:lstStyle/>
          <a:p>
            <a:endParaRPr/>
          </a:p>
        </p:txBody>
      </p:sp>
      <p:sp>
        <p:nvSpPr>
          <p:cNvPr id="9" name="object 9"/>
          <p:cNvSpPr txBox="1"/>
          <p:nvPr/>
        </p:nvSpPr>
        <p:spPr>
          <a:xfrm>
            <a:off x="385254" y="1001584"/>
            <a:ext cx="3054985" cy="1644937"/>
          </a:xfrm>
          <a:prstGeom prst="rect">
            <a:avLst/>
          </a:prstGeom>
        </p:spPr>
        <p:txBody>
          <a:bodyPr vert="horz" wrap="square" lIns="0" tIns="12065" rIns="0" bIns="0" rtlCol="0">
            <a:spAutoFit/>
          </a:bodyPr>
          <a:lstStyle/>
          <a:p>
            <a:pPr marL="12700">
              <a:lnSpc>
                <a:spcPts val="955"/>
              </a:lnSpc>
              <a:spcBef>
                <a:spcPts val="95"/>
              </a:spcBef>
            </a:pPr>
            <a:r>
              <a:rPr sz="800" b="1" spc="-25" dirty="0">
                <a:solidFill>
                  <a:srgbClr val="007F00"/>
                </a:solidFill>
                <a:latin typeface="Georgia"/>
                <a:cs typeface="Georgia"/>
              </a:rPr>
              <a:t>const</a:t>
            </a:r>
            <a:r>
              <a:rPr sz="800" b="1" spc="220" dirty="0">
                <a:solidFill>
                  <a:srgbClr val="007F00"/>
                </a:solidFill>
                <a:latin typeface="Georgia"/>
                <a:cs typeface="Georgia"/>
              </a:rPr>
              <a:t> </a:t>
            </a:r>
            <a:r>
              <a:rPr sz="800" spc="20" dirty="0">
                <a:latin typeface="SimSun"/>
                <a:cs typeface="SimSun"/>
              </a:rPr>
              <a:t>express</a:t>
            </a:r>
            <a:r>
              <a:rPr sz="800" spc="25" dirty="0">
                <a:latin typeface="SimSun"/>
                <a:cs typeface="SimSun"/>
              </a:rPr>
              <a:t> </a:t>
            </a:r>
            <a:r>
              <a:rPr sz="800" spc="20" dirty="0">
                <a:solidFill>
                  <a:srgbClr val="666666"/>
                </a:solidFill>
                <a:latin typeface="SimSun"/>
                <a:cs typeface="SimSun"/>
              </a:rPr>
              <a:t>= </a:t>
            </a:r>
            <a:r>
              <a:rPr sz="800" spc="30" dirty="0">
                <a:latin typeface="SimSun"/>
                <a:cs typeface="SimSun"/>
              </a:rPr>
              <a:t>require(</a:t>
            </a:r>
            <a:r>
              <a:rPr sz="800" spc="30" dirty="0">
                <a:solidFill>
                  <a:srgbClr val="BA2121"/>
                </a:solidFill>
                <a:latin typeface="Trebuchet MS"/>
                <a:cs typeface="Trebuchet MS"/>
              </a:rPr>
              <a:t>’</a:t>
            </a:r>
            <a:r>
              <a:rPr sz="800" spc="30" dirty="0">
                <a:solidFill>
                  <a:srgbClr val="BA2121"/>
                </a:solidFill>
                <a:latin typeface="SimSun"/>
                <a:cs typeface="SimSun"/>
              </a:rPr>
              <a:t>express</a:t>
            </a:r>
            <a:r>
              <a:rPr sz="800" spc="30" dirty="0">
                <a:solidFill>
                  <a:srgbClr val="BA2121"/>
                </a:solidFill>
                <a:latin typeface="Trebuchet MS"/>
                <a:cs typeface="Trebuchet MS"/>
              </a:rPr>
              <a:t>’</a:t>
            </a:r>
            <a:r>
              <a:rPr sz="800" spc="30" dirty="0">
                <a:latin typeface="SimSun"/>
                <a:cs typeface="SimSun"/>
              </a:rPr>
              <a:t>);</a:t>
            </a:r>
            <a:endParaRPr sz="800" dirty="0">
              <a:latin typeface="SimSun"/>
              <a:cs typeface="SimSun"/>
            </a:endParaRPr>
          </a:p>
          <a:p>
            <a:pPr marL="12700">
              <a:lnSpc>
                <a:spcPts val="955"/>
              </a:lnSpc>
            </a:pPr>
            <a:r>
              <a:rPr sz="800" i="1" spc="45" dirty="0">
                <a:solidFill>
                  <a:srgbClr val="3F7F7F"/>
                </a:solidFill>
                <a:latin typeface="Cambria"/>
                <a:cs typeface="Cambria"/>
              </a:rPr>
              <a:t>//</a:t>
            </a:r>
            <a:r>
              <a:rPr sz="800" i="1" spc="245" dirty="0">
                <a:solidFill>
                  <a:srgbClr val="3F7F7F"/>
                </a:solidFill>
                <a:latin typeface="Cambria"/>
                <a:cs typeface="Cambria"/>
              </a:rPr>
              <a:t> </a:t>
            </a:r>
            <a:r>
              <a:rPr sz="800" i="1" spc="5" dirty="0">
                <a:solidFill>
                  <a:srgbClr val="3F7F7F"/>
                </a:solidFill>
                <a:latin typeface="Cambria"/>
                <a:cs typeface="Cambria"/>
              </a:rPr>
              <a:t>Importamos </a:t>
            </a:r>
            <a:r>
              <a:rPr sz="800" i="1" spc="65" dirty="0">
                <a:solidFill>
                  <a:srgbClr val="3F7F7F"/>
                </a:solidFill>
                <a:latin typeface="Cambria"/>
                <a:cs typeface="Cambria"/>
              </a:rPr>
              <a:t> </a:t>
            </a:r>
            <a:r>
              <a:rPr sz="800" i="1" spc="125" dirty="0" err="1">
                <a:solidFill>
                  <a:srgbClr val="3F7F7F"/>
                </a:solidFill>
                <a:latin typeface="Cambria"/>
                <a:cs typeface="Cambria"/>
              </a:rPr>
              <a:t>el</a:t>
            </a:r>
            <a:r>
              <a:rPr sz="800" i="1" spc="245" dirty="0">
                <a:solidFill>
                  <a:srgbClr val="3F7F7F"/>
                </a:solidFill>
                <a:latin typeface="Cambria"/>
                <a:cs typeface="Cambria"/>
              </a:rPr>
              <a:t> </a:t>
            </a:r>
            <a:r>
              <a:rPr sz="800" i="1" spc="-35" dirty="0" err="1">
                <a:solidFill>
                  <a:srgbClr val="3F7F7F"/>
                </a:solidFill>
                <a:latin typeface="Cambria"/>
                <a:cs typeface="Cambria"/>
              </a:rPr>
              <a:t>m</a:t>
            </a:r>
            <a:r>
              <a:rPr lang="en-US" sz="800" i="1" spc="-35" dirty="0" err="1">
                <a:solidFill>
                  <a:srgbClr val="3F7F7F"/>
                </a:solidFill>
                <a:latin typeface="Cambria"/>
                <a:cs typeface="Cambria"/>
              </a:rPr>
              <a:t>ó</a:t>
            </a:r>
            <a:r>
              <a:rPr sz="800" i="1" spc="-35" dirty="0" err="1">
                <a:solidFill>
                  <a:srgbClr val="3F7F7F"/>
                </a:solidFill>
                <a:latin typeface="Cambria"/>
                <a:cs typeface="Cambria"/>
              </a:rPr>
              <a:t>dulo</a:t>
            </a:r>
            <a:r>
              <a:rPr sz="800" i="1" spc="245" dirty="0">
                <a:solidFill>
                  <a:srgbClr val="3F7F7F"/>
                </a:solidFill>
                <a:latin typeface="Cambria"/>
                <a:cs typeface="Cambria"/>
              </a:rPr>
              <a:t> </a:t>
            </a:r>
            <a:r>
              <a:rPr sz="800" i="1" spc="90" dirty="0">
                <a:solidFill>
                  <a:srgbClr val="3F7F7F"/>
                </a:solidFill>
                <a:latin typeface="Cambria"/>
                <a:cs typeface="Cambria"/>
              </a:rPr>
              <a:t>express,</a:t>
            </a:r>
            <a:r>
              <a:rPr sz="800" i="1" spc="245" dirty="0">
                <a:solidFill>
                  <a:srgbClr val="3F7F7F"/>
                </a:solidFill>
                <a:latin typeface="Cambria"/>
                <a:cs typeface="Cambria"/>
              </a:rPr>
              <a:t> </a:t>
            </a:r>
            <a:r>
              <a:rPr sz="800" i="1" spc="10" dirty="0">
                <a:solidFill>
                  <a:srgbClr val="3F7F7F"/>
                </a:solidFill>
                <a:latin typeface="Cambria"/>
                <a:cs typeface="Cambria"/>
              </a:rPr>
              <a:t>que </a:t>
            </a:r>
            <a:r>
              <a:rPr sz="800" i="1" spc="60" dirty="0">
                <a:solidFill>
                  <a:srgbClr val="3F7F7F"/>
                </a:solidFill>
                <a:latin typeface="Cambria"/>
                <a:cs typeface="Cambria"/>
              </a:rPr>
              <a:t> </a:t>
            </a:r>
            <a:r>
              <a:rPr sz="800" i="1" spc="50" dirty="0">
                <a:solidFill>
                  <a:srgbClr val="3F7F7F"/>
                </a:solidFill>
                <a:latin typeface="Cambria"/>
                <a:cs typeface="Cambria"/>
              </a:rPr>
              <a:t>exporta</a:t>
            </a:r>
            <a:r>
              <a:rPr sz="800" i="1" spc="245" dirty="0">
                <a:solidFill>
                  <a:srgbClr val="3F7F7F"/>
                </a:solidFill>
                <a:latin typeface="Cambria"/>
                <a:cs typeface="Cambria"/>
              </a:rPr>
              <a:t> </a:t>
            </a:r>
            <a:r>
              <a:rPr sz="800" i="1" spc="-10" dirty="0" err="1">
                <a:solidFill>
                  <a:srgbClr val="3F7F7F"/>
                </a:solidFill>
                <a:latin typeface="Cambria"/>
                <a:cs typeface="Cambria"/>
              </a:rPr>
              <a:t>una</a:t>
            </a:r>
            <a:r>
              <a:rPr sz="800" i="1" spc="245" dirty="0">
                <a:solidFill>
                  <a:srgbClr val="3F7F7F"/>
                </a:solidFill>
                <a:latin typeface="Cambria"/>
                <a:cs typeface="Cambria"/>
              </a:rPr>
              <a:t> </a:t>
            </a:r>
            <a:r>
              <a:rPr sz="800" i="1" spc="25" dirty="0" err="1">
                <a:solidFill>
                  <a:srgbClr val="3F7F7F"/>
                </a:solidFill>
                <a:latin typeface="Cambria"/>
                <a:cs typeface="Cambria"/>
              </a:rPr>
              <a:t>funci</a:t>
            </a:r>
            <a:r>
              <a:rPr lang="en-US" sz="800" i="1" spc="25" dirty="0" err="1">
                <a:solidFill>
                  <a:srgbClr val="3F7F7F"/>
                </a:solidFill>
                <a:latin typeface="Cambria"/>
                <a:cs typeface="Cambria"/>
              </a:rPr>
              <a:t>ó</a:t>
            </a:r>
            <a:r>
              <a:rPr sz="800" i="1" spc="25" dirty="0" err="1">
                <a:solidFill>
                  <a:srgbClr val="3F7F7F"/>
                </a:solidFill>
                <a:latin typeface="Cambria"/>
                <a:cs typeface="Cambria"/>
              </a:rPr>
              <a:t>n</a:t>
            </a:r>
            <a:endParaRPr sz="800" dirty="0">
              <a:latin typeface="Cambria"/>
              <a:cs typeface="Cambria"/>
            </a:endParaRPr>
          </a:p>
          <a:p>
            <a:pPr>
              <a:lnSpc>
                <a:spcPct val="100000"/>
              </a:lnSpc>
              <a:spcBef>
                <a:spcPts val="50"/>
              </a:spcBef>
            </a:pPr>
            <a:endParaRPr sz="750" dirty="0">
              <a:latin typeface="Cambria"/>
              <a:cs typeface="Cambria"/>
            </a:endParaRPr>
          </a:p>
          <a:p>
            <a:pPr marL="12700">
              <a:lnSpc>
                <a:spcPts val="955"/>
              </a:lnSpc>
            </a:pPr>
            <a:r>
              <a:rPr sz="800" b="1" spc="-25" dirty="0">
                <a:solidFill>
                  <a:srgbClr val="007F00"/>
                </a:solidFill>
                <a:latin typeface="Georgia"/>
                <a:cs typeface="Georgia"/>
              </a:rPr>
              <a:t>const</a:t>
            </a:r>
            <a:r>
              <a:rPr sz="800" b="1" spc="200" dirty="0">
                <a:solidFill>
                  <a:srgbClr val="007F00"/>
                </a:solidFill>
                <a:latin typeface="Georgia"/>
                <a:cs typeface="Georgia"/>
              </a:rPr>
              <a:t> </a:t>
            </a:r>
            <a:r>
              <a:rPr sz="800" spc="20" dirty="0">
                <a:latin typeface="SimSun"/>
                <a:cs typeface="SimSun"/>
              </a:rPr>
              <a:t>app</a:t>
            </a:r>
            <a:r>
              <a:rPr sz="800" spc="5" dirty="0">
                <a:latin typeface="SimSun"/>
                <a:cs typeface="SimSun"/>
              </a:rPr>
              <a:t> </a:t>
            </a:r>
            <a:r>
              <a:rPr sz="800" spc="20" dirty="0">
                <a:solidFill>
                  <a:srgbClr val="666666"/>
                </a:solidFill>
                <a:latin typeface="SimSun"/>
                <a:cs typeface="SimSun"/>
              </a:rPr>
              <a:t>=</a:t>
            </a:r>
            <a:r>
              <a:rPr sz="800" spc="10" dirty="0">
                <a:solidFill>
                  <a:srgbClr val="666666"/>
                </a:solidFill>
                <a:latin typeface="SimSun"/>
                <a:cs typeface="SimSun"/>
              </a:rPr>
              <a:t> </a:t>
            </a:r>
            <a:r>
              <a:rPr sz="800" spc="20" dirty="0">
                <a:latin typeface="SimSun"/>
                <a:cs typeface="SimSun"/>
              </a:rPr>
              <a:t>express();</a:t>
            </a:r>
            <a:endParaRPr sz="800" dirty="0">
              <a:latin typeface="SimSun"/>
              <a:cs typeface="SimSun"/>
            </a:endParaRPr>
          </a:p>
          <a:p>
            <a:pPr marL="12700">
              <a:lnSpc>
                <a:spcPts val="955"/>
              </a:lnSpc>
            </a:pPr>
            <a:r>
              <a:rPr sz="800" i="1" spc="45" dirty="0">
                <a:solidFill>
                  <a:srgbClr val="3F7F7F"/>
                </a:solidFill>
                <a:latin typeface="Cambria"/>
                <a:cs typeface="Cambria"/>
              </a:rPr>
              <a:t>//</a:t>
            </a:r>
            <a:r>
              <a:rPr sz="800" i="1" spc="240" dirty="0">
                <a:solidFill>
                  <a:srgbClr val="3F7F7F"/>
                </a:solidFill>
                <a:latin typeface="Cambria"/>
                <a:cs typeface="Cambria"/>
              </a:rPr>
              <a:t> </a:t>
            </a:r>
            <a:r>
              <a:rPr sz="800" i="1" dirty="0" err="1">
                <a:solidFill>
                  <a:srgbClr val="3F7F7F"/>
                </a:solidFill>
                <a:latin typeface="Cambria"/>
                <a:cs typeface="Cambria"/>
              </a:rPr>
              <a:t>Funci</a:t>
            </a:r>
            <a:r>
              <a:rPr lang="en-US" sz="800" i="1" dirty="0" err="1">
                <a:solidFill>
                  <a:srgbClr val="3F7F7F"/>
                </a:solidFill>
                <a:latin typeface="Cambria"/>
                <a:cs typeface="Cambria"/>
              </a:rPr>
              <a:t>ó</a:t>
            </a:r>
            <a:r>
              <a:rPr sz="800" i="1" dirty="0" err="1">
                <a:solidFill>
                  <a:srgbClr val="3F7F7F"/>
                </a:solidFill>
                <a:latin typeface="Cambria"/>
                <a:cs typeface="Cambria"/>
              </a:rPr>
              <a:t>n</a:t>
            </a:r>
            <a:r>
              <a:rPr sz="800" i="1" spc="240" dirty="0">
                <a:solidFill>
                  <a:srgbClr val="3F7F7F"/>
                </a:solidFill>
                <a:latin typeface="Cambria"/>
                <a:cs typeface="Cambria"/>
              </a:rPr>
              <a:t> </a:t>
            </a:r>
            <a:r>
              <a:rPr sz="800" i="1" spc="100" dirty="0">
                <a:solidFill>
                  <a:srgbClr val="3F7F7F"/>
                </a:solidFill>
                <a:latin typeface="Cambria"/>
                <a:cs typeface="Cambria"/>
              </a:rPr>
              <a:t>principal,</a:t>
            </a:r>
            <a:r>
              <a:rPr sz="800" i="1" spc="245" dirty="0">
                <a:solidFill>
                  <a:srgbClr val="3F7F7F"/>
                </a:solidFill>
                <a:latin typeface="Cambria"/>
                <a:cs typeface="Cambria"/>
              </a:rPr>
              <a:t> </a:t>
            </a:r>
            <a:r>
              <a:rPr sz="800" i="1" spc="10" dirty="0">
                <a:solidFill>
                  <a:srgbClr val="3F7F7F"/>
                </a:solidFill>
                <a:latin typeface="Cambria"/>
                <a:cs typeface="Cambria"/>
              </a:rPr>
              <a:t>que </a:t>
            </a:r>
            <a:r>
              <a:rPr sz="800" i="1" spc="55" dirty="0">
                <a:solidFill>
                  <a:srgbClr val="3F7F7F"/>
                </a:solidFill>
                <a:latin typeface="Cambria"/>
                <a:cs typeface="Cambria"/>
              </a:rPr>
              <a:t> </a:t>
            </a:r>
            <a:r>
              <a:rPr sz="800" i="1" spc="-5" dirty="0">
                <a:solidFill>
                  <a:srgbClr val="3F7F7F"/>
                </a:solidFill>
                <a:latin typeface="Cambria"/>
                <a:cs typeface="Cambria"/>
              </a:rPr>
              <a:t>a</a:t>
            </a:r>
            <a:r>
              <a:rPr sz="800" i="1" spc="240" dirty="0">
                <a:solidFill>
                  <a:srgbClr val="3F7F7F"/>
                </a:solidFill>
                <a:latin typeface="Cambria"/>
                <a:cs typeface="Cambria"/>
              </a:rPr>
              <a:t> </a:t>
            </a:r>
            <a:r>
              <a:rPr sz="800" i="1" spc="50" dirty="0">
                <a:solidFill>
                  <a:srgbClr val="3F7F7F"/>
                </a:solidFill>
                <a:latin typeface="Cambria"/>
                <a:cs typeface="Cambria"/>
              </a:rPr>
              <a:t>su</a:t>
            </a:r>
            <a:r>
              <a:rPr sz="800" i="1" spc="245" dirty="0">
                <a:solidFill>
                  <a:srgbClr val="3F7F7F"/>
                </a:solidFill>
                <a:latin typeface="Cambria"/>
                <a:cs typeface="Cambria"/>
              </a:rPr>
              <a:t> </a:t>
            </a:r>
            <a:r>
              <a:rPr sz="800" i="1" spc="50" dirty="0">
                <a:solidFill>
                  <a:srgbClr val="3F7F7F"/>
                </a:solidFill>
                <a:latin typeface="Cambria"/>
                <a:cs typeface="Cambria"/>
              </a:rPr>
              <a:t>vez</a:t>
            </a:r>
            <a:r>
              <a:rPr sz="800" i="1" spc="240" dirty="0">
                <a:solidFill>
                  <a:srgbClr val="3F7F7F"/>
                </a:solidFill>
                <a:latin typeface="Cambria"/>
                <a:cs typeface="Cambria"/>
              </a:rPr>
              <a:t> </a:t>
            </a:r>
            <a:r>
              <a:rPr sz="800" i="1" spc="85" dirty="0" err="1">
                <a:solidFill>
                  <a:srgbClr val="3F7F7F"/>
                </a:solidFill>
                <a:latin typeface="Cambria"/>
                <a:cs typeface="Cambria"/>
              </a:rPr>
              <a:t>tiene</a:t>
            </a:r>
            <a:r>
              <a:rPr sz="800" i="1" spc="240" dirty="0">
                <a:solidFill>
                  <a:srgbClr val="3F7F7F"/>
                </a:solidFill>
                <a:latin typeface="Cambria"/>
                <a:cs typeface="Cambria"/>
              </a:rPr>
              <a:t> </a:t>
            </a:r>
            <a:r>
              <a:rPr sz="800" i="1" spc="-15" dirty="0" err="1">
                <a:solidFill>
                  <a:srgbClr val="3F7F7F"/>
                </a:solidFill>
                <a:latin typeface="Cambria"/>
                <a:cs typeface="Cambria"/>
              </a:rPr>
              <a:t>m</a:t>
            </a:r>
            <a:r>
              <a:rPr lang="en-US" sz="800" i="1" spc="-15" dirty="0" err="1">
                <a:solidFill>
                  <a:srgbClr val="3F7F7F"/>
                </a:solidFill>
                <a:latin typeface="Cambria"/>
                <a:cs typeface="Cambria"/>
              </a:rPr>
              <a:t>é</a:t>
            </a:r>
            <a:r>
              <a:rPr sz="800" i="1" spc="-15" dirty="0" err="1">
                <a:solidFill>
                  <a:srgbClr val="3F7F7F"/>
                </a:solidFill>
                <a:latin typeface="Cambria"/>
                <a:cs typeface="Cambria"/>
              </a:rPr>
              <a:t>todos</a:t>
            </a:r>
            <a:endParaRPr sz="800" dirty="0">
              <a:latin typeface="Cambria"/>
              <a:cs typeface="Cambria"/>
            </a:endParaRPr>
          </a:p>
          <a:p>
            <a:pPr>
              <a:lnSpc>
                <a:spcPct val="100000"/>
              </a:lnSpc>
              <a:spcBef>
                <a:spcPts val="45"/>
              </a:spcBef>
            </a:pPr>
            <a:endParaRPr sz="750" dirty="0">
              <a:latin typeface="Cambria"/>
              <a:cs typeface="Cambria"/>
            </a:endParaRPr>
          </a:p>
          <a:p>
            <a:pPr marL="12700">
              <a:lnSpc>
                <a:spcPts val="955"/>
              </a:lnSpc>
            </a:pPr>
            <a:r>
              <a:rPr sz="800" b="1" spc="-25" dirty="0">
                <a:solidFill>
                  <a:srgbClr val="007F00"/>
                </a:solidFill>
                <a:latin typeface="Georgia"/>
                <a:cs typeface="Georgia"/>
              </a:rPr>
              <a:t>const</a:t>
            </a:r>
            <a:r>
              <a:rPr sz="800" b="1" spc="215" dirty="0">
                <a:solidFill>
                  <a:srgbClr val="007F00"/>
                </a:solidFill>
                <a:latin typeface="Georgia"/>
                <a:cs typeface="Georgia"/>
              </a:rPr>
              <a:t> </a:t>
            </a:r>
            <a:r>
              <a:rPr sz="800" spc="20" dirty="0">
                <a:latin typeface="SimSun"/>
                <a:cs typeface="SimSun"/>
              </a:rPr>
              <a:t>puerto </a:t>
            </a:r>
            <a:r>
              <a:rPr sz="800" spc="20" dirty="0">
                <a:solidFill>
                  <a:srgbClr val="666666"/>
                </a:solidFill>
                <a:latin typeface="SimSun"/>
                <a:cs typeface="SimSun"/>
              </a:rPr>
              <a:t>= </a:t>
            </a:r>
            <a:r>
              <a:rPr sz="800" spc="20" dirty="0">
                <a:latin typeface="SimSun"/>
                <a:cs typeface="SimSun"/>
              </a:rPr>
              <a:t>process.env.PORT</a:t>
            </a:r>
            <a:r>
              <a:rPr sz="800" spc="15" dirty="0">
                <a:latin typeface="SimSun"/>
                <a:cs typeface="SimSun"/>
              </a:rPr>
              <a:t> </a:t>
            </a:r>
            <a:r>
              <a:rPr sz="800" spc="20" dirty="0">
                <a:solidFill>
                  <a:srgbClr val="666666"/>
                </a:solidFill>
                <a:latin typeface="SimSun"/>
                <a:cs typeface="SimSun"/>
              </a:rPr>
              <a:t>|| 3000</a:t>
            </a:r>
            <a:r>
              <a:rPr sz="800" spc="20" dirty="0">
                <a:latin typeface="SimSun"/>
                <a:cs typeface="SimSun"/>
              </a:rPr>
              <a:t>;</a:t>
            </a:r>
            <a:endParaRPr sz="800" dirty="0">
              <a:latin typeface="SimSun"/>
              <a:cs typeface="SimSun"/>
            </a:endParaRPr>
          </a:p>
          <a:p>
            <a:pPr marL="12700">
              <a:lnSpc>
                <a:spcPts val="950"/>
              </a:lnSpc>
            </a:pPr>
            <a:r>
              <a:rPr sz="800" i="1" spc="45" dirty="0">
                <a:solidFill>
                  <a:srgbClr val="3F7F7F"/>
                </a:solidFill>
                <a:latin typeface="Cambria"/>
                <a:cs typeface="Cambria"/>
              </a:rPr>
              <a:t>//</a:t>
            </a:r>
            <a:r>
              <a:rPr sz="800" i="1" spc="240" dirty="0">
                <a:solidFill>
                  <a:srgbClr val="3F7F7F"/>
                </a:solidFill>
                <a:latin typeface="Cambria"/>
                <a:cs typeface="Cambria"/>
              </a:rPr>
              <a:t> </a:t>
            </a:r>
            <a:r>
              <a:rPr sz="800" i="1" spc="40" dirty="0">
                <a:solidFill>
                  <a:srgbClr val="3F7F7F"/>
                </a:solidFill>
                <a:latin typeface="Cambria"/>
                <a:cs typeface="Cambria"/>
              </a:rPr>
              <a:t>Puerto</a:t>
            </a:r>
            <a:r>
              <a:rPr sz="800" i="1" spc="240" dirty="0">
                <a:solidFill>
                  <a:srgbClr val="3F7F7F"/>
                </a:solidFill>
                <a:latin typeface="Cambria"/>
                <a:cs typeface="Cambria"/>
              </a:rPr>
              <a:t> </a:t>
            </a:r>
            <a:r>
              <a:rPr sz="800" i="1" spc="55" dirty="0">
                <a:solidFill>
                  <a:srgbClr val="3F7F7F"/>
                </a:solidFill>
                <a:latin typeface="Cambria"/>
                <a:cs typeface="Cambria"/>
              </a:rPr>
              <a:t>indicado</a:t>
            </a:r>
            <a:r>
              <a:rPr sz="800" i="1" spc="240" dirty="0">
                <a:solidFill>
                  <a:srgbClr val="3F7F7F"/>
                </a:solidFill>
                <a:latin typeface="Cambria"/>
                <a:cs typeface="Cambria"/>
              </a:rPr>
              <a:t> </a:t>
            </a:r>
            <a:r>
              <a:rPr sz="800" i="1" spc="20" dirty="0">
                <a:solidFill>
                  <a:srgbClr val="3F7F7F"/>
                </a:solidFill>
                <a:latin typeface="Cambria"/>
                <a:cs typeface="Cambria"/>
              </a:rPr>
              <a:t>en </a:t>
            </a:r>
            <a:r>
              <a:rPr sz="800" i="1" spc="45" dirty="0">
                <a:solidFill>
                  <a:srgbClr val="3F7F7F"/>
                </a:solidFill>
                <a:latin typeface="Cambria"/>
                <a:cs typeface="Cambria"/>
              </a:rPr>
              <a:t> </a:t>
            </a:r>
            <a:r>
              <a:rPr sz="800" i="1" spc="100" dirty="0">
                <a:solidFill>
                  <a:srgbClr val="3F7F7F"/>
                </a:solidFill>
                <a:latin typeface="Cambria"/>
                <a:cs typeface="Cambria"/>
              </a:rPr>
              <a:t>la</a:t>
            </a:r>
            <a:r>
              <a:rPr sz="800" i="1" spc="240" dirty="0">
                <a:solidFill>
                  <a:srgbClr val="3F7F7F"/>
                </a:solidFill>
                <a:latin typeface="Cambria"/>
                <a:cs typeface="Cambria"/>
              </a:rPr>
              <a:t> </a:t>
            </a:r>
            <a:r>
              <a:rPr sz="800" i="1" spc="75" dirty="0">
                <a:solidFill>
                  <a:srgbClr val="3F7F7F"/>
                </a:solidFill>
                <a:latin typeface="Cambria"/>
                <a:cs typeface="Cambria"/>
              </a:rPr>
              <a:t>variable</a:t>
            </a:r>
            <a:r>
              <a:rPr sz="800" i="1" spc="245" dirty="0">
                <a:solidFill>
                  <a:srgbClr val="3F7F7F"/>
                </a:solidFill>
                <a:latin typeface="Cambria"/>
                <a:cs typeface="Cambria"/>
              </a:rPr>
              <a:t> </a:t>
            </a:r>
            <a:r>
              <a:rPr sz="800" i="1" spc="25" dirty="0">
                <a:solidFill>
                  <a:srgbClr val="3F7F7F"/>
                </a:solidFill>
                <a:latin typeface="Cambria"/>
                <a:cs typeface="Cambria"/>
              </a:rPr>
              <a:t>de </a:t>
            </a:r>
            <a:r>
              <a:rPr sz="800" i="1" spc="40" dirty="0">
                <a:solidFill>
                  <a:srgbClr val="3F7F7F"/>
                </a:solidFill>
                <a:latin typeface="Cambria"/>
                <a:cs typeface="Cambria"/>
              </a:rPr>
              <a:t> entorno</a:t>
            </a:r>
            <a:r>
              <a:rPr sz="800" i="1" spc="240" dirty="0">
                <a:solidFill>
                  <a:srgbClr val="3F7F7F"/>
                </a:solidFill>
                <a:latin typeface="Cambria"/>
                <a:cs typeface="Cambria"/>
              </a:rPr>
              <a:t> </a:t>
            </a:r>
            <a:r>
              <a:rPr sz="800" i="1" spc="10" dirty="0">
                <a:solidFill>
                  <a:srgbClr val="3F7F7F"/>
                </a:solidFill>
                <a:latin typeface="Cambria"/>
                <a:cs typeface="Cambria"/>
              </a:rPr>
              <a:t>PORT, </a:t>
            </a:r>
            <a:r>
              <a:rPr sz="800" i="1" spc="55" dirty="0">
                <a:solidFill>
                  <a:srgbClr val="3F7F7F"/>
                </a:solidFill>
                <a:latin typeface="Cambria"/>
                <a:cs typeface="Cambria"/>
              </a:rPr>
              <a:t> </a:t>
            </a:r>
            <a:r>
              <a:rPr sz="800" i="1" spc="10" dirty="0">
                <a:solidFill>
                  <a:srgbClr val="3F7F7F"/>
                </a:solidFill>
                <a:latin typeface="Cambria"/>
                <a:cs typeface="Cambria"/>
              </a:rPr>
              <a:t>o </a:t>
            </a:r>
            <a:r>
              <a:rPr sz="800" i="1" spc="55" dirty="0">
                <a:solidFill>
                  <a:srgbClr val="3F7F7F"/>
                </a:solidFill>
                <a:latin typeface="Cambria"/>
                <a:cs typeface="Cambria"/>
              </a:rPr>
              <a:t> </a:t>
            </a:r>
            <a:r>
              <a:rPr sz="800" i="1" spc="-5" dirty="0">
                <a:solidFill>
                  <a:srgbClr val="3F7F7F"/>
                </a:solidFill>
                <a:latin typeface="Cambria"/>
                <a:cs typeface="Cambria"/>
              </a:rPr>
              <a:t>3000</a:t>
            </a:r>
            <a:endParaRPr sz="800" dirty="0">
              <a:latin typeface="Cambria"/>
              <a:cs typeface="Cambria"/>
            </a:endParaRPr>
          </a:p>
          <a:p>
            <a:pPr marL="12700">
              <a:lnSpc>
                <a:spcPts val="955"/>
              </a:lnSpc>
            </a:pPr>
            <a:r>
              <a:rPr sz="800" i="1" spc="45" dirty="0">
                <a:solidFill>
                  <a:srgbClr val="3F7F7F"/>
                </a:solidFill>
                <a:latin typeface="Cambria"/>
                <a:cs typeface="Cambria"/>
              </a:rPr>
              <a:t>//</a:t>
            </a:r>
            <a:r>
              <a:rPr sz="800" i="1" spc="229" dirty="0">
                <a:solidFill>
                  <a:srgbClr val="3F7F7F"/>
                </a:solidFill>
                <a:latin typeface="Cambria"/>
                <a:cs typeface="Cambria"/>
              </a:rPr>
              <a:t> </a:t>
            </a:r>
            <a:r>
              <a:rPr sz="800" i="1" spc="155" dirty="0">
                <a:solidFill>
                  <a:srgbClr val="3F7F7F"/>
                </a:solidFill>
                <a:latin typeface="Cambria"/>
                <a:cs typeface="Cambria"/>
              </a:rPr>
              <a:t>si</a:t>
            </a:r>
            <a:r>
              <a:rPr sz="800" i="1" spc="235" dirty="0">
                <a:solidFill>
                  <a:srgbClr val="3F7F7F"/>
                </a:solidFill>
                <a:latin typeface="Cambria"/>
                <a:cs typeface="Cambria"/>
              </a:rPr>
              <a:t> </a:t>
            </a:r>
            <a:r>
              <a:rPr sz="800" i="1" spc="100" dirty="0">
                <a:solidFill>
                  <a:srgbClr val="3F7F7F"/>
                </a:solidFill>
                <a:latin typeface="Cambria"/>
                <a:cs typeface="Cambria"/>
              </a:rPr>
              <a:t>la</a:t>
            </a:r>
            <a:r>
              <a:rPr sz="800" i="1" spc="235" dirty="0">
                <a:solidFill>
                  <a:srgbClr val="3F7F7F"/>
                </a:solidFill>
                <a:latin typeface="Cambria"/>
                <a:cs typeface="Cambria"/>
              </a:rPr>
              <a:t> </a:t>
            </a:r>
            <a:r>
              <a:rPr sz="800" i="1" spc="75" dirty="0">
                <a:solidFill>
                  <a:srgbClr val="3F7F7F"/>
                </a:solidFill>
                <a:latin typeface="Cambria"/>
                <a:cs typeface="Cambria"/>
              </a:rPr>
              <a:t>variable</a:t>
            </a:r>
            <a:r>
              <a:rPr sz="800" i="1" spc="235" dirty="0">
                <a:solidFill>
                  <a:srgbClr val="3F7F7F"/>
                </a:solidFill>
                <a:latin typeface="Cambria"/>
                <a:cs typeface="Cambria"/>
              </a:rPr>
              <a:t> </a:t>
            </a:r>
            <a:r>
              <a:rPr sz="800" i="1" dirty="0">
                <a:solidFill>
                  <a:srgbClr val="3F7F7F"/>
                </a:solidFill>
                <a:latin typeface="Cambria"/>
                <a:cs typeface="Cambria"/>
              </a:rPr>
              <a:t>no</a:t>
            </a:r>
            <a:r>
              <a:rPr sz="800" i="1" spc="235" dirty="0">
                <a:solidFill>
                  <a:srgbClr val="3F7F7F"/>
                </a:solidFill>
                <a:latin typeface="Cambria"/>
                <a:cs typeface="Cambria"/>
              </a:rPr>
              <a:t> </a:t>
            </a:r>
            <a:r>
              <a:rPr sz="800" i="1" spc="15" dirty="0" err="1">
                <a:solidFill>
                  <a:srgbClr val="3F7F7F"/>
                </a:solidFill>
                <a:latin typeface="Cambria"/>
                <a:cs typeface="Cambria"/>
              </a:rPr>
              <a:t>est</a:t>
            </a:r>
            <a:r>
              <a:rPr lang="en-US" sz="800" i="1" spc="15" dirty="0" err="1">
                <a:solidFill>
                  <a:srgbClr val="3F7F7F"/>
                </a:solidFill>
                <a:latin typeface="Cambria"/>
                <a:cs typeface="Cambria"/>
              </a:rPr>
              <a:t>á</a:t>
            </a:r>
            <a:r>
              <a:rPr sz="800" i="1" spc="15" dirty="0">
                <a:solidFill>
                  <a:srgbClr val="3F7F7F"/>
                </a:solidFill>
                <a:latin typeface="Cambria"/>
                <a:cs typeface="Cambria"/>
              </a:rPr>
              <a:t> </a:t>
            </a:r>
            <a:r>
              <a:rPr sz="800" i="1" spc="40" dirty="0">
                <a:solidFill>
                  <a:srgbClr val="3F7F7F"/>
                </a:solidFill>
                <a:latin typeface="Cambria"/>
                <a:cs typeface="Cambria"/>
              </a:rPr>
              <a:t> </a:t>
            </a:r>
            <a:r>
              <a:rPr sz="800" i="1" spc="95" dirty="0">
                <a:solidFill>
                  <a:srgbClr val="3F7F7F"/>
                </a:solidFill>
                <a:latin typeface="Cambria"/>
                <a:cs typeface="Cambria"/>
              </a:rPr>
              <a:t>definida.</a:t>
            </a:r>
            <a:endParaRPr sz="800" dirty="0">
              <a:latin typeface="Cambria"/>
              <a:cs typeface="Cambria"/>
            </a:endParaRPr>
          </a:p>
          <a:p>
            <a:pPr>
              <a:lnSpc>
                <a:spcPct val="100000"/>
              </a:lnSpc>
              <a:spcBef>
                <a:spcPts val="50"/>
              </a:spcBef>
            </a:pPr>
            <a:endParaRPr sz="750" dirty="0">
              <a:latin typeface="Cambria"/>
              <a:cs typeface="Cambria"/>
            </a:endParaRPr>
          </a:p>
          <a:p>
            <a:pPr marL="12700">
              <a:lnSpc>
                <a:spcPts val="955"/>
              </a:lnSpc>
            </a:pPr>
            <a:r>
              <a:rPr sz="800" spc="20" dirty="0">
                <a:latin typeface="SimSun"/>
                <a:cs typeface="SimSun"/>
              </a:rPr>
              <a:t>app.use(express.json());</a:t>
            </a:r>
            <a:endParaRPr sz="800" dirty="0">
              <a:latin typeface="SimSun"/>
              <a:cs typeface="SimSun"/>
            </a:endParaRPr>
          </a:p>
          <a:p>
            <a:pPr marL="12700">
              <a:lnSpc>
                <a:spcPts val="944"/>
              </a:lnSpc>
            </a:pPr>
            <a:r>
              <a:rPr sz="800" i="1" spc="45" dirty="0">
                <a:solidFill>
                  <a:srgbClr val="3F7F7F"/>
                </a:solidFill>
                <a:latin typeface="Cambria"/>
                <a:cs typeface="Cambria"/>
              </a:rPr>
              <a:t>//</a:t>
            </a:r>
            <a:r>
              <a:rPr sz="800" i="1" spc="240" dirty="0">
                <a:solidFill>
                  <a:srgbClr val="3F7F7F"/>
                </a:solidFill>
                <a:latin typeface="Cambria"/>
                <a:cs typeface="Cambria"/>
              </a:rPr>
              <a:t> </a:t>
            </a:r>
            <a:r>
              <a:rPr sz="800" i="1" spc="20" dirty="0">
                <a:solidFill>
                  <a:srgbClr val="3F7F7F"/>
                </a:solidFill>
                <a:latin typeface="Cambria"/>
                <a:cs typeface="Cambria"/>
              </a:rPr>
              <a:t>middleware </a:t>
            </a:r>
            <a:r>
              <a:rPr sz="800" i="1" spc="40" dirty="0">
                <a:solidFill>
                  <a:srgbClr val="3F7F7F"/>
                </a:solidFill>
                <a:latin typeface="Cambria"/>
                <a:cs typeface="Cambria"/>
              </a:rPr>
              <a:t> </a:t>
            </a:r>
            <a:r>
              <a:rPr sz="800" i="1" spc="65" dirty="0">
                <a:solidFill>
                  <a:srgbClr val="3F7F7F"/>
                </a:solidFill>
                <a:latin typeface="Cambria"/>
                <a:cs typeface="Cambria"/>
              </a:rPr>
              <a:t>necesario</a:t>
            </a:r>
            <a:r>
              <a:rPr sz="800" i="1" spc="240" dirty="0">
                <a:solidFill>
                  <a:srgbClr val="3F7F7F"/>
                </a:solidFill>
                <a:latin typeface="Cambria"/>
                <a:cs typeface="Cambria"/>
              </a:rPr>
              <a:t> </a:t>
            </a:r>
            <a:r>
              <a:rPr sz="800" i="1" spc="20" dirty="0">
                <a:solidFill>
                  <a:srgbClr val="3F7F7F"/>
                </a:solidFill>
                <a:latin typeface="Cambria"/>
                <a:cs typeface="Cambria"/>
              </a:rPr>
              <a:t>para </a:t>
            </a:r>
            <a:r>
              <a:rPr sz="800" i="1" spc="45" dirty="0">
                <a:solidFill>
                  <a:srgbClr val="3F7F7F"/>
                </a:solidFill>
                <a:latin typeface="Cambria"/>
                <a:cs typeface="Cambria"/>
              </a:rPr>
              <a:t> </a:t>
            </a:r>
            <a:r>
              <a:rPr sz="800" i="1" spc="50" dirty="0">
                <a:solidFill>
                  <a:srgbClr val="3F7F7F"/>
                </a:solidFill>
                <a:latin typeface="Cambria"/>
                <a:cs typeface="Cambria"/>
              </a:rPr>
              <a:t>procesar</a:t>
            </a:r>
            <a:r>
              <a:rPr sz="800" i="1" spc="240" dirty="0">
                <a:solidFill>
                  <a:srgbClr val="3F7F7F"/>
                </a:solidFill>
                <a:latin typeface="Cambria"/>
                <a:cs typeface="Cambria"/>
              </a:rPr>
              <a:t> </a:t>
            </a:r>
            <a:r>
              <a:rPr sz="800" i="1" spc="105" dirty="0">
                <a:solidFill>
                  <a:srgbClr val="3F7F7F"/>
                </a:solidFill>
                <a:latin typeface="Cambria"/>
                <a:cs typeface="Cambria"/>
              </a:rPr>
              <a:t>las</a:t>
            </a:r>
            <a:r>
              <a:rPr sz="800" i="1" spc="240" dirty="0">
                <a:solidFill>
                  <a:srgbClr val="3F7F7F"/>
                </a:solidFill>
                <a:latin typeface="Cambria"/>
                <a:cs typeface="Cambria"/>
              </a:rPr>
              <a:t> </a:t>
            </a:r>
            <a:r>
              <a:rPr sz="800" i="1" spc="80" dirty="0">
                <a:solidFill>
                  <a:srgbClr val="3F7F7F"/>
                </a:solidFill>
                <a:latin typeface="Cambria"/>
                <a:cs typeface="Cambria"/>
              </a:rPr>
              <a:t>peticiones</a:t>
            </a:r>
            <a:endParaRPr sz="800" dirty="0">
              <a:latin typeface="Cambria"/>
              <a:cs typeface="Cambria"/>
            </a:endParaRPr>
          </a:p>
          <a:p>
            <a:pPr marL="12700">
              <a:lnSpc>
                <a:spcPts val="955"/>
              </a:lnSpc>
            </a:pPr>
            <a:r>
              <a:rPr sz="800" i="1" spc="45" dirty="0">
                <a:solidFill>
                  <a:srgbClr val="3F7F7F"/>
                </a:solidFill>
                <a:latin typeface="Cambria"/>
                <a:cs typeface="Cambria"/>
              </a:rPr>
              <a:t>//</a:t>
            </a:r>
            <a:r>
              <a:rPr sz="800" i="1" spc="229" dirty="0">
                <a:solidFill>
                  <a:srgbClr val="3F7F7F"/>
                </a:solidFill>
                <a:latin typeface="Cambria"/>
                <a:cs typeface="Cambria"/>
              </a:rPr>
              <a:t> </a:t>
            </a:r>
            <a:r>
              <a:rPr sz="800" i="1" spc="-30" dirty="0">
                <a:solidFill>
                  <a:srgbClr val="3F7F7F"/>
                </a:solidFill>
                <a:latin typeface="Cambria"/>
                <a:cs typeface="Cambria"/>
              </a:rPr>
              <a:t>POST</a:t>
            </a:r>
            <a:r>
              <a:rPr sz="800" i="1" spc="95" dirty="0">
                <a:solidFill>
                  <a:srgbClr val="3F7F7F"/>
                </a:solidFill>
                <a:latin typeface="Cambria"/>
                <a:cs typeface="Cambria"/>
              </a:rPr>
              <a:t> </a:t>
            </a:r>
            <a:r>
              <a:rPr sz="800" i="1" spc="10" dirty="0">
                <a:solidFill>
                  <a:srgbClr val="3F7F7F"/>
                </a:solidFill>
                <a:latin typeface="Cambria"/>
                <a:cs typeface="Cambria"/>
              </a:rPr>
              <a:t>que </a:t>
            </a:r>
            <a:r>
              <a:rPr sz="800" i="1" spc="50" dirty="0">
                <a:solidFill>
                  <a:srgbClr val="3F7F7F"/>
                </a:solidFill>
                <a:latin typeface="Cambria"/>
                <a:cs typeface="Cambria"/>
              </a:rPr>
              <a:t> </a:t>
            </a:r>
            <a:r>
              <a:rPr sz="800" i="1" spc="60" dirty="0">
                <a:solidFill>
                  <a:srgbClr val="3F7F7F"/>
                </a:solidFill>
                <a:latin typeface="Cambria"/>
                <a:cs typeface="Cambria"/>
              </a:rPr>
              <a:t>incluyan</a:t>
            </a:r>
            <a:r>
              <a:rPr sz="800" i="1" spc="235" dirty="0">
                <a:solidFill>
                  <a:srgbClr val="3F7F7F"/>
                </a:solidFill>
                <a:latin typeface="Cambria"/>
                <a:cs typeface="Cambria"/>
              </a:rPr>
              <a:t> </a:t>
            </a:r>
            <a:r>
              <a:rPr sz="800" i="1" spc="-10" dirty="0">
                <a:solidFill>
                  <a:srgbClr val="3F7F7F"/>
                </a:solidFill>
                <a:latin typeface="Cambria"/>
                <a:cs typeface="Cambria"/>
              </a:rPr>
              <a:t>un</a:t>
            </a:r>
            <a:r>
              <a:rPr sz="800" i="1" spc="229" dirty="0">
                <a:solidFill>
                  <a:srgbClr val="3F7F7F"/>
                </a:solidFill>
                <a:latin typeface="Cambria"/>
                <a:cs typeface="Cambria"/>
              </a:rPr>
              <a:t> </a:t>
            </a:r>
            <a:r>
              <a:rPr sz="800" i="1" spc="35" dirty="0">
                <a:solidFill>
                  <a:srgbClr val="3F7F7F"/>
                </a:solidFill>
                <a:latin typeface="Cambria"/>
                <a:cs typeface="Cambria"/>
              </a:rPr>
              <a:t>cuerpo</a:t>
            </a:r>
            <a:r>
              <a:rPr sz="800" i="1" spc="235" dirty="0">
                <a:solidFill>
                  <a:srgbClr val="3F7F7F"/>
                </a:solidFill>
                <a:latin typeface="Cambria"/>
                <a:cs typeface="Cambria"/>
              </a:rPr>
              <a:t> </a:t>
            </a:r>
            <a:r>
              <a:rPr sz="800" i="1" spc="80" dirty="0">
                <a:solidFill>
                  <a:srgbClr val="3F7F7F"/>
                </a:solidFill>
                <a:latin typeface="Cambria"/>
                <a:cs typeface="Cambria"/>
              </a:rPr>
              <a:t>json</a:t>
            </a:r>
            <a:endParaRPr sz="800" dirty="0">
              <a:latin typeface="Cambria"/>
              <a:cs typeface="Cambria"/>
            </a:endParaRPr>
          </a:p>
        </p:txBody>
      </p:sp>
      <p:grpSp>
        <p:nvGrpSpPr>
          <p:cNvPr id="10" name="object 10"/>
          <p:cNvGrpSpPr/>
          <p:nvPr/>
        </p:nvGrpSpPr>
        <p:grpSpPr>
          <a:xfrm>
            <a:off x="0" y="3333699"/>
            <a:ext cx="4608195" cy="122555"/>
            <a:chOff x="0" y="3333699"/>
            <a:chExt cx="4608195" cy="122555"/>
          </a:xfrm>
        </p:grpSpPr>
        <p:sp>
          <p:nvSpPr>
            <p:cNvPr id="11" name="object 11"/>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2" name="object 12"/>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5" name="object 15"/>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18</a:t>
            </a:fld>
            <a:endParaRPr spc="-20" dirty="0"/>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170815"/>
            <a:chOff x="0" y="0"/>
            <a:chExt cx="4608195" cy="170815"/>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73"/>
              <a:ext cx="4608004" cy="50609"/>
            </a:xfrm>
            <a:prstGeom prst="rect">
              <a:avLst/>
            </a:prstGeom>
          </p:spPr>
        </p:pic>
      </p:grpSp>
      <p:sp>
        <p:nvSpPr>
          <p:cNvPr id="6" name="object 6"/>
          <p:cNvSpPr/>
          <p:nvPr/>
        </p:nvSpPr>
        <p:spPr>
          <a:xfrm>
            <a:off x="359994" y="769683"/>
            <a:ext cx="3888104" cy="1758950"/>
          </a:xfrm>
          <a:custGeom>
            <a:avLst/>
            <a:gdLst/>
            <a:ahLst/>
            <a:cxnLst/>
            <a:rect l="l" t="t" r="r" b="b"/>
            <a:pathLst>
              <a:path w="3888104" h="1758950">
                <a:moveTo>
                  <a:pt x="3888003" y="0"/>
                </a:moveTo>
                <a:lnTo>
                  <a:pt x="0" y="0"/>
                </a:lnTo>
                <a:lnTo>
                  <a:pt x="0" y="1758695"/>
                </a:lnTo>
                <a:lnTo>
                  <a:pt x="3888003" y="1758695"/>
                </a:lnTo>
                <a:lnTo>
                  <a:pt x="3888003" y="0"/>
                </a:lnTo>
                <a:close/>
              </a:path>
            </a:pathLst>
          </a:custGeom>
          <a:solidFill>
            <a:srgbClr val="F4F4F4"/>
          </a:solidFill>
        </p:spPr>
        <p:txBody>
          <a:bodyPr wrap="square" lIns="0" tIns="0" rIns="0" bIns="0" rtlCol="0"/>
          <a:lstStyle/>
          <a:p>
            <a:endParaRPr/>
          </a:p>
        </p:txBody>
      </p:sp>
      <p:sp>
        <p:nvSpPr>
          <p:cNvPr id="7" name="object 7"/>
          <p:cNvSpPr txBox="1"/>
          <p:nvPr/>
        </p:nvSpPr>
        <p:spPr>
          <a:xfrm>
            <a:off x="385254" y="777861"/>
            <a:ext cx="2660650" cy="1710055"/>
          </a:xfrm>
          <a:prstGeom prst="rect">
            <a:avLst/>
          </a:prstGeom>
        </p:spPr>
        <p:txBody>
          <a:bodyPr vert="horz" wrap="square" lIns="0" tIns="12065" rIns="0" bIns="0" rtlCol="0">
            <a:spAutoFit/>
          </a:bodyPr>
          <a:lstStyle/>
          <a:p>
            <a:pPr marL="12700">
              <a:lnSpc>
                <a:spcPts val="955"/>
              </a:lnSpc>
              <a:spcBef>
                <a:spcPts val="95"/>
              </a:spcBef>
            </a:pPr>
            <a:r>
              <a:rPr sz="800" i="1" spc="45" dirty="0">
                <a:solidFill>
                  <a:srgbClr val="3F7F7F"/>
                </a:solidFill>
                <a:latin typeface="Cambria"/>
                <a:cs typeface="Cambria"/>
              </a:rPr>
              <a:t>//</a:t>
            </a:r>
            <a:r>
              <a:rPr sz="800" i="1" spc="229" dirty="0">
                <a:solidFill>
                  <a:srgbClr val="3F7F7F"/>
                </a:solidFill>
                <a:latin typeface="Cambria"/>
                <a:cs typeface="Cambria"/>
              </a:rPr>
              <a:t> </a:t>
            </a:r>
            <a:r>
              <a:rPr sz="800" i="1" spc="45" dirty="0">
                <a:solidFill>
                  <a:srgbClr val="3F7F7F"/>
                </a:solidFill>
                <a:latin typeface="Cambria"/>
                <a:cs typeface="Cambria"/>
              </a:rPr>
              <a:t>Direccionamiento</a:t>
            </a:r>
            <a:r>
              <a:rPr sz="800" i="1" spc="235" dirty="0">
                <a:solidFill>
                  <a:srgbClr val="3F7F7F"/>
                </a:solidFill>
                <a:latin typeface="Cambria"/>
                <a:cs typeface="Cambria"/>
              </a:rPr>
              <a:t> </a:t>
            </a:r>
            <a:r>
              <a:rPr sz="800" i="1" spc="20" dirty="0">
                <a:solidFill>
                  <a:srgbClr val="3F7F7F"/>
                </a:solidFill>
                <a:latin typeface="Cambria"/>
                <a:cs typeface="Cambria"/>
              </a:rPr>
              <a:t>para </a:t>
            </a:r>
            <a:r>
              <a:rPr sz="800" i="1" spc="35" dirty="0">
                <a:solidFill>
                  <a:srgbClr val="3F7F7F"/>
                </a:solidFill>
                <a:latin typeface="Cambria"/>
                <a:cs typeface="Cambria"/>
              </a:rPr>
              <a:t> </a:t>
            </a:r>
            <a:r>
              <a:rPr sz="800" i="1" spc="-45" dirty="0">
                <a:solidFill>
                  <a:srgbClr val="3F7F7F"/>
                </a:solidFill>
                <a:latin typeface="Cambria"/>
                <a:cs typeface="Cambria"/>
              </a:rPr>
              <a:t>GET</a:t>
            </a:r>
            <a:endParaRPr sz="800" dirty="0">
              <a:latin typeface="Cambria"/>
              <a:cs typeface="Cambria"/>
            </a:endParaRPr>
          </a:p>
          <a:p>
            <a:pPr marL="120014" marR="5080" indent="-107950">
              <a:lnSpc>
                <a:spcPts val="950"/>
              </a:lnSpc>
              <a:spcBef>
                <a:spcPts val="35"/>
              </a:spcBef>
            </a:pPr>
            <a:r>
              <a:rPr sz="800" spc="40" dirty="0">
                <a:latin typeface="SimSun"/>
                <a:cs typeface="SimSun"/>
              </a:rPr>
              <a:t>app.get(</a:t>
            </a:r>
            <a:r>
              <a:rPr sz="800" spc="40" dirty="0">
                <a:solidFill>
                  <a:srgbClr val="BA2121"/>
                </a:solidFill>
                <a:latin typeface="Trebuchet MS"/>
                <a:cs typeface="Trebuchet MS"/>
              </a:rPr>
              <a:t>’</a:t>
            </a:r>
            <a:r>
              <a:rPr sz="800" spc="40" dirty="0">
                <a:solidFill>
                  <a:srgbClr val="BA2121"/>
                </a:solidFill>
                <a:latin typeface="SimSun"/>
                <a:cs typeface="SimSun"/>
              </a:rPr>
              <a:t>/</a:t>
            </a:r>
            <a:r>
              <a:rPr sz="800" spc="40" dirty="0">
                <a:solidFill>
                  <a:srgbClr val="BA2121"/>
                </a:solidFill>
                <a:latin typeface="Trebuchet MS"/>
                <a:cs typeface="Trebuchet MS"/>
              </a:rPr>
              <a:t>’</a:t>
            </a:r>
            <a:r>
              <a:rPr sz="800" spc="40" dirty="0">
                <a:latin typeface="SimSun"/>
                <a:cs typeface="SimSun"/>
              </a:rPr>
              <a:t>,</a:t>
            </a:r>
            <a:r>
              <a:rPr sz="800" spc="55" dirty="0">
                <a:latin typeface="SimSun"/>
                <a:cs typeface="SimSun"/>
              </a:rPr>
              <a:t> </a:t>
            </a:r>
            <a:r>
              <a:rPr sz="800" spc="20" dirty="0">
                <a:latin typeface="SimSun"/>
                <a:cs typeface="SimSun"/>
              </a:rPr>
              <a:t>(req,</a:t>
            </a:r>
            <a:r>
              <a:rPr sz="800" spc="60" dirty="0">
                <a:latin typeface="SimSun"/>
                <a:cs typeface="SimSun"/>
              </a:rPr>
              <a:t> </a:t>
            </a:r>
            <a:r>
              <a:rPr sz="800" spc="20" dirty="0">
                <a:latin typeface="SimSun"/>
                <a:cs typeface="SimSun"/>
              </a:rPr>
              <a:t>res)</a:t>
            </a:r>
            <a:r>
              <a:rPr sz="800" spc="60" dirty="0">
                <a:latin typeface="SimSun"/>
                <a:cs typeface="SimSun"/>
              </a:rPr>
              <a:t> </a:t>
            </a:r>
            <a:r>
              <a:rPr sz="800" spc="20" dirty="0">
                <a:latin typeface="SimSun"/>
                <a:cs typeface="SimSun"/>
              </a:rPr>
              <a:t>=&gt;</a:t>
            </a:r>
            <a:r>
              <a:rPr sz="800" spc="60" dirty="0">
                <a:latin typeface="SimSun"/>
                <a:cs typeface="SimSun"/>
              </a:rPr>
              <a:t> </a:t>
            </a:r>
            <a:r>
              <a:rPr sz="800" spc="20" dirty="0">
                <a:latin typeface="SimSun"/>
                <a:cs typeface="SimSun"/>
              </a:rPr>
              <a:t>{ </a:t>
            </a:r>
            <a:r>
              <a:rPr sz="800" spc="25" dirty="0">
                <a:latin typeface="SimSun"/>
                <a:cs typeface="SimSun"/>
              </a:rPr>
              <a:t> res.type(</a:t>
            </a:r>
            <a:r>
              <a:rPr sz="800" spc="25" dirty="0">
                <a:solidFill>
                  <a:srgbClr val="BA2121"/>
                </a:solidFill>
                <a:latin typeface="Trebuchet MS"/>
                <a:cs typeface="Trebuchet MS"/>
              </a:rPr>
              <a:t>’</a:t>
            </a:r>
            <a:r>
              <a:rPr sz="800" spc="25" dirty="0">
                <a:solidFill>
                  <a:srgbClr val="BA2121"/>
                </a:solidFill>
                <a:latin typeface="SimSun"/>
                <a:cs typeface="SimSun"/>
              </a:rPr>
              <a:t>text/plain; charset=utf-8</a:t>
            </a:r>
            <a:r>
              <a:rPr sz="800" spc="25" dirty="0">
                <a:solidFill>
                  <a:srgbClr val="BA2121"/>
                </a:solidFill>
                <a:latin typeface="Trebuchet MS"/>
                <a:cs typeface="Trebuchet MS"/>
              </a:rPr>
              <a:t>’</a:t>
            </a:r>
            <a:r>
              <a:rPr sz="800" spc="25" dirty="0">
                <a:latin typeface="SimSun"/>
                <a:cs typeface="SimSun"/>
              </a:rPr>
              <a:t>); </a:t>
            </a:r>
            <a:r>
              <a:rPr sz="800" spc="30" dirty="0">
                <a:latin typeface="SimSun"/>
                <a:cs typeface="SimSun"/>
              </a:rPr>
              <a:t> </a:t>
            </a:r>
            <a:r>
              <a:rPr sz="800" spc="25" dirty="0">
                <a:latin typeface="SimSun"/>
                <a:cs typeface="SimSun"/>
              </a:rPr>
              <a:t>res.send(</a:t>
            </a:r>
            <a:r>
              <a:rPr sz="800" spc="25" dirty="0">
                <a:solidFill>
                  <a:srgbClr val="BA2121"/>
                </a:solidFill>
                <a:latin typeface="Trebuchet MS"/>
                <a:cs typeface="Trebuchet MS"/>
              </a:rPr>
              <a:t>’</a:t>
            </a:r>
            <a:r>
              <a:rPr sz="800" spc="25" dirty="0">
                <a:solidFill>
                  <a:srgbClr val="BA2121"/>
                </a:solidFill>
                <a:latin typeface="SimSun"/>
                <a:cs typeface="SimSun"/>
              </a:rPr>
              <a:t>Bienvenidos</a:t>
            </a:r>
            <a:r>
              <a:rPr sz="800" spc="20" dirty="0">
                <a:solidFill>
                  <a:srgbClr val="BA2121"/>
                </a:solidFill>
                <a:latin typeface="SimSun"/>
                <a:cs typeface="SimSun"/>
              </a:rPr>
              <a:t> a</a:t>
            </a:r>
            <a:r>
              <a:rPr sz="800" spc="25" dirty="0">
                <a:solidFill>
                  <a:srgbClr val="BA2121"/>
                </a:solidFill>
                <a:latin typeface="SimSun"/>
                <a:cs typeface="SimSun"/>
              </a:rPr>
              <a:t> </a:t>
            </a:r>
            <a:r>
              <a:rPr sz="800" spc="20" dirty="0">
                <a:solidFill>
                  <a:srgbClr val="BA2121"/>
                </a:solidFill>
                <a:latin typeface="SimSun"/>
                <a:cs typeface="SimSun"/>
              </a:rPr>
              <a:t>mi</a:t>
            </a:r>
            <a:r>
              <a:rPr sz="800" spc="25" dirty="0">
                <a:solidFill>
                  <a:srgbClr val="BA2121"/>
                </a:solidFill>
                <a:latin typeface="SimSun"/>
                <a:cs typeface="SimSun"/>
              </a:rPr>
              <a:t> </a:t>
            </a:r>
            <a:r>
              <a:rPr sz="800" spc="-40" dirty="0">
                <a:solidFill>
                  <a:srgbClr val="BA2121"/>
                </a:solidFill>
                <a:latin typeface="SimSun"/>
                <a:cs typeface="SimSun"/>
              </a:rPr>
              <a:t>p´agina</a:t>
            </a:r>
            <a:r>
              <a:rPr sz="800" spc="25" dirty="0">
                <a:solidFill>
                  <a:srgbClr val="BA2121"/>
                </a:solidFill>
                <a:latin typeface="SimSun"/>
                <a:cs typeface="SimSun"/>
              </a:rPr>
              <a:t> </a:t>
            </a:r>
            <a:r>
              <a:rPr sz="800" spc="20" dirty="0">
                <a:solidFill>
                  <a:srgbClr val="BA2121"/>
                </a:solidFill>
                <a:latin typeface="SimSun"/>
                <a:cs typeface="SimSun"/>
              </a:rPr>
              <a:t>de</a:t>
            </a:r>
            <a:r>
              <a:rPr sz="800" spc="25" dirty="0">
                <a:solidFill>
                  <a:srgbClr val="BA2121"/>
                </a:solidFill>
                <a:latin typeface="SimSun"/>
                <a:cs typeface="SimSun"/>
              </a:rPr>
              <a:t> </a:t>
            </a:r>
            <a:r>
              <a:rPr sz="800" spc="30" dirty="0">
                <a:solidFill>
                  <a:srgbClr val="BA2121"/>
                </a:solidFill>
                <a:latin typeface="SimSun"/>
                <a:cs typeface="SimSun"/>
              </a:rPr>
              <a:t>ejemplo</a:t>
            </a:r>
            <a:r>
              <a:rPr sz="800" spc="30" dirty="0">
                <a:solidFill>
                  <a:srgbClr val="BA2121"/>
                </a:solidFill>
                <a:latin typeface="Trebuchet MS"/>
                <a:cs typeface="Trebuchet MS"/>
              </a:rPr>
              <a:t>’</a:t>
            </a:r>
            <a:r>
              <a:rPr sz="800" spc="30" dirty="0">
                <a:latin typeface="SimSun"/>
                <a:cs typeface="SimSun"/>
              </a:rPr>
              <a:t>);</a:t>
            </a:r>
            <a:endParaRPr sz="800" dirty="0">
              <a:latin typeface="SimSun"/>
              <a:cs typeface="SimSun"/>
            </a:endParaRPr>
          </a:p>
          <a:p>
            <a:pPr marL="12700">
              <a:lnSpc>
                <a:spcPts val="910"/>
              </a:lnSpc>
            </a:pPr>
            <a:r>
              <a:rPr sz="800" spc="20" dirty="0">
                <a:latin typeface="SimSun"/>
                <a:cs typeface="SimSun"/>
              </a:rPr>
              <a:t>})</a:t>
            </a:r>
            <a:endParaRPr sz="800" dirty="0">
              <a:latin typeface="SimSun"/>
              <a:cs typeface="SimSun"/>
            </a:endParaRPr>
          </a:p>
          <a:p>
            <a:pPr>
              <a:lnSpc>
                <a:spcPct val="100000"/>
              </a:lnSpc>
              <a:spcBef>
                <a:spcPts val="10"/>
              </a:spcBef>
            </a:pPr>
            <a:endParaRPr sz="750" dirty="0">
              <a:latin typeface="SimSun"/>
              <a:cs typeface="SimSun"/>
            </a:endParaRPr>
          </a:p>
          <a:p>
            <a:pPr marL="120014" marR="273685" indent="-107950">
              <a:lnSpc>
                <a:spcPts val="950"/>
              </a:lnSpc>
            </a:pPr>
            <a:r>
              <a:rPr sz="800" spc="35" dirty="0">
                <a:latin typeface="SimSun"/>
                <a:cs typeface="SimSun"/>
              </a:rPr>
              <a:t>app.get(</a:t>
            </a:r>
            <a:r>
              <a:rPr sz="800" spc="35" dirty="0">
                <a:solidFill>
                  <a:srgbClr val="BA2121"/>
                </a:solidFill>
                <a:latin typeface="Trebuchet MS"/>
                <a:cs typeface="Trebuchet MS"/>
              </a:rPr>
              <a:t>’</a:t>
            </a:r>
            <a:r>
              <a:rPr sz="800" spc="35" dirty="0">
                <a:solidFill>
                  <a:srgbClr val="BA2121"/>
                </a:solidFill>
                <a:latin typeface="SimSun"/>
                <a:cs typeface="SimSun"/>
              </a:rPr>
              <a:t>/about</a:t>
            </a:r>
            <a:r>
              <a:rPr sz="800" spc="35" dirty="0">
                <a:solidFill>
                  <a:srgbClr val="BA2121"/>
                </a:solidFill>
                <a:latin typeface="Trebuchet MS"/>
                <a:cs typeface="Trebuchet MS"/>
              </a:rPr>
              <a:t>’</a:t>
            </a:r>
            <a:r>
              <a:rPr sz="800" spc="35" dirty="0">
                <a:latin typeface="SimSun"/>
                <a:cs typeface="SimSun"/>
              </a:rPr>
              <a:t>, </a:t>
            </a:r>
            <a:r>
              <a:rPr sz="800" spc="20" dirty="0">
                <a:latin typeface="SimSun"/>
                <a:cs typeface="SimSun"/>
              </a:rPr>
              <a:t>(req, res) =&gt; { </a:t>
            </a:r>
            <a:r>
              <a:rPr sz="800" spc="25" dirty="0">
                <a:latin typeface="SimSun"/>
                <a:cs typeface="SimSun"/>
              </a:rPr>
              <a:t> res.type(</a:t>
            </a:r>
            <a:r>
              <a:rPr sz="800" spc="25" dirty="0">
                <a:solidFill>
                  <a:srgbClr val="BA2121"/>
                </a:solidFill>
                <a:latin typeface="Trebuchet MS"/>
                <a:cs typeface="Trebuchet MS"/>
              </a:rPr>
              <a:t>’</a:t>
            </a:r>
            <a:r>
              <a:rPr sz="800" spc="25" dirty="0">
                <a:solidFill>
                  <a:srgbClr val="BA2121"/>
                </a:solidFill>
                <a:latin typeface="SimSun"/>
                <a:cs typeface="SimSun"/>
              </a:rPr>
              <a:t>text/plain; charset=utf-8</a:t>
            </a:r>
            <a:r>
              <a:rPr sz="800" spc="25" dirty="0">
                <a:solidFill>
                  <a:srgbClr val="BA2121"/>
                </a:solidFill>
                <a:latin typeface="Trebuchet MS"/>
                <a:cs typeface="Trebuchet MS"/>
              </a:rPr>
              <a:t>’</a:t>
            </a:r>
            <a:r>
              <a:rPr sz="800" spc="25" dirty="0">
                <a:latin typeface="SimSun"/>
                <a:cs typeface="SimSun"/>
              </a:rPr>
              <a:t>); </a:t>
            </a:r>
            <a:r>
              <a:rPr sz="800" spc="30" dirty="0">
                <a:latin typeface="SimSun"/>
                <a:cs typeface="SimSun"/>
              </a:rPr>
              <a:t> res.send(</a:t>
            </a:r>
            <a:r>
              <a:rPr sz="800" spc="30" dirty="0">
                <a:solidFill>
                  <a:srgbClr val="BA2121"/>
                </a:solidFill>
                <a:latin typeface="Trebuchet MS"/>
                <a:cs typeface="Trebuchet MS"/>
              </a:rPr>
              <a:t>’</a:t>
            </a:r>
            <a:r>
              <a:rPr sz="800" spc="30" dirty="0">
                <a:solidFill>
                  <a:srgbClr val="BA2121"/>
                </a:solidFill>
                <a:latin typeface="SimSun"/>
                <a:cs typeface="SimSun"/>
              </a:rPr>
              <a:t>Esto</a:t>
            </a:r>
            <a:r>
              <a:rPr sz="800" spc="15" dirty="0">
                <a:solidFill>
                  <a:srgbClr val="BA2121"/>
                </a:solidFill>
                <a:latin typeface="SimSun"/>
                <a:cs typeface="SimSun"/>
              </a:rPr>
              <a:t> </a:t>
            </a:r>
            <a:r>
              <a:rPr sz="800" spc="20" dirty="0">
                <a:solidFill>
                  <a:srgbClr val="BA2121"/>
                </a:solidFill>
                <a:latin typeface="SimSun"/>
                <a:cs typeface="SimSun"/>
              </a:rPr>
              <a:t>es</a:t>
            </a:r>
            <a:r>
              <a:rPr sz="800" spc="15" dirty="0">
                <a:solidFill>
                  <a:srgbClr val="BA2121"/>
                </a:solidFill>
                <a:latin typeface="SimSun"/>
                <a:cs typeface="SimSun"/>
              </a:rPr>
              <a:t> </a:t>
            </a:r>
            <a:r>
              <a:rPr sz="800" spc="20" dirty="0">
                <a:solidFill>
                  <a:srgbClr val="BA2121"/>
                </a:solidFill>
                <a:latin typeface="SimSun"/>
                <a:cs typeface="SimSun"/>
              </a:rPr>
              <a:t>una prueba</a:t>
            </a:r>
            <a:r>
              <a:rPr sz="800" spc="15" dirty="0">
                <a:solidFill>
                  <a:srgbClr val="BA2121"/>
                </a:solidFill>
                <a:latin typeface="SimSun"/>
                <a:cs typeface="SimSun"/>
              </a:rPr>
              <a:t> </a:t>
            </a:r>
            <a:r>
              <a:rPr sz="800" spc="20" dirty="0">
                <a:solidFill>
                  <a:srgbClr val="BA2121"/>
                </a:solidFill>
                <a:latin typeface="SimSun"/>
                <a:cs typeface="SimSun"/>
              </a:rPr>
              <a:t>de </a:t>
            </a:r>
            <a:r>
              <a:rPr sz="800" spc="30" dirty="0">
                <a:solidFill>
                  <a:srgbClr val="BA2121"/>
                </a:solidFill>
                <a:latin typeface="SimSun"/>
                <a:cs typeface="SimSun"/>
              </a:rPr>
              <a:t>Express</a:t>
            </a:r>
            <a:r>
              <a:rPr sz="800" spc="30" dirty="0">
                <a:solidFill>
                  <a:srgbClr val="BA2121"/>
                </a:solidFill>
                <a:latin typeface="Trebuchet MS"/>
                <a:cs typeface="Trebuchet MS"/>
              </a:rPr>
              <a:t>’</a:t>
            </a:r>
            <a:r>
              <a:rPr sz="800" spc="30" dirty="0">
                <a:latin typeface="SimSun"/>
                <a:cs typeface="SimSun"/>
              </a:rPr>
              <a:t>);</a:t>
            </a:r>
            <a:endParaRPr sz="800" dirty="0">
              <a:latin typeface="SimSun"/>
              <a:cs typeface="SimSun"/>
            </a:endParaRPr>
          </a:p>
          <a:p>
            <a:pPr marL="12700">
              <a:lnSpc>
                <a:spcPts val="910"/>
              </a:lnSpc>
            </a:pPr>
            <a:r>
              <a:rPr sz="800" spc="20" dirty="0">
                <a:latin typeface="SimSun"/>
                <a:cs typeface="SimSun"/>
              </a:rPr>
              <a:t>})</a:t>
            </a:r>
            <a:endParaRPr sz="800" dirty="0">
              <a:latin typeface="SimSun"/>
              <a:cs typeface="SimSun"/>
            </a:endParaRPr>
          </a:p>
          <a:p>
            <a:pPr>
              <a:lnSpc>
                <a:spcPct val="100000"/>
              </a:lnSpc>
              <a:spcBef>
                <a:spcPts val="10"/>
              </a:spcBef>
            </a:pPr>
            <a:endParaRPr sz="750" dirty="0">
              <a:latin typeface="SimSun"/>
              <a:cs typeface="SimSun"/>
            </a:endParaRPr>
          </a:p>
          <a:p>
            <a:pPr marL="120014" marR="434975" indent="-107950">
              <a:lnSpc>
                <a:spcPts val="950"/>
              </a:lnSpc>
              <a:spcBef>
                <a:spcPts val="5"/>
              </a:spcBef>
            </a:pPr>
            <a:r>
              <a:rPr sz="800" spc="35" dirty="0">
                <a:latin typeface="SimSun"/>
                <a:cs typeface="SimSun"/>
              </a:rPr>
              <a:t>app.get(</a:t>
            </a:r>
            <a:r>
              <a:rPr sz="800" spc="35" dirty="0">
                <a:solidFill>
                  <a:srgbClr val="BA2121"/>
                </a:solidFill>
                <a:latin typeface="Trebuchet MS"/>
                <a:cs typeface="Trebuchet MS"/>
              </a:rPr>
              <a:t>’</a:t>
            </a:r>
            <a:r>
              <a:rPr sz="800" spc="35" dirty="0">
                <a:solidFill>
                  <a:srgbClr val="BA2121"/>
                </a:solidFill>
                <a:latin typeface="SimSun"/>
                <a:cs typeface="SimSun"/>
              </a:rPr>
              <a:t>/data</a:t>
            </a:r>
            <a:r>
              <a:rPr sz="800" spc="35" dirty="0">
                <a:solidFill>
                  <a:srgbClr val="BA2121"/>
                </a:solidFill>
                <a:latin typeface="Trebuchet MS"/>
                <a:cs typeface="Trebuchet MS"/>
              </a:rPr>
              <a:t>’</a:t>
            </a:r>
            <a:r>
              <a:rPr sz="800" spc="35" dirty="0">
                <a:latin typeface="SimSun"/>
                <a:cs typeface="SimSun"/>
              </a:rPr>
              <a:t>, </a:t>
            </a:r>
            <a:r>
              <a:rPr sz="800" spc="20" dirty="0">
                <a:latin typeface="SimSun"/>
                <a:cs typeface="SimSun"/>
              </a:rPr>
              <a:t>(req, res) =&gt; { </a:t>
            </a:r>
            <a:r>
              <a:rPr sz="800" spc="25" dirty="0">
                <a:latin typeface="SimSun"/>
                <a:cs typeface="SimSun"/>
              </a:rPr>
              <a:t> </a:t>
            </a:r>
            <a:r>
              <a:rPr sz="800" spc="30" dirty="0">
                <a:latin typeface="SimSun"/>
                <a:cs typeface="SimSun"/>
              </a:rPr>
              <a:t>res.json(</a:t>
            </a:r>
            <a:r>
              <a:rPr sz="800" spc="30" dirty="0">
                <a:solidFill>
                  <a:srgbClr val="BA2121"/>
                </a:solidFill>
                <a:latin typeface="SimSun"/>
                <a:cs typeface="SimSun"/>
              </a:rPr>
              <a:t>"[</a:t>
            </a:r>
            <a:r>
              <a:rPr sz="800" spc="30" dirty="0">
                <a:solidFill>
                  <a:srgbClr val="BA2121"/>
                </a:solidFill>
                <a:latin typeface="Trebuchet MS"/>
                <a:cs typeface="Trebuchet MS"/>
              </a:rPr>
              <a:t>’</a:t>
            </a:r>
            <a:r>
              <a:rPr sz="800" spc="30" dirty="0">
                <a:solidFill>
                  <a:srgbClr val="BA2121"/>
                </a:solidFill>
                <a:latin typeface="SimSun"/>
                <a:cs typeface="SimSun"/>
              </a:rPr>
              <a:t>sota</a:t>
            </a:r>
            <a:r>
              <a:rPr sz="800" spc="30" dirty="0">
                <a:solidFill>
                  <a:srgbClr val="BA2121"/>
                </a:solidFill>
                <a:latin typeface="Trebuchet MS"/>
                <a:cs typeface="Trebuchet MS"/>
              </a:rPr>
              <a:t>’</a:t>
            </a:r>
            <a:r>
              <a:rPr sz="800" spc="30" dirty="0">
                <a:solidFill>
                  <a:srgbClr val="BA2121"/>
                </a:solidFill>
                <a:latin typeface="SimSun"/>
                <a:cs typeface="SimSun"/>
              </a:rPr>
              <a:t>,</a:t>
            </a:r>
            <a:r>
              <a:rPr sz="800" spc="40" dirty="0">
                <a:solidFill>
                  <a:srgbClr val="BA2121"/>
                </a:solidFill>
                <a:latin typeface="SimSun"/>
                <a:cs typeface="SimSun"/>
              </a:rPr>
              <a:t> </a:t>
            </a:r>
            <a:r>
              <a:rPr sz="800" spc="40" dirty="0">
                <a:solidFill>
                  <a:srgbClr val="BA2121"/>
                </a:solidFill>
                <a:latin typeface="Trebuchet MS"/>
                <a:cs typeface="Trebuchet MS"/>
              </a:rPr>
              <a:t>’</a:t>
            </a:r>
            <a:r>
              <a:rPr sz="800" spc="40" dirty="0">
                <a:solidFill>
                  <a:srgbClr val="BA2121"/>
                </a:solidFill>
                <a:latin typeface="SimSun"/>
                <a:cs typeface="SimSun"/>
              </a:rPr>
              <a:t>caballo</a:t>
            </a:r>
            <a:r>
              <a:rPr sz="800" spc="40" dirty="0">
                <a:solidFill>
                  <a:srgbClr val="BA2121"/>
                </a:solidFill>
                <a:latin typeface="Trebuchet MS"/>
                <a:cs typeface="Trebuchet MS"/>
              </a:rPr>
              <a:t>’</a:t>
            </a:r>
            <a:r>
              <a:rPr sz="800" spc="40" dirty="0">
                <a:solidFill>
                  <a:srgbClr val="BA2121"/>
                </a:solidFill>
                <a:latin typeface="SimSun"/>
                <a:cs typeface="SimSun"/>
              </a:rPr>
              <a:t>, </a:t>
            </a:r>
            <a:r>
              <a:rPr sz="800" spc="45" dirty="0">
                <a:solidFill>
                  <a:srgbClr val="BA2121"/>
                </a:solidFill>
                <a:latin typeface="Trebuchet MS"/>
                <a:cs typeface="Trebuchet MS"/>
              </a:rPr>
              <a:t>’</a:t>
            </a:r>
            <a:r>
              <a:rPr sz="800" spc="45" dirty="0">
                <a:solidFill>
                  <a:srgbClr val="BA2121"/>
                </a:solidFill>
                <a:latin typeface="SimSun"/>
                <a:cs typeface="SimSun"/>
              </a:rPr>
              <a:t>rey</a:t>
            </a:r>
            <a:r>
              <a:rPr sz="800" spc="45" dirty="0">
                <a:solidFill>
                  <a:srgbClr val="BA2121"/>
                </a:solidFill>
                <a:latin typeface="Trebuchet MS"/>
                <a:cs typeface="Trebuchet MS"/>
              </a:rPr>
              <a:t>’</a:t>
            </a:r>
            <a:r>
              <a:rPr sz="800" spc="45" dirty="0">
                <a:solidFill>
                  <a:srgbClr val="BA2121"/>
                </a:solidFill>
                <a:latin typeface="SimSun"/>
                <a:cs typeface="SimSun"/>
              </a:rPr>
              <a:t>]"</a:t>
            </a:r>
            <a:r>
              <a:rPr sz="800" spc="45" dirty="0">
                <a:latin typeface="SimSun"/>
                <a:cs typeface="SimSun"/>
              </a:rPr>
              <a:t>);</a:t>
            </a:r>
            <a:endParaRPr sz="800" dirty="0">
              <a:latin typeface="SimSun"/>
              <a:cs typeface="SimSun"/>
            </a:endParaRPr>
          </a:p>
          <a:p>
            <a:pPr marL="12700">
              <a:lnSpc>
                <a:spcPts val="915"/>
              </a:lnSpc>
            </a:pPr>
            <a:r>
              <a:rPr sz="800" spc="20" dirty="0">
                <a:latin typeface="SimSun"/>
                <a:cs typeface="SimSun"/>
              </a:rPr>
              <a:t>})</a:t>
            </a:r>
            <a:endParaRPr sz="800" dirty="0">
              <a:latin typeface="SimSun"/>
              <a:cs typeface="SimSun"/>
            </a:endParaRPr>
          </a:p>
        </p:txBody>
      </p:sp>
      <p:grpSp>
        <p:nvGrpSpPr>
          <p:cNvPr id="8" name="object 8"/>
          <p:cNvGrpSpPr/>
          <p:nvPr/>
        </p:nvGrpSpPr>
        <p:grpSpPr>
          <a:xfrm>
            <a:off x="0" y="3333699"/>
            <a:ext cx="4608195" cy="122555"/>
            <a:chOff x="0" y="3333699"/>
            <a:chExt cx="4608195" cy="122555"/>
          </a:xfrm>
        </p:grpSpPr>
        <p:sp>
          <p:nvSpPr>
            <p:cNvPr id="9" name="object 9"/>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0" name="object 10"/>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3" name="object 13"/>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19</a:t>
            </a:fld>
            <a:endParaRPr spc="-20" dirty="0"/>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381000"/>
            <a:chOff x="0" y="0"/>
            <a:chExt cx="4608195" cy="381000"/>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68"/>
              <a:ext cx="4608004" cy="260646"/>
            </a:xfrm>
            <a:prstGeom prst="rect">
              <a:avLst/>
            </a:prstGeom>
          </p:spPr>
        </p:pic>
      </p:grpSp>
      <p:sp>
        <p:nvSpPr>
          <p:cNvPr id="6" name="object 6"/>
          <p:cNvSpPr txBox="1">
            <a:spLocks noGrp="1"/>
          </p:cNvSpPr>
          <p:nvPr>
            <p:ph type="title"/>
          </p:nvPr>
        </p:nvSpPr>
        <p:spPr>
          <a:xfrm>
            <a:off x="154762" y="117193"/>
            <a:ext cx="741045" cy="244475"/>
          </a:xfrm>
          <a:prstGeom prst="rect">
            <a:avLst/>
          </a:prstGeom>
        </p:spPr>
        <p:txBody>
          <a:bodyPr vert="horz" wrap="square" lIns="0" tIns="17145" rIns="0" bIns="0" rtlCol="0">
            <a:spAutoFit/>
          </a:bodyPr>
          <a:lstStyle/>
          <a:p>
            <a:pPr marL="12700">
              <a:lnSpc>
                <a:spcPct val="100000"/>
              </a:lnSpc>
              <a:spcBef>
                <a:spcPts val="135"/>
              </a:spcBef>
            </a:pPr>
            <a:r>
              <a:rPr sz="1400" spc="-60" dirty="0">
                <a:solidFill>
                  <a:srgbClr val="FFFFFF"/>
                </a:solidFill>
              </a:rPr>
              <a:t>Express.js</a:t>
            </a:r>
            <a:endParaRPr sz="1400"/>
          </a:p>
        </p:txBody>
      </p:sp>
      <p:pic>
        <p:nvPicPr>
          <p:cNvPr id="7" name="object 7"/>
          <p:cNvPicPr/>
          <p:nvPr/>
        </p:nvPicPr>
        <p:blipFill>
          <a:blip r:embed="rId3" cstate="print"/>
          <a:stretch>
            <a:fillRect/>
          </a:stretch>
        </p:blipFill>
        <p:spPr>
          <a:xfrm>
            <a:off x="0" y="377888"/>
            <a:ext cx="4608004" cy="50609"/>
          </a:xfrm>
          <a:prstGeom prst="rect">
            <a:avLst/>
          </a:prstGeom>
        </p:spPr>
      </p:pic>
      <p:pic>
        <p:nvPicPr>
          <p:cNvPr id="8" name="object 8"/>
          <p:cNvPicPr/>
          <p:nvPr/>
        </p:nvPicPr>
        <p:blipFill>
          <a:blip r:embed="rId4" cstate="print"/>
          <a:stretch>
            <a:fillRect/>
          </a:stretch>
        </p:blipFill>
        <p:spPr>
          <a:xfrm>
            <a:off x="502551" y="1340967"/>
            <a:ext cx="65265" cy="65265"/>
          </a:xfrm>
          <a:prstGeom prst="rect">
            <a:avLst/>
          </a:prstGeom>
        </p:spPr>
      </p:pic>
      <p:pic>
        <p:nvPicPr>
          <p:cNvPr id="9" name="object 9"/>
          <p:cNvPicPr/>
          <p:nvPr/>
        </p:nvPicPr>
        <p:blipFill>
          <a:blip r:embed="rId5" cstate="print"/>
          <a:stretch>
            <a:fillRect/>
          </a:stretch>
        </p:blipFill>
        <p:spPr>
          <a:xfrm>
            <a:off x="502551" y="1723085"/>
            <a:ext cx="65265" cy="65265"/>
          </a:xfrm>
          <a:prstGeom prst="rect">
            <a:avLst/>
          </a:prstGeom>
        </p:spPr>
      </p:pic>
      <p:pic>
        <p:nvPicPr>
          <p:cNvPr id="10" name="object 10"/>
          <p:cNvPicPr/>
          <p:nvPr/>
        </p:nvPicPr>
        <p:blipFill>
          <a:blip r:embed="rId5" cstate="print"/>
          <a:stretch>
            <a:fillRect/>
          </a:stretch>
        </p:blipFill>
        <p:spPr>
          <a:xfrm>
            <a:off x="502551" y="1933117"/>
            <a:ext cx="65265" cy="65265"/>
          </a:xfrm>
          <a:prstGeom prst="rect">
            <a:avLst/>
          </a:prstGeom>
        </p:spPr>
      </p:pic>
      <p:pic>
        <p:nvPicPr>
          <p:cNvPr id="11" name="object 11"/>
          <p:cNvPicPr/>
          <p:nvPr/>
        </p:nvPicPr>
        <p:blipFill>
          <a:blip r:embed="rId5" cstate="print"/>
          <a:stretch>
            <a:fillRect/>
          </a:stretch>
        </p:blipFill>
        <p:spPr>
          <a:xfrm>
            <a:off x="502551" y="2143150"/>
            <a:ext cx="65265" cy="65265"/>
          </a:xfrm>
          <a:prstGeom prst="rect">
            <a:avLst/>
          </a:prstGeom>
        </p:spPr>
      </p:pic>
      <p:pic>
        <p:nvPicPr>
          <p:cNvPr id="12" name="object 12"/>
          <p:cNvPicPr/>
          <p:nvPr/>
        </p:nvPicPr>
        <p:blipFill>
          <a:blip r:embed="rId5" cstate="print"/>
          <a:stretch>
            <a:fillRect/>
          </a:stretch>
        </p:blipFill>
        <p:spPr>
          <a:xfrm>
            <a:off x="502551" y="2353183"/>
            <a:ext cx="65265" cy="65265"/>
          </a:xfrm>
          <a:prstGeom prst="rect">
            <a:avLst/>
          </a:prstGeom>
        </p:spPr>
      </p:pic>
      <p:sp>
        <p:nvSpPr>
          <p:cNvPr id="13" name="object 13"/>
          <p:cNvSpPr txBox="1"/>
          <p:nvPr/>
        </p:nvSpPr>
        <p:spPr>
          <a:xfrm>
            <a:off x="347294" y="875803"/>
            <a:ext cx="3785870" cy="1757680"/>
          </a:xfrm>
          <a:prstGeom prst="rect">
            <a:avLst/>
          </a:prstGeom>
        </p:spPr>
        <p:txBody>
          <a:bodyPr vert="horz" wrap="square" lIns="0" tIns="7620" rIns="0" bIns="0" rtlCol="0">
            <a:spAutoFit/>
          </a:bodyPr>
          <a:lstStyle/>
          <a:p>
            <a:pPr marL="12700" marR="265430" algn="just">
              <a:lnSpc>
                <a:spcPct val="102400"/>
              </a:lnSpc>
              <a:spcBef>
                <a:spcPts val="60"/>
              </a:spcBef>
            </a:pPr>
            <a:r>
              <a:rPr lang="es-CO" sz="1100" spc="-40" dirty="0">
                <a:latin typeface="Tahoma"/>
                <a:cs typeface="Tahoma"/>
              </a:rPr>
              <a:t>Express.js, también llamado simplemente Express es un Web  Application Framework</a:t>
            </a:r>
          </a:p>
          <a:p>
            <a:pPr marL="289560" marR="5080" algn="just">
              <a:lnSpc>
                <a:spcPct val="102600"/>
              </a:lnSpc>
              <a:spcBef>
                <a:spcPts val="295"/>
              </a:spcBef>
            </a:pPr>
            <a:r>
              <a:rPr lang="es-CO" sz="1100" spc="-40" dirty="0">
                <a:latin typeface="Tahoma"/>
                <a:cs typeface="Tahoma"/>
              </a:rPr>
              <a:t>Permite desarrollar aplicaciones web en el servidor usando el  mismo lenguaje que en el cliente: JavaScript</a:t>
            </a:r>
          </a:p>
          <a:p>
            <a:pPr marL="289560" algn="just">
              <a:lnSpc>
                <a:spcPct val="100000"/>
              </a:lnSpc>
              <a:spcBef>
                <a:spcPts val="335"/>
              </a:spcBef>
            </a:pPr>
            <a:r>
              <a:rPr lang="es-CO" sz="1100" spc="-40" dirty="0">
                <a:latin typeface="Tahoma"/>
                <a:cs typeface="Tahoma"/>
              </a:rPr>
              <a:t>Basado en Node.js</a:t>
            </a:r>
          </a:p>
          <a:p>
            <a:pPr marL="289560" marR="1186180" algn="just">
              <a:lnSpc>
                <a:spcPts val="1660"/>
              </a:lnSpc>
              <a:spcBef>
                <a:spcPts val="105"/>
              </a:spcBef>
            </a:pPr>
            <a:r>
              <a:rPr lang="es-CO" sz="1100" spc="-40" dirty="0">
                <a:latin typeface="Tahoma"/>
                <a:cs typeface="Tahoma"/>
              </a:rPr>
              <a:t>Alternativa a Django o Ruby </a:t>
            </a:r>
            <a:r>
              <a:rPr lang="es-CO" sz="1100" spc="-40" dirty="0" err="1">
                <a:latin typeface="Tahoma"/>
                <a:cs typeface="Tahoma"/>
              </a:rPr>
              <a:t>on</a:t>
            </a:r>
            <a:r>
              <a:rPr lang="es-CO" sz="1100" spc="-40" dirty="0">
                <a:latin typeface="Tahoma"/>
                <a:cs typeface="Tahoma"/>
              </a:rPr>
              <a:t> </a:t>
            </a:r>
            <a:r>
              <a:rPr lang="es-CO" sz="1100" spc="-40" dirty="0" err="1">
                <a:latin typeface="Tahoma"/>
                <a:cs typeface="Tahoma"/>
              </a:rPr>
              <a:t>Rails</a:t>
            </a:r>
            <a:r>
              <a:rPr lang="es-CO" sz="1100" spc="-40" dirty="0">
                <a:latin typeface="Tahoma"/>
                <a:cs typeface="Tahoma"/>
              </a:rPr>
              <a:t>  Aplicación libre y gratuita, muy popular</a:t>
            </a:r>
          </a:p>
          <a:p>
            <a:pPr marL="289560" marR="362585" algn="just">
              <a:lnSpc>
                <a:spcPct val="102600"/>
              </a:lnSpc>
              <a:spcBef>
                <a:spcPts val="185"/>
              </a:spcBef>
            </a:pPr>
            <a:r>
              <a:rPr lang="es-CO" sz="1100" spc="-40" dirty="0">
                <a:latin typeface="Tahoma"/>
                <a:cs typeface="Tahoma"/>
              </a:rPr>
              <a:t>Desarrollado por TJ </a:t>
            </a:r>
            <a:r>
              <a:rPr lang="es-CO" sz="1100" spc="-40" dirty="0" err="1">
                <a:latin typeface="Tahoma"/>
                <a:cs typeface="Tahoma"/>
              </a:rPr>
              <a:t>Holowaychuk</a:t>
            </a:r>
            <a:r>
              <a:rPr lang="es-CO" sz="1100" spc="-40" dirty="0">
                <a:latin typeface="Tahoma"/>
                <a:cs typeface="Tahoma"/>
              </a:rPr>
              <a:t> en 2010. Vendido a  </a:t>
            </a:r>
            <a:r>
              <a:rPr lang="es-CO" sz="1100" spc="-40" dirty="0" err="1">
                <a:latin typeface="Tahoma"/>
                <a:cs typeface="Tahoma"/>
              </a:rPr>
              <a:t>StrongLoop</a:t>
            </a:r>
            <a:r>
              <a:rPr lang="es-CO" sz="1100" spc="-40" dirty="0">
                <a:latin typeface="Tahoma"/>
                <a:cs typeface="Tahoma"/>
              </a:rPr>
              <a:t>, que actualmente pertenece a IBM</a:t>
            </a:r>
          </a:p>
        </p:txBody>
      </p:sp>
      <p:grpSp>
        <p:nvGrpSpPr>
          <p:cNvPr id="14" name="object 14"/>
          <p:cNvGrpSpPr/>
          <p:nvPr/>
        </p:nvGrpSpPr>
        <p:grpSpPr>
          <a:xfrm>
            <a:off x="0" y="3333699"/>
            <a:ext cx="4608195" cy="122555"/>
            <a:chOff x="0" y="3333699"/>
            <a:chExt cx="4608195" cy="122555"/>
          </a:xfrm>
        </p:grpSpPr>
        <p:sp>
          <p:nvSpPr>
            <p:cNvPr id="15" name="object 15"/>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6" name="object 16"/>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8" name="object 18"/>
          <p:cNvSpPr txBox="1"/>
          <p:nvPr/>
        </p:nvSpPr>
        <p:spPr>
          <a:xfrm>
            <a:off x="2399296" y="3317733"/>
            <a:ext cx="350520" cy="137160"/>
          </a:xfrm>
          <a:prstGeom prst="rect">
            <a:avLst/>
          </a:prstGeom>
        </p:spPr>
        <p:txBody>
          <a:bodyPr vert="horz" wrap="square" lIns="0" tIns="24130" rIns="0" bIns="0" rtlCol="0">
            <a:spAutoFit/>
          </a:bodyPr>
          <a:lstStyle/>
          <a:p>
            <a:pPr marL="12700">
              <a:lnSpc>
                <a:spcPct val="100000"/>
              </a:lnSpc>
              <a:spcBef>
                <a:spcPts val="190"/>
              </a:spcBef>
            </a:pPr>
            <a:r>
              <a:rPr sz="600" spc="-15" dirty="0">
                <a:solidFill>
                  <a:srgbClr val="FFFFFF"/>
                </a:solidFill>
                <a:latin typeface="Microsoft Sans Serif"/>
                <a:cs typeface="Microsoft Sans Serif"/>
                <a:hlinkClick r:id="rId6" action="ppaction://hlinksldjump"/>
              </a:rPr>
              <a:t>Ex</a:t>
            </a:r>
            <a:r>
              <a:rPr sz="600" spc="-35" dirty="0">
                <a:solidFill>
                  <a:srgbClr val="FFFFFF"/>
                </a:solidFill>
                <a:latin typeface="Microsoft Sans Serif"/>
                <a:cs typeface="Microsoft Sans Serif"/>
                <a:hlinkClick r:id="rId6" action="ppaction://hlinksldjump"/>
              </a:rPr>
              <a:t>p</a:t>
            </a:r>
            <a:r>
              <a:rPr sz="600" spc="-30" dirty="0">
                <a:solidFill>
                  <a:srgbClr val="FFFFFF"/>
                </a:solidFill>
                <a:latin typeface="Microsoft Sans Serif"/>
                <a:cs typeface="Microsoft Sans Serif"/>
                <a:hlinkClick r:id="rId6" action="ppaction://hlinksldjump"/>
              </a:rPr>
              <a:t>ress.js</a:t>
            </a:r>
            <a:endParaRPr sz="600">
              <a:latin typeface="Microsoft Sans Serif"/>
              <a:cs typeface="Microsoft Sans Serif"/>
            </a:endParaRPr>
          </a:p>
        </p:txBody>
      </p:sp>
      <p:sp>
        <p:nvSpPr>
          <p:cNvPr id="19" name="object 19"/>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2</a:t>
            </a:fld>
            <a:endParaRPr spc="-20" dirty="0"/>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170815"/>
            <a:chOff x="0" y="0"/>
            <a:chExt cx="4608195" cy="170815"/>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73"/>
              <a:ext cx="4608004" cy="50609"/>
            </a:xfrm>
            <a:prstGeom prst="rect">
              <a:avLst/>
            </a:prstGeom>
          </p:spPr>
        </p:pic>
      </p:grpSp>
      <p:sp>
        <p:nvSpPr>
          <p:cNvPr id="6" name="object 6"/>
          <p:cNvSpPr/>
          <p:nvPr/>
        </p:nvSpPr>
        <p:spPr>
          <a:xfrm>
            <a:off x="359994" y="865848"/>
            <a:ext cx="3888104" cy="1518920"/>
          </a:xfrm>
          <a:custGeom>
            <a:avLst/>
            <a:gdLst/>
            <a:ahLst/>
            <a:cxnLst/>
            <a:rect l="l" t="t" r="r" b="b"/>
            <a:pathLst>
              <a:path w="3888104" h="1518920">
                <a:moveTo>
                  <a:pt x="3888003" y="0"/>
                </a:moveTo>
                <a:lnTo>
                  <a:pt x="0" y="0"/>
                </a:lnTo>
                <a:lnTo>
                  <a:pt x="0" y="1518297"/>
                </a:lnTo>
                <a:lnTo>
                  <a:pt x="3888003" y="1518297"/>
                </a:lnTo>
                <a:lnTo>
                  <a:pt x="3888003" y="0"/>
                </a:lnTo>
                <a:close/>
              </a:path>
            </a:pathLst>
          </a:custGeom>
          <a:solidFill>
            <a:srgbClr val="F4F4F4"/>
          </a:solidFill>
        </p:spPr>
        <p:txBody>
          <a:bodyPr wrap="square" lIns="0" tIns="0" rIns="0" bIns="0" rtlCol="0"/>
          <a:lstStyle/>
          <a:p>
            <a:endParaRPr/>
          </a:p>
        </p:txBody>
      </p:sp>
      <p:sp>
        <p:nvSpPr>
          <p:cNvPr id="7" name="object 7"/>
          <p:cNvSpPr txBox="1"/>
          <p:nvPr/>
        </p:nvSpPr>
        <p:spPr>
          <a:xfrm>
            <a:off x="385254" y="874012"/>
            <a:ext cx="3144520" cy="1469390"/>
          </a:xfrm>
          <a:prstGeom prst="rect">
            <a:avLst/>
          </a:prstGeom>
        </p:spPr>
        <p:txBody>
          <a:bodyPr vert="horz" wrap="square" lIns="0" tIns="17145" rIns="0" bIns="0" rtlCol="0">
            <a:spAutoFit/>
          </a:bodyPr>
          <a:lstStyle/>
          <a:p>
            <a:pPr marL="120014" marR="918844" indent="-107950">
              <a:lnSpc>
                <a:spcPts val="950"/>
              </a:lnSpc>
              <a:spcBef>
                <a:spcPts val="135"/>
              </a:spcBef>
            </a:pPr>
            <a:r>
              <a:rPr sz="800" spc="30" dirty="0">
                <a:latin typeface="SimSun"/>
                <a:cs typeface="SimSun"/>
              </a:rPr>
              <a:t>app.get(</a:t>
            </a:r>
            <a:r>
              <a:rPr sz="800" spc="30" dirty="0">
                <a:solidFill>
                  <a:srgbClr val="BA2121"/>
                </a:solidFill>
                <a:latin typeface="Trebuchet MS"/>
                <a:cs typeface="Trebuchet MS"/>
              </a:rPr>
              <a:t>’</a:t>
            </a:r>
            <a:r>
              <a:rPr sz="800" spc="30" dirty="0">
                <a:solidFill>
                  <a:srgbClr val="BA2121"/>
                </a:solidFill>
                <a:latin typeface="SimSun"/>
                <a:cs typeface="SimSun"/>
              </a:rPr>
              <a:t>/api/carta/:id</a:t>
            </a:r>
            <a:r>
              <a:rPr sz="800" spc="30" dirty="0">
                <a:solidFill>
                  <a:srgbClr val="BA2121"/>
                </a:solidFill>
                <a:latin typeface="Trebuchet MS"/>
                <a:cs typeface="Trebuchet MS"/>
              </a:rPr>
              <a:t>’</a:t>
            </a:r>
            <a:r>
              <a:rPr sz="800" spc="30" dirty="0">
                <a:latin typeface="SimSun"/>
                <a:cs typeface="SimSun"/>
              </a:rPr>
              <a:t>, </a:t>
            </a:r>
            <a:r>
              <a:rPr sz="800" spc="20" dirty="0">
                <a:latin typeface="SimSun"/>
                <a:cs typeface="SimSun"/>
              </a:rPr>
              <a:t>(req, res) =&gt; { </a:t>
            </a:r>
            <a:r>
              <a:rPr sz="800" spc="-390" dirty="0">
                <a:latin typeface="SimSun"/>
                <a:cs typeface="SimSun"/>
              </a:rPr>
              <a:t> </a:t>
            </a:r>
            <a:r>
              <a:rPr sz="800" b="1" spc="65" dirty="0">
                <a:solidFill>
                  <a:srgbClr val="007F00"/>
                </a:solidFill>
                <a:latin typeface="Georgia"/>
                <a:cs typeface="Georgia"/>
              </a:rPr>
              <a:t>let</a:t>
            </a:r>
            <a:r>
              <a:rPr sz="800" b="1" spc="70" dirty="0">
                <a:solidFill>
                  <a:srgbClr val="007F00"/>
                </a:solidFill>
                <a:latin typeface="Georgia"/>
                <a:cs typeface="Georgia"/>
              </a:rPr>
              <a:t> </a:t>
            </a:r>
            <a:r>
              <a:rPr sz="800" spc="20" dirty="0">
                <a:latin typeface="SimSun"/>
                <a:cs typeface="SimSun"/>
              </a:rPr>
              <a:t>id </a:t>
            </a:r>
            <a:r>
              <a:rPr sz="800" spc="20" dirty="0">
                <a:solidFill>
                  <a:srgbClr val="666666"/>
                </a:solidFill>
                <a:latin typeface="SimSun"/>
                <a:cs typeface="SimSun"/>
              </a:rPr>
              <a:t>= </a:t>
            </a:r>
            <a:r>
              <a:rPr sz="800" spc="20" dirty="0">
                <a:latin typeface="SimSun"/>
                <a:cs typeface="SimSun"/>
              </a:rPr>
              <a:t>req.params.id </a:t>
            </a:r>
            <a:r>
              <a:rPr sz="800" spc="25" dirty="0">
                <a:latin typeface="SimSun"/>
                <a:cs typeface="SimSun"/>
              </a:rPr>
              <a:t> res.type(</a:t>
            </a:r>
            <a:r>
              <a:rPr sz="800" spc="25" dirty="0">
                <a:solidFill>
                  <a:srgbClr val="BA2121"/>
                </a:solidFill>
                <a:latin typeface="Trebuchet MS"/>
                <a:cs typeface="Trebuchet MS"/>
              </a:rPr>
              <a:t>’</a:t>
            </a:r>
            <a:r>
              <a:rPr sz="800" spc="25" dirty="0">
                <a:solidFill>
                  <a:srgbClr val="BA2121"/>
                </a:solidFill>
                <a:latin typeface="SimSun"/>
                <a:cs typeface="SimSun"/>
              </a:rPr>
              <a:t>text/plain;</a:t>
            </a:r>
            <a:r>
              <a:rPr sz="800" spc="35" dirty="0">
                <a:solidFill>
                  <a:srgbClr val="BA2121"/>
                </a:solidFill>
                <a:latin typeface="SimSun"/>
                <a:cs typeface="SimSun"/>
              </a:rPr>
              <a:t> </a:t>
            </a:r>
            <a:r>
              <a:rPr sz="800" spc="25" dirty="0">
                <a:solidFill>
                  <a:srgbClr val="BA2121"/>
                </a:solidFill>
                <a:latin typeface="SimSun"/>
                <a:cs typeface="SimSun"/>
              </a:rPr>
              <a:t>charset=utf-8</a:t>
            </a:r>
            <a:r>
              <a:rPr sz="800" spc="25" dirty="0">
                <a:solidFill>
                  <a:srgbClr val="BA2121"/>
                </a:solidFill>
                <a:latin typeface="Trebuchet MS"/>
                <a:cs typeface="Trebuchet MS"/>
              </a:rPr>
              <a:t>’</a:t>
            </a:r>
            <a:r>
              <a:rPr sz="800" spc="25" dirty="0">
                <a:latin typeface="SimSun"/>
                <a:cs typeface="SimSun"/>
              </a:rPr>
              <a:t>); </a:t>
            </a:r>
            <a:r>
              <a:rPr sz="800" spc="30" dirty="0">
                <a:latin typeface="SimSun"/>
                <a:cs typeface="SimSun"/>
              </a:rPr>
              <a:t> res.send(</a:t>
            </a:r>
            <a:r>
              <a:rPr sz="800" spc="30" dirty="0">
                <a:solidFill>
                  <a:srgbClr val="BA2121"/>
                </a:solidFill>
                <a:latin typeface="Trebuchet MS"/>
                <a:cs typeface="Trebuchet MS"/>
              </a:rPr>
              <a:t>’</a:t>
            </a:r>
            <a:r>
              <a:rPr sz="800" spc="30" dirty="0">
                <a:solidFill>
                  <a:srgbClr val="BA2121"/>
                </a:solidFill>
                <a:latin typeface="SimSun"/>
                <a:cs typeface="SimSun"/>
              </a:rPr>
              <a:t>Me</a:t>
            </a:r>
            <a:r>
              <a:rPr sz="800" spc="15" dirty="0">
                <a:solidFill>
                  <a:srgbClr val="BA2121"/>
                </a:solidFill>
                <a:latin typeface="SimSun"/>
                <a:cs typeface="SimSun"/>
              </a:rPr>
              <a:t> </a:t>
            </a:r>
            <a:r>
              <a:rPr sz="800" spc="20" dirty="0">
                <a:solidFill>
                  <a:srgbClr val="BA2121"/>
                </a:solidFill>
                <a:latin typeface="SimSun"/>
                <a:cs typeface="SimSun"/>
              </a:rPr>
              <a:t>has</a:t>
            </a:r>
            <a:r>
              <a:rPr sz="800" spc="15" dirty="0">
                <a:solidFill>
                  <a:srgbClr val="BA2121"/>
                </a:solidFill>
                <a:latin typeface="SimSun"/>
                <a:cs typeface="SimSun"/>
              </a:rPr>
              <a:t> </a:t>
            </a:r>
            <a:r>
              <a:rPr sz="800" spc="20" dirty="0">
                <a:solidFill>
                  <a:srgbClr val="BA2121"/>
                </a:solidFill>
                <a:latin typeface="SimSun"/>
                <a:cs typeface="SimSun"/>
              </a:rPr>
              <a:t>pedido</a:t>
            </a:r>
            <a:r>
              <a:rPr sz="800" spc="15" dirty="0">
                <a:solidFill>
                  <a:srgbClr val="BA2121"/>
                </a:solidFill>
                <a:latin typeface="SimSun"/>
                <a:cs typeface="SimSun"/>
              </a:rPr>
              <a:t> </a:t>
            </a:r>
            <a:r>
              <a:rPr sz="800" spc="20" dirty="0">
                <a:solidFill>
                  <a:srgbClr val="BA2121"/>
                </a:solidFill>
                <a:latin typeface="SimSun"/>
                <a:cs typeface="SimSun"/>
              </a:rPr>
              <a:t>la carta</a:t>
            </a:r>
            <a:r>
              <a:rPr sz="800" spc="15" dirty="0">
                <a:solidFill>
                  <a:srgbClr val="BA2121"/>
                </a:solidFill>
                <a:latin typeface="SimSun"/>
                <a:cs typeface="SimSun"/>
              </a:rPr>
              <a:t> </a:t>
            </a:r>
            <a:r>
              <a:rPr sz="800" spc="40" dirty="0">
                <a:solidFill>
                  <a:srgbClr val="BA2121"/>
                </a:solidFill>
                <a:latin typeface="Trebuchet MS"/>
                <a:cs typeface="Trebuchet MS"/>
              </a:rPr>
              <a:t>’</a:t>
            </a:r>
            <a:r>
              <a:rPr sz="800" spc="40" dirty="0">
                <a:solidFill>
                  <a:srgbClr val="666666"/>
                </a:solidFill>
                <a:latin typeface="SimSun"/>
                <a:cs typeface="SimSun"/>
              </a:rPr>
              <a:t>+</a:t>
            </a:r>
            <a:r>
              <a:rPr sz="800" spc="40" dirty="0">
                <a:latin typeface="SimSun"/>
                <a:cs typeface="SimSun"/>
              </a:rPr>
              <a:t>id);</a:t>
            </a:r>
            <a:endParaRPr sz="800" dirty="0">
              <a:latin typeface="SimSun"/>
              <a:cs typeface="SimSun"/>
            </a:endParaRPr>
          </a:p>
          <a:p>
            <a:pPr marL="12700">
              <a:lnSpc>
                <a:spcPts val="905"/>
              </a:lnSpc>
            </a:pPr>
            <a:r>
              <a:rPr sz="800" spc="20" dirty="0">
                <a:latin typeface="SimSun"/>
                <a:cs typeface="SimSun"/>
              </a:rPr>
              <a:t>})</a:t>
            </a:r>
            <a:endParaRPr sz="800" dirty="0">
              <a:latin typeface="SimSun"/>
              <a:cs typeface="SimSun"/>
            </a:endParaRPr>
          </a:p>
          <a:p>
            <a:pPr>
              <a:lnSpc>
                <a:spcPct val="100000"/>
              </a:lnSpc>
              <a:spcBef>
                <a:spcPts val="35"/>
              </a:spcBef>
            </a:pPr>
            <a:endParaRPr sz="700" dirty="0">
              <a:latin typeface="SimSun"/>
              <a:cs typeface="SimSun"/>
            </a:endParaRPr>
          </a:p>
          <a:p>
            <a:pPr marL="12700">
              <a:lnSpc>
                <a:spcPts val="955"/>
              </a:lnSpc>
            </a:pPr>
            <a:r>
              <a:rPr sz="800" spc="30" dirty="0">
                <a:latin typeface="SimSun"/>
                <a:cs typeface="SimSun"/>
              </a:rPr>
              <a:t>app.get(</a:t>
            </a:r>
            <a:r>
              <a:rPr sz="800" spc="30" dirty="0">
                <a:solidFill>
                  <a:srgbClr val="BA2121"/>
                </a:solidFill>
                <a:latin typeface="Trebuchet MS"/>
                <a:cs typeface="Trebuchet MS"/>
              </a:rPr>
              <a:t>’</a:t>
            </a:r>
            <a:r>
              <a:rPr sz="800" spc="30" dirty="0">
                <a:solidFill>
                  <a:srgbClr val="BA2121"/>
                </a:solidFill>
                <a:latin typeface="SimSun"/>
                <a:cs typeface="SimSun"/>
              </a:rPr>
              <a:t>/api/coords/:x/:y</a:t>
            </a:r>
            <a:r>
              <a:rPr sz="800" spc="30" dirty="0">
                <a:solidFill>
                  <a:srgbClr val="BA2121"/>
                </a:solidFill>
                <a:latin typeface="Trebuchet MS"/>
                <a:cs typeface="Trebuchet MS"/>
              </a:rPr>
              <a:t>’</a:t>
            </a:r>
            <a:r>
              <a:rPr sz="800" spc="30" dirty="0">
                <a:latin typeface="SimSun"/>
                <a:cs typeface="SimSun"/>
              </a:rPr>
              <a:t>,</a:t>
            </a:r>
            <a:r>
              <a:rPr sz="800" spc="5" dirty="0">
                <a:latin typeface="SimSun"/>
                <a:cs typeface="SimSun"/>
              </a:rPr>
              <a:t> </a:t>
            </a:r>
            <a:r>
              <a:rPr sz="800" spc="20" dirty="0">
                <a:latin typeface="SimSun"/>
                <a:cs typeface="SimSun"/>
              </a:rPr>
              <a:t>(req,</a:t>
            </a:r>
            <a:r>
              <a:rPr sz="800" spc="10" dirty="0">
                <a:latin typeface="SimSun"/>
                <a:cs typeface="SimSun"/>
              </a:rPr>
              <a:t> </a:t>
            </a:r>
            <a:r>
              <a:rPr sz="800" spc="20" dirty="0">
                <a:latin typeface="SimSun"/>
                <a:cs typeface="SimSun"/>
              </a:rPr>
              <a:t>res)</a:t>
            </a:r>
            <a:r>
              <a:rPr sz="800" spc="10" dirty="0">
                <a:latin typeface="SimSun"/>
                <a:cs typeface="SimSun"/>
              </a:rPr>
              <a:t> </a:t>
            </a:r>
            <a:r>
              <a:rPr sz="800" spc="20" dirty="0">
                <a:latin typeface="SimSun"/>
                <a:cs typeface="SimSun"/>
              </a:rPr>
              <a:t>=&gt;</a:t>
            </a:r>
            <a:r>
              <a:rPr sz="800" spc="10" dirty="0">
                <a:latin typeface="SimSun"/>
                <a:cs typeface="SimSun"/>
              </a:rPr>
              <a:t> </a:t>
            </a:r>
            <a:r>
              <a:rPr sz="800" spc="20" dirty="0">
                <a:latin typeface="SimSun"/>
                <a:cs typeface="SimSun"/>
              </a:rPr>
              <a:t>{</a:t>
            </a:r>
            <a:endParaRPr sz="800" dirty="0">
              <a:latin typeface="SimSun"/>
              <a:cs typeface="SimSun"/>
            </a:endParaRPr>
          </a:p>
          <a:p>
            <a:pPr marL="120014">
              <a:lnSpc>
                <a:spcPts val="944"/>
              </a:lnSpc>
            </a:pPr>
            <a:r>
              <a:rPr sz="800" b="1" spc="65" dirty="0">
                <a:solidFill>
                  <a:srgbClr val="007F00"/>
                </a:solidFill>
                <a:latin typeface="Georgia"/>
                <a:cs typeface="Georgia"/>
              </a:rPr>
              <a:t>let</a:t>
            </a:r>
            <a:r>
              <a:rPr sz="800" b="1" spc="204" dirty="0">
                <a:solidFill>
                  <a:srgbClr val="007F00"/>
                </a:solidFill>
                <a:latin typeface="Georgia"/>
                <a:cs typeface="Georgia"/>
              </a:rPr>
              <a:t> </a:t>
            </a:r>
            <a:r>
              <a:rPr sz="800" spc="20" dirty="0">
                <a:latin typeface="SimSun"/>
                <a:cs typeface="SimSun"/>
              </a:rPr>
              <a:t>x</a:t>
            </a:r>
            <a:r>
              <a:rPr sz="800" spc="5" dirty="0">
                <a:latin typeface="SimSun"/>
                <a:cs typeface="SimSun"/>
              </a:rPr>
              <a:t> </a:t>
            </a:r>
            <a:r>
              <a:rPr sz="800" spc="20" dirty="0">
                <a:solidFill>
                  <a:srgbClr val="666666"/>
                </a:solidFill>
                <a:latin typeface="SimSun"/>
                <a:cs typeface="SimSun"/>
              </a:rPr>
              <a:t>=</a:t>
            </a:r>
            <a:r>
              <a:rPr sz="800" spc="10" dirty="0">
                <a:solidFill>
                  <a:srgbClr val="666666"/>
                </a:solidFill>
                <a:latin typeface="SimSun"/>
                <a:cs typeface="SimSun"/>
              </a:rPr>
              <a:t> </a:t>
            </a:r>
            <a:r>
              <a:rPr sz="800" spc="20" dirty="0">
                <a:latin typeface="SimSun"/>
                <a:cs typeface="SimSun"/>
              </a:rPr>
              <a:t>req.params.x</a:t>
            </a:r>
            <a:endParaRPr sz="800" dirty="0">
              <a:latin typeface="SimSun"/>
              <a:cs typeface="SimSun"/>
            </a:endParaRPr>
          </a:p>
          <a:p>
            <a:pPr marL="120014" marR="972819">
              <a:lnSpc>
                <a:spcPts val="950"/>
              </a:lnSpc>
              <a:spcBef>
                <a:spcPts val="35"/>
              </a:spcBef>
            </a:pPr>
            <a:r>
              <a:rPr sz="800" b="1" spc="65" dirty="0">
                <a:solidFill>
                  <a:srgbClr val="007F00"/>
                </a:solidFill>
                <a:latin typeface="Georgia"/>
                <a:cs typeface="Georgia"/>
              </a:rPr>
              <a:t>let</a:t>
            </a:r>
            <a:r>
              <a:rPr sz="800" b="1" spc="70" dirty="0">
                <a:solidFill>
                  <a:srgbClr val="007F00"/>
                </a:solidFill>
                <a:latin typeface="Georgia"/>
                <a:cs typeface="Georgia"/>
              </a:rPr>
              <a:t> </a:t>
            </a:r>
            <a:r>
              <a:rPr sz="800" spc="20" dirty="0">
                <a:latin typeface="SimSun"/>
                <a:cs typeface="SimSun"/>
              </a:rPr>
              <a:t>y </a:t>
            </a:r>
            <a:r>
              <a:rPr sz="800" spc="20" dirty="0">
                <a:solidFill>
                  <a:srgbClr val="666666"/>
                </a:solidFill>
                <a:latin typeface="SimSun"/>
                <a:cs typeface="SimSun"/>
              </a:rPr>
              <a:t>= </a:t>
            </a:r>
            <a:r>
              <a:rPr sz="800" spc="20" dirty="0">
                <a:latin typeface="SimSun"/>
                <a:cs typeface="SimSun"/>
              </a:rPr>
              <a:t>req.params.y </a:t>
            </a:r>
            <a:r>
              <a:rPr sz="800" spc="25" dirty="0">
                <a:latin typeface="SimSun"/>
                <a:cs typeface="SimSun"/>
              </a:rPr>
              <a:t> res.type(</a:t>
            </a:r>
            <a:r>
              <a:rPr sz="800" spc="25" dirty="0">
                <a:solidFill>
                  <a:srgbClr val="BA2121"/>
                </a:solidFill>
                <a:latin typeface="Trebuchet MS"/>
                <a:cs typeface="Trebuchet MS"/>
              </a:rPr>
              <a:t>’</a:t>
            </a:r>
            <a:r>
              <a:rPr sz="800" spc="25" dirty="0">
                <a:solidFill>
                  <a:srgbClr val="BA2121"/>
                </a:solidFill>
                <a:latin typeface="SimSun"/>
                <a:cs typeface="SimSun"/>
              </a:rPr>
              <a:t>text/plain;</a:t>
            </a:r>
            <a:r>
              <a:rPr sz="800" spc="50" dirty="0">
                <a:solidFill>
                  <a:srgbClr val="BA2121"/>
                </a:solidFill>
                <a:latin typeface="SimSun"/>
                <a:cs typeface="SimSun"/>
              </a:rPr>
              <a:t> </a:t>
            </a:r>
            <a:r>
              <a:rPr sz="800" spc="25" dirty="0">
                <a:solidFill>
                  <a:srgbClr val="BA2121"/>
                </a:solidFill>
                <a:latin typeface="SimSun"/>
                <a:cs typeface="SimSun"/>
              </a:rPr>
              <a:t>charset=utf-8</a:t>
            </a:r>
            <a:r>
              <a:rPr sz="800" spc="25" dirty="0">
                <a:solidFill>
                  <a:srgbClr val="BA2121"/>
                </a:solidFill>
                <a:latin typeface="Trebuchet MS"/>
                <a:cs typeface="Trebuchet MS"/>
              </a:rPr>
              <a:t>’</a:t>
            </a:r>
            <a:r>
              <a:rPr sz="800" spc="25" dirty="0">
                <a:latin typeface="SimSun"/>
                <a:cs typeface="SimSun"/>
              </a:rPr>
              <a:t>);</a:t>
            </a:r>
            <a:endParaRPr sz="800" dirty="0">
              <a:latin typeface="SimSun"/>
              <a:cs typeface="SimSun"/>
            </a:endParaRPr>
          </a:p>
          <a:p>
            <a:pPr marL="120014">
              <a:lnSpc>
                <a:spcPts val="905"/>
              </a:lnSpc>
            </a:pPr>
            <a:r>
              <a:rPr sz="800" spc="30" dirty="0">
                <a:latin typeface="SimSun"/>
                <a:cs typeface="SimSun"/>
              </a:rPr>
              <a:t>res.send(</a:t>
            </a:r>
            <a:r>
              <a:rPr sz="800" spc="30" dirty="0">
                <a:solidFill>
                  <a:srgbClr val="BA2121"/>
                </a:solidFill>
                <a:latin typeface="Trebuchet MS"/>
                <a:cs typeface="Trebuchet MS"/>
              </a:rPr>
              <a:t>’</a:t>
            </a:r>
            <a:r>
              <a:rPr sz="800" spc="30" dirty="0">
                <a:solidFill>
                  <a:srgbClr val="BA2121"/>
                </a:solidFill>
                <a:latin typeface="SimSun"/>
                <a:cs typeface="SimSun"/>
              </a:rPr>
              <a:t>Me</a:t>
            </a:r>
            <a:r>
              <a:rPr sz="800" spc="20" dirty="0">
                <a:solidFill>
                  <a:srgbClr val="BA2121"/>
                </a:solidFill>
                <a:latin typeface="SimSun"/>
                <a:cs typeface="SimSun"/>
              </a:rPr>
              <a:t> has pedido</a:t>
            </a:r>
            <a:r>
              <a:rPr sz="800" spc="25" dirty="0">
                <a:solidFill>
                  <a:srgbClr val="BA2121"/>
                </a:solidFill>
                <a:latin typeface="SimSun"/>
                <a:cs typeface="SimSun"/>
              </a:rPr>
              <a:t> </a:t>
            </a:r>
            <a:r>
              <a:rPr sz="800" spc="20" dirty="0">
                <a:solidFill>
                  <a:srgbClr val="BA2121"/>
                </a:solidFill>
                <a:latin typeface="SimSun"/>
                <a:cs typeface="SimSun"/>
              </a:rPr>
              <a:t>las coordenadas</a:t>
            </a:r>
            <a:r>
              <a:rPr sz="800" spc="25" dirty="0">
                <a:solidFill>
                  <a:srgbClr val="BA2121"/>
                </a:solidFill>
                <a:latin typeface="SimSun"/>
                <a:cs typeface="SimSun"/>
              </a:rPr>
              <a:t> </a:t>
            </a:r>
            <a:r>
              <a:rPr sz="800" spc="75" dirty="0">
                <a:solidFill>
                  <a:srgbClr val="BA2121"/>
                </a:solidFill>
                <a:latin typeface="Trebuchet MS"/>
                <a:cs typeface="Trebuchet MS"/>
              </a:rPr>
              <a:t>’</a:t>
            </a:r>
            <a:r>
              <a:rPr sz="800" spc="75" dirty="0">
                <a:solidFill>
                  <a:srgbClr val="666666"/>
                </a:solidFill>
                <a:latin typeface="SimSun"/>
                <a:cs typeface="SimSun"/>
              </a:rPr>
              <a:t>+</a:t>
            </a:r>
            <a:r>
              <a:rPr sz="800" spc="20" dirty="0">
                <a:solidFill>
                  <a:srgbClr val="666666"/>
                </a:solidFill>
                <a:latin typeface="SimSun"/>
                <a:cs typeface="SimSun"/>
              </a:rPr>
              <a:t> </a:t>
            </a:r>
            <a:r>
              <a:rPr sz="800" spc="20" dirty="0">
                <a:latin typeface="SimSun"/>
                <a:cs typeface="SimSun"/>
              </a:rPr>
              <a:t>x</a:t>
            </a:r>
            <a:r>
              <a:rPr sz="800" spc="25" dirty="0">
                <a:latin typeface="SimSun"/>
                <a:cs typeface="SimSun"/>
              </a:rPr>
              <a:t> </a:t>
            </a:r>
            <a:r>
              <a:rPr sz="800" spc="20" dirty="0">
                <a:solidFill>
                  <a:srgbClr val="666666"/>
                </a:solidFill>
                <a:latin typeface="SimSun"/>
                <a:cs typeface="SimSun"/>
              </a:rPr>
              <a:t>+ </a:t>
            </a:r>
            <a:r>
              <a:rPr sz="800" spc="125" dirty="0">
                <a:solidFill>
                  <a:srgbClr val="BA2121"/>
                </a:solidFill>
                <a:latin typeface="Trebuchet MS"/>
                <a:cs typeface="Trebuchet MS"/>
              </a:rPr>
              <a:t>’</a:t>
            </a:r>
            <a:r>
              <a:rPr sz="800" spc="185" dirty="0">
                <a:solidFill>
                  <a:srgbClr val="BA2121"/>
                </a:solidFill>
                <a:latin typeface="Trebuchet MS"/>
                <a:cs typeface="Trebuchet MS"/>
              </a:rPr>
              <a:t> </a:t>
            </a:r>
            <a:r>
              <a:rPr sz="800" spc="125" dirty="0">
                <a:solidFill>
                  <a:srgbClr val="BA2121"/>
                </a:solidFill>
                <a:latin typeface="Trebuchet MS"/>
                <a:cs typeface="Trebuchet MS"/>
              </a:rPr>
              <a:t>’</a:t>
            </a:r>
            <a:r>
              <a:rPr sz="800" spc="180" dirty="0">
                <a:solidFill>
                  <a:srgbClr val="BA2121"/>
                </a:solidFill>
                <a:latin typeface="Trebuchet MS"/>
                <a:cs typeface="Trebuchet MS"/>
              </a:rPr>
              <a:t> </a:t>
            </a:r>
            <a:r>
              <a:rPr sz="800" spc="20" dirty="0">
                <a:solidFill>
                  <a:srgbClr val="666666"/>
                </a:solidFill>
                <a:latin typeface="SimSun"/>
                <a:cs typeface="SimSun"/>
              </a:rPr>
              <a:t>+</a:t>
            </a:r>
            <a:r>
              <a:rPr sz="800" spc="25" dirty="0">
                <a:solidFill>
                  <a:srgbClr val="666666"/>
                </a:solidFill>
                <a:latin typeface="SimSun"/>
                <a:cs typeface="SimSun"/>
              </a:rPr>
              <a:t> </a:t>
            </a:r>
            <a:r>
              <a:rPr sz="800" spc="20" dirty="0">
                <a:latin typeface="SimSun"/>
                <a:cs typeface="SimSun"/>
              </a:rPr>
              <a:t>y);</a:t>
            </a:r>
            <a:endParaRPr sz="800" dirty="0">
              <a:latin typeface="SimSun"/>
              <a:cs typeface="SimSun"/>
            </a:endParaRPr>
          </a:p>
          <a:p>
            <a:pPr marL="12700">
              <a:lnSpc>
                <a:spcPts val="955"/>
              </a:lnSpc>
            </a:pPr>
            <a:r>
              <a:rPr sz="800" spc="20" dirty="0">
                <a:latin typeface="SimSun"/>
                <a:cs typeface="SimSun"/>
              </a:rPr>
              <a:t>})</a:t>
            </a:r>
            <a:endParaRPr sz="800" dirty="0">
              <a:latin typeface="SimSun"/>
              <a:cs typeface="SimSun"/>
            </a:endParaRPr>
          </a:p>
        </p:txBody>
      </p:sp>
      <p:grpSp>
        <p:nvGrpSpPr>
          <p:cNvPr id="8" name="object 8"/>
          <p:cNvGrpSpPr/>
          <p:nvPr/>
        </p:nvGrpSpPr>
        <p:grpSpPr>
          <a:xfrm>
            <a:off x="0" y="3333699"/>
            <a:ext cx="4608195" cy="122555"/>
            <a:chOff x="0" y="3333699"/>
            <a:chExt cx="4608195" cy="122555"/>
          </a:xfrm>
        </p:grpSpPr>
        <p:sp>
          <p:nvSpPr>
            <p:cNvPr id="9" name="object 9"/>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0" name="object 10"/>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3" name="object 13"/>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20</a:t>
            </a:fld>
            <a:endParaRPr spc="-20" dirty="0"/>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170815"/>
            <a:chOff x="0" y="0"/>
            <a:chExt cx="4608195" cy="170815"/>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73"/>
              <a:ext cx="4608004" cy="50609"/>
            </a:xfrm>
            <a:prstGeom prst="rect">
              <a:avLst/>
            </a:prstGeom>
          </p:spPr>
        </p:pic>
      </p:grpSp>
      <p:sp>
        <p:nvSpPr>
          <p:cNvPr id="6" name="object 6"/>
          <p:cNvSpPr/>
          <p:nvPr/>
        </p:nvSpPr>
        <p:spPr>
          <a:xfrm>
            <a:off x="359994" y="865848"/>
            <a:ext cx="3888104" cy="1518920"/>
          </a:xfrm>
          <a:custGeom>
            <a:avLst/>
            <a:gdLst/>
            <a:ahLst/>
            <a:cxnLst/>
            <a:rect l="l" t="t" r="r" b="b"/>
            <a:pathLst>
              <a:path w="3888104" h="1518920">
                <a:moveTo>
                  <a:pt x="3888003" y="0"/>
                </a:moveTo>
                <a:lnTo>
                  <a:pt x="0" y="0"/>
                </a:lnTo>
                <a:lnTo>
                  <a:pt x="0" y="1518297"/>
                </a:lnTo>
                <a:lnTo>
                  <a:pt x="3888003" y="1518297"/>
                </a:lnTo>
                <a:lnTo>
                  <a:pt x="3888003" y="0"/>
                </a:lnTo>
                <a:close/>
              </a:path>
            </a:pathLst>
          </a:custGeom>
          <a:solidFill>
            <a:srgbClr val="F4F4F4"/>
          </a:solidFill>
        </p:spPr>
        <p:txBody>
          <a:bodyPr wrap="square" lIns="0" tIns="0" rIns="0" bIns="0" rtlCol="0"/>
          <a:lstStyle/>
          <a:p>
            <a:endParaRPr/>
          </a:p>
        </p:txBody>
      </p:sp>
      <p:sp>
        <p:nvSpPr>
          <p:cNvPr id="7" name="object 7"/>
          <p:cNvSpPr txBox="1"/>
          <p:nvPr/>
        </p:nvSpPr>
        <p:spPr>
          <a:xfrm>
            <a:off x="385254" y="874012"/>
            <a:ext cx="2714625" cy="1469390"/>
          </a:xfrm>
          <a:prstGeom prst="rect">
            <a:avLst/>
          </a:prstGeom>
        </p:spPr>
        <p:txBody>
          <a:bodyPr vert="horz" wrap="square" lIns="0" tIns="12065" rIns="0" bIns="0" rtlCol="0">
            <a:spAutoFit/>
          </a:bodyPr>
          <a:lstStyle/>
          <a:p>
            <a:pPr marL="12700">
              <a:lnSpc>
                <a:spcPts val="955"/>
              </a:lnSpc>
              <a:spcBef>
                <a:spcPts val="95"/>
              </a:spcBef>
            </a:pPr>
            <a:r>
              <a:rPr sz="800" i="1" spc="45" dirty="0">
                <a:solidFill>
                  <a:srgbClr val="3F7F7F"/>
                </a:solidFill>
                <a:latin typeface="Cambria"/>
                <a:cs typeface="Cambria"/>
              </a:rPr>
              <a:t>//</a:t>
            </a:r>
            <a:r>
              <a:rPr sz="800" i="1" spc="229" dirty="0">
                <a:solidFill>
                  <a:srgbClr val="3F7F7F"/>
                </a:solidFill>
                <a:latin typeface="Cambria"/>
                <a:cs typeface="Cambria"/>
              </a:rPr>
              <a:t> </a:t>
            </a:r>
            <a:r>
              <a:rPr sz="800" i="1" spc="45" dirty="0">
                <a:solidFill>
                  <a:srgbClr val="3F7F7F"/>
                </a:solidFill>
                <a:latin typeface="Cambria"/>
                <a:cs typeface="Cambria"/>
              </a:rPr>
              <a:t>Direccionamiento</a:t>
            </a:r>
            <a:r>
              <a:rPr sz="800" i="1" spc="235" dirty="0">
                <a:solidFill>
                  <a:srgbClr val="3F7F7F"/>
                </a:solidFill>
                <a:latin typeface="Cambria"/>
                <a:cs typeface="Cambria"/>
              </a:rPr>
              <a:t> </a:t>
            </a:r>
            <a:r>
              <a:rPr sz="800" i="1" spc="20" dirty="0">
                <a:solidFill>
                  <a:srgbClr val="3F7F7F"/>
                </a:solidFill>
                <a:latin typeface="Cambria"/>
                <a:cs typeface="Cambria"/>
              </a:rPr>
              <a:t>para </a:t>
            </a:r>
            <a:r>
              <a:rPr sz="800" i="1" spc="35" dirty="0">
                <a:solidFill>
                  <a:srgbClr val="3F7F7F"/>
                </a:solidFill>
                <a:latin typeface="Cambria"/>
                <a:cs typeface="Cambria"/>
              </a:rPr>
              <a:t> </a:t>
            </a:r>
            <a:r>
              <a:rPr sz="800" i="1" spc="-55" dirty="0">
                <a:solidFill>
                  <a:srgbClr val="3F7F7F"/>
                </a:solidFill>
                <a:latin typeface="Cambria"/>
                <a:cs typeface="Cambria"/>
              </a:rPr>
              <a:t>PUT</a:t>
            </a:r>
            <a:endParaRPr sz="800" dirty="0">
              <a:latin typeface="Cambria"/>
              <a:cs typeface="Cambria"/>
            </a:endParaRPr>
          </a:p>
          <a:p>
            <a:pPr marL="120014" marR="434975" indent="-107950">
              <a:lnSpc>
                <a:spcPts val="950"/>
              </a:lnSpc>
              <a:spcBef>
                <a:spcPts val="35"/>
              </a:spcBef>
            </a:pPr>
            <a:r>
              <a:rPr sz="800" spc="30" dirty="0">
                <a:latin typeface="SimSun"/>
                <a:cs typeface="SimSun"/>
              </a:rPr>
              <a:t>app.put(</a:t>
            </a:r>
            <a:r>
              <a:rPr sz="800" spc="30" dirty="0">
                <a:solidFill>
                  <a:srgbClr val="BA2121"/>
                </a:solidFill>
                <a:latin typeface="Trebuchet MS"/>
                <a:cs typeface="Trebuchet MS"/>
              </a:rPr>
              <a:t>’</a:t>
            </a:r>
            <a:r>
              <a:rPr sz="800" spc="30" dirty="0">
                <a:solidFill>
                  <a:srgbClr val="BA2121"/>
                </a:solidFill>
                <a:latin typeface="SimSun"/>
                <a:cs typeface="SimSun"/>
              </a:rPr>
              <a:t>/api/object/:id</a:t>
            </a:r>
            <a:r>
              <a:rPr sz="800" spc="30" dirty="0">
                <a:solidFill>
                  <a:srgbClr val="BA2121"/>
                </a:solidFill>
                <a:latin typeface="Trebuchet MS"/>
                <a:cs typeface="Trebuchet MS"/>
              </a:rPr>
              <a:t>’</a:t>
            </a:r>
            <a:r>
              <a:rPr sz="800" spc="30" dirty="0">
                <a:latin typeface="SimSun"/>
                <a:cs typeface="SimSun"/>
              </a:rPr>
              <a:t>,</a:t>
            </a:r>
            <a:r>
              <a:rPr sz="800" spc="10" dirty="0">
                <a:latin typeface="SimSun"/>
                <a:cs typeface="SimSun"/>
              </a:rPr>
              <a:t> </a:t>
            </a:r>
            <a:r>
              <a:rPr sz="800" spc="20" dirty="0">
                <a:latin typeface="SimSun"/>
                <a:cs typeface="SimSun"/>
              </a:rPr>
              <a:t>(req,</a:t>
            </a:r>
            <a:r>
              <a:rPr sz="800" spc="10" dirty="0">
                <a:latin typeface="SimSun"/>
                <a:cs typeface="SimSun"/>
              </a:rPr>
              <a:t> </a:t>
            </a:r>
            <a:r>
              <a:rPr sz="800" spc="20" dirty="0">
                <a:latin typeface="SimSun"/>
                <a:cs typeface="SimSun"/>
              </a:rPr>
              <a:t>res)</a:t>
            </a:r>
            <a:r>
              <a:rPr sz="800" spc="10" dirty="0">
                <a:latin typeface="SimSun"/>
                <a:cs typeface="SimSun"/>
              </a:rPr>
              <a:t> </a:t>
            </a:r>
            <a:r>
              <a:rPr sz="800" spc="20" dirty="0">
                <a:latin typeface="SimSun"/>
                <a:cs typeface="SimSun"/>
              </a:rPr>
              <a:t>=&gt;</a:t>
            </a:r>
            <a:r>
              <a:rPr sz="800" spc="15" dirty="0">
                <a:latin typeface="SimSun"/>
                <a:cs typeface="SimSun"/>
              </a:rPr>
              <a:t> </a:t>
            </a:r>
            <a:r>
              <a:rPr sz="800" spc="20" dirty="0">
                <a:latin typeface="SimSun"/>
                <a:cs typeface="SimSun"/>
              </a:rPr>
              <a:t>{ </a:t>
            </a:r>
            <a:r>
              <a:rPr sz="800" spc="-385" dirty="0">
                <a:latin typeface="SimSun"/>
                <a:cs typeface="SimSun"/>
              </a:rPr>
              <a:t> </a:t>
            </a:r>
            <a:r>
              <a:rPr sz="800" b="1" spc="65" dirty="0">
                <a:solidFill>
                  <a:srgbClr val="007F00"/>
                </a:solidFill>
                <a:latin typeface="Georgia"/>
                <a:cs typeface="Georgia"/>
              </a:rPr>
              <a:t>let</a:t>
            </a:r>
            <a:r>
              <a:rPr sz="800" b="1" spc="70" dirty="0">
                <a:solidFill>
                  <a:srgbClr val="007F00"/>
                </a:solidFill>
                <a:latin typeface="Georgia"/>
                <a:cs typeface="Georgia"/>
              </a:rPr>
              <a:t> </a:t>
            </a:r>
            <a:r>
              <a:rPr sz="800" spc="20" dirty="0">
                <a:latin typeface="SimSun"/>
                <a:cs typeface="SimSun"/>
              </a:rPr>
              <a:t>id </a:t>
            </a:r>
            <a:r>
              <a:rPr sz="800" spc="20" dirty="0">
                <a:solidFill>
                  <a:srgbClr val="666666"/>
                </a:solidFill>
                <a:latin typeface="SimSun"/>
                <a:cs typeface="SimSun"/>
              </a:rPr>
              <a:t>= </a:t>
            </a:r>
            <a:r>
              <a:rPr sz="800" spc="20" dirty="0">
                <a:latin typeface="SimSun"/>
                <a:cs typeface="SimSun"/>
              </a:rPr>
              <a:t>req.params.id </a:t>
            </a:r>
            <a:r>
              <a:rPr sz="800" spc="25" dirty="0">
                <a:latin typeface="SimSun"/>
                <a:cs typeface="SimSun"/>
              </a:rPr>
              <a:t> res.type(</a:t>
            </a:r>
            <a:r>
              <a:rPr sz="800" spc="25" dirty="0">
                <a:solidFill>
                  <a:srgbClr val="BA2121"/>
                </a:solidFill>
                <a:latin typeface="Trebuchet MS"/>
                <a:cs typeface="Trebuchet MS"/>
              </a:rPr>
              <a:t>’</a:t>
            </a:r>
            <a:r>
              <a:rPr sz="800" spc="25" dirty="0">
                <a:solidFill>
                  <a:srgbClr val="BA2121"/>
                </a:solidFill>
                <a:latin typeface="SimSun"/>
                <a:cs typeface="SimSun"/>
              </a:rPr>
              <a:t>text/plain;</a:t>
            </a:r>
            <a:r>
              <a:rPr sz="800" spc="30" dirty="0">
                <a:solidFill>
                  <a:srgbClr val="BA2121"/>
                </a:solidFill>
                <a:latin typeface="SimSun"/>
                <a:cs typeface="SimSun"/>
              </a:rPr>
              <a:t> </a:t>
            </a:r>
            <a:r>
              <a:rPr sz="800" spc="25" dirty="0">
                <a:solidFill>
                  <a:srgbClr val="BA2121"/>
                </a:solidFill>
                <a:latin typeface="SimSun"/>
                <a:cs typeface="SimSun"/>
              </a:rPr>
              <a:t>charset=utf-8</a:t>
            </a:r>
            <a:r>
              <a:rPr sz="800" spc="25" dirty="0">
                <a:solidFill>
                  <a:srgbClr val="BA2121"/>
                </a:solidFill>
                <a:latin typeface="Trebuchet MS"/>
                <a:cs typeface="Trebuchet MS"/>
              </a:rPr>
              <a:t>’</a:t>
            </a:r>
            <a:r>
              <a:rPr sz="800" spc="25" dirty="0">
                <a:latin typeface="SimSun"/>
                <a:cs typeface="SimSun"/>
              </a:rPr>
              <a:t>);</a:t>
            </a:r>
            <a:endParaRPr sz="800" dirty="0">
              <a:latin typeface="SimSun"/>
              <a:cs typeface="SimSun"/>
            </a:endParaRPr>
          </a:p>
          <a:p>
            <a:pPr marL="120014">
              <a:lnSpc>
                <a:spcPts val="905"/>
              </a:lnSpc>
            </a:pPr>
            <a:r>
              <a:rPr sz="800" spc="30" dirty="0">
                <a:latin typeface="SimSun"/>
                <a:cs typeface="SimSun"/>
              </a:rPr>
              <a:t>res.send(</a:t>
            </a:r>
            <a:r>
              <a:rPr sz="800" spc="30" dirty="0">
                <a:solidFill>
                  <a:srgbClr val="BA2121"/>
                </a:solidFill>
                <a:latin typeface="Trebuchet MS"/>
                <a:cs typeface="Trebuchet MS"/>
              </a:rPr>
              <a:t>’</a:t>
            </a:r>
            <a:r>
              <a:rPr sz="800" spc="30" dirty="0">
                <a:solidFill>
                  <a:srgbClr val="BA2121"/>
                </a:solidFill>
                <a:latin typeface="SimSun"/>
                <a:cs typeface="SimSun"/>
              </a:rPr>
              <a:t>Me</a:t>
            </a:r>
            <a:r>
              <a:rPr sz="800" spc="20" dirty="0">
                <a:solidFill>
                  <a:srgbClr val="BA2121"/>
                </a:solidFill>
                <a:latin typeface="SimSun"/>
                <a:cs typeface="SimSun"/>
              </a:rPr>
              <a:t> has pedido crear</a:t>
            </a:r>
            <a:r>
              <a:rPr sz="800" spc="25" dirty="0">
                <a:solidFill>
                  <a:srgbClr val="BA2121"/>
                </a:solidFill>
                <a:latin typeface="SimSun"/>
                <a:cs typeface="SimSun"/>
              </a:rPr>
              <a:t> </a:t>
            </a:r>
            <a:r>
              <a:rPr sz="800" spc="20" dirty="0">
                <a:solidFill>
                  <a:srgbClr val="BA2121"/>
                </a:solidFill>
                <a:latin typeface="SimSun"/>
                <a:cs typeface="SimSun"/>
              </a:rPr>
              <a:t>el objeto </a:t>
            </a:r>
            <a:r>
              <a:rPr sz="800" spc="75" dirty="0">
                <a:solidFill>
                  <a:srgbClr val="BA2121"/>
                </a:solidFill>
                <a:latin typeface="Trebuchet MS"/>
                <a:cs typeface="Trebuchet MS"/>
              </a:rPr>
              <a:t>’</a:t>
            </a:r>
            <a:r>
              <a:rPr sz="800" spc="75" dirty="0">
                <a:solidFill>
                  <a:srgbClr val="666666"/>
                </a:solidFill>
                <a:latin typeface="SimSun"/>
                <a:cs typeface="SimSun"/>
              </a:rPr>
              <a:t>+</a:t>
            </a:r>
            <a:r>
              <a:rPr sz="800" spc="20" dirty="0">
                <a:solidFill>
                  <a:srgbClr val="666666"/>
                </a:solidFill>
                <a:latin typeface="SimSun"/>
                <a:cs typeface="SimSun"/>
              </a:rPr>
              <a:t> </a:t>
            </a:r>
            <a:r>
              <a:rPr sz="800" spc="20" dirty="0">
                <a:latin typeface="SimSun"/>
                <a:cs typeface="SimSun"/>
              </a:rPr>
              <a:t>id</a:t>
            </a:r>
            <a:r>
              <a:rPr sz="800" spc="25" dirty="0">
                <a:latin typeface="SimSun"/>
                <a:cs typeface="SimSun"/>
              </a:rPr>
              <a:t> </a:t>
            </a:r>
            <a:r>
              <a:rPr sz="800" spc="20" dirty="0">
                <a:latin typeface="SimSun"/>
                <a:cs typeface="SimSun"/>
              </a:rPr>
              <a:t>);</a:t>
            </a:r>
            <a:endParaRPr sz="800" dirty="0">
              <a:latin typeface="SimSun"/>
              <a:cs typeface="SimSun"/>
            </a:endParaRPr>
          </a:p>
          <a:p>
            <a:pPr marL="12700">
              <a:lnSpc>
                <a:spcPts val="955"/>
              </a:lnSpc>
            </a:pPr>
            <a:r>
              <a:rPr sz="800" spc="20" dirty="0">
                <a:latin typeface="SimSun"/>
                <a:cs typeface="SimSun"/>
              </a:rPr>
              <a:t>})</a:t>
            </a:r>
            <a:endParaRPr sz="800" dirty="0">
              <a:latin typeface="SimSun"/>
              <a:cs typeface="SimSun"/>
            </a:endParaRPr>
          </a:p>
          <a:p>
            <a:pPr>
              <a:lnSpc>
                <a:spcPct val="100000"/>
              </a:lnSpc>
              <a:spcBef>
                <a:spcPts val="10"/>
              </a:spcBef>
            </a:pPr>
            <a:endParaRPr sz="750" dirty="0">
              <a:latin typeface="SimSun"/>
              <a:cs typeface="SimSun"/>
            </a:endParaRPr>
          </a:p>
          <a:p>
            <a:pPr marL="120014" marR="273685" indent="-107950">
              <a:lnSpc>
                <a:spcPts val="950"/>
              </a:lnSpc>
            </a:pPr>
            <a:r>
              <a:rPr sz="800" spc="30" dirty="0">
                <a:latin typeface="SimSun"/>
                <a:cs typeface="SimSun"/>
              </a:rPr>
              <a:t>app.put(</a:t>
            </a:r>
            <a:r>
              <a:rPr sz="800" spc="30" dirty="0">
                <a:solidFill>
                  <a:srgbClr val="BA2121"/>
                </a:solidFill>
                <a:latin typeface="Trebuchet MS"/>
                <a:cs typeface="Trebuchet MS"/>
              </a:rPr>
              <a:t>’</a:t>
            </a:r>
            <a:r>
              <a:rPr sz="800" spc="30" dirty="0">
                <a:solidFill>
                  <a:srgbClr val="BA2121"/>
                </a:solidFill>
                <a:latin typeface="SimSun"/>
                <a:cs typeface="SimSun"/>
              </a:rPr>
              <a:t>/api/add</a:t>
            </a:r>
            <a:r>
              <a:rPr sz="800" spc="30" dirty="0">
                <a:solidFill>
                  <a:srgbClr val="BA2121"/>
                </a:solidFill>
                <a:latin typeface="Trebuchet MS"/>
                <a:cs typeface="Trebuchet MS"/>
              </a:rPr>
              <a:t>’</a:t>
            </a:r>
            <a:r>
              <a:rPr sz="800" spc="30" dirty="0">
                <a:latin typeface="SimSun"/>
                <a:cs typeface="SimSun"/>
              </a:rPr>
              <a:t>,(req,res) </a:t>
            </a:r>
            <a:r>
              <a:rPr sz="800" spc="20" dirty="0">
                <a:latin typeface="SimSun"/>
                <a:cs typeface="SimSun"/>
              </a:rPr>
              <a:t>=&gt; { </a:t>
            </a:r>
            <a:r>
              <a:rPr sz="800" spc="25" dirty="0">
                <a:latin typeface="SimSun"/>
                <a:cs typeface="SimSun"/>
              </a:rPr>
              <a:t> </a:t>
            </a:r>
            <a:r>
              <a:rPr sz="800" spc="30" dirty="0">
                <a:latin typeface="SimSun"/>
                <a:cs typeface="SimSun"/>
              </a:rPr>
              <a:t>console.log(</a:t>
            </a:r>
            <a:r>
              <a:rPr sz="800" spc="30" dirty="0">
                <a:solidFill>
                  <a:srgbClr val="BA2121"/>
                </a:solidFill>
                <a:latin typeface="Trebuchet MS"/>
                <a:cs typeface="Trebuchet MS"/>
              </a:rPr>
              <a:t>’</a:t>
            </a:r>
            <a:r>
              <a:rPr sz="800" spc="30" dirty="0">
                <a:solidFill>
                  <a:srgbClr val="BA2121"/>
                </a:solidFill>
                <a:latin typeface="SimSun"/>
                <a:cs typeface="SimSun"/>
              </a:rPr>
              <a:t>Me </a:t>
            </a:r>
            <a:r>
              <a:rPr sz="800" spc="20" dirty="0">
                <a:solidFill>
                  <a:srgbClr val="BA2121"/>
                </a:solidFill>
                <a:latin typeface="SimSun"/>
                <a:cs typeface="SimSun"/>
              </a:rPr>
              <a:t>has enviado este </a:t>
            </a:r>
            <a:r>
              <a:rPr sz="800" spc="30" dirty="0">
                <a:solidFill>
                  <a:srgbClr val="BA2121"/>
                </a:solidFill>
                <a:latin typeface="SimSun"/>
                <a:cs typeface="SimSun"/>
              </a:rPr>
              <a:t>objeto:</a:t>
            </a:r>
            <a:r>
              <a:rPr sz="800" spc="30" dirty="0">
                <a:solidFill>
                  <a:srgbClr val="BA2121"/>
                </a:solidFill>
                <a:latin typeface="Trebuchet MS"/>
                <a:cs typeface="Trebuchet MS"/>
              </a:rPr>
              <a:t>’</a:t>
            </a:r>
            <a:r>
              <a:rPr sz="800" spc="30" dirty="0">
                <a:latin typeface="SimSun"/>
                <a:cs typeface="SimSun"/>
              </a:rPr>
              <a:t>); </a:t>
            </a:r>
            <a:r>
              <a:rPr sz="800" spc="-385" dirty="0">
                <a:latin typeface="SimSun"/>
                <a:cs typeface="SimSun"/>
              </a:rPr>
              <a:t> </a:t>
            </a:r>
            <a:r>
              <a:rPr sz="800" spc="20" dirty="0">
                <a:latin typeface="SimSun"/>
                <a:cs typeface="SimSun"/>
              </a:rPr>
              <a:t>console.log(req.body);</a:t>
            </a:r>
            <a:endParaRPr sz="800" dirty="0">
              <a:latin typeface="SimSun"/>
              <a:cs typeface="SimSun"/>
            </a:endParaRPr>
          </a:p>
          <a:p>
            <a:pPr marL="120014">
              <a:lnSpc>
                <a:spcPts val="905"/>
              </a:lnSpc>
            </a:pPr>
            <a:r>
              <a:rPr sz="800" spc="20" dirty="0">
                <a:latin typeface="SimSun"/>
                <a:cs typeface="SimSun"/>
              </a:rPr>
              <a:t>res.json(req.body);</a:t>
            </a:r>
            <a:endParaRPr sz="800" dirty="0">
              <a:latin typeface="SimSun"/>
              <a:cs typeface="SimSun"/>
            </a:endParaRPr>
          </a:p>
          <a:p>
            <a:pPr marL="12700">
              <a:lnSpc>
                <a:spcPts val="955"/>
              </a:lnSpc>
            </a:pPr>
            <a:r>
              <a:rPr sz="800" spc="20" dirty="0">
                <a:latin typeface="SimSun"/>
                <a:cs typeface="SimSun"/>
              </a:rPr>
              <a:t>});</a:t>
            </a:r>
            <a:endParaRPr sz="800" dirty="0">
              <a:latin typeface="SimSun"/>
              <a:cs typeface="SimSun"/>
            </a:endParaRPr>
          </a:p>
        </p:txBody>
      </p:sp>
      <p:grpSp>
        <p:nvGrpSpPr>
          <p:cNvPr id="8" name="object 8"/>
          <p:cNvGrpSpPr/>
          <p:nvPr/>
        </p:nvGrpSpPr>
        <p:grpSpPr>
          <a:xfrm>
            <a:off x="0" y="3333699"/>
            <a:ext cx="4608195" cy="122555"/>
            <a:chOff x="0" y="3333699"/>
            <a:chExt cx="4608195" cy="122555"/>
          </a:xfrm>
        </p:grpSpPr>
        <p:sp>
          <p:nvSpPr>
            <p:cNvPr id="9" name="object 9"/>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0" name="object 10"/>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3" name="object 13"/>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21</a:t>
            </a:fld>
            <a:endParaRPr spc="-20" dirty="0"/>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170815"/>
            <a:chOff x="0" y="0"/>
            <a:chExt cx="4608195" cy="170815"/>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3" cstate="print"/>
            <a:stretch>
              <a:fillRect/>
            </a:stretch>
          </p:blipFill>
          <p:spPr>
            <a:xfrm>
              <a:off x="0" y="119773"/>
              <a:ext cx="4608004" cy="50609"/>
            </a:xfrm>
            <a:prstGeom prst="rect">
              <a:avLst/>
            </a:prstGeom>
          </p:spPr>
        </p:pic>
      </p:grpSp>
      <p:grpSp>
        <p:nvGrpSpPr>
          <p:cNvPr id="6" name="object 6"/>
          <p:cNvGrpSpPr/>
          <p:nvPr/>
        </p:nvGrpSpPr>
        <p:grpSpPr>
          <a:xfrm>
            <a:off x="359994" y="440042"/>
            <a:ext cx="3888104" cy="2249805"/>
            <a:chOff x="359994" y="440042"/>
            <a:chExt cx="3888104" cy="2249805"/>
          </a:xfrm>
        </p:grpSpPr>
        <p:sp>
          <p:nvSpPr>
            <p:cNvPr id="7" name="object 7"/>
            <p:cNvSpPr/>
            <p:nvPr/>
          </p:nvSpPr>
          <p:spPr>
            <a:xfrm>
              <a:off x="359994" y="440042"/>
              <a:ext cx="3888104" cy="2249805"/>
            </a:xfrm>
            <a:custGeom>
              <a:avLst/>
              <a:gdLst/>
              <a:ahLst/>
              <a:cxnLst/>
              <a:rect l="l" t="t" r="r" b="b"/>
              <a:pathLst>
                <a:path w="3888104" h="2249805">
                  <a:moveTo>
                    <a:pt x="3888003" y="0"/>
                  </a:moveTo>
                  <a:lnTo>
                    <a:pt x="0" y="0"/>
                  </a:lnTo>
                  <a:lnTo>
                    <a:pt x="0" y="2249614"/>
                  </a:lnTo>
                  <a:lnTo>
                    <a:pt x="3888003" y="2249614"/>
                  </a:lnTo>
                  <a:lnTo>
                    <a:pt x="3888003" y="0"/>
                  </a:lnTo>
                  <a:close/>
                </a:path>
              </a:pathLst>
            </a:custGeom>
            <a:solidFill>
              <a:srgbClr val="F4F4F4"/>
            </a:solidFill>
          </p:spPr>
          <p:txBody>
            <a:bodyPr wrap="square" lIns="0" tIns="0" rIns="0" bIns="0" rtlCol="0"/>
            <a:lstStyle/>
            <a:p>
              <a:endParaRPr/>
            </a:p>
          </p:txBody>
        </p:sp>
        <p:sp>
          <p:nvSpPr>
            <p:cNvPr id="8" name="object 8"/>
            <p:cNvSpPr/>
            <p:nvPr/>
          </p:nvSpPr>
          <p:spPr>
            <a:xfrm>
              <a:off x="3036011" y="2406243"/>
              <a:ext cx="53975" cy="120650"/>
            </a:xfrm>
            <a:custGeom>
              <a:avLst/>
              <a:gdLst/>
              <a:ahLst/>
              <a:cxnLst/>
              <a:rect l="l" t="t" r="r" b="b"/>
              <a:pathLst>
                <a:path w="53975" h="120650">
                  <a:moveTo>
                    <a:pt x="53771" y="0"/>
                  </a:moveTo>
                  <a:lnTo>
                    <a:pt x="0" y="0"/>
                  </a:lnTo>
                  <a:lnTo>
                    <a:pt x="0" y="120192"/>
                  </a:lnTo>
                  <a:lnTo>
                    <a:pt x="53771" y="120192"/>
                  </a:lnTo>
                  <a:lnTo>
                    <a:pt x="53771" y="0"/>
                  </a:lnTo>
                  <a:close/>
                </a:path>
              </a:pathLst>
            </a:custGeom>
            <a:solidFill>
              <a:srgbClr val="FFFFFF"/>
            </a:solidFill>
          </p:spPr>
          <p:txBody>
            <a:bodyPr wrap="square" lIns="0" tIns="0" rIns="0" bIns="0" rtlCol="0"/>
            <a:lstStyle/>
            <a:p>
              <a:endParaRPr/>
            </a:p>
          </p:txBody>
        </p:sp>
        <p:sp>
          <p:nvSpPr>
            <p:cNvPr id="9" name="object 9"/>
            <p:cNvSpPr/>
            <p:nvPr/>
          </p:nvSpPr>
          <p:spPr>
            <a:xfrm>
              <a:off x="3030956" y="2403716"/>
              <a:ext cx="64135" cy="0"/>
            </a:xfrm>
            <a:custGeom>
              <a:avLst/>
              <a:gdLst/>
              <a:ahLst/>
              <a:cxnLst/>
              <a:rect l="l" t="t" r="r" b="b"/>
              <a:pathLst>
                <a:path w="64135">
                  <a:moveTo>
                    <a:pt x="0" y="0"/>
                  </a:moveTo>
                  <a:lnTo>
                    <a:pt x="63893" y="0"/>
                  </a:lnTo>
                </a:path>
              </a:pathLst>
            </a:custGeom>
            <a:ln w="5054">
              <a:solidFill>
                <a:srgbClr val="FF0000"/>
              </a:solidFill>
            </a:ln>
          </p:spPr>
          <p:txBody>
            <a:bodyPr wrap="square" lIns="0" tIns="0" rIns="0" bIns="0" rtlCol="0"/>
            <a:lstStyle/>
            <a:p>
              <a:endParaRPr/>
            </a:p>
          </p:txBody>
        </p:sp>
        <p:sp>
          <p:nvSpPr>
            <p:cNvPr id="10" name="object 10"/>
            <p:cNvSpPr/>
            <p:nvPr/>
          </p:nvSpPr>
          <p:spPr>
            <a:xfrm>
              <a:off x="3033483" y="2403716"/>
              <a:ext cx="0" cy="125730"/>
            </a:xfrm>
            <a:custGeom>
              <a:avLst/>
              <a:gdLst/>
              <a:ahLst/>
              <a:cxnLst/>
              <a:rect l="l" t="t" r="r" b="b"/>
              <a:pathLst>
                <a:path h="125730">
                  <a:moveTo>
                    <a:pt x="0" y="125260"/>
                  </a:moveTo>
                  <a:lnTo>
                    <a:pt x="0" y="0"/>
                  </a:lnTo>
                </a:path>
              </a:pathLst>
            </a:custGeom>
            <a:ln w="5054">
              <a:solidFill>
                <a:srgbClr val="FF0000"/>
              </a:solidFill>
            </a:ln>
          </p:spPr>
          <p:txBody>
            <a:bodyPr wrap="square" lIns="0" tIns="0" rIns="0" bIns="0" rtlCol="0"/>
            <a:lstStyle/>
            <a:p>
              <a:endParaRPr/>
            </a:p>
          </p:txBody>
        </p:sp>
        <p:sp>
          <p:nvSpPr>
            <p:cNvPr id="11" name="object 11"/>
            <p:cNvSpPr/>
            <p:nvPr/>
          </p:nvSpPr>
          <p:spPr>
            <a:xfrm>
              <a:off x="3092322" y="2403716"/>
              <a:ext cx="0" cy="125730"/>
            </a:xfrm>
            <a:custGeom>
              <a:avLst/>
              <a:gdLst/>
              <a:ahLst/>
              <a:cxnLst/>
              <a:rect l="l" t="t" r="r" b="b"/>
              <a:pathLst>
                <a:path h="125730">
                  <a:moveTo>
                    <a:pt x="0" y="125260"/>
                  </a:moveTo>
                  <a:lnTo>
                    <a:pt x="0" y="0"/>
                  </a:lnTo>
                </a:path>
              </a:pathLst>
            </a:custGeom>
            <a:ln w="5054">
              <a:solidFill>
                <a:srgbClr val="FF0000"/>
              </a:solidFill>
            </a:ln>
          </p:spPr>
          <p:txBody>
            <a:bodyPr wrap="square" lIns="0" tIns="0" rIns="0" bIns="0" rtlCol="0"/>
            <a:lstStyle/>
            <a:p>
              <a:endParaRPr/>
            </a:p>
          </p:txBody>
        </p:sp>
        <p:sp>
          <p:nvSpPr>
            <p:cNvPr id="12" name="object 12"/>
            <p:cNvSpPr/>
            <p:nvPr/>
          </p:nvSpPr>
          <p:spPr>
            <a:xfrm>
              <a:off x="3030956" y="2528976"/>
              <a:ext cx="64135" cy="0"/>
            </a:xfrm>
            <a:custGeom>
              <a:avLst/>
              <a:gdLst/>
              <a:ahLst/>
              <a:cxnLst/>
              <a:rect l="l" t="t" r="r" b="b"/>
              <a:pathLst>
                <a:path w="64135">
                  <a:moveTo>
                    <a:pt x="0" y="0"/>
                  </a:moveTo>
                  <a:lnTo>
                    <a:pt x="63893" y="0"/>
                  </a:lnTo>
                </a:path>
              </a:pathLst>
            </a:custGeom>
            <a:ln w="5054">
              <a:solidFill>
                <a:srgbClr val="FF0000"/>
              </a:solidFill>
            </a:ln>
          </p:spPr>
          <p:txBody>
            <a:bodyPr wrap="square" lIns="0" tIns="0" rIns="0" bIns="0" rtlCol="0"/>
            <a:lstStyle/>
            <a:p>
              <a:endParaRPr/>
            </a:p>
          </p:txBody>
        </p:sp>
      </p:grpSp>
      <p:sp>
        <p:nvSpPr>
          <p:cNvPr id="13" name="object 13"/>
          <p:cNvSpPr txBox="1"/>
          <p:nvPr/>
        </p:nvSpPr>
        <p:spPr>
          <a:xfrm>
            <a:off x="385254" y="448905"/>
            <a:ext cx="2937510" cy="2238433"/>
          </a:xfrm>
          <a:prstGeom prst="rect">
            <a:avLst/>
          </a:prstGeom>
        </p:spPr>
        <p:txBody>
          <a:bodyPr vert="horz" wrap="square" lIns="0" tIns="12065" rIns="0" bIns="0" rtlCol="0">
            <a:spAutoFit/>
          </a:bodyPr>
          <a:lstStyle/>
          <a:p>
            <a:pPr marL="12700">
              <a:lnSpc>
                <a:spcPts val="950"/>
              </a:lnSpc>
              <a:spcBef>
                <a:spcPts val="95"/>
              </a:spcBef>
            </a:pPr>
            <a:r>
              <a:rPr sz="800" i="1" spc="45" dirty="0">
                <a:solidFill>
                  <a:srgbClr val="3F7F7F"/>
                </a:solidFill>
                <a:latin typeface="Cambria"/>
                <a:cs typeface="Cambria"/>
              </a:rPr>
              <a:t>//</a:t>
            </a:r>
            <a:r>
              <a:rPr sz="800" i="1" spc="240" dirty="0">
                <a:solidFill>
                  <a:srgbClr val="3F7F7F"/>
                </a:solidFill>
                <a:latin typeface="Cambria"/>
                <a:cs typeface="Cambria"/>
              </a:rPr>
              <a:t> </a:t>
            </a:r>
            <a:r>
              <a:rPr sz="800" i="1" spc="50" dirty="0">
                <a:solidFill>
                  <a:srgbClr val="3F7F7F"/>
                </a:solidFill>
                <a:latin typeface="Cambria"/>
                <a:cs typeface="Cambria"/>
              </a:rPr>
              <a:t>Esta</a:t>
            </a:r>
            <a:r>
              <a:rPr sz="800" i="1" spc="240" dirty="0">
                <a:solidFill>
                  <a:srgbClr val="3F7F7F"/>
                </a:solidFill>
                <a:latin typeface="Cambria"/>
                <a:cs typeface="Cambria"/>
              </a:rPr>
              <a:t> </a:t>
            </a:r>
            <a:r>
              <a:rPr sz="800" i="1" spc="25" dirty="0">
                <a:solidFill>
                  <a:srgbClr val="3F7F7F"/>
                </a:solidFill>
                <a:latin typeface="Cambria"/>
                <a:cs typeface="Cambria"/>
              </a:rPr>
              <a:t>llamada </a:t>
            </a:r>
            <a:r>
              <a:rPr sz="800" i="1" spc="40" dirty="0">
                <a:solidFill>
                  <a:srgbClr val="3F7F7F"/>
                </a:solidFill>
                <a:latin typeface="Cambria"/>
                <a:cs typeface="Cambria"/>
              </a:rPr>
              <a:t> </a:t>
            </a:r>
            <a:r>
              <a:rPr sz="800" i="1" spc="25" dirty="0">
                <a:solidFill>
                  <a:srgbClr val="3F7F7F"/>
                </a:solidFill>
                <a:latin typeface="Cambria"/>
                <a:cs typeface="Cambria"/>
              </a:rPr>
              <a:t>debe </a:t>
            </a:r>
            <a:r>
              <a:rPr sz="800" i="1" spc="40" dirty="0">
                <a:solidFill>
                  <a:srgbClr val="3F7F7F"/>
                </a:solidFill>
                <a:latin typeface="Cambria"/>
                <a:cs typeface="Cambria"/>
              </a:rPr>
              <a:t> </a:t>
            </a:r>
            <a:r>
              <a:rPr sz="800" i="1" spc="85" dirty="0">
                <a:solidFill>
                  <a:srgbClr val="3F7F7F"/>
                </a:solidFill>
                <a:latin typeface="Cambria"/>
                <a:cs typeface="Cambria"/>
              </a:rPr>
              <a:t>ser</a:t>
            </a:r>
            <a:r>
              <a:rPr sz="800" i="1" spc="240" dirty="0">
                <a:solidFill>
                  <a:srgbClr val="3F7F7F"/>
                </a:solidFill>
                <a:latin typeface="Cambria"/>
                <a:cs typeface="Cambria"/>
              </a:rPr>
              <a:t> </a:t>
            </a:r>
            <a:r>
              <a:rPr sz="800" i="1" spc="100" dirty="0">
                <a:solidFill>
                  <a:srgbClr val="3F7F7F"/>
                </a:solidFill>
                <a:latin typeface="Cambria"/>
                <a:cs typeface="Cambria"/>
              </a:rPr>
              <a:t>la</a:t>
            </a:r>
            <a:r>
              <a:rPr sz="800" i="1" spc="235" dirty="0">
                <a:solidFill>
                  <a:srgbClr val="3F7F7F"/>
                </a:solidFill>
                <a:latin typeface="Cambria"/>
                <a:cs typeface="Cambria"/>
              </a:rPr>
              <a:t> </a:t>
            </a:r>
            <a:r>
              <a:rPr lang="en-US" sz="800" i="1" spc="40" dirty="0" err="1">
                <a:solidFill>
                  <a:srgbClr val="3F7F7F"/>
                </a:solidFill>
                <a:latin typeface="Cambria"/>
                <a:cs typeface="Cambria"/>
              </a:rPr>
              <a:t>ú</a:t>
            </a:r>
            <a:r>
              <a:rPr sz="800" i="1" spc="40" dirty="0" err="1">
                <a:solidFill>
                  <a:srgbClr val="3F7F7F"/>
                </a:solidFill>
                <a:latin typeface="Cambria"/>
                <a:cs typeface="Cambria"/>
              </a:rPr>
              <a:t>ltima</a:t>
            </a:r>
            <a:r>
              <a:rPr sz="800" i="1" spc="40" dirty="0">
                <a:solidFill>
                  <a:srgbClr val="3F7F7F"/>
                </a:solidFill>
                <a:latin typeface="Cambria"/>
                <a:cs typeface="Cambria"/>
              </a:rPr>
              <a:t>,</a:t>
            </a:r>
            <a:r>
              <a:rPr sz="800" i="1" spc="240" dirty="0">
                <a:solidFill>
                  <a:srgbClr val="3F7F7F"/>
                </a:solidFill>
                <a:latin typeface="Cambria"/>
                <a:cs typeface="Cambria"/>
              </a:rPr>
              <a:t> </a:t>
            </a:r>
            <a:r>
              <a:rPr sz="800" i="1" spc="65" dirty="0">
                <a:solidFill>
                  <a:srgbClr val="3F7F7F"/>
                </a:solidFill>
                <a:latin typeface="Cambria"/>
                <a:cs typeface="Cambria"/>
              </a:rPr>
              <a:t>error</a:t>
            </a:r>
            <a:r>
              <a:rPr sz="800" i="1" spc="245" dirty="0">
                <a:solidFill>
                  <a:srgbClr val="3F7F7F"/>
                </a:solidFill>
                <a:latin typeface="Cambria"/>
                <a:cs typeface="Cambria"/>
              </a:rPr>
              <a:t> </a:t>
            </a:r>
            <a:r>
              <a:rPr sz="800" i="1" spc="-5" dirty="0">
                <a:solidFill>
                  <a:srgbClr val="3F7F7F"/>
                </a:solidFill>
                <a:latin typeface="Cambria"/>
                <a:cs typeface="Cambria"/>
              </a:rPr>
              <a:t>404</a:t>
            </a:r>
            <a:endParaRPr sz="800" dirty="0">
              <a:latin typeface="Cambria"/>
              <a:cs typeface="Cambria"/>
            </a:endParaRPr>
          </a:p>
          <a:p>
            <a:pPr marL="120014" marR="1303655" indent="-107950">
              <a:lnSpc>
                <a:spcPts val="950"/>
              </a:lnSpc>
              <a:spcBef>
                <a:spcPts val="30"/>
              </a:spcBef>
            </a:pPr>
            <a:r>
              <a:rPr sz="800" spc="20" dirty="0">
                <a:latin typeface="SimSun"/>
                <a:cs typeface="SimSun"/>
              </a:rPr>
              <a:t>app.use((req, res) =&gt; { </a:t>
            </a:r>
            <a:r>
              <a:rPr sz="800" spc="25" dirty="0">
                <a:latin typeface="SimSun"/>
                <a:cs typeface="SimSun"/>
              </a:rPr>
              <a:t> </a:t>
            </a:r>
            <a:r>
              <a:rPr sz="800" spc="30" dirty="0">
                <a:latin typeface="SimSun"/>
                <a:cs typeface="SimSun"/>
              </a:rPr>
              <a:t>res.type(</a:t>
            </a:r>
            <a:r>
              <a:rPr sz="800" spc="30" dirty="0">
                <a:solidFill>
                  <a:srgbClr val="BA2121"/>
                </a:solidFill>
                <a:latin typeface="Trebuchet MS"/>
                <a:cs typeface="Trebuchet MS"/>
              </a:rPr>
              <a:t>’</a:t>
            </a:r>
            <a:r>
              <a:rPr sz="800" spc="30" dirty="0">
                <a:solidFill>
                  <a:srgbClr val="BA2121"/>
                </a:solidFill>
                <a:latin typeface="SimSun"/>
                <a:cs typeface="SimSun"/>
              </a:rPr>
              <a:t>text/plain</a:t>
            </a:r>
            <a:r>
              <a:rPr sz="800" spc="30" dirty="0">
                <a:solidFill>
                  <a:srgbClr val="BA2121"/>
                </a:solidFill>
                <a:latin typeface="Trebuchet MS"/>
                <a:cs typeface="Trebuchet MS"/>
              </a:rPr>
              <a:t>’</a:t>
            </a:r>
            <a:r>
              <a:rPr sz="800" spc="30" dirty="0">
                <a:latin typeface="SimSun"/>
                <a:cs typeface="SimSun"/>
              </a:rPr>
              <a:t>); </a:t>
            </a:r>
            <a:r>
              <a:rPr sz="800" spc="35" dirty="0">
                <a:latin typeface="SimSun"/>
                <a:cs typeface="SimSun"/>
              </a:rPr>
              <a:t> </a:t>
            </a:r>
            <a:r>
              <a:rPr sz="800" spc="20" dirty="0">
                <a:latin typeface="SimSun"/>
                <a:cs typeface="SimSun"/>
              </a:rPr>
              <a:t>res.status(</a:t>
            </a:r>
            <a:r>
              <a:rPr sz="800" spc="20" dirty="0">
                <a:solidFill>
                  <a:srgbClr val="666666"/>
                </a:solidFill>
                <a:latin typeface="SimSun"/>
                <a:cs typeface="SimSun"/>
              </a:rPr>
              <a:t>404</a:t>
            </a:r>
            <a:r>
              <a:rPr sz="800" spc="20" dirty="0">
                <a:latin typeface="SimSun"/>
                <a:cs typeface="SimSun"/>
              </a:rPr>
              <a:t>); </a:t>
            </a:r>
            <a:r>
              <a:rPr sz="800" spc="25" dirty="0">
                <a:latin typeface="SimSun"/>
                <a:cs typeface="SimSun"/>
              </a:rPr>
              <a:t> </a:t>
            </a:r>
            <a:r>
              <a:rPr sz="800" spc="30" dirty="0">
                <a:latin typeface="SimSun"/>
                <a:cs typeface="SimSun"/>
              </a:rPr>
              <a:t>res.send(</a:t>
            </a:r>
            <a:r>
              <a:rPr sz="800" spc="30" dirty="0">
                <a:solidFill>
                  <a:srgbClr val="BA2121"/>
                </a:solidFill>
                <a:latin typeface="Trebuchet MS"/>
                <a:cs typeface="Trebuchet MS"/>
              </a:rPr>
              <a:t>’</a:t>
            </a:r>
            <a:r>
              <a:rPr sz="800" spc="30" dirty="0">
                <a:solidFill>
                  <a:srgbClr val="BA2121"/>
                </a:solidFill>
                <a:latin typeface="SimSun"/>
                <a:cs typeface="SimSun"/>
              </a:rPr>
              <a:t>404</a:t>
            </a:r>
            <a:r>
              <a:rPr sz="800" dirty="0">
                <a:solidFill>
                  <a:srgbClr val="BA2121"/>
                </a:solidFill>
                <a:latin typeface="SimSun"/>
                <a:cs typeface="SimSun"/>
              </a:rPr>
              <a:t> </a:t>
            </a:r>
            <a:r>
              <a:rPr sz="800" spc="20" dirty="0">
                <a:solidFill>
                  <a:srgbClr val="BA2121"/>
                </a:solidFill>
                <a:latin typeface="SimSun"/>
                <a:cs typeface="SimSun"/>
              </a:rPr>
              <a:t>-</a:t>
            </a:r>
            <a:r>
              <a:rPr sz="800" dirty="0">
                <a:solidFill>
                  <a:srgbClr val="BA2121"/>
                </a:solidFill>
                <a:latin typeface="SimSun"/>
                <a:cs typeface="SimSun"/>
              </a:rPr>
              <a:t> </a:t>
            </a:r>
            <a:r>
              <a:rPr sz="800" spc="20" dirty="0">
                <a:solidFill>
                  <a:srgbClr val="BA2121"/>
                </a:solidFill>
                <a:latin typeface="SimSun"/>
                <a:cs typeface="SimSun"/>
              </a:rPr>
              <a:t>Not</a:t>
            </a:r>
            <a:r>
              <a:rPr sz="800" dirty="0">
                <a:solidFill>
                  <a:srgbClr val="BA2121"/>
                </a:solidFill>
                <a:latin typeface="SimSun"/>
                <a:cs typeface="SimSun"/>
              </a:rPr>
              <a:t> </a:t>
            </a:r>
            <a:r>
              <a:rPr sz="800" spc="35" dirty="0">
                <a:solidFill>
                  <a:srgbClr val="BA2121"/>
                </a:solidFill>
                <a:latin typeface="SimSun"/>
                <a:cs typeface="SimSun"/>
              </a:rPr>
              <a:t>Found</a:t>
            </a:r>
            <a:r>
              <a:rPr sz="800" spc="35" dirty="0">
                <a:solidFill>
                  <a:srgbClr val="BA2121"/>
                </a:solidFill>
                <a:latin typeface="Trebuchet MS"/>
                <a:cs typeface="Trebuchet MS"/>
              </a:rPr>
              <a:t>’</a:t>
            </a:r>
            <a:r>
              <a:rPr sz="800" spc="35" dirty="0">
                <a:latin typeface="SimSun"/>
                <a:cs typeface="SimSun"/>
              </a:rPr>
              <a:t>);</a:t>
            </a:r>
            <a:endParaRPr sz="800" dirty="0">
              <a:latin typeface="SimSun"/>
              <a:cs typeface="SimSun"/>
            </a:endParaRPr>
          </a:p>
          <a:p>
            <a:pPr marL="12700">
              <a:lnSpc>
                <a:spcPts val="905"/>
              </a:lnSpc>
            </a:pPr>
            <a:r>
              <a:rPr sz="800" spc="20" dirty="0">
                <a:latin typeface="SimSun"/>
                <a:cs typeface="SimSun"/>
              </a:rPr>
              <a:t>})</a:t>
            </a:r>
            <a:endParaRPr sz="800" dirty="0">
              <a:latin typeface="SimSun"/>
              <a:cs typeface="SimSun"/>
            </a:endParaRPr>
          </a:p>
          <a:p>
            <a:pPr>
              <a:lnSpc>
                <a:spcPct val="100000"/>
              </a:lnSpc>
              <a:spcBef>
                <a:spcPts val="35"/>
              </a:spcBef>
            </a:pPr>
            <a:endParaRPr sz="700" dirty="0">
              <a:latin typeface="SimSun"/>
              <a:cs typeface="SimSun"/>
            </a:endParaRPr>
          </a:p>
          <a:p>
            <a:pPr marL="12700">
              <a:lnSpc>
                <a:spcPts val="955"/>
              </a:lnSpc>
            </a:pPr>
            <a:r>
              <a:rPr sz="800" i="1" spc="45" dirty="0">
                <a:solidFill>
                  <a:srgbClr val="3F7F7F"/>
                </a:solidFill>
                <a:latin typeface="Cambria"/>
                <a:cs typeface="Cambria"/>
              </a:rPr>
              <a:t>//</a:t>
            </a:r>
            <a:r>
              <a:rPr sz="800" i="1" spc="215" dirty="0">
                <a:solidFill>
                  <a:srgbClr val="3F7F7F"/>
                </a:solidFill>
                <a:latin typeface="Cambria"/>
                <a:cs typeface="Cambria"/>
              </a:rPr>
              <a:t> </a:t>
            </a:r>
            <a:r>
              <a:rPr sz="800" i="1" spc="15" dirty="0">
                <a:solidFill>
                  <a:srgbClr val="3F7F7F"/>
                </a:solidFill>
                <a:latin typeface="Cambria"/>
                <a:cs typeface="Cambria"/>
              </a:rPr>
              <a:t>custom </a:t>
            </a:r>
            <a:r>
              <a:rPr sz="800" i="1" spc="30" dirty="0">
                <a:solidFill>
                  <a:srgbClr val="3F7F7F"/>
                </a:solidFill>
                <a:latin typeface="Cambria"/>
                <a:cs typeface="Cambria"/>
              </a:rPr>
              <a:t> </a:t>
            </a:r>
            <a:r>
              <a:rPr sz="800" i="1" spc="-5" dirty="0">
                <a:solidFill>
                  <a:srgbClr val="3F7F7F"/>
                </a:solidFill>
                <a:latin typeface="Cambria"/>
                <a:cs typeface="Cambria"/>
              </a:rPr>
              <a:t>500</a:t>
            </a:r>
            <a:r>
              <a:rPr sz="800" i="1" spc="215" dirty="0">
                <a:solidFill>
                  <a:srgbClr val="3F7F7F"/>
                </a:solidFill>
                <a:latin typeface="Cambria"/>
                <a:cs typeface="Cambria"/>
              </a:rPr>
              <a:t> </a:t>
            </a:r>
            <a:r>
              <a:rPr sz="800" i="1" spc="10" dirty="0">
                <a:solidFill>
                  <a:srgbClr val="3F7F7F"/>
                </a:solidFill>
                <a:latin typeface="Cambria"/>
                <a:cs typeface="Cambria"/>
              </a:rPr>
              <a:t>page</a:t>
            </a:r>
            <a:endParaRPr sz="800" dirty="0">
              <a:latin typeface="Cambria"/>
              <a:cs typeface="Cambria"/>
            </a:endParaRPr>
          </a:p>
          <a:p>
            <a:pPr marL="120014" marR="1088390" indent="-107950">
              <a:lnSpc>
                <a:spcPts val="950"/>
              </a:lnSpc>
              <a:spcBef>
                <a:spcPts val="35"/>
              </a:spcBef>
            </a:pPr>
            <a:r>
              <a:rPr sz="800" spc="20" dirty="0">
                <a:latin typeface="SimSun"/>
                <a:cs typeface="SimSun"/>
              </a:rPr>
              <a:t>app.use((err, req, res, next) =&gt; { </a:t>
            </a:r>
            <a:r>
              <a:rPr sz="800" spc="-385" dirty="0">
                <a:latin typeface="SimSun"/>
                <a:cs typeface="SimSun"/>
              </a:rPr>
              <a:t> </a:t>
            </a:r>
            <a:r>
              <a:rPr sz="800" spc="20" dirty="0">
                <a:latin typeface="SimSun"/>
                <a:cs typeface="SimSun"/>
              </a:rPr>
              <a:t>console.error(err.message); </a:t>
            </a:r>
            <a:r>
              <a:rPr sz="800" spc="25" dirty="0">
                <a:latin typeface="SimSun"/>
                <a:cs typeface="SimSun"/>
              </a:rPr>
              <a:t> </a:t>
            </a:r>
            <a:r>
              <a:rPr sz="800" spc="30" dirty="0">
                <a:latin typeface="SimSun"/>
                <a:cs typeface="SimSun"/>
              </a:rPr>
              <a:t>res.type(</a:t>
            </a:r>
            <a:r>
              <a:rPr sz="800" spc="30" dirty="0">
                <a:solidFill>
                  <a:srgbClr val="BA2121"/>
                </a:solidFill>
                <a:latin typeface="Trebuchet MS"/>
                <a:cs typeface="Trebuchet MS"/>
              </a:rPr>
              <a:t>’</a:t>
            </a:r>
            <a:r>
              <a:rPr sz="800" spc="30" dirty="0">
                <a:solidFill>
                  <a:srgbClr val="BA2121"/>
                </a:solidFill>
                <a:latin typeface="SimSun"/>
                <a:cs typeface="SimSun"/>
              </a:rPr>
              <a:t>text/plain</a:t>
            </a:r>
            <a:r>
              <a:rPr sz="800" spc="30" dirty="0">
                <a:solidFill>
                  <a:srgbClr val="BA2121"/>
                </a:solidFill>
                <a:latin typeface="Trebuchet MS"/>
                <a:cs typeface="Trebuchet MS"/>
              </a:rPr>
              <a:t>’</a:t>
            </a:r>
            <a:r>
              <a:rPr sz="800" spc="30" dirty="0">
                <a:latin typeface="SimSun"/>
                <a:cs typeface="SimSun"/>
              </a:rPr>
              <a:t>); </a:t>
            </a:r>
            <a:r>
              <a:rPr sz="800" spc="35" dirty="0">
                <a:latin typeface="SimSun"/>
                <a:cs typeface="SimSun"/>
              </a:rPr>
              <a:t> </a:t>
            </a:r>
            <a:r>
              <a:rPr sz="800" spc="20" dirty="0">
                <a:latin typeface="SimSun"/>
                <a:cs typeface="SimSun"/>
              </a:rPr>
              <a:t>res.status(</a:t>
            </a:r>
            <a:r>
              <a:rPr sz="800" spc="20" dirty="0">
                <a:solidFill>
                  <a:srgbClr val="666666"/>
                </a:solidFill>
                <a:latin typeface="SimSun"/>
                <a:cs typeface="SimSun"/>
              </a:rPr>
              <a:t>500</a:t>
            </a:r>
            <a:r>
              <a:rPr sz="800" spc="20" dirty="0">
                <a:latin typeface="SimSun"/>
                <a:cs typeface="SimSun"/>
              </a:rPr>
              <a:t>);</a:t>
            </a:r>
            <a:endParaRPr sz="800" dirty="0">
              <a:latin typeface="SimSun"/>
              <a:cs typeface="SimSun"/>
            </a:endParaRPr>
          </a:p>
          <a:p>
            <a:pPr marL="120014">
              <a:lnSpc>
                <a:spcPts val="900"/>
              </a:lnSpc>
            </a:pPr>
            <a:r>
              <a:rPr sz="800" spc="30" dirty="0">
                <a:latin typeface="SimSun"/>
                <a:cs typeface="SimSun"/>
              </a:rPr>
              <a:t>res.send(</a:t>
            </a:r>
            <a:r>
              <a:rPr sz="800" spc="30" dirty="0">
                <a:solidFill>
                  <a:srgbClr val="BA2121"/>
                </a:solidFill>
                <a:latin typeface="Trebuchet MS"/>
                <a:cs typeface="Trebuchet MS"/>
              </a:rPr>
              <a:t>’</a:t>
            </a:r>
            <a:r>
              <a:rPr sz="800" spc="30" dirty="0">
                <a:solidFill>
                  <a:srgbClr val="BA2121"/>
                </a:solidFill>
                <a:latin typeface="SimSun"/>
                <a:cs typeface="SimSun"/>
              </a:rPr>
              <a:t>500</a:t>
            </a:r>
            <a:r>
              <a:rPr sz="800" spc="5" dirty="0">
                <a:solidFill>
                  <a:srgbClr val="BA2121"/>
                </a:solidFill>
                <a:latin typeface="SimSun"/>
                <a:cs typeface="SimSun"/>
              </a:rPr>
              <a:t> </a:t>
            </a:r>
            <a:r>
              <a:rPr sz="800" spc="20" dirty="0">
                <a:solidFill>
                  <a:srgbClr val="BA2121"/>
                </a:solidFill>
                <a:latin typeface="SimSun"/>
                <a:cs typeface="SimSun"/>
              </a:rPr>
              <a:t>-</a:t>
            </a:r>
            <a:r>
              <a:rPr sz="800" spc="5" dirty="0">
                <a:solidFill>
                  <a:srgbClr val="BA2121"/>
                </a:solidFill>
                <a:latin typeface="SimSun"/>
                <a:cs typeface="SimSun"/>
              </a:rPr>
              <a:t> </a:t>
            </a:r>
            <a:r>
              <a:rPr sz="800" spc="20" dirty="0">
                <a:solidFill>
                  <a:srgbClr val="BA2121"/>
                </a:solidFill>
                <a:latin typeface="SimSun"/>
                <a:cs typeface="SimSun"/>
              </a:rPr>
              <a:t>Server</a:t>
            </a:r>
            <a:r>
              <a:rPr sz="800" spc="5" dirty="0">
                <a:solidFill>
                  <a:srgbClr val="BA2121"/>
                </a:solidFill>
                <a:latin typeface="SimSun"/>
                <a:cs typeface="SimSun"/>
              </a:rPr>
              <a:t> </a:t>
            </a:r>
            <a:r>
              <a:rPr sz="800" spc="35" dirty="0">
                <a:solidFill>
                  <a:srgbClr val="BA2121"/>
                </a:solidFill>
                <a:latin typeface="SimSun"/>
                <a:cs typeface="SimSun"/>
              </a:rPr>
              <a:t>Error</a:t>
            </a:r>
            <a:r>
              <a:rPr sz="800" spc="35" dirty="0">
                <a:solidFill>
                  <a:srgbClr val="BA2121"/>
                </a:solidFill>
                <a:latin typeface="Trebuchet MS"/>
                <a:cs typeface="Trebuchet MS"/>
              </a:rPr>
              <a:t>’</a:t>
            </a:r>
            <a:r>
              <a:rPr sz="800" spc="35" dirty="0">
                <a:latin typeface="SimSun"/>
                <a:cs typeface="SimSun"/>
              </a:rPr>
              <a:t>);</a:t>
            </a:r>
            <a:endParaRPr sz="800" dirty="0">
              <a:latin typeface="SimSun"/>
              <a:cs typeface="SimSun"/>
            </a:endParaRPr>
          </a:p>
          <a:p>
            <a:pPr marL="12700">
              <a:lnSpc>
                <a:spcPts val="955"/>
              </a:lnSpc>
            </a:pPr>
            <a:r>
              <a:rPr sz="800" spc="20" dirty="0">
                <a:latin typeface="SimSun"/>
                <a:cs typeface="SimSun"/>
              </a:rPr>
              <a:t>})</a:t>
            </a:r>
            <a:endParaRPr sz="800" dirty="0">
              <a:latin typeface="SimSun"/>
              <a:cs typeface="SimSun"/>
            </a:endParaRPr>
          </a:p>
          <a:p>
            <a:pPr>
              <a:lnSpc>
                <a:spcPct val="100000"/>
              </a:lnSpc>
              <a:spcBef>
                <a:spcPts val="35"/>
              </a:spcBef>
            </a:pPr>
            <a:endParaRPr sz="700" dirty="0">
              <a:latin typeface="SimSun"/>
              <a:cs typeface="SimSun"/>
            </a:endParaRPr>
          </a:p>
          <a:p>
            <a:pPr marL="12700">
              <a:lnSpc>
                <a:spcPct val="100000"/>
              </a:lnSpc>
            </a:pPr>
            <a:r>
              <a:rPr sz="800" spc="20" dirty="0">
                <a:latin typeface="SimSun"/>
                <a:cs typeface="SimSun"/>
              </a:rPr>
              <a:t>app.listen(puerto,</a:t>
            </a:r>
            <a:r>
              <a:rPr sz="800" spc="15" dirty="0">
                <a:latin typeface="SimSun"/>
                <a:cs typeface="SimSun"/>
              </a:rPr>
              <a:t> </a:t>
            </a:r>
            <a:r>
              <a:rPr sz="800" spc="20" dirty="0">
                <a:latin typeface="SimSun"/>
                <a:cs typeface="SimSun"/>
              </a:rPr>
              <a:t>() =&gt; console.log(</a:t>
            </a:r>
            <a:endParaRPr sz="800" dirty="0">
              <a:latin typeface="SimSun"/>
              <a:cs typeface="SimSun"/>
            </a:endParaRPr>
          </a:p>
          <a:p>
            <a:pPr marL="120014">
              <a:lnSpc>
                <a:spcPct val="100000"/>
              </a:lnSpc>
              <a:spcBef>
                <a:spcPts val="30"/>
              </a:spcBef>
            </a:pPr>
            <a:r>
              <a:rPr sz="800" spc="20" dirty="0">
                <a:solidFill>
                  <a:srgbClr val="BA2121"/>
                </a:solidFill>
                <a:latin typeface="Trebuchet MS"/>
                <a:cs typeface="Trebuchet MS"/>
              </a:rPr>
              <a:t>`</a:t>
            </a:r>
            <a:r>
              <a:rPr sz="800" spc="20" dirty="0">
                <a:solidFill>
                  <a:srgbClr val="BA2121"/>
                </a:solidFill>
                <a:latin typeface="SimSun"/>
                <a:cs typeface="SimSun"/>
              </a:rPr>
              <a:t>Express</a:t>
            </a:r>
            <a:r>
              <a:rPr sz="800" spc="10" dirty="0">
                <a:solidFill>
                  <a:srgbClr val="BA2121"/>
                </a:solidFill>
                <a:latin typeface="SimSun"/>
                <a:cs typeface="SimSun"/>
              </a:rPr>
              <a:t> </a:t>
            </a:r>
            <a:r>
              <a:rPr sz="800" spc="20" dirty="0">
                <a:solidFill>
                  <a:srgbClr val="BA2121"/>
                </a:solidFill>
                <a:latin typeface="SimSun"/>
                <a:cs typeface="SimSun"/>
              </a:rPr>
              <a:t>iniciado</a:t>
            </a:r>
            <a:r>
              <a:rPr sz="800" spc="10" dirty="0">
                <a:solidFill>
                  <a:srgbClr val="BA2121"/>
                </a:solidFill>
                <a:latin typeface="SimSun"/>
                <a:cs typeface="SimSun"/>
              </a:rPr>
              <a:t> </a:t>
            </a:r>
            <a:r>
              <a:rPr sz="800" spc="20" dirty="0">
                <a:solidFill>
                  <a:srgbClr val="BA2121"/>
                </a:solidFill>
                <a:latin typeface="SimSun"/>
                <a:cs typeface="SimSun"/>
              </a:rPr>
              <a:t>en</a:t>
            </a:r>
            <a:r>
              <a:rPr sz="800" spc="10" dirty="0">
                <a:solidFill>
                  <a:srgbClr val="BA2121"/>
                </a:solidFill>
                <a:latin typeface="SimSun"/>
                <a:cs typeface="SimSun"/>
              </a:rPr>
              <a:t> </a:t>
            </a:r>
            <a:r>
              <a:rPr sz="800" spc="20" dirty="0">
                <a:solidFill>
                  <a:srgbClr val="BA2121"/>
                </a:solidFill>
                <a:latin typeface="SimSun"/>
                <a:cs typeface="SimSun"/>
              </a:rPr>
              <a:t>http://localhost:</a:t>
            </a:r>
            <a:r>
              <a:rPr sz="800" b="1" spc="20" dirty="0">
                <a:solidFill>
                  <a:srgbClr val="BA6687"/>
                </a:solidFill>
                <a:latin typeface="Georgia"/>
                <a:cs typeface="Georgia"/>
              </a:rPr>
              <a:t>${</a:t>
            </a:r>
            <a:r>
              <a:rPr sz="800" spc="20" dirty="0">
                <a:latin typeface="SimSun"/>
                <a:cs typeface="SimSun"/>
              </a:rPr>
              <a:t>puerto</a:t>
            </a:r>
            <a:r>
              <a:rPr sz="800" b="1" spc="20" dirty="0">
                <a:solidFill>
                  <a:srgbClr val="BA6687"/>
                </a:solidFill>
                <a:latin typeface="Georgia"/>
                <a:cs typeface="Georgia"/>
              </a:rPr>
              <a:t>}</a:t>
            </a:r>
            <a:r>
              <a:rPr sz="800" spc="20" dirty="0">
                <a:latin typeface="SimSun"/>
                <a:cs typeface="SimSun"/>
              </a:rPr>
              <a:t>\</a:t>
            </a:r>
            <a:r>
              <a:rPr sz="800" spc="20" dirty="0">
                <a:solidFill>
                  <a:srgbClr val="BA2121"/>
                </a:solidFill>
                <a:latin typeface="SimSun"/>
                <a:cs typeface="SimSun"/>
              </a:rPr>
              <a:t>n</a:t>
            </a:r>
            <a:r>
              <a:rPr sz="800" spc="20" dirty="0">
                <a:solidFill>
                  <a:srgbClr val="BA2121"/>
                </a:solidFill>
                <a:latin typeface="Trebuchet MS"/>
                <a:cs typeface="Trebuchet MS"/>
              </a:rPr>
              <a:t>`</a:t>
            </a:r>
            <a:r>
              <a:rPr sz="800" spc="170" dirty="0">
                <a:solidFill>
                  <a:srgbClr val="BA2121"/>
                </a:solidFill>
                <a:latin typeface="Trebuchet MS"/>
                <a:cs typeface="Trebuchet MS"/>
              </a:rPr>
              <a:t> </a:t>
            </a:r>
            <a:r>
              <a:rPr sz="800" spc="20" dirty="0">
                <a:solidFill>
                  <a:srgbClr val="666666"/>
                </a:solidFill>
                <a:latin typeface="SimSun"/>
                <a:cs typeface="SimSun"/>
              </a:rPr>
              <a:t>+</a:t>
            </a:r>
            <a:endParaRPr sz="800" dirty="0">
              <a:latin typeface="SimSun"/>
              <a:cs typeface="SimSun"/>
            </a:endParaRPr>
          </a:p>
          <a:p>
            <a:pPr marL="120014">
              <a:lnSpc>
                <a:spcPct val="100000"/>
              </a:lnSpc>
              <a:spcBef>
                <a:spcPts val="25"/>
              </a:spcBef>
            </a:pPr>
            <a:r>
              <a:rPr sz="800" spc="20" dirty="0">
                <a:solidFill>
                  <a:srgbClr val="BA2121"/>
                </a:solidFill>
                <a:latin typeface="Trebuchet MS"/>
                <a:cs typeface="Trebuchet MS"/>
              </a:rPr>
              <a:t>`</a:t>
            </a:r>
            <a:r>
              <a:rPr sz="800" spc="20" dirty="0">
                <a:solidFill>
                  <a:srgbClr val="BA2121"/>
                </a:solidFill>
                <a:latin typeface="SimSun"/>
                <a:cs typeface="SimSun"/>
              </a:rPr>
              <a:t>Ctrl-C</a:t>
            </a:r>
            <a:r>
              <a:rPr sz="800" spc="-5" dirty="0">
                <a:solidFill>
                  <a:srgbClr val="BA2121"/>
                </a:solidFill>
                <a:latin typeface="SimSun"/>
                <a:cs typeface="SimSun"/>
              </a:rPr>
              <a:t> </a:t>
            </a:r>
            <a:r>
              <a:rPr sz="800" spc="20" dirty="0">
                <a:solidFill>
                  <a:srgbClr val="BA2121"/>
                </a:solidFill>
                <a:latin typeface="SimSun"/>
                <a:cs typeface="SimSun"/>
              </a:rPr>
              <a:t>para</a:t>
            </a:r>
            <a:r>
              <a:rPr sz="800" spc="-5" dirty="0">
                <a:solidFill>
                  <a:srgbClr val="BA2121"/>
                </a:solidFill>
                <a:latin typeface="SimSun"/>
                <a:cs typeface="SimSun"/>
              </a:rPr>
              <a:t> </a:t>
            </a:r>
            <a:r>
              <a:rPr sz="800" spc="20" dirty="0">
                <a:solidFill>
                  <a:srgbClr val="BA2121"/>
                </a:solidFill>
                <a:latin typeface="SimSun"/>
                <a:cs typeface="SimSun"/>
              </a:rPr>
              <a:t>finalizar.</a:t>
            </a:r>
            <a:r>
              <a:rPr sz="800" spc="20" dirty="0">
                <a:solidFill>
                  <a:srgbClr val="BA2121"/>
                </a:solidFill>
                <a:latin typeface="Trebuchet MS"/>
                <a:cs typeface="Trebuchet MS"/>
              </a:rPr>
              <a:t>`</a:t>
            </a:r>
            <a:r>
              <a:rPr sz="800" spc="20" dirty="0">
                <a:latin typeface="SimSun"/>
                <a:cs typeface="SimSun"/>
              </a:rPr>
              <a:t>));</a:t>
            </a:r>
            <a:endParaRPr sz="800" dirty="0">
              <a:latin typeface="SimSun"/>
              <a:cs typeface="SimSun"/>
            </a:endParaRPr>
          </a:p>
        </p:txBody>
      </p:sp>
      <p:grpSp>
        <p:nvGrpSpPr>
          <p:cNvPr id="15" name="object 15"/>
          <p:cNvGrpSpPr/>
          <p:nvPr/>
        </p:nvGrpSpPr>
        <p:grpSpPr>
          <a:xfrm>
            <a:off x="0" y="3333699"/>
            <a:ext cx="4608195" cy="122555"/>
            <a:chOff x="0" y="3333699"/>
            <a:chExt cx="4608195" cy="122555"/>
          </a:xfrm>
        </p:grpSpPr>
        <p:sp>
          <p:nvSpPr>
            <p:cNvPr id="16" name="object 16"/>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7" name="object 17"/>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20" name="object 20"/>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22</a:t>
            </a:fld>
            <a:endParaRPr spc="-20" dirty="0"/>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381000"/>
            <a:chOff x="0" y="0"/>
            <a:chExt cx="4608195" cy="381000"/>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68"/>
              <a:ext cx="4608004" cy="260646"/>
            </a:xfrm>
            <a:prstGeom prst="rect">
              <a:avLst/>
            </a:prstGeom>
          </p:spPr>
        </p:pic>
      </p:grpSp>
      <p:sp>
        <p:nvSpPr>
          <p:cNvPr id="6" name="object 6"/>
          <p:cNvSpPr txBox="1">
            <a:spLocks noGrp="1"/>
          </p:cNvSpPr>
          <p:nvPr>
            <p:ph type="title"/>
          </p:nvPr>
        </p:nvSpPr>
        <p:spPr>
          <a:xfrm>
            <a:off x="154762" y="117193"/>
            <a:ext cx="2233930" cy="244475"/>
          </a:xfrm>
          <a:prstGeom prst="rect">
            <a:avLst/>
          </a:prstGeom>
        </p:spPr>
        <p:txBody>
          <a:bodyPr vert="horz" wrap="square" lIns="0" tIns="17145" rIns="0" bIns="0" rtlCol="0">
            <a:spAutoFit/>
          </a:bodyPr>
          <a:lstStyle/>
          <a:p>
            <a:pPr marL="12700">
              <a:lnSpc>
                <a:spcPct val="100000"/>
              </a:lnSpc>
              <a:spcBef>
                <a:spcPts val="135"/>
              </a:spcBef>
            </a:pPr>
            <a:r>
              <a:rPr sz="1400" spc="50" dirty="0">
                <a:solidFill>
                  <a:srgbClr val="FFFFFF"/>
                </a:solidFill>
              </a:rPr>
              <a:t>C</a:t>
            </a:r>
            <a:r>
              <a:rPr sz="1400" spc="-770" dirty="0">
                <a:solidFill>
                  <a:srgbClr val="FFFFFF"/>
                </a:solidFill>
              </a:rPr>
              <a:t>´</a:t>
            </a:r>
            <a:r>
              <a:rPr sz="1400" spc="-70" dirty="0">
                <a:solidFill>
                  <a:srgbClr val="FFFFFF"/>
                </a:solidFill>
              </a:rPr>
              <a:t>om</a:t>
            </a:r>
            <a:r>
              <a:rPr sz="1400" spc="-55" dirty="0">
                <a:solidFill>
                  <a:srgbClr val="FFFFFF"/>
                </a:solidFill>
              </a:rPr>
              <a:t>o</a:t>
            </a:r>
            <a:r>
              <a:rPr sz="1400" spc="25" dirty="0">
                <a:solidFill>
                  <a:srgbClr val="FFFFFF"/>
                </a:solidFill>
              </a:rPr>
              <a:t> </a:t>
            </a:r>
            <a:r>
              <a:rPr sz="1400" spc="-50" dirty="0">
                <a:solidFill>
                  <a:srgbClr val="FFFFFF"/>
                </a:solidFill>
              </a:rPr>
              <a:t>servir</a:t>
            </a:r>
            <a:r>
              <a:rPr sz="1400" spc="30" dirty="0">
                <a:solidFill>
                  <a:srgbClr val="FFFFFF"/>
                </a:solidFill>
              </a:rPr>
              <a:t> </a:t>
            </a:r>
            <a:r>
              <a:rPr sz="1400" spc="-50" dirty="0">
                <a:solidFill>
                  <a:srgbClr val="FFFFFF"/>
                </a:solidFill>
              </a:rPr>
              <a:t>ficheros</a:t>
            </a:r>
            <a:r>
              <a:rPr sz="1400" spc="30" dirty="0">
                <a:solidFill>
                  <a:srgbClr val="FFFFFF"/>
                </a:solidFill>
              </a:rPr>
              <a:t> </a:t>
            </a:r>
            <a:r>
              <a:rPr sz="1400" spc="-60" dirty="0">
                <a:solidFill>
                  <a:srgbClr val="FFFFFF"/>
                </a:solidFill>
              </a:rPr>
              <a:t>es</a:t>
            </a:r>
            <a:r>
              <a:rPr sz="1400" spc="-65" dirty="0">
                <a:solidFill>
                  <a:srgbClr val="FFFFFF"/>
                </a:solidFill>
              </a:rPr>
              <a:t>t</a:t>
            </a:r>
            <a:r>
              <a:rPr sz="1400" spc="-755" dirty="0">
                <a:solidFill>
                  <a:srgbClr val="FFFFFF"/>
                </a:solidFill>
              </a:rPr>
              <a:t>´</a:t>
            </a:r>
            <a:r>
              <a:rPr sz="1400" spc="-35" dirty="0">
                <a:solidFill>
                  <a:srgbClr val="FFFFFF"/>
                </a:solidFill>
              </a:rPr>
              <a:t>aticos</a:t>
            </a:r>
            <a:endParaRPr sz="1400"/>
          </a:p>
        </p:txBody>
      </p:sp>
      <p:pic>
        <p:nvPicPr>
          <p:cNvPr id="7" name="object 7"/>
          <p:cNvPicPr/>
          <p:nvPr/>
        </p:nvPicPr>
        <p:blipFill>
          <a:blip r:embed="rId3" cstate="print"/>
          <a:stretch>
            <a:fillRect/>
          </a:stretch>
        </p:blipFill>
        <p:spPr>
          <a:xfrm>
            <a:off x="0" y="377888"/>
            <a:ext cx="4608004" cy="50609"/>
          </a:xfrm>
          <a:prstGeom prst="rect">
            <a:avLst/>
          </a:prstGeom>
        </p:spPr>
      </p:pic>
      <p:pic>
        <p:nvPicPr>
          <p:cNvPr id="8" name="object 8"/>
          <p:cNvPicPr/>
          <p:nvPr/>
        </p:nvPicPr>
        <p:blipFill>
          <a:blip r:embed="rId4" cstate="print"/>
          <a:stretch>
            <a:fillRect/>
          </a:stretch>
        </p:blipFill>
        <p:spPr>
          <a:xfrm>
            <a:off x="502551" y="1176959"/>
            <a:ext cx="65265" cy="65265"/>
          </a:xfrm>
          <a:prstGeom prst="rect">
            <a:avLst/>
          </a:prstGeom>
        </p:spPr>
      </p:pic>
      <p:sp>
        <p:nvSpPr>
          <p:cNvPr id="9" name="object 9"/>
          <p:cNvSpPr txBox="1"/>
          <p:nvPr/>
        </p:nvSpPr>
        <p:spPr>
          <a:xfrm>
            <a:off x="624395" y="1093887"/>
            <a:ext cx="3636010" cy="1261745"/>
          </a:xfrm>
          <a:prstGeom prst="rect">
            <a:avLst/>
          </a:prstGeom>
        </p:spPr>
        <p:txBody>
          <a:bodyPr vert="horz" wrap="square" lIns="0" tIns="6985" rIns="0" bIns="0" rtlCol="0">
            <a:spAutoFit/>
          </a:bodyPr>
          <a:lstStyle/>
          <a:p>
            <a:pPr marL="12700" marR="154940" algn="just">
              <a:lnSpc>
                <a:spcPct val="102600"/>
              </a:lnSpc>
              <a:spcBef>
                <a:spcPts val="55"/>
              </a:spcBef>
            </a:pPr>
            <a:r>
              <a:rPr lang="es-CO" sz="1100" spc="-50" dirty="0">
                <a:latin typeface="Tahoma"/>
                <a:cs typeface="Tahoma"/>
              </a:rPr>
              <a:t>Aunque </a:t>
            </a:r>
            <a:r>
              <a:rPr lang="es-CO" sz="1100" spc="-45" dirty="0">
                <a:latin typeface="Tahoma"/>
                <a:cs typeface="Tahoma"/>
              </a:rPr>
              <a:t>el </a:t>
            </a:r>
            <a:r>
              <a:rPr lang="es-CO" sz="1100" spc="-100" dirty="0">
                <a:latin typeface="Tahoma"/>
                <a:cs typeface="Tahoma"/>
              </a:rPr>
              <a:t>propósito</a:t>
            </a:r>
            <a:r>
              <a:rPr lang="es-CO" sz="1100" spc="-95" dirty="0">
                <a:latin typeface="Tahoma"/>
                <a:cs typeface="Tahoma"/>
              </a:rPr>
              <a:t> </a:t>
            </a:r>
            <a:r>
              <a:rPr lang="es-CO" sz="1100" spc="-35" dirty="0">
                <a:latin typeface="Tahoma"/>
                <a:cs typeface="Tahoma"/>
              </a:rPr>
              <a:t>principal </a:t>
            </a:r>
            <a:r>
              <a:rPr lang="es-CO" sz="1100" spc="-75" dirty="0">
                <a:latin typeface="Tahoma"/>
                <a:cs typeface="Tahoma"/>
              </a:rPr>
              <a:t>de</a:t>
            </a:r>
            <a:r>
              <a:rPr lang="es-CO" sz="1100" spc="-70" dirty="0">
                <a:latin typeface="Tahoma"/>
                <a:cs typeface="Tahoma"/>
              </a:rPr>
              <a:t> </a:t>
            </a:r>
            <a:r>
              <a:rPr lang="es-CO" sz="1100" spc="-55" dirty="0">
                <a:latin typeface="Tahoma"/>
                <a:cs typeface="Tahoma"/>
              </a:rPr>
              <a:t>Express.js </a:t>
            </a:r>
            <a:r>
              <a:rPr lang="es-CO" sz="1100" spc="-85" dirty="0">
                <a:latin typeface="Tahoma"/>
                <a:cs typeface="Tahoma"/>
              </a:rPr>
              <a:t>es</a:t>
            </a:r>
            <a:r>
              <a:rPr lang="es-CO" sz="1100" spc="-80" dirty="0">
                <a:latin typeface="Tahoma"/>
                <a:cs typeface="Tahoma"/>
              </a:rPr>
              <a:t> </a:t>
            </a:r>
            <a:r>
              <a:rPr lang="es-CO" sz="1100" spc="-45" dirty="0">
                <a:latin typeface="Tahoma"/>
                <a:cs typeface="Tahoma"/>
              </a:rPr>
              <a:t>servir </a:t>
            </a:r>
            <a:r>
              <a:rPr lang="es-CO" sz="1100" spc="-120" dirty="0">
                <a:latin typeface="Tahoma"/>
                <a:cs typeface="Tahoma"/>
              </a:rPr>
              <a:t>páginas </a:t>
            </a:r>
            <a:r>
              <a:rPr lang="es-CO" sz="1100" spc="-330" dirty="0">
                <a:latin typeface="Tahoma"/>
                <a:cs typeface="Tahoma"/>
              </a:rPr>
              <a:t> </a:t>
            </a:r>
            <a:r>
              <a:rPr lang="es-CO" sz="1100" spc="-85" dirty="0">
                <a:latin typeface="Tahoma"/>
                <a:cs typeface="Tahoma"/>
              </a:rPr>
              <a:t>web</a:t>
            </a:r>
            <a:r>
              <a:rPr lang="es-CO" sz="1100" spc="-80" dirty="0">
                <a:latin typeface="Tahoma"/>
                <a:cs typeface="Tahoma"/>
              </a:rPr>
              <a:t> </a:t>
            </a:r>
            <a:r>
              <a:rPr lang="es-CO" sz="1100" spc="-65" dirty="0">
                <a:latin typeface="Tahoma"/>
                <a:cs typeface="Tahoma"/>
              </a:rPr>
              <a:t>generadas </a:t>
            </a:r>
            <a:r>
              <a:rPr lang="es-CO" sz="1100" spc="-85" dirty="0">
                <a:latin typeface="Tahoma"/>
                <a:cs typeface="Tahoma"/>
              </a:rPr>
              <a:t>dinámicamente,</a:t>
            </a:r>
            <a:r>
              <a:rPr lang="es-CO" sz="1100" spc="-80" dirty="0">
                <a:latin typeface="Tahoma"/>
                <a:cs typeface="Tahoma"/>
              </a:rPr>
              <a:t> </a:t>
            </a:r>
            <a:r>
              <a:rPr lang="es-CO" sz="1100" spc="-75" dirty="0">
                <a:latin typeface="Tahoma"/>
                <a:cs typeface="Tahoma"/>
              </a:rPr>
              <a:t>en</a:t>
            </a:r>
            <a:r>
              <a:rPr lang="es-CO" sz="1100" spc="-70" dirty="0">
                <a:latin typeface="Tahoma"/>
                <a:cs typeface="Tahoma"/>
              </a:rPr>
              <a:t> </a:t>
            </a:r>
            <a:r>
              <a:rPr lang="es-CO" sz="1100" spc="-50" dirty="0">
                <a:latin typeface="Tahoma"/>
                <a:cs typeface="Tahoma"/>
              </a:rPr>
              <a:t>ocasiones </a:t>
            </a:r>
            <a:r>
              <a:rPr lang="es-CO" sz="1100" spc="-60" dirty="0">
                <a:latin typeface="Tahoma"/>
                <a:cs typeface="Tahoma"/>
              </a:rPr>
              <a:t>necesitaremos </a:t>
            </a:r>
            <a:r>
              <a:rPr lang="es-CO" sz="1100" spc="-55" dirty="0">
                <a:latin typeface="Tahoma"/>
                <a:cs typeface="Tahoma"/>
              </a:rPr>
              <a:t> </a:t>
            </a:r>
            <a:r>
              <a:rPr lang="es-CO" sz="1100" spc="-45" dirty="0">
                <a:latin typeface="Tahoma"/>
                <a:cs typeface="Tahoma"/>
              </a:rPr>
              <a:t>servir ficheros </a:t>
            </a:r>
            <a:r>
              <a:rPr lang="es-CO" sz="1100" i="1" spc="-105" dirty="0">
                <a:latin typeface="Trebuchet MS"/>
                <a:cs typeface="Trebuchet MS"/>
              </a:rPr>
              <a:t>estáticos</a:t>
            </a:r>
            <a:r>
              <a:rPr lang="es-CO" sz="1100" spc="-105" dirty="0">
                <a:latin typeface="Tahoma"/>
                <a:cs typeface="Tahoma"/>
              </a:rPr>
              <a:t>,</a:t>
            </a:r>
            <a:r>
              <a:rPr lang="es-CO" sz="1100" spc="-100" dirty="0">
                <a:latin typeface="Tahoma"/>
                <a:cs typeface="Tahoma"/>
              </a:rPr>
              <a:t> </a:t>
            </a:r>
            <a:r>
              <a:rPr lang="es-CO" sz="1100" spc="-50" dirty="0">
                <a:latin typeface="Tahoma"/>
                <a:cs typeface="Tahoma"/>
              </a:rPr>
              <a:t>esto </a:t>
            </a:r>
            <a:r>
              <a:rPr lang="es-CO" sz="1100" spc="-70" dirty="0">
                <a:latin typeface="Tahoma"/>
                <a:cs typeface="Tahoma"/>
              </a:rPr>
              <a:t>es, </a:t>
            </a:r>
            <a:r>
              <a:rPr lang="es-CO" sz="1100" spc="-120" dirty="0">
                <a:latin typeface="Tahoma"/>
                <a:cs typeface="Tahoma"/>
              </a:rPr>
              <a:t>páginas</a:t>
            </a:r>
            <a:r>
              <a:rPr lang="es-CO" sz="1100" spc="-114" dirty="0">
                <a:latin typeface="Tahoma"/>
                <a:cs typeface="Tahoma"/>
              </a:rPr>
              <a:t> </a:t>
            </a:r>
            <a:r>
              <a:rPr lang="es-CO" sz="1100" spc="-80" dirty="0">
                <a:latin typeface="Tahoma"/>
                <a:cs typeface="Tahoma"/>
              </a:rPr>
              <a:t>web</a:t>
            </a:r>
            <a:r>
              <a:rPr lang="es-CO" sz="1100" spc="-75" dirty="0">
                <a:latin typeface="Tahoma"/>
                <a:cs typeface="Tahoma"/>
              </a:rPr>
              <a:t> </a:t>
            </a:r>
            <a:r>
              <a:rPr lang="es-CO" sz="1100" spc="-70" dirty="0">
                <a:latin typeface="Tahoma"/>
                <a:cs typeface="Tahoma"/>
              </a:rPr>
              <a:t>que </a:t>
            </a:r>
            <a:r>
              <a:rPr lang="es-CO" sz="1100" spc="-85" dirty="0">
                <a:latin typeface="Tahoma"/>
                <a:cs typeface="Tahoma"/>
              </a:rPr>
              <a:t>se </a:t>
            </a:r>
            <a:r>
              <a:rPr lang="es-CO" sz="1100" spc="-80" dirty="0">
                <a:latin typeface="Tahoma"/>
                <a:cs typeface="Tahoma"/>
              </a:rPr>
              <a:t> </a:t>
            </a:r>
            <a:r>
              <a:rPr lang="es-CO" sz="1100" spc="-55" dirty="0">
                <a:latin typeface="Tahoma"/>
                <a:cs typeface="Tahoma"/>
              </a:rPr>
              <a:t>correspondan</a:t>
            </a:r>
            <a:r>
              <a:rPr lang="es-CO" sz="1100" spc="15" dirty="0">
                <a:latin typeface="Tahoma"/>
                <a:cs typeface="Tahoma"/>
              </a:rPr>
              <a:t> </a:t>
            </a:r>
            <a:r>
              <a:rPr lang="es-CO" sz="1100" spc="-45" dirty="0">
                <a:latin typeface="Tahoma"/>
                <a:cs typeface="Tahoma"/>
              </a:rPr>
              <a:t>con</a:t>
            </a:r>
            <a:r>
              <a:rPr lang="es-CO" sz="1100" spc="20" dirty="0">
                <a:latin typeface="Tahoma"/>
                <a:cs typeface="Tahoma"/>
              </a:rPr>
              <a:t> </a:t>
            </a:r>
            <a:r>
              <a:rPr lang="es-CO" sz="1100" spc="-45" dirty="0">
                <a:latin typeface="Tahoma"/>
                <a:cs typeface="Tahoma"/>
              </a:rPr>
              <a:t>ficheros</a:t>
            </a:r>
            <a:r>
              <a:rPr lang="es-CO" sz="1100" spc="25" dirty="0">
                <a:latin typeface="Tahoma"/>
                <a:cs typeface="Tahoma"/>
              </a:rPr>
              <a:t> </a:t>
            </a:r>
            <a:r>
              <a:rPr lang="es-CO" sz="1100" spc="-75" dirty="0">
                <a:latin typeface="Tahoma"/>
                <a:cs typeface="Tahoma"/>
              </a:rPr>
              <a:t>en</a:t>
            </a:r>
            <a:r>
              <a:rPr lang="es-CO" sz="1100" spc="20" dirty="0">
                <a:latin typeface="Tahoma"/>
                <a:cs typeface="Tahoma"/>
              </a:rPr>
              <a:t> </a:t>
            </a:r>
            <a:r>
              <a:rPr lang="es-CO" sz="1100" spc="-45" dirty="0">
                <a:latin typeface="Tahoma"/>
                <a:cs typeface="Tahoma"/>
              </a:rPr>
              <a:t>el</a:t>
            </a:r>
            <a:r>
              <a:rPr lang="es-CO" sz="1100" spc="20" dirty="0">
                <a:latin typeface="Tahoma"/>
                <a:cs typeface="Tahoma"/>
              </a:rPr>
              <a:t> </a:t>
            </a:r>
            <a:r>
              <a:rPr lang="es-CO" sz="1100" spc="-50" dirty="0">
                <a:latin typeface="Tahoma"/>
                <a:cs typeface="Tahoma"/>
              </a:rPr>
              <a:t>servidor</a:t>
            </a:r>
            <a:r>
              <a:rPr lang="es-CO" sz="1100" spc="20" dirty="0">
                <a:latin typeface="Tahoma"/>
                <a:cs typeface="Tahoma"/>
              </a:rPr>
              <a:t> </a:t>
            </a:r>
            <a:r>
              <a:rPr lang="es-CO" sz="1100" i="1" spc="-75" dirty="0">
                <a:latin typeface="Trebuchet MS"/>
                <a:cs typeface="Trebuchet MS"/>
              </a:rPr>
              <a:t>tal</a:t>
            </a:r>
            <a:r>
              <a:rPr lang="es-CO" sz="1100" i="1" spc="30" dirty="0">
                <a:latin typeface="Trebuchet MS"/>
                <a:cs typeface="Trebuchet MS"/>
              </a:rPr>
              <a:t> </a:t>
            </a:r>
            <a:r>
              <a:rPr lang="es-CO" sz="1100" i="1" spc="-55" dirty="0">
                <a:latin typeface="Trebuchet MS"/>
                <a:cs typeface="Trebuchet MS"/>
              </a:rPr>
              <a:t>cual</a:t>
            </a:r>
            <a:endParaRPr lang="es-CO" sz="1100" dirty="0">
              <a:latin typeface="Trebuchet MS"/>
              <a:cs typeface="Trebuchet MS"/>
            </a:endParaRPr>
          </a:p>
          <a:p>
            <a:pPr marL="12700" marR="5080" algn="just">
              <a:lnSpc>
                <a:spcPct val="102499"/>
              </a:lnSpc>
              <a:spcBef>
                <a:spcPts val="305"/>
              </a:spcBef>
            </a:pPr>
            <a:r>
              <a:rPr lang="es-CO" sz="1100" spc="55" dirty="0">
                <a:latin typeface="Tahoma"/>
                <a:cs typeface="Tahoma"/>
              </a:rPr>
              <a:t>P</a:t>
            </a:r>
            <a:r>
              <a:rPr lang="es-CO" sz="1100" spc="-90" dirty="0">
                <a:latin typeface="Tahoma"/>
                <a:cs typeface="Tahoma"/>
              </a:rPr>
              <a:t>a</a:t>
            </a:r>
            <a:r>
              <a:rPr lang="es-CO" sz="1100" spc="-40" dirty="0">
                <a:latin typeface="Tahoma"/>
                <a:cs typeface="Tahoma"/>
              </a:rPr>
              <a:t>r</a:t>
            </a:r>
            <a:r>
              <a:rPr lang="es-CO" sz="1100" spc="-45" dirty="0">
                <a:latin typeface="Tahoma"/>
                <a:cs typeface="Tahoma"/>
              </a:rPr>
              <a:t>a</a:t>
            </a:r>
            <a:r>
              <a:rPr lang="es-CO" sz="1100" spc="20" dirty="0">
                <a:latin typeface="Tahoma"/>
                <a:cs typeface="Tahoma"/>
              </a:rPr>
              <a:t> </a:t>
            </a:r>
            <a:r>
              <a:rPr lang="es-CO" sz="1100" spc="-45" dirty="0">
                <a:latin typeface="Tahoma"/>
                <a:cs typeface="Tahoma"/>
              </a:rPr>
              <a:t>esto,</a:t>
            </a:r>
            <a:r>
              <a:rPr lang="es-CO" sz="1100" spc="20" dirty="0">
                <a:latin typeface="Tahoma"/>
                <a:cs typeface="Tahoma"/>
              </a:rPr>
              <a:t> </a:t>
            </a:r>
            <a:r>
              <a:rPr lang="es-CO" sz="1100" spc="-85" dirty="0">
                <a:latin typeface="Tahoma"/>
                <a:cs typeface="Tahoma"/>
              </a:rPr>
              <a:t>es</a:t>
            </a:r>
            <a:r>
              <a:rPr lang="es-CO" sz="1100" spc="20" dirty="0">
                <a:latin typeface="Tahoma"/>
                <a:cs typeface="Tahoma"/>
              </a:rPr>
              <a:t> </a:t>
            </a:r>
            <a:r>
              <a:rPr lang="es-CO" sz="1100" spc="-50" dirty="0">
                <a:latin typeface="Tahoma"/>
                <a:cs typeface="Tahoma"/>
              </a:rPr>
              <a:t>fundamenta</a:t>
            </a:r>
            <a:r>
              <a:rPr lang="es-CO" sz="1100" spc="-20" dirty="0">
                <a:latin typeface="Tahoma"/>
                <a:cs typeface="Tahoma"/>
              </a:rPr>
              <a:t>l</a:t>
            </a:r>
            <a:r>
              <a:rPr lang="es-CO" sz="1100" spc="20" dirty="0">
                <a:latin typeface="Tahoma"/>
                <a:cs typeface="Tahoma"/>
              </a:rPr>
              <a:t> </a:t>
            </a:r>
            <a:r>
              <a:rPr lang="es-CO" sz="1100" spc="-50" dirty="0">
                <a:latin typeface="Tahoma"/>
                <a:cs typeface="Tahoma"/>
              </a:rPr>
              <a:t>tener</a:t>
            </a:r>
            <a:r>
              <a:rPr lang="es-CO" sz="1100" spc="15" dirty="0">
                <a:latin typeface="Tahoma"/>
                <a:cs typeface="Tahoma"/>
              </a:rPr>
              <a:t> </a:t>
            </a:r>
            <a:r>
              <a:rPr lang="es-CO" sz="1100" spc="-20" dirty="0">
                <a:latin typeface="Tahoma"/>
                <a:cs typeface="Tahoma"/>
              </a:rPr>
              <a:t>cl</a:t>
            </a:r>
            <a:r>
              <a:rPr lang="es-CO" sz="1100" spc="-60" dirty="0">
                <a:latin typeface="Tahoma"/>
                <a:cs typeface="Tahoma"/>
              </a:rPr>
              <a:t>a</a:t>
            </a:r>
            <a:r>
              <a:rPr lang="es-CO" sz="1100" spc="-35" dirty="0">
                <a:latin typeface="Tahoma"/>
                <a:cs typeface="Tahoma"/>
              </a:rPr>
              <a:t>r</a:t>
            </a:r>
            <a:r>
              <a:rPr lang="es-CO" sz="1100" spc="-50" dirty="0">
                <a:latin typeface="Tahoma"/>
                <a:cs typeface="Tahoma"/>
              </a:rPr>
              <a:t>o</a:t>
            </a:r>
            <a:r>
              <a:rPr lang="es-CO" sz="1100" spc="15" dirty="0">
                <a:latin typeface="Tahoma"/>
                <a:cs typeface="Tahoma"/>
              </a:rPr>
              <a:t> </a:t>
            </a:r>
            <a:r>
              <a:rPr lang="es-CO" sz="1100" spc="-55" dirty="0">
                <a:latin typeface="Tahoma"/>
                <a:cs typeface="Tahoma"/>
              </a:rPr>
              <a:t>qué</a:t>
            </a:r>
            <a:r>
              <a:rPr lang="es-CO" sz="1100" spc="20" dirty="0">
                <a:latin typeface="Tahoma"/>
                <a:cs typeface="Tahoma"/>
              </a:rPr>
              <a:t> </a:t>
            </a:r>
            <a:r>
              <a:rPr lang="es-CO" sz="1100" spc="-30" dirty="0">
                <a:latin typeface="Tahoma"/>
                <a:cs typeface="Tahoma"/>
              </a:rPr>
              <a:t>significa</a:t>
            </a:r>
            <a:r>
              <a:rPr lang="es-CO" sz="1100" spc="15" dirty="0">
                <a:latin typeface="Tahoma"/>
                <a:cs typeface="Tahoma"/>
              </a:rPr>
              <a:t> </a:t>
            </a:r>
            <a:r>
              <a:rPr lang="es-CO" sz="1100" i="1" spc="-70" dirty="0">
                <a:latin typeface="Trebuchet MS"/>
                <a:cs typeface="Trebuchet MS"/>
              </a:rPr>
              <a:t>direct</a:t>
            </a:r>
            <a:r>
              <a:rPr lang="es-CO" sz="1100" i="1" spc="-110" dirty="0">
                <a:latin typeface="Trebuchet MS"/>
                <a:cs typeface="Trebuchet MS"/>
              </a:rPr>
              <a:t>o</a:t>
            </a:r>
            <a:r>
              <a:rPr lang="es-CO" sz="1100" i="1" spc="-70" dirty="0">
                <a:latin typeface="Trebuchet MS"/>
                <a:cs typeface="Trebuchet MS"/>
              </a:rPr>
              <a:t>rio  raíz</a:t>
            </a:r>
            <a:r>
              <a:rPr lang="es-CO" sz="1100" i="1" spc="-65" dirty="0">
                <a:latin typeface="Trebuchet MS"/>
                <a:cs typeface="Trebuchet MS"/>
              </a:rPr>
              <a:t> </a:t>
            </a:r>
            <a:r>
              <a:rPr lang="es-CO" sz="1100" spc="-75" dirty="0">
                <a:latin typeface="Tahoma"/>
                <a:cs typeface="Tahoma"/>
              </a:rPr>
              <a:t>de</a:t>
            </a:r>
            <a:r>
              <a:rPr lang="es-CO" sz="1100" spc="-70" dirty="0">
                <a:latin typeface="Tahoma"/>
                <a:cs typeface="Tahoma"/>
              </a:rPr>
              <a:t> </a:t>
            </a:r>
            <a:r>
              <a:rPr lang="es-CO" sz="1100" spc="-55" dirty="0">
                <a:latin typeface="Tahoma"/>
                <a:cs typeface="Tahoma"/>
              </a:rPr>
              <a:t>un </a:t>
            </a:r>
            <a:r>
              <a:rPr lang="es-CO" sz="1100" spc="-20" dirty="0">
                <a:latin typeface="Tahoma"/>
                <a:cs typeface="Tahoma"/>
              </a:rPr>
              <a:t>sitio </a:t>
            </a:r>
            <a:r>
              <a:rPr lang="es-CO" sz="1100" spc="-70" dirty="0">
                <a:latin typeface="Tahoma"/>
                <a:cs typeface="Tahoma"/>
              </a:rPr>
              <a:t>web,</a:t>
            </a:r>
            <a:r>
              <a:rPr lang="es-CO" sz="1100" spc="-65" dirty="0">
                <a:latin typeface="Tahoma"/>
                <a:cs typeface="Tahoma"/>
              </a:rPr>
              <a:t> </a:t>
            </a:r>
            <a:r>
              <a:rPr lang="es-CO" sz="1100" spc="-40" dirty="0">
                <a:latin typeface="Tahoma"/>
                <a:cs typeface="Tahoma"/>
              </a:rPr>
              <a:t>sin </a:t>
            </a:r>
            <a:r>
              <a:rPr lang="es-CO" sz="1100" spc="-35" dirty="0">
                <a:latin typeface="Tahoma"/>
                <a:cs typeface="Tahoma"/>
              </a:rPr>
              <a:t>confundirlo </a:t>
            </a:r>
            <a:r>
              <a:rPr lang="es-CO" sz="1100" spc="-45" dirty="0">
                <a:latin typeface="Tahoma"/>
                <a:cs typeface="Tahoma"/>
              </a:rPr>
              <a:t>con el </a:t>
            </a:r>
            <a:r>
              <a:rPr lang="es-CO" sz="1100" spc="-35" dirty="0">
                <a:latin typeface="Tahoma"/>
                <a:cs typeface="Tahoma"/>
              </a:rPr>
              <a:t>directorio </a:t>
            </a:r>
            <a:r>
              <a:rPr lang="es-CO" sz="1100" spc="-25" dirty="0">
                <a:latin typeface="Tahoma"/>
                <a:cs typeface="Tahoma"/>
              </a:rPr>
              <a:t>raíz </a:t>
            </a:r>
            <a:r>
              <a:rPr lang="es-CO" sz="1100" spc="-50" dirty="0">
                <a:latin typeface="Tahoma"/>
                <a:cs typeface="Tahoma"/>
              </a:rPr>
              <a:t>del </a:t>
            </a:r>
            <a:r>
              <a:rPr lang="es-CO" sz="1100" spc="-45" dirty="0">
                <a:latin typeface="Tahoma"/>
                <a:cs typeface="Tahoma"/>
              </a:rPr>
              <a:t> </a:t>
            </a:r>
            <a:r>
              <a:rPr lang="es-CO" sz="1100" spc="-50" dirty="0">
                <a:latin typeface="Tahoma"/>
                <a:cs typeface="Tahoma"/>
              </a:rPr>
              <a:t>sistema</a:t>
            </a:r>
            <a:r>
              <a:rPr lang="es-CO" sz="1100" dirty="0">
                <a:latin typeface="Tahoma"/>
                <a:cs typeface="Tahoma"/>
              </a:rPr>
              <a:t> </a:t>
            </a:r>
            <a:r>
              <a:rPr lang="es-CO" sz="1100" spc="-75" dirty="0">
                <a:latin typeface="Tahoma"/>
                <a:cs typeface="Tahoma"/>
              </a:rPr>
              <a:t>de</a:t>
            </a:r>
            <a:r>
              <a:rPr lang="es-CO" sz="1100" spc="5" dirty="0">
                <a:latin typeface="Tahoma"/>
                <a:cs typeface="Tahoma"/>
              </a:rPr>
              <a:t> </a:t>
            </a:r>
            <a:r>
              <a:rPr lang="es-CO" sz="1100" spc="-45" dirty="0">
                <a:latin typeface="Tahoma"/>
                <a:cs typeface="Tahoma"/>
              </a:rPr>
              <a:t>ficheros</a:t>
            </a:r>
            <a:r>
              <a:rPr lang="es-CO" sz="1100" spc="5" dirty="0">
                <a:latin typeface="Tahoma"/>
                <a:cs typeface="Tahoma"/>
              </a:rPr>
              <a:t> </a:t>
            </a:r>
            <a:r>
              <a:rPr lang="es-CO" sz="1100" spc="-35" dirty="0">
                <a:latin typeface="Tahoma"/>
                <a:cs typeface="Tahoma"/>
              </a:rPr>
              <a:t>(disco</a:t>
            </a:r>
            <a:r>
              <a:rPr lang="es-CO" sz="1100" spc="5" dirty="0">
                <a:latin typeface="Tahoma"/>
                <a:cs typeface="Tahoma"/>
              </a:rPr>
              <a:t> </a:t>
            </a:r>
            <a:r>
              <a:rPr lang="es-CO" sz="1100" spc="-40" dirty="0">
                <a:latin typeface="Tahoma"/>
                <a:cs typeface="Tahoma"/>
              </a:rPr>
              <a:t>duro)</a:t>
            </a:r>
            <a:r>
              <a:rPr lang="es-CO" sz="1100" spc="5" dirty="0">
                <a:latin typeface="Tahoma"/>
                <a:cs typeface="Tahoma"/>
              </a:rPr>
              <a:t> </a:t>
            </a:r>
            <a:r>
              <a:rPr lang="es-CO" sz="1100" spc="-50" dirty="0">
                <a:latin typeface="Tahoma"/>
                <a:cs typeface="Tahoma"/>
              </a:rPr>
              <a:t>del</a:t>
            </a:r>
            <a:r>
              <a:rPr lang="es-CO" sz="1100" spc="5" dirty="0">
                <a:latin typeface="Tahoma"/>
                <a:cs typeface="Tahoma"/>
              </a:rPr>
              <a:t> </a:t>
            </a:r>
            <a:r>
              <a:rPr lang="es-CO" sz="1100" spc="-60" dirty="0">
                <a:latin typeface="Tahoma"/>
                <a:cs typeface="Tahoma"/>
              </a:rPr>
              <a:t>ordenador</a:t>
            </a:r>
            <a:r>
              <a:rPr lang="es-CO" sz="1100" spc="5" dirty="0">
                <a:latin typeface="Tahoma"/>
                <a:cs typeface="Tahoma"/>
              </a:rPr>
              <a:t> </a:t>
            </a:r>
            <a:r>
              <a:rPr lang="es-CO" sz="1100" spc="-70" dirty="0">
                <a:latin typeface="Tahoma"/>
                <a:cs typeface="Tahoma"/>
              </a:rPr>
              <a:t>que</a:t>
            </a:r>
            <a:r>
              <a:rPr lang="es-CO" sz="1100" spc="5" dirty="0">
                <a:latin typeface="Tahoma"/>
                <a:cs typeface="Tahoma"/>
              </a:rPr>
              <a:t> </a:t>
            </a:r>
            <a:r>
              <a:rPr lang="es-CO" sz="1100" spc="-50" dirty="0">
                <a:latin typeface="Tahoma"/>
                <a:cs typeface="Tahoma"/>
              </a:rPr>
              <a:t>sirve</a:t>
            </a:r>
            <a:r>
              <a:rPr lang="es-CO" sz="1100" spc="5" dirty="0">
                <a:latin typeface="Tahoma"/>
                <a:cs typeface="Tahoma"/>
              </a:rPr>
              <a:t> </a:t>
            </a:r>
            <a:r>
              <a:rPr lang="es-CO" sz="1100" spc="-45" dirty="0">
                <a:latin typeface="Tahoma"/>
                <a:cs typeface="Tahoma"/>
              </a:rPr>
              <a:t>el</a:t>
            </a:r>
            <a:r>
              <a:rPr lang="es-CO" sz="1100" spc="5" dirty="0">
                <a:latin typeface="Tahoma"/>
                <a:cs typeface="Tahoma"/>
              </a:rPr>
              <a:t> </a:t>
            </a:r>
            <a:r>
              <a:rPr lang="es-CO" sz="1100" spc="-85" dirty="0">
                <a:latin typeface="Tahoma"/>
                <a:cs typeface="Tahoma"/>
              </a:rPr>
              <a:t>web</a:t>
            </a:r>
            <a:endParaRPr lang="es-CO" sz="1100" dirty="0">
              <a:latin typeface="Tahoma"/>
              <a:cs typeface="Tahoma"/>
            </a:endParaRPr>
          </a:p>
        </p:txBody>
      </p:sp>
      <p:pic>
        <p:nvPicPr>
          <p:cNvPr id="10" name="object 10"/>
          <p:cNvPicPr/>
          <p:nvPr/>
        </p:nvPicPr>
        <p:blipFill>
          <a:blip r:embed="rId4" cstate="print"/>
          <a:stretch>
            <a:fillRect/>
          </a:stretch>
        </p:blipFill>
        <p:spPr>
          <a:xfrm>
            <a:off x="502551" y="1903209"/>
            <a:ext cx="65265" cy="65265"/>
          </a:xfrm>
          <a:prstGeom prst="rect">
            <a:avLst/>
          </a:prstGeom>
        </p:spPr>
      </p:pic>
      <p:grpSp>
        <p:nvGrpSpPr>
          <p:cNvPr id="11" name="object 11"/>
          <p:cNvGrpSpPr/>
          <p:nvPr/>
        </p:nvGrpSpPr>
        <p:grpSpPr>
          <a:xfrm>
            <a:off x="0" y="3333699"/>
            <a:ext cx="4608195" cy="122555"/>
            <a:chOff x="0" y="3333699"/>
            <a:chExt cx="4608195" cy="122555"/>
          </a:xfrm>
        </p:grpSpPr>
        <p:sp>
          <p:nvSpPr>
            <p:cNvPr id="12" name="object 12"/>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3" name="object 13"/>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6" name="object 16"/>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23</a:t>
            </a:fld>
            <a:endParaRPr spc="-20" dirty="0"/>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381000"/>
            <a:chOff x="0" y="0"/>
            <a:chExt cx="4608195" cy="381000"/>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68"/>
              <a:ext cx="4608004" cy="260646"/>
            </a:xfrm>
            <a:prstGeom prst="rect">
              <a:avLst/>
            </a:prstGeom>
          </p:spPr>
        </p:pic>
      </p:grpSp>
      <p:sp>
        <p:nvSpPr>
          <p:cNvPr id="6" name="object 6"/>
          <p:cNvSpPr txBox="1">
            <a:spLocks noGrp="1"/>
          </p:cNvSpPr>
          <p:nvPr>
            <p:ph type="title"/>
          </p:nvPr>
        </p:nvSpPr>
        <p:spPr>
          <a:xfrm>
            <a:off x="154762" y="117193"/>
            <a:ext cx="2265680" cy="244475"/>
          </a:xfrm>
          <a:prstGeom prst="rect">
            <a:avLst/>
          </a:prstGeom>
        </p:spPr>
        <p:txBody>
          <a:bodyPr vert="horz" wrap="square" lIns="0" tIns="17145" rIns="0" bIns="0" rtlCol="0">
            <a:spAutoFit/>
          </a:bodyPr>
          <a:lstStyle/>
          <a:p>
            <a:pPr marL="12700">
              <a:lnSpc>
                <a:spcPct val="100000"/>
              </a:lnSpc>
              <a:spcBef>
                <a:spcPts val="135"/>
              </a:spcBef>
            </a:pPr>
            <a:r>
              <a:rPr sz="1400" spc="-25" dirty="0">
                <a:solidFill>
                  <a:srgbClr val="FFFFFF"/>
                </a:solidFill>
              </a:rPr>
              <a:t>Directorio</a:t>
            </a:r>
            <a:r>
              <a:rPr sz="1400" spc="15" dirty="0">
                <a:solidFill>
                  <a:srgbClr val="FFFFFF"/>
                </a:solidFill>
              </a:rPr>
              <a:t> </a:t>
            </a:r>
            <a:r>
              <a:rPr sz="1400" spc="-30" dirty="0">
                <a:solidFill>
                  <a:srgbClr val="FFFFFF"/>
                </a:solidFill>
              </a:rPr>
              <a:t>raiz</a:t>
            </a:r>
            <a:r>
              <a:rPr sz="1400" spc="25" dirty="0">
                <a:solidFill>
                  <a:srgbClr val="FFFFFF"/>
                </a:solidFill>
              </a:rPr>
              <a:t> </a:t>
            </a:r>
            <a:r>
              <a:rPr sz="1400" spc="-85" dirty="0">
                <a:solidFill>
                  <a:srgbClr val="FFFFFF"/>
                </a:solidFill>
              </a:rPr>
              <a:t>de</a:t>
            </a:r>
            <a:r>
              <a:rPr sz="1400" spc="25" dirty="0">
                <a:solidFill>
                  <a:srgbClr val="FFFFFF"/>
                </a:solidFill>
              </a:rPr>
              <a:t> </a:t>
            </a:r>
            <a:r>
              <a:rPr sz="1400" spc="-65" dirty="0">
                <a:solidFill>
                  <a:srgbClr val="FFFFFF"/>
                </a:solidFill>
              </a:rPr>
              <a:t>un</a:t>
            </a:r>
            <a:r>
              <a:rPr sz="1400" spc="25" dirty="0">
                <a:solidFill>
                  <a:srgbClr val="FFFFFF"/>
                </a:solidFill>
              </a:rPr>
              <a:t> </a:t>
            </a:r>
            <a:r>
              <a:rPr sz="1400" spc="-20" dirty="0">
                <a:solidFill>
                  <a:srgbClr val="FFFFFF"/>
                </a:solidFill>
              </a:rPr>
              <a:t>sitio</a:t>
            </a:r>
            <a:r>
              <a:rPr sz="1400" spc="25" dirty="0">
                <a:solidFill>
                  <a:srgbClr val="FFFFFF"/>
                </a:solidFill>
              </a:rPr>
              <a:t> </a:t>
            </a:r>
            <a:r>
              <a:rPr sz="1400" spc="-100" dirty="0">
                <a:solidFill>
                  <a:srgbClr val="FFFFFF"/>
                </a:solidFill>
              </a:rPr>
              <a:t>web</a:t>
            </a:r>
            <a:endParaRPr sz="1400"/>
          </a:p>
        </p:txBody>
      </p:sp>
      <p:pic>
        <p:nvPicPr>
          <p:cNvPr id="7" name="object 7"/>
          <p:cNvPicPr/>
          <p:nvPr/>
        </p:nvPicPr>
        <p:blipFill>
          <a:blip r:embed="rId3" cstate="print"/>
          <a:stretch>
            <a:fillRect/>
          </a:stretch>
        </p:blipFill>
        <p:spPr>
          <a:xfrm>
            <a:off x="0" y="377888"/>
            <a:ext cx="4608004" cy="50609"/>
          </a:xfrm>
          <a:prstGeom prst="rect">
            <a:avLst/>
          </a:prstGeom>
        </p:spPr>
      </p:pic>
      <p:pic>
        <p:nvPicPr>
          <p:cNvPr id="8" name="object 8"/>
          <p:cNvPicPr/>
          <p:nvPr/>
        </p:nvPicPr>
        <p:blipFill>
          <a:blip r:embed="rId4" cstate="print"/>
          <a:stretch>
            <a:fillRect/>
          </a:stretch>
        </p:blipFill>
        <p:spPr>
          <a:xfrm>
            <a:off x="502551" y="1103033"/>
            <a:ext cx="65265" cy="65265"/>
          </a:xfrm>
          <a:prstGeom prst="rect">
            <a:avLst/>
          </a:prstGeom>
        </p:spPr>
      </p:pic>
      <p:pic>
        <p:nvPicPr>
          <p:cNvPr id="9" name="object 9"/>
          <p:cNvPicPr/>
          <p:nvPr/>
        </p:nvPicPr>
        <p:blipFill>
          <a:blip r:embed="rId4" cstate="print"/>
          <a:stretch>
            <a:fillRect/>
          </a:stretch>
        </p:blipFill>
        <p:spPr>
          <a:xfrm>
            <a:off x="502551" y="1485138"/>
            <a:ext cx="65265" cy="65265"/>
          </a:xfrm>
          <a:prstGeom prst="rect">
            <a:avLst/>
          </a:prstGeom>
        </p:spPr>
      </p:pic>
      <p:pic>
        <p:nvPicPr>
          <p:cNvPr id="10" name="object 10"/>
          <p:cNvPicPr/>
          <p:nvPr/>
        </p:nvPicPr>
        <p:blipFill>
          <a:blip r:embed="rId4" cstate="print"/>
          <a:stretch>
            <a:fillRect/>
          </a:stretch>
        </p:blipFill>
        <p:spPr>
          <a:xfrm>
            <a:off x="502551" y="1867243"/>
            <a:ext cx="65265" cy="65265"/>
          </a:xfrm>
          <a:prstGeom prst="rect">
            <a:avLst/>
          </a:prstGeom>
        </p:spPr>
      </p:pic>
      <p:pic>
        <p:nvPicPr>
          <p:cNvPr id="11" name="object 11"/>
          <p:cNvPicPr/>
          <p:nvPr/>
        </p:nvPicPr>
        <p:blipFill>
          <a:blip r:embed="rId5" cstate="print"/>
          <a:stretch>
            <a:fillRect/>
          </a:stretch>
        </p:blipFill>
        <p:spPr>
          <a:xfrm>
            <a:off x="792327" y="2229129"/>
            <a:ext cx="52590" cy="52590"/>
          </a:xfrm>
          <a:prstGeom prst="rect">
            <a:avLst/>
          </a:prstGeom>
        </p:spPr>
      </p:pic>
      <p:sp>
        <p:nvSpPr>
          <p:cNvPr id="12" name="object 12"/>
          <p:cNvSpPr txBox="1"/>
          <p:nvPr/>
        </p:nvSpPr>
        <p:spPr>
          <a:xfrm>
            <a:off x="624395" y="1019580"/>
            <a:ext cx="3526154" cy="1454785"/>
          </a:xfrm>
          <a:prstGeom prst="rect">
            <a:avLst/>
          </a:prstGeom>
        </p:spPr>
        <p:txBody>
          <a:bodyPr vert="horz" wrap="square" lIns="0" tIns="6350" rIns="0" bIns="0" rtlCol="0">
            <a:spAutoFit/>
          </a:bodyPr>
          <a:lstStyle/>
          <a:p>
            <a:pPr marL="12700" marR="285115" algn="just">
              <a:lnSpc>
                <a:spcPct val="102899"/>
              </a:lnSpc>
              <a:spcBef>
                <a:spcPts val="50"/>
              </a:spcBef>
            </a:pPr>
            <a:r>
              <a:rPr lang="es-CO" sz="1100" spc="20" dirty="0">
                <a:latin typeface="Tahoma"/>
                <a:cs typeface="Tahoma"/>
              </a:rPr>
              <a:t>El</a:t>
            </a:r>
            <a:r>
              <a:rPr lang="es-CO" sz="1100" spc="10" dirty="0">
                <a:latin typeface="Tahoma"/>
                <a:cs typeface="Tahoma"/>
              </a:rPr>
              <a:t> </a:t>
            </a:r>
            <a:r>
              <a:rPr lang="es-CO" sz="1100" i="1" spc="-75" dirty="0">
                <a:latin typeface="Trebuchet MS"/>
                <a:cs typeface="Trebuchet MS"/>
              </a:rPr>
              <a:t>directorio</a:t>
            </a:r>
            <a:r>
              <a:rPr lang="es-CO" sz="1100" i="1" spc="30" dirty="0">
                <a:latin typeface="Trebuchet MS"/>
                <a:cs typeface="Trebuchet MS"/>
              </a:rPr>
              <a:t> </a:t>
            </a:r>
            <a:r>
              <a:rPr lang="es-CO" sz="1100" i="1" spc="-70" dirty="0">
                <a:latin typeface="Trebuchet MS"/>
                <a:cs typeface="Trebuchet MS"/>
              </a:rPr>
              <a:t>raíz</a:t>
            </a:r>
            <a:r>
              <a:rPr lang="es-CO" sz="1100" i="1" spc="35" dirty="0">
                <a:latin typeface="Trebuchet MS"/>
                <a:cs typeface="Trebuchet MS"/>
              </a:rPr>
              <a:t> </a:t>
            </a:r>
            <a:r>
              <a:rPr lang="es-CO" sz="1100" spc="-75" dirty="0">
                <a:latin typeface="Tahoma"/>
                <a:cs typeface="Tahoma"/>
              </a:rPr>
              <a:t>de</a:t>
            </a:r>
            <a:r>
              <a:rPr lang="es-CO" sz="1100" spc="15" dirty="0">
                <a:latin typeface="Tahoma"/>
                <a:cs typeface="Tahoma"/>
              </a:rPr>
              <a:t> </a:t>
            </a:r>
            <a:r>
              <a:rPr lang="es-CO" sz="1100" spc="-55" dirty="0">
                <a:latin typeface="Tahoma"/>
                <a:cs typeface="Tahoma"/>
              </a:rPr>
              <a:t>un</a:t>
            </a:r>
            <a:r>
              <a:rPr lang="es-CO" sz="1100" spc="20" dirty="0">
                <a:latin typeface="Tahoma"/>
                <a:cs typeface="Tahoma"/>
              </a:rPr>
              <a:t> </a:t>
            </a:r>
            <a:r>
              <a:rPr lang="es-CO" sz="1100" spc="-20" dirty="0">
                <a:latin typeface="Tahoma"/>
                <a:cs typeface="Tahoma"/>
              </a:rPr>
              <a:t>sitio</a:t>
            </a:r>
            <a:r>
              <a:rPr lang="es-CO" sz="1100" spc="15" dirty="0">
                <a:latin typeface="Tahoma"/>
                <a:cs typeface="Tahoma"/>
              </a:rPr>
              <a:t> </a:t>
            </a:r>
            <a:r>
              <a:rPr lang="es-CO" sz="1100" spc="-85" dirty="0">
                <a:latin typeface="Tahoma"/>
                <a:cs typeface="Tahoma"/>
              </a:rPr>
              <a:t>web</a:t>
            </a:r>
            <a:r>
              <a:rPr lang="es-CO" sz="1100" spc="20" dirty="0">
                <a:latin typeface="Tahoma"/>
                <a:cs typeface="Tahoma"/>
              </a:rPr>
              <a:t> </a:t>
            </a:r>
            <a:r>
              <a:rPr lang="es-CO" sz="1100" spc="-85" dirty="0">
                <a:latin typeface="Tahoma"/>
                <a:cs typeface="Tahoma"/>
              </a:rPr>
              <a:t>es</a:t>
            </a:r>
            <a:r>
              <a:rPr lang="es-CO" sz="1100" spc="20" dirty="0">
                <a:latin typeface="Tahoma"/>
                <a:cs typeface="Tahoma"/>
              </a:rPr>
              <a:t> </a:t>
            </a:r>
            <a:r>
              <a:rPr lang="es-CO" sz="1100" spc="-45" dirty="0">
                <a:latin typeface="Tahoma"/>
                <a:cs typeface="Tahoma"/>
              </a:rPr>
              <a:t>el</a:t>
            </a:r>
            <a:r>
              <a:rPr lang="es-CO" sz="1100" spc="20" dirty="0">
                <a:latin typeface="Tahoma"/>
                <a:cs typeface="Tahoma"/>
              </a:rPr>
              <a:t> </a:t>
            </a:r>
            <a:r>
              <a:rPr lang="es-CO" sz="1100" spc="-35" dirty="0">
                <a:latin typeface="Tahoma"/>
                <a:cs typeface="Tahoma"/>
              </a:rPr>
              <a:t>directorio</a:t>
            </a:r>
            <a:r>
              <a:rPr lang="es-CO" sz="1100" spc="15" dirty="0">
                <a:latin typeface="Tahoma"/>
                <a:cs typeface="Tahoma"/>
              </a:rPr>
              <a:t> </a:t>
            </a:r>
            <a:r>
              <a:rPr lang="es-CO" sz="1100" spc="-70" dirty="0">
                <a:latin typeface="Tahoma"/>
                <a:cs typeface="Tahoma"/>
              </a:rPr>
              <a:t>que</a:t>
            </a:r>
            <a:r>
              <a:rPr lang="es-CO" sz="1100" spc="20" dirty="0">
                <a:latin typeface="Tahoma"/>
                <a:cs typeface="Tahoma"/>
              </a:rPr>
              <a:t> </a:t>
            </a:r>
            <a:r>
              <a:rPr lang="es-CO" sz="1100" spc="-45" dirty="0">
                <a:latin typeface="Tahoma"/>
                <a:cs typeface="Tahoma"/>
              </a:rPr>
              <a:t>los </a:t>
            </a:r>
            <a:r>
              <a:rPr lang="es-CO" sz="1100" spc="-330" dirty="0">
                <a:latin typeface="Tahoma"/>
                <a:cs typeface="Tahoma"/>
              </a:rPr>
              <a:t> </a:t>
            </a:r>
            <a:r>
              <a:rPr lang="es-CO" sz="1100" spc="-40" dirty="0">
                <a:latin typeface="Tahoma"/>
                <a:cs typeface="Tahoma"/>
              </a:rPr>
              <a:t>clientes</a:t>
            </a:r>
            <a:r>
              <a:rPr lang="es-CO" sz="1100" spc="15" dirty="0">
                <a:latin typeface="Tahoma"/>
                <a:cs typeface="Tahoma"/>
              </a:rPr>
              <a:t> </a:t>
            </a:r>
            <a:r>
              <a:rPr lang="es-CO" sz="1100" spc="-85" dirty="0">
                <a:latin typeface="Tahoma"/>
                <a:cs typeface="Tahoma"/>
              </a:rPr>
              <a:t>web</a:t>
            </a:r>
            <a:r>
              <a:rPr lang="es-CO" sz="1100" spc="20" dirty="0">
                <a:latin typeface="Tahoma"/>
                <a:cs typeface="Tahoma"/>
              </a:rPr>
              <a:t> </a:t>
            </a:r>
            <a:r>
              <a:rPr lang="es-CO" sz="1100" spc="-85" dirty="0">
                <a:latin typeface="Tahoma"/>
                <a:cs typeface="Tahoma"/>
              </a:rPr>
              <a:t>percibirán</a:t>
            </a:r>
            <a:r>
              <a:rPr lang="es-CO" sz="1100" spc="15" dirty="0">
                <a:latin typeface="Tahoma"/>
                <a:cs typeface="Tahoma"/>
              </a:rPr>
              <a:t> </a:t>
            </a:r>
            <a:r>
              <a:rPr lang="es-CO" sz="1100" spc="-50" dirty="0">
                <a:latin typeface="Tahoma"/>
                <a:cs typeface="Tahoma"/>
              </a:rPr>
              <a:t>como</a:t>
            </a:r>
            <a:r>
              <a:rPr lang="es-CO" sz="1100" spc="20" dirty="0">
                <a:latin typeface="Tahoma"/>
                <a:cs typeface="Tahoma"/>
              </a:rPr>
              <a:t> </a:t>
            </a:r>
            <a:r>
              <a:rPr lang="es-CO" sz="1100" spc="-45" dirty="0">
                <a:latin typeface="Tahoma"/>
                <a:cs typeface="Tahoma"/>
              </a:rPr>
              <a:t>el</a:t>
            </a:r>
            <a:r>
              <a:rPr lang="es-CO" sz="1100" spc="20" dirty="0">
                <a:latin typeface="Tahoma"/>
                <a:cs typeface="Tahoma"/>
              </a:rPr>
              <a:t> </a:t>
            </a:r>
            <a:r>
              <a:rPr lang="es-CO" sz="1100" spc="-35" dirty="0">
                <a:latin typeface="Tahoma"/>
                <a:cs typeface="Tahoma"/>
              </a:rPr>
              <a:t>directorio</a:t>
            </a:r>
            <a:r>
              <a:rPr lang="es-CO" sz="1100" spc="15" dirty="0">
                <a:latin typeface="Tahoma"/>
                <a:cs typeface="Tahoma"/>
              </a:rPr>
              <a:t> </a:t>
            </a:r>
            <a:r>
              <a:rPr lang="es-CO" sz="1100" spc="20" dirty="0">
                <a:latin typeface="SimSun"/>
                <a:cs typeface="SimSun"/>
              </a:rPr>
              <a:t>/</a:t>
            </a:r>
            <a:endParaRPr lang="es-CO" sz="1100" dirty="0">
              <a:latin typeface="SimSun"/>
              <a:cs typeface="SimSun"/>
            </a:endParaRPr>
          </a:p>
          <a:p>
            <a:pPr marL="12700" marR="51435" algn="just">
              <a:lnSpc>
                <a:spcPct val="102600"/>
              </a:lnSpc>
              <a:spcBef>
                <a:spcPts val="300"/>
              </a:spcBef>
            </a:pPr>
            <a:r>
              <a:rPr lang="es-CO" sz="1100" spc="-55" dirty="0">
                <a:latin typeface="Tahoma"/>
                <a:cs typeface="Tahoma"/>
              </a:rPr>
              <a:t>Se </a:t>
            </a:r>
            <a:r>
              <a:rPr lang="es-CO" sz="1100" spc="-95" dirty="0">
                <a:latin typeface="Tahoma"/>
                <a:cs typeface="Tahoma"/>
              </a:rPr>
              <a:t>corresponderá</a:t>
            </a:r>
            <a:r>
              <a:rPr lang="es-CO" sz="1100" spc="-90" dirty="0">
                <a:latin typeface="Tahoma"/>
                <a:cs typeface="Tahoma"/>
              </a:rPr>
              <a:t> </a:t>
            </a:r>
            <a:r>
              <a:rPr lang="es-CO" sz="1100" spc="-45" dirty="0">
                <a:latin typeface="Tahoma"/>
                <a:cs typeface="Tahoma"/>
              </a:rPr>
              <a:t>con </a:t>
            </a:r>
            <a:r>
              <a:rPr lang="es-CO" sz="1100" spc="-30" dirty="0">
                <a:latin typeface="Tahoma"/>
                <a:cs typeface="Tahoma"/>
              </a:rPr>
              <a:t>cierto </a:t>
            </a:r>
            <a:r>
              <a:rPr lang="es-CO" sz="1100" spc="-35" dirty="0">
                <a:latin typeface="Tahoma"/>
                <a:cs typeface="Tahoma"/>
              </a:rPr>
              <a:t>directorio </a:t>
            </a:r>
            <a:r>
              <a:rPr lang="es-CO" sz="1100" spc="-75" dirty="0">
                <a:latin typeface="Tahoma"/>
                <a:cs typeface="Tahoma"/>
              </a:rPr>
              <a:t>en</a:t>
            </a:r>
            <a:r>
              <a:rPr lang="es-CO" sz="1100" spc="-70" dirty="0">
                <a:latin typeface="Tahoma"/>
                <a:cs typeface="Tahoma"/>
              </a:rPr>
              <a:t> </a:t>
            </a:r>
            <a:r>
              <a:rPr lang="es-CO" sz="1100" spc="-45" dirty="0">
                <a:latin typeface="Tahoma"/>
                <a:cs typeface="Tahoma"/>
              </a:rPr>
              <a:t>el </a:t>
            </a:r>
            <a:r>
              <a:rPr lang="es-CO" sz="1100" spc="-50" dirty="0">
                <a:latin typeface="Tahoma"/>
                <a:cs typeface="Tahoma"/>
              </a:rPr>
              <a:t>servidor </a:t>
            </a:r>
            <a:r>
              <a:rPr lang="es-CO" sz="1100" spc="-70" dirty="0">
                <a:latin typeface="Tahoma"/>
                <a:cs typeface="Tahoma"/>
              </a:rPr>
              <a:t>web,</a:t>
            </a:r>
            <a:r>
              <a:rPr lang="es-CO" sz="1100" spc="-65" dirty="0">
                <a:latin typeface="Tahoma"/>
                <a:cs typeface="Tahoma"/>
              </a:rPr>
              <a:t> </a:t>
            </a:r>
            <a:r>
              <a:rPr lang="es-CO" sz="1100" spc="-30" dirty="0">
                <a:latin typeface="Tahoma"/>
                <a:cs typeface="Tahoma"/>
              </a:rPr>
              <a:t>al </a:t>
            </a:r>
            <a:r>
              <a:rPr lang="es-CO" sz="1100" spc="-330" dirty="0">
                <a:latin typeface="Tahoma"/>
                <a:cs typeface="Tahoma"/>
              </a:rPr>
              <a:t> </a:t>
            </a:r>
            <a:r>
              <a:rPr lang="es-CO" sz="1100" spc="-70" dirty="0">
                <a:latin typeface="Tahoma"/>
                <a:cs typeface="Tahoma"/>
              </a:rPr>
              <a:t>que</a:t>
            </a:r>
            <a:r>
              <a:rPr lang="es-CO" sz="1100" spc="20" dirty="0">
                <a:latin typeface="Tahoma"/>
                <a:cs typeface="Tahoma"/>
              </a:rPr>
              <a:t> </a:t>
            </a:r>
            <a:r>
              <a:rPr lang="es-CO" sz="1100" spc="-55" dirty="0">
                <a:latin typeface="Tahoma"/>
                <a:cs typeface="Tahoma"/>
              </a:rPr>
              <a:t>llamaremos</a:t>
            </a:r>
            <a:r>
              <a:rPr lang="es-CO" sz="1100" spc="20" dirty="0">
                <a:latin typeface="Tahoma"/>
                <a:cs typeface="Tahoma"/>
              </a:rPr>
              <a:t> </a:t>
            </a:r>
            <a:r>
              <a:rPr lang="es-CO" sz="1100" spc="-155" dirty="0">
                <a:latin typeface="Tahoma"/>
                <a:cs typeface="Tahoma"/>
              </a:rPr>
              <a:t>así,</a:t>
            </a:r>
            <a:r>
              <a:rPr lang="es-CO" sz="1100" spc="20" dirty="0">
                <a:latin typeface="Tahoma"/>
                <a:cs typeface="Tahoma"/>
              </a:rPr>
              <a:t> </a:t>
            </a:r>
            <a:r>
              <a:rPr lang="es-CO" sz="1100" i="1" spc="-75" dirty="0">
                <a:latin typeface="Trebuchet MS"/>
                <a:cs typeface="Trebuchet MS"/>
              </a:rPr>
              <a:t>directorio</a:t>
            </a:r>
            <a:r>
              <a:rPr lang="es-CO" sz="1100" i="1" spc="35" dirty="0">
                <a:latin typeface="Trebuchet MS"/>
                <a:cs typeface="Trebuchet MS"/>
              </a:rPr>
              <a:t> </a:t>
            </a:r>
            <a:r>
              <a:rPr lang="es-CO" sz="1100" i="1" spc="-65" dirty="0">
                <a:latin typeface="Trebuchet MS"/>
                <a:cs typeface="Trebuchet MS"/>
              </a:rPr>
              <a:t>raíz</a:t>
            </a:r>
            <a:r>
              <a:rPr lang="es-CO" sz="1100" spc="-65" dirty="0">
                <a:latin typeface="Tahoma"/>
                <a:cs typeface="Tahoma"/>
              </a:rPr>
              <a:t>.</a:t>
            </a:r>
            <a:r>
              <a:rPr lang="es-CO" sz="1100" spc="25" dirty="0">
                <a:latin typeface="Tahoma"/>
                <a:cs typeface="Tahoma"/>
              </a:rPr>
              <a:t> </a:t>
            </a:r>
            <a:r>
              <a:rPr lang="es-CO" sz="1100" spc="-45" dirty="0" err="1">
                <a:latin typeface="Tahoma"/>
                <a:cs typeface="Tahoma"/>
              </a:rPr>
              <a:t>P.e</a:t>
            </a:r>
            <a:r>
              <a:rPr lang="es-CO" sz="1100" spc="-45" dirty="0">
                <a:latin typeface="Tahoma"/>
                <a:cs typeface="Tahoma"/>
              </a:rPr>
              <a:t>.</a:t>
            </a:r>
            <a:r>
              <a:rPr lang="es-CO" sz="1100" spc="25" dirty="0">
                <a:latin typeface="Tahoma"/>
                <a:cs typeface="Tahoma"/>
              </a:rPr>
              <a:t> </a:t>
            </a:r>
            <a:r>
              <a:rPr lang="es-CO" sz="1100" spc="20" dirty="0">
                <a:latin typeface="SimSun"/>
                <a:cs typeface="SimSun"/>
              </a:rPr>
              <a:t>/</a:t>
            </a:r>
            <a:r>
              <a:rPr lang="es-CO" sz="1100" spc="20" dirty="0" err="1">
                <a:latin typeface="SimSun"/>
                <a:cs typeface="SimSun"/>
              </a:rPr>
              <a:t>var</a:t>
            </a:r>
            <a:r>
              <a:rPr lang="es-CO" sz="1100" spc="20" dirty="0">
                <a:latin typeface="SimSun"/>
                <a:cs typeface="SimSun"/>
              </a:rPr>
              <a:t>/www/</a:t>
            </a:r>
            <a:r>
              <a:rPr lang="es-CO" sz="1100" spc="20" dirty="0" err="1">
                <a:latin typeface="SimSun"/>
                <a:cs typeface="SimSun"/>
              </a:rPr>
              <a:t>html</a:t>
            </a:r>
            <a:r>
              <a:rPr lang="es-CO" sz="1100" spc="20" dirty="0">
                <a:latin typeface="SimSun"/>
                <a:cs typeface="SimSun"/>
              </a:rPr>
              <a:t>/</a:t>
            </a:r>
            <a:endParaRPr lang="es-CO" sz="1100" dirty="0">
              <a:latin typeface="SimSun"/>
              <a:cs typeface="SimSun"/>
            </a:endParaRPr>
          </a:p>
          <a:p>
            <a:pPr marL="12700" marR="5080" algn="just">
              <a:lnSpc>
                <a:spcPct val="102600"/>
              </a:lnSpc>
              <a:spcBef>
                <a:spcPts val="295"/>
              </a:spcBef>
            </a:pPr>
            <a:r>
              <a:rPr lang="es-CO" sz="1100" spc="-10" dirty="0">
                <a:latin typeface="Tahoma"/>
                <a:cs typeface="Tahoma"/>
              </a:rPr>
              <a:t>No</a:t>
            </a:r>
            <a:r>
              <a:rPr lang="es-CO" sz="1100" spc="15" dirty="0">
                <a:latin typeface="Tahoma"/>
                <a:cs typeface="Tahoma"/>
              </a:rPr>
              <a:t> </a:t>
            </a:r>
            <a:r>
              <a:rPr lang="es-CO" sz="1100" spc="-65" dirty="0">
                <a:latin typeface="Tahoma"/>
                <a:cs typeface="Tahoma"/>
              </a:rPr>
              <a:t>debemos</a:t>
            </a:r>
            <a:r>
              <a:rPr lang="es-CO" sz="1100" spc="25" dirty="0">
                <a:latin typeface="Tahoma"/>
                <a:cs typeface="Tahoma"/>
              </a:rPr>
              <a:t> </a:t>
            </a:r>
            <a:r>
              <a:rPr lang="es-CO" sz="1100" spc="-35" dirty="0">
                <a:latin typeface="Tahoma"/>
                <a:cs typeface="Tahoma"/>
              </a:rPr>
              <a:t>confundirlo</a:t>
            </a:r>
            <a:r>
              <a:rPr lang="es-CO" sz="1100" spc="25" dirty="0">
                <a:latin typeface="Tahoma"/>
                <a:cs typeface="Tahoma"/>
              </a:rPr>
              <a:t> </a:t>
            </a:r>
            <a:r>
              <a:rPr lang="es-CO" sz="1100" spc="-45" dirty="0">
                <a:latin typeface="Tahoma"/>
                <a:cs typeface="Tahoma"/>
              </a:rPr>
              <a:t>con</a:t>
            </a:r>
            <a:r>
              <a:rPr lang="es-CO" sz="1100" spc="20" dirty="0">
                <a:latin typeface="Tahoma"/>
                <a:cs typeface="Tahoma"/>
              </a:rPr>
              <a:t> </a:t>
            </a:r>
            <a:r>
              <a:rPr lang="es-CO" sz="1100" spc="-45" dirty="0">
                <a:latin typeface="Tahoma"/>
                <a:cs typeface="Tahoma"/>
              </a:rPr>
              <a:t>el</a:t>
            </a:r>
            <a:r>
              <a:rPr lang="es-CO" sz="1100" spc="25" dirty="0">
                <a:latin typeface="Tahoma"/>
                <a:cs typeface="Tahoma"/>
              </a:rPr>
              <a:t> </a:t>
            </a:r>
            <a:r>
              <a:rPr lang="es-CO" sz="1100" spc="-35" dirty="0">
                <a:latin typeface="Tahoma"/>
                <a:cs typeface="Tahoma"/>
              </a:rPr>
              <a:t>directorio</a:t>
            </a:r>
            <a:r>
              <a:rPr lang="es-CO" sz="1100" spc="20" dirty="0">
                <a:latin typeface="Tahoma"/>
                <a:cs typeface="Tahoma"/>
              </a:rPr>
              <a:t> </a:t>
            </a:r>
            <a:r>
              <a:rPr lang="es-CO" sz="1100" spc="-25" dirty="0">
                <a:latin typeface="Tahoma"/>
                <a:cs typeface="Tahoma"/>
              </a:rPr>
              <a:t>raíz</a:t>
            </a:r>
            <a:r>
              <a:rPr lang="es-CO" sz="1100" spc="25" dirty="0">
                <a:latin typeface="Tahoma"/>
                <a:cs typeface="Tahoma"/>
              </a:rPr>
              <a:t> </a:t>
            </a:r>
            <a:r>
              <a:rPr lang="es-CO" sz="1100" spc="-50" dirty="0">
                <a:latin typeface="Tahoma"/>
                <a:cs typeface="Tahoma"/>
              </a:rPr>
              <a:t>del</a:t>
            </a:r>
            <a:r>
              <a:rPr lang="es-CO" sz="1100" spc="15" dirty="0">
                <a:latin typeface="Tahoma"/>
                <a:cs typeface="Tahoma"/>
              </a:rPr>
              <a:t> </a:t>
            </a:r>
            <a:r>
              <a:rPr lang="es-CO" sz="1100" spc="-50" dirty="0">
                <a:latin typeface="Tahoma"/>
                <a:cs typeface="Tahoma"/>
              </a:rPr>
              <a:t>sistema</a:t>
            </a:r>
            <a:r>
              <a:rPr lang="es-CO" sz="1100" spc="20" dirty="0">
                <a:latin typeface="Tahoma"/>
                <a:cs typeface="Tahoma"/>
              </a:rPr>
              <a:t> </a:t>
            </a:r>
            <a:r>
              <a:rPr lang="es-CO" sz="1100" spc="-75" dirty="0">
                <a:latin typeface="Tahoma"/>
                <a:cs typeface="Tahoma"/>
              </a:rPr>
              <a:t>de </a:t>
            </a:r>
            <a:r>
              <a:rPr lang="es-CO" sz="1100" spc="-330" dirty="0">
                <a:latin typeface="Tahoma"/>
                <a:cs typeface="Tahoma"/>
              </a:rPr>
              <a:t> </a:t>
            </a:r>
            <a:r>
              <a:rPr lang="es-CO" sz="1100" spc="-45" dirty="0">
                <a:latin typeface="Tahoma"/>
                <a:cs typeface="Tahoma"/>
              </a:rPr>
              <a:t>ficheros</a:t>
            </a:r>
            <a:r>
              <a:rPr lang="es-CO" sz="1100" spc="10" dirty="0">
                <a:latin typeface="Tahoma"/>
                <a:cs typeface="Tahoma"/>
              </a:rPr>
              <a:t> </a:t>
            </a:r>
            <a:r>
              <a:rPr lang="es-CO" sz="1100" spc="-35" dirty="0">
                <a:latin typeface="Tahoma"/>
                <a:cs typeface="Tahoma"/>
              </a:rPr>
              <a:t>(disco</a:t>
            </a:r>
            <a:r>
              <a:rPr lang="es-CO" sz="1100" spc="15" dirty="0">
                <a:latin typeface="Tahoma"/>
                <a:cs typeface="Tahoma"/>
              </a:rPr>
              <a:t> </a:t>
            </a:r>
            <a:r>
              <a:rPr lang="es-CO" sz="1100" spc="-40" dirty="0">
                <a:latin typeface="Tahoma"/>
                <a:cs typeface="Tahoma"/>
              </a:rPr>
              <a:t>duro)</a:t>
            </a:r>
            <a:r>
              <a:rPr lang="es-CO" sz="1100" spc="20" dirty="0">
                <a:latin typeface="Tahoma"/>
                <a:cs typeface="Tahoma"/>
              </a:rPr>
              <a:t> </a:t>
            </a:r>
            <a:r>
              <a:rPr lang="es-CO" sz="1100" spc="-50" dirty="0">
                <a:latin typeface="Tahoma"/>
                <a:cs typeface="Tahoma"/>
              </a:rPr>
              <a:t>del</a:t>
            </a:r>
            <a:r>
              <a:rPr lang="es-CO" sz="1100" spc="15" dirty="0">
                <a:latin typeface="Tahoma"/>
                <a:cs typeface="Tahoma"/>
              </a:rPr>
              <a:t> </a:t>
            </a:r>
            <a:r>
              <a:rPr lang="es-CO" sz="1100" spc="-50" dirty="0">
                <a:latin typeface="Tahoma"/>
                <a:cs typeface="Tahoma"/>
              </a:rPr>
              <a:t>servidor</a:t>
            </a:r>
            <a:r>
              <a:rPr lang="es-CO" sz="1100" spc="15" dirty="0">
                <a:latin typeface="Tahoma"/>
                <a:cs typeface="Tahoma"/>
              </a:rPr>
              <a:t> </a:t>
            </a:r>
            <a:r>
              <a:rPr lang="es-CO" sz="1100" spc="-80" dirty="0">
                <a:latin typeface="Tahoma"/>
                <a:cs typeface="Tahoma"/>
              </a:rPr>
              <a:t>web</a:t>
            </a:r>
            <a:r>
              <a:rPr lang="es-CO" sz="1100" spc="20" dirty="0">
                <a:latin typeface="Tahoma"/>
                <a:cs typeface="Tahoma"/>
              </a:rPr>
              <a:t> </a:t>
            </a:r>
            <a:r>
              <a:rPr lang="es-CO" sz="1100" spc="5" dirty="0">
                <a:latin typeface="Tahoma"/>
                <a:cs typeface="Tahoma"/>
              </a:rPr>
              <a:t>(</a:t>
            </a:r>
            <a:r>
              <a:rPr lang="es-CO" sz="1100" spc="5" dirty="0">
                <a:latin typeface="SimSun"/>
                <a:cs typeface="SimSun"/>
              </a:rPr>
              <a:t>/</a:t>
            </a:r>
            <a:r>
              <a:rPr lang="es-CO" sz="1100" spc="5" dirty="0">
                <a:latin typeface="Tahoma"/>
                <a:cs typeface="Tahoma"/>
              </a:rPr>
              <a:t>)</a:t>
            </a:r>
            <a:endParaRPr lang="es-CO" sz="1100" dirty="0">
              <a:latin typeface="Tahoma"/>
              <a:cs typeface="Tahoma"/>
            </a:endParaRPr>
          </a:p>
          <a:p>
            <a:pPr marL="289560" marR="72390" algn="just">
              <a:lnSpc>
                <a:spcPct val="100000"/>
              </a:lnSpc>
              <a:spcBef>
                <a:spcPts val="180"/>
              </a:spcBef>
            </a:pPr>
            <a:r>
              <a:rPr lang="es-CO" sz="1000" spc="-35" dirty="0">
                <a:latin typeface="Tahoma"/>
                <a:cs typeface="Tahoma"/>
              </a:rPr>
              <a:t>Que</a:t>
            </a:r>
            <a:r>
              <a:rPr lang="es-CO" sz="1000" spc="15" dirty="0">
                <a:latin typeface="Tahoma"/>
                <a:cs typeface="Tahoma"/>
              </a:rPr>
              <a:t> </a:t>
            </a:r>
            <a:r>
              <a:rPr lang="es-CO" sz="1000" spc="-40" dirty="0">
                <a:latin typeface="Tahoma"/>
                <a:cs typeface="Tahoma"/>
              </a:rPr>
              <a:t>naturalmente</a:t>
            </a:r>
            <a:r>
              <a:rPr lang="es-CO" sz="1000" spc="15" dirty="0">
                <a:latin typeface="Tahoma"/>
                <a:cs typeface="Tahoma"/>
              </a:rPr>
              <a:t> </a:t>
            </a:r>
            <a:r>
              <a:rPr lang="es-CO" sz="1000" spc="-65" dirty="0">
                <a:latin typeface="Tahoma"/>
                <a:cs typeface="Tahoma"/>
              </a:rPr>
              <a:t>será</a:t>
            </a:r>
            <a:r>
              <a:rPr lang="es-CO" sz="1000" spc="15" dirty="0">
                <a:latin typeface="Tahoma"/>
                <a:cs typeface="Tahoma"/>
              </a:rPr>
              <a:t> </a:t>
            </a:r>
            <a:r>
              <a:rPr lang="es-CO" sz="1000" spc="-40" dirty="0">
                <a:latin typeface="Tahoma"/>
                <a:cs typeface="Tahoma"/>
              </a:rPr>
              <a:t>inaccesibl</a:t>
            </a:r>
            <a:r>
              <a:rPr lang="es-CO" sz="1000" spc="-45" dirty="0">
                <a:latin typeface="Tahoma"/>
                <a:cs typeface="Tahoma"/>
              </a:rPr>
              <a:t>e</a:t>
            </a:r>
            <a:r>
              <a:rPr lang="es-CO" sz="1000" spc="15" dirty="0">
                <a:latin typeface="Tahoma"/>
                <a:cs typeface="Tahoma"/>
              </a:rPr>
              <a:t> </a:t>
            </a:r>
            <a:r>
              <a:rPr lang="es-CO" sz="1000" spc="-25" dirty="0">
                <a:latin typeface="Tahoma"/>
                <a:cs typeface="Tahoma"/>
              </a:rPr>
              <a:t>vía</a:t>
            </a:r>
            <a:r>
              <a:rPr lang="es-CO" sz="1000" spc="20" dirty="0">
                <a:latin typeface="Tahoma"/>
                <a:cs typeface="Tahoma"/>
              </a:rPr>
              <a:t> </a:t>
            </a:r>
            <a:r>
              <a:rPr lang="es-CO" sz="1000" spc="-95" dirty="0">
                <a:latin typeface="Tahoma"/>
                <a:cs typeface="Tahoma"/>
              </a:rPr>
              <a:t>w</a:t>
            </a:r>
            <a:r>
              <a:rPr lang="es-CO" sz="1000" spc="-50" dirty="0">
                <a:latin typeface="Tahoma"/>
                <a:cs typeface="Tahoma"/>
              </a:rPr>
              <a:t>eb,</a:t>
            </a:r>
            <a:r>
              <a:rPr lang="es-CO" sz="1000" spc="15" dirty="0">
                <a:latin typeface="Tahoma"/>
                <a:cs typeface="Tahoma"/>
              </a:rPr>
              <a:t> </a:t>
            </a:r>
            <a:r>
              <a:rPr lang="es-CO" sz="1000" spc="-50" dirty="0">
                <a:latin typeface="Tahoma"/>
                <a:cs typeface="Tahoma"/>
              </a:rPr>
              <a:t>a</a:t>
            </a:r>
            <a:r>
              <a:rPr lang="es-CO" sz="1000" spc="15" dirty="0">
                <a:latin typeface="Tahoma"/>
                <a:cs typeface="Tahoma"/>
              </a:rPr>
              <a:t> </a:t>
            </a:r>
            <a:r>
              <a:rPr lang="es-CO" sz="1000" spc="-60" dirty="0">
                <a:latin typeface="Tahoma"/>
                <a:cs typeface="Tahoma"/>
              </a:rPr>
              <a:t>menos</a:t>
            </a:r>
            <a:r>
              <a:rPr lang="es-CO" sz="1000" spc="20" dirty="0">
                <a:latin typeface="Tahoma"/>
                <a:cs typeface="Tahoma"/>
              </a:rPr>
              <a:t> </a:t>
            </a:r>
            <a:r>
              <a:rPr lang="es-CO" sz="1000" spc="-65" dirty="0">
                <a:latin typeface="Tahoma"/>
                <a:cs typeface="Tahoma"/>
              </a:rPr>
              <a:t>qu</a:t>
            </a:r>
            <a:r>
              <a:rPr lang="es-CO" sz="1000" spc="-55" dirty="0">
                <a:latin typeface="Tahoma"/>
                <a:cs typeface="Tahoma"/>
              </a:rPr>
              <a:t>e</a:t>
            </a:r>
            <a:r>
              <a:rPr lang="es-CO" sz="1000" spc="15" dirty="0">
                <a:latin typeface="Tahoma"/>
                <a:cs typeface="Tahoma"/>
              </a:rPr>
              <a:t> </a:t>
            </a:r>
            <a:r>
              <a:rPr lang="es-CO" sz="1000" spc="-40" dirty="0">
                <a:latin typeface="Tahoma"/>
                <a:cs typeface="Tahoma"/>
              </a:rPr>
              <a:t>un  </a:t>
            </a:r>
            <a:r>
              <a:rPr lang="es-CO" sz="1000" spc="-35" dirty="0">
                <a:latin typeface="Tahoma"/>
                <a:cs typeface="Tahoma"/>
              </a:rPr>
              <a:t>atacante</a:t>
            </a:r>
            <a:r>
              <a:rPr lang="es-CO" sz="1000" spc="15" dirty="0">
                <a:latin typeface="Tahoma"/>
                <a:cs typeface="Tahoma"/>
              </a:rPr>
              <a:t> </a:t>
            </a:r>
            <a:r>
              <a:rPr lang="es-CO" sz="1000" spc="-40" dirty="0">
                <a:latin typeface="Tahoma"/>
                <a:cs typeface="Tahoma"/>
              </a:rPr>
              <a:t>explote</a:t>
            </a:r>
            <a:r>
              <a:rPr lang="es-CO" sz="1000" spc="15" dirty="0">
                <a:latin typeface="Tahoma"/>
                <a:cs typeface="Tahoma"/>
              </a:rPr>
              <a:t> </a:t>
            </a:r>
            <a:r>
              <a:rPr lang="es-CO" sz="1000" spc="-50" dirty="0">
                <a:latin typeface="Tahoma"/>
                <a:cs typeface="Tahoma"/>
              </a:rPr>
              <a:t>un</a:t>
            </a:r>
            <a:r>
              <a:rPr lang="es-CO" sz="1000" spc="20" dirty="0">
                <a:latin typeface="Tahoma"/>
                <a:cs typeface="Tahoma"/>
              </a:rPr>
              <a:t> </a:t>
            </a:r>
            <a:r>
              <a:rPr lang="es-CO" sz="1000" spc="-25" dirty="0">
                <a:latin typeface="Tahoma"/>
                <a:cs typeface="Tahoma"/>
              </a:rPr>
              <a:t>fallo</a:t>
            </a:r>
            <a:r>
              <a:rPr lang="es-CO" sz="1000" spc="20" dirty="0">
                <a:latin typeface="Tahoma"/>
                <a:cs typeface="Tahoma"/>
              </a:rPr>
              <a:t> </a:t>
            </a:r>
            <a:r>
              <a:rPr lang="es-CO" sz="1000" spc="-65" dirty="0">
                <a:latin typeface="Tahoma"/>
                <a:cs typeface="Tahoma"/>
              </a:rPr>
              <a:t>de</a:t>
            </a:r>
            <a:r>
              <a:rPr lang="es-CO" sz="1000" spc="15" dirty="0">
                <a:latin typeface="Tahoma"/>
                <a:cs typeface="Tahoma"/>
              </a:rPr>
              <a:t> </a:t>
            </a:r>
            <a:r>
              <a:rPr lang="es-CO" sz="1000" spc="-45" dirty="0">
                <a:latin typeface="Tahoma"/>
                <a:cs typeface="Tahoma"/>
              </a:rPr>
              <a:t>seguridad</a:t>
            </a:r>
            <a:r>
              <a:rPr lang="es-CO" sz="1000" spc="15" dirty="0">
                <a:latin typeface="Tahoma"/>
                <a:cs typeface="Tahoma"/>
              </a:rPr>
              <a:t> </a:t>
            </a:r>
            <a:r>
              <a:rPr lang="es-CO" sz="1000" spc="-45" dirty="0">
                <a:latin typeface="Tahoma"/>
                <a:cs typeface="Tahoma"/>
              </a:rPr>
              <a:t>muy</a:t>
            </a:r>
            <a:r>
              <a:rPr lang="es-CO" sz="1000" spc="20" dirty="0">
                <a:latin typeface="Tahoma"/>
                <a:cs typeface="Tahoma"/>
              </a:rPr>
              <a:t> </a:t>
            </a:r>
            <a:r>
              <a:rPr lang="es-CO" sz="1000" spc="-60" dirty="0">
                <a:latin typeface="Tahoma"/>
                <a:cs typeface="Tahoma"/>
              </a:rPr>
              <a:t>severo</a:t>
            </a:r>
            <a:endParaRPr lang="es-CO" sz="1000" dirty="0">
              <a:latin typeface="Tahoma"/>
              <a:cs typeface="Tahoma"/>
            </a:endParaRPr>
          </a:p>
        </p:txBody>
      </p:sp>
      <p:grpSp>
        <p:nvGrpSpPr>
          <p:cNvPr id="13" name="object 13"/>
          <p:cNvGrpSpPr/>
          <p:nvPr/>
        </p:nvGrpSpPr>
        <p:grpSpPr>
          <a:xfrm>
            <a:off x="0" y="3333699"/>
            <a:ext cx="4608195" cy="122555"/>
            <a:chOff x="0" y="3333699"/>
            <a:chExt cx="4608195" cy="122555"/>
          </a:xfrm>
        </p:grpSpPr>
        <p:sp>
          <p:nvSpPr>
            <p:cNvPr id="14" name="object 14"/>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5" name="object 15"/>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8" name="object 18"/>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24</a:t>
            </a:fld>
            <a:endParaRPr spc="-20" dirty="0"/>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381000"/>
            <a:chOff x="0" y="0"/>
            <a:chExt cx="4608195" cy="381000"/>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68"/>
              <a:ext cx="4608004" cy="260646"/>
            </a:xfrm>
            <a:prstGeom prst="rect">
              <a:avLst/>
            </a:prstGeom>
          </p:spPr>
        </p:pic>
      </p:grpSp>
      <p:sp>
        <p:nvSpPr>
          <p:cNvPr id="6" name="object 6"/>
          <p:cNvSpPr txBox="1">
            <a:spLocks noGrp="1"/>
          </p:cNvSpPr>
          <p:nvPr>
            <p:ph type="title"/>
          </p:nvPr>
        </p:nvSpPr>
        <p:spPr>
          <a:xfrm>
            <a:off x="154762" y="117193"/>
            <a:ext cx="770890" cy="244475"/>
          </a:xfrm>
          <a:prstGeom prst="rect">
            <a:avLst/>
          </a:prstGeom>
        </p:spPr>
        <p:txBody>
          <a:bodyPr vert="horz" wrap="square" lIns="0" tIns="17145" rIns="0" bIns="0" rtlCol="0">
            <a:spAutoFit/>
          </a:bodyPr>
          <a:lstStyle/>
          <a:p>
            <a:pPr marL="12700">
              <a:lnSpc>
                <a:spcPct val="100000"/>
              </a:lnSpc>
              <a:spcBef>
                <a:spcPts val="135"/>
              </a:spcBef>
            </a:pPr>
            <a:r>
              <a:rPr sz="1400" spc="-40" dirty="0">
                <a:solidFill>
                  <a:srgbClr val="FFFFFF"/>
                </a:solidFill>
              </a:rPr>
              <a:t>Ejemplo</a:t>
            </a:r>
            <a:r>
              <a:rPr sz="1400" spc="-30" dirty="0">
                <a:solidFill>
                  <a:srgbClr val="FFFFFF"/>
                </a:solidFill>
              </a:rPr>
              <a:t> </a:t>
            </a:r>
            <a:r>
              <a:rPr sz="1400" spc="-65" dirty="0">
                <a:solidFill>
                  <a:srgbClr val="FFFFFF"/>
                </a:solidFill>
              </a:rPr>
              <a:t>1</a:t>
            </a:r>
            <a:endParaRPr sz="1400"/>
          </a:p>
        </p:txBody>
      </p:sp>
      <p:pic>
        <p:nvPicPr>
          <p:cNvPr id="7" name="object 7"/>
          <p:cNvPicPr/>
          <p:nvPr/>
        </p:nvPicPr>
        <p:blipFill>
          <a:blip r:embed="rId3" cstate="print"/>
          <a:stretch>
            <a:fillRect/>
          </a:stretch>
        </p:blipFill>
        <p:spPr>
          <a:xfrm>
            <a:off x="0" y="377888"/>
            <a:ext cx="4608004" cy="50609"/>
          </a:xfrm>
          <a:prstGeom prst="rect">
            <a:avLst/>
          </a:prstGeom>
        </p:spPr>
      </p:pic>
      <p:sp>
        <p:nvSpPr>
          <p:cNvPr id="8" name="object 8"/>
          <p:cNvSpPr txBox="1"/>
          <p:nvPr/>
        </p:nvSpPr>
        <p:spPr>
          <a:xfrm>
            <a:off x="347294" y="543939"/>
            <a:ext cx="3831590" cy="2456180"/>
          </a:xfrm>
          <a:prstGeom prst="rect">
            <a:avLst/>
          </a:prstGeom>
        </p:spPr>
        <p:txBody>
          <a:bodyPr vert="horz" wrap="square" lIns="0" tIns="11430" rIns="0" bIns="0" rtlCol="0">
            <a:spAutoFit/>
          </a:bodyPr>
          <a:lstStyle/>
          <a:p>
            <a:pPr marL="12700">
              <a:lnSpc>
                <a:spcPct val="100000"/>
              </a:lnSpc>
              <a:spcBef>
                <a:spcPts val="90"/>
              </a:spcBef>
            </a:pPr>
            <a:r>
              <a:rPr lang="es-CO" sz="1100" spc="-5" dirty="0">
                <a:latin typeface="Tahoma"/>
                <a:cs typeface="Tahoma"/>
              </a:rPr>
              <a:t>S</a:t>
            </a:r>
            <a:r>
              <a:rPr lang="es-CO" sz="1100" dirty="0">
                <a:latin typeface="Tahoma"/>
                <a:cs typeface="Tahoma"/>
              </a:rPr>
              <a:t>i</a:t>
            </a:r>
            <a:r>
              <a:rPr lang="es-CO" sz="1100" spc="15" dirty="0">
                <a:latin typeface="Tahoma"/>
                <a:cs typeface="Tahoma"/>
              </a:rPr>
              <a:t> </a:t>
            </a:r>
            <a:r>
              <a:rPr lang="es-CO" sz="1100" spc="-45" dirty="0">
                <a:latin typeface="Tahoma"/>
                <a:cs typeface="Tahoma"/>
              </a:rPr>
              <a:t>el</a:t>
            </a:r>
            <a:r>
              <a:rPr lang="es-CO" sz="1100" spc="20" dirty="0">
                <a:latin typeface="Tahoma"/>
                <a:cs typeface="Tahoma"/>
              </a:rPr>
              <a:t> </a:t>
            </a:r>
            <a:r>
              <a:rPr lang="es-CO" sz="1100" spc="-45" dirty="0">
                <a:latin typeface="Tahoma"/>
                <a:cs typeface="Tahoma"/>
              </a:rPr>
              <a:t>servid</a:t>
            </a:r>
            <a:r>
              <a:rPr lang="es-CO" sz="1100" spc="-95" dirty="0">
                <a:latin typeface="Tahoma"/>
                <a:cs typeface="Tahoma"/>
              </a:rPr>
              <a:t>o</a:t>
            </a:r>
            <a:r>
              <a:rPr lang="es-CO" sz="1100" spc="-25" dirty="0">
                <a:latin typeface="Tahoma"/>
                <a:cs typeface="Tahoma"/>
              </a:rPr>
              <a:t>r</a:t>
            </a:r>
            <a:r>
              <a:rPr lang="es-CO" sz="1100" spc="15" dirty="0">
                <a:latin typeface="Tahoma"/>
                <a:cs typeface="Tahoma"/>
              </a:rPr>
              <a:t> </a:t>
            </a:r>
            <a:r>
              <a:rPr lang="es-CO" sz="1100" spc="-110" dirty="0">
                <a:latin typeface="Tahoma"/>
                <a:cs typeface="Tahoma"/>
              </a:rPr>
              <a:t>w</a:t>
            </a:r>
            <a:r>
              <a:rPr lang="es-CO" sz="1100" spc="-70" dirty="0">
                <a:latin typeface="Tahoma"/>
                <a:cs typeface="Tahoma"/>
              </a:rPr>
              <a:t>eb</a:t>
            </a:r>
            <a:r>
              <a:rPr lang="es-CO" sz="1100" spc="20" dirty="0">
                <a:latin typeface="Tahoma"/>
                <a:cs typeface="Tahoma"/>
              </a:rPr>
              <a:t> </a:t>
            </a:r>
            <a:r>
              <a:rPr lang="es-CO" sz="1100" spc="-55" dirty="0">
                <a:latin typeface="Tahoma"/>
                <a:cs typeface="Tahoma"/>
              </a:rPr>
              <a:t>está</a:t>
            </a:r>
            <a:r>
              <a:rPr lang="es-CO" sz="1100" spc="15" dirty="0">
                <a:latin typeface="Tahoma"/>
                <a:cs typeface="Tahoma"/>
              </a:rPr>
              <a:t> </a:t>
            </a:r>
            <a:r>
              <a:rPr lang="es-CO" sz="1100" spc="-75" dirty="0">
                <a:latin typeface="Tahoma"/>
                <a:cs typeface="Tahoma"/>
              </a:rPr>
              <a:t>en</a:t>
            </a:r>
            <a:r>
              <a:rPr lang="es-CO" sz="1100" spc="20" dirty="0">
                <a:latin typeface="Tahoma"/>
                <a:cs typeface="Tahoma"/>
              </a:rPr>
              <a:t> </a:t>
            </a:r>
            <a:r>
              <a:rPr lang="es-CO" sz="1100" spc="-45" dirty="0">
                <a:latin typeface="Tahoma"/>
                <a:cs typeface="Tahoma"/>
              </a:rPr>
              <a:t>el</a:t>
            </a:r>
            <a:r>
              <a:rPr lang="es-CO" sz="1100" spc="20" dirty="0">
                <a:latin typeface="Tahoma"/>
                <a:cs typeface="Tahoma"/>
              </a:rPr>
              <a:t> </a:t>
            </a:r>
            <a:r>
              <a:rPr lang="es-CO" sz="1100" spc="-45" dirty="0">
                <a:latin typeface="Tahoma"/>
                <a:cs typeface="Tahoma"/>
              </a:rPr>
              <a:t>puerto</a:t>
            </a:r>
            <a:r>
              <a:rPr lang="es-CO" sz="1100" spc="15" dirty="0">
                <a:latin typeface="Tahoma"/>
                <a:cs typeface="Tahoma"/>
              </a:rPr>
              <a:t> </a:t>
            </a:r>
            <a:r>
              <a:rPr lang="es-CO" sz="1100" spc="-55" dirty="0">
                <a:latin typeface="Tahoma"/>
                <a:cs typeface="Tahoma"/>
              </a:rPr>
              <a:t>3000</a:t>
            </a:r>
            <a:r>
              <a:rPr lang="es-CO" sz="1100" spc="15" dirty="0">
                <a:latin typeface="Tahoma"/>
                <a:cs typeface="Tahoma"/>
              </a:rPr>
              <a:t> </a:t>
            </a:r>
            <a:r>
              <a:rPr lang="es-CO" sz="1100" spc="-80" dirty="0">
                <a:latin typeface="Tahoma"/>
                <a:cs typeface="Tahoma"/>
              </a:rPr>
              <a:t>d</a:t>
            </a:r>
            <a:r>
              <a:rPr lang="es-CO" sz="1100" spc="-70" dirty="0">
                <a:latin typeface="Tahoma"/>
                <a:cs typeface="Tahoma"/>
              </a:rPr>
              <a:t>e</a:t>
            </a:r>
            <a:r>
              <a:rPr lang="es-CO" sz="1100" spc="20" dirty="0">
                <a:latin typeface="Tahoma"/>
                <a:cs typeface="Tahoma"/>
              </a:rPr>
              <a:t> </a:t>
            </a:r>
            <a:r>
              <a:rPr lang="es-CO" sz="1100" spc="20" dirty="0">
                <a:latin typeface="SimSun"/>
                <a:cs typeface="SimSun"/>
              </a:rPr>
              <a:t>localhost</a:t>
            </a:r>
            <a:r>
              <a:rPr lang="es-CO" sz="1100" spc="-190" dirty="0">
                <a:latin typeface="SimSun"/>
                <a:cs typeface="SimSun"/>
              </a:rPr>
              <a:t> </a:t>
            </a:r>
            <a:r>
              <a:rPr lang="es-CO" sz="1100" spc="-45" dirty="0">
                <a:latin typeface="Tahoma"/>
                <a:cs typeface="Tahoma"/>
              </a:rPr>
              <a:t>y</a:t>
            </a:r>
            <a:endParaRPr lang="es-CO" sz="1100" dirty="0">
              <a:latin typeface="Tahoma"/>
              <a:cs typeface="Tahoma"/>
            </a:endParaRPr>
          </a:p>
          <a:p>
            <a:pPr marL="12700">
              <a:lnSpc>
                <a:spcPct val="100000"/>
              </a:lnSpc>
              <a:spcBef>
                <a:spcPts val="30"/>
              </a:spcBef>
            </a:pPr>
            <a:r>
              <a:rPr lang="es-CO" sz="1100" spc="20" dirty="0" err="1">
                <a:latin typeface="SimSun"/>
                <a:cs typeface="SimSun"/>
              </a:rPr>
              <a:t>dir_raiz</a:t>
            </a:r>
            <a:r>
              <a:rPr lang="es-CO" sz="1100" spc="-190" dirty="0">
                <a:latin typeface="SimSun"/>
                <a:cs typeface="SimSun"/>
              </a:rPr>
              <a:t> </a:t>
            </a:r>
            <a:r>
              <a:rPr lang="es-CO" sz="1100" spc="-50" dirty="0">
                <a:latin typeface="Tahoma"/>
                <a:cs typeface="Tahoma"/>
              </a:rPr>
              <a:t>vale</a:t>
            </a:r>
            <a:endParaRPr lang="es-CO" sz="1100" dirty="0">
              <a:latin typeface="Tahoma"/>
              <a:cs typeface="Tahoma"/>
            </a:endParaRPr>
          </a:p>
          <a:p>
            <a:pPr marL="12700">
              <a:lnSpc>
                <a:spcPct val="100000"/>
              </a:lnSpc>
              <a:spcBef>
                <a:spcPts val="825"/>
              </a:spcBef>
            </a:pPr>
            <a:r>
              <a:rPr lang="es-CO" sz="800" spc="20" dirty="0">
                <a:latin typeface="SimSun"/>
                <a:cs typeface="SimSun"/>
              </a:rPr>
              <a:t>/home/</a:t>
            </a:r>
            <a:r>
              <a:rPr lang="es-CO" sz="800" spc="20" dirty="0" err="1">
                <a:latin typeface="SimSun"/>
                <a:cs typeface="SimSun"/>
              </a:rPr>
              <a:t>jperez</a:t>
            </a:r>
            <a:r>
              <a:rPr lang="es-CO" sz="800" spc="20" dirty="0">
                <a:latin typeface="SimSun"/>
                <a:cs typeface="SimSun"/>
              </a:rPr>
              <a:t>/www/site01</a:t>
            </a:r>
            <a:endParaRPr lang="es-CO" sz="800" dirty="0">
              <a:latin typeface="SimSun"/>
              <a:cs typeface="SimSun"/>
            </a:endParaRPr>
          </a:p>
          <a:p>
            <a:pPr>
              <a:lnSpc>
                <a:spcPct val="100000"/>
              </a:lnSpc>
            </a:pPr>
            <a:endParaRPr lang="es-CO" sz="1000" dirty="0">
              <a:latin typeface="SimSun"/>
              <a:cs typeface="SimSun"/>
            </a:endParaRPr>
          </a:p>
          <a:p>
            <a:pPr marL="12700">
              <a:lnSpc>
                <a:spcPct val="100000"/>
              </a:lnSpc>
              <a:spcBef>
                <a:spcPts val="655"/>
              </a:spcBef>
            </a:pPr>
            <a:r>
              <a:rPr lang="es-CO" sz="1100" spc="90" dirty="0">
                <a:latin typeface="Tahoma"/>
                <a:cs typeface="Tahoma"/>
              </a:rPr>
              <a:t>Y</a:t>
            </a:r>
            <a:r>
              <a:rPr lang="es-CO" sz="1100" spc="10" dirty="0">
                <a:latin typeface="Tahoma"/>
                <a:cs typeface="Tahoma"/>
              </a:rPr>
              <a:t> </a:t>
            </a:r>
            <a:r>
              <a:rPr lang="es-CO" sz="1100" spc="-45" dirty="0">
                <a:latin typeface="Tahoma"/>
                <a:cs typeface="Tahoma"/>
              </a:rPr>
              <a:t>el</a:t>
            </a:r>
            <a:r>
              <a:rPr lang="es-CO" sz="1100" spc="15" dirty="0">
                <a:latin typeface="Tahoma"/>
                <a:cs typeface="Tahoma"/>
              </a:rPr>
              <a:t> </a:t>
            </a:r>
            <a:r>
              <a:rPr lang="es-CO" sz="1100" spc="-50" dirty="0">
                <a:latin typeface="Tahoma"/>
                <a:cs typeface="Tahoma"/>
              </a:rPr>
              <a:t>servidor</a:t>
            </a:r>
            <a:r>
              <a:rPr lang="es-CO" sz="1100" spc="10" dirty="0">
                <a:latin typeface="Tahoma"/>
                <a:cs typeface="Tahoma"/>
              </a:rPr>
              <a:t> </a:t>
            </a:r>
            <a:r>
              <a:rPr lang="es-CO" sz="1100" spc="-80" dirty="0">
                <a:latin typeface="Tahoma"/>
                <a:cs typeface="Tahoma"/>
              </a:rPr>
              <a:t>web</a:t>
            </a:r>
            <a:r>
              <a:rPr lang="es-CO" sz="1100" spc="20" dirty="0">
                <a:latin typeface="Tahoma"/>
                <a:cs typeface="Tahoma"/>
              </a:rPr>
              <a:t> </a:t>
            </a:r>
            <a:r>
              <a:rPr lang="es-CO" sz="1100" spc="-45" dirty="0">
                <a:latin typeface="Tahoma"/>
                <a:cs typeface="Tahoma"/>
              </a:rPr>
              <a:t>tiene</a:t>
            </a:r>
            <a:r>
              <a:rPr lang="es-CO" sz="1100" spc="10" dirty="0">
                <a:latin typeface="Tahoma"/>
                <a:cs typeface="Tahoma"/>
              </a:rPr>
              <a:t> </a:t>
            </a:r>
            <a:r>
              <a:rPr lang="es-CO" sz="1100" spc="-45" dirty="0">
                <a:latin typeface="Tahoma"/>
                <a:cs typeface="Tahoma"/>
              </a:rPr>
              <a:t>el</a:t>
            </a:r>
            <a:r>
              <a:rPr lang="es-CO" sz="1100" spc="15" dirty="0">
                <a:latin typeface="Tahoma"/>
                <a:cs typeface="Tahoma"/>
              </a:rPr>
              <a:t> </a:t>
            </a:r>
            <a:r>
              <a:rPr lang="es-CO" sz="1100" spc="-40" dirty="0">
                <a:latin typeface="Tahoma"/>
                <a:cs typeface="Tahoma"/>
              </a:rPr>
              <a:t>fichero</a:t>
            </a:r>
            <a:endParaRPr lang="es-CO" sz="1100" dirty="0">
              <a:latin typeface="Tahoma"/>
              <a:cs typeface="Tahoma"/>
            </a:endParaRPr>
          </a:p>
          <a:p>
            <a:pPr marL="12700">
              <a:lnSpc>
                <a:spcPct val="100000"/>
              </a:lnSpc>
              <a:spcBef>
                <a:spcPts val="825"/>
              </a:spcBef>
            </a:pPr>
            <a:r>
              <a:rPr lang="es-CO" sz="800" spc="20" dirty="0">
                <a:latin typeface="SimSun"/>
                <a:cs typeface="SimSun"/>
              </a:rPr>
              <a:t>/home/</a:t>
            </a:r>
            <a:r>
              <a:rPr lang="es-CO" sz="800" spc="20" dirty="0" err="1">
                <a:latin typeface="SimSun"/>
                <a:cs typeface="SimSun"/>
              </a:rPr>
              <a:t>jperez</a:t>
            </a:r>
            <a:r>
              <a:rPr lang="es-CO" sz="800" spc="20" dirty="0">
                <a:latin typeface="SimSun"/>
                <a:cs typeface="SimSun"/>
              </a:rPr>
              <a:t>/www/site01/holamundo.html</a:t>
            </a:r>
            <a:endParaRPr lang="es-CO" sz="800" dirty="0">
              <a:latin typeface="SimSun"/>
              <a:cs typeface="SimSun"/>
            </a:endParaRPr>
          </a:p>
          <a:p>
            <a:pPr>
              <a:lnSpc>
                <a:spcPct val="100000"/>
              </a:lnSpc>
            </a:pPr>
            <a:endParaRPr lang="es-CO" sz="1000" dirty="0">
              <a:latin typeface="SimSun"/>
              <a:cs typeface="SimSun"/>
            </a:endParaRPr>
          </a:p>
          <a:p>
            <a:pPr marL="12700">
              <a:lnSpc>
                <a:spcPct val="100000"/>
              </a:lnSpc>
              <a:spcBef>
                <a:spcPts val="660"/>
              </a:spcBef>
            </a:pPr>
            <a:r>
              <a:rPr lang="es-CO" sz="1100" spc="20" dirty="0">
                <a:latin typeface="Tahoma"/>
                <a:cs typeface="Tahoma"/>
              </a:rPr>
              <a:t>El</a:t>
            </a:r>
            <a:r>
              <a:rPr lang="es-CO" sz="1100" spc="15" dirty="0">
                <a:latin typeface="Tahoma"/>
                <a:cs typeface="Tahoma"/>
              </a:rPr>
              <a:t> </a:t>
            </a:r>
            <a:r>
              <a:rPr lang="es-CO" sz="1100" spc="-35" dirty="0">
                <a:latin typeface="Tahoma"/>
                <a:cs typeface="Tahoma"/>
              </a:rPr>
              <a:t>cliente</a:t>
            </a:r>
            <a:r>
              <a:rPr lang="es-CO" sz="1100" spc="20" dirty="0">
                <a:latin typeface="Tahoma"/>
                <a:cs typeface="Tahoma"/>
              </a:rPr>
              <a:t> </a:t>
            </a:r>
            <a:r>
              <a:rPr lang="es-CO" sz="1100" spc="-50" dirty="0" err="1">
                <a:latin typeface="Tahoma"/>
                <a:cs typeface="Tahoma"/>
              </a:rPr>
              <a:t>d</a:t>
            </a:r>
            <a:r>
              <a:rPr lang="es-CO" sz="1100" spc="-70" dirty="0" err="1">
                <a:latin typeface="Tahoma"/>
                <a:cs typeface="Tahoma"/>
              </a:rPr>
              <a:t>e</a:t>
            </a:r>
            <a:r>
              <a:rPr lang="es-CO" sz="1100" spc="-45" dirty="0" err="1">
                <a:latin typeface="Tahoma"/>
                <a:cs typeface="Tahoma"/>
              </a:rPr>
              <a:t>b</a:t>
            </a:r>
            <a:r>
              <a:rPr lang="es-CO" sz="1100" spc="-70" dirty="0" err="1">
                <a:latin typeface="Tahoma"/>
                <a:cs typeface="Tahoma"/>
              </a:rPr>
              <a:t>e</a:t>
            </a:r>
            <a:r>
              <a:rPr lang="es-CO" sz="1100" spc="-55" dirty="0" err="1">
                <a:latin typeface="Tahoma"/>
                <a:cs typeface="Tahoma"/>
              </a:rPr>
              <a:t>r</a:t>
            </a:r>
            <a:r>
              <a:rPr lang="es-CO" sz="1100" spc="-595" dirty="0" err="1">
                <a:latin typeface="Tahoma"/>
                <a:cs typeface="Tahoma"/>
              </a:rPr>
              <a:t>a</a:t>
            </a:r>
            <a:r>
              <a:rPr lang="es-CO" sz="1100" spc="-55" dirty="0">
                <a:latin typeface="Tahoma"/>
                <a:cs typeface="Tahoma"/>
              </a:rPr>
              <a:t>´</a:t>
            </a:r>
            <a:r>
              <a:rPr lang="es-CO" sz="1100" spc="5" dirty="0">
                <a:latin typeface="Tahoma"/>
                <a:cs typeface="Tahoma"/>
              </a:rPr>
              <a:t> </a:t>
            </a:r>
            <a:r>
              <a:rPr lang="es-CO" sz="1100" spc="-15" dirty="0">
                <a:latin typeface="Tahoma"/>
                <a:cs typeface="Tahoma"/>
              </a:rPr>
              <a:t>p</a:t>
            </a:r>
            <a:r>
              <a:rPr lang="es-CO" sz="1100" spc="-35" dirty="0">
                <a:latin typeface="Tahoma"/>
                <a:cs typeface="Tahoma"/>
              </a:rPr>
              <a:t>edirlo</a:t>
            </a:r>
            <a:r>
              <a:rPr lang="es-CO" sz="1100" spc="20" dirty="0">
                <a:latin typeface="Tahoma"/>
                <a:cs typeface="Tahoma"/>
              </a:rPr>
              <a:t> </a:t>
            </a:r>
            <a:r>
              <a:rPr lang="es-CO" sz="1100" spc="-50" dirty="0">
                <a:latin typeface="Tahoma"/>
                <a:cs typeface="Tahoma"/>
              </a:rPr>
              <a:t>como</a:t>
            </a:r>
            <a:endParaRPr lang="es-CO" sz="1100" dirty="0">
              <a:latin typeface="Tahoma"/>
              <a:cs typeface="Tahoma"/>
            </a:endParaRPr>
          </a:p>
          <a:p>
            <a:pPr marL="12700">
              <a:lnSpc>
                <a:spcPct val="100000"/>
              </a:lnSpc>
              <a:spcBef>
                <a:spcPts val="819"/>
              </a:spcBef>
            </a:pPr>
            <a:r>
              <a:rPr lang="es-CO" sz="800" spc="20" dirty="0">
                <a:latin typeface="SimSun"/>
                <a:cs typeface="SimSun"/>
              </a:rPr>
              <a:t>localhost:3000/holamundo.html</a:t>
            </a:r>
            <a:endParaRPr lang="es-CO" sz="800" dirty="0">
              <a:latin typeface="SimSun"/>
              <a:cs typeface="SimSun"/>
            </a:endParaRPr>
          </a:p>
          <a:p>
            <a:pPr>
              <a:lnSpc>
                <a:spcPct val="100000"/>
              </a:lnSpc>
              <a:spcBef>
                <a:spcPts val="45"/>
              </a:spcBef>
            </a:pPr>
            <a:endParaRPr lang="es-CO" sz="1450" dirty="0">
              <a:latin typeface="SimSun"/>
              <a:cs typeface="SimSun"/>
            </a:endParaRPr>
          </a:p>
          <a:p>
            <a:pPr marL="12700" marR="5080">
              <a:lnSpc>
                <a:spcPct val="102600"/>
              </a:lnSpc>
            </a:pPr>
            <a:r>
              <a:rPr lang="es-CO" sz="1100" spc="-45" dirty="0">
                <a:latin typeface="Tahoma"/>
                <a:cs typeface="Tahoma"/>
              </a:rPr>
              <a:t>Observa</a:t>
            </a:r>
            <a:r>
              <a:rPr lang="es-CO" sz="1100" spc="15" dirty="0">
                <a:latin typeface="Tahoma"/>
                <a:cs typeface="Tahoma"/>
              </a:rPr>
              <a:t> </a:t>
            </a:r>
            <a:r>
              <a:rPr lang="es-CO" sz="1100" spc="-70" dirty="0">
                <a:latin typeface="Tahoma"/>
                <a:cs typeface="Tahoma"/>
              </a:rPr>
              <a:t>que</a:t>
            </a:r>
            <a:r>
              <a:rPr lang="es-CO" sz="1100" spc="25" dirty="0">
                <a:latin typeface="Tahoma"/>
                <a:cs typeface="Tahoma"/>
              </a:rPr>
              <a:t> </a:t>
            </a:r>
            <a:r>
              <a:rPr lang="es-CO" sz="1100" spc="-45" dirty="0">
                <a:latin typeface="Tahoma"/>
                <a:cs typeface="Tahoma"/>
              </a:rPr>
              <a:t>el</a:t>
            </a:r>
            <a:r>
              <a:rPr lang="es-CO" sz="1100" spc="20" dirty="0">
                <a:latin typeface="Tahoma"/>
                <a:cs typeface="Tahoma"/>
              </a:rPr>
              <a:t> </a:t>
            </a:r>
            <a:r>
              <a:rPr lang="es-CO" sz="1100" spc="-65" dirty="0">
                <a:latin typeface="Tahoma"/>
                <a:cs typeface="Tahoma"/>
              </a:rPr>
              <a:t>nombre</a:t>
            </a:r>
            <a:r>
              <a:rPr lang="es-CO" sz="1100" spc="20" dirty="0">
                <a:latin typeface="Tahoma"/>
                <a:cs typeface="Tahoma"/>
              </a:rPr>
              <a:t> </a:t>
            </a:r>
            <a:r>
              <a:rPr lang="es-CO" sz="1100" spc="-50" dirty="0">
                <a:latin typeface="Tahoma"/>
                <a:cs typeface="Tahoma"/>
              </a:rPr>
              <a:t>del</a:t>
            </a:r>
            <a:r>
              <a:rPr lang="es-CO" sz="1100" spc="20" dirty="0">
                <a:latin typeface="Tahoma"/>
                <a:cs typeface="Tahoma"/>
              </a:rPr>
              <a:t> </a:t>
            </a:r>
            <a:r>
              <a:rPr lang="es-CO" sz="1100" spc="-35" dirty="0">
                <a:latin typeface="Tahoma"/>
                <a:cs typeface="Tahoma"/>
              </a:rPr>
              <a:t>directorio</a:t>
            </a:r>
            <a:r>
              <a:rPr lang="es-CO" sz="1100" spc="20" dirty="0">
                <a:latin typeface="Tahoma"/>
                <a:cs typeface="Tahoma"/>
              </a:rPr>
              <a:t> </a:t>
            </a:r>
            <a:r>
              <a:rPr lang="es-CO" sz="1100" spc="-25" dirty="0">
                <a:latin typeface="Tahoma"/>
                <a:cs typeface="Tahoma"/>
              </a:rPr>
              <a:t>raíz</a:t>
            </a:r>
            <a:r>
              <a:rPr lang="es-CO" sz="1100" spc="15" dirty="0">
                <a:latin typeface="Tahoma"/>
                <a:cs typeface="Tahoma"/>
              </a:rPr>
              <a:t> </a:t>
            </a:r>
            <a:r>
              <a:rPr lang="es-CO" sz="1100" spc="-55" dirty="0">
                <a:latin typeface="Tahoma"/>
                <a:cs typeface="Tahoma"/>
              </a:rPr>
              <a:t>no</a:t>
            </a:r>
            <a:r>
              <a:rPr lang="es-CO" sz="1100" spc="25" dirty="0">
                <a:latin typeface="Tahoma"/>
                <a:cs typeface="Tahoma"/>
              </a:rPr>
              <a:t> </a:t>
            </a:r>
            <a:r>
              <a:rPr lang="es-CO" sz="1100" spc="-55" dirty="0">
                <a:latin typeface="Tahoma"/>
                <a:cs typeface="Tahoma"/>
              </a:rPr>
              <a:t>forma</a:t>
            </a:r>
            <a:r>
              <a:rPr lang="es-CO" sz="1100" spc="15" dirty="0">
                <a:latin typeface="Tahoma"/>
                <a:cs typeface="Tahoma"/>
              </a:rPr>
              <a:t> </a:t>
            </a:r>
            <a:r>
              <a:rPr lang="es-CO" sz="1100" spc="-50" dirty="0">
                <a:latin typeface="Tahoma"/>
                <a:cs typeface="Tahoma"/>
              </a:rPr>
              <a:t>parte</a:t>
            </a:r>
            <a:r>
              <a:rPr lang="es-CO" sz="1100" spc="25" dirty="0">
                <a:latin typeface="Tahoma"/>
                <a:cs typeface="Tahoma"/>
              </a:rPr>
              <a:t> </a:t>
            </a:r>
            <a:r>
              <a:rPr lang="es-CO" sz="1100" spc="-50" dirty="0">
                <a:latin typeface="Tahoma"/>
                <a:cs typeface="Tahoma"/>
              </a:rPr>
              <a:t>del</a:t>
            </a:r>
            <a:r>
              <a:rPr lang="es-CO" sz="1100" spc="15" dirty="0">
                <a:latin typeface="Tahoma"/>
                <a:cs typeface="Tahoma"/>
              </a:rPr>
              <a:t> </a:t>
            </a:r>
            <a:r>
              <a:rPr lang="es-CO" sz="1100" spc="-35" dirty="0" err="1">
                <a:latin typeface="Tahoma"/>
                <a:cs typeface="Tahoma"/>
              </a:rPr>
              <a:t>path</a:t>
            </a:r>
            <a:r>
              <a:rPr lang="es-CO" sz="1100" spc="-35" dirty="0">
                <a:latin typeface="Tahoma"/>
                <a:cs typeface="Tahoma"/>
              </a:rPr>
              <a:t> </a:t>
            </a:r>
            <a:r>
              <a:rPr lang="es-CO" sz="1100" spc="-330" dirty="0">
                <a:latin typeface="Tahoma"/>
                <a:cs typeface="Tahoma"/>
              </a:rPr>
              <a:t> </a:t>
            </a:r>
            <a:r>
              <a:rPr lang="es-CO" sz="1100" spc="-70" dirty="0">
                <a:latin typeface="Tahoma"/>
                <a:cs typeface="Tahoma"/>
              </a:rPr>
              <a:t>que</a:t>
            </a:r>
            <a:r>
              <a:rPr lang="es-CO" sz="1100" spc="10" dirty="0">
                <a:latin typeface="Tahoma"/>
                <a:cs typeface="Tahoma"/>
              </a:rPr>
              <a:t> </a:t>
            </a:r>
            <a:r>
              <a:rPr lang="es-CO" sz="1100" spc="-65" dirty="0">
                <a:latin typeface="Tahoma"/>
                <a:cs typeface="Tahoma"/>
              </a:rPr>
              <a:t>debe</a:t>
            </a:r>
            <a:r>
              <a:rPr lang="es-CO" sz="1100" spc="20" dirty="0">
                <a:latin typeface="Tahoma"/>
                <a:cs typeface="Tahoma"/>
              </a:rPr>
              <a:t> </a:t>
            </a:r>
            <a:r>
              <a:rPr lang="es-CO" sz="1100" spc="-35" dirty="0">
                <a:latin typeface="Tahoma"/>
                <a:cs typeface="Tahoma"/>
              </a:rPr>
              <a:t>pedir</a:t>
            </a:r>
            <a:r>
              <a:rPr lang="es-CO" sz="1100" spc="20" dirty="0">
                <a:latin typeface="Tahoma"/>
                <a:cs typeface="Tahoma"/>
              </a:rPr>
              <a:t> </a:t>
            </a:r>
            <a:r>
              <a:rPr lang="es-CO" sz="1100" spc="-45" dirty="0">
                <a:latin typeface="Tahoma"/>
                <a:cs typeface="Tahoma"/>
              </a:rPr>
              <a:t>el</a:t>
            </a:r>
            <a:r>
              <a:rPr lang="es-CO" sz="1100" spc="20" dirty="0">
                <a:latin typeface="Tahoma"/>
                <a:cs typeface="Tahoma"/>
              </a:rPr>
              <a:t> </a:t>
            </a:r>
            <a:r>
              <a:rPr lang="es-CO" sz="1100" spc="-35" dirty="0">
                <a:latin typeface="Tahoma"/>
                <a:cs typeface="Tahoma"/>
              </a:rPr>
              <a:t>cliente</a:t>
            </a:r>
            <a:r>
              <a:rPr lang="es-CO" sz="1100" spc="20" dirty="0">
                <a:latin typeface="Tahoma"/>
                <a:cs typeface="Tahoma"/>
              </a:rPr>
              <a:t> </a:t>
            </a:r>
            <a:r>
              <a:rPr lang="es-CO" sz="1100" spc="-85" dirty="0">
                <a:latin typeface="Tahoma"/>
                <a:cs typeface="Tahoma"/>
              </a:rPr>
              <a:t>web</a:t>
            </a:r>
            <a:endParaRPr lang="es-CO" sz="1100" dirty="0">
              <a:latin typeface="Tahoma"/>
              <a:cs typeface="Tahoma"/>
            </a:endParaRPr>
          </a:p>
        </p:txBody>
      </p:sp>
      <p:grpSp>
        <p:nvGrpSpPr>
          <p:cNvPr id="9" name="object 9"/>
          <p:cNvGrpSpPr/>
          <p:nvPr/>
        </p:nvGrpSpPr>
        <p:grpSpPr>
          <a:xfrm>
            <a:off x="0" y="3333699"/>
            <a:ext cx="4608195" cy="122555"/>
            <a:chOff x="0" y="3333699"/>
            <a:chExt cx="4608195" cy="122555"/>
          </a:xfrm>
        </p:grpSpPr>
        <p:sp>
          <p:nvSpPr>
            <p:cNvPr id="10" name="object 10"/>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1" name="object 11"/>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4" name="object 14"/>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25</a:t>
            </a:fld>
            <a:endParaRPr spc="-20" dirty="0"/>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381000"/>
            <a:chOff x="0" y="0"/>
            <a:chExt cx="4608195" cy="381000"/>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68"/>
              <a:ext cx="4608004" cy="260646"/>
            </a:xfrm>
            <a:prstGeom prst="rect">
              <a:avLst/>
            </a:prstGeom>
          </p:spPr>
        </p:pic>
      </p:grpSp>
      <p:sp>
        <p:nvSpPr>
          <p:cNvPr id="6" name="object 6"/>
          <p:cNvSpPr txBox="1">
            <a:spLocks noGrp="1"/>
          </p:cNvSpPr>
          <p:nvPr>
            <p:ph type="title"/>
          </p:nvPr>
        </p:nvSpPr>
        <p:spPr>
          <a:xfrm>
            <a:off x="154762" y="117193"/>
            <a:ext cx="770890" cy="244475"/>
          </a:xfrm>
          <a:prstGeom prst="rect">
            <a:avLst/>
          </a:prstGeom>
        </p:spPr>
        <p:txBody>
          <a:bodyPr vert="horz" wrap="square" lIns="0" tIns="17145" rIns="0" bIns="0" rtlCol="0">
            <a:spAutoFit/>
          </a:bodyPr>
          <a:lstStyle/>
          <a:p>
            <a:pPr marL="12700">
              <a:lnSpc>
                <a:spcPct val="100000"/>
              </a:lnSpc>
              <a:spcBef>
                <a:spcPts val="135"/>
              </a:spcBef>
            </a:pPr>
            <a:r>
              <a:rPr sz="1400" spc="-40" dirty="0">
                <a:solidFill>
                  <a:srgbClr val="FFFFFF"/>
                </a:solidFill>
              </a:rPr>
              <a:t>Ejemplo</a:t>
            </a:r>
            <a:r>
              <a:rPr sz="1400" spc="-30" dirty="0">
                <a:solidFill>
                  <a:srgbClr val="FFFFFF"/>
                </a:solidFill>
              </a:rPr>
              <a:t> </a:t>
            </a:r>
            <a:r>
              <a:rPr sz="1400" spc="-65" dirty="0">
                <a:solidFill>
                  <a:srgbClr val="FFFFFF"/>
                </a:solidFill>
              </a:rPr>
              <a:t>2</a:t>
            </a:r>
            <a:endParaRPr sz="1400"/>
          </a:p>
        </p:txBody>
      </p:sp>
      <p:pic>
        <p:nvPicPr>
          <p:cNvPr id="7" name="object 7"/>
          <p:cNvPicPr/>
          <p:nvPr/>
        </p:nvPicPr>
        <p:blipFill>
          <a:blip r:embed="rId3" cstate="print"/>
          <a:stretch>
            <a:fillRect/>
          </a:stretch>
        </p:blipFill>
        <p:spPr>
          <a:xfrm>
            <a:off x="0" y="377888"/>
            <a:ext cx="4608004" cy="50609"/>
          </a:xfrm>
          <a:prstGeom prst="rect">
            <a:avLst/>
          </a:prstGeom>
        </p:spPr>
      </p:pic>
      <p:sp>
        <p:nvSpPr>
          <p:cNvPr id="8" name="object 8"/>
          <p:cNvSpPr txBox="1"/>
          <p:nvPr/>
        </p:nvSpPr>
        <p:spPr>
          <a:xfrm>
            <a:off x="347294" y="572794"/>
            <a:ext cx="2068830" cy="2338705"/>
          </a:xfrm>
          <a:prstGeom prst="rect">
            <a:avLst/>
          </a:prstGeom>
        </p:spPr>
        <p:txBody>
          <a:bodyPr vert="horz" wrap="square" lIns="0" tIns="11430" rIns="0" bIns="0" rtlCol="0">
            <a:spAutoFit/>
          </a:bodyPr>
          <a:lstStyle/>
          <a:p>
            <a:pPr marL="12700">
              <a:lnSpc>
                <a:spcPct val="100000"/>
              </a:lnSpc>
              <a:spcBef>
                <a:spcPts val="90"/>
              </a:spcBef>
            </a:pPr>
            <a:r>
              <a:rPr lang="es-CO" sz="1100" spc="-5">
                <a:latin typeface="Tahoma"/>
                <a:cs typeface="Tahoma"/>
              </a:rPr>
              <a:t>S</a:t>
            </a:r>
            <a:r>
              <a:rPr lang="es-CO" sz="1100">
                <a:latin typeface="Tahoma"/>
                <a:cs typeface="Tahoma"/>
              </a:rPr>
              <a:t>i</a:t>
            </a:r>
            <a:r>
              <a:rPr lang="es-CO" sz="1100" spc="15">
                <a:latin typeface="Tahoma"/>
                <a:cs typeface="Tahoma"/>
              </a:rPr>
              <a:t> </a:t>
            </a:r>
            <a:r>
              <a:rPr lang="es-CO" sz="1100" spc="-45">
                <a:latin typeface="Tahoma"/>
                <a:cs typeface="Tahoma"/>
              </a:rPr>
              <a:t>el</a:t>
            </a:r>
            <a:r>
              <a:rPr lang="es-CO" sz="1100" spc="20">
                <a:latin typeface="Tahoma"/>
                <a:cs typeface="Tahoma"/>
              </a:rPr>
              <a:t> </a:t>
            </a:r>
            <a:r>
              <a:rPr lang="es-CO" sz="1100" spc="-45">
                <a:latin typeface="Tahoma"/>
                <a:cs typeface="Tahoma"/>
              </a:rPr>
              <a:t>servid</a:t>
            </a:r>
            <a:r>
              <a:rPr lang="es-CO" sz="1100" spc="-95">
                <a:latin typeface="Tahoma"/>
                <a:cs typeface="Tahoma"/>
              </a:rPr>
              <a:t>o</a:t>
            </a:r>
            <a:r>
              <a:rPr lang="es-CO" sz="1100" spc="-25">
                <a:latin typeface="Tahoma"/>
                <a:cs typeface="Tahoma"/>
              </a:rPr>
              <a:t>r</a:t>
            </a:r>
            <a:r>
              <a:rPr lang="es-CO" sz="1100" spc="15">
                <a:latin typeface="Tahoma"/>
                <a:cs typeface="Tahoma"/>
              </a:rPr>
              <a:t> </a:t>
            </a:r>
            <a:r>
              <a:rPr lang="es-CO" sz="1100" spc="-55" dirty="0" err="1">
                <a:latin typeface="Tahoma"/>
                <a:cs typeface="Tahoma"/>
              </a:rPr>
              <a:t>est</a:t>
            </a:r>
            <a:r>
              <a:rPr lang="es-CO" sz="1100" spc="-590" dirty="0" err="1">
                <a:latin typeface="Tahoma"/>
                <a:cs typeface="Tahoma"/>
              </a:rPr>
              <a:t>´</a:t>
            </a:r>
            <a:r>
              <a:rPr lang="es-CO" sz="1100" spc="-55" dirty="0" err="1">
                <a:latin typeface="Tahoma"/>
                <a:cs typeface="Tahoma"/>
              </a:rPr>
              <a:t>a</a:t>
            </a:r>
            <a:r>
              <a:rPr lang="es-CO" sz="1100" spc="15" dirty="0">
                <a:latin typeface="Tahoma"/>
                <a:cs typeface="Tahoma"/>
              </a:rPr>
              <a:t> </a:t>
            </a:r>
            <a:r>
              <a:rPr lang="es-CO" sz="1100" spc="-75" dirty="0">
                <a:latin typeface="Tahoma"/>
                <a:cs typeface="Tahoma"/>
              </a:rPr>
              <a:t>en</a:t>
            </a:r>
            <a:endParaRPr lang="es-CO" sz="1100" dirty="0">
              <a:latin typeface="Tahoma"/>
              <a:cs typeface="Tahoma"/>
            </a:endParaRPr>
          </a:p>
          <a:p>
            <a:pPr marL="12700">
              <a:lnSpc>
                <a:spcPct val="100000"/>
              </a:lnSpc>
              <a:spcBef>
                <a:spcPts val="819"/>
              </a:spcBef>
            </a:pPr>
            <a:r>
              <a:rPr lang="es-CO" sz="800" spc="20" dirty="0">
                <a:latin typeface="SimSun"/>
                <a:cs typeface="SimSun"/>
              </a:rPr>
              <a:t>localhost:3000</a:t>
            </a:r>
            <a:endParaRPr lang="es-CO" sz="800" dirty="0">
              <a:latin typeface="SimSun"/>
              <a:cs typeface="SimSun"/>
            </a:endParaRPr>
          </a:p>
          <a:p>
            <a:pPr>
              <a:lnSpc>
                <a:spcPct val="100000"/>
              </a:lnSpc>
            </a:pPr>
            <a:endParaRPr lang="es-CO" sz="1000" dirty="0">
              <a:latin typeface="SimSun"/>
              <a:cs typeface="SimSun"/>
            </a:endParaRPr>
          </a:p>
          <a:p>
            <a:pPr marL="12700">
              <a:lnSpc>
                <a:spcPct val="100000"/>
              </a:lnSpc>
              <a:spcBef>
                <a:spcPts val="655"/>
              </a:spcBef>
            </a:pPr>
            <a:r>
              <a:rPr lang="es-CO" sz="1100" spc="-45" dirty="0">
                <a:latin typeface="Tahoma"/>
                <a:cs typeface="Tahoma"/>
              </a:rPr>
              <a:t>y</a:t>
            </a:r>
            <a:r>
              <a:rPr lang="es-CO" sz="1100" spc="20" dirty="0">
                <a:latin typeface="Tahoma"/>
                <a:cs typeface="Tahoma"/>
              </a:rPr>
              <a:t> </a:t>
            </a:r>
            <a:r>
              <a:rPr lang="es-CO" sz="1100" spc="20" dirty="0" err="1">
                <a:latin typeface="SimSun"/>
                <a:cs typeface="SimSun"/>
              </a:rPr>
              <a:t>dir_raiz</a:t>
            </a:r>
            <a:r>
              <a:rPr lang="es-CO" sz="1100" spc="-190" dirty="0">
                <a:latin typeface="SimSun"/>
                <a:cs typeface="SimSun"/>
              </a:rPr>
              <a:t> </a:t>
            </a:r>
            <a:r>
              <a:rPr lang="es-CO" sz="1100" spc="-50" dirty="0">
                <a:latin typeface="Tahoma"/>
                <a:cs typeface="Tahoma"/>
              </a:rPr>
              <a:t>vale</a:t>
            </a:r>
            <a:endParaRPr lang="es-CO" sz="1100" dirty="0">
              <a:latin typeface="Tahoma"/>
              <a:cs typeface="Tahoma"/>
            </a:endParaRPr>
          </a:p>
          <a:p>
            <a:pPr marL="12700">
              <a:lnSpc>
                <a:spcPct val="100000"/>
              </a:lnSpc>
              <a:spcBef>
                <a:spcPts val="825"/>
              </a:spcBef>
            </a:pPr>
            <a:r>
              <a:rPr lang="es-CO" sz="800" spc="20" dirty="0">
                <a:latin typeface="SimSun"/>
                <a:cs typeface="SimSun"/>
              </a:rPr>
              <a:t>/home/</a:t>
            </a:r>
            <a:r>
              <a:rPr lang="es-CO" sz="800" spc="20" dirty="0" err="1">
                <a:latin typeface="SimSun"/>
                <a:cs typeface="SimSun"/>
              </a:rPr>
              <a:t>jperez</a:t>
            </a:r>
            <a:r>
              <a:rPr lang="es-CO" sz="800" spc="20" dirty="0">
                <a:latin typeface="SimSun"/>
                <a:cs typeface="SimSun"/>
              </a:rPr>
              <a:t>/www</a:t>
            </a:r>
            <a:endParaRPr lang="es-CO" sz="800" dirty="0">
              <a:latin typeface="SimSun"/>
              <a:cs typeface="SimSun"/>
            </a:endParaRPr>
          </a:p>
          <a:p>
            <a:pPr>
              <a:lnSpc>
                <a:spcPct val="100000"/>
              </a:lnSpc>
            </a:pPr>
            <a:endParaRPr lang="es-CO" sz="1000" dirty="0">
              <a:latin typeface="SimSun"/>
              <a:cs typeface="SimSun"/>
            </a:endParaRPr>
          </a:p>
          <a:p>
            <a:pPr marL="12700">
              <a:lnSpc>
                <a:spcPct val="100000"/>
              </a:lnSpc>
              <a:spcBef>
                <a:spcPts val="655"/>
              </a:spcBef>
            </a:pPr>
            <a:r>
              <a:rPr lang="es-CO" sz="1100" spc="90" dirty="0">
                <a:latin typeface="Tahoma"/>
                <a:cs typeface="Tahoma"/>
              </a:rPr>
              <a:t>Y</a:t>
            </a:r>
            <a:r>
              <a:rPr lang="es-CO" sz="1100" spc="10" dirty="0">
                <a:latin typeface="Tahoma"/>
                <a:cs typeface="Tahoma"/>
              </a:rPr>
              <a:t> </a:t>
            </a:r>
            <a:r>
              <a:rPr lang="es-CO" sz="1100" spc="-45" dirty="0">
                <a:latin typeface="Tahoma"/>
                <a:cs typeface="Tahoma"/>
              </a:rPr>
              <a:t>el</a:t>
            </a:r>
            <a:r>
              <a:rPr lang="es-CO" sz="1100" spc="15" dirty="0">
                <a:latin typeface="Tahoma"/>
                <a:cs typeface="Tahoma"/>
              </a:rPr>
              <a:t> </a:t>
            </a:r>
            <a:r>
              <a:rPr lang="es-CO" sz="1100" spc="-45" dirty="0" err="1">
                <a:latin typeface="Tahoma"/>
                <a:cs typeface="Tahoma"/>
              </a:rPr>
              <a:t>el</a:t>
            </a:r>
            <a:r>
              <a:rPr lang="es-CO" sz="1100" spc="20" dirty="0">
                <a:latin typeface="Tahoma"/>
                <a:cs typeface="Tahoma"/>
              </a:rPr>
              <a:t> </a:t>
            </a:r>
            <a:r>
              <a:rPr lang="es-CO" sz="1100" spc="-50" dirty="0">
                <a:latin typeface="Tahoma"/>
                <a:cs typeface="Tahoma"/>
              </a:rPr>
              <a:t>servidor</a:t>
            </a:r>
            <a:r>
              <a:rPr lang="es-CO" sz="1100" spc="10" dirty="0">
                <a:latin typeface="Tahoma"/>
                <a:cs typeface="Tahoma"/>
              </a:rPr>
              <a:t> </a:t>
            </a:r>
            <a:r>
              <a:rPr lang="es-CO" sz="1100" spc="-45" dirty="0">
                <a:latin typeface="Tahoma"/>
                <a:cs typeface="Tahoma"/>
              </a:rPr>
              <a:t>tiene</a:t>
            </a:r>
            <a:r>
              <a:rPr lang="es-CO" sz="1100" spc="20" dirty="0">
                <a:latin typeface="Tahoma"/>
                <a:cs typeface="Tahoma"/>
              </a:rPr>
              <a:t> </a:t>
            </a:r>
            <a:r>
              <a:rPr lang="es-CO" sz="1100" spc="-45" dirty="0">
                <a:latin typeface="Tahoma"/>
                <a:cs typeface="Tahoma"/>
              </a:rPr>
              <a:t>el</a:t>
            </a:r>
            <a:r>
              <a:rPr lang="es-CO" sz="1100" spc="15" dirty="0">
                <a:latin typeface="Tahoma"/>
                <a:cs typeface="Tahoma"/>
              </a:rPr>
              <a:t> </a:t>
            </a:r>
            <a:r>
              <a:rPr lang="es-CO" sz="1100" spc="-40" dirty="0">
                <a:latin typeface="Tahoma"/>
                <a:cs typeface="Tahoma"/>
              </a:rPr>
              <a:t>fichero</a:t>
            </a:r>
            <a:endParaRPr lang="es-CO" sz="1100" dirty="0">
              <a:latin typeface="Tahoma"/>
              <a:cs typeface="Tahoma"/>
            </a:endParaRPr>
          </a:p>
          <a:p>
            <a:pPr marL="12700">
              <a:lnSpc>
                <a:spcPct val="100000"/>
              </a:lnSpc>
              <a:spcBef>
                <a:spcPts val="825"/>
              </a:spcBef>
            </a:pPr>
            <a:r>
              <a:rPr lang="es-CO" sz="800" spc="20" dirty="0">
                <a:latin typeface="SimSun"/>
                <a:cs typeface="SimSun"/>
              </a:rPr>
              <a:t>/home/</a:t>
            </a:r>
            <a:r>
              <a:rPr lang="es-CO" sz="800" spc="20" dirty="0" err="1">
                <a:latin typeface="SimSun"/>
                <a:cs typeface="SimSun"/>
              </a:rPr>
              <a:t>jperez</a:t>
            </a:r>
            <a:r>
              <a:rPr lang="es-CO" sz="800" spc="20" dirty="0">
                <a:latin typeface="SimSun"/>
                <a:cs typeface="SimSun"/>
              </a:rPr>
              <a:t>/www/site01/holamundo.html</a:t>
            </a:r>
            <a:endParaRPr lang="es-CO" sz="800" dirty="0">
              <a:latin typeface="SimSun"/>
              <a:cs typeface="SimSun"/>
            </a:endParaRPr>
          </a:p>
          <a:p>
            <a:pPr>
              <a:lnSpc>
                <a:spcPct val="100000"/>
              </a:lnSpc>
            </a:pPr>
            <a:endParaRPr lang="es-CO" sz="1000" dirty="0">
              <a:latin typeface="SimSun"/>
              <a:cs typeface="SimSun"/>
            </a:endParaRPr>
          </a:p>
          <a:p>
            <a:pPr marL="12700">
              <a:lnSpc>
                <a:spcPct val="100000"/>
              </a:lnSpc>
              <a:spcBef>
                <a:spcPts val="660"/>
              </a:spcBef>
            </a:pPr>
            <a:r>
              <a:rPr lang="es-CO" sz="1100" spc="20" dirty="0">
                <a:latin typeface="Tahoma"/>
                <a:cs typeface="Tahoma"/>
              </a:rPr>
              <a:t>El</a:t>
            </a:r>
            <a:r>
              <a:rPr lang="es-CO" sz="1100" spc="15" dirty="0">
                <a:latin typeface="Tahoma"/>
                <a:cs typeface="Tahoma"/>
              </a:rPr>
              <a:t> </a:t>
            </a:r>
            <a:r>
              <a:rPr lang="es-CO" sz="1100" spc="-35" dirty="0">
                <a:latin typeface="Tahoma"/>
                <a:cs typeface="Tahoma"/>
              </a:rPr>
              <a:t>cliente</a:t>
            </a:r>
            <a:r>
              <a:rPr lang="es-CO" sz="1100" spc="20" dirty="0">
                <a:latin typeface="Tahoma"/>
                <a:cs typeface="Tahoma"/>
              </a:rPr>
              <a:t> </a:t>
            </a:r>
            <a:r>
              <a:rPr lang="es-CO" sz="1100" spc="-50" dirty="0" err="1">
                <a:latin typeface="Tahoma"/>
                <a:cs typeface="Tahoma"/>
              </a:rPr>
              <a:t>d</a:t>
            </a:r>
            <a:r>
              <a:rPr lang="es-CO" sz="1100" spc="-70" dirty="0" err="1">
                <a:latin typeface="Tahoma"/>
                <a:cs typeface="Tahoma"/>
              </a:rPr>
              <a:t>e</a:t>
            </a:r>
            <a:r>
              <a:rPr lang="es-CO" sz="1100" spc="-45" dirty="0" err="1">
                <a:latin typeface="Tahoma"/>
                <a:cs typeface="Tahoma"/>
              </a:rPr>
              <a:t>b</a:t>
            </a:r>
            <a:r>
              <a:rPr lang="es-CO" sz="1100" spc="-70" dirty="0" err="1">
                <a:latin typeface="Tahoma"/>
                <a:cs typeface="Tahoma"/>
              </a:rPr>
              <a:t>e</a:t>
            </a:r>
            <a:r>
              <a:rPr lang="es-CO" sz="1100" spc="-55" dirty="0" err="1">
                <a:latin typeface="Tahoma"/>
                <a:cs typeface="Tahoma"/>
              </a:rPr>
              <a:t>r</a:t>
            </a:r>
            <a:r>
              <a:rPr lang="es-CO" sz="1100" spc="-595" dirty="0" err="1">
                <a:latin typeface="Tahoma"/>
                <a:cs typeface="Tahoma"/>
              </a:rPr>
              <a:t>a</a:t>
            </a:r>
            <a:r>
              <a:rPr lang="es-CO" sz="1100" spc="-55" dirty="0">
                <a:latin typeface="Tahoma"/>
                <a:cs typeface="Tahoma"/>
              </a:rPr>
              <a:t>´</a:t>
            </a:r>
            <a:r>
              <a:rPr lang="es-CO" sz="1100" spc="5" dirty="0">
                <a:latin typeface="Tahoma"/>
                <a:cs typeface="Tahoma"/>
              </a:rPr>
              <a:t> </a:t>
            </a:r>
            <a:r>
              <a:rPr lang="es-CO" sz="1100" spc="-15" dirty="0">
                <a:latin typeface="Tahoma"/>
                <a:cs typeface="Tahoma"/>
              </a:rPr>
              <a:t>p</a:t>
            </a:r>
            <a:r>
              <a:rPr lang="es-CO" sz="1100" spc="-35" dirty="0">
                <a:latin typeface="Tahoma"/>
                <a:cs typeface="Tahoma"/>
              </a:rPr>
              <a:t>edirlo</a:t>
            </a:r>
            <a:r>
              <a:rPr lang="es-CO" sz="1100" spc="20" dirty="0">
                <a:latin typeface="Tahoma"/>
                <a:cs typeface="Tahoma"/>
              </a:rPr>
              <a:t> </a:t>
            </a:r>
            <a:r>
              <a:rPr lang="es-CO" sz="1100" spc="-50" dirty="0">
                <a:latin typeface="Tahoma"/>
                <a:cs typeface="Tahoma"/>
              </a:rPr>
              <a:t>como</a:t>
            </a:r>
            <a:endParaRPr lang="es-CO" sz="1100" dirty="0">
              <a:latin typeface="Tahoma"/>
              <a:cs typeface="Tahoma"/>
            </a:endParaRPr>
          </a:p>
          <a:p>
            <a:pPr marL="12700">
              <a:lnSpc>
                <a:spcPct val="100000"/>
              </a:lnSpc>
              <a:spcBef>
                <a:spcPts val="819"/>
              </a:spcBef>
            </a:pPr>
            <a:r>
              <a:rPr lang="es-CO" sz="800" spc="20" dirty="0">
                <a:latin typeface="SimSun"/>
                <a:cs typeface="SimSun"/>
              </a:rPr>
              <a:t>localhost:3000/site01/holamundo.html</a:t>
            </a:r>
            <a:endParaRPr lang="es-CO" sz="800" dirty="0">
              <a:latin typeface="SimSun"/>
              <a:cs typeface="SimSun"/>
            </a:endParaRPr>
          </a:p>
        </p:txBody>
      </p:sp>
      <p:grpSp>
        <p:nvGrpSpPr>
          <p:cNvPr id="9" name="object 9"/>
          <p:cNvGrpSpPr/>
          <p:nvPr/>
        </p:nvGrpSpPr>
        <p:grpSpPr>
          <a:xfrm>
            <a:off x="0" y="3333699"/>
            <a:ext cx="4608195" cy="122555"/>
            <a:chOff x="0" y="3333699"/>
            <a:chExt cx="4608195" cy="122555"/>
          </a:xfrm>
        </p:grpSpPr>
        <p:sp>
          <p:nvSpPr>
            <p:cNvPr id="10" name="object 10"/>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1" name="object 11"/>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4" name="object 14"/>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26</a:t>
            </a:fld>
            <a:endParaRPr spc="-20" dirty="0"/>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381000"/>
            <a:chOff x="0" y="0"/>
            <a:chExt cx="4608195" cy="381000"/>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68"/>
              <a:ext cx="4608004" cy="260646"/>
            </a:xfrm>
            <a:prstGeom prst="rect">
              <a:avLst/>
            </a:prstGeom>
          </p:spPr>
        </p:pic>
      </p:grpSp>
      <p:sp>
        <p:nvSpPr>
          <p:cNvPr id="6" name="object 6"/>
          <p:cNvSpPr txBox="1">
            <a:spLocks noGrp="1"/>
          </p:cNvSpPr>
          <p:nvPr>
            <p:ph type="title"/>
          </p:nvPr>
        </p:nvSpPr>
        <p:spPr>
          <a:xfrm>
            <a:off x="154762" y="117193"/>
            <a:ext cx="1791970" cy="232756"/>
          </a:xfrm>
          <a:prstGeom prst="rect">
            <a:avLst/>
          </a:prstGeom>
        </p:spPr>
        <p:txBody>
          <a:bodyPr vert="horz" wrap="square" lIns="0" tIns="17145" rIns="0" bIns="0" rtlCol="0">
            <a:spAutoFit/>
          </a:bodyPr>
          <a:lstStyle/>
          <a:p>
            <a:pPr marL="12700">
              <a:lnSpc>
                <a:spcPct val="100000"/>
              </a:lnSpc>
              <a:spcBef>
                <a:spcPts val="135"/>
              </a:spcBef>
            </a:pPr>
            <a:r>
              <a:rPr lang="es-CO" sz="1400" spc="-80" dirty="0">
                <a:solidFill>
                  <a:srgbClr val="FFFFFF"/>
                </a:solidFill>
              </a:rPr>
              <a:t>Especificación</a:t>
            </a:r>
            <a:r>
              <a:rPr lang="es-CO" sz="1400" spc="-5" dirty="0">
                <a:solidFill>
                  <a:srgbClr val="FFFFFF"/>
                </a:solidFill>
              </a:rPr>
              <a:t> </a:t>
            </a:r>
            <a:r>
              <a:rPr lang="es-CO" sz="1400" spc="-55" dirty="0">
                <a:solidFill>
                  <a:srgbClr val="FFFFFF"/>
                </a:solidFill>
              </a:rPr>
              <a:t>del</a:t>
            </a:r>
            <a:r>
              <a:rPr lang="es-CO" sz="1400" dirty="0">
                <a:solidFill>
                  <a:srgbClr val="FFFFFF"/>
                </a:solidFill>
              </a:rPr>
              <a:t> </a:t>
            </a:r>
            <a:r>
              <a:rPr lang="es-CO" sz="1400" spc="-75" dirty="0">
                <a:solidFill>
                  <a:srgbClr val="FFFFFF"/>
                </a:solidFill>
              </a:rPr>
              <a:t>home</a:t>
            </a:r>
            <a:endParaRPr lang="es-CO" sz="1400" dirty="0"/>
          </a:p>
        </p:txBody>
      </p:sp>
      <p:pic>
        <p:nvPicPr>
          <p:cNvPr id="7" name="object 7"/>
          <p:cNvPicPr/>
          <p:nvPr/>
        </p:nvPicPr>
        <p:blipFill>
          <a:blip r:embed="rId3" cstate="print"/>
          <a:stretch>
            <a:fillRect/>
          </a:stretch>
        </p:blipFill>
        <p:spPr>
          <a:xfrm>
            <a:off x="0" y="377888"/>
            <a:ext cx="4608004" cy="50609"/>
          </a:xfrm>
          <a:prstGeom prst="rect">
            <a:avLst/>
          </a:prstGeom>
        </p:spPr>
      </p:pic>
      <p:pic>
        <p:nvPicPr>
          <p:cNvPr id="8" name="object 8"/>
          <p:cNvPicPr/>
          <p:nvPr/>
        </p:nvPicPr>
        <p:blipFill>
          <a:blip r:embed="rId4" cstate="print"/>
          <a:stretch>
            <a:fillRect/>
          </a:stretch>
        </p:blipFill>
        <p:spPr>
          <a:xfrm>
            <a:off x="502551" y="1696262"/>
            <a:ext cx="65265" cy="65265"/>
          </a:xfrm>
          <a:prstGeom prst="rect">
            <a:avLst/>
          </a:prstGeom>
        </p:spPr>
      </p:pic>
      <p:pic>
        <p:nvPicPr>
          <p:cNvPr id="9" name="object 9"/>
          <p:cNvPicPr/>
          <p:nvPr/>
        </p:nvPicPr>
        <p:blipFill>
          <a:blip r:embed="rId5" cstate="print"/>
          <a:stretch>
            <a:fillRect/>
          </a:stretch>
        </p:blipFill>
        <p:spPr>
          <a:xfrm>
            <a:off x="502551" y="2250440"/>
            <a:ext cx="65265" cy="65265"/>
          </a:xfrm>
          <a:prstGeom prst="rect">
            <a:avLst/>
          </a:prstGeom>
        </p:spPr>
      </p:pic>
      <p:sp>
        <p:nvSpPr>
          <p:cNvPr id="10" name="object 10"/>
          <p:cNvSpPr txBox="1"/>
          <p:nvPr/>
        </p:nvSpPr>
        <p:spPr>
          <a:xfrm>
            <a:off x="347294" y="714856"/>
            <a:ext cx="3913504" cy="1971437"/>
          </a:xfrm>
          <a:prstGeom prst="rect">
            <a:avLst/>
          </a:prstGeom>
        </p:spPr>
        <p:txBody>
          <a:bodyPr vert="horz" wrap="square" lIns="0" tIns="6985" rIns="0" bIns="0" rtlCol="0">
            <a:spAutoFit/>
          </a:bodyPr>
          <a:lstStyle/>
          <a:p>
            <a:pPr marL="12700" marR="68580" algn="just">
              <a:lnSpc>
                <a:spcPct val="102600"/>
              </a:lnSpc>
              <a:spcBef>
                <a:spcPts val="55"/>
              </a:spcBef>
            </a:pPr>
            <a:r>
              <a:rPr lang="es-CO" sz="1100" dirty="0">
                <a:latin typeface="Tahoma"/>
                <a:cs typeface="Tahoma"/>
              </a:rPr>
              <a:t>Muy</a:t>
            </a:r>
            <a:r>
              <a:rPr lang="es-CO" sz="1100" spc="15" dirty="0">
                <a:latin typeface="Tahoma"/>
                <a:cs typeface="Tahoma"/>
              </a:rPr>
              <a:t> </a:t>
            </a:r>
            <a:r>
              <a:rPr lang="es-CO" sz="1100" spc="-45" dirty="0">
                <a:latin typeface="Tahoma"/>
                <a:cs typeface="Tahoma"/>
              </a:rPr>
              <a:t>importante:</a:t>
            </a:r>
            <a:r>
              <a:rPr lang="es-CO" sz="1100" spc="20" dirty="0">
                <a:latin typeface="Tahoma"/>
                <a:cs typeface="Tahoma"/>
              </a:rPr>
              <a:t> </a:t>
            </a:r>
            <a:r>
              <a:rPr lang="es-CO" sz="1100" spc="-55" dirty="0">
                <a:latin typeface="Tahoma"/>
                <a:cs typeface="Tahoma"/>
              </a:rPr>
              <a:t>recuerda</a:t>
            </a:r>
            <a:r>
              <a:rPr lang="es-CO" sz="1100" spc="20" dirty="0">
                <a:latin typeface="Tahoma"/>
                <a:cs typeface="Tahoma"/>
              </a:rPr>
              <a:t> </a:t>
            </a:r>
            <a:r>
              <a:rPr lang="es-CO" sz="1100" spc="-70" dirty="0">
                <a:latin typeface="Tahoma"/>
                <a:cs typeface="Tahoma"/>
              </a:rPr>
              <a:t>que</a:t>
            </a:r>
            <a:r>
              <a:rPr lang="es-CO" sz="1100" spc="20" dirty="0">
                <a:latin typeface="Tahoma"/>
                <a:cs typeface="Tahoma"/>
              </a:rPr>
              <a:t> </a:t>
            </a:r>
            <a:r>
              <a:rPr lang="es-CO" sz="1100" spc="-55" dirty="0">
                <a:latin typeface="Tahoma"/>
                <a:cs typeface="Tahoma"/>
              </a:rPr>
              <a:t>(en</a:t>
            </a:r>
            <a:r>
              <a:rPr lang="es-CO" sz="1100" spc="15" dirty="0">
                <a:latin typeface="Tahoma"/>
                <a:cs typeface="Tahoma"/>
              </a:rPr>
              <a:t> </a:t>
            </a:r>
            <a:r>
              <a:rPr lang="es-CO" sz="1100" spc="-125" dirty="0">
                <a:latin typeface="Tahoma"/>
                <a:cs typeface="Tahoma"/>
              </a:rPr>
              <a:t>ningún</a:t>
            </a:r>
            <a:r>
              <a:rPr lang="es-CO" sz="1100" spc="15" dirty="0">
                <a:latin typeface="Tahoma"/>
                <a:cs typeface="Tahoma"/>
              </a:rPr>
              <a:t> </a:t>
            </a:r>
            <a:r>
              <a:rPr lang="es-CO" sz="1100" spc="-50" dirty="0">
                <a:latin typeface="Tahoma"/>
                <a:cs typeface="Tahoma"/>
              </a:rPr>
              <a:t>lenguaje)</a:t>
            </a:r>
            <a:r>
              <a:rPr lang="es-CO" sz="1100" spc="15" dirty="0">
                <a:latin typeface="Tahoma"/>
                <a:cs typeface="Tahoma"/>
              </a:rPr>
              <a:t> </a:t>
            </a:r>
            <a:r>
              <a:rPr lang="es-CO" sz="1100" spc="-114" dirty="0">
                <a:latin typeface="Tahoma"/>
                <a:cs typeface="Tahoma"/>
              </a:rPr>
              <a:t>deberías </a:t>
            </a:r>
            <a:r>
              <a:rPr lang="es-CO" sz="1100" spc="-110" dirty="0">
                <a:latin typeface="Tahoma"/>
                <a:cs typeface="Tahoma"/>
              </a:rPr>
              <a:t> </a:t>
            </a:r>
            <a:r>
              <a:rPr lang="es-CO" sz="1100" spc="-35" dirty="0">
                <a:latin typeface="Tahoma"/>
                <a:cs typeface="Tahoma"/>
              </a:rPr>
              <a:t>escribir</a:t>
            </a:r>
            <a:r>
              <a:rPr lang="es-CO" sz="1100" spc="25" dirty="0">
                <a:latin typeface="Tahoma"/>
                <a:cs typeface="Tahoma"/>
              </a:rPr>
              <a:t> </a:t>
            </a:r>
            <a:r>
              <a:rPr lang="es-CO" sz="1100" spc="-45" dirty="0">
                <a:latin typeface="Tahoma"/>
                <a:cs typeface="Tahoma"/>
              </a:rPr>
              <a:t>el</a:t>
            </a:r>
            <a:r>
              <a:rPr lang="es-CO" sz="1100" spc="25" dirty="0">
                <a:latin typeface="Tahoma"/>
                <a:cs typeface="Tahoma"/>
              </a:rPr>
              <a:t> </a:t>
            </a:r>
            <a:r>
              <a:rPr lang="es-CO" sz="1100" spc="-35" dirty="0">
                <a:latin typeface="Tahoma"/>
                <a:cs typeface="Tahoma"/>
              </a:rPr>
              <a:t>directorio</a:t>
            </a:r>
            <a:r>
              <a:rPr lang="es-CO" sz="1100" spc="20" dirty="0">
                <a:latin typeface="Tahoma"/>
                <a:cs typeface="Tahoma"/>
              </a:rPr>
              <a:t> </a:t>
            </a:r>
            <a:r>
              <a:rPr lang="es-CO" sz="1100" i="1" spc="-70" dirty="0">
                <a:latin typeface="Trebuchet MS"/>
                <a:cs typeface="Trebuchet MS"/>
              </a:rPr>
              <a:t>home</a:t>
            </a:r>
            <a:r>
              <a:rPr lang="es-CO" sz="1100" i="1" spc="35" dirty="0">
                <a:latin typeface="Trebuchet MS"/>
                <a:cs typeface="Trebuchet MS"/>
              </a:rPr>
              <a:t> </a:t>
            </a:r>
            <a:r>
              <a:rPr lang="es-CO" sz="1100" spc="-50" dirty="0">
                <a:latin typeface="Tahoma"/>
                <a:cs typeface="Tahoma"/>
              </a:rPr>
              <a:t>como</a:t>
            </a:r>
            <a:r>
              <a:rPr lang="es-CO" sz="1100" spc="25" dirty="0">
                <a:latin typeface="Tahoma"/>
                <a:cs typeface="Tahoma"/>
              </a:rPr>
              <a:t> </a:t>
            </a:r>
            <a:r>
              <a:rPr lang="es-CO" sz="1100" spc="-55" dirty="0">
                <a:latin typeface="Tahoma"/>
                <a:cs typeface="Tahoma"/>
              </a:rPr>
              <a:t>una</a:t>
            </a:r>
            <a:r>
              <a:rPr lang="es-CO" sz="1100" spc="25" dirty="0">
                <a:latin typeface="Tahoma"/>
                <a:cs typeface="Tahoma"/>
              </a:rPr>
              <a:t> </a:t>
            </a:r>
            <a:r>
              <a:rPr lang="es-CO" sz="1100" spc="-55" dirty="0">
                <a:latin typeface="Tahoma"/>
                <a:cs typeface="Tahoma"/>
              </a:rPr>
              <a:t>cadena</a:t>
            </a:r>
            <a:r>
              <a:rPr lang="es-CO" sz="1100" spc="25" dirty="0">
                <a:latin typeface="Tahoma"/>
                <a:cs typeface="Tahoma"/>
              </a:rPr>
              <a:t> </a:t>
            </a:r>
            <a:r>
              <a:rPr lang="es-CO" sz="1100" spc="-25" dirty="0">
                <a:latin typeface="Tahoma"/>
                <a:cs typeface="Tahoma"/>
              </a:rPr>
              <a:t>literal</a:t>
            </a:r>
            <a:r>
              <a:rPr lang="es-CO" sz="1100" spc="20" dirty="0">
                <a:latin typeface="Tahoma"/>
                <a:cs typeface="Tahoma"/>
              </a:rPr>
              <a:t> </a:t>
            </a:r>
            <a:r>
              <a:rPr lang="es-CO" sz="1100" spc="-65" dirty="0">
                <a:latin typeface="Tahoma"/>
                <a:cs typeface="Tahoma"/>
              </a:rPr>
              <a:t>(</a:t>
            </a:r>
            <a:r>
              <a:rPr lang="es-CO" sz="1100" i="1" spc="-65" dirty="0">
                <a:latin typeface="Trebuchet MS"/>
                <a:cs typeface="Trebuchet MS"/>
              </a:rPr>
              <a:t>escribirla</a:t>
            </a:r>
            <a:r>
              <a:rPr lang="es-CO" sz="1100" i="1" spc="35" dirty="0">
                <a:latin typeface="Trebuchet MS"/>
                <a:cs typeface="Trebuchet MS"/>
              </a:rPr>
              <a:t> </a:t>
            </a:r>
            <a:r>
              <a:rPr lang="es-CO" sz="1100" i="1" spc="-75" dirty="0">
                <a:latin typeface="Trebuchet MS"/>
                <a:cs typeface="Trebuchet MS"/>
              </a:rPr>
              <a:t>tal </a:t>
            </a:r>
            <a:r>
              <a:rPr lang="es-CO" sz="1100" i="1" spc="-50" dirty="0">
                <a:latin typeface="Trebuchet MS"/>
                <a:cs typeface="Trebuchet MS"/>
              </a:rPr>
              <a:t>cual</a:t>
            </a:r>
            <a:r>
              <a:rPr lang="es-CO" sz="1100" spc="-50" dirty="0">
                <a:latin typeface="Tahoma"/>
                <a:cs typeface="Tahoma"/>
              </a:rPr>
              <a:t>,</a:t>
            </a:r>
            <a:r>
              <a:rPr lang="es-CO" sz="1100" spc="15" dirty="0">
                <a:latin typeface="Tahoma"/>
                <a:cs typeface="Tahoma"/>
              </a:rPr>
              <a:t> </a:t>
            </a:r>
            <a:r>
              <a:rPr lang="es-CO" sz="1100" spc="-55" dirty="0" err="1">
                <a:latin typeface="Tahoma"/>
                <a:cs typeface="Tahoma"/>
              </a:rPr>
              <a:t>p.e</a:t>
            </a:r>
            <a:r>
              <a:rPr lang="es-CO" sz="1100" spc="-55" dirty="0">
                <a:latin typeface="Tahoma"/>
                <a:cs typeface="Tahoma"/>
              </a:rPr>
              <a:t>.</a:t>
            </a:r>
            <a:r>
              <a:rPr lang="es-CO" sz="1100" spc="20" dirty="0">
                <a:latin typeface="Tahoma"/>
                <a:cs typeface="Tahoma"/>
              </a:rPr>
              <a:t> </a:t>
            </a:r>
            <a:r>
              <a:rPr lang="es-CO" sz="1100" spc="15" dirty="0">
                <a:latin typeface="SimSun"/>
                <a:cs typeface="SimSun"/>
              </a:rPr>
              <a:t>/home/</a:t>
            </a:r>
            <a:r>
              <a:rPr lang="es-CO" sz="1100" spc="15" dirty="0" err="1">
                <a:latin typeface="SimSun"/>
                <a:cs typeface="SimSun"/>
              </a:rPr>
              <a:t>jperez</a:t>
            </a:r>
            <a:r>
              <a:rPr lang="es-CO" sz="1100" spc="15" dirty="0">
                <a:latin typeface="Tahoma"/>
                <a:cs typeface="Tahoma"/>
              </a:rPr>
              <a:t>),</a:t>
            </a:r>
            <a:r>
              <a:rPr lang="es-CO" sz="1100" spc="20" dirty="0">
                <a:latin typeface="Tahoma"/>
                <a:cs typeface="Tahoma"/>
              </a:rPr>
              <a:t> </a:t>
            </a:r>
            <a:r>
              <a:rPr lang="es-CO" sz="1100" spc="-45" dirty="0">
                <a:latin typeface="Tahoma"/>
                <a:cs typeface="Tahoma"/>
              </a:rPr>
              <a:t>sino</a:t>
            </a:r>
            <a:r>
              <a:rPr lang="es-CO" sz="1100" spc="20" dirty="0">
                <a:latin typeface="Tahoma"/>
                <a:cs typeface="Tahoma"/>
              </a:rPr>
              <a:t> </a:t>
            </a:r>
            <a:r>
              <a:rPr lang="es-CO" sz="1100" spc="-50" dirty="0">
                <a:latin typeface="Tahoma"/>
                <a:cs typeface="Tahoma"/>
              </a:rPr>
              <a:t>leerlo</a:t>
            </a:r>
            <a:r>
              <a:rPr lang="es-CO" sz="1100" spc="15" dirty="0">
                <a:latin typeface="Tahoma"/>
                <a:cs typeface="Tahoma"/>
              </a:rPr>
              <a:t> </a:t>
            </a:r>
            <a:r>
              <a:rPr lang="es-CO" sz="1100" spc="-75" dirty="0">
                <a:latin typeface="Tahoma"/>
                <a:cs typeface="Tahoma"/>
              </a:rPr>
              <a:t>desde</a:t>
            </a:r>
            <a:r>
              <a:rPr lang="es-CO" sz="1100" spc="20" dirty="0">
                <a:latin typeface="Tahoma"/>
                <a:cs typeface="Tahoma"/>
              </a:rPr>
              <a:t> </a:t>
            </a:r>
            <a:r>
              <a:rPr lang="es-CO" sz="1100" spc="-25" dirty="0">
                <a:latin typeface="Tahoma"/>
                <a:cs typeface="Tahoma"/>
              </a:rPr>
              <a:t>la</a:t>
            </a:r>
            <a:r>
              <a:rPr lang="es-CO" sz="1100" spc="15" dirty="0">
                <a:latin typeface="Tahoma"/>
                <a:cs typeface="Tahoma"/>
              </a:rPr>
              <a:t> </a:t>
            </a:r>
            <a:r>
              <a:rPr lang="es-CO" sz="1100" spc="-45" dirty="0">
                <a:latin typeface="Tahoma"/>
                <a:cs typeface="Tahoma"/>
              </a:rPr>
              <a:t>variable</a:t>
            </a:r>
            <a:r>
              <a:rPr lang="es-CO" sz="1100" spc="20" dirty="0">
                <a:latin typeface="Tahoma"/>
                <a:cs typeface="Tahoma"/>
              </a:rPr>
              <a:t> </a:t>
            </a:r>
            <a:r>
              <a:rPr lang="es-CO" sz="1100" spc="-75" dirty="0">
                <a:latin typeface="Tahoma"/>
                <a:cs typeface="Tahoma"/>
              </a:rPr>
              <a:t>de</a:t>
            </a:r>
            <a:r>
              <a:rPr lang="es-CO" sz="1100" spc="15" dirty="0">
                <a:latin typeface="Tahoma"/>
                <a:cs typeface="Tahoma"/>
              </a:rPr>
              <a:t> </a:t>
            </a:r>
            <a:r>
              <a:rPr lang="es-CO" sz="1100" spc="-50" dirty="0">
                <a:latin typeface="Tahoma"/>
                <a:cs typeface="Tahoma"/>
              </a:rPr>
              <a:t>entorno </a:t>
            </a:r>
            <a:r>
              <a:rPr lang="es-CO" sz="1100" spc="-330" dirty="0">
                <a:latin typeface="Tahoma"/>
                <a:cs typeface="Tahoma"/>
              </a:rPr>
              <a:t> </a:t>
            </a:r>
            <a:r>
              <a:rPr lang="es-CO" sz="1100" i="1" spc="-70" dirty="0">
                <a:latin typeface="Trebuchet MS"/>
                <a:cs typeface="Trebuchet MS"/>
              </a:rPr>
              <a:t>home</a:t>
            </a:r>
            <a:endParaRPr lang="es-CO" sz="1100" dirty="0">
              <a:latin typeface="Trebuchet MS"/>
              <a:cs typeface="Trebuchet MS"/>
            </a:endParaRPr>
          </a:p>
          <a:p>
            <a:pPr marL="12700" algn="just">
              <a:lnSpc>
                <a:spcPct val="100000"/>
              </a:lnSpc>
              <a:spcBef>
                <a:spcPts val="35"/>
              </a:spcBef>
            </a:pPr>
            <a:r>
              <a:rPr lang="es-CO" sz="1100" spc="35" dirty="0">
                <a:latin typeface="Tahoma"/>
                <a:cs typeface="Tahoma"/>
              </a:rPr>
              <a:t>Al</a:t>
            </a:r>
            <a:r>
              <a:rPr lang="es-CO" sz="1100" spc="15" dirty="0">
                <a:latin typeface="Tahoma"/>
                <a:cs typeface="Tahoma"/>
              </a:rPr>
              <a:t> </a:t>
            </a:r>
            <a:r>
              <a:rPr lang="es-CO" sz="1100" spc="-40" dirty="0">
                <a:latin typeface="Tahoma"/>
                <a:cs typeface="Tahoma"/>
              </a:rPr>
              <a:t>directorio</a:t>
            </a:r>
            <a:r>
              <a:rPr lang="es-CO" sz="1100" spc="25" dirty="0">
                <a:latin typeface="Tahoma"/>
                <a:cs typeface="Tahoma"/>
              </a:rPr>
              <a:t> </a:t>
            </a:r>
            <a:r>
              <a:rPr lang="es-CO" sz="1100" i="1" spc="-70" dirty="0">
                <a:latin typeface="Trebuchet MS"/>
                <a:cs typeface="Trebuchet MS"/>
              </a:rPr>
              <a:t>home</a:t>
            </a:r>
            <a:r>
              <a:rPr lang="es-CO" sz="1100" i="1" spc="35" dirty="0">
                <a:latin typeface="Trebuchet MS"/>
                <a:cs typeface="Trebuchet MS"/>
              </a:rPr>
              <a:t> </a:t>
            </a:r>
            <a:r>
              <a:rPr lang="es-CO" sz="1100" spc="-85" dirty="0">
                <a:latin typeface="Tahoma"/>
                <a:cs typeface="Tahoma"/>
              </a:rPr>
              <a:t>se</a:t>
            </a:r>
            <a:r>
              <a:rPr lang="es-CO" sz="1100" spc="20" dirty="0">
                <a:latin typeface="Tahoma"/>
                <a:cs typeface="Tahoma"/>
              </a:rPr>
              <a:t> </a:t>
            </a:r>
            <a:r>
              <a:rPr lang="es-CO" sz="1100" spc="-50" dirty="0">
                <a:latin typeface="Tahoma"/>
                <a:cs typeface="Tahoma"/>
              </a:rPr>
              <a:t>le</a:t>
            </a:r>
            <a:r>
              <a:rPr lang="es-CO" sz="1100" spc="25" dirty="0">
                <a:latin typeface="Tahoma"/>
                <a:cs typeface="Tahoma"/>
              </a:rPr>
              <a:t> </a:t>
            </a:r>
            <a:r>
              <a:rPr lang="es-CO" sz="1100" spc="-65" dirty="0">
                <a:latin typeface="Tahoma"/>
                <a:cs typeface="Tahoma"/>
              </a:rPr>
              <a:t>suele</a:t>
            </a:r>
            <a:r>
              <a:rPr lang="es-CO" sz="1100" spc="20" dirty="0">
                <a:latin typeface="Tahoma"/>
                <a:cs typeface="Tahoma"/>
              </a:rPr>
              <a:t> </a:t>
            </a:r>
            <a:r>
              <a:rPr lang="es-CO" sz="1100" spc="-40" dirty="0">
                <a:latin typeface="Tahoma"/>
                <a:cs typeface="Tahoma"/>
              </a:rPr>
              <a:t>llamar</a:t>
            </a:r>
            <a:r>
              <a:rPr lang="es-CO" sz="1100" spc="20" dirty="0">
                <a:latin typeface="Tahoma"/>
                <a:cs typeface="Tahoma"/>
              </a:rPr>
              <a:t> </a:t>
            </a:r>
            <a:r>
              <a:rPr lang="es-CO" sz="1100" spc="-75" dirty="0">
                <a:latin typeface="Tahoma"/>
                <a:cs typeface="Tahoma"/>
              </a:rPr>
              <a:t>de</a:t>
            </a:r>
            <a:r>
              <a:rPr lang="es-CO" sz="1100" spc="20" dirty="0">
                <a:latin typeface="Tahoma"/>
                <a:cs typeface="Tahoma"/>
              </a:rPr>
              <a:t> </a:t>
            </a:r>
            <a:r>
              <a:rPr lang="es-CO" sz="1100" spc="-30" dirty="0">
                <a:latin typeface="Tahoma"/>
                <a:cs typeface="Tahoma"/>
              </a:rPr>
              <a:t>distintas</a:t>
            </a:r>
            <a:r>
              <a:rPr lang="es-CO" sz="1100" spc="20" dirty="0">
                <a:latin typeface="Tahoma"/>
                <a:cs typeface="Tahoma"/>
              </a:rPr>
              <a:t> </a:t>
            </a:r>
            <a:r>
              <a:rPr lang="es-CO" sz="1100" spc="-55" dirty="0">
                <a:latin typeface="Tahoma"/>
                <a:cs typeface="Tahoma"/>
              </a:rPr>
              <a:t>formas,</a:t>
            </a:r>
            <a:r>
              <a:rPr lang="es-CO" sz="1100" spc="20" dirty="0">
                <a:latin typeface="Tahoma"/>
                <a:cs typeface="Tahoma"/>
              </a:rPr>
              <a:t> </a:t>
            </a:r>
            <a:r>
              <a:rPr lang="es-CO" sz="1100" spc="-50" dirty="0">
                <a:latin typeface="Tahoma"/>
                <a:cs typeface="Tahoma"/>
              </a:rPr>
              <a:t>como</a:t>
            </a:r>
            <a:endParaRPr lang="es-CO" sz="1100" dirty="0">
              <a:latin typeface="Tahoma"/>
              <a:cs typeface="Tahoma"/>
            </a:endParaRPr>
          </a:p>
          <a:p>
            <a:pPr marL="289560" algn="just">
              <a:lnSpc>
                <a:spcPct val="100000"/>
              </a:lnSpc>
              <a:spcBef>
                <a:spcPts val="335"/>
              </a:spcBef>
            </a:pPr>
            <a:r>
              <a:rPr lang="es-CO" sz="1100" spc="20" dirty="0">
                <a:latin typeface="SimSun"/>
                <a:cs typeface="SimSun"/>
              </a:rPr>
              <a:t>$HOME</a:t>
            </a:r>
            <a:endParaRPr lang="es-CO" sz="1100" dirty="0">
              <a:latin typeface="SimSun"/>
              <a:cs typeface="SimSun"/>
            </a:endParaRPr>
          </a:p>
          <a:p>
            <a:pPr marL="289560" marR="5080" algn="just">
              <a:lnSpc>
                <a:spcPct val="102400"/>
              </a:lnSpc>
              <a:spcBef>
                <a:spcPts val="5"/>
              </a:spcBef>
            </a:pPr>
            <a:r>
              <a:rPr lang="es-CO" sz="1100" spc="-20" dirty="0">
                <a:latin typeface="Tahoma"/>
                <a:cs typeface="Tahoma"/>
              </a:rPr>
              <a:t>Esta</a:t>
            </a:r>
            <a:r>
              <a:rPr lang="es-CO" sz="1100" spc="10" dirty="0">
                <a:latin typeface="Tahoma"/>
                <a:cs typeface="Tahoma"/>
              </a:rPr>
              <a:t> </a:t>
            </a:r>
            <a:r>
              <a:rPr lang="es-CO" sz="1100" spc="-35" dirty="0">
                <a:latin typeface="Tahoma"/>
                <a:cs typeface="Tahoma"/>
              </a:rPr>
              <a:t>sintaxis</a:t>
            </a:r>
            <a:r>
              <a:rPr lang="es-CO" sz="1100" spc="15" dirty="0">
                <a:latin typeface="Tahoma"/>
                <a:cs typeface="Tahoma"/>
              </a:rPr>
              <a:t> </a:t>
            </a:r>
            <a:r>
              <a:rPr lang="es-CO" sz="1100" spc="-85" dirty="0">
                <a:latin typeface="Tahoma"/>
                <a:cs typeface="Tahoma"/>
              </a:rPr>
              <a:t>es</a:t>
            </a:r>
            <a:r>
              <a:rPr lang="es-CO" sz="1100" spc="15" dirty="0">
                <a:latin typeface="Tahoma"/>
                <a:cs typeface="Tahoma"/>
              </a:rPr>
              <a:t> </a:t>
            </a:r>
            <a:r>
              <a:rPr lang="es-CO" sz="1100" spc="-114" dirty="0">
                <a:latin typeface="Tahoma"/>
                <a:cs typeface="Tahoma"/>
              </a:rPr>
              <a:t>válida</a:t>
            </a:r>
            <a:r>
              <a:rPr lang="es-CO" sz="1100" spc="15" dirty="0">
                <a:latin typeface="Tahoma"/>
                <a:cs typeface="Tahoma"/>
              </a:rPr>
              <a:t> </a:t>
            </a:r>
            <a:r>
              <a:rPr lang="es-CO" sz="1100" spc="-75" dirty="0">
                <a:latin typeface="Tahoma"/>
                <a:cs typeface="Tahoma"/>
              </a:rPr>
              <a:t>en</a:t>
            </a:r>
            <a:r>
              <a:rPr lang="es-CO" sz="1100" spc="15" dirty="0">
                <a:latin typeface="Tahoma"/>
                <a:cs typeface="Tahoma"/>
              </a:rPr>
              <a:t> </a:t>
            </a:r>
            <a:r>
              <a:rPr lang="es-CO" sz="1100" spc="-25" dirty="0">
                <a:latin typeface="Tahoma"/>
                <a:cs typeface="Tahoma"/>
              </a:rPr>
              <a:t>la</a:t>
            </a:r>
            <a:r>
              <a:rPr lang="es-CO" sz="1100" spc="10" dirty="0">
                <a:latin typeface="Tahoma"/>
                <a:cs typeface="Tahoma"/>
              </a:rPr>
              <a:t> </a:t>
            </a:r>
            <a:r>
              <a:rPr lang="es-CO" sz="1100" spc="-40" dirty="0" err="1">
                <a:latin typeface="Tahoma"/>
                <a:cs typeface="Tahoma"/>
              </a:rPr>
              <a:t>shell</a:t>
            </a:r>
            <a:r>
              <a:rPr lang="es-CO" sz="1100" spc="15" dirty="0">
                <a:latin typeface="Tahoma"/>
                <a:cs typeface="Tahoma"/>
              </a:rPr>
              <a:t> </a:t>
            </a:r>
            <a:r>
              <a:rPr lang="es-CO" sz="1100" spc="-75" dirty="0">
                <a:latin typeface="Tahoma"/>
                <a:cs typeface="Tahoma"/>
              </a:rPr>
              <a:t>de</a:t>
            </a:r>
            <a:r>
              <a:rPr lang="es-CO" sz="1100" spc="15" dirty="0">
                <a:latin typeface="Tahoma"/>
                <a:cs typeface="Tahoma"/>
              </a:rPr>
              <a:t> </a:t>
            </a:r>
            <a:r>
              <a:rPr lang="es-CO" sz="1100" spc="-30" dirty="0" err="1">
                <a:latin typeface="Tahoma"/>
                <a:cs typeface="Tahoma"/>
              </a:rPr>
              <a:t>linux</a:t>
            </a:r>
            <a:r>
              <a:rPr lang="es-CO" sz="1100" spc="-30" dirty="0">
                <a:latin typeface="Tahoma"/>
                <a:cs typeface="Tahoma"/>
              </a:rPr>
              <a:t>,</a:t>
            </a:r>
            <a:r>
              <a:rPr lang="es-CO" sz="1100" spc="15" dirty="0">
                <a:latin typeface="Tahoma"/>
                <a:cs typeface="Tahoma"/>
              </a:rPr>
              <a:t> </a:t>
            </a:r>
            <a:r>
              <a:rPr lang="es-CO" sz="1100" spc="-50" dirty="0">
                <a:latin typeface="Tahoma"/>
                <a:cs typeface="Tahoma"/>
              </a:rPr>
              <a:t>pero</a:t>
            </a:r>
            <a:r>
              <a:rPr lang="es-CO" sz="1100" spc="15" dirty="0">
                <a:latin typeface="Tahoma"/>
                <a:cs typeface="Tahoma"/>
              </a:rPr>
              <a:t> </a:t>
            </a:r>
            <a:r>
              <a:rPr lang="es-CO" sz="1100" spc="-75" dirty="0">
                <a:latin typeface="Tahoma"/>
                <a:cs typeface="Tahoma"/>
              </a:rPr>
              <a:t>en</a:t>
            </a:r>
            <a:r>
              <a:rPr lang="es-CO" sz="1100" spc="10" dirty="0">
                <a:latin typeface="Tahoma"/>
                <a:cs typeface="Tahoma"/>
              </a:rPr>
              <a:t> </a:t>
            </a:r>
            <a:r>
              <a:rPr lang="es-CO" sz="1100" spc="-130" dirty="0">
                <a:latin typeface="Tahoma"/>
                <a:cs typeface="Tahoma"/>
              </a:rPr>
              <a:t>ningún</a:t>
            </a:r>
            <a:r>
              <a:rPr lang="es-CO" sz="1100" spc="15" dirty="0">
                <a:latin typeface="Tahoma"/>
                <a:cs typeface="Tahoma"/>
              </a:rPr>
              <a:t> </a:t>
            </a:r>
            <a:r>
              <a:rPr lang="es-CO" sz="1100" spc="-30" dirty="0">
                <a:latin typeface="Tahoma"/>
                <a:cs typeface="Tahoma"/>
              </a:rPr>
              <a:t>otro </a:t>
            </a:r>
            <a:r>
              <a:rPr lang="es-CO" sz="1100" spc="-325" dirty="0">
                <a:latin typeface="Tahoma"/>
                <a:cs typeface="Tahoma"/>
              </a:rPr>
              <a:t> </a:t>
            </a:r>
            <a:r>
              <a:rPr lang="es-CO" sz="1100" spc="-50" dirty="0">
                <a:latin typeface="Tahoma"/>
                <a:cs typeface="Tahoma"/>
              </a:rPr>
              <a:t>entorno</a:t>
            </a:r>
            <a:endParaRPr lang="es-CO" sz="1100" dirty="0">
              <a:latin typeface="Tahoma"/>
              <a:cs typeface="Tahoma"/>
            </a:endParaRPr>
          </a:p>
          <a:p>
            <a:pPr marL="289560" algn="just">
              <a:lnSpc>
                <a:spcPct val="100000"/>
              </a:lnSpc>
              <a:spcBef>
                <a:spcPts val="335"/>
              </a:spcBef>
            </a:pPr>
            <a:r>
              <a:rPr lang="es-CO" sz="1100" spc="20" dirty="0">
                <a:latin typeface="SimSun"/>
                <a:cs typeface="SimSun"/>
              </a:rPr>
              <a:t>˜/</a:t>
            </a:r>
            <a:endParaRPr lang="es-CO" sz="1100" dirty="0">
              <a:latin typeface="SimSun"/>
              <a:cs typeface="SimSun"/>
            </a:endParaRPr>
          </a:p>
          <a:p>
            <a:pPr marL="289560" marR="433705" algn="just">
              <a:lnSpc>
                <a:spcPct val="102600"/>
              </a:lnSpc>
            </a:pPr>
            <a:r>
              <a:rPr lang="es-CO" sz="1100" spc="-20" dirty="0">
                <a:latin typeface="Tahoma"/>
                <a:cs typeface="Tahoma"/>
              </a:rPr>
              <a:t>Esta </a:t>
            </a:r>
            <a:r>
              <a:rPr lang="es-CO" sz="1100" spc="-35" dirty="0">
                <a:latin typeface="Tahoma"/>
                <a:cs typeface="Tahoma"/>
              </a:rPr>
              <a:t>sintaxis </a:t>
            </a:r>
            <a:r>
              <a:rPr lang="es-CO" sz="1100" spc="-85" dirty="0">
                <a:latin typeface="Tahoma"/>
                <a:cs typeface="Tahoma"/>
              </a:rPr>
              <a:t>es </a:t>
            </a:r>
            <a:r>
              <a:rPr lang="es-CO" sz="1100" spc="-114" dirty="0">
                <a:latin typeface="Tahoma"/>
                <a:cs typeface="Tahoma"/>
              </a:rPr>
              <a:t>válida </a:t>
            </a:r>
            <a:r>
              <a:rPr lang="es-CO" sz="1100" spc="-75" dirty="0">
                <a:latin typeface="Tahoma"/>
                <a:cs typeface="Tahoma"/>
              </a:rPr>
              <a:t>en </a:t>
            </a:r>
            <a:r>
              <a:rPr lang="es-CO" sz="1100" spc="-25" dirty="0">
                <a:latin typeface="Tahoma"/>
                <a:cs typeface="Tahoma"/>
              </a:rPr>
              <a:t>la </a:t>
            </a:r>
            <a:r>
              <a:rPr lang="es-CO" sz="1100" spc="-40" dirty="0" err="1">
                <a:latin typeface="Tahoma"/>
                <a:cs typeface="Tahoma"/>
              </a:rPr>
              <a:t>shell</a:t>
            </a:r>
            <a:r>
              <a:rPr lang="es-CO" sz="1100" spc="-40" dirty="0">
                <a:latin typeface="Tahoma"/>
                <a:cs typeface="Tahoma"/>
              </a:rPr>
              <a:t> </a:t>
            </a:r>
            <a:r>
              <a:rPr lang="es-CO" sz="1100" spc="-75" dirty="0">
                <a:latin typeface="Tahoma"/>
                <a:cs typeface="Tahoma"/>
              </a:rPr>
              <a:t>de </a:t>
            </a:r>
            <a:r>
              <a:rPr lang="es-CO" sz="1100" spc="-30" dirty="0" err="1">
                <a:latin typeface="Tahoma"/>
                <a:cs typeface="Tahoma"/>
              </a:rPr>
              <a:t>linux</a:t>
            </a:r>
            <a:r>
              <a:rPr lang="es-CO" sz="1100" spc="-30" dirty="0">
                <a:latin typeface="Tahoma"/>
                <a:cs typeface="Tahoma"/>
              </a:rPr>
              <a:t> </a:t>
            </a:r>
            <a:r>
              <a:rPr lang="es-CO" sz="1100" spc="-45" dirty="0">
                <a:latin typeface="Tahoma"/>
                <a:cs typeface="Tahoma"/>
              </a:rPr>
              <a:t>y </a:t>
            </a:r>
            <a:r>
              <a:rPr lang="es-CO" sz="1100" spc="-75" dirty="0">
                <a:latin typeface="Tahoma"/>
                <a:cs typeface="Tahoma"/>
              </a:rPr>
              <a:t>en </a:t>
            </a:r>
            <a:r>
              <a:rPr lang="es-CO" sz="1100" spc="-55" dirty="0">
                <a:latin typeface="Tahoma"/>
                <a:cs typeface="Tahoma"/>
              </a:rPr>
              <a:t>algunas </a:t>
            </a:r>
            <a:r>
              <a:rPr lang="es-CO" sz="1100" spc="-50" dirty="0">
                <a:latin typeface="Tahoma"/>
                <a:cs typeface="Tahoma"/>
              </a:rPr>
              <a:t> </a:t>
            </a:r>
            <a:r>
              <a:rPr lang="es-CO" sz="1100" spc="-100" dirty="0">
                <a:latin typeface="Tahoma"/>
                <a:cs typeface="Tahoma"/>
              </a:rPr>
              <a:t>librerías </a:t>
            </a:r>
            <a:r>
              <a:rPr lang="es-CO" sz="1100" spc="-75" dirty="0">
                <a:latin typeface="Tahoma"/>
                <a:cs typeface="Tahoma"/>
              </a:rPr>
              <a:t>de </a:t>
            </a:r>
            <a:r>
              <a:rPr lang="es-CO" sz="1100" spc="-55" dirty="0">
                <a:latin typeface="Tahoma"/>
                <a:cs typeface="Tahoma"/>
              </a:rPr>
              <a:t>algunos </a:t>
            </a:r>
            <a:r>
              <a:rPr lang="es-CO" sz="1100" spc="-60" dirty="0">
                <a:latin typeface="Tahoma"/>
                <a:cs typeface="Tahoma"/>
              </a:rPr>
              <a:t>lenguajes, </a:t>
            </a:r>
            <a:r>
              <a:rPr lang="es-CO" sz="1100" spc="-50" dirty="0">
                <a:latin typeface="Tahoma"/>
                <a:cs typeface="Tahoma"/>
              </a:rPr>
              <a:t>pero </a:t>
            </a:r>
            <a:r>
              <a:rPr lang="es-CO" sz="1100" spc="-55" dirty="0">
                <a:latin typeface="Tahoma"/>
                <a:cs typeface="Tahoma"/>
              </a:rPr>
              <a:t>raramente </a:t>
            </a:r>
            <a:r>
              <a:rPr lang="es-CO" sz="1100" spc="-85" dirty="0">
                <a:latin typeface="Tahoma"/>
                <a:cs typeface="Tahoma"/>
              </a:rPr>
              <a:t>se </a:t>
            </a:r>
            <a:r>
              <a:rPr lang="es-CO" sz="1100" spc="-75" dirty="0">
                <a:latin typeface="Tahoma"/>
                <a:cs typeface="Tahoma"/>
              </a:rPr>
              <a:t>puede </a:t>
            </a:r>
            <a:r>
              <a:rPr lang="es-CO" sz="1100" spc="-70" dirty="0">
                <a:latin typeface="Tahoma"/>
                <a:cs typeface="Tahoma"/>
              </a:rPr>
              <a:t> </a:t>
            </a:r>
            <a:r>
              <a:rPr lang="es-CO" sz="1100" spc="-35" dirty="0">
                <a:latin typeface="Tahoma"/>
                <a:cs typeface="Tahoma"/>
              </a:rPr>
              <a:t>escribir</a:t>
            </a:r>
            <a:r>
              <a:rPr lang="es-CO" sz="1100" spc="10" dirty="0">
                <a:latin typeface="Tahoma"/>
                <a:cs typeface="Tahoma"/>
              </a:rPr>
              <a:t> </a:t>
            </a:r>
            <a:r>
              <a:rPr lang="es-CO" sz="1100" i="1" spc="-75" dirty="0">
                <a:latin typeface="Trebuchet MS"/>
                <a:cs typeface="Trebuchet MS"/>
              </a:rPr>
              <a:t>tal</a:t>
            </a:r>
            <a:r>
              <a:rPr lang="es-CO" sz="1100" i="1" spc="30" dirty="0">
                <a:latin typeface="Trebuchet MS"/>
                <a:cs typeface="Trebuchet MS"/>
              </a:rPr>
              <a:t> </a:t>
            </a:r>
            <a:r>
              <a:rPr lang="es-CO" sz="1100" i="1" spc="-55" dirty="0">
                <a:latin typeface="Trebuchet MS"/>
                <a:cs typeface="Trebuchet MS"/>
              </a:rPr>
              <a:t>cual</a:t>
            </a:r>
            <a:r>
              <a:rPr lang="es-CO" sz="1100" i="1" spc="25" dirty="0">
                <a:latin typeface="Trebuchet MS"/>
                <a:cs typeface="Trebuchet MS"/>
              </a:rPr>
              <a:t> </a:t>
            </a:r>
            <a:r>
              <a:rPr lang="es-CO" sz="1100" spc="-75" dirty="0">
                <a:latin typeface="Tahoma"/>
                <a:cs typeface="Tahoma"/>
              </a:rPr>
              <a:t>en</a:t>
            </a:r>
            <a:r>
              <a:rPr lang="es-CO" sz="1100" spc="20" dirty="0">
                <a:latin typeface="Tahoma"/>
                <a:cs typeface="Tahoma"/>
              </a:rPr>
              <a:t> </a:t>
            </a:r>
            <a:r>
              <a:rPr lang="es-CO" sz="1100" spc="-55" dirty="0">
                <a:latin typeface="Tahoma"/>
                <a:cs typeface="Tahoma"/>
              </a:rPr>
              <a:t>un</a:t>
            </a:r>
            <a:r>
              <a:rPr lang="es-CO" sz="1100" spc="20" dirty="0">
                <a:latin typeface="Tahoma"/>
                <a:cs typeface="Tahoma"/>
              </a:rPr>
              <a:t> </a:t>
            </a:r>
            <a:r>
              <a:rPr lang="es-CO" sz="1100" spc="-60" dirty="0">
                <a:latin typeface="Tahoma"/>
                <a:cs typeface="Tahoma"/>
              </a:rPr>
              <a:t>lenguaje</a:t>
            </a:r>
            <a:r>
              <a:rPr lang="es-CO" sz="1100" spc="20" dirty="0">
                <a:latin typeface="Tahoma"/>
                <a:cs typeface="Tahoma"/>
              </a:rPr>
              <a:t> </a:t>
            </a:r>
            <a:r>
              <a:rPr lang="es-CO" sz="1100" spc="-75" dirty="0">
                <a:latin typeface="Tahoma"/>
                <a:cs typeface="Tahoma"/>
              </a:rPr>
              <a:t>de</a:t>
            </a:r>
            <a:r>
              <a:rPr lang="es-CO" sz="1100" spc="15" dirty="0">
                <a:latin typeface="Tahoma"/>
                <a:cs typeface="Tahoma"/>
              </a:rPr>
              <a:t> </a:t>
            </a:r>
            <a:r>
              <a:rPr lang="es-CO" sz="1100" spc="-90" dirty="0">
                <a:latin typeface="Tahoma"/>
                <a:cs typeface="Tahoma"/>
              </a:rPr>
              <a:t>programación</a:t>
            </a:r>
            <a:endParaRPr lang="es-CO" sz="1100" dirty="0">
              <a:latin typeface="Tahoma"/>
              <a:cs typeface="Tahoma"/>
            </a:endParaRPr>
          </a:p>
        </p:txBody>
      </p:sp>
      <p:grpSp>
        <p:nvGrpSpPr>
          <p:cNvPr id="11" name="object 11"/>
          <p:cNvGrpSpPr/>
          <p:nvPr/>
        </p:nvGrpSpPr>
        <p:grpSpPr>
          <a:xfrm>
            <a:off x="0" y="3333699"/>
            <a:ext cx="4608195" cy="122555"/>
            <a:chOff x="0" y="3333699"/>
            <a:chExt cx="4608195" cy="122555"/>
          </a:xfrm>
        </p:grpSpPr>
        <p:sp>
          <p:nvSpPr>
            <p:cNvPr id="12" name="object 12"/>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3" name="object 13"/>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6" name="object 16"/>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27</a:t>
            </a:fld>
            <a:endParaRPr spc="-20" dirty="0"/>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170815"/>
            <a:chOff x="0" y="0"/>
            <a:chExt cx="4608195" cy="170815"/>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73"/>
              <a:ext cx="4608004" cy="50609"/>
            </a:xfrm>
            <a:prstGeom prst="rect">
              <a:avLst/>
            </a:prstGeom>
          </p:spPr>
        </p:pic>
      </p:grpSp>
      <p:sp>
        <p:nvSpPr>
          <p:cNvPr id="6" name="object 6"/>
          <p:cNvSpPr txBox="1">
            <a:spLocks noGrp="1"/>
          </p:cNvSpPr>
          <p:nvPr>
            <p:ph type="title"/>
          </p:nvPr>
        </p:nvSpPr>
        <p:spPr>
          <a:xfrm>
            <a:off x="347294" y="379208"/>
            <a:ext cx="3743325" cy="180819"/>
          </a:xfrm>
          <a:prstGeom prst="rect">
            <a:avLst/>
          </a:prstGeom>
        </p:spPr>
        <p:txBody>
          <a:bodyPr vert="horz" wrap="square" lIns="0" tIns="11430" rIns="0" bIns="0" rtlCol="0">
            <a:spAutoFit/>
          </a:bodyPr>
          <a:lstStyle/>
          <a:p>
            <a:pPr marL="12700">
              <a:lnSpc>
                <a:spcPct val="100000"/>
              </a:lnSpc>
              <a:spcBef>
                <a:spcPts val="90"/>
              </a:spcBef>
            </a:pPr>
            <a:r>
              <a:rPr lang="es-CO" spc="-10"/>
              <a:t>En</a:t>
            </a:r>
            <a:r>
              <a:rPr lang="es-CO" spc="15"/>
              <a:t> </a:t>
            </a:r>
            <a:r>
              <a:rPr lang="es-CO" spc="-50"/>
              <a:t>node.js,</a:t>
            </a:r>
            <a:r>
              <a:rPr lang="es-CO" spc="20"/>
              <a:t> </a:t>
            </a:r>
            <a:r>
              <a:rPr lang="es-CO" spc="-45"/>
              <a:t>y</a:t>
            </a:r>
            <a:r>
              <a:rPr lang="es-CO" spc="20"/>
              <a:t> </a:t>
            </a:r>
            <a:r>
              <a:rPr lang="es-CO" spc="-45"/>
              <a:t>por</a:t>
            </a:r>
            <a:r>
              <a:rPr lang="es-CO" spc="20"/>
              <a:t> </a:t>
            </a:r>
            <a:r>
              <a:rPr lang="es-CO" spc="-25"/>
              <a:t>tanto</a:t>
            </a:r>
            <a:r>
              <a:rPr lang="es-CO" spc="15"/>
              <a:t> </a:t>
            </a:r>
            <a:r>
              <a:rPr lang="es-CO" spc="-75"/>
              <a:t>en</a:t>
            </a:r>
            <a:r>
              <a:rPr lang="es-CO" spc="25"/>
              <a:t> </a:t>
            </a:r>
            <a:r>
              <a:rPr lang="es-CO" spc="-65"/>
              <a:t>express.js,</a:t>
            </a:r>
            <a:r>
              <a:rPr lang="es-CO" spc="15"/>
              <a:t> </a:t>
            </a:r>
            <a:r>
              <a:rPr lang="es-CO" spc="-55"/>
              <a:t>para</a:t>
            </a:r>
            <a:r>
              <a:rPr lang="es-CO" spc="20"/>
              <a:t> </a:t>
            </a:r>
            <a:r>
              <a:rPr lang="es-CO" spc="-30"/>
              <a:t>construir</a:t>
            </a:r>
            <a:r>
              <a:rPr lang="es-CO" spc="20"/>
              <a:t> </a:t>
            </a:r>
            <a:r>
              <a:rPr lang="es-CO" spc="-45"/>
              <a:t>el</a:t>
            </a:r>
            <a:r>
              <a:rPr lang="es-CO" spc="25"/>
              <a:t> </a:t>
            </a:r>
            <a:r>
              <a:rPr lang="es-CO" spc="-35"/>
              <a:t>directorio</a:t>
            </a:r>
          </a:p>
        </p:txBody>
      </p:sp>
      <p:sp>
        <p:nvSpPr>
          <p:cNvPr id="7" name="object 7"/>
          <p:cNvSpPr txBox="1"/>
          <p:nvPr/>
        </p:nvSpPr>
        <p:spPr>
          <a:xfrm>
            <a:off x="347294" y="650607"/>
            <a:ext cx="3826510" cy="2112010"/>
          </a:xfrm>
          <a:prstGeom prst="rect">
            <a:avLst/>
          </a:prstGeom>
        </p:spPr>
        <p:txBody>
          <a:bodyPr vert="horz" wrap="square" lIns="0" tIns="12065" rIns="0" bIns="0" rtlCol="0">
            <a:spAutoFit/>
          </a:bodyPr>
          <a:lstStyle/>
          <a:p>
            <a:pPr marL="12700" algn="just">
              <a:lnSpc>
                <a:spcPct val="100000"/>
              </a:lnSpc>
              <a:spcBef>
                <a:spcPts val="95"/>
              </a:spcBef>
            </a:pPr>
            <a:r>
              <a:rPr lang="es-CO" sz="800" spc="20" dirty="0">
                <a:latin typeface="SimSun"/>
                <a:cs typeface="SimSun"/>
              </a:rPr>
              <a:t>˜/www/site01</a:t>
            </a:r>
            <a:endParaRPr lang="es-CO" sz="800" dirty="0">
              <a:latin typeface="SimSun"/>
              <a:cs typeface="SimSun"/>
            </a:endParaRPr>
          </a:p>
          <a:p>
            <a:pPr algn="just">
              <a:lnSpc>
                <a:spcPct val="100000"/>
              </a:lnSpc>
            </a:pPr>
            <a:endParaRPr lang="es-CO" sz="1000" dirty="0">
              <a:latin typeface="SimSun"/>
              <a:cs typeface="SimSun"/>
            </a:endParaRPr>
          </a:p>
          <a:p>
            <a:pPr marL="12700" algn="just">
              <a:lnSpc>
                <a:spcPct val="100000"/>
              </a:lnSpc>
              <a:spcBef>
                <a:spcPts val="660"/>
              </a:spcBef>
            </a:pPr>
            <a:r>
              <a:rPr lang="es-CO" sz="1100" spc="-75" dirty="0">
                <a:latin typeface="Tahoma"/>
                <a:cs typeface="Tahoma"/>
              </a:rPr>
              <a:t>Escribiríamos</a:t>
            </a:r>
            <a:endParaRPr lang="es-CO" sz="1100" dirty="0">
              <a:latin typeface="Tahoma"/>
              <a:cs typeface="Tahoma"/>
            </a:endParaRPr>
          </a:p>
          <a:p>
            <a:pPr marL="12700" algn="just">
              <a:lnSpc>
                <a:spcPct val="100000"/>
              </a:lnSpc>
              <a:spcBef>
                <a:spcPts val="819"/>
              </a:spcBef>
            </a:pPr>
            <a:r>
              <a:rPr lang="es-CO" sz="800" spc="20" dirty="0" err="1">
                <a:latin typeface="SimSun"/>
                <a:cs typeface="SimSun"/>
              </a:rPr>
              <a:t>path.join</a:t>
            </a:r>
            <a:r>
              <a:rPr lang="es-CO" sz="800" spc="20" dirty="0">
                <a:latin typeface="SimSun"/>
                <a:cs typeface="SimSun"/>
              </a:rPr>
              <a:t>(</a:t>
            </a:r>
            <a:r>
              <a:rPr lang="es-CO" sz="800" spc="30" dirty="0">
                <a:latin typeface="SimSun"/>
                <a:cs typeface="SimSun"/>
              </a:rPr>
              <a:t> </a:t>
            </a:r>
            <a:r>
              <a:rPr lang="es-CO" sz="800" spc="20" dirty="0" err="1">
                <a:latin typeface="SimSun"/>
                <a:cs typeface="SimSun"/>
              </a:rPr>
              <a:t>process.env.HOME</a:t>
            </a:r>
            <a:r>
              <a:rPr lang="es-CO" sz="800" spc="20" dirty="0">
                <a:latin typeface="SimSun"/>
                <a:cs typeface="SimSun"/>
              </a:rPr>
              <a:t>,</a:t>
            </a:r>
            <a:r>
              <a:rPr lang="es-CO" sz="800" spc="30" dirty="0">
                <a:latin typeface="SimSun"/>
                <a:cs typeface="SimSun"/>
              </a:rPr>
              <a:t> </a:t>
            </a:r>
            <a:r>
              <a:rPr lang="es-CO" sz="800" spc="20" dirty="0">
                <a:latin typeface="SimSun"/>
                <a:cs typeface="SimSun"/>
              </a:rPr>
              <a:t>"www/site01");</a:t>
            </a:r>
            <a:endParaRPr lang="es-CO" sz="800" dirty="0">
              <a:latin typeface="SimSun"/>
              <a:cs typeface="SimSun"/>
            </a:endParaRPr>
          </a:p>
          <a:p>
            <a:pPr algn="just">
              <a:lnSpc>
                <a:spcPct val="100000"/>
              </a:lnSpc>
            </a:pPr>
            <a:endParaRPr lang="es-CO" sz="1000" dirty="0">
              <a:latin typeface="SimSun"/>
              <a:cs typeface="SimSun"/>
            </a:endParaRPr>
          </a:p>
          <a:p>
            <a:pPr marL="12700" marR="224790" algn="just">
              <a:lnSpc>
                <a:spcPts val="1350"/>
              </a:lnSpc>
              <a:spcBef>
                <a:spcPts val="680"/>
              </a:spcBef>
            </a:pPr>
            <a:r>
              <a:rPr lang="es-CO" sz="1100" spc="-20" dirty="0">
                <a:latin typeface="Tahoma"/>
                <a:cs typeface="Tahoma"/>
              </a:rPr>
              <a:t>Esto</a:t>
            </a:r>
            <a:r>
              <a:rPr lang="es-CO" sz="1100" spc="15" dirty="0">
                <a:latin typeface="Tahoma"/>
                <a:cs typeface="Tahoma"/>
              </a:rPr>
              <a:t> </a:t>
            </a:r>
            <a:r>
              <a:rPr lang="es-CO" sz="1100" spc="-120" dirty="0">
                <a:latin typeface="Tahoma"/>
                <a:cs typeface="Tahoma"/>
              </a:rPr>
              <a:t>generará</a:t>
            </a:r>
            <a:r>
              <a:rPr lang="es-CO" sz="1100" spc="10" dirty="0">
                <a:latin typeface="Tahoma"/>
                <a:cs typeface="Tahoma"/>
              </a:rPr>
              <a:t> </a:t>
            </a:r>
            <a:r>
              <a:rPr lang="es-CO" sz="1100" spc="-45" dirty="0">
                <a:latin typeface="Tahoma"/>
                <a:cs typeface="Tahoma"/>
              </a:rPr>
              <a:t>el</a:t>
            </a:r>
            <a:r>
              <a:rPr lang="es-CO" sz="1100" spc="20" dirty="0">
                <a:latin typeface="Tahoma"/>
                <a:cs typeface="Tahoma"/>
              </a:rPr>
              <a:t> </a:t>
            </a:r>
            <a:r>
              <a:rPr lang="es-CO" sz="1100" spc="-35" dirty="0">
                <a:latin typeface="Tahoma"/>
                <a:cs typeface="Tahoma"/>
              </a:rPr>
              <a:t>directorio</a:t>
            </a:r>
            <a:r>
              <a:rPr lang="es-CO" sz="1100" spc="20" dirty="0">
                <a:latin typeface="Tahoma"/>
                <a:cs typeface="Tahoma"/>
              </a:rPr>
              <a:t> </a:t>
            </a:r>
            <a:r>
              <a:rPr lang="es-CO" sz="1100" spc="-70" dirty="0">
                <a:latin typeface="Tahoma"/>
                <a:cs typeface="Tahoma"/>
              </a:rPr>
              <a:t>que</a:t>
            </a:r>
            <a:r>
              <a:rPr lang="es-CO" sz="1100" spc="15" dirty="0">
                <a:latin typeface="Tahoma"/>
                <a:cs typeface="Tahoma"/>
              </a:rPr>
              <a:t> </a:t>
            </a:r>
            <a:r>
              <a:rPr lang="es-CO" sz="1100" spc="-55" dirty="0">
                <a:latin typeface="Tahoma"/>
                <a:cs typeface="Tahoma"/>
              </a:rPr>
              <a:t>corresponda</a:t>
            </a:r>
            <a:r>
              <a:rPr lang="es-CO" sz="1100" spc="20" dirty="0">
                <a:latin typeface="Tahoma"/>
                <a:cs typeface="Tahoma"/>
              </a:rPr>
              <a:t> </a:t>
            </a:r>
            <a:r>
              <a:rPr lang="es-CO" sz="1100" spc="-55" dirty="0">
                <a:latin typeface="Tahoma"/>
                <a:cs typeface="Tahoma"/>
              </a:rPr>
              <a:t>a</a:t>
            </a:r>
            <a:r>
              <a:rPr lang="es-CO" sz="1100" spc="20" dirty="0">
                <a:latin typeface="Tahoma"/>
                <a:cs typeface="Tahoma"/>
              </a:rPr>
              <a:t> </a:t>
            </a:r>
            <a:r>
              <a:rPr lang="es-CO" sz="1100" spc="-50" dirty="0">
                <a:latin typeface="Tahoma"/>
                <a:cs typeface="Tahoma"/>
              </a:rPr>
              <a:t>nuestro</a:t>
            </a:r>
            <a:r>
              <a:rPr lang="es-CO" sz="1100" spc="20" dirty="0">
                <a:latin typeface="Tahoma"/>
                <a:cs typeface="Tahoma"/>
              </a:rPr>
              <a:t> </a:t>
            </a:r>
            <a:r>
              <a:rPr lang="es-CO" sz="1100" spc="-50" dirty="0">
                <a:latin typeface="Tahoma"/>
                <a:cs typeface="Tahoma"/>
              </a:rPr>
              <a:t>usuario, </a:t>
            </a:r>
            <a:r>
              <a:rPr lang="es-CO" sz="1100" spc="-330" dirty="0">
                <a:latin typeface="Tahoma"/>
                <a:cs typeface="Tahoma"/>
              </a:rPr>
              <a:t> </a:t>
            </a:r>
            <a:r>
              <a:rPr lang="es-CO" sz="1100" spc="-50" dirty="0">
                <a:latin typeface="Tahoma"/>
                <a:cs typeface="Tahoma"/>
              </a:rPr>
              <a:t>nuestr</a:t>
            </a:r>
            <a:r>
              <a:rPr lang="es-CO" sz="1100" spc="-55" dirty="0">
                <a:latin typeface="Tahoma"/>
                <a:cs typeface="Tahoma"/>
              </a:rPr>
              <a:t>a</a:t>
            </a:r>
            <a:r>
              <a:rPr lang="es-CO" sz="1100" spc="15" dirty="0">
                <a:latin typeface="Tahoma"/>
                <a:cs typeface="Tahoma"/>
              </a:rPr>
              <a:t> </a:t>
            </a:r>
            <a:r>
              <a:rPr lang="es-CO" sz="1100" spc="-70" dirty="0">
                <a:latin typeface="Tahoma"/>
                <a:cs typeface="Tahoma"/>
              </a:rPr>
              <a:t>máquina</a:t>
            </a:r>
            <a:r>
              <a:rPr lang="es-CO" sz="1100" spc="15" dirty="0">
                <a:latin typeface="Tahoma"/>
                <a:cs typeface="Tahoma"/>
              </a:rPr>
              <a:t> </a:t>
            </a:r>
            <a:r>
              <a:rPr lang="es-CO" sz="1100" spc="-45" dirty="0">
                <a:latin typeface="Tahoma"/>
                <a:cs typeface="Tahoma"/>
              </a:rPr>
              <a:t>y</a:t>
            </a:r>
            <a:r>
              <a:rPr lang="es-CO" sz="1100" spc="20" dirty="0">
                <a:latin typeface="Tahoma"/>
                <a:cs typeface="Tahoma"/>
              </a:rPr>
              <a:t> </a:t>
            </a:r>
            <a:r>
              <a:rPr lang="es-CO" sz="1100" spc="-50" dirty="0">
                <a:latin typeface="Tahoma"/>
                <a:cs typeface="Tahoma"/>
              </a:rPr>
              <a:t>nuestr</a:t>
            </a:r>
            <a:r>
              <a:rPr lang="es-CO" sz="1100" spc="-55" dirty="0">
                <a:latin typeface="Tahoma"/>
                <a:cs typeface="Tahoma"/>
              </a:rPr>
              <a:t>o</a:t>
            </a:r>
            <a:r>
              <a:rPr lang="es-CO" sz="1100" spc="15" dirty="0">
                <a:latin typeface="Tahoma"/>
                <a:cs typeface="Tahoma"/>
              </a:rPr>
              <a:t> </a:t>
            </a:r>
            <a:r>
              <a:rPr lang="es-CO" sz="1100" spc="-50" dirty="0">
                <a:latin typeface="Tahoma"/>
                <a:cs typeface="Tahoma"/>
              </a:rPr>
              <a:t>sistema</a:t>
            </a:r>
            <a:r>
              <a:rPr lang="es-CO" sz="1100" spc="15" dirty="0">
                <a:latin typeface="Tahoma"/>
                <a:cs typeface="Tahoma"/>
              </a:rPr>
              <a:t> </a:t>
            </a:r>
            <a:r>
              <a:rPr lang="es-CO" sz="1100" spc="-50" dirty="0">
                <a:latin typeface="Tahoma"/>
                <a:cs typeface="Tahoma"/>
              </a:rPr>
              <a:t>o</a:t>
            </a:r>
            <a:r>
              <a:rPr lang="es-CO" sz="1100" spc="-20" dirty="0">
                <a:latin typeface="Tahoma"/>
                <a:cs typeface="Tahoma"/>
              </a:rPr>
              <a:t>p</a:t>
            </a:r>
            <a:r>
              <a:rPr lang="es-CO" sz="1100" spc="-35" dirty="0">
                <a:latin typeface="Tahoma"/>
                <a:cs typeface="Tahoma"/>
              </a:rPr>
              <a:t>erativo</a:t>
            </a:r>
            <a:endParaRPr lang="es-CO" sz="1100" dirty="0">
              <a:latin typeface="Tahoma"/>
              <a:cs typeface="Tahoma"/>
            </a:endParaRPr>
          </a:p>
          <a:p>
            <a:pPr marL="12700" algn="just">
              <a:lnSpc>
                <a:spcPts val="900"/>
              </a:lnSpc>
            </a:pPr>
            <a:r>
              <a:rPr lang="es-CO" sz="1100" spc="-45" dirty="0" err="1">
                <a:latin typeface="Tahoma"/>
                <a:cs typeface="Tahoma"/>
              </a:rPr>
              <a:t>P.e</a:t>
            </a:r>
            <a:r>
              <a:rPr lang="es-CO" sz="1100" spc="-45" dirty="0">
                <a:latin typeface="Tahoma"/>
                <a:cs typeface="Tahoma"/>
              </a:rPr>
              <a:t>.</a:t>
            </a:r>
            <a:r>
              <a:rPr lang="es-CO" sz="1100" spc="15" dirty="0">
                <a:latin typeface="Tahoma"/>
                <a:cs typeface="Tahoma"/>
              </a:rPr>
              <a:t> </a:t>
            </a:r>
            <a:r>
              <a:rPr lang="es-CO" sz="1100" spc="-55" dirty="0">
                <a:latin typeface="Tahoma"/>
                <a:cs typeface="Tahoma"/>
              </a:rPr>
              <a:t>una</a:t>
            </a:r>
            <a:r>
              <a:rPr lang="es-CO" sz="1100" spc="15" dirty="0">
                <a:latin typeface="Tahoma"/>
                <a:cs typeface="Tahoma"/>
              </a:rPr>
              <a:t> </a:t>
            </a:r>
            <a:r>
              <a:rPr lang="es-CO" sz="1100" spc="-45" dirty="0">
                <a:latin typeface="Tahoma"/>
                <a:cs typeface="Tahoma"/>
              </a:rPr>
              <a:t>cuenta</a:t>
            </a:r>
            <a:r>
              <a:rPr lang="es-CO" sz="1100" spc="25" dirty="0">
                <a:latin typeface="Tahoma"/>
                <a:cs typeface="Tahoma"/>
              </a:rPr>
              <a:t> </a:t>
            </a:r>
            <a:r>
              <a:rPr lang="es-CO" sz="1100" spc="-75" dirty="0">
                <a:latin typeface="Tahoma"/>
                <a:cs typeface="Tahoma"/>
              </a:rPr>
              <a:t>de</a:t>
            </a:r>
            <a:r>
              <a:rPr lang="es-CO" sz="1100" spc="20" dirty="0">
                <a:latin typeface="Tahoma"/>
                <a:cs typeface="Tahoma"/>
              </a:rPr>
              <a:t> </a:t>
            </a:r>
            <a:r>
              <a:rPr lang="es-CO" sz="1100" spc="-50" dirty="0">
                <a:latin typeface="Tahoma"/>
                <a:cs typeface="Tahoma"/>
              </a:rPr>
              <a:t>nuestro</a:t>
            </a:r>
            <a:r>
              <a:rPr lang="es-CO" sz="1100" spc="15" dirty="0">
                <a:latin typeface="Tahoma"/>
                <a:cs typeface="Tahoma"/>
              </a:rPr>
              <a:t> </a:t>
            </a:r>
            <a:r>
              <a:rPr lang="es-CO" sz="1100" spc="-35" dirty="0">
                <a:latin typeface="Tahoma"/>
                <a:cs typeface="Tahoma"/>
              </a:rPr>
              <a:t>laboratorio,</a:t>
            </a:r>
            <a:r>
              <a:rPr lang="es-CO" sz="1100" spc="20" dirty="0">
                <a:latin typeface="Tahoma"/>
                <a:cs typeface="Tahoma"/>
              </a:rPr>
              <a:t> </a:t>
            </a:r>
            <a:r>
              <a:rPr lang="es-CO" sz="1100" spc="-75" dirty="0">
                <a:latin typeface="Tahoma"/>
                <a:cs typeface="Tahoma"/>
              </a:rPr>
              <a:t>de</a:t>
            </a:r>
            <a:r>
              <a:rPr lang="es-CO" sz="1100" spc="20" dirty="0">
                <a:latin typeface="Tahoma"/>
                <a:cs typeface="Tahoma"/>
              </a:rPr>
              <a:t> </a:t>
            </a:r>
            <a:r>
              <a:rPr lang="es-CO" sz="1100" spc="-50" dirty="0">
                <a:latin typeface="Tahoma"/>
                <a:cs typeface="Tahoma"/>
              </a:rPr>
              <a:t>nuestra</a:t>
            </a:r>
            <a:r>
              <a:rPr lang="es-CO" sz="1100" spc="15" dirty="0">
                <a:latin typeface="Tahoma"/>
                <a:cs typeface="Tahoma"/>
              </a:rPr>
              <a:t> </a:t>
            </a:r>
            <a:r>
              <a:rPr lang="es-CO" sz="1100" spc="-120" dirty="0">
                <a:latin typeface="Tahoma"/>
                <a:cs typeface="Tahoma"/>
              </a:rPr>
              <a:t>máquina</a:t>
            </a:r>
            <a:r>
              <a:rPr lang="es-CO" sz="1100" spc="20" dirty="0">
                <a:latin typeface="Tahoma"/>
                <a:cs typeface="Tahoma"/>
              </a:rPr>
              <a:t> </a:t>
            </a:r>
            <a:r>
              <a:rPr lang="es-CO" sz="1100" spc="-25" dirty="0">
                <a:latin typeface="Tahoma"/>
                <a:cs typeface="Tahoma"/>
              </a:rPr>
              <a:t>Linux</a:t>
            </a:r>
            <a:endParaRPr lang="es-CO" sz="1100" dirty="0">
              <a:latin typeface="Tahoma"/>
              <a:cs typeface="Tahoma"/>
            </a:endParaRPr>
          </a:p>
          <a:p>
            <a:pPr marL="12700" algn="just">
              <a:lnSpc>
                <a:spcPts val="1195"/>
              </a:lnSpc>
            </a:pPr>
            <a:r>
              <a:rPr lang="es-CO" sz="1100" spc="-55" dirty="0">
                <a:latin typeface="Tahoma"/>
                <a:cs typeface="Tahoma"/>
              </a:rPr>
              <a:t>o</a:t>
            </a:r>
            <a:r>
              <a:rPr lang="es-CO" sz="1100" spc="15" dirty="0">
                <a:latin typeface="Tahoma"/>
                <a:cs typeface="Tahoma"/>
              </a:rPr>
              <a:t> </a:t>
            </a:r>
            <a:r>
              <a:rPr lang="es-CO" sz="1100" spc="-50" dirty="0">
                <a:latin typeface="Tahoma"/>
                <a:cs typeface="Tahoma"/>
              </a:rPr>
              <a:t>nuestra</a:t>
            </a:r>
            <a:r>
              <a:rPr lang="es-CO" sz="1100" spc="20" dirty="0">
                <a:latin typeface="Tahoma"/>
                <a:cs typeface="Tahoma"/>
              </a:rPr>
              <a:t> </a:t>
            </a:r>
            <a:r>
              <a:rPr lang="es-CO" sz="1100" spc="-120" dirty="0">
                <a:latin typeface="Tahoma"/>
                <a:cs typeface="Tahoma"/>
              </a:rPr>
              <a:t>máquina</a:t>
            </a:r>
            <a:r>
              <a:rPr lang="es-CO" sz="1100" spc="20" dirty="0">
                <a:latin typeface="Tahoma"/>
                <a:cs typeface="Tahoma"/>
              </a:rPr>
              <a:t> </a:t>
            </a:r>
            <a:r>
              <a:rPr lang="es-CO" sz="1100" spc="-25" dirty="0">
                <a:latin typeface="Tahoma"/>
                <a:cs typeface="Tahoma"/>
              </a:rPr>
              <a:t>macOS</a:t>
            </a:r>
            <a:r>
              <a:rPr lang="es-CO" sz="1100" spc="20" dirty="0">
                <a:latin typeface="Tahoma"/>
                <a:cs typeface="Tahoma"/>
              </a:rPr>
              <a:t> </a:t>
            </a:r>
            <a:r>
              <a:rPr lang="es-CO" sz="1100" spc="-110" dirty="0">
                <a:latin typeface="Tahoma"/>
                <a:cs typeface="Tahoma"/>
              </a:rPr>
              <a:t>podría</a:t>
            </a:r>
            <a:r>
              <a:rPr lang="es-CO" sz="1100" spc="20" dirty="0">
                <a:latin typeface="Tahoma"/>
                <a:cs typeface="Tahoma"/>
              </a:rPr>
              <a:t> </a:t>
            </a:r>
            <a:r>
              <a:rPr lang="es-CO" sz="1100" spc="-60" dirty="0">
                <a:latin typeface="Tahoma"/>
                <a:cs typeface="Tahoma"/>
              </a:rPr>
              <a:t>ser,</a:t>
            </a:r>
            <a:r>
              <a:rPr lang="es-CO" sz="1100" spc="20" dirty="0">
                <a:latin typeface="Tahoma"/>
                <a:cs typeface="Tahoma"/>
              </a:rPr>
              <a:t> </a:t>
            </a:r>
            <a:r>
              <a:rPr lang="es-CO" sz="1100" spc="-50" dirty="0">
                <a:latin typeface="Tahoma"/>
                <a:cs typeface="Tahoma"/>
              </a:rPr>
              <a:t>respectivamente:</a:t>
            </a:r>
            <a:endParaRPr lang="es-CO" sz="1100" dirty="0">
              <a:latin typeface="Tahoma"/>
              <a:cs typeface="Tahoma"/>
            </a:endParaRPr>
          </a:p>
          <a:p>
            <a:pPr marL="12700" algn="just">
              <a:lnSpc>
                <a:spcPts val="955"/>
              </a:lnSpc>
              <a:spcBef>
                <a:spcPts val="819"/>
              </a:spcBef>
            </a:pPr>
            <a:r>
              <a:rPr lang="es-CO" sz="800" spc="20" dirty="0">
                <a:latin typeface="SimSun"/>
                <a:cs typeface="SimSun"/>
              </a:rPr>
              <a:t>/home/alumnos/</a:t>
            </a:r>
            <a:r>
              <a:rPr lang="es-CO" sz="800" spc="20" dirty="0" err="1">
                <a:latin typeface="SimSun"/>
                <a:cs typeface="SimSun"/>
              </a:rPr>
              <a:t>agarcia</a:t>
            </a:r>
            <a:r>
              <a:rPr lang="es-CO" sz="800" spc="20" dirty="0">
                <a:latin typeface="SimSun"/>
                <a:cs typeface="SimSun"/>
              </a:rPr>
              <a:t>/www/site01</a:t>
            </a:r>
            <a:endParaRPr lang="es-CO" sz="800" dirty="0">
              <a:latin typeface="SimSun"/>
              <a:cs typeface="SimSun"/>
            </a:endParaRPr>
          </a:p>
          <a:p>
            <a:pPr marL="12700" algn="just">
              <a:lnSpc>
                <a:spcPts val="944"/>
              </a:lnSpc>
            </a:pPr>
            <a:r>
              <a:rPr lang="es-CO" sz="800" spc="20" dirty="0">
                <a:latin typeface="SimSun"/>
                <a:cs typeface="SimSun"/>
              </a:rPr>
              <a:t>/home/</a:t>
            </a:r>
            <a:r>
              <a:rPr lang="es-CO" sz="800" spc="20" dirty="0" err="1">
                <a:latin typeface="SimSun"/>
                <a:cs typeface="SimSun"/>
              </a:rPr>
              <a:t>jperez</a:t>
            </a:r>
            <a:r>
              <a:rPr lang="es-CO" sz="800" spc="20" dirty="0">
                <a:latin typeface="SimSun"/>
                <a:cs typeface="SimSun"/>
              </a:rPr>
              <a:t>/www/site01</a:t>
            </a:r>
            <a:endParaRPr lang="es-CO" sz="800" dirty="0">
              <a:latin typeface="SimSun"/>
              <a:cs typeface="SimSun"/>
            </a:endParaRPr>
          </a:p>
          <a:p>
            <a:pPr marL="12700" algn="just">
              <a:lnSpc>
                <a:spcPts val="955"/>
              </a:lnSpc>
            </a:pPr>
            <a:r>
              <a:rPr lang="es-CO" sz="800" spc="20" dirty="0">
                <a:latin typeface="SimSun"/>
                <a:cs typeface="SimSun"/>
              </a:rPr>
              <a:t>/</a:t>
            </a:r>
            <a:r>
              <a:rPr lang="es-CO" sz="800" spc="20" dirty="0" err="1">
                <a:latin typeface="SimSun"/>
                <a:cs typeface="SimSun"/>
              </a:rPr>
              <a:t>Users</a:t>
            </a:r>
            <a:r>
              <a:rPr lang="es-CO" sz="800" spc="20" dirty="0">
                <a:latin typeface="SimSun"/>
                <a:cs typeface="SimSun"/>
              </a:rPr>
              <a:t>/Ana</a:t>
            </a:r>
            <a:endParaRPr lang="es-CO" sz="800" dirty="0">
              <a:latin typeface="SimSun"/>
              <a:cs typeface="SimSun"/>
            </a:endParaRPr>
          </a:p>
        </p:txBody>
      </p:sp>
      <p:grpSp>
        <p:nvGrpSpPr>
          <p:cNvPr id="8" name="object 8"/>
          <p:cNvGrpSpPr/>
          <p:nvPr/>
        </p:nvGrpSpPr>
        <p:grpSpPr>
          <a:xfrm>
            <a:off x="0" y="3333699"/>
            <a:ext cx="4608195" cy="122555"/>
            <a:chOff x="0" y="3333699"/>
            <a:chExt cx="4608195" cy="122555"/>
          </a:xfrm>
        </p:grpSpPr>
        <p:sp>
          <p:nvSpPr>
            <p:cNvPr id="9" name="object 9"/>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0" name="object 10"/>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3" name="object 13"/>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28</a:t>
            </a:fld>
            <a:endParaRPr spc="-20" dirty="0"/>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170815"/>
            <a:chOff x="0" y="0"/>
            <a:chExt cx="4608195" cy="170815"/>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73"/>
              <a:ext cx="4608004" cy="50609"/>
            </a:xfrm>
            <a:prstGeom prst="rect">
              <a:avLst/>
            </a:prstGeom>
          </p:spPr>
        </p:pic>
      </p:grpSp>
      <p:sp>
        <p:nvSpPr>
          <p:cNvPr id="6" name="object 6"/>
          <p:cNvSpPr txBox="1">
            <a:spLocks noGrp="1"/>
          </p:cNvSpPr>
          <p:nvPr>
            <p:ph type="title"/>
          </p:nvPr>
        </p:nvSpPr>
        <p:spPr>
          <a:xfrm>
            <a:off x="347294" y="391552"/>
            <a:ext cx="2609850" cy="191770"/>
          </a:xfrm>
          <a:prstGeom prst="rect">
            <a:avLst/>
          </a:prstGeom>
        </p:spPr>
        <p:txBody>
          <a:bodyPr vert="horz" wrap="square" lIns="0" tIns="11430" rIns="0" bIns="0" rtlCol="0">
            <a:spAutoFit/>
          </a:bodyPr>
          <a:lstStyle/>
          <a:p>
            <a:pPr marL="12700">
              <a:lnSpc>
                <a:spcPct val="100000"/>
              </a:lnSpc>
              <a:spcBef>
                <a:spcPts val="90"/>
              </a:spcBef>
            </a:pPr>
            <a:r>
              <a:rPr spc="-10" dirty="0"/>
              <a:t>En</a:t>
            </a:r>
            <a:r>
              <a:rPr spc="10" dirty="0"/>
              <a:t> </a:t>
            </a:r>
            <a:r>
              <a:rPr spc="-60" dirty="0"/>
              <a:t>este</a:t>
            </a:r>
            <a:r>
              <a:rPr spc="20" dirty="0"/>
              <a:t> </a:t>
            </a:r>
            <a:r>
              <a:rPr spc="-50" dirty="0"/>
              <a:t>caso,</a:t>
            </a:r>
            <a:r>
              <a:rPr spc="20" dirty="0"/>
              <a:t> </a:t>
            </a:r>
            <a:r>
              <a:rPr spc="-55" dirty="0"/>
              <a:t>no</a:t>
            </a:r>
            <a:r>
              <a:rPr spc="15" dirty="0"/>
              <a:t> </a:t>
            </a:r>
            <a:r>
              <a:rPr spc="-65" dirty="0"/>
              <a:t>hay</a:t>
            </a:r>
            <a:r>
              <a:rPr spc="20" dirty="0"/>
              <a:t> </a:t>
            </a:r>
            <a:r>
              <a:rPr spc="-45" dirty="0"/>
              <a:t>diferencia</a:t>
            </a:r>
            <a:r>
              <a:rPr spc="15" dirty="0"/>
              <a:t> </a:t>
            </a:r>
            <a:r>
              <a:rPr spc="-50" dirty="0"/>
              <a:t>entre</a:t>
            </a:r>
            <a:r>
              <a:rPr spc="20" dirty="0"/>
              <a:t> </a:t>
            </a:r>
            <a:r>
              <a:rPr spc="-35" dirty="0"/>
              <a:t>escribir</a:t>
            </a:r>
          </a:p>
        </p:txBody>
      </p:sp>
      <p:pic>
        <p:nvPicPr>
          <p:cNvPr id="7" name="object 7"/>
          <p:cNvPicPr/>
          <p:nvPr/>
        </p:nvPicPr>
        <p:blipFill>
          <a:blip r:embed="rId3" cstate="print"/>
          <a:stretch>
            <a:fillRect/>
          </a:stretch>
        </p:blipFill>
        <p:spPr>
          <a:xfrm>
            <a:off x="502551" y="1913597"/>
            <a:ext cx="65265" cy="65265"/>
          </a:xfrm>
          <a:prstGeom prst="rect">
            <a:avLst/>
          </a:prstGeom>
        </p:spPr>
      </p:pic>
      <p:pic>
        <p:nvPicPr>
          <p:cNvPr id="8" name="object 8"/>
          <p:cNvPicPr/>
          <p:nvPr/>
        </p:nvPicPr>
        <p:blipFill>
          <a:blip r:embed="rId3" cstate="print"/>
          <a:stretch>
            <a:fillRect/>
          </a:stretch>
        </p:blipFill>
        <p:spPr>
          <a:xfrm>
            <a:off x="502551" y="2467775"/>
            <a:ext cx="65265" cy="65265"/>
          </a:xfrm>
          <a:prstGeom prst="rect">
            <a:avLst/>
          </a:prstGeom>
        </p:spPr>
      </p:pic>
      <p:sp>
        <p:nvSpPr>
          <p:cNvPr id="9" name="object 9"/>
          <p:cNvSpPr txBox="1"/>
          <p:nvPr/>
        </p:nvSpPr>
        <p:spPr>
          <a:xfrm>
            <a:off x="347294" y="662951"/>
            <a:ext cx="3847465" cy="2257425"/>
          </a:xfrm>
          <a:prstGeom prst="rect">
            <a:avLst/>
          </a:prstGeom>
        </p:spPr>
        <p:txBody>
          <a:bodyPr vert="horz" wrap="square" lIns="0" tIns="12065" rIns="0" bIns="0" rtlCol="0">
            <a:spAutoFit/>
          </a:bodyPr>
          <a:lstStyle/>
          <a:p>
            <a:pPr marL="12700" algn="just">
              <a:lnSpc>
                <a:spcPct val="100000"/>
              </a:lnSpc>
              <a:spcBef>
                <a:spcPts val="95"/>
              </a:spcBef>
            </a:pPr>
            <a:r>
              <a:rPr lang="es-CO" sz="800" spc="20" dirty="0" err="1">
                <a:latin typeface="SimSun"/>
                <a:cs typeface="SimSun"/>
              </a:rPr>
              <a:t>path.join</a:t>
            </a:r>
            <a:r>
              <a:rPr lang="es-CO" sz="800" spc="20" dirty="0">
                <a:latin typeface="SimSun"/>
                <a:cs typeface="SimSun"/>
              </a:rPr>
              <a:t>(</a:t>
            </a:r>
            <a:r>
              <a:rPr lang="es-CO" sz="800" spc="30" dirty="0">
                <a:latin typeface="SimSun"/>
                <a:cs typeface="SimSun"/>
              </a:rPr>
              <a:t> </a:t>
            </a:r>
            <a:r>
              <a:rPr lang="es-CO" sz="800" spc="20" dirty="0" err="1">
                <a:latin typeface="SimSun"/>
                <a:cs typeface="SimSun"/>
              </a:rPr>
              <a:t>process.env.HOME</a:t>
            </a:r>
            <a:r>
              <a:rPr lang="es-CO" sz="800" spc="20" dirty="0">
                <a:latin typeface="SimSun"/>
                <a:cs typeface="SimSun"/>
              </a:rPr>
              <a:t>,</a:t>
            </a:r>
            <a:r>
              <a:rPr lang="es-CO" sz="800" spc="30" dirty="0">
                <a:latin typeface="SimSun"/>
                <a:cs typeface="SimSun"/>
              </a:rPr>
              <a:t> </a:t>
            </a:r>
            <a:r>
              <a:rPr lang="es-CO" sz="800" spc="20" dirty="0">
                <a:latin typeface="SimSun"/>
                <a:cs typeface="SimSun"/>
              </a:rPr>
              <a:t>"www/site01");</a:t>
            </a:r>
            <a:endParaRPr lang="es-CO" sz="800" dirty="0">
              <a:latin typeface="SimSun"/>
              <a:cs typeface="SimSun"/>
            </a:endParaRPr>
          </a:p>
          <a:p>
            <a:pPr algn="just">
              <a:lnSpc>
                <a:spcPct val="100000"/>
              </a:lnSpc>
              <a:spcBef>
                <a:spcPts val="55"/>
              </a:spcBef>
            </a:pPr>
            <a:endParaRPr lang="es-CO" sz="1150" dirty="0">
              <a:latin typeface="SimSun"/>
              <a:cs typeface="SimSun"/>
            </a:endParaRPr>
          </a:p>
          <a:p>
            <a:pPr marL="12700" algn="just">
              <a:lnSpc>
                <a:spcPct val="100000"/>
              </a:lnSpc>
            </a:pPr>
            <a:r>
              <a:rPr lang="es-CO" sz="1100" spc="-55" dirty="0">
                <a:latin typeface="Tahoma"/>
                <a:cs typeface="Tahoma"/>
              </a:rPr>
              <a:t>o</a:t>
            </a:r>
            <a:endParaRPr lang="es-CO" sz="1100" dirty="0">
              <a:latin typeface="Tahoma"/>
              <a:cs typeface="Tahoma"/>
            </a:endParaRPr>
          </a:p>
          <a:p>
            <a:pPr marL="12700" algn="just">
              <a:lnSpc>
                <a:spcPct val="100000"/>
              </a:lnSpc>
              <a:spcBef>
                <a:spcPts val="825"/>
              </a:spcBef>
            </a:pPr>
            <a:r>
              <a:rPr lang="es-CO" sz="800" spc="20" dirty="0" err="1">
                <a:latin typeface="SimSun"/>
                <a:cs typeface="SimSun"/>
              </a:rPr>
              <a:t>path.join</a:t>
            </a:r>
            <a:r>
              <a:rPr lang="es-CO" sz="800" spc="20" dirty="0">
                <a:latin typeface="SimSun"/>
                <a:cs typeface="SimSun"/>
              </a:rPr>
              <a:t>(</a:t>
            </a:r>
            <a:r>
              <a:rPr lang="es-CO" sz="800" spc="30" dirty="0">
                <a:latin typeface="SimSun"/>
                <a:cs typeface="SimSun"/>
              </a:rPr>
              <a:t> </a:t>
            </a:r>
            <a:r>
              <a:rPr lang="es-CO" sz="800" spc="20" dirty="0" err="1">
                <a:latin typeface="SimSun"/>
                <a:cs typeface="SimSun"/>
              </a:rPr>
              <a:t>process.env.HOME</a:t>
            </a:r>
            <a:r>
              <a:rPr lang="es-CO" sz="800" spc="20" dirty="0">
                <a:latin typeface="SimSun"/>
                <a:cs typeface="SimSun"/>
              </a:rPr>
              <a:t>,</a:t>
            </a:r>
            <a:r>
              <a:rPr lang="es-CO" sz="800" spc="30" dirty="0">
                <a:latin typeface="SimSun"/>
                <a:cs typeface="SimSun"/>
              </a:rPr>
              <a:t> </a:t>
            </a:r>
            <a:r>
              <a:rPr lang="es-CO" sz="800" spc="20" dirty="0">
                <a:latin typeface="SimSun"/>
                <a:cs typeface="SimSun"/>
              </a:rPr>
              <a:t>"/www/site01");</a:t>
            </a:r>
            <a:endParaRPr lang="es-CO" sz="800" dirty="0">
              <a:latin typeface="SimSun"/>
              <a:cs typeface="SimSun"/>
            </a:endParaRPr>
          </a:p>
          <a:p>
            <a:pPr algn="just">
              <a:lnSpc>
                <a:spcPct val="100000"/>
              </a:lnSpc>
            </a:pPr>
            <a:endParaRPr lang="es-CO" sz="1000" dirty="0">
              <a:latin typeface="SimSun"/>
              <a:cs typeface="SimSun"/>
            </a:endParaRPr>
          </a:p>
          <a:p>
            <a:pPr marL="12700" algn="just">
              <a:lnSpc>
                <a:spcPct val="100000"/>
              </a:lnSpc>
              <a:spcBef>
                <a:spcPts val="655"/>
              </a:spcBef>
            </a:pPr>
            <a:r>
              <a:rPr lang="es-CO" sz="1100" spc="-30" dirty="0">
                <a:latin typeface="Tahoma"/>
                <a:cs typeface="Tahoma"/>
              </a:rPr>
              <a:t>Ya </a:t>
            </a:r>
            <a:r>
              <a:rPr lang="es-CO" sz="1100" spc="-70" dirty="0">
                <a:latin typeface="Tahoma"/>
                <a:cs typeface="Tahoma"/>
              </a:rPr>
              <a:t>que</a:t>
            </a:r>
            <a:endParaRPr lang="es-CO" sz="1100" dirty="0">
              <a:latin typeface="Tahoma"/>
              <a:cs typeface="Tahoma"/>
            </a:endParaRPr>
          </a:p>
          <a:p>
            <a:pPr marL="289560" marR="391795" algn="just">
              <a:lnSpc>
                <a:spcPct val="102499"/>
              </a:lnSpc>
              <a:spcBef>
                <a:spcPts val="305"/>
              </a:spcBef>
            </a:pPr>
            <a:r>
              <a:rPr lang="es-CO" sz="1100" spc="20" dirty="0">
                <a:latin typeface="Tahoma"/>
                <a:cs typeface="Tahoma"/>
              </a:rPr>
              <a:t>El </a:t>
            </a:r>
            <a:r>
              <a:rPr lang="es-CO" sz="1100" spc="-125" dirty="0">
                <a:latin typeface="Tahoma"/>
                <a:cs typeface="Tahoma"/>
              </a:rPr>
              <a:t>método </a:t>
            </a:r>
            <a:r>
              <a:rPr lang="es-CO" sz="1100" spc="20" dirty="0" err="1">
                <a:latin typeface="SimSun"/>
                <a:cs typeface="SimSun"/>
              </a:rPr>
              <a:t>path.join</a:t>
            </a:r>
            <a:r>
              <a:rPr lang="es-CO" sz="1100" spc="20" dirty="0">
                <a:latin typeface="SimSun"/>
                <a:cs typeface="SimSun"/>
              </a:rPr>
              <a:t>() </a:t>
            </a:r>
            <a:r>
              <a:rPr lang="es-CO" sz="1100" spc="-45" dirty="0">
                <a:latin typeface="Tahoma"/>
                <a:cs typeface="Tahoma"/>
              </a:rPr>
              <a:t>concatena </a:t>
            </a:r>
            <a:r>
              <a:rPr lang="es-CO" sz="1100" spc="-60" dirty="0">
                <a:latin typeface="Tahoma"/>
                <a:cs typeface="Tahoma"/>
              </a:rPr>
              <a:t>dos </a:t>
            </a:r>
            <a:r>
              <a:rPr lang="es-CO" sz="1100" spc="-45" dirty="0">
                <a:latin typeface="Tahoma"/>
                <a:cs typeface="Tahoma"/>
              </a:rPr>
              <a:t>trayectos </a:t>
            </a:r>
            <a:r>
              <a:rPr lang="es-CO" sz="1100" spc="-35" dirty="0">
                <a:latin typeface="Tahoma"/>
                <a:cs typeface="Tahoma"/>
              </a:rPr>
              <a:t>(sin </a:t>
            </a:r>
            <a:r>
              <a:rPr lang="es-CO" sz="1100" spc="-30" dirty="0">
                <a:latin typeface="Tahoma"/>
                <a:cs typeface="Tahoma"/>
              </a:rPr>
              <a:t> </a:t>
            </a:r>
            <a:r>
              <a:rPr lang="es-CO" sz="1100" spc="-40" dirty="0">
                <a:latin typeface="Tahoma"/>
                <a:cs typeface="Tahoma"/>
              </a:rPr>
              <a:t>im</a:t>
            </a:r>
            <a:r>
              <a:rPr lang="es-CO" sz="1100" spc="-5" dirty="0">
                <a:latin typeface="Tahoma"/>
                <a:cs typeface="Tahoma"/>
              </a:rPr>
              <a:t>p</a:t>
            </a:r>
            <a:r>
              <a:rPr lang="es-CO" sz="1100" spc="-90" dirty="0">
                <a:latin typeface="Tahoma"/>
                <a:cs typeface="Tahoma"/>
              </a:rPr>
              <a:t>o</a:t>
            </a:r>
            <a:r>
              <a:rPr lang="es-CO" sz="1100" spc="-20" dirty="0">
                <a:latin typeface="Tahoma"/>
                <a:cs typeface="Tahoma"/>
              </a:rPr>
              <a:t>rt</a:t>
            </a:r>
            <a:r>
              <a:rPr lang="es-CO" sz="1100" spc="-60" dirty="0">
                <a:latin typeface="Tahoma"/>
                <a:cs typeface="Tahoma"/>
              </a:rPr>
              <a:t>a</a:t>
            </a:r>
            <a:r>
              <a:rPr lang="es-CO" sz="1100" spc="-25" dirty="0">
                <a:latin typeface="Tahoma"/>
                <a:cs typeface="Tahoma"/>
              </a:rPr>
              <a:t>r</a:t>
            </a:r>
            <a:r>
              <a:rPr lang="es-CO" sz="1100" spc="20" dirty="0">
                <a:latin typeface="Tahoma"/>
                <a:cs typeface="Tahoma"/>
              </a:rPr>
              <a:t> </a:t>
            </a:r>
            <a:r>
              <a:rPr lang="es-CO" sz="1100" spc="-35" dirty="0">
                <a:latin typeface="Tahoma"/>
                <a:cs typeface="Tahoma"/>
              </a:rPr>
              <a:t>si</a:t>
            </a:r>
            <a:r>
              <a:rPr lang="es-CO" sz="1100" spc="15" dirty="0">
                <a:latin typeface="Tahoma"/>
                <a:cs typeface="Tahoma"/>
              </a:rPr>
              <a:t> </a:t>
            </a:r>
            <a:r>
              <a:rPr lang="es-CO" sz="1100" spc="-45" dirty="0">
                <a:latin typeface="Tahoma"/>
                <a:cs typeface="Tahoma"/>
              </a:rPr>
              <a:t>el</a:t>
            </a:r>
            <a:r>
              <a:rPr lang="es-CO" sz="1100" spc="15" dirty="0">
                <a:latin typeface="Tahoma"/>
                <a:cs typeface="Tahoma"/>
              </a:rPr>
              <a:t> </a:t>
            </a:r>
            <a:r>
              <a:rPr lang="es-CO" sz="1100" spc="-605" dirty="0" err="1">
                <a:latin typeface="Tahoma"/>
                <a:cs typeface="Tahoma"/>
              </a:rPr>
              <a:t>u</a:t>
            </a:r>
            <a:r>
              <a:rPr lang="es-CO" sz="1100" spc="-50" dirty="0" err="1">
                <a:latin typeface="Tahoma"/>
                <a:cs typeface="Tahoma"/>
              </a:rPr>
              <a:t>último</a:t>
            </a:r>
            <a:r>
              <a:rPr lang="es-CO" sz="1100" spc="15" dirty="0">
                <a:latin typeface="Tahoma"/>
                <a:cs typeface="Tahoma"/>
              </a:rPr>
              <a:t> </a:t>
            </a:r>
            <a:r>
              <a:rPr lang="es-CO" sz="1100" spc="-50" dirty="0">
                <a:latin typeface="Tahoma"/>
                <a:cs typeface="Tahoma"/>
              </a:rPr>
              <a:t>acaba</a:t>
            </a:r>
            <a:r>
              <a:rPr lang="es-CO" sz="1100" spc="20" dirty="0">
                <a:latin typeface="Tahoma"/>
                <a:cs typeface="Tahoma"/>
              </a:rPr>
              <a:t> </a:t>
            </a:r>
            <a:r>
              <a:rPr lang="es-CO" sz="1100" spc="-75" dirty="0">
                <a:latin typeface="Tahoma"/>
                <a:cs typeface="Tahoma"/>
              </a:rPr>
              <a:t>en</a:t>
            </a:r>
            <a:r>
              <a:rPr lang="es-CO" sz="1100" spc="20" dirty="0">
                <a:latin typeface="Tahoma"/>
                <a:cs typeface="Tahoma"/>
              </a:rPr>
              <a:t> </a:t>
            </a:r>
            <a:r>
              <a:rPr lang="es-CO" sz="1100" spc="-55" dirty="0">
                <a:latin typeface="Tahoma"/>
                <a:cs typeface="Tahoma"/>
              </a:rPr>
              <a:t>b</a:t>
            </a:r>
            <a:r>
              <a:rPr lang="es-CO" sz="1100" spc="-85" dirty="0">
                <a:latin typeface="Tahoma"/>
                <a:cs typeface="Tahoma"/>
              </a:rPr>
              <a:t>a</a:t>
            </a:r>
            <a:r>
              <a:rPr lang="es-CO" sz="1100" spc="-35" dirty="0">
                <a:latin typeface="Tahoma"/>
                <a:cs typeface="Tahoma"/>
              </a:rPr>
              <a:t>rr</a:t>
            </a:r>
            <a:r>
              <a:rPr lang="es-CO" sz="1100" spc="-45" dirty="0">
                <a:latin typeface="Tahoma"/>
                <a:cs typeface="Tahoma"/>
              </a:rPr>
              <a:t>a</a:t>
            </a:r>
            <a:r>
              <a:rPr lang="es-CO" sz="1100" spc="20" dirty="0">
                <a:latin typeface="Tahoma"/>
                <a:cs typeface="Tahoma"/>
              </a:rPr>
              <a:t> </a:t>
            </a:r>
            <a:r>
              <a:rPr lang="es-CO" sz="1100" spc="-55" dirty="0">
                <a:latin typeface="Tahoma"/>
                <a:cs typeface="Tahoma"/>
              </a:rPr>
              <a:t>o</a:t>
            </a:r>
            <a:r>
              <a:rPr lang="es-CO" sz="1100" spc="15" dirty="0">
                <a:latin typeface="Tahoma"/>
                <a:cs typeface="Tahoma"/>
              </a:rPr>
              <a:t> </a:t>
            </a:r>
            <a:r>
              <a:rPr lang="es-CO" sz="1100" spc="-60" dirty="0">
                <a:latin typeface="Tahoma"/>
                <a:cs typeface="Tahoma"/>
              </a:rPr>
              <a:t>no</a:t>
            </a:r>
            <a:r>
              <a:rPr lang="es-CO" sz="1100" spc="-30" dirty="0">
                <a:latin typeface="Tahoma"/>
                <a:cs typeface="Tahoma"/>
              </a:rPr>
              <a:t>,</a:t>
            </a:r>
            <a:r>
              <a:rPr lang="es-CO" sz="1100" spc="15" dirty="0">
                <a:latin typeface="Tahoma"/>
                <a:cs typeface="Tahoma"/>
              </a:rPr>
              <a:t> </a:t>
            </a:r>
            <a:r>
              <a:rPr lang="es-CO" sz="1100" spc="-55" dirty="0">
                <a:latin typeface="Tahoma"/>
                <a:cs typeface="Tahoma"/>
              </a:rPr>
              <a:t>o</a:t>
            </a:r>
            <a:r>
              <a:rPr lang="es-CO" sz="1100" spc="20" dirty="0">
                <a:latin typeface="Tahoma"/>
                <a:cs typeface="Tahoma"/>
              </a:rPr>
              <a:t> </a:t>
            </a:r>
            <a:r>
              <a:rPr lang="es-CO" sz="1100" spc="-100" dirty="0">
                <a:latin typeface="Tahoma"/>
                <a:cs typeface="Tahoma"/>
              </a:rPr>
              <a:t>e</a:t>
            </a:r>
            <a:r>
              <a:rPr lang="es-CO" sz="1100" spc="5" dirty="0">
                <a:latin typeface="Tahoma"/>
                <a:cs typeface="Tahoma"/>
              </a:rPr>
              <a:t>l</a:t>
            </a:r>
            <a:r>
              <a:rPr lang="es-CO" sz="1100" spc="20" dirty="0">
                <a:latin typeface="Tahoma"/>
                <a:cs typeface="Tahoma"/>
              </a:rPr>
              <a:t> </a:t>
            </a:r>
            <a:r>
              <a:rPr lang="es-CO" sz="1100" spc="-80" dirty="0">
                <a:latin typeface="Tahoma"/>
                <a:cs typeface="Tahoma"/>
              </a:rPr>
              <a:t>p</a:t>
            </a:r>
            <a:r>
              <a:rPr lang="es-CO" sz="1100" spc="-45" dirty="0">
                <a:latin typeface="Tahoma"/>
                <a:cs typeface="Tahoma"/>
              </a:rPr>
              <a:t>rimero  </a:t>
            </a:r>
            <a:r>
              <a:rPr lang="es-CO" sz="1100" spc="-50" dirty="0">
                <a:latin typeface="Tahoma"/>
                <a:cs typeface="Tahoma"/>
              </a:rPr>
              <a:t>empieza</a:t>
            </a:r>
            <a:r>
              <a:rPr lang="es-CO" sz="1100" spc="15" dirty="0">
                <a:latin typeface="Tahoma"/>
                <a:cs typeface="Tahoma"/>
              </a:rPr>
              <a:t> </a:t>
            </a:r>
            <a:r>
              <a:rPr lang="es-CO" sz="1100" spc="-45" dirty="0">
                <a:latin typeface="Tahoma"/>
                <a:cs typeface="Tahoma"/>
              </a:rPr>
              <a:t>por</a:t>
            </a:r>
            <a:r>
              <a:rPr lang="es-CO" sz="1100" spc="20" dirty="0">
                <a:latin typeface="Tahoma"/>
                <a:cs typeface="Tahoma"/>
              </a:rPr>
              <a:t> </a:t>
            </a:r>
            <a:r>
              <a:rPr lang="es-CO" sz="1100" spc="-50" dirty="0">
                <a:latin typeface="Tahoma"/>
                <a:cs typeface="Tahoma"/>
              </a:rPr>
              <a:t>barra</a:t>
            </a:r>
            <a:r>
              <a:rPr lang="es-CO" sz="1100" spc="10" dirty="0">
                <a:latin typeface="Tahoma"/>
                <a:cs typeface="Tahoma"/>
              </a:rPr>
              <a:t> </a:t>
            </a:r>
            <a:r>
              <a:rPr lang="es-CO" sz="1100" spc="-55" dirty="0">
                <a:latin typeface="Tahoma"/>
                <a:cs typeface="Tahoma"/>
              </a:rPr>
              <a:t>o</a:t>
            </a:r>
            <a:r>
              <a:rPr lang="es-CO" sz="1100" spc="15" dirty="0">
                <a:latin typeface="Tahoma"/>
                <a:cs typeface="Tahoma"/>
              </a:rPr>
              <a:t> </a:t>
            </a:r>
            <a:r>
              <a:rPr lang="es-CO" sz="1100" spc="-40" dirty="0">
                <a:latin typeface="Tahoma"/>
                <a:cs typeface="Tahoma"/>
              </a:rPr>
              <a:t>no)</a:t>
            </a:r>
            <a:endParaRPr lang="es-CO" sz="1100" dirty="0">
              <a:latin typeface="Tahoma"/>
              <a:cs typeface="Tahoma"/>
            </a:endParaRPr>
          </a:p>
          <a:p>
            <a:pPr marL="289560" marR="5080" algn="just">
              <a:lnSpc>
                <a:spcPct val="102600"/>
              </a:lnSpc>
              <a:spcBef>
                <a:spcPts val="300"/>
              </a:spcBef>
            </a:pPr>
            <a:r>
              <a:rPr lang="es-CO" sz="1100" spc="20" dirty="0">
                <a:latin typeface="Tahoma"/>
                <a:cs typeface="Tahoma"/>
              </a:rPr>
              <a:t>El</a:t>
            </a:r>
            <a:r>
              <a:rPr lang="es-CO" sz="1100" spc="15" dirty="0">
                <a:latin typeface="Tahoma"/>
                <a:cs typeface="Tahoma"/>
              </a:rPr>
              <a:t> </a:t>
            </a:r>
            <a:r>
              <a:rPr lang="es-CO" sz="1100" spc="-65" dirty="0">
                <a:latin typeface="Tahoma"/>
                <a:cs typeface="Tahoma"/>
              </a:rPr>
              <a:t>segundo</a:t>
            </a:r>
            <a:r>
              <a:rPr lang="es-CO" sz="1100" spc="20" dirty="0">
                <a:latin typeface="Tahoma"/>
                <a:cs typeface="Tahoma"/>
              </a:rPr>
              <a:t> </a:t>
            </a:r>
            <a:r>
              <a:rPr lang="es-CO" sz="1100" spc="-55" dirty="0">
                <a:latin typeface="Tahoma"/>
                <a:cs typeface="Tahoma"/>
              </a:rPr>
              <a:t>argumento</a:t>
            </a:r>
            <a:r>
              <a:rPr lang="es-CO" sz="1100" spc="20" dirty="0">
                <a:latin typeface="Tahoma"/>
                <a:cs typeface="Tahoma"/>
              </a:rPr>
              <a:t> </a:t>
            </a:r>
            <a:r>
              <a:rPr lang="es-CO" sz="1100" spc="-75" dirty="0">
                <a:latin typeface="Tahoma"/>
                <a:cs typeface="Tahoma"/>
              </a:rPr>
              <a:t>de</a:t>
            </a:r>
            <a:r>
              <a:rPr lang="es-CO" sz="1100" spc="20" dirty="0">
                <a:latin typeface="Tahoma"/>
                <a:cs typeface="Tahoma"/>
              </a:rPr>
              <a:t> </a:t>
            </a:r>
            <a:r>
              <a:rPr lang="es-CO" sz="1100" i="1" spc="-75" dirty="0" err="1">
                <a:latin typeface="Trebuchet MS"/>
                <a:cs typeface="Trebuchet MS"/>
              </a:rPr>
              <a:t>join</a:t>
            </a:r>
            <a:r>
              <a:rPr lang="es-CO" sz="1100" i="1" spc="30" dirty="0">
                <a:latin typeface="Trebuchet MS"/>
                <a:cs typeface="Trebuchet MS"/>
              </a:rPr>
              <a:t> </a:t>
            </a:r>
            <a:r>
              <a:rPr lang="es-CO" sz="1100" spc="-55" dirty="0">
                <a:latin typeface="Tahoma"/>
                <a:cs typeface="Tahoma"/>
              </a:rPr>
              <a:t>no</a:t>
            </a:r>
            <a:r>
              <a:rPr lang="es-CO" sz="1100" spc="20" dirty="0">
                <a:latin typeface="Tahoma"/>
                <a:cs typeface="Tahoma"/>
              </a:rPr>
              <a:t> </a:t>
            </a:r>
            <a:r>
              <a:rPr lang="es-CO" sz="1100" spc="-85" dirty="0">
                <a:latin typeface="Tahoma"/>
                <a:cs typeface="Tahoma"/>
              </a:rPr>
              <a:t>es</a:t>
            </a:r>
            <a:r>
              <a:rPr lang="es-CO" sz="1100" spc="20" dirty="0">
                <a:latin typeface="Tahoma"/>
                <a:cs typeface="Tahoma"/>
              </a:rPr>
              <a:t> </a:t>
            </a:r>
            <a:r>
              <a:rPr lang="es-CO" sz="1100" spc="-25" dirty="0">
                <a:latin typeface="Tahoma"/>
                <a:cs typeface="Tahoma"/>
              </a:rPr>
              <a:t>ni</a:t>
            </a:r>
            <a:r>
              <a:rPr lang="es-CO" sz="1100" spc="15" dirty="0">
                <a:latin typeface="Tahoma"/>
                <a:cs typeface="Tahoma"/>
              </a:rPr>
              <a:t> </a:t>
            </a:r>
            <a:r>
              <a:rPr lang="es-CO" sz="1100" spc="-55" dirty="0">
                <a:latin typeface="Tahoma"/>
                <a:cs typeface="Tahoma"/>
              </a:rPr>
              <a:t>un</a:t>
            </a:r>
            <a:r>
              <a:rPr lang="es-CO" sz="1100" spc="20" dirty="0">
                <a:latin typeface="Tahoma"/>
                <a:cs typeface="Tahoma"/>
              </a:rPr>
              <a:t> </a:t>
            </a:r>
            <a:r>
              <a:rPr lang="es-CO" sz="1100" spc="-40" dirty="0">
                <a:latin typeface="Tahoma"/>
                <a:cs typeface="Tahoma"/>
              </a:rPr>
              <a:t>trayecto</a:t>
            </a:r>
            <a:r>
              <a:rPr lang="es-CO" sz="1100" spc="20" dirty="0">
                <a:latin typeface="Tahoma"/>
                <a:cs typeface="Tahoma"/>
              </a:rPr>
              <a:t> </a:t>
            </a:r>
            <a:r>
              <a:rPr lang="es-CO" sz="1100" spc="-35" dirty="0">
                <a:latin typeface="Tahoma"/>
                <a:cs typeface="Tahoma"/>
              </a:rPr>
              <a:t>relativo</a:t>
            </a:r>
            <a:r>
              <a:rPr lang="es-CO" sz="1100" spc="15" dirty="0">
                <a:latin typeface="Tahoma"/>
                <a:cs typeface="Tahoma"/>
              </a:rPr>
              <a:t> </a:t>
            </a:r>
            <a:r>
              <a:rPr lang="es-CO" sz="1100" spc="-25" dirty="0">
                <a:latin typeface="Tahoma"/>
                <a:cs typeface="Tahoma"/>
              </a:rPr>
              <a:t>ni </a:t>
            </a:r>
            <a:r>
              <a:rPr lang="es-CO" sz="1100" spc="-325" dirty="0">
                <a:latin typeface="Tahoma"/>
                <a:cs typeface="Tahoma"/>
              </a:rPr>
              <a:t> </a:t>
            </a:r>
            <a:r>
              <a:rPr lang="es-CO" sz="1100" spc="-55" dirty="0">
                <a:latin typeface="Tahoma"/>
                <a:cs typeface="Tahoma"/>
              </a:rPr>
              <a:t>un</a:t>
            </a:r>
            <a:r>
              <a:rPr lang="es-CO" sz="1100" spc="15" dirty="0">
                <a:latin typeface="Tahoma"/>
                <a:cs typeface="Tahoma"/>
              </a:rPr>
              <a:t> </a:t>
            </a:r>
            <a:r>
              <a:rPr lang="es-CO" sz="1100" spc="-40" dirty="0">
                <a:latin typeface="Tahoma"/>
                <a:cs typeface="Tahoma"/>
              </a:rPr>
              <a:t>trayecto</a:t>
            </a:r>
            <a:r>
              <a:rPr lang="es-CO" sz="1100" spc="20" dirty="0">
                <a:latin typeface="Tahoma"/>
                <a:cs typeface="Tahoma"/>
              </a:rPr>
              <a:t> </a:t>
            </a:r>
            <a:r>
              <a:rPr lang="es-CO" sz="1100" spc="-40" dirty="0">
                <a:latin typeface="Tahoma"/>
                <a:cs typeface="Tahoma"/>
              </a:rPr>
              <a:t>absoluto,</a:t>
            </a:r>
            <a:r>
              <a:rPr lang="es-CO" sz="1100" spc="15" dirty="0">
                <a:latin typeface="Tahoma"/>
                <a:cs typeface="Tahoma"/>
              </a:rPr>
              <a:t> </a:t>
            </a:r>
            <a:r>
              <a:rPr lang="es-CO" sz="1100" spc="-45" dirty="0">
                <a:latin typeface="Tahoma"/>
                <a:cs typeface="Tahoma"/>
              </a:rPr>
              <a:t>sino</a:t>
            </a:r>
            <a:r>
              <a:rPr lang="es-CO" sz="1100" spc="20" dirty="0">
                <a:latin typeface="Tahoma"/>
                <a:cs typeface="Tahoma"/>
              </a:rPr>
              <a:t> </a:t>
            </a:r>
            <a:r>
              <a:rPr lang="es-CO" sz="1100" spc="-55" dirty="0">
                <a:latin typeface="Tahoma"/>
                <a:cs typeface="Tahoma"/>
              </a:rPr>
              <a:t>un</a:t>
            </a:r>
            <a:r>
              <a:rPr lang="es-CO" sz="1100" spc="15" dirty="0">
                <a:latin typeface="Tahoma"/>
                <a:cs typeface="Tahoma"/>
              </a:rPr>
              <a:t> </a:t>
            </a:r>
            <a:r>
              <a:rPr lang="es-CO" sz="1100" spc="-40" dirty="0">
                <a:latin typeface="Tahoma"/>
                <a:cs typeface="Tahoma"/>
              </a:rPr>
              <a:t>trayecto</a:t>
            </a:r>
            <a:r>
              <a:rPr lang="es-CO" sz="1100" spc="20" dirty="0">
                <a:latin typeface="Tahoma"/>
                <a:cs typeface="Tahoma"/>
              </a:rPr>
              <a:t> </a:t>
            </a:r>
            <a:r>
              <a:rPr lang="es-CO" sz="1100" spc="-55" dirty="0">
                <a:latin typeface="Tahoma"/>
                <a:cs typeface="Tahoma"/>
              </a:rPr>
              <a:t>a</a:t>
            </a:r>
            <a:r>
              <a:rPr lang="es-CO" sz="1100" spc="15" dirty="0">
                <a:latin typeface="Tahoma"/>
                <a:cs typeface="Tahoma"/>
              </a:rPr>
              <a:t> </a:t>
            </a:r>
            <a:r>
              <a:rPr lang="es-CO" sz="1100" spc="-45" dirty="0">
                <a:latin typeface="Tahoma"/>
                <a:cs typeface="Tahoma"/>
              </a:rPr>
              <a:t>concatenar</a:t>
            </a:r>
            <a:r>
              <a:rPr lang="es-CO" sz="1100" spc="15" dirty="0">
                <a:latin typeface="Tahoma"/>
                <a:cs typeface="Tahoma"/>
              </a:rPr>
              <a:t> </a:t>
            </a:r>
            <a:r>
              <a:rPr lang="es-CO" sz="1100" spc="-45" dirty="0">
                <a:latin typeface="Tahoma"/>
                <a:cs typeface="Tahoma"/>
              </a:rPr>
              <a:t>con</a:t>
            </a:r>
            <a:r>
              <a:rPr lang="es-CO" sz="1100" spc="20" dirty="0">
                <a:latin typeface="Tahoma"/>
                <a:cs typeface="Tahoma"/>
              </a:rPr>
              <a:t> </a:t>
            </a:r>
            <a:r>
              <a:rPr lang="es-CO" sz="1100" spc="-45" dirty="0">
                <a:latin typeface="Tahoma"/>
                <a:cs typeface="Tahoma"/>
              </a:rPr>
              <a:t>el </a:t>
            </a:r>
            <a:r>
              <a:rPr lang="es-CO" sz="1100" spc="-40" dirty="0">
                <a:latin typeface="Tahoma"/>
                <a:cs typeface="Tahoma"/>
              </a:rPr>
              <a:t> trayecto</a:t>
            </a:r>
            <a:r>
              <a:rPr lang="es-CO" sz="1100" spc="15" dirty="0">
                <a:latin typeface="Tahoma"/>
                <a:cs typeface="Tahoma"/>
              </a:rPr>
              <a:t> </a:t>
            </a:r>
            <a:r>
              <a:rPr lang="es-CO" sz="1100" spc="-40" dirty="0">
                <a:latin typeface="Tahoma"/>
                <a:cs typeface="Tahoma"/>
              </a:rPr>
              <a:t>especificado</a:t>
            </a:r>
            <a:r>
              <a:rPr lang="es-CO" sz="1100" spc="20" dirty="0">
                <a:latin typeface="Tahoma"/>
                <a:cs typeface="Tahoma"/>
              </a:rPr>
              <a:t> </a:t>
            </a:r>
            <a:r>
              <a:rPr lang="es-CO" sz="1100" spc="-75" dirty="0">
                <a:latin typeface="Tahoma"/>
                <a:cs typeface="Tahoma"/>
              </a:rPr>
              <a:t>en</a:t>
            </a:r>
            <a:r>
              <a:rPr lang="es-CO" sz="1100" spc="15" dirty="0">
                <a:latin typeface="Tahoma"/>
                <a:cs typeface="Tahoma"/>
              </a:rPr>
              <a:t> </a:t>
            </a:r>
            <a:r>
              <a:rPr lang="es-CO" sz="1100" spc="-45" dirty="0">
                <a:latin typeface="Tahoma"/>
                <a:cs typeface="Tahoma"/>
              </a:rPr>
              <a:t>el</a:t>
            </a:r>
            <a:r>
              <a:rPr lang="es-CO" sz="1100" spc="20" dirty="0">
                <a:latin typeface="Tahoma"/>
                <a:cs typeface="Tahoma"/>
              </a:rPr>
              <a:t> </a:t>
            </a:r>
            <a:r>
              <a:rPr lang="es-CO" sz="1100" spc="-50" dirty="0">
                <a:latin typeface="Tahoma"/>
                <a:cs typeface="Tahoma"/>
              </a:rPr>
              <a:t>primer</a:t>
            </a:r>
            <a:r>
              <a:rPr lang="es-CO" sz="1100" spc="15" dirty="0">
                <a:latin typeface="Tahoma"/>
                <a:cs typeface="Tahoma"/>
              </a:rPr>
              <a:t> </a:t>
            </a:r>
            <a:r>
              <a:rPr lang="es-CO" sz="1100" spc="-55" dirty="0">
                <a:latin typeface="Tahoma"/>
                <a:cs typeface="Tahoma"/>
              </a:rPr>
              <a:t>argumento</a:t>
            </a:r>
            <a:endParaRPr lang="es-CO" sz="1100" dirty="0">
              <a:latin typeface="Tahoma"/>
              <a:cs typeface="Tahoma"/>
            </a:endParaRPr>
          </a:p>
        </p:txBody>
      </p:sp>
      <p:grpSp>
        <p:nvGrpSpPr>
          <p:cNvPr id="10" name="object 10"/>
          <p:cNvGrpSpPr/>
          <p:nvPr/>
        </p:nvGrpSpPr>
        <p:grpSpPr>
          <a:xfrm>
            <a:off x="0" y="3333699"/>
            <a:ext cx="4608195" cy="122555"/>
            <a:chOff x="0" y="3333699"/>
            <a:chExt cx="4608195" cy="122555"/>
          </a:xfrm>
        </p:grpSpPr>
        <p:sp>
          <p:nvSpPr>
            <p:cNvPr id="11" name="object 11"/>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2" name="object 12"/>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5" name="object 15"/>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29</a:t>
            </a:fld>
            <a:endParaRPr spc="-20" dirty="0"/>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381000"/>
            <a:chOff x="0" y="0"/>
            <a:chExt cx="4608195" cy="381000"/>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68"/>
              <a:ext cx="4608004" cy="260646"/>
            </a:xfrm>
            <a:prstGeom prst="rect">
              <a:avLst/>
            </a:prstGeom>
          </p:spPr>
        </p:pic>
      </p:grpSp>
      <p:sp>
        <p:nvSpPr>
          <p:cNvPr id="6" name="object 6"/>
          <p:cNvSpPr txBox="1">
            <a:spLocks noGrp="1"/>
          </p:cNvSpPr>
          <p:nvPr>
            <p:ph type="title"/>
          </p:nvPr>
        </p:nvSpPr>
        <p:spPr>
          <a:xfrm>
            <a:off x="154762" y="117193"/>
            <a:ext cx="1402080" cy="244475"/>
          </a:xfrm>
          <a:prstGeom prst="rect">
            <a:avLst/>
          </a:prstGeom>
        </p:spPr>
        <p:txBody>
          <a:bodyPr vert="horz" wrap="square" lIns="0" tIns="17145" rIns="0" bIns="0" rtlCol="0">
            <a:spAutoFit/>
          </a:bodyPr>
          <a:lstStyle/>
          <a:p>
            <a:pPr marL="12700">
              <a:lnSpc>
                <a:spcPct val="100000"/>
              </a:lnSpc>
              <a:spcBef>
                <a:spcPts val="135"/>
              </a:spcBef>
            </a:pPr>
            <a:r>
              <a:rPr sz="1400" spc="-35" dirty="0">
                <a:solidFill>
                  <a:srgbClr val="FFFFFF"/>
                </a:solidFill>
              </a:rPr>
              <a:t>Dise</a:t>
            </a:r>
            <a:r>
              <a:rPr sz="1400" spc="-780" dirty="0">
                <a:solidFill>
                  <a:srgbClr val="FFFFFF"/>
                </a:solidFill>
              </a:rPr>
              <a:t>n</a:t>
            </a:r>
            <a:r>
              <a:rPr sz="1400" spc="-60" dirty="0">
                <a:solidFill>
                  <a:srgbClr val="FFFFFF"/>
                </a:solidFill>
              </a:rPr>
              <a:t>˜o</a:t>
            </a:r>
            <a:r>
              <a:rPr sz="1400" spc="30" dirty="0">
                <a:solidFill>
                  <a:srgbClr val="FFFFFF"/>
                </a:solidFill>
              </a:rPr>
              <a:t> </a:t>
            </a:r>
            <a:r>
              <a:rPr sz="1400" spc="-85" dirty="0">
                <a:solidFill>
                  <a:srgbClr val="FFFFFF"/>
                </a:solidFill>
              </a:rPr>
              <a:t>de</a:t>
            </a:r>
            <a:r>
              <a:rPr sz="1400" spc="30" dirty="0">
                <a:solidFill>
                  <a:srgbClr val="FFFFFF"/>
                </a:solidFill>
              </a:rPr>
              <a:t> </a:t>
            </a:r>
            <a:r>
              <a:rPr sz="1400" spc="-50" dirty="0">
                <a:solidFill>
                  <a:srgbClr val="FFFFFF"/>
                </a:solidFill>
              </a:rPr>
              <a:t>las</a:t>
            </a:r>
            <a:r>
              <a:rPr sz="1400" spc="30" dirty="0">
                <a:solidFill>
                  <a:srgbClr val="FFFFFF"/>
                </a:solidFill>
              </a:rPr>
              <a:t> </a:t>
            </a:r>
            <a:r>
              <a:rPr sz="1400" spc="40" dirty="0">
                <a:solidFill>
                  <a:srgbClr val="FFFFFF"/>
                </a:solidFill>
              </a:rPr>
              <a:t>URL</a:t>
            </a:r>
            <a:endParaRPr sz="1400"/>
          </a:p>
        </p:txBody>
      </p:sp>
      <p:pic>
        <p:nvPicPr>
          <p:cNvPr id="7" name="object 7"/>
          <p:cNvPicPr/>
          <p:nvPr/>
        </p:nvPicPr>
        <p:blipFill>
          <a:blip r:embed="rId3" cstate="print"/>
          <a:stretch>
            <a:fillRect/>
          </a:stretch>
        </p:blipFill>
        <p:spPr>
          <a:xfrm>
            <a:off x="0" y="377888"/>
            <a:ext cx="4608004" cy="50609"/>
          </a:xfrm>
          <a:prstGeom prst="rect">
            <a:avLst/>
          </a:prstGeom>
        </p:spPr>
      </p:pic>
      <p:pic>
        <p:nvPicPr>
          <p:cNvPr id="8" name="object 8"/>
          <p:cNvPicPr/>
          <p:nvPr/>
        </p:nvPicPr>
        <p:blipFill>
          <a:blip r:embed="rId4" cstate="print"/>
          <a:stretch>
            <a:fillRect/>
          </a:stretch>
        </p:blipFill>
        <p:spPr>
          <a:xfrm>
            <a:off x="502551" y="1903907"/>
            <a:ext cx="65265" cy="65265"/>
          </a:xfrm>
          <a:prstGeom prst="rect">
            <a:avLst/>
          </a:prstGeom>
        </p:spPr>
      </p:pic>
      <p:pic>
        <p:nvPicPr>
          <p:cNvPr id="9" name="object 9"/>
          <p:cNvPicPr/>
          <p:nvPr/>
        </p:nvPicPr>
        <p:blipFill>
          <a:blip r:embed="rId5" cstate="print"/>
          <a:stretch>
            <a:fillRect/>
          </a:stretch>
        </p:blipFill>
        <p:spPr>
          <a:xfrm>
            <a:off x="792327" y="2265794"/>
            <a:ext cx="52590" cy="52590"/>
          </a:xfrm>
          <a:prstGeom prst="rect">
            <a:avLst/>
          </a:prstGeom>
        </p:spPr>
      </p:pic>
      <p:pic>
        <p:nvPicPr>
          <p:cNvPr id="10" name="object 10"/>
          <p:cNvPicPr/>
          <p:nvPr/>
        </p:nvPicPr>
        <p:blipFill>
          <a:blip r:embed="rId5" cstate="print"/>
          <a:stretch>
            <a:fillRect/>
          </a:stretch>
        </p:blipFill>
        <p:spPr>
          <a:xfrm>
            <a:off x="792327" y="2569451"/>
            <a:ext cx="52590" cy="52590"/>
          </a:xfrm>
          <a:prstGeom prst="rect">
            <a:avLst/>
          </a:prstGeom>
        </p:spPr>
      </p:pic>
      <p:sp>
        <p:nvSpPr>
          <p:cNvPr id="11" name="object 11"/>
          <p:cNvSpPr txBox="1"/>
          <p:nvPr/>
        </p:nvSpPr>
        <p:spPr>
          <a:xfrm>
            <a:off x="347294" y="750429"/>
            <a:ext cx="3914140" cy="2071336"/>
          </a:xfrm>
          <a:prstGeom prst="rect">
            <a:avLst/>
          </a:prstGeom>
        </p:spPr>
        <p:txBody>
          <a:bodyPr vert="horz" wrap="square" lIns="0" tIns="6985" rIns="0" bIns="0" rtlCol="0">
            <a:spAutoFit/>
          </a:bodyPr>
          <a:lstStyle/>
          <a:p>
            <a:pPr marL="12700" marR="5080" algn="just">
              <a:lnSpc>
                <a:spcPct val="102600"/>
              </a:lnSpc>
              <a:spcBef>
                <a:spcPts val="55"/>
              </a:spcBef>
            </a:pPr>
            <a:r>
              <a:rPr lang="es-CO" sz="1100" spc="-40" dirty="0">
                <a:latin typeface="Tahoma"/>
                <a:cs typeface="Tahoma"/>
              </a:rPr>
              <a:t>La interface de una aplicación (las URL que usarán cliente y  servidor) en Express.js o en cualquier otra herramienta, debe seguir  los mismos principios de calidad. Una URL bien diseñada debería  permanecer un número indefinido de años (toda la vida), sin  importar que cambien las tecnologías: framework, lenguaje, sistema  operativo etc. Para ello:</a:t>
            </a:r>
          </a:p>
          <a:p>
            <a:pPr marL="289560" algn="just">
              <a:lnSpc>
                <a:spcPct val="100000"/>
              </a:lnSpc>
              <a:spcBef>
                <a:spcPts val="335"/>
              </a:spcBef>
            </a:pPr>
            <a:r>
              <a:rPr lang="es-CO" sz="1100" spc="-40" dirty="0">
                <a:latin typeface="Tahoma"/>
                <a:cs typeface="Tahoma"/>
              </a:rPr>
              <a:t>No exponer detalles técnicos. No se debería ver palabras como</a:t>
            </a:r>
          </a:p>
          <a:p>
            <a:pPr marL="289560" algn="just">
              <a:lnSpc>
                <a:spcPct val="100000"/>
              </a:lnSpc>
              <a:spcBef>
                <a:spcPts val="35"/>
              </a:spcBef>
            </a:pPr>
            <a:r>
              <a:rPr lang="es-CO" sz="1100" i="1" spc="-40" dirty="0" err="1">
                <a:latin typeface="Tahoma"/>
                <a:cs typeface="Tahoma"/>
              </a:rPr>
              <a:t>php</a:t>
            </a:r>
            <a:r>
              <a:rPr lang="es-CO" sz="1100" i="1" spc="-40" dirty="0">
                <a:latin typeface="Tahoma"/>
                <a:cs typeface="Tahoma"/>
              </a:rPr>
              <a:t> </a:t>
            </a:r>
            <a:r>
              <a:rPr lang="es-CO" sz="1100" i="1" spc="-40" dirty="0" err="1">
                <a:latin typeface="Tahoma"/>
                <a:cs typeface="Tahoma"/>
              </a:rPr>
              <a:t>asp</a:t>
            </a:r>
            <a:r>
              <a:rPr lang="es-CO" sz="1100" i="1" spc="-40" dirty="0">
                <a:latin typeface="Tahoma"/>
                <a:cs typeface="Tahoma"/>
              </a:rPr>
              <a:t> </a:t>
            </a:r>
            <a:r>
              <a:rPr lang="es-CO" sz="1100" spc="-40" dirty="0">
                <a:latin typeface="Tahoma"/>
                <a:cs typeface="Tahoma"/>
              </a:rPr>
              <a:t>o incluso </a:t>
            </a:r>
            <a:r>
              <a:rPr lang="es-CO" sz="1100" i="1" spc="-40" dirty="0" err="1">
                <a:latin typeface="Tahoma"/>
                <a:cs typeface="Tahoma"/>
              </a:rPr>
              <a:t>js</a:t>
            </a:r>
            <a:r>
              <a:rPr lang="es-CO" sz="1100" spc="-40" dirty="0">
                <a:latin typeface="Tahoma"/>
                <a:cs typeface="Tahoma"/>
              </a:rPr>
              <a:t>, etc. </a:t>
            </a:r>
          </a:p>
          <a:p>
            <a:pPr marL="566420" marR="1214120" algn="just">
              <a:lnSpc>
                <a:spcPct val="100000"/>
              </a:lnSpc>
              <a:spcBef>
                <a:spcPts val="175"/>
              </a:spcBef>
            </a:pPr>
            <a:r>
              <a:rPr lang="es-CO" sz="1000" spc="-30" dirty="0">
                <a:latin typeface="Tahoma"/>
                <a:cs typeface="Tahoma"/>
              </a:rPr>
              <a:t>Bien: </a:t>
            </a:r>
            <a:r>
              <a:rPr lang="es-CO" sz="1000" spc="-25" dirty="0">
                <a:latin typeface="Tahoma"/>
                <a:cs typeface="Tahoma"/>
              </a:rPr>
              <a:t> </a:t>
            </a:r>
            <a:r>
              <a:rPr lang="es-CO" sz="1000" spc="-35" dirty="0">
                <a:latin typeface="Tahoma"/>
                <a:cs typeface="Tahoma"/>
                <a:hlinkClick r:id="rId6"/>
              </a:rPr>
              <a:t>http://www.ejemplo.com/busqueda </a:t>
            </a:r>
            <a:r>
              <a:rPr lang="es-CO" sz="1000" spc="-30" dirty="0">
                <a:latin typeface="Tahoma"/>
                <a:cs typeface="Tahoma"/>
              </a:rPr>
              <a:t> </a:t>
            </a:r>
            <a:r>
              <a:rPr lang="es-CO" sz="1000" spc="-5" dirty="0">
                <a:latin typeface="Tahoma"/>
                <a:cs typeface="Tahoma"/>
              </a:rPr>
              <a:t>Mal: </a:t>
            </a:r>
            <a:r>
              <a:rPr lang="es-CO" sz="1000" dirty="0">
                <a:latin typeface="Tahoma"/>
                <a:cs typeface="Tahoma"/>
              </a:rPr>
              <a:t> </a:t>
            </a:r>
            <a:r>
              <a:rPr lang="es-CO" sz="1000" spc="-35" dirty="0">
                <a:latin typeface="Tahoma"/>
                <a:cs typeface="Tahoma"/>
                <a:hlinkClick r:id="rId7"/>
              </a:rPr>
              <a:t>http://www.ejemplo.com/busqueda.php</a:t>
            </a:r>
            <a:endParaRPr lang="es-CO" sz="1000" dirty="0">
              <a:latin typeface="Tahoma"/>
              <a:cs typeface="Tahoma"/>
            </a:endParaRPr>
          </a:p>
        </p:txBody>
      </p:sp>
      <p:grpSp>
        <p:nvGrpSpPr>
          <p:cNvPr id="12" name="object 12"/>
          <p:cNvGrpSpPr/>
          <p:nvPr/>
        </p:nvGrpSpPr>
        <p:grpSpPr>
          <a:xfrm>
            <a:off x="0" y="3333699"/>
            <a:ext cx="4608195" cy="122555"/>
            <a:chOff x="0" y="3333699"/>
            <a:chExt cx="4608195" cy="122555"/>
          </a:xfrm>
        </p:grpSpPr>
        <p:sp>
          <p:nvSpPr>
            <p:cNvPr id="13" name="object 13"/>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4" name="object 14"/>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6" name="object 16"/>
          <p:cNvSpPr txBox="1"/>
          <p:nvPr/>
        </p:nvSpPr>
        <p:spPr>
          <a:xfrm>
            <a:off x="2399296" y="3317733"/>
            <a:ext cx="350520" cy="137160"/>
          </a:xfrm>
          <a:prstGeom prst="rect">
            <a:avLst/>
          </a:prstGeom>
        </p:spPr>
        <p:txBody>
          <a:bodyPr vert="horz" wrap="square" lIns="0" tIns="24130" rIns="0" bIns="0" rtlCol="0">
            <a:spAutoFit/>
          </a:bodyPr>
          <a:lstStyle/>
          <a:p>
            <a:pPr marL="12700">
              <a:lnSpc>
                <a:spcPct val="100000"/>
              </a:lnSpc>
              <a:spcBef>
                <a:spcPts val="190"/>
              </a:spcBef>
            </a:pPr>
            <a:r>
              <a:rPr sz="600" spc="-15" dirty="0">
                <a:solidFill>
                  <a:srgbClr val="FFFFFF"/>
                </a:solidFill>
                <a:latin typeface="Microsoft Sans Serif"/>
                <a:cs typeface="Microsoft Sans Serif"/>
                <a:hlinkClick r:id="rId8" action="ppaction://hlinksldjump"/>
              </a:rPr>
              <a:t>Ex</a:t>
            </a:r>
            <a:r>
              <a:rPr sz="600" spc="-35" dirty="0">
                <a:solidFill>
                  <a:srgbClr val="FFFFFF"/>
                </a:solidFill>
                <a:latin typeface="Microsoft Sans Serif"/>
                <a:cs typeface="Microsoft Sans Serif"/>
                <a:hlinkClick r:id="rId8" action="ppaction://hlinksldjump"/>
              </a:rPr>
              <a:t>p</a:t>
            </a:r>
            <a:r>
              <a:rPr sz="600" spc="-30" dirty="0">
                <a:solidFill>
                  <a:srgbClr val="FFFFFF"/>
                </a:solidFill>
                <a:latin typeface="Microsoft Sans Serif"/>
                <a:cs typeface="Microsoft Sans Serif"/>
                <a:hlinkClick r:id="rId8" action="ppaction://hlinksldjump"/>
              </a:rPr>
              <a:t>ress.js</a:t>
            </a:r>
            <a:endParaRPr sz="600">
              <a:latin typeface="Microsoft Sans Serif"/>
              <a:cs typeface="Microsoft Sans Serif"/>
            </a:endParaRPr>
          </a:p>
        </p:txBody>
      </p:sp>
      <p:sp>
        <p:nvSpPr>
          <p:cNvPr id="17" name="object 17"/>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3</a:t>
            </a:fld>
            <a:endParaRPr spc="-20" dirty="0"/>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170815"/>
            <a:chOff x="0" y="0"/>
            <a:chExt cx="4608195" cy="170815"/>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73"/>
              <a:ext cx="4608004" cy="50609"/>
            </a:xfrm>
            <a:prstGeom prst="rect">
              <a:avLst/>
            </a:prstGeom>
          </p:spPr>
        </p:pic>
      </p:grpSp>
      <p:pic>
        <p:nvPicPr>
          <p:cNvPr id="6" name="object 6"/>
          <p:cNvPicPr/>
          <p:nvPr/>
        </p:nvPicPr>
        <p:blipFill>
          <a:blip r:embed="rId3" cstate="print"/>
          <a:stretch>
            <a:fillRect/>
          </a:stretch>
        </p:blipFill>
        <p:spPr>
          <a:xfrm>
            <a:off x="502551" y="627265"/>
            <a:ext cx="65265" cy="65265"/>
          </a:xfrm>
          <a:prstGeom prst="rect">
            <a:avLst/>
          </a:prstGeom>
        </p:spPr>
      </p:pic>
      <p:sp>
        <p:nvSpPr>
          <p:cNvPr id="7" name="object 7"/>
          <p:cNvSpPr txBox="1">
            <a:spLocks noGrp="1"/>
          </p:cNvSpPr>
          <p:nvPr>
            <p:ph type="body" idx="1"/>
          </p:nvPr>
        </p:nvSpPr>
        <p:spPr>
          <a:xfrm>
            <a:off x="618671" y="438197"/>
            <a:ext cx="3819980" cy="812928"/>
          </a:xfrm>
          <a:prstGeom prst="rect">
            <a:avLst/>
          </a:prstGeom>
        </p:spPr>
        <p:txBody>
          <a:bodyPr vert="horz" wrap="square" lIns="0" tIns="129743" rIns="0" bIns="0" rtlCol="0">
            <a:spAutoFit/>
          </a:bodyPr>
          <a:lstStyle/>
          <a:p>
            <a:pPr marL="12700" marR="5080" algn="just">
              <a:lnSpc>
                <a:spcPct val="102600"/>
              </a:lnSpc>
              <a:spcBef>
                <a:spcPts val="55"/>
              </a:spcBef>
            </a:pPr>
            <a:r>
              <a:rPr lang="es-CO" spc="-20" dirty="0"/>
              <a:t>Esto </a:t>
            </a:r>
            <a:r>
              <a:rPr lang="es-CO" spc="-85" dirty="0"/>
              <a:t>es</a:t>
            </a:r>
            <a:r>
              <a:rPr lang="es-CO" spc="-80" dirty="0"/>
              <a:t> </a:t>
            </a:r>
            <a:r>
              <a:rPr lang="es-CO" spc="-25" dirty="0"/>
              <a:t>lo </a:t>
            </a:r>
            <a:r>
              <a:rPr lang="es-CO" spc="-70" dirty="0"/>
              <a:t>que</a:t>
            </a:r>
            <a:r>
              <a:rPr lang="es-CO" spc="-65" dirty="0"/>
              <a:t> recomendamos </a:t>
            </a:r>
            <a:r>
              <a:rPr lang="es-CO" spc="-140" dirty="0"/>
              <a:t>aquí:</a:t>
            </a:r>
            <a:r>
              <a:rPr lang="es-CO" spc="-135" dirty="0"/>
              <a:t> </a:t>
            </a:r>
            <a:r>
              <a:rPr lang="es-CO" spc="-40" dirty="0"/>
              <a:t>especificar </a:t>
            </a:r>
            <a:r>
              <a:rPr lang="es-CO" spc="-60" dirty="0"/>
              <a:t>siempre </a:t>
            </a:r>
            <a:r>
              <a:rPr lang="es-CO" spc="-45" dirty="0"/>
              <a:t>el </a:t>
            </a:r>
            <a:r>
              <a:rPr lang="es-CO" spc="-40" dirty="0"/>
              <a:t> </a:t>
            </a:r>
            <a:r>
              <a:rPr lang="es-CO" spc="-35" dirty="0"/>
              <a:t>directorio</a:t>
            </a:r>
            <a:r>
              <a:rPr lang="es-CO" spc="15" dirty="0"/>
              <a:t> </a:t>
            </a:r>
            <a:r>
              <a:rPr lang="es-CO" spc="-25" dirty="0"/>
              <a:t>raíz</a:t>
            </a:r>
            <a:r>
              <a:rPr lang="es-CO" spc="20" dirty="0"/>
              <a:t> </a:t>
            </a:r>
            <a:r>
              <a:rPr lang="es-CO" spc="-75" dirty="0"/>
              <a:t>de</a:t>
            </a:r>
            <a:r>
              <a:rPr lang="es-CO" spc="20" dirty="0"/>
              <a:t> </a:t>
            </a:r>
            <a:r>
              <a:rPr lang="es-CO" spc="-55" dirty="0"/>
              <a:t>un</a:t>
            </a:r>
            <a:r>
              <a:rPr lang="es-CO" spc="15" dirty="0"/>
              <a:t> </a:t>
            </a:r>
            <a:r>
              <a:rPr lang="es-CO" spc="-20" dirty="0"/>
              <a:t>sitio</a:t>
            </a:r>
            <a:r>
              <a:rPr lang="es-CO" spc="20" dirty="0"/>
              <a:t> </a:t>
            </a:r>
            <a:r>
              <a:rPr lang="es-CO" spc="-85" dirty="0"/>
              <a:t>web</a:t>
            </a:r>
            <a:r>
              <a:rPr lang="es-CO" spc="25" dirty="0"/>
              <a:t> </a:t>
            </a:r>
            <a:r>
              <a:rPr lang="es-CO" spc="-55" dirty="0"/>
              <a:t>a</a:t>
            </a:r>
            <a:r>
              <a:rPr lang="es-CO" spc="15" dirty="0"/>
              <a:t> </a:t>
            </a:r>
            <a:r>
              <a:rPr lang="es-CO" spc="-30" dirty="0"/>
              <a:t>partir</a:t>
            </a:r>
            <a:r>
              <a:rPr lang="es-CO" spc="15" dirty="0"/>
              <a:t> </a:t>
            </a:r>
            <a:r>
              <a:rPr lang="es-CO" spc="-75" dirty="0"/>
              <a:t>de</a:t>
            </a:r>
            <a:r>
              <a:rPr lang="es-CO" spc="20" dirty="0"/>
              <a:t> </a:t>
            </a:r>
            <a:r>
              <a:rPr lang="es-CO" spc="-50" dirty="0"/>
              <a:t>variables</a:t>
            </a:r>
            <a:r>
              <a:rPr lang="es-CO" spc="20" dirty="0"/>
              <a:t> </a:t>
            </a:r>
            <a:r>
              <a:rPr lang="es-CO" spc="-75" dirty="0"/>
              <a:t>de</a:t>
            </a:r>
            <a:r>
              <a:rPr lang="es-CO" spc="15" dirty="0"/>
              <a:t> </a:t>
            </a:r>
            <a:r>
              <a:rPr lang="es-CO" spc="-50" dirty="0"/>
              <a:t>entorno </a:t>
            </a:r>
            <a:r>
              <a:rPr lang="es-CO" spc="-325" dirty="0"/>
              <a:t> </a:t>
            </a:r>
            <a:r>
              <a:rPr lang="es-CO" spc="-45" dirty="0"/>
              <a:t>(ya </a:t>
            </a:r>
            <a:r>
              <a:rPr lang="es-CO" spc="-75" dirty="0"/>
              <a:t>sea</a:t>
            </a:r>
            <a:r>
              <a:rPr lang="es-CO" spc="-70" dirty="0"/>
              <a:t> </a:t>
            </a:r>
            <a:r>
              <a:rPr lang="es-CO" i="1" spc="50" dirty="0">
                <a:latin typeface="Trebuchet MS"/>
                <a:cs typeface="Trebuchet MS"/>
              </a:rPr>
              <a:t>HOME</a:t>
            </a:r>
            <a:r>
              <a:rPr lang="es-CO" spc="50" dirty="0"/>
              <a:t>, </a:t>
            </a:r>
            <a:r>
              <a:rPr lang="es-CO" spc="-50" dirty="0"/>
              <a:t>como </a:t>
            </a:r>
            <a:r>
              <a:rPr lang="es-CO" spc="-60" dirty="0"/>
              <a:t>acabamos </a:t>
            </a:r>
            <a:r>
              <a:rPr lang="es-CO" spc="-75" dirty="0"/>
              <a:t>de</a:t>
            </a:r>
            <a:r>
              <a:rPr lang="es-CO" spc="-70" dirty="0"/>
              <a:t> </a:t>
            </a:r>
            <a:r>
              <a:rPr lang="es-CO" spc="-50" dirty="0"/>
              <a:t>ver, </a:t>
            </a:r>
            <a:r>
              <a:rPr lang="es-CO" spc="-70" dirty="0"/>
              <a:t>ya</a:t>
            </a:r>
            <a:r>
              <a:rPr lang="es-CO" spc="-65" dirty="0"/>
              <a:t> </a:t>
            </a:r>
            <a:r>
              <a:rPr lang="es-CO" spc="-75" dirty="0"/>
              <a:t>sea</a:t>
            </a:r>
            <a:r>
              <a:rPr lang="es-CO" spc="-70" dirty="0"/>
              <a:t> </a:t>
            </a:r>
            <a:r>
              <a:rPr lang="es-CO" spc="-50" dirty="0"/>
              <a:t>alguna </a:t>
            </a:r>
            <a:r>
              <a:rPr lang="es-CO" spc="-30" dirty="0"/>
              <a:t>otra </a:t>
            </a:r>
            <a:r>
              <a:rPr lang="es-CO" spc="-25" dirty="0"/>
              <a:t> </a:t>
            </a:r>
            <a:r>
              <a:rPr lang="es-CO" spc="-50" dirty="0"/>
              <a:t>v</a:t>
            </a:r>
            <a:r>
              <a:rPr lang="es-CO" spc="-90" dirty="0"/>
              <a:t>a</a:t>
            </a:r>
            <a:r>
              <a:rPr lang="es-CO" spc="-40" dirty="0"/>
              <a:t>riabl</a:t>
            </a:r>
            <a:r>
              <a:rPr lang="es-CO" spc="-45" dirty="0"/>
              <a:t>e</a:t>
            </a:r>
            <a:r>
              <a:rPr lang="es-CO" spc="20" dirty="0"/>
              <a:t> </a:t>
            </a:r>
            <a:r>
              <a:rPr lang="es-CO" spc="-50" dirty="0"/>
              <a:t>q</a:t>
            </a:r>
            <a:r>
              <a:rPr lang="es-CO" spc="-80" dirty="0"/>
              <a:t>u</a:t>
            </a:r>
            <a:r>
              <a:rPr lang="es-CO" spc="-70" dirty="0"/>
              <a:t>e</a:t>
            </a:r>
            <a:r>
              <a:rPr lang="es-CO" spc="20" dirty="0"/>
              <a:t> </a:t>
            </a:r>
            <a:r>
              <a:rPr lang="es-CO" spc="-55" dirty="0"/>
              <a:t>definamo</a:t>
            </a:r>
            <a:r>
              <a:rPr lang="es-CO" spc="-45" dirty="0"/>
              <a:t>s</a:t>
            </a:r>
            <a:r>
              <a:rPr lang="es-CO" spc="15" dirty="0"/>
              <a:t> </a:t>
            </a:r>
            <a:r>
              <a:rPr lang="es-CO" spc="-75" dirty="0"/>
              <a:t>en</a:t>
            </a:r>
            <a:r>
              <a:rPr lang="es-CO" spc="20" dirty="0"/>
              <a:t> </a:t>
            </a:r>
            <a:r>
              <a:rPr lang="es-CO" spc="-50" dirty="0"/>
              <a:t>nuestr</a:t>
            </a:r>
            <a:r>
              <a:rPr lang="es-CO" spc="-55" dirty="0"/>
              <a:t>o</a:t>
            </a:r>
            <a:r>
              <a:rPr lang="es-CO" spc="25" dirty="0"/>
              <a:t> </a:t>
            </a:r>
            <a:r>
              <a:rPr lang="es-CO" spc="20" dirty="0">
                <a:latin typeface="SimSun"/>
                <a:cs typeface="SimSun"/>
              </a:rPr>
              <a:t>˜/.</a:t>
            </a:r>
            <a:r>
              <a:rPr lang="es-CO" spc="20" dirty="0" err="1">
                <a:latin typeface="SimSun"/>
                <a:cs typeface="SimSun"/>
              </a:rPr>
              <a:t>bashrc</a:t>
            </a:r>
            <a:r>
              <a:rPr lang="es-CO" spc="-190" dirty="0">
                <a:latin typeface="SimSun"/>
                <a:cs typeface="SimSun"/>
              </a:rPr>
              <a:t> </a:t>
            </a:r>
            <a:r>
              <a:rPr lang="es-CO" spc="-55" dirty="0"/>
              <a:t>o</a:t>
            </a:r>
            <a:r>
              <a:rPr lang="es-CO" spc="15" dirty="0"/>
              <a:t> </a:t>
            </a:r>
            <a:r>
              <a:rPr lang="es-CO" spc="-25" dirty="0"/>
              <a:t>simil</a:t>
            </a:r>
            <a:r>
              <a:rPr lang="es-CO" spc="-65" dirty="0"/>
              <a:t>a</a:t>
            </a:r>
            <a:r>
              <a:rPr lang="es-CO" spc="-15" dirty="0"/>
              <a:t>r)</a:t>
            </a:r>
          </a:p>
        </p:txBody>
      </p:sp>
      <p:pic>
        <p:nvPicPr>
          <p:cNvPr id="8" name="object 8"/>
          <p:cNvPicPr/>
          <p:nvPr/>
        </p:nvPicPr>
        <p:blipFill>
          <a:blip r:embed="rId4" cstate="print"/>
          <a:stretch>
            <a:fillRect/>
          </a:stretch>
        </p:blipFill>
        <p:spPr>
          <a:xfrm>
            <a:off x="502551" y="1353515"/>
            <a:ext cx="65265" cy="65265"/>
          </a:xfrm>
          <a:prstGeom prst="rect">
            <a:avLst/>
          </a:prstGeom>
        </p:spPr>
      </p:pic>
      <p:sp>
        <p:nvSpPr>
          <p:cNvPr id="9" name="object 9"/>
          <p:cNvSpPr txBox="1"/>
          <p:nvPr/>
        </p:nvSpPr>
        <p:spPr>
          <a:xfrm>
            <a:off x="624395" y="1270455"/>
            <a:ext cx="3270250" cy="338811"/>
          </a:xfrm>
          <a:prstGeom prst="rect">
            <a:avLst/>
          </a:prstGeom>
        </p:spPr>
        <p:txBody>
          <a:bodyPr vert="horz" wrap="square" lIns="0" tIns="7620" rIns="0" bIns="0" rtlCol="0">
            <a:spAutoFit/>
          </a:bodyPr>
          <a:lstStyle/>
          <a:p>
            <a:pPr marL="12700" marR="5080" algn="just">
              <a:lnSpc>
                <a:spcPct val="102400"/>
              </a:lnSpc>
              <a:spcBef>
                <a:spcPts val="60"/>
              </a:spcBef>
            </a:pPr>
            <a:r>
              <a:rPr lang="es-CO" sz="1100" spc="55" dirty="0">
                <a:latin typeface="Tahoma"/>
                <a:cs typeface="Tahoma"/>
              </a:rPr>
              <a:t>P</a:t>
            </a:r>
            <a:r>
              <a:rPr lang="es-CO" sz="1100" spc="-60" dirty="0">
                <a:latin typeface="Tahoma"/>
                <a:cs typeface="Tahoma"/>
              </a:rPr>
              <a:t>ero</a:t>
            </a:r>
            <a:r>
              <a:rPr lang="es-CO" sz="1100" spc="20" dirty="0">
                <a:latin typeface="Tahoma"/>
                <a:cs typeface="Tahoma"/>
              </a:rPr>
              <a:t> </a:t>
            </a:r>
            <a:r>
              <a:rPr lang="es-CO" sz="1100" spc="-65" dirty="0">
                <a:latin typeface="Tahoma"/>
                <a:cs typeface="Tahoma"/>
              </a:rPr>
              <a:t>verás</a:t>
            </a:r>
            <a:r>
              <a:rPr lang="es-CO" sz="1100" spc="15" dirty="0">
                <a:latin typeface="Tahoma"/>
                <a:cs typeface="Tahoma"/>
              </a:rPr>
              <a:t> </a:t>
            </a:r>
            <a:r>
              <a:rPr lang="es-CO" sz="1100" spc="-55" dirty="0">
                <a:latin typeface="Tahoma"/>
                <a:cs typeface="Tahoma"/>
              </a:rPr>
              <a:t>muchos</a:t>
            </a:r>
            <a:r>
              <a:rPr lang="es-CO" sz="1100" spc="20" dirty="0">
                <a:latin typeface="Tahoma"/>
                <a:cs typeface="Tahoma"/>
              </a:rPr>
              <a:t> </a:t>
            </a:r>
            <a:r>
              <a:rPr lang="es-CO" sz="1100" spc="-15" dirty="0">
                <a:latin typeface="Tahoma"/>
                <a:cs typeface="Tahoma"/>
              </a:rPr>
              <a:t>li</a:t>
            </a:r>
            <a:r>
              <a:rPr lang="es-CO" sz="1100" spc="-50" dirty="0">
                <a:latin typeface="Tahoma"/>
                <a:cs typeface="Tahoma"/>
              </a:rPr>
              <a:t>b</a:t>
            </a:r>
            <a:r>
              <a:rPr lang="es-CO" sz="1100" spc="-55" dirty="0">
                <a:latin typeface="Tahoma"/>
                <a:cs typeface="Tahoma"/>
              </a:rPr>
              <a:t>ro</a:t>
            </a:r>
            <a:r>
              <a:rPr lang="es-CO" sz="1100" spc="-50" dirty="0">
                <a:latin typeface="Tahoma"/>
                <a:cs typeface="Tahoma"/>
              </a:rPr>
              <a:t>s</a:t>
            </a:r>
            <a:r>
              <a:rPr lang="es-CO" sz="1100" spc="15" dirty="0">
                <a:latin typeface="Tahoma"/>
                <a:cs typeface="Tahoma"/>
              </a:rPr>
              <a:t> </a:t>
            </a:r>
            <a:r>
              <a:rPr lang="es-CO" sz="1100" spc="-45" dirty="0">
                <a:latin typeface="Tahoma"/>
                <a:cs typeface="Tahoma"/>
              </a:rPr>
              <a:t>y</a:t>
            </a:r>
            <a:r>
              <a:rPr lang="es-CO" sz="1100" spc="20" dirty="0">
                <a:latin typeface="Tahoma"/>
                <a:cs typeface="Tahoma"/>
              </a:rPr>
              <a:t> </a:t>
            </a:r>
            <a:r>
              <a:rPr lang="es-CO" sz="1100" spc="-15" dirty="0">
                <a:latin typeface="Tahoma"/>
                <a:cs typeface="Tahoma"/>
              </a:rPr>
              <a:t>tut</a:t>
            </a:r>
            <a:r>
              <a:rPr lang="es-CO" sz="1100" spc="-55" dirty="0">
                <a:latin typeface="Tahoma"/>
                <a:cs typeface="Tahoma"/>
              </a:rPr>
              <a:t>o</a:t>
            </a:r>
            <a:r>
              <a:rPr lang="es-CO" sz="1100" spc="-45" dirty="0">
                <a:latin typeface="Tahoma"/>
                <a:cs typeface="Tahoma"/>
              </a:rPr>
              <a:t>riales</a:t>
            </a:r>
            <a:r>
              <a:rPr lang="es-CO" sz="1100" spc="15" dirty="0">
                <a:latin typeface="Tahoma"/>
                <a:cs typeface="Tahoma"/>
              </a:rPr>
              <a:t> </a:t>
            </a:r>
            <a:r>
              <a:rPr lang="es-CO" sz="1100" spc="-70" dirty="0">
                <a:latin typeface="Tahoma"/>
                <a:cs typeface="Tahoma"/>
              </a:rPr>
              <a:t>qu</a:t>
            </a:r>
            <a:r>
              <a:rPr lang="es-CO" sz="1100" spc="-65" dirty="0">
                <a:latin typeface="Tahoma"/>
                <a:cs typeface="Tahoma"/>
              </a:rPr>
              <a:t>e</a:t>
            </a:r>
            <a:r>
              <a:rPr lang="es-CO" sz="1100" spc="15" dirty="0">
                <a:latin typeface="Tahoma"/>
                <a:cs typeface="Tahoma"/>
              </a:rPr>
              <a:t> </a:t>
            </a:r>
            <a:r>
              <a:rPr lang="es-CO" sz="1100" spc="-60" dirty="0">
                <a:latin typeface="Tahoma"/>
                <a:cs typeface="Tahoma"/>
              </a:rPr>
              <a:t>usan</a:t>
            </a:r>
            <a:r>
              <a:rPr lang="es-CO" sz="1100" spc="20" dirty="0">
                <a:latin typeface="Tahoma"/>
                <a:cs typeface="Tahoma"/>
              </a:rPr>
              <a:t> </a:t>
            </a:r>
            <a:r>
              <a:rPr lang="es-CO" sz="1100" spc="-15" dirty="0">
                <a:latin typeface="Tahoma"/>
                <a:cs typeface="Tahoma"/>
              </a:rPr>
              <a:t>tr</a:t>
            </a:r>
            <a:r>
              <a:rPr lang="es-CO" sz="1100" spc="-60" dirty="0">
                <a:latin typeface="Tahoma"/>
                <a:cs typeface="Tahoma"/>
              </a:rPr>
              <a:t>a</a:t>
            </a:r>
            <a:r>
              <a:rPr lang="es-CO" sz="1100" spc="-80" dirty="0">
                <a:latin typeface="Tahoma"/>
                <a:cs typeface="Tahoma"/>
              </a:rPr>
              <a:t>y</a:t>
            </a:r>
            <a:r>
              <a:rPr lang="es-CO" sz="1100" spc="-40" dirty="0">
                <a:latin typeface="Tahoma"/>
                <a:cs typeface="Tahoma"/>
              </a:rPr>
              <a:t>ectos  relativos,</a:t>
            </a:r>
            <a:r>
              <a:rPr lang="es-CO" sz="1100" spc="10" dirty="0">
                <a:latin typeface="Tahoma"/>
                <a:cs typeface="Tahoma"/>
              </a:rPr>
              <a:t> </a:t>
            </a:r>
            <a:r>
              <a:rPr lang="es-CO" sz="1100" spc="-65" dirty="0" err="1">
                <a:latin typeface="Tahoma"/>
                <a:cs typeface="Tahoma"/>
              </a:rPr>
              <a:t>p.e</a:t>
            </a:r>
            <a:endParaRPr lang="es-CO" sz="1100" dirty="0">
              <a:latin typeface="Tahoma"/>
              <a:cs typeface="Tahoma"/>
            </a:endParaRPr>
          </a:p>
        </p:txBody>
      </p:sp>
      <p:sp>
        <p:nvSpPr>
          <p:cNvPr id="10" name="object 10"/>
          <p:cNvSpPr txBox="1"/>
          <p:nvPr/>
        </p:nvSpPr>
        <p:spPr>
          <a:xfrm>
            <a:off x="637095" y="1765465"/>
            <a:ext cx="3611245" cy="196215"/>
          </a:xfrm>
          <a:prstGeom prst="rect">
            <a:avLst/>
          </a:prstGeom>
          <a:solidFill>
            <a:srgbClr val="F4F4F4"/>
          </a:solidFill>
        </p:spPr>
        <p:txBody>
          <a:bodyPr vert="horz" wrap="square" lIns="0" tIns="20320" rIns="0" bIns="0" rtlCol="0">
            <a:spAutoFit/>
          </a:bodyPr>
          <a:lstStyle/>
          <a:p>
            <a:pPr marL="37465">
              <a:lnSpc>
                <a:spcPct val="100000"/>
              </a:lnSpc>
              <a:spcBef>
                <a:spcPts val="160"/>
              </a:spcBef>
            </a:pPr>
            <a:r>
              <a:rPr sz="800" spc="30" dirty="0">
                <a:latin typeface="SimSun"/>
                <a:cs typeface="SimSun"/>
              </a:rPr>
              <a:t>app.use(express.</a:t>
            </a:r>
            <a:r>
              <a:rPr sz="800" b="1" spc="30" dirty="0">
                <a:solidFill>
                  <a:srgbClr val="007F00"/>
                </a:solidFill>
                <a:latin typeface="Georgia"/>
                <a:cs typeface="Georgia"/>
              </a:rPr>
              <a:t>static</a:t>
            </a:r>
            <a:r>
              <a:rPr sz="800" spc="30" dirty="0">
                <a:latin typeface="SimSun"/>
                <a:cs typeface="SimSun"/>
              </a:rPr>
              <a:t>(</a:t>
            </a:r>
            <a:r>
              <a:rPr sz="800" spc="30" dirty="0">
                <a:solidFill>
                  <a:srgbClr val="BA2121"/>
                </a:solidFill>
                <a:latin typeface="Trebuchet MS"/>
                <a:cs typeface="Trebuchet MS"/>
              </a:rPr>
              <a:t>’</a:t>
            </a:r>
            <a:r>
              <a:rPr sz="800" spc="30" dirty="0">
                <a:solidFill>
                  <a:srgbClr val="BA2121"/>
                </a:solidFill>
                <a:latin typeface="SimSun"/>
                <a:cs typeface="SimSun"/>
              </a:rPr>
              <a:t>public</a:t>
            </a:r>
            <a:r>
              <a:rPr sz="800" spc="30" dirty="0">
                <a:solidFill>
                  <a:srgbClr val="BA2121"/>
                </a:solidFill>
                <a:latin typeface="Trebuchet MS"/>
                <a:cs typeface="Trebuchet MS"/>
              </a:rPr>
              <a:t>’</a:t>
            </a:r>
            <a:r>
              <a:rPr sz="800" spc="30" dirty="0">
                <a:latin typeface="SimSun"/>
                <a:cs typeface="SimSun"/>
              </a:rPr>
              <a:t>);</a:t>
            </a:r>
            <a:endParaRPr sz="800">
              <a:latin typeface="SimSun"/>
              <a:cs typeface="SimSun"/>
            </a:endParaRPr>
          </a:p>
        </p:txBody>
      </p:sp>
      <p:pic>
        <p:nvPicPr>
          <p:cNvPr id="11" name="object 11"/>
          <p:cNvPicPr/>
          <p:nvPr/>
        </p:nvPicPr>
        <p:blipFill>
          <a:blip r:embed="rId5" cstate="print"/>
          <a:stretch>
            <a:fillRect/>
          </a:stretch>
        </p:blipFill>
        <p:spPr>
          <a:xfrm>
            <a:off x="792327" y="2503652"/>
            <a:ext cx="52590" cy="52590"/>
          </a:xfrm>
          <a:prstGeom prst="rect">
            <a:avLst/>
          </a:prstGeom>
        </p:spPr>
      </p:pic>
      <p:sp>
        <p:nvSpPr>
          <p:cNvPr id="12" name="object 12"/>
          <p:cNvSpPr txBox="1"/>
          <p:nvPr/>
        </p:nvSpPr>
        <p:spPr>
          <a:xfrm>
            <a:off x="624395" y="2058325"/>
            <a:ext cx="3535045" cy="690880"/>
          </a:xfrm>
          <a:prstGeom prst="rect">
            <a:avLst/>
          </a:prstGeom>
        </p:spPr>
        <p:txBody>
          <a:bodyPr vert="horz" wrap="square" lIns="0" tIns="6985" rIns="0" bIns="0" rtlCol="0">
            <a:spAutoFit/>
          </a:bodyPr>
          <a:lstStyle/>
          <a:p>
            <a:pPr marL="12700" marR="5080">
              <a:lnSpc>
                <a:spcPct val="102600"/>
              </a:lnSpc>
              <a:spcBef>
                <a:spcPts val="55"/>
              </a:spcBef>
            </a:pPr>
            <a:r>
              <a:rPr lang="es-CO" sz="1100" spc="-20" dirty="0">
                <a:latin typeface="Tahoma"/>
                <a:cs typeface="Tahoma"/>
              </a:rPr>
              <a:t>Esto</a:t>
            </a:r>
            <a:r>
              <a:rPr lang="es-CO" sz="1100" spc="10" dirty="0">
                <a:latin typeface="Tahoma"/>
                <a:cs typeface="Tahoma"/>
              </a:rPr>
              <a:t> </a:t>
            </a:r>
            <a:r>
              <a:rPr lang="es-CO" sz="1100" spc="-30" dirty="0">
                <a:latin typeface="Tahoma"/>
                <a:cs typeface="Tahoma"/>
              </a:rPr>
              <a:t>significa</a:t>
            </a:r>
            <a:r>
              <a:rPr lang="es-CO" sz="1100" spc="15" dirty="0">
                <a:latin typeface="Tahoma"/>
                <a:cs typeface="Tahoma"/>
              </a:rPr>
              <a:t> </a:t>
            </a:r>
            <a:r>
              <a:rPr lang="es-CO" sz="1100" i="1" spc="-75" dirty="0">
                <a:latin typeface="Trebuchet MS"/>
                <a:cs typeface="Trebuchet MS"/>
              </a:rPr>
              <a:t>directorio</a:t>
            </a:r>
            <a:r>
              <a:rPr lang="es-CO" sz="1100" i="1" spc="30" dirty="0">
                <a:latin typeface="Trebuchet MS"/>
                <a:cs typeface="Trebuchet MS"/>
              </a:rPr>
              <a:t> </a:t>
            </a:r>
            <a:r>
              <a:rPr lang="es-CO" sz="1100" i="1" spc="-65" dirty="0">
                <a:latin typeface="Trebuchet MS"/>
                <a:cs typeface="Trebuchet MS"/>
              </a:rPr>
              <a:t>llamado</a:t>
            </a:r>
            <a:r>
              <a:rPr lang="es-CO" sz="1100" i="1" spc="25" dirty="0">
                <a:latin typeface="Trebuchet MS"/>
                <a:cs typeface="Trebuchet MS"/>
              </a:rPr>
              <a:t> </a:t>
            </a:r>
            <a:r>
              <a:rPr lang="es-CO" sz="1100" i="1" spc="-70" dirty="0" err="1">
                <a:latin typeface="Trebuchet MS"/>
                <a:cs typeface="Trebuchet MS"/>
              </a:rPr>
              <a:t>public</a:t>
            </a:r>
            <a:r>
              <a:rPr lang="es-CO" sz="1100" i="1" spc="-70" dirty="0">
                <a:latin typeface="Trebuchet MS"/>
                <a:cs typeface="Trebuchet MS"/>
              </a:rPr>
              <a:t>,</a:t>
            </a:r>
            <a:r>
              <a:rPr lang="es-CO" sz="1100" i="1" spc="30" dirty="0">
                <a:latin typeface="Trebuchet MS"/>
                <a:cs typeface="Trebuchet MS"/>
              </a:rPr>
              <a:t> </a:t>
            </a:r>
            <a:r>
              <a:rPr lang="es-CO" sz="1100" i="1" spc="-55" dirty="0">
                <a:latin typeface="Trebuchet MS"/>
                <a:cs typeface="Trebuchet MS"/>
              </a:rPr>
              <a:t>contenido</a:t>
            </a:r>
            <a:r>
              <a:rPr lang="es-CO" sz="1100" i="1" spc="30" dirty="0">
                <a:latin typeface="Trebuchet MS"/>
                <a:cs typeface="Trebuchet MS"/>
              </a:rPr>
              <a:t> </a:t>
            </a:r>
            <a:r>
              <a:rPr lang="es-CO" sz="1100" i="1" spc="-70" dirty="0">
                <a:latin typeface="Trebuchet MS"/>
                <a:cs typeface="Trebuchet MS"/>
              </a:rPr>
              <a:t>dentro</a:t>
            </a:r>
            <a:r>
              <a:rPr lang="es-CO" sz="1100" i="1" spc="25" dirty="0">
                <a:latin typeface="Trebuchet MS"/>
                <a:cs typeface="Trebuchet MS"/>
              </a:rPr>
              <a:t> </a:t>
            </a:r>
            <a:r>
              <a:rPr lang="es-CO" sz="1100" i="1" spc="-90" dirty="0">
                <a:latin typeface="Trebuchet MS"/>
                <a:cs typeface="Trebuchet MS"/>
              </a:rPr>
              <a:t>del </a:t>
            </a:r>
            <a:r>
              <a:rPr lang="es-CO" sz="1100" i="1" spc="-315" dirty="0">
                <a:latin typeface="Trebuchet MS"/>
                <a:cs typeface="Trebuchet MS"/>
              </a:rPr>
              <a:t> </a:t>
            </a:r>
            <a:r>
              <a:rPr lang="es-CO" sz="1100" i="1" spc="-75" dirty="0">
                <a:latin typeface="Trebuchet MS"/>
                <a:cs typeface="Trebuchet MS"/>
              </a:rPr>
              <a:t>directorio</a:t>
            </a:r>
            <a:r>
              <a:rPr lang="es-CO" sz="1100" i="1" spc="30" dirty="0">
                <a:latin typeface="Trebuchet MS"/>
                <a:cs typeface="Trebuchet MS"/>
              </a:rPr>
              <a:t> </a:t>
            </a:r>
            <a:r>
              <a:rPr lang="es-CO" sz="1100" i="1" spc="-65" dirty="0">
                <a:latin typeface="Trebuchet MS"/>
                <a:cs typeface="Trebuchet MS"/>
              </a:rPr>
              <a:t>actual</a:t>
            </a:r>
            <a:r>
              <a:rPr lang="es-CO" sz="1100" i="1" spc="35" dirty="0">
                <a:latin typeface="Trebuchet MS"/>
                <a:cs typeface="Trebuchet MS"/>
              </a:rPr>
              <a:t> </a:t>
            </a:r>
            <a:r>
              <a:rPr lang="es-CO" sz="1100" i="1" spc="-90" dirty="0">
                <a:latin typeface="Trebuchet MS"/>
                <a:cs typeface="Trebuchet MS"/>
              </a:rPr>
              <a:t>del</a:t>
            </a:r>
            <a:r>
              <a:rPr lang="es-CO" sz="1100" i="1" spc="30" dirty="0">
                <a:latin typeface="Trebuchet MS"/>
                <a:cs typeface="Trebuchet MS"/>
              </a:rPr>
              <a:t> </a:t>
            </a:r>
            <a:r>
              <a:rPr lang="es-CO" sz="1100" i="1" spc="-60" dirty="0">
                <a:latin typeface="Trebuchet MS"/>
                <a:cs typeface="Trebuchet MS"/>
              </a:rPr>
              <a:t>proceso</a:t>
            </a:r>
            <a:r>
              <a:rPr lang="es-CO" sz="1100" i="1" spc="35" dirty="0">
                <a:latin typeface="Trebuchet MS"/>
                <a:cs typeface="Trebuchet MS"/>
              </a:rPr>
              <a:t> </a:t>
            </a:r>
            <a:r>
              <a:rPr lang="es-CO" sz="1100" i="1" spc="-75" dirty="0">
                <a:latin typeface="Trebuchet MS"/>
                <a:cs typeface="Trebuchet MS"/>
              </a:rPr>
              <a:t>que</a:t>
            </a:r>
            <a:r>
              <a:rPr lang="es-CO" sz="1100" i="1" spc="30" dirty="0">
                <a:latin typeface="Trebuchet MS"/>
                <a:cs typeface="Trebuchet MS"/>
              </a:rPr>
              <a:t> </a:t>
            </a:r>
            <a:r>
              <a:rPr lang="es-CO" sz="1100" i="1" spc="-60" dirty="0">
                <a:latin typeface="Trebuchet MS"/>
                <a:cs typeface="Trebuchet MS"/>
              </a:rPr>
              <a:t>hizo</a:t>
            </a:r>
            <a:r>
              <a:rPr lang="es-CO" sz="1100" i="1" spc="35" dirty="0">
                <a:latin typeface="Trebuchet MS"/>
                <a:cs typeface="Trebuchet MS"/>
              </a:rPr>
              <a:t> </a:t>
            </a:r>
            <a:r>
              <a:rPr lang="es-CO" sz="1100" i="1" spc="-75" dirty="0">
                <a:latin typeface="Trebuchet MS"/>
                <a:cs typeface="Trebuchet MS"/>
              </a:rPr>
              <a:t>la</a:t>
            </a:r>
            <a:r>
              <a:rPr lang="es-CO" sz="1100" i="1" spc="30" dirty="0">
                <a:latin typeface="Trebuchet MS"/>
                <a:cs typeface="Trebuchet MS"/>
              </a:rPr>
              <a:t> </a:t>
            </a:r>
            <a:r>
              <a:rPr lang="es-CO" sz="1100" i="1" spc="-70" dirty="0">
                <a:latin typeface="Trebuchet MS"/>
                <a:cs typeface="Trebuchet MS"/>
              </a:rPr>
              <a:t>llamada</a:t>
            </a:r>
            <a:r>
              <a:rPr lang="es-CO" sz="1100" i="1" spc="35" dirty="0">
                <a:latin typeface="Trebuchet MS"/>
                <a:cs typeface="Trebuchet MS"/>
              </a:rPr>
              <a:t> </a:t>
            </a:r>
            <a:r>
              <a:rPr lang="es-CO" sz="1100" i="1" spc="-55" dirty="0">
                <a:latin typeface="Trebuchet MS"/>
                <a:cs typeface="Trebuchet MS"/>
              </a:rPr>
              <a:t>a</a:t>
            </a:r>
            <a:r>
              <a:rPr lang="es-CO" sz="1100" i="1" spc="30" dirty="0">
                <a:latin typeface="Trebuchet MS"/>
                <a:cs typeface="Trebuchet MS"/>
              </a:rPr>
              <a:t> </a:t>
            </a:r>
            <a:r>
              <a:rPr lang="es-CO" sz="1100" i="1" spc="-65" dirty="0" err="1">
                <a:latin typeface="Trebuchet MS"/>
                <a:cs typeface="Trebuchet MS"/>
              </a:rPr>
              <a:t>express</a:t>
            </a:r>
            <a:r>
              <a:rPr lang="es-CO" sz="1100" spc="-65" dirty="0">
                <a:latin typeface="Tahoma"/>
                <a:cs typeface="Tahoma"/>
              </a:rPr>
              <a:t>.</a:t>
            </a:r>
            <a:endParaRPr lang="es-CO" sz="1100" dirty="0">
              <a:latin typeface="Tahoma"/>
              <a:cs typeface="Tahoma"/>
            </a:endParaRPr>
          </a:p>
          <a:p>
            <a:pPr marL="289560" marR="74930">
              <a:lnSpc>
                <a:spcPct val="100000"/>
              </a:lnSpc>
              <a:spcBef>
                <a:spcPts val="180"/>
              </a:spcBef>
            </a:pPr>
            <a:r>
              <a:rPr lang="es-CO" sz="1000" spc="-20" dirty="0">
                <a:latin typeface="Tahoma"/>
                <a:cs typeface="Tahoma"/>
              </a:rPr>
              <a:t>Es</a:t>
            </a:r>
            <a:r>
              <a:rPr lang="es-CO" sz="1000" spc="15" dirty="0">
                <a:latin typeface="Tahoma"/>
                <a:cs typeface="Tahoma"/>
              </a:rPr>
              <a:t> </a:t>
            </a:r>
            <a:r>
              <a:rPr lang="es-CO" sz="1000" spc="-40" dirty="0">
                <a:latin typeface="Tahoma"/>
                <a:cs typeface="Tahoma"/>
              </a:rPr>
              <a:t>perfectamente</a:t>
            </a:r>
            <a:r>
              <a:rPr lang="es-CO" sz="1000" spc="15" dirty="0">
                <a:latin typeface="Tahoma"/>
                <a:cs typeface="Tahoma"/>
              </a:rPr>
              <a:t> </a:t>
            </a:r>
            <a:r>
              <a:rPr lang="es-CO" sz="1000" spc="-95" dirty="0">
                <a:latin typeface="Tahoma"/>
                <a:cs typeface="Tahoma"/>
              </a:rPr>
              <a:t>válido,</a:t>
            </a:r>
            <a:r>
              <a:rPr lang="es-CO" sz="1000" spc="15" dirty="0">
                <a:latin typeface="Tahoma"/>
                <a:cs typeface="Tahoma"/>
              </a:rPr>
              <a:t> </a:t>
            </a:r>
            <a:r>
              <a:rPr lang="es-CO" sz="1000" spc="-55" dirty="0">
                <a:latin typeface="Tahoma"/>
                <a:cs typeface="Tahoma"/>
              </a:rPr>
              <a:t>aunque</a:t>
            </a:r>
            <a:r>
              <a:rPr lang="es-CO" sz="1000" spc="15" dirty="0">
                <a:latin typeface="Tahoma"/>
                <a:cs typeface="Tahoma"/>
              </a:rPr>
              <a:t> </a:t>
            </a:r>
            <a:r>
              <a:rPr lang="es-CO" sz="1000" spc="-55" dirty="0">
                <a:latin typeface="Tahoma"/>
                <a:cs typeface="Tahoma"/>
              </a:rPr>
              <a:t>suele</a:t>
            </a:r>
            <a:r>
              <a:rPr lang="es-CO" sz="1000" spc="20" dirty="0">
                <a:latin typeface="Tahoma"/>
                <a:cs typeface="Tahoma"/>
              </a:rPr>
              <a:t> </a:t>
            </a:r>
            <a:r>
              <a:rPr lang="es-CO" sz="1000" spc="-40" dirty="0">
                <a:latin typeface="Tahoma"/>
                <a:cs typeface="Tahoma"/>
              </a:rPr>
              <a:t>resultar</a:t>
            </a:r>
            <a:r>
              <a:rPr lang="es-CO" sz="1000" spc="15" dirty="0">
                <a:latin typeface="Tahoma"/>
                <a:cs typeface="Tahoma"/>
              </a:rPr>
              <a:t> </a:t>
            </a:r>
            <a:r>
              <a:rPr lang="es-CO" sz="1000" spc="-45" dirty="0">
                <a:latin typeface="Tahoma"/>
                <a:cs typeface="Tahoma"/>
              </a:rPr>
              <a:t>muy</a:t>
            </a:r>
            <a:r>
              <a:rPr lang="es-CO" sz="1000" spc="15" dirty="0">
                <a:latin typeface="Tahoma"/>
                <a:cs typeface="Tahoma"/>
              </a:rPr>
              <a:t> </a:t>
            </a:r>
            <a:r>
              <a:rPr lang="es-CO" sz="1000" spc="-40" dirty="0">
                <a:latin typeface="Tahoma"/>
                <a:cs typeface="Tahoma"/>
              </a:rPr>
              <a:t>confuso </a:t>
            </a:r>
            <a:r>
              <a:rPr lang="es-CO" sz="1000" spc="-300" dirty="0">
                <a:latin typeface="Tahoma"/>
                <a:cs typeface="Tahoma"/>
              </a:rPr>
              <a:t> </a:t>
            </a:r>
            <a:r>
              <a:rPr lang="es-CO" sz="1000" spc="-50" dirty="0">
                <a:latin typeface="Tahoma"/>
                <a:cs typeface="Tahoma"/>
              </a:rPr>
              <a:t>para</a:t>
            </a:r>
            <a:r>
              <a:rPr lang="es-CO" sz="1000" spc="10" dirty="0">
                <a:latin typeface="Tahoma"/>
                <a:cs typeface="Tahoma"/>
              </a:rPr>
              <a:t> </a:t>
            </a:r>
            <a:r>
              <a:rPr lang="es-CO" sz="1000" spc="-40" dirty="0">
                <a:latin typeface="Tahoma"/>
                <a:cs typeface="Tahoma"/>
              </a:rPr>
              <a:t>el</a:t>
            </a:r>
            <a:r>
              <a:rPr lang="es-CO" sz="1000" spc="20" dirty="0">
                <a:latin typeface="Tahoma"/>
                <a:cs typeface="Tahoma"/>
              </a:rPr>
              <a:t> </a:t>
            </a:r>
            <a:r>
              <a:rPr lang="es-CO" sz="1000" spc="-30" dirty="0">
                <a:latin typeface="Tahoma"/>
                <a:cs typeface="Tahoma"/>
              </a:rPr>
              <a:t>principiante</a:t>
            </a:r>
            <a:endParaRPr lang="es-CO" sz="1000" dirty="0">
              <a:latin typeface="Tahoma"/>
              <a:cs typeface="Tahoma"/>
            </a:endParaRPr>
          </a:p>
        </p:txBody>
      </p:sp>
      <p:grpSp>
        <p:nvGrpSpPr>
          <p:cNvPr id="13" name="object 13"/>
          <p:cNvGrpSpPr/>
          <p:nvPr/>
        </p:nvGrpSpPr>
        <p:grpSpPr>
          <a:xfrm>
            <a:off x="0" y="3333699"/>
            <a:ext cx="4608195" cy="122555"/>
            <a:chOff x="0" y="3333699"/>
            <a:chExt cx="4608195" cy="122555"/>
          </a:xfrm>
        </p:grpSpPr>
        <p:sp>
          <p:nvSpPr>
            <p:cNvPr id="14" name="object 14"/>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5" name="object 15"/>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8" name="object 18"/>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30</a:t>
            </a:fld>
            <a:endParaRPr spc="-20" dirty="0"/>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170815"/>
            <a:chOff x="0" y="0"/>
            <a:chExt cx="4608195" cy="170815"/>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73"/>
              <a:ext cx="4608004" cy="50609"/>
            </a:xfrm>
            <a:prstGeom prst="rect">
              <a:avLst/>
            </a:prstGeom>
          </p:spPr>
        </p:pic>
      </p:grpSp>
      <p:sp>
        <p:nvSpPr>
          <p:cNvPr id="6" name="object 6"/>
          <p:cNvSpPr txBox="1">
            <a:spLocks noGrp="1"/>
          </p:cNvSpPr>
          <p:nvPr>
            <p:ph type="title"/>
          </p:nvPr>
        </p:nvSpPr>
        <p:spPr>
          <a:xfrm>
            <a:off x="347294" y="605153"/>
            <a:ext cx="3731895" cy="338811"/>
          </a:xfrm>
          <a:prstGeom prst="rect">
            <a:avLst/>
          </a:prstGeom>
        </p:spPr>
        <p:txBody>
          <a:bodyPr vert="horz" wrap="square" lIns="0" tIns="7620" rIns="0" bIns="0" rtlCol="0">
            <a:spAutoFit/>
          </a:bodyPr>
          <a:lstStyle/>
          <a:p>
            <a:pPr marL="12700" marR="5080">
              <a:lnSpc>
                <a:spcPct val="102400"/>
              </a:lnSpc>
              <a:spcBef>
                <a:spcPts val="60"/>
              </a:spcBef>
            </a:pPr>
            <a:r>
              <a:rPr lang="es-CO" spc="-30" dirty="0"/>
              <a:t>Para </a:t>
            </a:r>
            <a:r>
              <a:rPr lang="es-CO" spc="-45" dirty="0"/>
              <a:t>servir los ficheros </a:t>
            </a:r>
            <a:r>
              <a:rPr lang="es-CO" spc="-95" dirty="0"/>
              <a:t>estáticos</a:t>
            </a:r>
            <a:r>
              <a:rPr lang="es-CO" spc="-90" dirty="0"/>
              <a:t> </a:t>
            </a:r>
            <a:r>
              <a:rPr lang="es-CO" spc="-75" dirty="0"/>
              <a:t>de</a:t>
            </a:r>
            <a:r>
              <a:rPr lang="es-CO" spc="-70" dirty="0"/>
              <a:t> </a:t>
            </a:r>
            <a:r>
              <a:rPr lang="es-CO" spc="-55" dirty="0"/>
              <a:t>un </a:t>
            </a:r>
            <a:r>
              <a:rPr lang="es-CO" spc="-35" dirty="0"/>
              <a:t>directorio, </a:t>
            </a:r>
            <a:r>
              <a:rPr lang="es-CO" i="1" spc="-75" dirty="0">
                <a:latin typeface="Trebuchet MS"/>
                <a:cs typeface="Trebuchet MS"/>
              </a:rPr>
              <a:t>tal</a:t>
            </a:r>
            <a:r>
              <a:rPr lang="es-CO" i="1" spc="-70" dirty="0">
                <a:latin typeface="Trebuchet MS"/>
                <a:cs typeface="Trebuchet MS"/>
              </a:rPr>
              <a:t> </a:t>
            </a:r>
            <a:r>
              <a:rPr lang="es-CO" i="1" spc="-50" dirty="0">
                <a:latin typeface="Trebuchet MS"/>
                <a:cs typeface="Trebuchet MS"/>
              </a:rPr>
              <a:t>cual</a:t>
            </a:r>
            <a:r>
              <a:rPr lang="es-CO" spc="-50" dirty="0"/>
              <a:t>, </a:t>
            </a:r>
            <a:r>
              <a:rPr lang="es-CO" spc="-45" dirty="0"/>
              <a:t>basta </a:t>
            </a:r>
            <a:r>
              <a:rPr lang="es-CO" spc="-330" dirty="0"/>
              <a:t> </a:t>
            </a:r>
            <a:r>
              <a:rPr lang="es-CO" spc="-45" dirty="0"/>
              <a:t>con</a:t>
            </a:r>
          </a:p>
        </p:txBody>
      </p:sp>
      <p:sp>
        <p:nvSpPr>
          <p:cNvPr id="7" name="object 7"/>
          <p:cNvSpPr txBox="1"/>
          <p:nvPr/>
        </p:nvSpPr>
        <p:spPr>
          <a:xfrm>
            <a:off x="359994" y="1100162"/>
            <a:ext cx="3888104" cy="196215"/>
          </a:xfrm>
          <a:prstGeom prst="rect">
            <a:avLst/>
          </a:prstGeom>
          <a:solidFill>
            <a:srgbClr val="F4F4F4"/>
          </a:solidFill>
        </p:spPr>
        <p:txBody>
          <a:bodyPr vert="horz" wrap="square" lIns="0" tIns="20320" rIns="0" bIns="0" rtlCol="0">
            <a:spAutoFit/>
          </a:bodyPr>
          <a:lstStyle/>
          <a:p>
            <a:pPr marL="37465">
              <a:lnSpc>
                <a:spcPct val="100000"/>
              </a:lnSpc>
              <a:spcBef>
                <a:spcPts val="160"/>
              </a:spcBef>
            </a:pPr>
            <a:r>
              <a:rPr sz="800" spc="25" dirty="0">
                <a:latin typeface="SimSun"/>
                <a:cs typeface="SimSun"/>
              </a:rPr>
              <a:t>app.use(express.</a:t>
            </a:r>
            <a:r>
              <a:rPr sz="800" b="1" spc="25" dirty="0">
                <a:solidFill>
                  <a:srgbClr val="007F00"/>
                </a:solidFill>
                <a:latin typeface="Georgia"/>
                <a:cs typeface="Georgia"/>
              </a:rPr>
              <a:t>static</a:t>
            </a:r>
            <a:r>
              <a:rPr sz="800" spc="25" dirty="0">
                <a:latin typeface="SimSun"/>
                <a:cs typeface="SimSun"/>
              </a:rPr>
              <a:t>(dir_raiz))</a:t>
            </a:r>
            <a:endParaRPr sz="800">
              <a:latin typeface="SimSun"/>
              <a:cs typeface="SimSun"/>
            </a:endParaRPr>
          </a:p>
        </p:txBody>
      </p:sp>
      <p:sp>
        <p:nvSpPr>
          <p:cNvPr id="8" name="object 8"/>
          <p:cNvSpPr txBox="1"/>
          <p:nvPr/>
        </p:nvSpPr>
        <p:spPr>
          <a:xfrm>
            <a:off x="347294" y="1393404"/>
            <a:ext cx="3912870" cy="341119"/>
          </a:xfrm>
          <a:prstGeom prst="rect">
            <a:avLst/>
          </a:prstGeom>
        </p:spPr>
        <p:txBody>
          <a:bodyPr vert="horz" wrap="square" lIns="0" tIns="6985" rIns="0" bIns="0" rtlCol="0">
            <a:spAutoFit/>
          </a:bodyPr>
          <a:lstStyle/>
          <a:p>
            <a:pPr marL="12700" marR="5080">
              <a:lnSpc>
                <a:spcPct val="102600"/>
              </a:lnSpc>
              <a:spcBef>
                <a:spcPts val="55"/>
              </a:spcBef>
            </a:pPr>
            <a:r>
              <a:rPr lang="es-CO" sz="1100" spc="-5" dirty="0">
                <a:latin typeface="Tahoma"/>
                <a:cs typeface="Tahoma"/>
              </a:rPr>
              <a:t>Si </a:t>
            </a:r>
            <a:r>
              <a:rPr lang="es-CO" sz="1100" spc="-70" dirty="0">
                <a:latin typeface="Tahoma"/>
                <a:cs typeface="Tahoma"/>
              </a:rPr>
              <a:t>queremos</a:t>
            </a:r>
            <a:r>
              <a:rPr lang="es-CO" sz="1100" spc="-65" dirty="0">
                <a:latin typeface="Tahoma"/>
                <a:cs typeface="Tahoma"/>
              </a:rPr>
              <a:t> </a:t>
            </a:r>
            <a:r>
              <a:rPr lang="es-CO" sz="1100" spc="-45" dirty="0">
                <a:latin typeface="Tahoma"/>
                <a:cs typeface="Tahoma"/>
              </a:rPr>
              <a:t>servir </a:t>
            </a:r>
            <a:r>
              <a:rPr lang="es-CO" sz="1100" spc="-200" dirty="0">
                <a:latin typeface="Tahoma"/>
                <a:cs typeface="Tahoma"/>
              </a:rPr>
              <a:t>más</a:t>
            </a:r>
            <a:r>
              <a:rPr lang="es-CO" sz="1100" spc="-195" dirty="0">
                <a:latin typeface="Tahoma"/>
                <a:cs typeface="Tahoma"/>
              </a:rPr>
              <a:t>  </a:t>
            </a:r>
            <a:r>
              <a:rPr lang="es-CO" sz="1100" spc="-75" dirty="0">
                <a:latin typeface="Tahoma"/>
                <a:cs typeface="Tahoma"/>
              </a:rPr>
              <a:t>de</a:t>
            </a:r>
            <a:r>
              <a:rPr lang="es-CO" sz="1100" spc="-70" dirty="0">
                <a:latin typeface="Tahoma"/>
                <a:cs typeface="Tahoma"/>
              </a:rPr>
              <a:t> </a:t>
            </a:r>
            <a:r>
              <a:rPr lang="es-CO" sz="1100" spc="-55" dirty="0">
                <a:latin typeface="Tahoma"/>
                <a:cs typeface="Tahoma"/>
              </a:rPr>
              <a:t>un </a:t>
            </a:r>
            <a:r>
              <a:rPr lang="es-CO" sz="1100" spc="-35" dirty="0">
                <a:latin typeface="Tahoma"/>
                <a:cs typeface="Tahoma"/>
              </a:rPr>
              <a:t>directorio, </a:t>
            </a:r>
            <a:r>
              <a:rPr lang="es-CO" sz="1100" spc="-65" dirty="0">
                <a:latin typeface="Tahoma"/>
                <a:cs typeface="Tahoma"/>
              </a:rPr>
              <a:t>hacemos </a:t>
            </a:r>
            <a:r>
              <a:rPr lang="es-CO" sz="1100" spc="-50" dirty="0">
                <a:latin typeface="Tahoma"/>
                <a:cs typeface="Tahoma"/>
              </a:rPr>
              <a:t>varias </a:t>
            </a:r>
            <a:r>
              <a:rPr lang="es-CO" sz="1100" spc="-45" dirty="0">
                <a:latin typeface="Tahoma"/>
                <a:cs typeface="Tahoma"/>
              </a:rPr>
              <a:t>llamadas </a:t>
            </a:r>
            <a:r>
              <a:rPr lang="es-CO" sz="1100" spc="-55" dirty="0">
                <a:latin typeface="Tahoma"/>
                <a:cs typeface="Tahoma"/>
              </a:rPr>
              <a:t>a </a:t>
            </a:r>
            <a:r>
              <a:rPr lang="es-CO" sz="1100" spc="-330" dirty="0">
                <a:latin typeface="Tahoma"/>
                <a:cs typeface="Tahoma"/>
              </a:rPr>
              <a:t> </a:t>
            </a:r>
            <a:r>
              <a:rPr lang="es-CO" sz="1100" spc="-60" dirty="0">
                <a:latin typeface="Tahoma"/>
                <a:cs typeface="Tahoma"/>
              </a:rPr>
              <a:t>este</a:t>
            </a:r>
            <a:r>
              <a:rPr lang="es-CO" sz="1100" spc="15" dirty="0">
                <a:latin typeface="Tahoma"/>
                <a:cs typeface="Tahoma"/>
              </a:rPr>
              <a:t> </a:t>
            </a:r>
            <a:r>
              <a:rPr lang="es-CO" sz="1100" spc="-125" dirty="0">
                <a:latin typeface="Tahoma"/>
                <a:cs typeface="Tahoma"/>
              </a:rPr>
              <a:t>método</a:t>
            </a:r>
            <a:endParaRPr lang="es-CO" sz="1100" dirty="0">
              <a:latin typeface="Tahoma"/>
              <a:cs typeface="Tahoma"/>
            </a:endParaRPr>
          </a:p>
        </p:txBody>
      </p:sp>
      <p:sp>
        <p:nvSpPr>
          <p:cNvPr id="9" name="object 9"/>
          <p:cNvSpPr txBox="1"/>
          <p:nvPr/>
        </p:nvSpPr>
        <p:spPr>
          <a:xfrm>
            <a:off x="359994" y="1888413"/>
            <a:ext cx="3888104" cy="316865"/>
          </a:xfrm>
          <a:prstGeom prst="rect">
            <a:avLst/>
          </a:prstGeom>
          <a:solidFill>
            <a:srgbClr val="F4F4F4"/>
          </a:solidFill>
        </p:spPr>
        <p:txBody>
          <a:bodyPr vert="horz" wrap="square" lIns="0" tIns="25400" rIns="0" bIns="0" rtlCol="0">
            <a:spAutoFit/>
          </a:bodyPr>
          <a:lstStyle/>
          <a:p>
            <a:pPr marL="37465" marR="1964055">
              <a:lnSpc>
                <a:spcPts val="950"/>
              </a:lnSpc>
              <a:spcBef>
                <a:spcPts val="200"/>
              </a:spcBef>
            </a:pPr>
            <a:r>
              <a:rPr sz="800" spc="20" dirty="0">
                <a:latin typeface="SimSun"/>
                <a:cs typeface="SimSun"/>
              </a:rPr>
              <a:t>app.use(ex</a:t>
            </a:r>
            <a:r>
              <a:rPr sz="800" spc="15" dirty="0">
                <a:latin typeface="SimSun"/>
                <a:cs typeface="SimSun"/>
              </a:rPr>
              <a:t>p</a:t>
            </a:r>
            <a:r>
              <a:rPr sz="800" spc="20" dirty="0">
                <a:latin typeface="SimSun"/>
                <a:cs typeface="SimSun"/>
              </a:rPr>
              <a:t>ress.</a:t>
            </a:r>
            <a:r>
              <a:rPr sz="800" b="1" spc="45" dirty="0">
                <a:solidFill>
                  <a:srgbClr val="007F00"/>
                </a:solidFill>
                <a:latin typeface="Georgia"/>
                <a:cs typeface="Georgia"/>
              </a:rPr>
              <a:t>static</a:t>
            </a:r>
            <a:r>
              <a:rPr sz="800" spc="20" dirty="0">
                <a:latin typeface="SimSun"/>
                <a:cs typeface="SimSun"/>
              </a:rPr>
              <a:t>(dir_publi</a:t>
            </a:r>
            <a:r>
              <a:rPr sz="800" spc="15" dirty="0">
                <a:latin typeface="SimSun"/>
                <a:cs typeface="SimSun"/>
              </a:rPr>
              <a:t>c</a:t>
            </a:r>
            <a:r>
              <a:rPr sz="800" spc="20" dirty="0">
                <a:latin typeface="SimSun"/>
                <a:cs typeface="SimSun"/>
              </a:rPr>
              <a:t>))  </a:t>
            </a:r>
            <a:r>
              <a:rPr sz="800" spc="25" dirty="0">
                <a:latin typeface="SimSun"/>
                <a:cs typeface="SimSun"/>
              </a:rPr>
              <a:t>app.use(express.</a:t>
            </a:r>
            <a:r>
              <a:rPr sz="800" b="1" spc="25" dirty="0">
                <a:solidFill>
                  <a:srgbClr val="007F00"/>
                </a:solidFill>
                <a:latin typeface="Georgia"/>
                <a:cs typeface="Georgia"/>
              </a:rPr>
              <a:t>static</a:t>
            </a:r>
            <a:r>
              <a:rPr sz="800" spc="25" dirty="0">
                <a:latin typeface="SimSun"/>
                <a:cs typeface="SimSun"/>
              </a:rPr>
              <a:t>(dir_js))</a:t>
            </a:r>
            <a:endParaRPr sz="800">
              <a:latin typeface="SimSun"/>
              <a:cs typeface="SimSun"/>
            </a:endParaRPr>
          </a:p>
        </p:txBody>
      </p:sp>
      <p:sp>
        <p:nvSpPr>
          <p:cNvPr id="10" name="object 10"/>
          <p:cNvSpPr txBox="1"/>
          <p:nvPr/>
        </p:nvSpPr>
        <p:spPr>
          <a:xfrm>
            <a:off x="347294" y="2301861"/>
            <a:ext cx="3305810" cy="338811"/>
          </a:xfrm>
          <a:prstGeom prst="rect">
            <a:avLst/>
          </a:prstGeom>
        </p:spPr>
        <p:txBody>
          <a:bodyPr vert="horz" wrap="square" lIns="0" tIns="7620" rIns="0" bIns="0" rtlCol="0">
            <a:spAutoFit/>
          </a:bodyPr>
          <a:lstStyle/>
          <a:p>
            <a:pPr marL="12700" marR="5080">
              <a:lnSpc>
                <a:spcPct val="102400"/>
              </a:lnSpc>
              <a:spcBef>
                <a:spcPts val="60"/>
              </a:spcBef>
            </a:pPr>
            <a:r>
              <a:rPr lang="es-CO" sz="1100" spc="-35" dirty="0">
                <a:latin typeface="Tahoma"/>
                <a:cs typeface="Tahoma"/>
              </a:rPr>
              <a:t>Naturalmente, </a:t>
            </a:r>
            <a:r>
              <a:rPr lang="es-CO" sz="1100" spc="-45" dirty="0">
                <a:latin typeface="Tahoma"/>
                <a:cs typeface="Tahoma"/>
              </a:rPr>
              <a:t>los subdirectorios </a:t>
            </a:r>
            <a:r>
              <a:rPr lang="es-CO" sz="1100" spc="-145" dirty="0">
                <a:latin typeface="Tahoma"/>
                <a:cs typeface="Tahoma"/>
              </a:rPr>
              <a:t>están</a:t>
            </a:r>
            <a:r>
              <a:rPr lang="es-CO" sz="1100" spc="-140" dirty="0">
                <a:latin typeface="Tahoma"/>
                <a:cs typeface="Tahoma"/>
              </a:rPr>
              <a:t> </a:t>
            </a:r>
            <a:r>
              <a:rPr lang="es-CO" sz="1100" spc="-60" dirty="0">
                <a:latin typeface="Tahoma"/>
                <a:cs typeface="Tahoma"/>
              </a:rPr>
              <a:t>siempre</a:t>
            </a:r>
            <a:r>
              <a:rPr lang="es-CO" sz="1100" spc="-55" dirty="0">
                <a:latin typeface="Tahoma"/>
                <a:cs typeface="Tahoma"/>
              </a:rPr>
              <a:t> </a:t>
            </a:r>
            <a:r>
              <a:rPr lang="es-CO" sz="1100" spc="-35" dirty="0">
                <a:latin typeface="Tahoma"/>
                <a:cs typeface="Tahoma"/>
              </a:rPr>
              <a:t>incluidos, </a:t>
            </a:r>
            <a:r>
              <a:rPr lang="es-CO" sz="1100" spc="-330" dirty="0">
                <a:latin typeface="Tahoma"/>
                <a:cs typeface="Tahoma"/>
              </a:rPr>
              <a:t> </a:t>
            </a:r>
            <a:r>
              <a:rPr lang="es-CO" sz="1100" spc="-55" dirty="0">
                <a:latin typeface="Tahoma"/>
                <a:cs typeface="Tahoma"/>
              </a:rPr>
              <a:t>recursivamente</a:t>
            </a:r>
            <a:endParaRPr lang="es-CO" sz="1100" dirty="0">
              <a:latin typeface="Tahoma"/>
              <a:cs typeface="Tahoma"/>
            </a:endParaRPr>
          </a:p>
        </p:txBody>
      </p:sp>
      <p:grpSp>
        <p:nvGrpSpPr>
          <p:cNvPr id="11" name="object 11"/>
          <p:cNvGrpSpPr/>
          <p:nvPr/>
        </p:nvGrpSpPr>
        <p:grpSpPr>
          <a:xfrm>
            <a:off x="0" y="3333699"/>
            <a:ext cx="4608195" cy="122555"/>
            <a:chOff x="0" y="3333699"/>
            <a:chExt cx="4608195" cy="122555"/>
          </a:xfrm>
        </p:grpSpPr>
        <p:sp>
          <p:nvSpPr>
            <p:cNvPr id="12" name="object 12"/>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3" name="object 13"/>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5" name="object 15"/>
          <p:cNvSpPr txBox="1"/>
          <p:nvPr/>
        </p:nvSpPr>
        <p:spPr>
          <a:xfrm>
            <a:off x="2399296" y="3317733"/>
            <a:ext cx="350520" cy="137160"/>
          </a:xfrm>
          <a:prstGeom prst="rect">
            <a:avLst/>
          </a:prstGeom>
        </p:spPr>
        <p:txBody>
          <a:bodyPr vert="horz" wrap="square" lIns="0" tIns="24130" rIns="0" bIns="0" rtlCol="0">
            <a:spAutoFit/>
          </a:bodyPr>
          <a:lstStyle/>
          <a:p>
            <a:pPr marL="12700">
              <a:lnSpc>
                <a:spcPct val="100000"/>
              </a:lnSpc>
              <a:spcBef>
                <a:spcPts val="190"/>
              </a:spcBef>
            </a:pPr>
            <a:r>
              <a:rPr sz="600" spc="-15" dirty="0">
                <a:solidFill>
                  <a:srgbClr val="FFFFFF"/>
                </a:solidFill>
                <a:latin typeface="Microsoft Sans Serif"/>
                <a:cs typeface="Microsoft Sans Serif"/>
                <a:hlinkClick r:id="rId3" action="ppaction://hlinksldjump"/>
              </a:rPr>
              <a:t>Ex</a:t>
            </a:r>
            <a:r>
              <a:rPr sz="600" spc="-35" dirty="0">
                <a:solidFill>
                  <a:srgbClr val="FFFFFF"/>
                </a:solidFill>
                <a:latin typeface="Microsoft Sans Serif"/>
                <a:cs typeface="Microsoft Sans Serif"/>
                <a:hlinkClick r:id="rId3" action="ppaction://hlinksldjump"/>
              </a:rPr>
              <a:t>p</a:t>
            </a:r>
            <a:r>
              <a:rPr sz="600" spc="-30" dirty="0">
                <a:solidFill>
                  <a:srgbClr val="FFFFFF"/>
                </a:solidFill>
                <a:latin typeface="Microsoft Sans Serif"/>
                <a:cs typeface="Microsoft Sans Serif"/>
                <a:hlinkClick r:id="rId3" action="ppaction://hlinksldjump"/>
              </a:rPr>
              <a:t>ress.js</a:t>
            </a:r>
            <a:endParaRPr sz="600">
              <a:latin typeface="Microsoft Sans Serif"/>
              <a:cs typeface="Microsoft Sans Serif"/>
            </a:endParaRPr>
          </a:p>
        </p:txBody>
      </p:sp>
      <p:sp>
        <p:nvSpPr>
          <p:cNvPr id="16" name="object 16"/>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31</a:t>
            </a:fld>
            <a:endParaRPr spc="-20" dirty="0"/>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381000"/>
            <a:chOff x="0" y="0"/>
            <a:chExt cx="4608195" cy="381000"/>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68"/>
              <a:ext cx="4608004" cy="260646"/>
            </a:xfrm>
            <a:prstGeom prst="rect">
              <a:avLst/>
            </a:prstGeom>
          </p:spPr>
        </p:pic>
      </p:grpSp>
      <p:sp>
        <p:nvSpPr>
          <p:cNvPr id="6" name="object 6"/>
          <p:cNvSpPr txBox="1">
            <a:spLocks noGrp="1"/>
          </p:cNvSpPr>
          <p:nvPr>
            <p:ph type="title"/>
          </p:nvPr>
        </p:nvSpPr>
        <p:spPr>
          <a:xfrm>
            <a:off x="154762" y="117193"/>
            <a:ext cx="2751455" cy="232756"/>
          </a:xfrm>
          <a:prstGeom prst="rect">
            <a:avLst/>
          </a:prstGeom>
        </p:spPr>
        <p:txBody>
          <a:bodyPr vert="horz" wrap="square" lIns="0" tIns="17145" rIns="0" bIns="0" rtlCol="0">
            <a:spAutoFit/>
          </a:bodyPr>
          <a:lstStyle/>
          <a:p>
            <a:pPr marL="12700">
              <a:lnSpc>
                <a:spcPct val="100000"/>
              </a:lnSpc>
              <a:spcBef>
                <a:spcPts val="135"/>
              </a:spcBef>
            </a:pPr>
            <a:r>
              <a:rPr lang="es-CO" sz="1400" spc="-40" dirty="0">
                <a:solidFill>
                  <a:srgbClr val="FFFFFF"/>
                </a:solidFill>
              </a:rPr>
              <a:t>Ficheros</a:t>
            </a:r>
            <a:r>
              <a:rPr lang="es-CO" sz="1400" spc="20" dirty="0">
                <a:solidFill>
                  <a:srgbClr val="FFFFFF"/>
                </a:solidFill>
              </a:rPr>
              <a:t> </a:t>
            </a:r>
            <a:r>
              <a:rPr lang="es-CO" sz="1400" spc="-110" dirty="0">
                <a:solidFill>
                  <a:srgbClr val="FFFFFF"/>
                </a:solidFill>
              </a:rPr>
              <a:t>estáticos,</a:t>
            </a:r>
            <a:r>
              <a:rPr lang="es-CO" sz="1400" spc="20" dirty="0">
                <a:solidFill>
                  <a:srgbClr val="FFFFFF"/>
                </a:solidFill>
              </a:rPr>
              <a:t> </a:t>
            </a:r>
            <a:r>
              <a:rPr lang="es-CO" sz="1400" spc="-60" dirty="0">
                <a:solidFill>
                  <a:srgbClr val="FFFFFF"/>
                </a:solidFill>
              </a:rPr>
              <a:t>ejemplo</a:t>
            </a:r>
            <a:r>
              <a:rPr lang="es-CO" sz="1400" spc="25" dirty="0">
                <a:solidFill>
                  <a:srgbClr val="FFFFFF"/>
                </a:solidFill>
              </a:rPr>
              <a:t> </a:t>
            </a:r>
            <a:r>
              <a:rPr lang="es-CO" sz="1400" spc="-40" dirty="0">
                <a:solidFill>
                  <a:srgbClr val="FFFFFF"/>
                </a:solidFill>
              </a:rPr>
              <a:t>completo</a:t>
            </a:r>
            <a:endParaRPr lang="es-CO" sz="1400" dirty="0"/>
          </a:p>
        </p:txBody>
      </p:sp>
      <p:pic>
        <p:nvPicPr>
          <p:cNvPr id="7" name="object 7"/>
          <p:cNvPicPr/>
          <p:nvPr/>
        </p:nvPicPr>
        <p:blipFill>
          <a:blip r:embed="rId3" cstate="print"/>
          <a:stretch>
            <a:fillRect/>
          </a:stretch>
        </p:blipFill>
        <p:spPr>
          <a:xfrm>
            <a:off x="0" y="377888"/>
            <a:ext cx="4608004" cy="50609"/>
          </a:xfrm>
          <a:prstGeom prst="rect">
            <a:avLst/>
          </a:prstGeom>
        </p:spPr>
      </p:pic>
      <p:sp>
        <p:nvSpPr>
          <p:cNvPr id="8" name="object 8"/>
          <p:cNvSpPr/>
          <p:nvPr/>
        </p:nvSpPr>
        <p:spPr>
          <a:xfrm>
            <a:off x="359994" y="715899"/>
            <a:ext cx="3888104" cy="1999614"/>
          </a:xfrm>
          <a:custGeom>
            <a:avLst/>
            <a:gdLst/>
            <a:ahLst/>
            <a:cxnLst/>
            <a:rect l="l" t="t" r="r" b="b"/>
            <a:pathLst>
              <a:path w="3888104" h="1999614">
                <a:moveTo>
                  <a:pt x="3888003" y="0"/>
                </a:moveTo>
                <a:lnTo>
                  <a:pt x="0" y="0"/>
                </a:lnTo>
                <a:lnTo>
                  <a:pt x="0" y="1999094"/>
                </a:lnTo>
                <a:lnTo>
                  <a:pt x="3888003" y="1999094"/>
                </a:lnTo>
                <a:lnTo>
                  <a:pt x="3888003" y="0"/>
                </a:lnTo>
                <a:close/>
              </a:path>
            </a:pathLst>
          </a:custGeom>
          <a:solidFill>
            <a:srgbClr val="F4F4F4"/>
          </a:solidFill>
        </p:spPr>
        <p:txBody>
          <a:bodyPr wrap="square" lIns="0" tIns="0" rIns="0" bIns="0" rtlCol="0"/>
          <a:lstStyle/>
          <a:p>
            <a:endParaRPr/>
          </a:p>
        </p:txBody>
      </p:sp>
      <p:sp>
        <p:nvSpPr>
          <p:cNvPr id="9" name="object 9"/>
          <p:cNvSpPr txBox="1"/>
          <p:nvPr/>
        </p:nvSpPr>
        <p:spPr>
          <a:xfrm>
            <a:off x="385254" y="724076"/>
            <a:ext cx="3054985" cy="1998881"/>
          </a:xfrm>
          <a:prstGeom prst="rect">
            <a:avLst/>
          </a:prstGeom>
        </p:spPr>
        <p:txBody>
          <a:bodyPr vert="horz" wrap="square" lIns="0" tIns="12065" rIns="0" bIns="0" rtlCol="0">
            <a:spAutoFit/>
          </a:bodyPr>
          <a:lstStyle/>
          <a:p>
            <a:pPr marL="12700">
              <a:lnSpc>
                <a:spcPts val="955"/>
              </a:lnSpc>
              <a:spcBef>
                <a:spcPts val="95"/>
              </a:spcBef>
            </a:pPr>
            <a:r>
              <a:rPr sz="800" b="1" spc="-25" dirty="0">
                <a:solidFill>
                  <a:srgbClr val="007F00"/>
                </a:solidFill>
                <a:latin typeface="Georgia"/>
                <a:cs typeface="Georgia"/>
              </a:rPr>
              <a:t>const</a:t>
            </a:r>
            <a:r>
              <a:rPr sz="800" b="1" spc="220" dirty="0">
                <a:solidFill>
                  <a:srgbClr val="007F00"/>
                </a:solidFill>
                <a:latin typeface="Georgia"/>
                <a:cs typeface="Georgia"/>
              </a:rPr>
              <a:t> </a:t>
            </a:r>
            <a:r>
              <a:rPr sz="800" spc="20" dirty="0">
                <a:latin typeface="SimSun"/>
                <a:cs typeface="SimSun"/>
              </a:rPr>
              <a:t>express</a:t>
            </a:r>
            <a:r>
              <a:rPr sz="800" spc="25" dirty="0">
                <a:latin typeface="SimSun"/>
                <a:cs typeface="SimSun"/>
              </a:rPr>
              <a:t> </a:t>
            </a:r>
            <a:r>
              <a:rPr sz="800" spc="20" dirty="0">
                <a:solidFill>
                  <a:srgbClr val="666666"/>
                </a:solidFill>
                <a:latin typeface="SimSun"/>
                <a:cs typeface="SimSun"/>
              </a:rPr>
              <a:t>= </a:t>
            </a:r>
            <a:r>
              <a:rPr sz="800" spc="30" dirty="0">
                <a:latin typeface="SimSun"/>
                <a:cs typeface="SimSun"/>
              </a:rPr>
              <a:t>require(</a:t>
            </a:r>
            <a:r>
              <a:rPr sz="800" spc="30" dirty="0">
                <a:solidFill>
                  <a:srgbClr val="BA2121"/>
                </a:solidFill>
                <a:latin typeface="Trebuchet MS"/>
                <a:cs typeface="Trebuchet MS"/>
              </a:rPr>
              <a:t>’</a:t>
            </a:r>
            <a:r>
              <a:rPr sz="800" spc="30" dirty="0">
                <a:solidFill>
                  <a:srgbClr val="BA2121"/>
                </a:solidFill>
                <a:latin typeface="SimSun"/>
                <a:cs typeface="SimSun"/>
              </a:rPr>
              <a:t>express</a:t>
            </a:r>
            <a:r>
              <a:rPr sz="800" spc="30" dirty="0">
                <a:solidFill>
                  <a:srgbClr val="BA2121"/>
                </a:solidFill>
                <a:latin typeface="Trebuchet MS"/>
                <a:cs typeface="Trebuchet MS"/>
              </a:rPr>
              <a:t>’</a:t>
            </a:r>
            <a:r>
              <a:rPr sz="800" spc="30" dirty="0">
                <a:latin typeface="SimSun"/>
                <a:cs typeface="SimSun"/>
              </a:rPr>
              <a:t>);</a:t>
            </a:r>
            <a:endParaRPr sz="800" dirty="0">
              <a:latin typeface="SimSun"/>
              <a:cs typeface="SimSun"/>
            </a:endParaRPr>
          </a:p>
          <a:p>
            <a:pPr marL="12700">
              <a:lnSpc>
                <a:spcPts val="944"/>
              </a:lnSpc>
            </a:pPr>
            <a:r>
              <a:rPr sz="800" b="1" spc="-25" dirty="0">
                <a:solidFill>
                  <a:srgbClr val="007F00"/>
                </a:solidFill>
                <a:latin typeface="Georgia"/>
                <a:cs typeface="Georgia"/>
              </a:rPr>
              <a:t>const</a:t>
            </a:r>
            <a:r>
              <a:rPr sz="800" b="1" spc="200" dirty="0">
                <a:solidFill>
                  <a:srgbClr val="007F00"/>
                </a:solidFill>
                <a:latin typeface="Georgia"/>
                <a:cs typeface="Georgia"/>
              </a:rPr>
              <a:t> </a:t>
            </a:r>
            <a:r>
              <a:rPr sz="800" spc="20" dirty="0">
                <a:latin typeface="SimSun"/>
                <a:cs typeface="SimSun"/>
              </a:rPr>
              <a:t>app</a:t>
            </a:r>
            <a:r>
              <a:rPr sz="800" spc="5" dirty="0">
                <a:latin typeface="SimSun"/>
                <a:cs typeface="SimSun"/>
              </a:rPr>
              <a:t> </a:t>
            </a:r>
            <a:r>
              <a:rPr sz="800" spc="20" dirty="0">
                <a:solidFill>
                  <a:srgbClr val="666666"/>
                </a:solidFill>
                <a:latin typeface="SimSun"/>
                <a:cs typeface="SimSun"/>
              </a:rPr>
              <a:t>=</a:t>
            </a:r>
            <a:r>
              <a:rPr sz="800" spc="10" dirty="0">
                <a:solidFill>
                  <a:srgbClr val="666666"/>
                </a:solidFill>
                <a:latin typeface="SimSun"/>
                <a:cs typeface="SimSun"/>
              </a:rPr>
              <a:t> </a:t>
            </a:r>
            <a:r>
              <a:rPr sz="800" spc="20" dirty="0">
                <a:latin typeface="SimSun"/>
                <a:cs typeface="SimSun"/>
              </a:rPr>
              <a:t>express();</a:t>
            </a:r>
            <a:endParaRPr sz="800" dirty="0">
              <a:latin typeface="SimSun"/>
              <a:cs typeface="SimSun"/>
            </a:endParaRPr>
          </a:p>
          <a:p>
            <a:pPr marL="12700">
              <a:lnSpc>
                <a:spcPts val="955"/>
              </a:lnSpc>
            </a:pPr>
            <a:r>
              <a:rPr sz="800" b="1" spc="-25" dirty="0">
                <a:solidFill>
                  <a:srgbClr val="007F00"/>
                </a:solidFill>
                <a:latin typeface="Georgia"/>
                <a:cs typeface="Georgia"/>
              </a:rPr>
              <a:t>const</a:t>
            </a:r>
            <a:r>
              <a:rPr sz="800" b="1" spc="215" dirty="0">
                <a:solidFill>
                  <a:srgbClr val="007F00"/>
                </a:solidFill>
                <a:latin typeface="Georgia"/>
                <a:cs typeface="Georgia"/>
              </a:rPr>
              <a:t> </a:t>
            </a:r>
            <a:r>
              <a:rPr sz="800" spc="20" dirty="0">
                <a:latin typeface="SimSun"/>
                <a:cs typeface="SimSun"/>
              </a:rPr>
              <a:t>puerto </a:t>
            </a:r>
            <a:r>
              <a:rPr sz="800" spc="20" dirty="0">
                <a:solidFill>
                  <a:srgbClr val="666666"/>
                </a:solidFill>
                <a:latin typeface="SimSun"/>
                <a:cs typeface="SimSun"/>
              </a:rPr>
              <a:t>= </a:t>
            </a:r>
            <a:r>
              <a:rPr sz="800" spc="20" dirty="0">
                <a:latin typeface="SimSun"/>
                <a:cs typeface="SimSun"/>
              </a:rPr>
              <a:t>process.env.PORT</a:t>
            </a:r>
            <a:r>
              <a:rPr sz="800" spc="15" dirty="0">
                <a:latin typeface="SimSun"/>
                <a:cs typeface="SimSun"/>
              </a:rPr>
              <a:t> </a:t>
            </a:r>
            <a:r>
              <a:rPr sz="800" spc="20" dirty="0">
                <a:solidFill>
                  <a:srgbClr val="666666"/>
                </a:solidFill>
                <a:latin typeface="SimSun"/>
                <a:cs typeface="SimSun"/>
              </a:rPr>
              <a:t>|| 3000</a:t>
            </a:r>
            <a:r>
              <a:rPr sz="800" spc="20" dirty="0">
                <a:latin typeface="SimSun"/>
                <a:cs typeface="SimSun"/>
              </a:rPr>
              <a:t>;</a:t>
            </a:r>
            <a:endParaRPr sz="800" dirty="0">
              <a:latin typeface="SimSun"/>
              <a:cs typeface="SimSun"/>
            </a:endParaRPr>
          </a:p>
          <a:p>
            <a:pPr marL="12700">
              <a:lnSpc>
                <a:spcPts val="955"/>
              </a:lnSpc>
              <a:spcBef>
                <a:spcPts val="935"/>
              </a:spcBef>
            </a:pPr>
            <a:r>
              <a:rPr sz="800" b="1" spc="-25" dirty="0">
                <a:solidFill>
                  <a:srgbClr val="007F00"/>
                </a:solidFill>
                <a:latin typeface="Georgia"/>
                <a:cs typeface="Georgia"/>
              </a:rPr>
              <a:t>const</a:t>
            </a:r>
            <a:r>
              <a:rPr sz="800" b="1" spc="200" dirty="0">
                <a:solidFill>
                  <a:srgbClr val="007F00"/>
                </a:solidFill>
                <a:latin typeface="Georgia"/>
                <a:cs typeface="Georgia"/>
              </a:rPr>
              <a:t> </a:t>
            </a:r>
            <a:r>
              <a:rPr sz="800" spc="20" dirty="0">
                <a:latin typeface="SimSun"/>
                <a:cs typeface="SimSun"/>
              </a:rPr>
              <a:t>path</a:t>
            </a:r>
            <a:r>
              <a:rPr sz="800" spc="5" dirty="0">
                <a:latin typeface="SimSun"/>
                <a:cs typeface="SimSun"/>
              </a:rPr>
              <a:t> </a:t>
            </a:r>
            <a:r>
              <a:rPr sz="800" spc="20" dirty="0">
                <a:solidFill>
                  <a:srgbClr val="666666"/>
                </a:solidFill>
                <a:latin typeface="SimSun"/>
                <a:cs typeface="SimSun"/>
              </a:rPr>
              <a:t>=</a:t>
            </a:r>
            <a:r>
              <a:rPr sz="800" spc="5" dirty="0">
                <a:solidFill>
                  <a:srgbClr val="666666"/>
                </a:solidFill>
                <a:latin typeface="SimSun"/>
                <a:cs typeface="SimSun"/>
              </a:rPr>
              <a:t> </a:t>
            </a:r>
            <a:r>
              <a:rPr sz="800" spc="35" dirty="0">
                <a:latin typeface="SimSun"/>
                <a:cs typeface="SimSun"/>
              </a:rPr>
              <a:t>require(</a:t>
            </a:r>
            <a:r>
              <a:rPr sz="800" spc="35" dirty="0">
                <a:solidFill>
                  <a:srgbClr val="BA2121"/>
                </a:solidFill>
                <a:latin typeface="Trebuchet MS"/>
                <a:cs typeface="Trebuchet MS"/>
              </a:rPr>
              <a:t>’</a:t>
            </a:r>
            <a:r>
              <a:rPr sz="800" spc="35" dirty="0">
                <a:solidFill>
                  <a:srgbClr val="BA2121"/>
                </a:solidFill>
                <a:latin typeface="SimSun"/>
                <a:cs typeface="SimSun"/>
              </a:rPr>
              <a:t>path</a:t>
            </a:r>
            <a:r>
              <a:rPr sz="800" spc="35" dirty="0">
                <a:solidFill>
                  <a:srgbClr val="BA2121"/>
                </a:solidFill>
                <a:latin typeface="Trebuchet MS"/>
                <a:cs typeface="Trebuchet MS"/>
              </a:rPr>
              <a:t>’</a:t>
            </a:r>
            <a:r>
              <a:rPr sz="800" spc="35" dirty="0">
                <a:latin typeface="SimSun"/>
                <a:cs typeface="SimSun"/>
              </a:rPr>
              <a:t>);</a:t>
            </a:r>
            <a:endParaRPr sz="800" dirty="0">
              <a:latin typeface="SimSun"/>
              <a:cs typeface="SimSun"/>
            </a:endParaRPr>
          </a:p>
          <a:p>
            <a:pPr marL="12700">
              <a:lnSpc>
                <a:spcPts val="955"/>
              </a:lnSpc>
            </a:pPr>
            <a:r>
              <a:rPr sz="800" i="1" spc="45" dirty="0">
                <a:solidFill>
                  <a:srgbClr val="3F7F7F"/>
                </a:solidFill>
                <a:latin typeface="Cambria"/>
                <a:cs typeface="Cambria"/>
              </a:rPr>
              <a:t>//</a:t>
            </a:r>
            <a:r>
              <a:rPr sz="800" i="1" spc="235" dirty="0">
                <a:solidFill>
                  <a:srgbClr val="3F7F7F"/>
                </a:solidFill>
                <a:latin typeface="Cambria"/>
                <a:cs typeface="Cambria"/>
              </a:rPr>
              <a:t> </a:t>
            </a:r>
            <a:r>
              <a:rPr sz="800" i="1" spc="5" dirty="0">
                <a:solidFill>
                  <a:srgbClr val="3F7F7F"/>
                </a:solidFill>
                <a:latin typeface="Cambria"/>
                <a:cs typeface="Cambria"/>
              </a:rPr>
              <a:t>Importamos </a:t>
            </a:r>
            <a:r>
              <a:rPr sz="800" i="1" spc="55" dirty="0">
                <a:solidFill>
                  <a:srgbClr val="3F7F7F"/>
                </a:solidFill>
                <a:latin typeface="Cambria"/>
                <a:cs typeface="Cambria"/>
              </a:rPr>
              <a:t> </a:t>
            </a:r>
            <a:r>
              <a:rPr sz="800" i="1" spc="125" dirty="0" err="1">
                <a:solidFill>
                  <a:srgbClr val="3F7F7F"/>
                </a:solidFill>
                <a:latin typeface="Cambria"/>
                <a:cs typeface="Cambria"/>
              </a:rPr>
              <a:t>el</a:t>
            </a:r>
            <a:r>
              <a:rPr sz="800" i="1" spc="240" dirty="0">
                <a:solidFill>
                  <a:srgbClr val="3F7F7F"/>
                </a:solidFill>
                <a:latin typeface="Cambria"/>
                <a:cs typeface="Cambria"/>
              </a:rPr>
              <a:t> </a:t>
            </a:r>
            <a:r>
              <a:rPr sz="800" i="1" spc="-35" dirty="0" err="1">
                <a:solidFill>
                  <a:srgbClr val="3F7F7F"/>
                </a:solidFill>
                <a:latin typeface="Cambria"/>
                <a:cs typeface="Cambria"/>
              </a:rPr>
              <a:t>m</a:t>
            </a:r>
            <a:r>
              <a:rPr lang="en-US" sz="800" i="1" spc="-35" dirty="0" err="1">
                <a:solidFill>
                  <a:srgbClr val="3F7F7F"/>
                </a:solidFill>
                <a:latin typeface="Cambria"/>
                <a:cs typeface="Cambria"/>
              </a:rPr>
              <a:t>ó</a:t>
            </a:r>
            <a:r>
              <a:rPr sz="800" i="1" spc="-35" dirty="0" err="1">
                <a:solidFill>
                  <a:srgbClr val="3F7F7F"/>
                </a:solidFill>
                <a:latin typeface="Cambria"/>
                <a:cs typeface="Cambria"/>
              </a:rPr>
              <a:t>dulo</a:t>
            </a:r>
            <a:r>
              <a:rPr sz="800" i="1" spc="235" dirty="0">
                <a:solidFill>
                  <a:srgbClr val="3F7F7F"/>
                </a:solidFill>
                <a:latin typeface="Cambria"/>
                <a:cs typeface="Cambria"/>
              </a:rPr>
              <a:t> </a:t>
            </a:r>
            <a:r>
              <a:rPr sz="800" i="1" spc="30" dirty="0">
                <a:solidFill>
                  <a:srgbClr val="3F7F7F"/>
                </a:solidFill>
                <a:latin typeface="Cambria"/>
                <a:cs typeface="Cambria"/>
              </a:rPr>
              <a:t>path</a:t>
            </a:r>
            <a:endParaRPr sz="800" dirty="0">
              <a:latin typeface="Cambria"/>
              <a:cs typeface="Cambria"/>
            </a:endParaRPr>
          </a:p>
          <a:p>
            <a:pPr>
              <a:lnSpc>
                <a:spcPct val="100000"/>
              </a:lnSpc>
              <a:spcBef>
                <a:spcPts val="45"/>
              </a:spcBef>
            </a:pPr>
            <a:endParaRPr sz="750" dirty="0">
              <a:latin typeface="Cambria"/>
              <a:cs typeface="Cambria"/>
            </a:endParaRPr>
          </a:p>
          <a:p>
            <a:pPr marL="12700">
              <a:lnSpc>
                <a:spcPts val="955"/>
              </a:lnSpc>
            </a:pPr>
            <a:r>
              <a:rPr sz="800" spc="20" dirty="0">
                <a:latin typeface="SimSun"/>
                <a:cs typeface="SimSun"/>
              </a:rPr>
              <a:t>dir_raiz</a:t>
            </a:r>
            <a:r>
              <a:rPr sz="800" spc="30" dirty="0">
                <a:latin typeface="SimSun"/>
                <a:cs typeface="SimSun"/>
              </a:rPr>
              <a:t> </a:t>
            </a:r>
            <a:r>
              <a:rPr sz="800" spc="20" dirty="0">
                <a:solidFill>
                  <a:srgbClr val="666666"/>
                </a:solidFill>
                <a:latin typeface="SimSun"/>
                <a:cs typeface="SimSun"/>
              </a:rPr>
              <a:t>=</a:t>
            </a:r>
            <a:r>
              <a:rPr sz="800" spc="30" dirty="0">
                <a:solidFill>
                  <a:srgbClr val="666666"/>
                </a:solidFill>
                <a:latin typeface="SimSun"/>
                <a:cs typeface="SimSun"/>
              </a:rPr>
              <a:t> </a:t>
            </a:r>
            <a:r>
              <a:rPr sz="800" spc="20" dirty="0">
                <a:latin typeface="SimSun"/>
                <a:cs typeface="SimSun"/>
              </a:rPr>
              <a:t>path.join(</a:t>
            </a:r>
            <a:r>
              <a:rPr sz="800" spc="35" dirty="0">
                <a:latin typeface="SimSun"/>
                <a:cs typeface="SimSun"/>
              </a:rPr>
              <a:t> </a:t>
            </a:r>
            <a:r>
              <a:rPr sz="800" spc="20" dirty="0">
                <a:latin typeface="SimSun"/>
                <a:cs typeface="SimSun"/>
              </a:rPr>
              <a:t>process.env.HOME,</a:t>
            </a:r>
            <a:r>
              <a:rPr sz="800" spc="30" dirty="0">
                <a:latin typeface="SimSun"/>
                <a:cs typeface="SimSun"/>
              </a:rPr>
              <a:t> </a:t>
            </a:r>
            <a:r>
              <a:rPr sz="800" spc="20" dirty="0">
                <a:solidFill>
                  <a:srgbClr val="BA2121"/>
                </a:solidFill>
                <a:latin typeface="SimSun"/>
                <a:cs typeface="SimSun"/>
              </a:rPr>
              <a:t>"www/site01"</a:t>
            </a:r>
            <a:r>
              <a:rPr sz="800" spc="20" dirty="0">
                <a:latin typeface="SimSun"/>
                <a:cs typeface="SimSun"/>
              </a:rPr>
              <a:t>);</a:t>
            </a:r>
            <a:endParaRPr sz="800" dirty="0">
              <a:latin typeface="SimSun"/>
              <a:cs typeface="SimSun"/>
            </a:endParaRPr>
          </a:p>
          <a:p>
            <a:pPr marL="12700">
              <a:lnSpc>
                <a:spcPts val="955"/>
              </a:lnSpc>
            </a:pPr>
            <a:r>
              <a:rPr sz="800" i="1" spc="45" dirty="0">
                <a:solidFill>
                  <a:srgbClr val="3F7F7F"/>
                </a:solidFill>
                <a:latin typeface="Cambria"/>
                <a:cs typeface="Cambria"/>
              </a:rPr>
              <a:t>//</a:t>
            </a:r>
            <a:r>
              <a:rPr sz="800" i="1" spc="215" dirty="0">
                <a:solidFill>
                  <a:srgbClr val="3F7F7F"/>
                </a:solidFill>
                <a:latin typeface="Cambria"/>
                <a:cs typeface="Cambria"/>
              </a:rPr>
              <a:t> </a:t>
            </a:r>
            <a:r>
              <a:rPr sz="800" i="1" spc="45" dirty="0">
                <a:solidFill>
                  <a:srgbClr val="3F7F7F"/>
                </a:solidFill>
                <a:latin typeface="Cambria"/>
                <a:cs typeface="Cambria"/>
              </a:rPr>
              <a:t>Construye</a:t>
            </a:r>
            <a:r>
              <a:rPr sz="800" i="1" spc="215" dirty="0">
                <a:solidFill>
                  <a:srgbClr val="3F7F7F"/>
                </a:solidFill>
                <a:latin typeface="Cambria"/>
                <a:cs typeface="Cambria"/>
              </a:rPr>
              <a:t> </a:t>
            </a:r>
            <a:r>
              <a:rPr sz="800" i="1" spc="25" dirty="0">
                <a:solidFill>
                  <a:srgbClr val="3F7F7F"/>
                </a:solidFill>
                <a:latin typeface="Cambria"/>
                <a:cs typeface="Cambria"/>
              </a:rPr>
              <a:t>˜/www/site01</a:t>
            </a:r>
            <a:endParaRPr sz="800" dirty="0">
              <a:latin typeface="Cambria"/>
              <a:cs typeface="Cambria"/>
            </a:endParaRPr>
          </a:p>
          <a:p>
            <a:pPr>
              <a:lnSpc>
                <a:spcPct val="100000"/>
              </a:lnSpc>
              <a:spcBef>
                <a:spcPts val="55"/>
              </a:spcBef>
            </a:pPr>
            <a:endParaRPr sz="750" dirty="0">
              <a:latin typeface="Cambria"/>
              <a:cs typeface="Cambria"/>
            </a:endParaRPr>
          </a:p>
          <a:p>
            <a:pPr marL="12700">
              <a:lnSpc>
                <a:spcPts val="955"/>
              </a:lnSpc>
            </a:pPr>
            <a:r>
              <a:rPr sz="800" spc="25" dirty="0">
                <a:latin typeface="SimSun"/>
                <a:cs typeface="SimSun"/>
              </a:rPr>
              <a:t>app.use(express.</a:t>
            </a:r>
            <a:r>
              <a:rPr sz="800" b="1" spc="25" dirty="0">
                <a:solidFill>
                  <a:srgbClr val="007F00"/>
                </a:solidFill>
                <a:latin typeface="Georgia"/>
                <a:cs typeface="Georgia"/>
              </a:rPr>
              <a:t>static</a:t>
            </a:r>
            <a:r>
              <a:rPr sz="800" spc="25" dirty="0">
                <a:latin typeface="SimSun"/>
                <a:cs typeface="SimSun"/>
              </a:rPr>
              <a:t>(dir_raiz))</a:t>
            </a:r>
            <a:endParaRPr sz="800" dirty="0">
              <a:latin typeface="SimSun"/>
              <a:cs typeface="SimSun"/>
            </a:endParaRPr>
          </a:p>
          <a:p>
            <a:pPr marL="12700">
              <a:lnSpc>
                <a:spcPts val="955"/>
              </a:lnSpc>
            </a:pPr>
            <a:r>
              <a:rPr sz="800" i="1" spc="45" dirty="0">
                <a:solidFill>
                  <a:srgbClr val="3F7F7F"/>
                </a:solidFill>
                <a:latin typeface="Cambria"/>
                <a:cs typeface="Cambria"/>
              </a:rPr>
              <a:t>//</a:t>
            </a:r>
            <a:r>
              <a:rPr sz="800" i="1" spc="235" dirty="0">
                <a:solidFill>
                  <a:srgbClr val="3F7F7F"/>
                </a:solidFill>
                <a:latin typeface="Cambria"/>
                <a:cs typeface="Cambria"/>
              </a:rPr>
              <a:t> </a:t>
            </a:r>
            <a:r>
              <a:rPr sz="800" i="1" spc="85" dirty="0">
                <a:solidFill>
                  <a:srgbClr val="3F7F7F"/>
                </a:solidFill>
                <a:latin typeface="Cambria"/>
                <a:cs typeface="Cambria"/>
              </a:rPr>
              <a:t>Sirve</a:t>
            </a:r>
            <a:r>
              <a:rPr sz="800" i="1" spc="235" dirty="0">
                <a:solidFill>
                  <a:srgbClr val="3F7F7F"/>
                </a:solidFill>
                <a:latin typeface="Cambria"/>
                <a:cs typeface="Cambria"/>
              </a:rPr>
              <a:t> </a:t>
            </a:r>
            <a:r>
              <a:rPr sz="800" i="1" spc="55" dirty="0">
                <a:solidFill>
                  <a:srgbClr val="3F7F7F"/>
                </a:solidFill>
                <a:latin typeface="Cambria"/>
                <a:cs typeface="Cambria"/>
              </a:rPr>
              <a:t>todos</a:t>
            </a:r>
            <a:r>
              <a:rPr sz="800" i="1" spc="235" dirty="0">
                <a:solidFill>
                  <a:srgbClr val="3F7F7F"/>
                </a:solidFill>
                <a:latin typeface="Cambria"/>
                <a:cs typeface="Cambria"/>
              </a:rPr>
              <a:t> </a:t>
            </a:r>
            <a:r>
              <a:rPr sz="800" i="1" spc="110" dirty="0">
                <a:solidFill>
                  <a:srgbClr val="3F7F7F"/>
                </a:solidFill>
                <a:latin typeface="Cambria"/>
                <a:cs typeface="Cambria"/>
              </a:rPr>
              <a:t>los</a:t>
            </a:r>
            <a:r>
              <a:rPr sz="800" i="1" spc="235" dirty="0">
                <a:solidFill>
                  <a:srgbClr val="3F7F7F"/>
                </a:solidFill>
                <a:latin typeface="Cambria"/>
                <a:cs typeface="Cambria"/>
              </a:rPr>
              <a:t> </a:t>
            </a:r>
            <a:r>
              <a:rPr sz="800" i="1" spc="90" dirty="0">
                <a:solidFill>
                  <a:srgbClr val="3F7F7F"/>
                </a:solidFill>
                <a:latin typeface="Cambria"/>
                <a:cs typeface="Cambria"/>
              </a:rPr>
              <a:t>ficheros</a:t>
            </a:r>
            <a:r>
              <a:rPr sz="800" i="1" spc="240" dirty="0">
                <a:solidFill>
                  <a:srgbClr val="3F7F7F"/>
                </a:solidFill>
                <a:latin typeface="Cambria"/>
                <a:cs typeface="Cambria"/>
              </a:rPr>
              <a:t> </a:t>
            </a:r>
            <a:r>
              <a:rPr sz="800" i="1" spc="85" dirty="0">
                <a:solidFill>
                  <a:srgbClr val="3F7F7F"/>
                </a:solidFill>
                <a:latin typeface="Cambria"/>
                <a:cs typeface="Cambria"/>
              </a:rPr>
              <a:t>del</a:t>
            </a:r>
            <a:r>
              <a:rPr sz="800" i="1" spc="235" dirty="0">
                <a:solidFill>
                  <a:srgbClr val="3F7F7F"/>
                </a:solidFill>
                <a:latin typeface="Cambria"/>
                <a:cs typeface="Cambria"/>
              </a:rPr>
              <a:t> </a:t>
            </a:r>
            <a:r>
              <a:rPr sz="800" i="1" spc="85" dirty="0">
                <a:solidFill>
                  <a:srgbClr val="3F7F7F"/>
                </a:solidFill>
                <a:latin typeface="Cambria"/>
                <a:cs typeface="Cambria"/>
              </a:rPr>
              <a:t>directorio</a:t>
            </a:r>
            <a:r>
              <a:rPr sz="800" i="1" spc="235" dirty="0">
                <a:solidFill>
                  <a:srgbClr val="3F7F7F"/>
                </a:solidFill>
                <a:latin typeface="Cambria"/>
                <a:cs typeface="Cambria"/>
              </a:rPr>
              <a:t> </a:t>
            </a:r>
            <a:r>
              <a:rPr sz="800" i="1" spc="85" dirty="0">
                <a:solidFill>
                  <a:srgbClr val="3F7F7F"/>
                </a:solidFill>
                <a:latin typeface="Cambria"/>
                <a:cs typeface="Cambria"/>
              </a:rPr>
              <a:t>raiz</a:t>
            </a:r>
            <a:endParaRPr sz="800" dirty="0">
              <a:latin typeface="Cambria"/>
              <a:cs typeface="Cambria"/>
            </a:endParaRPr>
          </a:p>
          <a:p>
            <a:pPr>
              <a:lnSpc>
                <a:spcPct val="100000"/>
              </a:lnSpc>
            </a:pPr>
            <a:endParaRPr sz="800" dirty="0">
              <a:latin typeface="Cambria"/>
              <a:cs typeface="Cambria"/>
            </a:endParaRPr>
          </a:p>
          <a:p>
            <a:pPr marL="12700">
              <a:lnSpc>
                <a:spcPts val="955"/>
              </a:lnSpc>
            </a:pPr>
            <a:r>
              <a:rPr sz="800" i="1" spc="45" dirty="0">
                <a:solidFill>
                  <a:srgbClr val="3F7F7F"/>
                </a:solidFill>
                <a:latin typeface="Cambria"/>
                <a:cs typeface="Cambria"/>
              </a:rPr>
              <a:t>//</a:t>
            </a:r>
            <a:r>
              <a:rPr sz="800" i="1" spc="240" dirty="0">
                <a:solidFill>
                  <a:srgbClr val="3F7F7F"/>
                </a:solidFill>
                <a:latin typeface="Cambria"/>
                <a:cs typeface="Cambria"/>
              </a:rPr>
              <a:t> </a:t>
            </a:r>
            <a:r>
              <a:rPr sz="800" i="1" spc="5" dirty="0" err="1">
                <a:solidFill>
                  <a:srgbClr val="3F7F7F"/>
                </a:solidFill>
                <a:latin typeface="Cambria"/>
                <a:cs typeface="Cambria"/>
              </a:rPr>
              <a:t>Ahora</a:t>
            </a:r>
            <a:r>
              <a:rPr sz="800" i="1" spc="5" dirty="0">
                <a:solidFill>
                  <a:srgbClr val="3F7F7F"/>
                </a:solidFill>
                <a:latin typeface="Cambria"/>
                <a:cs typeface="Cambria"/>
              </a:rPr>
              <a:t> </a:t>
            </a:r>
            <a:r>
              <a:rPr sz="800" i="1" spc="60" dirty="0">
                <a:solidFill>
                  <a:srgbClr val="3F7F7F"/>
                </a:solidFill>
                <a:latin typeface="Cambria"/>
                <a:cs typeface="Cambria"/>
              </a:rPr>
              <a:t> </a:t>
            </a:r>
            <a:r>
              <a:rPr sz="800" i="1" spc="-5" dirty="0" err="1">
                <a:solidFill>
                  <a:srgbClr val="3F7F7F"/>
                </a:solidFill>
                <a:latin typeface="Cambria"/>
                <a:cs typeface="Cambria"/>
              </a:rPr>
              <a:t>har</a:t>
            </a:r>
            <a:r>
              <a:rPr lang="en-US" sz="800" i="1" spc="-5" dirty="0" err="1">
                <a:solidFill>
                  <a:srgbClr val="3F7F7F"/>
                </a:solidFill>
                <a:latin typeface="Cambria"/>
                <a:cs typeface="Cambria"/>
              </a:rPr>
              <a:t>í</a:t>
            </a:r>
            <a:r>
              <a:rPr sz="800" i="1" spc="-5" dirty="0" err="1">
                <a:solidFill>
                  <a:srgbClr val="3F7F7F"/>
                </a:solidFill>
                <a:latin typeface="Cambria"/>
                <a:cs typeface="Cambria"/>
              </a:rPr>
              <a:t>amos</a:t>
            </a:r>
            <a:r>
              <a:rPr sz="800" i="1" spc="240" dirty="0">
                <a:solidFill>
                  <a:srgbClr val="3F7F7F"/>
                </a:solidFill>
                <a:latin typeface="Cambria"/>
                <a:cs typeface="Cambria"/>
              </a:rPr>
              <a:t> </a:t>
            </a:r>
            <a:r>
              <a:rPr sz="800" i="1" spc="105" dirty="0">
                <a:solidFill>
                  <a:srgbClr val="3F7F7F"/>
                </a:solidFill>
                <a:latin typeface="Cambria"/>
                <a:cs typeface="Cambria"/>
              </a:rPr>
              <a:t>las</a:t>
            </a:r>
            <a:r>
              <a:rPr sz="800" i="1" spc="240" dirty="0">
                <a:solidFill>
                  <a:srgbClr val="3F7F7F"/>
                </a:solidFill>
                <a:latin typeface="Cambria"/>
                <a:cs typeface="Cambria"/>
              </a:rPr>
              <a:t> </a:t>
            </a:r>
            <a:r>
              <a:rPr sz="800" i="1" spc="35" dirty="0">
                <a:solidFill>
                  <a:srgbClr val="3F7F7F"/>
                </a:solidFill>
                <a:latin typeface="Cambria"/>
                <a:cs typeface="Cambria"/>
              </a:rPr>
              <a:t>llamadas</a:t>
            </a:r>
            <a:r>
              <a:rPr sz="800" i="1" spc="240" dirty="0">
                <a:solidFill>
                  <a:srgbClr val="3F7F7F"/>
                </a:solidFill>
                <a:latin typeface="Cambria"/>
                <a:cs typeface="Cambria"/>
              </a:rPr>
              <a:t> </a:t>
            </a:r>
            <a:r>
              <a:rPr sz="800" i="1" spc="-5" dirty="0">
                <a:solidFill>
                  <a:srgbClr val="3F7F7F"/>
                </a:solidFill>
                <a:latin typeface="Cambria"/>
                <a:cs typeface="Cambria"/>
              </a:rPr>
              <a:t>a</a:t>
            </a:r>
            <a:r>
              <a:rPr sz="800" i="1" spc="240" dirty="0">
                <a:solidFill>
                  <a:srgbClr val="3F7F7F"/>
                </a:solidFill>
                <a:latin typeface="Cambria"/>
                <a:cs typeface="Cambria"/>
              </a:rPr>
              <a:t> </a:t>
            </a:r>
            <a:r>
              <a:rPr sz="800" i="1" spc="55" dirty="0">
                <a:solidFill>
                  <a:srgbClr val="3F7F7F"/>
                </a:solidFill>
                <a:latin typeface="Cambria"/>
                <a:cs typeface="Cambria"/>
              </a:rPr>
              <a:t>app.use</a:t>
            </a:r>
            <a:r>
              <a:rPr sz="800" i="1" spc="240" dirty="0">
                <a:solidFill>
                  <a:srgbClr val="3F7F7F"/>
                </a:solidFill>
                <a:latin typeface="Cambria"/>
                <a:cs typeface="Cambria"/>
              </a:rPr>
              <a:t> </a:t>
            </a:r>
            <a:r>
              <a:rPr sz="800" i="1" spc="20" dirty="0">
                <a:solidFill>
                  <a:srgbClr val="3F7F7F"/>
                </a:solidFill>
                <a:latin typeface="Cambria"/>
                <a:cs typeface="Cambria"/>
              </a:rPr>
              <a:t>para </a:t>
            </a:r>
            <a:r>
              <a:rPr sz="800" i="1" spc="45" dirty="0">
                <a:solidFill>
                  <a:srgbClr val="3F7F7F"/>
                </a:solidFill>
                <a:latin typeface="Cambria"/>
                <a:cs typeface="Cambria"/>
              </a:rPr>
              <a:t> </a:t>
            </a:r>
            <a:r>
              <a:rPr sz="800" i="1" spc="75" dirty="0">
                <a:solidFill>
                  <a:srgbClr val="3F7F7F"/>
                </a:solidFill>
                <a:latin typeface="Cambria"/>
                <a:cs typeface="Cambria"/>
              </a:rPr>
              <a:t>tratar</a:t>
            </a:r>
            <a:r>
              <a:rPr sz="800" i="1" spc="240" dirty="0">
                <a:solidFill>
                  <a:srgbClr val="3F7F7F"/>
                </a:solidFill>
                <a:latin typeface="Cambria"/>
                <a:cs typeface="Cambria"/>
              </a:rPr>
              <a:t> </a:t>
            </a:r>
            <a:r>
              <a:rPr sz="800" i="1" spc="110" dirty="0">
                <a:solidFill>
                  <a:srgbClr val="3F7F7F"/>
                </a:solidFill>
                <a:latin typeface="Cambria"/>
                <a:cs typeface="Cambria"/>
              </a:rPr>
              <a:t>los</a:t>
            </a:r>
            <a:endParaRPr sz="800" dirty="0">
              <a:latin typeface="Cambria"/>
              <a:cs typeface="Cambria"/>
            </a:endParaRPr>
          </a:p>
          <a:p>
            <a:pPr marL="12700">
              <a:lnSpc>
                <a:spcPts val="944"/>
              </a:lnSpc>
            </a:pPr>
            <a:r>
              <a:rPr sz="800" i="1" spc="45" dirty="0">
                <a:solidFill>
                  <a:srgbClr val="3F7F7F"/>
                </a:solidFill>
                <a:latin typeface="Cambria"/>
                <a:cs typeface="Cambria"/>
              </a:rPr>
              <a:t>//</a:t>
            </a:r>
            <a:r>
              <a:rPr sz="800" i="1" spc="240" dirty="0">
                <a:solidFill>
                  <a:srgbClr val="3F7F7F"/>
                </a:solidFill>
                <a:latin typeface="Cambria"/>
                <a:cs typeface="Cambria"/>
              </a:rPr>
              <a:t> </a:t>
            </a:r>
            <a:r>
              <a:rPr sz="800" i="1" spc="70" dirty="0">
                <a:solidFill>
                  <a:srgbClr val="3F7F7F"/>
                </a:solidFill>
                <a:latin typeface="Cambria"/>
                <a:cs typeface="Cambria"/>
              </a:rPr>
              <a:t>errores</a:t>
            </a:r>
            <a:r>
              <a:rPr sz="800" i="1" spc="240" dirty="0">
                <a:solidFill>
                  <a:srgbClr val="3F7F7F"/>
                </a:solidFill>
                <a:latin typeface="Cambria"/>
                <a:cs typeface="Cambria"/>
              </a:rPr>
              <a:t> </a:t>
            </a:r>
            <a:r>
              <a:rPr sz="800" i="1" spc="-5" dirty="0">
                <a:solidFill>
                  <a:srgbClr val="3F7F7F"/>
                </a:solidFill>
                <a:latin typeface="Cambria"/>
                <a:cs typeface="Cambria"/>
              </a:rPr>
              <a:t>404</a:t>
            </a:r>
            <a:r>
              <a:rPr sz="800" i="1" spc="240" dirty="0">
                <a:solidFill>
                  <a:srgbClr val="3F7F7F"/>
                </a:solidFill>
                <a:latin typeface="Cambria"/>
                <a:cs typeface="Cambria"/>
              </a:rPr>
              <a:t> </a:t>
            </a:r>
            <a:r>
              <a:rPr sz="800" i="1" spc="50" dirty="0">
                <a:solidFill>
                  <a:srgbClr val="3F7F7F"/>
                </a:solidFill>
                <a:latin typeface="Cambria"/>
                <a:cs typeface="Cambria"/>
              </a:rPr>
              <a:t>y</a:t>
            </a:r>
            <a:r>
              <a:rPr sz="800" i="1" spc="240" dirty="0">
                <a:solidFill>
                  <a:srgbClr val="3F7F7F"/>
                </a:solidFill>
                <a:latin typeface="Cambria"/>
                <a:cs typeface="Cambria"/>
              </a:rPr>
              <a:t> </a:t>
            </a:r>
            <a:r>
              <a:rPr sz="800" i="1" spc="60" dirty="0">
                <a:solidFill>
                  <a:srgbClr val="3F7F7F"/>
                </a:solidFill>
                <a:latin typeface="Cambria"/>
                <a:cs typeface="Cambria"/>
              </a:rPr>
              <a:t>500,</a:t>
            </a:r>
            <a:r>
              <a:rPr sz="800" i="1" spc="245" dirty="0">
                <a:solidFill>
                  <a:srgbClr val="3F7F7F"/>
                </a:solidFill>
                <a:latin typeface="Cambria"/>
                <a:cs typeface="Cambria"/>
              </a:rPr>
              <a:t> </a:t>
            </a:r>
            <a:r>
              <a:rPr sz="800" i="1" spc="20" dirty="0" err="1">
                <a:solidFill>
                  <a:srgbClr val="3F7F7F"/>
                </a:solidFill>
                <a:latin typeface="Cambria"/>
                <a:cs typeface="Cambria"/>
              </a:rPr>
              <a:t>as</a:t>
            </a:r>
            <a:r>
              <a:rPr lang="en-US" sz="800" i="1" spc="20" dirty="0" err="1">
                <a:solidFill>
                  <a:srgbClr val="3F7F7F"/>
                </a:solidFill>
                <a:latin typeface="Cambria"/>
                <a:cs typeface="Cambria"/>
              </a:rPr>
              <a:t>í</a:t>
            </a:r>
            <a:r>
              <a:rPr sz="800" i="1" spc="20" dirty="0">
                <a:solidFill>
                  <a:srgbClr val="3F7F7F"/>
                </a:solidFill>
                <a:latin typeface="Cambria"/>
                <a:cs typeface="Cambria"/>
              </a:rPr>
              <a:t> </a:t>
            </a:r>
            <a:r>
              <a:rPr sz="800" i="1" spc="40" dirty="0">
                <a:solidFill>
                  <a:srgbClr val="3F7F7F"/>
                </a:solidFill>
                <a:latin typeface="Cambria"/>
                <a:cs typeface="Cambria"/>
              </a:rPr>
              <a:t> </a:t>
            </a:r>
            <a:r>
              <a:rPr sz="800" i="1" spc="-35" dirty="0">
                <a:solidFill>
                  <a:srgbClr val="3F7F7F"/>
                </a:solidFill>
                <a:latin typeface="Cambria"/>
                <a:cs typeface="Cambria"/>
              </a:rPr>
              <a:t>como</a:t>
            </a:r>
            <a:r>
              <a:rPr sz="800" i="1" spc="245" dirty="0">
                <a:solidFill>
                  <a:srgbClr val="3F7F7F"/>
                </a:solidFill>
                <a:latin typeface="Cambria"/>
                <a:cs typeface="Cambria"/>
              </a:rPr>
              <a:t> </a:t>
            </a:r>
            <a:r>
              <a:rPr sz="800" i="1" spc="100" dirty="0">
                <a:solidFill>
                  <a:srgbClr val="3F7F7F"/>
                </a:solidFill>
                <a:latin typeface="Cambria"/>
                <a:cs typeface="Cambria"/>
              </a:rPr>
              <a:t>la</a:t>
            </a:r>
            <a:r>
              <a:rPr sz="800" i="1" spc="240" dirty="0">
                <a:solidFill>
                  <a:srgbClr val="3F7F7F"/>
                </a:solidFill>
                <a:latin typeface="Cambria"/>
                <a:cs typeface="Cambria"/>
              </a:rPr>
              <a:t> </a:t>
            </a:r>
            <a:r>
              <a:rPr sz="800" i="1" spc="25" dirty="0">
                <a:solidFill>
                  <a:srgbClr val="3F7F7F"/>
                </a:solidFill>
                <a:latin typeface="Cambria"/>
                <a:cs typeface="Cambria"/>
              </a:rPr>
              <a:t>llamada </a:t>
            </a:r>
            <a:r>
              <a:rPr sz="800" i="1" spc="40" dirty="0">
                <a:solidFill>
                  <a:srgbClr val="3F7F7F"/>
                </a:solidFill>
                <a:latin typeface="Cambria"/>
                <a:cs typeface="Cambria"/>
              </a:rPr>
              <a:t> </a:t>
            </a:r>
            <a:r>
              <a:rPr sz="800" i="1" spc="-5" dirty="0">
                <a:solidFill>
                  <a:srgbClr val="3F7F7F"/>
                </a:solidFill>
                <a:latin typeface="Cambria"/>
                <a:cs typeface="Cambria"/>
              </a:rPr>
              <a:t>a</a:t>
            </a:r>
            <a:r>
              <a:rPr sz="800" i="1" spc="240" dirty="0">
                <a:solidFill>
                  <a:srgbClr val="3F7F7F"/>
                </a:solidFill>
                <a:latin typeface="Cambria"/>
                <a:cs typeface="Cambria"/>
              </a:rPr>
              <a:t> </a:t>
            </a:r>
            <a:r>
              <a:rPr sz="800" i="1" spc="110" dirty="0">
                <a:solidFill>
                  <a:srgbClr val="3F7F7F"/>
                </a:solidFill>
                <a:latin typeface="Cambria"/>
                <a:cs typeface="Cambria"/>
              </a:rPr>
              <a:t>app.listen(),</a:t>
            </a:r>
            <a:endParaRPr sz="800" dirty="0">
              <a:latin typeface="Cambria"/>
              <a:cs typeface="Cambria"/>
            </a:endParaRPr>
          </a:p>
          <a:p>
            <a:pPr marL="12700">
              <a:lnSpc>
                <a:spcPts val="950"/>
              </a:lnSpc>
            </a:pPr>
            <a:r>
              <a:rPr sz="800" i="1" spc="45" dirty="0">
                <a:solidFill>
                  <a:srgbClr val="3F7F7F"/>
                </a:solidFill>
                <a:latin typeface="Cambria"/>
                <a:cs typeface="Cambria"/>
              </a:rPr>
              <a:t>//</a:t>
            </a:r>
            <a:r>
              <a:rPr sz="800" i="1" spc="229" dirty="0">
                <a:solidFill>
                  <a:srgbClr val="3F7F7F"/>
                </a:solidFill>
                <a:latin typeface="Cambria"/>
                <a:cs typeface="Cambria"/>
              </a:rPr>
              <a:t> </a:t>
            </a:r>
            <a:r>
              <a:rPr sz="800" i="1" spc="25" dirty="0">
                <a:solidFill>
                  <a:srgbClr val="3F7F7F"/>
                </a:solidFill>
                <a:latin typeface="Cambria"/>
                <a:cs typeface="Cambria"/>
              </a:rPr>
              <a:t>de  </a:t>
            </a:r>
            <a:r>
              <a:rPr sz="800" i="1" spc="100" dirty="0">
                <a:solidFill>
                  <a:srgbClr val="3F7F7F"/>
                </a:solidFill>
                <a:latin typeface="Cambria"/>
                <a:cs typeface="Cambria"/>
              </a:rPr>
              <a:t>la</a:t>
            </a:r>
            <a:r>
              <a:rPr sz="800" i="1" spc="229" dirty="0">
                <a:solidFill>
                  <a:srgbClr val="3F7F7F"/>
                </a:solidFill>
                <a:latin typeface="Cambria"/>
                <a:cs typeface="Cambria"/>
              </a:rPr>
              <a:t> </a:t>
            </a:r>
            <a:r>
              <a:rPr sz="800" i="1" spc="10" dirty="0">
                <a:solidFill>
                  <a:srgbClr val="3F7F7F"/>
                </a:solidFill>
                <a:latin typeface="Cambria"/>
                <a:cs typeface="Cambria"/>
              </a:rPr>
              <a:t>forma </a:t>
            </a:r>
            <a:r>
              <a:rPr sz="800" i="1" spc="45" dirty="0">
                <a:solidFill>
                  <a:srgbClr val="3F7F7F"/>
                </a:solidFill>
                <a:latin typeface="Cambria"/>
                <a:cs typeface="Cambria"/>
              </a:rPr>
              <a:t> </a:t>
            </a:r>
            <a:r>
              <a:rPr sz="800" i="1" spc="85" dirty="0">
                <a:solidFill>
                  <a:srgbClr val="3F7F7F"/>
                </a:solidFill>
                <a:latin typeface="Cambria"/>
                <a:cs typeface="Cambria"/>
              </a:rPr>
              <a:t>habitual.</a:t>
            </a:r>
            <a:endParaRPr sz="800" dirty="0">
              <a:latin typeface="Cambria"/>
              <a:cs typeface="Cambria"/>
            </a:endParaRPr>
          </a:p>
        </p:txBody>
      </p:sp>
      <p:grpSp>
        <p:nvGrpSpPr>
          <p:cNvPr id="11" name="object 11"/>
          <p:cNvGrpSpPr/>
          <p:nvPr/>
        </p:nvGrpSpPr>
        <p:grpSpPr>
          <a:xfrm>
            <a:off x="0" y="3333699"/>
            <a:ext cx="4608195" cy="122555"/>
            <a:chOff x="0" y="3333699"/>
            <a:chExt cx="4608195" cy="122555"/>
          </a:xfrm>
        </p:grpSpPr>
        <p:sp>
          <p:nvSpPr>
            <p:cNvPr id="12" name="object 12"/>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3" name="object 13"/>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6" name="object 16"/>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32</a:t>
            </a:fld>
            <a:endParaRPr spc="-20" dirty="0"/>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170815"/>
            <a:chOff x="0" y="0"/>
            <a:chExt cx="4608195" cy="170815"/>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3" cstate="print"/>
            <a:stretch>
              <a:fillRect/>
            </a:stretch>
          </p:blipFill>
          <p:spPr>
            <a:xfrm>
              <a:off x="0" y="119773"/>
              <a:ext cx="4608004" cy="50609"/>
            </a:xfrm>
            <a:prstGeom prst="rect">
              <a:avLst/>
            </a:prstGeom>
          </p:spPr>
        </p:pic>
      </p:grpSp>
      <p:sp>
        <p:nvSpPr>
          <p:cNvPr id="6" name="object 6"/>
          <p:cNvSpPr txBox="1">
            <a:spLocks noGrp="1"/>
          </p:cNvSpPr>
          <p:nvPr>
            <p:ph type="title"/>
          </p:nvPr>
        </p:nvSpPr>
        <p:spPr>
          <a:xfrm>
            <a:off x="347294" y="477569"/>
            <a:ext cx="3807460" cy="513987"/>
          </a:xfrm>
          <a:prstGeom prst="rect">
            <a:avLst/>
          </a:prstGeom>
        </p:spPr>
        <p:txBody>
          <a:bodyPr vert="horz" wrap="square" lIns="0" tIns="6350" rIns="0" bIns="0" rtlCol="0">
            <a:spAutoFit/>
          </a:bodyPr>
          <a:lstStyle/>
          <a:p>
            <a:pPr marL="12700" marR="5080">
              <a:lnSpc>
                <a:spcPct val="102800"/>
              </a:lnSpc>
              <a:spcBef>
                <a:spcPts val="50"/>
              </a:spcBef>
            </a:pPr>
            <a:r>
              <a:rPr lang="es-CO" spc="-10" dirty="0"/>
              <a:t>En</a:t>
            </a:r>
            <a:r>
              <a:rPr lang="es-CO" spc="25" dirty="0"/>
              <a:t> </a:t>
            </a:r>
            <a:r>
              <a:rPr lang="es-CO" spc="-50" dirty="0"/>
              <a:t>ocasiones</a:t>
            </a:r>
            <a:r>
              <a:rPr lang="es-CO" spc="30" dirty="0"/>
              <a:t> </a:t>
            </a:r>
            <a:r>
              <a:rPr lang="es-CO" spc="-65" dirty="0"/>
              <a:t>querremos</a:t>
            </a:r>
            <a:r>
              <a:rPr lang="es-CO" spc="30" dirty="0"/>
              <a:t> </a:t>
            </a:r>
            <a:r>
              <a:rPr lang="es-CO" spc="-70" dirty="0"/>
              <a:t>que</a:t>
            </a:r>
            <a:r>
              <a:rPr lang="es-CO" spc="25" dirty="0"/>
              <a:t> </a:t>
            </a:r>
            <a:r>
              <a:rPr lang="es-CO" spc="-50" dirty="0"/>
              <a:t>cuando</a:t>
            </a:r>
            <a:r>
              <a:rPr lang="es-CO" spc="30" dirty="0"/>
              <a:t> </a:t>
            </a:r>
            <a:r>
              <a:rPr lang="es-CO" spc="-45" dirty="0"/>
              <a:t>el</a:t>
            </a:r>
            <a:r>
              <a:rPr lang="es-CO" spc="30" dirty="0"/>
              <a:t> </a:t>
            </a:r>
            <a:r>
              <a:rPr lang="es-CO" spc="-35" dirty="0"/>
              <a:t>cliente</a:t>
            </a:r>
            <a:r>
              <a:rPr lang="es-CO" spc="30" dirty="0"/>
              <a:t> </a:t>
            </a:r>
            <a:r>
              <a:rPr lang="es-CO" spc="-40" dirty="0"/>
              <a:t>pida</a:t>
            </a:r>
            <a:r>
              <a:rPr lang="es-CO" spc="35" dirty="0"/>
              <a:t> </a:t>
            </a:r>
            <a:r>
              <a:rPr lang="es-CO" spc="-30" dirty="0"/>
              <a:t>cierto</a:t>
            </a:r>
            <a:r>
              <a:rPr lang="es-CO" spc="30" dirty="0"/>
              <a:t> </a:t>
            </a:r>
            <a:r>
              <a:rPr lang="es-CO" spc="-40" dirty="0"/>
              <a:t>fichero, </a:t>
            </a:r>
            <a:r>
              <a:rPr lang="es-CO" spc="-330" dirty="0"/>
              <a:t> </a:t>
            </a:r>
            <a:r>
              <a:rPr lang="es-CO" spc="-45" dirty="0"/>
              <a:t>reciba</a:t>
            </a:r>
            <a:r>
              <a:rPr lang="es-CO" spc="15" dirty="0"/>
              <a:t> </a:t>
            </a:r>
            <a:r>
              <a:rPr lang="es-CO" spc="-30" dirty="0"/>
              <a:t>otro</a:t>
            </a:r>
            <a:r>
              <a:rPr lang="es-CO" spc="25" dirty="0"/>
              <a:t> </a:t>
            </a:r>
            <a:r>
              <a:rPr lang="es-CO" spc="-25" dirty="0"/>
              <a:t>distinto.</a:t>
            </a:r>
            <a:r>
              <a:rPr lang="es-CO" spc="15" dirty="0"/>
              <a:t> </a:t>
            </a:r>
            <a:r>
              <a:rPr lang="es-CO" spc="-45" dirty="0" err="1"/>
              <a:t>P.e</a:t>
            </a:r>
            <a:r>
              <a:rPr lang="es-CO" spc="-45" dirty="0"/>
              <a:t>,</a:t>
            </a:r>
            <a:r>
              <a:rPr lang="es-CO" spc="25" dirty="0"/>
              <a:t> </a:t>
            </a:r>
            <a:r>
              <a:rPr lang="es-CO" spc="-45" dirty="0"/>
              <a:t>por</a:t>
            </a:r>
            <a:r>
              <a:rPr lang="es-CO" spc="15" dirty="0"/>
              <a:t> </a:t>
            </a:r>
            <a:r>
              <a:rPr lang="es-CO" spc="-100" dirty="0"/>
              <a:t>omisión,</a:t>
            </a:r>
            <a:r>
              <a:rPr lang="es-CO" spc="20" dirty="0"/>
              <a:t> </a:t>
            </a:r>
            <a:r>
              <a:rPr lang="es-CO" spc="20" dirty="0">
                <a:latin typeface="SimSun"/>
                <a:cs typeface="SimSun"/>
              </a:rPr>
              <a:t>/</a:t>
            </a:r>
            <a:r>
              <a:rPr lang="es-CO" spc="-190" dirty="0">
                <a:latin typeface="SimSun"/>
                <a:cs typeface="SimSun"/>
              </a:rPr>
              <a:t> </a:t>
            </a:r>
            <a:r>
              <a:rPr lang="es-CO" spc="-45" dirty="0"/>
              <a:t>apunta</a:t>
            </a:r>
            <a:r>
              <a:rPr lang="es-CO" spc="20" dirty="0"/>
              <a:t> </a:t>
            </a:r>
            <a:r>
              <a:rPr lang="es-CO" spc="-55" dirty="0"/>
              <a:t>a</a:t>
            </a:r>
            <a:r>
              <a:rPr lang="es-CO" spc="20" dirty="0"/>
              <a:t> </a:t>
            </a:r>
            <a:r>
              <a:rPr lang="es-CO" spc="15" dirty="0" err="1">
                <a:latin typeface="SimSun"/>
                <a:cs typeface="SimSun"/>
              </a:rPr>
              <a:t>index.tml</a:t>
            </a:r>
            <a:r>
              <a:rPr lang="es-CO" spc="15" dirty="0"/>
              <a:t>.</a:t>
            </a:r>
            <a:r>
              <a:rPr lang="es-CO" spc="20" dirty="0"/>
              <a:t> </a:t>
            </a:r>
            <a:r>
              <a:rPr lang="es-CO" spc="-5" dirty="0"/>
              <a:t>Si </a:t>
            </a:r>
            <a:r>
              <a:rPr lang="es-CO" dirty="0"/>
              <a:t> </a:t>
            </a:r>
            <a:r>
              <a:rPr lang="es-CO" spc="-95" dirty="0"/>
              <a:t>quisiéramos</a:t>
            </a:r>
            <a:r>
              <a:rPr lang="es-CO" spc="20" dirty="0"/>
              <a:t> </a:t>
            </a:r>
            <a:r>
              <a:rPr lang="es-CO" spc="-70" dirty="0"/>
              <a:t>que</a:t>
            </a:r>
            <a:r>
              <a:rPr lang="es-CO" spc="20" dirty="0"/>
              <a:t> </a:t>
            </a:r>
            <a:r>
              <a:rPr lang="es-CO" spc="-50" dirty="0"/>
              <a:t>cuando</a:t>
            </a:r>
            <a:r>
              <a:rPr lang="es-CO" spc="20" dirty="0"/>
              <a:t> </a:t>
            </a:r>
            <a:r>
              <a:rPr lang="es-CO" spc="-40" dirty="0"/>
              <a:t>pida</a:t>
            </a:r>
            <a:r>
              <a:rPr lang="es-CO" spc="15" dirty="0"/>
              <a:t> </a:t>
            </a:r>
            <a:r>
              <a:rPr lang="es-CO" spc="20" dirty="0">
                <a:latin typeface="SimSun"/>
                <a:cs typeface="SimSun"/>
              </a:rPr>
              <a:t>/</a:t>
            </a:r>
            <a:r>
              <a:rPr lang="es-CO" spc="-190" dirty="0">
                <a:latin typeface="SimSun"/>
                <a:cs typeface="SimSun"/>
              </a:rPr>
              <a:t> </a:t>
            </a:r>
            <a:r>
              <a:rPr lang="es-CO" spc="-45" dirty="0"/>
              <a:t>reciba</a:t>
            </a:r>
            <a:r>
              <a:rPr lang="es-CO" spc="20" dirty="0"/>
              <a:t> </a:t>
            </a:r>
            <a:r>
              <a:rPr lang="es-CO" spc="20" dirty="0">
                <a:latin typeface="SimSun"/>
                <a:cs typeface="SimSun"/>
              </a:rPr>
              <a:t>holamundo.html</a:t>
            </a:r>
          </a:p>
        </p:txBody>
      </p:sp>
      <p:sp>
        <p:nvSpPr>
          <p:cNvPr id="7" name="object 7"/>
          <p:cNvSpPr txBox="1"/>
          <p:nvPr/>
        </p:nvSpPr>
        <p:spPr>
          <a:xfrm>
            <a:off x="359994" y="1145032"/>
            <a:ext cx="3888104" cy="917575"/>
          </a:xfrm>
          <a:prstGeom prst="rect">
            <a:avLst/>
          </a:prstGeom>
          <a:solidFill>
            <a:srgbClr val="F4F4F4"/>
          </a:solidFill>
        </p:spPr>
        <p:txBody>
          <a:bodyPr vert="horz" wrap="square" lIns="0" tIns="25400" rIns="0" bIns="0" rtlCol="0">
            <a:spAutoFit/>
          </a:bodyPr>
          <a:lstStyle/>
          <a:p>
            <a:pPr marL="252729" marR="884555" indent="-215265">
              <a:lnSpc>
                <a:spcPts val="950"/>
              </a:lnSpc>
              <a:spcBef>
                <a:spcPts val="200"/>
              </a:spcBef>
            </a:pPr>
            <a:r>
              <a:rPr sz="800" spc="40" dirty="0">
                <a:latin typeface="SimSun"/>
                <a:cs typeface="SimSun"/>
              </a:rPr>
              <a:t>app.get(</a:t>
            </a:r>
            <a:r>
              <a:rPr sz="800" spc="40" dirty="0">
                <a:solidFill>
                  <a:srgbClr val="BA2121"/>
                </a:solidFill>
                <a:latin typeface="Trebuchet MS"/>
                <a:cs typeface="Trebuchet MS"/>
              </a:rPr>
              <a:t>’</a:t>
            </a:r>
            <a:r>
              <a:rPr sz="800" spc="40" dirty="0">
                <a:solidFill>
                  <a:srgbClr val="BA2121"/>
                </a:solidFill>
                <a:latin typeface="SimSun"/>
                <a:cs typeface="SimSun"/>
              </a:rPr>
              <a:t>/</a:t>
            </a:r>
            <a:r>
              <a:rPr sz="800" spc="40" dirty="0">
                <a:solidFill>
                  <a:srgbClr val="BA2121"/>
                </a:solidFill>
                <a:latin typeface="Trebuchet MS"/>
                <a:cs typeface="Trebuchet MS"/>
              </a:rPr>
              <a:t>’</a:t>
            </a:r>
            <a:r>
              <a:rPr sz="800" spc="40" dirty="0">
                <a:latin typeface="SimSun"/>
                <a:cs typeface="SimSun"/>
              </a:rPr>
              <a:t>, </a:t>
            </a:r>
            <a:r>
              <a:rPr sz="800" spc="20" dirty="0">
                <a:latin typeface="SimSun"/>
                <a:cs typeface="SimSun"/>
              </a:rPr>
              <a:t>(req, res) =&gt; { </a:t>
            </a:r>
            <a:r>
              <a:rPr sz="800" spc="25" dirty="0">
                <a:latin typeface="SimSun"/>
                <a:cs typeface="SimSun"/>
              </a:rPr>
              <a:t> res.sendFile(path.join(dir_raiz,</a:t>
            </a:r>
            <a:r>
              <a:rPr sz="800" spc="25" dirty="0">
                <a:solidFill>
                  <a:srgbClr val="BA2121"/>
                </a:solidFill>
                <a:latin typeface="Trebuchet MS"/>
                <a:cs typeface="Trebuchet MS"/>
              </a:rPr>
              <a:t>’</a:t>
            </a:r>
            <a:r>
              <a:rPr sz="800" spc="25" dirty="0">
                <a:solidFill>
                  <a:srgbClr val="BA2121"/>
                </a:solidFill>
                <a:latin typeface="SimSun"/>
                <a:cs typeface="SimSun"/>
              </a:rPr>
              <a:t>holamundo.html</a:t>
            </a:r>
            <a:r>
              <a:rPr sz="800" spc="25" dirty="0">
                <a:solidFill>
                  <a:srgbClr val="BA2121"/>
                </a:solidFill>
                <a:latin typeface="Trebuchet MS"/>
                <a:cs typeface="Trebuchet MS"/>
              </a:rPr>
              <a:t>’</a:t>
            </a:r>
            <a:r>
              <a:rPr sz="800" spc="25" dirty="0">
                <a:latin typeface="SimSun"/>
                <a:cs typeface="SimSun"/>
              </a:rPr>
              <a:t>));</a:t>
            </a:r>
            <a:endParaRPr sz="800">
              <a:latin typeface="SimSun"/>
              <a:cs typeface="SimSun"/>
            </a:endParaRPr>
          </a:p>
          <a:p>
            <a:pPr marL="37465">
              <a:lnSpc>
                <a:spcPts val="905"/>
              </a:lnSpc>
            </a:pPr>
            <a:r>
              <a:rPr sz="800" spc="20" dirty="0">
                <a:latin typeface="SimSun"/>
                <a:cs typeface="SimSun"/>
              </a:rPr>
              <a:t>});</a:t>
            </a:r>
            <a:endParaRPr sz="800">
              <a:latin typeface="SimSun"/>
              <a:cs typeface="SimSun"/>
            </a:endParaRPr>
          </a:p>
          <a:p>
            <a:pPr marL="37465">
              <a:lnSpc>
                <a:spcPts val="955"/>
              </a:lnSpc>
            </a:pPr>
            <a:r>
              <a:rPr sz="800" i="1" spc="45" dirty="0">
                <a:solidFill>
                  <a:srgbClr val="3F7F7F"/>
                </a:solidFill>
                <a:latin typeface="Cambria"/>
                <a:cs typeface="Cambria"/>
              </a:rPr>
              <a:t>//</a:t>
            </a:r>
            <a:r>
              <a:rPr sz="800" i="1" spc="229" dirty="0">
                <a:solidFill>
                  <a:srgbClr val="3F7F7F"/>
                </a:solidFill>
                <a:latin typeface="Cambria"/>
                <a:cs typeface="Cambria"/>
              </a:rPr>
              <a:t> </a:t>
            </a:r>
            <a:r>
              <a:rPr sz="800" i="1" spc="20" dirty="0">
                <a:solidFill>
                  <a:srgbClr val="3F7F7F"/>
                </a:solidFill>
                <a:latin typeface="Cambria"/>
                <a:cs typeface="Cambria"/>
              </a:rPr>
              <a:t>para </a:t>
            </a:r>
            <a:r>
              <a:rPr sz="800" i="1" spc="40" dirty="0">
                <a:solidFill>
                  <a:srgbClr val="3F7F7F"/>
                </a:solidFill>
                <a:latin typeface="Cambria"/>
                <a:cs typeface="Cambria"/>
              </a:rPr>
              <a:t> </a:t>
            </a:r>
            <a:r>
              <a:rPr sz="800" i="1" spc="135" dirty="0">
                <a:solidFill>
                  <a:srgbClr val="3F7F7F"/>
                </a:solidFill>
                <a:latin typeface="Trebuchet MS"/>
                <a:cs typeface="Trebuchet MS"/>
              </a:rPr>
              <a:t>’</a:t>
            </a:r>
            <a:r>
              <a:rPr sz="800" i="1" spc="135" dirty="0">
                <a:solidFill>
                  <a:srgbClr val="3F7F7F"/>
                </a:solidFill>
                <a:latin typeface="Cambria"/>
                <a:cs typeface="Cambria"/>
              </a:rPr>
              <a:t>/</a:t>
            </a:r>
            <a:r>
              <a:rPr sz="800" i="1" spc="135" dirty="0">
                <a:solidFill>
                  <a:srgbClr val="3F7F7F"/>
                </a:solidFill>
                <a:latin typeface="Trebuchet MS"/>
                <a:cs typeface="Trebuchet MS"/>
              </a:rPr>
              <a:t>’</a:t>
            </a:r>
            <a:r>
              <a:rPr sz="800" i="1" spc="135" dirty="0">
                <a:solidFill>
                  <a:srgbClr val="3F7F7F"/>
                </a:solidFill>
                <a:latin typeface="Cambria"/>
                <a:cs typeface="Cambria"/>
              </a:rPr>
              <a:t>,</a:t>
            </a:r>
            <a:r>
              <a:rPr sz="800" i="1" spc="235" dirty="0">
                <a:solidFill>
                  <a:srgbClr val="3F7F7F"/>
                </a:solidFill>
                <a:latin typeface="Cambria"/>
                <a:cs typeface="Cambria"/>
              </a:rPr>
              <a:t> </a:t>
            </a:r>
            <a:r>
              <a:rPr sz="800" i="1" spc="100" dirty="0">
                <a:solidFill>
                  <a:srgbClr val="3F7F7F"/>
                </a:solidFill>
                <a:latin typeface="Cambria"/>
                <a:cs typeface="Cambria"/>
              </a:rPr>
              <a:t>sirve</a:t>
            </a:r>
            <a:r>
              <a:rPr sz="800" i="1" spc="235" dirty="0">
                <a:solidFill>
                  <a:srgbClr val="3F7F7F"/>
                </a:solidFill>
                <a:latin typeface="Cambria"/>
                <a:cs typeface="Cambria"/>
              </a:rPr>
              <a:t> </a:t>
            </a:r>
            <a:r>
              <a:rPr sz="800" i="1" spc="25" dirty="0">
                <a:solidFill>
                  <a:srgbClr val="3F7F7F"/>
                </a:solidFill>
                <a:latin typeface="Cambria"/>
                <a:cs typeface="Cambria"/>
              </a:rPr>
              <a:t>˜/www/site01/holamundo.html</a:t>
            </a:r>
            <a:endParaRPr sz="800">
              <a:latin typeface="Cambria"/>
              <a:cs typeface="Cambria"/>
            </a:endParaRPr>
          </a:p>
          <a:p>
            <a:pPr>
              <a:lnSpc>
                <a:spcPct val="100000"/>
              </a:lnSpc>
              <a:spcBef>
                <a:spcPts val="55"/>
              </a:spcBef>
            </a:pPr>
            <a:endParaRPr sz="750">
              <a:latin typeface="Cambria"/>
              <a:cs typeface="Cambria"/>
            </a:endParaRPr>
          </a:p>
          <a:p>
            <a:pPr marL="37465">
              <a:lnSpc>
                <a:spcPts val="955"/>
              </a:lnSpc>
            </a:pPr>
            <a:r>
              <a:rPr sz="800" spc="25" dirty="0">
                <a:latin typeface="SimSun"/>
                <a:cs typeface="SimSun"/>
              </a:rPr>
              <a:t>app.use(express.</a:t>
            </a:r>
            <a:r>
              <a:rPr sz="800" b="1" spc="25" dirty="0">
                <a:solidFill>
                  <a:srgbClr val="007F00"/>
                </a:solidFill>
                <a:latin typeface="Georgia"/>
                <a:cs typeface="Georgia"/>
              </a:rPr>
              <a:t>static</a:t>
            </a:r>
            <a:r>
              <a:rPr sz="800" spc="25" dirty="0">
                <a:latin typeface="SimSun"/>
                <a:cs typeface="SimSun"/>
              </a:rPr>
              <a:t>(dir_raiz))</a:t>
            </a:r>
            <a:endParaRPr sz="800">
              <a:latin typeface="SimSun"/>
              <a:cs typeface="SimSun"/>
            </a:endParaRPr>
          </a:p>
          <a:p>
            <a:pPr marL="37465">
              <a:lnSpc>
                <a:spcPts val="955"/>
              </a:lnSpc>
            </a:pPr>
            <a:r>
              <a:rPr sz="800" i="1" spc="45" dirty="0">
                <a:solidFill>
                  <a:srgbClr val="3F7F7F"/>
                </a:solidFill>
                <a:latin typeface="Cambria"/>
                <a:cs typeface="Cambria"/>
              </a:rPr>
              <a:t>//</a:t>
            </a:r>
            <a:r>
              <a:rPr sz="800" i="1" spc="235" dirty="0">
                <a:solidFill>
                  <a:srgbClr val="3F7F7F"/>
                </a:solidFill>
                <a:latin typeface="Cambria"/>
                <a:cs typeface="Cambria"/>
              </a:rPr>
              <a:t> </a:t>
            </a:r>
            <a:r>
              <a:rPr sz="800" i="1" spc="85" dirty="0">
                <a:solidFill>
                  <a:srgbClr val="3F7F7F"/>
                </a:solidFill>
                <a:latin typeface="Cambria"/>
                <a:cs typeface="Cambria"/>
              </a:rPr>
              <a:t>Sirve</a:t>
            </a:r>
            <a:r>
              <a:rPr sz="800" i="1" spc="235" dirty="0">
                <a:solidFill>
                  <a:srgbClr val="3F7F7F"/>
                </a:solidFill>
                <a:latin typeface="Cambria"/>
                <a:cs typeface="Cambria"/>
              </a:rPr>
              <a:t> </a:t>
            </a:r>
            <a:r>
              <a:rPr sz="800" i="1" spc="55" dirty="0">
                <a:solidFill>
                  <a:srgbClr val="3F7F7F"/>
                </a:solidFill>
                <a:latin typeface="Cambria"/>
                <a:cs typeface="Cambria"/>
              </a:rPr>
              <a:t>todos</a:t>
            </a:r>
            <a:r>
              <a:rPr sz="800" i="1" spc="235" dirty="0">
                <a:solidFill>
                  <a:srgbClr val="3F7F7F"/>
                </a:solidFill>
                <a:latin typeface="Cambria"/>
                <a:cs typeface="Cambria"/>
              </a:rPr>
              <a:t> </a:t>
            </a:r>
            <a:r>
              <a:rPr sz="800" i="1" spc="110" dirty="0">
                <a:solidFill>
                  <a:srgbClr val="3F7F7F"/>
                </a:solidFill>
                <a:latin typeface="Cambria"/>
                <a:cs typeface="Cambria"/>
              </a:rPr>
              <a:t>los</a:t>
            </a:r>
            <a:r>
              <a:rPr sz="800" i="1" spc="235" dirty="0">
                <a:solidFill>
                  <a:srgbClr val="3F7F7F"/>
                </a:solidFill>
                <a:latin typeface="Cambria"/>
                <a:cs typeface="Cambria"/>
              </a:rPr>
              <a:t> </a:t>
            </a:r>
            <a:r>
              <a:rPr sz="800" i="1" spc="90" dirty="0">
                <a:solidFill>
                  <a:srgbClr val="3F7F7F"/>
                </a:solidFill>
                <a:latin typeface="Cambria"/>
                <a:cs typeface="Cambria"/>
              </a:rPr>
              <a:t>ficheros</a:t>
            </a:r>
            <a:r>
              <a:rPr sz="800" i="1" spc="240" dirty="0">
                <a:solidFill>
                  <a:srgbClr val="3F7F7F"/>
                </a:solidFill>
                <a:latin typeface="Cambria"/>
                <a:cs typeface="Cambria"/>
              </a:rPr>
              <a:t> </a:t>
            </a:r>
            <a:r>
              <a:rPr sz="800" i="1" spc="85" dirty="0">
                <a:solidFill>
                  <a:srgbClr val="3F7F7F"/>
                </a:solidFill>
                <a:latin typeface="Cambria"/>
                <a:cs typeface="Cambria"/>
              </a:rPr>
              <a:t>del</a:t>
            </a:r>
            <a:r>
              <a:rPr sz="800" i="1" spc="235" dirty="0">
                <a:solidFill>
                  <a:srgbClr val="3F7F7F"/>
                </a:solidFill>
                <a:latin typeface="Cambria"/>
                <a:cs typeface="Cambria"/>
              </a:rPr>
              <a:t> </a:t>
            </a:r>
            <a:r>
              <a:rPr sz="800" i="1" spc="85" dirty="0">
                <a:solidFill>
                  <a:srgbClr val="3F7F7F"/>
                </a:solidFill>
                <a:latin typeface="Cambria"/>
                <a:cs typeface="Cambria"/>
              </a:rPr>
              <a:t>directorio</a:t>
            </a:r>
            <a:r>
              <a:rPr sz="800" i="1" spc="235" dirty="0">
                <a:solidFill>
                  <a:srgbClr val="3F7F7F"/>
                </a:solidFill>
                <a:latin typeface="Cambria"/>
                <a:cs typeface="Cambria"/>
              </a:rPr>
              <a:t> </a:t>
            </a:r>
            <a:r>
              <a:rPr sz="800" i="1" spc="85" dirty="0">
                <a:solidFill>
                  <a:srgbClr val="3F7F7F"/>
                </a:solidFill>
                <a:latin typeface="Cambria"/>
                <a:cs typeface="Cambria"/>
              </a:rPr>
              <a:t>raiz</a:t>
            </a:r>
            <a:endParaRPr sz="800">
              <a:latin typeface="Cambria"/>
              <a:cs typeface="Cambria"/>
            </a:endParaRPr>
          </a:p>
        </p:txBody>
      </p:sp>
      <p:sp>
        <p:nvSpPr>
          <p:cNvPr id="8" name="object 8"/>
          <p:cNvSpPr txBox="1"/>
          <p:nvPr/>
        </p:nvSpPr>
        <p:spPr>
          <a:xfrm>
            <a:off x="347294" y="2159087"/>
            <a:ext cx="3914140" cy="350096"/>
          </a:xfrm>
          <a:prstGeom prst="rect">
            <a:avLst/>
          </a:prstGeom>
        </p:spPr>
        <p:txBody>
          <a:bodyPr vert="horz" wrap="square" lIns="0" tIns="11430" rIns="0" bIns="0" rtlCol="0">
            <a:spAutoFit/>
          </a:bodyPr>
          <a:lstStyle/>
          <a:p>
            <a:pPr marL="12700">
              <a:lnSpc>
                <a:spcPct val="100000"/>
              </a:lnSpc>
              <a:spcBef>
                <a:spcPts val="90"/>
              </a:spcBef>
            </a:pPr>
            <a:r>
              <a:rPr lang="es-CO" sz="1100" spc="-50">
                <a:latin typeface="Tahoma"/>
                <a:cs typeface="Tahoma"/>
              </a:rPr>
              <a:t>Recuerda</a:t>
            </a:r>
            <a:r>
              <a:rPr lang="es-CO" sz="1100" spc="15">
                <a:latin typeface="Tahoma"/>
                <a:cs typeface="Tahoma"/>
              </a:rPr>
              <a:t> </a:t>
            </a:r>
            <a:r>
              <a:rPr lang="es-CO" sz="1100" spc="-70">
                <a:latin typeface="Tahoma"/>
                <a:cs typeface="Tahoma"/>
              </a:rPr>
              <a:t>que</a:t>
            </a:r>
            <a:r>
              <a:rPr lang="es-CO" sz="1100" spc="15">
                <a:latin typeface="Tahoma"/>
                <a:cs typeface="Tahoma"/>
              </a:rPr>
              <a:t> </a:t>
            </a:r>
            <a:r>
              <a:rPr lang="es-CO" sz="1100" spc="-85">
                <a:latin typeface="Tahoma"/>
                <a:cs typeface="Tahoma"/>
              </a:rPr>
              <a:t>es</a:t>
            </a:r>
            <a:r>
              <a:rPr lang="es-CO" sz="1100" spc="25">
                <a:latin typeface="Tahoma"/>
                <a:cs typeface="Tahoma"/>
              </a:rPr>
              <a:t> </a:t>
            </a:r>
            <a:r>
              <a:rPr lang="es-CO" sz="1100" spc="-40">
                <a:latin typeface="Tahoma"/>
                <a:cs typeface="Tahoma"/>
              </a:rPr>
              <a:t>importante</a:t>
            </a:r>
            <a:r>
              <a:rPr lang="es-CO" sz="1100" spc="15">
                <a:latin typeface="Tahoma"/>
                <a:cs typeface="Tahoma"/>
              </a:rPr>
              <a:t> </a:t>
            </a:r>
            <a:r>
              <a:rPr lang="es-CO" sz="1100" spc="-45">
                <a:latin typeface="Tahoma"/>
                <a:cs typeface="Tahoma"/>
              </a:rPr>
              <a:t>el</a:t>
            </a:r>
            <a:r>
              <a:rPr lang="es-CO" sz="1100" spc="25">
                <a:latin typeface="Tahoma"/>
                <a:cs typeface="Tahoma"/>
              </a:rPr>
              <a:t> </a:t>
            </a:r>
            <a:r>
              <a:rPr lang="es-CO" sz="1100" spc="-65">
                <a:latin typeface="Tahoma"/>
                <a:cs typeface="Tahoma"/>
              </a:rPr>
              <a:t>orden</a:t>
            </a:r>
            <a:r>
              <a:rPr lang="es-CO" sz="1100" spc="20">
                <a:latin typeface="Tahoma"/>
                <a:cs typeface="Tahoma"/>
              </a:rPr>
              <a:t> </a:t>
            </a:r>
            <a:r>
              <a:rPr lang="es-CO" sz="1100" spc="-75">
                <a:latin typeface="Tahoma"/>
                <a:cs typeface="Tahoma"/>
              </a:rPr>
              <a:t>en</a:t>
            </a:r>
            <a:r>
              <a:rPr lang="es-CO" sz="1100" spc="25">
                <a:latin typeface="Tahoma"/>
                <a:cs typeface="Tahoma"/>
              </a:rPr>
              <a:t> </a:t>
            </a:r>
            <a:r>
              <a:rPr lang="es-CO" sz="1100" spc="-70">
                <a:latin typeface="Tahoma"/>
                <a:cs typeface="Tahoma"/>
              </a:rPr>
              <a:t>que</a:t>
            </a:r>
            <a:r>
              <a:rPr lang="es-CO" sz="1100" spc="15">
                <a:latin typeface="Tahoma"/>
                <a:cs typeface="Tahoma"/>
              </a:rPr>
              <a:t> </a:t>
            </a:r>
            <a:r>
              <a:rPr lang="es-CO" sz="1100" spc="-85">
                <a:latin typeface="Tahoma"/>
                <a:cs typeface="Tahoma"/>
              </a:rPr>
              <a:t>se</a:t>
            </a:r>
            <a:r>
              <a:rPr lang="es-CO" sz="1100" spc="20">
                <a:latin typeface="Tahoma"/>
                <a:cs typeface="Tahoma"/>
              </a:rPr>
              <a:t> </a:t>
            </a:r>
            <a:r>
              <a:rPr lang="es-CO" sz="1100" spc="-35">
                <a:latin typeface="Tahoma"/>
                <a:cs typeface="Tahoma"/>
              </a:rPr>
              <a:t>llama</a:t>
            </a:r>
            <a:r>
              <a:rPr lang="es-CO" sz="1100" spc="20">
                <a:latin typeface="Tahoma"/>
                <a:cs typeface="Tahoma"/>
              </a:rPr>
              <a:t> </a:t>
            </a:r>
            <a:r>
              <a:rPr lang="es-CO" sz="1100" spc="-55">
                <a:latin typeface="Tahoma"/>
                <a:cs typeface="Tahoma"/>
              </a:rPr>
              <a:t>a</a:t>
            </a:r>
            <a:endParaRPr lang="es-CO" sz="1100">
              <a:latin typeface="Tahoma"/>
              <a:cs typeface="Tahoma"/>
            </a:endParaRPr>
          </a:p>
          <a:p>
            <a:pPr marL="12700">
              <a:lnSpc>
                <a:spcPct val="100000"/>
              </a:lnSpc>
              <a:spcBef>
                <a:spcPts val="35"/>
              </a:spcBef>
            </a:pPr>
            <a:r>
              <a:rPr lang="es-CO" sz="1100" spc="15" dirty="0" err="1">
                <a:latin typeface="SimSun"/>
                <a:cs typeface="SimSun"/>
              </a:rPr>
              <a:t>app.use</a:t>
            </a:r>
            <a:r>
              <a:rPr lang="es-CO" sz="1100" spc="15" dirty="0">
                <a:latin typeface="SimSun"/>
                <a:cs typeface="SimSun"/>
              </a:rPr>
              <a:t>()</a:t>
            </a:r>
            <a:r>
              <a:rPr lang="es-CO" sz="1100" spc="15" dirty="0">
                <a:latin typeface="Tahoma"/>
                <a:cs typeface="Tahoma"/>
              </a:rPr>
              <a:t>, </a:t>
            </a:r>
            <a:r>
              <a:rPr lang="es-CO" sz="1100" spc="-25" dirty="0">
                <a:latin typeface="Tahoma"/>
                <a:cs typeface="Tahoma"/>
              </a:rPr>
              <a:t>la</a:t>
            </a:r>
            <a:r>
              <a:rPr lang="es-CO" sz="1100" spc="25" dirty="0">
                <a:latin typeface="Tahoma"/>
                <a:cs typeface="Tahoma"/>
              </a:rPr>
              <a:t> </a:t>
            </a:r>
            <a:r>
              <a:rPr lang="es-CO" sz="1100" spc="-50" dirty="0">
                <a:latin typeface="Tahoma"/>
                <a:cs typeface="Tahoma"/>
              </a:rPr>
              <a:t>primera</a:t>
            </a:r>
            <a:r>
              <a:rPr lang="es-CO" sz="1100" spc="15" dirty="0">
                <a:latin typeface="Tahoma"/>
                <a:cs typeface="Tahoma"/>
              </a:rPr>
              <a:t> </a:t>
            </a:r>
            <a:r>
              <a:rPr lang="es-CO" sz="1100" spc="-40" dirty="0">
                <a:latin typeface="Tahoma"/>
                <a:cs typeface="Tahoma"/>
              </a:rPr>
              <a:t>invocada</a:t>
            </a:r>
            <a:r>
              <a:rPr lang="es-CO" sz="1100" spc="25" dirty="0">
                <a:latin typeface="Tahoma"/>
                <a:cs typeface="Tahoma"/>
              </a:rPr>
              <a:t> </a:t>
            </a:r>
            <a:r>
              <a:rPr lang="es-CO" sz="1100" spc="-45" dirty="0">
                <a:latin typeface="Tahoma"/>
                <a:cs typeface="Tahoma"/>
              </a:rPr>
              <a:t>tiene</a:t>
            </a:r>
            <a:r>
              <a:rPr lang="es-CO" sz="1100" spc="20" dirty="0">
                <a:latin typeface="Tahoma"/>
                <a:cs typeface="Tahoma"/>
              </a:rPr>
              <a:t> </a:t>
            </a:r>
            <a:r>
              <a:rPr lang="es-CO" sz="1100" spc="-45" dirty="0">
                <a:latin typeface="Tahoma"/>
                <a:cs typeface="Tahoma"/>
              </a:rPr>
              <a:t>prioridad</a:t>
            </a:r>
            <a:endParaRPr lang="es-CO" sz="1100" dirty="0">
              <a:latin typeface="Tahoma"/>
              <a:cs typeface="Tahoma"/>
            </a:endParaRPr>
          </a:p>
        </p:txBody>
      </p:sp>
      <p:grpSp>
        <p:nvGrpSpPr>
          <p:cNvPr id="9" name="object 9"/>
          <p:cNvGrpSpPr/>
          <p:nvPr/>
        </p:nvGrpSpPr>
        <p:grpSpPr>
          <a:xfrm>
            <a:off x="0" y="3333699"/>
            <a:ext cx="4608195" cy="122555"/>
            <a:chOff x="0" y="3333699"/>
            <a:chExt cx="4608195" cy="122555"/>
          </a:xfrm>
        </p:grpSpPr>
        <p:sp>
          <p:nvSpPr>
            <p:cNvPr id="10" name="object 10"/>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1" name="object 11"/>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4" name="object 14"/>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33</a:t>
            </a:fld>
            <a:endParaRPr spc="-20" dirty="0"/>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381000"/>
            <a:chOff x="0" y="0"/>
            <a:chExt cx="4608195" cy="381000"/>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68"/>
              <a:ext cx="4608004" cy="260646"/>
            </a:xfrm>
            <a:prstGeom prst="rect">
              <a:avLst/>
            </a:prstGeom>
          </p:spPr>
        </p:pic>
      </p:grpSp>
      <p:sp>
        <p:nvSpPr>
          <p:cNvPr id="6" name="object 6"/>
          <p:cNvSpPr txBox="1">
            <a:spLocks noGrp="1"/>
          </p:cNvSpPr>
          <p:nvPr>
            <p:ph type="title"/>
          </p:nvPr>
        </p:nvSpPr>
        <p:spPr>
          <a:xfrm>
            <a:off x="154762" y="117193"/>
            <a:ext cx="1791970" cy="232756"/>
          </a:xfrm>
          <a:prstGeom prst="rect">
            <a:avLst/>
          </a:prstGeom>
        </p:spPr>
        <p:txBody>
          <a:bodyPr vert="horz" wrap="square" lIns="0" tIns="17145" rIns="0" bIns="0" rtlCol="0">
            <a:spAutoFit/>
          </a:bodyPr>
          <a:lstStyle/>
          <a:p>
            <a:pPr marL="12700">
              <a:lnSpc>
                <a:spcPct val="100000"/>
              </a:lnSpc>
              <a:spcBef>
                <a:spcPts val="135"/>
              </a:spcBef>
            </a:pPr>
            <a:r>
              <a:rPr lang="es-CO" sz="1400" spc="-80" dirty="0">
                <a:solidFill>
                  <a:srgbClr val="FFFFFF"/>
                </a:solidFill>
              </a:rPr>
              <a:t>Ejemplos de Accesos</a:t>
            </a:r>
            <a:endParaRPr lang="es-CO" sz="1400" dirty="0"/>
          </a:p>
        </p:txBody>
      </p:sp>
      <p:pic>
        <p:nvPicPr>
          <p:cNvPr id="7" name="object 7"/>
          <p:cNvPicPr/>
          <p:nvPr/>
        </p:nvPicPr>
        <p:blipFill>
          <a:blip r:embed="rId3" cstate="print"/>
          <a:stretch>
            <a:fillRect/>
          </a:stretch>
        </p:blipFill>
        <p:spPr>
          <a:xfrm>
            <a:off x="0" y="377888"/>
            <a:ext cx="4608004" cy="50609"/>
          </a:xfrm>
          <a:prstGeom prst="rect">
            <a:avLst/>
          </a:prstGeom>
        </p:spPr>
      </p:pic>
      <p:grpSp>
        <p:nvGrpSpPr>
          <p:cNvPr id="11" name="object 11"/>
          <p:cNvGrpSpPr/>
          <p:nvPr/>
        </p:nvGrpSpPr>
        <p:grpSpPr>
          <a:xfrm>
            <a:off x="0" y="3333699"/>
            <a:ext cx="4608195" cy="122555"/>
            <a:chOff x="0" y="3333699"/>
            <a:chExt cx="4608195" cy="122555"/>
          </a:xfrm>
        </p:grpSpPr>
        <p:sp>
          <p:nvSpPr>
            <p:cNvPr id="12" name="object 12"/>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3" name="object 13"/>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6" name="object 16"/>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34</a:t>
            </a:fld>
            <a:endParaRPr spc="-20" dirty="0"/>
          </a:p>
        </p:txBody>
      </p:sp>
      <p:pic>
        <p:nvPicPr>
          <p:cNvPr id="14" name="Imagen 13">
            <a:extLst>
              <a:ext uri="{FF2B5EF4-FFF2-40B4-BE49-F238E27FC236}">
                <a16:creationId xmlns:a16="http://schemas.microsoft.com/office/drawing/2014/main" id="{968AF559-B5AA-7AF5-F234-BC9B8BE4884F}"/>
              </a:ext>
            </a:extLst>
          </p:cNvPr>
          <p:cNvPicPr>
            <a:picLocks noChangeAspect="1"/>
          </p:cNvPicPr>
          <p:nvPr/>
        </p:nvPicPr>
        <p:blipFill>
          <a:blip r:embed="rId4"/>
          <a:stretch>
            <a:fillRect/>
          </a:stretch>
        </p:blipFill>
        <p:spPr>
          <a:xfrm>
            <a:off x="465670" y="575341"/>
            <a:ext cx="3676650" cy="2318541"/>
          </a:xfrm>
          <a:prstGeom prst="rect">
            <a:avLst/>
          </a:prstGeom>
        </p:spPr>
      </p:pic>
    </p:spTree>
    <p:extLst>
      <p:ext uri="{BB962C8B-B14F-4D97-AF65-F5344CB8AC3E}">
        <p14:creationId xmlns:p14="http://schemas.microsoft.com/office/powerpoint/2010/main" val="3804858634"/>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381000"/>
            <a:chOff x="0" y="0"/>
            <a:chExt cx="4608195" cy="381000"/>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68"/>
              <a:ext cx="4608004" cy="260646"/>
            </a:xfrm>
            <a:prstGeom prst="rect">
              <a:avLst/>
            </a:prstGeom>
          </p:spPr>
        </p:pic>
      </p:grpSp>
      <p:sp>
        <p:nvSpPr>
          <p:cNvPr id="6" name="object 6"/>
          <p:cNvSpPr txBox="1">
            <a:spLocks noGrp="1"/>
          </p:cNvSpPr>
          <p:nvPr>
            <p:ph type="title"/>
          </p:nvPr>
        </p:nvSpPr>
        <p:spPr>
          <a:xfrm>
            <a:off x="154762" y="117193"/>
            <a:ext cx="1791970" cy="232756"/>
          </a:xfrm>
          <a:prstGeom prst="rect">
            <a:avLst/>
          </a:prstGeom>
        </p:spPr>
        <p:txBody>
          <a:bodyPr vert="horz" wrap="square" lIns="0" tIns="17145" rIns="0" bIns="0" rtlCol="0">
            <a:spAutoFit/>
          </a:bodyPr>
          <a:lstStyle/>
          <a:p>
            <a:pPr marL="12700">
              <a:lnSpc>
                <a:spcPct val="100000"/>
              </a:lnSpc>
              <a:spcBef>
                <a:spcPts val="135"/>
              </a:spcBef>
            </a:pPr>
            <a:r>
              <a:rPr lang="es-CO" sz="1400" spc="-80" dirty="0">
                <a:solidFill>
                  <a:srgbClr val="FFFFFF"/>
                </a:solidFill>
              </a:rPr>
              <a:t>Ejemplos de Accesos</a:t>
            </a:r>
            <a:endParaRPr lang="es-CO" sz="1400" dirty="0"/>
          </a:p>
        </p:txBody>
      </p:sp>
      <p:pic>
        <p:nvPicPr>
          <p:cNvPr id="7" name="object 7"/>
          <p:cNvPicPr/>
          <p:nvPr/>
        </p:nvPicPr>
        <p:blipFill>
          <a:blip r:embed="rId3" cstate="print"/>
          <a:stretch>
            <a:fillRect/>
          </a:stretch>
        </p:blipFill>
        <p:spPr>
          <a:xfrm>
            <a:off x="0" y="377888"/>
            <a:ext cx="4608004" cy="50609"/>
          </a:xfrm>
          <a:prstGeom prst="rect">
            <a:avLst/>
          </a:prstGeom>
        </p:spPr>
      </p:pic>
      <p:grpSp>
        <p:nvGrpSpPr>
          <p:cNvPr id="11" name="object 11"/>
          <p:cNvGrpSpPr/>
          <p:nvPr/>
        </p:nvGrpSpPr>
        <p:grpSpPr>
          <a:xfrm>
            <a:off x="0" y="3333699"/>
            <a:ext cx="4608195" cy="122555"/>
            <a:chOff x="0" y="3333699"/>
            <a:chExt cx="4608195" cy="122555"/>
          </a:xfrm>
        </p:grpSpPr>
        <p:sp>
          <p:nvSpPr>
            <p:cNvPr id="12" name="object 12"/>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3" name="object 13"/>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6" name="object 16"/>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35</a:t>
            </a:fld>
            <a:endParaRPr spc="-20" dirty="0"/>
          </a:p>
        </p:txBody>
      </p:sp>
      <p:pic>
        <p:nvPicPr>
          <p:cNvPr id="8" name="Imagen 7">
            <a:extLst>
              <a:ext uri="{FF2B5EF4-FFF2-40B4-BE49-F238E27FC236}">
                <a16:creationId xmlns:a16="http://schemas.microsoft.com/office/drawing/2014/main" id="{CB173035-5E51-5C83-01D6-7A211EDB1475}"/>
              </a:ext>
            </a:extLst>
          </p:cNvPr>
          <p:cNvPicPr>
            <a:picLocks noChangeAspect="1"/>
          </p:cNvPicPr>
          <p:nvPr/>
        </p:nvPicPr>
        <p:blipFill>
          <a:blip r:embed="rId4"/>
          <a:stretch>
            <a:fillRect/>
          </a:stretch>
        </p:blipFill>
        <p:spPr>
          <a:xfrm>
            <a:off x="603675" y="674139"/>
            <a:ext cx="3400640" cy="2365200"/>
          </a:xfrm>
          <a:prstGeom prst="rect">
            <a:avLst/>
          </a:prstGeom>
        </p:spPr>
      </p:pic>
    </p:spTree>
    <p:extLst>
      <p:ext uri="{BB962C8B-B14F-4D97-AF65-F5344CB8AC3E}">
        <p14:creationId xmlns:p14="http://schemas.microsoft.com/office/powerpoint/2010/main" val="360870260"/>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381000"/>
            <a:chOff x="0" y="0"/>
            <a:chExt cx="4608195" cy="381000"/>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68"/>
              <a:ext cx="4608004" cy="260646"/>
            </a:xfrm>
            <a:prstGeom prst="rect">
              <a:avLst/>
            </a:prstGeom>
          </p:spPr>
        </p:pic>
      </p:grpSp>
      <p:sp>
        <p:nvSpPr>
          <p:cNvPr id="6" name="object 6"/>
          <p:cNvSpPr txBox="1">
            <a:spLocks noGrp="1"/>
          </p:cNvSpPr>
          <p:nvPr>
            <p:ph type="title"/>
          </p:nvPr>
        </p:nvSpPr>
        <p:spPr>
          <a:xfrm>
            <a:off x="154762" y="117193"/>
            <a:ext cx="1791970" cy="232756"/>
          </a:xfrm>
          <a:prstGeom prst="rect">
            <a:avLst/>
          </a:prstGeom>
        </p:spPr>
        <p:txBody>
          <a:bodyPr vert="horz" wrap="square" lIns="0" tIns="17145" rIns="0" bIns="0" rtlCol="0">
            <a:spAutoFit/>
          </a:bodyPr>
          <a:lstStyle/>
          <a:p>
            <a:pPr marL="12700">
              <a:lnSpc>
                <a:spcPct val="100000"/>
              </a:lnSpc>
              <a:spcBef>
                <a:spcPts val="135"/>
              </a:spcBef>
            </a:pPr>
            <a:r>
              <a:rPr lang="es-CO" sz="1400" spc="-80" dirty="0">
                <a:solidFill>
                  <a:srgbClr val="FFFFFF"/>
                </a:solidFill>
              </a:rPr>
              <a:t>Ejemplos de Accesos</a:t>
            </a:r>
            <a:endParaRPr lang="es-CO" sz="1400" dirty="0"/>
          </a:p>
        </p:txBody>
      </p:sp>
      <p:pic>
        <p:nvPicPr>
          <p:cNvPr id="7" name="object 7"/>
          <p:cNvPicPr/>
          <p:nvPr/>
        </p:nvPicPr>
        <p:blipFill>
          <a:blip r:embed="rId3" cstate="print"/>
          <a:stretch>
            <a:fillRect/>
          </a:stretch>
        </p:blipFill>
        <p:spPr>
          <a:xfrm>
            <a:off x="0" y="377888"/>
            <a:ext cx="4608004" cy="50609"/>
          </a:xfrm>
          <a:prstGeom prst="rect">
            <a:avLst/>
          </a:prstGeom>
        </p:spPr>
      </p:pic>
      <p:grpSp>
        <p:nvGrpSpPr>
          <p:cNvPr id="11" name="object 11"/>
          <p:cNvGrpSpPr/>
          <p:nvPr/>
        </p:nvGrpSpPr>
        <p:grpSpPr>
          <a:xfrm>
            <a:off x="0" y="3333699"/>
            <a:ext cx="4608195" cy="122555"/>
            <a:chOff x="0" y="3333699"/>
            <a:chExt cx="4608195" cy="122555"/>
          </a:xfrm>
        </p:grpSpPr>
        <p:sp>
          <p:nvSpPr>
            <p:cNvPr id="12" name="object 12"/>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3" name="object 13"/>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6" name="object 16"/>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36</a:t>
            </a:fld>
            <a:endParaRPr spc="-20" dirty="0"/>
          </a:p>
        </p:txBody>
      </p:sp>
      <p:pic>
        <p:nvPicPr>
          <p:cNvPr id="9" name="Imagen 8">
            <a:extLst>
              <a:ext uri="{FF2B5EF4-FFF2-40B4-BE49-F238E27FC236}">
                <a16:creationId xmlns:a16="http://schemas.microsoft.com/office/drawing/2014/main" id="{25F9440F-29E7-8553-9229-B9DF4E6B123F}"/>
              </a:ext>
            </a:extLst>
          </p:cNvPr>
          <p:cNvPicPr>
            <a:picLocks noChangeAspect="1"/>
          </p:cNvPicPr>
          <p:nvPr/>
        </p:nvPicPr>
        <p:blipFill>
          <a:blip r:embed="rId4"/>
          <a:stretch>
            <a:fillRect/>
          </a:stretch>
        </p:blipFill>
        <p:spPr>
          <a:xfrm>
            <a:off x="544475" y="515512"/>
            <a:ext cx="3519040" cy="2429725"/>
          </a:xfrm>
          <a:prstGeom prst="rect">
            <a:avLst/>
          </a:prstGeom>
        </p:spPr>
      </p:pic>
    </p:spTree>
    <p:extLst>
      <p:ext uri="{BB962C8B-B14F-4D97-AF65-F5344CB8AC3E}">
        <p14:creationId xmlns:p14="http://schemas.microsoft.com/office/powerpoint/2010/main" val="1625505181"/>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2304415" cy="122555"/>
          </a:xfrm>
          <a:custGeom>
            <a:avLst/>
            <a:gdLst/>
            <a:ahLst/>
            <a:cxnLst/>
            <a:rect l="l" t="t" r="r" b="b"/>
            <a:pathLst>
              <a:path w="2304415" h="122555">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grpSp>
        <p:nvGrpSpPr>
          <p:cNvPr id="4" name="object 4"/>
          <p:cNvGrpSpPr/>
          <p:nvPr/>
        </p:nvGrpSpPr>
        <p:grpSpPr>
          <a:xfrm>
            <a:off x="0" y="0"/>
            <a:ext cx="4608195" cy="170815"/>
            <a:chOff x="0" y="0"/>
            <a:chExt cx="4608195" cy="170815"/>
          </a:xfrm>
        </p:grpSpPr>
        <p:sp>
          <p:nvSpPr>
            <p:cNvPr id="5" name="object 5"/>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6" name="object 6"/>
            <p:cNvPicPr/>
            <p:nvPr/>
          </p:nvPicPr>
          <p:blipFill>
            <a:blip r:embed="rId2" cstate="print"/>
            <a:stretch>
              <a:fillRect/>
            </a:stretch>
          </p:blipFill>
          <p:spPr>
            <a:xfrm>
              <a:off x="0" y="119773"/>
              <a:ext cx="4608004" cy="50609"/>
            </a:xfrm>
            <a:prstGeom prst="rect">
              <a:avLst/>
            </a:prstGeom>
          </p:spPr>
        </p:pic>
      </p:grpSp>
      <p:pic>
        <p:nvPicPr>
          <p:cNvPr id="7" name="object 7"/>
          <p:cNvPicPr/>
          <p:nvPr/>
        </p:nvPicPr>
        <p:blipFill>
          <a:blip r:embed="rId3" cstate="print"/>
          <a:stretch>
            <a:fillRect/>
          </a:stretch>
        </p:blipFill>
        <p:spPr>
          <a:xfrm>
            <a:off x="502551" y="1039952"/>
            <a:ext cx="65265" cy="65265"/>
          </a:xfrm>
          <a:prstGeom prst="rect">
            <a:avLst/>
          </a:prstGeom>
        </p:spPr>
      </p:pic>
      <p:sp>
        <p:nvSpPr>
          <p:cNvPr id="8" name="object 8"/>
          <p:cNvSpPr txBox="1">
            <a:spLocks noGrp="1"/>
          </p:cNvSpPr>
          <p:nvPr>
            <p:ph type="ctrTitle"/>
          </p:nvPr>
        </p:nvSpPr>
        <p:spPr>
          <a:prstGeom prst="rect">
            <a:avLst/>
          </a:prstGeom>
        </p:spPr>
        <p:txBody>
          <a:bodyPr vert="horz" wrap="square" lIns="0" tIns="6985" rIns="0" bIns="0" rtlCol="0">
            <a:spAutoFit/>
          </a:bodyPr>
          <a:lstStyle/>
          <a:p>
            <a:pPr marL="12700" marR="5080" algn="just">
              <a:lnSpc>
                <a:spcPct val="102600"/>
              </a:lnSpc>
              <a:spcBef>
                <a:spcPts val="55"/>
              </a:spcBef>
            </a:pPr>
            <a:r>
              <a:rPr kern="1200" spc="-40" dirty="0">
                <a:ea typeface="+mn-ea"/>
              </a:rPr>
              <a:t>Evitar palabras irrelevantes. Una URL debe ser corta, cada  palabra debe tener significado. P.e. si todas las URL empiezan  por /home/, esa palabra sobra</a:t>
            </a:r>
          </a:p>
        </p:txBody>
      </p:sp>
      <p:pic>
        <p:nvPicPr>
          <p:cNvPr id="9" name="object 9"/>
          <p:cNvPicPr/>
          <p:nvPr/>
        </p:nvPicPr>
        <p:blipFill>
          <a:blip r:embed="rId4" cstate="print"/>
          <a:stretch>
            <a:fillRect/>
          </a:stretch>
        </p:blipFill>
        <p:spPr>
          <a:xfrm>
            <a:off x="792327" y="1573923"/>
            <a:ext cx="52590" cy="52590"/>
          </a:xfrm>
          <a:prstGeom prst="rect">
            <a:avLst/>
          </a:prstGeom>
        </p:spPr>
      </p:pic>
      <p:sp>
        <p:nvSpPr>
          <p:cNvPr id="10" name="object 10"/>
          <p:cNvSpPr txBox="1"/>
          <p:nvPr/>
        </p:nvSpPr>
        <p:spPr>
          <a:xfrm>
            <a:off x="901484" y="1489816"/>
            <a:ext cx="2821305" cy="633095"/>
          </a:xfrm>
          <a:prstGeom prst="rect">
            <a:avLst/>
          </a:prstGeom>
        </p:spPr>
        <p:txBody>
          <a:bodyPr vert="horz" wrap="square" lIns="0" tIns="12065" rIns="0" bIns="0" rtlCol="0">
            <a:spAutoFit/>
          </a:bodyPr>
          <a:lstStyle/>
          <a:p>
            <a:pPr marL="12700" marR="906780">
              <a:lnSpc>
                <a:spcPct val="100000"/>
              </a:lnSpc>
              <a:spcBef>
                <a:spcPts val="95"/>
              </a:spcBef>
            </a:pPr>
            <a:r>
              <a:rPr sz="1000" spc="-30" dirty="0">
                <a:latin typeface="Tahoma"/>
                <a:cs typeface="Tahoma"/>
              </a:rPr>
              <a:t>Bien: </a:t>
            </a:r>
            <a:r>
              <a:rPr sz="1000" spc="-25" dirty="0">
                <a:latin typeface="Tahoma"/>
                <a:cs typeface="Tahoma"/>
              </a:rPr>
              <a:t> </a:t>
            </a:r>
            <a:r>
              <a:rPr sz="1000" spc="-35" dirty="0">
                <a:latin typeface="Tahoma"/>
                <a:cs typeface="Tahoma"/>
                <a:hlinkClick r:id="rId5"/>
              </a:rPr>
              <a:t>http://www.ejemplo.com/busqueda </a:t>
            </a:r>
            <a:r>
              <a:rPr sz="1000" spc="-300" dirty="0">
                <a:latin typeface="Tahoma"/>
                <a:cs typeface="Tahoma"/>
              </a:rPr>
              <a:t> </a:t>
            </a:r>
            <a:r>
              <a:rPr sz="1000" spc="-5" dirty="0">
                <a:latin typeface="Tahoma"/>
                <a:cs typeface="Tahoma"/>
              </a:rPr>
              <a:t>Mal:</a:t>
            </a:r>
            <a:endParaRPr sz="1000">
              <a:latin typeface="Tahoma"/>
              <a:cs typeface="Tahoma"/>
            </a:endParaRPr>
          </a:p>
          <a:p>
            <a:pPr marL="12700">
              <a:lnSpc>
                <a:spcPts val="1185"/>
              </a:lnSpc>
            </a:pPr>
            <a:r>
              <a:rPr sz="1000" spc="-25" dirty="0">
                <a:latin typeface="Tahoma"/>
                <a:cs typeface="Tahoma"/>
                <a:hlinkClick r:id="rId6"/>
              </a:rPr>
              <a:t>http://www.ejemplo.com/home/app/auto/busqueda</a:t>
            </a:r>
            <a:endParaRPr sz="1000">
              <a:latin typeface="Tahoma"/>
              <a:cs typeface="Tahoma"/>
            </a:endParaRPr>
          </a:p>
        </p:txBody>
      </p:sp>
      <p:pic>
        <p:nvPicPr>
          <p:cNvPr id="11" name="object 11"/>
          <p:cNvPicPr/>
          <p:nvPr/>
        </p:nvPicPr>
        <p:blipFill>
          <a:blip r:embed="rId4" cstate="print"/>
          <a:stretch>
            <a:fillRect/>
          </a:stretch>
        </p:blipFill>
        <p:spPr>
          <a:xfrm>
            <a:off x="792327" y="1877580"/>
            <a:ext cx="52590" cy="52590"/>
          </a:xfrm>
          <a:prstGeom prst="rect">
            <a:avLst/>
          </a:prstGeom>
        </p:spPr>
      </p:pic>
      <p:grpSp>
        <p:nvGrpSpPr>
          <p:cNvPr id="12" name="object 12"/>
          <p:cNvGrpSpPr/>
          <p:nvPr/>
        </p:nvGrpSpPr>
        <p:grpSpPr>
          <a:xfrm>
            <a:off x="0" y="3333699"/>
            <a:ext cx="4608195" cy="122555"/>
            <a:chOff x="0" y="3333699"/>
            <a:chExt cx="4608195" cy="122555"/>
          </a:xfrm>
        </p:grpSpPr>
        <p:sp>
          <p:nvSpPr>
            <p:cNvPr id="13" name="object 13"/>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4" name="object 14"/>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6" name="object 16"/>
          <p:cNvSpPr txBox="1"/>
          <p:nvPr/>
        </p:nvSpPr>
        <p:spPr>
          <a:xfrm>
            <a:off x="2399296" y="3317733"/>
            <a:ext cx="350520" cy="137160"/>
          </a:xfrm>
          <a:prstGeom prst="rect">
            <a:avLst/>
          </a:prstGeom>
        </p:spPr>
        <p:txBody>
          <a:bodyPr vert="horz" wrap="square" lIns="0" tIns="24130" rIns="0" bIns="0" rtlCol="0">
            <a:spAutoFit/>
          </a:bodyPr>
          <a:lstStyle/>
          <a:p>
            <a:pPr marL="12700">
              <a:lnSpc>
                <a:spcPct val="100000"/>
              </a:lnSpc>
              <a:spcBef>
                <a:spcPts val="190"/>
              </a:spcBef>
            </a:pPr>
            <a:r>
              <a:rPr sz="600" spc="-15" dirty="0">
                <a:solidFill>
                  <a:srgbClr val="FFFFFF"/>
                </a:solidFill>
                <a:latin typeface="Microsoft Sans Serif"/>
                <a:cs typeface="Microsoft Sans Serif"/>
                <a:hlinkClick r:id="rId7" action="ppaction://hlinksldjump"/>
              </a:rPr>
              <a:t>Ex</a:t>
            </a:r>
            <a:r>
              <a:rPr sz="600" spc="-35" dirty="0">
                <a:solidFill>
                  <a:srgbClr val="FFFFFF"/>
                </a:solidFill>
                <a:latin typeface="Microsoft Sans Serif"/>
                <a:cs typeface="Microsoft Sans Serif"/>
                <a:hlinkClick r:id="rId7" action="ppaction://hlinksldjump"/>
              </a:rPr>
              <a:t>p</a:t>
            </a:r>
            <a:r>
              <a:rPr sz="600" spc="-30" dirty="0">
                <a:solidFill>
                  <a:srgbClr val="FFFFFF"/>
                </a:solidFill>
                <a:latin typeface="Microsoft Sans Serif"/>
                <a:cs typeface="Microsoft Sans Serif"/>
                <a:hlinkClick r:id="rId7" action="ppaction://hlinksldjump"/>
              </a:rPr>
              <a:t>ress.js</a:t>
            </a:r>
            <a:endParaRPr sz="600">
              <a:latin typeface="Microsoft Sans Serif"/>
              <a:cs typeface="Microsoft Sans Serif"/>
            </a:endParaRPr>
          </a:p>
        </p:txBody>
      </p:sp>
      <p:sp>
        <p:nvSpPr>
          <p:cNvPr id="17" name="object 17"/>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4</a:t>
            </a:fld>
            <a:endParaRPr spc="-20" dirty="0"/>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170815"/>
            <a:chOff x="0" y="0"/>
            <a:chExt cx="4608195" cy="170815"/>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73"/>
              <a:ext cx="4608004" cy="50609"/>
            </a:xfrm>
            <a:prstGeom prst="rect">
              <a:avLst/>
            </a:prstGeom>
          </p:spPr>
        </p:pic>
      </p:grpSp>
      <p:pic>
        <p:nvPicPr>
          <p:cNvPr id="6" name="object 6"/>
          <p:cNvPicPr/>
          <p:nvPr/>
        </p:nvPicPr>
        <p:blipFill>
          <a:blip r:embed="rId3" cstate="print"/>
          <a:stretch>
            <a:fillRect/>
          </a:stretch>
        </p:blipFill>
        <p:spPr>
          <a:xfrm>
            <a:off x="502551" y="504507"/>
            <a:ext cx="65265" cy="65265"/>
          </a:xfrm>
          <a:prstGeom prst="rect">
            <a:avLst/>
          </a:prstGeom>
        </p:spPr>
      </p:pic>
      <p:sp>
        <p:nvSpPr>
          <p:cNvPr id="7" name="object 7"/>
          <p:cNvSpPr txBox="1">
            <a:spLocks noGrp="1"/>
          </p:cNvSpPr>
          <p:nvPr>
            <p:ph type="title"/>
          </p:nvPr>
        </p:nvSpPr>
        <p:spPr>
          <a:prstGeom prst="rect">
            <a:avLst/>
          </a:prstGeom>
        </p:spPr>
        <p:txBody>
          <a:bodyPr vert="horz" wrap="square" lIns="0" tIns="6985" rIns="0" bIns="0" rtlCol="0">
            <a:spAutoFit/>
          </a:bodyPr>
          <a:lstStyle/>
          <a:p>
            <a:pPr marL="12700" marR="5080" algn="just">
              <a:lnSpc>
                <a:spcPct val="102600"/>
              </a:lnSpc>
              <a:spcBef>
                <a:spcPts val="55"/>
              </a:spcBef>
            </a:pPr>
            <a:r>
              <a:rPr lang="es-CO" kern="1200" spc="-40" dirty="0">
                <a:ea typeface="+mn-ea"/>
              </a:rPr>
              <a:t>Ser consistente con la separación de palabras. Se pueden usar  guiones, barras bajas, </a:t>
            </a:r>
            <a:r>
              <a:rPr lang="es-CO" kern="1200" spc="-40" dirty="0" err="1">
                <a:ea typeface="+mn-ea"/>
              </a:rPr>
              <a:t>NotacionCamello</a:t>
            </a:r>
            <a:r>
              <a:rPr lang="es-CO" kern="1200" spc="-40" dirty="0">
                <a:ea typeface="+mn-ea"/>
              </a:rPr>
              <a:t> o  </a:t>
            </a:r>
            <a:r>
              <a:rPr lang="es-CO" kern="1200" spc="-40" dirty="0" err="1">
                <a:ea typeface="+mn-ea"/>
              </a:rPr>
              <a:t>notacionDromedario</a:t>
            </a:r>
            <a:r>
              <a:rPr lang="es-CO" kern="1200" spc="-40" dirty="0">
                <a:ea typeface="+mn-ea"/>
              </a:rPr>
              <a:t>, con tal de que siempre se use la misma.  Generalmente se recomiendan los guiones y todas las palabras  en minúsculas, aunque es opinable.</a:t>
            </a:r>
          </a:p>
        </p:txBody>
      </p:sp>
      <p:pic>
        <p:nvPicPr>
          <p:cNvPr id="8" name="object 8"/>
          <p:cNvPicPr/>
          <p:nvPr/>
        </p:nvPicPr>
        <p:blipFill>
          <a:blip r:embed="rId4" cstate="print"/>
          <a:stretch>
            <a:fillRect/>
          </a:stretch>
        </p:blipFill>
        <p:spPr>
          <a:xfrm>
            <a:off x="792327" y="1382610"/>
            <a:ext cx="52590" cy="52590"/>
          </a:xfrm>
          <a:prstGeom prst="rect">
            <a:avLst/>
          </a:prstGeom>
        </p:spPr>
      </p:pic>
      <p:pic>
        <p:nvPicPr>
          <p:cNvPr id="9" name="object 9"/>
          <p:cNvPicPr/>
          <p:nvPr/>
        </p:nvPicPr>
        <p:blipFill>
          <a:blip r:embed="rId4" cstate="print"/>
          <a:stretch>
            <a:fillRect/>
          </a:stretch>
        </p:blipFill>
        <p:spPr>
          <a:xfrm>
            <a:off x="792327" y="1838109"/>
            <a:ext cx="52590" cy="52590"/>
          </a:xfrm>
          <a:prstGeom prst="rect">
            <a:avLst/>
          </a:prstGeom>
        </p:spPr>
      </p:pic>
      <p:pic>
        <p:nvPicPr>
          <p:cNvPr id="10" name="object 10"/>
          <p:cNvPicPr/>
          <p:nvPr/>
        </p:nvPicPr>
        <p:blipFill>
          <a:blip r:embed="rId5" cstate="print"/>
          <a:stretch>
            <a:fillRect/>
          </a:stretch>
        </p:blipFill>
        <p:spPr>
          <a:xfrm>
            <a:off x="502551" y="2112572"/>
            <a:ext cx="65265" cy="65265"/>
          </a:xfrm>
          <a:prstGeom prst="rect">
            <a:avLst/>
          </a:prstGeom>
        </p:spPr>
      </p:pic>
      <p:pic>
        <p:nvPicPr>
          <p:cNvPr id="11" name="object 11"/>
          <p:cNvPicPr/>
          <p:nvPr/>
        </p:nvPicPr>
        <p:blipFill>
          <a:blip r:embed="rId6" cstate="print"/>
          <a:stretch>
            <a:fillRect/>
          </a:stretch>
        </p:blipFill>
        <p:spPr>
          <a:xfrm>
            <a:off x="792327" y="2377097"/>
            <a:ext cx="52590" cy="52590"/>
          </a:xfrm>
          <a:prstGeom prst="rect">
            <a:avLst/>
          </a:prstGeom>
        </p:spPr>
      </p:pic>
      <p:pic>
        <p:nvPicPr>
          <p:cNvPr id="12" name="object 12"/>
          <p:cNvPicPr/>
          <p:nvPr/>
        </p:nvPicPr>
        <p:blipFill>
          <a:blip r:embed="rId4" cstate="print"/>
          <a:stretch>
            <a:fillRect/>
          </a:stretch>
        </p:blipFill>
        <p:spPr>
          <a:xfrm>
            <a:off x="792327" y="2680766"/>
            <a:ext cx="52590" cy="52590"/>
          </a:xfrm>
          <a:prstGeom prst="rect">
            <a:avLst/>
          </a:prstGeom>
        </p:spPr>
      </p:pic>
      <p:sp>
        <p:nvSpPr>
          <p:cNvPr id="13" name="object 13"/>
          <p:cNvSpPr txBox="1"/>
          <p:nvPr/>
        </p:nvSpPr>
        <p:spPr>
          <a:xfrm>
            <a:off x="624395" y="1302407"/>
            <a:ext cx="3324225" cy="1628139"/>
          </a:xfrm>
          <a:prstGeom prst="rect">
            <a:avLst/>
          </a:prstGeom>
        </p:spPr>
        <p:txBody>
          <a:bodyPr vert="horz" wrap="square" lIns="0" tIns="12065" rIns="0" bIns="0" rtlCol="0">
            <a:spAutoFit/>
          </a:bodyPr>
          <a:lstStyle/>
          <a:p>
            <a:pPr marL="289560">
              <a:lnSpc>
                <a:spcPts val="1200"/>
              </a:lnSpc>
              <a:spcBef>
                <a:spcPts val="95"/>
              </a:spcBef>
            </a:pPr>
            <a:r>
              <a:rPr lang="es-CO" sz="1000" spc="-30" dirty="0">
                <a:latin typeface="Tahoma"/>
                <a:cs typeface="Tahoma"/>
              </a:rPr>
              <a:t>Bien:</a:t>
            </a:r>
            <a:endParaRPr lang="es-CO" sz="1000" dirty="0">
              <a:latin typeface="Tahoma"/>
              <a:cs typeface="Tahoma"/>
            </a:endParaRPr>
          </a:p>
          <a:p>
            <a:pPr marL="289560" marR="5080">
              <a:lnSpc>
                <a:spcPts val="1200"/>
              </a:lnSpc>
              <a:spcBef>
                <a:spcPts val="40"/>
              </a:spcBef>
            </a:pPr>
            <a:r>
              <a:rPr lang="es-CO" sz="1000" spc="-30" dirty="0">
                <a:latin typeface="Tahoma"/>
                <a:cs typeface="Tahoma"/>
              </a:rPr>
              <a:t>http://www.ejemplo.com/user-id/:user-id/app-id/:app-id </a:t>
            </a:r>
            <a:r>
              <a:rPr lang="es-CO" sz="1000" spc="-25" dirty="0">
                <a:latin typeface="Tahoma"/>
                <a:cs typeface="Tahoma"/>
              </a:rPr>
              <a:t> </a:t>
            </a:r>
            <a:r>
              <a:rPr lang="es-CO" sz="1000" spc="-35" dirty="0">
                <a:latin typeface="Tahoma"/>
                <a:cs typeface="Tahoma"/>
              </a:rPr>
              <a:t>http://www.ejemplo.com/userId/:userId/appId/:appId </a:t>
            </a:r>
            <a:r>
              <a:rPr lang="es-CO" sz="1000" spc="-30" dirty="0">
                <a:latin typeface="Tahoma"/>
                <a:cs typeface="Tahoma"/>
              </a:rPr>
              <a:t> </a:t>
            </a:r>
            <a:r>
              <a:rPr lang="es-CO" sz="1000" spc="-5" dirty="0">
                <a:latin typeface="Tahoma"/>
                <a:cs typeface="Tahoma"/>
              </a:rPr>
              <a:t>Mal:</a:t>
            </a:r>
            <a:endParaRPr lang="es-CO" sz="1000" dirty="0">
              <a:latin typeface="Tahoma"/>
              <a:cs typeface="Tahoma"/>
            </a:endParaRPr>
          </a:p>
          <a:p>
            <a:pPr marL="289560">
              <a:lnSpc>
                <a:spcPts val="1145"/>
              </a:lnSpc>
            </a:pPr>
            <a:r>
              <a:rPr lang="es-CO" sz="1000" spc="-30" dirty="0">
                <a:latin typeface="Tahoma"/>
                <a:cs typeface="Tahoma"/>
              </a:rPr>
              <a:t>http://www.ejemplo.com/userId/:userId/app-id/:app-id</a:t>
            </a:r>
            <a:endParaRPr lang="es-CO" sz="1000" dirty="0">
              <a:latin typeface="Tahoma"/>
              <a:cs typeface="Tahoma"/>
            </a:endParaRPr>
          </a:p>
          <a:p>
            <a:pPr marL="12700" marR="5080" algn="just">
              <a:lnSpc>
                <a:spcPct val="102600"/>
              </a:lnSpc>
              <a:spcBef>
                <a:spcPts val="55"/>
              </a:spcBef>
            </a:pPr>
            <a:r>
              <a:rPr lang="es-CO" sz="1100" spc="-40" dirty="0">
                <a:latin typeface="Tahoma"/>
                <a:cs typeface="Tahoma"/>
              </a:rPr>
              <a:t>No usar nunca espacios ni caracteres no ingleses</a:t>
            </a:r>
          </a:p>
          <a:p>
            <a:pPr marL="289560" marR="1266825">
              <a:lnSpc>
                <a:spcPct val="100000"/>
              </a:lnSpc>
              <a:spcBef>
                <a:spcPts val="175"/>
              </a:spcBef>
            </a:pPr>
            <a:r>
              <a:rPr lang="es-CO" sz="1000" spc="-30" dirty="0">
                <a:latin typeface="Tahoma"/>
                <a:cs typeface="Tahoma"/>
              </a:rPr>
              <a:t>Bien: </a:t>
            </a:r>
            <a:r>
              <a:rPr lang="es-CO" sz="1000" spc="-25" dirty="0">
                <a:latin typeface="Tahoma"/>
                <a:cs typeface="Tahoma"/>
              </a:rPr>
              <a:t> </a:t>
            </a:r>
            <a:r>
              <a:rPr lang="es-CO" sz="1000" spc="-30" dirty="0">
                <a:latin typeface="Tahoma"/>
                <a:cs typeface="Tahoma"/>
                <a:hlinkClick r:id="rId7"/>
              </a:rPr>
              <a:t>http://www.ejemplo.com/spain </a:t>
            </a:r>
            <a:r>
              <a:rPr lang="es-CO" sz="1000" spc="-25" dirty="0">
                <a:latin typeface="Tahoma"/>
                <a:cs typeface="Tahoma"/>
              </a:rPr>
              <a:t> </a:t>
            </a:r>
            <a:r>
              <a:rPr lang="es-CO" sz="1000" spc="-5" dirty="0">
                <a:latin typeface="Tahoma"/>
                <a:cs typeface="Tahoma"/>
              </a:rPr>
              <a:t>Mal: </a:t>
            </a:r>
            <a:r>
              <a:rPr lang="es-CO" sz="1000" dirty="0">
                <a:latin typeface="Tahoma"/>
                <a:cs typeface="Tahoma"/>
              </a:rPr>
              <a:t> </a:t>
            </a:r>
            <a:r>
              <a:rPr lang="es-CO" sz="1000" spc="-50" dirty="0">
                <a:latin typeface="Tahoma"/>
                <a:cs typeface="Tahoma"/>
                <a:hlinkClick r:id="rId8"/>
              </a:rPr>
              <a:t>http://www.ejemplo.com/</a:t>
            </a:r>
            <a:r>
              <a:rPr lang="es-CO" sz="1000" spc="-50" dirty="0" err="1">
                <a:latin typeface="Tahoma"/>
                <a:cs typeface="Tahoma"/>
              </a:rPr>
              <a:t>españa</a:t>
            </a:r>
            <a:endParaRPr lang="es-CO" sz="1000" spc="-50" dirty="0">
              <a:latin typeface="Tahoma"/>
              <a:cs typeface="Tahoma"/>
            </a:endParaRPr>
          </a:p>
        </p:txBody>
      </p:sp>
      <p:grpSp>
        <p:nvGrpSpPr>
          <p:cNvPr id="14" name="object 14"/>
          <p:cNvGrpSpPr/>
          <p:nvPr/>
        </p:nvGrpSpPr>
        <p:grpSpPr>
          <a:xfrm>
            <a:off x="0" y="3333699"/>
            <a:ext cx="4608195" cy="122555"/>
            <a:chOff x="0" y="3333699"/>
            <a:chExt cx="4608195" cy="122555"/>
          </a:xfrm>
        </p:grpSpPr>
        <p:sp>
          <p:nvSpPr>
            <p:cNvPr id="15" name="object 15"/>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6" name="object 16"/>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8" name="object 18"/>
          <p:cNvSpPr txBox="1"/>
          <p:nvPr/>
        </p:nvSpPr>
        <p:spPr>
          <a:xfrm>
            <a:off x="2399296" y="3317733"/>
            <a:ext cx="350520" cy="137160"/>
          </a:xfrm>
          <a:prstGeom prst="rect">
            <a:avLst/>
          </a:prstGeom>
        </p:spPr>
        <p:txBody>
          <a:bodyPr vert="horz" wrap="square" lIns="0" tIns="24130" rIns="0" bIns="0" rtlCol="0">
            <a:spAutoFit/>
          </a:bodyPr>
          <a:lstStyle/>
          <a:p>
            <a:pPr marL="12700">
              <a:lnSpc>
                <a:spcPct val="100000"/>
              </a:lnSpc>
              <a:spcBef>
                <a:spcPts val="190"/>
              </a:spcBef>
            </a:pPr>
            <a:r>
              <a:rPr sz="600" spc="-15" dirty="0">
                <a:solidFill>
                  <a:srgbClr val="FFFFFF"/>
                </a:solidFill>
                <a:latin typeface="Microsoft Sans Serif"/>
                <a:cs typeface="Microsoft Sans Serif"/>
                <a:hlinkClick r:id="rId9" action="ppaction://hlinksldjump"/>
              </a:rPr>
              <a:t>Ex</a:t>
            </a:r>
            <a:r>
              <a:rPr sz="600" spc="-35" dirty="0">
                <a:solidFill>
                  <a:srgbClr val="FFFFFF"/>
                </a:solidFill>
                <a:latin typeface="Microsoft Sans Serif"/>
                <a:cs typeface="Microsoft Sans Serif"/>
                <a:hlinkClick r:id="rId9" action="ppaction://hlinksldjump"/>
              </a:rPr>
              <a:t>p</a:t>
            </a:r>
            <a:r>
              <a:rPr sz="600" spc="-30" dirty="0">
                <a:solidFill>
                  <a:srgbClr val="FFFFFF"/>
                </a:solidFill>
                <a:latin typeface="Microsoft Sans Serif"/>
                <a:cs typeface="Microsoft Sans Serif"/>
                <a:hlinkClick r:id="rId9" action="ppaction://hlinksldjump"/>
              </a:rPr>
              <a:t>ress.js</a:t>
            </a:r>
            <a:endParaRPr sz="600">
              <a:latin typeface="Microsoft Sans Serif"/>
              <a:cs typeface="Microsoft Sans Serif"/>
            </a:endParaRPr>
          </a:p>
        </p:txBody>
      </p:sp>
      <p:sp>
        <p:nvSpPr>
          <p:cNvPr id="19" name="object 19"/>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5</a:t>
            </a:fld>
            <a:endParaRPr spc="-20" dirty="0"/>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381000"/>
            <a:chOff x="0" y="0"/>
            <a:chExt cx="4608195" cy="381000"/>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68"/>
              <a:ext cx="4608004" cy="260646"/>
            </a:xfrm>
            <a:prstGeom prst="rect">
              <a:avLst/>
            </a:prstGeom>
          </p:spPr>
        </p:pic>
      </p:grpSp>
      <p:sp>
        <p:nvSpPr>
          <p:cNvPr id="6" name="object 6"/>
          <p:cNvSpPr txBox="1">
            <a:spLocks noGrp="1"/>
          </p:cNvSpPr>
          <p:nvPr>
            <p:ph type="title"/>
          </p:nvPr>
        </p:nvSpPr>
        <p:spPr>
          <a:xfrm>
            <a:off x="154762" y="117193"/>
            <a:ext cx="1969770" cy="244475"/>
          </a:xfrm>
          <a:prstGeom prst="rect">
            <a:avLst/>
          </a:prstGeom>
        </p:spPr>
        <p:txBody>
          <a:bodyPr vert="horz" wrap="square" lIns="0" tIns="17145" rIns="0" bIns="0" rtlCol="0">
            <a:spAutoFit/>
          </a:bodyPr>
          <a:lstStyle/>
          <a:p>
            <a:pPr marL="12700">
              <a:lnSpc>
                <a:spcPct val="100000"/>
              </a:lnSpc>
              <a:spcBef>
                <a:spcPts val="135"/>
              </a:spcBef>
            </a:pPr>
            <a:r>
              <a:rPr sz="1400" spc="-5" dirty="0">
                <a:solidFill>
                  <a:srgbClr val="FFFFFF"/>
                </a:solidFill>
              </a:rPr>
              <a:t>APIs</a:t>
            </a:r>
            <a:r>
              <a:rPr sz="1400" spc="5" dirty="0">
                <a:solidFill>
                  <a:srgbClr val="FFFFFF"/>
                </a:solidFill>
              </a:rPr>
              <a:t> </a:t>
            </a:r>
            <a:r>
              <a:rPr sz="1400" spc="55" dirty="0">
                <a:solidFill>
                  <a:srgbClr val="FFFFFF"/>
                </a:solidFill>
              </a:rPr>
              <a:t>REST</a:t>
            </a:r>
            <a:r>
              <a:rPr sz="1400" spc="10" dirty="0">
                <a:solidFill>
                  <a:srgbClr val="FFFFFF"/>
                </a:solidFill>
              </a:rPr>
              <a:t> </a:t>
            </a:r>
            <a:r>
              <a:rPr sz="1400" spc="-50" dirty="0">
                <a:solidFill>
                  <a:srgbClr val="FFFFFF"/>
                </a:solidFill>
              </a:rPr>
              <a:t>con</a:t>
            </a:r>
            <a:r>
              <a:rPr sz="1400" spc="5" dirty="0">
                <a:solidFill>
                  <a:srgbClr val="FFFFFF"/>
                </a:solidFill>
              </a:rPr>
              <a:t> </a:t>
            </a:r>
            <a:r>
              <a:rPr sz="1400" spc="-60" dirty="0">
                <a:solidFill>
                  <a:srgbClr val="FFFFFF"/>
                </a:solidFill>
              </a:rPr>
              <a:t>Express.js</a:t>
            </a:r>
            <a:endParaRPr sz="1400"/>
          </a:p>
        </p:txBody>
      </p:sp>
      <p:pic>
        <p:nvPicPr>
          <p:cNvPr id="7" name="object 7"/>
          <p:cNvPicPr/>
          <p:nvPr/>
        </p:nvPicPr>
        <p:blipFill>
          <a:blip r:embed="rId3" cstate="print"/>
          <a:stretch>
            <a:fillRect/>
          </a:stretch>
        </p:blipFill>
        <p:spPr>
          <a:xfrm>
            <a:off x="0" y="377888"/>
            <a:ext cx="4608004" cy="50609"/>
          </a:xfrm>
          <a:prstGeom prst="rect">
            <a:avLst/>
          </a:prstGeom>
        </p:spPr>
      </p:pic>
      <p:pic>
        <p:nvPicPr>
          <p:cNvPr id="8" name="object 8"/>
          <p:cNvPicPr/>
          <p:nvPr/>
        </p:nvPicPr>
        <p:blipFill>
          <a:blip r:embed="rId4" cstate="print"/>
          <a:stretch>
            <a:fillRect/>
          </a:stretch>
        </p:blipFill>
        <p:spPr>
          <a:xfrm>
            <a:off x="502551" y="747826"/>
            <a:ext cx="65265" cy="65265"/>
          </a:xfrm>
          <a:prstGeom prst="rect">
            <a:avLst/>
          </a:prstGeom>
        </p:spPr>
      </p:pic>
      <p:sp>
        <p:nvSpPr>
          <p:cNvPr id="9" name="object 9"/>
          <p:cNvSpPr txBox="1"/>
          <p:nvPr/>
        </p:nvSpPr>
        <p:spPr>
          <a:xfrm>
            <a:off x="624395" y="664373"/>
            <a:ext cx="3636645" cy="2141035"/>
          </a:xfrm>
          <a:prstGeom prst="rect">
            <a:avLst/>
          </a:prstGeom>
        </p:spPr>
        <p:txBody>
          <a:bodyPr vert="horz" wrap="square" lIns="0" tIns="6985" rIns="0" bIns="0" rtlCol="0">
            <a:spAutoFit/>
          </a:bodyPr>
          <a:lstStyle/>
          <a:p>
            <a:pPr marL="12700" marR="398780" algn="just">
              <a:lnSpc>
                <a:spcPct val="102600"/>
              </a:lnSpc>
              <a:spcBef>
                <a:spcPts val="55"/>
              </a:spcBef>
            </a:pPr>
            <a:r>
              <a:rPr lang="es-CO" sz="1100" spc="-40" dirty="0">
                <a:latin typeface="Tahoma"/>
                <a:cs typeface="Tahoma"/>
              </a:rPr>
              <a:t>Con Express.js podemos preparar de forma muy sencilla servicios web con interface REST.</a:t>
            </a:r>
          </a:p>
          <a:p>
            <a:pPr marL="12700" marR="360680" algn="just">
              <a:lnSpc>
                <a:spcPct val="102800"/>
              </a:lnSpc>
              <a:spcBef>
                <a:spcPts val="295"/>
              </a:spcBef>
            </a:pPr>
            <a:r>
              <a:rPr lang="es-CO" sz="1100" spc="-40" dirty="0">
                <a:latin typeface="Tahoma"/>
                <a:cs typeface="Tahoma"/>
              </a:rPr>
              <a:t>Esencialmente consiste en un servidor web que responde  peticiones GET, PUT, POST y DELETE siguiendo la  metodología REST</a:t>
            </a:r>
          </a:p>
          <a:p>
            <a:pPr algn="just">
              <a:lnSpc>
                <a:spcPct val="100000"/>
              </a:lnSpc>
              <a:spcBef>
                <a:spcPts val="15"/>
              </a:spcBef>
            </a:pPr>
            <a:endParaRPr lang="es-CO" sz="1000" dirty="0">
              <a:latin typeface="SimSun"/>
              <a:cs typeface="SimSun"/>
            </a:endParaRPr>
          </a:p>
          <a:p>
            <a:pPr marL="12700" marR="5080" algn="just">
              <a:lnSpc>
                <a:spcPct val="102600"/>
              </a:lnSpc>
            </a:pPr>
            <a:r>
              <a:rPr lang="es-CO" sz="1100" spc="-40" dirty="0">
                <a:latin typeface="Tahoma"/>
                <a:cs typeface="Tahoma"/>
              </a:rPr>
              <a:t>Las más habituales son las peticiones GET: el cliente web  solicita un recurso al servidor, indicando su URL. Normalmente  será un fichero generado dinámicamente (por una aplicación)</a:t>
            </a:r>
          </a:p>
          <a:p>
            <a:pPr marL="12700" marR="19050" algn="just">
              <a:lnSpc>
                <a:spcPct val="102600"/>
              </a:lnSpc>
              <a:spcBef>
                <a:spcPts val="300"/>
              </a:spcBef>
            </a:pPr>
            <a:r>
              <a:rPr lang="es-CO" sz="1100" spc="-40" dirty="0">
                <a:latin typeface="Tahoma"/>
                <a:cs typeface="Tahoma"/>
              </a:rPr>
              <a:t>Para actualización de datos, mediante el método POST el  cliente web envía datos al servidor en el cuerpo de la petición.  Estos datos serán usados por una aplicación en el servidor.</a:t>
            </a:r>
          </a:p>
        </p:txBody>
      </p:sp>
      <p:pic>
        <p:nvPicPr>
          <p:cNvPr id="10" name="object 10"/>
          <p:cNvPicPr/>
          <p:nvPr/>
        </p:nvPicPr>
        <p:blipFill>
          <a:blip r:embed="rId5" cstate="print"/>
          <a:stretch>
            <a:fillRect/>
          </a:stretch>
        </p:blipFill>
        <p:spPr>
          <a:xfrm>
            <a:off x="502551" y="1129931"/>
            <a:ext cx="65265" cy="65265"/>
          </a:xfrm>
          <a:prstGeom prst="rect">
            <a:avLst/>
          </a:prstGeom>
        </p:spPr>
      </p:pic>
      <p:pic>
        <p:nvPicPr>
          <p:cNvPr id="11" name="object 11"/>
          <p:cNvPicPr/>
          <p:nvPr/>
        </p:nvPicPr>
        <p:blipFill>
          <a:blip r:embed="rId6" cstate="print"/>
          <a:stretch>
            <a:fillRect/>
          </a:stretch>
        </p:blipFill>
        <p:spPr>
          <a:xfrm>
            <a:off x="503085" y="1789428"/>
            <a:ext cx="65265" cy="65265"/>
          </a:xfrm>
          <a:prstGeom prst="rect">
            <a:avLst/>
          </a:prstGeom>
        </p:spPr>
      </p:pic>
      <p:pic>
        <p:nvPicPr>
          <p:cNvPr id="12" name="object 12"/>
          <p:cNvPicPr/>
          <p:nvPr/>
        </p:nvPicPr>
        <p:blipFill>
          <a:blip r:embed="rId5" cstate="print"/>
          <a:stretch>
            <a:fillRect/>
          </a:stretch>
        </p:blipFill>
        <p:spPr>
          <a:xfrm>
            <a:off x="498208" y="2383660"/>
            <a:ext cx="65265" cy="65265"/>
          </a:xfrm>
          <a:prstGeom prst="rect">
            <a:avLst/>
          </a:prstGeom>
        </p:spPr>
      </p:pic>
      <p:grpSp>
        <p:nvGrpSpPr>
          <p:cNvPr id="13" name="object 13"/>
          <p:cNvGrpSpPr/>
          <p:nvPr/>
        </p:nvGrpSpPr>
        <p:grpSpPr>
          <a:xfrm>
            <a:off x="0" y="3333699"/>
            <a:ext cx="4608195" cy="122555"/>
            <a:chOff x="0" y="3333699"/>
            <a:chExt cx="4608195" cy="122555"/>
          </a:xfrm>
        </p:grpSpPr>
        <p:sp>
          <p:nvSpPr>
            <p:cNvPr id="14" name="object 14"/>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5" name="object 15"/>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8" name="object 18"/>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6</a:t>
            </a:fld>
            <a:endParaRPr spc="-20" dirty="0"/>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381000"/>
            <a:chOff x="0" y="0"/>
            <a:chExt cx="4608195" cy="381000"/>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68"/>
              <a:ext cx="4608004" cy="260646"/>
            </a:xfrm>
            <a:prstGeom prst="rect">
              <a:avLst/>
            </a:prstGeom>
          </p:spPr>
        </p:pic>
      </p:grpSp>
      <p:sp>
        <p:nvSpPr>
          <p:cNvPr id="6" name="object 6"/>
          <p:cNvSpPr txBox="1">
            <a:spLocks noGrp="1"/>
          </p:cNvSpPr>
          <p:nvPr>
            <p:ph type="title"/>
          </p:nvPr>
        </p:nvSpPr>
        <p:spPr>
          <a:xfrm>
            <a:off x="154762" y="117193"/>
            <a:ext cx="856615" cy="244475"/>
          </a:xfrm>
          <a:prstGeom prst="rect">
            <a:avLst/>
          </a:prstGeom>
        </p:spPr>
        <p:txBody>
          <a:bodyPr vert="horz" wrap="square" lIns="0" tIns="17145" rIns="0" bIns="0" rtlCol="0">
            <a:spAutoFit/>
          </a:bodyPr>
          <a:lstStyle/>
          <a:p>
            <a:pPr marL="12700">
              <a:lnSpc>
                <a:spcPct val="100000"/>
              </a:lnSpc>
              <a:spcBef>
                <a:spcPts val="135"/>
              </a:spcBef>
            </a:pPr>
            <a:r>
              <a:rPr sz="1400" spc="-30" dirty="0">
                <a:solidFill>
                  <a:srgbClr val="FFFFFF"/>
                </a:solidFill>
              </a:rPr>
              <a:t>Objeto </a:t>
            </a:r>
            <a:r>
              <a:rPr sz="1400" spc="-65" dirty="0">
                <a:solidFill>
                  <a:srgbClr val="FFFFFF"/>
                </a:solidFill>
              </a:rPr>
              <a:t>app</a:t>
            </a:r>
            <a:endParaRPr sz="1400"/>
          </a:p>
        </p:txBody>
      </p:sp>
      <p:pic>
        <p:nvPicPr>
          <p:cNvPr id="7" name="object 7"/>
          <p:cNvPicPr/>
          <p:nvPr/>
        </p:nvPicPr>
        <p:blipFill>
          <a:blip r:embed="rId3" cstate="print"/>
          <a:stretch>
            <a:fillRect/>
          </a:stretch>
        </p:blipFill>
        <p:spPr>
          <a:xfrm>
            <a:off x="0" y="377888"/>
            <a:ext cx="4608004" cy="50609"/>
          </a:xfrm>
          <a:prstGeom prst="rect">
            <a:avLst/>
          </a:prstGeom>
        </p:spPr>
      </p:pic>
      <p:sp>
        <p:nvSpPr>
          <p:cNvPr id="8" name="object 8"/>
          <p:cNvSpPr txBox="1"/>
          <p:nvPr/>
        </p:nvSpPr>
        <p:spPr>
          <a:xfrm>
            <a:off x="347294" y="657160"/>
            <a:ext cx="3888104" cy="180819"/>
          </a:xfrm>
          <a:prstGeom prst="rect">
            <a:avLst/>
          </a:prstGeom>
        </p:spPr>
        <p:txBody>
          <a:bodyPr vert="horz" wrap="square" lIns="0" tIns="11430" rIns="0" bIns="0" rtlCol="0">
            <a:spAutoFit/>
          </a:bodyPr>
          <a:lstStyle/>
          <a:p>
            <a:pPr marL="12700">
              <a:lnSpc>
                <a:spcPct val="100000"/>
              </a:lnSpc>
              <a:spcBef>
                <a:spcPts val="90"/>
              </a:spcBef>
            </a:pPr>
            <a:r>
              <a:rPr lang="es-CO" sz="1100" spc="-40" dirty="0">
                <a:latin typeface="Tahoma"/>
                <a:cs typeface="Tahoma"/>
              </a:rPr>
              <a:t>Las dos primeras líneas de un programa en </a:t>
            </a:r>
            <a:r>
              <a:rPr lang="es-CO" sz="1100" spc="-40" dirty="0" err="1">
                <a:latin typeface="Tahoma"/>
                <a:cs typeface="Tahoma"/>
              </a:rPr>
              <a:t>express</a:t>
            </a:r>
            <a:r>
              <a:rPr lang="es-CO" sz="1100" spc="-40" dirty="0">
                <a:latin typeface="Tahoma"/>
                <a:cs typeface="Tahoma"/>
              </a:rPr>
              <a:t> suelen ser</a:t>
            </a:r>
          </a:p>
        </p:txBody>
      </p:sp>
      <p:sp>
        <p:nvSpPr>
          <p:cNvPr id="9" name="object 9"/>
          <p:cNvSpPr txBox="1"/>
          <p:nvPr/>
        </p:nvSpPr>
        <p:spPr>
          <a:xfrm>
            <a:off x="359994" y="980084"/>
            <a:ext cx="3888104" cy="797560"/>
          </a:xfrm>
          <a:prstGeom prst="rect">
            <a:avLst/>
          </a:prstGeom>
          <a:solidFill>
            <a:srgbClr val="F4F4F4"/>
          </a:solidFill>
        </p:spPr>
        <p:txBody>
          <a:bodyPr vert="horz" wrap="square" lIns="0" tIns="20320" rIns="0" bIns="0" rtlCol="0">
            <a:spAutoFit/>
          </a:bodyPr>
          <a:lstStyle/>
          <a:p>
            <a:pPr marL="37465">
              <a:lnSpc>
                <a:spcPts val="955"/>
              </a:lnSpc>
              <a:spcBef>
                <a:spcPts val="160"/>
              </a:spcBef>
            </a:pPr>
            <a:r>
              <a:rPr sz="800" b="1" spc="-25" dirty="0">
                <a:solidFill>
                  <a:srgbClr val="007F00"/>
                </a:solidFill>
                <a:latin typeface="Georgia"/>
                <a:cs typeface="Georgia"/>
              </a:rPr>
              <a:t>const</a:t>
            </a:r>
            <a:r>
              <a:rPr sz="800" b="1" spc="220" dirty="0">
                <a:solidFill>
                  <a:srgbClr val="007F00"/>
                </a:solidFill>
                <a:latin typeface="Georgia"/>
                <a:cs typeface="Georgia"/>
              </a:rPr>
              <a:t> </a:t>
            </a:r>
            <a:r>
              <a:rPr sz="800" spc="20" dirty="0">
                <a:latin typeface="SimSun"/>
                <a:cs typeface="SimSun"/>
              </a:rPr>
              <a:t>express</a:t>
            </a:r>
            <a:r>
              <a:rPr sz="800" spc="25" dirty="0">
                <a:latin typeface="SimSun"/>
                <a:cs typeface="SimSun"/>
              </a:rPr>
              <a:t> </a:t>
            </a:r>
            <a:r>
              <a:rPr sz="800" spc="20" dirty="0">
                <a:solidFill>
                  <a:srgbClr val="666666"/>
                </a:solidFill>
                <a:latin typeface="SimSun"/>
                <a:cs typeface="SimSun"/>
              </a:rPr>
              <a:t>= </a:t>
            </a:r>
            <a:r>
              <a:rPr sz="800" spc="30" dirty="0">
                <a:latin typeface="SimSun"/>
                <a:cs typeface="SimSun"/>
              </a:rPr>
              <a:t>require(</a:t>
            </a:r>
            <a:r>
              <a:rPr sz="800" spc="30" dirty="0">
                <a:solidFill>
                  <a:srgbClr val="BA2121"/>
                </a:solidFill>
                <a:latin typeface="Trebuchet MS"/>
                <a:cs typeface="Trebuchet MS"/>
              </a:rPr>
              <a:t>’</a:t>
            </a:r>
            <a:r>
              <a:rPr sz="800" spc="30" dirty="0">
                <a:solidFill>
                  <a:srgbClr val="BA2121"/>
                </a:solidFill>
                <a:latin typeface="SimSun"/>
                <a:cs typeface="SimSun"/>
              </a:rPr>
              <a:t>express</a:t>
            </a:r>
            <a:r>
              <a:rPr sz="800" spc="30" dirty="0">
                <a:solidFill>
                  <a:srgbClr val="BA2121"/>
                </a:solidFill>
                <a:latin typeface="Trebuchet MS"/>
                <a:cs typeface="Trebuchet MS"/>
              </a:rPr>
              <a:t>’</a:t>
            </a:r>
            <a:r>
              <a:rPr sz="800" spc="30" dirty="0">
                <a:latin typeface="SimSun"/>
                <a:cs typeface="SimSun"/>
              </a:rPr>
              <a:t>);</a:t>
            </a:r>
            <a:endParaRPr sz="800" dirty="0">
              <a:latin typeface="SimSun"/>
              <a:cs typeface="SimSun"/>
            </a:endParaRPr>
          </a:p>
          <a:p>
            <a:pPr marL="37465">
              <a:lnSpc>
                <a:spcPts val="950"/>
              </a:lnSpc>
            </a:pPr>
            <a:r>
              <a:rPr sz="800" i="1" spc="45" dirty="0">
                <a:solidFill>
                  <a:srgbClr val="3F7F7F"/>
                </a:solidFill>
                <a:latin typeface="Cambria"/>
                <a:cs typeface="Cambria"/>
              </a:rPr>
              <a:t>//  </a:t>
            </a:r>
            <a:r>
              <a:rPr sz="800" i="1" spc="215" dirty="0">
                <a:solidFill>
                  <a:srgbClr val="3F7F7F"/>
                </a:solidFill>
                <a:latin typeface="Cambria"/>
                <a:cs typeface="Cambria"/>
              </a:rPr>
              <a:t> </a:t>
            </a:r>
            <a:r>
              <a:rPr sz="800" i="1" spc="5" dirty="0">
                <a:solidFill>
                  <a:srgbClr val="3F7F7F"/>
                </a:solidFill>
                <a:latin typeface="Cambria"/>
                <a:cs typeface="Cambria"/>
              </a:rPr>
              <a:t>Importamos </a:t>
            </a:r>
            <a:r>
              <a:rPr sz="800" i="1" spc="65" dirty="0">
                <a:solidFill>
                  <a:srgbClr val="3F7F7F"/>
                </a:solidFill>
                <a:latin typeface="Cambria"/>
                <a:cs typeface="Cambria"/>
              </a:rPr>
              <a:t> </a:t>
            </a:r>
            <a:r>
              <a:rPr sz="800" i="1" spc="125" dirty="0" err="1">
                <a:solidFill>
                  <a:srgbClr val="3F7F7F"/>
                </a:solidFill>
                <a:latin typeface="Cambria"/>
                <a:cs typeface="Cambria"/>
              </a:rPr>
              <a:t>el</a:t>
            </a:r>
            <a:r>
              <a:rPr sz="800" i="1" spc="245" dirty="0">
                <a:solidFill>
                  <a:srgbClr val="3F7F7F"/>
                </a:solidFill>
                <a:latin typeface="Cambria"/>
                <a:cs typeface="Cambria"/>
              </a:rPr>
              <a:t> </a:t>
            </a:r>
            <a:r>
              <a:rPr sz="800" i="1" spc="-35" dirty="0" err="1">
                <a:solidFill>
                  <a:srgbClr val="3F7F7F"/>
                </a:solidFill>
                <a:latin typeface="Cambria"/>
                <a:cs typeface="Cambria"/>
              </a:rPr>
              <a:t>m</a:t>
            </a:r>
            <a:r>
              <a:rPr lang="en-US" sz="800" i="1" spc="-35" dirty="0" err="1">
                <a:solidFill>
                  <a:srgbClr val="3F7F7F"/>
                </a:solidFill>
                <a:latin typeface="Cambria"/>
                <a:cs typeface="Cambria"/>
              </a:rPr>
              <a:t>ó</a:t>
            </a:r>
            <a:r>
              <a:rPr sz="800" i="1" spc="-35" dirty="0" err="1">
                <a:solidFill>
                  <a:srgbClr val="3F7F7F"/>
                </a:solidFill>
                <a:latin typeface="Cambria"/>
                <a:cs typeface="Cambria"/>
              </a:rPr>
              <a:t>dulo</a:t>
            </a:r>
            <a:r>
              <a:rPr sz="800" i="1" spc="245" dirty="0">
                <a:solidFill>
                  <a:srgbClr val="3F7F7F"/>
                </a:solidFill>
                <a:latin typeface="Cambria"/>
                <a:cs typeface="Cambria"/>
              </a:rPr>
              <a:t> </a:t>
            </a:r>
            <a:r>
              <a:rPr sz="800" i="1" spc="90" dirty="0">
                <a:solidFill>
                  <a:srgbClr val="3F7F7F"/>
                </a:solidFill>
                <a:latin typeface="Cambria"/>
                <a:cs typeface="Cambria"/>
              </a:rPr>
              <a:t>express,</a:t>
            </a:r>
            <a:r>
              <a:rPr sz="800" i="1" spc="245" dirty="0">
                <a:solidFill>
                  <a:srgbClr val="3F7F7F"/>
                </a:solidFill>
                <a:latin typeface="Cambria"/>
                <a:cs typeface="Cambria"/>
              </a:rPr>
              <a:t> </a:t>
            </a:r>
            <a:r>
              <a:rPr sz="800" i="1" spc="10" dirty="0">
                <a:solidFill>
                  <a:srgbClr val="3F7F7F"/>
                </a:solidFill>
                <a:latin typeface="Cambria"/>
                <a:cs typeface="Cambria"/>
              </a:rPr>
              <a:t>que </a:t>
            </a:r>
            <a:r>
              <a:rPr sz="800" i="1" spc="60" dirty="0">
                <a:solidFill>
                  <a:srgbClr val="3F7F7F"/>
                </a:solidFill>
                <a:latin typeface="Cambria"/>
                <a:cs typeface="Cambria"/>
              </a:rPr>
              <a:t> </a:t>
            </a:r>
            <a:r>
              <a:rPr sz="800" i="1" spc="30" dirty="0" err="1">
                <a:solidFill>
                  <a:srgbClr val="3F7F7F"/>
                </a:solidFill>
                <a:latin typeface="Cambria"/>
                <a:cs typeface="Cambria"/>
              </a:rPr>
              <a:t>por</a:t>
            </a:r>
            <a:r>
              <a:rPr sz="800" i="1" spc="30" dirty="0">
                <a:solidFill>
                  <a:srgbClr val="3F7F7F"/>
                </a:solidFill>
                <a:latin typeface="Cambria"/>
                <a:cs typeface="Cambria"/>
              </a:rPr>
              <a:t> </a:t>
            </a:r>
            <a:r>
              <a:rPr sz="800" i="1" spc="40" dirty="0">
                <a:solidFill>
                  <a:srgbClr val="3F7F7F"/>
                </a:solidFill>
                <a:latin typeface="Cambria"/>
                <a:cs typeface="Cambria"/>
              </a:rPr>
              <a:t> </a:t>
            </a:r>
            <a:r>
              <a:rPr sz="800" i="1" spc="10" dirty="0" err="1">
                <a:solidFill>
                  <a:srgbClr val="3F7F7F"/>
                </a:solidFill>
                <a:latin typeface="Cambria"/>
                <a:cs typeface="Cambria"/>
              </a:rPr>
              <a:t>omisi</a:t>
            </a:r>
            <a:r>
              <a:rPr lang="en-US" sz="800" i="1" spc="10" dirty="0" err="1">
                <a:solidFill>
                  <a:srgbClr val="3F7F7F"/>
                </a:solidFill>
                <a:latin typeface="Cambria"/>
                <a:cs typeface="Cambria"/>
              </a:rPr>
              <a:t>ó</a:t>
            </a:r>
            <a:r>
              <a:rPr sz="800" i="1" spc="10" dirty="0" err="1">
                <a:solidFill>
                  <a:srgbClr val="3F7F7F"/>
                </a:solidFill>
                <a:latin typeface="Cambria"/>
                <a:cs typeface="Cambria"/>
              </a:rPr>
              <a:t>n</a:t>
            </a:r>
            <a:endParaRPr sz="800" dirty="0">
              <a:latin typeface="Cambria"/>
              <a:cs typeface="Cambria"/>
            </a:endParaRPr>
          </a:p>
          <a:p>
            <a:pPr marL="37465">
              <a:lnSpc>
                <a:spcPts val="955"/>
              </a:lnSpc>
            </a:pPr>
            <a:r>
              <a:rPr sz="800" i="1" spc="45" dirty="0">
                <a:solidFill>
                  <a:srgbClr val="3F7F7F"/>
                </a:solidFill>
                <a:latin typeface="Cambria"/>
                <a:cs typeface="Cambria"/>
              </a:rPr>
              <a:t>//  </a:t>
            </a:r>
            <a:r>
              <a:rPr sz="800" i="1" spc="215" dirty="0">
                <a:solidFill>
                  <a:srgbClr val="3F7F7F"/>
                </a:solidFill>
                <a:latin typeface="Cambria"/>
                <a:cs typeface="Cambria"/>
              </a:rPr>
              <a:t> </a:t>
            </a:r>
            <a:r>
              <a:rPr sz="800" i="1" spc="50" dirty="0">
                <a:solidFill>
                  <a:srgbClr val="3F7F7F"/>
                </a:solidFill>
                <a:latin typeface="Cambria"/>
                <a:cs typeface="Cambria"/>
              </a:rPr>
              <a:t>exporta</a:t>
            </a:r>
            <a:r>
              <a:rPr sz="800" i="1" spc="215" dirty="0">
                <a:solidFill>
                  <a:srgbClr val="3F7F7F"/>
                </a:solidFill>
                <a:latin typeface="Cambria"/>
                <a:cs typeface="Cambria"/>
              </a:rPr>
              <a:t> </a:t>
            </a:r>
            <a:r>
              <a:rPr sz="800" i="1" spc="-10" dirty="0" err="1">
                <a:solidFill>
                  <a:srgbClr val="3F7F7F"/>
                </a:solidFill>
                <a:latin typeface="Cambria"/>
                <a:cs typeface="Cambria"/>
              </a:rPr>
              <a:t>una</a:t>
            </a:r>
            <a:r>
              <a:rPr sz="800" i="1" spc="55" dirty="0">
                <a:solidFill>
                  <a:srgbClr val="3F7F7F"/>
                </a:solidFill>
                <a:latin typeface="Cambria"/>
                <a:cs typeface="Cambria"/>
              </a:rPr>
              <a:t> </a:t>
            </a:r>
            <a:r>
              <a:rPr sz="800" i="1" spc="25" dirty="0" err="1">
                <a:solidFill>
                  <a:srgbClr val="3F7F7F"/>
                </a:solidFill>
                <a:latin typeface="Cambria"/>
                <a:cs typeface="Cambria"/>
              </a:rPr>
              <a:t>funci</a:t>
            </a:r>
            <a:r>
              <a:rPr lang="en-US" sz="800" i="1" spc="25" dirty="0" err="1">
                <a:solidFill>
                  <a:srgbClr val="3F7F7F"/>
                </a:solidFill>
                <a:latin typeface="Cambria"/>
                <a:cs typeface="Cambria"/>
              </a:rPr>
              <a:t>ó</a:t>
            </a:r>
            <a:r>
              <a:rPr sz="800" i="1" spc="25" dirty="0" err="1">
                <a:solidFill>
                  <a:srgbClr val="3F7F7F"/>
                </a:solidFill>
                <a:latin typeface="Cambria"/>
                <a:cs typeface="Cambria"/>
              </a:rPr>
              <a:t>n</a:t>
            </a:r>
            <a:endParaRPr sz="800" dirty="0">
              <a:latin typeface="Cambria"/>
              <a:cs typeface="Cambria"/>
            </a:endParaRPr>
          </a:p>
          <a:p>
            <a:pPr>
              <a:lnSpc>
                <a:spcPct val="100000"/>
              </a:lnSpc>
              <a:spcBef>
                <a:spcPts val="45"/>
              </a:spcBef>
            </a:pPr>
            <a:endParaRPr sz="750" dirty="0">
              <a:latin typeface="Cambria"/>
              <a:cs typeface="Cambria"/>
            </a:endParaRPr>
          </a:p>
          <a:p>
            <a:pPr marL="37465">
              <a:lnSpc>
                <a:spcPts val="955"/>
              </a:lnSpc>
              <a:spcBef>
                <a:spcPts val="5"/>
              </a:spcBef>
            </a:pPr>
            <a:r>
              <a:rPr sz="800" b="1" spc="-25" dirty="0">
                <a:solidFill>
                  <a:srgbClr val="007F00"/>
                </a:solidFill>
                <a:latin typeface="Georgia"/>
                <a:cs typeface="Georgia"/>
              </a:rPr>
              <a:t>const</a:t>
            </a:r>
            <a:r>
              <a:rPr sz="800" b="1" spc="200" dirty="0">
                <a:solidFill>
                  <a:srgbClr val="007F00"/>
                </a:solidFill>
                <a:latin typeface="Georgia"/>
                <a:cs typeface="Georgia"/>
              </a:rPr>
              <a:t> </a:t>
            </a:r>
            <a:r>
              <a:rPr sz="800" spc="20" dirty="0">
                <a:latin typeface="SimSun"/>
                <a:cs typeface="SimSun"/>
              </a:rPr>
              <a:t>app</a:t>
            </a:r>
            <a:r>
              <a:rPr sz="800" spc="5" dirty="0">
                <a:latin typeface="SimSun"/>
                <a:cs typeface="SimSun"/>
              </a:rPr>
              <a:t> </a:t>
            </a:r>
            <a:r>
              <a:rPr sz="800" spc="20" dirty="0">
                <a:solidFill>
                  <a:srgbClr val="666666"/>
                </a:solidFill>
                <a:latin typeface="SimSun"/>
                <a:cs typeface="SimSun"/>
              </a:rPr>
              <a:t>=</a:t>
            </a:r>
            <a:r>
              <a:rPr sz="800" spc="10" dirty="0">
                <a:solidFill>
                  <a:srgbClr val="666666"/>
                </a:solidFill>
                <a:latin typeface="SimSun"/>
                <a:cs typeface="SimSun"/>
              </a:rPr>
              <a:t> </a:t>
            </a:r>
            <a:r>
              <a:rPr sz="800" spc="20" dirty="0">
                <a:latin typeface="SimSun"/>
                <a:cs typeface="SimSun"/>
              </a:rPr>
              <a:t>express();</a:t>
            </a:r>
            <a:endParaRPr sz="800" dirty="0">
              <a:latin typeface="SimSun"/>
              <a:cs typeface="SimSun"/>
            </a:endParaRPr>
          </a:p>
          <a:p>
            <a:pPr marL="37465">
              <a:lnSpc>
                <a:spcPts val="955"/>
              </a:lnSpc>
            </a:pPr>
            <a:r>
              <a:rPr sz="800" i="1" spc="45" dirty="0">
                <a:solidFill>
                  <a:srgbClr val="3F7F7F"/>
                </a:solidFill>
                <a:latin typeface="Cambria"/>
                <a:cs typeface="Cambria"/>
              </a:rPr>
              <a:t>//  </a:t>
            </a:r>
            <a:r>
              <a:rPr sz="800" i="1" spc="215" dirty="0">
                <a:solidFill>
                  <a:srgbClr val="3F7F7F"/>
                </a:solidFill>
                <a:latin typeface="Cambria"/>
                <a:cs typeface="Cambria"/>
              </a:rPr>
              <a:t> </a:t>
            </a:r>
            <a:r>
              <a:rPr sz="800" i="1" spc="15" dirty="0">
                <a:solidFill>
                  <a:srgbClr val="3F7F7F"/>
                </a:solidFill>
                <a:latin typeface="Cambria"/>
                <a:cs typeface="Cambria"/>
              </a:rPr>
              <a:t>Asignamos </a:t>
            </a:r>
            <a:r>
              <a:rPr sz="800" i="1" spc="45" dirty="0">
                <a:solidFill>
                  <a:srgbClr val="3F7F7F"/>
                </a:solidFill>
                <a:latin typeface="Cambria"/>
                <a:cs typeface="Cambria"/>
              </a:rPr>
              <a:t> </a:t>
            </a:r>
            <a:r>
              <a:rPr sz="800" i="1" spc="50" dirty="0" err="1">
                <a:solidFill>
                  <a:srgbClr val="3F7F7F"/>
                </a:solidFill>
                <a:latin typeface="Cambria"/>
                <a:cs typeface="Cambria"/>
              </a:rPr>
              <a:t>esa</a:t>
            </a:r>
            <a:r>
              <a:rPr sz="800" i="1" spc="240" dirty="0">
                <a:solidFill>
                  <a:srgbClr val="3F7F7F"/>
                </a:solidFill>
                <a:latin typeface="Cambria"/>
                <a:cs typeface="Cambria"/>
              </a:rPr>
              <a:t> </a:t>
            </a:r>
            <a:r>
              <a:rPr sz="800" i="1" spc="25" dirty="0" err="1">
                <a:solidFill>
                  <a:srgbClr val="3F7F7F"/>
                </a:solidFill>
                <a:latin typeface="Cambria"/>
                <a:cs typeface="Cambria"/>
              </a:rPr>
              <a:t>funci</a:t>
            </a:r>
            <a:r>
              <a:rPr lang="en-US" sz="800" i="1" spc="25" dirty="0" err="1">
                <a:solidFill>
                  <a:srgbClr val="3F7F7F"/>
                </a:solidFill>
                <a:latin typeface="Cambria"/>
                <a:cs typeface="Cambria"/>
              </a:rPr>
              <a:t>ó</a:t>
            </a:r>
            <a:r>
              <a:rPr sz="800" i="1" spc="25" dirty="0" err="1">
                <a:solidFill>
                  <a:srgbClr val="3F7F7F"/>
                </a:solidFill>
                <a:latin typeface="Cambria"/>
                <a:cs typeface="Cambria"/>
              </a:rPr>
              <a:t>n</a:t>
            </a:r>
            <a:r>
              <a:rPr sz="800" i="1" spc="25" dirty="0">
                <a:solidFill>
                  <a:srgbClr val="3F7F7F"/>
                </a:solidFill>
                <a:latin typeface="Cambria"/>
                <a:cs typeface="Cambria"/>
              </a:rPr>
              <a:t> </a:t>
            </a:r>
            <a:r>
              <a:rPr sz="800" i="1" spc="35" dirty="0">
                <a:solidFill>
                  <a:srgbClr val="3F7F7F"/>
                </a:solidFill>
                <a:latin typeface="Cambria"/>
                <a:cs typeface="Cambria"/>
              </a:rPr>
              <a:t> </a:t>
            </a:r>
            <a:r>
              <a:rPr sz="800" i="1" spc="100" dirty="0">
                <a:solidFill>
                  <a:srgbClr val="3F7F7F"/>
                </a:solidFill>
                <a:latin typeface="Cambria"/>
                <a:cs typeface="Cambria"/>
              </a:rPr>
              <a:t>al</a:t>
            </a:r>
            <a:r>
              <a:rPr sz="800" i="1" spc="235" dirty="0">
                <a:solidFill>
                  <a:srgbClr val="3F7F7F"/>
                </a:solidFill>
                <a:latin typeface="Cambria"/>
                <a:cs typeface="Cambria"/>
              </a:rPr>
              <a:t> </a:t>
            </a:r>
            <a:r>
              <a:rPr sz="800" i="1" spc="70" dirty="0">
                <a:solidFill>
                  <a:srgbClr val="3F7F7F"/>
                </a:solidFill>
                <a:latin typeface="Cambria"/>
                <a:cs typeface="Cambria"/>
              </a:rPr>
              <a:t>objeto</a:t>
            </a:r>
            <a:r>
              <a:rPr sz="800" i="1" spc="235" dirty="0">
                <a:solidFill>
                  <a:srgbClr val="3F7F7F"/>
                </a:solidFill>
                <a:latin typeface="Cambria"/>
                <a:cs typeface="Cambria"/>
              </a:rPr>
              <a:t> </a:t>
            </a:r>
            <a:r>
              <a:rPr sz="800" i="1" spc="-5" dirty="0">
                <a:solidFill>
                  <a:srgbClr val="3F7F7F"/>
                </a:solidFill>
                <a:latin typeface="Cambria"/>
                <a:cs typeface="Cambria"/>
              </a:rPr>
              <a:t>app</a:t>
            </a:r>
            <a:endParaRPr sz="800" dirty="0">
              <a:latin typeface="Cambria"/>
              <a:cs typeface="Cambria"/>
            </a:endParaRPr>
          </a:p>
        </p:txBody>
      </p:sp>
      <p:sp>
        <p:nvSpPr>
          <p:cNvPr id="10" name="object 10"/>
          <p:cNvSpPr txBox="1"/>
          <p:nvPr/>
        </p:nvSpPr>
        <p:spPr>
          <a:xfrm>
            <a:off x="347294" y="1874328"/>
            <a:ext cx="3142615" cy="180819"/>
          </a:xfrm>
          <a:prstGeom prst="rect">
            <a:avLst/>
          </a:prstGeom>
        </p:spPr>
        <p:txBody>
          <a:bodyPr vert="horz" wrap="square" lIns="0" tIns="11430" rIns="0" bIns="0" rtlCol="0">
            <a:spAutoFit/>
          </a:bodyPr>
          <a:lstStyle/>
          <a:p>
            <a:pPr marL="12700">
              <a:lnSpc>
                <a:spcPct val="100000"/>
              </a:lnSpc>
              <a:spcBef>
                <a:spcPts val="90"/>
              </a:spcBef>
            </a:pPr>
            <a:r>
              <a:rPr lang="es-CO" sz="1100" spc="-40" dirty="0">
                <a:latin typeface="Tahoma"/>
                <a:cs typeface="Tahoma"/>
              </a:rPr>
              <a:t>En el resto del programa, invocamos a métodos como</a:t>
            </a:r>
          </a:p>
        </p:txBody>
      </p:sp>
      <p:sp>
        <p:nvSpPr>
          <p:cNvPr id="11" name="object 11"/>
          <p:cNvSpPr txBox="1"/>
          <p:nvPr/>
        </p:nvSpPr>
        <p:spPr>
          <a:xfrm>
            <a:off x="359994" y="2197265"/>
            <a:ext cx="3888104" cy="196215"/>
          </a:xfrm>
          <a:prstGeom prst="rect">
            <a:avLst/>
          </a:prstGeom>
          <a:solidFill>
            <a:srgbClr val="F4F4F4"/>
          </a:solidFill>
        </p:spPr>
        <p:txBody>
          <a:bodyPr vert="horz" wrap="square" lIns="0" tIns="20320" rIns="0" bIns="0" rtlCol="0">
            <a:spAutoFit/>
          </a:bodyPr>
          <a:lstStyle/>
          <a:p>
            <a:pPr marL="37465">
              <a:lnSpc>
                <a:spcPct val="100000"/>
              </a:lnSpc>
              <a:spcBef>
                <a:spcPts val="160"/>
              </a:spcBef>
            </a:pPr>
            <a:r>
              <a:rPr sz="800" spc="20" dirty="0">
                <a:latin typeface="SimSun"/>
                <a:cs typeface="SimSun"/>
              </a:rPr>
              <a:t>app.get()</a:t>
            </a:r>
            <a:r>
              <a:rPr sz="800" spc="409" dirty="0">
                <a:latin typeface="SimSun"/>
                <a:cs typeface="SimSun"/>
              </a:rPr>
              <a:t> </a:t>
            </a:r>
            <a:r>
              <a:rPr sz="800" spc="20" dirty="0">
                <a:latin typeface="SimSun"/>
                <a:cs typeface="SimSun"/>
              </a:rPr>
              <a:t>app.put()</a:t>
            </a:r>
            <a:endParaRPr sz="800">
              <a:latin typeface="SimSun"/>
              <a:cs typeface="SimSun"/>
            </a:endParaRPr>
          </a:p>
        </p:txBody>
      </p:sp>
      <p:sp>
        <p:nvSpPr>
          <p:cNvPr id="12" name="object 12"/>
          <p:cNvSpPr txBox="1"/>
          <p:nvPr/>
        </p:nvSpPr>
        <p:spPr>
          <a:xfrm>
            <a:off x="347294" y="2490125"/>
            <a:ext cx="3709670" cy="514821"/>
          </a:xfrm>
          <a:prstGeom prst="rect">
            <a:avLst/>
          </a:prstGeom>
        </p:spPr>
        <p:txBody>
          <a:bodyPr vert="horz" wrap="square" lIns="0" tIns="6350" rIns="0" bIns="0" rtlCol="0">
            <a:spAutoFit/>
          </a:bodyPr>
          <a:lstStyle/>
          <a:p>
            <a:pPr marL="12700" marR="5080" algn="just">
              <a:lnSpc>
                <a:spcPct val="102800"/>
              </a:lnSpc>
              <a:spcBef>
                <a:spcPts val="50"/>
              </a:spcBef>
            </a:pPr>
            <a:r>
              <a:rPr lang="es-CO" sz="1100" spc="-40" dirty="0">
                <a:latin typeface="Tahoma"/>
                <a:cs typeface="Tahoma"/>
              </a:rPr>
              <a:t>Esto es algo normal en JavaScript, pero raro en otros lenguajes:  una función es un caso particular de objeto, que a su vez puede  tener métodos</a:t>
            </a:r>
          </a:p>
        </p:txBody>
      </p:sp>
      <p:grpSp>
        <p:nvGrpSpPr>
          <p:cNvPr id="13" name="object 13"/>
          <p:cNvGrpSpPr/>
          <p:nvPr/>
        </p:nvGrpSpPr>
        <p:grpSpPr>
          <a:xfrm>
            <a:off x="0" y="3333699"/>
            <a:ext cx="4608195" cy="122555"/>
            <a:chOff x="0" y="3333699"/>
            <a:chExt cx="4608195" cy="122555"/>
          </a:xfrm>
        </p:grpSpPr>
        <p:sp>
          <p:nvSpPr>
            <p:cNvPr id="14" name="object 14"/>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5" name="object 15"/>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8" name="object 18"/>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7</a:t>
            </a:fld>
            <a:endParaRPr spc="-20" dirty="0"/>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381000"/>
            <a:chOff x="0" y="0"/>
            <a:chExt cx="4608195" cy="381000"/>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68"/>
              <a:ext cx="4608004" cy="260646"/>
            </a:xfrm>
            <a:prstGeom prst="rect">
              <a:avLst/>
            </a:prstGeom>
          </p:spPr>
        </p:pic>
      </p:grpSp>
      <p:sp>
        <p:nvSpPr>
          <p:cNvPr id="6" name="object 6"/>
          <p:cNvSpPr txBox="1">
            <a:spLocks noGrp="1"/>
          </p:cNvSpPr>
          <p:nvPr>
            <p:ph type="title"/>
          </p:nvPr>
        </p:nvSpPr>
        <p:spPr>
          <a:xfrm>
            <a:off x="154762" y="117193"/>
            <a:ext cx="608330" cy="244475"/>
          </a:xfrm>
          <a:prstGeom prst="rect">
            <a:avLst/>
          </a:prstGeom>
        </p:spPr>
        <p:txBody>
          <a:bodyPr vert="horz" wrap="square" lIns="0" tIns="17145" rIns="0" bIns="0" rtlCol="0">
            <a:spAutoFit/>
          </a:bodyPr>
          <a:lstStyle/>
          <a:p>
            <a:pPr marL="12700">
              <a:lnSpc>
                <a:spcPct val="100000"/>
              </a:lnSpc>
              <a:spcBef>
                <a:spcPts val="135"/>
              </a:spcBef>
            </a:pPr>
            <a:r>
              <a:rPr sz="1400" spc="-25" dirty="0">
                <a:solidFill>
                  <a:srgbClr val="FFFFFF"/>
                </a:solidFill>
              </a:rPr>
              <a:t>Routing</a:t>
            </a:r>
            <a:endParaRPr sz="1400"/>
          </a:p>
        </p:txBody>
      </p:sp>
      <p:pic>
        <p:nvPicPr>
          <p:cNvPr id="7" name="object 7"/>
          <p:cNvPicPr/>
          <p:nvPr/>
        </p:nvPicPr>
        <p:blipFill>
          <a:blip r:embed="rId3" cstate="print"/>
          <a:stretch>
            <a:fillRect/>
          </a:stretch>
        </p:blipFill>
        <p:spPr>
          <a:xfrm>
            <a:off x="0" y="377888"/>
            <a:ext cx="4608004" cy="50609"/>
          </a:xfrm>
          <a:prstGeom prst="rect">
            <a:avLst/>
          </a:prstGeom>
        </p:spPr>
      </p:pic>
      <p:pic>
        <p:nvPicPr>
          <p:cNvPr id="8" name="object 8"/>
          <p:cNvPicPr/>
          <p:nvPr/>
        </p:nvPicPr>
        <p:blipFill>
          <a:blip r:embed="rId4" cstate="print"/>
          <a:stretch>
            <a:fillRect/>
          </a:stretch>
        </p:blipFill>
        <p:spPr>
          <a:xfrm>
            <a:off x="502551" y="769594"/>
            <a:ext cx="65265" cy="65265"/>
          </a:xfrm>
          <a:prstGeom prst="rect">
            <a:avLst/>
          </a:prstGeom>
        </p:spPr>
      </p:pic>
      <p:pic>
        <p:nvPicPr>
          <p:cNvPr id="9" name="object 9"/>
          <p:cNvPicPr/>
          <p:nvPr/>
        </p:nvPicPr>
        <p:blipFill>
          <a:blip r:embed="rId5" cstate="print"/>
          <a:stretch>
            <a:fillRect/>
          </a:stretch>
        </p:blipFill>
        <p:spPr>
          <a:xfrm>
            <a:off x="502551" y="1151699"/>
            <a:ext cx="65265" cy="65265"/>
          </a:xfrm>
          <a:prstGeom prst="rect">
            <a:avLst/>
          </a:prstGeom>
        </p:spPr>
      </p:pic>
      <p:pic>
        <p:nvPicPr>
          <p:cNvPr id="10" name="object 10"/>
          <p:cNvPicPr/>
          <p:nvPr/>
        </p:nvPicPr>
        <p:blipFill>
          <a:blip r:embed="rId6" cstate="print"/>
          <a:stretch>
            <a:fillRect/>
          </a:stretch>
        </p:blipFill>
        <p:spPr>
          <a:xfrm>
            <a:off x="792327" y="1513586"/>
            <a:ext cx="52590" cy="52590"/>
          </a:xfrm>
          <a:prstGeom prst="rect">
            <a:avLst/>
          </a:prstGeom>
        </p:spPr>
      </p:pic>
      <p:pic>
        <p:nvPicPr>
          <p:cNvPr id="11" name="object 11"/>
          <p:cNvPicPr/>
          <p:nvPr/>
        </p:nvPicPr>
        <p:blipFill>
          <a:blip r:embed="rId6" cstate="print"/>
          <a:stretch>
            <a:fillRect/>
          </a:stretch>
        </p:blipFill>
        <p:spPr>
          <a:xfrm>
            <a:off x="792327" y="1665414"/>
            <a:ext cx="52590" cy="52590"/>
          </a:xfrm>
          <a:prstGeom prst="rect">
            <a:avLst/>
          </a:prstGeom>
        </p:spPr>
      </p:pic>
      <p:sp>
        <p:nvSpPr>
          <p:cNvPr id="12" name="object 12"/>
          <p:cNvSpPr txBox="1"/>
          <p:nvPr/>
        </p:nvSpPr>
        <p:spPr>
          <a:xfrm>
            <a:off x="624395" y="686141"/>
            <a:ext cx="3636645" cy="1373325"/>
          </a:xfrm>
          <a:prstGeom prst="rect">
            <a:avLst/>
          </a:prstGeom>
        </p:spPr>
        <p:txBody>
          <a:bodyPr vert="horz" wrap="square" lIns="0" tIns="6350" rIns="0" bIns="0" rtlCol="0">
            <a:spAutoFit/>
          </a:bodyPr>
          <a:lstStyle/>
          <a:p>
            <a:pPr marL="12700" marR="5080" algn="just">
              <a:lnSpc>
                <a:spcPct val="102899"/>
              </a:lnSpc>
              <a:spcBef>
                <a:spcPts val="50"/>
              </a:spcBef>
            </a:pPr>
            <a:r>
              <a:rPr lang="es-CO" sz="1100" spc="-40" dirty="0">
                <a:latin typeface="Tahoma"/>
                <a:cs typeface="Tahoma"/>
              </a:rPr>
              <a:t>Una vez listo el objeto </a:t>
            </a:r>
            <a:r>
              <a:rPr lang="es-CO" sz="1100" i="1" spc="-40" dirty="0">
                <a:latin typeface="Tahoma"/>
                <a:cs typeface="Tahoma"/>
              </a:rPr>
              <a:t>app</a:t>
            </a:r>
            <a:r>
              <a:rPr lang="es-CO" sz="1100" spc="-40" dirty="0">
                <a:latin typeface="Tahoma"/>
                <a:cs typeface="Tahoma"/>
              </a:rPr>
              <a:t>, nos ocupamos del </a:t>
            </a:r>
            <a:r>
              <a:rPr lang="es-CO" sz="1100" spc="-40" dirty="0" err="1">
                <a:latin typeface="Tahoma"/>
                <a:cs typeface="Tahoma"/>
              </a:rPr>
              <a:t>routing</a:t>
            </a:r>
            <a:r>
              <a:rPr lang="es-CO" sz="1100" spc="-40" dirty="0">
                <a:latin typeface="Tahoma"/>
                <a:cs typeface="Tahoma"/>
              </a:rPr>
              <a:t>, esto es,  para cada petición del cliente, indicar qué respuesta se le dará.</a:t>
            </a:r>
          </a:p>
          <a:p>
            <a:pPr marL="12700" algn="just">
              <a:lnSpc>
                <a:spcPct val="100000"/>
              </a:lnSpc>
              <a:spcBef>
                <a:spcPts val="335"/>
              </a:spcBef>
            </a:pPr>
            <a:r>
              <a:rPr lang="es-CO" sz="1100" spc="-40" dirty="0">
                <a:latin typeface="Tahoma"/>
                <a:cs typeface="Tahoma"/>
              </a:rPr>
              <a:t>Con los métodos </a:t>
            </a:r>
            <a:r>
              <a:rPr lang="es-CO" sz="1100" spc="-40" dirty="0" err="1">
                <a:latin typeface="Tahoma"/>
                <a:cs typeface="Tahoma"/>
              </a:rPr>
              <a:t>get</a:t>
            </a:r>
            <a:r>
              <a:rPr lang="es-CO" sz="1100" spc="-40" dirty="0">
                <a:latin typeface="Tahoma"/>
                <a:cs typeface="Tahoma"/>
              </a:rPr>
              <a:t>, </a:t>
            </a:r>
            <a:r>
              <a:rPr lang="es-CO" sz="1100" spc="-40" dirty="0" err="1">
                <a:latin typeface="Tahoma"/>
                <a:cs typeface="Tahoma"/>
              </a:rPr>
              <a:t>put</a:t>
            </a:r>
            <a:r>
              <a:rPr lang="es-CO" sz="1100" spc="-40" dirty="0">
                <a:latin typeface="Tahoma"/>
                <a:cs typeface="Tahoma"/>
              </a:rPr>
              <a:t>, post, </a:t>
            </a:r>
            <a:r>
              <a:rPr lang="es-CO" sz="1100" spc="-40" dirty="0" err="1">
                <a:latin typeface="Tahoma"/>
                <a:cs typeface="Tahoma"/>
              </a:rPr>
              <a:t>delete</a:t>
            </a:r>
            <a:r>
              <a:rPr lang="es-CO" sz="1100" spc="-40" dirty="0">
                <a:latin typeface="Tahoma"/>
                <a:cs typeface="Tahoma"/>
              </a:rPr>
              <a:t> indicamos qué hacer con las peticiones GET, PUT, POST, DELETE</a:t>
            </a:r>
          </a:p>
          <a:p>
            <a:pPr marL="289560" algn="just">
              <a:lnSpc>
                <a:spcPts val="1200"/>
              </a:lnSpc>
              <a:spcBef>
                <a:spcPts val="175"/>
              </a:spcBef>
            </a:pPr>
            <a:r>
              <a:rPr lang="es-CO" sz="1100" spc="-40" dirty="0">
                <a:latin typeface="Tahoma"/>
                <a:cs typeface="Tahoma"/>
              </a:rPr>
              <a:t>El primer parámetro indicamos la URL</a:t>
            </a:r>
          </a:p>
          <a:p>
            <a:pPr marL="289560" marR="94615" algn="just">
              <a:lnSpc>
                <a:spcPts val="1200"/>
              </a:lnSpc>
              <a:spcBef>
                <a:spcPts val="35"/>
              </a:spcBef>
            </a:pPr>
            <a:r>
              <a:rPr lang="es-CO" sz="1100" spc="-40" dirty="0">
                <a:latin typeface="Tahoma"/>
                <a:cs typeface="Tahoma"/>
              </a:rPr>
              <a:t>El segundo parámetro es el manejador de la petición, la  función que se disparará cuando llegue una petición a la URL</a:t>
            </a:r>
          </a:p>
        </p:txBody>
      </p:sp>
      <p:sp>
        <p:nvSpPr>
          <p:cNvPr id="13" name="object 13"/>
          <p:cNvSpPr txBox="1"/>
          <p:nvPr/>
        </p:nvSpPr>
        <p:spPr>
          <a:xfrm>
            <a:off x="914184" y="2024189"/>
            <a:ext cx="3334385" cy="556895"/>
          </a:xfrm>
          <a:prstGeom prst="rect">
            <a:avLst/>
          </a:prstGeom>
          <a:solidFill>
            <a:srgbClr val="F4F4F4"/>
          </a:solidFill>
        </p:spPr>
        <p:txBody>
          <a:bodyPr vert="horz" wrap="square" lIns="0" tIns="25400" rIns="0" bIns="0" rtlCol="0">
            <a:spAutoFit/>
          </a:bodyPr>
          <a:lstStyle/>
          <a:p>
            <a:pPr marL="145415" marR="922019" indent="-107950">
              <a:lnSpc>
                <a:spcPts val="950"/>
              </a:lnSpc>
              <a:spcBef>
                <a:spcPts val="200"/>
              </a:spcBef>
            </a:pPr>
            <a:r>
              <a:rPr sz="800" spc="35" dirty="0">
                <a:latin typeface="SimSun"/>
                <a:cs typeface="SimSun"/>
              </a:rPr>
              <a:t>app.get(</a:t>
            </a:r>
            <a:r>
              <a:rPr sz="800" spc="35" dirty="0">
                <a:solidFill>
                  <a:srgbClr val="BA2121"/>
                </a:solidFill>
                <a:latin typeface="Trebuchet MS"/>
                <a:cs typeface="Trebuchet MS"/>
              </a:rPr>
              <a:t>’</a:t>
            </a:r>
            <a:r>
              <a:rPr sz="800" spc="35" dirty="0">
                <a:solidFill>
                  <a:srgbClr val="BA2121"/>
                </a:solidFill>
                <a:latin typeface="SimSun"/>
                <a:cs typeface="SimSun"/>
              </a:rPr>
              <a:t>/about</a:t>
            </a:r>
            <a:r>
              <a:rPr sz="800" spc="35" dirty="0">
                <a:solidFill>
                  <a:srgbClr val="BA2121"/>
                </a:solidFill>
                <a:latin typeface="Trebuchet MS"/>
                <a:cs typeface="Trebuchet MS"/>
              </a:rPr>
              <a:t>’</a:t>
            </a:r>
            <a:r>
              <a:rPr sz="800" spc="35" dirty="0">
                <a:latin typeface="SimSun"/>
                <a:cs typeface="SimSun"/>
              </a:rPr>
              <a:t>, </a:t>
            </a:r>
            <a:r>
              <a:rPr sz="800" spc="20" dirty="0">
                <a:latin typeface="SimSun"/>
                <a:cs typeface="SimSun"/>
              </a:rPr>
              <a:t>(req, res) =&gt; { </a:t>
            </a:r>
            <a:r>
              <a:rPr sz="800" spc="25" dirty="0">
                <a:latin typeface="SimSun"/>
                <a:cs typeface="SimSun"/>
              </a:rPr>
              <a:t> res.type(</a:t>
            </a:r>
            <a:r>
              <a:rPr sz="800" spc="25" dirty="0">
                <a:solidFill>
                  <a:srgbClr val="BA2121"/>
                </a:solidFill>
                <a:latin typeface="Trebuchet MS"/>
                <a:cs typeface="Trebuchet MS"/>
              </a:rPr>
              <a:t>’</a:t>
            </a:r>
            <a:r>
              <a:rPr sz="800" spc="25" dirty="0">
                <a:solidFill>
                  <a:srgbClr val="BA2121"/>
                </a:solidFill>
                <a:latin typeface="SimSun"/>
                <a:cs typeface="SimSun"/>
              </a:rPr>
              <a:t>text/plain; charset=utf-8</a:t>
            </a:r>
            <a:r>
              <a:rPr sz="800" spc="25" dirty="0">
                <a:solidFill>
                  <a:srgbClr val="BA2121"/>
                </a:solidFill>
                <a:latin typeface="Trebuchet MS"/>
                <a:cs typeface="Trebuchet MS"/>
              </a:rPr>
              <a:t>’</a:t>
            </a:r>
            <a:r>
              <a:rPr sz="800" spc="25" dirty="0">
                <a:latin typeface="SimSun"/>
                <a:cs typeface="SimSun"/>
              </a:rPr>
              <a:t>); </a:t>
            </a:r>
            <a:r>
              <a:rPr sz="800" spc="30" dirty="0">
                <a:latin typeface="SimSun"/>
                <a:cs typeface="SimSun"/>
              </a:rPr>
              <a:t> res.send(</a:t>
            </a:r>
            <a:r>
              <a:rPr sz="800" spc="30" dirty="0">
                <a:solidFill>
                  <a:srgbClr val="BA2121"/>
                </a:solidFill>
                <a:latin typeface="Trebuchet MS"/>
                <a:cs typeface="Trebuchet MS"/>
              </a:rPr>
              <a:t>’</a:t>
            </a:r>
            <a:r>
              <a:rPr sz="800" spc="30" dirty="0">
                <a:solidFill>
                  <a:srgbClr val="BA2121"/>
                </a:solidFill>
                <a:latin typeface="SimSun"/>
                <a:cs typeface="SimSun"/>
              </a:rPr>
              <a:t>Esto</a:t>
            </a:r>
            <a:r>
              <a:rPr sz="800" spc="15" dirty="0">
                <a:solidFill>
                  <a:srgbClr val="BA2121"/>
                </a:solidFill>
                <a:latin typeface="SimSun"/>
                <a:cs typeface="SimSun"/>
              </a:rPr>
              <a:t> </a:t>
            </a:r>
            <a:r>
              <a:rPr sz="800" spc="20" dirty="0">
                <a:solidFill>
                  <a:srgbClr val="BA2121"/>
                </a:solidFill>
                <a:latin typeface="SimSun"/>
                <a:cs typeface="SimSun"/>
              </a:rPr>
              <a:t>es</a:t>
            </a:r>
            <a:r>
              <a:rPr sz="800" spc="15" dirty="0">
                <a:solidFill>
                  <a:srgbClr val="BA2121"/>
                </a:solidFill>
                <a:latin typeface="SimSun"/>
                <a:cs typeface="SimSun"/>
              </a:rPr>
              <a:t> </a:t>
            </a:r>
            <a:r>
              <a:rPr sz="800" spc="20" dirty="0">
                <a:solidFill>
                  <a:srgbClr val="BA2121"/>
                </a:solidFill>
                <a:latin typeface="SimSun"/>
                <a:cs typeface="SimSun"/>
              </a:rPr>
              <a:t>una prueba</a:t>
            </a:r>
            <a:r>
              <a:rPr sz="800" spc="15" dirty="0">
                <a:solidFill>
                  <a:srgbClr val="BA2121"/>
                </a:solidFill>
                <a:latin typeface="SimSun"/>
                <a:cs typeface="SimSun"/>
              </a:rPr>
              <a:t> </a:t>
            </a:r>
            <a:r>
              <a:rPr sz="800" spc="20" dirty="0">
                <a:solidFill>
                  <a:srgbClr val="BA2121"/>
                </a:solidFill>
                <a:latin typeface="SimSun"/>
                <a:cs typeface="SimSun"/>
              </a:rPr>
              <a:t>de </a:t>
            </a:r>
            <a:r>
              <a:rPr sz="800" spc="30" dirty="0">
                <a:solidFill>
                  <a:srgbClr val="BA2121"/>
                </a:solidFill>
                <a:latin typeface="SimSun"/>
                <a:cs typeface="SimSun"/>
              </a:rPr>
              <a:t>Express</a:t>
            </a:r>
            <a:r>
              <a:rPr sz="800" spc="30" dirty="0">
                <a:solidFill>
                  <a:srgbClr val="BA2121"/>
                </a:solidFill>
                <a:latin typeface="Trebuchet MS"/>
                <a:cs typeface="Trebuchet MS"/>
              </a:rPr>
              <a:t>’</a:t>
            </a:r>
            <a:r>
              <a:rPr sz="800" spc="30" dirty="0">
                <a:latin typeface="SimSun"/>
                <a:cs typeface="SimSun"/>
              </a:rPr>
              <a:t>);</a:t>
            </a:r>
            <a:endParaRPr sz="800">
              <a:latin typeface="SimSun"/>
              <a:cs typeface="SimSun"/>
            </a:endParaRPr>
          </a:p>
          <a:p>
            <a:pPr marL="37465">
              <a:lnSpc>
                <a:spcPts val="910"/>
              </a:lnSpc>
            </a:pPr>
            <a:r>
              <a:rPr sz="800" spc="20" dirty="0">
                <a:latin typeface="SimSun"/>
                <a:cs typeface="SimSun"/>
              </a:rPr>
              <a:t>})</a:t>
            </a:r>
            <a:endParaRPr sz="800">
              <a:latin typeface="SimSun"/>
              <a:cs typeface="SimSun"/>
            </a:endParaRPr>
          </a:p>
        </p:txBody>
      </p:sp>
      <p:sp>
        <p:nvSpPr>
          <p:cNvPr id="14" name="object 14"/>
          <p:cNvSpPr txBox="1"/>
          <p:nvPr/>
        </p:nvSpPr>
        <p:spPr>
          <a:xfrm>
            <a:off x="901484" y="2669786"/>
            <a:ext cx="2993390" cy="329565"/>
          </a:xfrm>
          <a:prstGeom prst="rect">
            <a:avLst/>
          </a:prstGeom>
        </p:spPr>
        <p:txBody>
          <a:bodyPr vert="horz" wrap="square" lIns="0" tIns="12065" rIns="0" bIns="0" rtlCol="0">
            <a:spAutoFit/>
          </a:bodyPr>
          <a:lstStyle/>
          <a:p>
            <a:pPr marL="12700" marR="5080" algn="just">
              <a:lnSpc>
                <a:spcPct val="100000"/>
              </a:lnSpc>
              <a:spcBef>
                <a:spcPts val="95"/>
              </a:spcBef>
            </a:pPr>
            <a:r>
              <a:rPr lang="es-CO" sz="1000" spc="-50" dirty="0">
                <a:latin typeface="Tahoma"/>
                <a:cs typeface="Tahoma"/>
              </a:rPr>
              <a:t>Se </a:t>
            </a:r>
            <a:r>
              <a:rPr lang="es-CO" sz="1000" spc="-55" dirty="0">
                <a:latin typeface="Tahoma"/>
                <a:cs typeface="Tahoma"/>
              </a:rPr>
              <a:t>suele usar</a:t>
            </a:r>
            <a:r>
              <a:rPr lang="es-CO" sz="1000" spc="-50" dirty="0">
                <a:latin typeface="Tahoma"/>
                <a:cs typeface="Tahoma"/>
              </a:rPr>
              <a:t> </a:t>
            </a:r>
            <a:r>
              <a:rPr lang="es-CO" sz="1000" i="1" spc="-100" dirty="0">
                <a:latin typeface="Trebuchet MS"/>
                <a:cs typeface="Trebuchet MS"/>
              </a:rPr>
              <a:t>notación flecha</a:t>
            </a:r>
            <a:r>
              <a:rPr lang="es-CO" sz="1000" spc="-60" dirty="0">
                <a:latin typeface="Tahoma"/>
                <a:cs typeface="Tahoma"/>
              </a:rPr>
              <a:t>,</a:t>
            </a:r>
            <a:r>
              <a:rPr lang="es-CO" sz="1000" spc="-55" dirty="0">
                <a:latin typeface="Tahoma"/>
                <a:cs typeface="Tahoma"/>
              </a:rPr>
              <a:t> </a:t>
            </a:r>
            <a:r>
              <a:rPr lang="es-CO" sz="1000" spc="-45" dirty="0">
                <a:latin typeface="Tahoma"/>
                <a:cs typeface="Tahoma"/>
              </a:rPr>
              <a:t>pero </a:t>
            </a:r>
            <a:r>
              <a:rPr lang="es-CO" sz="1000" spc="-50" dirty="0">
                <a:latin typeface="Tahoma"/>
                <a:cs typeface="Tahoma"/>
              </a:rPr>
              <a:t>nada </a:t>
            </a:r>
            <a:r>
              <a:rPr lang="es-CO" sz="1000" spc="-40" dirty="0">
                <a:latin typeface="Tahoma"/>
                <a:cs typeface="Tahoma"/>
              </a:rPr>
              <a:t>impide </a:t>
            </a:r>
            <a:r>
              <a:rPr lang="es-CO" sz="1000" spc="-55" dirty="0">
                <a:latin typeface="Tahoma"/>
                <a:cs typeface="Tahoma"/>
              </a:rPr>
              <a:t>emplear </a:t>
            </a:r>
            <a:r>
              <a:rPr lang="es-CO" sz="1000" spc="-300" dirty="0">
                <a:latin typeface="Tahoma"/>
                <a:cs typeface="Tahoma"/>
              </a:rPr>
              <a:t> </a:t>
            </a:r>
            <a:r>
              <a:rPr lang="es-CO" sz="1000" spc="-90" dirty="0">
                <a:latin typeface="Tahoma"/>
                <a:cs typeface="Tahoma"/>
              </a:rPr>
              <a:t>notación</a:t>
            </a:r>
            <a:r>
              <a:rPr lang="es-CO" sz="1000" spc="10" dirty="0">
                <a:latin typeface="Tahoma"/>
                <a:cs typeface="Tahoma"/>
              </a:rPr>
              <a:t> </a:t>
            </a:r>
            <a:r>
              <a:rPr lang="es-CO" sz="1000" spc="-20" dirty="0">
                <a:latin typeface="Tahoma"/>
                <a:cs typeface="Tahoma"/>
              </a:rPr>
              <a:t>tradicional</a:t>
            </a:r>
            <a:endParaRPr lang="es-CO" sz="1000" dirty="0">
              <a:latin typeface="Tahoma"/>
              <a:cs typeface="Tahoma"/>
            </a:endParaRPr>
          </a:p>
        </p:txBody>
      </p:sp>
      <p:grpSp>
        <p:nvGrpSpPr>
          <p:cNvPr id="15" name="object 15"/>
          <p:cNvGrpSpPr/>
          <p:nvPr/>
        </p:nvGrpSpPr>
        <p:grpSpPr>
          <a:xfrm>
            <a:off x="0" y="3333699"/>
            <a:ext cx="4608195" cy="122555"/>
            <a:chOff x="0" y="3333699"/>
            <a:chExt cx="4608195" cy="122555"/>
          </a:xfrm>
        </p:grpSpPr>
        <p:sp>
          <p:nvSpPr>
            <p:cNvPr id="16" name="object 16"/>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7" name="object 17"/>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20" name="object 20"/>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8</a:t>
            </a:fld>
            <a:endParaRPr spc="-20" dirty="0"/>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170815"/>
            <a:chOff x="0" y="0"/>
            <a:chExt cx="4608195" cy="170815"/>
          </a:xfrm>
        </p:grpSpPr>
        <p:sp>
          <p:nvSpPr>
            <p:cNvPr id="4" name="object 4"/>
            <p:cNvSpPr/>
            <p:nvPr/>
          </p:nvSpPr>
          <p:spPr>
            <a:xfrm>
              <a:off x="2303995" y="0"/>
              <a:ext cx="2304415" cy="120014"/>
            </a:xfrm>
            <a:custGeom>
              <a:avLst/>
              <a:gdLst/>
              <a:ahLst/>
              <a:cxnLst/>
              <a:rect l="l" t="t" r="r" b="b"/>
              <a:pathLst>
                <a:path w="2304415" h="120014">
                  <a:moveTo>
                    <a:pt x="0" y="119773"/>
                  </a:moveTo>
                  <a:lnTo>
                    <a:pt x="2303995" y="119773"/>
                  </a:lnTo>
                  <a:lnTo>
                    <a:pt x="2303995" y="0"/>
                  </a:lnTo>
                  <a:lnTo>
                    <a:pt x="0" y="0"/>
                  </a:lnTo>
                  <a:lnTo>
                    <a:pt x="0" y="119773"/>
                  </a:lnTo>
                  <a:close/>
                </a:path>
              </a:pathLst>
            </a:custGeom>
            <a:solidFill>
              <a:srgbClr val="566999"/>
            </a:solidFill>
          </p:spPr>
          <p:txBody>
            <a:bodyPr wrap="square" lIns="0" tIns="0" rIns="0" bIns="0" rtlCol="0"/>
            <a:lstStyle/>
            <a:p>
              <a:endParaRPr/>
            </a:p>
          </p:txBody>
        </p:sp>
        <p:pic>
          <p:nvPicPr>
            <p:cNvPr id="5" name="object 5"/>
            <p:cNvPicPr/>
            <p:nvPr/>
          </p:nvPicPr>
          <p:blipFill>
            <a:blip r:embed="rId2" cstate="print"/>
            <a:stretch>
              <a:fillRect/>
            </a:stretch>
          </p:blipFill>
          <p:spPr>
            <a:xfrm>
              <a:off x="0" y="119773"/>
              <a:ext cx="4608004" cy="50609"/>
            </a:xfrm>
            <a:prstGeom prst="rect">
              <a:avLst/>
            </a:prstGeom>
          </p:spPr>
        </p:pic>
      </p:grpSp>
      <p:sp>
        <p:nvSpPr>
          <p:cNvPr id="6" name="object 6"/>
          <p:cNvSpPr txBox="1"/>
          <p:nvPr/>
        </p:nvSpPr>
        <p:spPr>
          <a:xfrm>
            <a:off x="347294" y="776210"/>
            <a:ext cx="3417570" cy="180819"/>
          </a:xfrm>
          <a:prstGeom prst="rect">
            <a:avLst/>
          </a:prstGeom>
        </p:spPr>
        <p:txBody>
          <a:bodyPr vert="horz" wrap="square" lIns="0" tIns="11430" rIns="0" bIns="0" rtlCol="0">
            <a:spAutoFit/>
          </a:bodyPr>
          <a:lstStyle/>
          <a:p>
            <a:pPr marL="12700">
              <a:lnSpc>
                <a:spcPct val="100000"/>
              </a:lnSpc>
              <a:spcBef>
                <a:spcPts val="90"/>
              </a:spcBef>
            </a:pPr>
            <a:r>
              <a:rPr lang="es-CO" sz="1100" spc="20" dirty="0">
                <a:latin typeface="Tahoma"/>
                <a:cs typeface="Tahoma"/>
              </a:rPr>
              <a:t>El</a:t>
            </a:r>
            <a:r>
              <a:rPr lang="es-CO" sz="1100" spc="15" dirty="0">
                <a:latin typeface="Tahoma"/>
                <a:cs typeface="Tahoma"/>
              </a:rPr>
              <a:t> </a:t>
            </a:r>
            <a:r>
              <a:rPr lang="es-CO" sz="1100" spc="-55" dirty="0">
                <a:latin typeface="Tahoma"/>
                <a:cs typeface="Tahoma"/>
              </a:rPr>
              <a:t>manejador</a:t>
            </a:r>
            <a:r>
              <a:rPr lang="es-CO" sz="1100" spc="20" dirty="0">
                <a:latin typeface="Tahoma"/>
                <a:cs typeface="Tahoma"/>
              </a:rPr>
              <a:t> </a:t>
            </a:r>
            <a:r>
              <a:rPr lang="es-CO" sz="1100" spc="-45" dirty="0">
                <a:latin typeface="Tahoma"/>
                <a:cs typeface="Tahoma"/>
              </a:rPr>
              <a:t>tiene</a:t>
            </a:r>
            <a:r>
              <a:rPr lang="es-CO" sz="1100" spc="20" dirty="0">
                <a:latin typeface="Tahoma"/>
                <a:cs typeface="Tahoma"/>
              </a:rPr>
              <a:t> </a:t>
            </a:r>
            <a:r>
              <a:rPr lang="es-CO" sz="1100" spc="-60" dirty="0">
                <a:latin typeface="Tahoma"/>
                <a:cs typeface="Tahoma"/>
              </a:rPr>
              <a:t>dos</a:t>
            </a:r>
            <a:r>
              <a:rPr lang="es-CO" sz="1100" spc="20" dirty="0">
                <a:latin typeface="Tahoma"/>
                <a:cs typeface="Tahoma"/>
              </a:rPr>
              <a:t> </a:t>
            </a:r>
            <a:r>
              <a:rPr lang="es-CO" sz="1100" spc="-100" dirty="0">
                <a:latin typeface="Tahoma"/>
                <a:cs typeface="Tahoma"/>
              </a:rPr>
              <a:t>parámetros,</a:t>
            </a:r>
            <a:r>
              <a:rPr lang="es-CO" sz="1100" spc="20" dirty="0">
                <a:latin typeface="Tahoma"/>
                <a:cs typeface="Tahoma"/>
              </a:rPr>
              <a:t> </a:t>
            </a:r>
            <a:r>
              <a:rPr lang="es-CO" sz="1100" spc="-55" dirty="0">
                <a:latin typeface="Tahoma"/>
                <a:cs typeface="Tahoma"/>
              </a:rPr>
              <a:t>normalmente</a:t>
            </a:r>
            <a:r>
              <a:rPr lang="es-CO" sz="1100" spc="20" dirty="0">
                <a:latin typeface="Tahoma"/>
                <a:cs typeface="Tahoma"/>
              </a:rPr>
              <a:t> </a:t>
            </a:r>
            <a:r>
              <a:rPr lang="es-CO" sz="1100" spc="-45" dirty="0">
                <a:latin typeface="Tahoma"/>
                <a:cs typeface="Tahoma"/>
              </a:rPr>
              <a:t>llamados</a:t>
            </a:r>
            <a:endParaRPr lang="es-CO" sz="1100" dirty="0">
              <a:latin typeface="Tahoma"/>
              <a:cs typeface="Tahoma"/>
            </a:endParaRPr>
          </a:p>
        </p:txBody>
      </p:sp>
      <p:pic>
        <p:nvPicPr>
          <p:cNvPr id="7" name="object 7"/>
          <p:cNvPicPr/>
          <p:nvPr/>
        </p:nvPicPr>
        <p:blipFill>
          <a:blip r:embed="rId3" cstate="print"/>
          <a:stretch>
            <a:fillRect/>
          </a:stretch>
        </p:blipFill>
        <p:spPr>
          <a:xfrm>
            <a:off x="449135" y="1039987"/>
            <a:ext cx="114214" cy="114214"/>
          </a:xfrm>
          <a:prstGeom prst="rect">
            <a:avLst/>
          </a:prstGeom>
        </p:spPr>
      </p:pic>
      <p:sp>
        <p:nvSpPr>
          <p:cNvPr id="8" name="object 8"/>
          <p:cNvSpPr txBox="1"/>
          <p:nvPr/>
        </p:nvSpPr>
        <p:spPr>
          <a:xfrm>
            <a:off x="473379" y="1027054"/>
            <a:ext cx="66040"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Microsoft Sans Serif"/>
                <a:cs typeface="Microsoft Sans Serif"/>
              </a:rPr>
              <a:t>1</a:t>
            </a:r>
            <a:endParaRPr sz="600">
              <a:latin typeface="Microsoft Sans Serif"/>
              <a:cs typeface="Microsoft Sans Serif"/>
            </a:endParaRPr>
          </a:p>
        </p:txBody>
      </p:sp>
      <p:pic>
        <p:nvPicPr>
          <p:cNvPr id="9" name="object 9"/>
          <p:cNvPicPr/>
          <p:nvPr/>
        </p:nvPicPr>
        <p:blipFill>
          <a:blip r:embed="rId3" cstate="print"/>
          <a:stretch>
            <a:fillRect/>
          </a:stretch>
        </p:blipFill>
        <p:spPr>
          <a:xfrm>
            <a:off x="449135" y="1422091"/>
            <a:ext cx="114214" cy="114214"/>
          </a:xfrm>
          <a:prstGeom prst="rect">
            <a:avLst/>
          </a:prstGeom>
        </p:spPr>
      </p:pic>
      <p:sp>
        <p:nvSpPr>
          <p:cNvPr id="10" name="object 10"/>
          <p:cNvSpPr txBox="1"/>
          <p:nvPr/>
        </p:nvSpPr>
        <p:spPr>
          <a:xfrm>
            <a:off x="473379" y="1409159"/>
            <a:ext cx="66040"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Microsoft Sans Serif"/>
                <a:cs typeface="Microsoft Sans Serif"/>
              </a:rPr>
              <a:t>2</a:t>
            </a:r>
            <a:endParaRPr sz="600">
              <a:latin typeface="Microsoft Sans Serif"/>
              <a:cs typeface="Microsoft Sans Serif"/>
            </a:endParaRPr>
          </a:p>
        </p:txBody>
      </p:sp>
      <p:pic>
        <p:nvPicPr>
          <p:cNvPr id="11" name="object 11"/>
          <p:cNvPicPr/>
          <p:nvPr/>
        </p:nvPicPr>
        <p:blipFill>
          <a:blip r:embed="rId4" cstate="print"/>
          <a:stretch>
            <a:fillRect/>
          </a:stretch>
        </p:blipFill>
        <p:spPr>
          <a:xfrm>
            <a:off x="792327" y="1813306"/>
            <a:ext cx="52590" cy="52590"/>
          </a:xfrm>
          <a:prstGeom prst="rect">
            <a:avLst/>
          </a:prstGeom>
        </p:spPr>
      </p:pic>
      <p:pic>
        <p:nvPicPr>
          <p:cNvPr id="12" name="object 12"/>
          <p:cNvPicPr/>
          <p:nvPr/>
        </p:nvPicPr>
        <p:blipFill>
          <a:blip r:embed="rId4" cstate="print"/>
          <a:stretch>
            <a:fillRect/>
          </a:stretch>
        </p:blipFill>
        <p:spPr>
          <a:xfrm>
            <a:off x="792327" y="2116963"/>
            <a:ext cx="52590" cy="52590"/>
          </a:xfrm>
          <a:prstGeom prst="rect">
            <a:avLst/>
          </a:prstGeom>
        </p:spPr>
      </p:pic>
      <p:sp>
        <p:nvSpPr>
          <p:cNvPr id="13" name="object 13"/>
          <p:cNvSpPr txBox="1"/>
          <p:nvPr/>
        </p:nvSpPr>
        <p:spPr>
          <a:xfrm>
            <a:off x="624395" y="985861"/>
            <a:ext cx="3529965" cy="1224280"/>
          </a:xfrm>
          <a:prstGeom prst="rect">
            <a:avLst/>
          </a:prstGeom>
        </p:spPr>
        <p:txBody>
          <a:bodyPr vert="horz" wrap="square" lIns="0" tIns="11430" rIns="0" bIns="0" rtlCol="0">
            <a:spAutoFit/>
          </a:bodyPr>
          <a:lstStyle/>
          <a:p>
            <a:pPr marL="12700">
              <a:lnSpc>
                <a:spcPct val="100000"/>
              </a:lnSpc>
              <a:spcBef>
                <a:spcPts val="90"/>
              </a:spcBef>
            </a:pPr>
            <a:r>
              <a:rPr lang="es-CO" sz="1100" spc="20" dirty="0" err="1">
                <a:latin typeface="SimSun"/>
                <a:cs typeface="SimSun"/>
              </a:rPr>
              <a:t>req</a:t>
            </a:r>
            <a:endParaRPr lang="es-CO" sz="1100" dirty="0">
              <a:latin typeface="SimSun"/>
              <a:cs typeface="SimSun"/>
            </a:endParaRPr>
          </a:p>
          <a:p>
            <a:pPr marL="12700">
              <a:lnSpc>
                <a:spcPct val="100000"/>
              </a:lnSpc>
              <a:spcBef>
                <a:spcPts val="35"/>
              </a:spcBef>
            </a:pPr>
            <a:r>
              <a:rPr lang="es-CO" sz="1100" spc="-30" dirty="0">
                <a:latin typeface="Tahoma"/>
                <a:cs typeface="Tahoma"/>
              </a:rPr>
              <a:t>Objeto</a:t>
            </a:r>
            <a:r>
              <a:rPr lang="es-CO" sz="1100" spc="10" dirty="0">
                <a:latin typeface="Tahoma"/>
                <a:cs typeface="Tahoma"/>
              </a:rPr>
              <a:t> </a:t>
            </a:r>
            <a:r>
              <a:rPr lang="es-CO" sz="1100" spc="-45" dirty="0">
                <a:latin typeface="Tahoma"/>
                <a:cs typeface="Tahoma"/>
              </a:rPr>
              <a:t>con</a:t>
            </a:r>
            <a:r>
              <a:rPr lang="es-CO" sz="1100" spc="20" dirty="0">
                <a:latin typeface="Tahoma"/>
                <a:cs typeface="Tahoma"/>
              </a:rPr>
              <a:t> </a:t>
            </a:r>
            <a:r>
              <a:rPr lang="es-CO" sz="1100" spc="-35" dirty="0">
                <a:latin typeface="Tahoma"/>
                <a:cs typeface="Tahoma"/>
              </a:rPr>
              <a:t>todos</a:t>
            </a:r>
            <a:r>
              <a:rPr lang="es-CO" sz="1100" spc="20" dirty="0">
                <a:latin typeface="Tahoma"/>
                <a:cs typeface="Tahoma"/>
              </a:rPr>
              <a:t> </a:t>
            </a:r>
            <a:r>
              <a:rPr lang="es-CO" sz="1100" spc="-45" dirty="0">
                <a:latin typeface="Tahoma"/>
                <a:cs typeface="Tahoma"/>
              </a:rPr>
              <a:t>los</a:t>
            </a:r>
            <a:r>
              <a:rPr lang="es-CO" sz="1100" spc="15" dirty="0">
                <a:latin typeface="Tahoma"/>
                <a:cs typeface="Tahoma"/>
              </a:rPr>
              <a:t> </a:t>
            </a:r>
            <a:r>
              <a:rPr lang="es-CO" sz="1100" spc="-45" dirty="0">
                <a:latin typeface="Tahoma"/>
                <a:cs typeface="Tahoma"/>
              </a:rPr>
              <a:t>detalles</a:t>
            </a:r>
            <a:r>
              <a:rPr lang="es-CO" sz="1100" spc="15" dirty="0">
                <a:latin typeface="Tahoma"/>
                <a:cs typeface="Tahoma"/>
              </a:rPr>
              <a:t> </a:t>
            </a:r>
            <a:r>
              <a:rPr lang="es-CO" sz="1100" spc="-75" dirty="0">
                <a:latin typeface="Tahoma"/>
                <a:cs typeface="Tahoma"/>
              </a:rPr>
              <a:t>de</a:t>
            </a:r>
            <a:r>
              <a:rPr lang="es-CO" sz="1100" spc="15" dirty="0">
                <a:latin typeface="Tahoma"/>
                <a:cs typeface="Tahoma"/>
              </a:rPr>
              <a:t> </a:t>
            </a:r>
            <a:r>
              <a:rPr lang="es-CO" sz="1100" spc="-25" dirty="0">
                <a:latin typeface="Tahoma"/>
                <a:cs typeface="Tahoma"/>
              </a:rPr>
              <a:t>la</a:t>
            </a:r>
            <a:r>
              <a:rPr lang="es-CO" sz="1100" spc="20" dirty="0">
                <a:latin typeface="Tahoma"/>
                <a:cs typeface="Tahoma"/>
              </a:rPr>
              <a:t> </a:t>
            </a:r>
            <a:r>
              <a:rPr lang="es-CO" sz="1100" spc="-90" dirty="0">
                <a:latin typeface="Tahoma"/>
                <a:cs typeface="Tahoma"/>
              </a:rPr>
              <a:t>petición</a:t>
            </a:r>
            <a:r>
              <a:rPr lang="es-CO" sz="1100" spc="15" dirty="0">
                <a:latin typeface="Tahoma"/>
                <a:cs typeface="Tahoma"/>
              </a:rPr>
              <a:t> </a:t>
            </a:r>
            <a:r>
              <a:rPr lang="es-CO" sz="1100" spc="-60" dirty="0">
                <a:latin typeface="Tahoma"/>
                <a:cs typeface="Tahoma"/>
              </a:rPr>
              <a:t>(</a:t>
            </a:r>
            <a:r>
              <a:rPr lang="es-CO" sz="1100" i="1" spc="-60" dirty="0" err="1">
                <a:latin typeface="Trebuchet MS"/>
                <a:cs typeface="Trebuchet MS"/>
              </a:rPr>
              <a:t>request</a:t>
            </a:r>
            <a:r>
              <a:rPr lang="es-CO" sz="1100" spc="-60" dirty="0">
                <a:latin typeface="Tahoma"/>
                <a:cs typeface="Tahoma"/>
              </a:rPr>
              <a:t>)</a:t>
            </a:r>
            <a:endParaRPr lang="es-CO" sz="1100" dirty="0">
              <a:latin typeface="Tahoma"/>
              <a:cs typeface="Tahoma"/>
            </a:endParaRPr>
          </a:p>
          <a:p>
            <a:pPr marL="12700">
              <a:lnSpc>
                <a:spcPct val="100000"/>
              </a:lnSpc>
              <a:spcBef>
                <a:spcPts val="334"/>
              </a:spcBef>
            </a:pPr>
            <a:r>
              <a:rPr lang="es-CO" sz="1100" spc="20" dirty="0">
                <a:latin typeface="SimSun"/>
                <a:cs typeface="SimSun"/>
              </a:rPr>
              <a:t>res</a:t>
            </a:r>
            <a:endParaRPr lang="es-CO" sz="1100" dirty="0">
              <a:latin typeface="SimSun"/>
              <a:cs typeface="SimSun"/>
            </a:endParaRPr>
          </a:p>
          <a:p>
            <a:pPr marL="12700">
              <a:lnSpc>
                <a:spcPct val="100000"/>
              </a:lnSpc>
              <a:spcBef>
                <a:spcPts val="35"/>
              </a:spcBef>
            </a:pPr>
            <a:r>
              <a:rPr lang="es-CO" sz="1100" spc="-30" dirty="0">
                <a:latin typeface="Tahoma"/>
                <a:cs typeface="Tahoma"/>
              </a:rPr>
              <a:t>Objeto</a:t>
            </a:r>
            <a:r>
              <a:rPr lang="es-CO" sz="1100" spc="15" dirty="0">
                <a:latin typeface="Tahoma"/>
                <a:cs typeface="Tahoma"/>
              </a:rPr>
              <a:t> </a:t>
            </a:r>
            <a:r>
              <a:rPr lang="es-CO" sz="1100" spc="-45" dirty="0">
                <a:latin typeface="Tahoma"/>
                <a:cs typeface="Tahoma"/>
              </a:rPr>
              <a:t>con</a:t>
            </a:r>
            <a:r>
              <a:rPr lang="es-CO" sz="1100" spc="25" dirty="0">
                <a:latin typeface="Tahoma"/>
                <a:cs typeface="Tahoma"/>
              </a:rPr>
              <a:t> </a:t>
            </a:r>
            <a:r>
              <a:rPr lang="es-CO" sz="1100" spc="-35" dirty="0">
                <a:latin typeface="Tahoma"/>
                <a:cs typeface="Tahoma"/>
              </a:rPr>
              <a:t>todos</a:t>
            </a:r>
            <a:r>
              <a:rPr lang="es-CO" sz="1100" spc="20" dirty="0">
                <a:latin typeface="Tahoma"/>
                <a:cs typeface="Tahoma"/>
              </a:rPr>
              <a:t> </a:t>
            </a:r>
            <a:r>
              <a:rPr lang="es-CO" sz="1100" spc="-45" dirty="0">
                <a:latin typeface="Tahoma"/>
                <a:cs typeface="Tahoma"/>
              </a:rPr>
              <a:t>los</a:t>
            </a:r>
            <a:r>
              <a:rPr lang="es-CO" sz="1100" spc="20" dirty="0">
                <a:latin typeface="Tahoma"/>
                <a:cs typeface="Tahoma"/>
              </a:rPr>
              <a:t> </a:t>
            </a:r>
            <a:r>
              <a:rPr lang="es-CO" sz="1100" spc="-45" dirty="0">
                <a:latin typeface="Tahoma"/>
                <a:cs typeface="Tahoma"/>
              </a:rPr>
              <a:t>detalles</a:t>
            </a:r>
            <a:r>
              <a:rPr lang="es-CO" sz="1100" spc="15" dirty="0">
                <a:latin typeface="Tahoma"/>
                <a:cs typeface="Tahoma"/>
              </a:rPr>
              <a:t> </a:t>
            </a:r>
            <a:r>
              <a:rPr lang="es-CO" sz="1100" spc="-75" dirty="0">
                <a:latin typeface="Tahoma"/>
                <a:cs typeface="Tahoma"/>
              </a:rPr>
              <a:t>de</a:t>
            </a:r>
            <a:r>
              <a:rPr lang="es-CO" sz="1100" spc="20" dirty="0">
                <a:latin typeface="Tahoma"/>
                <a:cs typeface="Tahoma"/>
              </a:rPr>
              <a:t> </a:t>
            </a:r>
            <a:r>
              <a:rPr lang="es-CO" sz="1100" spc="-25" dirty="0">
                <a:latin typeface="Tahoma"/>
                <a:cs typeface="Tahoma"/>
              </a:rPr>
              <a:t>la</a:t>
            </a:r>
            <a:r>
              <a:rPr lang="es-CO" sz="1100" spc="20" dirty="0">
                <a:latin typeface="Tahoma"/>
                <a:cs typeface="Tahoma"/>
              </a:rPr>
              <a:t> </a:t>
            </a:r>
            <a:r>
              <a:rPr lang="es-CO" sz="1100" spc="-60" dirty="0">
                <a:latin typeface="Tahoma"/>
                <a:cs typeface="Tahoma"/>
              </a:rPr>
              <a:t>respuesta</a:t>
            </a:r>
            <a:r>
              <a:rPr lang="es-CO" sz="1100" spc="20" dirty="0">
                <a:latin typeface="Tahoma"/>
                <a:cs typeface="Tahoma"/>
              </a:rPr>
              <a:t> </a:t>
            </a:r>
            <a:r>
              <a:rPr lang="es-CO" sz="1100" spc="-50" dirty="0">
                <a:latin typeface="Tahoma"/>
                <a:cs typeface="Tahoma"/>
              </a:rPr>
              <a:t>(</a:t>
            </a:r>
            <a:r>
              <a:rPr lang="es-CO" sz="1100" i="1" spc="-50" dirty="0">
                <a:latin typeface="Trebuchet MS"/>
                <a:cs typeface="Trebuchet MS"/>
              </a:rPr>
              <a:t>response</a:t>
            </a:r>
            <a:r>
              <a:rPr lang="es-CO" sz="1100" spc="-50" dirty="0">
                <a:latin typeface="Tahoma"/>
                <a:cs typeface="Tahoma"/>
              </a:rPr>
              <a:t>)</a:t>
            </a:r>
            <a:endParaRPr lang="es-CO" sz="1100" dirty="0">
              <a:latin typeface="Tahoma"/>
              <a:cs typeface="Tahoma"/>
            </a:endParaRPr>
          </a:p>
          <a:p>
            <a:pPr marL="289560" marR="5080">
              <a:lnSpc>
                <a:spcPct val="100000"/>
              </a:lnSpc>
              <a:spcBef>
                <a:spcPts val="175"/>
              </a:spcBef>
            </a:pPr>
            <a:r>
              <a:rPr lang="es-CO" sz="1000" spc="20" dirty="0" err="1">
                <a:latin typeface="SimSun"/>
                <a:cs typeface="SimSun"/>
              </a:rPr>
              <a:t>res.send</a:t>
            </a:r>
            <a:r>
              <a:rPr lang="es-CO" sz="1000" spc="20" dirty="0">
                <a:latin typeface="SimSun"/>
                <a:cs typeface="SimSun"/>
              </a:rPr>
              <a:t>()</a:t>
            </a:r>
            <a:r>
              <a:rPr lang="es-CO" sz="1000" spc="-165" dirty="0">
                <a:latin typeface="SimSun"/>
                <a:cs typeface="SimSun"/>
              </a:rPr>
              <a:t> </a:t>
            </a:r>
            <a:r>
              <a:rPr lang="es-CO" sz="1000" spc="-35" dirty="0">
                <a:latin typeface="Tahoma"/>
                <a:cs typeface="Tahoma"/>
              </a:rPr>
              <a:t>permite</a:t>
            </a:r>
            <a:r>
              <a:rPr lang="es-CO" sz="1000" spc="20" dirty="0">
                <a:latin typeface="Tahoma"/>
                <a:cs typeface="Tahoma"/>
              </a:rPr>
              <a:t> </a:t>
            </a:r>
            <a:r>
              <a:rPr lang="es-CO" sz="1000" spc="-50" dirty="0">
                <a:latin typeface="Tahoma"/>
                <a:cs typeface="Tahoma"/>
              </a:rPr>
              <a:t>responder</a:t>
            </a:r>
            <a:r>
              <a:rPr lang="es-CO" sz="1000" spc="25" dirty="0">
                <a:latin typeface="Tahoma"/>
                <a:cs typeface="Tahoma"/>
              </a:rPr>
              <a:t> </a:t>
            </a:r>
            <a:r>
              <a:rPr lang="es-CO" sz="1000" spc="-25" dirty="0">
                <a:latin typeface="Tahoma"/>
                <a:cs typeface="Tahoma"/>
              </a:rPr>
              <a:t>texto,</a:t>
            </a:r>
            <a:r>
              <a:rPr lang="es-CO" sz="1000" spc="25" dirty="0">
                <a:latin typeface="Tahoma"/>
                <a:cs typeface="Tahoma"/>
              </a:rPr>
              <a:t> </a:t>
            </a:r>
            <a:r>
              <a:rPr lang="es-CO" sz="1000" spc="-35" dirty="0">
                <a:latin typeface="Tahoma"/>
                <a:cs typeface="Tahoma"/>
              </a:rPr>
              <a:t>indicando</a:t>
            </a:r>
            <a:r>
              <a:rPr lang="es-CO" sz="1000" spc="20" dirty="0">
                <a:latin typeface="Tahoma"/>
                <a:cs typeface="Tahoma"/>
              </a:rPr>
              <a:t> </a:t>
            </a:r>
            <a:r>
              <a:rPr lang="es-CO" sz="1000" spc="-50" dirty="0">
                <a:latin typeface="Tahoma"/>
                <a:cs typeface="Tahoma"/>
              </a:rPr>
              <a:t>previamente </a:t>
            </a:r>
            <a:r>
              <a:rPr lang="es-CO" sz="1000" spc="-300" dirty="0">
                <a:latin typeface="Tahoma"/>
                <a:cs typeface="Tahoma"/>
              </a:rPr>
              <a:t> </a:t>
            </a:r>
            <a:r>
              <a:rPr lang="es-CO" sz="1000" spc="-25" dirty="0">
                <a:latin typeface="Tahoma"/>
                <a:cs typeface="Tahoma"/>
              </a:rPr>
              <a:t>la</a:t>
            </a:r>
            <a:r>
              <a:rPr lang="es-CO" sz="1000" spc="10" dirty="0">
                <a:latin typeface="Tahoma"/>
                <a:cs typeface="Tahoma"/>
              </a:rPr>
              <a:t> </a:t>
            </a:r>
            <a:r>
              <a:rPr lang="es-CO" sz="1000" spc="-65" dirty="0">
                <a:latin typeface="Tahoma"/>
                <a:cs typeface="Tahoma"/>
              </a:rPr>
              <a:t>codificación</a:t>
            </a:r>
            <a:r>
              <a:rPr lang="es-CO" sz="1000" spc="15" dirty="0">
                <a:latin typeface="Tahoma"/>
                <a:cs typeface="Tahoma"/>
              </a:rPr>
              <a:t> </a:t>
            </a:r>
            <a:r>
              <a:rPr lang="es-CO" sz="1000" spc="-40" dirty="0">
                <a:latin typeface="Tahoma"/>
                <a:cs typeface="Tahoma"/>
              </a:rPr>
              <a:t>con</a:t>
            </a:r>
            <a:r>
              <a:rPr lang="es-CO" sz="1000" spc="15" dirty="0">
                <a:latin typeface="Tahoma"/>
                <a:cs typeface="Tahoma"/>
              </a:rPr>
              <a:t> </a:t>
            </a:r>
            <a:r>
              <a:rPr lang="es-CO" sz="1000" spc="20" dirty="0" err="1">
                <a:latin typeface="SimSun"/>
                <a:cs typeface="SimSun"/>
              </a:rPr>
              <a:t>res.type</a:t>
            </a:r>
            <a:r>
              <a:rPr lang="es-CO" sz="1000" spc="20" dirty="0">
                <a:latin typeface="SimSun"/>
                <a:cs typeface="SimSun"/>
              </a:rPr>
              <a:t>()</a:t>
            </a:r>
            <a:endParaRPr lang="es-CO" sz="1000" dirty="0">
              <a:latin typeface="SimSun"/>
              <a:cs typeface="SimSun"/>
            </a:endParaRPr>
          </a:p>
          <a:p>
            <a:pPr marL="289560">
              <a:lnSpc>
                <a:spcPts val="1190"/>
              </a:lnSpc>
            </a:pPr>
            <a:r>
              <a:rPr lang="es-CO" sz="1000" spc="20" dirty="0" err="1">
                <a:latin typeface="SimSun"/>
                <a:cs typeface="SimSun"/>
              </a:rPr>
              <a:t>res.json</a:t>
            </a:r>
            <a:r>
              <a:rPr lang="es-CO" sz="1000" spc="20" dirty="0">
                <a:latin typeface="SimSun"/>
                <a:cs typeface="SimSun"/>
              </a:rPr>
              <a:t>()</a:t>
            </a:r>
            <a:r>
              <a:rPr lang="es-CO" sz="1000" spc="-170" dirty="0">
                <a:latin typeface="SimSun"/>
                <a:cs typeface="SimSun"/>
              </a:rPr>
              <a:t> </a:t>
            </a:r>
            <a:r>
              <a:rPr lang="es-CO" sz="1000" spc="-55" dirty="0">
                <a:latin typeface="Tahoma"/>
                <a:cs typeface="Tahoma"/>
              </a:rPr>
              <a:t>responde</a:t>
            </a:r>
            <a:r>
              <a:rPr lang="es-CO" sz="1000" spc="15" dirty="0">
                <a:latin typeface="Tahoma"/>
                <a:cs typeface="Tahoma"/>
              </a:rPr>
              <a:t> </a:t>
            </a:r>
            <a:r>
              <a:rPr lang="es-CO" sz="1000" spc="-25" dirty="0">
                <a:latin typeface="Tahoma"/>
                <a:cs typeface="Tahoma"/>
              </a:rPr>
              <a:t>al</a:t>
            </a:r>
            <a:r>
              <a:rPr lang="es-CO" sz="1000" spc="15" dirty="0">
                <a:latin typeface="Tahoma"/>
                <a:cs typeface="Tahoma"/>
              </a:rPr>
              <a:t> </a:t>
            </a:r>
            <a:r>
              <a:rPr lang="es-CO" sz="1000" spc="-30" dirty="0">
                <a:latin typeface="Tahoma"/>
                <a:cs typeface="Tahoma"/>
              </a:rPr>
              <a:t>cliente</a:t>
            </a:r>
            <a:r>
              <a:rPr lang="es-CO" sz="1000" spc="15" dirty="0">
                <a:latin typeface="Tahoma"/>
                <a:cs typeface="Tahoma"/>
              </a:rPr>
              <a:t> </a:t>
            </a:r>
            <a:r>
              <a:rPr lang="es-CO" sz="1000" spc="-50" dirty="0">
                <a:latin typeface="Tahoma"/>
                <a:cs typeface="Tahoma"/>
              </a:rPr>
              <a:t>un</a:t>
            </a:r>
            <a:r>
              <a:rPr lang="es-CO" sz="1000" spc="25" dirty="0">
                <a:latin typeface="Tahoma"/>
                <a:cs typeface="Tahoma"/>
              </a:rPr>
              <a:t> </a:t>
            </a:r>
            <a:r>
              <a:rPr lang="es-CO" sz="1000" spc="-35" dirty="0">
                <a:latin typeface="Tahoma"/>
                <a:cs typeface="Tahoma"/>
              </a:rPr>
              <a:t>objeto</a:t>
            </a:r>
            <a:r>
              <a:rPr lang="es-CO" sz="1000" spc="15" dirty="0">
                <a:latin typeface="Tahoma"/>
                <a:cs typeface="Tahoma"/>
              </a:rPr>
              <a:t> </a:t>
            </a:r>
            <a:r>
              <a:rPr lang="es-CO" sz="1000" spc="-50" dirty="0" err="1">
                <a:latin typeface="Tahoma"/>
                <a:cs typeface="Tahoma"/>
              </a:rPr>
              <a:t>json</a:t>
            </a:r>
            <a:endParaRPr lang="es-CO" sz="1000" dirty="0">
              <a:latin typeface="Tahoma"/>
              <a:cs typeface="Tahoma"/>
            </a:endParaRPr>
          </a:p>
        </p:txBody>
      </p:sp>
      <p:grpSp>
        <p:nvGrpSpPr>
          <p:cNvPr id="14" name="object 14"/>
          <p:cNvGrpSpPr/>
          <p:nvPr/>
        </p:nvGrpSpPr>
        <p:grpSpPr>
          <a:xfrm>
            <a:off x="0" y="3333699"/>
            <a:ext cx="4608195" cy="122555"/>
            <a:chOff x="0" y="3333699"/>
            <a:chExt cx="4608195" cy="122555"/>
          </a:xfrm>
        </p:grpSpPr>
        <p:sp>
          <p:nvSpPr>
            <p:cNvPr id="15" name="object 15"/>
            <p:cNvSpPr/>
            <p:nvPr/>
          </p:nvSpPr>
          <p:spPr>
            <a:xfrm>
              <a:off x="0"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0D286D"/>
            </a:solidFill>
          </p:spPr>
          <p:txBody>
            <a:bodyPr wrap="square" lIns="0" tIns="0" rIns="0" bIns="0" rtlCol="0"/>
            <a:lstStyle/>
            <a:p>
              <a:endParaRPr/>
            </a:p>
          </p:txBody>
        </p:sp>
        <p:sp>
          <p:nvSpPr>
            <p:cNvPr id="16" name="object 16"/>
            <p:cNvSpPr/>
            <p:nvPr/>
          </p:nvSpPr>
          <p:spPr>
            <a:xfrm>
              <a:off x="2303995" y="3333699"/>
              <a:ext cx="2304415" cy="122555"/>
            </a:xfrm>
            <a:custGeom>
              <a:avLst/>
              <a:gdLst/>
              <a:ahLst/>
              <a:cxnLst/>
              <a:rect l="l" t="t" r="r" b="b"/>
              <a:pathLst>
                <a:path w="2304415" h="122554">
                  <a:moveTo>
                    <a:pt x="2303995" y="0"/>
                  </a:moveTo>
                  <a:lnTo>
                    <a:pt x="0" y="0"/>
                  </a:lnTo>
                  <a:lnTo>
                    <a:pt x="0" y="122300"/>
                  </a:lnTo>
                  <a:lnTo>
                    <a:pt x="2303995" y="122300"/>
                  </a:lnTo>
                  <a:lnTo>
                    <a:pt x="2303995" y="0"/>
                  </a:lnTo>
                  <a:close/>
                </a:path>
              </a:pathLst>
            </a:custGeom>
            <a:solidFill>
              <a:srgbClr val="566999"/>
            </a:solidFill>
          </p:spPr>
          <p:txBody>
            <a:bodyPr wrap="square" lIns="0" tIns="0" rIns="0" bIns="0" rtlCol="0"/>
            <a:lstStyle/>
            <a:p>
              <a:endParaRPr/>
            </a:p>
          </p:txBody>
        </p:sp>
      </p:grpSp>
      <p:sp>
        <p:nvSpPr>
          <p:cNvPr id="17" name="object 17"/>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35" dirty="0"/>
              <a:t>GSyC</a:t>
            </a:r>
            <a:r>
              <a:rPr spc="20" dirty="0"/>
              <a:t> </a:t>
            </a:r>
            <a:r>
              <a:rPr spc="10" dirty="0"/>
              <a:t>-</a:t>
            </a:r>
            <a:r>
              <a:rPr spc="25" dirty="0"/>
              <a:t> </a:t>
            </a:r>
            <a:r>
              <a:rPr spc="-20" dirty="0"/>
              <a:t>2022</a:t>
            </a:r>
          </a:p>
        </p:txBody>
      </p:sp>
      <p:sp>
        <p:nvSpPr>
          <p:cNvPr id="18" name="object 18"/>
          <p:cNvSpPr txBox="1"/>
          <p:nvPr/>
        </p:nvSpPr>
        <p:spPr>
          <a:xfrm>
            <a:off x="2399296" y="3317733"/>
            <a:ext cx="350520" cy="137160"/>
          </a:xfrm>
          <a:prstGeom prst="rect">
            <a:avLst/>
          </a:prstGeom>
        </p:spPr>
        <p:txBody>
          <a:bodyPr vert="horz" wrap="square" lIns="0" tIns="24130" rIns="0" bIns="0" rtlCol="0">
            <a:spAutoFit/>
          </a:bodyPr>
          <a:lstStyle/>
          <a:p>
            <a:pPr marL="12700">
              <a:lnSpc>
                <a:spcPct val="100000"/>
              </a:lnSpc>
              <a:spcBef>
                <a:spcPts val="190"/>
              </a:spcBef>
            </a:pPr>
            <a:r>
              <a:rPr sz="600" spc="-15" dirty="0">
                <a:solidFill>
                  <a:srgbClr val="FFFFFF"/>
                </a:solidFill>
                <a:latin typeface="Microsoft Sans Serif"/>
                <a:cs typeface="Microsoft Sans Serif"/>
                <a:hlinkClick r:id="rId5" action="ppaction://hlinksldjump"/>
              </a:rPr>
              <a:t>Ex</a:t>
            </a:r>
            <a:r>
              <a:rPr sz="600" spc="-35" dirty="0">
                <a:solidFill>
                  <a:srgbClr val="FFFFFF"/>
                </a:solidFill>
                <a:latin typeface="Microsoft Sans Serif"/>
                <a:cs typeface="Microsoft Sans Serif"/>
                <a:hlinkClick r:id="rId5" action="ppaction://hlinksldjump"/>
              </a:rPr>
              <a:t>p</a:t>
            </a:r>
            <a:r>
              <a:rPr sz="600" spc="-30" dirty="0">
                <a:solidFill>
                  <a:srgbClr val="FFFFFF"/>
                </a:solidFill>
                <a:latin typeface="Microsoft Sans Serif"/>
                <a:cs typeface="Microsoft Sans Serif"/>
                <a:hlinkClick r:id="rId5" action="ppaction://hlinksldjump"/>
              </a:rPr>
              <a:t>ress.js</a:t>
            </a:r>
            <a:endParaRPr sz="600">
              <a:latin typeface="Microsoft Sans Serif"/>
              <a:cs typeface="Microsoft Sans Serif"/>
            </a:endParaRPr>
          </a:p>
        </p:txBody>
      </p:sp>
      <p:sp>
        <p:nvSpPr>
          <p:cNvPr id="19" name="object 19"/>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t>9</a:t>
            </a:fld>
            <a:endParaRPr spc="-20" dirty="0"/>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TotalTime>
  <Words>3184</Words>
  <Application>Microsoft Office PowerPoint</Application>
  <PresentationFormat>Personalizado</PresentationFormat>
  <Paragraphs>315</Paragraphs>
  <Slides>36</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SimSun</vt:lpstr>
      <vt:lpstr>Calibri</vt:lpstr>
      <vt:lpstr>Cambria</vt:lpstr>
      <vt:lpstr>Georgia</vt:lpstr>
      <vt:lpstr>Microsoft Sans Serif</vt:lpstr>
      <vt:lpstr>Tahoma</vt:lpstr>
      <vt:lpstr>Trebuchet MS</vt:lpstr>
      <vt:lpstr>Office Theme</vt:lpstr>
      <vt:lpstr>Presentación de PowerPoint</vt:lpstr>
      <vt:lpstr>Express.js</vt:lpstr>
      <vt:lpstr>Disen˜o de las URL</vt:lpstr>
      <vt:lpstr>Evitar palabras irrelevantes. Una URL debe ser corta, cada  palabra debe tener significado. P.e. si todas las URL empiezan  por /home/, esa palabra sobra</vt:lpstr>
      <vt:lpstr>Ser consistente con la separación de palabras. Se pueden usar  guiones, barras bajas, NotacionCamello o  notacionDromedario, con tal de que siempre se use la misma.  Generalmente se recomiendan los guiones y todas las palabras  en minúsculas, aunque es opinable.</vt:lpstr>
      <vt:lpstr>APIs REST con Express.js</vt:lpstr>
      <vt:lpstr>Objeto app</vt:lpstr>
      <vt:lpstr>Routing</vt:lpstr>
      <vt:lpstr>Presentación de PowerPoint</vt:lpstr>
      <vt:lpstr>Parámetros</vt:lpstr>
      <vt:lpstr>No hay inconveniente en alternar parámetros con segmentos fijos  Ej:</vt:lpstr>
      <vt:lpstr>Peticiones PUT</vt:lpstr>
      <vt:lpstr>Presentación de PowerPoint</vt:lpstr>
      <vt:lpstr>Errores</vt:lpstr>
      <vt:lpstr>Status Code</vt:lpstr>
      <vt:lpstr>Presentación de PowerPoint</vt:lpstr>
      <vt:lpstr>M´etodo listen()</vt:lpstr>
      <vt:lpstr>Ejemplo completo</vt:lpstr>
      <vt:lpstr>Presentación de PowerPoint</vt:lpstr>
      <vt:lpstr>Presentación de PowerPoint</vt:lpstr>
      <vt:lpstr>Presentación de PowerPoint</vt:lpstr>
      <vt:lpstr>Presentación de PowerPoint</vt:lpstr>
      <vt:lpstr>C´omo servir ficheros est´aticos</vt:lpstr>
      <vt:lpstr>Directorio raiz de un sitio web</vt:lpstr>
      <vt:lpstr>Ejemplo 1</vt:lpstr>
      <vt:lpstr>Ejemplo 2</vt:lpstr>
      <vt:lpstr>Especificación del home</vt:lpstr>
      <vt:lpstr>En node.js, y por tanto en express.js, para construir el directorio</vt:lpstr>
      <vt:lpstr>En este caso, no hay diferencia entre escribir</vt:lpstr>
      <vt:lpstr>Presentación de PowerPoint</vt:lpstr>
      <vt:lpstr>Para servir los ficheros estáticos de un directorio, tal cual, basta  con</vt:lpstr>
      <vt:lpstr>Ficheros estáticos, ejemplo completo</vt:lpstr>
      <vt:lpstr>En ocasiones querremos que cuando el cliente pida cierto fichero,  reciba otro distinto. P.e, por omisión, / apunta a index.tml. Si  quisiéramos que cuando pida / reciba holamundo.html</vt:lpstr>
      <vt:lpstr>Ejemplos de Accesos</vt:lpstr>
      <vt:lpstr>Ejemplos de Accesos</vt:lpstr>
      <vt:lpstr>Ejemplos de Accesos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GSyC</dc:creator>
  <cp:lastModifiedBy>Norbey Danilo Muñoz Cañon</cp:lastModifiedBy>
  <cp:revision>10</cp:revision>
  <dcterms:created xsi:type="dcterms:W3CDTF">2023-06-08T16:55:43Z</dcterms:created>
  <dcterms:modified xsi:type="dcterms:W3CDTF">2023-11-09T21:18:45Z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2022-05-15T00:00:00Z</vt:filetime>
  </property>
  <property fmtid="{D5CDD505-2E9C-101B-9397-08002B2CF9AE}" pid="3" name="Creator">
    <vt:lpwstr>LaTeX with Beamer class</vt:lpwstr>
  </property>
  <property fmtid="{D5CDD505-2E9C-101B-9397-08002B2CF9AE}" pid="4" name="LastSaved">
    <vt:filetime>2023-06-08T00:00:00Z</vt:filetime>
  </property>
</Properties>
</file>