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F1157-7482-4EB7-997D-82C397B0A93C}" v="3" dt="2023-11-09T21:56:16.1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00AF1157-7482-4EB7-997D-82C397B0A93C}"/>
    <pc:docChg chg="modSld">
      <pc:chgData name="NORBEY DANILO MUÑOZ CAÑON" userId="29f64d73-8b12-4c53-a9f3-1c223397a229" providerId="ADAL" clId="{00AF1157-7482-4EB7-997D-82C397B0A93C}" dt="2023-11-09T21:56:22.140" v="79" actId="403"/>
      <pc:docMkLst>
        <pc:docMk/>
      </pc:docMkLst>
      <pc:sldChg chg="modSp mod">
        <pc:chgData name="NORBEY DANILO MUÑOZ CAÑON" userId="29f64d73-8b12-4c53-a9f3-1c223397a229" providerId="ADAL" clId="{00AF1157-7482-4EB7-997D-82C397B0A93C}" dt="2023-11-09T21:31:19.252" v="14" actId="20577"/>
        <pc:sldMkLst>
          <pc:docMk/>
          <pc:sldMk cId="0" sldId="257"/>
        </pc:sldMkLst>
        <pc:spChg chg="mod">
          <ac:chgData name="NORBEY DANILO MUÑOZ CAÑON" userId="29f64d73-8b12-4c53-a9f3-1c223397a229" providerId="ADAL" clId="{00AF1157-7482-4EB7-997D-82C397B0A93C}" dt="2023-11-09T21:31:19.252" v="14" actId="20577"/>
          <ac:spMkLst>
            <pc:docMk/>
            <pc:sldMk cId="0" sldId="257"/>
            <ac:spMk id="3" creationId="{00000000-0000-0000-0000-000000000000}"/>
          </ac:spMkLst>
        </pc:spChg>
      </pc:sldChg>
      <pc:sldChg chg="modSp mod">
        <pc:chgData name="NORBEY DANILO MUÑOZ CAÑON" userId="29f64d73-8b12-4c53-a9f3-1c223397a229" providerId="ADAL" clId="{00AF1157-7482-4EB7-997D-82C397B0A93C}" dt="2023-11-09T21:38:46.824" v="70" actId="20577"/>
        <pc:sldMkLst>
          <pc:docMk/>
          <pc:sldMk cId="1058154818" sldId="269"/>
        </pc:sldMkLst>
        <pc:spChg chg="mod">
          <ac:chgData name="NORBEY DANILO MUÑOZ CAÑON" userId="29f64d73-8b12-4c53-a9f3-1c223397a229" providerId="ADAL" clId="{00AF1157-7482-4EB7-997D-82C397B0A93C}" dt="2023-11-09T21:38:46.824" v="70" actId="20577"/>
          <ac:spMkLst>
            <pc:docMk/>
            <pc:sldMk cId="1058154818" sldId="269"/>
            <ac:spMk id="3" creationId="{00000000-0000-0000-0000-000000000000}"/>
          </ac:spMkLst>
        </pc:spChg>
      </pc:sldChg>
      <pc:sldChg chg="modSp mod">
        <pc:chgData name="NORBEY DANILO MUÑOZ CAÑON" userId="29f64d73-8b12-4c53-a9f3-1c223397a229" providerId="ADAL" clId="{00AF1157-7482-4EB7-997D-82C397B0A93C}" dt="2023-11-09T21:56:22.140" v="79" actId="403"/>
        <pc:sldMkLst>
          <pc:docMk/>
          <pc:sldMk cId="3906426912" sldId="272"/>
        </pc:sldMkLst>
        <pc:spChg chg="mod">
          <ac:chgData name="NORBEY DANILO MUÑOZ CAÑON" userId="29f64d73-8b12-4c53-a9f3-1c223397a229" providerId="ADAL" clId="{00AF1157-7482-4EB7-997D-82C397B0A93C}" dt="2023-11-09T21:56:22.140" v="79" actId="403"/>
          <ac:spMkLst>
            <pc:docMk/>
            <pc:sldMk cId="3906426912"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81302" y="1881758"/>
            <a:ext cx="3181394" cy="8178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400" b="0" i="0">
                <a:solidFill>
                  <a:srgbClr val="595959"/>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5" y="503825"/>
            <a:ext cx="8374549" cy="452119"/>
          </a:xfrm>
          <a:prstGeom prst="rect">
            <a:avLst/>
          </a:prstGeom>
        </p:spPr>
        <p:txBody>
          <a:bodyPr wrap="square" lIns="0" tIns="0" rIns="0" bIns="0">
            <a:spAutoFit/>
          </a:bodyPr>
          <a:lstStyle>
            <a:lvl1pPr>
              <a:defRPr sz="2800" b="0" i="0">
                <a:solidFill>
                  <a:schemeClr val="tx1"/>
                </a:solidFill>
                <a:latin typeface="Arial MT"/>
                <a:cs typeface="Arial MT"/>
              </a:defRPr>
            </a:lvl1pPr>
          </a:lstStyle>
          <a:p>
            <a:endParaRPr/>
          </a:p>
        </p:txBody>
      </p:sp>
      <p:sp>
        <p:nvSpPr>
          <p:cNvPr id="3" name="Holder 3"/>
          <p:cNvSpPr>
            <a:spLocks noGrp="1"/>
          </p:cNvSpPr>
          <p:nvPr>
            <p:ph type="body" idx="1"/>
          </p:nvPr>
        </p:nvSpPr>
        <p:spPr>
          <a:xfrm>
            <a:off x="384725" y="1184098"/>
            <a:ext cx="6174105" cy="1511300"/>
          </a:xfrm>
          <a:prstGeom prst="rect">
            <a:avLst/>
          </a:prstGeom>
        </p:spPr>
        <p:txBody>
          <a:bodyPr wrap="square" lIns="0" tIns="0" rIns="0" bIns="0">
            <a:spAutoFit/>
          </a:bodyPr>
          <a:lstStyle>
            <a:lvl1pPr>
              <a:defRPr sz="1400" b="0" i="0">
                <a:solidFill>
                  <a:srgbClr val="595959"/>
                </a:solidFill>
                <a:latin typeface="Consolas"/>
                <a:cs typeface="Consolas"/>
              </a:defRPr>
            </a:lvl1pPr>
          </a:lstStyle>
          <a:p>
            <a:endParaRPr/>
          </a:p>
        </p:txBody>
      </p:sp>
      <p:sp>
        <p:nvSpPr>
          <p:cNvPr id="4" name="Holder 4"/>
          <p:cNvSpPr>
            <a:spLocks noGrp="1"/>
          </p:cNvSpPr>
          <p:nvPr>
            <p:ph type="ftr" sz="quarter" idx="5"/>
          </p:nvPr>
        </p:nvSpPr>
        <p:spPr>
          <a:xfrm>
            <a:off x="3585204" y="4778075"/>
            <a:ext cx="1936114" cy="167639"/>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12700">
              <a:lnSpc>
                <a:spcPct val="100000"/>
              </a:lnSpc>
              <a:spcBef>
                <a:spcPts val="5"/>
              </a:spcBef>
            </a:pPr>
            <a:r>
              <a:rPr spc="-5" dirty="0"/>
              <a:t>CS142</a:t>
            </a:r>
            <a:r>
              <a:rPr spc="-25" dirty="0"/>
              <a:t> </a:t>
            </a:r>
            <a:r>
              <a:rPr spc="-5" dirty="0"/>
              <a:t>Lecture</a:t>
            </a:r>
            <a:r>
              <a:rPr spc="-25" dirty="0"/>
              <a:t> </a:t>
            </a:r>
            <a:r>
              <a:rPr spc="-5" dirty="0"/>
              <a:t>Notes</a:t>
            </a:r>
            <a:r>
              <a:rPr spc="-20" dirty="0"/>
              <a:t> </a:t>
            </a:r>
            <a:r>
              <a:rPr dirty="0"/>
              <a:t>-</a:t>
            </a:r>
            <a:r>
              <a:rPr spc="-25" dirty="0"/>
              <a:t> </a:t>
            </a:r>
            <a:r>
              <a:rPr spc="-5" dirty="0"/>
              <a:t>Express.js</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81302" y="1881758"/>
            <a:ext cx="3176270" cy="817880"/>
          </a:xfrm>
          <a:prstGeom prst="rect">
            <a:avLst/>
          </a:prstGeom>
        </p:spPr>
        <p:txBody>
          <a:bodyPr vert="horz" wrap="square" lIns="0" tIns="12700" rIns="0" bIns="0" rtlCol="0">
            <a:spAutoFit/>
          </a:bodyPr>
          <a:lstStyle/>
          <a:p>
            <a:pPr marL="12700">
              <a:lnSpc>
                <a:spcPct val="100000"/>
              </a:lnSpc>
              <a:spcBef>
                <a:spcPts val="100"/>
              </a:spcBef>
            </a:pPr>
            <a:r>
              <a:rPr sz="5200" spc="-10" dirty="0">
                <a:latin typeface="Arial MT"/>
                <a:cs typeface="Arial MT"/>
              </a:rPr>
              <a:t>ExpressJS</a:t>
            </a:r>
            <a:endParaRPr sz="52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1530546"/>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Dot-env:</a:t>
            </a:r>
            <a:r>
              <a:rPr lang="es-ES" sz="1600" spc="-5" dirty="0">
                <a:solidFill>
                  <a:srgbClr val="595959"/>
                </a:solidFill>
                <a:latin typeface="Arial"/>
                <a:cs typeface="Arial"/>
              </a:rPr>
              <a:t> ahora debemos distinguir qué es configuración de sistema y del usuario; la primera son valores que necesita la aplicación para funcionar como: número del puerto, la dirección IP y demás. Las segundas son más relacionadas con la personalización de la aplicación como: número de objetos por página, personalización de la respuesta al usuario, etc.</a:t>
            </a:r>
            <a:endParaRPr lang="es-ES" sz="1200" spc="-5" dirty="0">
              <a:solidFill>
                <a:srgbClr val="595959"/>
              </a:solidFill>
              <a:latin typeface="Arial"/>
              <a:cs typeface="Arial"/>
            </a:endParaRPr>
          </a:p>
        </p:txBody>
      </p:sp>
    </p:spTree>
    <p:extLst>
      <p:ext uri="{BB962C8B-B14F-4D97-AF65-F5344CB8AC3E}">
        <p14:creationId xmlns:p14="http://schemas.microsoft.com/office/powerpoint/2010/main" val="177632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1530546"/>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Dot-env:</a:t>
            </a:r>
            <a:r>
              <a:rPr lang="es-ES" sz="1600" spc="-5" dirty="0">
                <a:solidFill>
                  <a:srgbClr val="595959"/>
                </a:solidFill>
                <a:latin typeface="Arial"/>
                <a:cs typeface="Arial"/>
              </a:rPr>
              <a:t> utilizamos una librería que nos permite hacer esto muy fácil llamada </a:t>
            </a:r>
            <a:r>
              <a:rPr lang="es-ES" sz="1600" spc="-5" dirty="0" err="1">
                <a:solidFill>
                  <a:srgbClr val="595959"/>
                </a:solidFill>
                <a:latin typeface="Arial"/>
                <a:cs typeface="Arial"/>
              </a:rPr>
              <a:t>dotenv</a:t>
            </a:r>
            <a:r>
              <a:rPr lang="es-ES" sz="1600" spc="-5" dirty="0">
                <a:solidFill>
                  <a:srgbClr val="595959"/>
                </a:solidFill>
                <a:latin typeface="Arial"/>
                <a:cs typeface="Arial"/>
              </a:rPr>
              <a:t>, que nos carga todas las variables especificadas en un archivo a el entorno de </a:t>
            </a:r>
            <a:r>
              <a:rPr lang="es-ES" sz="1600" spc="-5" dirty="0" err="1">
                <a:solidFill>
                  <a:srgbClr val="595959"/>
                </a:solidFill>
                <a:latin typeface="Arial"/>
                <a:cs typeface="Arial"/>
              </a:rPr>
              <a:t>Node</a:t>
            </a:r>
            <a:r>
              <a:rPr lang="es-ES" sz="1600" spc="-5" dirty="0">
                <a:solidFill>
                  <a:srgbClr val="595959"/>
                </a:solidFill>
                <a:latin typeface="Arial"/>
                <a:cs typeface="Arial"/>
              </a:rPr>
              <a:t> JS.</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npm i -S </a:t>
            </a:r>
            <a:r>
              <a:rPr lang="es-ES" sz="1600" b="1" spc="-5" dirty="0" err="1">
                <a:solidFill>
                  <a:srgbClr val="595959"/>
                </a:solidFill>
                <a:latin typeface="Arial"/>
                <a:cs typeface="Arial"/>
              </a:rPr>
              <a:t>dotenv</a:t>
            </a:r>
            <a:endParaRPr lang="es-ES" sz="1600" b="1" spc="-5" dirty="0">
              <a:solidFill>
                <a:srgbClr val="595959"/>
              </a:solidFill>
              <a:latin typeface="Arial"/>
              <a:cs typeface="Arial"/>
            </a:endParaRPr>
          </a:p>
        </p:txBody>
      </p:sp>
    </p:spTree>
    <p:extLst>
      <p:ext uri="{BB962C8B-B14F-4D97-AF65-F5344CB8AC3E}">
        <p14:creationId xmlns:p14="http://schemas.microsoft.com/office/powerpoint/2010/main" val="368105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1776767"/>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Es importante para cualquier aplicación que va a salir a producción tener un sistema de logs, pues cuando estamos en desarrollo tenemos el control total y es muy fácil investigar para averiguar si existe algún error, lo que no sucede cuando la aplicación está ejecutándose en producción, por lo tanto, el sistema de logs es una manera eficaz de dejar rastro de las operaciones, advertencias o errores que puedan suceder en la aplicación.</a:t>
            </a:r>
          </a:p>
        </p:txBody>
      </p:sp>
    </p:spTree>
    <p:extLst>
      <p:ext uri="{BB962C8B-B14F-4D97-AF65-F5344CB8AC3E}">
        <p14:creationId xmlns:p14="http://schemas.microsoft.com/office/powerpoint/2010/main" val="1777984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2022989"/>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Existen muchas librerías que son de mucha utilidad, así como </a:t>
            </a:r>
            <a:r>
              <a:rPr lang="es-ES" sz="1600" spc="-5" dirty="0" err="1">
                <a:solidFill>
                  <a:srgbClr val="595959"/>
                </a:solidFill>
                <a:latin typeface="Arial"/>
                <a:cs typeface="Arial"/>
              </a:rPr>
              <a:t>express</a:t>
            </a:r>
            <a:r>
              <a:rPr lang="es-ES" sz="1600" spc="-5" dirty="0">
                <a:solidFill>
                  <a:srgbClr val="595959"/>
                </a:solidFill>
                <a:latin typeface="Arial"/>
                <a:cs typeface="Arial"/>
              </a:rPr>
              <a:t>, entre ellos está Winston, el cual nos permite crear un log personalizado con múltiples métodos para manejar los logs desde imprimirlos en la consola hasta guardarlos en archivos.</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Procedemos a instalar las dependencias:</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npm </a:t>
            </a:r>
            <a:r>
              <a:rPr lang="es-ES" sz="1600" b="1" spc="-5" dirty="0" err="1">
                <a:solidFill>
                  <a:srgbClr val="595959"/>
                </a:solidFill>
                <a:latin typeface="Arial"/>
                <a:cs typeface="Arial"/>
              </a:rPr>
              <a:t>install</a:t>
            </a:r>
            <a:r>
              <a:rPr lang="es-ES" sz="1600" b="1" spc="-5" dirty="0">
                <a:solidFill>
                  <a:srgbClr val="595959"/>
                </a:solidFill>
                <a:latin typeface="Arial"/>
                <a:cs typeface="Arial"/>
              </a:rPr>
              <a:t> -S </a:t>
            </a:r>
            <a:r>
              <a:rPr lang="es-ES" sz="1600" b="1" spc="-5" dirty="0" err="1">
                <a:solidFill>
                  <a:srgbClr val="595959"/>
                </a:solidFill>
                <a:latin typeface="Arial"/>
                <a:cs typeface="Arial"/>
              </a:rPr>
              <a:t>winston</a:t>
            </a:r>
            <a:endParaRPr lang="es-ES" sz="1600" b="1" spc="-5" dirty="0">
              <a:solidFill>
                <a:srgbClr val="595959"/>
              </a:solidFill>
              <a:latin typeface="Arial"/>
              <a:cs typeface="Arial"/>
            </a:endParaRPr>
          </a:p>
        </p:txBody>
      </p:sp>
    </p:spTree>
    <p:extLst>
      <p:ext uri="{BB962C8B-B14F-4D97-AF65-F5344CB8AC3E}">
        <p14:creationId xmlns:p14="http://schemas.microsoft.com/office/powerpoint/2010/main" val="214626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3577260"/>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Nodemon:</a:t>
            </a:r>
            <a:r>
              <a:rPr lang="es-ES" sz="1600" spc="-5" dirty="0">
                <a:solidFill>
                  <a:srgbClr val="595959"/>
                </a:solidFill>
                <a:latin typeface="Arial"/>
                <a:cs typeface="Arial"/>
              </a:rPr>
              <a:t> librería usada como una dependencia solo para desarrollo, ya que no la necesitamos cuando la aplicación esté corriendo en producción. Esta librería nos brinda la opción de que después de guardar cualquier archivo en el directorio de trabajo, nuestra aplicación se vuelva a reiniciar automáticamente</a:t>
            </a:r>
            <a:r>
              <a:rPr lang="es-ES" sz="1200" spc="-5" dirty="0">
                <a:solidFill>
                  <a:srgbClr val="595959"/>
                </a:solidFill>
                <a:latin typeface="Arial"/>
                <a:cs typeface="Arial"/>
              </a:rPr>
              <a:t>.</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npm </a:t>
            </a:r>
            <a:r>
              <a:rPr lang="es-ES" sz="1600" b="1" spc="-5" dirty="0" err="1">
                <a:solidFill>
                  <a:srgbClr val="595959"/>
                </a:solidFill>
                <a:latin typeface="Arial"/>
                <a:cs typeface="Arial"/>
              </a:rPr>
              <a:t>install</a:t>
            </a:r>
            <a:r>
              <a:rPr lang="es-ES" sz="1600" b="1" spc="-5" dirty="0">
                <a:solidFill>
                  <a:srgbClr val="595959"/>
                </a:solidFill>
                <a:latin typeface="Arial"/>
                <a:cs typeface="Arial"/>
              </a:rPr>
              <a:t> -D </a:t>
            </a:r>
            <a:r>
              <a:rPr lang="es-ES" sz="1600" b="1" spc="-5" dirty="0" err="1">
                <a:solidFill>
                  <a:srgbClr val="595959"/>
                </a:solidFill>
                <a:latin typeface="Arial"/>
                <a:cs typeface="Arial"/>
              </a:rPr>
              <a:t>nodemon</a:t>
            </a: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err="1">
                <a:solidFill>
                  <a:srgbClr val="595959"/>
                </a:solidFill>
                <a:latin typeface="Arial"/>
                <a:cs typeface="Arial"/>
              </a:rPr>
              <a:t>npm</a:t>
            </a:r>
            <a:r>
              <a:rPr lang="es-ES" sz="1600" b="1" spc="-5" dirty="0">
                <a:solidFill>
                  <a:srgbClr val="595959"/>
                </a:solidFill>
                <a:latin typeface="Arial"/>
                <a:cs typeface="Arial"/>
              </a:rPr>
              <a:t> </a:t>
            </a:r>
            <a:r>
              <a:rPr lang="es-ES" sz="1600" b="1" spc="-5" dirty="0" err="1">
                <a:solidFill>
                  <a:srgbClr val="595959"/>
                </a:solidFill>
                <a:latin typeface="Arial"/>
                <a:cs typeface="Arial"/>
              </a:rPr>
              <a:t>install</a:t>
            </a:r>
            <a:r>
              <a:rPr lang="es-ES" sz="1600" b="1" spc="-5" dirty="0">
                <a:solidFill>
                  <a:srgbClr val="595959"/>
                </a:solidFill>
                <a:latin typeface="Arial"/>
                <a:cs typeface="Arial"/>
              </a:rPr>
              <a:t> -g </a:t>
            </a:r>
            <a:r>
              <a:rPr lang="es-ES" sz="1600" b="1" spc="-5" dirty="0" err="1">
                <a:solidFill>
                  <a:srgbClr val="595959"/>
                </a:solidFill>
                <a:latin typeface="Arial"/>
                <a:cs typeface="Arial"/>
              </a:rPr>
              <a:t>nodemon</a:t>
            </a: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050" b="1" spc="-5" dirty="0">
                <a:solidFill>
                  <a:srgbClr val="595959"/>
                </a:solidFill>
                <a:latin typeface="Arial"/>
                <a:cs typeface="Arial"/>
              </a:rPr>
              <a:t>-D: es un atajo para --</a:t>
            </a:r>
            <a:r>
              <a:rPr lang="es-ES" sz="1050" b="1" spc="-5" dirty="0" err="1">
                <a:solidFill>
                  <a:srgbClr val="595959"/>
                </a:solidFill>
                <a:latin typeface="Arial"/>
                <a:cs typeface="Arial"/>
              </a:rPr>
              <a:t>save-dev</a:t>
            </a:r>
            <a:r>
              <a:rPr lang="es-ES" sz="1050" b="1" spc="-5" dirty="0">
                <a:solidFill>
                  <a:srgbClr val="595959"/>
                </a:solidFill>
                <a:latin typeface="Arial"/>
                <a:cs typeface="Arial"/>
              </a:rPr>
              <a:t>, lo que significa que el paquete se agregará a la sección </a:t>
            </a:r>
            <a:r>
              <a:rPr lang="es-ES" sz="1050" b="1" spc="-5" dirty="0" err="1">
                <a:solidFill>
                  <a:srgbClr val="595959"/>
                </a:solidFill>
                <a:latin typeface="Arial"/>
                <a:cs typeface="Arial"/>
              </a:rPr>
              <a:t>devDependencies</a:t>
            </a:r>
            <a:r>
              <a:rPr lang="es-ES" sz="1050" b="1" spc="-5" dirty="0">
                <a:solidFill>
                  <a:srgbClr val="595959"/>
                </a:solidFill>
                <a:latin typeface="Arial"/>
                <a:cs typeface="Arial"/>
              </a:rPr>
              <a:t> de tu archivo </a:t>
            </a:r>
            <a:r>
              <a:rPr lang="es-ES" sz="1050" b="1" spc="-5" dirty="0" err="1">
                <a:solidFill>
                  <a:srgbClr val="595959"/>
                </a:solidFill>
                <a:latin typeface="Arial"/>
                <a:cs typeface="Arial"/>
              </a:rPr>
              <a:t>package.json</a:t>
            </a:r>
            <a:endParaRPr lang="es-ES" sz="105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sz="16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a:t>Herramientas de desarrollo</a:t>
            </a:r>
            <a:endParaRPr lang="en-US" spc="-5" dirty="0"/>
          </a:p>
        </p:txBody>
      </p:sp>
      <p:sp>
        <p:nvSpPr>
          <p:cNvPr id="3" name="object 3"/>
          <p:cNvSpPr txBox="1"/>
          <p:nvPr/>
        </p:nvSpPr>
        <p:spPr>
          <a:xfrm>
            <a:off x="384725" y="1176350"/>
            <a:ext cx="8131809" cy="1776767"/>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Nodemon:</a:t>
            </a:r>
            <a:r>
              <a:rPr lang="es-ES" sz="1600" spc="-5" dirty="0">
                <a:solidFill>
                  <a:srgbClr val="595959"/>
                </a:solidFill>
                <a:latin typeface="Arial"/>
                <a:cs typeface="Arial"/>
              </a:rPr>
              <a:t> luego modificamos la sección de scripts del archivo </a:t>
            </a:r>
            <a:r>
              <a:rPr lang="es-ES" sz="1600" spc="-5" dirty="0" err="1">
                <a:solidFill>
                  <a:srgbClr val="595959"/>
                </a:solidFill>
                <a:latin typeface="Arial"/>
                <a:cs typeface="Arial"/>
              </a:rPr>
              <a:t>package.json</a:t>
            </a:r>
            <a:r>
              <a:rPr lang="es-ES" sz="1600" spc="-5" dirty="0">
                <a:solidFill>
                  <a:srgbClr val="595959"/>
                </a:solidFill>
                <a:latin typeface="Arial"/>
                <a:cs typeface="Arial"/>
              </a:rPr>
              <a:t> para añadir el script que ejecutará nuestra aplicación en modo de desarrollo y en el script </a:t>
            </a:r>
            <a:r>
              <a:rPr lang="es-ES" sz="1600" spc="-5" dirty="0" err="1">
                <a:solidFill>
                  <a:srgbClr val="595959"/>
                </a:solidFill>
                <a:latin typeface="Arial"/>
                <a:cs typeface="Arial"/>
              </a:rPr>
              <a:t>start</a:t>
            </a:r>
            <a:r>
              <a:rPr lang="es-ES" sz="1600" spc="-5" dirty="0">
                <a:solidFill>
                  <a:srgbClr val="595959"/>
                </a:solidFill>
                <a:latin typeface="Arial"/>
                <a:cs typeface="Arial"/>
              </a:rPr>
              <a:t> en modo de producción, de la siguiente manera:</a:t>
            </a:r>
            <a:r>
              <a:rPr lang="es-ES" sz="1200" spc="-5" dirty="0">
                <a:solidFill>
                  <a:srgbClr val="595959"/>
                </a:solidFill>
                <a:latin typeface="Arial"/>
                <a:cs typeface="Arial"/>
              </a:rPr>
              <a:t>.</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dirty="0">
              <a:latin typeface="Arial MT"/>
              <a:cs typeface="Arial MT"/>
            </a:endParaRPr>
          </a:p>
        </p:txBody>
      </p:sp>
      <p:pic>
        <p:nvPicPr>
          <p:cNvPr id="5" name="Imagen 4">
            <a:extLst>
              <a:ext uri="{FF2B5EF4-FFF2-40B4-BE49-F238E27FC236}">
                <a16:creationId xmlns:a16="http://schemas.microsoft.com/office/drawing/2014/main" id="{0D08F4E7-CB95-0B55-B0C9-29DEB24FFB34}"/>
              </a:ext>
            </a:extLst>
          </p:cNvPr>
          <p:cNvPicPr>
            <a:picLocks noChangeAspect="1"/>
          </p:cNvPicPr>
          <p:nvPr/>
        </p:nvPicPr>
        <p:blipFill>
          <a:blip r:embed="rId2"/>
          <a:stretch>
            <a:fillRect/>
          </a:stretch>
        </p:blipFill>
        <p:spPr>
          <a:xfrm>
            <a:off x="1612106" y="2788864"/>
            <a:ext cx="5919788" cy="1433382"/>
          </a:xfrm>
          <a:prstGeom prst="rect">
            <a:avLst/>
          </a:prstGeom>
        </p:spPr>
      </p:pic>
    </p:spTree>
    <p:extLst>
      <p:ext uri="{BB962C8B-B14F-4D97-AF65-F5344CB8AC3E}">
        <p14:creationId xmlns:p14="http://schemas.microsoft.com/office/powerpoint/2010/main" val="368639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a:t>Herramientas de desarrollo</a:t>
            </a:r>
            <a:endParaRPr lang="en-US" spc="-5" dirty="0"/>
          </a:p>
        </p:txBody>
      </p:sp>
      <p:sp>
        <p:nvSpPr>
          <p:cNvPr id="3" name="object 3"/>
          <p:cNvSpPr txBox="1"/>
          <p:nvPr/>
        </p:nvSpPr>
        <p:spPr>
          <a:xfrm>
            <a:off x="384725" y="1176350"/>
            <a:ext cx="8131809" cy="3746537"/>
          </a:xfrm>
          <a:prstGeom prst="rect">
            <a:avLst/>
          </a:prstGeom>
        </p:spPr>
        <p:txBody>
          <a:bodyPr vert="horz" wrap="square" lIns="0" tIns="52704" rIns="0" bIns="0" rtlCol="0">
            <a:spAutoFit/>
          </a:bodyPr>
          <a:lstStyle>
            <a:defPPr>
              <a:defRPr lang="en-US"/>
            </a:defPPr>
            <a:lvl1pPr marL="469900" indent="-351790" algn="just">
              <a:lnSpc>
                <a:spcPct val="100000"/>
              </a:lnSpc>
              <a:buFont typeface="Arial MT"/>
              <a:buChar char="●"/>
              <a:tabLst>
                <a:tab pos="469265" algn="l"/>
                <a:tab pos="469900" algn="l"/>
              </a:tabLst>
              <a:defRPr sz="1600" spc="-5">
                <a:solidFill>
                  <a:srgbClr val="595959"/>
                </a:solidFill>
                <a:latin typeface="Arial"/>
                <a:cs typeface="Arial"/>
              </a:defRPr>
            </a:lvl1pPr>
          </a:lstStyle>
          <a:p>
            <a:endParaRPr lang="es-ES" dirty="0"/>
          </a:p>
          <a:p>
            <a:r>
              <a:rPr lang="es-ES" dirty="0"/>
              <a:t>No es necesario indicarle a </a:t>
            </a:r>
            <a:r>
              <a:rPr lang="es-ES" dirty="0" err="1"/>
              <a:t>nodemon</a:t>
            </a:r>
            <a:r>
              <a:rPr lang="es-ES" dirty="0"/>
              <a:t> que archivo va a ejecutar pues por convención buscará el archivo index.js, el cual es el punto de entrada de nuestra aplicación. Mas adelante se configurará el script de pruebas: test.</a:t>
            </a:r>
          </a:p>
          <a:p>
            <a:endParaRPr lang="es-ES" dirty="0"/>
          </a:p>
          <a:p>
            <a:r>
              <a:rPr lang="es-ES" dirty="0"/>
              <a:t>Si el servidor se está ejecutando lo detenemos con CTRL+C, pero esta vez lo ejecutamos con npm run </a:t>
            </a:r>
            <a:r>
              <a:rPr lang="es-ES" dirty="0" err="1"/>
              <a:t>dev</a:t>
            </a:r>
            <a:r>
              <a:rPr lang="es-ES" dirty="0"/>
              <a:t>.</a:t>
            </a:r>
          </a:p>
          <a:p>
            <a:endParaRPr lang="es-ES" dirty="0"/>
          </a:p>
          <a:p>
            <a:r>
              <a:rPr lang="es-ES" dirty="0"/>
              <a:t>Para comprobar que todo esté funcionando, abrimos el navegador en la siguiente dirección </a:t>
            </a:r>
            <a:r>
              <a:rPr lang="es-ES" dirty="0">
                <a:hlinkClick r:id="rId2"/>
              </a:rPr>
              <a:t>http://localhost:3000</a:t>
            </a:r>
            <a:endParaRPr lang="es-ES" dirty="0"/>
          </a:p>
          <a:p>
            <a:endParaRPr lang="es-ES" dirty="0"/>
          </a:p>
          <a:p>
            <a:r>
              <a:rPr lang="es-ES" dirty="0"/>
              <a:t>Revise el folder con los archivos index.js y config.js</a:t>
            </a:r>
          </a:p>
          <a:p>
            <a:endParaRPr lang="es-ES" dirty="0"/>
          </a:p>
          <a:p>
            <a:endParaRPr lang="es-ES" dirty="0"/>
          </a:p>
          <a:p>
            <a:endParaRPr lang="es-ES" dirty="0"/>
          </a:p>
        </p:txBody>
      </p:sp>
    </p:spTree>
    <p:extLst>
      <p:ext uri="{BB962C8B-B14F-4D97-AF65-F5344CB8AC3E}">
        <p14:creationId xmlns:p14="http://schemas.microsoft.com/office/powerpoint/2010/main" val="105815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2761652"/>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err="1">
                <a:solidFill>
                  <a:srgbClr val="595959"/>
                </a:solidFill>
                <a:latin typeface="Arial"/>
                <a:cs typeface="Arial"/>
              </a:rPr>
              <a:t>ESLint</a:t>
            </a:r>
            <a:r>
              <a:rPr lang="es-ES" sz="1600" b="1" spc="-5" dirty="0">
                <a:solidFill>
                  <a:srgbClr val="595959"/>
                </a:solidFill>
                <a:latin typeface="Arial"/>
                <a:cs typeface="Arial"/>
              </a:rPr>
              <a:t>:</a:t>
            </a:r>
            <a:r>
              <a:rPr lang="es-ES" sz="1600" spc="-5" dirty="0">
                <a:solidFill>
                  <a:srgbClr val="595959"/>
                </a:solidFill>
                <a:latin typeface="Arial"/>
                <a:cs typeface="Arial"/>
              </a:rPr>
              <a:t> es recomendado añadir una herramienta que nos compruebe la sintaxis de los archivos para evitar posibles errores y porque no, normalizar la forma en que escribimos el código, para ello utilizaremos una librería llamada </a:t>
            </a:r>
            <a:r>
              <a:rPr lang="es-ES" sz="1600" spc="-5" dirty="0" err="1">
                <a:solidFill>
                  <a:srgbClr val="595959"/>
                </a:solidFill>
                <a:latin typeface="Arial"/>
                <a:cs typeface="Arial"/>
              </a:rPr>
              <a:t>ESLint</a:t>
            </a:r>
            <a:r>
              <a:rPr lang="es-ES" sz="1600" spc="-5" dirty="0">
                <a:solidFill>
                  <a:srgbClr val="595959"/>
                </a:solidFill>
                <a:latin typeface="Arial"/>
                <a:cs typeface="Arial"/>
              </a:rPr>
              <a:t> que junto con el editor de texto comprobará la sintaxis de los archivos en tiempo real</a:t>
            </a:r>
            <a:r>
              <a:rPr lang="es-ES" sz="1200" spc="-5" dirty="0">
                <a:solidFill>
                  <a:srgbClr val="595959"/>
                </a:solidFill>
                <a:latin typeface="Arial"/>
                <a:cs typeface="Arial"/>
              </a:rPr>
              <a:t>.</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npm </a:t>
            </a:r>
            <a:r>
              <a:rPr lang="es-ES" sz="1600" b="1" spc="-5" dirty="0" err="1">
                <a:solidFill>
                  <a:srgbClr val="595959"/>
                </a:solidFill>
                <a:latin typeface="Arial"/>
                <a:cs typeface="Arial"/>
              </a:rPr>
              <a:t>install</a:t>
            </a:r>
            <a:r>
              <a:rPr lang="es-ES" sz="1600" b="1" spc="-5" dirty="0">
                <a:solidFill>
                  <a:srgbClr val="595959"/>
                </a:solidFill>
                <a:latin typeface="Arial"/>
                <a:cs typeface="Arial"/>
              </a:rPr>
              <a:t> -D </a:t>
            </a:r>
            <a:r>
              <a:rPr lang="es-ES" sz="1600" b="1" spc="-5" dirty="0" err="1">
                <a:solidFill>
                  <a:srgbClr val="595959"/>
                </a:solidFill>
                <a:latin typeface="Arial"/>
                <a:cs typeface="Arial"/>
              </a:rPr>
              <a:t>eslint</a:t>
            </a: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sz="1600" dirty="0">
              <a:latin typeface="Arial MT"/>
              <a:cs typeface="Arial MT"/>
            </a:endParaRPr>
          </a:p>
        </p:txBody>
      </p:sp>
    </p:spTree>
    <p:extLst>
      <p:ext uri="{BB962C8B-B14F-4D97-AF65-F5344CB8AC3E}">
        <p14:creationId xmlns:p14="http://schemas.microsoft.com/office/powerpoint/2010/main" val="338634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3254095"/>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err="1">
                <a:solidFill>
                  <a:srgbClr val="595959"/>
                </a:solidFill>
                <a:latin typeface="Arial"/>
                <a:cs typeface="Arial"/>
              </a:rPr>
              <a:t>ESLint</a:t>
            </a:r>
            <a:r>
              <a:rPr lang="es-ES" sz="1600" b="1" spc="-5" dirty="0">
                <a:solidFill>
                  <a:srgbClr val="595959"/>
                </a:solidFill>
                <a:latin typeface="Arial"/>
                <a:cs typeface="Arial"/>
              </a:rPr>
              <a:t>:</a:t>
            </a:r>
            <a:r>
              <a:rPr lang="es-ES" sz="1600" spc="-5" dirty="0">
                <a:solidFill>
                  <a:srgbClr val="595959"/>
                </a:solidFill>
                <a:latin typeface="Arial"/>
                <a:cs typeface="Arial"/>
              </a:rPr>
              <a:t> nos permite seleccionar una guía de estilo ya existente o también poder crear nuestra propia guía, todo depende del común acuerdo del equipo de desarrollo.</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Inicializamos la configuración con el siguiente comando:</a:t>
            </a:r>
            <a:endParaRPr lang="es-ES" sz="12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a:t>
            </a:r>
            <a:r>
              <a:rPr lang="es-ES" sz="1600" b="1" spc="-5" dirty="0" err="1">
                <a:solidFill>
                  <a:srgbClr val="595959"/>
                </a:solidFill>
                <a:latin typeface="Arial"/>
                <a:cs typeface="Arial"/>
              </a:rPr>
              <a:t>node_modules</a:t>
            </a:r>
            <a:r>
              <a:rPr lang="es-ES" sz="1600" b="1" spc="-5" dirty="0">
                <a:solidFill>
                  <a:srgbClr val="595959"/>
                </a:solidFill>
                <a:latin typeface="Arial"/>
                <a:cs typeface="Arial"/>
              </a:rPr>
              <a:t>/.</a:t>
            </a:r>
            <a:r>
              <a:rPr lang="es-ES" sz="1600" b="1" spc="-5" dirty="0" err="1">
                <a:solidFill>
                  <a:srgbClr val="595959"/>
                </a:solidFill>
                <a:latin typeface="Arial"/>
                <a:cs typeface="Arial"/>
              </a:rPr>
              <a:t>bin</a:t>
            </a:r>
            <a:r>
              <a:rPr lang="es-ES" sz="1600" b="1" spc="-5" dirty="0">
                <a:solidFill>
                  <a:srgbClr val="595959"/>
                </a:solidFill>
                <a:latin typeface="Arial"/>
                <a:cs typeface="Arial"/>
              </a:rPr>
              <a:t>/</a:t>
            </a:r>
            <a:r>
              <a:rPr lang="es-ES" sz="1600" b="1" spc="-5" dirty="0" err="1">
                <a:solidFill>
                  <a:srgbClr val="595959"/>
                </a:solidFill>
                <a:latin typeface="Arial"/>
                <a:cs typeface="Arial"/>
              </a:rPr>
              <a:t>eslint</a:t>
            </a:r>
            <a:r>
              <a:rPr lang="es-ES" sz="1600" b="1" spc="-5" dirty="0">
                <a:solidFill>
                  <a:srgbClr val="595959"/>
                </a:solidFill>
                <a:latin typeface="Arial"/>
                <a:cs typeface="Arial"/>
              </a:rPr>
              <a:t> –</a:t>
            </a:r>
            <a:r>
              <a:rPr lang="es-ES" sz="1600" b="1" spc="-5" dirty="0" err="1">
                <a:solidFill>
                  <a:srgbClr val="595959"/>
                </a:solidFill>
                <a:latin typeface="Arial"/>
                <a:cs typeface="Arial"/>
              </a:rPr>
              <a:t>init</a:t>
            </a: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 Alternativa: </a:t>
            </a:r>
            <a:r>
              <a:rPr lang="es-ES" sz="1600" b="1" spc="-5" dirty="0" err="1">
                <a:solidFill>
                  <a:srgbClr val="595959"/>
                </a:solidFill>
                <a:latin typeface="Arial"/>
                <a:cs typeface="Arial"/>
              </a:rPr>
              <a:t>npx</a:t>
            </a:r>
            <a:r>
              <a:rPr lang="es-ES" sz="1600" b="1" spc="-5" dirty="0">
                <a:solidFill>
                  <a:srgbClr val="595959"/>
                </a:solidFill>
                <a:latin typeface="Arial"/>
                <a:cs typeface="Arial"/>
              </a:rPr>
              <a:t> </a:t>
            </a:r>
            <a:r>
              <a:rPr lang="es-ES" sz="1600" b="1" spc="-5" dirty="0" err="1">
                <a:solidFill>
                  <a:srgbClr val="595959"/>
                </a:solidFill>
                <a:latin typeface="Arial"/>
                <a:cs typeface="Arial"/>
              </a:rPr>
              <a:t>eslint</a:t>
            </a:r>
            <a:r>
              <a:rPr lang="es-ES" sz="1600" b="1" spc="-5" dirty="0">
                <a:solidFill>
                  <a:srgbClr val="595959"/>
                </a:solidFill>
                <a:latin typeface="Arial"/>
                <a:cs typeface="Arial"/>
              </a:rPr>
              <a:t> --</a:t>
            </a:r>
            <a:r>
              <a:rPr lang="es-ES" sz="1600" b="1" spc="-5" dirty="0" err="1">
                <a:solidFill>
                  <a:srgbClr val="595959"/>
                </a:solidFill>
                <a:latin typeface="Arial"/>
                <a:cs typeface="Arial"/>
              </a:rPr>
              <a:t>init</a:t>
            </a: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sz="1600" dirty="0">
              <a:latin typeface="Arial MT"/>
              <a:cs typeface="Arial MT"/>
            </a:endParaRPr>
          </a:p>
        </p:txBody>
      </p:sp>
    </p:spTree>
    <p:extLst>
      <p:ext uri="{BB962C8B-B14F-4D97-AF65-F5344CB8AC3E}">
        <p14:creationId xmlns:p14="http://schemas.microsoft.com/office/powerpoint/2010/main" val="116303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3838870"/>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Cross-</a:t>
            </a:r>
            <a:r>
              <a:rPr lang="es-ES" sz="1600" b="1" spc="-5" dirty="0" err="1">
                <a:solidFill>
                  <a:srgbClr val="595959"/>
                </a:solidFill>
                <a:latin typeface="Arial"/>
                <a:cs typeface="Arial"/>
              </a:rPr>
              <a:t>env</a:t>
            </a:r>
            <a:r>
              <a:rPr lang="es-ES" sz="1600" b="1" spc="-5" dirty="0">
                <a:solidFill>
                  <a:srgbClr val="595959"/>
                </a:solidFill>
                <a:latin typeface="Arial"/>
                <a:cs typeface="Arial"/>
              </a:rPr>
              <a:t>:</a:t>
            </a:r>
            <a:r>
              <a:rPr lang="es-ES" sz="1600" spc="-5" dirty="0">
                <a:solidFill>
                  <a:srgbClr val="595959"/>
                </a:solidFill>
                <a:latin typeface="Arial"/>
                <a:cs typeface="Arial"/>
              </a:rPr>
              <a:t> para el manejo de variables de entorno, la </a:t>
            </a:r>
            <a:r>
              <a:rPr lang="es-ES" sz="1600" spc="-5" dirty="0" err="1">
                <a:solidFill>
                  <a:srgbClr val="595959"/>
                </a:solidFill>
                <a:latin typeface="Arial"/>
                <a:cs typeface="Arial"/>
              </a:rPr>
              <a:t>claúsula</a:t>
            </a:r>
            <a:r>
              <a:rPr lang="es-ES" sz="1600" spc="-5" dirty="0">
                <a:solidFill>
                  <a:srgbClr val="595959"/>
                </a:solidFill>
                <a:latin typeface="Arial"/>
                <a:cs typeface="Arial"/>
              </a:rPr>
              <a:t> </a:t>
            </a:r>
            <a:r>
              <a:rPr lang="es-ES" sz="1600" spc="-5" dirty="0" err="1">
                <a:solidFill>
                  <a:srgbClr val="595959"/>
                </a:solidFill>
                <a:latin typeface="Arial"/>
                <a:cs typeface="Arial"/>
              </a:rPr>
              <a:t>process.NODE_ENV</a:t>
            </a:r>
            <a:r>
              <a:rPr lang="es-ES" sz="1600" spc="-5" dirty="0">
                <a:solidFill>
                  <a:srgbClr val="595959"/>
                </a:solidFill>
                <a:latin typeface="Arial"/>
                <a:cs typeface="Arial"/>
              </a:rPr>
              <a:t>, que puede ser accedida desde cualquier parte de nuestra aplicación por el objeto global </a:t>
            </a:r>
            <a:r>
              <a:rPr lang="es-ES" sz="1600" spc="-5" dirty="0" err="1">
                <a:solidFill>
                  <a:srgbClr val="595959"/>
                </a:solidFill>
                <a:latin typeface="Arial"/>
                <a:cs typeface="Arial"/>
              </a:rPr>
              <a:t>process</a:t>
            </a:r>
            <a:r>
              <a:rPr lang="es-ES" sz="1600" spc="-5" dirty="0">
                <a:solidFill>
                  <a:srgbClr val="595959"/>
                </a:solidFill>
                <a:latin typeface="Arial"/>
                <a:cs typeface="Arial"/>
              </a:rPr>
              <a:t>, facilita su manipulación.</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Es muy importante garantizar la compatibilidad entre los diferentes sistemas operativos ya que cada sistema establece las variables de manera diferente, para asegurar que funcione en diferentes sistemas operativos:</a:t>
            </a:r>
            <a:endParaRPr lang="es-ES" sz="12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600" b="1" spc="-5" dirty="0">
                <a:solidFill>
                  <a:srgbClr val="595959"/>
                </a:solidFill>
                <a:latin typeface="Arial"/>
                <a:cs typeface="Arial"/>
              </a:rPr>
              <a:t>npm i -S </a:t>
            </a:r>
            <a:r>
              <a:rPr lang="es-ES" sz="1600" b="1" spc="-5" dirty="0" err="1">
                <a:solidFill>
                  <a:srgbClr val="595959"/>
                </a:solidFill>
                <a:latin typeface="Arial"/>
                <a:cs typeface="Arial"/>
              </a:rPr>
              <a:t>cross-env</a:t>
            </a: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r>
              <a:rPr lang="es-ES" sz="1100" b="1" spc="-5" dirty="0">
                <a:solidFill>
                  <a:srgbClr val="595959"/>
                </a:solidFill>
                <a:latin typeface="Arial"/>
                <a:cs typeface="Arial"/>
              </a:rPr>
              <a:t>La opción -S es un atajo para --</a:t>
            </a:r>
            <a:r>
              <a:rPr lang="es-ES" sz="1100" b="1" spc="-5" dirty="0" err="1">
                <a:solidFill>
                  <a:srgbClr val="595959"/>
                </a:solidFill>
                <a:latin typeface="Arial"/>
                <a:cs typeface="Arial"/>
              </a:rPr>
              <a:t>save</a:t>
            </a:r>
            <a:r>
              <a:rPr lang="es-ES" sz="1100" b="1" spc="-5" dirty="0">
                <a:solidFill>
                  <a:srgbClr val="595959"/>
                </a:solidFill>
                <a:latin typeface="Arial"/>
                <a:cs typeface="Arial"/>
              </a:rPr>
              <a:t>, lo que significa que el paquete se agregará a la sección </a:t>
            </a:r>
            <a:r>
              <a:rPr lang="es-ES" sz="1100" b="1" spc="-5" dirty="0" err="1">
                <a:solidFill>
                  <a:srgbClr val="595959"/>
                </a:solidFill>
                <a:latin typeface="Arial"/>
                <a:cs typeface="Arial"/>
              </a:rPr>
              <a:t>dependencies</a:t>
            </a:r>
            <a:r>
              <a:rPr lang="es-ES" sz="1100" b="1" spc="-5" dirty="0">
                <a:solidFill>
                  <a:srgbClr val="595959"/>
                </a:solidFill>
                <a:latin typeface="Arial"/>
                <a:cs typeface="Arial"/>
              </a:rPr>
              <a:t> de tu archivo </a:t>
            </a:r>
            <a:r>
              <a:rPr lang="es-ES" sz="1100" b="1" spc="-5" dirty="0" err="1">
                <a:solidFill>
                  <a:srgbClr val="595959"/>
                </a:solidFill>
                <a:latin typeface="Arial"/>
                <a:cs typeface="Arial"/>
              </a:rPr>
              <a:t>package.json</a:t>
            </a:r>
            <a:endParaRPr lang="es-ES" sz="1100" b="1" spc="-5" dirty="0">
              <a:solidFill>
                <a:srgbClr val="595959"/>
              </a:solidFill>
              <a:latin typeface="Arial"/>
              <a:cs typeface="Arial"/>
            </a:endParaRPr>
          </a:p>
          <a:p>
            <a:pPr marL="118110" algn="ctr">
              <a:lnSpc>
                <a:spcPct val="100000"/>
              </a:lnSpc>
              <a:tabLst>
                <a:tab pos="469265" algn="l"/>
                <a:tab pos="469900" algn="l"/>
              </a:tabLst>
            </a:pPr>
            <a:endParaRPr sz="1600" dirty="0">
              <a:latin typeface="Arial MT"/>
              <a:cs typeface="Arial MT"/>
            </a:endParaRPr>
          </a:p>
        </p:txBody>
      </p:sp>
    </p:spTree>
    <p:extLst>
      <p:ext uri="{BB962C8B-B14F-4D97-AF65-F5344CB8AC3E}">
        <p14:creationId xmlns:p14="http://schemas.microsoft.com/office/powerpoint/2010/main" val="390642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a:t>Herramientas de desarrollo</a:t>
            </a:r>
            <a:endParaRPr lang="en-US" spc="-5" dirty="0"/>
          </a:p>
        </p:txBody>
      </p:sp>
      <p:sp>
        <p:nvSpPr>
          <p:cNvPr id="3" name="object 3"/>
          <p:cNvSpPr txBox="1"/>
          <p:nvPr/>
        </p:nvSpPr>
        <p:spPr>
          <a:xfrm>
            <a:off x="384725" y="1176350"/>
            <a:ext cx="8131809" cy="1530546"/>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spc="-5" dirty="0">
                <a:solidFill>
                  <a:srgbClr val="595959"/>
                </a:solidFill>
                <a:latin typeface="Arial"/>
                <a:cs typeface="Arial"/>
              </a:rPr>
              <a:t>Entonces finalmente para utilizarla modificaremos nuestros npm scripts en el archivo </a:t>
            </a:r>
            <a:r>
              <a:rPr lang="es-ES" sz="1600" spc="-5" dirty="0" err="1">
                <a:solidFill>
                  <a:srgbClr val="595959"/>
                </a:solidFill>
                <a:latin typeface="Arial"/>
                <a:cs typeface="Arial"/>
              </a:rPr>
              <a:t>package.json</a:t>
            </a:r>
            <a:r>
              <a:rPr lang="es-ES" sz="1600" spc="-5" dirty="0">
                <a:solidFill>
                  <a:srgbClr val="595959"/>
                </a:solidFill>
                <a:latin typeface="Arial"/>
                <a:cs typeface="Arial"/>
              </a:rPr>
              <a:t> de la siguiente manera:</a:t>
            </a:r>
          </a:p>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118110" algn="ctr">
              <a:lnSpc>
                <a:spcPct val="100000"/>
              </a:lnSpc>
              <a:tabLst>
                <a:tab pos="469265" algn="l"/>
                <a:tab pos="469900" algn="l"/>
              </a:tabLst>
            </a:pPr>
            <a:endParaRPr lang="es-ES" sz="1600" b="1" spc="-5" dirty="0">
              <a:solidFill>
                <a:srgbClr val="595959"/>
              </a:solidFill>
              <a:latin typeface="Arial"/>
              <a:cs typeface="Arial"/>
            </a:endParaRPr>
          </a:p>
          <a:p>
            <a:pPr marL="118110" algn="ctr">
              <a:lnSpc>
                <a:spcPct val="100000"/>
              </a:lnSpc>
              <a:tabLst>
                <a:tab pos="469265" algn="l"/>
                <a:tab pos="469900" algn="l"/>
              </a:tabLst>
            </a:pPr>
            <a:endParaRPr lang="es-ES" sz="1600" dirty="0">
              <a:latin typeface="Arial MT"/>
              <a:cs typeface="Arial MT"/>
            </a:endParaRPr>
          </a:p>
        </p:txBody>
      </p:sp>
      <p:pic>
        <p:nvPicPr>
          <p:cNvPr id="6" name="Imagen 5">
            <a:extLst>
              <a:ext uri="{FF2B5EF4-FFF2-40B4-BE49-F238E27FC236}">
                <a16:creationId xmlns:a16="http://schemas.microsoft.com/office/drawing/2014/main" id="{574DC5B1-F531-0167-7CF0-A6FC95E7BA9C}"/>
              </a:ext>
            </a:extLst>
          </p:cNvPr>
          <p:cNvPicPr>
            <a:picLocks noChangeAspect="1"/>
          </p:cNvPicPr>
          <p:nvPr/>
        </p:nvPicPr>
        <p:blipFill>
          <a:blip r:embed="rId2"/>
          <a:stretch>
            <a:fillRect/>
          </a:stretch>
        </p:blipFill>
        <p:spPr>
          <a:xfrm>
            <a:off x="876300" y="2623919"/>
            <a:ext cx="7391400" cy="1343231"/>
          </a:xfrm>
          <a:prstGeom prst="rect">
            <a:avLst/>
          </a:prstGeom>
        </p:spPr>
      </p:pic>
    </p:spTree>
    <p:extLst>
      <p:ext uri="{BB962C8B-B14F-4D97-AF65-F5344CB8AC3E}">
        <p14:creationId xmlns:p14="http://schemas.microsoft.com/office/powerpoint/2010/main" val="59070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3825"/>
            <a:ext cx="6490970" cy="452120"/>
          </a:xfrm>
          <a:prstGeom prst="rect">
            <a:avLst/>
          </a:prstGeom>
        </p:spPr>
        <p:txBody>
          <a:bodyPr vert="horz" wrap="square" lIns="0" tIns="12700" rIns="0" bIns="0" rtlCol="0">
            <a:spAutoFit/>
          </a:bodyPr>
          <a:lstStyle/>
          <a:p>
            <a:pPr marL="12700">
              <a:lnSpc>
                <a:spcPct val="100000"/>
              </a:lnSpc>
              <a:spcBef>
                <a:spcPts val="100"/>
              </a:spcBef>
            </a:pPr>
            <a:r>
              <a:rPr lang="en-US" spc="-10" dirty="0" err="1"/>
              <a:t>Herramientas</a:t>
            </a:r>
            <a:r>
              <a:rPr lang="en-US" spc="-10" dirty="0"/>
              <a:t> de </a:t>
            </a:r>
            <a:r>
              <a:rPr lang="en-US" spc="-10" dirty="0" err="1"/>
              <a:t>desarrollo</a:t>
            </a:r>
            <a:endParaRPr spc="-5" dirty="0"/>
          </a:p>
        </p:txBody>
      </p:sp>
      <p:sp>
        <p:nvSpPr>
          <p:cNvPr id="3" name="object 3"/>
          <p:cNvSpPr txBox="1"/>
          <p:nvPr/>
        </p:nvSpPr>
        <p:spPr>
          <a:xfrm>
            <a:off x="384725" y="1176350"/>
            <a:ext cx="8131809" cy="1530546"/>
          </a:xfrm>
          <a:prstGeom prst="rect">
            <a:avLst/>
          </a:prstGeom>
        </p:spPr>
        <p:txBody>
          <a:bodyPr vert="horz" wrap="square" lIns="0" tIns="52704" rIns="0" bIns="0" rtlCol="0">
            <a:spAutoFit/>
          </a:bodyPr>
          <a:lstStyle/>
          <a:p>
            <a:pPr marL="469900" indent="-351790" algn="just">
              <a:lnSpc>
                <a:spcPct val="100000"/>
              </a:lnSpc>
              <a:buFont typeface="Arial MT"/>
              <a:buChar char="●"/>
              <a:tabLst>
                <a:tab pos="469265" algn="l"/>
                <a:tab pos="469900" algn="l"/>
              </a:tabLst>
            </a:pPr>
            <a:endParaRPr lang="es-ES" sz="1600" spc="-5" dirty="0">
              <a:solidFill>
                <a:srgbClr val="595959"/>
              </a:solidFill>
              <a:latin typeface="Arial"/>
              <a:cs typeface="Arial"/>
            </a:endParaRPr>
          </a:p>
          <a:p>
            <a:pPr marL="469900" indent="-351790" algn="just">
              <a:lnSpc>
                <a:spcPct val="100000"/>
              </a:lnSpc>
              <a:buFont typeface="Arial MT"/>
              <a:buChar char="●"/>
              <a:tabLst>
                <a:tab pos="469265" algn="l"/>
                <a:tab pos="469900" algn="l"/>
              </a:tabLst>
            </a:pPr>
            <a:r>
              <a:rPr lang="es-ES" sz="1600" b="1" spc="-5" dirty="0">
                <a:solidFill>
                  <a:srgbClr val="595959"/>
                </a:solidFill>
                <a:latin typeface="Arial"/>
                <a:cs typeface="Arial"/>
              </a:rPr>
              <a:t>Dot-env:</a:t>
            </a:r>
            <a:r>
              <a:rPr lang="es-ES" sz="1600" spc="-5" dirty="0">
                <a:solidFill>
                  <a:srgbClr val="595959"/>
                </a:solidFill>
                <a:latin typeface="Arial"/>
                <a:cs typeface="Arial"/>
              </a:rPr>
              <a:t> nuestras variables de configuración están almacenadas en un archivo JavaScript y sus valores están marcados en el código fuente de la aplicación, lo cual NO es una buena práctica pues se estaría exponiendo datos sensibles, la idea es extraer esta información y tenerla en archivos separados por entorno pues no es la misma base de datos de desarrollo que la de producción.</a:t>
            </a:r>
            <a:endParaRPr lang="es-ES" sz="1200" spc="-5" dirty="0">
              <a:solidFill>
                <a:srgbClr val="595959"/>
              </a:solidFill>
              <a:latin typeface="Arial"/>
              <a:cs typeface="Arial"/>
            </a:endParaRPr>
          </a:p>
        </p:txBody>
      </p:sp>
    </p:spTree>
    <p:extLst>
      <p:ext uri="{BB962C8B-B14F-4D97-AF65-F5344CB8AC3E}">
        <p14:creationId xmlns:p14="http://schemas.microsoft.com/office/powerpoint/2010/main" val="2836765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802</Words>
  <Application>Microsoft Office PowerPoint</Application>
  <PresentationFormat>Presentación en pantalla (16:9)</PresentationFormat>
  <Paragraphs>79</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MT</vt:lpstr>
      <vt:lpstr>Calibri</vt:lpstr>
      <vt:lpstr>Consolas</vt:lpstr>
      <vt:lpstr>Office Theme</vt:lpstr>
      <vt:lpstr>Presentación de PowerPoint</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lpstr>Herramientas de desarrollo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dc:title>
  <cp:lastModifiedBy>Norbey Danilo Muñoz Cañon</cp:lastModifiedBy>
  <cp:revision>10</cp:revision>
  <dcterms:created xsi:type="dcterms:W3CDTF">2023-06-08T05:14:51Z</dcterms:created>
  <dcterms:modified xsi:type="dcterms:W3CDTF">2023-11-09T21:56:23Z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