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3" r:id="rId15"/>
    <p:sldId id="284" r:id="rId16"/>
    <p:sldId id="269" r:id="rId17"/>
    <p:sldId id="270" r:id="rId18"/>
    <p:sldId id="271" r:id="rId19"/>
    <p:sldId id="272" r:id="rId20"/>
    <p:sldId id="274" r:id="rId21"/>
    <p:sldId id="273" r:id="rId22"/>
    <p:sldId id="276" r:id="rId23"/>
    <p:sldId id="277" r:id="rId24"/>
    <p:sldId id="281" r:id="rId25"/>
    <p:sldId id="278" r:id="rId26"/>
    <p:sldId id="279" r:id="rId27"/>
    <p:sldId id="282" r:id="rId28"/>
    <p:sldId id="275" r:id="rId29"/>
    <p:sldId id="285" r:id="rId30"/>
    <p:sldId id="286" r:id="rId31"/>
    <p:sldId id="287" r:id="rId32"/>
    <p:sldId id="288" r:id="rId33"/>
    <p:sldId id="280" r:id="rId34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45D0CA-A6F9-45E2-BFBD-2657658E24B6}" v="2" dt="2023-10-03T04:06:41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0194" autoAdjust="0"/>
  </p:normalViewPr>
  <p:slideViewPr>
    <p:cSldViewPr snapToGrid="0">
      <p:cViewPr varScale="1">
        <p:scale>
          <a:sx n="75" d="100"/>
          <a:sy n="75" d="100"/>
        </p:scale>
        <p:origin x="9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BEY DANILO MUÑOZ CAÑON" userId="29f64d73-8b12-4c53-a9f3-1c223397a229" providerId="ADAL" clId="{E245D0CA-A6F9-45E2-BFBD-2657658E24B6}"/>
    <pc:docChg chg="custSel delSld modSld">
      <pc:chgData name="NORBEY DANILO MUÑOZ CAÑON" userId="29f64d73-8b12-4c53-a9f3-1c223397a229" providerId="ADAL" clId="{E245D0CA-A6F9-45E2-BFBD-2657658E24B6}" dt="2023-10-05T16:31:24.200" v="128" actId="20577"/>
      <pc:docMkLst>
        <pc:docMk/>
      </pc:docMkLst>
      <pc:sldChg chg="modSp mod">
        <pc:chgData name="NORBEY DANILO MUÑOZ CAÑON" userId="29f64d73-8b12-4c53-a9f3-1c223397a229" providerId="ADAL" clId="{E245D0CA-A6F9-45E2-BFBD-2657658E24B6}" dt="2023-10-03T03:58:56.162" v="35" actId="27636"/>
        <pc:sldMkLst>
          <pc:docMk/>
          <pc:sldMk cId="1938455622" sldId="256"/>
        </pc:sldMkLst>
        <pc:spChg chg="mod">
          <ac:chgData name="NORBEY DANILO MUÑOZ CAÑON" userId="29f64d73-8b12-4c53-a9f3-1c223397a229" providerId="ADAL" clId="{E245D0CA-A6F9-45E2-BFBD-2657658E24B6}" dt="2023-10-03T03:58:56.162" v="35" actId="27636"/>
          <ac:spMkLst>
            <pc:docMk/>
            <pc:sldMk cId="1938455622" sldId="256"/>
            <ac:spMk id="3" creationId="{00000000-0000-0000-0000-000000000000}"/>
          </ac:spMkLst>
        </pc:spChg>
      </pc:sldChg>
      <pc:sldChg chg="modSp mod">
        <pc:chgData name="NORBEY DANILO MUÑOZ CAÑON" userId="29f64d73-8b12-4c53-a9f3-1c223397a229" providerId="ADAL" clId="{E245D0CA-A6F9-45E2-BFBD-2657658E24B6}" dt="2023-10-03T04:05:51.239" v="84" actId="313"/>
        <pc:sldMkLst>
          <pc:docMk/>
          <pc:sldMk cId="716055894" sldId="278"/>
        </pc:sldMkLst>
        <pc:spChg chg="mod">
          <ac:chgData name="NORBEY DANILO MUÑOZ CAÑON" userId="29f64d73-8b12-4c53-a9f3-1c223397a229" providerId="ADAL" clId="{E245D0CA-A6F9-45E2-BFBD-2657658E24B6}" dt="2023-10-03T04:05:51.239" v="84" actId="313"/>
          <ac:spMkLst>
            <pc:docMk/>
            <pc:sldMk cId="716055894" sldId="278"/>
            <ac:spMk id="4" creationId="{00000000-0000-0000-0000-000000000000}"/>
          </ac:spMkLst>
        </pc:spChg>
        <pc:spChg chg="mod">
          <ac:chgData name="NORBEY DANILO MUÑOZ CAÑON" userId="29f64d73-8b12-4c53-a9f3-1c223397a229" providerId="ADAL" clId="{E245D0CA-A6F9-45E2-BFBD-2657658E24B6}" dt="2023-10-03T04:05:49.042" v="83" actId="1076"/>
          <ac:spMkLst>
            <pc:docMk/>
            <pc:sldMk cId="716055894" sldId="278"/>
            <ac:spMk id="5" creationId="{00000000-0000-0000-0000-000000000000}"/>
          </ac:spMkLst>
        </pc:spChg>
      </pc:sldChg>
      <pc:sldChg chg="modSp mod">
        <pc:chgData name="NORBEY DANILO MUÑOZ CAÑON" userId="29f64d73-8b12-4c53-a9f3-1c223397a229" providerId="ADAL" clId="{E245D0CA-A6F9-45E2-BFBD-2657658E24B6}" dt="2023-10-03T04:06:41.096" v="87" actId="20577"/>
        <pc:sldMkLst>
          <pc:docMk/>
          <pc:sldMk cId="2369174493" sldId="280"/>
        </pc:sldMkLst>
        <pc:spChg chg="mod">
          <ac:chgData name="NORBEY DANILO MUÑOZ CAÑON" userId="29f64d73-8b12-4c53-a9f3-1c223397a229" providerId="ADAL" clId="{E245D0CA-A6F9-45E2-BFBD-2657658E24B6}" dt="2023-10-03T04:06:41.096" v="87" actId="20577"/>
          <ac:spMkLst>
            <pc:docMk/>
            <pc:sldMk cId="2369174493" sldId="280"/>
            <ac:spMk id="5" creationId="{36AFBEDF-B6B7-4A1B-9B61-040528923CB2}"/>
          </ac:spMkLst>
        </pc:spChg>
      </pc:sldChg>
      <pc:sldChg chg="modNotesTx">
        <pc:chgData name="NORBEY DANILO MUÑOZ CAÑON" userId="29f64d73-8b12-4c53-a9f3-1c223397a229" providerId="ADAL" clId="{E245D0CA-A6F9-45E2-BFBD-2657658E24B6}" dt="2023-10-05T16:31:24.200" v="128" actId="20577"/>
        <pc:sldMkLst>
          <pc:docMk/>
          <pc:sldMk cId="3270059144" sldId="281"/>
        </pc:sldMkLst>
      </pc:sldChg>
      <pc:sldChg chg="modSp del mod">
        <pc:chgData name="NORBEY DANILO MUÑOZ CAÑON" userId="29f64d73-8b12-4c53-a9f3-1c223397a229" providerId="ADAL" clId="{E245D0CA-A6F9-45E2-BFBD-2657658E24B6}" dt="2023-10-03T04:06:37.911" v="86" actId="47"/>
        <pc:sldMkLst>
          <pc:docMk/>
          <pc:sldMk cId="4087120299" sldId="289"/>
        </pc:sldMkLst>
        <pc:spChg chg="mod">
          <ac:chgData name="NORBEY DANILO MUÑOZ CAÑON" userId="29f64d73-8b12-4c53-a9f3-1c223397a229" providerId="ADAL" clId="{E245D0CA-A6F9-45E2-BFBD-2657658E24B6}" dt="2023-10-03T04:06:28.630" v="85" actId="20577"/>
          <ac:spMkLst>
            <pc:docMk/>
            <pc:sldMk cId="4087120299" sldId="289"/>
            <ac:spMk id="2" creationId="{3E7C931E-B362-4ECA-A425-ECFCF969DC05}"/>
          </ac:spMkLst>
        </pc:spChg>
      </pc:sldChg>
    </pc:docChg>
  </pc:docChgLst>
  <pc:docChgLst>
    <pc:chgData name="NORBEY DANILO" userId="29f64d73-8b12-4c53-a9f3-1c223397a229" providerId="ADAL" clId="{B672A1EE-8648-4D68-8223-1E783B109556}"/>
    <pc:docChg chg="custSel modSld">
      <pc:chgData name="NORBEY DANILO" userId="29f64d73-8b12-4c53-a9f3-1c223397a229" providerId="ADAL" clId="{B672A1EE-8648-4D68-8223-1E783B109556}" dt="2023-03-28T18:51:56.890" v="1" actId="478"/>
      <pc:docMkLst>
        <pc:docMk/>
      </pc:docMkLst>
      <pc:sldChg chg="delSp modSp mod">
        <pc:chgData name="NORBEY DANILO" userId="29f64d73-8b12-4c53-a9f3-1c223397a229" providerId="ADAL" clId="{B672A1EE-8648-4D68-8223-1E783B109556}" dt="2023-03-28T18:51:56.890" v="1" actId="478"/>
        <pc:sldMkLst>
          <pc:docMk/>
          <pc:sldMk cId="1938455622" sldId="256"/>
        </pc:sldMkLst>
        <pc:spChg chg="del mod">
          <ac:chgData name="NORBEY DANILO" userId="29f64d73-8b12-4c53-a9f3-1c223397a229" providerId="ADAL" clId="{B672A1EE-8648-4D68-8223-1E783B109556}" dt="2023-03-28T18:51:56.890" v="1" actId="478"/>
          <ac:spMkLst>
            <pc:docMk/>
            <pc:sldMk cId="1938455622" sldId="25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3DEA5-2044-46DB-B47D-D6E9C02C65AF}" type="datetimeFigureOut">
              <a:rPr lang="es-CO" smtClean="0"/>
              <a:t>5/10/2023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DF1A6-957C-4ABC-9AC6-289AC1DE95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3562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Git </a:t>
            </a:r>
            <a:r>
              <a:rPr lang="es-CO" dirty="0" err="1"/>
              <a:t>pull</a:t>
            </a:r>
            <a:r>
              <a:rPr lang="es-CO" dirty="0"/>
              <a:t> = </a:t>
            </a:r>
            <a:r>
              <a:rPr lang="es-CO" dirty="0" err="1"/>
              <a:t>git</a:t>
            </a:r>
            <a:r>
              <a:rPr lang="es-CO" dirty="0"/>
              <a:t> </a:t>
            </a:r>
            <a:r>
              <a:rPr lang="es-CO" dirty="0" err="1"/>
              <a:t>fetch</a:t>
            </a:r>
            <a:r>
              <a:rPr lang="es-CO" dirty="0"/>
              <a:t> + </a:t>
            </a:r>
            <a:r>
              <a:rPr lang="es-CO" dirty="0" err="1"/>
              <a:t>git</a:t>
            </a:r>
            <a:r>
              <a:rPr lang="es-CO" dirty="0"/>
              <a:t> </a:t>
            </a:r>
            <a:r>
              <a:rPr lang="es-CO" dirty="0" err="1"/>
              <a:t>merge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DF1A6-957C-4ABC-9AC6-289AC1DE95B6}" type="slidenum">
              <a:rPr lang="es-CO" smtClean="0"/>
              <a:t>24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076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D92D-E632-4635-9991-E9980CF85EF9}" type="datetimeFigureOut">
              <a:rPr lang="es-BO" smtClean="0"/>
              <a:t>5/10/2023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E2BC-B22E-4B47-84B4-56808922E97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77630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D92D-E632-4635-9991-E9980CF85EF9}" type="datetimeFigureOut">
              <a:rPr lang="es-BO" smtClean="0"/>
              <a:t>5/10/2023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E2BC-B22E-4B47-84B4-56808922E97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9996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D92D-E632-4635-9991-E9980CF85EF9}" type="datetimeFigureOut">
              <a:rPr lang="es-BO" smtClean="0"/>
              <a:t>5/10/2023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E2BC-B22E-4B47-84B4-56808922E97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8787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D92D-E632-4635-9991-E9980CF85EF9}" type="datetimeFigureOut">
              <a:rPr lang="es-BO" smtClean="0"/>
              <a:t>5/10/2023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E2BC-B22E-4B47-84B4-56808922E97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6708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D92D-E632-4635-9991-E9980CF85EF9}" type="datetimeFigureOut">
              <a:rPr lang="es-BO" smtClean="0"/>
              <a:t>5/10/2023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E2BC-B22E-4B47-84B4-56808922E97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8066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D92D-E632-4635-9991-E9980CF85EF9}" type="datetimeFigureOut">
              <a:rPr lang="es-BO" smtClean="0"/>
              <a:t>5/10/2023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E2BC-B22E-4B47-84B4-56808922E97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3748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D92D-E632-4635-9991-E9980CF85EF9}" type="datetimeFigureOut">
              <a:rPr lang="es-BO" smtClean="0"/>
              <a:t>5/10/2023</a:t>
            </a:fld>
            <a:endParaRPr lang="es-B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E2BC-B22E-4B47-84B4-56808922E97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7533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D92D-E632-4635-9991-E9980CF85EF9}" type="datetimeFigureOut">
              <a:rPr lang="es-BO" smtClean="0"/>
              <a:t>5/10/2023</a:t>
            </a:fld>
            <a:endParaRPr lang="es-B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E2BC-B22E-4B47-84B4-56808922E97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2777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D92D-E632-4635-9991-E9980CF85EF9}" type="datetimeFigureOut">
              <a:rPr lang="es-BO" smtClean="0"/>
              <a:t>5/10/2023</a:t>
            </a:fld>
            <a:endParaRPr lang="es-B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E2BC-B22E-4B47-84B4-56808922E97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8436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D92D-E632-4635-9991-E9980CF85EF9}" type="datetimeFigureOut">
              <a:rPr lang="es-BO" smtClean="0"/>
              <a:t>5/10/2023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E2BC-B22E-4B47-84B4-56808922E97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48145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D92D-E632-4635-9991-E9980CF85EF9}" type="datetimeFigureOut">
              <a:rPr lang="es-BO" smtClean="0"/>
              <a:t>5/10/2023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9E2BC-B22E-4B47-84B4-56808922E97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1044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DD92D-E632-4635-9991-E9980CF85EF9}" type="datetimeFigureOut">
              <a:rPr lang="es-BO" smtClean="0"/>
              <a:t>5/10/2023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9E2BC-B22E-4B47-84B4-56808922E97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3553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duatro/simple-on-line-statu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687782"/>
            <a:ext cx="9144000" cy="2570018"/>
          </a:xfrm>
        </p:spPr>
        <p:txBody>
          <a:bodyPr>
            <a:normAutofit fontScale="85000" lnSpcReduction="20000"/>
          </a:bodyPr>
          <a:lstStyle/>
          <a:p>
            <a:r>
              <a:rPr lang="es-ES" sz="9800" dirty="0"/>
              <a:t>GIT / GITHUB</a:t>
            </a:r>
          </a:p>
          <a:p>
            <a:endParaRPr lang="es-ES" sz="6600" dirty="0"/>
          </a:p>
          <a:p>
            <a:r>
              <a:rPr lang="es-ES" sz="6600" dirty="0"/>
              <a:t>Guía orientada y comandos</a:t>
            </a:r>
            <a:endParaRPr lang="es-BO" sz="6600" dirty="0"/>
          </a:p>
        </p:txBody>
      </p:sp>
    </p:spTree>
    <p:extLst>
      <p:ext uri="{BB962C8B-B14F-4D97-AF65-F5344CB8AC3E}">
        <p14:creationId xmlns:p14="http://schemas.microsoft.com/office/powerpoint/2010/main" val="1938455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8736" y="241158"/>
            <a:ext cx="3992946" cy="7449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" name="Rectángulo 2"/>
          <p:cNvSpPr/>
          <p:nvPr/>
        </p:nvSpPr>
        <p:spPr>
          <a:xfrm>
            <a:off x="278736" y="241158"/>
            <a:ext cx="40260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BO" sz="4000" dirty="0">
                <a:solidFill>
                  <a:schemeClr val="bg1"/>
                </a:solidFill>
              </a:rPr>
              <a:t>Comandos básicos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282781" y="1923564"/>
            <a:ext cx="64166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/>
              <a:t>Del </a:t>
            </a:r>
            <a:r>
              <a:rPr lang="es-ES" sz="4000" dirty="0" err="1"/>
              <a:t>Staging</a:t>
            </a:r>
            <a:r>
              <a:rPr lang="es-ES" sz="4000" dirty="0"/>
              <a:t> </a:t>
            </a:r>
            <a:r>
              <a:rPr lang="es-ES" sz="4000" dirty="0" err="1"/>
              <a:t>Area</a:t>
            </a:r>
            <a:r>
              <a:rPr lang="es-ES" sz="4000" dirty="0"/>
              <a:t> al </a:t>
            </a:r>
            <a:r>
              <a:rPr lang="es-ES" sz="4000" dirty="0" err="1"/>
              <a:t>Repository</a:t>
            </a:r>
            <a:endParaRPr lang="es-BO" sz="4000" dirty="0"/>
          </a:p>
        </p:txBody>
      </p:sp>
      <p:sp>
        <p:nvSpPr>
          <p:cNvPr id="5" name="Rectángulo 4"/>
          <p:cNvSpPr/>
          <p:nvPr/>
        </p:nvSpPr>
        <p:spPr>
          <a:xfrm>
            <a:off x="1282781" y="3011252"/>
            <a:ext cx="102951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4000" dirty="0" err="1">
                <a:latin typeface="Courier"/>
              </a:rPr>
              <a:t>git</a:t>
            </a:r>
            <a:r>
              <a:rPr lang="es-BO" sz="4000" dirty="0">
                <a:latin typeface="Courier"/>
              </a:rPr>
              <a:t> </a:t>
            </a:r>
            <a:r>
              <a:rPr lang="es-BO" sz="4000" dirty="0" err="1">
                <a:latin typeface="Courier"/>
              </a:rPr>
              <a:t>commit</a:t>
            </a:r>
            <a:r>
              <a:rPr lang="es-BO" sz="4000" dirty="0">
                <a:latin typeface="Courier"/>
              </a:rPr>
              <a:t> –m “</a:t>
            </a:r>
            <a:r>
              <a:rPr lang="es-BO" sz="4000" dirty="0" err="1">
                <a:latin typeface="Courier"/>
              </a:rPr>
              <a:t>Commit</a:t>
            </a:r>
            <a:r>
              <a:rPr lang="es-BO" sz="4000" dirty="0">
                <a:latin typeface="Courier"/>
              </a:rPr>
              <a:t> </a:t>
            </a:r>
            <a:r>
              <a:rPr lang="es-BO" sz="4000" dirty="0" err="1">
                <a:latin typeface="Courier"/>
              </a:rPr>
              <a:t>Message</a:t>
            </a:r>
            <a:r>
              <a:rPr lang="es-BO" sz="4000" dirty="0">
                <a:latin typeface="Courier"/>
              </a:rPr>
              <a:t>”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282781" y="4375372"/>
            <a:ext cx="7480219" cy="1849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484848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 Conventions for Commit Messages:</a:t>
            </a:r>
            <a:endParaRPr lang="es-B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484848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Must be in quotation marks</a:t>
            </a:r>
            <a:endParaRPr lang="es-BO" sz="1600" dirty="0">
              <a:solidFill>
                <a:srgbClr val="48484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484848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Written in the present tense</a:t>
            </a:r>
            <a:endParaRPr lang="es-BO" sz="1600" dirty="0">
              <a:solidFill>
                <a:srgbClr val="48484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484848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Should be brief (50 characters or less) when using </a:t>
            </a:r>
            <a:r>
              <a:rPr lang="en-US" sz="2800" dirty="0">
                <a:solidFill>
                  <a:srgbClr val="15141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-m</a:t>
            </a:r>
            <a:endParaRPr lang="es-BO" sz="3600" dirty="0">
              <a:solidFill>
                <a:srgbClr val="48484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764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8736" y="241158"/>
            <a:ext cx="3992946" cy="7449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" name="Rectángulo 2"/>
          <p:cNvSpPr/>
          <p:nvPr/>
        </p:nvSpPr>
        <p:spPr>
          <a:xfrm>
            <a:off x="278736" y="241158"/>
            <a:ext cx="40260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BO" sz="4000" dirty="0">
                <a:solidFill>
                  <a:schemeClr val="bg1"/>
                </a:solidFill>
              </a:rPr>
              <a:t>Comandos básicos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282781" y="1923564"/>
            <a:ext cx="68384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/>
              <a:t>Viendo el estado de los archivos</a:t>
            </a:r>
            <a:endParaRPr lang="es-BO" sz="4000" dirty="0"/>
          </a:p>
        </p:txBody>
      </p:sp>
      <p:sp>
        <p:nvSpPr>
          <p:cNvPr id="5" name="Rectángulo 4"/>
          <p:cNvSpPr/>
          <p:nvPr/>
        </p:nvSpPr>
        <p:spPr>
          <a:xfrm>
            <a:off x="1282781" y="3011252"/>
            <a:ext cx="102951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4000" dirty="0" err="1">
                <a:latin typeface="Courier"/>
              </a:rPr>
              <a:t>git</a:t>
            </a:r>
            <a:r>
              <a:rPr lang="es-BO" sz="4000" dirty="0">
                <a:latin typeface="Courier"/>
              </a:rPr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2062264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8736" y="241158"/>
            <a:ext cx="3992946" cy="7449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" name="Rectángulo 2"/>
          <p:cNvSpPr/>
          <p:nvPr/>
        </p:nvSpPr>
        <p:spPr>
          <a:xfrm>
            <a:off x="278736" y="241158"/>
            <a:ext cx="40260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BO" sz="4000" dirty="0">
                <a:solidFill>
                  <a:schemeClr val="bg1"/>
                </a:solidFill>
              </a:rPr>
              <a:t>Comandos básicos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282781" y="1923564"/>
            <a:ext cx="87180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/>
              <a:t>Revisando</a:t>
            </a:r>
            <a:r>
              <a:rPr lang="es-ES" dirty="0"/>
              <a:t> </a:t>
            </a:r>
            <a:r>
              <a:rPr lang="es-ES" sz="4000" dirty="0"/>
              <a:t>la historia de nuestro proyecto</a:t>
            </a:r>
            <a:endParaRPr lang="es-BO" sz="4000" dirty="0"/>
          </a:p>
        </p:txBody>
      </p:sp>
      <p:sp>
        <p:nvSpPr>
          <p:cNvPr id="5" name="Rectángulo 4"/>
          <p:cNvSpPr/>
          <p:nvPr/>
        </p:nvSpPr>
        <p:spPr>
          <a:xfrm>
            <a:off x="1282781" y="3011252"/>
            <a:ext cx="102951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4000" dirty="0" err="1">
                <a:latin typeface="Courier"/>
              </a:rPr>
              <a:t>git</a:t>
            </a:r>
            <a:r>
              <a:rPr lang="es-BO" sz="4000" dirty="0">
                <a:latin typeface="Courier"/>
              </a:rPr>
              <a:t> log</a:t>
            </a:r>
          </a:p>
        </p:txBody>
      </p:sp>
    </p:spTree>
    <p:extLst>
      <p:ext uri="{BB962C8B-B14F-4D97-AF65-F5344CB8AC3E}">
        <p14:creationId xmlns:p14="http://schemas.microsoft.com/office/powerpoint/2010/main" val="2778194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8736" y="241158"/>
            <a:ext cx="3992946" cy="7449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" name="Rectángulo 2"/>
          <p:cNvSpPr/>
          <p:nvPr/>
        </p:nvSpPr>
        <p:spPr>
          <a:xfrm>
            <a:off x="278736" y="241158"/>
            <a:ext cx="40260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BO" sz="4000" dirty="0">
                <a:solidFill>
                  <a:schemeClr val="bg1"/>
                </a:solidFill>
              </a:rPr>
              <a:t>Comandos básicos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282780" y="1551084"/>
            <a:ext cx="101816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0" dirty="0"/>
              <a:t>Revisando</a:t>
            </a:r>
            <a:r>
              <a:rPr lang="es-ES" dirty="0"/>
              <a:t> </a:t>
            </a:r>
            <a:r>
              <a:rPr lang="es-ES" sz="4000" dirty="0"/>
              <a:t>las diferencias entre el </a:t>
            </a:r>
            <a:r>
              <a:rPr lang="es-ES" sz="4000" dirty="0" err="1"/>
              <a:t>working</a:t>
            </a:r>
            <a:r>
              <a:rPr lang="es-ES" sz="4000" dirty="0"/>
              <a:t> </a:t>
            </a:r>
            <a:r>
              <a:rPr lang="es-ES" sz="4000" dirty="0" err="1"/>
              <a:t>directory</a:t>
            </a:r>
            <a:r>
              <a:rPr lang="es-ES" sz="4000" dirty="0"/>
              <a:t> y el </a:t>
            </a:r>
            <a:r>
              <a:rPr lang="es-ES" sz="4000" dirty="0" err="1"/>
              <a:t>staging</a:t>
            </a:r>
            <a:r>
              <a:rPr lang="es-ES" sz="4000" dirty="0"/>
              <a:t> área (cambios desde el último </a:t>
            </a:r>
            <a:r>
              <a:rPr lang="es-ES" sz="4000" dirty="0" err="1"/>
              <a:t>commit</a:t>
            </a:r>
            <a:r>
              <a:rPr lang="es-ES" sz="4000" dirty="0"/>
              <a:t>)</a:t>
            </a:r>
            <a:endParaRPr lang="es-BO" sz="4000" dirty="0"/>
          </a:p>
        </p:txBody>
      </p:sp>
      <p:sp>
        <p:nvSpPr>
          <p:cNvPr id="5" name="Rectángulo 4"/>
          <p:cNvSpPr/>
          <p:nvPr/>
        </p:nvSpPr>
        <p:spPr>
          <a:xfrm>
            <a:off x="1282780" y="4092116"/>
            <a:ext cx="102951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4000" dirty="0" err="1">
                <a:latin typeface="Courier"/>
              </a:rPr>
              <a:t>git</a:t>
            </a:r>
            <a:r>
              <a:rPr lang="es-BO" sz="4000" dirty="0">
                <a:latin typeface="Courier"/>
              </a:rPr>
              <a:t> </a:t>
            </a:r>
            <a:r>
              <a:rPr lang="es-BO" sz="4000" dirty="0" err="1">
                <a:latin typeface="Courier"/>
              </a:rPr>
              <a:t>diff</a:t>
            </a:r>
            <a:r>
              <a:rPr lang="es-BO" sz="4000" dirty="0">
                <a:latin typeface="Courier"/>
              </a:rPr>
              <a:t> &lt;</a:t>
            </a:r>
            <a:r>
              <a:rPr lang="es-BO" sz="4000" dirty="0" err="1">
                <a:latin typeface="Courier"/>
              </a:rPr>
              <a:t>filename</a:t>
            </a:r>
            <a:r>
              <a:rPr lang="es-BO" sz="4000" dirty="0">
                <a:latin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47463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8736" y="241158"/>
            <a:ext cx="3992946" cy="7449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" name="Rectángulo 2"/>
          <p:cNvSpPr/>
          <p:nvPr/>
        </p:nvSpPr>
        <p:spPr>
          <a:xfrm>
            <a:off x="278736" y="241158"/>
            <a:ext cx="40260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BO" sz="4000" dirty="0">
                <a:solidFill>
                  <a:schemeClr val="bg1"/>
                </a:solidFill>
              </a:rPr>
              <a:t>Comandos básicos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282780" y="1551084"/>
            <a:ext cx="101816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0" dirty="0"/>
              <a:t>Revisando</a:t>
            </a:r>
            <a:r>
              <a:rPr lang="es-ES" dirty="0"/>
              <a:t> </a:t>
            </a:r>
            <a:r>
              <a:rPr lang="es-ES" sz="4000" dirty="0"/>
              <a:t>las diferencias de un archivo entre dos Branch diferentes</a:t>
            </a:r>
            <a:endParaRPr lang="es-BO" sz="4000" dirty="0"/>
          </a:p>
        </p:txBody>
      </p:sp>
      <p:sp>
        <p:nvSpPr>
          <p:cNvPr id="5" name="Rectángulo 4"/>
          <p:cNvSpPr/>
          <p:nvPr/>
        </p:nvSpPr>
        <p:spPr>
          <a:xfrm>
            <a:off x="512572" y="4100505"/>
            <a:ext cx="11166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4000" dirty="0" err="1">
                <a:latin typeface="Courier"/>
              </a:rPr>
              <a:t>git</a:t>
            </a:r>
            <a:r>
              <a:rPr lang="es-BO" sz="4000" dirty="0">
                <a:latin typeface="Courier"/>
              </a:rPr>
              <a:t> </a:t>
            </a:r>
            <a:r>
              <a:rPr lang="es-BO" sz="4000" dirty="0" err="1">
                <a:latin typeface="Courier"/>
              </a:rPr>
              <a:t>diff</a:t>
            </a:r>
            <a:r>
              <a:rPr lang="es-BO" sz="4000" dirty="0">
                <a:latin typeface="Courier"/>
              </a:rPr>
              <a:t> branch1 branch2 &lt;</a:t>
            </a:r>
            <a:r>
              <a:rPr lang="es-BO" sz="4000" dirty="0" err="1">
                <a:latin typeface="Courier"/>
              </a:rPr>
              <a:t>filename</a:t>
            </a:r>
            <a:r>
              <a:rPr lang="es-BO" sz="4000" dirty="0">
                <a:latin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34075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8736" y="241158"/>
            <a:ext cx="3992946" cy="7449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" name="Rectángulo 2"/>
          <p:cNvSpPr/>
          <p:nvPr/>
        </p:nvSpPr>
        <p:spPr>
          <a:xfrm>
            <a:off x="278736" y="241158"/>
            <a:ext cx="40260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BO" sz="4000" dirty="0">
                <a:solidFill>
                  <a:schemeClr val="bg1"/>
                </a:solidFill>
              </a:rPr>
              <a:t>Comandos básicos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282780" y="1551084"/>
            <a:ext cx="101816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0" dirty="0"/>
              <a:t>Revisando</a:t>
            </a:r>
            <a:r>
              <a:rPr lang="es-ES" dirty="0"/>
              <a:t> </a:t>
            </a:r>
            <a:r>
              <a:rPr lang="es-ES" sz="4000" dirty="0"/>
              <a:t>las diferencias de un archivo entre dos </a:t>
            </a:r>
            <a:r>
              <a:rPr lang="es-ES" sz="4000" dirty="0" err="1"/>
              <a:t>commits</a:t>
            </a:r>
            <a:endParaRPr lang="es-BO" sz="4000" dirty="0"/>
          </a:p>
        </p:txBody>
      </p:sp>
      <p:sp>
        <p:nvSpPr>
          <p:cNvPr id="5" name="Rectángulo 4"/>
          <p:cNvSpPr/>
          <p:nvPr/>
        </p:nvSpPr>
        <p:spPr>
          <a:xfrm>
            <a:off x="512572" y="4100505"/>
            <a:ext cx="11166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4000" dirty="0" err="1">
                <a:latin typeface="Courier"/>
              </a:rPr>
              <a:t>git</a:t>
            </a:r>
            <a:r>
              <a:rPr lang="es-BO" sz="4000" dirty="0">
                <a:latin typeface="Courier"/>
              </a:rPr>
              <a:t> </a:t>
            </a:r>
            <a:r>
              <a:rPr lang="es-BO" sz="4000" dirty="0" err="1">
                <a:latin typeface="Courier"/>
              </a:rPr>
              <a:t>diff</a:t>
            </a:r>
            <a:r>
              <a:rPr lang="es-BO" sz="4000" dirty="0">
                <a:latin typeface="Courier"/>
              </a:rPr>
              <a:t> commit1 commit2 &lt;</a:t>
            </a:r>
            <a:r>
              <a:rPr lang="es-BO" sz="4000" dirty="0" err="1">
                <a:latin typeface="Courier"/>
              </a:rPr>
              <a:t>filename</a:t>
            </a:r>
            <a:r>
              <a:rPr lang="es-BO" sz="4000" dirty="0">
                <a:latin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34101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8736" y="241158"/>
            <a:ext cx="3992946" cy="7449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" name="Rectángulo 2"/>
          <p:cNvSpPr/>
          <p:nvPr/>
        </p:nvSpPr>
        <p:spPr>
          <a:xfrm>
            <a:off x="278736" y="241158"/>
            <a:ext cx="40260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BO" sz="4000" dirty="0">
                <a:solidFill>
                  <a:schemeClr val="bg1"/>
                </a:solidFill>
              </a:rPr>
              <a:t>Comandos básicos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282781" y="1923564"/>
            <a:ext cx="91968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/>
              <a:t>Descartando cambios del </a:t>
            </a:r>
            <a:r>
              <a:rPr lang="es-ES" sz="4000" dirty="0" err="1"/>
              <a:t>working</a:t>
            </a:r>
            <a:r>
              <a:rPr lang="es-ES" sz="4000" dirty="0"/>
              <a:t> </a:t>
            </a:r>
            <a:r>
              <a:rPr lang="es-ES" sz="4000" dirty="0" err="1"/>
              <a:t>directory</a:t>
            </a:r>
            <a:endParaRPr lang="es-BO" sz="4000" dirty="0"/>
          </a:p>
        </p:txBody>
      </p:sp>
      <p:sp>
        <p:nvSpPr>
          <p:cNvPr id="5" name="Rectángulo 4"/>
          <p:cNvSpPr/>
          <p:nvPr/>
        </p:nvSpPr>
        <p:spPr>
          <a:xfrm>
            <a:off x="1435180" y="3871538"/>
            <a:ext cx="102951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4000" dirty="0" err="1">
                <a:latin typeface="Courier"/>
              </a:rPr>
              <a:t>git</a:t>
            </a:r>
            <a:r>
              <a:rPr lang="es-BO" sz="4000" dirty="0">
                <a:latin typeface="Courier"/>
              </a:rPr>
              <a:t> </a:t>
            </a:r>
            <a:r>
              <a:rPr lang="es-BO" sz="4000" dirty="0" err="1">
                <a:latin typeface="Courier"/>
              </a:rPr>
              <a:t>checkout</a:t>
            </a:r>
            <a:r>
              <a:rPr lang="es-BO" sz="4000" dirty="0">
                <a:latin typeface="Courier"/>
              </a:rPr>
              <a:t> -- &lt;filename1&gt; &lt;</a:t>
            </a:r>
            <a:r>
              <a:rPr lang="es-BO" sz="4000" dirty="0" err="1">
                <a:latin typeface="Courier"/>
              </a:rPr>
              <a:t>filenameN</a:t>
            </a:r>
            <a:r>
              <a:rPr lang="es-BO" sz="4000" dirty="0">
                <a:latin typeface="Courier"/>
              </a:rPr>
              <a:t>&gt;</a:t>
            </a:r>
          </a:p>
          <a:p>
            <a:endParaRPr lang="es-BO" sz="4000" dirty="0">
              <a:latin typeface="Courier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435180" y="5102644"/>
            <a:ext cx="102951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4000" dirty="0" err="1">
                <a:latin typeface="Courier"/>
              </a:rPr>
              <a:t>git</a:t>
            </a:r>
            <a:r>
              <a:rPr lang="es-BO" sz="4000" dirty="0">
                <a:latin typeface="Courier"/>
              </a:rPr>
              <a:t> </a:t>
            </a:r>
            <a:r>
              <a:rPr lang="es-BO" sz="4000" dirty="0" err="1">
                <a:latin typeface="Courier"/>
              </a:rPr>
              <a:t>checkout</a:t>
            </a:r>
            <a:r>
              <a:rPr lang="es-BO" sz="4000" dirty="0">
                <a:latin typeface="Courier"/>
              </a:rPr>
              <a:t> -- .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466557" y="3252027"/>
            <a:ext cx="102951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4000" dirty="0" err="1">
                <a:latin typeface="Courier"/>
              </a:rPr>
              <a:t>git</a:t>
            </a:r>
            <a:r>
              <a:rPr lang="es-BO" sz="4000" dirty="0">
                <a:latin typeface="Courier"/>
              </a:rPr>
              <a:t> </a:t>
            </a:r>
            <a:r>
              <a:rPr lang="es-BO" sz="4000" dirty="0" err="1">
                <a:latin typeface="Courier"/>
              </a:rPr>
              <a:t>checkout</a:t>
            </a:r>
            <a:r>
              <a:rPr lang="es-BO" sz="4000" dirty="0">
                <a:latin typeface="Courier"/>
              </a:rPr>
              <a:t> -- &lt;</a:t>
            </a:r>
            <a:r>
              <a:rPr lang="es-BO" sz="4000" dirty="0" err="1">
                <a:latin typeface="Courier"/>
              </a:rPr>
              <a:t>filename</a:t>
            </a:r>
            <a:r>
              <a:rPr lang="es-BO" sz="4000" dirty="0">
                <a:latin typeface="Courier"/>
              </a:rPr>
              <a:t>&gt;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78736" y="1166466"/>
            <a:ext cx="3992946" cy="744960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3200" dirty="0">
                <a:solidFill>
                  <a:schemeClr val="bg1"/>
                </a:solidFill>
              </a:rPr>
              <a:t>RETROCESO</a:t>
            </a:r>
          </a:p>
        </p:txBody>
      </p:sp>
    </p:spTree>
    <p:extLst>
      <p:ext uri="{BB962C8B-B14F-4D97-AF65-F5344CB8AC3E}">
        <p14:creationId xmlns:p14="http://schemas.microsoft.com/office/powerpoint/2010/main" val="1714316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8736" y="241158"/>
            <a:ext cx="3992946" cy="7449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" name="Rectángulo 2"/>
          <p:cNvSpPr/>
          <p:nvPr/>
        </p:nvSpPr>
        <p:spPr>
          <a:xfrm>
            <a:off x="278736" y="241158"/>
            <a:ext cx="40260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BO" sz="4000" dirty="0">
                <a:solidFill>
                  <a:schemeClr val="bg1"/>
                </a:solidFill>
              </a:rPr>
              <a:t>Comandos básicos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282781" y="1923564"/>
            <a:ext cx="47762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/>
              <a:t>Deshaciendo </a:t>
            </a:r>
            <a:r>
              <a:rPr lang="es-ES" sz="4000" dirty="0" err="1"/>
              <a:t>commits</a:t>
            </a:r>
            <a:endParaRPr lang="es-BO" sz="4000" dirty="0"/>
          </a:p>
        </p:txBody>
      </p:sp>
      <p:sp>
        <p:nvSpPr>
          <p:cNvPr id="6" name="Rectángulo 5"/>
          <p:cNvSpPr/>
          <p:nvPr/>
        </p:nvSpPr>
        <p:spPr>
          <a:xfrm>
            <a:off x="1427266" y="4115212"/>
            <a:ext cx="102951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4000" dirty="0" err="1">
                <a:latin typeface="Courier"/>
              </a:rPr>
              <a:t>git</a:t>
            </a:r>
            <a:r>
              <a:rPr lang="es-BO" sz="4000" dirty="0">
                <a:latin typeface="Courier"/>
              </a:rPr>
              <a:t> </a:t>
            </a:r>
            <a:r>
              <a:rPr lang="es-BO" sz="4000" dirty="0" err="1">
                <a:latin typeface="Courier"/>
              </a:rPr>
              <a:t>reset</a:t>
            </a:r>
            <a:r>
              <a:rPr lang="es-BO" sz="4000" dirty="0">
                <a:latin typeface="Courier"/>
              </a:rPr>
              <a:t> &lt;hash&gt;</a:t>
            </a:r>
          </a:p>
        </p:txBody>
      </p:sp>
      <p:sp>
        <p:nvSpPr>
          <p:cNvPr id="8" name="Rectángulo 7"/>
          <p:cNvSpPr/>
          <p:nvPr/>
        </p:nvSpPr>
        <p:spPr>
          <a:xfrm>
            <a:off x="6574833" y="4106258"/>
            <a:ext cx="54425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545454"/>
                </a:solidFill>
                <a:latin typeface="arial" panose="020B0604020202020204" pitchFamily="34" charset="0"/>
              </a:rPr>
              <a:t>(</a:t>
            </a:r>
            <a:r>
              <a:rPr lang="en-US" sz="2800" b="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</a:rPr>
              <a:t>Deshaciendo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arial" panose="020B0604020202020204" pitchFamily="34" charset="0"/>
              </a:rPr>
              <a:t> el commit</a:t>
            </a:r>
          </a:p>
          <a:p>
            <a:r>
              <a:rPr lang="en-US" sz="2800" dirty="0" err="1">
                <a:solidFill>
                  <a:srgbClr val="545454"/>
                </a:solidFill>
                <a:latin typeface="arial" panose="020B0604020202020204" pitchFamily="34" charset="0"/>
              </a:rPr>
              <a:t>manteniendo</a:t>
            </a:r>
            <a:r>
              <a:rPr lang="en-US" sz="2800" dirty="0">
                <a:solidFill>
                  <a:srgbClr val="545454"/>
                </a:solidFill>
                <a:latin typeface="arial" panose="020B0604020202020204" pitchFamily="34" charset="0"/>
              </a:rPr>
              <a:t> las </a:t>
            </a:r>
            <a:r>
              <a:rPr lang="en-US" sz="2800" dirty="0" err="1">
                <a:solidFill>
                  <a:srgbClr val="545454"/>
                </a:solidFill>
                <a:latin typeface="arial" panose="020B0604020202020204" pitchFamily="34" charset="0"/>
              </a:rPr>
              <a:t>modificaciones</a:t>
            </a:r>
            <a:r>
              <a:rPr lang="en-US" sz="3200" b="0" i="0" dirty="0">
                <a:solidFill>
                  <a:srgbClr val="545454"/>
                </a:solidFill>
                <a:effectLst/>
                <a:latin typeface="arial" panose="020B0604020202020204" pitchFamily="34" charset="0"/>
              </a:rPr>
              <a:t>)</a:t>
            </a:r>
            <a:endParaRPr lang="es-BO" sz="3200" dirty="0"/>
          </a:p>
        </p:txBody>
      </p:sp>
      <p:sp>
        <p:nvSpPr>
          <p:cNvPr id="9" name="Rectángulo 8"/>
          <p:cNvSpPr/>
          <p:nvPr/>
        </p:nvSpPr>
        <p:spPr>
          <a:xfrm>
            <a:off x="278736" y="1166466"/>
            <a:ext cx="3992946" cy="744960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3200" dirty="0">
                <a:solidFill>
                  <a:schemeClr val="bg1"/>
                </a:solidFill>
              </a:rPr>
              <a:t>RETROCESO</a:t>
            </a:r>
          </a:p>
        </p:txBody>
      </p:sp>
      <p:sp>
        <p:nvSpPr>
          <p:cNvPr id="11" name="Rectángulo 5">
            <a:extLst>
              <a:ext uri="{FF2B5EF4-FFF2-40B4-BE49-F238E27FC236}">
                <a16:creationId xmlns:a16="http://schemas.microsoft.com/office/drawing/2014/main" id="{7169C06E-005D-4267-BEAF-DC9693D22A47}"/>
              </a:ext>
            </a:extLst>
          </p:cNvPr>
          <p:cNvSpPr/>
          <p:nvPr/>
        </p:nvSpPr>
        <p:spPr>
          <a:xfrm>
            <a:off x="1427265" y="3014911"/>
            <a:ext cx="102951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4000" dirty="0" err="1">
                <a:latin typeface="Courier"/>
              </a:rPr>
              <a:t>git</a:t>
            </a:r>
            <a:r>
              <a:rPr lang="es-BO" sz="4000" dirty="0">
                <a:latin typeface="Courier"/>
              </a:rPr>
              <a:t> </a:t>
            </a:r>
            <a:r>
              <a:rPr lang="es-BO" sz="4000" dirty="0" err="1">
                <a:latin typeface="Courier"/>
              </a:rPr>
              <a:t>reset</a:t>
            </a:r>
            <a:r>
              <a:rPr lang="es-BO" sz="4000" dirty="0">
                <a:latin typeface="Courier"/>
              </a:rPr>
              <a:t> –-</a:t>
            </a:r>
            <a:r>
              <a:rPr lang="es-BO" sz="4000" dirty="0" err="1">
                <a:latin typeface="Courier"/>
              </a:rPr>
              <a:t>hard</a:t>
            </a:r>
            <a:r>
              <a:rPr lang="es-BO" sz="4000" dirty="0">
                <a:latin typeface="Courier"/>
              </a:rPr>
              <a:t> &lt;hash&gt;</a:t>
            </a:r>
          </a:p>
        </p:txBody>
      </p:sp>
      <p:sp>
        <p:nvSpPr>
          <p:cNvPr id="12" name="Rectángulo 7">
            <a:extLst>
              <a:ext uri="{FF2B5EF4-FFF2-40B4-BE49-F238E27FC236}">
                <a16:creationId xmlns:a16="http://schemas.microsoft.com/office/drawing/2014/main" id="{1573AF1B-91FE-434F-A7E3-1D8ECE76AB15}"/>
              </a:ext>
            </a:extLst>
          </p:cNvPr>
          <p:cNvSpPr/>
          <p:nvPr/>
        </p:nvSpPr>
        <p:spPr>
          <a:xfrm>
            <a:off x="8497455" y="2922452"/>
            <a:ext cx="36298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45454"/>
                </a:solidFill>
                <a:latin typeface="arial" panose="020B0604020202020204" pitchFamily="34" charset="0"/>
              </a:rPr>
              <a:t>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</a:rPr>
              <a:t>Deshaciendo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arial" panose="020B0604020202020204" pitchFamily="34" charset="0"/>
              </a:rPr>
              <a:t> el commit</a:t>
            </a:r>
          </a:p>
          <a:p>
            <a:r>
              <a:rPr lang="en-US" sz="2000" dirty="0" err="1">
                <a:solidFill>
                  <a:srgbClr val="545454"/>
                </a:solidFill>
                <a:latin typeface="arial" panose="020B0604020202020204" pitchFamily="34" charset="0"/>
              </a:rPr>
              <a:t>perdiendo</a:t>
            </a:r>
            <a:r>
              <a:rPr lang="en-US" sz="2000" dirty="0">
                <a:solidFill>
                  <a:srgbClr val="545454"/>
                </a:solidFill>
                <a:latin typeface="arial" panose="020B0604020202020204" pitchFamily="34" charset="0"/>
              </a:rPr>
              <a:t> las </a:t>
            </a:r>
            <a:r>
              <a:rPr lang="en-US" sz="2000" dirty="0" err="1">
                <a:solidFill>
                  <a:srgbClr val="545454"/>
                </a:solidFill>
                <a:latin typeface="arial" panose="020B0604020202020204" pitchFamily="34" charset="0"/>
              </a:rPr>
              <a:t>modificaciones</a:t>
            </a:r>
            <a:r>
              <a:rPr lang="en-US" sz="3200" b="0" i="0" dirty="0">
                <a:solidFill>
                  <a:srgbClr val="545454"/>
                </a:solidFill>
                <a:effectLst/>
                <a:latin typeface="arial" panose="020B0604020202020204" pitchFamily="34" charset="0"/>
              </a:rPr>
              <a:t>)</a:t>
            </a:r>
            <a:endParaRPr lang="es-BO" sz="3200" dirty="0"/>
          </a:p>
        </p:txBody>
      </p:sp>
      <p:sp>
        <p:nvSpPr>
          <p:cNvPr id="13" name="Rectángulo 5">
            <a:extLst>
              <a:ext uri="{FF2B5EF4-FFF2-40B4-BE49-F238E27FC236}">
                <a16:creationId xmlns:a16="http://schemas.microsoft.com/office/drawing/2014/main" id="{ECCB3FD1-AC60-4E1F-A8F5-D6A830348A97}"/>
              </a:ext>
            </a:extLst>
          </p:cNvPr>
          <p:cNvSpPr/>
          <p:nvPr/>
        </p:nvSpPr>
        <p:spPr>
          <a:xfrm>
            <a:off x="1427267" y="5491504"/>
            <a:ext cx="102951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4000" dirty="0" err="1">
                <a:latin typeface="Courier"/>
              </a:rPr>
              <a:t>git</a:t>
            </a:r>
            <a:r>
              <a:rPr lang="es-BO" sz="4000" dirty="0">
                <a:latin typeface="Courier"/>
              </a:rPr>
              <a:t> log</a:t>
            </a:r>
          </a:p>
        </p:txBody>
      </p:sp>
      <p:sp>
        <p:nvSpPr>
          <p:cNvPr id="14" name="Rectángulo 6">
            <a:extLst>
              <a:ext uri="{FF2B5EF4-FFF2-40B4-BE49-F238E27FC236}">
                <a16:creationId xmlns:a16="http://schemas.microsoft.com/office/drawing/2014/main" id="{7F31F22C-1BFA-4982-87DF-C7EA0AA5A245}"/>
              </a:ext>
            </a:extLst>
          </p:cNvPr>
          <p:cNvSpPr/>
          <p:nvPr/>
        </p:nvSpPr>
        <p:spPr>
          <a:xfrm>
            <a:off x="5056636" y="5414560"/>
            <a:ext cx="412324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545454"/>
                </a:solidFill>
                <a:latin typeface="arial" panose="020B0604020202020204" pitchFamily="34" charset="0"/>
              </a:rPr>
              <a:t>(Para </a:t>
            </a:r>
            <a:r>
              <a:rPr lang="en-US" sz="3200" dirty="0" err="1">
                <a:solidFill>
                  <a:srgbClr val="545454"/>
                </a:solidFill>
                <a:latin typeface="arial" panose="020B0604020202020204" pitchFamily="34" charset="0"/>
              </a:rPr>
              <a:t>obtener</a:t>
            </a:r>
            <a:r>
              <a:rPr lang="en-US" sz="3200" dirty="0">
                <a:solidFill>
                  <a:srgbClr val="545454"/>
                </a:solidFill>
                <a:latin typeface="arial" panose="020B0604020202020204" pitchFamily="34" charset="0"/>
              </a:rPr>
              <a:t> el hash</a:t>
            </a:r>
          </a:p>
          <a:p>
            <a:r>
              <a:rPr lang="en-US" sz="3200" dirty="0">
                <a:solidFill>
                  <a:srgbClr val="545454"/>
                </a:solidFill>
                <a:latin typeface="arial" panose="020B0604020202020204" pitchFamily="34" charset="0"/>
              </a:rPr>
              <a:t>d</a:t>
            </a:r>
            <a:r>
              <a:rPr lang="en-US" sz="3200" b="0" i="0" dirty="0">
                <a:solidFill>
                  <a:srgbClr val="545454"/>
                </a:solidFill>
                <a:effectLst/>
                <a:latin typeface="arial" panose="020B0604020202020204" pitchFamily="34" charset="0"/>
              </a:rPr>
              <a:t>el commit)</a:t>
            </a:r>
            <a:endParaRPr lang="es-BO" sz="3200" dirty="0"/>
          </a:p>
        </p:txBody>
      </p:sp>
    </p:spTree>
    <p:extLst>
      <p:ext uri="{BB962C8B-B14F-4D97-AF65-F5344CB8AC3E}">
        <p14:creationId xmlns:p14="http://schemas.microsoft.com/office/powerpoint/2010/main" val="146851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8736" y="241158"/>
            <a:ext cx="3992946" cy="7449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" name="Rectángulo 2"/>
          <p:cNvSpPr/>
          <p:nvPr/>
        </p:nvSpPr>
        <p:spPr>
          <a:xfrm>
            <a:off x="278736" y="241158"/>
            <a:ext cx="40260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BO" sz="4000" dirty="0">
                <a:solidFill>
                  <a:schemeClr val="bg1"/>
                </a:solidFill>
              </a:rPr>
              <a:t>Comandos básicos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282781" y="1923564"/>
            <a:ext cx="61421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/>
              <a:t>¿En qué </a:t>
            </a:r>
            <a:r>
              <a:rPr lang="es-ES" sz="4000" dirty="0" err="1"/>
              <a:t>branch</a:t>
            </a:r>
            <a:r>
              <a:rPr lang="es-ES" sz="4000" dirty="0"/>
              <a:t>/rama estoy?</a:t>
            </a:r>
            <a:endParaRPr lang="es-BO" sz="4000" dirty="0"/>
          </a:p>
        </p:txBody>
      </p:sp>
      <p:sp>
        <p:nvSpPr>
          <p:cNvPr id="5" name="Rectángulo 4"/>
          <p:cNvSpPr/>
          <p:nvPr/>
        </p:nvSpPr>
        <p:spPr>
          <a:xfrm>
            <a:off x="1282781" y="3011252"/>
            <a:ext cx="102951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4000" dirty="0" err="1">
                <a:latin typeface="Courier"/>
              </a:rPr>
              <a:t>git</a:t>
            </a:r>
            <a:r>
              <a:rPr lang="es-BO" sz="4000" dirty="0">
                <a:latin typeface="Courier"/>
              </a:rPr>
              <a:t> </a:t>
            </a:r>
            <a:r>
              <a:rPr lang="es-BO" sz="4000" dirty="0" err="1">
                <a:latin typeface="Courier"/>
              </a:rPr>
              <a:t>branch</a:t>
            </a:r>
            <a:endParaRPr lang="es-BO" sz="40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05480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8736" y="241158"/>
            <a:ext cx="3992946" cy="7449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" name="Rectángulo 2"/>
          <p:cNvSpPr/>
          <p:nvPr/>
        </p:nvSpPr>
        <p:spPr>
          <a:xfrm>
            <a:off x="278736" y="241158"/>
            <a:ext cx="40260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BO" sz="4000" dirty="0">
                <a:solidFill>
                  <a:schemeClr val="bg1"/>
                </a:solidFill>
              </a:rPr>
              <a:t>Comandos básicos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282781" y="1923564"/>
            <a:ext cx="54024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/>
              <a:t>Creando una nueva rama</a:t>
            </a:r>
            <a:endParaRPr lang="es-BO" sz="4000" dirty="0"/>
          </a:p>
        </p:txBody>
      </p:sp>
      <p:sp>
        <p:nvSpPr>
          <p:cNvPr id="5" name="Rectángulo 4"/>
          <p:cNvSpPr/>
          <p:nvPr/>
        </p:nvSpPr>
        <p:spPr>
          <a:xfrm>
            <a:off x="1282781" y="3011252"/>
            <a:ext cx="102951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4000" dirty="0" err="1">
                <a:latin typeface="Courier"/>
              </a:rPr>
              <a:t>git</a:t>
            </a:r>
            <a:r>
              <a:rPr lang="es-BO" sz="4000" dirty="0">
                <a:latin typeface="Courier"/>
              </a:rPr>
              <a:t> </a:t>
            </a:r>
            <a:r>
              <a:rPr lang="es-BO" sz="4000" dirty="0" err="1">
                <a:latin typeface="Courier"/>
              </a:rPr>
              <a:t>checkout</a:t>
            </a:r>
            <a:r>
              <a:rPr lang="es-BO" sz="4000" dirty="0">
                <a:latin typeface="Courier"/>
              </a:rPr>
              <a:t> –b “</a:t>
            </a:r>
            <a:r>
              <a:rPr lang="es-BO" sz="4000" dirty="0" err="1">
                <a:latin typeface="Courier"/>
              </a:rPr>
              <a:t>new_branch</a:t>
            </a:r>
            <a:r>
              <a:rPr lang="es-BO" sz="4000" dirty="0">
                <a:latin typeface="Courier"/>
              </a:rPr>
              <a:t>”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282781" y="4463534"/>
            <a:ext cx="668368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484848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*branch names can’t contain whitespaces</a:t>
            </a:r>
          </a:p>
          <a:p>
            <a:r>
              <a:rPr lang="en-US" sz="2800" dirty="0" err="1">
                <a:solidFill>
                  <a:srgbClr val="484848"/>
                </a:solidFill>
                <a:latin typeface="Segoe UI" panose="020B0502040204020203" pitchFamily="34" charset="0"/>
              </a:rPr>
              <a:t>new_branch</a:t>
            </a:r>
            <a:endParaRPr lang="en-US" sz="2800" dirty="0">
              <a:solidFill>
                <a:srgbClr val="484848"/>
              </a:solidFill>
              <a:latin typeface="Segoe UI" panose="020B0502040204020203" pitchFamily="34" charset="0"/>
            </a:endParaRPr>
          </a:p>
          <a:p>
            <a:r>
              <a:rPr lang="en-US" sz="2800" dirty="0">
                <a:solidFill>
                  <a:srgbClr val="484848"/>
                </a:solidFill>
                <a:latin typeface="Segoe UI" panose="020B0502040204020203" pitchFamily="34" charset="0"/>
              </a:rPr>
              <a:t>new-branch</a:t>
            </a:r>
            <a:endParaRPr lang="es-BO" sz="2800" dirty="0"/>
          </a:p>
        </p:txBody>
      </p:sp>
    </p:spTree>
    <p:extLst>
      <p:ext uri="{BB962C8B-B14F-4D97-AF65-F5344CB8AC3E}">
        <p14:creationId xmlns:p14="http://schemas.microsoft.com/office/powerpoint/2010/main" val="109567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255494"/>
            <a:ext cx="3932237" cy="717176"/>
          </a:xfrm>
        </p:spPr>
        <p:txBody>
          <a:bodyPr/>
          <a:lstStyle/>
          <a:p>
            <a:r>
              <a:rPr lang="es-ES" b="1" dirty="0"/>
              <a:t>TEMARIO DEL CURSO</a:t>
            </a:r>
            <a:endParaRPr lang="es-BO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1062317"/>
            <a:ext cx="6681600" cy="5405718"/>
          </a:xfrm>
        </p:spPr>
        <p:txBody>
          <a:bodyPr>
            <a:normAutofit fontScale="25000" lnSpcReduction="20000"/>
          </a:bodyPr>
          <a:lstStyle/>
          <a:p>
            <a:r>
              <a:rPr lang="es-BO" sz="6400" dirty="0"/>
              <a:t>¿Qué es un Sistema Control de Versiones?</a:t>
            </a:r>
          </a:p>
          <a:p>
            <a:r>
              <a:rPr lang="es-BO" sz="6400" dirty="0"/>
              <a:t>¿Qué es </a:t>
            </a:r>
            <a:r>
              <a:rPr lang="es-BO" sz="6400" dirty="0" err="1"/>
              <a:t>Git</a:t>
            </a:r>
            <a:r>
              <a:rPr lang="es-BO" sz="6400" dirty="0"/>
              <a:t>?</a:t>
            </a:r>
          </a:p>
          <a:p>
            <a:r>
              <a:rPr lang="es-BO" sz="6400" dirty="0"/>
              <a:t>Instalación y configuración de </a:t>
            </a:r>
            <a:r>
              <a:rPr lang="es-BO" sz="6400" dirty="0" err="1"/>
              <a:t>Git</a:t>
            </a:r>
            <a:endParaRPr lang="es-BO" sz="6400" dirty="0"/>
          </a:p>
          <a:p>
            <a:r>
              <a:rPr lang="es-BO" sz="6400" dirty="0"/>
              <a:t>Los tres estados de </a:t>
            </a:r>
            <a:r>
              <a:rPr lang="es-BO" sz="6400" dirty="0" err="1"/>
              <a:t>Git</a:t>
            </a:r>
            <a:endParaRPr lang="es-BO" sz="6400" dirty="0"/>
          </a:p>
          <a:p>
            <a:r>
              <a:rPr lang="es-ES" sz="6400" dirty="0"/>
              <a:t>Comandos básicos</a:t>
            </a:r>
          </a:p>
          <a:p>
            <a:pPr lvl="1"/>
            <a:r>
              <a:rPr lang="es-ES" sz="6400" dirty="0" err="1"/>
              <a:t>git</a:t>
            </a:r>
            <a:r>
              <a:rPr lang="es-ES" sz="6400" dirty="0"/>
              <a:t> </a:t>
            </a:r>
            <a:r>
              <a:rPr lang="es-ES" sz="6400" dirty="0" err="1"/>
              <a:t>init</a:t>
            </a:r>
            <a:endParaRPr lang="es-ES" sz="6400" dirty="0"/>
          </a:p>
          <a:p>
            <a:pPr lvl="1"/>
            <a:r>
              <a:rPr lang="es-ES" sz="6400" dirty="0" err="1"/>
              <a:t>git</a:t>
            </a:r>
            <a:r>
              <a:rPr lang="es-ES" sz="6400" dirty="0"/>
              <a:t> clone</a:t>
            </a:r>
          </a:p>
          <a:p>
            <a:pPr lvl="1"/>
            <a:r>
              <a:rPr lang="es-ES" sz="6400" dirty="0" err="1"/>
              <a:t>git</a:t>
            </a:r>
            <a:r>
              <a:rPr lang="es-ES" sz="6400" dirty="0"/>
              <a:t> </a:t>
            </a:r>
            <a:r>
              <a:rPr lang="es-ES" sz="6400" dirty="0" err="1"/>
              <a:t>add</a:t>
            </a:r>
            <a:endParaRPr lang="es-ES" sz="6400" dirty="0"/>
          </a:p>
          <a:p>
            <a:pPr lvl="1"/>
            <a:r>
              <a:rPr lang="es-ES" sz="6400" dirty="0" err="1"/>
              <a:t>git</a:t>
            </a:r>
            <a:r>
              <a:rPr lang="es-ES" sz="6400" dirty="0"/>
              <a:t> </a:t>
            </a:r>
            <a:r>
              <a:rPr lang="es-ES" sz="6400" dirty="0" err="1"/>
              <a:t>commit</a:t>
            </a:r>
            <a:endParaRPr lang="es-ES" sz="6400" dirty="0"/>
          </a:p>
          <a:p>
            <a:pPr lvl="1"/>
            <a:r>
              <a:rPr lang="es-ES" sz="6400" dirty="0" err="1"/>
              <a:t>git</a:t>
            </a:r>
            <a:r>
              <a:rPr lang="es-ES" sz="6400" dirty="0"/>
              <a:t> status</a:t>
            </a:r>
          </a:p>
          <a:p>
            <a:pPr lvl="1"/>
            <a:r>
              <a:rPr lang="es-ES" sz="6400" dirty="0" err="1"/>
              <a:t>git</a:t>
            </a:r>
            <a:r>
              <a:rPr lang="es-ES" sz="6400" dirty="0"/>
              <a:t> log</a:t>
            </a:r>
          </a:p>
          <a:p>
            <a:pPr lvl="1"/>
            <a:r>
              <a:rPr lang="es-ES" sz="6400" dirty="0" err="1"/>
              <a:t>git</a:t>
            </a:r>
            <a:r>
              <a:rPr lang="es-ES" sz="6400" dirty="0"/>
              <a:t> </a:t>
            </a:r>
            <a:r>
              <a:rPr lang="es-ES" sz="6400" dirty="0" err="1"/>
              <a:t>diff</a:t>
            </a:r>
            <a:endParaRPr lang="es-ES" sz="6400" dirty="0"/>
          </a:p>
          <a:p>
            <a:pPr lvl="1"/>
            <a:r>
              <a:rPr lang="es-ES" sz="6400" dirty="0" err="1"/>
              <a:t>git</a:t>
            </a:r>
            <a:r>
              <a:rPr lang="es-ES" sz="6400" dirty="0"/>
              <a:t> </a:t>
            </a:r>
            <a:r>
              <a:rPr lang="es-ES" sz="6400" dirty="0" err="1"/>
              <a:t>checkout</a:t>
            </a:r>
            <a:r>
              <a:rPr lang="es-ES" sz="6400" dirty="0"/>
              <a:t> --</a:t>
            </a:r>
          </a:p>
          <a:p>
            <a:pPr lvl="1"/>
            <a:r>
              <a:rPr lang="es-ES" sz="6400" dirty="0" err="1"/>
              <a:t>git</a:t>
            </a:r>
            <a:r>
              <a:rPr lang="es-ES" sz="6400" dirty="0"/>
              <a:t> </a:t>
            </a:r>
            <a:r>
              <a:rPr lang="es-ES" sz="6400" dirty="0" err="1"/>
              <a:t>reset</a:t>
            </a:r>
            <a:endParaRPr lang="es-ES" sz="6400" dirty="0"/>
          </a:p>
          <a:p>
            <a:pPr lvl="1"/>
            <a:r>
              <a:rPr lang="es-ES" sz="6400" dirty="0" err="1"/>
              <a:t>git</a:t>
            </a:r>
            <a:r>
              <a:rPr lang="es-ES" sz="6400" dirty="0"/>
              <a:t> </a:t>
            </a:r>
            <a:r>
              <a:rPr lang="es-ES" sz="6400" dirty="0" err="1"/>
              <a:t>branch</a:t>
            </a:r>
            <a:endParaRPr lang="es-ES" sz="6400" dirty="0"/>
          </a:p>
          <a:p>
            <a:pPr lvl="1"/>
            <a:r>
              <a:rPr lang="es-ES" sz="6400" dirty="0" err="1"/>
              <a:t>git</a:t>
            </a:r>
            <a:r>
              <a:rPr lang="es-ES" sz="6400" dirty="0"/>
              <a:t> </a:t>
            </a:r>
            <a:r>
              <a:rPr lang="es-ES" sz="6400" dirty="0" err="1"/>
              <a:t>stash</a:t>
            </a:r>
            <a:endParaRPr lang="es-ES" sz="6400" dirty="0"/>
          </a:p>
          <a:p>
            <a:r>
              <a:rPr lang="es-ES" sz="6400" dirty="0"/>
              <a:t>.</a:t>
            </a:r>
            <a:r>
              <a:rPr lang="es-ES" sz="6400" dirty="0" err="1"/>
              <a:t>gitignore</a:t>
            </a:r>
            <a:r>
              <a:rPr lang="es-ES" sz="6400" dirty="0"/>
              <a:t> (Ignorando archivos no deseados)</a:t>
            </a:r>
          </a:p>
          <a:p>
            <a:r>
              <a:rPr lang="es-ES" sz="6400" dirty="0"/>
              <a:t>GitHub</a:t>
            </a:r>
          </a:p>
          <a:p>
            <a:pPr lvl="1"/>
            <a:r>
              <a:rPr lang="es-ES" sz="6400" dirty="0"/>
              <a:t>¿Qué es GitHub?</a:t>
            </a:r>
          </a:p>
          <a:p>
            <a:pPr lvl="1"/>
            <a:r>
              <a:rPr lang="es-ES" sz="6400" dirty="0" err="1"/>
              <a:t>git</a:t>
            </a:r>
            <a:r>
              <a:rPr lang="es-ES" sz="6400" dirty="0"/>
              <a:t> </a:t>
            </a:r>
            <a:r>
              <a:rPr lang="es-ES" sz="6400" dirty="0" err="1"/>
              <a:t>pull</a:t>
            </a:r>
            <a:endParaRPr lang="es-ES" sz="6400" dirty="0"/>
          </a:p>
          <a:p>
            <a:pPr lvl="1"/>
            <a:r>
              <a:rPr lang="es-ES" sz="6400" dirty="0" err="1"/>
              <a:t>git</a:t>
            </a:r>
            <a:r>
              <a:rPr lang="es-ES" sz="6400" dirty="0"/>
              <a:t> </a:t>
            </a:r>
            <a:r>
              <a:rPr lang="es-ES" sz="6400" dirty="0" err="1"/>
              <a:t>push</a:t>
            </a:r>
            <a:endParaRPr lang="es-ES" sz="6400" dirty="0"/>
          </a:p>
          <a:p>
            <a:pPr lvl="1"/>
            <a:r>
              <a:rPr lang="es-ES" sz="6400" dirty="0" err="1"/>
              <a:t>git</a:t>
            </a:r>
            <a:r>
              <a:rPr lang="es-ES" sz="6400" dirty="0"/>
              <a:t> </a:t>
            </a:r>
            <a:r>
              <a:rPr lang="es-ES" sz="6400" dirty="0" err="1"/>
              <a:t>merge</a:t>
            </a:r>
            <a:endParaRPr lang="es-BO" sz="6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r>
              <a:rPr lang="es-ES" dirty="0"/>
              <a:t>	</a:t>
            </a:r>
            <a:endParaRPr lang="es-BO" dirty="0"/>
          </a:p>
        </p:txBody>
      </p:sp>
      <p:pic>
        <p:nvPicPr>
          <p:cNvPr id="1028" name="Picture 4" descr="Resultado de imagen para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810" y="1822077"/>
            <a:ext cx="5176138" cy="343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833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8736" y="241158"/>
            <a:ext cx="3992946" cy="7449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" name="Rectángulo 2"/>
          <p:cNvSpPr/>
          <p:nvPr/>
        </p:nvSpPr>
        <p:spPr>
          <a:xfrm>
            <a:off x="278736" y="241158"/>
            <a:ext cx="40260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BO" sz="4000" dirty="0">
                <a:solidFill>
                  <a:schemeClr val="bg1"/>
                </a:solidFill>
              </a:rPr>
              <a:t>Comandos básicos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282781" y="1923564"/>
            <a:ext cx="48245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/>
              <a:t>Moviendo a otra rama</a:t>
            </a:r>
            <a:endParaRPr lang="es-BO" sz="4000" dirty="0"/>
          </a:p>
        </p:txBody>
      </p:sp>
      <p:sp>
        <p:nvSpPr>
          <p:cNvPr id="5" name="Rectángulo 4"/>
          <p:cNvSpPr/>
          <p:nvPr/>
        </p:nvSpPr>
        <p:spPr>
          <a:xfrm>
            <a:off x="1282781" y="3011252"/>
            <a:ext cx="102951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4000" dirty="0" err="1">
                <a:latin typeface="Courier"/>
              </a:rPr>
              <a:t>git</a:t>
            </a:r>
            <a:r>
              <a:rPr lang="es-BO" sz="4000" dirty="0">
                <a:latin typeface="Courier"/>
              </a:rPr>
              <a:t> </a:t>
            </a:r>
            <a:r>
              <a:rPr lang="es-BO" sz="4000" dirty="0" err="1">
                <a:latin typeface="Courier"/>
              </a:rPr>
              <a:t>checkout</a:t>
            </a:r>
            <a:r>
              <a:rPr lang="es-BO" sz="4000" dirty="0">
                <a:latin typeface="Courier"/>
              </a:rPr>
              <a:t> “</a:t>
            </a:r>
            <a:r>
              <a:rPr lang="es-BO" sz="4000" dirty="0" err="1">
                <a:latin typeface="Courier"/>
              </a:rPr>
              <a:t>branch_name</a:t>
            </a:r>
            <a:r>
              <a:rPr lang="es-BO" sz="4000" dirty="0">
                <a:latin typeface="Courier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6186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8736" y="241158"/>
            <a:ext cx="3992946" cy="7449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" name="Rectángulo 2"/>
          <p:cNvSpPr/>
          <p:nvPr/>
        </p:nvSpPr>
        <p:spPr>
          <a:xfrm>
            <a:off x="278736" y="241158"/>
            <a:ext cx="40260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BO" sz="4000" dirty="0">
                <a:solidFill>
                  <a:schemeClr val="bg1"/>
                </a:solidFill>
              </a:rPr>
              <a:t>Comandos básicos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282781" y="1923564"/>
            <a:ext cx="61005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/>
              <a:t>Guardado rápido provisional</a:t>
            </a:r>
            <a:endParaRPr lang="es-BO" sz="4000" dirty="0"/>
          </a:p>
        </p:txBody>
      </p:sp>
      <p:sp>
        <p:nvSpPr>
          <p:cNvPr id="5" name="Rectángulo 4"/>
          <p:cNvSpPr/>
          <p:nvPr/>
        </p:nvSpPr>
        <p:spPr>
          <a:xfrm>
            <a:off x="1282781" y="3011252"/>
            <a:ext cx="102951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4000" dirty="0" err="1">
                <a:latin typeface="Courier"/>
              </a:rPr>
              <a:t>git</a:t>
            </a:r>
            <a:r>
              <a:rPr lang="es-BO" sz="4000" dirty="0">
                <a:latin typeface="Courier"/>
              </a:rPr>
              <a:t> </a:t>
            </a:r>
            <a:r>
              <a:rPr lang="es-BO" sz="4000" dirty="0" err="1">
                <a:latin typeface="Courier"/>
              </a:rPr>
              <a:t>stash</a:t>
            </a:r>
            <a:endParaRPr lang="es-BO" sz="4000" dirty="0">
              <a:latin typeface="Courier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282781" y="3749300"/>
            <a:ext cx="102951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4000" dirty="0" err="1">
                <a:latin typeface="Courier"/>
              </a:rPr>
              <a:t>git</a:t>
            </a:r>
            <a:r>
              <a:rPr lang="es-BO" sz="4000" dirty="0">
                <a:latin typeface="Courier"/>
              </a:rPr>
              <a:t> </a:t>
            </a:r>
            <a:r>
              <a:rPr lang="es-BO" sz="4000" dirty="0" err="1">
                <a:latin typeface="Courier"/>
              </a:rPr>
              <a:t>stash</a:t>
            </a:r>
            <a:r>
              <a:rPr lang="es-BO" sz="4000" dirty="0">
                <a:latin typeface="Courier"/>
              </a:rPr>
              <a:t> </a:t>
            </a:r>
            <a:r>
              <a:rPr lang="es-BO" sz="4000" dirty="0" err="1">
                <a:latin typeface="Courier"/>
              </a:rPr>
              <a:t>list</a:t>
            </a:r>
            <a:endParaRPr lang="es-BO" sz="4000" dirty="0">
              <a:latin typeface="Courier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282781" y="4535252"/>
            <a:ext cx="102951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4000" dirty="0" err="1">
                <a:latin typeface="Courier"/>
              </a:rPr>
              <a:t>git</a:t>
            </a:r>
            <a:r>
              <a:rPr lang="es-BO" sz="4000" dirty="0">
                <a:latin typeface="Courier"/>
              </a:rPr>
              <a:t> </a:t>
            </a:r>
            <a:r>
              <a:rPr lang="es-BO" sz="4000" dirty="0" err="1">
                <a:latin typeface="Courier"/>
              </a:rPr>
              <a:t>stash</a:t>
            </a:r>
            <a:r>
              <a:rPr lang="es-BO" sz="4000" dirty="0">
                <a:latin typeface="Courier"/>
              </a:rPr>
              <a:t> pop</a:t>
            </a:r>
          </a:p>
        </p:txBody>
      </p:sp>
    </p:spTree>
    <p:extLst>
      <p:ext uri="{BB962C8B-B14F-4D97-AF65-F5344CB8AC3E}">
        <p14:creationId xmlns:p14="http://schemas.microsoft.com/office/powerpoint/2010/main" val="1492053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396187" y="3444899"/>
            <a:ext cx="7176246" cy="108024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bg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832806" y="1792053"/>
            <a:ext cx="21775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/>
              <a:t>.</a:t>
            </a:r>
            <a:r>
              <a:rPr lang="es-ES" sz="4000" dirty="0" err="1"/>
              <a:t>gitignore</a:t>
            </a:r>
            <a:endParaRPr lang="es-BO" sz="4000" dirty="0"/>
          </a:p>
        </p:txBody>
      </p:sp>
      <p:sp>
        <p:nvSpPr>
          <p:cNvPr id="3" name="Rectángulo 2"/>
          <p:cNvSpPr/>
          <p:nvPr/>
        </p:nvSpPr>
        <p:spPr>
          <a:xfrm>
            <a:off x="2908419" y="3661856"/>
            <a:ext cx="63751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Ignorando archivos no deseados</a:t>
            </a:r>
            <a:endParaRPr lang="es-BO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935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340014" y="3332840"/>
            <a:ext cx="7834474" cy="334513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bg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398018" y="2249252"/>
            <a:ext cx="36840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BO" sz="4000" dirty="0"/>
              <a:t>¿Qué es GitHub?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340014" y="3666582"/>
            <a:ext cx="78344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BO" sz="2800" b="1" dirty="0">
                <a:solidFill>
                  <a:schemeClr val="bg1"/>
                </a:solidFill>
              </a:rPr>
              <a:t>Plataforma de desarrollo colaborativo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BO" sz="2800" b="1" dirty="0">
                <a:solidFill>
                  <a:schemeClr val="bg1"/>
                </a:solidFill>
              </a:rPr>
              <a:t>Aloja proyectos utilizando el sistema de control de versiones </a:t>
            </a:r>
            <a:r>
              <a:rPr lang="es-BO" sz="2800" b="1" dirty="0" err="1">
                <a:solidFill>
                  <a:schemeClr val="bg1"/>
                </a:solidFill>
              </a:rPr>
              <a:t>Git</a:t>
            </a:r>
            <a:endParaRPr lang="es-BO" sz="28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bg1"/>
                </a:solidFill>
              </a:rPr>
              <a:t>Público y Privado (de pago)</a:t>
            </a:r>
            <a:endParaRPr lang="es-BO" sz="28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BO" sz="2800" b="1" dirty="0">
                <a:solidFill>
                  <a:schemeClr val="bg1"/>
                </a:solidFill>
              </a:rPr>
              <a:t>El 4 de junio de 2018, Microsoft compró GitHub por la cantidad de 7.500 millones de dólares.</a:t>
            </a:r>
          </a:p>
        </p:txBody>
      </p:sp>
      <p:pic>
        <p:nvPicPr>
          <p:cNvPr id="2052" name="Picture 4" descr="Resultado de imagen para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87" y="1136742"/>
            <a:ext cx="249555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205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3E7F80-20BA-449B-B892-A69614BA0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687" y="0"/>
            <a:ext cx="7314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59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8736" y="241158"/>
            <a:ext cx="3992946" cy="7449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" name="Rectángulo 2"/>
          <p:cNvSpPr/>
          <p:nvPr/>
        </p:nvSpPr>
        <p:spPr>
          <a:xfrm>
            <a:off x="278736" y="241158"/>
            <a:ext cx="40260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BO" sz="4000" dirty="0">
                <a:solidFill>
                  <a:schemeClr val="bg1"/>
                </a:solidFill>
              </a:rPr>
              <a:t>Comandos básicos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282781" y="1923564"/>
            <a:ext cx="997337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/>
              <a:t>Trayendo cambios desde el repositorio remoto </a:t>
            </a:r>
          </a:p>
          <a:p>
            <a:r>
              <a:rPr lang="es-ES" sz="4000" dirty="0"/>
              <a:t>y aplicándolos</a:t>
            </a:r>
            <a:endParaRPr lang="es-BO" sz="4000" dirty="0"/>
          </a:p>
        </p:txBody>
      </p:sp>
      <p:sp>
        <p:nvSpPr>
          <p:cNvPr id="5" name="Rectángulo 4"/>
          <p:cNvSpPr/>
          <p:nvPr/>
        </p:nvSpPr>
        <p:spPr>
          <a:xfrm>
            <a:off x="1282781" y="3513637"/>
            <a:ext cx="102951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4000" dirty="0" err="1">
                <a:latin typeface="Courier"/>
              </a:rPr>
              <a:t>git</a:t>
            </a:r>
            <a:r>
              <a:rPr lang="es-BO" sz="4000" dirty="0">
                <a:latin typeface="Courier"/>
              </a:rPr>
              <a:t> </a:t>
            </a:r>
            <a:r>
              <a:rPr lang="es-BO" sz="4000" dirty="0" err="1">
                <a:latin typeface="Courier"/>
              </a:rPr>
              <a:t>pull</a:t>
            </a:r>
            <a:endParaRPr lang="es-BO" sz="40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16055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8736" y="241158"/>
            <a:ext cx="3992946" cy="7449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" name="Rectángulo 2"/>
          <p:cNvSpPr/>
          <p:nvPr/>
        </p:nvSpPr>
        <p:spPr>
          <a:xfrm>
            <a:off x="278736" y="241158"/>
            <a:ext cx="40260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BO" sz="4000" dirty="0">
                <a:solidFill>
                  <a:schemeClr val="bg1"/>
                </a:solidFill>
              </a:rPr>
              <a:t>Comandos básicos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282781" y="1923564"/>
            <a:ext cx="84856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/>
              <a:t>Enviando cambios al repositorio remoto</a:t>
            </a:r>
            <a:endParaRPr lang="es-BO" sz="4000" dirty="0"/>
          </a:p>
        </p:txBody>
      </p:sp>
      <p:sp>
        <p:nvSpPr>
          <p:cNvPr id="5" name="Rectángulo 4"/>
          <p:cNvSpPr/>
          <p:nvPr/>
        </p:nvSpPr>
        <p:spPr>
          <a:xfrm>
            <a:off x="1282781" y="3011252"/>
            <a:ext cx="102951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4000" dirty="0" err="1">
                <a:latin typeface="Courier"/>
              </a:rPr>
              <a:t>git</a:t>
            </a:r>
            <a:r>
              <a:rPr lang="es-BO" sz="4000" dirty="0">
                <a:latin typeface="Courier"/>
              </a:rPr>
              <a:t> </a:t>
            </a:r>
            <a:r>
              <a:rPr lang="es-BO" sz="4000" dirty="0" err="1">
                <a:latin typeface="Courier"/>
              </a:rPr>
              <a:t>push</a:t>
            </a:r>
            <a:endParaRPr lang="es-BO" sz="4000" dirty="0">
              <a:latin typeface="Courier"/>
            </a:endParaRPr>
          </a:p>
        </p:txBody>
      </p:sp>
      <p:sp>
        <p:nvSpPr>
          <p:cNvPr id="6" name="Rectángulo 4">
            <a:extLst>
              <a:ext uri="{FF2B5EF4-FFF2-40B4-BE49-F238E27FC236}">
                <a16:creationId xmlns:a16="http://schemas.microsoft.com/office/drawing/2014/main" id="{78B01995-029B-4534-BD5B-C0AFF8E4D04E}"/>
              </a:ext>
            </a:extLst>
          </p:cNvPr>
          <p:cNvSpPr/>
          <p:nvPr/>
        </p:nvSpPr>
        <p:spPr>
          <a:xfrm>
            <a:off x="1282780" y="4220664"/>
            <a:ext cx="102951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4000" dirty="0" err="1">
                <a:latin typeface="Courier"/>
              </a:rPr>
              <a:t>git</a:t>
            </a:r>
            <a:r>
              <a:rPr lang="es-BO" sz="4000" dirty="0">
                <a:latin typeface="Courier"/>
              </a:rPr>
              <a:t> </a:t>
            </a:r>
            <a:r>
              <a:rPr lang="es-BO" sz="4000" dirty="0" err="1">
                <a:latin typeface="Courier"/>
              </a:rPr>
              <a:t>push</a:t>
            </a:r>
            <a:r>
              <a:rPr lang="es-BO" sz="4000" dirty="0">
                <a:latin typeface="Courier"/>
              </a:rPr>
              <a:t> –u </a:t>
            </a:r>
            <a:r>
              <a:rPr lang="es-BO" sz="4000" dirty="0" err="1">
                <a:latin typeface="Courier"/>
              </a:rPr>
              <a:t>origin</a:t>
            </a:r>
            <a:r>
              <a:rPr lang="es-BO" sz="4000" dirty="0">
                <a:latin typeface="Courier"/>
              </a:rPr>
              <a:t> &lt;</a:t>
            </a:r>
            <a:r>
              <a:rPr lang="es-BO" sz="4000" dirty="0" err="1">
                <a:latin typeface="Courier"/>
              </a:rPr>
              <a:t>branch</a:t>
            </a:r>
            <a:r>
              <a:rPr lang="es-BO" sz="4000" dirty="0">
                <a:latin typeface="Courier"/>
              </a:rPr>
              <a:t>&gt;</a:t>
            </a:r>
          </a:p>
        </p:txBody>
      </p:sp>
      <p:sp>
        <p:nvSpPr>
          <p:cNvPr id="7" name="Rectángulo 7">
            <a:extLst>
              <a:ext uri="{FF2B5EF4-FFF2-40B4-BE49-F238E27FC236}">
                <a16:creationId xmlns:a16="http://schemas.microsoft.com/office/drawing/2014/main" id="{96A0FEFF-70CE-4A0B-AB63-8B70A3FF872A}"/>
              </a:ext>
            </a:extLst>
          </p:cNvPr>
          <p:cNvSpPr/>
          <p:nvPr/>
        </p:nvSpPr>
        <p:spPr>
          <a:xfrm>
            <a:off x="6650334" y="4891467"/>
            <a:ext cx="5525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800" dirty="0">
                <a:solidFill>
                  <a:srgbClr val="545454"/>
                </a:solidFill>
                <a:latin typeface="arial" panose="020B0604020202020204" pitchFamily="34" charset="0"/>
              </a:rPr>
              <a:t>(</a:t>
            </a:r>
            <a:r>
              <a:rPr lang="es-ES" sz="2800" dirty="0">
                <a:solidFill>
                  <a:srgbClr val="545454"/>
                </a:solidFill>
                <a:latin typeface="arial" panose="020B0604020202020204" pitchFamily="34" charset="0"/>
              </a:rPr>
              <a:t>Añadir un </a:t>
            </a:r>
            <a:r>
              <a:rPr lang="es-ES" sz="2800" dirty="0" err="1">
                <a:solidFill>
                  <a:srgbClr val="545454"/>
                </a:solidFill>
                <a:latin typeface="arial" panose="020B0604020202020204" pitchFamily="34" charset="0"/>
              </a:rPr>
              <a:t>branch</a:t>
            </a:r>
            <a:r>
              <a:rPr lang="es-ES" sz="2800" dirty="0">
                <a:solidFill>
                  <a:srgbClr val="545454"/>
                </a:solidFill>
                <a:latin typeface="arial" panose="020B0604020202020204" pitchFamily="34" charset="0"/>
              </a:rPr>
              <a:t> local a </a:t>
            </a:r>
            <a:r>
              <a:rPr lang="es-ES" sz="2800" dirty="0" err="1">
                <a:solidFill>
                  <a:srgbClr val="545454"/>
                </a:solidFill>
                <a:latin typeface="arial" panose="020B0604020202020204" pitchFamily="34" charset="0"/>
              </a:rPr>
              <a:t>remote</a:t>
            </a:r>
            <a:r>
              <a:rPr lang="en-US" sz="2800" dirty="0">
                <a:solidFill>
                  <a:srgbClr val="545454"/>
                </a:solidFill>
                <a:latin typeface="arial" panose="020B0604020202020204" pitchFamily="34" charset="0"/>
              </a:rPr>
              <a:t>)</a:t>
            </a:r>
            <a:endParaRPr lang="es-BO" sz="2800" dirty="0">
              <a:solidFill>
                <a:srgbClr val="54545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630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8736" y="241158"/>
            <a:ext cx="3992946" cy="7449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" name="Rectángulo 2"/>
          <p:cNvSpPr/>
          <p:nvPr/>
        </p:nvSpPr>
        <p:spPr>
          <a:xfrm>
            <a:off x="278736" y="241158"/>
            <a:ext cx="40260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BO" sz="4000" dirty="0">
                <a:solidFill>
                  <a:schemeClr val="bg1"/>
                </a:solidFill>
              </a:rPr>
              <a:t>Comandos básicos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282781" y="1923564"/>
            <a:ext cx="98162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/>
              <a:t>Eliminando un Branch de forma local y </a:t>
            </a:r>
            <a:r>
              <a:rPr lang="es-ES" sz="4000" dirty="0" err="1"/>
              <a:t>remote</a:t>
            </a:r>
            <a:endParaRPr lang="es-BO" sz="4000" dirty="0"/>
          </a:p>
        </p:txBody>
      </p:sp>
      <p:sp>
        <p:nvSpPr>
          <p:cNvPr id="5" name="Rectángulo 4"/>
          <p:cNvSpPr/>
          <p:nvPr/>
        </p:nvSpPr>
        <p:spPr>
          <a:xfrm>
            <a:off x="345497" y="3004136"/>
            <a:ext cx="115010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4000" dirty="0" err="1">
                <a:latin typeface="Courier"/>
              </a:rPr>
              <a:t>git</a:t>
            </a:r>
            <a:r>
              <a:rPr lang="es-BO" sz="4000" dirty="0">
                <a:latin typeface="Courier"/>
              </a:rPr>
              <a:t> </a:t>
            </a:r>
            <a:r>
              <a:rPr lang="es-BO" sz="4000" dirty="0" err="1">
                <a:latin typeface="Courier"/>
              </a:rPr>
              <a:t>push</a:t>
            </a:r>
            <a:r>
              <a:rPr lang="es-BO" sz="4000" dirty="0">
                <a:latin typeface="Courier"/>
              </a:rPr>
              <a:t> </a:t>
            </a:r>
            <a:r>
              <a:rPr lang="es-BO" sz="4000" dirty="0" err="1">
                <a:latin typeface="Courier"/>
              </a:rPr>
              <a:t>origin</a:t>
            </a:r>
            <a:r>
              <a:rPr lang="es-BO" sz="4000" dirty="0">
                <a:latin typeface="Courier"/>
              </a:rPr>
              <a:t> –</a:t>
            </a:r>
            <a:r>
              <a:rPr lang="es-BO" sz="4000" dirty="0" err="1">
                <a:latin typeface="Courier"/>
              </a:rPr>
              <a:t>delete</a:t>
            </a:r>
            <a:r>
              <a:rPr lang="es-BO" sz="4000" dirty="0">
                <a:latin typeface="Courier"/>
              </a:rPr>
              <a:t> &lt;</a:t>
            </a:r>
            <a:r>
              <a:rPr lang="es-BO" sz="4000" dirty="0" err="1">
                <a:latin typeface="Courier"/>
              </a:rPr>
              <a:t>branch_name</a:t>
            </a:r>
            <a:r>
              <a:rPr lang="es-BO" sz="4000" dirty="0">
                <a:latin typeface="Courier"/>
              </a:rPr>
              <a:t>&gt;</a:t>
            </a:r>
          </a:p>
        </p:txBody>
      </p:sp>
      <p:sp>
        <p:nvSpPr>
          <p:cNvPr id="6" name="Rectángulo 4">
            <a:extLst>
              <a:ext uri="{FF2B5EF4-FFF2-40B4-BE49-F238E27FC236}">
                <a16:creationId xmlns:a16="http://schemas.microsoft.com/office/drawing/2014/main" id="{78B01995-029B-4534-BD5B-C0AFF8E4D04E}"/>
              </a:ext>
            </a:extLst>
          </p:cNvPr>
          <p:cNvSpPr/>
          <p:nvPr/>
        </p:nvSpPr>
        <p:spPr>
          <a:xfrm>
            <a:off x="345498" y="4220664"/>
            <a:ext cx="112324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4000" dirty="0" err="1">
                <a:latin typeface="Courier"/>
              </a:rPr>
              <a:t>git</a:t>
            </a:r>
            <a:r>
              <a:rPr lang="es-BO" sz="4000" dirty="0">
                <a:latin typeface="Courier"/>
              </a:rPr>
              <a:t> </a:t>
            </a:r>
            <a:r>
              <a:rPr lang="es-BO" sz="4000" dirty="0" err="1">
                <a:latin typeface="Courier"/>
              </a:rPr>
              <a:t>branch</a:t>
            </a:r>
            <a:r>
              <a:rPr lang="es-BO" sz="4000" dirty="0">
                <a:latin typeface="Courier"/>
              </a:rPr>
              <a:t> –d &lt;</a:t>
            </a:r>
            <a:r>
              <a:rPr lang="es-BO" sz="4000" dirty="0" err="1">
                <a:latin typeface="Courier"/>
              </a:rPr>
              <a:t>branch_name</a:t>
            </a:r>
            <a:r>
              <a:rPr lang="es-BO" sz="4000" dirty="0">
                <a:latin typeface="Courier"/>
              </a:rPr>
              <a:t>&gt;</a:t>
            </a:r>
          </a:p>
        </p:txBody>
      </p:sp>
      <p:sp>
        <p:nvSpPr>
          <p:cNvPr id="7" name="Rectángulo 7">
            <a:extLst>
              <a:ext uri="{FF2B5EF4-FFF2-40B4-BE49-F238E27FC236}">
                <a16:creationId xmlns:a16="http://schemas.microsoft.com/office/drawing/2014/main" id="{96A0FEFF-70CE-4A0B-AB63-8B70A3FF872A}"/>
              </a:ext>
            </a:extLst>
          </p:cNvPr>
          <p:cNvSpPr/>
          <p:nvPr/>
        </p:nvSpPr>
        <p:spPr>
          <a:xfrm>
            <a:off x="6650334" y="4891467"/>
            <a:ext cx="1720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dirty="0">
                <a:solidFill>
                  <a:srgbClr val="545454"/>
                </a:solidFill>
                <a:latin typeface="arial" panose="020B0604020202020204" pitchFamily="34" charset="0"/>
              </a:rPr>
              <a:t>(</a:t>
            </a:r>
            <a:r>
              <a:rPr lang="es-ES" sz="4400" dirty="0">
                <a:solidFill>
                  <a:srgbClr val="545454"/>
                </a:solidFill>
                <a:latin typeface="arial" panose="020B0604020202020204" pitchFamily="34" charset="0"/>
              </a:rPr>
              <a:t>local</a:t>
            </a:r>
            <a:r>
              <a:rPr lang="en-US" sz="4400" dirty="0">
                <a:solidFill>
                  <a:srgbClr val="545454"/>
                </a:solidFill>
                <a:latin typeface="arial" panose="020B0604020202020204" pitchFamily="34" charset="0"/>
              </a:rPr>
              <a:t>)</a:t>
            </a:r>
            <a:endParaRPr lang="es-BO" sz="4400" dirty="0">
              <a:solidFill>
                <a:srgbClr val="545454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0C9302C-B9D1-46DE-8C7E-0CFBEE21DD1F}"/>
              </a:ext>
            </a:extLst>
          </p:cNvPr>
          <p:cNvSpPr/>
          <p:nvPr/>
        </p:nvSpPr>
        <p:spPr>
          <a:xfrm>
            <a:off x="9956131" y="3796181"/>
            <a:ext cx="21259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000" dirty="0">
                <a:solidFill>
                  <a:srgbClr val="545454"/>
                </a:solidFill>
                <a:latin typeface="arial" panose="020B0604020202020204" pitchFamily="34" charset="0"/>
              </a:rPr>
              <a:t>(</a:t>
            </a:r>
            <a:r>
              <a:rPr lang="es-ES" sz="4000" dirty="0" err="1">
                <a:solidFill>
                  <a:srgbClr val="545454"/>
                </a:solidFill>
                <a:latin typeface="arial" panose="020B0604020202020204" pitchFamily="34" charset="0"/>
              </a:rPr>
              <a:t>remote</a:t>
            </a:r>
            <a:r>
              <a:rPr lang="en-US" sz="4000" dirty="0">
                <a:solidFill>
                  <a:srgbClr val="545454"/>
                </a:solidFill>
                <a:latin typeface="arial" panose="020B0604020202020204" pitchFamily="34" charset="0"/>
              </a:rPr>
              <a:t>)</a:t>
            </a:r>
            <a:endParaRPr lang="es-BO" sz="4000" dirty="0">
              <a:solidFill>
                <a:srgbClr val="54545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414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8736" y="241158"/>
            <a:ext cx="3992946" cy="7449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" name="Rectángulo 2"/>
          <p:cNvSpPr/>
          <p:nvPr/>
        </p:nvSpPr>
        <p:spPr>
          <a:xfrm>
            <a:off x="278736" y="241158"/>
            <a:ext cx="40260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BO" sz="4000" dirty="0">
                <a:solidFill>
                  <a:schemeClr val="bg1"/>
                </a:solidFill>
              </a:rPr>
              <a:t>Comandos básicos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282781" y="1923564"/>
            <a:ext cx="89246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/>
              <a:t>Combinando archivos de diferentes ramas</a:t>
            </a:r>
            <a:endParaRPr lang="es-BO" sz="4000" dirty="0"/>
          </a:p>
        </p:txBody>
      </p:sp>
      <p:sp>
        <p:nvSpPr>
          <p:cNvPr id="5" name="Rectángulo 4"/>
          <p:cNvSpPr/>
          <p:nvPr/>
        </p:nvSpPr>
        <p:spPr>
          <a:xfrm>
            <a:off x="1282781" y="3011252"/>
            <a:ext cx="102951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4000" dirty="0" err="1">
                <a:latin typeface="Courier"/>
              </a:rPr>
              <a:t>git</a:t>
            </a:r>
            <a:r>
              <a:rPr lang="es-BO" sz="4000" dirty="0">
                <a:latin typeface="Courier"/>
              </a:rPr>
              <a:t> </a:t>
            </a:r>
            <a:r>
              <a:rPr lang="es-BO" sz="4000" dirty="0" err="1">
                <a:latin typeface="Courier"/>
              </a:rPr>
              <a:t>merge</a:t>
            </a:r>
            <a:endParaRPr lang="es-BO" sz="40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56577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E77BA3-BE79-4681-9DBC-7B7569AE6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575" y="1919287"/>
            <a:ext cx="45148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4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070412" y="4035105"/>
            <a:ext cx="6023091" cy="160229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" name="Rectángulo 1"/>
          <p:cNvSpPr/>
          <p:nvPr/>
        </p:nvSpPr>
        <p:spPr>
          <a:xfrm>
            <a:off x="1591848" y="2858853"/>
            <a:ext cx="89073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BO" sz="4000" dirty="0"/>
              <a:t>¿Qué es un Sistema Control de Versiones?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070412" y="4095362"/>
            <a:ext cx="60230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BO" sz="2800" b="1" dirty="0">
                <a:solidFill>
                  <a:schemeClr val="bg1"/>
                </a:solidFill>
              </a:rPr>
              <a:t>Registra los cambios realizados en un archivo o conjunto de archivos a lo largo del tiempo.</a:t>
            </a:r>
          </a:p>
        </p:txBody>
      </p:sp>
    </p:spTree>
    <p:extLst>
      <p:ext uri="{BB962C8B-B14F-4D97-AF65-F5344CB8AC3E}">
        <p14:creationId xmlns:p14="http://schemas.microsoft.com/office/powerpoint/2010/main" val="572546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55204E-4132-414C-BB62-8023E5CB2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912" y="1981200"/>
            <a:ext cx="44481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48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4183A7-7DF7-45EB-877F-DAE318B79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2005012"/>
            <a:ext cx="88677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04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14013D-554B-4FDF-918E-7575FC143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2547937"/>
            <a:ext cx="67246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43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340181" y="2008727"/>
            <a:ext cx="528330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6600" dirty="0"/>
              <a:t>¡A PRACTICAR!</a:t>
            </a:r>
            <a:endParaRPr lang="es-BO" sz="6600" dirty="0"/>
          </a:p>
        </p:txBody>
      </p:sp>
      <p:sp>
        <p:nvSpPr>
          <p:cNvPr id="3" name="Rectángulo 2"/>
          <p:cNvSpPr/>
          <p:nvPr/>
        </p:nvSpPr>
        <p:spPr>
          <a:xfrm>
            <a:off x="3340181" y="2932092"/>
            <a:ext cx="528330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6600" dirty="0"/>
              <a:t>¡A PRACTICAR!</a:t>
            </a:r>
            <a:endParaRPr lang="es-BO" sz="6600" dirty="0"/>
          </a:p>
        </p:txBody>
      </p:sp>
      <p:sp>
        <p:nvSpPr>
          <p:cNvPr id="4" name="Rectángulo 3"/>
          <p:cNvSpPr/>
          <p:nvPr/>
        </p:nvSpPr>
        <p:spPr>
          <a:xfrm>
            <a:off x="3340181" y="3931657"/>
            <a:ext cx="528330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6600" dirty="0"/>
              <a:t>¡A PRACTICAR!</a:t>
            </a:r>
            <a:endParaRPr lang="es-BO" sz="6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AFBEDF-B6B7-4A1B-9B61-040528923CB2}"/>
              </a:ext>
            </a:extLst>
          </p:cNvPr>
          <p:cNvSpPr/>
          <p:nvPr/>
        </p:nvSpPr>
        <p:spPr>
          <a:xfrm>
            <a:off x="2065055" y="5425472"/>
            <a:ext cx="85842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hlinkClick r:id="rId2"/>
              </a:rPr>
              <a:t>https://github.com/eduatro</a:t>
            </a:r>
            <a:r>
              <a:rPr lang="en-US" sz="3200">
                <a:hlinkClick r:id="rId2"/>
              </a:rPr>
              <a:t>/simple-on-line-status</a:t>
            </a:r>
            <a:r>
              <a:rPr lang="en-US" sz="320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69174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877422" y="3558967"/>
            <a:ext cx="6073629" cy="224676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398018" y="2249252"/>
            <a:ext cx="28264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BO" sz="4000" dirty="0"/>
              <a:t>¿Qué es </a:t>
            </a:r>
            <a:r>
              <a:rPr lang="es-BO" sz="4000" dirty="0" err="1"/>
              <a:t>Git</a:t>
            </a:r>
            <a:r>
              <a:rPr lang="es-BO" sz="4000" dirty="0"/>
              <a:t>?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877421" y="3900863"/>
            <a:ext cx="60736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BO" sz="3200" b="1" dirty="0">
                <a:solidFill>
                  <a:schemeClr val="bg1"/>
                </a:solidFill>
              </a:rPr>
              <a:t>Sistema de control de versiones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BO" sz="3200" b="1" dirty="0">
                <a:solidFill>
                  <a:schemeClr val="bg1"/>
                </a:solidFill>
              </a:rPr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BO" sz="3200" b="1" dirty="0">
                <a:solidFill>
                  <a:schemeClr val="bg1"/>
                </a:solidFill>
              </a:rPr>
              <a:t>Creado por Linus Torvalds</a:t>
            </a:r>
          </a:p>
        </p:txBody>
      </p:sp>
    </p:spTree>
    <p:extLst>
      <p:ext uri="{BB962C8B-B14F-4D97-AF65-F5344CB8AC3E}">
        <p14:creationId xmlns:p14="http://schemas.microsoft.com/office/powerpoint/2010/main" val="314789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698336" y="2244770"/>
            <a:ext cx="24248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BO" sz="4000" dirty="0"/>
              <a:t>Instalación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652889" y="3472933"/>
            <a:ext cx="451572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BO" sz="4000" dirty="0">
                <a:hlinkClick r:id="rId2"/>
              </a:rPr>
              <a:t>https://git-scm.com/</a:t>
            </a:r>
            <a:endParaRPr lang="es-BO" sz="4000" dirty="0"/>
          </a:p>
          <a:p>
            <a:endParaRPr lang="es-BO" sz="4000" dirty="0"/>
          </a:p>
        </p:txBody>
      </p:sp>
    </p:spTree>
    <p:extLst>
      <p:ext uri="{BB962C8B-B14F-4D97-AF65-F5344CB8AC3E}">
        <p14:creationId xmlns:p14="http://schemas.microsoft.com/office/powerpoint/2010/main" val="364254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199625" y="3429000"/>
            <a:ext cx="9831897" cy="18891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398018" y="2249252"/>
            <a:ext cx="30693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BO" sz="4000" dirty="0"/>
              <a:t>Configuración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325461" y="3958083"/>
            <a:ext cx="100751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2400" b="1" i="0" dirty="0" err="1">
                <a:solidFill>
                  <a:schemeClr val="bg1"/>
                </a:solidFill>
                <a:effectLst/>
                <a:latin typeface="Courier"/>
              </a:rPr>
              <a:t>git</a:t>
            </a:r>
            <a:r>
              <a:rPr lang="es-BO" sz="2400" b="1" i="0" dirty="0">
                <a:solidFill>
                  <a:schemeClr val="bg1"/>
                </a:solidFill>
                <a:effectLst/>
                <a:latin typeface="Courier"/>
              </a:rPr>
              <a:t> </a:t>
            </a:r>
            <a:r>
              <a:rPr lang="es-BO" sz="2400" b="1" i="0" dirty="0" err="1">
                <a:solidFill>
                  <a:schemeClr val="bg1"/>
                </a:solidFill>
                <a:effectLst/>
                <a:latin typeface="Courier"/>
              </a:rPr>
              <a:t>config</a:t>
            </a:r>
            <a:r>
              <a:rPr lang="es-BO" sz="2400" b="1" i="0" dirty="0">
                <a:solidFill>
                  <a:schemeClr val="bg1"/>
                </a:solidFill>
                <a:effectLst/>
                <a:latin typeface="Courier"/>
              </a:rPr>
              <a:t> --global user.name "John </a:t>
            </a:r>
            <a:r>
              <a:rPr lang="es-BO" sz="2400" b="1" i="0" dirty="0" err="1">
                <a:solidFill>
                  <a:schemeClr val="bg1"/>
                </a:solidFill>
                <a:effectLst/>
                <a:latin typeface="Courier"/>
              </a:rPr>
              <a:t>Doe</a:t>
            </a:r>
            <a:r>
              <a:rPr lang="es-BO" sz="2400" b="1" i="0" dirty="0">
                <a:solidFill>
                  <a:schemeClr val="bg1"/>
                </a:solidFill>
                <a:effectLst/>
                <a:latin typeface="Courier"/>
              </a:rPr>
              <a:t>" </a:t>
            </a:r>
          </a:p>
          <a:p>
            <a:r>
              <a:rPr lang="es-BO" sz="2400" b="1" i="0" dirty="0" err="1">
                <a:solidFill>
                  <a:schemeClr val="bg1"/>
                </a:solidFill>
                <a:effectLst/>
                <a:latin typeface="Courier"/>
              </a:rPr>
              <a:t>git</a:t>
            </a:r>
            <a:r>
              <a:rPr lang="es-BO" sz="2400" b="1" i="0" dirty="0">
                <a:solidFill>
                  <a:schemeClr val="bg1"/>
                </a:solidFill>
                <a:effectLst/>
                <a:latin typeface="Courier"/>
              </a:rPr>
              <a:t> </a:t>
            </a:r>
            <a:r>
              <a:rPr lang="es-BO" sz="2400" b="1" i="0" dirty="0" err="1">
                <a:solidFill>
                  <a:schemeClr val="bg1"/>
                </a:solidFill>
                <a:effectLst/>
                <a:latin typeface="Courier"/>
              </a:rPr>
              <a:t>config</a:t>
            </a:r>
            <a:r>
              <a:rPr lang="es-BO" sz="2400" b="1" i="0" dirty="0">
                <a:solidFill>
                  <a:schemeClr val="bg1"/>
                </a:solidFill>
                <a:effectLst/>
                <a:latin typeface="Courier"/>
              </a:rPr>
              <a:t> --global </a:t>
            </a:r>
            <a:r>
              <a:rPr lang="es-BO" sz="2400" b="1" i="0" dirty="0" err="1">
                <a:solidFill>
                  <a:schemeClr val="bg1"/>
                </a:solidFill>
                <a:effectLst/>
                <a:latin typeface="Courier"/>
              </a:rPr>
              <a:t>user.email</a:t>
            </a:r>
            <a:r>
              <a:rPr lang="es-BO" sz="2400" b="1" i="0" dirty="0">
                <a:solidFill>
                  <a:schemeClr val="bg1"/>
                </a:solidFill>
                <a:effectLst/>
                <a:latin typeface="Courier"/>
              </a:rPr>
              <a:t> johndoe@example.com</a:t>
            </a:r>
            <a:endParaRPr lang="es-BO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343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17" y="1871872"/>
            <a:ext cx="11031489" cy="492511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893876" y="523546"/>
            <a:ext cx="44221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BO" sz="4000" dirty="0"/>
              <a:t>Los 3 estados de GIT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10988" y="1182320"/>
            <a:ext cx="975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b="1" i="0" dirty="0">
                <a:solidFill>
                  <a:srgbClr val="212529"/>
                </a:solidFill>
                <a:effectLst/>
                <a:latin typeface="Helvetica Neue"/>
              </a:rPr>
              <a:t>confirmado</a:t>
            </a:r>
            <a:r>
              <a:rPr lang="es-BO" b="0" i="0" dirty="0">
                <a:solidFill>
                  <a:srgbClr val="212529"/>
                </a:solidFill>
                <a:effectLst/>
                <a:latin typeface="Helvetica Neue"/>
              </a:rPr>
              <a:t> (</a:t>
            </a:r>
            <a:r>
              <a:rPr lang="es-BO" b="0" i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committed</a:t>
            </a:r>
            <a:r>
              <a:rPr lang="es-BO" b="0" i="0" dirty="0">
                <a:solidFill>
                  <a:srgbClr val="212529"/>
                </a:solidFill>
                <a:effectLst/>
                <a:latin typeface="Helvetica Neue"/>
              </a:rPr>
              <a:t>), </a:t>
            </a:r>
            <a:r>
              <a:rPr lang="es-BO" b="1" i="0" dirty="0">
                <a:solidFill>
                  <a:srgbClr val="212529"/>
                </a:solidFill>
                <a:effectLst/>
                <a:latin typeface="Helvetica Neue"/>
              </a:rPr>
              <a:t>modificado</a:t>
            </a:r>
            <a:r>
              <a:rPr lang="es-BO" b="0" i="0" dirty="0">
                <a:solidFill>
                  <a:srgbClr val="212529"/>
                </a:solidFill>
                <a:effectLst/>
                <a:latin typeface="Helvetica Neue"/>
              </a:rPr>
              <a:t> (</a:t>
            </a:r>
            <a:r>
              <a:rPr lang="es-BO" b="0" i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modified</a:t>
            </a:r>
            <a:r>
              <a:rPr lang="es-BO" b="0" i="0" dirty="0">
                <a:solidFill>
                  <a:srgbClr val="212529"/>
                </a:solidFill>
                <a:effectLst/>
                <a:latin typeface="Helvetica Neue"/>
              </a:rPr>
              <a:t>) y </a:t>
            </a:r>
            <a:r>
              <a:rPr lang="es-BO" b="1" i="0" dirty="0">
                <a:solidFill>
                  <a:srgbClr val="212529"/>
                </a:solidFill>
                <a:effectLst/>
                <a:latin typeface="Helvetica Neue"/>
              </a:rPr>
              <a:t>preparado</a:t>
            </a:r>
            <a:r>
              <a:rPr lang="es-BO" b="0" i="0" dirty="0">
                <a:solidFill>
                  <a:srgbClr val="212529"/>
                </a:solidFill>
                <a:effectLst/>
                <a:latin typeface="Helvetica Neue"/>
              </a:rPr>
              <a:t> (</a:t>
            </a:r>
            <a:r>
              <a:rPr lang="es-BO" b="0" i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staged</a:t>
            </a:r>
            <a:r>
              <a:rPr lang="es-BO" b="0" i="0" dirty="0">
                <a:solidFill>
                  <a:srgbClr val="212529"/>
                </a:solidFill>
                <a:effectLst/>
                <a:latin typeface="Helvetica Neue"/>
              </a:rPr>
              <a:t>)</a:t>
            </a:r>
            <a:endParaRPr lang="es-BO" dirty="0"/>
          </a:p>
        </p:txBody>
      </p:sp>
      <p:sp>
        <p:nvSpPr>
          <p:cNvPr id="5" name="Rectángulo 4"/>
          <p:cNvSpPr/>
          <p:nvPr/>
        </p:nvSpPr>
        <p:spPr>
          <a:xfrm>
            <a:off x="510988" y="1502540"/>
            <a:ext cx="94846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dirty="0"/>
              <a:t>1. Hago cambios  |  2. </a:t>
            </a:r>
            <a:r>
              <a:rPr lang="es-BO" dirty="0" err="1"/>
              <a:t>git</a:t>
            </a:r>
            <a:r>
              <a:rPr lang="es-BO" dirty="0"/>
              <a:t> </a:t>
            </a:r>
            <a:r>
              <a:rPr lang="es-BO" dirty="0" err="1"/>
              <a:t>add</a:t>
            </a:r>
            <a:r>
              <a:rPr lang="es-BO" dirty="0"/>
              <a:t>  |  3. </a:t>
            </a:r>
            <a:r>
              <a:rPr lang="es-BO" dirty="0" err="1"/>
              <a:t>git</a:t>
            </a:r>
            <a:r>
              <a:rPr lang="es-BO" dirty="0"/>
              <a:t> </a:t>
            </a:r>
            <a:r>
              <a:rPr lang="es-BO" dirty="0" err="1"/>
              <a:t>commit</a:t>
            </a:r>
            <a:r>
              <a:rPr lang="es-BO" dirty="0"/>
              <a:t>  |  4. Vuelvo a empezar</a:t>
            </a:r>
          </a:p>
        </p:txBody>
      </p:sp>
    </p:spTree>
    <p:extLst>
      <p:ext uri="{BB962C8B-B14F-4D97-AF65-F5344CB8AC3E}">
        <p14:creationId xmlns:p14="http://schemas.microsoft.com/office/powerpoint/2010/main" val="192370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78736" y="241158"/>
            <a:ext cx="3992946" cy="7449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" name="Rectángulo 1"/>
          <p:cNvSpPr/>
          <p:nvPr/>
        </p:nvSpPr>
        <p:spPr>
          <a:xfrm>
            <a:off x="278736" y="241158"/>
            <a:ext cx="40260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BO" sz="4000" dirty="0">
                <a:solidFill>
                  <a:schemeClr val="bg1"/>
                </a:solidFill>
              </a:rPr>
              <a:t>Comandos básicos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282781" y="1923564"/>
            <a:ext cx="58214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/>
              <a:t>Inicializando un repositorio</a:t>
            </a:r>
            <a:endParaRPr lang="es-BO" sz="4000" dirty="0"/>
          </a:p>
        </p:txBody>
      </p:sp>
      <p:sp>
        <p:nvSpPr>
          <p:cNvPr id="5" name="Rectángulo 4"/>
          <p:cNvSpPr/>
          <p:nvPr/>
        </p:nvSpPr>
        <p:spPr>
          <a:xfrm>
            <a:off x="1282781" y="3011252"/>
            <a:ext cx="72874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4000" dirty="0" err="1">
                <a:latin typeface="Courier"/>
              </a:rPr>
              <a:t>git</a:t>
            </a:r>
            <a:r>
              <a:rPr lang="es-BO" sz="4000" dirty="0">
                <a:latin typeface="Courier"/>
              </a:rPr>
              <a:t> </a:t>
            </a:r>
            <a:r>
              <a:rPr lang="es-BO" sz="4000" dirty="0" err="1">
                <a:latin typeface="Courier"/>
              </a:rPr>
              <a:t>init</a:t>
            </a:r>
            <a:r>
              <a:rPr lang="es-BO" sz="4000" dirty="0">
                <a:latin typeface="Courier"/>
              </a:rPr>
              <a:t> </a:t>
            </a:r>
          </a:p>
          <a:p>
            <a:r>
              <a:rPr lang="es-BO" sz="4000" dirty="0" err="1">
                <a:latin typeface="Courier"/>
              </a:rPr>
              <a:t>git</a:t>
            </a:r>
            <a:r>
              <a:rPr lang="es-BO" sz="4000" dirty="0">
                <a:latin typeface="Courier"/>
              </a:rPr>
              <a:t> clone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304105" y="3062971"/>
            <a:ext cx="58063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6A6A6A"/>
                </a:solidFill>
                <a:latin typeface="arial" panose="020B0604020202020204" pitchFamily="34" charset="0"/>
              </a:rPr>
              <a:t>(</a:t>
            </a:r>
            <a:r>
              <a:rPr lang="en-US" sz="3200" b="1" i="0" dirty="0">
                <a:solidFill>
                  <a:srgbClr val="6A6A6A"/>
                </a:solidFill>
                <a:effectLst/>
                <a:latin typeface="arial" panose="020B0604020202020204" pitchFamily="34" charset="0"/>
              </a:rPr>
              <a:t>initialize</a:t>
            </a:r>
            <a:r>
              <a:rPr lang="en-US" sz="3200" b="0" i="0" dirty="0">
                <a:solidFill>
                  <a:srgbClr val="545454"/>
                </a:solidFill>
                <a:effectLst/>
                <a:latin typeface="arial" panose="020B0604020202020204" pitchFamily="34" charset="0"/>
              </a:rPr>
              <a:t> a new </a:t>
            </a:r>
            <a:r>
              <a:rPr lang="en-US" sz="3200" b="1" i="0" dirty="0" err="1">
                <a:solidFill>
                  <a:srgbClr val="6A6A6A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en-US" sz="3200" b="0" i="0" dirty="0">
                <a:solidFill>
                  <a:srgbClr val="545454"/>
                </a:solidFill>
                <a:effectLst/>
                <a:latin typeface="arial" panose="020B0604020202020204" pitchFamily="34" charset="0"/>
              </a:rPr>
              <a:t> repository)</a:t>
            </a:r>
            <a:endParaRPr lang="es-BO" sz="3200" dirty="0"/>
          </a:p>
        </p:txBody>
      </p:sp>
      <p:sp>
        <p:nvSpPr>
          <p:cNvPr id="7" name="Rectángulo 6"/>
          <p:cNvSpPr/>
          <p:nvPr/>
        </p:nvSpPr>
        <p:spPr>
          <a:xfrm>
            <a:off x="4313069" y="3647746"/>
            <a:ext cx="75504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545454"/>
                </a:solidFill>
                <a:latin typeface="arial" panose="020B0604020202020204" pitchFamily="34" charset="0"/>
              </a:rPr>
              <a:t>(</a:t>
            </a:r>
            <a:r>
              <a:rPr lang="en-US" sz="3200" b="0" i="0" dirty="0">
                <a:solidFill>
                  <a:srgbClr val="545454"/>
                </a:solidFill>
                <a:effectLst/>
                <a:latin typeface="arial" panose="020B0604020202020204" pitchFamily="34" charset="0"/>
              </a:rPr>
              <a:t>create a </a:t>
            </a:r>
            <a:r>
              <a:rPr lang="en-US" sz="3200" b="1" dirty="0">
                <a:solidFill>
                  <a:srgbClr val="6A6A6A"/>
                </a:solidFill>
                <a:latin typeface="arial" panose="020B0604020202020204" pitchFamily="34" charset="0"/>
              </a:rPr>
              <a:t>copy</a:t>
            </a:r>
            <a:r>
              <a:rPr lang="en-US" sz="3200" b="0" i="0" dirty="0">
                <a:solidFill>
                  <a:srgbClr val="545454"/>
                </a:solidFill>
                <a:effectLst/>
                <a:latin typeface="arial" panose="020B0604020202020204" pitchFamily="34" charset="0"/>
              </a:rPr>
              <a:t> of an existing repository)</a:t>
            </a:r>
            <a:endParaRPr lang="es-BO" sz="3200" dirty="0"/>
          </a:p>
        </p:txBody>
      </p:sp>
    </p:spTree>
    <p:extLst>
      <p:ext uri="{BB962C8B-B14F-4D97-AF65-F5344CB8AC3E}">
        <p14:creationId xmlns:p14="http://schemas.microsoft.com/office/powerpoint/2010/main" val="225565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8736" y="241158"/>
            <a:ext cx="3992946" cy="7449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" name="Rectángulo 2"/>
          <p:cNvSpPr/>
          <p:nvPr/>
        </p:nvSpPr>
        <p:spPr>
          <a:xfrm>
            <a:off x="278736" y="241158"/>
            <a:ext cx="40260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BO" sz="4000" dirty="0">
                <a:solidFill>
                  <a:schemeClr val="bg1"/>
                </a:solidFill>
              </a:rPr>
              <a:t>Comandos básicos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282781" y="1923564"/>
            <a:ext cx="79731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/>
              <a:t>Del </a:t>
            </a:r>
            <a:r>
              <a:rPr lang="es-ES" sz="4000" dirty="0" err="1"/>
              <a:t>Working</a:t>
            </a:r>
            <a:r>
              <a:rPr lang="es-ES" sz="4000" dirty="0"/>
              <a:t> </a:t>
            </a:r>
            <a:r>
              <a:rPr lang="es-ES" sz="4000" dirty="0" err="1"/>
              <a:t>Directory</a:t>
            </a:r>
            <a:r>
              <a:rPr lang="es-ES" sz="4000" dirty="0"/>
              <a:t> al </a:t>
            </a:r>
            <a:r>
              <a:rPr lang="es-ES" sz="4000" dirty="0" err="1"/>
              <a:t>Staging</a:t>
            </a:r>
            <a:r>
              <a:rPr lang="es-ES" sz="4000" dirty="0"/>
              <a:t> </a:t>
            </a:r>
            <a:r>
              <a:rPr lang="es-ES" sz="4000" dirty="0" err="1"/>
              <a:t>Area</a:t>
            </a:r>
            <a:endParaRPr lang="es-BO" sz="4000" dirty="0"/>
          </a:p>
        </p:txBody>
      </p:sp>
      <p:sp>
        <p:nvSpPr>
          <p:cNvPr id="5" name="Rectángulo 4"/>
          <p:cNvSpPr/>
          <p:nvPr/>
        </p:nvSpPr>
        <p:spPr>
          <a:xfrm>
            <a:off x="1282781" y="3011252"/>
            <a:ext cx="72874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4000" dirty="0" err="1">
                <a:latin typeface="Courier"/>
              </a:rPr>
              <a:t>git</a:t>
            </a:r>
            <a:r>
              <a:rPr lang="es-BO" sz="4000" dirty="0">
                <a:latin typeface="Courier"/>
              </a:rPr>
              <a:t> </a:t>
            </a:r>
            <a:r>
              <a:rPr lang="es-BO" sz="4000" dirty="0" err="1">
                <a:latin typeface="Courier"/>
              </a:rPr>
              <a:t>add</a:t>
            </a:r>
            <a:r>
              <a:rPr lang="es-BO" sz="4000" dirty="0">
                <a:latin typeface="Courier"/>
              </a:rPr>
              <a:t> &lt;</a:t>
            </a:r>
            <a:r>
              <a:rPr lang="es-BO" sz="4000" dirty="0" err="1">
                <a:latin typeface="Courier"/>
              </a:rPr>
              <a:t>filename</a:t>
            </a:r>
            <a:r>
              <a:rPr lang="es-BO" sz="4000" dirty="0">
                <a:latin typeface="Courier"/>
              </a:rPr>
              <a:t>&gt;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282780" y="4480103"/>
            <a:ext cx="72874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4000" dirty="0" err="1">
                <a:latin typeface="Courier"/>
              </a:rPr>
              <a:t>git</a:t>
            </a:r>
            <a:r>
              <a:rPr lang="es-BO" sz="4000" dirty="0">
                <a:latin typeface="Courier"/>
              </a:rPr>
              <a:t> </a:t>
            </a:r>
            <a:r>
              <a:rPr lang="es-BO" sz="4000" dirty="0" err="1">
                <a:latin typeface="Courier"/>
              </a:rPr>
              <a:t>add</a:t>
            </a:r>
            <a:r>
              <a:rPr lang="es-BO" sz="4000" dirty="0">
                <a:latin typeface="Courier"/>
              </a:rPr>
              <a:t> .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282779" y="3719138"/>
            <a:ext cx="106089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4000" dirty="0" err="1">
                <a:latin typeface="Courier"/>
              </a:rPr>
              <a:t>git</a:t>
            </a:r>
            <a:r>
              <a:rPr lang="es-BO" sz="4000" dirty="0">
                <a:latin typeface="Courier"/>
              </a:rPr>
              <a:t> </a:t>
            </a:r>
            <a:r>
              <a:rPr lang="es-BO" sz="4000" dirty="0" err="1">
                <a:latin typeface="Courier"/>
              </a:rPr>
              <a:t>add</a:t>
            </a:r>
            <a:r>
              <a:rPr lang="es-BO" sz="4000" dirty="0">
                <a:latin typeface="Courier"/>
              </a:rPr>
              <a:t> &lt;filename1&gt; &lt;</a:t>
            </a:r>
            <a:r>
              <a:rPr lang="es-BO" sz="4000" dirty="0" err="1">
                <a:latin typeface="Courier"/>
              </a:rPr>
              <a:t>filenameN</a:t>
            </a:r>
            <a:r>
              <a:rPr lang="es-BO" sz="4000" dirty="0">
                <a:latin typeface="Courier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837440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661</Words>
  <Application>Microsoft Office PowerPoint</Application>
  <PresentationFormat>Panorámica</PresentationFormat>
  <Paragraphs>141</Paragraphs>
  <Slides>33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4" baseType="lpstr">
      <vt:lpstr>arial</vt:lpstr>
      <vt:lpstr>arial</vt:lpstr>
      <vt:lpstr>Calibri</vt:lpstr>
      <vt:lpstr>Calibri Light</vt:lpstr>
      <vt:lpstr>Consolas</vt:lpstr>
      <vt:lpstr>Courier</vt:lpstr>
      <vt:lpstr>Helvetica Neue</vt:lpstr>
      <vt:lpstr>Segoe UI</vt:lpstr>
      <vt:lpstr>Symbol</vt:lpstr>
      <vt:lpstr>Times New Roman</vt:lpstr>
      <vt:lpstr>Tema de Office</vt:lpstr>
      <vt:lpstr>Presentación de PowerPoint</vt:lpstr>
      <vt:lpstr>TEMARIO DEL CURSO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Lizzy Mendivil Bejarano</dc:creator>
  <cp:lastModifiedBy>Norbey Danilo Muñoz Cañon</cp:lastModifiedBy>
  <cp:revision>31</cp:revision>
  <dcterms:created xsi:type="dcterms:W3CDTF">2018-09-11T03:24:43Z</dcterms:created>
  <dcterms:modified xsi:type="dcterms:W3CDTF">2023-10-05T16:31:31Z</dcterms:modified>
</cp:coreProperties>
</file>