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2.xml"/>
  <Override ContentType="application/vnd.openxmlformats-officedocument.presentationml.slide+xml" PartName="/ppt/slides/slide98.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5"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611F316-83EF-4A9F-8C5E-F7058625F280}">
  <a:tblStyle styleId="{B611F316-83EF-4A9F-8C5E-F7058625F28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07" Type="http://schemas.openxmlformats.org/officeDocument/2006/relationships/slide" Target="slides/slide101.xml"/><Relationship Id="rId106" Type="http://schemas.openxmlformats.org/officeDocument/2006/relationships/slide" Target="slides/slide100.xml"/><Relationship Id="rId105" Type="http://schemas.openxmlformats.org/officeDocument/2006/relationships/slide" Target="slides/slide99.xml"/><Relationship Id="rId104" Type="http://schemas.openxmlformats.org/officeDocument/2006/relationships/slide" Target="slides/slide98.xml"/><Relationship Id="rId109" Type="http://schemas.openxmlformats.org/officeDocument/2006/relationships/slide" Target="slides/slide103.xml"/><Relationship Id="rId108" Type="http://schemas.openxmlformats.org/officeDocument/2006/relationships/slide" Target="slides/slide102.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103" Type="http://schemas.openxmlformats.org/officeDocument/2006/relationships/slide" Target="slides/slide97.xml"/><Relationship Id="rId102" Type="http://schemas.openxmlformats.org/officeDocument/2006/relationships/slide" Target="slides/slide96.xml"/><Relationship Id="rId101" Type="http://schemas.openxmlformats.org/officeDocument/2006/relationships/slide" Target="slides/slide95.xml"/><Relationship Id="rId100" Type="http://schemas.openxmlformats.org/officeDocument/2006/relationships/slide" Target="slides/slide94.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95" Type="http://schemas.openxmlformats.org/officeDocument/2006/relationships/slide" Target="slides/slide89.xml"/><Relationship Id="rId94" Type="http://schemas.openxmlformats.org/officeDocument/2006/relationships/slide" Target="slides/slide88.xml"/><Relationship Id="rId97" Type="http://schemas.openxmlformats.org/officeDocument/2006/relationships/slide" Target="slides/slide91.xml"/><Relationship Id="rId96" Type="http://schemas.openxmlformats.org/officeDocument/2006/relationships/slide" Target="slides/slide90.xml"/><Relationship Id="rId11" Type="http://schemas.openxmlformats.org/officeDocument/2006/relationships/slide" Target="slides/slide5.xml"/><Relationship Id="rId99" Type="http://schemas.openxmlformats.org/officeDocument/2006/relationships/slide" Target="slides/slide93.xml"/><Relationship Id="rId10" Type="http://schemas.openxmlformats.org/officeDocument/2006/relationships/slide" Target="slides/slide4.xml"/><Relationship Id="rId98" Type="http://schemas.openxmlformats.org/officeDocument/2006/relationships/slide" Target="slides/slide92.xml"/><Relationship Id="rId13" Type="http://schemas.openxmlformats.org/officeDocument/2006/relationships/slide" Target="slides/slide7.xml"/><Relationship Id="rId12" Type="http://schemas.openxmlformats.org/officeDocument/2006/relationships/slide" Target="slides/slide6.xml"/><Relationship Id="rId91" Type="http://schemas.openxmlformats.org/officeDocument/2006/relationships/slide" Target="slides/slide85.xml"/><Relationship Id="rId90" Type="http://schemas.openxmlformats.org/officeDocument/2006/relationships/slide" Target="slides/slide84.xml"/><Relationship Id="rId93" Type="http://schemas.openxmlformats.org/officeDocument/2006/relationships/slide" Target="slides/slide87.xml"/><Relationship Id="rId92" Type="http://schemas.openxmlformats.org/officeDocument/2006/relationships/slide" Target="slides/slide86.xml"/><Relationship Id="rId15" Type="http://schemas.openxmlformats.org/officeDocument/2006/relationships/slide" Target="slides/slide9.xml"/><Relationship Id="rId110" Type="http://schemas.openxmlformats.org/officeDocument/2006/relationships/slide" Target="slides/slide104.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slide" Target="slides/slide82.xml"/><Relationship Id="rId87" Type="http://schemas.openxmlformats.org/officeDocument/2006/relationships/slide" Target="slides/slide81.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65" Type="http://schemas.openxmlformats.org/officeDocument/2006/relationships/slide" Target="slides/slide59.xml"/><Relationship Id="rId68" Type="http://schemas.openxmlformats.org/officeDocument/2006/relationships/slide" Target="slides/slide62.xml"/><Relationship Id="rId67" Type="http://schemas.openxmlformats.org/officeDocument/2006/relationships/slide" Target="slides/slide61.xml"/><Relationship Id="rId60" Type="http://schemas.openxmlformats.org/officeDocument/2006/relationships/slide" Target="slides/slide54.xml"/><Relationship Id="rId69" Type="http://schemas.openxmlformats.org/officeDocument/2006/relationships/slide" Target="slides/slide6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54" Type="http://schemas.openxmlformats.org/officeDocument/2006/relationships/slide" Target="slides/slide48.xml"/><Relationship Id="rId57" Type="http://schemas.openxmlformats.org/officeDocument/2006/relationships/slide" Target="slides/slide51.xml"/><Relationship Id="rId56" Type="http://schemas.openxmlformats.org/officeDocument/2006/relationships/slide" Target="slides/slide50.xml"/><Relationship Id="rId59" Type="http://schemas.openxmlformats.org/officeDocument/2006/relationships/slide" Target="slides/slide53.xml"/><Relationship Id="rId58" Type="http://schemas.openxmlformats.org/officeDocument/2006/relationships/slide" Target="slides/slide5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 name="Shape 31"/>
        <p:cNvGrpSpPr/>
        <p:nvPr/>
      </p:nvGrpSpPr>
      <p:grpSpPr>
        <a:xfrm>
          <a:off x="0" y="0"/>
          <a:ext cx="0" cy="0"/>
          <a:chOff x="0" y="0"/>
          <a:chExt cx="0" cy="0"/>
        </a:xfrm>
      </p:grpSpPr>
      <p:sp>
        <p:nvSpPr>
          <p:cNvPr id="32" name="Google Shape;3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33" name="Google Shape;3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2f5dade1d8_1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2f5dade1d8_1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5" name="Shape 635"/>
        <p:cNvGrpSpPr/>
        <p:nvPr/>
      </p:nvGrpSpPr>
      <p:grpSpPr>
        <a:xfrm>
          <a:off x="0" y="0"/>
          <a:ext cx="0" cy="0"/>
          <a:chOff x="0" y="0"/>
          <a:chExt cx="0" cy="0"/>
        </a:xfrm>
      </p:grpSpPr>
      <p:sp>
        <p:nvSpPr>
          <p:cNvPr id="636" name="Google Shape;636;g12ffef25342_0_4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7" name="Google Shape;637;g12ffef25342_0_4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1" name="Shape 641"/>
        <p:cNvGrpSpPr/>
        <p:nvPr/>
      </p:nvGrpSpPr>
      <p:grpSpPr>
        <a:xfrm>
          <a:off x="0" y="0"/>
          <a:ext cx="0" cy="0"/>
          <a:chOff x="0" y="0"/>
          <a:chExt cx="0" cy="0"/>
        </a:xfrm>
      </p:grpSpPr>
      <p:sp>
        <p:nvSpPr>
          <p:cNvPr id="642" name="Google Shape;642;g12ffef25342_0_4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3" name="Google Shape;643;g12ffef25342_0_4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7" name="Shape 647"/>
        <p:cNvGrpSpPr/>
        <p:nvPr/>
      </p:nvGrpSpPr>
      <p:grpSpPr>
        <a:xfrm>
          <a:off x="0" y="0"/>
          <a:ext cx="0" cy="0"/>
          <a:chOff x="0" y="0"/>
          <a:chExt cx="0" cy="0"/>
        </a:xfrm>
      </p:grpSpPr>
      <p:sp>
        <p:nvSpPr>
          <p:cNvPr id="648" name="Google Shape;648;g12ffef25342_0_4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9" name="Google Shape;649;g12ffef25342_0_4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3" name="Shape 653"/>
        <p:cNvGrpSpPr/>
        <p:nvPr/>
      </p:nvGrpSpPr>
      <p:grpSpPr>
        <a:xfrm>
          <a:off x="0" y="0"/>
          <a:ext cx="0" cy="0"/>
          <a:chOff x="0" y="0"/>
          <a:chExt cx="0" cy="0"/>
        </a:xfrm>
      </p:grpSpPr>
      <p:sp>
        <p:nvSpPr>
          <p:cNvPr id="654" name="Google Shape;654;g12ffef25342_0_4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5" name="Google Shape;655;g12ffef25342_0_4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8" name="Shape 658"/>
        <p:cNvGrpSpPr/>
        <p:nvPr/>
      </p:nvGrpSpPr>
      <p:grpSpPr>
        <a:xfrm>
          <a:off x="0" y="0"/>
          <a:ext cx="0" cy="0"/>
          <a:chOff x="0" y="0"/>
          <a:chExt cx="0" cy="0"/>
        </a:xfrm>
      </p:grpSpPr>
      <p:sp>
        <p:nvSpPr>
          <p:cNvPr id="659" name="Google Shape;659;g11cc527e118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0" name="Google Shape;660;g11cc527e118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2f5dade1d8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2f5dade1d8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2f5dade1d8_1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2f5dade1d8_1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2f5dade1d8_1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2f5dade1d8_1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2f5dade1d8_1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2f5dade1d8_1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2f5dade1d8_1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2f5dade1d8_1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2f5dade1d8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2f5dade1d8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2f5dade1d8_1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2f5dade1d8_1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2f5dade1d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2f5dade1d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2f5dade1d8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2f5dade1d8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 name="Shape 37"/>
        <p:cNvGrpSpPr/>
        <p:nvPr/>
      </p:nvGrpSpPr>
      <p:grpSpPr>
        <a:xfrm>
          <a:off x="0" y="0"/>
          <a:ext cx="0" cy="0"/>
          <a:chOff x="0" y="0"/>
          <a:chExt cx="0" cy="0"/>
        </a:xfrm>
      </p:grpSpPr>
      <p:sp>
        <p:nvSpPr>
          <p:cNvPr id="38" name="Google Shape;38;g11cc527e118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 name="Google Shape;39;g11cc527e118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2f5dade1d8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2f5dade1d8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2f5dade1d8_1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2f5dade1d8_1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2f5dade1d8_1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2f5dade1d8_1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2f5dade1d8_1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2f5dade1d8_1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2f5dade1d8_1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2f5dade1d8_1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2f5dade1d8_1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2f5dade1d8_1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2f5dade1d8_1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2f5dade1d8_1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2f5dade1d8_1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2f5dade1d8_1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2f5dade1d8_1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2f5dade1d8_1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2f5dade1d8_1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12f5dade1d8_1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 name="Shape 44"/>
        <p:cNvGrpSpPr/>
        <p:nvPr/>
      </p:nvGrpSpPr>
      <p:grpSpPr>
        <a:xfrm>
          <a:off x="0" y="0"/>
          <a:ext cx="0" cy="0"/>
          <a:chOff x="0" y="0"/>
          <a:chExt cx="0" cy="0"/>
        </a:xfrm>
      </p:grpSpPr>
      <p:sp>
        <p:nvSpPr>
          <p:cNvPr id="45" name="Google Shape;45;g11cc527e118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 name="Google Shape;46;g11cc527e118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2f87967b3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2f87967b3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2f87967b31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2f87967b31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2f87967b31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12f87967b31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2f87967b31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12f87967b31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12f87967b31_1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12f87967b31_1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12f87967b31_1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12f87967b31_1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12f87967b31_1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12f87967b31_1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12f87967b31_1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12f87967b31_1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12f87967b31_1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12f87967b31_1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12f87967b31_1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12f87967b31_1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2f5dade1d8_1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2f5dade1d8_1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12f87967b31_1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12f87967b31_1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2f87967b31_1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2f87967b31_1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2f87967b31_1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12f87967b31_1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2f87967b31_1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12f87967b31_1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12f87967b31_1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12f87967b31_1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12f87967b31_1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12f87967b31_1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12f87967b31_1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12f87967b31_1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12f87967b31_1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12f87967b31_1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12f87967b31_1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12f87967b31_1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12f87967b31_1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12f87967b31_1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2f5dade1d8_1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2f5dade1d8_1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12f87967b31_1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12f87967b31_1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12ffef2534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12ffef2534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12ffef2534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12ffef2534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12ffef25342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12ffef25342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12ffef25342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12ffef25342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12ffef25342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12ffef25342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12ffef25342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12ffef25342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12ffef25342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12ffef25342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12ffef25342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12ffef25342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12ffef25342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12ffef25342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1cc527e118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1cc527e118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12ffef25342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12ffef25342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12ffef25342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12ffef25342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12ffef25342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12ffef25342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12ffef25342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12ffef25342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12ffef25342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12ffef25342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12ffef25342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12ffef25342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12ffef25342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12ffef25342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g12ffef25342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3" name="Google Shape;443;g12ffef25342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12ffef25342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12ffef25342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12ffef25342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5" name="Google Shape;455;g12ffef25342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2f5dade1d8_1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2f5dade1d8_1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12ffef25342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12ffef25342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12ffef25342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7" name="Google Shape;467;g12ffef25342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12ffef25342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3" name="Google Shape;473;g12ffef25342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g12ffef25342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9" name="Google Shape;479;g12ffef25342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12ffef25342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5" name="Google Shape;485;g12ffef25342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g12ffef25342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1" name="Google Shape;491;g12ffef25342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g12ffef25342_0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7" name="Google Shape;497;g12ffef25342_0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g12ffef25342_0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3" name="Google Shape;503;g12ffef25342_0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g12ffef25342_0_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0" name="Google Shape;510;g12ffef25342_0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g12ffef25342_0_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6" name="Google Shape;516;g12ffef25342_0_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1cc527e118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1cc527e118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g12ffef25342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2" name="Google Shape;522;g12ffef25342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g12ffef25342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8" name="Google Shape;528;g12ffef25342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g12ffef25342_0_2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4" name="Google Shape;534;g12ffef25342_0_2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g12ffef25342_0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2" name="Google Shape;542;g12ffef25342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g12ffef25342_0_3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8" name="Google Shape;548;g12ffef25342_0_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g12ffef25342_0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4" name="Google Shape;554;g12ffef25342_0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g12ffef25342_0_3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0" name="Google Shape;560;g12ffef25342_0_3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g12ffef25342_0_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5" name="Google Shape;565;g12ffef25342_0_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g12ffef25342_0_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0" name="Google Shape;570;g12ffef25342_0_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3" name="Shape 573"/>
        <p:cNvGrpSpPr/>
        <p:nvPr/>
      </p:nvGrpSpPr>
      <p:grpSpPr>
        <a:xfrm>
          <a:off x="0" y="0"/>
          <a:ext cx="0" cy="0"/>
          <a:chOff x="0" y="0"/>
          <a:chExt cx="0" cy="0"/>
        </a:xfrm>
      </p:grpSpPr>
      <p:sp>
        <p:nvSpPr>
          <p:cNvPr id="574" name="Google Shape;574;g12ffef25342_0_3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5" name="Google Shape;575;g12ffef25342_0_3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1cc527e118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1cc527e118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9" name="Shape 579"/>
        <p:cNvGrpSpPr/>
        <p:nvPr/>
      </p:nvGrpSpPr>
      <p:grpSpPr>
        <a:xfrm>
          <a:off x="0" y="0"/>
          <a:ext cx="0" cy="0"/>
          <a:chOff x="0" y="0"/>
          <a:chExt cx="0" cy="0"/>
        </a:xfrm>
      </p:grpSpPr>
      <p:sp>
        <p:nvSpPr>
          <p:cNvPr id="580" name="Google Shape;580;g12ffef25342_0_3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1" name="Google Shape;581;g12ffef25342_0_3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5" name="Shape 585"/>
        <p:cNvGrpSpPr/>
        <p:nvPr/>
      </p:nvGrpSpPr>
      <p:grpSpPr>
        <a:xfrm>
          <a:off x="0" y="0"/>
          <a:ext cx="0" cy="0"/>
          <a:chOff x="0" y="0"/>
          <a:chExt cx="0" cy="0"/>
        </a:xfrm>
      </p:grpSpPr>
      <p:sp>
        <p:nvSpPr>
          <p:cNvPr id="586" name="Google Shape;586;g12ffef25342_0_3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7" name="Google Shape;587;g12ffef25342_0_3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0" name="Shape 590"/>
        <p:cNvGrpSpPr/>
        <p:nvPr/>
      </p:nvGrpSpPr>
      <p:grpSpPr>
        <a:xfrm>
          <a:off x="0" y="0"/>
          <a:ext cx="0" cy="0"/>
          <a:chOff x="0" y="0"/>
          <a:chExt cx="0" cy="0"/>
        </a:xfrm>
      </p:grpSpPr>
      <p:sp>
        <p:nvSpPr>
          <p:cNvPr id="591" name="Google Shape;591;g12ffef25342_0_3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2" name="Google Shape;592;g12ffef25342_0_3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6" name="Shape 596"/>
        <p:cNvGrpSpPr/>
        <p:nvPr/>
      </p:nvGrpSpPr>
      <p:grpSpPr>
        <a:xfrm>
          <a:off x="0" y="0"/>
          <a:ext cx="0" cy="0"/>
          <a:chOff x="0" y="0"/>
          <a:chExt cx="0" cy="0"/>
        </a:xfrm>
      </p:grpSpPr>
      <p:sp>
        <p:nvSpPr>
          <p:cNvPr id="597" name="Google Shape;597;g12ffef25342_0_3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8" name="Google Shape;598;g12ffef25342_0_3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2" name="Shape 602"/>
        <p:cNvGrpSpPr/>
        <p:nvPr/>
      </p:nvGrpSpPr>
      <p:grpSpPr>
        <a:xfrm>
          <a:off x="0" y="0"/>
          <a:ext cx="0" cy="0"/>
          <a:chOff x="0" y="0"/>
          <a:chExt cx="0" cy="0"/>
        </a:xfrm>
      </p:grpSpPr>
      <p:sp>
        <p:nvSpPr>
          <p:cNvPr id="603" name="Google Shape;603;g12ffef25342_0_3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4" name="Google Shape;604;g12ffef25342_0_3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8" name="Shape 608"/>
        <p:cNvGrpSpPr/>
        <p:nvPr/>
      </p:nvGrpSpPr>
      <p:grpSpPr>
        <a:xfrm>
          <a:off x="0" y="0"/>
          <a:ext cx="0" cy="0"/>
          <a:chOff x="0" y="0"/>
          <a:chExt cx="0" cy="0"/>
        </a:xfrm>
      </p:grpSpPr>
      <p:sp>
        <p:nvSpPr>
          <p:cNvPr id="609" name="Google Shape;609;g12ffef25342_0_3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0" name="Google Shape;610;g12ffef25342_0_3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4" name="Shape 614"/>
        <p:cNvGrpSpPr/>
        <p:nvPr/>
      </p:nvGrpSpPr>
      <p:grpSpPr>
        <a:xfrm>
          <a:off x="0" y="0"/>
          <a:ext cx="0" cy="0"/>
          <a:chOff x="0" y="0"/>
          <a:chExt cx="0" cy="0"/>
        </a:xfrm>
      </p:grpSpPr>
      <p:sp>
        <p:nvSpPr>
          <p:cNvPr id="615" name="Google Shape;615;g12ffef25342_0_3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6" name="Google Shape;616;g12ffef25342_0_3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0" name="Shape 620"/>
        <p:cNvGrpSpPr/>
        <p:nvPr/>
      </p:nvGrpSpPr>
      <p:grpSpPr>
        <a:xfrm>
          <a:off x="0" y="0"/>
          <a:ext cx="0" cy="0"/>
          <a:chOff x="0" y="0"/>
          <a:chExt cx="0" cy="0"/>
        </a:xfrm>
      </p:grpSpPr>
      <p:sp>
        <p:nvSpPr>
          <p:cNvPr id="621" name="Google Shape;621;g12ffef25342_0_3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2" name="Google Shape;622;g12ffef25342_0_3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5" name="Shape 625"/>
        <p:cNvGrpSpPr/>
        <p:nvPr/>
      </p:nvGrpSpPr>
      <p:grpSpPr>
        <a:xfrm>
          <a:off x="0" y="0"/>
          <a:ext cx="0" cy="0"/>
          <a:chOff x="0" y="0"/>
          <a:chExt cx="0" cy="0"/>
        </a:xfrm>
      </p:grpSpPr>
      <p:sp>
        <p:nvSpPr>
          <p:cNvPr id="626" name="Google Shape;626;g12ffef25342_0_4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7" name="Google Shape;627;g12ffef25342_0_4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0" name="Shape 630"/>
        <p:cNvGrpSpPr/>
        <p:nvPr/>
      </p:nvGrpSpPr>
      <p:grpSpPr>
        <a:xfrm>
          <a:off x="0" y="0"/>
          <a:ext cx="0" cy="0"/>
          <a:chOff x="0" y="0"/>
          <a:chExt cx="0" cy="0"/>
        </a:xfrm>
      </p:grpSpPr>
      <p:sp>
        <p:nvSpPr>
          <p:cNvPr id="631" name="Google Shape;631;g12ffef25342_0_4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2" name="Google Shape;632;g12ffef25342_0_4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685800" y="1597819"/>
            <a:ext cx="7772400" cy="1102500"/>
          </a:xfrm>
          <a:prstGeom prst="rect">
            <a:avLst/>
          </a:prstGeom>
          <a:noFill/>
          <a:ln>
            <a:noFill/>
          </a:ln>
        </p:spPr>
        <p:txBody>
          <a:bodyPr anchorCtr="0" anchor="ctr" bIns="45700" lIns="91425" spcFirstLastPara="1" rIns="91425" wrap="square" tIns="45700">
            <a:normAutofit/>
          </a:bodyPr>
          <a:lstStyle>
            <a:lvl1pPr lvl="0" rtl="0" algn="ctr">
              <a:spcBef>
                <a:spcPts val="0"/>
              </a:spcBef>
              <a:spcAft>
                <a:spcPts val="0"/>
              </a:spcAft>
              <a:buClr>
                <a:srgbClr val="24406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1" name="Google Shape;11;p2"/>
          <p:cNvSpPr txBox="1"/>
          <p:nvPr>
            <p:ph idx="1" type="subTitle"/>
          </p:nvPr>
        </p:nvSpPr>
        <p:spPr>
          <a:xfrm>
            <a:off x="1371600" y="2914650"/>
            <a:ext cx="6400800" cy="1314600"/>
          </a:xfrm>
          <a:prstGeom prst="rect">
            <a:avLst/>
          </a:prstGeom>
          <a:noFill/>
          <a:ln>
            <a:noFill/>
          </a:ln>
        </p:spPr>
        <p:txBody>
          <a:bodyPr anchorCtr="0" anchor="t" bIns="45700" lIns="91425" spcFirstLastPara="1" rIns="91425" wrap="square" tIns="45700">
            <a:normAutofit/>
          </a:bodyPr>
          <a:lstStyle>
            <a:lvl1pPr lvl="0" rtl="0" algn="ctr">
              <a:spcBef>
                <a:spcPts val="640"/>
              </a:spcBef>
              <a:spcAft>
                <a:spcPts val="0"/>
              </a:spcAft>
              <a:buClr>
                <a:srgbClr val="888888"/>
              </a:buClr>
              <a:buSzPts val="3200"/>
              <a:buNone/>
              <a:defRPr>
                <a:solidFill>
                  <a:srgbClr val="888888"/>
                </a:solidFill>
              </a:defRPr>
            </a:lvl1pPr>
            <a:lvl2pPr lvl="1" rtl="0" algn="ctr">
              <a:spcBef>
                <a:spcPts val="560"/>
              </a:spcBef>
              <a:spcAft>
                <a:spcPts val="0"/>
              </a:spcAft>
              <a:buClr>
                <a:srgbClr val="888888"/>
              </a:buClr>
              <a:buSzPts val="2800"/>
              <a:buNone/>
              <a:defRPr>
                <a:solidFill>
                  <a:srgbClr val="888888"/>
                </a:solidFill>
              </a:defRPr>
            </a:lvl2pPr>
            <a:lvl3pPr lvl="2" rtl="0" algn="ctr">
              <a:spcBef>
                <a:spcPts val="480"/>
              </a:spcBef>
              <a:spcAft>
                <a:spcPts val="0"/>
              </a:spcAft>
              <a:buClr>
                <a:srgbClr val="888888"/>
              </a:buClr>
              <a:buSzPts val="2400"/>
              <a:buNone/>
              <a:defRPr>
                <a:solidFill>
                  <a:srgbClr val="888888"/>
                </a:solidFill>
              </a:defRPr>
            </a:lvl3pPr>
            <a:lvl4pPr lvl="3" rtl="0" algn="ctr">
              <a:spcBef>
                <a:spcPts val="400"/>
              </a:spcBef>
              <a:spcAft>
                <a:spcPts val="0"/>
              </a:spcAft>
              <a:buClr>
                <a:srgbClr val="888888"/>
              </a:buClr>
              <a:buSzPts val="2000"/>
              <a:buNone/>
              <a:defRPr>
                <a:solidFill>
                  <a:srgbClr val="888888"/>
                </a:solidFill>
              </a:defRPr>
            </a:lvl4pPr>
            <a:lvl5pPr lvl="4" rtl="0" algn="ctr">
              <a:spcBef>
                <a:spcPts val="400"/>
              </a:spcBef>
              <a:spcAft>
                <a:spcPts val="0"/>
              </a:spcAft>
              <a:buClr>
                <a:srgbClr val="888888"/>
              </a:buClr>
              <a:buSzPts val="2000"/>
              <a:buNone/>
              <a:defRPr>
                <a:solidFill>
                  <a:srgbClr val="888888"/>
                </a:solidFill>
              </a:defRPr>
            </a:lvl5pPr>
            <a:lvl6pPr lvl="5" rtl="0" algn="ctr">
              <a:spcBef>
                <a:spcPts val="400"/>
              </a:spcBef>
              <a:spcAft>
                <a:spcPts val="0"/>
              </a:spcAft>
              <a:buClr>
                <a:srgbClr val="888888"/>
              </a:buClr>
              <a:buSzPts val="2000"/>
              <a:buNone/>
              <a:defRPr>
                <a:solidFill>
                  <a:srgbClr val="888888"/>
                </a:solidFill>
              </a:defRPr>
            </a:lvl6pPr>
            <a:lvl7pPr lvl="6" rtl="0" algn="ctr">
              <a:spcBef>
                <a:spcPts val="400"/>
              </a:spcBef>
              <a:spcAft>
                <a:spcPts val="0"/>
              </a:spcAft>
              <a:buClr>
                <a:srgbClr val="888888"/>
              </a:buClr>
              <a:buSzPts val="2000"/>
              <a:buNone/>
              <a:defRPr>
                <a:solidFill>
                  <a:srgbClr val="888888"/>
                </a:solidFill>
              </a:defRPr>
            </a:lvl7pPr>
            <a:lvl8pPr lvl="7" rtl="0" algn="ctr">
              <a:spcBef>
                <a:spcPts val="400"/>
              </a:spcBef>
              <a:spcAft>
                <a:spcPts val="0"/>
              </a:spcAft>
              <a:buClr>
                <a:srgbClr val="888888"/>
              </a:buClr>
              <a:buSzPts val="2000"/>
              <a:buNone/>
              <a:defRPr>
                <a:solidFill>
                  <a:srgbClr val="888888"/>
                </a:solidFill>
              </a:defRPr>
            </a:lvl8pPr>
            <a:lvl9pPr lvl="8" rtl="0" algn="ctr">
              <a:spcBef>
                <a:spcPts val="400"/>
              </a:spcBef>
              <a:spcAft>
                <a:spcPts val="0"/>
              </a:spcAft>
              <a:buClr>
                <a:srgbClr val="888888"/>
              </a:buClr>
              <a:buSzPts val="2000"/>
              <a:buNone/>
              <a:defRPr>
                <a:solidFill>
                  <a:srgbClr val="888888"/>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12" name="Shape 12"/>
        <p:cNvGrpSpPr/>
        <p:nvPr/>
      </p:nvGrpSpPr>
      <p:grpSpPr>
        <a:xfrm>
          <a:off x="0" y="0"/>
          <a:ext cx="0" cy="0"/>
          <a:chOff x="0" y="0"/>
          <a:chExt cx="0" cy="0"/>
        </a:xfrm>
      </p:grpSpPr>
      <p:sp>
        <p:nvSpPr>
          <p:cNvPr id="13" name="Google Shape;13;p3"/>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rmAutofit/>
          </a:bodyPr>
          <a:lstStyle>
            <a:lvl1pPr lvl="0" rtl="0" algn="ctr">
              <a:spcBef>
                <a:spcPts val="0"/>
              </a:spcBef>
              <a:spcAft>
                <a:spcPts val="0"/>
              </a:spcAft>
              <a:buClr>
                <a:srgbClr val="24406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4" name="Google Shape;14;p3"/>
          <p:cNvSpPr txBox="1"/>
          <p:nvPr>
            <p:ph idx="1" type="body"/>
          </p:nvPr>
        </p:nvSpPr>
        <p:spPr>
          <a:xfrm>
            <a:off x="467544" y="1167594"/>
            <a:ext cx="8229600" cy="3394500"/>
          </a:xfrm>
          <a:prstGeom prst="rect">
            <a:avLst/>
          </a:prstGeom>
          <a:noFill/>
          <a:ln>
            <a:noFill/>
          </a:ln>
        </p:spPr>
        <p:txBody>
          <a:bodyPr anchorCtr="0" anchor="t" bIns="45700" lIns="91425" spcFirstLastPara="1" rIns="91425" wrap="square" tIns="45700">
            <a:normAutofit/>
          </a:bodyPr>
          <a:lstStyle>
            <a:lvl1pPr indent="-342900" lvl="0" marL="457200" rtl="0" algn="l">
              <a:spcBef>
                <a:spcPts val="360"/>
              </a:spcBef>
              <a:spcAft>
                <a:spcPts val="0"/>
              </a:spcAft>
              <a:buClr>
                <a:schemeClr val="dk1"/>
              </a:buClr>
              <a:buSzPts val="1800"/>
              <a:buChar char="•"/>
              <a:defRPr/>
            </a:lvl1pPr>
            <a:lvl2pPr indent="-342900" lvl="1" marL="914400" rtl="0" algn="l">
              <a:spcBef>
                <a:spcPts val="360"/>
              </a:spcBef>
              <a:spcAft>
                <a:spcPts val="0"/>
              </a:spcAft>
              <a:buClr>
                <a:schemeClr val="dk1"/>
              </a:buClr>
              <a:buSzPts val="1800"/>
              <a:buChar char="–"/>
              <a:defRPr/>
            </a:lvl2pPr>
            <a:lvl3pPr indent="-342900" lvl="2" marL="1371600" rtl="0" algn="l">
              <a:spcBef>
                <a:spcPts val="360"/>
              </a:spcBef>
              <a:spcAft>
                <a:spcPts val="0"/>
              </a:spcAft>
              <a:buClr>
                <a:schemeClr val="dk1"/>
              </a:buClr>
              <a:buSzPts val="1800"/>
              <a:buChar char="•"/>
              <a:defRPr/>
            </a:lvl3pPr>
            <a:lvl4pPr indent="-342900" lvl="3" marL="1828800" rtl="0" algn="l">
              <a:spcBef>
                <a:spcPts val="360"/>
              </a:spcBef>
              <a:spcAft>
                <a:spcPts val="0"/>
              </a:spcAft>
              <a:buClr>
                <a:schemeClr val="dk1"/>
              </a:buClr>
              <a:buSzPts val="1800"/>
              <a:buChar char="–"/>
              <a:defRPr/>
            </a:lvl4pPr>
            <a:lvl5pPr indent="-342900" lvl="4" marL="2286000" rtl="0" algn="l">
              <a:spcBef>
                <a:spcPts val="360"/>
              </a:spcBef>
              <a:spcAft>
                <a:spcPts val="0"/>
              </a:spcAft>
              <a:buClr>
                <a:schemeClr val="dk1"/>
              </a:buClr>
              <a:buSzPts val="1800"/>
              <a:buChar char="»"/>
              <a:defRPr/>
            </a:lvl5pPr>
            <a:lvl6pPr indent="-342900" lvl="5" marL="2743200" rtl="0" algn="l">
              <a:spcBef>
                <a:spcPts val="36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15" name="Shape 15"/>
        <p:cNvGrpSpPr/>
        <p:nvPr/>
      </p:nvGrpSpPr>
      <p:grpSpPr>
        <a:xfrm>
          <a:off x="0" y="0"/>
          <a:ext cx="0" cy="0"/>
          <a:chOff x="0" y="0"/>
          <a:chExt cx="0" cy="0"/>
        </a:xfrm>
      </p:grpSpPr>
      <p:sp>
        <p:nvSpPr>
          <p:cNvPr id="16" name="Google Shape;16;p4"/>
          <p:cNvSpPr txBox="1"/>
          <p:nvPr>
            <p:ph type="title"/>
          </p:nvPr>
        </p:nvSpPr>
        <p:spPr>
          <a:xfrm>
            <a:off x="722313" y="3305175"/>
            <a:ext cx="7772400" cy="1021500"/>
          </a:xfrm>
          <a:prstGeom prst="rect">
            <a:avLst/>
          </a:prstGeom>
          <a:noFill/>
          <a:ln>
            <a:noFill/>
          </a:ln>
        </p:spPr>
        <p:txBody>
          <a:bodyPr anchorCtr="0" anchor="t" bIns="45700" lIns="91425" spcFirstLastPara="1" rIns="91425" wrap="square" tIns="45700">
            <a:normAutofit/>
          </a:bodyPr>
          <a:lstStyle>
            <a:lvl1pPr lvl="0" rtl="0" algn="l">
              <a:spcBef>
                <a:spcPts val="0"/>
              </a:spcBef>
              <a:spcAft>
                <a:spcPts val="0"/>
              </a:spcAft>
              <a:buClr>
                <a:srgbClr val="244061"/>
              </a:buClr>
              <a:buSzPts val="4000"/>
              <a:buFont typeface="Calibri"/>
              <a:buNone/>
              <a:defRPr b="1" sz="4000"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7" name="Google Shape;17;p4"/>
          <p:cNvSpPr txBox="1"/>
          <p:nvPr>
            <p:ph idx="1" type="body"/>
          </p:nvPr>
        </p:nvSpPr>
        <p:spPr>
          <a:xfrm>
            <a:off x="722313" y="2180035"/>
            <a:ext cx="7772400" cy="1125000"/>
          </a:xfrm>
          <a:prstGeom prst="rect">
            <a:avLst/>
          </a:prstGeom>
          <a:noFill/>
          <a:ln>
            <a:noFill/>
          </a:ln>
        </p:spPr>
        <p:txBody>
          <a:bodyPr anchorCtr="0" anchor="b" bIns="45700" lIns="91425" spcFirstLastPara="1" rIns="91425" wrap="square" tIns="45700">
            <a:normAutofit/>
          </a:bodyPr>
          <a:lstStyle>
            <a:lvl1pPr indent="-228600" lvl="0" marL="457200" rtl="0" algn="l">
              <a:spcBef>
                <a:spcPts val="400"/>
              </a:spcBef>
              <a:spcAft>
                <a:spcPts val="0"/>
              </a:spcAft>
              <a:buClr>
                <a:srgbClr val="888888"/>
              </a:buClr>
              <a:buSzPts val="2000"/>
              <a:buNone/>
              <a:defRPr sz="2000">
                <a:solidFill>
                  <a:srgbClr val="888888"/>
                </a:solidFill>
              </a:defRPr>
            </a:lvl1pPr>
            <a:lvl2pPr indent="-228600" lvl="1" marL="914400" rtl="0" algn="l">
              <a:spcBef>
                <a:spcPts val="360"/>
              </a:spcBef>
              <a:spcAft>
                <a:spcPts val="0"/>
              </a:spcAft>
              <a:buClr>
                <a:srgbClr val="888888"/>
              </a:buClr>
              <a:buSzPts val="1800"/>
              <a:buNone/>
              <a:defRPr sz="1800">
                <a:solidFill>
                  <a:srgbClr val="888888"/>
                </a:solidFill>
              </a:defRPr>
            </a:lvl2pPr>
            <a:lvl3pPr indent="-228600" lvl="2" marL="1371600" rtl="0" algn="l">
              <a:spcBef>
                <a:spcPts val="320"/>
              </a:spcBef>
              <a:spcAft>
                <a:spcPts val="0"/>
              </a:spcAft>
              <a:buClr>
                <a:srgbClr val="888888"/>
              </a:buClr>
              <a:buSzPts val="1600"/>
              <a:buNone/>
              <a:defRPr sz="1600">
                <a:solidFill>
                  <a:srgbClr val="888888"/>
                </a:solidFill>
              </a:defRPr>
            </a:lvl3pPr>
            <a:lvl4pPr indent="-228600" lvl="3" marL="1828800" rtl="0" algn="l">
              <a:spcBef>
                <a:spcPts val="280"/>
              </a:spcBef>
              <a:spcAft>
                <a:spcPts val="0"/>
              </a:spcAft>
              <a:buClr>
                <a:srgbClr val="888888"/>
              </a:buClr>
              <a:buSzPts val="1400"/>
              <a:buNone/>
              <a:defRPr sz="1400">
                <a:solidFill>
                  <a:srgbClr val="888888"/>
                </a:solidFill>
              </a:defRPr>
            </a:lvl4pPr>
            <a:lvl5pPr indent="-228600" lvl="4" marL="2286000" rtl="0" algn="l">
              <a:spcBef>
                <a:spcPts val="280"/>
              </a:spcBef>
              <a:spcAft>
                <a:spcPts val="0"/>
              </a:spcAft>
              <a:buClr>
                <a:srgbClr val="888888"/>
              </a:buClr>
              <a:buSzPts val="1400"/>
              <a:buNone/>
              <a:defRPr sz="1400">
                <a:solidFill>
                  <a:srgbClr val="888888"/>
                </a:solidFill>
              </a:defRPr>
            </a:lvl5pPr>
            <a:lvl6pPr indent="-228600" lvl="5" marL="2743200" rtl="0" algn="l">
              <a:spcBef>
                <a:spcPts val="280"/>
              </a:spcBef>
              <a:spcAft>
                <a:spcPts val="0"/>
              </a:spcAft>
              <a:buClr>
                <a:srgbClr val="888888"/>
              </a:buClr>
              <a:buSzPts val="1400"/>
              <a:buNone/>
              <a:defRPr sz="1400">
                <a:solidFill>
                  <a:srgbClr val="888888"/>
                </a:solidFill>
              </a:defRPr>
            </a:lvl6pPr>
            <a:lvl7pPr indent="-228600" lvl="6" marL="3200400" rtl="0" algn="l">
              <a:spcBef>
                <a:spcPts val="280"/>
              </a:spcBef>
              <a:spcAft>
                <a:spcPts val="0"/>
              </a:spcAft>
              <a:buClr>
                <a:srgbClr val="888888"/>
              </a:buClr>
              <a:buSzPts val="1400"/>
              <a:buNone/>
              <a:defRPr sz="1400">
                <a:solidFill>
                  <a:srgbClr val="888888"/>
                </a:solidFill>
              </a:defRPr>
            </a:lvl7pPr>
            <a:lvl8pPr indent="-228600" lvl="7" marL="3657600" rtl="0" algn="l">
              <a:spcBef>
                <a:spcPts val="280"/>
              </a:spcBef>
              <a:spcAft>
                <a:spcPts val="0"/>
              </a:spcAft>
              <a:buClr>
                <a:srgbClr val="888888"/>
              </a:buClr>
              <a:buSzPts val="1400"/>
              <a:buNone/>
              <a:defRPr sz="1400">
                <a:solidFill>
                  <a:srgbClr val="888888"/>
                </a:solidFill>
              </a:defRPr>
            </a:lvl8pPr>
            <a:lvl9pPr indent="-228600" lvl="8" marL="4114800" rtl="0" algn="l">
              <a:spcBef>
                <a:spcPts val="280"/>
              </a:spcBef>
              <a:spcAft>
                <a:spcPts val="0"/>
              </a:spcAft>
              <a:buClr>
                <a:srgbClr val="888888"/>
              </a:buClr>
              <a:buSzPts val="1400"/>
              <a:buNone/>
              <a:defRPr sz="1400">
                <a:solidFill>
                  <a:srgbClr val="888888"/>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18" name="Shape 18"/>
        <p:cNvGrpSpPr/>
        <p:nvPr/>
      </p:nvGrpSpPr>
      <p:grpSpPr>
        <a:xfrm>
          <a:off x="0" y="0"/>
          <a:ext cx="0" cy="0"/>
          <a:chOff x="0" y="0"/>
          <a:chExt cx="0" cy="0"/>
        </a:xfrm>
      </p:grpSpPr>
      <p:sp>
        <p:nvSpPr>
          <p:cNvPr id="19" name="Google Shape;19;p5"/>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rmAutofit/>
          </a:bodyPr>
          <a:lstStyle>
            <a:lvl1pPr lvl="0" rtl="0" algn="ctr">
              <a:spcBef>
                <a:spcPts val="0"/>
              </a:spcBef>
              <a:spcAft>
                <a:spcPts val="0"/>
              </a:spcAft>
              <a:buClr>
                <a:srgbClr val="24406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0" name="Google Shape;20;p5"/>
          <p:cNvSpPr txBox="1"/>
          <p:nvPr>
            <p:ph idx="1" type="body"/>
          </p:nvPr>
        </p:nvSpPr>
        <p:spPr>
          <a:xfrm>
            <a:off x="457200" y="1200150"/>
            <a:ext cx="4038600" cy="3394500"/>
          </a:xfrm>
          <a:prstGeom prst="rect">
            <a:avLst/>
          </a:prstGeom>
          <a:noFill/>
          <a:ln>
            <a:noFill/>
          </a:ln>
        </p:spPr>
        <p:txBody>
          <a:bodyPr anchorCtr="0" anchor="t" bIns="45700" lIns="91425" spcFirstLastPara="1" rIns="91425" wrap="square" tIns="45700">
            <a:normAutofit/>
          </a:bodyPr>
          <a:lstStyle>
            <a:lvl1pPr indent="-406400" lvl="0" marL="457200" rtl="0" algn="l">
              <a:spcBef>
                <a:spcPts val="560"/>
              </a:spcBef>
              <a:spcAft>
                <a:spcPts val="0"/>
              </a:spcAft>
              <a:buClr>
                <a:schemeClr val="dk1"/>
              </a:buClr>
              <a:buSzPts val="2800"/>
              <a:buChar char="•"/>
              <a:defRPr sz="2800"/>
            </a:lvl1pPr>
            <a:lvl2pPr indent="-381000" lvl="1" marL="914400" rtl="0" algn="l">
              <a:spcBef>
                <a:spcPts val="480"/>
              </a:spcBef>
              <a:spcAft>
                <a:spcPts val="0"/>
              </a:spcAft>
              <a:buClr>
                <a:schemeClr val="dk1"/>
              </a:buClr>
              <a:buSzPts val="2400"/>
              <a:buChar char="–"/>
              <a:defRPr sz="2400"/>
            </a:lvl2pPr>
            <a:lvl3pPr indent="-355600" lvl="2" marL="1371600" rtl="0" algn="l">
              <a:spcBef>
                <a:spcPts val="400"/>
              </a:spcBef>
              <a:spcAft>
                <a:spcPts val="0"/>
              </a:spcAft>
              <a:buClr>
                <a:schemeClr val="dk1"/>
              </a:buClr>
              <a:buSzPts val="2000"/>
              <a:buChar char="•"/>
              <a:defRPr sz="2000"/>
            </a:lvl3pPr>
            <a:lvl4pPr indent="-342900" lvl="3" marL="1828800" rtl="0" algn="l">
              <a:spcBef>
                <a:spcPts val="360"/>
              </a:spcBef>
              <a:spcAft>
                <a:spcPts val="0"/>
              </a:spcAft>
              <a:buClr>
                <a:schemeClr val="dk1"/>
              </a:buClr>
              <a:buSzPts val="1800"/>
              <a:buChar char="–"/>
              <a:defRPr sz="1800"/>
            </a:lvl4pPr>
            <a:lvl5pPr indent="-342900" lvl="4" marL="2286000" rtl="0" algn="l">
              <a:spcBef>
                <a:spcPts val="360"/>
              </a:spcBef>
              <a:spcAft>
                <a:spcPts val="0"/>
              </a:spcAft>
              <a:buClr>
                <a:schemeClr val="dk1"/>
              </a:buClr>
              <a:buSzPts val="1800"/>
              <a:buChar char="»"/>
              <a:defRPr sz="1800"/>
            </a:lvl5pPr>
            <a:lvl6pPr indent="-342900" lvl="5" marL="2743200" rtl="0" algn="l">
              <a:spcBef>
                <a:spcPts val="360"/>
              </a:spcBef>
              <a:spcAft>
                <a:spcPts val="0"/>
              </a:spcAft>
              <a:buClr>
                <a:schemeClr val="dk1"/>
              </a:buClr>
              <a:buSzPts val="1800"/>
              <a:buChar char="•"/>
              <a:defRPr sz="1800"/>
            </a:lvl6pPr>
            <a:lvl7pPr indent="-342900" lvl="6" marL="3200400" rtl="0" algn="l">
              <a:spcBef>
                <a:spcPts val="360"/>
              </a:spcBef>
              <a:spcAft>
                <a:spcPts val="0"/>
              </a:spcAft>
              <a:buClr>
                <a:schemeClr val="dk1"/>
              </a:buClr>
              <a:buSzPts val="1800"/>
              <a:buChar char="•"/>
              <a:defRPr sz="1800"/>
            </a:lvl7pPr>
            <a:lvl8pPr indent="-342900" lvl="7" marL="3657600" rtl="0" algn="l">
              <a:spcBef>
                <a:spcPts val="360"/>
              </a:spcBef>
              <a:spcAft>
                <a:spcPts val="0"/>
              </a:spcAft>
              <a:buClr>
                <a:schemeClr val="dk1"/>
              </a:buClr>
              <a:buSzPts val="1800"/>
              <a:buChar char="•"/>
              <a:defRPr sz="1800"/>
            </a:lvl8pPr>
            <a:lvl9pPr indent="-342900" lvl="8" marL="4114800" rtl="0" algn="l">
              <a:spcBef>
                <a:spcPts val="360"/>
              </a:spcBef>
              <a:spcAft>
                <a:spcPts val="0"/>
              </a:spcAft>
              <a:buClr>
                <a:schemeClr val="dk1"/>
              </a:buClr>
              <a:buSzPts val="1800"/>
              <a:buChar char="•"/>
              <a:defRPr sz="1800"/>
            </a:lvl9pPr>
          </a:lstStyle>
          <a:p/>
        </p:txBody>
      </p:sp>
      <p:sp>
        <p:nvSpPr>
          <p:cNvPr id="21" name="Google Shape;21;p5"/>
          <p:cNvSpPr txBox="1"/>
          <p:nvPr>
            <p:ph idx="2" type="body"/>
          </p:nvPr>
        </p:nvSpPr>
        <p:spPr>
          <a:xfrm>
            <a:off x="4648200" y="1200150"/>
            <a:ext cx="4038600" cy="3394500"/>
          </a:xfrm>
          <a:prstGeom prst="rect">
            <a:avLst/>
          </a:prstGeom>
          <a:noFill/>
          <a:ln>
            <a:noFill/>
          </a:ln>
        </p:spPr>
        <p:txBody>
          <a:bodyPr anchorCtr="0" anchor="t" bIns="45700" lIns="91425" spcFirstLastPara="1" rIns="91425" wrap="square" tIns="45700">
            <a:normAutofit/>
          </a:bodyPr>
          <a:lstStyle>
            <a:lvl1pPr indent="-406400" lvl="0" marL="457200" rtl="0" algn="l">
              <a:spcBef>
                <a:spcPts val="560"/>
              </a:spcBef>
              <a:spcAft>
                <a:spcPts val="0"/>
              </a:spcAft>
              <a:buClr>
                <a:schemeClr val="dk1"/>
              </a:buClr>
              <a:buSzPts val="2800"/>
              <a:buChar char="•"/>
              <a:defRPr sz="2800"/>
            </a:lvl1pPr>
            <a:lvl2pPr indent="-381000" lvl="1" marL="914400" rtl="0" algn="l">
              <a:spcBef>
                <a:spcPts val="480"/>
              </a:spcBef>
              <a:spcAft>
                <a:spcPts val="0"/>
              </a:spcAft>
              <a:buClr>
                <a:schemeClr val="dk1"/>
              </a:buClr>
              <a:buSzPts val="2400"/>
              <a:buChar char="–"/>
              <a:defRPr sz="2400"/>
            </a:lvl2pPr>
            <a:lvl3pPr indent="-355600" lvl="2" marL="1371600" rtl="0" algn="l">
              <a:spcBef>
                <a:spcPts val="400"/>
              </a:spcBef>
              <a:spcAft>
                <a:spcPts val="0"/>
              </a:spcAft>
              <a:buClr>
                <a:schemeClr val="dk1"/>
              </a:buClr>
              <a:buSzPts val="2000"/>
              <a:buChar char="•"/>
              <a:defRPr sz="2000"/>
            </a:lvl3pPr>
            <a:lvl4pPr indent="-342900" lvl="3" marL="1828800" rtl="0" algn="l">
              <a:spcBef>
                <a:spcPts val="360"/>
              </a:spcBef>
              <a:spcAft>
                <a:spcPts val="0"/>
              </a:spcAft>
              <a:buClr>
                <a:schemeClr val="dk1"/>
              </a:buClr>
              <a:buSzPts val="1800"/>
              <a:buChar char="–"/>
              <a:defRPr sz="1800"/>
            </a:lvl4pPr>
            <a:lvl5pPr indent="-342900" lvl="4" marL="2286000" rtl="0" algn="l">
              <a:spcBef>
                <a:spcPts val="360"/>
              </a:spcBef>
              <a:spcAft>
                <a:spcPts val="0"/>
              </a:spcAft>
              <a:buClr>
                <a:schemeClr val="dk1"/>
              </a:buClr>
              <a:buSzPts val="1800"/>
              <a:buChar char="»"/>
              <a:defRPr sz="1800"/>
            </a:lvl5pPr>
            <a:lvl6pPr indent="-342900" lvl="5" marL="2743200" rtl="0" algn="l">
              <a:spcBef>
                <a:spcPts val="360"/>
              </a:spcBef>
              <a:spcAft>
                <a:spcPts val="0"/>
              </a:spcAft>
              <a:buClr>
                <a:schemeClr val="dk1"/>
              </a:buClr>
              <a:buSzPts val="1800"/>
              <a:buChar char="•"/>
              <a:defRPr sz="1800"/>
            </a:lvl6pPr>
            <a:lvl7pPr indent="-342900" lvl="6" marL="3200400" rtl="0" algn="l">
              <a:spcBef>
                <a:spcPts val="360"/>
              </a:spcBef>
              <a:spcAft>
                <a:spcPts val="0"/>
              </a:spcAft>
              <a:buClr>
                <a:schemeClr val="dk1"/>
              </a:buClr>
              <a:buSzPts val="1800"/>
              <a:buChar char="•"/>
              <a:defRPr sz="1800"/>
            </a:lvl7pPr>
            <a:lvl8pPr indent="-342900" lvl="7" marL="3657600" rtl="0" algn="l">
              <a:spcBef>
                <a:spcPts val="360"/>
              </a:spcBef>
              <a:spcAft>
                <a:spcPts val="0"/>
              </a:spcAft>
              <a:buClr>
                <a:schemeClr val="dk1"/>
              </a:buClr>
              <a:buSzPts val="1800"/>
              <a:buChar char="•"/>
              <a:defRPr sz="1800"/>
            </a:lvl8pPr>
            <a:lvl9pPr indent="-342900" lvl="8" marL="4114800" rtl="0" algn="l">
              <a:spcBef>
                <a:spcPts val="360"/>
              </a:spcBef>
              <a:spcAft>
                <a:spcPts val="0"/>
              </a:spcAft>
              <a:buClr>
                <a:schemeClr val="dk1"/>
              </a:buClr>
              <a:buSzPts val="1800"/>
              <a:buChar char="•"/>
              <a:defRPr sz="18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22" name="Shape 22"/>
        <p:cNvGrpSpPr/>
        <p:nvPr/>
      </p:nvGrpSpPr>
      <p:grpSpPr>
        <a:xfrm>
          <a:off x="0" y="0"/>
          <a:ext cx="0" cy="0"/>
          <a:chOff x="0" y="0"/>
          <a:chExt cx="0" cy="0"/>
        </a:xfrm>
      </p:grpSpPr>
      <p:sp>
        <p:nvSpPr>
          <p:cNvPr id="23" name="Google Shape;23;p6"/>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rmAutofit/>
          </a:bodyPr>
          <a:lstStyle>
            <a:lvl1pPr lvl="0" rtl="0" algn="ctr">
              <a:spcBef>
                <a:spcPts val="0"/>
              </a:spcBef>
              <a:spcAft>
                <a:spcPts val="0"/>
              </a:spcAft>
              <a:buClr>
                <a:srgbClr val="244061"/>
              </a:buClr>
              <a:buSzPts val="4400"/>
              <a:buFont typeface="Calibri"/>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4" name="Google Shape;24;p6"/>
          <p:cNvSpPr txBox="1"/>
          <p:nvPr>
            <p:ph idx="1" type="body"/>
          </p:nvPr>
        </p:nvSpPr>
        <p:spPr>
          <a:xfrm>
            <a:off x="457200" y="1151335"/>
            <a:ext cx="4040100" cy="479700"/>
          </a:xfrm>
          <a:prstGeom prst="rect">
            <a:avLst/>
          </a:prstGeom>
          <a:noFill/>
          <a:ln>
            <a:noFill/>
          </a:ln>
        </p:spPr>
        <p:txBody>
          <a:bodyPr anchorCtr="0" anchor="b" bIns="45700" lIns="91425" spcFirstLastPara="1" rIns="91425" wrap="square" tIns="45700">
            <a:normAutofit/>
          </a:bodyPr>
          <a:lstStyle>
            <a:lvl1pPr indent="-228600" lvl="0" marL="457200" rtl="0" algn="l">
              <a:spcBef>
                <a:spcPts val="480"/>
              </a:spcBef>
              <a:spcAft>
                <a:spcPts val="0"/>
              </a:spcAft>
              <a:buClr>
                <a:schemeClr val="dk1"/>
              </a:buClr>
              <a:buSzPts val="2400"/>
              <a:buNone/>
              <a:defRPr b="1" sz="2400"/>
            </a:lvl1pPr>
            <a:lvl2pPr indent="-228600" lvl="1" marL="914400" rtl="0" algn="l">
              <a:spcBef>
                <a:spcPts val="400"/>
              </a:spcBef>
              <a:spcAft>
                <a:spcPts val="0"/>
              </a:spcAft>
              <a:buClr>
                <a:schemeClr val="dk1"/>
              </a:buClr>
              <a:buSzPts val="2000"/>
              <a:buNone/>
              <a:defRPr b="1" sz="2000"/>
            </a:lvl2pPr>
            <a:lvl3pPr indent="-228600" lvl="2" marL="1371600" rtl="0" algn="l">
              <a:spcBef>
                <a:spcPts val="360"/>
              </a:spcBef>
              <a:spcAft>
                <a:spcPts val="0"/>
              </a:spcAft>
              <a:buClr>
                <a:schemeClr val="dk1"/>
              </a:buClr>
              <a:buSzPts val="1800"/>
              <a:buNone/>
              <a:defRPr b="1" sz="1800"/>
            </a:lvl3pPr>
            <a:lvl4pPr indent="-228600" lvl="3" marL="1828800" rtl="0" algn="l">
              <a:spcBef>
                <a:spcPts val="320"/>
              </a:spcBef>
              <a:spcAft>
                <a:spcPts val="0"/>
              </a:spcAft>
              <a:buClr>
                <a:schemeClr val="dk1"/>
              </a:buClr>
              <a:buSzPts val="1600"/>
              <a:buNone/>
              <a:defRPr b="1" sz="1600"/>
            </a:lvl4pPr>
            <a:lvl5pPr indent="-228600" lvl="4" marL="2286000" rtl="0" algn="l">
              <a:spcBef>
                <a:spcPts val="320"/>
              </a:spcBef>
              <a:spcAft>
                <a:spcPts val="0"/>
              </a:spcAft>
              <a:buClr>
                <a:schemeClr val="dk1"/>
              </a:buClr>
              <a:buSzPts val="1600"/>
              <a:buNone/>
              <a:defRPr b="1" sz="1600"/>
            </a:lvl5pPr>
            <a:lvl6pPr indent="-228600" lvl="5" marL="2743200" rtl="0" algn="l">
              <a:spcBef>
                <a:spcPts val="320"/>
              </a:spcBef>
              <a:spcAft>
                <a:spcPts val="0"/>
              </a:spcAft>
              <a:buClr>
                <a:schemeClr val="dk1"/>
              </a:buClr>
              <a:buSzPts val="1600"/>
              <a:buNone/>
              <a:defRPr b="1" sz="1600"/>
            </a:lvl6pPr>
            <a:lvl7pPr indent="-228600" lvl="6" marL="3200400" rtl="0" algn="l">
              <a:spcBef>
                <a:spcPts val="320"/>
              </a:spcBef>
              <a:spcAft>
                <a:spcPts val="0"/>
              </a:spcAft>
              <a:buClr>
                <a:schemeClr val="dk1"/>
              </a:buClr>
              <a:buSzPts val="1600"/>
              <a:buNone/>
              <a:defRPr b="1" sz="1600"/>
            </a:lvl7pPr>
            <a:lvl8pPr indent="-228600" lvl="7" marL="3657600" rtl="0" algn="l">
              <a:spcBef>
                <a:spcPts val="320"/>
              </a:spcBef>
              <a:spcAft>
                <a:spcPts val="0"/>
              </a:spcAft>
              <a:buClr>
                <a:schemeClr val="dk1"/>
              </a:buClr>
              <a:buSzPts val="1600"/>
              <a:buNone/>
              <a:defRPr b="1" sz="1600"/>
            </a:lvl8pPr>
            <a:lvl9pPr indent="-228600" lvl="8" marL="4114800" rtl="0" algn="l">
              <a:spcBef>
                <a:spcPts val="320"/>
              </a:spcBef>
              <a:spcAft>
                <a:spcPts val="0"/>
              </a:spcAft>
              <a:buClr>
                <a:schemeClr val="dk1"/>
              </a:buClr>
              <a:buSzPts val="1600"/>
              <a:buNone/>
              <a:defRPr b="1" sz="1600"/>
            </a:lvl9pPr>
          </a:lstStyle>
          <a:p/>
        </p:txBody>
      </p:sp>
      <p:sp>
        <p:nvSpPr>
          <p:cNvPr id="25" name="Google Shape;25;p6"/>
          <p:cNvSpPr txBox="1"/>
          <p:nvPr>
            <p:ph idx="2" type="body"/>
          </p:nvPr>
        </p:nvSpPr>
        <p:spPr>
          <a:xfrm>
            <a:off x="457200" y="1631156"/>
            <a:ext cx="4040100" cy="2963400"/>
          </a:xfrm>
          <a:prstGeom prst="rect">
            <a:avLst/>
          </a:prstGeom>
          <a:noFill/>
          <a:ln>
            <a:noFill/>
          </a:ln>
        </p:spPr>
        <p:txBody>
          <a:bodyPr anchorCtr="0" anchor="t" bIns="45700" lIns="91425" spcFirstLastPara="1" rIns="91425" wrap="square" tIns="45700">
            <a:normAutofit/>
          </a:bodyPr>
          <a:lstStyle>
            <a:lvl1pPr indent="-381000" lvl="0" marL="457200" rtl="0" algn="l">
              <a:spcBef>
                <a:spcPts val="480"/>
              </a:spcBef>
              <a:spcAft>
                <a:spcPts val="0"/>
              </a:spcAft>
              <a:buClr>
                <a:schemeClr val="dk1"/>
              </a:buClr>
              <a:buSzPts val="2400"/>
              <a:buChar char="•"/>
              <a:defRPr sz="2400"/>
            </a:lvl1pPr>
            <a:lvl2pPr indent="-355600" lvl="1" marL="914400" rtl="0" algn="l">
              <a:spcBef>
                <a:spcPts val="400"/>
              </a:spcBef>
              <a:spcAft>
                <a:spcPts val="0"/>
              </a:spcAft>
              <a:buClr>
                <a:schemeClr val="dk1"/>
              </a:buClr>
              <a:buSzPts val="2000"/>
              <a:buChar char="–"/>
              <a:defRPr sz="2000"/>
            </a:lvl2pPr>
            <a:lvl3pPr indent="-342900" lvl="2" marL="1371600" rtl="0" algn="l">
              <a:spcBef>
                <a:spcPts val="360"/>
              </a:spcBef>
              <a:spcAft>
                <a:spcPts val="0"/>
              </a:spcAft>
              <a:buClr>
                <a:schemeClr val="dk1"/>
              </a:buClr>
              <a:buSzPts val="1800"/>
              <a:buChar char="•"/>
              <a:defRPr sz="1800"/>
            </a:lvl3pPr>
            <a:lvl4pPr indent="-330200" lvl="3" marL="1828800" rtl="0" algn="l">
              <a:spcBef>
                <a:spcPts val="320"/>
              </a:spcBef>
              <a:spcAft>
                <a:spcPts val="0"/>
              </a:spcAft>
              <a:buClr>
                <a:schemeClr val="dk1"/>
              </a:buClr>
              <a:buSzPts val="1600"/>
              <a:buChar char="–"/>
              <a:defRPr sz="1600"/>
            </a:lvl4pPr>
            <a:lvl5pPr indent="-330200" lvl="4" marL="2286000" rtl="0" algn="l">
              <a:spcBef>
                <a:spcPts val="320"/>
              </a:spcBef>
              <a:spcAft>
                <a:spcPts val="0"/>
              </a:spcAft>
              <a:buClr>
                <a:schemeClr val="dk1"/>
              </a:buClr>
              <a:buSzPts val="1600"/>
              <a:buChar char="»"/>
              <a:defRPr sz="1600"/>
            </a:lvl5pPr>
            <a:lvl6pPr indent="-330200" lvl="5" marL="2743200" rtl="0" algn="l">
              <a:spcBef>
                <a:spcPts val="320"/>
              </a:spcBef>
              <a:spcAft>
                <a:spcPts val="0"/>
              </a:spcAft>
              <a:buClr>
                <a:schemeClr val="dk1"/>
              </a:buClr>
              <a:buSzPts val="1600"/>
              <a:buChar char="•"/>
              <a:defRPr sz="1600"/>
            </a:lvl6pPr>
            <a:lvl7pPr indent="-330200" lvl="6" marL="3200400" rtl="0" algn="l">
              <a:spcBef>
                <a:spcPts val="320"/>
              </a:spcBef>
              <a:spcAft>
                <a:spcPts val="0"/>
              </a:spcAft>
              <a:buClr>
                <a:schemeClr val="dk1"/>
              </a:buClr>
              <a:buSzPts val="1600"/>
              <a:buChar char="•"/>
              <a:defRPr sz="1600"/>
            </a:lvl7pPr>
            <a:lvl8pPr indent="-330200" lvl="7" marL="3657600" rtl="0" algn="l">
              <a:spcBef>
                <a:spcPts val="320"/>
              </a:spcBef>
              <a:spcAft>
                <a:spcPts val="0"/>
              </a:spcAft>
              <a:buClr>
                <a:schemeClr val="dk1"/>
              </a:buClr>
              <a:buSzPts val="1600"/>
              <a:buChar char="•"/>
              <a:defRPr sz="1600"/>
            </a:lvl8pPr>
            <a:lvl9pPr indent="-330200" lvl="8" marL="4114800" rtl="0" algn="l">
              <a:spcBef>
                <a:spcPts val="320"/>
              </a:spcBef>
              <a:spcAft>
                <a:spcPts val="0"/>
              </a:spcAft>
              <a:buClr>
                <a:schemeClr val="dk1"/>
              </a:buClr>
              <a:buSzPts val="1600"/>
              <a:buChar char="•"/>
              <a:defRPr sz="1600"/>
            </a:lvl9pPr>
          </a:lstStyle>
          <a:p/>
        </p:txBody>
      </p:sp>
      <p:sp>
        <p:nvSpPr>
          <p:cNvPr id="26" name="Google Shape;26;p6"/>
          <p:cNvSpPr txBox="1"/>
          <p:nvPr>
            <p:ph idx="3" type="body"/>
          </p:nvPr>
        </p:nvSpPr>
        <p:spPr>
          <a:xfrm>
            <a:off x="4645025" y="1151335"/>
            <a:ext cx="4041900" cy="479700"/>
          </a:xfrm>
          <a:prstGeom prst="rect">
            <a:avLst/>
          </a:prstGeom>
          <a:noFill/>
          <a:ln>
            <a:noFill/>
          </a:ln>
        </p:spPr>
        <p:txBody>
          <a:bodyPr anchorCtr="0" anchor="b" bIns="45700" lIns="91425" spcFirstLastPara="1" rIns="91425" wrap="square" tIns="45700">
            <a:normAutofit/>
          </a:bodyPr>
          <a:lstStyle>
            <a:lvl1pPr indent="-228600" lvl="0" marL="457200" rtl="0" algn="l">
              <a:spcBef>
                <a:spcPts val="480"/>
              </a:spcBef>
              <a:spcAft>
                <a:spcPts val="0"/>
              </a:spcAft>
              <a:buClr>
                <a:schemeClr val="dk1"/>
              </a:buClr>
              <a:buSzPts val="2400"/>
              <a:buNone/>
              <a:defRPr b="1" sz="2400"/>
            </a:lvl1pPr>
            <a:lvl2pPr indent="-228600" lvl="1" marL="914400" rtl="0" algn="l">
              <a:spcBef>
                <a:spcPts val="400"/>
              </a:spcBef>
              <a:spcAft>
                <a:spcPts val="0"/>
              </a:spcAft>
              <a:buClr>
                <a:schemeClr val="dk1"/>
              </a:buClr>
              <a:buSzPts val="2000"/>
              <a:buNone/>
              <a:defRPr b="1" sz="2000"/>
            </a:lvl2pPr>
            <a:lvl3pPr indent="-228600" lvl="2" marL="1371600" rtl="0" algn="l">
              <a:spcBef>
                <a:spcPts val="360"/>
              </a:spcBef>
              <a:spcAft>
                <a:spcPts val="0"/>
              </a:spcAft>
              <a:buClr>
                <a:schemeClr val="dk1"/>
              </a:buClr>
              <a:buSzPts val="1800"/>
              <a:buNone/>
              <a:defRPr b="1" sz="1800"/>
            </a:lvl3pPr>
            <a:lvl4pPr indent="-228600" lvl="3" marL="1828800" rtl="0" algn="l">
              <a:spcBef>
                <a:spcPts val="320"/>
              </a:spcBef>
              <a:spcAft>
                <a:spcPts val="0"/>
              </a:spcAft>
              <a:buClr>
                <a:schemeClr val="dk1"/>
              </a:buClr>
              <a:buSzPts val="1600"/>
              <a:buNone/>
              <a:defRPr b="1" sz="1600"/>
            </a:lvl4pPr>
            <a:lvl5pPr indent="-228600" lvl="4" marL="2286000" rtl="0" algn="l">
              <a:spcBef>
                <a:spcPts val="320"/>
              </a:spcBef>
              <a:spcAft>
                <a:spcPts val="0"/>
              </a:spcAft>
              <a:buClr>
                <a:schemeClr val="dk1"/>
              </a:buClr>
              <a:buSzPts val="1600"/>
              <a:buNone/>
              <a:defRPr b="1" sz="1600"/>
            </a:lvl5pPr>
            <a:lvl6pPr indent="-228600" lvl="5" marL="2743200" rtl="0" algn="l">
              <a:spcBef>
                <a:spcPts val="320"/>
              </a:spcBef>
              <a:spcAft>
                <a:spcPts val="0"/>
              </a:spcAft>
              <a:buClr>
                <a:schemeClr val="dk1"/>
              </a:buClr>
              <a:buSzPts val="1600"/>
              <a:buNone/>
              <a:defRPr b="1" sz="1600"/>
            </a:lvl6pPr>
            <a:lvl7pPr indent="-228600" lvl="6" marL="3200400" rtl="0" algn="l">
              <a:spcBef>
                <a:spcPts val="320"/>
              </a:spcBef>
              <a:spcAft>
                <a:spcPts val="0"/>
              </a:spcAft>
              <a:buClr>
                <a:schemeClr val="dk1"/>
              </a:buClr>
              <a:buSzPts val="1600"/>
              <a:buNone/>
              <a:defRPr b="1" sz="1600"/>
            </a:lvl7pPr>
            <a:lvl8pPr indent="-228600" lvl="7" marL="3657600" rtl="0" algn="l">
              <a:spcBef>
                <a:spcPts val="320"/>
              </a:spcBef>
              <a:spcAft>
                <a:spcPts val="0"/>
              </a:spcAft>
              <a:buClr>
                <a:schemeClr val="dk1"/>
              </a:buClr>
              <a:buSzPts val="1600"/>
              <a:buNone/>
              <a:defRPr b="1" sz="1600"/>
            </a:lvl8pPr>
            <a:lvl9pPr indent="-228600" lvl="8" marL="4114800" rtl="0" algn="l">
              <a:spcBef>
                <a:spcPts val="320"/>
              </a:spcBef>
              <a:spcAft>
                <a:spcPts val="0"/>
              </a:spcAft>
              <a:buClr>
                <a:schemeClr val="dk1"/>
              </a:buClr>
              <a:buSzPts val="1600"/>
              <a:buNone/>
              <a:defRPr b="1" sz="1600"/>
            </a:lvl9pPr>
          </a:lstStyle>
          <a:p/>
        </p:txBody>
      </p:sp>
      <p:sp>
        <p:nvSpPr>
          <p:cNvPr id="27" name="Google Shape;27;p6"/>
          <p:cNvSpPr txBox="1"/>
          <p:nvPr>
            <p:ph idx="4" type="body"/>
          </p:nvPr>
        </p:nvSpPr>
        <p:spPr>
          <a:xfrm>
            <a:off x="4645025" y="1631156"/>
            <a:ext cx="4041900" cy="2963400"/>
          </a:xfrm>
          <a:prstGeom prst="rect">
            <a:avLst/>
          </a:prstGeom>
          <a:noFill/>
          <a:ln>
            <a:noFill/>
          </a:ln>
        </p:spPr>
        <p:txBody>
          <a:bodyPr anchorCtr="0" anchor="t" bIns="45700" lIns="91425" spcFirstLastPara="1" rIns="91425" wrap="square" tIns="45700">
            <a:normAutofit/>
          </a:bodyPr>
          <a:lstStyle>
            <a:lvl1pPr indent="-381000" lvl="0" marL="457200" rtl="0" algn="l">
              <a:spcBef>
                <a:spcPts val="480"/>
              </a:spcBef>
              <a:spcAft>
                <a:spcPts val="0"/>
              </a:spcAft>
              <a:buClr>
                <a:schemeClr val="dk1"/>
              </a:buClr>
              <a:buSzPts val="2400"/>
              <a:buChar char="•"/>
              <a:defRPr sz="2400"/>
            </a:lvl1pPr>
            <a:lvl2pPr indent="-355600" lvl="1" marL="914400" rtl="0" algn="l">
              <a:spcBef>
                <a:spcPts val="400"/>
              </a:spcBef>
              <a:spcAft>
                <a:spcPts val="0"/>
              </a:spcAft>
              <a:buClr>
                <a:schemeClr val="dk1"/>
              </a:buClr>
              <a:buSzPts val="2000"/>
              <a:buChar char="–"/>
              <a:defRPr sz="2000"/>
            </a:lvl2pPr>
            <a:lvl3pPr indent="-342900" lvl="2" marL="1371600" rtl="0" algn="l">
              <a:spcBef>
                <a:spcPts val="360"/>
              </a:spcBef>
              <a:spcAft>
                <a:spcPts val="0"/>
              </a:spcAft>
              <a:buClr>
                <a:schemeClr val="dk1"/>
              </a:buClr>
              <a:buSzPts val="1800"/>
              <a:buChar char="•"/>
              <a:defRPr sz="1800"/>
            </a:lvl3pPr>
            <a:lvl4pPr indent="-330200" lvl="3" marL="1828800" rtl="0" algn="l">
              <a:spcBef>
                <a:spcPts val="320"/>
              </a:spcBef>
              <a:spcAft>
                <a:spcPts val="0"/>
              </a:spcAft>
              <a:buClr>
                <a:schemeClr val="dk1"/>
              </a:buClr>
              <a:buSzPts val="1600"/>
              <a:buChar char="–"/>
              <a:defRPr sz="1600"/>
            </a:lvl4pPr>
            <a:lvl5pPr indent="-330200" lvl="4" marL="2286000" rtl="0" algn="l">
              <a:spcBef>
                <a:spcPts val="320"/>
              </a:spcBef>
              <a:spcAft>
                <a:spcPts val="0"/>
              </a:spcAft>
              <a:buClr>
                <a:schemeClr val="dk1"/>
              </a:buClr>
              <a:buSzPts val="1600"/>
              <a:buChar char="»"/>
              <a:defRPr sz="1600"/>
            </a:lvl5pPr>
            <a:lvl6pPr indent="-330200" lvl="5" marL="2743200" rtl="0" algn="l">
              <a:spcBef>
                <a:spcPts val="320"/>
              </a:spcBef>
              <a:spcAft>
                <a:spcPts val="0"/>
              </a:spcAft>
              <a:buClr>
                <a:schemeClr val="dk1"/>
              </a:buClr>
              <a:buSzPts val="1600"/>
              <a:buChar char="•"/>
              <a:defRPr sz="1600"/>
            </a:lvl6pPr>
            <a:lvl7pPr indent="-330200" lvl="6" marL="3200400" rtl="0" algn="l">
              <a:spcBef>
                <a:spcPts val="320"/>
              </a:spcBef>
              <a:spcAft>
                <a:spcPts val="0"/>
              </a:spcAft>
              <a:buClr>
                <a:schemeClr val="dk1"/>
              </a:buClr>
              <a:buSzPts val="1600"/>
              <a:buChar char="•"/>
              <a:defRPr sz="1600"/>
            </a:lvl7pPr>
            <a:lvl8pPr indent="-330200" lvl="7" marL="3657600" rtl="0" algn="l">
              <a:spcBef>
                <a:spcPts val="320"/>
              </a:spcBef>
              <a:spcAft>
                <a:spcPts val="0"/>
              </a:spcAft>
              <a:buClr>
                <a:schemeClr val="dk1"/>
              </a:buClr>
              <a:buSzPts val="1600"/>
              <a:buChar char="•"/>
              <a:defRPr sz="1600"/>
            </a:lvl8pPr>
            <a:lvl9pPr indent="-330200" lvl="8" marL="4114800" rtl="0" algn="l">
              <a:spcBef>
                <a:spcPts val="320"/>
              </a:spcBef>
              <a:spcAft>
                <a:spcPts val="0"/>
              </a:spcAft>
              <a:buClr>
                <a:schemeClr val="dk1"/>
              </a:buClr>
              <a:buSzPts val="1600"/>
              <a:buChar char="•"/>
              <a:defRPr sz="16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ólo el título" type="titleOnly">
  <p:cSld name="TITLE_ONLY">
    <p:spTree>
      <p:nvGrpSpPr>
        <p:cNvPr id="28" name="Shape 28"/>
        <p:cNvGrpSpPr/>
        <p:nvPr/>
      </p:nvGrpSpPr>
      <p:grpSpPr>
        <a:xfrm>
          <a:off x="0" y="0"/>
          <a:ext cx="0" cy="0"/>
          <a:chOff x="0" y="0"/>
          <a:chExt cx="0" cy="0"/>
        </a:xfrm>
      </p:grpSpPr>
      <p:sp>
        <p:nvSpPr>
          <p:cNvPr id="29" name="Google Shape;29;p7"/>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rmAutofit/>
          </a:bodyPr>
          <a:lstStyle>
            <a:lvl1pPr lvl="0" rtl="0" algn="ctr">
              <a:spcBef>
                <a:spcPts val="0"/>
              </a:spcBef>
              <a:spcAft>
                <a:spcPts val="0"/>
              </a:spcAft>
              <a:buClr>
                <a:srgbClr val="24406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30" name="Shape 30"/>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jp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10" Type="http://schemas.openxmlformats.org/officeDocument/2006/relationships/theme" Target="../theme/theme1.xml"/><Relationship Id="rId9" Type="http://schemas.openxmlformats.org/officeDocument/2006/relationships/slideLayout" Target="../slideLayouts/slideLayout7.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rgbClr val="244061"/>
              </a:buClr>
              <a:buSzPts val="4400"/>
              <a:buFont typeface="Calibri"/>
              <a:buNone/>
              <a:defRPr b="0" i="0" sz="4400" u="none" cap="none" strike="noStrike">
                <a:solidFill>
                  <a:srgbClr val="24406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7" name="Google Shape;7;p1"/>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pic>
        <p:nvPicPr>
          <p:cNvPr descr="\\192.168.130.23\Telecentros\2020\Nueva publicidad\logoTelecentros 2020-1.png" id="8" name="Google Shape;8;p1"/>
          <p:cNvPicPr preferRelativeResize="0"/>
          <p:nvPr/>
        </p:nvPicPr>
        <p:blipFill rotWithShape="1">
          <a:blip r:embed="rId2">
            <a:alphaModFix/>
          </a:blip>
          <a:srcRect b="0" l="0" r="0" t="0"/>
          <a:stretch/>
        </p:blipFill>
        <p:spPr>
          <a:xfrm>
            <a:off x="251520" y="4461960"/>
            <a:ext cx="1666164" cy="590364"/>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1.xml"/><Relationship Id="rId3" Type="http://schemas.openxmlformats.org/officeDocument/2006/relationships/image" Target="../media/image18.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2.xml"/><Relationship Id="rId3" Type="http://schemas.openxmlformats.org/officeDocument/2006/relationships/hyperlink" Target="https://support.google.com/webmasters/answer/47334?hl=es" TargetMode="Externa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4.xml"/><Relationship Id="rId3" Type="http://schemas.openxmlformats.org/officeDocument/2006/relationships/hyperlink" Target="https://www.youtube.com/watch?v=kN1XP-Bef7w" TargetMode="External"/><Relationship Id="rId4" Type="http://schemas.openxmlformats.org/officeDocument/2006/relationships/hyperlink" Target="https://es.wikipedia.org/wiki/Editor_de_texto" TargetMode="External"/><Relationship Id="rId5" Type="http://schemas.openxmlformats.org/officeDocument/2006/relationships/hyperlink" Target="https://rockcontent.com/es/blog/que-es-seo/" TargetMode="External"/><Relationship Id="rId6" Type="http://schemas.openxmlformats.org/officeDocument/2006/relationships/hyperlink" Target="https://lenguajehtml.com/html/introduccion/que-es-html/"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 Id="rId3" Type="http://schemas.openxmlformats.org/officeDocument/2006/relationships/image" Target="../media/image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hyperlink" Target="https://www.google.com/search?q=perro"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7.xml"/><Relationship Id="rId3" Type="http://schemas.openxmlformats.org/officeDocument/2006/relationships/image" Target="../media/image13.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8.xml"/><Relationship Id="rId3" Type="http://schemas.openxmlformats.org/officeDocument/2006/relationships/image" Target="../media/image12.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7.xml"/><Relationship Id="rId3" Type="http://schemas.openxmlformats.org/officeDocument/2006/relationships/image" Target="../media/image17.png"/><Relationship Id="rId4" Type="http://schemas.openxmlformats.org/officeDocument/2006/relationships/image" Target="../media/image10.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0.xml"/><Relationship Id="rId3" Type="http://schemas.openxmlformats.org/officeDocument/2006/relationships/image" Target="../media/image9.png"/><Relationship Id="rId4" Type="http://schemas.openxmlformats.org/officeDocument/2006/relationships/image" Target="../media/image16.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 Id="rId3" Type="http://schemas.openxmlformats.org/officeDocument/2006/relationships/image" Target="../media/image14.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7.xml"/><Relationship Id="rId3" Type="http://schemas.openxmlformats.org/officeDocument/2006/relationships/image" Target="../media/image15.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2.xml"/><Relationship Id="rId3" Type="http://schemas.openxmlformats.org/officeDocument/2006/relationships/image" Target="../media/image1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1" Type="http://schemas.openxmlformats.org/officeDocument/2006/relationships/hyperlink" Target="http://x265.org/" TargetMode="External"/><Relationship Id="rId10" Type="http://schemas.openxmlformats.org/officeDocument/2006/relationships/hyperlink" Target="https://caniuse.com/#feat=av1" TargetMode="External"/><Relationship Id="rId13" Type="http://schemas.openxmlformats.org/officeDocument/2006/relationships/hyperlink" Target="https://caniuse.com/#feat=hevc" TargetMode="External"/><Relationship Id="rId12" Type="http://schemas.openxmlformats.org/officeDocument/2006/relationships/hyperlink" Target="https://www.divx.com/en/software/technologies/hevc/" TargetMode="External"/><Relationship Id="rId1" Type="http://schemas.openxmlformats.org/officeDocument/2006/relationships/slideLayout" Target="../slideLayouts/slideLayout7.xml"/><Relationship Id="rId2" Type="http://schemas.openxmlformats.org/officeDocument/2006/relationships/notesSlide" Target="../notesSlides/notesSlide86.xml"/><Relationship Id="rId3" Type="http://schemas.openxmlformats.org/officeDocument/2006/relationships/hyperlink" Target="https://mpeg.chiariglione.org/standards/mpeg-4/mpeg-4.htm" TargetMode="External"/><Relationship Id="rId4" Type="http://schemas.openxmlformats.org/officeDocument/2006/relationships/hyperlink" Target="https://www.videolan.org/developers/x264.html" TargetMode="External"/><Relationship Id="rId9" Type="http://schemas.openxmlformats.org/officeDocument/2006/relationships/hyperlink" Target="https://aomedia.org/" TargetMode="External"/><Relationship Id="rId15" Type="http://schemas.openxmlformats.org/officeDocument/2006/relationships/hyperlink" Target="https://www.theora.org/" TargetMode="External"/><Relationship Id="rId14" Type="http://schemas.openxmlformats.org/officeDocument/2006/relationships/hyperlink" Target="https://caniuse.com/#feat=ogv" TargetMode="External"/><Relationship Id="rId17" Type="http://schemas.openxmlformats.org/officeDocument/2006/relationships/hyperlink" Target="https://www.matroska.org/" TargetMode="External"/><Relationship Id="rId16" Type="http://schemas.openxmlformats.org/officeDocument/2006/relationships/hyperlink" Target="https://caniuse.com/#feat=ogv" TargetMode="External"/><Relationship Id="rId5" Type="http://schemas.openxmlformats.org/officeDocument/2006/relationships/hyperlink" Target="https://www.divx.com/en/software/technologies/h264/" TargetMode="External"/><Relationship Id="rId19" Type="http://schemas.openxmlformats.org/officeDocument/2006/relationships/hyperlink" Target="https://www.divx.com/" TargetMode="External"/><Relationship Id="rId6" Type="http://schemas.openxmlformats.org/officeDocument/2006/relationships/hyperlink" Target="https://caniuse.com/#feat=mpeg4" TargetMode="External"/><Relationship Id="rId18" Type="http://schemas.openxmlformats.org/officeDocument/2006/relationships/hyperlink" Target="https://www.xvid.com/" TargetMode="External"/><Relationship Id="rId7" Type="http://schemas.openxmlformats.org/officeDocument/2006/relationships/hyperlink" Target="https://www.webmproject.org/" TargetMode="External"/><Relationship Id="rId8" Type="http://schemas.openxmlformats.org/officeDocument/2006/relationships/hyperlink" Target="https://caniuse.com/#feat=webm" TargetMode="Externa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1" Type="http://schemas.openxmlformats.org/officeDocument/2006/relationships/hyperlink" Target="https://xiph.org/flac/" TargetMode="External"/><Relationship Id="rId10" Type="http://schemas.openxmlformats.org/officeDocument/2006/relationships/hyperlink" Target="https://caniuse.com/#feat=opus" TargetMode="External"/><Relationship Id="rId13" Type="http://schemas.openxmlformats.org/officeDocument/2006/relationships/hyperlink" Target="https://caniuse.com/#feat=wav" TargetMode="External"/><Relationship Id="rId12" Type="http://schemas.openxmlformats.org/officeDocument/2006/relationships/hyperlink" Target="https://caniuse.com/#feat=flac" TargetMode="External"/><Relationship Id="rId1" Type="http://schemas.openxmlformats.org/officeDocument/2006/relationships/slideLayout" Target="../slideLayouts/slideLayout6.xml"/><Relationship Id="rId2" Type="http://schemas.openxmlformats.org/officeDocument/2006/relationships/notesSlide" Target="../notesSlides/notesSlide90.xml"/><Relationship Id="rId3" Type="http://schemas.openxmlformats.org/officeDocument/2006/relationships/hyperlink" Target="http://www.iis.fraunhofer.de/en/ff/amm/prod/audiocodec/audiocodecs/mp3.html" TargetMode="External"/><Relationship Id="rId4" Type="http://schemas.openxmlformats.org/officeDocument/2006/relationships/hyperlink" Target="https://caniuse.com/#feat=mp3" TargetMode="External"/><Relationship Id="rId9" Type="http://schemas.openxmlformats.org/officeDocument/2006/relationships/hyperlink" Target="https://www.opus-codec.org/" TargetMode="External"/><Relationship Id="rId5" Type="http://schemas.openxmlformats.org/officeDocument/2006/relationships/hyperlink" Target="http://www.iis.fraunhofer.de/en/ff/amm/prod/audiocodec/audiocodecs/aaclc.html" TargetMode="External"/><Relationship Id="rId6" Type="http://schemas.openxmlformats.org/officeDocument/2006/relationships/hyperlink" Target="https://caniuse.com/#feat=aac" TargetMode="External"/><Relationship Id="rId7" Type="http://schemas.openxmlformats.org/officeDocument/2006/relationships/hyperlink" Target="http://www.vorbis.com/" TargetMode="External"/><Relationship Id="rId8" Type="http://schemas.openxmlformats.org/officeDocument/2006/relationships/hyperlink" Target="https://caniuse.com/#feat=ogg-vorbis" TargetMode="Externa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 name="Shape 34"/>
        <p:cNvGrpSpPr/>
        <p:nvPr/>
      </p:nvGrpSpPr>
      <p:grpSpPr>
        <a:xfrm>
          <a:off x="0" y="0"/>
          <a:ext cx="0" cy="0"/>
          <a:chOff x="0" y="0"/>
          <a:chExt cx="0" cy="0"/>
        </a:xfrm>
      </p:grpSpPr>
      <p:sp>
        <p:nvSpPr>
          <p:cNvPr id="35" name="Google Shape;35;p9"/>
          <p:cNvSpPr txBox="1"/>
          <p:nvPr>
            <p:ph type="ctrTitle"/>
          </p:nvPr>
        </p:nvSpPr>
        <p:spPr>
          <a:xfrm>
            <a:off x="685800" y="500844"/>
            <a:ext cx="7772400" cy="11025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s"/>
              <a:t>Desarrollo Web</a:t>
            </a:r>
            <a:endParaRPr/>
          </a:p>
        </p:txBody>
      </p:sp>
      <p:pic>
        <p:nvPicPr>
          <p:cNvPr id="36" name="Google Shape;36;p9"/>
          <p:cNvPicPr preferRelativeResize="0"/>
          <p:nvPr/>
        </p:nvPicPr>
        <p:blipFill>
          <a:blip r:embed="rId3">
            <a:alphaModFix/>
          </a:blip>
          <a:stretch>
            <a:fillRect/>
          </a:stretch>
        </p:blipFill>
        <p:spPr>
          <a:xfrm>
            <a:off x="3401988" y="1603344"/>
            <a:ext cx="2340000" cy="2340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457200" y="205978"/>
            <a:ext cx="8229600" cy="8574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s"/>
              <a:t>Comentarios</a:t>
            </a:r>
            <a:r>
              <a:rPr lang="es"/>
              <a:t> HTML.</a:t>
            </a:r>
            <a:endParaRPr/>
          </a:p>
        </p:txBody>
      </p:sp>
      <p:sp>
        <p:nvSpPr>
          <p:cNvPr id="91" name="Google Shape;91;p18"/>
          <p:cNvSpPr txBox="1"/>
          <p:nvPr>
            <p:ph idx="1" type="body"/>
          </p:nvPr>
        </p:nvSpPr>
        <p:spPr>
          <a:xfrm>
            <a:off x="467544" y="1167594"/>
            <a:ext cx="8229600" cy="3394500"/>
          </a:xfrm>
          <a:prstGeom prst="rect">
            <a:avLst/>
          </a:prstGeom>
        </p:spPr>
        <p:txBody>
          <a:bodyPr anchorCtr="0" anchor="t" bIns="45700" lIns="91425" spcFirstLastPara="1" rIns="91425" wrap="square" tIns="45700">
            <a:normAutofit fontScale="55000" lnSpcReduction="10000"/>
          </a:bodyPr>
          <a:lstStyle/>
          <a:p>
            <a:pPr indent="0" lvl="0" marL="0" rtl="0" algn="l">
              <a:spcBef>
                <a:spcPts val="360"/>
              </a:spcBef>
              <a:spcAft>
                <a:spcPts val="0"/>
              </a:spcAft>
              <a:buNone/>
            </a:pPr>
            <a:r>
              <a:rPr lang="es"/>
              <a:t>Los comentarios son una práctica muy común y habitual en los desarrolladores o programadores. Se basa en introducir breves fragmentos de texto que el navegador ignora y no tendrá en cuenta a la hora de crear la página visualmente, pero que a nosotros nos sirven de ayuda para documentar algún detalle, explicar algo importante o simplemente introducir algún texto que consideramos relevante:</a:t>
            </a:r>
            <a:endParaRPr/>
          </a:p>
          <a:p>
            <a:pPr indent="0" lvl="0" marL="0" rtl="0" algn="l">
              <a:spcBef>
                <a:spcPts val="360"/>
              </a:spcBef>
              <a:spcAft>
                <a:spcPts val="0"/>
              </a:spcAft>
              <a:buNone/>
            </a:pPr>
            <a:r>
              <a:t/>
            </a:r>
            <a:endParaRPr/>
          </a:p>
          <a:p>
            <a:pPr indent="0" lvl="0" marL="0" rtl="0" algn="l">
              <a:lnSpc>
                <a:spcPct val="135714"/>
              </a:lnSpc>
              <a:spcBef>
                <a:spcPts val="0"/>
              </a:spcBef>
              <a:spcAft>
                <a:spcPts val="0"/>
              </a:spcAft>
              <a:buNone/>
            </a:pPr>
            <a:r>
              <a:rPr i="1" lang="es" sz="3887">
                <a:solidFill>
                  <a:srgbClr val="546E7A"/>
                </a:solidFill>
                <a:highlight>
                  <a:srgbClr val="252526"/>
                </a:highlight>
              </a:rPr>
              <a:t>&lt;!-- Esto es un comentario de ejemplo que el navegador ignorará →</a:t>
            </a:r>
            <a:endParaRPr i="1" sz="3887">
              <a:solidFill>
                <a:srgbClr val="546E7A"/>
              </a:solidFill>
              <a:highlight>
                <a:srgbClr val="252526"/>
              </a:highlight>
            </a:endParaRPr>
          </a:p>
          <a:p>
            <a:pPr indent="0" lvl="0" marL="0" rtl="0" algn="l">
              <a:lnSpc>
                <a:spcPct val="135714"/>
              </a:lnSpc>
              <a:spcBef>
                <a:spcPts val="0"/>
              </a:spcBef>
              <a:spcAft>
                <a:spcPts val="0"/>
              </a:spcAft>
              <a:buNone/>
            </a:pPr>
            <a:r>
              <a:t/>
            </a:r>
            <a:endParaRPr i="1" sz="3887">
              <a:solidFill>
                <a:srgbClr val="546E7A"/>
              </a:solidFill>
              <a:highlight>
                <a:srgbClr val="252526"/>
              </a:highlight>
            </a:endParaRPr>
          </a:p>
          <a:p>
            <a:pPr indent="0" lvl="0" marL="0" rtl="0" algn="l">
              <a:lnSpc>
                <a:spcPct val="135714"/>
              </a:lnSpc>
              <a:spcBef>
                <a:spcPts val="0"/>
              </a:spcBef>
              <a:spcAft>
                <a:spcPts val="0"/>
              </a:spcAft>
              <a:buNone/>
            </a:pPr>
            <a:r>
              <a:rPr i="1" lang="es" sz="3887"/>
              <a:t>Para hacerlo simplemente </a:t>
            </a:r>
            <a:r>
              <a:rPr i="1" lang="es" sz="3887"/>
              <a:t>escribimos el comentario</a:t>
            </a:r>
            <a:r>
              <a:rPr i="1" lang="es" sz="3887"/>
              <a:t> entre los signos “</a:t>
            </a:r>
            <a:r>
              <a:rPr i="1" lang="es" sz="3887">
                <a:solidFill>
                  <a:srgbClr val="F07178"/>
                </a:solidFill>
              </a:rPr>
              <a:t>&lt;--</a:t>
            </a:r>
            <a:r>
              <a:rPr i="1" lang="es" sz="3887"/>
              <a:t>” y “</a:t>
            </a:r>
            <a:r>
              <a:rPr i="1" lang="es" sz="3887">
                <a:solidFill>
                  <a:srgbClr val="F07178"/>
                </a:solidFill>
              </a:rPr>
              <a:t>--&gt;</a:t>
            </a:r>
            <a:r>
              <a:rPr i="1" lang="es" sz="3887"/>
              <a:t>”.</a:t>
            </a:r>
            <a:endParaRPr i="1" sz="3887"/>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8" name="Shape 638"/>
        <p:cNvGrpSpPr/>
        <p:nvPr/>
      </p:nvGrpSpPr>
      <p:grpSpPr>
        <a:xfrm>
          <a:off x="0" y="0"/>
          <a:ext cx="0" cy="0"/>
          <a:chOff x="0" y="0"/>
          <a:chExt cx="0" cy="0"/>
        </a:xfrm>
      </p:grpSpPr>
      <p:sp>
        <p:nvSpPr>
          <p:cNvPr id="639" name="Google Shape;639;p108"/>
          <p:cNvSpPr txBox="1"/>
          <p:nvPr>
            <p:ph type="title"/>
          </p:nvPr>
        </p:nvSpPr>
        <p:spPr>
          <a:xfrm>
            <a:off x="457200" y="205978"/>
            <a:ext cx="8229600" cy="8574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s"/>
              <a:t>Etiquetas HTML de metadatos.</a:t>
            </a:r>
            <a:endParaRPr/>
          </a:p>
        </p:txBody>
      </p:sp>
      <p:sp>
        <p:nvSpPr>
          <p:cNvPr id="640" name="Google Shape;640;p108"/>
          <p:cNvSpPr txBox="1"/>
          <p:nvPr>
            <p:ph idx="1" type="body"/>
          </p:nvPr>
        </p:nvSpPr>
        <p:spPr>
          <a:xfrm>
            <a:off x="467544" y="1167594"/>
            <a:ext cx="8229600" cy="3394500"/>
          </a:xfrm>
          <a:prstGeom prst="rect">
            <a:avLst/>
          </a:prstGeom>
        </p:spPr>
        <p:txBody>
          <a:bodyPr anchorCtr="0" anchor="t" bIns="45700" lIns="91425" spcFirstLastPara="1" rIns="91425" wrap="square" tIns="45700">
            <a:normAutofit fontScale="55000"/>
          </a:bodyPr>
          <a:lstStyle/>
          <a:p>
            <a:pPr indent="0" lvl="0" marL="0" rtl="0" algn="l">
              <a:spcBef>
                <a:spcPts val="360"/>
              </a:spcBef>
              <a:spcAft>
                <a:spcPts val="0"/>
              </a:spcAft>
              <a:buNone/>
            </a:pPr>
            <a:r>
              <a:rPr lang="es"/>
              <a:t>Quizás, la etiqueta con mayor número de posibilidades en la cabecera de un documento HTML es la etiqueta &lt;meta&gt;. En ella, y a través de los atributos </a:t>
            </a:r>
            <a:r>
              <a:rPr b="1" lang="es"/>
              <a:t>name </a:t>
            </a:r>
            <a:r>
              <a:rPr lang="es"/>
              <a:t>y </a:t>
            </a:r>
            <a:r>
              <a:rPr b="1" lang="es"/>
              <a:t>content </a:t>
            </a:r>
            <a:r>
              <a:rPr lang="es"/>
              <a:t>podemos indicar una gran cantidad de metadatos al documento. Los </a:t>
            </a:r>
            <a:r>
              <a:rPr lang="es"/>
              <a:t>más</a:t>
            </a:r>
            <a:r>
              <a:rPr lang="es"/>
              <a:t> conocidos son:</a:t>
            </a:r>
            <a:endParaRPr/>
          </a:p>
          <a:p>
            <a:pPr indent="-291465" lvl="0" marL="457200" rtl="0" algn="l">
              <a:spcBef>
                <a:spcPts val="360"/>
              </a:spcBef>
              <a:spcAft>
                <a:spcPts val="0"/>
              </a:spcAft>
              <a:buSzPct val="56250"/>
              <a:buChar char="●"/>
            </a:pPr>
            <a:r>
              <a:rPr b="1" lang="es">
                <a:solidFill>
                  <a:srgbClr val="244061"/>
                </a:solidFill>
              </a:rPr>
              <a:t>description:</a:t>
            </a:r>
            <a:r>
              <a:rPr lang="es"/>
              <a:t>	Indica la descripción de la página que aparece en buscadores.</a:t>
            </a:r>
            <a:endParaRPr/>
          </a:p>
          <a:p>
            <a:pPr indent="-291465" lvl="0" marL="457200" rtl="0" algn="l">
              <a:spcBef>
                <a:spcPts val="0"/>
              </a:spcBef>
              <a:spcAft>
                <a:spcPts val="0"/>
              </a:spcAft>
              <a:buSzPct val="56250"/>
              <a:buChar char="●"/>
            </a:pPr>
            <a:r>
              <a:rPr b="1" lang="es">
                <a:solidFill>
                  <a:srgbClr val="244061"/>
                </a:solidFill>
              </a:rPr>
              <a:t>keywords:</a:t>
            </a:r>
            <a:r>
              <a:rPr lang="es"/>
              <a:t>	Lista de palabras clave separadas por comas. Google no la tiene en cuenta.</a:t>
            </a:r>
            <a:endParaRPr/>
          </a:p>
          <a:p>
            <a:pPr indent="-291465" lvl="0" marL="457200" rtl="0" algn="l">
              <a:spcBef>
                <a:spcPts val="0"/>
              </a:spcBef>
              <a:spcAft>
                <a:spcPts val="0"/>
              </a:spcAft>
              <a:buSzPct val="56250"/>
              <a:buChar char="●"/>
            </a:pPr>
            <a:r>
              <a:rPr b="1" lang="es">
                <a:solidFill>
                  <a:srgbClr val="244061"/>
                </a:solidFill>
              </a:rPr>
              <a:t>author:</a:t>
            </a:r>
            <a:r>
              <a:rPr lang="es"/>
              <a:t>		Indica el nombre del autor de la página.</a:t>
            </a:r>
            <a:endParaRPr/>
          </a:p>
          <a:p>
            <a:pPr indent="-291465" lvl="0" marL="457200" rtl="0" algn="l">
              <a:spcBef>
                <a:spcPts val="0"/>
              </a:spcBef>
              <a:spcAft>
                <a:spcPts val="0"/>
              </a:spcAft>
              <a:buSzPct val="56250"/>
              <a:buChar char="●"/>
            </a:pPr>
            <a:r>
              <a:rPr b="1" lang="es">
                <a:solidFill>
                  <a:srgbClr val="244061"/>
                </a:solidFill>
              </a:rPr>
              <a:t>languag</a:t>
            </a:r>
            <a:r>
              <a:rPr b="1" lang="es">
                <a:solidFill>
                  <a:srgbClr val="244061"/>
                </a:solidFill>
              </a:rPr>
              <a:t>e:	</a:t>
            </a:r>
            <a:r>
              <a:rPr lang="es"/>
              <a:t>	</a:t>
            </a:r>
            <a:r>
              <a:rPr lang="es"/>
              <a:t>Código ISO 639-1 del idioma del documento HTML.</a:t>
            </a:r>
            <a:endParaRPr/>
          </a:p>
          <a:p>
            <a:pPr indent="-291465" lvl="0" marL="457200" rtl="0" algn="l">
              <a:spcBef>
                <a:spcPts val="0"/>
              </a:spcBef>
              <a:spcAft>
                <a:spcPts val="0"/>
              </a:spcAft>
              <a:buSzPct val="56250"/>
              <a:buChar char="●"/>
            </a:pPr>
            <a:r>
              <a:rPr b="1" lang="es">
                <a:solidFill>
                  <a:srgbClr val="244061"/>
                </a:solidFill>
              </a:rPr>
              <a:t>generator:</a:t>
            </a:r>
            <a:r>
              <a:rPr lang="es"/>
              <a:t>	Indica el software utilizado para crear la página web.</a:t>
            </a:r>
            <a:endParaRPr/>
          </a:p>
          <a:p>
            <a:pPr indent="-291465" lvl="0" marL="457200" rtl="0" algn="l">
              <a:spcBef>
                <a:spcPts val="0"/>
              </a:spcBef>
              <a:spcAft>
                <a:spcPts val="0"/>
              </a:spcAft>
              <a:buSzPct val="56250"/>
              <a:buChar char="●"/>
            </a:pPr>
            <a:r>
              <a:rPr b="1" lang="es">
                <a:solidFill>
                  <a:srgbClr val="244061"/>
                </a:solidFill>
              </a:rPr>
              <a:t>theme-color:</a:t>
            </a:r>
            <a:r>
              <a:rPr lang="es"/>
              <a:t>	Color en formato hexadecimal de la barra de navegación del navegador.</a:t>
            </a:r>
            <a:endParaRPr/>
          </a:p>
          <a:p>
            <a:pPr indent="-291465" lvl="0" marL="457200" rtl="0" algn="l">
              <a:spcBef>
                <a:spcPts val="0"/>
              </a:spcBef>
              <a:spcAft>
                <a:spcPts val="0"/>
              </a:spcAft>
              <a:buSzPct val="56250"/>
              <a:buChar char="●"/>
            </a:pPr>
            <a:r>
              <a:rPr b="1" lang="es">
                <a:solidFill>
                  <a:srgbClr val="244061"/>
                </a:solidFill>
              </a:rPr>
              <a:t>viewport:</a:t>
            </a:r>
            <a:r>
              <a:rPr lang="es"/>
              <a:t>		Comportamiento de la región visible del navegador.</a:t>
            </a:r>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4" name="Shape 644"/>
        <p:cNvGrpSpPr/>
        <p:nvPr/>
      </p:nvGrpSpPr>
      <p:grpSpPr>
        <a:xfrm>
          <a:off x="0" y="0"/>
          <a:ext cx="0" cy="0"/>
          <a:chOff x="0" y="0"/>
          <a:chExt cx="0" cy="0"/>
        </a:xfrm>
      </p:grpSpPr>
      <p:sp>
        <p:nvSpPr>
          <p:cNvPr id="645" name="Google Shape;645;p109"/>
          <p:cNvSpPr txBox="1"/>
          <p:nvPr>
            <p:ph idx="1" type="body"/>
          </p:nvPr>
        </p:nvSpPr>
        <p:spPr>
          <a:xfrm>
            <a:off x="467550" y="353625"/>
            <a:ext cx="4104300" cy="4208400"/>
          </a:xfrm>
          <a:prstGeom prst="rect">
            <a:avLst/>
          </a:prstGeom>
        </p:spPr>
        <p:txBody>
          <a:bodyPr anchorCtr="0" anchor="t" bIns="45700" lIns="91425" spcFirstLastPara="1" rIns="91425" wrap="square" tIns="45700">
            <a:normAutofit fontScale="77500" lnSpcReduction="20000"/>
          </a:bodyPr>
          <a:lstStyle/>
          <a:p>
            <a:pPr indent="-317182" lvl="0" marL="457200" rtl="0" algn="l">
              <a:spcBef>
                <a:spcPts val="360"/>
              </a:spcBef>
              <a:spcAft>
                <a:spcPts val="0"/>
              </a:spcAft>
              <a:buClr>
                <a:srgbClr val="244061"/>
              </a:buClr>
              <a:buSzPct val="56250"/>
              <a:buChar char="●"/>
            </a:pPr>
            <a:r>
              <a:rPr b="1" lang="es">
                <a:solidFill>
                  <a:srgbClr val="244061"/>
                </a:solidFill>
              </a:rPr>
              <a:t>Tema del color del navegador:</a:t>
            </a:r>
            <a:endParaRPr b="1">
              <a:solidFill>
                <a:srgbClr val="244061"/>
              </a:solidFill>
            </a:endParaRPr>
          </a:p>
          <a:p>
            <a:pPr indent="0" lvl="0" marL="457200" rtl="0" algn="l">
              <a:spcBef>
                <a:spcPts val="360"/>
              </a:spcBef>
              <a:spcAft>
                <a:spcPts val="0"/>
              </a:spcAft>
              <a:buNone/>
            </a:pPr>
            <a:r>
              <a:rPr lang="es" sz="2941"/>
              <a:t>Un cambio muy reciente, incluído por parte de Google en Google Chrome y dispositivos Android, es el atributo theme-color que colorea la barra de direcciones del navegador:</a:t>
            </a:r>
            <a:endParaRPr sz="2941"/>
          </a:p>
          <a:p>
            <a:pPr indent="0" lvl="0" marL="457200" rtl="0" algn="l">
              <a:lnSpc>
                <a:spcPct val="135714"/>
              </a:lnSpc>
              <a:spcBef>
                <a:spcPts val="0"/>
              </a:spcBef>
              <a:spcAft>
                <a:spcPts val="0"/>
              </a:spcAft>
              <a:buClr>
                <a:schemeClr val="dk1"/>
              </a:buClr>
              <a:buSzPct val="53658"/>
              <a:buFont typeface="Arial"/>
              <a:buNone/>
            </a:pPr>
            <a:r>
              <a:rPr lang="es" sz="2050">
                <a:solidFill>
                  <a:srgbClr val="89DDFF"/>
                </a:solidFill>
                <a:highlight>
                  <a:srgbClr val="252526"/>
                </a:highlight>
              </a:rPr>
              <a:t>&lt;</a:t>
            </a:r>
            <a:r>
              <a:rPr lang="es" sz="2050">
                <a:solidFill>
                  <a:srgbClr val="F07178"/>
                </a:solidFill>
                <a:highlight>
                  <a:srgbClr val="252526"/>
                </a:highlight>
              </a:rPr>
              <a:t>head</a:t>
            </a:r>
            <a:r>
              <a:rPr lang="es" sz="2050">
                <a:solidFill>
                  <a:srgbClr val="89DDFF"/>
                </a:solidFill>
                <a:highlight>
                  <a:srgbClr val="252526"/>
                </a:highlight>
              </a:rPr>
              <a:t>&gt;</a:t>
            </a:r>
            <a:endParaRPr sz="2050">
              <a:solidFill>
                <a:srgbClr val="89DDFF"/>
              </a:solidFill>
              <a:highlight>
                <a:srgbClr val="252526"/>
              </a:highlight>
            </a:endParaRPr>
          </a:p>
          <a:p>
            <a:pPr indent="0" lvl="0" marL="457200" rtl="0" algn="l">
              <a:lnSpc>
                <a:spcPct val="135714"/>
              </a:lnSpc>
              <a:spcBef>
                <a:spcPts val="0"/>
              </a:spcBef>
              <a:spcAft>
                <a:spcPts val="0"/>
              </a:spcAft>
              <a:buClr>
                <a:schemeClr val="dk1"/>
              </a:buClr>
              <a:buSzPct val="53658"/>
              <a:buFont typeface="Arial"/>
              <a:buNone/>
            </a:pPr>
            <a:r>
              <a:rPr lang="es" sz="2050">
                <a:solidFill>
                  <a:srgbClr val="EEFFFF"/>
                </a:solidFill>
                <a:highlight>
                  <a:srgbClr val="252526"/>
                </a:highlight>
              </a:rPr>
              <a:t>      </a:t>
            </a:r>
            <a:r>
              <a:rPr lang="es" sz="2050">
                <a:solidFill>
                  <a:srgbClr val="89DDFF"/>
                </a:solidFill>
                <a:highlight>
                  <a:srgbClr val="252526"/>
                </a:highlight>
              </a:rPr>
              <a:t>&lt;</a:t>
            </a:r>
            <a:r>
              <a:rPr lang="es" sz="2050">
                <a:solidFill>
                  <a:srgbClr val="F07178"/>
                </a:solidFill>
                <a:highlight>
                  <a:srgbClr val="252526"/>
                </a:highlight>
              </a:rPr>
              <a:t>meta</a:t>
            </a:r>
            <a:r>
              <a:rPr lang="es" sz="2050">
                <a:solidFill>
                  <a:srgbClr val="89DDFF"/>
                </a:solidFill>
                <a:highlight>
                  <a:srgbClr val="252526"/>
                </a:highlight>
              </a:rPr>
              <a:t> </a:t>
            </a:r>
            <a:r>
              <a:rPr lang="es" sz="2050">
                <a:solidFill>
                  <a:srgbClr val="C792EA"/>
                </a:solidFill>
                <a:highlight>
                  <a:srgbClr val="252526"/>
                </a:highlight>
              </a:rPr>
              <a:t>name</a:t>
            </a:r>
            <a:r>
              <a:rPr lang="es" sz="2050">
                <a:solidFill>
                  <a:srgbClr val="89DDFF"/>
                </a:solidFill>
                <a:highlight>
                  <a:srgbClr val="252526"/>
                </a:highlight>
              </a:rPr>
              <a:t>="</a:t>
            </a:r>
            <a:r>
              <a:rPr lang="es" sz="2050">
                <a:solidFill>
                  <a:srgbClr val="C3E88D"/>
                </a:solidFill>
                <a:highlight>
                  <a:srgbClr val="252526"/>
                </a:highlight>
              </a:rPr>
              <a:t>theme-color</a:t>
            </a:r>
            <a:r>
              <a:rPr lang="es" sz="2050">
                <a:solidFill>
                  <a:srgbClr val="89DDFF"/>
                </a:solidFill>
                <a:highlight>
                  <a:srgbClr val="252526"/>
                </a:highlight>
              </a:rPr>
              <a:t>" </a:t>
            </a:r>
            <a:r>
              <a:rPr lang="es" sz="2050">
                <a:solidFill>
                  <a:srgbClr val="C792EA"/>
                </a:solidFill>
                <a:highlight>
                  <a:srgbClr val="252526"/>
                </a:highlight>
              </a:rPr>
              <a:t>content</a:t>
            </a:r>
            <a:r>
              <a:rPr lang="es" sz="2050">
                <a:solidFill>
                  <a:srgbClr val="89DDFF"/>
                </a:solidFill>
                <a:highlight>
                  <a:srgbClr val="252526"/>
                </a:highlight>
              </a:rPr>
              <a:t>="</a:t>
            </a:r>
            <a:r>
              <a:rPr lang="es" sz="2050">
                <a:solidFill>
                  <a:srgbClr val="C3E88D"/>
                </a:solidFill>
                <a:highlight>
                  <a:srgbClr val="252526"/>
                </a:highlight>
              </a:rPr>
              <a:t>#1e7bbf</a:t>
            </a:r>
            <a:r>
              <a:rPr lang="es" sz="2050">
                <a:solidFill>
                  <a:srgbClr val="89DDFF"/>
                </a:solidFill>
                <a:highlight>
                  <a:srgbClr val="252526"/>
                </a:highlight>
              </a:rPr>
              <a:t>" /&gt;</a:t>
            </a:r>
            <a:endParaRPr sz="2050">
              <a:solidFill>
                <a:srgbClr val="89DDFF"/>
              </a:solidFill>
              <a:highlight>
                <a:srgbClr val="252526"/>
              </a:highlight>
            </a:endParaRPr>
          </a:p>
          <a:p>
            <a:pPr indent="0" lvl="0" marL="457200" rtl="0" algn="l">
              <a:lnSpc>
                <a:spcPct val="135714"/>
              </a:lnSpc>
              <a:spcBef>
                <a:spcPts val="0"/>
              </a:spcBef>
              <a:spcAft>
                <a:spcPts val="0"/>
              </a:spcAft>
              <a:buNone/>
            </a:pPr>
            <a:r>
              <a:rPr lang="es" sz="2050">
                <a:solidFill>
                  <a:srgbClr val="89DDFF"/>
                </a:solidFill>
                <a:highlight>
                  <a:srgbClr val="252526"/>
                </a:highlight>
              </a:rPr>
              <a:t>&lt;/</a:t>
            </a:r>
            <a:r>
              <a:rPr lang="es" sz="2050">
                <a:solidFill>
                  <a:srgbClr val="F07178"/>
                </a:solidFill>
                <a:highlight>
                  <a:srgbClr val="252526"/>
                </a:highlight>
              </a:rPr>
              <a:t>head</a:t>
            </a:r>
            <a:r>
              <a:rPr lang="es" sz="2050">
                <a:solidFill>
                  <a:srgbClr val="89DDFF"/>
                </a:solidFill>
                <a:highlight>
                  <a:srgbClr val="252526"/>
                </a:highlight>
              </a:rPr>
              <a:t>&gt;</a:t>
            </a:r>
            <a:endParaRPr/>
          </a:p>
        </p:txBody>
      </p:sp>
      <p:pic>
        <p:nvPicPr>
          <p:cNvPr id="646" name="Google Shape;646;p109"/>
          <p:cNvPicPr preferRelativeResize="0"/>
          <p:nvPr/>
        </p:nvPicPr>
        <p:blipFill>
          <a:blip r:embed="rId3">
            <a:alphaModFix/>
          </a:blip>
          <a:stretch>
            <a:fillRect/>
          </a:stretch>
        </p:blipFill>
        <p:spPr>
          <a:xfrm>
            <a:off x="4572000" y="955113"/>
            <a:ext cx="4267351" cy="3005434"/>
          </a:xfrm>
          <a:prstGeom prst="rect">
            <a:avLst/>
          </a:prstGeom>
          <a:noFill/>
          <a:ln>
            <a:noFill/>
          </a:ln>
        </p:spPr>
      </p:pic>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0" name="Shape 650"/>
        <p:cNvGrpSpPr/>
        <p:nvPr/>
      </p:nvGrpSpPr>
      <p:grpSpPr>
        <a:xfrm>
          <a:off x="0" y="0"/>
          <a:ext cx="0" cy="0"/>
          <a:chOff x="0" y="0"/>
          <a:chExt cx="0" cy="0"/>
        </a:xfrm>
      </p:grpSpPr>
      <p:sp>
        <p:nvSpPr>
          <p:cNvPr id="651" name="Google Shape;651;p110"/>
          <p:cNvSpPr txBox="1"/>
          <p:nvPr>
            <p:ph idx="1" type="body"/>
          </p:nvPr>
        </p:nvSpPr>
        <p:spPr>
          <a:xfrm>
            <a:off x="467550" y="353476"/>
            <a:ext cx="8229600" cy="1548000"/>
          </a:xfrm>
          <a:prstGeom prst="rect">
            <a:avLst/>
          </a:prstGeom>
        </p:spPr>
        <p:txBody>
          <a:bodyPr anchorCtr="0" anchor="t" bIns="45700" lIns="91425" spcFirstLastPara="1" rIns="91425" wrap="square" tIns="45700">
            <a:normAutofit fontScale="70000" lnSpcReduction="20000"/>
          </a:bodyPr>
          <a:lstStyle/>
          <a:p>
            <a:pPr indent="-308610" lvl="0" marL="457200" rtl="0" algn="l">
              <a:spcBef>
                <a:spcPts val="360"/>
              </a:spcBef>
              <a:spcAft>
                <a:spcPts val="0"/>
              </a:spcAft>
              <a:buClr>
                <a:srgbClr val="244061"/>
              </a:buClr>
              <a:buSzPct val="56250"/>
              <a:buChar char="●"/>
            </a:pPr>
            <a:r>
              <a:rPr b="1" lang="es">
                <a:solidFill>
                  <a:srgbClr val="244061"/>
                </a:solidFill>
              </a:rPr>
              <a:t>Metadatos para Google:</a:t>
            </a:r>
            <a:endParaRPr b="1">
              <a:solidFill>
                <a:srgbClr val="244061"/>
              </a:solidFill>
            </a:endParaRPr>
          </a:p>
          <a:p>
            <a:pPr indent="0" lvl="0" marL="457200" rtl="0" algn="l">
              <a:spcBef>
                <a:spcPts val="360"/>
              </a:spcBef>
              <a:spcAft>
                <a:spcPts val="0"/>
              </a:spcAft>
              <a:buNone/>
            </a:pPr>
            <a:r>
              <a:rPr lang="es"/>
              <a:t>Al margen de etiquetas &lt;meta&gt; como description o &lt;title&gt;, que las entiende y procesa perfectamente para crear los resultados de búsqueda, Google es capaz de leer otros metadatos que le indicarán </a:t>
            </a:r>
            <a:r>
              <a:rPr lang="es"/>
              <a:t>cómo</a:t>
            </a:r>
            <a:r>
              <a:rPr lang="es"/>
              <a:t> realizar ciertas acciones:</a:t>
            </a:r>
            <a:endParaRPr/>
          </a:p>
        </p:txBody>
      </p:sp>
      <p:graphicFrame>
        <p:nvGraphicFramePr>
          <p:cNvPr id="652" name="Google Shape;652;p110"/>
          <p:cNvGraphicFramePr/>
          <p:nvPr/>
        </p:nvGraphicFramePr>
        <p:xfrm>
          <a:off x="962850" y="1901475"/>
          <a:ext cx="3000000" cy="3000000"/>
        </p:xfrm>
        <a:graphic>
          <a:graphicData uri="http://schemas.openxmlformats.org/drawingml/2006/table">
            <a:tbl>
              <a:tblPr>
                <a:noFill/>
                <a:tableStyleId>{B611F316-83EF-4A9F-8C5E-F7058625F280}</a:tableStyleId>
              </a:tblPr>
              <a:tblGrid>
                <a:gridCol w="1230725"/>
                <a:gridCol w="1474500"/>
                <a:gridCol w="4533775"/>
              </a:tblGrid>
              <a:tr h="381000">
                <a:tc>
                  <a:txBody>
                    <a:bodyPr/>
                    <a:lstStyle/>
                    <a:p>
                      <a:pPr indent="0" lvl="0" marL="0" rtl="0" algn="l">
                        <a:lnSpc>
                          <a:spcPct val="115000"/>
                        </a:lnSpc>
                        <a:spcBef>
                          <a:spcPts val="0"/>
                        </a:spcBef>
                        <a:spcAft>
                          <a:spcPts val="0"/>
                        </a:spcAft>
                        <a:buNone/>
                      </a:pPr>
                      <a:r>
                        <a:rPr b="1" lang="es" sz="1500">
                          <a:solidFill>
                            <a:srgbClr val="FFFFFF"/>
                          </a:solidFill>
                          <a:latin typeface="Calibri"/>
                          <a:ea typeface="Calibri"/>
                          <a:cs typeface="Calibri"/>
                          <a:sym typeface="Calibri"/>
                        </a:rPr>
                        <a:t>Nombre </a:t>
                      </a:r>
                      <a:r>
                        <a:rPr b="1" lang="es" sz="1500">
                          <a:solidFill>
                            <a:srgbClr val="FFFFFF"/>
                          </a:solidFill>
                          <a:latin typeface="Calibri"/>
                          <a:ea typeface="Calibri"/>
                          <a:cs typeface="Calibri"/>
                          <a:sym typeface="Calibri"/>
                        </a:rPr>
                        <a:t>Atributo</a:t>
                      </a:r>
                      <a:endParaRPr b="1" sz="1500">
                        <a:solidFill>
                          <a:srgbClr val="FFFFFF"/>
                        </a:solidFill>
                        <a:latin typeface="Calibri"/>
                        <a:ea typeface="Calibri"/>
                        <a:cs typeface="Calibri"/>
                        <a:sym typeface="Calibri"/>
                      </a:endParaRPr>
                    </a:p>
                  </a:txBody>
                  <a:tcPr marT="76200" marB="76200" marR="76200" marL="762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244061"/>
                    </a:solidFill>
                  </a:tcPr>
                </a:tc>
                <a:tc>
                  <a:txBody>
                    <a:bodyPr/>
                    <a:lstStyle/>
                    <a:p>
                      <a:pPr indent="0" lvl="0" marL="0" rtl="0" algn="l">
                        <a:lnSpc>
                          <a:spcPct val="115000"/>
                        </a:lnSpc>
                        <a:spcBef>
                          <a:spcPts val="0"/>
                        </a:spcBef>
                        <a:spcAft>
                          <a:spcPts val="0"/>
                        </a:spcAft>
                        <a:buNone/>
                      </a:pPr>
                      <a:r>
                        <a:rPr b="1" lang="es" sz="1500">
                          <a:solidFill>
                            <a:srgbClr val="FFFFFF"/>
                          </a:solidFill>
                          <a:latin typeface="Calibri"/>
                          <a:ea typeface="Calibri"/>
                          <a:cs typeface="Calibri"/>
                          <a:sym typeface="Calibri"/>
                        </a:rPr>
                        <a:t>Contenido </a:t>
                      </a:r>
                      <a:r>
                        <a:rPr b="1" lang="es" sz="1500">
                          <a:solidFill>
                            <a:srgbClr val="FFFFFF"/>
                          </a:solidFill>
                          <a:latin typeface="Calibri"/>
                          <a:ea typeface="Calibri"/>
                          <a:cs typeface="Calibri"/>
                          <a:sym typeface="Calibri"/>
                        </a:rPr>
                        <a:t>Atributo</a:t>
                      </a:r>
                      <a:endParaRPr b="1" sz="1500">
                        <a:solidFill>
                          <a:srgbClr val="FFFFFF"/>
                        </a:solidFill>
                        <a:latin typeface="Calibri"/>
                        <a:ea typeface="Calibri"/>
                        <a:cs typeface="Calibri"/>
                        <a:sym typeface="Calibri"/>
                      </a:endParaRPr>
                    </a:p>
                  </a:txBody>
                  <a:tcPr marT="76200" marB="76200" marR="76200" marL="762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244061"/>
                    </a:solidFill>
                  </a:tcPr>
                </a:tc>
                <a:tc>
                  <a:txBody>
                    <a:bodyPr/>
                    <a:lstStyle/>
                    <a:p>
                      <a:pPr indent="0" lvl="0" marL="0" rtl="0" algn="l">
                        <a:lnSpc>
                          <a:spcPct val="115000"/>
                        </a:lnSpc>
                        <a:spcBef>
                          <a:spcPts val="0"/>
                        </a:spcBef>
                        <a:spcAft>
                          <a:spcPts val="0"/>
                        </a:spcAft>
                        <a:buNone/>
                      </a:pPr>
                      <a:r>
                        <a:rPr b="1" lang="es" sz="1500">
                          <a:solidFill>
                            <a:srgbClr val="FFFFFF"/>
                          </a:solidFill>
                          <a:latin typeface="Calibri"/>
                          <a:ea typeface="Calibri"/>
                          <a:cs typeface="Calibri"/>
                          <a:sym typeface="Calibri"/>
                        </a:rPr>
                        <a:t>Descripción</a:t>
                      </a:r>
                      <a:endParaRPr b="1" sz="1500">
                        <a:solidFill>
                          <a:srgbClr val="FFFFFF"/>
                        </a:solidFill>
                        <a:latin typeface="Calibri"/>
                        <a:ea typeface="Calibri"/>
                        <a:cs typeface="Calibri"/>
                        <a:sym typeface="Calibri"/>
                      </a:endParaRPr>
                    </a:p>
                  </a:txBody>
                  <a:tcPr marT="76200" marB="76200" marR="76200" marL="762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244061"/>
                    </a:solidFill>
                  </a:tcPr>
                </a:tc>
              </a:tr>
              <a:tr h="381000">
                <a:tc>
                  <a:txBody>
                    <a:bodyPr/>
                    <a:lstStyle/>
                    <a:p>
                      <a:pPr indent="0" lvl="0" marL="0" rtl="0" algn="l">
                        <a:spcBef>
                          <a:spcPts val="0"/>
                        </a:spcBef>
                        <a:spcAft>
                          <a:spcPts val="0"/>
                        </a:spcAft>
                        <a:buNone/>
                      </a:pPr>
                      <a:r>
                        <a:rPr lang="es" sz="1500">
                          <a:latin typeface="Calibri"/>
                          <a:ea typeface="Calibri"/>
                          <a:cs typeface="Calibri"/>
                          <a:sym typeface="Calibri"/>
                        </a:rPr>
                        <a:t>google</a:t>
                      </a:r>
                      <a:endParaRPr sz="1500">
                        <a:latin typeface="Calibri"/>
                        <a:ea typeface="Calibri"/>
                        <a:cs typeface="Calibri"/>
                        <a:sym typeface="Calibri"/>
                      </a:endParaRPr>
                    </a:p>
                  </a:txBody>
                  <a:tcPr marT="76200" marB="76200" marR="76200" marL="762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s" sz="1500">
                          <a:latin typeface="Calibri"/>
                          <a:ea typeface="Calibri"/>
                          <a:cs typeface="Calibri"/>
                          <a:sym typeface="Calibri"/>
                        </a:rPr>
                        <a:t>nositelinkssearchbox</a:t>
                      </a:r>
                      <a:endParaRPr sz="1500">
                        <a:latin typeface="Calibri"/>
                        <a:ea typeface="Calibri"/>
                        <a:cs typeface="Calibri"/>
                        <a:sym typeface="Calibri"/>
                      </a:endParaRPr>
                    </a:p>
                  </a:txBody>
                  <a:tcPr marT="76200" marB="76200" marR="76200" marL="762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76200" marR="76200" rtl="0" algn="l">
                        <a:lnSpc>
                          <a:spcPct val="115000"/>
                        </a:lnSpc>
                        <a:spcBef>
                          <a:spcPts val="0"/>
                        </a:spcBef>
                        <a:spcAft>
                          <a:spcPts val="0"/>
                        </a:spcAft>
                        <a:buNone/>
                      </a:pPr>
                      <a:r>
                        <a:rPr lang="es" sz="1500">
                          <a:latin typeface="Calibri"/>
                          <a:ea typeface="Calibri"/>
                          <a:cs typeface="Calibri"/>
                          <a:sym typeface="Calibri"/>
                        </a:rPr>
                        <a:t>Indica a Google que no muestre el </a:t>
                      </a:r>
                      <a:r>
                        <a:rPr lang="es" sz="1500">
                          <a:latin typeface="Calibri"/>
                          <a:ea typeface="Calibri"/>
                          <a:cs typeface="Calibri"/>
                          <a:sym typeface="Calibri"/>
                        </a:rPr>
                        <a:t>mini buscador</a:t>
                      </a:r>
                      <a:r>
                        <a:rPr lang="es" sz="1500">
                          <a:latin typeface="Calibri"/>
                          <a:ea typeface="Calibri"/>
                          <a:cs typeface="Calibri"/>
                          <a:sym typeface="Calibri"/>
                        </a:rPr>
                        <a:t> en los </a:t>
                      </a:r>
                      <a:r>
                        <a:rPr lang="es" sz="1500">
                          <a:uFill>
                            <a:noFill/>
                          </a:uFill>
                          <a:latin typeface="Calibri"/>
                          <a:ea typeface="Calibri"/>
                          <a:cs typeface="Calibri"/>
                          <a:sym typeface="Calibri"/>
                          <a:hlinkClick r:id="rId3"/>
                        </a:rPr>
                        <a:t>sitelinks</a:t>
                      </a:r>
                      <a:r>
                        <a:rPr lang="es" sz="1500">
                          <a:latin typeface="Calibri"/>
                          <a:ea typeface="Calibri"/>
                          <a:cs typeface="Calibri"/>
                          <a:sym typeface="Calibri"/>
                        </a:rPr>
                        <a:t>.</a:t>
                      </a:r>
                      <a:endParaRPr sz="1500">
                        <a:latin typeface="Calibri"/>
                        <a:ea typeface="Calibri"/>
                        <a:cs typeface="Calibri"/>
                        <a:sym typeface="Calibri"/>
                      </a:endParaRPr>
                    </a:p>
                  </a:txBody>
                  <a:tcPr marT="76200" marB="76200" marR="76200" marL="762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None/>
                      </a:pPr>
                      <a:r>
                        <a:rPr lang="es" sz="1500">
                          <a:latin typeface="Calibri"/>
                          <a:ea typeface="Calibri"/>
                          <a:cs typeface="Calibri"/>
                          <a:sym typeface="Calibri"/>
                        </a:rPr>
                        <a:t>google</a:t>
                      </a:r>
                      <a:endParaRPr sz="1500">
                        <a:latin typeface="Calibri"/>
                        <a:ea typeface="Calibri"/>
                        <a:cs typeface="Calibri"/>
                        <a:sym typeface="Calibri"/>
                      </a:endParaRPr>
                    </a:p>
                  </a:txBody>
                  <a:tcPr marT="76200" marB="76200" marR="76200" marL="762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s" sz="1500">
                          <a:latin typeface="Calibri"/>
                          <a:ea typeface="Calibri"/>
                          <a:cs typeface="Calibri"/>
                          <a:sym typeface="Calibri"/>
                        </a:rPr>
                        <a:t>notranslate</a:t>
                      </a:r>
                      <a:endParaRPr sz="1500">
                        <a:latin typeface="Calibri"/>
                        <a:ea typeface="Calibri"/>
                        <a:cs typeface="Calibri"/>
                        <a:sym typeface="Calibri"/>
                      </a:endParaRPr>
                    </a:p>
                  </a:txBody>
                  <a:tcPr marT="76200" marB="76200" marR="76200" marL="762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s" sz="1500">
                          <a:latin typeface="Calibri"/>
                          <a:ea typeface="Calibri"/>
                          <a:cs typeface="Calibri"/>
                          <a:sym typeface="Calibri"/>
                        </a:rPr>
                        <a:t>Indica a Google que no debe traducir la página.</a:t>
                      </a:r>
                      <a:endParaRPr sz="1500">
                        <a:latin typeface="Calibri"/>
                        <a:ea typeface="Calibri"/>
                        <a:cs typeface="Calibri"/>
                        <a:sym typeface="Calibri"/>
                      </a:endParaRPr>
                    </a:p>
                  </a:txBody>
                  <a:tcPr marT="76200" marB="76200" marR="76200" marL="762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None/>
                      </a:pPr>
                      <a:r>
                        <a:rPr lang="es" sz="1500">
                          <a:latin typeface="Calibri"/>
                          <a:ea typeface="Calibri"/>
                          <a:cs typeface="Calibri"/>
                          <a:sym typeface="Calibri"/>
                        </a:rPr>
                        <a:t>robots</a:t>
                      </a:r>
                      <a:endParaRPr sz="1500">
                        <a:latin typeface="Calibri"/>
                        <a:ea typeface="Calibri"/>
                        <a:cs typeface="Calibri"/>
                        <a:sym typeface="Calibri"/>
                      </a:endParaRPr>
                    </a:p>
                  </a:txBody>
                  <a:tcPr marT="76200" marB="76200" marR="76200" marL="762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i="1" lang="es" sz="1500" u="sng">
                          <a:latin typeface="Calibri"/>
                          <a:ea typeface="Calibri"/>
                          <a:cs typeface="Calibri"/>
                          <a:sym typeface="Calibri"/>
                        </a:rPr>
                        <a:t>parámetros</a:t>
                      </a:r>
                      <a:endParaRPr i="1" sz="1500" u="sng">
                        <a:latin typeface="Calibri"/>
                        <a:ea typeface="Calibri"/>
                        <a:cs typeface="Calibri"/>
                        <a:sym typeface="Calibri"/>
                      </a:endParaRPr>
                    </a:p>
                  </a:txBody>
                  <a:tcPr marT="76200" marB="76200" marR="76200" marL="762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s" sz="1500">
                          <a:latin typeface="Calibri"/>
                          <a:ea typeface="Calibri"/>
                          <a:cs typeface="Calibri"/>
                          <a:sym typeface="Calibri"/>
                        </a:rPr>
                        <a:t>Indica al robot de un buscador si debe indexar o no la página.</a:t>
                      </a:r>
                      <a:endParaRPr sz="1500">
                        <a:latin typeface="Calibri"/>
                        <a:ea typeface="Calibri"/>
                        <a:cs typeface="Calibri"/>
                        <a:sym typeface="Calibri"/>
                      </a:endParaRPr>
                    </a:p>
                  </a:txBody>
                  <a:tcPr marT="76200" marB="76200" marR="76200" marL="762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bl>
          </a:graphicData>
        </a:graphic>
      </p:graphicFrame>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6" name="Shape 656"/>
        <p:cNvGrpSpPr/>
        <p:nvPr/>
      </p:nvGrpSpPr>
      <p:grpSpPr>
        <a:xfrm>
          <a:off x="0" y="0"/>
          <a:ext cx="0" cy="0"/>
          <a:chOff x="0" y="0"/>
          <a:chExt cx="0" cy="0"/>
        </a:xfrm>
      </p:grpSpPr>
      <p:sp>
        <p:nvSpPr>
          <p:cNvPr id="657" name="Google Shape;657;p111"/>
          <p:cNvSpPr txBox="1"/>
          <p:nvPr>
            <p:ph idx="1" type="body"/>
          </p:nvPr>
        </p:nvSpPr>
        <p:spPr>
          <a:xfrm>
            <a:off x="467550" y="365651"/>
            <a:ext cx="8229600" cy="4196400"/>
          </a:xfrm>
          <a:prstGeom prst="rect">
            <a:avLst/>
          </a:prstGeom>
        </p:spPr>
        <p:txBody>
          <a:bodyPr anchorCtr="0" anchor="t" bIns="45700" lIns="91425" spcFirstLastPara="1" rIns="91425" wrap="square" tIns="45700">
            <a:normAutofit fontScale="70000" lnSpcReduction="20000"/>
          </a:bodyPr>
          <a:lstStyle/>
          <a:p>
            <a:pPr indent="-314960" lvl="0" marL="457200" rtl="0" algn="l">
              <a:spcBef>
                <a:spcPts val="360"/>
              </a:spcBef>
              <a:spcAft>
                <a:spcPts val="0"/>
              </a:spcAft>
              <a:buClr>
                <a:srgbClr val="244061"/>
              </a:buClr>
              <a:buSzPct val="58119"/>
              <a:buChar char="●"/>
            </a:pPr>
            <a:r>
              <a:rPr b="1" lang="es" sz="3342">
                <a:solidFill>
                  <a:srgbClr val="244061"/>
                </a:solidFill>
              </a:rPr>
              <a:t>Metadatos de cabecera:</a:t>
            </a:r>
            <a:endParaRPr b="1" sz="3342">
              <a:solidFill>
                <a:srgbClr val="244061"/>
              </a:solidFill>
            </a:endParaRPr>
          </a:p>
          <a:p>
            <a:pPr indent="0" lvl="0" marL="457200" rtl="0" algn="l">
              <a:spcBef>
                <a:spcPts val="360"/>
              </a:spcBef>
              <a:spcAft>
                <a:spcPts val="0"/>
              </a:spcAft>
              <a:buNone/>
            </a:pPr>
            <a:r>
              <a:rPr lang="es"/>
              <a:t>Existe una serie de metadatos especiales que indican a los robots del buscador o al navegador, que deben modificar las cabeceras HTTP para realizar acciones que suelen hacerse desde el lado del servidor. Para ello, en lugar de utilizar el atributo name, utilizamos el atributo http-equiv.</a:t>
            </a:r>
            <a:endParaRPr/>
          </a:p>
          <a:p>
            <a:pPr indent="-308609" lvl="0" marL="899999" rtl="0" algn="l">
              <a:spcBef>
                <a:spcPts val="360"/>
              </a:spcBef>
              <a:spcAft>
                <a:spcPts val="0"/>
              </a:spcAft>
              <a:buSzPct val="56250"/>
              <a:buChar char="➢"/>
            </a:pPr>
            <a:r>
              <a:rPr lang="es"/>
              <a:t>refresh:		Redirige a la URL después del número de segundos indicado.</a:t>
            </a:r>
            <a:endParaRPr/>
          </a:p>
          <a:p>
            <a:pPr indent="-308609" lvl="0" marL="899999" rtl="0" algn="l">
              <a:spcBef>
                <a:spcPts val="0"/>
              </a:spcBef>
              <a:spcAft>
                <a:spcPts val="0"/>
              </a:spcAft>
              <a:buSzPct val="56250"/>
              <a:buChar char="➢"/>
            </a:pPr>
            <a:r>
              <a:rPr lang="es"/>
              <a:t>expires:		Fecha a partir de la cuál se considera página expirada.</a:t>
            </a:r>
            <a:endParaRPr/>
          </a:p>
          <a:p>
            <a:pPr indent="-308609" lvl="0" marL="899999" rtl="0" algn="l">
              <a:spcBef>
                <a:spcPts val="0"/>
              </a:spcBef>
              <a:spcAft>
                <a:spcPts val="0"/>
              </a:spcAft>
              <a:buSzPct val="56250"/>
              <a:buChar char="➢"/>
            </a:pPr>
            <a:r>
              <a:rPr lang="es"/>
              <a:t>pragma:	Indica al navegador que no guarde en caché la página.</a:t>
            </a:r>
            <a:endParaRPr/>
          </a:p>
          <a:p>
            <a:pPr indent="-308609" lvl="0" marL="899999" rtl="0" algn="l">
              <a:spcBef>
                <a:spcPts val="0"/>
              </a:spcBef>
              <a:spcAft>
                <a:spcPts val="0"/>
              </a:spcAft>
              <a:buSzPct val="56250"/>
              <a:buChar char="➢"/>
            </a:pPr>
            <a:r>
              <a:rPr lang="es"/>
              <a:t>cache-control:	Indica a Internet Explorer si guardar o no en caché la página.</a:t>
            </a:r>
            <a:endParaRPr/>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1" name="Shape 661"/>
        <p:cNvGrpSpPr/>
        <p:nvPr/>
      </p:nvGrpSpPr>
      <p:grpSpPr>
        <a:xfrm>
          <a:off x="0" y="0"/>
          <a:ext cx="0" cy="0"/>
          <a:chOff x="0" y="0"/>
          <a:chExt cx="0" cy="0"/>
        </a:xfrm>
      </p:grpSpPr>
      <p:sp>
        <p:nvSpPr>
          <p:cNvPr id="662" name="Google Shape;662;p112"/>
          <p:cNvSpPr txBox="1"/>
          <p:nvPr>
            <p:ph type="title"/>
          </p:nvPr>
        </p:nvSpPr>
        <p:spPr>
          <a:xfrm>
            <a:off x="457200" y="205978"/>
            <a:ext cx="8229600" cy="8574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s"/>
              <a:t>Referencias</a:t>
            </a:r>
            <a:endParaRPr/>
          </a:p>
        </p:txBody>
      </p:sp>
      <p:sp>
        <p:nvSpPr>
          <p:cNvPr id="663" name="Google Shape;663;p112"/>
          <p:cNvSpPr txBox="1"/>
          <p:nvPr>
            <p:ph idx="1" type="body"/>
          </p:nvPr>
        </p:nvSpPr>
        <p:spPr>
          <a:xfrm>
            <a:off x="467544" y="1167594"/>
            <a:ext cx="8229600" cy="3394500"/>
          </a:xfrm>
          <a:prstGeom prst="rect">
            <a:avLst/>
          </a:prstGeom>
        </p:spPr>
        <p:txBody>
          <a:bodyPr anchorCtr="0" anchor="t" bIns="45700" lIns="91425" spcFirstLastPara="1" rIns="91425" wrap="square" tIns="45700">
            <a:normAutofit fontScale="70000" lnSpcReduction="20000"/>
          </a:bodyPr>
          <a:lstStyle/>
          <a:p>
            <a:pPr indent="-308610" lvl="0" marL="457200" rtl="0" algn="l">
              <a:spcBef>
                <a:spcPts val="360"/>
              </a:spcBef>
              <a:spcAft>
                <a:spcPts val="0"/>
              </a:spcAft>
              <a:buSzPct val="56250"/>
              <a:buChar char="•"/>
            </a:pPr>
            <a:r>
              <a:rPr lang="es"/>
              <a:t>Dalto. [Soy Dalto](15 de Diciembre del 2019). Curso de HTML 5 desde cero (Completo). </a:t>
            </a:r>
            <a:r>
              <a:rPr lang="es" u="sng">
                <a:solidFill>
                  <a:schemeClr val="hlink"/>
                </a:solidFill>
                <a:hlinkClick r:id="rId3"/>
              </a:rPr>
              <a:t>https://www.youtube.com/watch?v=kN1XP-Bef7w</a:t>
            </a:r>
            <a:r>
              <a:rPr lang="es"/>
              <a:t>.</a:t>
            </a:r>
            <a:endParaRPr/>
          </a:p>
          <a:p>
            <a:pPr indent="-308610" lvl="0" marL="457200" rtl="0" algn="l">
              <a:spcBef>
                <a:spcPts val="0"/>
              </a:spcBef>
              <a:spcAft>
                <a:spcPts val="0"/>
              </a:spcAft>
              <a:buSzPct val="56250"/>
              <a:buChar char="•"/>
            </a:pPr>
            <a:r>
              <a:rPr lang="es"/>
              <a:t>Editor de texto. (sf). Wikipedia, la enciclopedia libre. Recuperado el 1 de Marzo del 2022 de </a:t>
            </a:r>
            <a:r>
              <a:rPr lang="es" u="sng">
                <a:solidFill>
                  <a:schemeClr val="hlink"/>
                </a:solidFill>
                <a:hlinkClick r:id="rId4"/>
              </a:rPr>
              <a:t>https://es.wikipedia.org/wiki/Editor_de_texto</a:t>
            </a:r>
            <a:r>
              <a:rPr lang="es"/>
              <a:t>.</a:t>
            </a:r>
            <a:endParaRPr/>
          </a:p>
          <a:p>
            <a:pPr indent="-308610" lvl="0" marL="457200" rtl="0" algn="l">
              <a:spcBef>
                <a:spcPts val="0"/>
              </a:spcBef>
              <a:spcAft>
                <a:spcPts val="0"/>
              </a:spcAft>
              <a:buSzPct val="63157"/>
              <a:buChar char="•"/>
            </a:pPr>
            <a:r>
              <a:rPr lang="es"/>
              <a:t>Mousinho, A. (3 de Junio del 2020). </a:t>
            </a:r>
            <a:r>
              <a:rPr lang="es" sz="2850">
                <a:solidFill>
                  <a:srgbClr val="171923"/>
                </a:solidFill>
                <a:highlight>
                  <a:srgbClr val="F5F8FF"/>
                </a:highlight>
                <a:latin typeface="Arial"/>
                <a:ea typeface="Arial"/>
                <a:cs typeface="Arial"/>
                <a:sym typeface="Arial"/>
              </a:rPr>
              <a:t>SEO: la guía completa para que conquistes la cima de Google en el 2022. </a:t>
            </a:r>
            <a:r>
              <a:rPr lang="es" sz="2850" u="sng">
                <a:solidFill>
                  <a:schemeClr val="hlink"/>
                </a:solidFill>
                <a:highlight>
                  <a:srgbClr val="F5F8FF"/>
                </a:highlight>
                <a:latin typeface="Arial"/>
                <a:ea typeface="Arial"/>
                <a:cs typeface="Arial"/>
                <a:sym typeface="Arial"/>
                <a:hlinkClick r:id="rId5"/>
              </a:rPr>
              <a:t>https://rockcontent.com/es/blog/que-es-seo/</a:t>
            </a:r>
            <a:r>
              <a:rPr lang="es" sz="2850">
                <a:solidFill>
                  <a:srgbClr val="171923"/>
                </a:solidFill>
                <a:highlight>
                  <a:srgbClr val="F5F8FF"/>
                </a:highlight>
                <a:latin typeface="Arial"/>
                <a:ea typeface="Arial"/>
                <a:cs typeface="Arial"/>
                <a:sym typeface="Arial"/>
              </a:rPr>
              <a:t>.</a:t>
            </a:r>
            <a:endParaRPr sz="2850">
              <a:solidFill>
                <a:srgbClr val="171923"/>
              </a:solidFill>
              <a:highlight>
                <a:srgbClr val="F5F8FF"/>
              </a:highlight>
              <a:latin typeface="Arial"/>
              <a:ea typeface="Arial"/>
              <a:cs typeface="Arial"/>
              <a:sym typeface="Arial"/>
            </a:endParaRPr>
          </a:p>
          <a:p>
            <a:pPr indent="-355282" lvl="0" marL="457200" rtl="0" algn="l">
              <a:spcBef>
                <a:spcPts val="0"/>
              </a:spcBef>
              <a:spcAft>
                <a:spcPts val="0"/>
              </a:spcAft>
              <a:buClr>
                <a:srgbClr val="171923"/>
              </a:buClr>
              <a:buSzPct val="100000"/>
              <a:buFont typeface="Arial"/>
              <a:buChar char="•"/>
            </a:pPr>
            <a:r>
              <a:rPr lang="es" sz="2850">
                <a:solidFill>
                  <a:srgbClr val="171923"/>
                </a:solidFill>
                <a:highlight>
                  <a:srgbClr val="F5F8FF"/>
                </a:highlight>
                <a:latin typeface="Arial"/>
                <a:ea typeface="Arial"/>
                <a:cs typeface="Arial"/>
                <a:sym typeface="Arial"/>
              </a:rPr>
              <a:t>¿</a:t>
            </a:r>
            <a:r>
              <a:rPr lang="es" sz="2850">
                <a:solidFill>
                  <a:srgbClr val="171923"/>
                </a:solidFill>
                <a:highlight>
                  <a:srgbClr val="F5F8FF"/>
                </a:highlight>
                <a:latin typeface="Arial"/>
                <a:ea typeface="Arial"/>
                <a:cs typeface="Arial"/>
                <a:sym typeface="Arial"/>
              </a:rPr>
              <a:t>Qué</a:t>
            </a:r>
            <a:r>
              <a:rPr lang="es" sz="2850">
                <a:solidFill>
                  <a:srgbClr val="171923"/>
                </a:solidFill>
                <a:highlight>
                  <a:srgbClr val="F5F8FF"/>
                </a:highlight>
                <a:latin typeface="Arial"/>
                <a:ea typeface="Arial"/>
                <a:cs typeface="Arial"/>
                <a:sym typeface="Arial"/>
              </a:rPr>
              <a:t> es HTML?. </a:t>
            </a:r>
            <a:r>
              <a:rPr lang="es" sz="2850" u="sng">
                <a:solidFill>
                  <a:schemeClr val="hlink"/>
                </a:solidFill>
                <a:highlight>
                  <a:srgbClr val="F5F8FF"/>
                </a:highlight>
                <a:latin typeface="Arial"/>
                <a:ea typeface="Arial"/>
                <a:cs typeface="Arial"/>
                <a:sym typeface="Arial"/>
                <a:hlinkClick r:id="rId6"/>
              </a:rPr>
              <a:t>https://lenguajehtml.com/html/introduccion/que-es-html/</a:t>
            </a:r>
            <a:r>
              <a:rPr lang="es" sz="2850">
                <a:solidFill>
                  <a:srgbClr val="171923"/>
                </a:solidFill>
                <a:highlight>
                  <a:srgbClr val="F5F8FF"/>
                </a:highlight>
                <a:latin typeface="Arial"/>
                <a:ea typeface="Arial"/>
                <a:cs typeface="Arial"/>
                <a:sym typeface="Arial"/>
              </a:rPr>
              <a:t>.</a:t>
            </a:r>
            <a:endParaRPr sz="2850">
              <a:solidFill>
                <a:srgbClr val="171923"/>
              </a:solidFill>
              <a:highlight>
                <a:srgbClr val="F5F8FF"/>
              </a:highlight>
              <a:latin typeface="Arial"/>
              <a:ea typeface="Arial"/>
              <a:cs typeface="Arial"/>
              <a:sym typeface="Arial"/>
            </a:endParaRPr>
          </a:p>
          <a:p>
            <a:pPr indent="-355282" lvl="0" marL="457200" rtl="0" algn="l">
              <a:spcBef>
                <a:spcPts val="0"/>
              </a:spcBef>
              <a:spcAft>
                <a:spcPts val="0"/>
              </a:spcAft>
              <a:buClr>
                <a:srgbClr val="171923"/>
              </a:buClr>
              <a:buSzPct val="100000"/>
              <a:buFont typeface="Arial"/>
              <a:buChar char="•"/>
            </a:pPr>
            <a:r>
              <a:t/>
            </a:r>
            <a:endParaRPr sz="2850">
              <a:solidFill>
                <a:srgbClr val="171923"/>
              </a:solidFill>
              <a:highlight>
                <a:srgbClr val="F5F8FF"/>
              </a:highlight>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457200" y="205978"/>
            <a:ext cx="8229600" cy="8574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s"/>
              <a:t>¿Qué es la semántica?</a:t>
            </a:r>
            <a:endParaRPr/>
          </a:p>
        </p:txBody>
      </p:sp>
      <p:sp>
        <p:nvSpPr>
          <p:cNvPr id="97" name="Google Shape;97;p19"/>
          <p:cNvSpPr txBox="1"/>
          <p:nvPr>
            <p:ph idx="1" type="body"/>
          </p:nvPr>
        </p:nvSpPr>
        <p:spPr>
          <a:xfrm>
            <a:off x="467544" y="1167594"/>
            <a:ext cx="8229600" cy="3394500"/>
          </a:xfrm>
          <a:prstGeom prst="rect">
            <a:avLst/>
          </a:prstGeom>
        </p:spPr>
        <p:txBody>
          <a:bodyPr anchorCtr="0" anchor="t" bIns="45700" lIns="91425" spcFirstLastPara="1" rIns="91425" wrap="square" tIns="45700">
            <a:normAutofit fontScale="92500" lnSpcReduction="20000"/>
          </a:bodyPr>
          <a:lstStyle/>
          <a:p>
            <a:pPr indent="0" lvl="0" marL="0" rtl="0" algn="l">
              <a:spcBef>
                <a:spcPts val="360"/>
              </a:spcBef>
              <a:spcAft>
                <a:spcPts val="0"/>
              </a:spcAft>
              <a:buNone/>
            </a:pPr>
            <a:r>
              <a:rPr lang="es" sz="3000"/>
              <a:t>Uno de los principales objetivos de HTML5 es introducir información en un documento HTML5 de forma que sea semántico y no visual. </a:t>
            </a:r>
            <a:r>
              <a:rPr lang="es" sz="3000"/>
              <a:t>Con esto queremos decir que todos los aspectos visuales deben dejarse para el apartado de presentación, que se gestiona desde el lenguaje CSS.</a:t>
            </a:r>
            <a:endParaRPr sz="3000"/>
          </a:p>
          <a:p>
            <a:pPr indent="0" lvl="0" marL="0" rtl="0" algn="l">
              <a:spcBef>
                <a:spcPts val="360"/>
              </a:spcBef>
              <a:spcAft>
                <a:spcPts val="0"/>
              </a:spcAft>
              <a:buNone/>
            </a:pPr>
            <a:r>
              <a:t/>
            </a:r>
            <a:endParaRPr sz="3000"/>
          </a:p>
          <a:p>
            <a:pPr indent="0" lvl="0" marL="0" rtl="0" algn="l">
              <a:spcBef>
                <a:spcPts val="360"/>
              </a:spcBef>
              <a:spcAft>
                <a:spcPts val="0"/>
              </a:spcAft>
              <a:buNone/>
            </a:pPr>
            <a:r>
              <a:rPr lang="es" sz="3000"/>
              <a:t>Esto es lo que </a:t>
            </a:r>
            <a:r>
              <a:rPr lang="es" sz="3000"/>
              <a:t>comúnmente</a:t>
            </a:r>
            <a:r>
              <a:rPr lang="es" sz="3000"/>
              <a:t> se conoce como separación de la presentación del contenido.</a:t>
            </a:r>
            <a:endParaRPr sz="3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457200" y="205978"/>
            <a:ext cx="8229600" cy="8574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t/>
            </a:r>
            <a:endParaRPr/>
          </a:p>
        </p:txBody>
      </p:sp>
      <p:sp>
        <p:nvSpPr>
          <p:cNvPr id="103" name="Google Shape;103;p20"/>
          <p:cNvSpPr txBox="1"/>
          <p:nvPr>
            <p:ph idx="1" type="body"/>
          </p:nvPr>
        </p:nvSpPr>
        <p:spPr>
          <a:xfrm>
            <a:off x="467544" y="1167594"/>
            <a:ext cx="8229600" cy="33945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rPr lang="es"/>
              <a:t>Un ejemplo donde se ve claramente esto es con la etiqueta &lt;b&gt; de HTML4 y anteriores. Dicha etiqueta se utilizaba para poner en negrita (bold) un texto específico:</a:t>
            </a:r>
            <a:endParaRPr/>
          </a:p>
          <a:p>
            <a:pPr indent="0" lvl="0" marL="0" rtl="0" algn="l">
              <a:spcBef>
                <a:spcPts val="360"/>
              </a:spcBef>
              <a:spcAft>
                <a:spcPts val="0"/>
              </a:spcAft>
              <a:buNone/>
            </a:pPr>
            <a:r>
              <a:t/>
            </a:r>
            <a:endParaRPr/>
          </a:p>
          <a:p>
            <a:pPr indent="0" lvl="0" marL="0" rtl="0" algn="l">
              <a:lnSpc>
                <a:spcPct val="135714"/>
              </a:lnSpc>
              <a:spcBef>
                <a:spcPts val="0"/>
              </a:spcBef>
              <a:spcAft>
                <a:spcPts val="0"/>
              </a:spcAft>
              <a:buNone/>
            </a:pPr>
            <a:r>
              <a:rPr lang="es" sz="3000">
                <a:solidFill>
                  <a:srgbClr val="EEFFFF"/>
                </a:solidFill>
                <a:highlight>
                  <a:srgbClr val="252526"/>
                </a:highlight>
              </a:rPr>
              <a:t>Hola, quiero resaltar esta </a:t>
            </a:r>
            <a:r>
              <a:rPr lang="es" sz="3000">
                <a:solidFill>
                  <a:srgbClr val="89DDFF"/>
                </a:solidFill>
                <a:highlight>
                  <a:srgbClr val="252526"/>
                </a:highlight>
              </a:rPr>
              <a:t>&lt;</a:t>
            </a:r>
            <a:r>
              <a:rPr lang="es" sz="3000">
                <a:solidFill>
                  <a:srgbClr val="F07178"/>
                </a:solidFill>
                <a:highlight>
                  <a:srgbClr val="252526"/>
                </a:highlight>
              </a:rPr>
              <a:t>b</a:t>
            </a:r>
            <a:r>
              <a:rPr lang="es" sz="3000">
                <a:solidFill>
                  <a:srgbClr val="89DDFF"/>
                </a:solidFill>
                <a:highlight>
                  <a:srgbClr val="252526"/>
                </a:highlight>
              </a:rPr>
              <a:t>&gt;</a:t>
            </a:r>
            <a:r>
              <a:rPr lang="es" sz="3000">
                <a:solidFill>
                  <a:srgbClr val="EEFFFF"/>
                </a:solidFill>
                <a:highlight>
                  <a:srgbClr val="252526"/>
                </a:highlight>
              </a:rPr>
              <a:t>palabra</a:t>
            </a:r>
            <a:r>
              <a:rPr lang="es" sz="3000">
                <a:solidFill>
                  <a:srgbClr val="89DDFF"/>
                </a:solidFill>
                <a:highlight>
                  <a:srgbClr val="252526"/>
                </a:highlight>
              </a:rPr>
              <a:t>&lt;/</a:t>
            </a:r>
            <a:r>
              <a:rPr lang="es" sz="3000">
                <a:solidFill>
                  <a:srgbClr val="F07178"/>
                </a:solidFill>
                <a:highlight>
                  <a:srgbClr val="252526"/>
                </a:highlight>
              </a:rPr>
              <a:t>b</a:t>
            </a:r>
            <a:r>
              <a:rPr lang="es" sz="3000">
                <a:solidFill>
                  <a:srgbClr val="89DDFF"/>
                </a:solidFill>
                <a:highlight>
                  <a:srgbClr val="252526"/>
                </a:highlight>
              </a:rPr>
              <a:t>&gt;</a:t>
            </a:r>
            <a:r>
              <a:rPr lang="es" sz="3000">
                <a:solidFill>
                  <a:srgbClr val="EEFFFF"/>
                </a:solidFill>
                <a:highlight>
                  <a:srgbClr val="252526"/>
                </a:highlight>
              </a:rPr>
              <a:t>.</a:t>
            </a:r>
            <a:endParaRPr sz="30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457200" y="205978"/>
            <a:ext cx="8229600" cy="8574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t/>
            </a:r>
            <a:endParaRPr/>
          </a:p>
        </p:txBody>
      </p:sp>
      <p:sp>
        <p:nvSpPr>
          <p:cNvPr id="109" name="Google Shape;109;p21"/>
          <p:cNvSpPr txBox="1"/>
          <p:nvPr>
            <p:ph idx="1" type="body"/>
          </p:nvPr>
        </p:nvSpPr>
        <p:spPr>
          <a:xfrm>
            <a:off x="467544" y="1167594"/>
            <a:ext cx="8229600" cy="3394500"/>
          </a:xfrm>
          <a:prstGeom prst="rect">
            <a:avLst/>
          </a:prstGeom>
        </p:spPr>
        <p:txBody>
          <a:bodyPr anchorCtr="0" anchor="t" bIns="45700" lIns="91425" spcFirstLastPara="1" rIns="91425" wrap="square" tIns="45700">
            <a:normAutofit fontScale="85000"/>
          </a:bodyPr>
          <a:lstStyle/>
          <a:p>
            <a:pPr indent="0" lvl="0" marL="0" rtl="0" algn="l">
              <a:spcBef>
                <a:spcPts val="360"/>
              </a:spcBef>
              <a:spcAft>
                <a:spcPts val="0"/>
              </a:spcAft>
              <a:buNone/>
            </a:pPr>
            <a:r>
              <a:rPr lang="es"/>
              <a:t>En este caso, se está utilizando una propiedad de presentación (visual) en el HTML, algo que no se debe hacer en HTML5. La misión de HTML5 es mantener sólo contenido e información semántica en HTML5. </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s"/>
              <a:t>Por ello, la forma de hacerlo en HTML5 es la siguiente:</a:t>
            </a:r>
            <a:endParaRPr/>
          </a:p>
          <a:p>
            <a:pPr indent="0" lvl="0" marL="0" rtl="0" algn="l">
              <a:lnSpc>
                <a:spcPct val="135714"/>
              </a:lnSpc>
              <a:spcBef>
                <a:spcPts val="0"/>
              </a:spcBef>
              <a:spcAft>
                <a:spcPts val="0"/>
              </a:spcAft>
              <a:buNone/>
            </a:pPr>
            <a:r>
              <a:rPr lang="es" sz="2988">
                <a:solidFill>
                  <a:srgbClr val="EEFFFF"/>
                </a:solidFill>
                <a:highlight>
                  <a:srgbClr val="252526"/>
                </a:highlight>
              </a:rPr>
              <a:t>Hola, quiero resaltar esta </a:t>
            </a:r>
            <a:r>
              <a:rPr lang="es" sz="2988">
                <a:solidFill>
                  <a:srgbClr val="89DDFF"/>
                </a:solidFill>
                <a:highlight>
                  <a:srgbClr val="252526"/>
                </a:highlight>
              </a:rPr>
              <a:t>&lt;</a:t>
            </a:r>
            <a:r>
              <a:rPr lang="es" sz="2988">
                <a:solidFill>
                  <a:srgbClr val="F07178"/>
                </a:solidFill>
                <a:highlight>
                  <a:srgbClr val="252526"/>
                </a:highlight>
              </a:rPr>
              <a:t>strong</a:t>
            </a:r>
            <a:r>
              <a:rPr lang="es" sz="2988">
                <a:solidFill>
                  <a:srgbClr val="89DDFF"/>
                </a:solidFill>
                <a:highlight>
                  <a:srgbClr val="252526"/>
                </a:highlight>
              </a:rPr>
              <a:t>&gt;</a:t>
            </a:r>
            <a:r>
              <a:rPr lang="es" sz="2988">
                <a:solidFill>
                  <a:srgbClr val="EEFFFF"/>
                </a:solidFill>
                <a:highlight>
                  <a:srgbClr val="252526"/>
                </a:highlight>
              </a:rPr>
              <a:t>palabra</a:t>
            </a:r>
            <a:r>
              <a:rPr lang="es" sz="2988">
                <a:solidFill>
                  <a:srgbClr val="89DDFF"/>
                </a:solidFill>
                <a:highlight>
                  <a:srgbClr val="252526"/>
                </a:highlight>
              </a:rPr>
              <a:t>&lt;/</a:t>
            </a:r>
            <a:r>
              <a:rPr lang="es" sz="2988">
                <a:solidFill>
                  <a:srgbClr val="F07178"/>
                </a:solidFill>
                <a:highlight>
                  <a:srgbClr val="252526"/>
                </a:highlight>
              </a:rPr>
              <a:t>strong</a:t>
            </a:r>
            <a:r>
              <a:rPr lang="es" sz="2988">
                <a:solidFill>
                  <a:srgbClr val="89DDFF"/>
                </a:solidFill>
                <a:highlight>
                  <a:srgbClr val="252526"/>
                </a:highlight>
              </a:rPr>
              <a:t>&gt;</a:t>
            </a:r>
            <a:r>
              <a:rPr lang="es" sz="2988">
                <a:solidFill>
                  <a:srgbClr val="EEFFFF"/>
                </a:solidFill>
                <a:highlight>
                  <a:srgbClr val="252526"/>
                </a:highlight>
              </a:rPr>
              <a:t>.</a:t>
            </a:r>
            <a:endParaRPr sz="2988"/>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457200" y="205978"/>
            <a:ext cx="8229600" cy="8574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t/>
            </a:r>
            <a:endParaRPr/>
          </a:p>
        </p:txBody>
      </p:sp>
      <p:sp>
        <p:nvSpPr>
          <p:cNvPr id="115" name="Google Shape;115;p22"/>
          <p:cNvSpPr txBox="1"/>
          <p:nvPr>
            <p:ph idx="1" type="body"/>
          </p:nvPr>
        </p:nvSpPr>
        <p:spPr>
          <a:xfrm>
            <a:off x="467544" y="1167594"/>
            <a:ext cx="8229600" cy="3394500"/>
          </a:xfrm>
          <a:prstGeom prst="rect">
            <a:avLst/>
          </a:prstGeom>
        </p:spPr>
        <p:txBody>
          <a:bodyPr anchorCtr="0" anchor="t" bIns="45700" lIns="91425" spcFirstLastPara="1" rIns="91425" wrap="square" tIns="45700">
            <a:normAutofit lnSpcReduction="20000"/>
          </a:bodyPr>
          <a:lstStyle/>
          <a:p>
            <a:pPr indent="0" lvl="0" marL="0" rtl="0" algn="l">
              <a:spcBef>
                <a:spcPts val="360"/>
              </a:spcBef>
              <a:spcAft>
                <a:spcPts val="0"/>
              </a:spcAft>
              <a:buNone/>
            </a:pPr>
            <a:r>
              <a:rPr lang="es"/>
              <a:t>Estamos</a:t>
            </a:r>
            <a:r>
              <a:rPr lang="es"/>
              <a:t> reemplazando la etiqueta &lt;b&gt; (negrita, característica de presentación) por &lt;strong&gt;, una etiqueta que indica información semántica (importante, característica semántica). </a:t>
            </a:r>
            <a:endParaRPr/>
          </a:p>
          <a:p>
            <a:pPr indent="0" lvl="0" marL="0" rtl="0" algn="l">
              <a:spcBef>
                <a:spcPts val="360"/>
              </a:spcBef>
              <a:spcAft>
                <a:spcPts val="0"/>
              </a:spcAft>
              <a:buNone/>
            </a:pPr>
            <a:r>
              <a:rPr lang="es"/>
              <a:t>De esta forma, en el HTML5 sólo se está añadiendo información particular sobre fragmentos de texto, y si queremos dotar de presentación visual, lo haremos desde CSS.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3"/>
          <p:cNvSpPr txBox="1"/>
          <p:nvPr>
            <p:ph type="title"/>
          </p:nvPr>
        </p:nvSpPr>
        <p:spPr>
          <a:xfrm>
            <a:off x="457200" y="205978"/>
            <a:ext cx="8229600" cy="8574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t/>
            </a:r>
            <a:endParaRPr/>
          </a:p>
        </p:txBody>
      </p:sp>
      <p:sp>
        <p:nvSpPr>
          <p:cNvPr id="121" name="Google Shape;121;p23"/>
          <p:cNvSpPr txBox="1"/>
          <p:nvPr>
            <p:ph idx="1" type="body"/>
          </p:nvPr>
        </p:nvSpPr>
        <p:spPr>
          <a:xfrm>
            <a:off x="467544" y="1167594"/>
            <a:ext cx="8229600" cy="33945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Clr>
                <a:schemeClr val="dk1"/>
              </a:buClr>
              <a:buSzPts val="1100"/>
              <a:buFont typeface="Arial"/>
              <a:buNone/>
            </a:pPr>
            <a:r>
              <a:rPr lang="es" sz="3000"/>
              <a:t>En resumen, </a:t>
            </a:r>
            <a:r>
              <a:rPr lang="es" sz="3000"/>
              <a:t>HTML es un lenguaje por lo que tiene una estructura y hay formas correctas e incorrectas de usarlo.</a:t>
            </a:r>
            <a:endParaRPr sz="3000"/>
          </a:p>
          <a:p>
            <a:pPr indent="0" lvl="0" marL="0" rtl="0" algn="l">
              <a:spcBef>
                <a:spcPts val="360"/>
              </a:spcBef>
              <a:spcAft>
                <a:spcPts val="0"/>
              </a:spcAft>
              <a:buClr>
                <a:schemeClr val="dk1"/>
              </a:buClr>
              <a:buSzPts val="1100"/>
              <a:buFont typeface="Arial"/>
              <a:buNone/>
            </a:pPr>
            <a:r>
              <a:t/>
            </a:r>
            <a:endParaRPr sz="3000"/>
          </a:p>
          <a:p>
            <a:pPr indent="0" lvl="0" marL="0" rtl="0" algn="l">
              <a:spcBef>
                <a:spcPts val="360"/>
              </a:spcBef>
              <a:spcAft>
                <a:spcPts val="0"/>
              </a:spcAft>
              <a:buClr>
                <a:schemeClr val="dk1"/>
              </a:buClr>
              <a:buSzPts val="1100"/>
              <a:buFont typeface="Arial"/>
              <a:buNone/>
            </a:pPr>
            <a:r>
              <a:rPr lang="es" sz="3000"/>
              <a:t>Como ya vimos, la forma incorrecta de usar HTML es a nivel semántico.</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4"/>
          <p:cNvSpPr txBox="1"/>
          <p:nvPr>
            <p:ph type="title"/>
          </p:nvPr>
        </p:nvSpPr>
        <p:spPr>
          <a:xfrm>
            <a:off x="457200" y="205978"/>
            <a:ext cx="8229600" cy="8574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t/>
            </a:r>
            <a:endParaRPr/>
          </a:p>
        </p:txBody>
      </p:sp>
      <p:sp>
        <p:nvSpPr>
          <p:cNvPr id="127" name="Google Shape;127;p24"/>
          <p:cNvSpPr txBox="1"/>
          <p:nvPr>
            <p:ph idx="1" type="body"/>
          </p:nvPr>
        </p:nvSpPr>
        <p:spPr>
          <a:xfrm>
            <a:off x="467544" y="1167594"/>
            <a:ext cx="8229600" cy="33945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Clr>
                <a:schemeClr val="dk1"/>
              </a:buClr>
              <a:buSzPts val="1100"/>
              <a:buFont typeface="Arial"/>
              <a:buNone/>
            </a:pPr>
            <a:r>
              <a:rPr lang="es" sz="3000"/>
              <a:t>Otro e</a:t>
            </a:r>
            <a:r>
              <a:rPr lang="es" sz="3000"/>
              <a:t>jemplo:</a:t>
            </a:r>
            <a:endParaRPr sz="3000"/>
          </a:p>
          <a:p>
            <a:pPr indent="0" lvl="0" marL="0" rtl="0" algn="l">
              <a:lnSpc>
                <a:spcPct val="135714"/>
              </a:lnSpc>
              <a:spcBef>
                <a:spcPts val="0"/>
              </a:spcBef>
              <a:spcAft>
                <a:spcPts val="0"/>
              </a:spcAft>
              <a:buClr>
                <a:schemeClr val="dk1"/>
              </a:buClr>
              <a:buSzPts val="1100"/>
              <a:buFont typeface="Arial"/>
              <a:buNone/>
            </a:pPr>
            <a:r>
              <a:rPr lang="es" sz="3000">
                <a:solidFill>
                  <a:srgbClr val="89DDFF"/>
                </a:solidFill>
                <a:highlight>
                  <a:srgbClr val="252526"/>
                </a:highlight>
              </a:rPr>
              <a:t>&lt;</a:t>
            </a:r>
            <a:r>
              <a:rPr lang="es" sz="3000">
                <a:solidFill>
                  <a:srgbClr val="F07178"/>
                </a:solidFill>
                <a:highlight>
                  <a:srgbClr val="252526"/>
                </a:highlight>
              </a:rPr>
              <a:t>h1</a:t>
            </a:r>
            <a:r>
              <a:rPr lang="es" sz="3000">
                <a:solidFill>
                  <a:srgbClr val="89DDFF"/>
                </a:solidFill>
                <a:highlight>
                  <a:srgbClr val="252526"/>
                </a:highlight>
              </a:rPr>
              <a:t>&gt;</a:t>
            </a:r>
            <a:r>
              <a:rPr lang="es" sz="3000">
                <a:solidFill>
                  <a:srgbClr val="EEFFFF"/>
                </a:solidFill>
                <a:highlight>
                  <a:srgbClr val="252526"/>
                </a:highlight>
              </a:rPr>
              <a:t>¡Hola Mundo!</a:t>
            </a:r>
            <a:r>
              <a:rPr lang="es" sz="3000">
                <a:solidFill>
                  <a:srgbClr val="89DDFF"/>
                </a:solidFill>
                <a:highlight>
                  <a:srgbClr val="252526"/>
                </a:highlight>
              </a:rPr>
              <a:t>&lt;/</a:t>
            </a:r>
            <a:r>
              <a:rPr lang="es" sz="3000">
                <a:solidFill>
                  <a:srgbClr val="F07178"/>
                </a:solidFill>
                <a:highlight>
                  <a:srgbClr val="252526"/>
                </a:highlight>
              </a:rPr>
              <a:t>h1</a:t>
            </a:r>
            <a:r>
              <a:rPr lang="es" sz="3000">
                <a:solidFill>
                  <a:srgbClr val="89DDFF"/>
                </a:solidFill>
                <a:highlight>
                  <a:srgbClr val="252526"/>
                </a:highlight>
              </a:rPr>
              <a:t>&gt;</a:t>
            </a:r>
            <a:r>
              <a:rPr lang="es" sz="3000"/>
              <a:t> Es una etiqueta que se utiliza para escribir títulos, van del &lt;h1&gt; al &lt;h6&gt;. </a:t>
            </a:r>
            <a:endParaRPr sz="3000"/>
          </a:p>
          <a:p>
            <a:pPr indent="0" lvl="0" marL="0" rtl="0" algn="l">
              <a:spcBef>
                <a:spcPts val="360"/>
              </a:spcBef>
              <a:spcAft>
                <a:spcPts val="0"/>
              </a:spcAft>
              <a:buNone/>
            </a:pPr>
            <a:r>
              <a:rPr lang="es" sz="3000"/>
              <a:t>Un error </a:t>
            </a:r>
            <a:r>
              <a:rPr lang="es" sz="3000"/>
              <a:t>semántico</a:t>
            </a:r>
            <a:r>
              <a:rPr lang="es" sz="3000"/>
              <a:t> es poner </a:t>
            </a:r>
            <a:r>
              <a:rPr lang="es" sz="3000"/>
              <a:t>más</a:t>
            </a:r>
            <a:r>
              <a:rPr lang="es" sz="3000"/>
              <a:t> de un &lt;h1&gt;, ya que este posiciona en google y </a:t>
            </a:r>
            <a:r>
              <a:rPr lang="es" sz="3000"/>
              <a:t>afectaría</a:t>
            </a:r>
            <a:r>
              <a:rPr lang="es" sz="3000"/>
              <a:t> nuestro SEO.</a:t>
            </a:r>
            <a:endParaRPr sz="30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5"/>
          <p:cNvSpPr txBox="1"/>
          <p:nvPr>
            <p:ph type="title"/>
          </p:nvPr>
        </p:nvSpPr>
        <p:spPr>
          <a:xfrm>
            <a:off x="457200" y="205978"/>
            <a:ext cx="8229600" cy="8574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s"/>
              <a:t>SEO o Posicionamiento Web</a:t>
            </a:r>
            <a:endParaRPr/>
          </a:p>
        </p:txBody>
      </p:sp>
      <p:sp>
        <p:nvSpPr>
          <p:cNvPr id="133" name="Google Shape;133;p25"/>
          <p:cNvSpPr txBox="1"/>
          <p:nvPr>
            <p:ph idx="1" type="body"/>
          </p:nvPr>
        </p:nvSpPr>
        <p:spPr>
          <a:xfrm>
            <a:off x="467544" y="1167594"/>
            <a:ext cx="8229600" cy="3394500"/>
          </a:xfrm>
          <a:prstGeom prst="rect">
            <a:avLst/>
          </a:prstGeom>
        </p:spPr>
        <p:txBody>
          <a:bodyPr anchorCtr="0" anchor="t" bIns="45700" lIns="91425" spcFirstLastPara="1" rIns="91425" wrap="square" tIns="45700">
            <a:normAutofit fontScale="85000" lnSpcReduction="20000"/>
          </a:bodyPr>
          <a:lstStyle/>
          <a:p>
            <a:pPr indent="0" lvl="0" marL="0" rtl="0" algn="l">
              <a:spcBef>
                <a:spcPts val="360"/>
              </a:spcBef>
              <a:spcAft>
                <a:spcPts val="0"/>
              </a:spcAft>
              <a:buNone/>
            </a:pPr>
            <a:r>
              <a:rPr lang="es"/>
              <a:t>SEO significa Search Engine Optimization (Optimización para motores de búsqueda). </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s"/>
              <a:t>Se trata del conjunto de estrategias y técnicas de optimización que se hacen en una página web para que aparezca orgánicamente en buscadores de Internet como Google, Yahoo o Youtube. La correcta aplicación del SEO puede causar incrementos expresivos en el tráfico y la visibilidad de las marcas en Internet.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6"/>
          <p:cNvSpPr txBox="1"/>
          <p:nvPr>
            <p:ph type="title"/>
          </p:nvPr>
        </p:nvSpPr>
        <p:spPr>
          <a:xfrm>
            <a:off x="457200" y="205978"/>
            <a:ext cx="8229600" cy="8574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s"/>
              <a:t>Estructura </a:t>
            </a:r>
            <a:r>
              <a:rPr lang="es"/>
              <a:t>Básica.</a:t>
            </a:r>
            <a:endParaRPr/>
          </a:p>
        </p:txBody>
      </p:sp>
      <p:sp>
        <p:nvSpPr>
          <p:cNvPr id="139" name="Google Shape;139;p26"/>
          <p:cNvSpPr txBox="1"/>
          <p:nvPr>
            <p:ph idx="1" type="body"/>
          </p:nvPr>
        </p:nvSpPr>
        <p:spPr>
          <a:xfrm>
            <a:off x="467544" y="1167594"/>
            <a:ext cx="8229600" cy="33945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rPr lang="es"/>
              <a:t>La estructura básica luce así:</a:t>
            </a:r>
            <a:endParaRPr/>
          </a:p>
          <a:p>
            <a:pPr indent="0" lvl="0" marL="0" rtl="0" algn="l">
              <a:spcBef>
                <a:spcPts val="360"/>
              </a:spcBef>
              <a:spcAft>
                <a:spcPts val="0"/>
              </a:spcAft>
              <a:buNone/>
            </a:pPr>
            <a:r>
              <a:t/>
            </a:r>
            <a:endParaRPr/>
          </a:p>
        </p:txBody>
      </p:sp>
      <p:pic>
        <p:nvPicPr>
          <p:cNvPr id="140" name="Google Shape;140;p26"/>
          <p:cNvPicPr preferRelativeResize="0"/>
          <p:nvPr/>
        </p:nvPicPr>
        <p:blipFill rotWithShape="1">
          <a:blip r:embed="rId3">
            <a:alphaModFix/>
          </a:blip>
          <a:srcRect b="46455" l="32812" r="9061" t="14378"/>
          <a:stretch/>
        </p:blipFill>
        <p:spPr>
          <a:xfrm>
            <a:off x="1266563" y="1804675"/>
            <a:ext cx="6631579" cy="251999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7"/>
          <p:cNvSpPr txBox="1"/>
          <p:nvPr>
            <p:ph type="title"/>
          </p:nvPr>
        </p:nvSpPr>
        <p:spPr>
          <a:xfrm>
            <a:off x="457200" y="205978"/>
            <a:ext cx="8229600" cy="8574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t/>
            </a:r>
            <a:endParaRPr/>
          </a:p>
        </p:txBody>
      </p:sp>
      <p:sp>
        <p:nvSpPr>
          <p:cNvPr id="146" name="Google Shape;146;p27"/>
          <p:cNvSpPr txBox="1"/>
          <p:nvPr>
            <p:ph idx="1" type="body"/>
          </p:nvPr>
        </p:nvSpPr>
        <p:spPr>
          <a:xfrm>
            <a:off x="467544" y="1167594"/>
            <a:ext cx="8229600" cy="3394500"/>
          </a:xfrm>
          <a:prstGeom prst="rect">
            <a:avLst/>
          </a:prstGeom>
        </p:spPr>
        <p:txBody>
          <a:bodyPr anchorCtr="0" anchor="t" bIns="45700" lIns="91425" spcFirstLastPara="1" rIns="91425" wrap="square" tIns="45700">
            <a:normAutofit lnSpcReduction="10000"/>
          </a:bodyPr>
          <a:lstStyle/>
          <a:p>
            <a:pPr indent="0" lvl="0" marL="0" rtl="0" algn="l">
              <a:lnSpc>
                <a:spcPct val="135714"/>
              </a:lnSpc>
              <a:spcBef>
                <a:spcPts val="0"/>
              </a:spcBef>
              <a:spcAft>
                <a:spcPts val="0"/>
              </a:spcAft>
              <a:buNone/>
            </a:pPr>
            <a:r>
              <a:rPr lang="es" sz="2400">
                <a:solidFill>
                  <a:srgbClr val="89DDFF"/>
                </a:solidFill>
                <a:highlight>
                  <a:srgbClr val="252526"/>
                </a:highlight>
              </a:rPr>
              <a:t>&lt;!</a:t>
            </a:r>
            <a:r>
              <a:rPr lang="es" sz="2400">
                <a:solidFill>
                  <a:srgbClr val="F07178"/>
                </a:solidFill>
                <a:highlight>
                  <a:srgbClr val="252526"/>
                </a:highlight>
              </a:rPr>
              <a:t>DOCTYPE</a:t>
            </a:r>
            <a:r>
              <a:rPr lang="es" sz="2400">
                <a:solidFill>
                  <a:srgbClr val="89DDFF"/>
                </a:solidFill>
                <a:highlight>
                  <a:srgbClr val="252526"/>
                </a:highlight>
              </a:rPr>
              <a:t> </a:t>
            </a:r>
            <a:r>
              <a:rPr lang="es" sz="2400">
                <a:solidFill>
                  <a:srgbClr val="C792EA"/>
                </a:solidFill>
                <a:highlight>
                  <a:srgbClr val="252526"/>
                </a:highlight>
              </a:rPr>
              <a:t>html</a:t>
            </a:r>
            <a:r>
              <a:rPr lang="es" sz="2400">
                <a:solidFill>
                  <a:srgbClr val="89DDFF"/>
                </a:solidFill>
                <a:highlight>
                  <a:srgbClr val="252526"/>
                </a:highlight>
              </a:rPr>
              <a:t>&gt;</a:t>
            </a:r>
            <a:r>
              <a:rPr lang="es" sz="2400"/>
              <a:t> Con esta etiqueta estamos definiendo que estamos trabajando con la </a:t>
            </a:r>
            <a:r>
              <a:rPr lang="es" sz="2400"/>
              <a:t>última</a:t>
            </a:r>
            <a:r>
              <a:rPr lang="es" sz="2400"/>
              <a:t> versión de HTML. </a:t>
            </a:r>
            <a:endParaRPr sz="2400"/>
          </a:p>
          <a:p>
            <a:pPr indent="0" lvl="0" marL="0" rtl="0" algn="l">
              <a:lnSpc>
                <a:spcPct val="135714"/>
              </a:lnSpc>
              <a:spcBef>
                <a:spcPts val="0"/>
              </a:spcBef>
              <a:spcAft>
                <a:spcPts val="0"/>
              </a:spcAft>
              <a:buNone/>
            </a:pPr>
            <a:r>
              <a:rPr lang="es" sz="2400">
                <a:solidFill>
                  <a:srgbClr val="89DDFF"/>
                </a:solidFill>
                <a:highlight>
                  <a:srgbClr val="252526"/>
                </a:highlight>
              </a:rPr>
              <a:t>&lt;</a:t>
            </a:r>
            <a:r>
              <a:rPr lang="es" sz="2400">
                <a:solidFill>
                  <a:srgbClr val="F07178"/>
                </a:solidFill>
                <a:highlight>
                  <a:srgbClr val="252526"/>
                </a:highlight>
              </a:rPr>
              <a:t>html</a:t>
            </a:r>
            <a:r>
              <a:rPr lang="es" sz="2400">
                <a:solidFill>
                  <a:srgbClr val="89DDFF"/>
                </a:solidFill>
                <a:highlight>
                  <a:srgbClr val="252526"/>
                </a:highlight>
              </a:rPr>
              <a:t>&gt;&lt;/</a:t>
            </a:r>
            <a:r>
              <a:rPr lang="es" sz="2400">
                <a:solidFill>
                  <a:srgbClr val="F07178"/>
                </a:solidFill>
                <a:highlight>
                  <a:srgbClr val="252526"/>
                </a:highlight>
              </a:rPr>
              <a:t>html</a:t>
            </a:r>
            <a:r>
              <a:rPr lang="es" sz="2400">
                <a:solidFill>
                  <a:srgbClr val="89DDFF"/>
                </a:solidFill>
                <a:highlight>
                  <a:srgbClr val="252526"/>
                </a:highlight>
              </a:rPr>
              <a:t>&gt;</a:t>
            </a:r>
            <a:r>
              <a:rPr lang="es" sz="2400"/>
              <a:t> Con esta etiqueta estamos definiendo el inicio del documento HTML, </a:t>
            </a:r>
            <a:r>
              <a:rPr lang="es" sz="2400"/>
              <a:t>indicando al</a:t>
            </a:r>
            <a:r>
              <a:rPr lang="es" sz="2400"/>
              <a:t> navegador que lo que viene a continuación debe ser interpretado como lenguaje HTML.</a:t>
            </a:r>
            <a:endParaRPr sz="2400"/>
          </a:p>
          <a:p>
            <a:pPr indent="0" lvl="0" marL="0" rtl="0" algn="l">
              <a:lnSpc>
                <a:spcPct val="135714"/>
              </a:lnSpc>
              <a:spcBef>
                <a:spcPts val="0"/>
              </a:spcBef>
              <a:spcAft>
                <a:spcPts val="0"/>
              </a:spcAft>
              <a:buNone/>
            </a:pPr>
            <a:r>
              <a:t/>
            </a:r>
            <a:endParaRPr sz="2429"/>
          </a:p>
          <a:p>
            <a:pPr indent="0" lvl="0" marL="0" rtl="0" algn="l">
              <a:lnSpc>
                <a:spcPct val="135714"/>
              </a:lnSpc>
              <a:spcBef>
                <a:spcPts val="0"/>
              </a:spcBef>
              <a:spcAft>
                <a:spcPts val="0"/>
              </a:spcAft>
              <a:buNone/>
            </a:pPr>
            <a:r>
              <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 name="Shape 40"/>
        <p:cNvGrpSpPr/>
        <p:nvPr/>
      </p:nvGrpSpPr>
      <p:grpSpPr>
        <a:xfrm>
          <a:off x="0" y="0"/>
          <a:ext cx="0" cy="0"/>
          <a:chOff x="0" y="0"/>
          <a:chExt cx="0" cy="0"/>
        </a:xfrm>
      </p:grpSpPr>
      <p:sp>
        <p:nvSpPr>
          <p:cNvPr id="41" name="Google Shape;41;p10"/>
          <p:cNvSpPr txBox="1"/>
          <p:nvPr>
            <p:ph type="title"/>
          </p:nvPr>
        </p:nvSpPr>
        <p:spPr>
          <a:xfrm>
            <a:off x="457200" y="205978"/>
            <a:ext cx="8229600" cy="8574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s"/>
              <a:t>Editor de texto.</a:t>
            </a:r>
            <a:endParaRPr/>
          </a:p>
        </p:txBody>
      </p:sp>
      <p:sp>
        <p:nvSpPr>
          <p:cNvPr id="42" name="Google Shape;42;p10"/>
          <p:cNvSpPr txBox="1"/>
          <p:nvPr>
            <p:ph idx="1" type="body"/>
          </p:nvPr>
        </p:nvSpPr>
        <p:spPr>
          <a:xfrm>
            <a:off x="457200" y="1200150"/>
            <a:ext cx="4038600" cy="3394500"/>
          </a:xfrm>
          <a:prstGeom prst="rect">
            <a:avLst/>
          </a:prstGeom>
        </p:spPr>
        <p:txBody>
          <a:bodyPr anchorCtr="0" anchor="t" bIns="45700" lIns="91425" spcFirstLastPara="1" rIns="91425" wrap="square" tIns="45700">
            <a:normAutofit fontScale="92500" lnSpcReduction="20000"/>
          </a:bodyPr>
          <a:lstStyle/>
          <a:p>
            <a:pPr indent="0" lvl="0" marL="0" rtl="0" algn="l">
              <a:spcBef>
                <a:spcPts val="560"/>
              </a:spcBef>
              <a:spcAft>
                <a:spcPts val="0"/>
              </a:spcAft>
              <a:buNone/>
            </a:pPr>
            <a:r>
              <a:rPr lang="es"/>
              <a:t>Es un programa </a:t>
            </a:r>
            <a:r>
              <a:rPr lang="es"/>
              <a:t>informático</a:t>
            </a:r>
            <a:r>
              <a:rPr lang="es"/>
              <a:t> que permite crear y modificar archivos digitales compuestos </a:t>
            </a:r>
            <a:r>
              <a:rPr lang="es"/>
              <a:t>únicamente</a:t>
            </a:r>
            <a:r>
              <a:rPr lang="es"/>
              <a:t> por textos sin formato, conocidos </a:t>
            </a:r>
            <a:r>
              <a:rPr lang="es"/>
              <a:t>comúnmente</a:t>
            </a:r>
            <a:r>
              <a:rPr lang="es"/>
              <a:t> como archivos de texto o “texto plano”.</a:t>
            </a:r>
            <a:endParaRPr/>
          </a:p>
          <a:p>
            <a:pPr indent="0" lvl="0" marL="0" rtl="0" algn="l">
              <a:spcBef>
                <a:spcPts val="560"/>
              </a:spcBef>
              <a:spcAft>
                <a:spcPts val="0"/>
              </a:spcAft>
              <a:buNone/>
            </a:pPr>
            <a:r>
              <a:t/>
            </a:r>
            <a:endParaRPr/>
          </a:p>
          <a:p>
            <a:pPr indent="0" lvl="0" marL="0" rtl="0" algn="l">
              <a:spcBef>
                <a:spcPts val="560"/>
              </a:spcBef>
              <a:spcAft>
                <a:spcPts val="0"/>
              </a:spcAft>
              <a:buNone/>
            </a:pPr>
            <a:r>
              <a:t/>
            </a:r>
            <a:endParaRPr/>
          </a:p>
        </p:txBody>
      </p:sp>
      <p:pic>
        <p:nvPicPr>
          <p:cNvPr id="43" name="Google Shape;43;p10"/>
          <p:cNvPicPr preferRelativeResize="0"/>
          <p:nvPr/>
        </p:nvPicPr>
        <p:blipFill rotWithShape="1">
          <a:blip r:embed="rId3">
            <a:alphaModFix/>
          </a:blip>
          <a:srcRect b="65209" l="-3" r="69562" t="-31"/>
          <a:stretch/>
        </p:blipFill>
        <p:spPr>
          <a:xfrm>
            <a:off x="4648200" y="1330150"/>
            <a:ext cx="4038600" cy="2483203"/>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8"/>
          <p:cNvSpPr txBox="1"/>
          <p:nvPr>
            <p:ph type="title"/>
          </p:nvPr>
        </p:nvSpPr>
        <p:spPr>
          <a:xfrm>
            <a:off x="457200" y="205978"/>
            <a:ext cx="8229600" cy="8574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t/>
            </a:r>
            <a:endParaRPr/>
          </a:p>
        </p:txBody>
      </p:sp>
      <p:sp>
        <p:nvSpPr>
          <p:cNvPr id="152" name="Google Shape;152;p28"/>
          <p:cNvSpPr txBox="1"/>
          <p:nvPr>
            <p:ph idx="1" type="body"/>
          </p:nvPr>
        </p:nvSpPr>
        <p:spPr>
          <a:xfrm>
            <a:off x="467544" y="1167594"/>
            <a:ext cx="8229600" cy="3394500"/>
          </a:xfrm>
          <a:prstGeom prst="rect">
            <a:avLst/>
          </a:prstGeom>
        </p:spPr>
        <p:txBody>
          <a:bodyPr anchorCtr="0" anchor="t" bIns="45700" lIns="91425" spcFirstLastPara="1" rIns="91425" wrap="square" tIns="45700">
            <a:normAutofit lnSpcReduction="10000"/>
          </a:bodyPr>
          <a:lstStyle/>
          <a:p>
            <a:pPr indent="0" lvl="0" marL="0" rtl="0" algn="l">
              <a:lnSpc>
                <a:spcPct val="135714"/>
              </a:lnSpc>
              <a:spcBef>
                <a:spcPts val="0"/>
              </a:spcBef>
              <a:spcAft>
                <a:spcPts val="0"/>
              </a:spcAft>
              <a:buClr>
                <a:schemeClr val="dk1"/>
              </a:buClr>
              <a:buSzPts val="1100"/>
              <a:buFont typeface="Arial"/>
              <a:buNone/>
            </a:pPr>
            <a:r>
              <a:rPr lang="es" sz="2400">
                <a:solidFill>
                  <a:srgbClr val="89DDFF"/>
                </a:solidFill>
                <a:highlight>
                  <a:srgbClr val="252526"/>
                </a:highlight>
              </a:rPr>
              <a:t>&lt;</a:t>
            </a:r>
            <a:r>
              <a:rPr lang="es" sz="2400">
                <a:solidFill>
                  <a:srgbClr val="F07178"/>
                </a:solidFill>
                <a:highlight>
                  <a:srgbClr val="252526"/>
                </a:highlight>
              </a:rPr>
              <a:t>head</a:t>
            </a:r>
            <a:r>
              <a:rPr lang="es" sz="2400">
                <a:solidFill>
                  <a:srgbClr val="89DDFF"/>
                </a:solidFill>
                <a:highlight>
                  <a:srgbClr val="252526"/>
                </a:highlight>
              </a:rPr>
              <a:t>&gt;&lt;/</a:t>
            </a:r>
            <a:r>
              <a:rPr lang="es" sz="2400">
                <a:solidFill>
                  <a:srgbClr val="F07178"/>
                </a:solidFill>
                <a:highlight>
                  <a:srgbClr val="252526"/>
                </a:highlight>
              </a:rPr>
              <a:t>head</a:t>
            </a:r>
            <a:r>
              <a:rPr lang="es" sz="2400">
                <a:solidFill>
                  <a:srgbClr val="89DDFF"/>
                </a:solidFill>
                <a:highlight>
                  <a:srgbClr val="252526"/>
                </a:highlight>
              </a:rPr>
              <a:t>&gt;</a:t>
            </a:r>
            <a:r>
              <a:rPr lang="es" sz="2400"/>
              <a:t> Con esta etiqueta definimos la cabecera del documento HTML; esta cabecera suele contener información sobre el documento que no se muestra directamente al usuario como, por ejemplo, el título de la ventana del navegador.</a:t>
            </a:r>
            <a:endParaRPr sz="2400"/>
          </a:p>
          <a:p>
            <a:pPr indent="0" lvl="0" marL="0" rtl="0" algn="l">
              <a:lnSpc>
                <a:spcPct val="135714"/>
              </a:lnSpc>
              <a:spcBef>
                <a:spcPts val="0"/>
              </a:spcBef>
              <a:spcAft>
                <a:spcPts val="0"/>
              </a:spcAft>
              <a:buClr>
                <a:schemeClr val="dk1"/>
              </a:buClr>
              <a:buSzPts val="1100"/>
              <a:buFont typeface="Arial"/>
              <a:buNone/>
            </a:pPr>
            <a:r>
              <a:rPr lang="es" sz="2429">
                <a:solidFill>
                  <a:srgbClr val="89DDFF"/>
                </a:solidFill>
                <a:highlight>
                  <a:srgbClr val="252526"/>
                </a:highlight>
              </a:rPr>
              <a:t>&lt;</a:t>
            </a:r>
            <a:r>
              <a:rPr lang="es" sz="2429">
                <a:solidFill>
                  <a:srgbClr val="F07178"/>
                </a:solidFill>
                <a:highlight>
                  <a:srgbClr val="252526"/>
                </a:highlight>
              </a:rPr>
              <a:t>body</a:t>
            </a:r>
            <a:r>
              <a:rPr lang="es" sz="2429">
                <a:solidFill>
                  <a:srgbClr val="89DDFF"/>
                </a:solidFill>
                <a:highlight>
                  <a:srgbClr val="252526"/>
                </a:highlight>
              </a:rPr>
              <a:t>&gt;&lt;/</a:t>
            </a:r>
            <a:r>
              <a:rPr lang="es" sz="2429">
                <a:solidFill>
                  <a:srgbClr val="F07178"/>
                </a:solidFill>
                <a:highlight>
                  <a:srgbClr val="252526"/>
                </a:highlight>
              </a:rPr>
              <a:t>body</a:t>
            </a:r>
            <a:r>
              <a:rPr lang="es" sz="2429">
                <a:solidFill>
                  <a:srgbClr val="89DDFF"/>
                </a:solidFill>
                <a:highlight>
                  <a:srgbClr val="252526"/>
                </a:highlight>
              </a:rPr>
              <a:t>&gt;</a:t>
            </a:r>
            <a:r>
              <a:rPr lang="es" sz="2429"/>
              <a:t> </a:t>
            </a:r>
            <a:r>
              <a:rPr lang="es" sz="2400"/>
              <a:t>Con esta etiqueta definimos </a:t>
            </a:r>
            <a:r>
              <a:rPr lang="es" sz="2429"/>
              <a:t>el contenido principal o cuerpo del documento. Esta es la parte del documento html que se muestra en el navegador.</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9"/>
          <p:cNvSpPr txBox="1"/>
          <p:nvPr>
            <p:ph type="title"/>
          </p:nvPr>
        </p:nvSpPr>
        <p:spPr>
          <a:xfrm>
            <a:off x="457200" y="205978"/>
            <a:ext cx="8229600" cy="8574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s"/>
              <a:t>Etiquetas de texto.</a:t>
            </a:r>
            <a:endParaRPr/>
          </a:p>
        </p:txBody>
      </p:sp>
      <p:sp>
        <p:nvSpPr>
          <p:cNvPr id="158" name="Google Shape;158;p29"/>
          <p:cNvSpPr txBox="1"/>
          <p:nvPr>
            <p:ph idx="1" type="body"/>
          </p:nvPr>
        </p:nvSpPr>
        <p:spPr>
          <a:xfrm>
            <a:off x="467544" y="1167594"/>
            <a:ext cx="8229600" cy="33945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rPr lang="es"/>
              <a:t>E</a:t>
            </a:r>
            <a:r>
              <a:rPr lang="es"/>
              <a:t>n un documento HTML existen dos tipos de etiquetas HTML: </a:t>
            </a:r>
            <a:endParaRPr/>
          </a:p>
          <a:p>
            <a:pPr indent="0" lvl="0" marL="0" rtl="0" algn="l">
              <a:spcBef>
                <a:spcPts val="360"/>
              </a:spcBef>
              <a:spcAft>
                <a:spcPts val="0"/>
              </a:spcAft>
              <a:buNone/>
            </a:pPr>
            <a:r>
              <a:rPr lang="es"/>
              <a:t>Las etiquetas que contienen fragmentos de texto y las etiquetas que agrupan un conjunto de información (fragmentos de texto y/u otras etiquetas).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0"/>
          <p:cNvSpPr txBox="1"/>
          <p:nvPr>
            <p:ph type="title"/>
          </p:nvPr>
        </p:nvSpPr>
        <p:spPr>
          <a:xfrm>
            <a:off x="457200" y="205978"/>
            <a:ext cx="8229600" cy="8574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t/>
            </a:r>
            <a:endParaRPr/>
          </a:p>
        </p:txBody>
      </p:sp>
      <p:sp>
        <p:nvSpPr>
          <p:cNvPr id="164" name="Google Shape;164;p30"/>
          <p:cNvSpPr txBox="1"/>
          <p:nvPr>
            <p:ph idx="1" type="body"/>
          </p:nvPr>
        </p:nvSpPr>
        <p:spPr>
          <a:xfrm>
            <a:off x="467544" y="1167594"/>
            <a:ext cx="8229600" cy="33945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rPr lang="es"/>
              <a:t>En el siguiente ejemplo, tenemos la etiqueta &lt;p&gt;, que pertenece al segundo grupo (agrupación), mientras que la etiqueta &lt;strong&gt; forma parte del primer grupo:</a:t>
            </a:r>
            <a:endParaRPr/>
          </a:p>
          <a:p>
            <a:pPr indent="0" lvl="0" marL="0" rtl="0" algn="l">
              <a:spcBef>
                <a:spcPts val="360"/>
              </a:spcBef>
              <a:spcAft>
                <a:spcPts val="0"/>
              </a:spcAft>
              <a:buNone/>
            </a:pPr>
            <a:r>
              <a:t/>
            </a:r>
            <a:endParaRPr/>
          </a:p>
          <a:p>
            <a:pPr indent="0" lvl="0" marL="0" rtl="0" algn="l">
              <a:lnSpc>
                <a:spcPct val="135714"/>
              </a:lnSpc>
              <a:spcBef>
                <a:spcPts val="0"/>
              </a:spcBef>
              <a:spcAft>
                <a:spcPts val="0"/>
              </a:spcAft>
              <a:buNone/>
            </a:pPr>
            <a:r>
              <a:rPr lang="es" sz="2383">
                <a:solidFill>
                  <a:srgbClr val="89DDFF"/>
                </a:solidFill>
                <a:highlight>
                  <a:srgbClr val="252526"/>
                </a:highlight>
              </a:rPr>
              <a:t>&lt;</a:t>
            </a:r>
            <a:r>
              <a:rPr lang="es" sz="2383">
                <a:solidFill>
                  <a:srgbClr val="F07178"/>
                </a:solidFill>
                <a:highlight>
                  <a:srgbClr val="252526"/>
                </a:highlight>
              </a:rPr>
              <a:t>p</a:t>
            </a:r>
            <a:r>
              <a:rPr lang="es" sz="2383">
                <a:solidFill>
                  <a:srgbClr val="89DDFF"/>
                </a:solidFill>
                <a:highlight>
                  <a:srgbClr val="252526"/>
                </a:highlight>
              </a:rPr>
              <a:t>&gt;</a:t>
            </a:r>
            <a:r>
              <a:rPr lang="es" sz="2383">
                <a:solidFill>
                  <a:srgbClr val="EEFFFF"/>
                </a:solidFill>
                <a:highlight>
                  <a:srgbClr val="252526"/>
                </a:highlight>
              </a:rPr>
              <a:t>Hola, esto es un pequeño </a:t>
            </a:r>
            <a:r>
              <a:rPr lang="es" sz="2383">
                <a:solidFill>
                  <a:srgbClr val="89DDFF"/>
                </a:solidFill>
                <a:highlight>
                  <a:srgbClr val="252526"/>
                </a:highlight>
              </a:rPr>
              <a:t>&lt;</a:t>
            </a:r>
            <a:r>
              <a:rPr lang="es" sz="2383">
                <a:solidFill>
                  <a:srgbClr val="F07178"/>
                </a:solidFill>
                <a:highlight>
                  <a:srgbClr val="252526"/>
                </a:highlight>
              </a:rPr>
              <a:t>strong</a:t>
            </a:r>
            <a:r>
              <a:rPr lang="es" sz="2383">
                <a:solidFill>
                  <a:srgbClr val="89DDFF"/>
                </a:solidFill>
                <a:highlight>
                  <a:srgbClr val="252526"/>
                </a:highlight>
              </a:rPr>
              <a:t>&gt;</a:t>
            </a:r>
            <a:r>
              <a:rPr lang="es" sz="2383">
                <a:solidFill>
                  <a:srgbClr val="EEFFFF"/>
                </a:solidFill>
                <a:highlight>
                  <a:srgbClr val="252526"/>
                </a:highlight>
              </a:rPr>
              <a:t>ejemplo</a:t>
            </a:r>
            <a:r>
              <a:rPr lang="es" sz="2383">
                <a:solidFill>
                  <a:srgbClr val="89DDFF"/>
                </a:solidFill>
                <a:highlight>
                  <a:srgbClr val="252526"/>
                </a:highlight>
              </a:rPr>
              <a:t>&lt;/</a:t>
            </a:r>
            <a:r>
              <a:rPr lang="es" sz="2383">
                <a:solidFill>
                  <a:srgbClr val="F07178"/>
                </a:solidFill>
                <a:highlight>
                  <a:srgbClr val="252526"/>
                </a:highlight>
              </a:rPr>
              <a:t>strong</a:t>
            </a:r>
            <a:r>
              <a:rPr lang="es" sz="2383">
                <a:solidFill>
                  <a:srgbClr val="89DDFF"/>
                </a:solidFill>
                <a:highlight>
                  <a:srgbClr val="252526"/>
                </a:highlight>
              </a:rPr>
              <a:t>&gt;</a:t>
            </a:r>
            <a:r>
              <a:rPr lang="es" sz="2383">
                <a:solidFill>
                  <a:srgbClr val="EEFFFF"/>
                </a:solidFill>
                <a:highlight>
                  <a:srgbClr val="252526"/>
                </a:highlight>
              </a:rPr>
              <a:t>.</a:t>
            </a:r>
            <a:r>
              <a:rPr lang="es" sz="2383">
                <a:solidFill>
                  <a:srgbClr val="89DDFF"/>
                </a:solidFill>
                <a:highlight>
                  <a:srgbClr val="252526"/>
                </a:highlight>
              </a:rPr>
              <a:t>&lt;/</a:t>
            </a:r>
            <a:r>
              <a:rPr lang="es" sz="2383">
                <a:solidFill>
                  <a:srgbClr val="F07178"/>
                </a:solidFill>
                <a:highlight>
                  <a:srgbClr val="252526"/>
                </a:highlight>
              </a:rPr>
              <a:t>p</a:t>
            </a:r>
            <a:r>
              <a:rPr lang="es" sz="2383">
                <a:solidFill>
                  <a:srgbClr val="89DDFF"/>
                </a:solidFill>
                <a:highlight>
                  <a:srgbClr val="252526"/>
                </a:highlight>
              </a:rPr>
              <a:t>&gt;</a:t>
            </a:r>
            <a:endParaRPr sz="2383"/>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1"/>
          <p:cNvSpPr txBox="1"/>
          <p:nvPr>
            <p:ph type="title"/>
          </p:nvPr>
        </p:nvSpPr>
        <p:spPr>
          <a:xfrm>
            <a:off x="457200" y="205978"/>
            <a:ext cx="8229600" cy="8574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s"/>
              <a:t>Fragmentos de texto.</a:t>
            </a:r>
            <a:endParaRPr/>
          </a:p>
        </p:txBody>
      </p:sp>
      <p:sp>
        <p:nvSpPr>
          <p:cNvPr id="170" name="Google Shape;170;p31"/>
          <p:cNvSpPr txBox="1"/>
          <p:nvPr>
            <p:ph idx="1" type="body"/>
          </p:nvPr>
        </p:nvSpPr>
        <p:spPr>
          <a:xfrm>
            <a:off x="467544" y="1167594"/>
            <a:ext cx="8229600" cy="33945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rPr lang="es" sz="2600"/>
              <a:t>Son</a:t>
            </a:r>
            <a:r>
              <a:rPr lang="es" sz="2600"/>
              <a:t> etiquetas HTML simples que seleccionan un fragmento de texto y le dan un significado especial.</a:t>
            </a:r>
            <a:endParaRPr sz="2800"/>
          </a:p>
        </p:txBody>
      </p:sp>
      <p:graphicFrame>
        <p:nvGraphicFramePr>
          <p:cNvPr id="171" name="Google Shape;171;p31"/>
          <p:cNvGraphicFramePr/>
          <p:nvPr/>
        </p:nvGraphicFramePr>
        <p:xfrm>
          <a:off x="962850" y="2155000"/>
          <a:ext cx="3000000" cy="3000000"/>
        </p:xfrm>
        <a:graphic>
          <a:graphicData uri="http://schemas.openxmlformats.org/drawingml/2006/table">
            <a:tbl>
              <a:tblPr>
                <a:noFill/>
                <a:tableStyleId>{B611F316-83EF-4A9F-8C5E-F7058625F280}</a:tableStyleId>
              </a:tblPr>
              <a:tblGrid>
                <a:gridCol w="1304900"/>
                <a:gridCol w="5934100"/>
              </a:tblGrid>
              <a:tr h="399325">
                <a:tc>
                  <a:txBody>
                    <a:bodyPr/>
                    <a:lstStyle/>
                    <a:p>
                      <a:pPr indent="0" lvl="0" marL="0" rtl="0" algn="l">
                        <a:spcBef>
                          <a:spcPts val="360"/>
                        </a:spcBef>
                        <a:spcAft>
                          <a:spcPts val="0"/>
                        </a:spcAft>
                        <a:buNone/>
                      </a:pPr>
                      <a:r>
                        <a:rPr b="1" lang="es" sz="1500">
                          <a:solidFill>
                            <a:srgbClr val="FFFFFF"/>
                          </a:solidFill>
                          <a:latin typeface="Calibri"/>
                          <a:ea typeface="Calibri"/>
                          <a:cs typeface="Calibri"/>
                          <a:sym typeface="Calibri"/>
                        </a:rPr>
                        <a:t>Etiqueta</a:t>
                      </a:r>
                      <a:endParaRPr b="1" sz="1500">
                        <a:solidFill>
                          <a:srgbClr val="FFFFFF"/>
                        </a:solidFill>
                        <a:latin typeface="Calibri"/>
                        <a:ea typeface="Calibri"/>
                        <a:cs typeface="Calibri"/>
                        <a:sym typeface="Calibri"/>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244061"/>
                    </a:solidFill>
                  </a:tcPr>
                </a:tc>
                <a:tc>
                  <a:txBody>
                    <a:bodyPr/>
                    <a:lstStyle/>
                    <a:p>
                      <a:pPr indent="0" lvl="0" marL="0" rtl="0" algn="l">
                        <a:spcBef>
                          <a:spcPts val="0"/>
                        </a:spcBef>
                        <a:spcAft>
                          <a:spcPts val="0"/>
                        </a:spcAft>
                        <a:buNone/>
                      </a:pPr>
                      <a:r>
                        <a:rPr b="1" lang="es" sz="1500">
                          <a:solidFill>
                            <a:srgbClr val="FFFFFF"/>
                          </a:solidFill>
                          <a:latin typeface="Calibri"/>
                          <a:ea typeface="Calibri"/>
                          <a:cs typeface="Calibri"/>
                          <a:sym typeface="Calibri"/>
                        </a:rPr>
                        <a:t>Descripción.</a:t>
                      </a:r>
                      <a:endParaRPr b="1" sz="1500">
                        <a:solidFill>
                          <a:srgbClr val="FFFFFF"/>
                        </a:solidFill>
                        <a:latin typeface="Calibri"/>
                        <a:ea typeface="Calibri"/>
                        <a:cs typeface="Calibri"/>
                        <a:sym typeface="Calibri"/>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244061"/>
                    </a:solidFill>
                  </a:tcPr>
                </a:tc>
              </a:tr>
              <a:tr h="381000">
                <a:tc>
                  <a:txBody>
                    <a:bodyPr/>
                    <a:lstStyle/>
                    <a:p>
                      <a:pPr indent="0" lvl="0" marL="0" rtl="0" algn="l">
                        <a:spcBef>
                          <a:spcPts val="360"/>
                        </a:spcBef>
                        <a:spcAft>
                          <a:spcPts val="0"/>
                        </a:spcAft>
                        <a:buNone/>
                      </a:pPr>
                      <a:r>
                        <a:rPr lang="es" sz="1500">
                          <a:solidFill>
                            <a:schemeClr val="dk1"/>
                          </a:solidFill>
                          <a:latin typeface="Calibri"/>
                          <a:ea typeface="Calibri"/>
                          <a:cs typeface="Calibri"/>
                          <a:sym typeface="Calibri"/>
                        </a:rPr>
                        <a:t>&lt;strong&gt;</a:t>
                      </a:r>
                      <a:endParaRPr sz="1500">
                        <a:solidFill>
                          <a:schemeClr val="dk1"/>
                        </a:solidFill>
                        <a:latin typeface="Calibri"/>
                        <a:ea typeface="Calibri"/>
                        <a:cs typeface="Calibri"/>
                        <a:sym typeface="Calibri"/>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360"/>
                        </a:spcBef>
                        <a:spcAft>
                          <a:spcPts val="0"/>
                        </a:spcAft>
                        <a:buNone/>
                      </a:pPr>
                      <a:r>
                        <a:rPr lang="es" sz="1500">
                          <a:solidFill>
                            <a:schemeClr val="dk1"/>
                          </a:solidFill>
                          <a:latin typeface="Calibri"/>
                          <a:ea typeface="Calibri"/>
                          <a:cs typeface="Calibri"/>
                          <a:sym typeface="Calibri"/>
                        </a:rPr>
                        <a:t>Fragmento de texto importante o palabras clave.</a:t>
                      </a:r>
                      <a:endParaRPr sz="1500">
                        <a:latin typeface="Calibri"/>
                        <a:ea typeface="Calibri"/>
                        <a:cs typeface="Calibri"/>
                        <a:sym typeface="Calibri"/>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1000">
                <a:tc>
                  <a:txBody>
                    <a:bodyPr/>
                    <a:lstStyle/>
                    <a:p>
                      <a:pPr indent="0" lvl="0" marL="0" rtl="0" algn="l">
                        <a:spcBef>
                          <a:spcPts val="360"/>
                        </a:spcBef>
                        <a:spcAft>
                          <a:spcPts val="0"/>
                        </a:spcAft>
                        <a:buNone/>
                      </a:pPr>
                      <a:r>
                        <a:rPr lang="es" sz="1500">
                          <a:solidFill>
                            <a:schemeClr val="dk1"/>
                          </a:solidFill>
                          <a:latin typeface="Calibri"/>
                          <a:ea typeface="Calibri"/>
                          <a:cs typeface="Calibri"/>
                          <a:sym typeface="Calibri"/>
                        </a:rPr>
                        <a:t>&lt;mark&gt;</a:t>
                      </a:r>
                      <a:endParaRPr sz="1500">
                        <a:solidFill>
                          <a:schemeClr val="dk1"/>
                        </a:solidFill>
                        <a:latin typeface="Calibri"/>
                        <a:ea typeface="Calibri"/>
                        <a:cs typeface="Calibri"/>
                        <a:sym typeface="Calibri"/>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360"/>
                        </a:spcBef>
                        <a:spcAft>
                          <a:spcPts val="0"/>
                        </a:spcAft>
                        <a:buNone/>
                      </a:pPr>
                      <a:r>
                        <a:rPr lang="es" sz="1500">
                          <a:solidFill>
                            <a:schemeClr val="dk1"/>
                          </a:solidFill>
                          <a:latin typeface="Calibri"/>
                          <a:ea typeface="Calibri"/>
                          <a:cs typeface="Calibri"/>
                          <a:sym typeface="Calibri"/>
                        </a:rPr>
                        <a:t>Fragmento de texto resaltado, simulando estar marcado con rotulador amarillo.</a:t>
                      </a:r>
                      <a:endParaRPr sz="1500">
                        <a:latin typeface="Calibri"/>
                        <a:ea typeface="Calibri"/>
                        <a:cs typeface="Calibri"/>
                        <a:sym typeface="Calibri"/>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1000">
                <a:tc>
                  <a:txBody>
                    <a:bodyPr/>
                    <a:lstStyle/>
                    <a:p>
                      <a:pPr indent="0" lvl="0" marL="0" rtl="0" algn="l">
                        <a:spcBef>
                          <a:spcPts val="360"/>
                        </a:spcBef>
                        <a:spcAft>
                          <a:spcPts val="0"/>
                        </a:spcAft>
                        <a:buNone/>
                      </a:pPr>
                      <a:r>
                        <a:rPr lang="es" sz="1500">
                          <a:solidFill>
                            <a:schemeClr val="dk1"/>
                          </a:solidFill>
                          <a:latin typeface="Calibri"/>
                          <a:ea typeface="Calibri"/>
                          <a:cs typeface="Calibri"/>
                          <a:sym typeface="Calibri"/>
                        </a:rPr>
                        <a:t>&lt;span&gt;</a:t>
                      </a:r>
                      <a:endParaRPr sz="1500">
                        <a:solidFill>
                          <a:schemeClr val="dk1"/>
                        </a:solidFill>
                        <a:latin typeface="Calibri"/>
                        <a:ea typeface="Calibri"/>
                        <a:cs typeface="Calibri"/>
                        <a:sym typeface="Calibri"/>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360"/>
                        </a:spcBef>
                        <a:spcAft>
                          <a:spcPts val="0"/>
                        </a:spcAft>
                        <a:buClr>
                          <a:schemeClr val="dk1"/>
                        </a:buClr>
                        <a:buSzPts val="1100"/>
                        <a:buFont typeface="Arial"/>
                        <a:buNone/>
                      </a:pPr>
                      <a:r>
                        <a:rPr lang="es" sz="1500">
                          <a:solidFill>
                            <a:schemeClr val="dk1"/>
                          </a:solidFill>
                          <a:latin typeface="Calibri"/>
                          <a:ea typeface="Calibri"/>
                          <a:cs typeface="Calibri"/>
                          <a:sym typeface="Calibri"/>
                        </a:rPr>
                        <a:t>Fragmento de texto sin significado (útil para seleccionar).</a:t>
                      </a:r>
                      <a:endParaRPr sz="1500">
                        <a:latin typeface="Calibri"/>
                        <a:ea typeface="Calibri"/>
                        <a:cs typeface="Calibri"/>
                        <a:sym typeface="Calibri"/>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1000">
                <a:tc>
                  <a:txBody>
                    <a:bodyPr/>
                    <a:lstStyle/>
                    <a:p>
                      <a:pPr indent="0" lvl="0" marL="0" rtl="0" algn="l">
                        <a:spcBef>
                          <a:spcPts val="360"/>
                        </a:spcBef>
                        <a:spcAft>
                          <a:spcPts val="0"/>
                        </a:spcAft>
                        <a:buClr>
                          <a:schemeClr val="dk1"/>
                        </a:buClr>
                        <a:buSzPts val="1100"/>
                        <a:buFont typeface="Arial"/>
                        <a:buNone/>
                      </a:pPr>
                      <a:r>
                        <a:rPr lang="es" sz="1500">
                          <a:solidFill>
                            <a:schemeClr val="dk1"/>
                          </a:solidFill>
                          <a:latin typeface="Calibri"/>
                          <a:ea typeface="Calibri"/>
                          <a:cs typeface="Calibri"/>
                          <a:sym typeface="Calibri"/>
                        </a:rPr>
                        <a:t>&lt;cite&gt;</a:t>
                      </a:r>
                      <a:endParaRPr sz="1500">
                        <a:solidFill>
                          <a:schemeClr val="dk1"/>
                        </a:solidFill>
                        <a:latin typeface="Calibri"/>
                        <a:ea typeface="Calibri"/>
                        <a:cs typeface="Calibri"/>
                        <a:sym typeface="Calibri"/>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360"/>
                        </a:spcBef>
                        <a:spcAft>
                          <a:spcPts val="0"/>
                        </a:spcAft>
                        <a:buNone/>
                      </a:pPr>
                      <a:r>
                        <a:rPr lang="es" sz="1500">
                          <a:solidFill>
                            <a:schemeClr val="dk1"/>
                          </a:solidFill>
                          <a:latin typeface="Calibri"/>
                          <a:ea typeface="Calibri"/>
                          <a:cs typeface="Calibri"/>
                          <a:sym typeface="Calibri"/>
                        </a:rPr>
                        <a:t>Fragmento de texto con el título de un trabajo creativo: obras, libros...</a:t>
                      </a:r>
                      <a:endParaRPr sz="1500">
                        <a:latin typeface="Calibri"/>
                        <a:ea typeface="Calibri"/>
                        <a:cs typeface="Calibri"/>
                        <a:sym typeface="Calibri"/>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2"/>
          <p:cNvSpPr txBox="1"/>
          <p:nvPr>
            <p:ph idx="4294967295" type="body"/>
          </p:nvPr>
        </p:nvSpPr>
        <p:spPr>
          <a:xfrm>
            <a:off x="685788" y="229810"/>
            <a:ext cx="7772400" cy="1125000"/>
          </a:xfrm>
          <a:prstGeom prst="rect">
            <a:avLst/>
          </a:prstGeom>
        </p:spPr>
        <p:txBody>
          <a:bodyPr anchorCtr="0" anchor="t" bIns="45700" lIns="91425" spcFirstLastPara="1" rIns="91425" wrap="square" tIns="45700">
            <a:normAutofit/>
          </a:bodyPr>
          <a:lstStyle/>
          <a:p>
            <a:pPr indent="0" lvl="0" marL="0" rtl="0" algn="l">
              <a:spcBef>
                <a:spcPts val="640"/>
              </a:spcBef>
              <a:spcAft>
                <a:spcPts val="0"/>
              </a:spcAft>
              <a:buNone/>
            </a:pPr>
            <a:r>
              <a:rPr lang="es" sz="2000"/>
              <a:t>Con las siguientes etiquetas HTML también podemos modificar el significado de la información que contienen:</a:t>
            </a:r>
            <a:endParaRPr sz="2000"/>
          </a:p>
        </p:txBody>
      </p:sp>
      <p:graphicFrame>
        <p:nvGraphicFramePr>
          <p:cNvPr id="177" name="Google Shape;177;p32"/>
          <p:cNvGraphicFramePr/>
          <p:nvPr/>
        </p:nvGraphicFramePr>
        <p:xfrm>
          <a:off x="971975" y="1354788"/>
          <a:ext cx="3000000" cy="3000000"/>
        </p:xfrm>
        <a:graphic>
          <a:graphicData uri="http://schemas.openxmlformats.org/drawingml/2006/table">
            <a:tbl>
              <a:tblPr>
                <a:noFill/>
                <a:tableStyleId>{B611F316-83EF-4A9F-8C5E-F7058625F280}</a:tableStyleId>
              </a:tblPr>
              <a:tblGrid>
                <a:gridCol w="1238300"/>
                <a:gridCol w="1408800"/>
                <a:gridCol w="4552925"/>
              </a:tblGrid>
              <a:tr h="455000">
                <a:tc>
                  <a:txBody>
                    <a:bodyPr/>
                    <a:lstStyle/>
                    <a:p>
                      <a:pPr indent="0" lvl="0" marL="0" rtl="0" algn="l">
                        <a:lnSpc>
                          <a:spcPct val="115000"/>
                        </a:lnSpc>
                        <a:spcBef>
                          <a:spcPts val="0"/>
                        </a:spcBef>
                        <a:spcAft>
                          <a:spcPts val="0"/>
                        </a:spcAft>
                        <a:buNone/>
                      </a:pPr>
                      <a:r>
                        <a:rPr b="1" lang="es" sz="1500">
                          <a:solidFill>
                            <a:srgbClr val="FFFFFF"/>
                          </a:solidFill>
                          <a:latin typeface="Calibri"/>
                          <a:ea typeface="Calibri"/>
                          <a:cs typeface="Calibri"/>
                          <a:sym typeface="Calibri"/>
                        </a:rPr>
                        <a:t>Etiqueta</a:t>
                      </a:r>
                      <a:endParaRPr b="1" sz="1500">
                        <a:solidFill>
                          <a:srgbClr val="FFFFFF"/>
                        </a:solidFill>
                        <a:latin typeface="Calibri"/>
                        <a:ea typeface="Calibri"/>
                        <a:cs typeface="Calibri"/>
                        <a:sym typeface="Calibri"/>
                      </a:endParaRPr>
                    </a:p>
                  </a:txBody>
                  <a:tcPr marT="76200" marB="76200" marR="76200" marL="76200"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244061"/>
                    </a:solidFill>
                  </a:tcPr>
                </a:tc>
                <a:tc>
                  <a:txBody>
                    <a:bodyPr/>
                    <a:lstStyle/>
                    <a:p>
                      <a:pPr indent="0" lvl="0" marL="0" rtl="0" algn="l">
                        <a:lnSpc>
                          <a:spcPct val="115000"/>
                        </a:lnSpc>
                        <a:spcBef>
                          <a:spcPts val="0"/>
                        </a:spcBef>
                        <a:spcAft>
                          <a:spcPts val="0"/>
                        </a:spcAft>
                        <a:buNone/>
                      </a:pPr>
                      <a:r>
                        <a:rPr b="1" lang="es" sz="1500">
                          <a:solidFill>
                            <a:srgbClr val="FFFFFF"/>
                          </a:solidFill>
                          <a:latin typeface="Calibri"/>
                          <a:ea typeface="Calibri"/>
                          <a:cs typeface="Calibri"/>
                          <a:sym typeface="Calibri"/>
                        </a:rPr>
                        <a:t>Atributos</a:t>
                      </a:r>
                      <a:endParaRPr b="1" sz="1500">
                        <a:solidFill>
                          <a:srgbClr val="FFFFFF"/>
                        </a:solidFill>
                        <a:latin typeface="Calibri"/>
                        <a:ea typeface="Calibri"/>
                        <a:cs typeface="Calibri"/>
                        <a:sym typeface="Calibri"/>
                      </a:endParaRPr>
                    </a:p>
                  </a:txBody>
                  <a:tcPr marT="76200" marB="76200" marR="76200" marL="76200"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244061"/>
                    </a:solidFill>
                  </a:tcPr>
                </a:tc>
                <a:tc>
                  <a:txBody>
                    <a:bodyPr/>
                    <a:lstStyle/>
                    <a:p>
                      <a:pPr indent="0" lvl="0" marL="0" rtl="0" algn="l">
                        <a:lnSpc>
                          <a:spcPct val="115000"/>
                        </a:lnSpc>
                        <a:spcBef>
                          <a:spcPts val="0"/>
                        </a:spcBef>
                        <a:spcAft>
                          <a:spcPts val="0"/>
                        </a:spcAft>
                        <a:buNone/>
                      </a:pPr>
                      <a:r>
                        <a:rPr b="1" lang="es" sz="1500">
                          <a:solidFill>
                            <a:srgbClr val="FFFFFF"/>
                          </a:solidFill>
                          <a:latin typeface="Calibri"/>
                          <a:ea typeface="Calibri"/>
                          <a:cs typeface="Calibri"/>
                          <a:sym typeface="Calibri"/>
                        </a:rPr>
                        <a:t>Descripción</a:t>
                      </a:r>
                      <a:endParaRPr b="1" sz="1500">
                        <a:solidFill>
                          <a:srgbClr val="FFFFFF"/>
                        </a:solidFill>
                        <a:latin typeface="Calibri"/>
                        <a:ea typeface="Calibri"/>
                        <a:cs typeface="Calibri"/>
                        <a:sym typeface="Calibri"/>
                      </a:endParaRPr>
                    </a:p>
                  </a:txBody>
                  <a:tcPr marT="76200" marB="76200" marR="76200" marL="76200"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244061"/>
                    </a:solidFill>
                  </a:tcPr>
                </a:tc>
              </a:tr>
              <a:tr h="380550">
                <a:tc>
                  <a:txBody>
                    <a:bodyPr/>
                    <a:lstStyle/>
                    <a:p>
                      <a:pPr indent="0" lvl="0" marL="0" rtl="0" algn="l">
                        <a:spcBef>
                          <a:spcPts val="0"/>
                        </a:spcBef>
                        <a:spcAft>
                          <a:spcPts val="0"/>
                        </a:spcAft>
                        <a:buNone/>
                      </a:pPr>
                      <a:r>
                        <a:rPr lang="es" sz="1500">
                          <a:solidFill>
                            <a:schemeClr val="dk1"/>
                          </a:solidFill>
                          <a:highlight>
                            <a:srgbClr val="EEEEEE"/>
                          </a:highlight>
                          <a:latin typeface="Calibri"/>
                          <a:ea typeface="Calibri"/>
                          <a:cs typeface="Calibri"/>
                          <a:sym typeface="Calibri"/>
                        </a:rPr>
                        <a:t>&lt;sup&gt;</a:t>
                      </a:r>
                      <a:endParaRPr sz="1500">
                        <a:solidFill>
                          <a:schemeClr val="dk1"/>
                        </a:solidFill>
                        <a:highlight>
                          <a:srgbClr val="EEEEEE"/>
                        </a:highlight>
                        <a:latin typeface="Calibri"/>
                        <a:ea typeface="Calibri"/>
                        <a:cs typeface="Calibri"/>
                        <a:sym typeface="Calibri"/>
                      </a:endParaRPr>
                    </a:p>
                  </a:txBody>
                  <a:tcPr marT="76200" marB="76200" marR="76200" marL="76200"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sz="1500">
                        <a:solidFill>
                          <a:schemeClr val="dk1"/>
                        </a:solidFill>
                        <a:latin typeface="Calibri"/>
                        <a:ea typeface="Calibri"/>
                        <a:cs typeface="Calibri"/>
                        <a:sym typeface="Calibri"/>
                      </a:endParaRPr>
                    </a:p>
                  </a:txBody>
                  <a:tcPr marT="76200" marB="76200" marR="76200" marL="76200"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s" sz="1500">
                          <a:solidFill>
                            <a:schemeClr val="dk1"/>
                          </a:solidFill>
                          <a:highlight>
                            <a:srgbClr val="EEEEEE"/>
                          </a:highlight>
                          <a:latin typeface="Calibri"/>
                          <a:ea typeface="Calibri"/>
                          <a:cs typeface="Calibri"/>
                          <a:sym typeface="Calibri"/>
                        </a:rPr>
                        <a:t>Superíndice (24</a:t>
                      </a:r>
                      <a:r>
                        <a:rPr baseline="30000" lang="es" sz="1500">
                          <a:solidFill>
                            <a:schemeClr val="dk1"/>
                          </a:solidFill>
                          <a:highlight>
                            <a:srgbClr val="EEEEEE"/>
                          </a:highlight>
                          <a:latin typeface="Calibri"/>
                          <a:ea typeface="Calibri"/>
                          <a:cs typeface="Calibri"/>
                          <a:sym typeface="Calibri"/>
                        </a:rPr>
                        <a:t>2</a:t>
                      </a:r>
                      <a:r>
                        <a:rPr lang="es" sz="1500">
                          <a:solidFill>
                            <a:schemeClr val="dk1"/>
                          </a:solidFill>
                          <a:highlight>
                            <a:srgbClr val="EEEEEE"/>
                          </a:highlight>
                          <a:latin typeface="Calibri"/>
                          <a:ea typeface="Calibri"/>
                          <a:cs typeface="Calibri"/>
                          <a:sym typeface="Calibri"/>
                        </a:rPr>
                        <a:t>).</a:t>
                      </a:r>
                      <a:endParaRPr sz="1500">
                        <a:solidFill>
                          <a:schemeClr val="dk1"/>
                        </a:solidFill>
                        <a:highlight>
                          <a:srgbClr val="EEEEEE"/>
                        </a:highlight>
                        <a:latin typeface="Calibri"/>
                        <a:ea typeface="Calibri"/>
                        <a:cs typeface="Calibri"/>
                        <a:sym typeface="Calibri"/>
                      </a:endParaRPr>
                    </a:p>
                  </a:txBody>
                  <a:tcPr marT="76200" marB="76200" marR="76200" marL="76200"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0550">
                <a:tc>
                  <a:txBody>
                    <a:bodyPr/>
                    <a:lstStyle/>
                    <a:p>
                      <a:pPr indent="0" lvl="0" marL="0" rtl="0" algn="l">
                        <a:spcBef>
                          <a:spcPts val="0"/>
                        </a:spcBef>
                        <a:spcAft>
                          <a:spcPts val="0"/>
                        </a:spcAft>
                        <a:buNone/>
                      </a:pPr>
                      <a:r>
                        <a:rPr lang="es" sz="1500">
                          <a:solidFill>
                            <a:schemeClr val="dk1"/>
                          </a:solidFill>
                          <a:highlight>
                            <a:srgbClr val="EEEEEE"/>
                          </a:highlight>
                          <a:latin typeface="Calibri"/>
                          <a:ea typeface="Calibri"/>
                          <a:cs typeface="Calibri"/>
                          <a:sym typeface="Calibri"/>
                        </a:rPr>
                        <a:t>&lt;sub&gt;</a:t>
                      </a:r>
                      <a:endParaRPr sz="1500">
                        <a:solidFill>
                          <a:schemeClr val="dk1"/>
                        </a:solidFill>
                        <a:highlight>
                          <a:srgbClr val="EEEEEE"/>
                        </a:highlight>
                        <a:latin typeface="Calibri"/>
                        <a:ea typeface="Calibri"/>
                        <a:cs typeface="Calibri"/>
                        <a:sym typeface="Calibri"/>
                      </a:endParaRPr>
                    </a:p>
                  </a:txBody>
                  <a:tcPr marT="76200" marB="76200" marR="76200" marL="76200"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sz="1500">
                        <a:solidFill>
                          <a:schemeClr val="dk1"/>
                        </a:solidFill>
                        <a:latin typeface="Calibri"/>
                        <a:ea typeface="Calibri"/>
                        <a:cs typeface="Calibri"/>
                        <a:sym typeface="Calibri"/>
                      </a:endParaRPr>
                    </a:p>
                  </a:txBody>
                  <a:tcPr marT="76200" marB="76200" marR="76200" marL="76200"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s" sz="1500">
                          <a:solidFill>
                            <a:schemeClr val="dk1"/>
                          </a:solidFill>
                          <a:highlight>
                            <a:srgbClr val="EEEEEE"/>
                          </a:highlight>
                          <a:latin typeface="Calibri"/>
                          <a:ea typeface="Calibri"/>
                          <a:cs typeface="Calibri"/>
                          <a:sym typeface="Calibri"/>
                        </a:rPr>
                        <a:t>Subíndice (24</a:t>
                      </a:r>
                      <a:r>
                        <a:rPr baseline="-25000" lang="es" sz="1500">
                          <a:solidFill>
                            <a:schemeClr val="dk1"/>
                          </a:solidFill>
                          <a:highlight>
                            <a:srgbClr val="EEEEEE"/>
                          </a:highlight>
                          <a:latin typeface="Calibri"/>
                          <a:ea typeface="Calibri"/>
                          <a:cs typeface="Calibri"/>
                          <a:sym typeface="Calibri"/>
                        </a:rPr>
                        <a:t>2</a:t>
                      </a:r>
                      <a:r>
                        <a:rPr lang="es" sz="1500">
                          <a:solidFill>
                            <a:schemeClr val="dk1"/>
                          </a:solidFill>
                          <a:highlight>
                            <a:srgbClr val="EEEEEE"/>
                          </a:highlight>
                          <a:latin typeface="Calibri"/>
                          <a:ea typeface="Calibri"/>
                          <a:cs typeface="Calibri"/>
                          <a:sym typeface="Calibri"/>
                        </a:rPr>
                        <a:t>).</a:t>
                      </a:r>
                      <a:endParaRPr sz="1500">
                        <a:solidFill>
                          <a:schemeClr val="dk1"/>
                        </a:solidFill>
                        <a:highlight>
                          <a:srgbClr val="EEEEEE"/>
                        </a:highlight>
                        <a:latin typeface="Calibri"/>
                        <a:ea typeface="Calibri"/>
                        <a:cs typeface="Calibri"/>
                        <a:sym typeface="Calibri"/>
                      </a:endParaRPr>
                    </a:p>
                  </a:txBody>
                  <a:tcPr marT="76200" marB="76200" marR="76200" marL="76200"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451375">
                <a:tc>
                  <a:txBody>
                    <a:bodyPr/>
                    <a:lstStyle/>
                    <a:p>
                      <a:pPr indent="0" lvl="0" marL="0" rtl="0" algn="l">
                        <a:spcBef>
                          <a:spcPts val="0"/>
                        </a:spcBef>
                        <a:spcAft>
                          <a:spcPts val="0"/>
                        </a:spcAft>
                        <a:buNone/>
                      </a:pPr>
                      <a:r>
                        <a:rPr lang="es" sz="1500">
                          <a:solidFill>
                            <a:schemeClr val="dk1"/>
                          </a:solidFill>
                          <a:highlight>
                            <a:srgbClr val="EEEEEE"/>
                          </a:highlight>
                          <a:latin typeface="Calibri"/>
                          <a:ea typeface="Calibri"/>
                          <a:cs typeface="Calibri"/>
                          <a:sym typeface="Calibri"/>
                        </a:rPr>
                        <a:t>&lt;small&gt;</a:t>
                      </a:r>
                      <a:endParaRPr sz="1500">
                        <a:solidFill>
                          <a:schemeClr val="dk1"/>
                        </a:solidFill>
                        <a:highlight>
                          <a:srgbClr val="EEEEEE"/>
                        </a:highlight>
                        <a:latin typeface="Calibri"/>
                        <a:ea typeface="Calibri"/>
                        <a:cs typeface="Calibri"/>
                        <a:sym typeface="Calibri"/>
                      </a:endParaRPr>
                    </a:p>
                  </a:txBody>
                  <a:tcPr marT="76200" marB="76200" marR="76200" marL="76200"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sz="1500">
                        <a:solidFill>
                          <a:schemeClr val="dk1"/>
                        </a:solidFill>
                        <a:latin typeface="Calibri"/>
                        <a:ea typeface="Calibri"/>
                        <a:cs typeface="Calibri"/>
                        <a:sym typeface="Calibri"/>
                      </a:endParaRPr>
                    </a:p>
                  </a:txBody>
                  <a:tcPr marT="76200" marB="76200" marR="76200" marL="76200"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s" sz="1500">
                          <a:solidFill>
                            <a:schemeClr val="dk1"/>
                          </a:solidFill>
                          <a:highlight>
                            <a:srgbClr val="EEEEEE"/>
                          </a:highlight>
                          <a:latin typeface="Calibri"/>
                          <a:ea typeface="Calibri"/>
                          <a:cs typeface="Calibri"/>
                          <a:sym typeface="Calibri"/>
                        </a:rPr>
                        <a:t>Anotaciones </a:t>
                      </a:r>
                      <a:r>
                        <a:rPr lang="es" sz="1500">
                          <a:solidFill>
                            <a:schemeClr val="dk1"/>
                          </a:solidFill>
                          <a:highlight>
                            <a:srgbClr val="EEEEEE"/>
                          </a:highlight>
                          <a:latin typeface="Calibri"/>
                          <a:ea typeface="Calibri"/>
                          <a:cs typeface="Calibri"/>
                          <a:sym typeface="Calibri"/>
                        </a:rPr>
                        <a:t>menores y pequeñas</a:t>
                      </a:r>
                      <a:r>
                        <a:rPr lang="es" sz="1500">
                          <a:solidFill>
                            <a:schemeClr val="dk1"/>
                          </a:solidFill>
                          <a:highlight>
                            <a:srgbClr val="EEEEEE"/>
                          </a:highlight>
                          <a:latin typeface="Calibri"/>
                          <a:ea typeface="Calibri"/>
                          <a:cs typeface="Calibri"/>
                          <a:sym typeface="Calibri"/>
                        </a:rPr>
                        <a:t> puntualizaciones.</a:t>
                      </a:r>
                      <a:endParaRPr sz="1500">
                        <a:solidFill>
                          <a:schemeClr val="dk1"/>
                        </a:solidFill>
                        <a:highlight>
                          <a:srgbClr val="EEEEEE"/>
                        </a:highlight>
                        <a:latin typeface="Calibri"/>
                        <a:ea typeface="Calibri"/>
                        <a:cs typeface="Calibri"/>
                        <a:sym typeface="Calibri"/>
                      </a:endParaRPr>
                    </a:p>
                  </a:txBody>
                  <a:tcPr marT="76200" marB="76200" marR="76200" marL="76200"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0550">
                <a:tc>
                  <a:txBody>
                    <a:bodyPr/>
                    <a:lstStyle/>
                    <a:p>
                      <a:pPr indent="0" lvl="0" marL="0" rtl="0" algn="l">
                        <a:spcBef>
                          <a:spcPts val="0"/>
                        </a:spcBef>
                        <a:spcAft>
                          <a:spcPts val="0"/>
                        </a:spcAft>
                        <a:buNone/>
                      </a:pPr>
                      <a:r>
                        <a:rPr lang="es" sz="1500">
                          <a:solidFill>
                            <a:schemeClr val="dk1"/>
                          </a:solidFill>
                          <a:highlight>
                            <a:srgbClr val="EEEEEE"/>
                          </a:highlight>
                          <a:latin typeface="Calibri"/>
                          <a:ea typeface="Calibri"/>
                          <a:cs typeface="Calibri"/>
                          <a:sym typeface="Calibri"/>
                        </a:rPr>
                        <a:t>&lt;q&gt;</a:t>
                      </a:r>
                      <a:endParaRPr sz="1500">
                        <a:solidFill>
                          <a:schemeClr val="dk1"/>
                        </a:solidFill>
                        <a:highlight>
                          <a:srgbClr val="EEEEEE"/>
                        </a:highlight>
                        <a:latin typeface="Calibri"/>
                        <a:ea typeface="Calibri"/>
                        <a:cs typeface="Calibri"/>
                        <a:sym typeface="Calibri"/>
                      </a:endParaRPr>
                    </a:p>
                  </a:txBody>
                  <a:tcPr marT="76200" marB="76200" marR="76200" marL="76200"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s" sz="1500">
                          <a:solidFill>
                            <a:schemeClr val="dk1"/>
                          </a:solidFill>
                          <a:highlight>
                            <a:srgbClr val="EEEEEE"/>
                          </a:highlight>
                          <a:latin typeface="Calibri"/>
                          <a:ea typeface="Calibri"/>
                          <a:cs typeface="Calibri"/>
                          <a:sym typeface="Calibri"/>
                        </a:rPr>
                        <a:t>cite</a:t>
                      </a:r>
                      <a:endParaRPr sz="1500">
                        <a:solidFill>
                          <a:schemeClr val="dk1"/>
                        </a:solidFill>
                        <a:highlight>
                          <a:srgbClr val="EEEEEE"/>
                        </a:highlight>
                        <a:latin typeface="Calibri"/>
                        <a:ea typeface="Calibri"/>
                        <a:cs typeface="Calibri"/>
                        <a:sym typeface="Calibri"/>
                      </a:endParaRPr>
                    </a:p>
                  </a:txBody>
                  <a:tcPr marT="76200" marB="76200" marR="76200" marL="76200"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s" sz="1500">
                          <a:solidFill>
                            <a:schemeClr val="dk1"/>
                          </a:solidFill>
                          <a:highlight>
                            <a:srgbClr val="EEEEEE"/>
                          </a:highlight>
                          <a:latin typeface="Calibri"/>
                          <a:ea typeface="Calibri"/>
                          <a:cs typeface="Calibri"/>
                          <a:sym typeface="Calibri"/>
                        </a:rPr>
                        <a:t>Cita o frase extraída de otro contexto.</a:t>
                      </a:r>
                      <a:endParaRPr sz="1500">
                        <a:solidFill>
                          <a:schemeClr val="dk1"/>
                        </a:solidFill>
                        <a:highlight>
                          <a:srgbClr val="EEEEEE"/>
                        </a:highlight>
                        <a:latin typeface="Calibri"/>
                        <a:ea typeface="Calibri"/>
                        <a:cs typeface="Calibri"/>
                        <a:sym typeface="Calibri"/>
                      </a:endParaRPr>
                    </a:p>
                  </a:txBody>
                  <a:tcPr marT="76200" marB="76200" marR="76200" marL="76200"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451375">
                <a:tc>
                  <a:txBody>
                    <a:bodyPr/>
                    <a:lstStyle/>
                    <a:p>
                      <a:pPr indent="0" lvl="0" marL="0" rtl="0" algn="l">
                        <a:spcBef>
                          <a:spcPts val="0"/>
                        </a:spcBef>
                        <a:spcAft>
                          <a:spcPts val="0"/>
                        </a:spcAft>
                        <a:buNone/>
                      </a:pPr>
                      <a:r>
                        <a:rPr lang="es" sz="1500">
                          <a:solidFill>
                            <a:schemeClr val="dk1"/>
                          </a:solidFill>
                          <a:highlight>
                            <a:srgbClr val="EEEEEE"/>
                          </a:highlight>
                          <a:latin typeface="Calibri"/>
                          <a:ea typeface="Calibri"/>
                          <a:cs typeface="Calibri"/>
                          <a:sym typeface="Calibri"/>
                        </a:rPr>
                        <a:t>&lt;dfn&gt;</a:t>
                      </a:r>
                      <a:endParaRPr sz="1500">
                        <a:solidFill>
                          <a:schemeClr val="dk1"/>
                        </a:solidFill>
                        <a:highlight>
                          <a:srgbClr val="EEEEEE"/>
                        </a:highlight>
                        <a:latin typeface="Calibri"/>
                        <a:ea typeface="Calibri"/>
                        <a:cs typeface="Calibri"/>
                        <a:sym typeface="Calibri"/>
                      </a:endParaRPr>
                    </a:p>
                  </a:txBody>
                  <a:tcPr marT="76200" marB="76200" marR="76200" marL="76200"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s" sz="1500">
                          <a:solidFill>
                            <a:schemeClr val="dk1"/>
                          </a:solidFill>
                          <a:highlight>
                            <a:srgbClr val="EEEEEE"/>
                          </a:highlight>
                          <a:latin typeface="Calibri"/>
                          <a:ea typeface="Calibri"/>
                          <a:cs typeface="Calibri"/>
                          <a:sym typeface="Calibri"/>
                        </a:rPr>
                        <a:t>title</a:t>
                      </a:r>
                      <a:endParaRPr sz="1500">
                        <a:solidFill>
                          <a:schemeClr val="dk1"/>
                        </a:solidFill>
                        <a:highlight>
                          <a:srgbClr val="EEEEEE"/>
                        </a:highlight>
                        <a:latin typeface="Calibri"/>
                        <a:ea typeface="Calibri"/>
                        <a:cs typeface="Calibri"/>
                        <a:sym typeface="Calibri"/>
                      </a:endParaRPr>
                    </a:p>
                  </a:txBody>
                  <a:tcPr marT="76200" marB="76200" marR="76200" marL="76200"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s" sz="1500">
                          <a:solidFill>
                            <a:schemeClr val="dk1"/>
                          </a:solidFill>
                          <a:highlight>
                            <a:srgbClr val="EEEEEE"/>
                          </a:highlight>
                          <a:latin typeface="Calibri"/>
                          <a:ea typeface="Calibri"/>
                          <a:cs typeface="Calibri"/>
                          <a:sym typeface="Calibri"/>
                        </a:rPr>
                        <a:t>Definición (término que posteriormente será definido).</a:t>
                      </a:r>
                      <a:endParaRPr sz="1500">
                        <a:solidFill>
                          <a:schemeClr val="dk1"/>
                        </a:solidFill>
                        <a:highlight>
                          <a:srgbClr val="EEEEEE"/>
                        </a:highlight>
                        <a:latin typeface="Calibri"/>
                        <a:ea typeface="Calibri"/>
                        <a:cs typeface="Calibri"/>
                        <a:sym typeface="Calibri"/>
                      </a:endParaRPr>
                    </a:p>
                  </a:txBody>
                  <a:tcPr marT="76200" marB="76200" marR="76200" marL="76200"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0550">
                <a:tc>
                  <a:txBody>
                    <a:bodyPr/>
                    <a:lstStyle/>
                    <a:p>
                      <a:pPr indent="0" lvl="0" marL="0" rtl="0" algn="l">
                        <a:spcBef>
                          <a:spcPts val="0"/>
                        </a:spcBef>
                        <a:spcAft>
                          <a:spcPts val="0"/>
                        </a:spcAft>
                        <a:buNone/>
                      </a:pPr>
                      <a:r>
                        <a:rPr lang="es" sz="1500">
                          <a:solidFill>
                            <a:schemeClr val="dk1"/>
                          </a:solidFill>
                          <a:highlight>
                            <a:srgbClr val="EEEEEE"/>
                          </a:highlight>
                          <a:latin typeface="Calibri"/>
                          <a:ea typeface="Calibri"/>
                          <a:cs typeface="Calibri"/>
                          <a:sym typeface="Calibri"/>
                        </a:rPr>
                        <a:t>&lt;abbr&gt;</a:t>
                      </a:r>
                      <a:endParaRPr sz="1500">
                        <a:solidFill>
                          <a:schemeClr val="dk1"/>
                        </a:solidFill>
                        <a:highlight>
                          <a:srgbClr val="EEEEEE"/>
                        </a:highlight>
                        <a:latin typeface="Calibri"/>
                        <a:ea typeface="Calibri"/>
                        <a:cs typeface="Calibri"/>
                        <a:sym typeface="Calibri"/>
                      </a:endParaRPr>
                    </a:p>
                  </a:txBody>
                  <a:tcPr marT="76200" marB="76200" marR="76200" marL="76200"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s" sz="1500">
                          <a:solidFill>
                            <a:schemeClr val="dk1"/>
                          </a:solidFill>
                          <a:highlight>
                            <a:srgbClr val="EEEEEE"/>
                          </a:highlight>
                          <a:latin typeface="Calibri"/>
                          <a:ea typeface="Calibri"/>
                          <a:cs typeface="Calibri"/>
                          <a:sym typeface="Calibri"/>
                        </a:rPr>
                        <a:t>title</a:t>
                      </a:r>
                      <a:endParaRPr sz="1500">
                        <a:solidFill>
                          <a:schemeClr val="dk1"/>
                        </a:solidFill>
                        <a:highlight>
                          <a:srgbClr val="EEEEEE"/>
                        </a:highlight>
                        <a:latin typeface="Calibri"/>
                        <a:ea typeface="Calibri"/>
                        <a:cs typeface="Calibri"/>
                        <a:sym typeface="Calibri"/>
                      </a:endParaRPr>
                    </a:p>
                  </a:txBody>
                  <a:tcPr marT="76200" marB="76200" marR="76200" marL="76200"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s" sz="1500">
                          <a:solidFill>
                            <a:schemeClr val="dk1"/>
                          </a:solidFill>
                          <a:highlight>
                            <a:srgbClr val="EEEEEE"/>
                          </a:highlight>
                          <a:latin typeface="Calibri"/>
                          <a:ea typeface="Calibri"/>
                          <a:cs typeface="Calibri"/>
                          <a:sym typeface="Calibri"/>
                        </a:rPr>
                        <a:t>Abreviatura o acrónimo.</a:t>
                      </a:r>
                      <a:endParaRPr sz="1500">
                        <a:solidFill>
                          <a:schemeClr val="dk1"/>
                        </a:solidFill>
                        <a:highlight>
                          <a:srgbClr val="EEEEEE"/>
                        </a:highlight>
                        <a:latin typeface="Calibri"/>
                        <a:ea typeface="Calibri"/>
                        <a:cs typeface="Calibri"/>
                        <a:sym typeface="Calibri"/>
                      </a:endParaRPr>
                    </a:p>
                  </a:txBody>
                  <a:tcPr marT="76200" marB="76200" marR="76200" marL="76200"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3"/>
          <p:cNvSpPr txBox="1"/>
          <p:nvPr>
            <p:ph type="title"/>
          </p:nvPr>
        </p:nvSpPr>
        <p:spPr>
          <a:xfrm>
            <a:off x="457200" y="205978"/>
            <a:ext cx="8229600" cy="8574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s"/>
              <a:t>Etiquetas de agrupación.</a:t>
            </a:r>
            <a:endParaRPr/>
          </a:p>
        </p:txBody>
      </p:sp>
      <p:sp>
        <p:nvSpPr>
          <p:cNvPr id="183" name="Google Shape;183;p33"/>
          <p:cNvSpPr txBox="1"/>
          <p:nvPr>
            <p:ph idx="1" type="body"/>
          </p:nvPr>
        </p:nvSpPr>
        <p:spPr>
          <a:xfrm>
            <a:off x="467544" y="1167594"/>
            <a:ext cx="8229600" cy="3394500"/>
          </a:xfrm>
          <a:prstGeom prst="rect">
            <a:avLst/>
          </a:prstGeom>
        </p:spPr>
        <p:txBody>
          <a:bodyPr anchorCtr="0" anchor="t" bIns="45700" lIns="91425" spcFirstLastPara="1" rIns="91425" wrap="square" tIns="45700">
            <a:normAutofit fontScale="70000" lnSpcReduction="20000"/>
          </a:bodyPr>
          <a:lstStyle/>
          <a:p>
            <a:pPr indent="0" lvl="0" marL="0" rtl="0" algn="l">
              <a:spcBef>
                <a:spcPts val="360"/>
              </a:spcBef>
              <a:spcAft>
                <a:spcPts val="0"/>
              </a:spcAft>
              <a:buNone/>
            </a:pPr>
            <a:r>
              <a:rPr lang="es"/>
              <a:t>Como se </a:t>
            </a:r>
            <a:r>
              <a:rPr lang="es"/>
              <a:t>comentó</a:t>
            </a:r>
            <a:r>
              <a:rPr lang="es"/>
              <a:t> anteriormente, este segundo tipo de etiquetas HTML son las etiquetas que se utilizan para agrupar y organizar información (y otras etiquetas).</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s"/>
              <a:t>Ejemplo: </a:t>
            </a:r>
            <a:endParaRPr/>
          </a:p>
          <a:p>
            <a:pPr indent="0" lvl="0" marL="0" rtl="0" algn="l">
              <a:lnSpc>
                <a:spcPct val="135714"/>
              </a:lnSpc>
              <a:spcBef>
                <a:spcPts val="0"/>
              </a:spcBef>
              <a:spcAft>
                <a:spcPts val="0"/>
              </a:spcAft>
              <a:buNone/>
            </a:pPr>
            <a:r>
              <a:rPr lang="es" sz="3079">
                <a:solidFill>
                  <a:srgbClr val="89DDFF"/>
                </a:solidFill>
                <a:highlight>
                  <a:srgbClr val="252526"/>
                </a:highlight>
              </a:rPr>
              <a:t>&lt;</a:t>
            </a:r>
            <a:r>
              <a:rPr lang="es" sz="3079">
                <a:solidFill>
                  <a:srgbClr val="F07178"/>
                </a:solidFill>
                <a:highlight>
                  <a:srgbClr val="252526"/>
                </a:highlight>
              </a:rPr>
              <a:t>div</a:t>
            </a:r>
            <a:r>
              <a:rPr lang="es" sz="3079">
                <a:solidFill>
                  <a:srgbClr val="89DDFF"/>
                </a:solidFill>
                <a:highlight>
                  <a:srgbClr val="252526"/>
                </a:highlight>
              </a:rPr>
              <a:t>&gt;</a:t>
            </a:r>
            <a:endParaRPr sz="3079">
              <a:solidFill>
                <a:srgbClr val="89DDFF"/>
              </a:solidFill>
              <a:highlight>
                <a:srgbClr val="252526"/>
              </a:highlight>
            </a:endParaRPr>
          </a:p>
          <a:p>
            <a:pPr indent="0" lvl="0" marL="0" rtl="0" algn="l">
              <a:lnSpc>
                <a:spcPct val="135714"/>
              </a:lnSpc>
              <a:spcBef>
                <a:spcPts val="0"/>
              </a:spcBef>
              <a:spcAft>
                <a:spcPts val="0"/>
              </a:spcAft>
              <a:buNone/>
            </a:pPr>
            <a:r>
              <a:rPr lang="es" sz="3079">
                <a:solidFill>
                  <a:srgbClr val="89DDFF"/>
                </a:solidFill>
                <a:highlight>
                  <a:srgbClr val="252526"/>
                </a:highlight>
              </a:rPr>
              <a:t>      &lt;</a:t>
            </a:r>
            <a:r>
              <a:rPr lang="es" sz="3079">
                <a:solidFill>
                  <a:srgbClr val="F07178"/>
                </a:solidFill>
                <a:highlight>
                  <a:srgbClr val="252526"/>
                </a:highlight>
              </a:rPr>
              <a:t>p</a:t>
            </a:r>
            <a:r>
              <a:rPr lang="es" sz="3079">
                <a:solidFill>
                  <a:srgbClr val="89DDFF"/>
                </a:solidFill>
                <a:highlight>
                  <a:srgbClr val="252526"/>
                </a:highlight>
              </a:rPr>
              <a:t>&gt;</a:t>
            </a:r>
            <a:r>
              <a:rPr lang="es" sz="3079">
                <a:solidFill>
                  <a:srgbClr val="EEFFFF"/>
                </a:solidFill>
                <a:highlight>
                  <a:srgbClr val="252526"/>
                </a:highlight>
              </a:rPr>
              <a:t>Hola, esto es un primer párrafo de ejemplo.</a:t>
            </a:r>
            <a:r>
              <a:rPr lang="es" sz="3079">
                <a:solidFill>
                  <a:srgbClr val="89DDFF"/>
                </a:solidFill>
                <a:highlight>
                  <a:srgbClr val="252526"/>
                </a:highlight>
              </a:rPr>
              <a:t>&lt;/</a:t>
            </a:r>
            <a:r>
              <a:rPr lang="es" sz="3079">
                <a:solidFill>
                  <a:srgbClr val="F07178"/>
                </a:solidFill>
                <a:highlight>
                  <a:srgbClr val="252526"/>
                </a:highlight>
              </a:rPr>
              <a:t>p</a:t>
            </a:r>
            <a:r>
              <a:rPr lang="es" sz="3079">
                <a:solidFill>
                  <a:srgbClr val="89DDFF"/>
                </a:solidFill>
                <a:highlight>
                  <a:srgbClr val="252526"/>
                </a:highlight>
              </a:rPr>
              <a:t>&gt;</a:t>
            </a:r>
            <a:endParaRPr sz="3079">
              <a:solidFill>
                <a:srgbClr val="89DDFF"/>
              </a:solidFill>
              <a:highlight>
                <a:srgbClr val="252526"/>
              </a:highlight>
            </a:endParaRPr>
          </a:p>
          <a:p>
            <a:pPr indent="0" lvl="0" marL="0" rtl="0" algn="l">
              <a:lnSpc>
                <a:spcPct val="135714"/>
              </a:lnSpc>
              <a:spcBef>
                <a:spcPts val="0"/>
              </a:spcBef>
              <a:spcAft>
                <a:spcPts val="0"/>
              </a:spcAft>
              <a:buNone/>
            </a:pPr>
            <a:r>
              <a:rPr lang="es" sz="3079">
                <a:solidFill>
                  <a:srgbClr val="89DDFF"/>
                </a:solidFill>
                <a:highlight>
                  <a:srgbClr val="252526"/>
                </a:highlight>
              </a:rPr>
              <a:t>      &lt;</a:t>
            </a:r>
            <a:r>
              <a:rPr lang="es" sz="3079">
                <a:solidFill>
                  <a:srgbClr val="F07178"/>
                </a:solidFill>
                <a:highlight>
                  <a:srgbClr val="252526"/>
                </a:highlight>
              </a:rPr>
              <a:t>p</a:t>
            </a:r>
            <a:r>
              <a:rPr lang="es" sz="3079">
                <a:solidFill>
                  <a:srgbClr val="89DDFF"/>
                </a:solidFill>
                <a:highlight>
                  <a:srgbClr val="252526"/>
                </a:highlight>
              </a:rPr>
              <a:t>&gt;</a:t>
            </a:r>
            <a:r>
              <a:rPr lang="es" sz="3079">
                <a:solidFill>
                  <a:srgbClr val="EEFFFF"/>
                </a:solidFill>
                <a:highlight>
                  <a:srgbClr val="252526"/>
                </a:highlight>
              </a:rPr>
              <a:t>Y esto, es un segundo párrafo de ejemplo.</a:t>
            </a:r>
            <a:r>
              <a:rPr lang="es" sz="3079">
                <a:solidFill>
                  <a:srgbClr val="89DDFF"/>
                </a:solidFill>
                <a:highlight>
                  <a:srgbClr val="252526"/>
                </a:highlight>
              </a:rPr>
              <a:t>&lt;/</a:t>
            </a:r>
            <a:r>
              <a:rPr lang="es" sz="3079">
                <a:solidFill>
                  <a:srgbClr val="F07178"/>
                </a:solidFill>
                <a:highlight>
                  <a:srgbClr val="252526"/>
                </a:highlight>
              </a:rPr>
              <a:t>p</a:t>
            </a:r>
            <a:r>
              <a:rPr lang="es" sz="3079">
                <a:solidFill>
                  <a:srgbClr val="89DDFF"/>
                </a:solidFill>
                <a:highlight>
                  <a:srgbClr val="252526"/>
                </a:highlight>
              </a:rPr>
              <a:t>&gt;</a:t>
            </a:r>
            <a:endParaRPr sz="3079">
              <a:solidFill>
                <a:srgbClr val="89DDFF"/>
              </a:solidFill>
              <a:highlight>
                <a:srgbClr val="252526"/>
              </a:highlight>
            </a:endParaRPr>
          </a:p>
          <a:p>
            <a:pPr indent="0" lvl="0" marL="0" rtl="0" algn="l">
              <a:lnSpc>
                <a:spcPct val="135714"/>
              </a:lnSpc>
              <a:spcBef>
                <a:spcPts val="0"/>
              </a:spcBef>
              <a:spcAft>
                <a:spcPts val="0"/>
              </a:spcAft>
              <a:buNone/>
            </a:pPr>
            <a:r>
              <a:rPr lang="es" sz="3079">
                <a:solidFill>
                  <a:srgbClr val="89DDFF"/>
                </a:solidFill>
                <a:highlight>
                  <a:srgbClr val="252526"/>
                </a:highlight>
              </a:rPr>
              <a:t>&lt;/</a:t>
            </a:r>
            <a:r>
              <a:rPr lang="es" sz="3079">
                <a:solidFill>
                  <a:srgbClr val="F07178"/>
                </a:solidFill>
                <a:highlight>
                  <a:srgbClr val="252526"/>
                </a:highlight>
              </a:rPr>
              <a:t>div</a:t>
            </a:r>
            <a:r>
              <a:rPr lang="es" sz="3079">
                <a:solidFill>
                  <a:srgbClr val="89DDFF"/>
                </a:solidFill>
                <a:highlight>
                  <a:srgbClr val="252526"/>
                </a:highlight>
              </a:rPr>
              <a:t>&gt;</a:t>
            </a:r>
            <a:endParaRPr sz="3079">
              <a:solidFill>
                <a:srgbClr val="89DDFF"/>
              </a:solidFill>
              <a:highlight>
                <a:srgbClr val="252526"/>
              </a:highlight>
            </a:endParaRPr>
          </a:p>
          <a:p>
            <a:pPr indent="0" lvl="0" marL="0" rtl="0" algn="l">
              <a:lnSpc>
                <a:spcPct val="135714"/>
              </a:lnSpc>
              <a:spcBef>
                <a:spcPts val="0"/>
              </a:spcBef>
              <a:spcAft>
                <a:spcPts val="0"/>
              </a:spcAft>
              <a:buNone/>
            </a:pPr>
            <a:r>
              <a:t/>
            </a:r>
            <a:endParaRPr sz="1050">
              <a:solidFill>
                <a:srgbClr val="89DDFF"/>
              </a:solidFill>
              <a:highlight>
                <a:srgbClr val="252526"/>
              </a:highlight>
              <a:latin typeface="Courier New"/>
              <a:ea typeface="Courier New"/>
              <a:cs typeface="Courier New"/>
              <a:sym typeface="Courier New"/>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4"/>
          <p:cNvSpPr txBox="1"/>
          <p:nvPr>
            <p:ph idx="4294967295" type="body"/>
          </p:nvPr>
        </p:nvSpPr>
        <p:spPr>
          <a:xfrm>
            <a:off x="457200" y="406796"/>
            <a:ext cx="8229600" cy="900600"/>
          </a:xfrm>
          <a:prstGeom prst="rect">
            <a:avLst/>
          </a:prstGeom>
        </p:spPr>
        <p:txBody>
          <a:bodyPr anchorCtr="0" anchor="t" bIns="45700" lIns="91425" spcFirstLastPara="1" rIns="91425" wrap="square" tIns="45700">
            <a:normAutofit/>
          </a:bodyPr>
          <a:lstStyle/>
          <a:p>
            <a:pPr indent="0" lvl="0" marL="0" rtl="0" algn="l">
              <a:spcBef>
                <a:spcPts val="640"/>
              </a:spcBef>
              <a:spcAft>
                <a:spcPts val="0"/>
              </a:spcAft>
              <a:buNone/>
            </a:pPr>
            <a:r>
              <a:t/>
            </a:r>
            <a:endParaRPr sz="1500"/>
          </a:p>
        </p:txBody>
      </p:sp>
      <p:graphicFrame>
        <p:nvGraphicFramePr>
          <p:cNvPr id="189" name="Google Shape;189;p34"/>
          <p:cNvGraphicFramePr/>
          <p:nvPr/>
        </p:nvGraphicFramePr>
        <p:xfrm>
          <a:off x="471900" y="1311725"/>
          <a:ext cx="3000000" cy="3000000"/>
        </p:xfrm>
        <a:graphic>
          <a:graphicData uri="http://schemas.openxmlformats.org/drawingml/2006/table">
            <a:tbl>
              <a:tblPr>
                <a:noFill/>
                <a:tableStyleId>{B611F316-83EF-4A9F-8C5E-F7058625F280}</a:tableStyleId>
              </a:tblPr>
              <a:tblGrid>
                <a:gridCol w="1786600"/>
                <a:gridCol w="1288925"/>
                <a:gridCol w="5124675"/>
              </a:tblGrid>
              <a:tr h="448750">
                <a:tc>
                  <a:txBody>
                    <a:bodyPr/>
                    <a:lstStyle/>
                    <a:p>
                      <a:pPr indent="0" lvl="0" marL="0" rtl="0" algn="l">
                        <a:spcBef>
                          <a:spcPts val="0"/>
                        </a:spcBef>
                        <a:spcAft>
                          <a:spcPts val="0"/>
                        </a:spcAft>
                        <a:buNone/>
                      </a:pPr>
                      <a:r>
                        <a:rPr b="1" lang="es">
                          <a:solidFill>
                            <a:srgbClr val="FFFFFF"/>
                          </a:solidFill>
                          <a:latin typeface="Calibri"/>
                          <a:ea typeface="Calibri"/>
                          <a:cs typeface="Calibri"/>
                          <a:sym typeface="Calibri"/>
                        </a:rPr>
                        <a:t>Etiqueta</a:t>
                      </a:r>
                      <a:endParaRPr b="1">
                        <a:solidFill>
                          <a:srgbClr val="FFFFFF"/>
                        </a:solidFill>
                        <a:latin typeface="Calibri"/>
                        <a:ea typeface="Calibri"/>
                        <a:cs typeface="Calibri"/>
                        <a:sym typeface="Calibri"/>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244061"/>
                    </a:solidFill>
                  </a:tcPr>
                </a:tc>
                <a:tc>
                  <a:txBody>
                    <a:bodyPr/>
                    <a:lstStyle/>
                    <a:p>
                      <a:pPr indent="0" lvl="0" marL="0" rtl="0" algn="l">
                        <a:spcBef>
                          <a:spcPts val="0"/>
                        </a:spcBef>
                        <a:spcAft>
                          <a:spcPts val="0"/>
                        </a:spcAft>
                        <a:buNone/>
                      </a:pPr>
                      <a:r>
                        <a:rPr b="1" lang="es">
                          <a:solidFill>
                            <a:srgbClr val="FFFFFF"/>
                          </a:solidFill>
                          <a:latin typeface="Calibri"/>
                          <a:ea typeface="Calibri"/>
                          <a:cs typeface="Calibri"/>
                          <a:sym typeface="Calibri"/>
                        </a:rPr>
                        <a:t>Atributo</a:t>
                      </a:r>
                      <a:endParaRPr b="1">
                        <a:solidFill>
                          <a:srgbClr val="FFFFFF"/>
                        </a:solidFill>
                        <a:latin typeface="Calibri"/>
                        <a:ea typeface="Calibri"/>
                        <a:cs typeface="Calibri"/>
                        <a:sym typeface="Calibri"/>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244061"/>
                    </a:solidFill>
                  </a:tcPr>
                </a:tc>
                <a:tc>
                  <a:txBody>
                    <a:bodyPr/>
                    <a:lstStyle/>
                    <a:p>
                      <a:pPr indent="0" lvl="0" marL="0" rtl="0" algn="l">
                        <a:spcBef>
                          <a:spcPts val="0"/>
                        </a:spcBef>
                        <a:spcAft>
                          <a:spcPts val="0"/>
                        </a:spcAft>
                        <a:buNone/>
                      </a:pPr>
                      <a:r>
                        <a:rPr b="1" lang="es">
                          <a:solidFill>
                            <a:srgbClr val="FFFFFF"/>
                          </a:solidFill>
                          <a:latin typeface="Calibri"/>
                          <a:ea typeface="Calibri"/>
                          <a:cs typeface="Calibri"/>
                          <a:sym typeface="Calibri"/>
                        </a:rPr>
                        <a:t>Descripción</a:t>
                      </a:r>
                      <a:endParaRPr b="1">
                        <a:solidFill>
                          <a:srgbClr val="FFFFFF"/>
                        </a:solidFill>
                        <a:latin typeface="Calibri"/>
                        <a:ea typeface="Calibri"/>
                        <a:cs typeface="Calibri"/>
                        <a:sym typeface="Calibri"/>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244061"/>
                    </a:solidFill>
                  </a:tcPr>
                </a:tc>
              </a:tr>
              <a:tr h="690425">
                <a:tc>
                  <a:txBody>
                    <a:bodyPr/>
                    <a:lstStyle/>
                    <a:p>
                      <a:pPr indent="0" lvl="0" marL="0" rtl="0" algn="l">
                        <a:spcBef>
                          <a:spcPts val="0"/>
                        </a:spcBef>
                        <a:spcAft>
                          <a:spcPts val="0"/>
                        </a:spcAft>
                        <a:buNone/>
                      </a:pPr>
                      <a:r>
                        <a:rPr lang="es">
                          <a:solidFill>
                            <a:schemeClr val="dk1"/>
                          </a:solidFill>
                          <a:latin typeface="Calibri"/>
                          <a:ea typeface="Calibri"/>
                          <a:cs typeface="Calibri"/>
                          <a:sym typeface="Calibri"/>
                        </a:rPr>
                        <a:t>&lt;div&gt;</a:t>
                      </a:r>
                      <a:endParaRPr>
                        <a:solidFill>
                          <a:schemeClr val="dk1"/>
                        </a:solidFill>
                        <a:latin typeface="Calibri"/>
                        <a:ea typeface="Calibri"/>
                        <a:cs typeface="Calibri"/>
                        <a:sym typeface="Calibri"/>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latin typeface="Calibri"/>
                        <a:ea typeface="Calibri"/>
                        <a:cs typeface="Calibri"/>
                        <a:sym typeface="Calibri"/>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s">
                          <a:solidFill>
                            <a:schemeClr val="dk1"/>
                          </a:solidFill>
                          <a:latin typeface="Calibri"/>
                          <a:ea typeface="Calibri"/>
                          <a:cs typeface="Calibri"/>
                          <a:sym typeface="Calibri"/>
                        </a:rPr>
                        <a:t>Capa o división utilizado para agrupar varias etiquetas HTML.</a:t>
                      </a:r>
                      <a:endParaRPr>
                        <a:solidFill>
                          <a:schemeClr val="dk1"/>
                        </a:solidFill>
                        <a:latin typeface="Calibri"/>
                        <a:ea typeface="Calibri"/>
                        <a:cs typeface="Calibri"/>
                        <a:sym typeface="Calibri"/>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690425">
                <a:tc>
                  <a:txBody>
                    <a:bodyPr/>
                    <a:lstStyle/>
                    <a:p>
                      <a:pPr indent="0" lvl="0" marL="0" rtl="0" algn="l">
                        <a:spcBef>
                          <a:spcPts val="0"/>
                        </a:spcBef>
                        <a:spcAft>
                          <a:spcPts val="0"/>
                        </a:spcAft>
                        <a:buNone/>
                      </a:pPr>
                      <a:r>
                        <a:rPr lang="es">
                          <a:solidFill>
                            <a:schemeClr val="dk1"/>
                          </a:solidFill>
                          <a:latin typeface="Calibri"/>
                          <a:ea typeface="Calibri"/>
                          <a:cs typeface="Calibri"/>
                          <a:sym typeface="Calibri"/>
                        </a:rPr>
                        <a:t>&lt;p&gt;	</a:t>
                      </a:r>
                      <a:endParaRPr>
                        <a:solidFill>
                          <a:schemeClr val="dk1"/>
                        </a:solidFill>
                        <a:latin typeface="Calibri"/>
                        <a:ea typeface="Calibri"/>
                        <a:cs typeface="Calibri"/>
                        <a:sym typeface="Calibri"/>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latin typeface="Calibri"/>
                        <a:ea typeface="Calibri"/>
                        <a:cs typeface="Calibri"/>
                        <a:sym typeface="Calibri"/>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s">
                          <a:solidFill>
                            <a:schemeClr val="dk1"/>
                          </a:solidFill>
                          <a:latin typeface="Calibri"/>
                          <a:ea typeface="Calibri"/>
                          <a:cs typeface="Calibri"/>
                          <a:sym typeface="Calibri"/>
                        </a:rPr>
                        <a:t>Define un párrafo de texto (con sus etiquetas HTML para texto).</a:t>
                      </a:r>
                      <a:endParaRPr>
                        <a:solidFill>
                          <a:schemeClr val="dk1"/>
                        </a:solidFill>
                        <a:latin typeface="Calibri"/>
                        <a:ea typeface="Calibri"/>
                        <a:cs typeface="Calibri"/>
                        <a:sym typeface="Calibri"/>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690425">
                <a:tc>
                  <a:txBody>
                    <a:bodyPr/>
                    <a:lstStyle/>
                    <a:p>
                      <a:pPr indent="0" lvl="0" marL="0" rtl="0" algn="l">
                        <a:spcBef>
                          <a:spcPts val="0"/>
                        </a:spcBef>
                        <a:spcAft>
                          <a:spcPts val="0"/>
                        </a:spcAft>
                        <a:buNone/>
                      </a:pPr>
                      <a:r>
                        <a:rPr lang="es">
                          <a:solidFill>
                            <a:schemeClr val="dk1"/>
                          </a:solidFill>
                          <a:latin typeface="Calibri"/>
                          <a:ea typeface="Calibri"/>
                          <a:cs typeface="Calibri"/>
                          <a:sym typeface="Calibri"/>
                        </a:rPr>
                        <a:t>&lt;blockquote&gt;</a:t>
                      </a:r>
                      <a:endParaRPr>
                        <a:solidFill>
                          <a:schemeClr val="dk1"/>
                        </a:solidFill>
                        <a:latin typeface="Calibri"/>
                        <a:ea typeface="Calibri"/>
                        <a:cs typeface="Calibri"/>
                        <a:sym typeface="Calibri"/>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s">
                          <a:solidFill>
                            <a:schemeClr val="dk1"/>
                          </a:solidFill>
                          <a:latin typeface="Calibri"/>
                          <a:ea typeface="Calibri"/>
                          <a:cs typeface="Calibri"/>
                          <a:sym typeface="Calibri"/>
                        </a:rPr>
                        <a:t>cite</a:t>
                      </a:r>
                      <a:endParaRPr>
                        <a:solidFill>
                          <a:schemeClr val="dk1"/>
                        </a:solidFill>
                        <a:latin typeface="Calibri"/>
                        <a:ea typeface="Calibri"/>
                        <a:cs typeface="Calibri"/>
                        <a:sym typeface="Calibri"/>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s">
                          <a:solidFill>
                            <a:schemeClr val="dk1"/>
                          </a:solidFill>
                          <a:latin typeface="Calibri"/>
                          <a:ea typeface="Calibri"/>
                          <a:cs typeface="Calibri"/>
                          <a:sym typeface="Calibri"/>
                        </a:rPr>
                        <a:t>Agrupa información y características de una cita (autor, fuente, etc...).</a:t>
                      </a:r>
                      <a:endParaRPr>
                        <a:solidFill>
                          <a:schemeClr val="dk1"/>
                        </a:solidFill>
                        <a:latin typeface="Calibri"/>
                        <a:ea typeface="Calibri"/>
                        <a:cs typeface="Calibri"/>
                        <a:sym typeface="Calibri"/>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5"/>
          <p:cNvSpPr txBox="1"/>
          <p:nvPr>
            <p:ph type="title"/>
          </p:nvPr>
        </p:nvSpPr>
        <p:spPr>
          <a:xfrm>
            <a:off x="457200" y="205978"/>
            <a:ext cx="8229600" cy="8574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s"/>
              <a:t>Listas.</a:t>
            </a:r>
            <a:endParaRPr/>
          </a:p>
        </p:txBody>
      </p:sp>
      <p:sp>
        <p:nvSpPr>
          <p:cNvPr id="195" name="Google Shape;195;p35"/>
          <p:cNvSpPr txBox="1"/>
          <p:nvPr>
            <p:ph idx="1" type="body"/>
          </p:nvPr>
        </p:nvSpPr>
        <p:spPr>
          <a:xfrm>
            <a:off x="467544" y="1167594"/>
            <a:ext cx="8229600" cy="33945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rPr lang="es" sz="2700"/>
              <a:t>En HTML podemos crear listas de información.</a:t>
            </a:r>
            <a:endParaRPr sz="2700"/>
          </a:p>
        </p:txBody>
      </p:sp>
      <p:graphicFrame>
        <p:nvGraphicFramePr>
          <p:cNvPr id="196" name="Google Shape;196;p35"/>
          <p:cNvGraphicFramePr/>
          <p:nvPr/>
        </p:nvGraphicFramePr>
        <p:xfrm>
          <a:off x="952500" y="1756150"/>
          <a:ext cx="3000000" cy="3000000"/>
        </p:xfrm>
        <a:graphic>
          <a:graphicData uri="http://schemas.openxmlformats.org/drawingml/2006/table">
            <a:tbl>
              <a:tblPr>
                <a:noFill/>
                <a:tableStyleId>{B611F316-83EF-4A9F-8C5E-F7058625F280}</a:tableStyleId>
              </a:tblPr>
              <a:tblGrid>
                <a:gridCol w="1212850"/>
                <a:gridCol w="2134400"/>
                <a:gridCol w="3891750"/>
              </a:tblGrid>
              <a:tr h="476750">
                <a:tc>
                  <a:txBody>
                    <a:bodyPr/>
                    <a:lstStyle/>
                    <a:p>
                      <a:pPr indent="0" lvl="0" marL="0" rtl="0" algn="l">
                        <a:lnSpc>
                          <a:spcPct val="115000"/>
                        </a:lnSpc>
                        <a:spcBef>
                          <a:spcPts val="0"/>
                        </a:spcBef>
                        <a:spcAft>
                          <a:spcPts val="0"/>
                        </a:spcAft>
                        <a:buNone/>
                      </a:pPr>
                      <a:r>
                        <a:rPr b="1" lang="es" sz="1800">
                          <a:solidFill>
                            <a:srgbClr val="FFFFFF"/>
                          </a:solidFill>
                          <a:latin typeface="Calibri"/>
                          <a:ea typeface="Calibri"/>
                          <a:cs typeface="Calibri"/>
                          <a:sym typeface="Calibri"/>
                        </a:rPr>
                        <a:t>Etiqueta</a:t>
                      </a:r>
                      <a:endParaRPr b="1" sz="1800">
                        <a:solidFill>
                          <a:srgbClr val="FFFFFF"/>
                        </a:solidFill>
                        <a:latin typeface="Calibri"/>
                        <a:ea typeface="Calibri"/>
                        <a:cs typeface="Calibri"/>
                        <a:sym typeface="Calibri"/>
                      </a:endParaRPr>
                    </a:p>
                  </a:txBody>
                  <a:tcPr marT="76200" marB="76200" marR="76200" marL="76200"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244061"/>
                    </a:solidFill>
                  </a:tcPr>
                </a:tc>
                <a:tc>
                  <a:txBody>
                    <a:bodyPr/>
                    <a:lstStyle/>
                    <a:p>
                      <a:pPr indent="0" lvl="0" marL="0" rtl="0" algn="l">
                        <a:lnSpc>
                          <a:spcPct val="115000"/>
                        </a:lnSpc>
                        <a:spcBef>
                          <a:spcPts val="0"/>
                        </a:spcBef>
                        <a:spcAft>
                          <a:spcPts val="0"/>
                        </a:spcAft>
                        <a:buNone/>
                      </a:pPr>
                      <a:r>
                        <a:rPr b="1" lang="es" sz="1800">
                          <a:solidFill>
                            <a:srgbClr val="FFFFFF"/>
                          </a:solidFill>
                          <a:latin typeface="Calibri"/>
                          <a:ea typeface="Calibri"/>
                          <a:cs typeface="Calibri"/>
                          <a:sym typeface="Calibri"/>
                        </a:rPr>
                        <a:t>Atributos</a:t>
                      </a:r>
                      <a:endParaRPr b="1" sz="1800">
                        <a:solidFill>
                          <a:srgbClr val="FFFFFF"/>
                        </a:solidFill>
                        <a:latin typeface="Calibri"/>
                        <a:ea typeface="Calibri"/>
                        <a:cs typeface="Calibri"/>
                        <a:sym typeface="Calibri"/>
                      </a:endParaRPr>
                    </a:p>
                  </a:txBody>
                  <a:tcPr marT="76200" marB="76200" marR="76200" marL="76200"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244061"/>
                    </a:solidFill>
                  </a:tcPr>
                </a:tc>
                <a:tc>
                  <a:txBody>
                    <a:bodyPr/>
                    <a:lstStyle/>
                    <a:p>
                      <a:pPr indent="0" lvl="0" marL="0" rtl="0" algn="l">
                        <a:lnSpc>
                          <a:spcPct val="115000"/>
                        </a:lnSpc>
                        <a:spcBef>
                          <a:spcPts val="0"/>
                        </a:spcBef>
                        <a:spcAft>
                          <a:spcPts val="0"/>
                        </a:spcAft>
                        <a:buNone/>
                      </a:pPr>
                      <a:r>
                        <a:rPr b="1" lang="es" sz="1800">
                          <a:solidFill>
                            <a:srgbClr val="FFFFFF"/>
                          </a:solidFill>
                          <a:latin typeface="Calibri"/>
                          <a:ea typeface="Calibri"/>
                          <a:cs typeface="Calibri"/>
                          <a:sym typeface="Calibri"/>
                        </a:rPr>
                        <a:t>Descripción</a:t>
                      </a:r>
                      <a:endParaRPr b="1" sz="1800">
                        <a:solidFill>
                          <a:srgbClr val="FFFFFF"/>
                        </a:solidFill>
                        <a:latin typeface="Calibri"/>
                        <a:ea typeface="Calibri"/>
                        <a:cs typeface="Calibri"/>
                        <a:sym typeface="Calibri"/>
                      </a:endParaRPr>
                    </a:p>
                  </a:txBody>
                  <a:tcPr marT="76200" marB="76200" marR="76200" marL="76200"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244061"/>
                    </a:solidFill>
                  </a:tcPr>
                </a:tc>
              </a:tr>
              <a:tr h="783250">
                <a:tc>
                  <a:txBody>
                    <a:bodyPr/>
                    <a:lstStyle/>
                    <a:p>
                      <a:pPr indent="0" lvl="0" marL="0" rtl="0" algn="l">
                        <a:spcBef>
                          <a:spcPts val="0"/>
                        </a:spcBef>
                        <a:spcAft>
                          <a:spcPts val="0"/>
                        </a:spcAft>
                        <a:buNone/>
                      </a:pPr>
                      <a:r>
                        <a:rPr lang="es" sz="1800">
                          <a:solidFill>
                            <a:schemeClr val="dk1"/>
                          </a:solidFill>
                          <a:highlight>
                            <a:srgbClr val="EEEEEE"/>
                          </a:highlight>
                          <a:latin typeface="Calibri"/>
                          <a:ea typeface="Calibri"/>
                          <a:cs typeface="Calibri"/>
                          <a:sym typeface="Calibri"/>
                        </a:rPr>
                        <a:t>&lt;ul&gt;</a:t>
                      </a:r>
                      <a:endParaRPr sz="1800">
                        <a:solidFill>
                          <a:schemeClr val="dk1"/>
                        </a:solidFill>
                        <a:highlight>
                          <a:srgbClr val="EEEEEE"/>
                        </a:highlight>
                        <a:latin typeface="Calibri"/>
                        <a:ea typeface="Calibri"/>
                        <a:cs typeface="Calibri"/>
                        <a:sym typeface="Calibri"/>
                      </a:endParaRPr>
                    </a:p>
                  </a:txBody>
                  <a:tcPr marT="76200" marB="76200" marR="76200" marL="76200"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sz="1800">
                        <a:solidFill>
                          <a:schemeClr val="dk1"/>
                        </a:solidFill>
                        <a:latin typeface="Calibri"/>
                        <a:ea typeface="Calibri"/>
                        <a:cs typeface="Calibri"/>
                        <a:sym typeface="Calibri"/>
                      </a:endParaRPr>
                    </a:p>
                  </a:txBody>
                  <a:tcPr marT="76200" marB="76200" marR="76200" marL="76200"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s" sz="1800">
                          <a:solidFill>
                            <a:schemeClr val="dk1"/>
                          </a:solidFill>
                          <a:highlight>
                            <a:srgbClr val="EEEEEE"/>
                          </a:highlight>
                          <a:latin typeface="Calibri"/>
                          <a:ea typeface="Calibri"/>
                          <a:cs typeface="Calibri"/>
                          <a:sym typeface="Calibri"/>
                        </a:rPr>
                        <a:t>Define una lista sin orden. Se trata de la etiqueta contenedora.</a:t>
                      </a:r>
                      <a:endParaRPr sz="1800">
                        <a:solidFill>
                          <a:schemeClr val="dk1"/>
                        </a:solidFill>
                        <a:highlight>
                          <a:srgbClr val="EEEEEE"/>
                        </a:highlight>
                        <a:latin typeface="Calibri"/>
                        <a:ea typeface="Calibri"/>
                        <a:cs typeface="Calibri"/>
                        <a:sym typeface="Calibri"/>
                      </a:endParaRPr>
                    </a:p>
                  </a:txBody>
                  <a:tcPr marT="76200" marB="76200" marR="76200" marL="76200"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783250">
                <a:tc>
                  <a:txBody>
                    <a:bodyPr/>
                    <a:lstStyle/>
                    <a:p>
                      <a:pPr indent="0" lvl="0" marL="0" rtl="0" algn="l">
                        <a:spcBef>
                          <a:spcPts val="0"/>
                        </a:spcBef>
                        <a:spcAft>
                          <a:spcPts val="0"/>
                        </a:spcAft>
                        <a:buNone/>
                      </a:pPr>
                      <a:r>
                        <a:rPr lang="es" sz="1800">
                          <a:solidFill>
                            <a:schemeClr val="dk1"/>
                          </a:solidFill>
                          <a:highlight>
                            <a:srgbClr val="EEEEEE"/>
                          </a:highlight>
                          <a:latin typeface="Calibri"/>
                          <a:ea typeface="Calibri"/>
                          <a:cs typeface="Calibri"/>
                          <a:sym typeface="Calibri"/>
                        </a:rPr>
                        <a:t>&lt;ol&gt;</a:t>
                      </a:r>
                      <a:endParaRPr sz="1800">
                        <a:solidFill>
                          <a:schemeClr val="dk1"/>
                        </a:solidFill>
                        <a:highlight>
                          <a:srgbClr val="EEEEEE"/>
                        </a:highlight>
                        <a:latin typeface="Calibri"/>
                        <a:ea typeface="Calibri"/>
                        <a:cs typeface="Calibri"/>
                        <a:sym typeface="Calibri"/>
                      </a:endParaRPr>
                    </a:p>
                  </a:txBody>
                  <a:tcPr marT="76200" marB="76200" marR="76200" marL="76200"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s" sz="1800">
                          <a:solidFill>
                            <a:schemeClr val="dk1"/>
                          </a:solidFill>
                          <a:highlight>
                            <a:srgbClr val="EEEEEE"/>
                          </a:highlight>
                          <a:latin typeface="Calibri"/>
                          <a:ea typeface="Calibri"/>
                          <a:cs typeface="Calibri"/>
                          <a:sym typeface="Calibri"/>
                        </a:rPr>
                        <a:t>start, reversed, type</a:t>
                      </a:r>
                      <a:endParaRPr sz="1800">
                        <a:solidFill>
                          <a:schemeClr val="dk1"/>
                        </a:solidFill>
                        <a:highlight>
                          <a:srgbClr val="EEEEEE"/>
                        </a:highlight>
                        <a:latin typeface="Calibri"/>
                        <a:ea typeface="Calibri"/>
                        <a:cs typeface="Calibri"/>
                        <a:sym typeface="Calibri"/>
                      </a:endParaRPr>
                    </a:p>
                  </a:txBody>
                  <a:tcPr marT="76200" marB="76200" marR="76200" marL="76200"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s" sz="1800">
                          <a:solidFill>
                            <a:schemeClr val="dk1"/>
                          </a:solidFill>
                          <a:highlight>
                            <a:srgbClr val="EEEEEE"/>
                          </a:highlight>
                          <a:latin typeface="Calibri"/>
                          <a:ea typeface="Calibri"/>
                          <a:cs typeface="Calibri"/>
                          <a:sym typeface="Calibri"/>
                        </a:rPr>
                        <a:t>Define una lista numerada (con orden). Etiqueta contenedora.</a:t>
                      </a:r>
                      <a:endParaRPr sz="1800">
                        <a:solidFill>
                          <a:schemeClr val="dk1"/>
                        </a:solidFill>
                        <a:highlight>
                          <a:srgbClr val="EEEEEE"/>
                        </a:highlight>
                        <a:latin typeface="Calibri"/>
                        <a:ea typeface="Calibri"/>
                        <a:cs typeface="Calibri"/>
                        <a:sym typeface="Calibri"/>
                      </a:endParaRPr>
                    </a:p>
                  </a:txBody>
                  <a:tcPr marT="76200" marB="76200" marR="76200" marL="76200"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476750">
                <a:tc>
                  <a:txBody>
                    <a:bodyPr/>
                    <a:lstStyle/>
                    <a:p>
                      <a:pPr indent="0" lvl="0" marL="0" rtl="0" algn="l">
                        <a:spcBef>
                          <a:spcPts val="0"/>
                        </a:spcBef>
                        <a:spcAft>
                          <a:spcPts val="0"/>
                        </a:spcAft>
                        <a:buNone/>
                      </a:pPr>
                      <a:r>
                        <a:rPr lang="es" sz="1800">
                          <a:solidFill>
                            <a:schemeClr val="dk1"/>
                          </a:solidFill>
                          <a:highlight>
                            <a:srgbClr val="EEEEEE"/>
                          </a:highlight>
                          <a:latin typeface="Calibri"/>
                          <a:ea typeface="Calibri"/>
                          <a:cs typeface="Calibri"/>
                          <a:sym typeface="Calibri"/>
                        </a:rPr>
                        <a:t>&lt;li&gt;</a:t>
                      </a:r>
                      <a:endParaRPr sz="1800">
                        <a:solidFill>
                          <a:schemeClr val="dk1"/>
                        </a:solidFill>
                        <a:highlight>
                          <a:srgbClr val="EEEEEE"/>
                        </a:highlight>
                        <a:latin typeface="Calibri"/>
                        <a:ea typeface="Calibri"/>
                        <a:cs typeface="Calibri"/>
                        <a:sym typeface="Calibri"/>
                      </a:endParaRPr>
                    </a:p>
                  </a:txBody>
                  <a:tcPr marT="76200" marB="76200" marR="76200" marL="76200"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s" sz="1800">
                          <a:solidFill>
                            <a:schemeClr val="dk1"/>
                          </a:solidFill>
                          <a:highlight>
                            <a:srgbClr val="EEEEEE"/>
                          </a:highlight>
                          <a:latin typeface="Calibri"/>
                          <a:ea typeface="Calibri"/>
                          <a:cs typeface="Calibri"/>
                          <a:sym typeface="Calibri"/>
                        </a:rPr>
                        <a:t>value</a:t>
                      </a:r>
                      <a:endParaRPr sz="1800">
                        <a:solidFill>
                          <a:schemeClr val="dk1"/>
                        </a:solidFill>
                        <a:highlight>
                          <a:srgbClr val="EEEEEE"/>
                        </a:highlight>
                        <a:latin typeface="Calibri"/>
                        <a:ea typeface="Calibri"/>
                        <a:cs typeface="Calibri"/>
                        <a:sym typeface="Calibri"/>
                      </a:endParaRPr>
                    </a:p>
                  </a:txBody>
                  <a:tcPr marT="76200" marB="76200" marR="76200" marL="76200"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s" sz="1800">
                          <a:solidFill>
                            <a:schemeClr val="dk1"/>
                          </a:solidFill>
                          <a:highlight>
                            <a:srgbClr val="EEEEEE"/>
                          </a:highlight>
                          <a:latin typeface="Calibri"/>
                          <a:ea typeface="Calibri"/>
                          <a:cs typeface="Calibri"/>
                          <a:sym typeface="Calibri"/>
                        </a:rPr>
                        <a:t>Define un ítem de la lista.</a:t>
                      </a:r>
                      <a:endParaRPr sz="1800">
                        <a:solidFill>
                          <a:schemeClr val="dk1"/>
                        </a:solidFill>
                        <a:highlight>
                          <a:srgbClr val="EEEEEE"/>
                        </a:highlight>
                        <a:latin typeface="Calibri"/>
                        <a:ea typeface="Calibri"/>
                        <a:cs typeface="Calibri"/>
                        <a:sym typeface="Calibri"/>
                      </a:endParaRPr>
                    </a:p>
                  </a:txBody>
                  <a:tcPr marT="76200" marB="76200" marR="76200" marL="76200"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6"/>
          <p:cNvSpPr txBox="1"/>
          <p:nvPr>
            <p:ph type="title"/>
          </p:nvPr>
        </p:nvSpPr>
        <p:spPr>
          <a:xfrm>
            <a:off x="457200" y="205978"/>
            <a:ext cx="8229600" cy="8574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t/>
            </a:r>
            <a:endParaRPr/>
          </a:p>
        </p:txBody>
      </p:sp>
      <p:sp>
        <p:nvSpPr>
          <p:cNvPr id="202" name="Google Shape;202;p36"/>
          <p:cNvSpPr txBox="1"/>
          <p:nvPr>
            <p:ph idx="1" type="body"/>
          </p:nvPr>
        </p:nvSpPr>
        <p:spPr>
          <a:xfrm>
            <a:off x="467544" y="1167594"/>
            <a:ext cx="8229600" cy="3394500"/>
          </a:xfrm>
          <a:prstGeom prst="rect">
            <a:avLst/>
          </a:prstGeom>
        </p:spPr>
        <p:txBody>
          <a:bodyPr anchorCtr="0" anchor="t" bIns="45700" lIns="91425" spcFirstLastPara="1" rIns="91425" wrap="square" tIns="45700">
            <a:normAutofit fontScale="92500" lnSpcReduction="20000"/>
          </a:bodyPr>
          <a:lstStyle/>
          <a:p>
            <a:pPr indent="0" lvl="0" marL="0" rtl="0" algn="l">
              <a:spcBef>
                <a:spcPts val="360"/>
              </a:spcBef>
              <a:spcAft>
                <a:spcPts val="0"/>
              </a:spcAft>
              <a:buNone/>
            </a:pPr>
            <a:r>
              <a:rPr lang="es"/>
              <a:t>Ejemplo de creación de una lista:</a:t>
            </a:r>
            <a:endParaRPr/>
          </a:p>
          <a:p>
            <a:pPr indent="0" lvl="0" marL="0" rtl="0" algn="l">
              <a:spcBef>
                <a:spcPts val="360"/>
              </a:spcBef>
              <a:spcAft>
                <a:spcPts val="0"/>
              </a:spcAft>
              <a:buNone/>
            </a:pPr>
            <a:r>
              <a:t/>
            </a:r>
            <a:endParaRPr/>
          </a:p>
          <a:p>
            <a:pPr indent="0" lvl="0" marL="0" rtl="0" algn="l">
              <a:lnSpc>
                <a:spcPct val="135714"/>
              </a:lnSpc>
              <a:spcBef>
                <a:spcPts val="0"/>
              </a:spcBef>
              <a:spcAft>
                <a:spcPts val="0"/>
              </a:spcAft>
              <a:buClr>
                <a:schemeClr val="dk1"/>
              </a:buClr>
              <a:buSzPct val="36666"/>
              <a:buFont typeface="Arial"/>
              <a:buNone/>
            </a:pPr>
            <a:r>
              <a:rPr lang="es" sz="3000">
                <a:solidFill>
                  <a:srgbClr val="89DDFF"/>
                </a:solidFill>
                <a:highlight>
                  <a:srgbClr val="252526"/>
                </a:highlight>
              </a:rPr>
              <a:t>&lt;</a:t>
            </a:r>
            <a:r>
              <a:rPr lang="es" sz="3000">
                <a:solidFill>
                  <a:srgbClr val="F07178"/>
                </a:solidFill>
                <a:highlight>
                  <a:srgbClr val="252526"/>
                </a:highlight>
              </a:rPr>
              <a:t>ul</a:t>
            </a:r>
            <a:r>
              <a:rPr lang="es" sz="3000">
                <a:solidFill>
                  <a:srgbClr val="89DDFF"/>
                </a:solidFill>
                <a:highlight>
                  <a:srgbClr val="252526"/>
                </a:highlight>
              </a:rPr>
              <a:t>&gt;</a:t>
            </a:r>
            <a:endParaRPr sz="3000">
              <a:solidFill>
                <a:srgbClr val="89DDFF"/>
              </a:solidFill>
              <a:highlight>
                <a:srgbClr val="252526"/>
              </a:highlight>
            </a:endParaRPr>
          </a:p>
          <a:p>
            <a:pPr indent="0" lvl="0" marL="0" rtl="0" algn="l">
              <a:lnSpc>
                <a:spcPct val="135714"/>
              </a:lnSpc>
              <a:spcBef>
                <a:spcPts val="0"/>
              </a:spcBef>
              <a:spcAft>
                <a:spcPts val="0"/>
              </a:spcAft>
              <a:buClr>
                <a:schemeClr val="dk1"/>
              </a:buClr>
              <a:buSzPct val="36666"/>
              <a:buFont typeface="Arial"/>
              <a:buNone/>
            </a:pPr>
            <a:r>
              <a:rPr lang="es" sz="3000">
                <a:solidFill>
                  <a:srgbClr val="89DDFF"/>
                </a:solidFill>
                <a:highlight>
                  <a:srgbClr val="252526"/>
                </a:highlight>
              </a:rPr>
              <a:t>      &lt;</a:t>
            </a:r>
            <a:r>
              <a:rPr lang="es" sz="3000">
                <a:solidFill>
                  <a:srgbClr val="F07178"/>
                </a:solidFill>
                <a:highlight>
                  <a:srgbClr val="252526"/>
                </a:highlight>
              </a:rPr>
              <a:t>li</a:t>
            </a:r>
            <a:r>
              <a:rPr lang="es" sz="3000">
                <a:solidFill>
                  <a:srgbClr val="89DDFF"/>
                </a:solidFill>
                <a:highlight>
                  <a:srgbClr val="252526"/>
                </a:highlight>
              </a:rPr>
              <a:t>&gt;</a:t>
            </a:r>
            <a:r>
              <a:rPr lang="es" sz="3000">
                <a:solidFill>
                  <a:srgbClr val="EEFFFF"/>
                </a:solidFill>
                <a:highlight>
                  <a:srgbClr val="252526"/>
                </a:highlight>
              </a:rPr>
              <a:t>Primer ítem.</a:t>
            </a:r>
            <a:r>
              <a:rPr lang="es" sz="3000">
                <a:solidFill>
                  <a:srgbClr val="89DDFF"/>
                </a:solidFill>
                <a:highlight>
                  <a:srgbClr val="252526"/>
                </a:highlight>
              </a:rPr>
              <a:t>&lt;/</a:t>
            </a:r>
            <a:r>
              <a:rPr lang="es" sz="3000">
                <a:solidFill>
                  <a:srgbClr val="F07178"/>
                </a:solidFill>
                <a:highlight>
                  <a:srgbClr val="252526"/>
                </a:highlight>
              </a:rPr>
              <a:t>li</a:t>
            </a:r>
            <a:r>
              <a:rPr lang="es" sz="3000">
                <a:solidFill>
                  <a:srgbClr val="89DDFF"/>
                </a:solidFill>
                <a:highlight>
                  <a:srgbClr val="252526"/>
                </a:highlight>
              </a:rPr>
              <a:t>&gt;</a:t>
            </a:r>
            <a:endParaRPr sz="3000">
              <a:solidFill>
                <a:srgbClr val="89DDFF"/>
              </a:solidFill>
              <a:highlight>
                <a:srgbClr val="252526"/>
              </a:highlight>
            </a:endParaRPr>
          </a:p>
          <a:p>
            <a:pPr indent="0" lvl="0" marL="0" rtl="0" algn="l">
              <a:lnSpc>
                <a:spcPct val="135714"/>
              </a:lnSpc>
              <a:spcBef>
                <a:spcPts val="0"/>
              </a:spcBef>
              <a:spcAft>
                <a:spcPts val="0"/>
              </a:spcAft>
              <a:buClr>
                <a:schemeClr val="dk1"/>
              </a:buClr>
              <a:buSzPct val="36666"/>
              <a:buFont typeface="Arial"/>
              <a:buNone/>
            </a:pPr>
            <a:r>
              <a:rPr lang="es" sz="3000">
                <a:solidFill>
                  <a:srgbClr val="EEFFFF"/>
                </a:solidFill>
                <a:highlight>
                  <a:srgbClr val="252526"/>
                </a:highlight>
              </a:rPr>
              <a:t>      </a:t>
            </a:r>
            <a:r>
              <a:rPr lang="es" sz="3000">
                <a:solidFill>
                  <a:srgbClr val="89DDFF"/>
                </a:solidFill>
                <a:highlight>
                  <a:srgbClr val="252526"/>
                </a:highlight>
              </a:rPr>
              <a:t>&lt;</a:t>
            </a:r>
            <a:r>
              <a:rPr lang="es" sz="3000">
                <a:solidFill>
                  <a:srgbClr val="F07178"/>
                </a:solidFill>
                <a:highlight>
                  <a:srgbClr val="252526"/>
                </a:highlight>
              </a:rPr>
              <a:t>li</a:t>
            </a:r>
            <a:r>
              <a:rPr lang="es" sz="3000">
                <a:solidFill>
                  <a:srgbClr val="89DDFF"/>
                </a:solidFill>
                <a:highlight>
                  <a:srgbClr val="252526"/>
                </a:highlight>
              </a:rPr>
              <a:t>&gt;</a:t>
            </a:r>
            <a:r>
              <a:rPr lang="es" sz="3000">
                <a:solidFill>
                  <a:srgbClr val="EEFFFF"/>
                </a:solidFill>
                <a:highlight>
                  <a:srgbClr val="252526"/>
                </a:highlight>
              </a:rPr>
              <a:t>Segundo ítem.</a:t>
            </a:r>
            <a:r>
              <a:rPr lang="es" sz="3000">
                <a:solidFill>
                  <a:srgbClr val="89DDFF"/>
                </a:solidFill>
                <a:highlight>
                  <a:srgbClr val="252526"/>
                </a:highlight>
              </a:rPr>
              <a:t>&lt;/</a:t>
            </a:r>
            <a:r>
              <a:rPr lang="es" sz="3000">
                <a:solidFill>
                  <a:srgbClr val="F07178"/>
                </a:solidFill>
                <a:highlight>
                  <a:srgbClr val="252526"/>
                </a:highlight>
              </a:rPr>
              <a:t>li</a:t>
            </a:r>
            <a:r>
              <a:rPr lang="es" sz="3000">
                <a:solidFill>
                  <a:srgbClr val="89DDFF"/>
                </a:solidFill>
                <a:highlight>
                  <a:srgbClr val="252526"/>
                </a:highlight>
              </a:rPr>
              <a:t>&gt;</a:t>
            </a:r>
            <a:endParaRPr sz="3000">
              <a:solidFill>
                <a:srgbClr val="89DDFF"/>
              </a:solidFill>
              <a:highlight>
                <a:srgbClr val="252526"/>
              </a:highlight>
            </a:endParaRPr>
          </a:p>
          <a:p>
            <a:pPr indent="0" lvl="0" marL="0" rtl="0" algn="l">
              <a:lnSpc>
                <a:spcPct val="135714"/>
              </a:lnSpc>
              <a:spcBef>
                <a:spcPts val="0"/>
              </a:spcBef>
              <a:spcAft>
                <a:spcPts val="0"/>
              </a:spcAft>
              <a:buClr>
                <a:schemeClr val="dk1"/>
              </a:buClr>
              <a:buSzPct val="36666"/>
              <a:buFont typeface="Arial"/>
              <a:buNone/>
            </a:pPr>
            <a:r>
              <a:rPr lang="es" sz="3000">
                <a:solidFill>
                  <a:srgbClr val="EEFFFF"/>
                </a:solidFill>
                <a:highlight>
                  <a:srgbClr val="252526"/>
                </a:highlight>
              </a:rPr>
              <a:t>      </a:t>
            </a:r>
            <a:r>
              <a:rPr lang="es" sz="3000">
                <a:solidFill>
                  <a:srgbClr val="89DDFF"/>
                </a:solidFill>
                <a:highlight>
                  <a:srgbClr val="252526"/>
                </a:highlight>
              </a:rPr>
              <a:t>&lt;</a:t>
            </a:r>
            <a:r>
              <a:rPr lang="es" sz="3000">
                <a:solidFill>
                  <a:srgbClr val="F07178"/>
                </a:solidFill>
                <a:highlight>
                  <a:srgbClr val="252526"/>
                </a:highlight>
              </a:rPr>
              <a:t>li</a:t>
            </a:r>
            <a:r>
              <a:rPr lang="es" sz="3000">
                <a:solidFill>
                  <a:srgbClr val="89DDFF"/>
                </a:solidFill>
                <a:highlight>
                  <a:srgbClr val="252526"/>
                </a:highlight>
              </a:rPr>
              <a:t>&gt;</a:t>
            </a:r>
            <a:r>
              <a:rPr lang="es" sz="3000">
                <a:solidFill>
                  <a:srgbClr val="EEFFFF"/>
                </a:solidFill>
                <a:highlight>
                  <a:srgbClr val="252526"/>
                </a:highlight>
              </a:rPr>
              <a:t>Tercer ítem.</a:t>
            </a:r>
            <a:r>
              <a:rPr lang="es" sz="3000">
                <a:solidFill>
                  <a:srgbClr val="89DDFF"/>
                </a:solidFill>
                <a:highlight>
                  <a:srgbClr val="252526"/>
                </a:highlight>
              </a:rPr>
              <a:t>&lt;/</a:t>
            </a:r>
            <a:r>
              <a:rPr lang="es" sz="3000">
                <a:solidFill>
                  <a:srgbClr val="F07178"/>
                </a:solidFill>
                <a:highlight>
                  <a:srgbClr val="252526"/>
                </a:highlight>
              </a:rPr>
              <a:t>li</a:t>
            </a:r>
            <a:r>
              <a:rPr lang="es" sz="3000">
                <a:solidFill>
                  <a:srgbClr val="89DDFF"/>
                </a:solidFill>
                <a:highlight>
                  <a:srgbClr val="252526"/>
                </a:highlight>
              </a:rPr>
              <a:t>&gt;</a:t>
            </a:r>
            <a:endParaRPr sz="3000">
              <a:solidFill>
                <a:srgbClr val="89DDFF"/>
              </a:solidFill>
              <a:highlight>
                <a:srgbClr val="252526"/>
              </a:highlight>
            </a:endParaRPr>
          </a:p>
          <a:p>
            <a:pPr indent="0" lvl="0" marL="0" rtl="0" algn="l">
              <a:lnSpc>
                <a:spcPct val="135714"/>
              </a:lnSpc>
              <a:spcBef>
                <a:spcPts val="0"/>
              </a:spcBef>
              <a:spcAft>
                <a:spcPts val="0"/>
              </a:spcAft>
              <a:buNone/>
            </a:pPr>
            <a:r>
              <a:rPr lang="es" sz="3000">
                <a:solidFill>
                  <a:srgbClr val="89DDFF"/>
                </a:solidFill>
                <a:highlight>
                  <a:srgbClr val="252526"/>
                </a:highlight>
              </a:rPr>
              <a:t>&lt;/</a:t>
            </a:r>
            <a:r>
              <a:rPr lang="es" sz="3000">
                <a:solidFill>
                  <a:srgbClr val="F07178"/>
                </a:solidFill>
                <a:highlight>
                  <a:srgbClr val="252526"/>
                </a:highlight>
              </a:rPr>
              <a:t>ul</a:t>
            </a:r>
            <a:r>
              <a:rPr lang="es" sz="3000">
                <a:solidFill>
                  <a:srgbClr val="89DDFF"/>
                </a:solidFill>
                <a:highlight>
                  <a:srgbClr val="252526"/>
                </a:highlight>
              </a:rPr>
              <a:t>&gt;</a:t>
            </a:r>
            <a:endParaRPr sz="30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7"/>
          <p:cNvSpPr txBox="1"/>
          <p:nvPr>
            <p:ph idx="4294967295" type="body"/>
          </p:nvPr>
        </p:nvSpPr>
        <p:spPr>
          <a:xfrm>
            <a:off x="457200" y="449645"/>
            <a:ext cx="8229600" cy="825600"/>
          </a:xfrm>
          <a:prstGeom prst="rect">
            <a:avLst/>
          </a:prstGeom>
        </p:spPr>
        <p:txBody>
          <a:bodyPr anchorCtr="0" anchor="t" bIns="45700" lIns="91425" spcFirstLastPara="1" rIns="91425" wrap="square" tIns="45700">
            <a:normAutofit fontScale="25000" lnSpcReduction="20000"/>
          </a:bodyPr>
          <a:lstStyle/>
          <a:p>
            <a:pPr indent="0" lvl="0" marL="0" rtl="0" algn="l">
              <a:spcBef>
                <a:spcPts val="640"/>
              </a:spcBef>
              <a:spcAft>
                <a:spcPts val="0"/>
              </a:spcAft>
              <a:buNone/>
            </a:pPr>
            <a:r>
              <a:rPr lang="es" sz="9600"/>
              <a:t>Las etiquetas </a:t>
            </a:r>
            <a:r>
              <a:rPr lang="es" sz="9600">
                <a:solidFill>
                  <a:srgbClr val="F07178"/>
                </a:solidFill>
              </a:rPr>
              <a:t>&lt;ol&gt;</a:t>
            </a:r>
            <a:r>
              <a:rPr lang="es" sz="9600"/>
              <a:t> permiten indicar varios atributos opcionales para modificar la forma en que se numera cada ítem:</a:t>
            </a:r>
            <a:endParaRPr sz="9600"/>
          </a:p>
          <a:p>
            <a:pPr indent="0" lvl="0" marL="0" rtl="0" algn="l">
              <a:spcBef>
                <a:spcPts val="640"/>
              </a:spcBef>
              <a:spcAft>
                <a:spcPts val="0"/>
              </a:spcAft>
              <a:buNone/>
            </a:pPr>
            <a:r>
              <a:t/>
            </a:r>
            <a:endParaRPr sz="2900"/>
          </a:p>
          <a:p>
            <a:pPr indent="0" lvl="0" marL="0" rtl="0" algn="l">
              <a:spcBef>
                <a:spcPts val="640"/>
              </a:spcBef>
              <a:spcAft>
                <a:spcPts val="0"/>
              </a:spcAft>
              <a:buNone/>
            </a:pPr>
            <a:r>
              <a:t/>
            </a:r>
            <a:endParaRPr sz="2900"/>
          </a:p>
          <a:p>
            <a:pPr indent="0" lvl="0" marL="0" rtl="0" algn="l">
              <a:spcBef>
                <a:spcPts val="640"/>
              </a:spcBef>
              <a:spcAft>
                <a:spcPts val="0"/>
              </a:spcAft>
              <a:buNone/>
            </a:pPr>
            <a:r>
              <a:t/>
            </a:r>
            <a:endParaRPr sz="2900"/>
          </a:p>
          <a:p>
            <a:pPr indent="0" lvl="0" marL="0" rtl="0" algn="l">
              <a:spcBef>
                <a:spcPts val="640"/>
              </a:spcBef>
              <a:spcAft>
                <a:spcPts val="0"/>
              </a:spcAft>
              <a:buNone/>
            </a:pPr>
            <a:r>
              <a:t/>
            </a:r>
            <a:endParaRPr sz="2900"/>
          </a:p>
          <a:p>
            <a:pPr indent="0" lvl="0" marL="0" rtl="0" algn="l">
              <a:spcBef>
                <a:spcPts val="640"/>
              </a:spcBef>
              <a:spcAft>
                <a:spcPts val="0"/>
              </a:spcAft>
              <a:buNone/>
            </a:pPr>
            <a:r>
              <a:t/>
            </a:r>
            <a:endParaRPr sz="2900"/>
          </a:p>
          <a:p>
            <a:pPr indent="0" lvl="0" marL="0" rtl="0" algn="l">
              <a:spcBef>
                <a:spcPts val="640"/>
              </a:spcBef>
              <a:spcAft>
                <a:spcPts val="0"/>
              </a:spcAft>
              <a:buNone/>
            </a:pPr>
            <a:r>
              <a:t/>
            </a:r>
            <a:endParaRPr/>
          </a:p>
          <a:p>
            <a:pPr indent="0" lvl="0" marL="0" rtl="0" algn="l">
              <a:spcBef>
                <a:spcPts val="640"/>
              </a:spcBef>
              <a:spcAft>
                <a:spcPts val="0"/>
              </a:spcAft>
              <a:buNone/>
            </a:pPr>
            <a:r>
              <a:t/>
            </a:r>
            <a:endParaRPr/>
          </a:p>
        </p:txBody>
      </p:sp>
      <p:graphicFrame>
        <p:nvGraphicFramePr>
          <p:cNvPr id="208" name="Google Shape;208;p37"/>
          <p:cNvGraphicFramePr/>
          <p:nvPr/>
        </p:nvGraphicFramePr>
        <p:xfrm>
          <a:off x="498275" y="1311750"/>
          <a:ext cx="3000000" cy="3000000"/>
        </p:xfrm>
        <a:graphic>
          <a:graphicData uri="http://schemas.openxmlformats.org/drawingml/2006/table">
            <a:tbl>
              <a:tblPr>
                <a:noFill/>
                <a:tableStyleId>{B611F316-83EF-4A9F-8C5E-F7058625F280}</a:tableStyleId>
              </a:tblPr>
              <a:tblGrid>
                <a:gridCol w="1726875"/>
                <a:gridCol w="1594150"/>
                <a:gridCol w="4826425"/>
              </a:tblGrid>
              <a:tr h="462825">
                <a:tc>
                  <a:txBody>
                    <a:bodyPr/>
                    <a:lstStyle/>
                    <a:p>
                      <a:pPr indent="0" lvl="0" marL="0" rtl="0" algn="l">
                        <a:spcBef>
                          <a:spcPts val="0"/>
                        </a:spcBef>
                        <a:spcAft>
                          <a:spcPts val="0"/>
                        </a:spcAft>
                        <a:buNone/>
                      </a:pPr>
                      <a:r>
                        <a:rPr b="1" lang="es" sz="1500">
                          <a:solidFill>
                            <a:srgbClr val="FFFFFF"/>
                          </a:solidFill>
                          <a:latin typeface="Calibri"/>
                          <a:ea typeface="Calibri"/>
                          <a:cs typeface="Calibri"/>
                          <a:sym typeface="Calibri"/>
                        </a:rPr>
                        <a:t>Atributo</a:t>
                      </a:r>
                      <a:endParaRPr b="1" sz="1500">
                        <a:solidFill>
                          <a:srgbClr val="FFFFFF"/>
                        </a:solidFill>
                        <a:latin typeface="Calibri"/>
                        <a:ea typeface="Calibri"/>
                        <a:cs typeface="Calibri"/>
                        <a:sym typeface="Calibri"/>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244061"/>
                    </a:solidFill>
                  </a:tcPr>
                </a:tc>
                <a:tc>
                  <a:txBody>
                    <a:bodyPr/>
                    <a:lstStyle/>
                    <a:p>
                      <a:pPr indent="0" lvl="0" marL="0" rtl="0" algn="l">
                        <a:spcBef>
                          <a:spcPts val="0"/>
                        </a:spcBef>
                        <a:spcAft>
                          <a:spcPts val="0"/>
                        </a:spcAft>
                        <a:buNone/>
                      </a:pPr>
                      <a:r>
                        <a:rPr b="1" lang="es" sz="1500">
                          <a:solidFill>
                            <a:srgbClr val="FFFFFF"/>
                          </a:solidFill>
                          <a:latin typeface="Calibri"/>
                          <a:ea typeface="Calibri"/>
                          <a:cs typeface="Calibri"/>
                          <a:sym typeface="Calibri"/>
                        </a:rPr>
                        <a:t>Valor</a:t>
                      </a:r>
                      <a:endParaRPr b="1" sz="1500">
                        <a:solidFill>
                          <a:srgbClr val="FFFFFF"/>
                        </a:solidFill>
                        <a:latin typeface="Calibri"/>
                        <a:ea typeface="Calibri"/>
                        <a:cs typeface="Calibri"/>
                        <a:sym typeface="Calibri"/>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244061"/>
                    </a:solidFill>
                  </a:tcPr>
                </a:tc>
                <a:tc>
                  <a:txBody>
                    <a:bodyPr/>
                    <a:lstStyle/>
                    <a:p>
                      <a:pPr indent="0" lvl="0" marL="0" rtl="0" algn="l">
                        <a:spcBef>
                          <a:spcPts val="0"/>
                        </a:spcBef>
                        <a:spcAft>
                          <a:spcPts val="0"/>
                        </a:spcAft>
                        <a:buNone/>
                      </a:pPr>
                      <a:r>
                        <a:rPr b="1" lang="es" sz="1500">
                          <a:solidFill>
                            <a:srgbClr val="FFFFFF"/>
                          </a:solidFill>
                          <a:latin typeface="Calibri"/>
                          <a:ea typeface="Calibri"/>
                          <a:cs typeface="Calibri"/>
                          <a:sym typeface="Calibri"/>
                        </a:rPr>
                        <a:t>Significado</a:t>
                      </a:r>
                      <a:endParaRPr b="1" sz="1500">
                        <a:solidFill>
                          <a:srgbClr val="FFFFFF"/>
                        </a:solidFill>
                        <a:latin typeface="Calibri"/>
                        <a:ea typeface="Calibri"/>
                        <a:cs typeface="Calibri"/>
                        <a:sym typeface="Calibri"/>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244061"/>
                    </a:solidFill>
                  </a:tcPr>
                </a:tc>
              </a:tr>
              <a:tr h="685725">
                <a:tc>
                  <a:txBody>
                    <a:bodyPr/>
                    <a:lstStyle/>
                    <a:p>
                      <a:pPr indent="0" lvl="0" marL="0" rtl="0" algn="l">
                        <a:spcBef>
                          <a:spcPts val="0"/>
                        </a:spcBef>
                        <a:spcAft>
                          <a:spcPts val="0"/>
                        </a:spcAft>
                        <a:buNone/>
                      </a:pPr>
                      <a:r>
                        <a:rPr lang="es" sz="1500">
                          <a:latin typeface="Calibri"/>
                          <a:ea typeface="Calibri"/>
                          <a:cs typeface="Calibri"/>
                          <a:sym typeface="Calibri"/>
                        </a:rPr>
                        <a:t>start</a:t>
                      </a:r>
                      <a:endParaRPr sz="1500">
                        <a:latin typeface="Calibri"/>
                        <a:ea typeface="Calibri"/>
                        <a:cs typeface="Calibri"/>
                        <a:sym typeface="Calibri"/>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s" sz="1500">
                          <a:latin typeface="Calibri"/>
                          <a:ea typeface="Calibri"/>
                          <a:cs typeface="Calibri"/>
                          <a:sym typeface="Calibri"/>
                        </a:rPr>
                        <a:t>[número]</a:t>
                      </a:r>
                      <a:endParaRPr sz="1500">
                        <a:latin typeface="Calibri"/>
                        <a:ea typeface="Calibri"/>
                        <a:cs typeface="Calibri"/>
                        <a:sym typeface="Calibri"/>
                      </a:endParaRPr>
                    </a:p>
                  </a:txBody>
                  <a:tcPr marT="76200" marB="76200"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s" sz="1500">
                          <a:latin typeface="Calibri"/>
                          <a:ea typeface="Calibri"/>
                          <a:cs typeface="Calibri"/>
                          <a:sym typeface="Calibri"/>
                        </a:rPr>
                        <a:t>Indica el número del primer ítem de la lista y del que empezará a contar.</a:t>
                      </a:r>
                      <a:endParaRPr sz="1500">
                        <a:latin typeface="Calibri"/>
                        <a:ea typeface="Calibri"/>
                        <a:cs typeface="Calibri"/>
                        <a:sym typeface="Calibri"/>
                      </a:endParaRPr>
                    </a:p>
                  </a:txBody>
                  <a:tcPr marT="76200" marB="76200"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FFFFFF"/>
                    </a:solidFill>
                  </a:tcPr>
                </a:tc>
              </a:tr>
              <a:tr h="685725">
                <a:tc>
                  <a:txBody>
                    <a:bodyPr/>
                    <a:lstStyle/>
                    <a:p>
                      <a:pPr indent="0" lvl="0" marL="0" rtl="0" algn="l">
                        <a:spcBef>
                          <a:spcPts val="0"/>
                        </a:spcBef>
                        <a:spcAft>
                          <a:spcPts val="0"/>
                        </a:spcAft>
                        <a:buNone/>
                      </a:pPr>
                      <a:r>
                        <a:rPr lang="es" sz="1500">
                          <a:latin typeface="Calibri"/>
                          <a:ea typeface="Calibri"/>
                          <a:cs typeface="Calibri"/>
                          <a:sym typeface="Calibri"/>
                        </a:rPr>
                        <a:t>reversed</a:t>
                      </a:r>
                      <a:endParaRPr sz="1500">
                        <a:latin typeface="Calibri"/>
                        <a:ea typeface="Calibri"/>
                        <a:cs typeface="Calibri"/>
                        <a:sym typeface="Calibri"/>
                      </a:endParaRPr>
                    </a:p>
                  </a:txBody>
                  <a:tcPr marT="76200" marB="76200"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s" sz="1500">
                          <a:latin typeface="Calibri"/>
                          <a:ea typeface="Calibri"/>
                          <a:cs typeface="Calibri"/>
                          <a:sym typeface="Calibri"/>
                        </a:rPr>
                        <a:t>-</a:t>
                      </a:r>
                      <a:endParaRPr sz="1500">
                        <a:latin typeface="Calibri"/>
                        <a:ea typeface="Calibri"/>
                        <a:cs typeface="Calibri"/>
                        <a:sym typeface="Calibri"/>
                      </a:endParaRPr>
                    </a:p>
                  </a:txBody>
                  <a:tcPr marT="76200" marB="76200"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s" sz="1500">
                          <a:latin typeface="Calibri"/>
                          <a:ea typeface="Calibri"/>
                          <a:cs typeface="Calibri"/>
                          <a:sym typeface="Calibri"/>
                        </a:rPr>
                        <a:t>Si se indica este atributo, la lista se </a:t>
                      </a:r>
                      <a:r>
                        <a:rPr lang="es" sz="1500">
                          <a:latin typeface="Calibri"/>
                          <a:ea typeface="Calibri"/>
                          <a:cs typeface="Calibri"/>
                          <a:sym typeface="Calibri"/>
                        </a:rPr>
                        <a:t>enumera</a:t>
                      </a:r>
                      <a:r>
                        <a:rPr lang="es" sz="1500">
                          <a:latin typeface="Calibri"/>
                          <a:ea typeface="Calibri"/>
                          <a:cs typeface="Calibri"/>
                          <a:sym typeface="Calibri"/>
                        </a:rPr>
                        <a:t> en orden inverso.</a:t>
                      </a:r>
                      <a:endParaRPr sz="1500">
                        <a:latin typeface="Calibri"/>
                        <a:ea typeface="Calibri"/>
                        <a:cs typeface="Calibri"/>
                        <a:sym typeface="Calibri"/>
                      </a:endParaRPr>
                    </a:p>
                  </a:txBody>
                  <a:tcPr marT="76200" marB="76200"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FFFFFF"/>
                    </a:solidFill>
                  </a:tcPr>
                </a:tc>
              </a:tr>
              <a:tr h="685725">
                <a:tc>
                  <a:txBody>
                    <a:bodyPr/>
                    <a:lstStyle/>
                    <a:p>
                      <a:pPr indent="0" lvl="0" marL="0" rtl="0" algn="l">
                        <a:spcBef>
                          <a:spcPts val="0"/>
                        </a:spcBef>
                        <a:spcAft>
                          <a:spcPts val="0"/>
                        </a:spcAft>
                        <a:buNone/>
                      </a:pPr>
                      <a:r>
                        <a:rPr lang="es" sz="1500">
                          <a:latin typeface="Calibri"/>
                          <a:ea typeface="Calibri"/>
                          <a:cs typeface="Calibri"/>
                          <a:sym typeface="Calibri"/>
                        </a:rPr>
                        <a:t>type</a:t>
                      </a:r>
                      <a:endParaRPr sz="1500">
                        <a:latin typeface="Calibri"/>
                        <a:ea typeface="Calibri"/>
                        <a:cs typeface="Calibri"/>
                        <a:sym typeface="Calibri"/>
                      </a:endParaRPr>
                    </a:p>
                  </a:txBody>
                  <a:tcPr marT="76200" marB="76200"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s" sz="1500">
                          <a:latin typeface="Calibri"/>
                          <a:ea typeface="Calibri"/>
                          <a:cs typeface="Calibri"/>
                          <a:sym typeface="Calibri"/>
                        </a:rPr>
                        <a:t>1 | a | A | i | I</a:t>
                      </a:r>
                      <a:endParaRPr sz="1500">
                        <a:latin typeface="Calibri"/>
                        <a:ea typeface="Calibri"/>
                        <a:cs typeface="Calibri"/>
                        <a:sym typeface="Calibri"/>
                      </a:endParaRPr>
                    </a:p>
                  </a:txBody>
                  <a:tcPr marT="76200" marB="76200"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s" sz="1500">
                          <a:latin typeface="Calibri"/>
                          <a:ea typeface="Calibri"/>
                          <a:cs typeface="Calibri"/>
                          <a:sym typeface="Calibri"/>
                        </a:rPr>
                        <a:t>Lista con números enteros, letras o números romanos (en minúsculas o mayúsculas).</a:t>
                      </a:r>
                      <a:endParaRPr sz="1500">
                        <a:latin typeface="Calibri"/>
                        <a:ea typeface="Calibri"/>
                        <a:cs typeface="Calibri"/>
                        <a:sym typeface="Calibri"/>
                      </a:endParaRPr>
                    </a:p>
                  </a:txBody>
                  <a:tcPr marT="76200" marB="76200"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FFFFFF"/>
                    </a:solidFill>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 name="Shape 47"/>
        <p:cNvGrpSpPr/>
        <p:nvPr/>
      </p:nvGrpSpPr>
      <p:grpSpPr>
        <a:xfrm>
          <a:off x="0" y="0"/>
          <a:ext cx="0" cy="0"/>
          <a:chOff x="0" y="0"/>
          <a:chExt cx="0" cy="0"/>
        </a:xfrm>
      </p:grpSpPr>
      <p:sp>
        <p:nvSpPr>
          <p:cNvPr id="48" name="Google Shape;48;p11"/>
          <p:cNvSpPr txBox="1"/>
          <p:nvPr>
            <p:ph type="title"/>
          </p:nvPr>
        </p:nvSpPr>
        <p:spPr>
          <a:xfrm>
            <a:off x="457200" y="205978"/>
            <a:ext cx="8229600" cy="8574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s"/>
              <a:t>Introducción a HTML.</a:t>
            </a:r>
            <a:endParaRPr/>
          </a:p>
        </p:txBody>
      </p:sp>
      <p:sp>
        <p:nvSpPr>
          <p:cNvPr id="49" name="Google Shape;49;p11"/>
          <p:cNvSpPr txBox="1"/>
          <p:nvPr>
            <p:ph idx="1" type="body"/>
          </p:nvPr>
        </p:nvSpPr>
        <p:spPr>
          <a:xfrm>
            <a:off x="467544" y="1167594"/>
            <a:ext cx="8229600" cy="3394500"/>
          </a:xfrm>
          <a:prstGeom prst="rect">
            <a:avLst/>
          </a:prstGeom>
        </p:spPr>
        <p:txBody>
          <a:bodyPr anchorCtr="0" anchor="t" bIns="45700" lIns="91425" spcFirstLastPara="1" rIns="91425" wrap="square" tIns="45700">
            <a:normAutofit fontScale="85000" lnSpcReduction="20000"/>
          </a:bodyPr>
          <a:lstStyle/>
          <a:p>
            <a:pPr indent="0" lvl="0" marL="0" rtl="0" algn="l">
              <a:spcBef>
                <a:spcPts val="360"/>
              </a:spcBef>
              <a:spcAft>
                <a:spcPts val="0"/>
              </a:spcAft>
              <a:buClr>
                <a:schemeClr val="dk1"/>
              </a:buClr>
              <a:buSzPct val="34375"/>
              <a:buFont typeface="Arial"/>
              <a:buNone/>
            </a:pPr>
            <a:r>
              <a:rPr lang="es"/>
              <a:t>Cuando accedemos a una página web, debemos tener en cuenta que lo que realmente está ocurriendo es que nuestro navegador web está pidiendo un documento de texto al sistema (máquina) donde está almacenada esa página web.</a:t>
            </a:r>
            <a:endParaRPr/>
          </a:p>
          <a:p>
            <a:pPr indent="0" lvl="0" marL="0" rtl="0" algn="l">
              <a:spcBef>
                <a:spcPts val="360"/>
              </a:spcBef>
              <a:spcAft>
                <a:spcPts val="0"/>
              </a:spcAft>
              <a:buClr>
                <a:schemeClr val="dk1"/>
              </a:buClr>
              <a:buSzPct val="34375"/>
              <a:buFont typeface="Arial"/>
              <a:buNone/>
            </a:pPr>
            <a:r>
              <a:t/>
            </a:r>
            <a:endParaRPr/>
          </a:p>
          <a:p>
            <a:pPr indent="0" lvl="0" marL="0" rtl="0" algn="l">
              <a:spcBef>
                <a:spcPts val="360"/>
              </a:spcBef>
              <a:spcAft>
                <a:spcPts val="0"/>
              </a:spcAft>
              <a:buNone/>
            </a:pPr>
            <a:r>
              <a:rPr lang="es"/>
              <a:t>El navegador normalmente no nos muestra esa información, sino que la interpreta y va dibujando los elementos de una página web.</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8"/>
          <p:cNvSpPr txBox="1"/>
          <p:nvPr>
            <p:ph type="title"/>
          </p:nvPr>
        </p:nvSpPr>
        <p:spPr>
          <a:xfrm>
            <a:off x="457200" y="205978"/>
            <a:ext cx="8229600" cy="8574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s"/>
              <a:t>Listas de descripciones.</a:t>
            </a:r>
            <a:endParaRPr/>
          </a:p>
        </p:txBody>
      </p:sp>
      <p:sp>
        <p:nvSpPr>
          <p:cNvPr id="214" name="Google Shape;214;p38"/>
          <p:cNvSpPr txBox="1"/>
          <p:nvPr>
            <p:ph idx="1" type="body"/>
          </p:nvPr>
        </p:nvSpPr>
        <p:spPr>
          <a:xfrm>
            <a:off x="467550" y="1167597"/>
            <a:ext cx="8229600" cy="1785300"/>
          </a:xfrm>
          <a:prstGeom prst="rect">
            <a:avLst/>
          </a:prstGeom>
        </p:spPr>
        <p:txBody>
          <a:bodyPr anchorCtr="0" anchor="t" bIns="45700" lIns="91425" spcFirstLastPara="1" rIns="91425" wrap="square" tIns="45700">
            <a:normAutofit fontScale="70000" lnSpcReduction="10000"/>
          </a:bodyPr>
          <a:lstStyle/>
          <a:p>
            <a:pPr indent="0" lvl="0" marL="0" rtl="0" algn="l">
              <a:spcBef>
                <a:spcPts val="360"/>
              </a:spcBef>
              <a:spcAft>
                <a:spcPts val="0"/>
              </a:spcAft>
              <a:buNone/>
            </a:pPr>
            <a:r>
              <a:rPr lang="es"/>
              <a:t>De la misma forma que podemos crear listas genéricas, podemos crear listas de descripciones. La diferencia es que este tipo de listas se suele utilizar cuando queremos asociar pares de nombre-valor.</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p:txBody>
      </p:sp>
      <p:graphicFrame>
        <p:nvGraphicFramePr>
          <p:cNvPr id="215" name="Google Shape;215;p38"/>
          <p:cNvGraphicFramePr/>
          <p:nvPr/>
        </p:nvGraphicFramePr>
        <p:xfrm>
          <a:off x="952500" y="2368175"/>
          <a:ext cx="3000000" cy="3000000"/>
        </p:xfrm>
        <a:graphic>
          <a:graphicData uri="http://schemas.openxmlformats.org/drawingml/2006/table">
            <a:tbl>
              <a:tblPr>
                <a:noFill/>
                <a:tableStyleId>{B611F316-83EF-4A9F-8C5E-F7058625F280}</a:tableStyleId>
              </a:tblPr>
              <a:tblGrid>
                <a:gridCol w="1229925"/>
                <a:gridCol w="6009075"/>
              </a:tblGrid>
              <a:tr h="450000">
                <a:tc>
                  <a:txBody>
                    <a:bodyPr/>
                    <a:lstStyle/>
                    <a:p>
                      <a:pPr indent="0" lvl="0" marL="0" rtl="0" algn="l">
                        <a:spcBef>
                          <a:spcPts val="0"/>
                        </a:spcBef>
                        <a:spcAft>
                          <a:spcPts val="0"/>
                        </a:spcAft>
                        <a:buNone/>
                      </a:pPr>
                      <a:r>
                        <a:rPr b="1" lang="es" sz="1600">
                          <a:solidFill>
                            <a:srgbClr val="FFFFFF"/>
                          </a:solidFill>
                          <a:latin typeface="Calibri"/>
                          <a:ea typeface="Calibri"/>
                          <a:cs typeface="Calibri"/>
                          <a:sym typeface="Calibri"/>
                        </a:rPr>
                        <a:t>Etiqueta</a:t>
                      </a:r>
                      <a:endParaRPr b="1" sz="1600">
                        <a:solidFill>
                          <a:srgbClr val="FFFFFF"/>
                        </a:solidFill>
                        <a:latin typeface="Calibri"/>
                        <a:ea typeface="Calibri"/>
                        <a:cs typeface="Calibri"/>
                        <a:sym typeface="Calibri"/>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244061"/>
                    </a:solidFill>
                  </a:tcPr>
                </a:tc>
                <a:tc>
                  <a:txBody>
                    <a:bodyPr/>
                    <a:lstStyle/>
                    <a:p>
                      <a:pPr indent="0" lvl="0" marL="0" rtl="0" algn="l">
                        <a:spcBef>
                          <a:spcPts val="0"/>
                        </a:spcBef>
                        <a:spcAft>
                          <a:spcPts val="0"/>
                        </a:spcAft>
                        <a:buNone/>
                      </a:pPr>
                      <a:r>
                        <a:rPr b="1" lang="es" sz="1600">
                          <a:solidFill>
                            <a:srgbClr val="FFFFFF"/>
                          </a:solidFill>
                          <a:latin typeface="Calibri"/>
                          <a:ea typeface="Calibri"/>
                          <a:cs typeface="Calibri"/>
                          <a:sym typeface="Calibri"/>
                        </a:rPr>
                        <a:t>Descripción</a:t>
                      </a:r>
                      <a:endParaRPr b="1" sz="1600">
                        <a:solidFill>
                          <a:srgbClr val="FFFFFF"/>
                        </a:solidFill>
                        <a:latin typeface="Calibri"/>
                        <a:ea typeface="Calibri"/>
                        <a:cs typeface="Calibri"/>
                        <a:sym typeface="Calibri"/>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244061"/>
                    </a:solidFill>
                  </a:tcPr>
                </a:tc>
              </a:tr>
              <a:tr h="450000">
                <a:tc>
                  <a:txBody>
                    <a:bodyPr/>
                    <a:lstStyle/>
                    <a:p>
                      <a:pPr indent="0" lvl="0" marL="0" rtl="0" algn="l">
                        <a:spcBef>
                          <a:spcPts val="0"/>
                        </a:spcBef>
                        <a:spcAft>
                          <a:spcPts val="0"/>
                        </a:spcAft>
                        <a:buNone/>
                      </a:pPr>
                      <a:r>
                        <a:rPr lang="es" sz="1600">
                          <a:latin typeface="Calibri"/>
                          <a:ea typeface="Calibri"/>
                          <a:cs typeface="Calibri"/>
                          <a:sym typeface="Calibri"/>
                        </a:rPr>
                        <a:t>&lt;dl&gt;</a:t>
                      </a:r>
                      <a:endParaRPr sz="1600">
                        <a:latin typeface="Calibri"/>
                        <a:ea typeface="Calibri"/>
                        <a:cs typeface="Calibri"/>
                        <a:sym typeface="Calibri"/>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s" sz="1600">
                          <a:latin typeface="Calibri"/>
                          <a:ea typeface="Calibri"/>
                          <a:cs typeface="Calibri"/>
                          <a:sym typeface="Calibri"/>
                        </a:rPr>
                        <a:t>Define una lista de descripciones. Es la etiqueta contenedora.</a:t>
                      </a:r>
                      <a:endParaRPr sz="1600">
                        <a:latin typeface="Calibri"/>
                        <a:ea typeface="Calibri"/>
                        <a:cs typeface="Calibri"/>
                        <a:sym typeface="Calibri"/>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450000">
                <a:tc>
                  <a:txBody>
                    <a:bodyPr/>
                    <a:lstStyle/>
                    <a:p>
                      <a:pPr indent="0" lvl="0" marL="0" rtl="0" algn="l">
                        <a:spcBef>
                          <a:spcPts val="0"/>
                        </a:spcBef>
                        <a:spcAft>
                          <a:spcPts val="0"/>
                        </a:spcAft>
                        <a:buNone/>
                      </a:pPr>
                      <a:r>
                        <a:rPr lang="es" sz="1600">
                          <a:latin typeface="Calibri"/>
                          <a:ea typeface="Calibri"/>
                          <a:cs typeface="Calibri"/>
                          <a:sym typeface="Calibri"/>
                        </a:rPr>
                        <a:t>&lt;dt&gt;</a:t>
                      </a:r>
                      <a:endParaRPr sz="1600">
                        <a:latin typeface="Calibri"/>
                        <a:ea typeface="Calibri"/>
                        <a:cs typeface="Calibri"/>
                        <a:sym typeface="Calibri"/>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s" sz="1600">
                          <a:latin typeface="Calibri"/>
                          <a:ea typeface="Calibri"/>
                          <a:cs typeface="Calibri"/>
                          <a:sym typeface="Calibri"/>
                        </a:rPr>
                        <a:t>Término de la descripción. Contiene el nombre o término a describir.</a:t>
                      </a:r>
                      <a:endParaRPr sz="1600">
                        <a:latin typeface="Calibri"/>
                        <a:ea typeface="Calibri"/>
                        <a:cs typeface="Calibri"/>
                        <a:sym typeface="Calibri"/>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450000">
                <a:tc>
                  <a:txBody>
                    <a:bodyPr/>
                    <a:lstStyle/>
                    <a:p>
                      <a:pPr indent="0" lvl="0" marL="0" rtl="0" algn="l">
                        <a:spcBef>
                          <a:spcPts val="0"/>
                        </a:spcBef>
                        <a:spcAft>
                          <a:spcPts val="0"/>
                        </a:spcAft>
                        <a:buNone/>
                      </a:pPr>
                      <a:r>
                        <a:rPr lang="es" sz="1600">
                          <a:latin typeface="Calibri"/>
                          <a:ea typeface="Calibri"/>
                          <a:cs typeface="Calibri"/>
                          <a:sym typeface="Calibri"/>
                        </a:rPr>
                        <a:t>&lt;dd&gt;</a:t>
                      </a:r>
                      <a:endParaRPr sz="1600">
                        <a:latin typeface="Calibri"/>
                        <a:ea typeface="Calibri"/>
                        <a:cs typeface="Calibri"/>
                        <a:sym typeface="Calibri"/>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s" sz="1600">
                          <a:latin typeface="Calibri"/>
                          <a:ea typeface="Calibri"/>
                          <a:cs typeface="Calibri"/>
                          <a:sym typeface="Calibri"/>
                        </a:rPr>
                        <a:t>Descripción o valor asociado al término. Pueden existir varios por término.</a:t>
                      </a:r>
                      <a:endParaRPr sz="1600">
                        <a:latin typeface="Calibri"/>
                        <a:ea typeface="Calibri"/>
                        <a:cs typeface="Calibri"/>
                        <a:sym typeface="Calibri"/>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9"/>
          <p:cNvSpPr txBox="1"/>
          <p:nvPr>
            <p:ph type="title"/>
          </p:nvPr>
        </p:nvSpPr>
        <p:spPr>
          <a:xfrm>
            <a:off x="457200" y="205978"/>
            <a:ext cx="8229600" cy="8574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t/>
            </a:r>
            <a:endParaRPr/>
          </a:p>
        </p:txBody>
      </p:sp>
      <p:sp>
        <p:nvSpPr>
          <p:cNvPr id="221" name="Google Shape;221;p39"/>
          <p:cNvSpPr txBox="1"/>
          <p:nvPr>
            <p:ph idx="1" type="body"/>
          </p:nvPr>
        </p:nvSpPr>
        <p:spPr>
          <a:xfrm>
            <a:off x="457200" y="1200150"/>
            <a:ext cx="4038600" cy="3394500"/>
          </a:xfrm>
          <a:prstGeom prst="rect">
            <a:avLst/>
          </a:prstGeom>
        </p:spPr>
        <p:txBody>
          <a:bodyPr anchorCtr="0" anchor="t" bIns="45700" lIns="91425" spcFirstLastPara="1" rIns="91425" wrap="square" tIns="45700">
            <a:normAutofit/>
          </a:bodyPr>
          <a:lstStyle/>
          <a:p>
            <a:pPr indent="0" lvl="0" marL="0" rtl="0" algn="l">
              <a:spcBef>
                <a:spcPts val="560"/>
              </a:spcBef>
              <a:spcAft>
                <a:spcPts val="0"/>
              </a:spcAft>
              <a:buNone/>
            </a:pPr>
            <a:r>
              <a:rPr lang="es"/>
              <a:t>Ejemplo:</a:t>
            </a:r>
            <a:endParaRPr/>
          </a:p>
          <a:p>
            <a:pPr indent="0" lvl="0" marL="0" rtl="0" algn="l">
              <a:lnSpc>
                <a:spcPct val="135714"/>
              </a:lnSpc>
              <a:spcBef>
                <a:spcPts val="0"/>
              </a:spcBef>
              <a:spcAft>
                <a:spcPts val="0"/>
              </a:spcAft>
              <a:buClr>
                <a:schemeClr val="dk1"/>
              </a:buClr>
              <a:buSzPts val="1100"/>
              <a:buFont typeface="Arial"/>
              <a:buNone/>
            </a:pPr>
            <a:r>
              <a:rPr lang="es" sz="2000">
                <a:solidFill>
                  <a:srgbClr val="89DDFF"/>
                </a:solidFill>
                <a:highlight>
                  <a:srgbClr val="252526"/>
                </a:highlight>
              </a:rPr>
              <a:t>&lt;</a:t>
            </a:r>
            <a:r>
              <a:rPr lang="es" sz="2000">
                <a:solidFill>
                  <a:srgbClr val="F07178"/>
                </a:solidFill>
                <a:highlight>
                  <a:srgbClr val="252526"/>
                </a:highlight>
              </a:rPr>
              <a:t>dl</a:t>
            </a:r>
            <a:r>
              <a:rPr lang="es" sz="2000">
                <a:solidFill>
                  <a:srgbClr val="89DDFF"/>
                </a:solidFill>
                <a:highlight>
                  <a:srgbClr val="252526"/>
                </a:highlight>
              </a:rPr>
              <a:t>&gt;</a:t>
            </a:r>
            <a:endParaRPr sz="2000">
              <a:solidFill>
                <a:srgbClr val="89DDFF"/>
              </a:solidFill>
              <a:highlight>
                <a:srgbClr val="252526"/>
              </a:highlight>
            </a:endParaRPr>
          </a:p>
          <a:p>
            <a:pPr indent="0" lvl="0" marL="0" rtl="0" algn="l">
              <a:lnSpc>
                <a:spcPct val="135714"/>
              </a:lnSpc>
              <a:spcBef>
                <a:spcPts val="0"/>
              </a:spcBef>
              <a:spcAft>
                <a:spcPts val="0"/>
              </a:spcAft>
              <a:buClr>
                <a:schemeClr val="dk1"/>
              </a:buClr>
              <a:buSzPts val="1100"/>
              <a:buFont typeface="Arial"/>
              <a:buNone/>
            </a:pPr>
            <a:r>
              <a:rPr lang="es" sz="2000">
                <a:solidFill>
                  <a:srgbClr val="EEFFFF"/>
                </a:solidFill>
                <a:highlight>
                  <a:srgbClr val="252526"/>
                </a:highlight>
              </a:rPr>
              <a:t>      </a:t>
            </a:r>
            <a:r>
              <a:rPr lang="es" sz="2000">
                <a:solidFill>
                  <a:srgbClr val="89DDFF"/>
                </a:solidFill>
                <a:highlight>
                  <a:srgbClr val="252526"/>
                </a:highlight>
              </a:rPr>
              <a:t>&lt;</a:t>
            </a:r>
            <a:r>
              <a:rPr lang="es" sz="2000">
                <a:solidFill>
                  <a:srgbClr val="F07178"/>
                </a:solidFill>
                <a:highlight>
                  <a:srgbClr val="252526"/>
                </a:highlight>
              </a:rPr>
              <a:t>dt</a:t>
            </a:r>
            <a:r>
              <a:rPr lang="es" sz="2000">
                <a:solidFill>
                  <a:srgbClr val="89DDFF"/>
                </a:solidFill>
                <a:highlight>
                  <a:srgbClr val="252526"/>
                </a:highlight>
              </a:rPr>
              <a:t>&gt;</a:t>
            </a:r>
            <a:r>
              <a:rPr lang="es" sz="2000">
                <a:solidFill>
                  <a:srgbClr val="EEFFFF"/>
                </a:solidFill>
                <a:highlight>
                  <a:srgbClr val="252526"/>
                </a:highlight>
              </a:rPr>
              <a:t>Gallina</a:t>
            </a:r>
            <a:r>
              <a:rPr lang="es" sz="2000">
                <a:solidFill>
                  <a:srgbClr val="89DDFF"/>
                </a:solidFill>
                <a:highlight>
                  <a:srgbClr val="252526"/>
                </a:highlight>
              </a:rPr>
              <a:t>&lt;/</a:t>
            </a:r>
            <a:r>
              <a:rPr lang="es" sz="2000">
                <a:solidFill>
                  <a:srgbClr val="F07178"/>
                </a:solidFill>
                <a:highlight>
                  <a:srgbClr val="252526"/>
                </a:highlight>
              </a:rPr>
              <a:t>dt</a:t>
            </a:r>
            <a:r>
              <a:rPr lang="es" sz="2000">
                <a:solidFill>
                  <a:srgbClr val="89DDFF"/>
                </a:solidFill>
                <a:highlight>
                  <a:srgbClr val="252526"/>
                </a:highlight>
              </a:rPr>
              <a:t>&gt;</a:t>
            </a:r>
            <a:endParaRPr sz="2000">
              <a:solidFill>
                <a:srgbClr val="89DDFF"/>
              </a:solidFill>
              <a:highlight>
                <a:srgbClr val="252526"/>
              </a:highlight>
            </a:endParaRPr>
          </a:p>
          <a:p>
            <a:pPr indent="0" lvl="0" marL="0" rtl="0" algn="l">
              <a:lnSpc>
                <a:spcPct val="135714"/>
              </a:lnSpc>
              <a:spcBef>
                <a:spcPts val="0"/>
              </a:spcBef>
              <a:spcAft>
                <a:spcPts val="0"/>
              </a:spcAft>
              <a:buClr>
                <a:schemeClr val="dk1"/>
              </a:buClr>
              <a:buSzPts val="1100"/>
              <a:buFont typeface="Arial"/>
              <a:buNone/>
            </a:pPr>
            <a:r>
              <a:rPr lang="es" sz="2000">
                <a:solidFill>
                  <a:srgbClr val="EEFFFF"/>
                </a:solidFill>
                <a:highlight>
                  <a:srgbClr val="252526"/>
                </a:highlight>
              </a:rPr>
              <a:t>      </a:t>
            </a:r>
            <a:r>
              <a:rPr lang="es" sz="2000">
                <a:solidFill>
                  <a:srgbClr val="89DDFF"/>
                </a:solidFill>
                <a:highlight>
                  <a:srgbClr val="252526"/>
                </a:highlight>
              </a:rPr>
              <a:t>&lt;</a:t>
            </a:r>
            <a:r>
              <a:rPr lang="es" sz="2000">
                <a:solidFill>
                  <a:srgbClr val="F07178"/>
                </a:solidFill>
                <a:highlight>
                  <a:srgbClr val="252526"/>
                </a:highlight>
              </a:rPr>
              <a:t>dd</a:t>
            </a:r>
            <a:r>
              <a:rPr lang="es" sz="2000">
                <a:solidFill>
                  <a:srgbClr val="89DDFF"/>
                </a:solidFill>
                <a:highlight>
                  <a:srgbClr val="252526"/>
                </a:highlight>
              </a:rPr>
              <a:t>&gt;</a:t>
            </a:r>
            <a:r>
              <a:rPr lang="es" sz="2000">
                <a:solidFill>
                  <a:srgbClr val="EEFFFF"/>
                </a:solidFill>
                <a:highlight>
                  <a:srgbClr val="252526"/>
                </a:highlight>
              </a:rPr>
              <a:t>Ave doméstica del orden de las galliformes.</a:t>
            </a:r>
            <a:r>
              <a:rPr lang="es" sz="2000">
                <a:solidFill>
                  <a:srgbClr val="89DDFF"/>
                </a:solidFill>
                <a:highlight>
                  <a:srgbClr val="252526"/>
                </a:highlight>
              </a:rPr>
              <a:t>&lt;/</a:t>
            </a:r>
            <a:r>
              <a:rPr lang="es" sz="2000">
                <a:solidFill>
                  <a:srgbClr val="F07178"/>
                </a:solidFill>
                <a:highlight>
                  <a:srgbClr val="252526"/>
                </a:highlight>
              </a:rPr>
              <a:t>dd</a:t>
            </a:r>
            <a:r>
              <a:rPr lang="es" sz="2000">
                <a:solidFill>
                  <a:srgbClr val="89DDFF"/>
                </a:solidFill>
                <a:highlight>
                  <a:srgbClr val="252526"/>
                </a:highlight>
              </a:rPr>
              <a:t>&gt;</a:t>
            </a:r>
            <a:endParaRPr sz="2000">
              <a:solidFill>
                <a:srgbClr val="89DDFF"/>
              </a:solidFill>
              <a:highlight>
                <a:srgbClr val="252526"/>
              </a:highlight>
            </a:endParaRPr>
          </a:p>
          <a:p>
            <a:pPr indent="0" lvl="0" marL="0" rtl="0" algn="l">
              <a:lnSpc>
                <a:spcPct val="135714"/>
              </a:lnSpc>
              <a:spcBef>
                <a:spcPts val="0"/>
              </a:spcBef>
              <a:spcAft>
                <a:spcPts val="0"/>
              </a:spcAft>
              <a:buClr>
                <a:schemeClr val="dk1"/>
              </a:buClr>
              <a:buSzPts val="1100"/>
              <a:buFont typeface="Arial"/>
              <a:buNone/>
            </a:pPr>
            <a:r>
              <a:rPr lang="es" sz="2000">
                <a:solidFill>
                  <a:srgbClr val="EEFFFF"/>
                </a:solidFill>
                <a:highlight>
                  <a:srgbClr val="252526"/>
                </a:highlight>
              </a:rPr>
              <a:t>      </a:t>
            </a:r>
            <a:r>
              <a:rPr lang="es" sz="2000">
                <a:solidFill>
                  <a:srgbClr val="89DDFF"/>
                </a:solidFill>
                <a:highlight>
                  <a:srgbClr val="252526"/>
                </a:highlight>
              </a:rPr>
              <a:t>&lt;</a:t>
            </a:r>
            <a:r>
              <a:rPr lang="es" sz="2000">
                <a:solidFill>
                  <a:srgbClr val="F07178"/>
                </a:solidFill>
                <a:highlight>
                  <a:srgbClr val="252526"/>
                </a:highlight>
              </a:rPr>
              <a:t>dd</a:t>
            </a:r>
            <a:r>
              <a:rPr lang="es" sz="2000">
                <a:solidFill>
                  <a:srgbClr val="89DDFF"/>
                </a:solidFill>
                <a:highlight>
                  <a:srgbClr val="252526"/>
                </a:highlight>
              </a:rPr>
              <a:t>&gt;</a:t>
            </a:r>
            <a:r>
              <a:rPr lang="es" sz="2000">
                <a:solidFill>
                  <a:srgbClr val="EEFFFF"/>
                </a:solidFill>
                <a:highlight>
                  <a:srgbClr val="252526"/>
                </a:highlight>
              </a:rPr>
              <a:t>Cobarde, pusilánime.</a:t>
            </a:r>
            <a:r>
              <a:rPr lang="es" sz="2000">
                <a:solidFill>
                  <a:srgbClr val="89DDFF"/>
                </a:solidFill>
                <a:highlight>
                  <a:srgbClr val="252526"/>
                </a:highlight>
              </a:rPr>
              <a:t>&lt;/</a:t>
            </a:r>
            <a:r>
              <a:rPr lang="es" sz="2000">
                <a:solidFill>
                  <a:srgbClr val="F07178"/>
                </a:solidFill>
                <a:highlight>
                  <a:srgbClr val="252526"/>
                </a:highlight>
              </a:rPr>
              <a:t>dd</a:t>
            </a:r>
            <a:r>
              <a:rPr lang="es" sz="2000">
                <a:solidFill>
                  <a:srgbClr val="89DDFF"/>
                </a:solidFill>
                <a:highlight>
                  <a:srgbClr val="252526"/>
                </a:highlight>
              </a:rPr>
              <a:t>&gt;</a:t>
            </a:r>
            <a:endParaRPr sz="2000">
              <a:solidFill>
                <a:srgbClr val="89DDFF"/>
              </a:solidFill>
              <a:highlight>
                <a:srgbClr val="252526"/>
              </a:highlight>
            </a:endParaRPr>
          </a:p>
          <a:p>
            <a:pPr indent="0" lvl="0" marL="0" rtl="0" algn="l">
              <a:lnSpc>
                <a:spcPct val="135714"/>
              </a:lnSpc>
              <a:spcBef>
                <a:spcPts val="0"/>
              </a:spcBef>
              <a:spcAft>
                <a:spcPts val="0"/>
              </a:spcAft>
              <a:buNone/>
            </a:pPr>
            <a:r>
              <a:rPr lang="es" sz="2000">
                <a:solidFill>
                  <a:srgbClr val="89DDFF"/>
                </a:solidFill>
                <a:highlight>
                  <a:srgbClr val="252526"/>
                </a:highlight>
              </a:rPr>
              <a:t>&lt;/</a:t>
            </a:r>
            <a:r>
              <a:rPr lang="es" sz="2000">
                <a:solidFill>
                  <a:srgbClr val="F07178"/>
                </a:solidFill>
                <a:highlight>
                  <a:srgbClr val="252526"/>
                </a:highlight>
              </a:rPr>
              <a:t>dl</a:t>
            </a:r>
            <a:r>
              <a:rPr lang="es" sz="2000">
                <a:solidFill>
                  <a:srgbClr val="89DDFF"/>
                </a:solidFill>
                <a:highlight>
                  <a:srgbClr val="252526"/>
                </a:highlight>
              </a:rPr>
              <a:t>&gt;</a:t>
            </a:r>
            <a:endParaRPr sz="1900"/>
          </a:p>
        </p:txBody>
      </p:sp>
      <p:pic>
        <p:nvPicPr>
          <p:cNvPr id="222" name="Google Shape;222;p39"/>
          <p:cNvPicPr preferRelativeResize="0"/>
          <p:nvPr/>
        </p:nvPicPr>
        <p:blipFill rotWithShape="1">
          <a:blip r:embed="rId3">
            <a:alphaModFix/>
          </a:blip>
          <a:srcRect b="77086" l="0" r="76445" t="12864"/>
          <a:stretch/>
        </p:blipFill>
        <p:spPr>
          <a:xfrm>
            <a:off x="4648198" y="2357400"/>
            <a:ext cx="4038600" cy="1079999"/>
          </a:xfrm>
          <a:prstGeom prst="rect">
            <a:avLst/>
          </a:prstGeom>
          <a:noFill/>
          <a:ln>
            <a:noFill/>
          </a:ln>
        </p:spPr>
      </p:pic>
      <p:sp>
        <p:nvSpPr>
          <p:cNvPr id="223" name="Google Shape;223;p39"/>
          <p:cNvSpPr txBox="1"/>
          <p:nvPr>
            <p:ph idx="2" type="body"/>
          </p:nvPr>
        </p:nvSpPr>
        <p:spPr>
          <a:xfrm>
            <a:off x="4648200" y="1200150"/>
            <a:ext cx="4038600" cy="3394500"/>
          </a:xfrm>
          <a:prstGeom prst="rect">
            <a:avLst/>
          </a:prstGeom>
        </p:spPr>
        <p:txBody>
          <a:bodyPr anchorCtr="0" anchor="t" bIns="45700" lIns="91425" spcFirstLastPara="1" rIns="91425" wrap="square" tIns="45700">
            <a:normAutofit/>
          </a:bodyPr>
          <a:lstStyle/>
          <a:p>
            <a:pPr indent="0" lvl="0" marL="0" rtl="0" algn="l">
              <a:spcBef>
                <a:spcPts val="560"/>
              </a:spcBef>
              <a:spcAft>
                <a:spcPts val="0"/>
              </a:spcAft>
              <a:buClr>
                <a:schemeClr val="dk1"/>
              </a:buClr>
              <a:buSzPts val="1100"/>
              <a:buFont typeface="Arial"/>
              <a:buNone/>
            </a:pPr>
            <a:r>
              <a:rPr lang="es"/>
              <a:t>Este código mostraría en pantalla algo como esto:</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40"/>
          <p:cNvSpPr txBox="1"/>
          <p:nvPr>
            <p:ph type="title"/>
          </p:nvPr>
        </p:nvSpPr>
        <p:spPr>
          <a:xfrm>
            <a:off x="457200" y="205978"/>
            <a:ext cx="8229600" cy="8574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s"/>
              <a:t>Ilustraciones (Figuras).</a:t>
            </a:r>
            <a:endParaRPr/>
          </a:p>
        </p:txBody>
      </p:sp>
      <p:sp>
        <p:nvSpPr>
          <p:cNvPr id="229" name="Google Shape;229;p40"/>
          <p:cNvSpPr txBox="1"/>
          <p:nvPr>
            <p:ph idx="1" type="body"/>
          </p:nvPr>
        </p:nvSpPr>
        <p:spPr>
          <a:xfrm>
            <a:off x="457200" y="1200150"/>
            <a:ext cx="4038600" cy="3394500"/>
          </a:xfrm>
          <a:prstGeom prst="rect">
            <a:avLst/>
          </a:prstGeom>
        </p:spPr>
        <p:txBody>
          <a:bodyPr anchorCtr="0" anchor="t" bIns="45700" lIns="91425" spcFirstLastPara="1" rIns="91425" wrap="square" tIns="45700">
            <a:normAutofit lnSpcReduction="10000"/>
          </a:bodyPr>
          <a:lstStyle/>
          <a:p>
            <a:pPr indent="0" lvl="0" marL="0" rtl="0" algn="l">
              <a:spcBef>
                <a:spcPts val="560"/>
              </a:spcBef>
              <a:spcAft>
                <a:spcPts val="0"/>
              </a:spcAft>
              <a:buNone/>
            </a:pPr>
            <a:r>
              <a:rPr lang="es"/>
              <a:t>Con estos elementos de agrupación se puede agrupar una imagen y su correspondiente pie de foto, pudiendo ampliar a otro tipo de contenidos multimedia como video o audio.</a:t>
            </a:r>
            <a:endParaRPr/>
          </a:p>
        </p:txBody>
      </p:sp>
      <p:graphicFrame>
        <p:nvGraphicFramePr>
          <p:cNvPr id="230" name="Google Shape;230;p40"/>
          <p:cNvGraphicFramePr/>
          <p:nvPr/>
        </p:nvGraphicFramePr>
        <p:xfrm>
          <a:off x="4648200" y="1200150"/>
          <a:ext cx="3000000" cy="3000000"/>
        </p:xfrm>
        <a:graphic>
          <a:graphicData uri="http://schemas.openxmlformats.org/drawingml/2006/table">
            <a:tbl>
              <a:tblPr>
                <a:noFill/>
                <a:tableStyleId>{B611F316-83EF-4A9F-8C5E-F7058625F280}</a:tableStyleId>
              </a:tblPr>
              <a:tblGrid>
                <a:gridCol w="1101650"/>
                <a:gridCol w="2936950"/>
              </a:tblGrid>
              <a:tr h="1131500">
                <a:tc>
                  <a:txBody>
                    <a:bodyPr/>
                    <a:lstStyle/>
                    <a:p>
                      <a:pPr indent="0" lvl="0" marL="0" rtl="0" algn="l">
                        <a:lnSpc>
                          <a:spcPct val="115000"/>
                        </a:lnSpc>
                        <a:spcBef>
                          <a:spcPts val="0"/>
                        </a:spcBef>
                        <a:spcAft>
                          <a:spcPts val="0"/>
                        </a:spcAft>
                        <a:buNone/>
                      </a:pPr>
                      <a:r>
                        <a:rPr b="1" lang="es" sz="1800">
                          <a:solidFill>
                            <a:srgbClr val="FFFFFF"/>
                          </a:solidFill>
                          <a:latin typeface="Calibri"/>
                          <a:ea typeface="Calibri"/>
                          <a:cs typeface="Calibri"/>
                          <a:sym typeface="Calibri"/>
                        </a:rPr>
                        <a:t>Etiqueta</a:t>
                      </a:r>
                      <a:endParaRPr b="1" sz="1800">
                        <a:solidFill>
                          <a:srgbClr val="FFFFFF"/>
                        </a:solidFill>
                        <a:latin typeface="Calibri"/>
                        <a:ea typeface="Calibri"/>
                        <a:cs typeface="Calibri"/>
                        <a:sym typeface="Calibri"/>
                      </a:endParaRPr>
                    </a:p>
                  </a:txBody>
                  <a:tcPr marT="76200" marB="76200" marR="76200" marL="76200"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244061"/>
                    </a:solidFill>
                  </a:tcPr>
                </a:tc>
                <a:tc>
                  <a:txBody>
                    <a:bodyPr/>
                    <a:lstStyle/>
                    <a:p>
                      <a:pPr indent="0" lvl="0" marL="0" rtl="0" algn="l">
                        <a:lnSpc>
                          <a:spcPct val="115000"/>
                        </a:lnSpc>
                        <a:spcBef>
                          <a:spcPts val="0"/>
                        </a:spcBef>
                        <a:spcAft>
                          <a:spcPts val="0"/>
                        </a:spcAft>
                        <a:buNone/>
                      </a:pPr>
                      <a:r>
                        <a:rPr b="1" lang="es" sz="1800">
                          <a:solidFill>
                            <a:srgbClr val="FFFFFF"/>
                          </a:solidFill>
                          <a:latin typeface="Calibri"/>
                          <a:ea typeface="Calibri"/>
                          <a:cs typeface="Calibri"/>
                          <a:sym typeface="Calibri"/>
                        </a:rPr>
                        <a:t>Descripción</a:t>
                      </a:r>
                      <a:endParaRPr b="1" sz="1800">
                        <a:solidFill>
                          <a:srgbClr val="FFFFFF"/>
                        </a:solidFill>
                        <a:latin typeface="Calibri"/>
                        <a:ea typeface="Calibri"/>
                        <a:cs typeface="Calibri"/>
                        <a:sym typeface="Calibri"/>
                      </a:endParaRPr>
                    </a:p>
                  </a:txBody>
                  <a:tcPr marT="76200" marB="76200" marR="76200" marL="76200"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244061"/>
                    </a:solidFill>
                  </a:tcPr>
                </a:tc>
              </a:tr>
              <a:tr h="1131500">
                <a:tc>
                  <a:txBody>
                    <a:bodyPr/>
                    <a:lstStyle/>
                    <a:p>
                      <a:pPr indent="0" lvl="0" marL="0" rtl="0" algn="l">
                        <a:spcBef>
                          <a:spcPts val="0"/>
                        </a:spcBef>
                        <a:spcAft>
                          <a:spcPts val="0"/>
                        </a:spcAft>
                        <a:buNone/>
                      </a:pPr>
                      <a:r>
                        <a:rPr lang="es" sz="1800">
                          <a:solidFill>
                            <a:schemeClr val="dk1"/>
                          </a:solidFill>
                          <a:latin typeface="Calibri"/>
                          <a:ea typeface="Calibri"/>
                          <a:cs typeface="Calibri"/>
                          <a:sym typeface="Calibri"/>
                        </a:rPr>
                        <a:t>&lt;figure&gt;</a:t>
                      </a:r>
                      <a:endParaRPr sz="1800">
                        <a:solidFill>
                          <a:schemeClr val="dk1"/>
                        </a:solidFill>
                        <a:latin typeface="Calibri"/>
                        <a:ea typeface="Calibri"/>
                        <a:cs typeface="Calibri"/>
                        <a:sym typeface="Calibri"/>
                      </a:endParaRPr>
                    </a:p>
                  </a:txBody>
                  <a:tcPr marT="76200" marB="76200" marR="76200" marL="76200"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s" sz="1800">
                          <a:solidFill>
                            <a:schemeClr val="dk1"/>
                          </a:solidFill>
                          <a:latin typeface="Calibri"/>
                          <a:ea typeface="Calibri"/>
                          <a:cs typeface="Calibri"/>
                          <a:sym typeface="Calibri"/>
                        </a:rPr>
                        <a:t>Establece una figura, que puede contener una serie de elementos diversos.</a:t>
                      </a:r>
                      <a:endParaRPr sz="1800">
                        <a:solidFill>
                          <a:schemeClr val="dk1"/>
                        </a:solidFill>
                        <a:latin typeface="Calibri"/>
                        <a:ea typeface="Calibri"/>
                        <a:cs typeface="Calibri"/>
                        <a:sym typeface="Calibri"/>
                      </a:endParaRPr>
                    </a:p>
                  </a:txBody>
                  <a:tcPr marT="76200" marB="76200" marR="76200" marL="76200"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1131500">
                <a:tc>
                  <a:txBody>
                    <a:bodyPr/>
                    <a:lstStyle/>
                    <a:p>
                      <a:pPr indent="0" lvl="0" marL="0" rtl="0" algn="l">
                        <a:spcBef>
                          <a:spcPts val="0"/>
                        </a:spcBef>
                        <a:spcAft>
                          <a:spcPts val="0"/>
                        </a:spcAft>
                        <a:buNone/>
                      </a:pPr>
                      <a:r>
                        <a:rPr lang="es" sz="1800">
                          <a:solidFill>
                            <a:schemeClr val="dk1"/>
                          </a:solidFill>
                          <a:latin typeface="Calibri"/>
                          <a:ea typeface="Calibri"/>
                          <a:cs typeface="Calibri"/>
                          <a:sym typeface="Calibri"/>
                        </a:rPr>
                        <a:t>&lt;figcaption&gt;</a:t>
                      </a:r>
                      <a:endParaRPr sz="1800">
                        <a:solidFill>
                          <a:schemeClr val="dk1"/>
                        </a:solidFill>
                        <a:latin typeface="Calibri"/>
                        <a:ea typeface="Calibri"/>
                        <a:cs typeface="Calibri"/>
                        <a:sym typeface="Calibri"/>
                      </a:endParaRPr>
                    </a:p>
                  </a:txBody>
                  <a:tcPr marT="76200" marB="76200" marR="76200" marL="76200"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s" sz="1800">
                          <a:solidFill>
                            <a:schemeClr val="dk1"/>
                          </a:solidFill>
                          <a:latin typeface="Calibri"/>
                          <a:ea typeface="Calibri"/>
                          <a:cs typeface="Calibri"/>
                          <a:sym typeface="Calibri"/>
                        </a:rPr>
                        <a:t>Asocia una leyenda, generalmente texto, a la figura anterior. Opcional.</a:t>
                      </a:r>
                      <a:endParaRPr sz="1800">
                        <a:solidFill>
                          <a:schemeClr val="dk1"/>
                        </a:solidFill>
                        <a:latin typeface="Calibri"/>
                        <a:ea typeface="Calibri"/>
                        <a:cs typeface="Calibri"/>
                        <a:sym typeface="Calibri"/>
                      </a:endParaRPr>
                    </a:p>
                  </a:txBody>
                  <a:tcPr marT="76200" marB="76200" marR="76200" marL="76200"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41"/>
          <p:cNvSpPr txBox="1"/>
          <p:nvPr>
            <p:ph idx="1" type="body"/>
          </p:nvPr>
        </p:nvSpPr>
        <p:spPr>
          <a:xfrm>
            <a:off x="685800" y="377850"/>
            <a:ext cx="7772400" cy="2291400"/>
          </a:xfrm>
          <a:prstGeom prst="rect">
            <a:avLst/>
          </a:prstGeom>
        </p:spPr>
        <p:txBody>
          <a:bodyPr anchorCtr="0" anchor="b" bIns="45700" lIns="91425" spcFirstLastPara="1" rIns="91425" wrap="square" tIns="45700">
            <a:noAutofit/>
          </a:bodyPr>
          <a:lstStyle/>
          <a:p>
            <a:pPr indent="0" lvl="0" marL="0" rtl="0" algn="l">
              <a:lnSpc>
                <a:spcPct val="135714"/>
              </a:lnSpc>
              <a:spcBef>
                <a:spcPts val="0"/>
              </a:spcBef>
              <a:spcAft>
                <a:spcPts val="0"/>
              </a:spcAft>
              <a:buNone/>
            </a:pPr>
            <a:r>
              <a:rPr lang="es" sz="2250">
                <a:solidFill>
                  <a:schemeClr val="dk1"/>
                </a:solidFill>
              </a:rPr>
              <a:t>Ejemplo:</a:t>
            </a:r>
            <a:endParaRPr sz="2250">
              <a:solidFill>
                <a:schemeClr val="dk1"/>
              </a:solidFill>
            </a:endParaRPr>
          </a:p>
          <a:p>
            <a:pPr indent="0" lvl="0" marL="0" rtl="0" algn="l">
              <a:lnSpc>
                <a:spcPct val="135714"/>
              </a:lnSpc>
              <a:spcBef>
                <a:spcPts val="0"/>
              </a:spcBef>
              <a:spcAft>
                <a:spcPts val="0"/>
              </a:spcAft>
              <a:buClr>
                <a:schemeClr val="dk1"/>
              </a:buClr>
              <a:buSzPts val="1100"/>
              <a:buFont typeface="Arial"/>
              <a:buNone/>
            </a:pPr>
            <a:r>
              <a:rPr lang="es" sz="1750">
                <a:solidFill>
                  <a:srgbClr val="89DDFF"/>
                </a:solidFill>
                <a:highlight>
                  <a:srgbClr val="252526"/>
                </a:highlight>
              </a:rPr>
              <a:t>&lt;</a:t>
            </a:r>
            <a:r>
              <a:rPr lang="es" sz="1750">
                <a:solidFill>
                  <a:srgbClr val="F07178"/>
                </a:solidFill>
                <a:highlight>
                  <a:srgbClr val="252526"/>
                </a:highlight>
              </a:rPr>
              <a:t>figure</a:t>
            </a:r>
            <a:r>
              <a:rPr lang="es" sz="1750">
                <a:solidFill>
                  <a:srgbClr val="89DDFF"/>
                </a:solidFill>
                <a:highlight>
                  <a:srgbClr val="252526"/>
                </a:highlight>
              </a:rPr>
              <a:t>&gt;</a:t>
            </a:r>
            <a:endParaRPr sz="1750">
              <a:solidFill>
                <a:srgbClr val="89DDFF"/>
              </a:solidFill>
              <a:highlight>
                <a:srgbClr val="252526"/>
              </a:highlight>
            </a:endParaRPr>
          </a:p>
          <a:p>
            <a:pPr indent="0" lvl="0" marL="0" rtl="0" algn="l">
              <a:lnSpc>
                <a:spcPct val="135714"/>
              </a:lnSpc>
              <a:spcBef>
                <a:spcPts val="0"/>
              </a:spcBef>
              <a:spcAft>
                <a:spcPts val="0"/>
              </a:spcAft>
              <a:buClr>
                <a:schemeClr val="dk1"/>
              </a:buClr>
              <a:buSzPts val="1100"/>
              <a:buFont typeface="Arial"/>
              <a:buNone/>
            </a:pPr>
            <a:r>
              <a:rPr lang="es" sz="1750">
                <a:solidFill>
                  <a:srgbClr val="EEFFFF"/>
                </a:solidFill>
                <a:highlight>
                  <a:srgbClr val="252526"/>
                </a:highlight>
              </a:rPr>
              <a:t>      </a:t>
            </a:r>
            <a:r>
              <a:rPr lang="es" sz="1750">
                <a:solidFill>
                  <a:srgbClr val="89DDFF"/>
                </a:solidFill>
                <a:highlight>
                  <a:srgbClr val="252526"/>
                </a:highlight>
              </a:rPr>
              <a:t>&lt;</a:t>
            </a:r>
            <a:r>
              <a:rPr lang="es" sz="1750">
                <a:solidFill>
                  <a:srgbClr val="F07178"/>
                </a:solidFill>
                <a:highlight>
                  <a:srgbClr val="252526"/>
                </a:highlight>
              </a:rPr>
              <a:t>img</a:t>
            </a:r>
            <a:r>
              <a:rPr lang="es" sz="1750">
                <a:solidFill>
                  <a:srgbClr val="89DDFF"/>
                </a:solidFill>
                <a:highlight>
                  <a:srgbClr val="252526"/>
                </a:highlight>
              </a:rPr>
              <a:t> </a:t>
            </a:r>
            <a:r>
              <a:rPr lang="es" sz="1750">
                <a:solidFill>
                  <a:srgbClr val="C792EA"/>
                </a:solidFill>
                <a:highlight>
                  <a:srgbClr val="252526"/>
                </a:highlight>
              </a:rPr>
              <a:t>src</a:t>
            </a:r>
            <a:r>
              <a:rPr lang="es" sz="1750">
                <a:solidFill>
                  <a:srgbClr val="89DDFF"/>
                </a:solidFill>
                <a:highlight>
                  <a:srgbClr val="252526"/>
                </a:highlight>
              </a:rPr>
              <a:t>="</a:t>
            </a:r>
            <a:r>
              <a:rPr lang="es" sz="1750">
                <a:solidFill>
                  <a:srgbClr val="C3E88D"/>
                </a:solidFill>
                <a:highlight>
                  <a:srgbClr val="252526"/>
                </a:highlight>
              </a:rPr>
              <a:t>https://www.w3.org/html/logo/downloads/HTML5_Logo_128.png</a:t>
            </a:r>
            <a:r>
              <a:rPr lang="es" sz="1750">
                <a:solidFill>
                  <a:srgbClr val="89DDFF"/>
                </a:solidFill>
                <a:highlight>
                  <a:srgbClr val="252526"/>
                </a:highlight>
              </a:rPr>
              <a:t>" </a:t>
            </a:r>
            <a:r>
              <a:rPr lang="es" sz="1750">
                <a:solidFill>
                  <a:srgbClr val="C792EA"/>
                </a:solidFill>
                <a:highlight>
                  <a:srgbClr val="252526"/>
                </a:highlight>
              </a:rPr>
              <a:t>alt</a:t>
            </a:r>
            <a:r>
              <a:rPr lang="es" sz="1750">
                <a:solidFill>
                  <a:srgbClr val="89DDFF"/>
                </a:solidFill>
                <a:highlight>
                  <a:srgbClr val="252526"/>
                </a:highlight>
              </a:rPr>
              <a:t>="</a:t>
            </a:r>
            <a:r>
              <a:rPr lang="es" sz="1750">
                <a:solidFill>
                  <a:srgbClr val="C3E88D"/>
                </a:solidFill>
                <a:highlight>
                  <a:srgbClr val="252526"/>
                </a:highlight>
              </a:rPr>
              <a:t>Logotipo de HTML5</a:t>
            </a:r>
            <a:r>
              <a:rPr lang="es" sz="1750">
                <a:solidFill>
                  <a:srgbClr val="89DDFF"/>
                </a:solidFill>
                <a:highlight>
                  <a:srgbClr val="252526"/>
                </a:highlight>
              </a:rPr>
              <a:t>" /&gt;</a:t>
            </a:r>
            <a:endParaRPr sz="1750">
              <a:solidFill>
                <a:srgbClr val="89DDFF"/>
              </a:solidFill>
              <a:highlight>
                <a:srgbClr val="252526"/>
              </a:highlight>
            </a:endParaRPr>
          </a:p>
          <a:p>
            <a:pPr indent="0" lvl="0" marL="0" rtl="0" algn="l">
              <a:lnSpc>
                <a:spcPct val="135714"/>
              </a:lnSpc>
              <a:spcBef>
                <a:spcPts val="0"/>
              </a:spcBef>
              <a:spcAft>
                <a:spcPts val="0"/>
              </a:spcAft>
              <a:buClr>
                <a:schemeClr val="dk1"/>
              </a:buClr>
              <a:buSzPts val="1100"/>
              <a:buFont typeface="Arial"/>
              <a:buNone/>
            </a:pPr>
            <a:r>
              <a:rPr lang="es" sz="1750">
                <a:solidFill>
                  <a:srgbClr val="EEFFFF"/>
                </a:solidFill>
                <a:highlight>
                  <a:srgbClr val="252526"/>
                </a:highlight>
              </a:rPr>
              <a:t>      </a:t>
            </a:r>
            <a:r>
              <a:rPr lang="es" sz="1750">
                <a:solidFill>
                  <a:srgbClr val="89DDFF"/>
                </a:solidFill>
                <a:highlight>
                  <a:srgbClr val="252526"/>
                </a:highlight>
              </a:rPr>
              <a:t>&lt;</a:t>
            </a:r>
            <a:r>
              <a:rPr lang="es" sz="1750">
                <a:solidFill>
                  <a:srgbClr val="F07178"/>
                </a:solidFill>
                <a:highlight>
                  <a:srgbClr val="252526"/>
                </a:highlight>
              </a:rPr>
              <a:t>figcaption</a:t>
            </a:r>
            <a:r>
              <a:rPr lang="es" sz="1750">
                <a:solidFill>
                  <a:srgbClr val="89DDFF"/>
                </a:solidFill>
                <a:highlight>
                  <a:srgbClr val="252526"/>
                </a:highlight>
              </a:rPr>
              <a:t>&gt;</a:t>
            </a:r>
            <a:r>
              <a:rPr lang="es" sz="1750">
                <a:solidFill>
                  <a:srgbClr val="EEFFFF"/>
                </a:solidFill>
                <a:highlight>
                  <a:srgbClr val="252526"/>
                </a:highlight>
              </a:rPr>
              <a:t>Logotipo oficial del lenguaje de marcas HTML5.</a:t>
            </a:r>
            <a:r>
              <a:rPr lang="es" sz="1750">
                <a:solidFill>
                  <a:srgbClr val="89DDFF"/>
                </a:solidFill>
                <a:highlight>
                  <a:srgbClr val="252526"/>
                </a:highlight>
              </a:rPr>
              <a:t>&lt;/</a:t>
            </a:r>
            <a:r>
              <a:rPr lang="es" sz="1750">
                <a:solidFill>
                  <a:srgbClr val="F07178"/>
                </a:solidFill>
                <a:highlight>
                  <a:srgbClr val="252526"/>
                </a:highlight>
              </a:rPr>
              <a:t>figcaption</a:t>
            </a:r>
            <a:r>
              <a:rPr lang="es" sz="1750">
                <a:solidFill>
                  <a:srgbClr val="89DDFF"/>
                </a:solidFill>
                <a:highlight>
                  <a:srgbClr val="252526"/>
                </a:highlight>
              </a:rPr>
              <a:t>&gt;</a:t>
            </a:r>
            <a:endParaRPr sz="1750">
              <a:solidFill>
                <a:srgbClr val="89DDFF"/>
              </a:solidFill>
              <a:highlight>
                <a:srgbClr val="252526"/>
              </a:highlight>
            </a:endParaRPr>
          </a:p>
          <a:p>
            <a:pPr indent="0" lvl="0" marL="0" rtl="0" algn="l">
              <a:lnSpc>
                <a:spcPct val="135714"/>
              </a:lnSpc>
              <a:spcBef>
                <a:spcPts val="0"/>
              </a:spcBef>
              <a:spcAft>
                <a:spcPts val="0"/>
              </a:spcAft>
              <a:buNone/>
            </a:pPr>
            <a:r>
              <a:rPr lang="es" sz="1750">
                <a:solidFill>
                  <a:srgbClr val="89DDFF"/>
                </a:solidFill>
                <a:highlight>
                  <a:srgbClr val="252526"/>
                </a:highlight>
              </a:rPr>
              <a:t>&lt;/</a:t>
            </a:r>
            <a:r>
              <a:rPr lang="es" sz="1750">
                <a:solidFill>
                  <a:srgbClr val="F07178"/>
                </a:solidFill>
                <a:highlight>
                  <a:srgbClr val="252526"/>
                </a:highlight>
              </a:rPr>
              <a:t>figure</a:t>
            </a:r>
            <a:r>
              <a:rPr lang="es" sz="1750">
                <a:solidFill>
                  <a:srgbClr val="89DDFF"/>
                </a:solidFill>
                <a:highlight>
                  <a:srgbClr val="252526"/>
                </a:highlight>
              </a:rPr>
              <a:t>&gt;</a:t>
            </a:r>
            <a:endParaRPr sz="3500"/>
          </a:p>
        </p:txBody>
      </p:sp>
      <p:pic>
        <p:nvPicPr>
          <p:cNvPr id="236" name="Google Shape;236;p41"/>
          <p:cNvPicPr preferRelativeResize="0"/>
          <p:nvPr/>
        </p:nvPicPr>
        <p:blipFill rotWithShape="1">
          <a:blip r:embed="rId3">
            <a:alphaModFix/>
          </a:blip>
          <a:srcRect b="63202" l="0" r="73163" t="13731"/>
          <a:stretch/>
        </p:blipFill>
        <p:spPr>
          <a:xfrm>
            <a:off x="2592000" y="2571750"/>
            <a:ext cx="3960000" cy="1821599"/>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42"/>
          <p:cNvSpPr txBox="1"/>
          <p:nvPr>
            <p:ph type="title"/>
          </p:nvPr>
        </p:nvSpPr>
        <p:spPr>
          <a:xfrm>
            <a:off x="457200" y="205978"/>
            <a:ext cx="8229600" cy="8574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s"/>
              <a:t>Enlaces o </a:t>
            </a:r>
            <a:r>
              <a:rPr lang="es"/>
              <a:t>hipervínculos</a:t>
            </a:r>
            <a:r>
              <a:rPr lang="es"/>
              <a:t>.</a:t>
            </a:r>
            <a:endParaRPr/>
          </a:p>
        </p:txBody>
      </p:sp>
      <p:sp>
        <p:nvSpPr>
          <p:cNvPr id="242" name="Google Shape;242;p42"/>
          <p:cNvSpPr txBox="1"/>
          <p:nvPr>
            <p:ph idx="1" type="body"/>
          </p:nvPr>
        </p:nvSpPr>
        <p:spPr>
          <a:xfrm>
            <a:off x="467550" y="1167600"/>
            <a:ext cx="8229600" cy="1760400"/>
          </a:xfrm>
          <a:prstGeom prst="rect">
            <a:avLst/>
          </a:prstGeom>
        </p:spPr>
        <p:txBody>
          <a:bodyPr anchorCtr="0" anchor="t" bIns="45700" lIns="91425" spcFirstLastPara="1" rIns="91425" wrap="square" tIns="45700">
            <a:normAutofit lnSpcReduction="20000"/>
          </a:bodyPr>
          <a:lstStyle/>
          <a:p>
            <a:pPr indent="0" lvl="0" marL="0" rtl="0" algn="l">
              <a:spcBef>
                <a:spcPts val="360"/>
              </a:spcBef>
              <a:spcAft>
                <a:spcPts val="0"/>
              </a:spcAft>
              <a:buNone/>
            </a:pPr>
            <a:r>
              <a:rPr lang="es"/>
              <a:t>Una de las etiquetas </a:t>
            </a:r>
            <a:r>
              <a:rPr lang="es"/>
              <a:t>más</a:t>
            </a:r>
            <a:r>
              <a:rPr lang="es"/>
              <a:t> importantes de HTML es la etiqueta &lt;a&gt;. Esta etiqueta se utiliza para crear los llamados </a:t>
            </a:r>
            <a:r>
              <a:rPr b="1" lang="es"/>
              <a:t>enlaces, </a:t>
            </a:r>
            <a:r>
              <a:rPr b="1" lang="es"/>
              <a:t>vínculos</a:t>
            </a:r>
            <a:r>
              <a:rPr b="1" lang="es"/>
              <a:t> o </a:t>
            </a:r>
            <a:r>
              <a:rPr b="1" lang="es"/>
              <a:t>hipervínculos</a:t>
            </a:r>
            <a:r>
              <a:rPr b="1" lang="es"/>
              <a:t>. </a:t>
            </a:r>
            <a:endParaRPr/>
          </a:p>
        </p:txBody>
      </p:sp>
      <p:graphicFrame>
        <p:nvGraphicFramePr>
          <p:cNvPr id="243" name="Google Shape;243;p42"/>
          <p:cNvGraphicFramePr/>
          <p:nvPr/>
        </p:nvGraphicFramePr>
        <p:xfrm>
          <a:off x="962850" y="3047100"/>
          <a:ext cx="3000000" cy="3000000"/>
        </p:xfrm>
        <a:graphic>
          <a:graphicData uri="http://schemas.openxmlformats.org/drawingml/2006/table">
            <a:tbl>
              <a:tblPr>
                <a:noFill/>
                <a:tableStyleId>{B611F316-83EF-4A9F-8C5E-F7058625F280}</a:tableStyleId>
              </a:tblPr>
              <a:tblGrid>
                <a:gridCol w="1291525"/>
                <a:gridCol w="5947475"/>
              </a:tblGrid>
              <a:tr h="381000">
                <a:tc>
                  <a:txBody>
                    <a:bodyPr/>
                    <a:lstStyle/>
                    <a:p>
                      <a:pPr indent="0" lvl="0" marL="0" rtl="0" algn="l">
                        <a:lnSpc>
                          <a:spcPct val="115000"/>
                        </a:lnSpc>
                        <a:spcBef>
                          <a:spcPts val="0"/>
                        </a:spcBef>
                        <a:spcAft>
                          <a:spcPts val="0"/>
                        </a:spcAft>
                        <a:buNone/>
                      </a:pPr>
                      <a:r>
                        <a:rPr b="1" lang="es" sz="2200">
                          <a:solidFill>
                            <a:schemeClr val="lt1"/>
                          </a:solidFill>
                          <a:latin typeface="Calibri"/>
                          <a:ea typeface="Calibri"/>
                          <a:cs typeface="Calibri"/>
                          <a:sym typeface="Calibri"/>
                        </a:rPr>
                        <a:t>Etiqueta</a:t>
                      </a:r>
                      <a:endParaRPr b="1" sz="2200">
                        <a:solidFill>
                          <a:schemeClr val="lt1"/>
                        </a:solidFill>
                        <a:latin typeface="Calibri"/>
                        <a:ea typeface="Calibri"/>
                        <a:cs typeface="Calibri"/>
                        <a:sym typeface="Calibri"/>
                      </a:endParaRPr>
                    </a:p>
                  </a:txBody>
                  <a:tcPr marT="76200" marB="76200" marR="76200" marL="76200"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244061"/>
                    </a:solidFill>
                  </a:tcPr>
                </a:tc>
                <a:tc>
                  <a:txBody>
                    <a:bodyPr/>
                    <a:lstStyle/>
                    <a:p>
                      <a:pPr indent="0" lvl="0" marL="0" rtl="0" algn="l">
                        <a:lnSpc>
                          <a:spcPct val="115000"/>
                        </a:lnSpc>
                        <a:spcBef>
                          <a:spcPts val="0"/>
                        </a:spcBef>
                        <a:spcAft>
                          <a:spcPts val="0"/>
                        </a:spcAft>
                        <a:buNone/>
                      </a:pPr>
                      <a:r>
                        <a:rPr b="1" lang="es" sz="2200">
                          <a:solidFill>
                            <a:schemeClr val="lt1"/>
                          </a:solidFill>
                          <a:latin typeface="Calibri"/>
                          <a:ea typeface="Calibri"/>
                          <a:cs typeface="Calibri"/>
                          <a:sym typeface="Calibri"/>
                        </a:rPr>
                        <a:t>Descripción</a:t>
                      </a:r>
                      <a:endParaRPr b="1" sz="2200">
                        <a:solidFill>
                          <a:schemeClr val="lt1"/>
                        </a:solidFill>
                        <a:latin typeface="Calibri"/>
                        <a:ea typeface="Calibri"/>
                        <a:cs typeface="Calibri"/>
                        <a:sym typeface="Calibri"/>
                      </a:endParaRPr>
                    </a:p>
                  </a:txBody>
                  <a:tcPr marT="76200" marB="76200" marR="76200" marL="76200"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244061"/>
                    </a:solidFill>
                  </a:tcPr>
                </a:tc>
              </a:tr>
              <a:tr h="381000">
                <a:tc>
                  <a:txBody>
                    <a:bodyPr/>
                    <a:lstStyle/>
                    <a:p>
                      <a:pPr indent="0" lvl="0" marL="0" rtl="0" algn="l">
                        <a:spcBef>
                          <a:spcPts val="0"/>
                        </a:spcBef>
                        <a:spcAft>
                          <a:spcPts val="0"/>
                        </a:spcAft>
                        <a:buNone/>
                      </a:pPr>
                      <a:r>
                        <a:rPr lang="es" sz="2200">
                          <a:solidFill>
                            <a:schemeClr val="dk1"/>
                          </a:solidFill>
                          <a:latin typeface="Calibri"/>
                          <a:ea typeface="Calibri"/>
                          <a:cs typeface="Calibri"/>
                          <a:sym typeface="Calibri"/>
                        </a:rPr>
                        <a:t>&lt;a&gt;</a:t>
                      </a:r>
                      <a:endParaRPr sz="2200">
                        <a:solidFill>
                          <a:schemeClr val="dk1"/>
                        </a:solidFill>
                        <a:latin typeface="Calibri"/>
                        <a:ea typeface="Calibri"/>
                        <a:cs typeface="Calibri"/>
                        <a:sym typeface="Calibri"/>
                      </a:endParaRPr>
                    </a:p>
                  </a:txBody>
                  <a:tcPr marT="76200" marB="76200" marR="76200" marL="76200"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s" sz="2200">
                          <a:solidFill>
                            <a:schemeClr val="dk1"/>
                          </a:solidFill>
                          <a:latin typeface="Calibri"/>
                          <a:ea typeface="Calibri"/>
                          <a:cs typeface="Calibri"/>
                          <a:sym typeface="Calibri"/>
                        </a:rPr>
                        <a:t>Etiqueta para hacer referencia a otras páginas web o recursos como documentos o archivos.</a:t>
                      </a:r>
                      <a:endParaRPr sz="2200">
                        <a:solidFill>
                          <a:schemeClr val="dk1"/>
                        </a:solidFill>
                        <a:latin typeface="Calibri"/>
                        <a:ea typeface="Calibri"/>
                        <a:cs typeface="Calibri"/>
                        <a:sym typeface="Calibri"/>
                      </a:endParaRPr>
                    </a:p>
                  </a:txBody>
                  <a:tcPr marT="76200" marB="76200" marR="76200" marL="76200"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43"/>
          <p:cNvSpPr txBox="1"/>
          <p:nvPr>
            <p:ph type="title"/>
          </p:nvPr>
        </p:nvSpPr>
        <p:spPr>
          <a:xfrm>
            <a:off x="457200" y="205978"/>
            <a:ext cx="8229600" cy="8574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t/>
            </a:r>
            <a:endParaRPr/>
          </a:p>
        </p:txBody>
      </p:sp>
      <p:sp>
        <p:nvSpPr>
          <p:cNvPr id="249" name="Google Shape;249;p43"/>
          <p:cNvSpPr txBox="1"/>
          <p:nvPr>
            <p:ph idx="1" type="body"/>
          </p:nvPr>
        </p:nvSpPr>
        <p:spPr>
          <a:xfrm>
            <a:off x="467544" y="1167594"/>
            <a:ext cx="8229600" cy="33945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rPr lang="es"/>
              <a:t>Esta etiqueta debe tener, como mínimo, el atributo href, ya que es el atributo con el que se especifica la dirección URL al documento que se quiere enlazar. </a:t>
            </a:r>
            <a:r>
              <a:rPr lang="es"/>
              <a:t>Aún así, la etiqueta &lt;a&gt; también tiene varios atributos opcionales como…</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graphicFrame>
        <p:nvGraphicFramePr>
          <p:cNvPr id="254" name="Google Shape;254;p44"/>
          <p:cNvGraphicFramePr/>
          <p:nvPr/>
        </p:nvGraphicFramePr>
        <p:xfrm>
          <a:off x="952500" y="621025"/>
          <a:ext cx="3000000" cy="3000000"/>
        </p:xfrm>
        <a:graphic>
          <a:graphicData uri="http://schemas.openxmlformats.org/drawingml/2006/table">
            <a:tbl>
              <a:tblPr>
                <a:noFill/>
                <a:tableStyleId>{B611F316-83EF-4A9F-8C5E-F7058625F280}</a:tableStyleId>
              </a:tblPr>
              <a:tblGrid>
                <a:gridCol w="1462325"/>
                <a:gridCol w="1401350"/>
                <a:gridCol w="4375325"/>
              </a:tblGrid>
              <a:tr h="381000">
                <a:tc>
                  <a:txBody>
                    <a:bodyPr/>
                    <a:lstStyle/>
                    <a:p>
                      <a:pPr indent="0" lvl="0" marL="0" rtl="0" algn="l">
                        <a:lnSpc>
                          <a:spcPct val="115000"/>
                        </a:lnSpc>
                        <a:spcBef>
                          <a:spcPts val="0"/>
                        </a:spcBef>
                        <a:spcAft>
                          <a:spcPts val="0"/>
                        </a:spcAft>
                        <a:buNone/>
                      </a:pPr>
                      <a:r>
                        <a:rPr b="1" lang="es" sz="1600">
                          <a:solidFill>
                            <a:srgbClr val="FFFFFF"/>
                          </a:solidFill>
                          <a:latin typeface="Calibri"/>
                          <a:ea typeface="Calibri"/>
                          <a:cs typeface="Calibri"/>
                          <a:sym typeface="Calibri"/>
                        </a:rPr>
                        <a:t>Atributo</a:t>
                      </a:r>
                      <a:endParaRPr b="1" sz="1600">
                        <a:solidFill>
                          <a:srgbClr val="FFFFFF"/>
                        </a:solidFill>
                        <a:latin typeface="Calibri"/>
                        <a:ea typeface="Calibri"/>
                        <a:cs typeface="Calibri"/>
                        <a:sym typeface="Calibri"/>
                      </a:endParaRPr>
                    </a:p>
                  </a:txBody>
                  <a:tcPr marT="76200" marB="76200" marR="76200" marL="76200"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244061"/>
                    </a:solidFill>
                  </a:tcPr>
                </a:tc>
                <a:tc>
                  <a:txBody>
                    <a:bodyPr/>
                    <a:lstStyle/>
                    <a:p>
                      <a:pPr indent="0" lvl="0" marL="0" rtl="0" algn="l">
                        <a:lnSpc>
                          <a:spcPct val="115000"/>
                        </a:lnSpc>
                        <a:spcBef>
                          <a:spcPts val="0"/>
                        </a:spcBef>
                        <a:spcAft>
                          <a:spcPts val="0"/>
                        </a:spcAft>
                        <a:buNone/>
                      </a:pPr>
                      <a:r>
                        <a:rPr b="1" lang="es" sz="1600">
                          <a:solidFill>
                            <a:srgbClr val="FFFFFF"/>
                          </a:solidFill>
                          <a:latin typeface="Calibri"/>
                          <a:ea typeface="Calibri"/>
                          <a:cs typeface="Calibri"/>
                          <a:sym typeface="Calibri"/>
                        </a:rPr>
                        <a:t>Valor</a:t>
                      </a:r>
                      <a:endParaRPr b="1" sz="1600">
                        <a:solidFill>
                          <a:srgbClr val="FFFFFF"/>
                        </a:solidFill>
                        <a:latin typeface="Calibri"/>
                        <a:ea typeface="Calibri"/>
                        <a:cs typeface="Calibri"/>
                        <a:sym typeface="Calibri"/>
                      </a:endParaRPr>
                    </a:p>
                  </a:txBody>
                  <a:tcPr marT="76200" marB="76200" marR="76200" marL="76200"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244061"/>
                    </a:solidFill>
                  </a:tcPr>
                </a:tc>
                <a:tc>
                  <a:txBody>
                    <a:bodyPr/>
                    <a:lstStyle/>
                    <a:p>
                      <a:pPr indent="0" lvl="0" marL="0" rtl="0" algn="l">
                        <a:lnSpc>
                          <a:spcPct val="115000"/>
                        </a:lnSpc>
                        <a:spcBef>
                          <a:spcPts val="0"/>
                        </a:spcBef>
                        <a:spcAft>
                          <a:spcPts val="0"/>
                        </a:spcAft>
                        <a:buNone/>
                      </a:pPr>
                      <a:r>
                        <a:rPr b="1" lang="es" sz="1600">
                          <a:solidFill>
                            <a:srgbClr val="FFFFFF"/>
                          </a:solidFill>
                          <a:latin typeface="Calibri"/>
                          <a:ea typeface="Calibri"/>
                          <a:cs typeface="Calibri"/>
                          <a:sym typeface="Calibri"/>
                        </a:rPr>
                        <a:t>Descripción</a:t>
                      </a:r>
                      <a:endParaRPr b="1" sz="1600">
                        <a:solidFill>
                          <a:srgbClr val="FFFFFF"/>
                        </a:solidFill>
                        <a:latin typeface="Calibri"/>
                        <a:ea typeface="Calibri"/>
                        <a:cs typeface="Calibri"/>
                        <a:sym typeface="Calibri"/>
                      </a:endParaRPr>
                    </a:p>
                  </a:txBody>
                  <a:tcPr marT="76200" marB="76200" marR="76200" marL="76200"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244061"/>
                    </a:solidFill>
                  </a:tcPr>
                </a:tc>
              </a:tr>
              <a:tr h="381000">
                <a:tc>
                  <a:txBody>
                    <a:bodyPr/>
                    <a:lstStyle/>
                    <a:p>
                      <a:pPr indent="0" lvl="0" marL="0" rtl="0" algn="l">
                        <a:spcBef>
                          <a:spcPts val="0"/>
                        </a:spcBef>
                        <a:spcAft>
                          <a:spcPts val="0"/>
                        </a:spcAft>
                        <a:buNone/>
                      </a:pPr>
                      <a:r>
                        <a:rPr lang="es" sz="1600">
                          <a:solidFill>
                            <a:schemeClr val="dk1"/>
                          </a:solidFill>
                          <a:latin typeface="Calibri"/>
                          <a:ea typeface="Calibri"/>
                          <a:cs typeface="Calibri"/>
                          <a:sym typeface="Calibri"/>
                        </a:rPr>
                        <a:t>href</a:t>
                      </a:r>
                      <a:endParaRPr sz="1600">
                        <a:solidFill>
                          <a:schemeClr val="dk1"/>
                        </a:solidFill>
                        <a:latin typeface="Calibri"/>
                        <a:ea typeface="Calibri"/>
                        <a:cs typeface="Calibri"/>
                        <a:sym typeface="Calibri"/>
                      </a:endParaRPr>
                    </a:p>
                  </a:txBody>
                  <a:tcPr marT="76200" marB="76200" marR="76200" marL="76200"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i="1" lang="es" sz="1600" u="sng">
                          <a:solidFill>
                            <a:schemeClr val="dk1"/>
                          </a:solidFill>
                          <a:latin typeface="Calibri"/>
                          <a:ea typeface="Calibri"/>
                          <a:cs typeface="Calibri"/>
                          <a:sym typeface="Calibri"/>
                        </a:rPr>
                        <a:t>URL</a:t>
                      </a:r>
                      <a:endParaRPr i="1" sz="1600" u="sng">
                        <a:solidFill>
                          <a:schemeClr val="dk1"/>
                        </a:solidFill>
                        <a:latin typeface="Calibri"/>
                        <a:ea typeface="Calibri"/>
                        <a:cs typeface="Calibri"/>
                        <a:sym typeface="Calibri"/>
                      </a:endParaRPr>
                    </a:p>
                  </a:txBody>
                  <a:tcPr marT="76200" marB="76200" marR="76200" marL="76200"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s" sz="1600">
                          <a:solidFill>
                            <a:schemeClr val="dk1"/>
                          </a:solidFill>
                          <a:latin typeface="Calibri"/>
                          <a:ea typeface="Calibri"/>
                          <a:cs typeface="Calibri"/>
                          <a:sym typeface="Calibri"/>
                        </a:rPr>
                        <a:t>Enlace al documento que se quiere cargar. </a:t>
                      </a:r>
                      <a:r>
                        <a:rPr b="1" lang="es" sz="1600">
                          <a:solidFill>
                            <a:schemeClr val="dk1"/>
                          </a:solidFill>
                          <a:latin typeface="Calibri"/>
                          <a:ea typeface="Calibri"/>
                          <a:cs typeface="Calibri"/>
                          <a:sym typeface="Calibri"/>
                        </a:rPr>
                        <a:t>Atributo obligatorio</a:t>
                      </a:r>
                      <a:r>
                        <a:rPr lang="es" sz="1600">
                          <a:solidFill>
                            <a:schemeClr val="dk1"/>
                          </a:solidFill>
                          <a:latin typeface="Calibri"/>
                          <a:ea typeface="Calibri"/>
                          <a:cs typeface="Calibri"/>
                          <a:sym typeface="Calibri"/>
                        </a:rPr>
                        <a:t>.</a:t>
                      </a:r>
                      <a:endParaRPr sz="1600">
                        <a:solidFill>
                          <a:schemeClr val="dk1"/>
                        </a:solidFill>
                        <a:latin typeface="Calibri"/>
                        <a:ea typeface="Calibri"/>
                        <a:cs typeface="Calibri"/>
                        <a:sym typeface="Calibri"/>
                      </a:endParaRPr>
                    </a:p>
                  </a:txBody>
                  <a:tcPr marT="76200" marB="76200" marR="76200" marL="76200"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None/>
                      </a:pPr>
                      <a:r>
                        <a:rPr lang="es" sz="1600">
                          <a:solidFill>
                            <a:schemeClr val="dk1"/>
                          </a:solidFill>
                          <a:latin typeface="Calibri"/>
                          <a:ea typeface="Calibri"/>
                          <a:cs typeface="Calibri"/>
                          <a:sym typeface="Calibri"/>
                        </a:rPr>
                        <a:t>download</a:t>
                      </a:r>
                      <a:endParaRPr sz="1600">
                        <a:solidFill>
                          <a:schemeClr val="dk1"/>
                        </a:solidFill>
                        <a:latin typeface="Calibri"/>
                        <a:ea typeface="Calibri"/>
                        <a:cs typeface="Calibri"/>
                        <a:sym typeface="Calibri"/>
                      </a:endParaRPr>
                    </a:p>
                  </a:txBody>
                  <a:tcPr marT="76200" marB="76200" marR="76200" marL="76200"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i="1" lang="es" sz="1600" u="sng">
                          <a:solidFill>
                            <a:schemeClr val="dk1"/>
                          </a:solidFill>
                          <a:latin typeface="Calibri"/>
                          <a:ea typeface="Calibri"/>
                          <a:cs typeface="Calibri"/>
                          <a:sym typeface="Calibri"/>
                        </a:rPr>
                        <a:t>nombre.ext</a:t>
                      </a:r>
                      <a:endParaRPr i="1" sz="1600" u="sng">
                        <a:solidFill>
                          <a:schemeClr val="dk1"/>
                        </a:solidFill>
                        <a:latin typeface="Calibri"/>
                        <a:ea typeface="Calibri"/>
                        <a:cs typeface="Calibri"/>
                        <a:sym typeface="Calibri"/>
                      </a:endParaRPr>
                    </a:p>
                  </a:txBody>
                  <a:tcPr marT="76200" marB="76200" marR="76200" marL="76200"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s" sz="1600">
                          <a:solidFill>
                            <a:schemeClr val="dk1"/>
                          </a:solidFill>
                          <a:latin typeface="Calibri"/>
                          <a:ea typeface="Calibri"/>
                          <a:cs typeface="Calibri"/>
                          <a:sym typeface="Calibri"/>
                        </a:rPr>
                        <a:t>Descarga el enlace (href) en lugar de abrirlo. Si se indica valor, se renombra.</a:t>
                      </a:r>
                      <a:endParaRPr sz="1600">
                        <a:solidFill>
                          <a:schemeClr val="dk1"/>
                        </a:solidFill>
                        <a:latin typeface="Calibri"/>
                        <a:ea typeface="Calibri"/>
                        <a:cs typeface="Calibri"/>
                        <a:sym typeface="Calibri"/>
                      </a:endParaRPr>
                    </a:p>
                  </a:txBody>
                  <a:tcPr marT="76200" marB="76200" marR="76200" marL="76200"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1000">
                <a:tc rowSpan="5">
                  <a:txBody>
                    <a:bodyPr/>
                    <a:lstStyle/>
                    <a:p>
                      <a:pPr indent="0" lvl="0" marL="0" rtl="0" algn="l">
                        <a:spcBef>
                          <a:spcPts val="0"/>
                        </a:spcBef>
                        <a:spcAft>
                          <a:spcPts val="0"/>
                        </a:spcAft>
                        <a:buNone/>
                      </a:pPr>
                      <a:r>
                        <a:rPr lang="es" sz="1600">
                          <a:solidFill>
                            <a:schemeClr val="dk1"/>
                          </a:solidFill>
                          <a:latin typeface="Calibri"/>
                          <a:ea typeface="Calibri"/>
                          <a:cs typeface="Calibri"/>
                          <a:sym typeface="Calibri"/>
                        </a:rPr>
                        <a:t>target</a:t>
                      </a:r>
                      <a:endParaRPr sz="1600">
                        <a:solidFill>
                          <a:schemeClr val="dk1"/>
                        </a:solidFill>
                        <a:latin typeface="Calibri"/>
                        <a:ea typeface="Calibri"/>
                        <a:cs typeface="Calibri"/>
                        <a:sym typeface="Calibri"/>
                      </a:endParaRPr>
                    </a:p>
                  </a:txBody>
                  <a:tcPr marT="76200" marB="76200" marR="76200" marL="76200"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s" sz="1600">
                          <a:solidFill>
                            <a:schemeClr val="dk1"/>
                          </a:solidFill>
                          <a:latin typeface="Calibri"/>
                          <a:ea typeface="Calibri"/>
                          <a:cs typeface="Calibri"/>
                          <a:sym typeface="Calibri"/>
                        </a:rPr>
                        <a:t>_blank</a:t>
                      </a:r>
                      <a:endParaRPr sz="1600">
                        <a:solidFill>
                          <a:schemeClr val="dk1"/>
                        </a:solidFill>
                        <a:latin typeface="Calibri"/>
                        <a:ea typeface="Calibri"/>
                        <a:cs typeface="Calibri"/>
                        <a:sym typeface="Calibri"/>
                      </a:endParaRPr>
                    </a:p>
                  </a:txBody>
                  <a:tcPr marT="76200" marB="76200" marR="76200" marL="76200"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s" sz="1600">
                          <a:solidFill>
                            <a:schemeClr val="dk1"/>
                          </a:solidFill>
                          <a:latin typeface="Calibri"/>
                          <a:ea typeface="Calibri"/>
                          <a:cs typeface="Calibri"/>
                          <a:sym typeface="Calibri"/>
                        </a:rPr>
                        <a:t>Abre el enlace en una nueva pestaña.</a:t>
                      </a:r>
                      <a:endParaRPr sz="1600">
                        <a:solidFill>
                          <a:schemeClr val="dk1"/>
                        </a:solidFill>
                        <a:latin typeface="Calibri"/>
                        <a:ea typeface="Calibri"/>
                        <a:cs typeface="Calibri"/>
                        <a:sym typeface="Calibri"/>
                      </a:endParaRPr>
                    </a:p>
                  </a:txBody>
                  <a:tcPr marT="76200" marB="76200" marR="76200" marL="76200"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1000">
                <a:tc vMerge="1"/>
                <a:tc>
                  <a:txBody>
                    <a:bodyPr/>
                    <a:lstStyle/>
                    <a:p>
                      <a:pPr indent="0" lvl="0" marL="0" rtl="0" algn="l">
                        <a:spcBef>
                          <a:spcPts val="0"/>
                        </a:spcBef>
                        <a:spcAft>
                          <a:spcPts val="0"/>
                        </a:spcAft>
                        <a:buNone/>
                      </a:pPr>
                      <a:r>
                        <a:rPr lang="es" sz="1600">
                          <a:solidFill>
                            <a:schemeClr val="dk1"/>
                          </a:solidFill>
                          <a:latin typeface="Calibri"/>
                          <a:ea typeface="Calibri"/>
                          <a:cs typeface="Calibri"/>
                          <a:sym typeface="Calibri"/>
                        </a:rPr>
                        <a:t>_self</a:t>
                      </a:r>
                      <a:endParaRPr sz="1600">
                        <a:solidFill>
                          <a:schemeClr val="dk1"/>
                        </a:solidFill>
                        <a:latin typeface="Calibri"/>
                        <a:ea typeface="Calibri"/>
                        <a:cs typeface="Calibri"/>
                        <a:sym typeface="Calibri"/>
                      </a:endParaRPr>
                    </a:p>
                  </a:txBody>
                  <a:tcPr marT="76200" marB="76200" marR="76200" marL="76200"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s" sz="1600">
                          <a:solidFill>
                            <a:schemeClr val="dk1"/>
                          </a:solidFill>
                          <a:latin typeface="Calibri"/>
                          <a:ea typeface="Calibri"/>
                          <a:cs typeface="Calibri"/>
                          <a:sym typeface="Calibri"/>
                        </a:rPr>
                        <a:t>Abre el enlace en la pestaña o &lt;iframe&gt; actual.</a:t>
                      </a:r>
                      <a:endParaRPr sz="1600">
                        <a:solidFill>
                          <a:schemeClr val="dk1"/>
                        </a:solidFill>
                        <a:latin typeface="Calibri"/>
                        <a:ea typeface="Calibri"/>
                        <a:cs typeface="Calibri"/>
                        <a:sym typeface="Calibri"/>
                      </a:endParaRPr>
                    </a:p>
                  </a:txBody>
                  <a:tcPr marT="76200" marB="76200" marR="76200" marL="76200"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1000">
                <a:tc vMerge="1"/>
                <a:tc>
                  <a:txBody>
                    <a:bodyPr/>
                    <a:lstStyle/>
                    <a:p>
                      <a:pPr indent="0" lvl="0" marL="0" rtl="0" algn="l">
                        <a:spcBef>
                          <a:spcPts val="0"/>
                        </a:spcBef>
                        <a:spcAft>
                          <a:spcPts val="0"/>
                        </a:spcAft>
                        <a:buNone/>
                      </a:pPr>
                      <a:r>
                        <a:rPr lang="es" sz="1600">
                          <a:solidFill>
                            <a:schemeClr val="dk1"/>
                          </a:solidFill>
                          <a:latin typeface="Calibri"/>
                          <a:ea typeface="Calibri"/>
                          <a:cs typeface="Calibri"/>
                          <a:sym typeface="Calibri"/>
                        </a:rPr>
                        <a:t>_parent</a:t>
                      </a:r>
                      <a:endParaRPr sz="1600">
                        <a:solidFill>
                          <a:schemeClr val="dk1"/>
                        </a:solidFill>
                        <a:latin typeface="Calibri"/>
                        <a:ea typeface="Calibri"/>
                        <a:cs typeface="Calibri"/>
                        <a:sym typeface="Calibri"/>
                      </a:endParaRPr>
                    </a:p>
                  </a:txBody>
                  <a:tcPr marT="76200" marB="76200" marR="76200" marL="76200"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s" sz="1600">
                          <a:solidFill>
                            <a:schemeClr val="dk1"/>
                          </a:solidFill>
                          <a:latin typeface="Calibri"/>
                          <a:ea typeface="Calibri"/>
                          <a:cs typeface="Calibri"/>
                          <a:sym typeface="Calibri"/>
                        </a:rPr>
                        <a:t>Abre el enlace en el documento padre.</a:t>
                      </a:r>
                      <a:endParaRPr sz="1600">
                        <a:solidFill>
                          <a:schemeClr val="dk1"/>
                        </a:solidFill>
                        <a:latin typeface="Calibri"/>
                        <a:ea typeface="Calibri"/>
                        <a:cs typeface="Calibri"/>
                        <a:sym typeface="Calibri"/>
                      </a:endParaRPr>
                    </a:p>
                  </a:txBody>
                  <a:tcPr marT="76200" marB="76200" marR="76200" marL="76200"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1000">
                <a:tc vMerge="1"/>
                <a:tc>
                  <a:txBody>
                    <a:bodyPr/>
                    <a:lstStyle/>
                    <a:p>
                      <a:pPr indent="0" lvl="0" marL="0" rtl="0" algn="l">
                        <a:spcBef>
                          <a:spcPts val="0"/>
                        </a:spcBef>
                        <a:spcAft>
                          <a:spcPts val="0"/>
                        </a:spcAft>
                        <a:buNone/>
                      </a:pPr>
                      <a:r>
                        <a:rPr lang="es" sz="1600">
                          <a:solidFill>
                            <a:schemeClr val="dk1"/>
                          </a:solidFill>
                          <a:latin typeface="Calibri"/>
                          <a:ea typeface="Calibri"/>
                          <a:cs typeface="Calibri"/>
                          <a:sym typeface="Calibri"/>
                        </a:rPr>
                        <a:t>_top</a:t>
                      </a:r>
                      <a:endParaRPr sz="1600">
                        <a:solidFill>
                          <a:schemeClr val="dk1"/>
                        </a:solidFill>
                        <a:latin typeface="Calibri"/>
                        <a:ea typeface="Calibri"/>
                        <a:cs typeface="Calibri"/>
                        <a:sym typeface="Calibri"/>
                      </a:endParaRPr>
                    </a:p>
                  </a:txBody>
                  <a:tcPr marT="76200" marB="76200" marR="76200" marL="76200"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s" sz="1600">
                          <a:solidFill>
                            <a:schemeClr val="dk1"/>
                          </a:solidFill>
                          <a:latin typeface="Calibri"/>
                          <a:ea typeface="Calibri"/>
                          <a:cs typeface="Calibri"/>
                          <a:sym typeface="Calibri"/>
                        </a:rPr>
                        <a:t>Abre el enlace en el documento raíz (padre global).</a:t>
                      </a:r>
                      <a:endParaRPr sz="1600">
                        <a:solidFill>
                          <a:schemeClr val="dk1"/>
                        </a:solidFill>
                        <a:latin typeface="Calibri"/>
                        <a:ea typeface="Calibri"/>
                        <a:cs typeface="Calibri"/>
                        <a:sym typeface="Calibri"/>
                      </a:endParaRPr>
                    </a:p>
                  </a:txBody>
                  <a:tcPr marT="76200" marB="76200" marR="76200" marL="76200"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1000">
                <a:tc vMerge="1"/>
                <a:tc>
                  <a:txBody>
                    <a:bodyPr/>
                    <a:lstStyle/>
                    <a:p>
                      <a:pPr indent="0" lvl="0" marL="0" rtl="0" algn="l">
                        <a:spcBef>
                          <a:spcPts val="0"/>
                        </a:spcBef>
                        <a:spcAft>
                          <a:spcPts val="0"/>
                        </a:spcAft>
                        <a:buNone/>
                      </a:pPr>
                      <a:r>
                        <a:rPr i="1" lang="es" sz="1600" u="sng">
                          <a:solidFill>
                            <a:schemeClr val="dk1"/>
                          </a:solidFill>
                          <a:latin typeface="Calibri"/>
                          <a:ea typeface="Calibri"/>
                          <a:cs typeface="Calibri"/>
                          <a:sym typeface="Calibri"/>
                        </a:rPr>
                        <a:t>nombre</a:t>
                      </a:r>
                      <a:endParaRPr i="1" sz="1600" u="sng">
                        <a:solidFill>
                          <a:schemeClr val="dk1"/>
                        </a:solidFill>
                        <a:latin typeface="Calibri"/>
                        <a:ea typeface="Calibri"/>
                        <a:cs typeface="Calibri"/>
                        <a:sym typeface="Calibri"/>
                      </a:endParaRPr>
                    </a:p>
                  </a:txBody>
                  <a:tcPr marT="76200" marB="76200" marR="76200" marL="76200"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s" sz="1600">
                          <a:solidFill>
                            <a:schemeClr val="dk1"/>
                          </a:solidFill>
                          <a:latin typeface="Calibri"/>
                          <a:ea typeface="Calibri"/>
                          <a:cs typeface="Calibri"/>
                          <a:sym typeface="Calibri"/>
                        </a:rPr>
                        <a:t>Abre el enlace en el &lt;iframe&gt; con el nombre especificado.</a:t>
                      </a:r>
                      <a:endParaRPr sz="1600">
                        <a:solidFill>
                          <a:schemeClr val="dk1"/>
                        </a:solidFill>
                        <a:latin typeface="Calibri"/>
                        <a:ea typeface="Calibri"/>
                        <a:cs typeface="Calibri"/>
                        <a:sym typeface="Calibri"/>
                      </a:endParaRPr>
                    </a:p>
                  </a:txBody>
                  <a:tcPr marT="76200" marB="76200" marR="76200" marL="76200"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45"/>
          <p:cNvSpPr txBox="1"/>
          <p:nvPr>
            <p:ph type="title"/>
          </p:nvPr>
        </p:nvSpPr>
        <p:spPr>
          <a:xfrm>
            <a:off x="457200" y="205978"/>
            <a:ext cx="8229600" cy="8574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s"/>
              <a:t>Esquema de una URL.</a:t>
            </a:r>
            <a:endParaRPr/>
          </a:p>
        </p:txBody>
      </p:sp>
      <p:sp>
        <p:nvSpPr>
          <p:cNvPr id="260" name="Google Shape;260;p45"/>
          <p:cNvSpPr txBox="1"/>
          <p:nvPr>
            <p:ph idx="1" type="body"/>
          </p:nvPr>
        </p:nvSpPr>
        <p:spPr>
          <a:xfrm>
            <a:off x="467550" y="1167600"/>
            <a:ext cx="8229600" cy="1977000"/>
          </a:xfrm>
          <a:prstGeom prst="rect">
            <a:avLst/>
          </a:prstGeom>
        </p:spPr>
        <p:txBody>
          <a:bodyPr anchorCtr="0" anchor="t" bIns="45700" lIns="91425" spcFirstLastPara="1" rIns="91425" wrap="square" tIns="45700">
            <a:normAutofit lnSpcReduction="10000"/>
          </a:bodyPr>
          <a:lstStyle/>
          <a:p>
            <a:pPr indent="0" lvl="0" marL="0" rtl="0" algn="l">
              <a:spcBef>
                <a:spcPts val="360"/>
              </a:spcBef>
              <a:spcAft>
                <a:spcPts val="0"/>
              </a:spcAft>
              <a:buNone/>
            </a:pPr>
            <a:r>
              <a:rPr lang="es"/>
              <a:t>Al indicarse una URL tenemos varias formas de escribirla. Conviene conocer bien la estructura de una URL para diferenciar cada una de sus partes.</a:t>
            </a:r>
            <a:endParaRPr/>
          </a:p>
        </p:txBody>
      </p:sp>
      <p:pic>
        <p:nvPicPr>
          <p:cNvPr id="261" name="Google Shape;261;p45"/>
          <p:cNvPicPr preferRelativeResize="0"/>
          <p:nvPr/>
        </p:nvPicPr>
        <p:blipFill>
          <a:blip r:embed="rId3">
            <a:alphaModFix/>
          </a:blip>
          <a:stretch>
            <a:fillRect/>
          </a:stretch>
        </p:blipFill>
        <p:spPr>
          <a:xfrm>
            <a:off x="517875" y="3144600"/>
            <a:ext cx="8108258" cy="10800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46"/>
          <p:cNvSpPr txBox="1"/>
          <p:nvPr>
            <p:ph type="title"/>
          </p:nvPr>
        </p:nvSpPr>
        <p:spPr>
          <a:xfrm>
            <a:off x="457200" y="205978"/>
            <a:ext cx="8229600" cy="8574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s"/>
              <a:t>Protocolo.</a:t>
            </a:r>
            <a:endParaRPr/>
          </a:p>
        </p:txBody>
      </p:sp>
      <p:sp>
        <p:nvSpPr>
          <p:cNvPr id="267" name="Google Shape;267;p46"/>
          <p:cNvSpPr txBox="1"/>
          <p:nvPr>
            <p:ph idx="1" type="body"/>
          </p:nvPr>
        </p:nvSpPr>
        <p:spPr>
          <a:xfrm>
            <a:off x="467544" y="1167594"/>
            <a:ext cx="8229600" cy="3394500"/>
          </a:xfrm>
          <a:prstGeom prst="rect">
            <a:avLst/>
          </a:prstGeom>
        </p:spPr>
        <p:txBody>
          <a:bodyPr anchorCtr="0" anchor="t" bIns="45700" lIns="91425" spcFirstLastPara="1" rIns="91425" wrap="square" tIns="45700">
            <a:normAutofit fontScale="70000" lnSpcReduction="10000"/>
          </a:bodyPr>
          <a:lstStyle/>
          <a:p>
            <a:pPr indent="0" lvl="0" marL="0" rtl="0" algn="l">
              <a:spcBef>
                <a:spcPts val="360"/>
              </a:spcBef>
              <a:spcAft>
                <a:spcPts val="0"/>
              </a:spcAft>
              <a:buNone/>
            </a:pPr>
            <a:r>
              <a:rPr lang="es"/>
              <a:t>Existen varios protocolos diferentes y es la parte inicial de la URL. </a:t>
            </a:r>
            <a:endParaRPr/>
          </a:p>
          <a:p>
            <a:pPr indent="0" lvl="0" marL="0" rtl="0" algn="l">
              <a:spcBef>
                <a:spcPts val="360"/>
              </a:spcBef>
              <a:spcAft>
                <a:spcPts val="0"/>
              </a:spcAft>
              <a:buNone/>
            </a:pPr>
            <a:r>
              <a:rPr lang="es"/>
              <a:t>Al escribir una URL nunca debemos olvidarnos del protocolo y escribir sólamente la dirección, ya que el vínculo podría no funcionar correctamente.</a:t>
            </a:r>
            <a:endParaRPr/>
          </a:p>
          <a:p>
            <a:pPr indent="-308610" lvl="0" marL="457200" rtl="0" algn="l">
              <a:spcBef>
                <a:spcPts val="360"/>
              </a:spcBef>
              <a:spcAft>
                <a:spcPts val="0"/>
              </a:spcAft>
              <a:buSzPct val="56250"/>
              <a:buChar char="●"/>
            </a:pPr>
            <a:r>
              <a:rPr b="1" lang="es">
                <a:solidFill>
                  <a:srgbClr val="244061"/>
                </a:solidFill>
              </a:rPr>
              <a:t>http://</a:t>
            </a:r>
            <a:r>
              <a:rPr lang="es"/>
              <a:t>	Protocolo de transferencia de hipertexto. Es el que se usa habitualmente para páginas webs.</a:t>
            </a:r>
            <a:endParaRPr/>
          </a:p>
          <a:p>
            <a:pPr indent="-308610" lvl="0" marL="457200" rtl="0" algn="l">
              <a:spcBef>
                <a:spcPts val="0"/>
              </a:spcBef>
              <a:spcAft>
                <a:spcPts val="0"/>
              </a:spcAft>
              <a:buSzPct val="56250"/>
              <a:buChar char="●"/>
            </a:pPr>
            <a:r>
              <a:rPr b="1" lang="es">
                <a:solidFill>
                  <a:srgbClr val="244061"/>
                </a:solidFill>
              </a:rPr>
              <a:t>https://</a:t>
            </a:r>
            <a:r>
              <a:rPr lang="es"/>
              <a:t>	Protocolo seguro de transferencia de hipertexto. Usado para cifrar información sensible.</a:t>
            </a:r>
            <a:endParaRPr/>
          </a:p>
          <a:p>
            <a:pPr indent="-308610" lvl="0" marL="457200" rtl="0" algn="l">
              <a:spcBef>
                <a:spcPts val="0"/>
              </a:spcBef>
              <a:spcAft>
                <a:spcPts val="0"/>
              </a:spcAft>
              <a:buSzPct val="56250"/>
              <a:buChar char="●"/>
            </a:pPr>
            <a:r>
              <a:rPr b="1" lang="es">
                <a:solidFill>
                  <a:srgbClr val="244061"/>
                </a:solidFill>
              </a:rPr>
              <a:t>//</a:t>
            </a:r>
            <a:r>
              <a:rPr lang="es"/>
              <a:t>	Protocolo</a:t>
            </a:r>
            <a:r>
              <a:rPr lang="es"/>
              <a:t> utilizado en la URL actual. Utiliza http o https según la página original.</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47"/>
          <p:cNvSpPr txBox="1"/>
          <p:nvPr>
            <p:ph type="title"/>
          </p:nvPr>
        </p:nvSpPr>
        <p:spPr>
          <a:xfrm>
            <a:off x="457200" y="205978"/>
            <a:ext cx="8229600" cy="8574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s"/>
              <a:t>Dominio.</a:t>
            </a:r>
            <a:endParaRPr/>
          </a:p>
        </p:txBody>
      </p:sp>
      <p:sp>
        <p:nvSpPr>
          <p:cNvPr id="273" name="Google Shape;273;p47"/>
          <p:cNvSpPr txBox="1"/>
          <p:nvPr>
            <p:ph idx="1" type="body"/>
          </p:nvPr>
        </p:nvSpPr>
        <p:spPr>
          <a:xfrm>
            <a:off x="467544" y="1167594"/>
            <a:ext cx="8229600" cy="3394500"/>
          </a:xfrm>
          <a:prstGeom prst="rect">
            <a:avLst/>
          </a:prstGeom>
        </p:spPr>
        <p:txBody>
          <a:bodyPr anchorCtr="0" anchor="t" bIns="45700" lIns="91425" spcFirstLastPara="1" rIns="91425" wrap="square" tIns="45700">
            <a:normAutofit fontScale="85000" lnSpcReduction="10000"/>
          </a:bodyPr>
          <a:lstStyle/>
          <a:p>
            <a:pPr indent="0" lvl="0" marL="0" rtl="0" algn="l">
              <a:spcBef>
                <a:spcPts val="360"/>
              </a:spcBef>
              <a:spcAft>
                <a:spcPts val="0"/>
              </a:spcAft>
              <a:buNone/>
            </a:pPr>
            <a:r>
              <a:rPr lang="es"/>
              <a:t>La siguiente parte de la URL es el dominio del sitio web que queremos enlazar. </a:t>
            </a:r>
            <a:endParaRPr/>
          </a:p>
          <a:p>
            <a:pPr indent="0" lvl="0" marL="0" rtl="0" algn="l">
              <a:spcBef>
                <a:spcPts val="360"/>
              </a:spcBef>
              <a:spcAft>
                <a:spcPts val="0"/>
              </a:spcAft>
              <a:buNone/>
            </a:pPr>
            <a:r>
              <a:rPr lang="es"/>
              <a:t>El dominio generalmente se compone de un subdominio (opcional), el nombre de dominio y el dominio de nivel superior o TLD (Top level domains). Por ejemplo, las famosas www no son más que un subdominio utilizado tradicionalmente para páginas webs. </a:t>
            </a:r>
            <a:endParaRPr/>
          </a:p>
          <a:p>
            <a:pPr indent="0" lvl="0" marL="0" rtl="0" algn="l">
              <a:spcBef>
                <a:spcPts val="360"/>
              </a:spcBef>
              <a:spcAft>
                <a:spcPts val="0"/>
              </a:spcAft>
              <a:buNone/>
            </a:pPr>
            <a:r>
              <a:rPr lang="es"/>
              <a:t>Por otra parte, hay muchísimos TLD para sitios web:</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2"/>
          <p:cNvSpPr txBox="1"/>
          <p:nvPr>
            <p:ph type="title"/>
          </p:nvPr>
        </p:nvSpPr>
        <p:spPr>
          <a:xfrm>
            <a:off x="457200" y="205978"/>
            <a:ext cx="8229600" cy="8574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t/>
            </a:r>
            <a:endParaRPr/>
          </a:p>
        </p:txBody>
      </p:sp>
      <p:sp>
        <p:nvSpPr>
          <p:cNvPr id="55" name="Google Shape;55;p12"/>
          <p:cNvSpPr txBox="1"/>
          <p:nvPr>
            <p:ph idx="1" type="body"/>
          </p:nvPr>
        </p:nvSpPr>
        <p:spPr>
          <a:xfrm>
            <a:off x="467544" y="1167594"/>
            <a:ext cx="8229600" cy="3394500"/>
          </a:xfrm>
          <a:prstGeom prst="rect">
            <a:avLst/>
          </a:prstGeom>
        </p:spPr>
        <p:txBody>
          <a:bodyPr anchorCtr="0" anchor="t" bIns="45700" lIns="91425" spcFirstLastPara="1" rIns="91425" wrap="square" tIns="45700">
            <a:normAutofit lnSpcReduction="10000"/>
          </a:bodyPr>
          <a:lstStyle/>
          <a:p>
            <a:pPr indent="0" lvl="0" marL="0" rtl="0" algn="l">
              <a:spcBef>
                <a:spcPts val="360"/>
              </a:spcBef>
              <a:spcAft>
                <a:spcPts val="0"/>
              </a:spcAft>
              <a:buNone/>
            </a:pPr>
            <a:r>
              <a:rPr lang="es"/>
              <a:t>El documento que lee el navegador está escrito en un lenguaje de marcado llamado HTML, que son las siglas de HyperText Markup Language (Lenguaje de marcado de hipertexto), o lo que es lo mismo, un lenguaje de etiquetas que permite incluir o hacer referencia a todo tipo de información.</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graphicFrame>
        <p:nvGraphicFramePr>
          <p:cNvPr id="278" name="Google Shape;278;p48"/>
          <p:cNvGraphicFramePr/>
          <p:nvPr/>
        </p:nvGraphicFramePr>
        <p:xfrm>
          <a:off x="952500" y="285850"/>
          <a:ext cx="3000000" cy="3000000"/>
        </p:xfrm>
        <a:graphic>
          <a:graphicData uri="http://schemas.openxmlformats.org/drawingml/2006/table">
            <a:tbl>
              <a:tblPr>
                <a:noFill/>
                <a:tableStyleId>{B611F316-83EF-4A9F-8C5E-F7058625F280}</a:tableStyleId>
              </a:tblPr>
              <a:tblGrid>
                <a:gridCol w="1437775"/>
                <a:gridCol w="5801225"/>
              </a:tblGrid>
              <a:tr h="381000">
                <a:tc>
                  <a:txBody>
                    <a:bodyPr/>
                    <a:lstStyle/>
                    <a:p>
                      <a:pPr indent="0" lvl="0" marL="0" rtl="0" algn="l">
                        <a:spcBef>
                          <a:spcPts val="0"/>
                        </a:spcBef>
                        <a:spcAft>
                          <a:spcPts val="0"/>
                        </a:spcAft>
                        <a:buNone/>
                      </a:pPr>
                      <a:r>
                        <a:rPr b="1" lang="es" sz="1600">
                          <a:solidFill>
                            <a:srgbClr val="FFFFFF"/>
                          </a:solidFill>
                          <a:latin typeface="Calibri"/>
                          <a:ea typeface="Calibri"/>
                          <a:cs typeface="Calibri"/>
                          <a:sym typeface="Calibri"/>
                        </a:rPr>
                        <a:t>Dominio</a:t>
                      </a:r>
                      <a:endParaRPr b="1" sz="1600">
                        <a:solidFill>
                          <a:srgbClr val="FFFFFF"/>
                        </a:solidFill>
                        <a:latin typeface="Calibri"/>
                        <a:ea typeface="Calibri"/>
                        <a:cs typeface="Calibri"/>
                        <a:sym typeface="Calibri"/>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244061"/>
                    </a:solidFill>
                  </a:tcPr>
                </a:tc>
                <a:tc>
                  <a:txBody>
                    <a:bodyPr/>
                    <a:lstStyle/>
                    <a:p>
                      <a:pPr indent="0" lvl="0" marL="0" rtl="0" algn="l">
                        <a:spcBef>
                          <a:spcPts val="0"/>
                        </a:spcBef>
                        <a:spcAft>
                          <a:spcPts val="0"/>
                        </a:spcAft>
                        <a:buNone/>
                      </a:pPr>
                      <a:r>
                        <a:rPr b="1" lang="es" sz="1600">
                          <a:solidFill>
                            <a:srgbClr val="FFFFFF"/>
                          </a:solidFill>
                          <a:latin typeface="Calibri"/>
                          <a:ea typeface="Calibri"/>
                          <a:cs typeface="Calibri"/>
                          <a:sym typeface="Calibri"/>
                        </a:rPr>
                        <a:t>Descripción</a:t>
                      </a:r>
                      <a:endParaRPr b="1" sz="1600">
                        <a:solidFill>
                          <a:srgbClr val="FFFFFF"/>
                        </a:solidFill>
                        <a:latin typeface="Calibri"/>
                        <a:ea typeface="Calibri"/>
                        <a:cs typeface="Calibri"/>
                        <a:sym typeface="Calibri"/>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244061"/>
                    </a:solidFill>
                  </a:tcPr>
                </a:tc>
              </a:tr>
              <a:tr h="381000">
                <a:tc>
                  <a:txBody>
                    <a:bodyPr/>
                    <a:lstStyle/>
                    <a:p>
                      <a:pPr indent="0" lvl="0" marL="0" rtl="0" algn="l">
                        <a:spcBef>
                          <a:spcPts val="0"/>
                        </a:spcBef>
                        <a:spcAft>
                          <a:spcPts val="0"/>
                        </a:spcAft>
                        <a:buNone/>
                      </a:pPr>
                      <a:r>
                        <a:rPr lang="es" sz="1600">
                          <a:latin typeface="Calibri"/>
                          <a:ea typeface="Calibri"/>
                          <a:cs typeface="Calibri"/>
                          <a:sym typeface="Calibri"/>
                        </a:rPr>
                        <a:t>.com</a:t>
                      </a:r>
                      <a:endParaRPr sz="1600">
                        <a:latin typeface="Calibri"/>
                        <a:ea typeface="Calibri"/>
                        <a:cs typeface="Calibri"/>
                        <a:sym typeface="Calibri"/>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s" sz="1600">
                          <a:latin typeface="Calibri"/>
                          <a:ea typeface="Calibri"/>
                          <a:cs typeface="Calibri"/>
                          <a:sym typeface="Calibri"/>
                        </a:rPr>
                        <a:t>Originalmente para sitios comerciales, </a:t>
                      </a:r>
                      <a:r>
                        <a:rPr lang="es" sz="1600">
                          <a:latin typeface="Calibri"/>
                          <a:ea typeface="Calibri"/>
                          <a:cs typeface="Calibri"/>
                          <a:sym typeface="Calibri"/>
                        </a:rPr>
                        <a:t>actualmente es el más</a:t>
                      </a:r>
                      <a:r>
                        <a:rPr lang="es" sz="1600">
                          <a:latin typeface="Calibri"/>
                          <a:ea typeface="Calibri"/>
                          <a:cs typeface="Calibri"/>
                          <a:sym typeface="Calibri"/>
                        </a:rPr>
                        <a:t> utilizado. Difícil conseguir dominio libre.</a:t>
                      </a:r>
                      <a:endParaRPr sz="1600">
                        <a:latin typeface="Calibri"/>
                        <a:ea typeface="Calibri"/>
                        <a:cs typeface="Calibri"/>
                        <a:sym typeface="Calibri"/>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None/>
                      </a:pPr>
                      <a:r>
                        <a:rPr lang="es" sz="1600">
                          <a:latin typeface="Calibri"/>
                          <a:ea typeface="Calibri"/>
                          <a:cs typeface="Calibri"/>
                          <a:sym typeface="Calibri"/>
                        </a:rPr>
                        <a:t>.net</a:t>
                      </a:r>
                      <a:endParaRPr sz="1600">
                        <a:latin typeface="Calibri"/>
                        <a:ea typeface="Calibri"/>
                        <a:cs typeface="Calibri"/>
                        <a:sym typeface="Calibri"/>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s" sz="1600">
                          <a:latin typeface="Calibri"/>
                          <a:ea typeface="Calibri"/>
                          <a:cs typeface="Calibri"/>
                          <a:sym typeface="Calibri"/>
                        </a:rPr>
                        <a:t>Quizás, la segunda opción por excelencia. Su nombre proviene de la palabra Internet.</a:t>
                      </a:r>
                      <a:endParaRPr sz="1600">
                        <a:latin typeface="Calibri"/>
                        <a:ea typeface="Calibri"/>
                        <a:cs typeface="Calibri"/>
                        <a:sym typeface="Calibri"/>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None/>
                      </a:pPr>
                      <a:r>
                        <a:rPr lang="es" sz="1600">
                          <a:latin typeface="Calibri"/>
                          <a:ea typeface="Calibri"/>
                          <a:cs typeface="Calibri"/>
                          <a:sym typeface="Calibri"/>
                        </a:rPr>
                        <a:t>.org</a:t>
                      </a:r>
                      <a:endParaRPr sz="1600">
                        <a:latin typeface="Calibri"/>
                        <a:ea typeface="Calibri"/>
                        <a:cs typeface="Calibri"/>
                        <a:sym typeface="Calibri"/>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s" sz="1600">
                          <a:latin typeface="Calibri"/>
                          <a:ea typeface="Calibri"/>
                          <a:cs typeface="Calibri"/>
                          <a:sym typeface="Calibri"/>
                        </a:rPr>
                        <a:t>Originalmente para organizaciones, actualmente es la tercera opción más utilizada.</a:t>
                      </a:r>
                      <a:endParaRPr sz="1600">
                        <a:latin typeface="Calibri"/>
                        <a:ea typeface="Calibri"/>
                        <a:cs typeface="Calibri"/>
                        <a:sym typeface="Calibri"/>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None/>
                      </a:pPr>
                      <a:r>
                        <a:rPr lang="es" sz="1600">
                          <a:latin typeface="Calibri"/>
                          <a:ea typeface="Calibri"/>
                          <a:cs typeface="Calibri"/>
                          <a:sym typeface="Calibri"/>
                        </a:rPr>
                        <a:t>.es</a:t>
                      </a:r>
                      <a:endParaRPr sz="1600">
                        <a:latin typeface="Calibri"/>
                        <a:ea typeface="Calibri"/>
                        <a:cs typeface="Calibri"/>
                        <a:sym typeface="Calibri"/>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s" sz="1600">
                          <a:latin typeface="Calibri"/>
                          <a:ea typeface="Calibri"/>
                          <a:cs typeface="Calibri"/>
                          <a:sym typeface="Calibri"/>
                        </a:rPr>
                        <a:t>Sitios webs orientados a España.</a:t>
                      </a:r>
                      <a:endParaRPr sz="1600">
                        <a:latin typeface="Calibri"/>
                        <a:ea typeface="Calibri"/>
                        <a:cs typeface="Calibri"/>
                        <a:sym typeface="Calibri"/>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None/>
                      </a:pPr>
                      <a:r>
                        <a:rPr lang="es" sz="1600">
                          <a:latin typeface="Calibri"/>
                          <a:ea typeface="Calibri"/>
                          <a:cs typeface="Calibri"/>
                          <a:sym typeface="Calibri"/>
                        </a:rPr>
                        <a:t>.dev</a:t>
                      </a:r>
                      <a:endParaRPr sz="1600">
                        <a:latin typeface="Calibri"/>
                        <a:ea typeface="Calibri"/>
                        <a:cs typeface="Calibri"/>
                        <a:sym typeface="Calibri"/>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s" sz="1600">
                          <a:latin typeface="Calibri"/>
                          <a:ea typeface="Calibri"/>
                          <a:cs typeface="Calibri"/>
                          <a:sym typeface="Calibri"/>
                        </a:rPr>
                        <a:t>Sitios webs orientados al mundo del desarrollo o programación (developers).</a:t>
                      </a:r>
                      <a:endParaRPr sz="1600">
                        <a:latin typeface="Calibri"/>
                        <a:ea typeface="Calibri"/>
                        <a:cs typeface="Calibri"/>
                        <a:sym typeface="Calibri"/>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None/>
                      </a:pPr>
                      <a:r>
                        <a:rPr lang="es" sz="1600">
                          <a:latin typeface="Calibri"/>
                          <a:ea typeface="Calibri"/>
                          <a:cs typeface="Calibri"/>
                          <a:sym typeface="Calibri"/>
                        </a:rPr>
                        <a:t>.blog</a:t>
                      </a:r>
                      <a:endParaRPr sz="1600">
                        <a:latin typeface="Calibri"/>
                        <a:ea typeface="Calibri"/>
                        <a:cs typeface="Calibri"/>
                        <a:sym typeface="Calibri"/>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s" sz="1600">
                          <a:latin typeface="Calibri"/>
                          <a:ea typeface="Calibri"/>
                          <a:cs typeface="Calibri"/>
                          <a:sym typeface="Calibri"/>
                        </a:rPr>
                        <a:t>Nuevos gTLD (dominios genéricos) orientados a categorías. En este caso, a blogs.</a:t>
                      </a:r>
                      <a:endParaRPr sz="1600">
                        <a:latin typeface="Calibri"/>
                        <a:ea typeface="Calibri"/>
                        <a:cs typeface="Calibri"/>
                        <a:sym typeface="Calibri"/>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49"/>
          <p:cNvSpPr txBox="1"/>
          <p:nvPr>
            <p:ph type="title"/>
          </p:nvPr>
        </p:nvSpPr>
        <p:spPr>
          <a:xfrm>
            <a:off x="457200" y="205978"/>
            <a:ext cx="8229600" cy="8574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s"/>
              <a:t>Partes de la URL.</a:t>
            </a:r>
            <a:endParaRPr/>
          </a:p>
        </p:txBody>
      </p:sp>
      <p:sp>
        <p:nvSpPr>
          <p:cNvPr id="284" name="Google Shape;284;p49"/>
          <p:cNvSpPr txBox="1"/>
          <p:nvPr>
            <p:ph idx="1" type="body"/>
          </p:nvPr>
        </p:nvSpPr>
        <p:spPr>
          <a:xfrm>
            <a:off x="467544" y="1167594"/>
            <a:ext cx="8229600" cy="3394500"/>
          </a:xfrm>
          <a:prstGeom prst="rect">
            <a:avLst/>
          </a:prstGeom>
        </p:spPr>
        <p:txBody>
          <a:bodyPr anchorCtr="0" anchor="t" bIns="45700" lIns="91425" spcFirstLastPara="1" rIns="91425" wrap="square" tIns="45700">
            <a:normAutofit fontScale="77500" lnSpcReduction="10000"/>
          </a:bodyPr>
          <a:lstStyle/>
          <a:p>
            <a:pPr indent="-317182" lvl="0" marL="457200" rtl="0" algn="l">
              <a:spcBef>
                <a:spcPts val="360"/>
              </a:spcBef>
              <a:spcAft>
                <a:spcPts val="0"/>
              </a:spcAft>
              <a:buSzPct val="56250"/>
              <a:buChar char="●"/>
            </a:pPr>
            <a:r>
              <a:rPr b="1" lang="es">
                <a:solidFill>
                  <a:srgbClr val="244061"/>
                </a:solidFill>
              </a:rPr>
              <a:t>Rutas:</a:t>
            </a:r>
            <a:r>
              <a:rPr lang="es"/>
              <a:t> La parte de la ruta de una página web es equivalente a las carpetas o directorios donde almacenamos nuestros archivos. </a:t>
            </a:r>
            <a:endParaRPr/>
          </a:p>
          <a:p>
            <a:pPr indent="0" lvl="0" marL="457200" rtl="0" algn="l">
              <a:spcBef>
                <a:spcPts val="360"/>
              </a:spcBef>
              <a:spcAft>
                <a:spcPts val="0"/>
              </a:spcAft>
              <a:buNone/>
            </a:pPr>
            <a:r>
              <a:rPr b="1" lang="es" sz="2812">
                <a:solidFill>
                  <a:srgbClr val="244061"/>
                </a:solidFill>
              </a:rPr>
              <a:t>NOTA:</a:t>
            </a:r>
            <a:r>
              <a:rPr lang="es"/>
              <a:t> En el caso que una dirección termine en esta parte y no indique nada más, generalmente, el servidor que aloja la página web </a:t>
            </a:r>
            <a:r>
              <a:rPr lang="es"/>
              <a:t>redirige</a:t>
            </a:r>
            <a:r>
              <a:rPr lang="es"/>
              <a:t> al usuario a una página llamada index.html o index.htm por defecto. Esto es configurable en la parte del servidor, y </a:t>
            </a:r>
            <a:r>
              <a:rPr lang="es"/>
              <a:t>depende totalmente</a:t>
            </a:r>
            <a:r>
              <a:rPr lang="es"/>
              <a:t> de la configuración del servidor web utilizado.</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50"/>
          <p:cNvSpPr txBox="1"/>
          <p:nvPr>
            <p:ph type="title"/>
          </p:nvPr>
        </p:nvSpPr>
        <p:spPr>
          <a:xfrm>
            <a:off x="457200" y="205978"/>
            <a:ext cx="8229600" cy="8574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t/>
            </a:r>
            <a:endParaRPr/>
          </a:p>
        </p:txBody>
      </p:sp>
      <p:sp>
        <p:nvSpPr>
          <p:cNvPr id="290" name="Google Shape;290;p50"/>
          <p:cNvSpPr txBox="1"/>
          <p:nvPr>
            <p:ph idx="1" type="body"/>
          </p:nvPr>
        </p:nvSpPr>
        <p:spPr>
          <a:xfrm>
            <a:off x="467544" y="1167594"/>
            <a:ext cx="8229600" cy="3394500"/>
          </a:xfrm>
          <a:prstGeom prst="rect">
            <a:avLst/>
          </a:prstGeom>
        </p:spPr>
        <p:txBody>
          <a:bodyPr anchorCtr="0" anchor="t" bIns="45700" lIns="91425" spcFirstLastPara="1" rIns="91425" wrap="square" tIns="45700">
            <a:normAutofit fontScale="77500"/>
          </a:bodyPr>
          <a:lstStyle/>
          <a:p>
            <a:pPr indent="-317182" lvl="0" marL="457200" rtl="0" algn="l">
              <a:spcBef>
                <a:spcPts val="360"/>
              </a:spcBef>
              <a:spcAft>
                <a:spcPts val="0"/>
              </a:spcAft>
              <a:buSzPct val="56250"/>
              <a:buChar char="●"/>
            </a:pPr>
            <a:r>
              <a:rPr b="1" lang="es">
                <a:solidFill>
                  <a:srgbClr val="244061"/>
                </a:solidFill>
              </a:rPr>
              <a:t>Página o documento:</a:t>
            </a:r>
            <a:r>
              <a:rPr lang="es"/>
              <a:t> La última parte de la URL suele ser un documento HTML como el del ejemplo: </a:t>
            </a:r>
            <a:r>
              <a:rPr lang="es"/>
              <a:t>pagina.html</a:t>
            </a:r>
            <a:r>
              <a:rPr lang="es"/>
              <a:t>. </a:t>
            </a:r>
            <a:endParaRPr/>
          </a:p>
          <a:p>
            <a:pPr indent="0" lvl="0" marL="457200" rtl="0" algn="l">
              <a:spcBef>
                <a:spcPts val="360"/>
              </a:spcBef>
              <a:spcAft>
                <a:spcPts val="0"/>
              </a:spcAft>
              <a:buNone/>
            </a:pPr>
            <a:r>
              <a:t/>
            </a:r>
            <a:endParaRPr/>
          </a:p>
          <a:p>
            <a:pPr indent="0" lvl="0" marL="457200" rtl="0" algn="l">
              <a:spcBef>
                <a:spcPts val="360"/>
              </a:spcBef>
              <a:spcAft>
                <a:spcPts val="0"/>
              </a:spcAft>
              <a:buNone/>
            </a:pPr>
            <a:r>
              <a:rPr b="1" lang="es" sz="3070">
                <a:solidFill>
                  <a:srgbClr val="244061"/>
                </a:solidFill>
              </a:rPr>
              <a:t>NOTA:</a:t>
            </a:r>
            <a:r>
              <a:rPr lang="es"/>
              <a:t> En algunos casos, la extensión .html es abreviada como .htm. Dependiendo del servidor web y los componentes instalados, es posible que se utilicen otro tipo de documentos con lenguajes de programación del lado del servidor, como podría ser por ejemplo pagina.php.</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51"/>
          <p:cNvSpPr txBox="1"/>
          <p:nvPr>
            <p:ph type="title"/>
          </p:nvPr>
        </p:nvSpPr>
        <p:spPr>
          <a:xfrm>
            <a:off x="457200" y="205978"/>
            <a:ext cx="8229600" cy="8574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t/>
            </a:r>
            <a:endParaRPr/>
          </a:p>
        </p:txBody>
      </p:sp>
      <p:sp>
        <p:nvSpPr>
          <p:cNvPr id="296" name="Google Shape;296;p51"/>
          <p:cNvSpPr txBox="1"/>
          <p:nvPr>
            <p:ph idx="1" type="body"/>
          </p:nvPr>
        </p:nvSpPr>
        <p:spPr>
          <a:xfrm>
            <a:off x="467544" y="1167594"/>
            <a:ext cx="8229600" cy="3394500"/>
          </a:xfrm>
          <a:prstGeom prst="rect">
            <a:avLst/>
          </a:prstGeom>
        </p:spPr>
        <p:txBody>
          <a:bodyPr anchorCtr="0" anchor="t" bIns="45700" lIns="91425" spcFirstLastPara="1" rIns="91425" wrap="square" tIns="45700">
            <a:normAutofit fontScale="70000" lnSpcReduction="10000"/>
          </a:bodyPr>
          <a:lstStyle/>
          <a:p>
            <a:pPr indent="-308610" lvl="0" marL="457200" rtl="0" algn="l">
              <a:spcBef>
                <a:spcPts val="360"/>
              </a:spcBef>
              <a:spcAft>
                <a:spcPts val="0"/>
              </a:spcAft>
              <a:buSzPct val="56250"/>
              <a:buChar char="●"/>
            </a:pPr>
            <a:r>
              <a:rPr b="1" lang="es">
                <a:solidFill>
                  <a:srgbClr val="244061"/>
                </a:solidFill>
              </a:rPr>
              <a:t>Query strings: </a:t>
            </a:r>
            <a:r>
              <a:rPr lang="es"/>
              <a:t>Una parte no mencionada en el esquema anterior son las cadenas de consulta del usuario, más frecuentemente utilizadas en lenguajes como Javascript o lenguajes del servidor.</a:t>
            </a:r>
            <a:endParaRPr/>
          </a:p>
          <a:p>
            <a:pPr indent="0" lvl="0" marL="457200" rtl="0" algn="l">
              <a:spcBef>
                <a:spcPts val="360"/>
              </a:spcBef>
              <a:spcAft>
                <a:spcPts val="0"/>
              </a:spcAft>
              <a:buNone/>
            </a:pPr>
            <a:r>
              <a:t/>
            </a:r>
            <a:endParaRPr/>
          </a:p>
          <a:p>
            <a:pPr indent="0" lvl="0" marL="457200" rtl="0" algn="l">
              <a:spcBef>
                <a:spcPts val="360"/>
              </a:spcBef>
              <a:spcAft>
                <a:spcPts val="0"/>
              </a:spcAft>
              <a:buNone/>
            </a:pPr>
            <a:r>
              <a:rPr lang="es"/>
              <a:t>Básicamente, son variables que contienen información y se envían en la URL, como por ejemplo, en la búsqueda de Google:</a:t>
            </a:r>
            <a:endParaRPr/>
          </a:p>
          <a:p>
            <a:pPr indent="457200" lvl="0" marL="0" rtl="0" algn="l">
              <a:spcBef>
                <a:spcPts val="360"/>
              </a:spcBef>
              <a:spcAft>
                <a:spcPts val="0"/>
              </a:spcAft>
              <a:buNone/>
            </a:pPr>
            <a:r>
              <a:rPr lang="es" u="sng">
                <a:solidFill>
                  <a:schemeClr val="hlink"/>
                </a:solidFill>
                <a:hlinkClick r:id="rId3"/>
              </a:rPr>
              <a:t>https://www.google.com/search?q=perro</a:t>
            </a:r>
            <a:endParaRPr/>
          </a:p>
          <a:p>
            <a:pPr indent="0" lvl="0" marL="457200" rtl="0" algn="l">
              <a:spcBef>
                <a:spcPts val="360"/>
              </a:spcBef>
              <a:spcAft>
                <a:spcPts val="0"/>
              </a:spcAft>
              <a:buNone/>
            </a:pPr>
            <a:r>
              <a:t/>
            </a:r>
            <a:endParaRPr/>
          </a:p>
          <a:p>
            <a:pPr indent="0" lvl="0" marL="457200" rtl="0" algn="l">
              <a:spcBef>
                <a:spcPts val="360"/>
              </a:spcBef>
              <a:spcAft>
                <a:spcPts val="0"/>
              </a:spcAft>
              <a:buNone/>
            </a:pPr>
            <a:r>
              <a:rPr lang="es"/>
              <a:t>La variable </a:t>
            </a:r>
            <a:r>
              <a:rPr lang="es"/>
              <a:t>sería</a:t>
            </a:r>
            <a:r>
              <a:rPr lang="es"/>
              <a:t> la letra “q”, el contenido </a:t>
            </a:r>
            <a:r>
              <a:rPr lang="es"/>
              <a:t>sería</a:t>
            </a:r>
            <a:r>
              <a:rPr lang="es"/>
              <a:t> “perro” y significa  buscar un perro en el motor de </a:t>
            </a:r>
            <a:r>
              <a:rPr lang="es"/>
              <a:t>búsqueda</a:t>
            </a:r>
            <a:r>
              <a:rPr lang="es"/>
              <a:t> de google.</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52"/>
          <p:cNvSpPr txBox="1"/>
          <p:nvPr>
            <p:ph type="title"/>
          </p:nvPr>
        </p:nvSpPr>
        <p:spPr>
          <a:xfrm>
            <a:off x="457200" y="205978"/>
            <a:ext cx="8229600" cy="8574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t/>
            </a:r>
            <a:endParaRPr/>
          </a:p>
        </p:txBody>
      </p:sp>
      <p:sp>
        <p:nvSpPr>
          <p:cNvPr id="302" name="Google Shape;302;p52"/>
          <p:cNvSpPr txBox="1"/>
          <p:nvPr>
            <p:ph idx="1" type="body"/>
          </p:nvPr>
        </p:nvSpPr>
        <p:spPr>
          <a:xfrm>
            <a:off x="467544" y="1167594"/>
            <a:ext cx="8229600" cy="3394500"/>
          </a:xfrm>
          <a:prstGeom prst="rect">
            <a:avLst/>
          </a:prstGeom>
        </p:spPr>
        <p:txBody>
          <a:bodyPr anchorCtr="0" anchor="t" bIns="45700" lIns="91425" spcFirstLastPara="1" rIns="91425" wrap="square" tIns="45700">
            <a:normAutofit fontScale="92500" lnSpcReduction="10000"/>
          </a:bodyPr>
          <a:lstStyle/>
          <a:p>
            <a:pPr indent="-334327" lvl="0" marL="457200" rtl="0" algn="l">
              <a:spcBef>
                <a:spcPts val="360"/>
              </a:spcBef>
              <a:spcAft>
                <a:spcPts val="0"/>
              </a:spcAft>
              <a:buSzPct val="56250"/>
              <a:buChar char="●"/>
            </a:pPr>
            <a:r>
              <a:rPr b="1" lang="es">
                <a:solidFill>
                  <a:srgbClr val="244061"/>
                </a:solidFill>
              </a:rPr>
              <a:t>Ancla:</a:t>
            </a:r>
            <a:r>
              <a:rPr lang="es"/>
              <a:t> Por último tenemos el ancla, que no es más que un fragmento de texto precedido por el carácter #. Al encontrarse con esto, el navegador busca una etiqueta HTML que tenga un atributo id con ese texto, y posiciona al usuario en esa parte de la página. </a:t>
            </a:r>
            <a:endParaRPr/>
          </a:p>
          <a:p>
            <a:pPr indent="0" lvl="0" marL="457200" rtl="0" algn="l">
              <a:spcBef>
                <a:spcPts val="360"/>
              </a:spcBef>
              <a:spcAft>
                <a:spcPts val="0"/>
              </a:spcAft>
              <a:buNone/>
            </a:pPr>
            <a:r>
              <a:rPr lang="es"/>
              <a:t>Se utiliza para acceder directamente a permalinks o secciones concretas de una página.</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53"/>
          <p:cNvSpPr txBox="1"/>
          <p:nvPr>
            <p:ph type="title"/>
          </p:nvPr>
        </p:nvSpPr>
        <p:spPr>
          <a:xfrm>
            <a:off x="457200" y="205978"/>
            <a:ext cx="8229600" cy="8574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t/>
            </a:r>
            <a:endParaRPr/>
          </a:p>
        </p:txBody>
      </p:sp>
      <p:sp>
        <p:nvSpPr>
          <p:cNvPr id="308" name="Google Shape;308;p53"/>
          <p:cNvSpPr txBox="1"/>
          <p:nvPr>
            <p:ph idx="1" type="body"/>
          </p:nvPr>
        </p:nvSpPr>
        <p:spPr>
          <a:xfrm>
            <a:off x="467544" y="1167594"/>
            <a:ext cx="8229600" cy="3394500"/>
          </a:xfrm>
          <a:prstGeom prst="rect">
            <a:avLst/>
          </a:prstGeom>
        </p:spPr>
        <p:txBody>
          <a:bodyPr anchorCtr="0" anchor="t" bIns="45700" lIns="91425" spcFirstLastPara="1" rIns="91425" wrap="square" tIns="45700">
            <a:normAutofit fontScale="85000" lnSpcReduction="10000"/>
          </a:bodyPr>
          <a:lstStyle/>
          <a:p>
            <a:pPr indent="0" lvl="0" marL="0" rtl="0" algn="l">
              <a:spcBef>
                <a:spcPts val="360"/>
              </a:spcBef>
              <a:spcAft>
                <a:spcPts val="0"/>
              </a:spcAft>
              <a:buNone/>
            </a:pPr>
            <a:r>
              <a:rPr b="1" lang="es">
                <a:solidFill>
                  <a:srgbClr val="244061"/>
                </a:solidFill>
              </a:rPr>
              <a:t>NOTA:</a:t>
            </a:r>
            <a:r>
              <a:rPr lang="es"/>
              <a:t> Recientemente también ha </a:t>
            </a:r>
            <a:r>
              <a:rPr lang="es"/>
              <a:t>aparecido</a:t>
            </a:r>
            <a:r>
              <a:rPr lang="es"/>
              <a:t> una nueva característica llamada scroll to text fragments. Se basa en escribir el texto </a:t>
            </a:r>
            <a:r>
              <a:rPr b="1" lang="es">
                <a:solidFill>
                  <a:srgbClr val="244061"/>
                </a:solidFill>
              </a:rPr>
              <a:t>#:~:text=&lt;palabrainicial&gt;,&lt;palabrafinal&gt;</a:t>
            </a:r>
            <a:r>
              <a:rPr lang="es"/>
              <a:t> a continuación de la URL. </a:t>
            </a:r>
            <a:endParaRPr/>
          </a:p>
          <a:p>
            <a:pPr indent="0" lvl="0" marL="0" rtl="0" algn="l">
              <a:spcBef>
                <a:spcPts val="360"/>
              </a:spcBef>
              <a:spcAft>
                <a:spcPts val="0"/>
              </a:spcAft>
              <a:buNone/>
            </a:pPr>
            <a:r>
              <a:rPr lang="es"/>
              <a:t>Con esto, el navegador hace scroll a la parte de la página donde se encuentra el fragmento de texto que comienza por la palabra inicial y termina por la palabra final. También se pueden indicar frases en lugar de palabras.</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54"/>
          <p:cNvSpPr txBox="1"/>
          <p:nvPr>
            <p:ph type="title"/>
          </p:nvPr>
        </p:nvSpPr>
        <p:spPr>
          <a:xfrm>
            <a:off x="457200" y="205978"/>
            <a:ext cx="8229600" cy="8574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s"/>
              <a:t>Estado de un enlace.</a:t>
            </a:r>
            <a:endParaRPr/>
          </a:p>
        </p:txBody>
      </p:sp>
      <p:sp>
        <p:nvSpPr>
          <p:cNvPr id="314" name="Google Shape;314;p54"/>
          <p:cNvSpPr txBox="1"/>
          <p:nvPr>
            <p:ph idx="1" type="body"/>
          </p:nvPr>
        </p:nvSpPr>
        <p:spPr>
          <a:xfrm>
            <a:off x="467544" y="1167594"/>
            <a:ext cx="8229600" cy="3394500"/>
          </a:xfrm>
          <a:prstGeom prst="rect">
            <a:avLst/>
          </a:prstGeom>
        </p:spPr>
        <p:txBody>
          <a:bodyPr anchorCtr="0" anchor="t" bIns="45700" lIns="91425" spcFirstLastPara="1" rIns="91425" wrap="square" tIns="45700">
            <a:normAutofit fontScale="62500" lnSpcReduction="20000"/>
          </a:bodyPr>
          <a:lstStyle/>
          <a:p>
            <a:pPr indent="0" lvl="0" marL="0" rtl="0" algn="l">
              <a:lnSpc>
                <a:spcPct val="150000"/>
              </a:lnSpc>
              <a:spcBef>
                <a:spcPts val="360"/>
              </a:spcBef>
              <a:spcAft>
                <a:spcPts val="0"/>
              </a:spcAft>
              <a:buNone/>
            </a:pPr>
            <a:r>
              <a:rPr lang="es"/>
              <a:t>Los estados tienen 3 estados diferentes:</a:t>
            </a:r>
            <a:endParaRPr/>
          </a:p>
          <a:p>
            <a:pPr indent="-300037" lvl="0" marL="457200" rtl="0" algn="l">
              <a:lnSpc>
                <a:spcPct val="115000"/>
              </a:lnSpc>
              <a:spcBef>
                <a:spcPts val="360"/>
              </a:spcBef>
              <a:spcAft>
                <a:spcPts val="0"/>
              </a:spcAft>
              <a:buSzPct val="56250"/>
              <a:buChar char="●"/>
            </a:pPr>
            <a:r>
              <a:rPr b="1" lang="es">
                <a:solidFill>
                  <a:srgbClr val="244061"/>
                </a:solidFill>
              </a:rPr>
              <a:t>Enlaces sin visitas:</a:t>
            </a:r>
            <a:r>
              <a:rPr lang="es"/>
              <a:t> Un enlace que no ha sido visitado aún, es representado por los navegadores como un enlace de color azul y subrayado.</a:t>
            </a:r>
            <a:endParaRPr/>
          </a:p>
          <a:p>
            <a:pPr indent="-300037" lvl="0" marL="457200" rtl="0" algn="l">
              <a:lnSpc>
                <a:spcPct val="115000"/>
              </a:lnSpc>
              <a:spcBef>
                <a:spcPts val="0"/>
              </a:spcBef>
              <a:spcAft>
                <a:spcPts val="0"/>
              </a:spcAft>
              <a:buSzPct val="56250"/>
              <a:buChar char="●"/>
            </a:pPr>
            <a:r>
              <a:rPr b="1" lang="es">
                <a:solidFill>
                  <a:srgbClr val="244061"/>
                </a:solidFill>
              </a:rPr>
              <a:t>Enlaces visitados:</a:t>
            </a:r>
            <a:r>
              <a:rPr lang="es"/>
              <a:t> Un enlace que ha sido visitado previamente, es representado por los navegadores como un enlace de color lila y subrayado.</a:t>
            </a:r>
            <a:endParaRPr/>
          </a:p>
          <a:p>
            <a:pPr indent="-300037" lvl="0" marL="457200" rtl="0" algn="l">
              <a:lnSpc>
                <a:spcPct val="115000"/>
              </a:lnSpc>
              <a:spcBef>
                <a:spcPts val="0"/>
              </a:spcBef>
              <a:spcAft>
                <a:spcPts val="0"/>
              </a:spcAft>
              <a:buSzPct val="56250"/>
              <a:buChar char="●"/>
            </a:pPr>
            <a:r>
              <a:rPr b="1" lang="es">
                <a:solidFill>
                  <a:srgbClr val="244061"/>
                </a:solidFill>
              </a:rPr>
              <a:t>Enlaces activos:</a:t>
            </a:r>
            <a:r>
              <a:rPr lang="es"/>
              <a:t> Un enlace está en estado activo cuando el usuario está pulsando sobre el enlace con el ratón y a la misma vez no ha dejado de pulsar en él. Se suele utilizar para destacar el clic visualmente.</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55"/>
          <p:cNvSpPr txBox="1"/>
          <p:nvPr>
            <p:ph type="title"/>
          </p:nvPr>
        </p:nvSpPr>
        <p:spPr>
          <a:xfrm>
            <a:off x="457200" y="205978"/>
            <a:ext cx="8229600" cy="8574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s"/>
              <a:t>Rutas relativas o absolutas.</a:t>
            </a:r>
            <a:endParaRPr/>
          </a:p>
        </p:txBody>
      </p:sp>
      <p:sp>
        <p:nvSpPr>
          <p:cNvPr id="320" name="Google Shape;320;p55"/>
          <p:cNvSpPr txBox="1"/>
          <p:nvPr>
            <p:ph idx="1" type="body"/>
          </p:nvPr>
        </p:nvSpPr>
        <p:spPr>
          <a:xfrm>
            <a:off x="457200" y="1200150"/>
            <a:ext cx="4038600" cy="3394500"/>
          </a:xfrm>
          <a:prstGeom prst="rect">
            <a:avLst/>
          </a:prstGeom>
        </p:spPr>
        <p:txBody>
          <a:bodyPr anchorCtr="0" anchor="t" bIns="45700" lIns="91425" spcFirstLastPara="1" rIns="91425" wrap="square" tIns="45700">
            <a:normAutofit fontScale="85000" lnSpcReduction="20000"/>
          </a:bodyPr>
          <a:lstStyle/>
          <a:p>
            <a:pPr indent="0" lvl="0" marL="0" rtl="0" algn="l">
              <a:spcBef>
                <a:spcPts val="560"/>
              </a:spcBef>
              <a:spcAft>
                <a:spcPts val="0"/>
              </a:spcAft>
              <a:buNone/>
            </a:pPr>
            <a:r>
              <a:rPr lang="es"/>
              <a:t>A la hora de indicar una URL, generalmente se puede hacer de varias formas:</a:t>
            </a:r>
            <a:endParaRPr/>
          </a:p>
          <a:p>
            <a:pPr indent="-379730" lvl="0" marL="457200" rtl="0" algn="l">
              <a:spcBef>
                <a:spcPts val="560"/>
              </a:spcBef>
              <a:spcAft>
                <a:spcPts val="0"/>
              </a:spcAft>
              <a:buSzPct val="100000"/>
              <a:buChar char="●"/>
            </a:pPr>
            <a:r>
              <a:rPr b="1" lang="es">
                <a:solidFill>
                  <a:srgbClr val="244061"/>
                </a:solidFill>
              </a:rPr>
              <a:t>Sin ruta:</a:t>
            </a:r>
            <a:r>
              <a:rPr lang="es"/>
              <a:t> Busca el archivo en la misma carpeta de documento actual.</a:t>
            </a:r>
            <a:endParaRPr/>
          </a:p>
          <a:p>
            <a:pPr indent="0" lvl="0" marL="0" rtl="0" algn="l">
              <a:lnSpc>
                <a:spcPct val="115000"/>
              </a:lnSpc>
              <a:spcBef>
                <a:spcPts val="0"/>
              </a:spcBef>
              <a:spcAft>
                <a:spcPts val="0"/>
              </a:spcAft>
              <a:buNone/>
            </a:pPr>
            <a:r>
              <a:t/>
            </a:r>
            <a:endParaRPr sz="2050">
              <a:solidFill>
                <a:srgbClr val="89DDFF"/>
              </a:solidFill>
              <a:highlight>
                <a:srgbClr val="252526"/>
              </a:highlight>
            </a:endParaRPr>
          </a:p>
          <a:p>
            <a:pPr indent="0" lvl="0" marL="0" rtl="0" algn="l">
              <a:lnSpc>
                <a:spcPct val="115000"/>
              </a:lnSpc>
              <a:spcBef>
                <a:spcPts val="0"/>
              </a:spcBef>
              <a:spcAft>
                <a:spcPts val="0"/>
              </a:spcAft>
              <a:buNone/>
            </a:pPr>
            <a:r>
              <a:rPr lang="es" sz="2167">
                <a:solidFill>
                  <a:srgbClr val="89DDFF"/>
                </a:solidFill>
                <a:highlight>
                  <a:srgbClr val="252526"/>
                </a:highlight>
              </a:rPr>
              <a:t>&lt;</a:t>
            </a:r>
            <a:r>
              <a:rPr lang="es" sz="2167">
                <a:solidFill>
                  <a:srgbClr val="F07178"/>
                </a:solidFill>
                <a:highlight>
                  <a:srgbClr val="252526"/>
                </a:highlight>
              </a:rPr>
              <a:t>figure</a:t>
            </a:r>
            <a:r>
              <a:rPr lang="es" sz="2167">
                <a:solidFill>
                  <a:srgbClr val="89DDFF"/>
                </a:solidFill>
                <a:highlight>
                  <a:srgbClr val="252526"/>
                </a:highlight>
              </a:rPr>
              <a:t>&gt;</a:t>
            </a:r>
            <a:endParaRPr sz="2167">
              <a:solidFill>
                <a:srgbClr val="89DDFF"/>
              </a:solidFill>
              <a:highlight>
                <a:srgbClr val="252526"/>
              </a:highlight>
            </a:endParaRPr>
          </a:p>
          <a:p>
            <a:pPr indent="0" lvl="0" marL="0" rtl="0" algn="l">
              <a:lnSpc>
                <a:spcPct val="135714"/>
              </a:lnSpc>
              <a:spcBef>
                <a:spcPts val="0"/>
              </a:spcBef>
              <a:spcAft>
                <a:spcPts val="0"/>
              </a:spcAft>
              <a:buNone/>
            </a:pPr>
            <a:r>
              <a:rPr lang="es" sz="2167">
                <a:solidFill>
                  <a:srgbClr val="EEFFFF"/>
                </a:solidFill>
                <a:highlight>
                  <a:srgbClr val="252526"/>
                </a:highlight>
              </a:rPr>
              <a:t>      </a:t>
            </a:r>
            <a:r>
              <a:rPr lang="es" sz="2167">
                <a:solidFill>
                  <a:srgbClr val="89DDFF"/>
                </a:solidFill>
                <a:highlight>
                  <a:srgbClr val="252526"/>
                </a:highlight>
              </a:rPr>
              <a:t>&lt;</a:t>
            </a:r>
            <a:r>
              <a:rPr lang="es" sz="2167">
                <a:solidFill>
                  <a:srgbClr val="F07178"/>
                </a:solidFill>
                <a:highlight>
                  <a:srgbClr val="252526"/>
                </a:highlight>
              </a:rPr>
              <a:t>img</a:t>
            </a:r>
            <a:r>
              <a:rPr lang="es" sz="2167">
                <a:solidFill>
                  <a:srgbClr val="89DDFF"/>
                </a:solidFill>
                <a:highlight>
                  <a:srgbClr val="252526"/>
                </a:highlight>
              </a:rPr>
              <a:t> </a:t>
            </a:r>
            <a:r>
              <a:rPr lang="es" sz="2167">
                <a:solidFill>
                  <a:srgbClr val="C792EA"/>
                </a:solidFill>
                <a:highlight>
                  <a:srgbClr val="252526"/>
                </a:highlight>
              </a:rPr>
              <a:t>src</a:t>
            </a:r>
            <a:r>
              <a:rPr lang="es" sz="2167">
                <a:solidFill>
                  <a:srgbClr val="89DDFF"/>
                </a:solidFill>
                <a:highlight>
                  <a:srgbClr val="252526"/>
                </a:highlight>
              </a:rPr>
              <a:t>="</a:t>
            </a:r>
            <a:r>
              <a:rPr lang="es" sz="2167">
                <a:solidFill>
                  <a:srgbClr val="C3E88D"/>
                </a:solidFill>
                <a:highlight>
                  <a:srgbClr val="252526"/>
                </a:highlight>
              </a:rPr>
              <a:t>FT-Alejo.ico</a:t>
            </a:r>
            <a:r>
              <a:rPr lang="es" sz="2167">
                <a:solidFill>
                  <a:srgbClr val="89DDFF"/>
                </a:solidFill>
                <a:highlight>
                  <a:srgbClr val="252526"/>
                </a:highlight>
              </a:rPr>
              <a:t>" </a:t>
            </a:r>
            <a:r>
              <a:rPr lang="es" sz="2167">
                <a:solidFill>
                  <a:srgbClr val="C792EA"/>
                </a:solidFill>
                <a:highlight>
                  <a:srgbClr val="252526"/>
                </a:highlight>
              </a:rPr>
              <a:t>alt</a:t>
            </a:r>
            <a:r>
              <a:rPr lang="es" sz="2167">
                <a:solidFill>
                  <a:srgbClr val="89DDFF"/>
                </a:solidFill>
                <a:highlight>
                  <a:srgbClr val="252526"/>
                </a:highlight>
              </a:rPr>
              <a:t>="</a:t>
            </a:r>
            <a:r>
              <a:rPr lang="es" sz="2167">
                <a:solidFill>
                  <a:srgbClr val="C3E88D"/>
                </a:solidFill>
                <a:highlight>
                  <a:srgbClr val="252526"/>
                </a:highlight>
              </a:rPr>
              <a:t>ID-Juego-movil</a:t>
            </a:r>
            <a:r>
              <a:rPr lang="es" sz="2167">
                <a:solidFill>
                  <a:srgbClr val="89DDFF"/>
                </a:solidFill>
                <a:highlight>
                  <a:srgbClr val="252526"/>
                </a:highlight>
              </a:rPr>
              <a:t>"&gt;</a:t>
            </a:r>
            <a:endParaRPr sz="2167">
              <a:solidFill>
                <a:srgbClr val="89DDFF"/>
              </a:solidFill>
              <a:highlight>
                <a:srgbClr val="252526"/>
              </a:highlight>
            </a:endParaRPr>
          </a:p>
          <a:p>
            <a:pPr indent="0" lvl="0" marL="0" rtl="0" algn="l">
              <a:lnSpc>
                <a:spcPct val="135714"/>
              </a:lnSpc>
              <a:spcBef>
                <a:spcPts val="0"/>
              </a:spcBef>
              <a:spcAft>
                <a:spcPts val="0"/>
              </a:spcAft>
              <a:buNone/>
            </a:pPr>
            <a:r>
              <a:rPr lang="es" sz="2167">
                <a:solidFill>
                  <a:srgbClr val="89DDFF"/>
                </a:solidFill>
                <a:highlight>
                  <a:srgbClr val="252526"/>
                </a:highlight>
              </a:rPr>
              <a:t>&lt;/</a:t>
            </a:r>
            <a:r>
              <a:rPr lang="es" sz="2167">
                <a:solidFill>
                  <a:srgbClr val="F07178"/>
                </a:solidFill>
                <a:highlight>
                  <a:srgbClr val="252526"/>
                </a:highlight>
              </a:rPr>
              <a:t>figure</a:t>
            </a:r>
            <a:r>
              <a:rPr lang="es" sz="2167">
                <a:solidFill>
                  <a:srgbClr val="89DDFF"/>
                </a:solidFill>
                <a:highlight>
                  <a:srgbClr val="252526"/>
                </a:highlight>
              </a:rPr>
              <a:t>&gt;</a:t>
            </a:r>
            <a:endParaRPr sz="2917"/>
          </a:p>
        </p:txBody>
      </p:sp>
      <p:pic>
        <p:nvPicPr>
          <p:cNvPr id="321" name="Google Shape;321;p55"/>
          <p:cNvPicPr preferRelativeResize="0"/>
          <p:nvPr/>
        </p:nvPicPr>
        <p:blipFill>
          <a:blip r:embed="rId3">
            <a:alphaModFix/>
          </a:blip>
          <a:stretch>
            <a:fillRect/>
          </a:stretch>
        </p:blipFill>
        <p:spPr>
          <a:xfrm>
            <a:off x="4623825" y="1316253"/>
            <a:ext cx="4248150" cy="316230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56"/>
          <p:cNvSpPr txBox="1"/>
          <p:nvPr>
            <p:ph type="title"/>
          </p:nvPr>
        </p:nvSpPr>
        <p:spPr>
          <a:xfrm>
            <a:off x="457200" y="205978"/>
            <a:ext cx="8229600" cy="8574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t/>
            </a:r>
            <a:endParaRPr/>
          </a:p>
        </p:txBody>
      </p:sp>
      <p:sp>
        <p:nvSpPr>
          <p:cNvPr id="327" name="Google Shape;327;p56"/>
          <p:cNvSpPr txBox="1"/>
          <p:nvPr>
            <p:ph idx="1" type="body"/>
          </p:nvPr>
        </p:nvSpPr>
        <p:spPr>
          <a:xfrm>
            <a:off x="457200" y="1200150"/>
            <a:ext cx="4038600" cy="3394500"/>
          </a:xfrm>
          <a:prstGeom prst="rect">
            <a:avLst/>
          </a:prstGeom>
        </p:spPr>
        <p:txBody>
          <a:bodyPr anchorCtr="0" anchor="t" bIns="45700" lIns="91425" spcFirstLastPara="1" rIns="91425" wrap="square" tIns="45700">
            <a:normAutofit/>
          </a:bodyPr>
          <a:lstStyle/>
          <a:p>
            <a:pPr indent="-406400" lvl="0" marL="457200" rtl="0" algn="l">
              <a:spcBef>
                <a:spcPts val="560"/>
              </a:spcBef>
              <a:spcAft>
                <a:spcPts val="0"/>
              </a:spcAft>
              <a:buSzPts val="2800"/>
              <a:buChar char="●"/>
            </a:pPr>
            <a:r>
              <a:rPr b="1" lang="es">
                <a:solidFill>
                  <a:srgbClr val="244061"/>
                </a:solidFill>
              </a:rPr>
              <a:t>Relativa ascendente: </a:t>
            </a:r>
            <a:r>
              <a:rPr lang="es"/>
              <a:t>En la carpeta img de la carpeta actual.</a:t>
            </a:r>
            <a:endParaRPr/>
          </a:p>
          <a:p>
            <a:pPr indent="0" lvl="0" marL="0" rtl="0" algn="l">
              <a:lnSpc>
                <a:spcPct val="135714"/>
              </a:lnSpc>
              <a:spcBef>
                <a:spcPts val="0"/>
              </a:spcBef>
              <a:spcAft>
                <a:spcPts val="0"/>
              </a:spcAft>
              <a:buNone/>
            </a:pPr>
            <a:r>
              <a:rPr lang="es" sz="2050">
                <a:solidFill>
                  <a:srgbClr val="89DDFF"/>
                </a:solidFill>
                <a:highlight>
                  <a:srgbClr val="252526"/>
                </a:highlight>
              </a:rPr>
              <a:t>&lt;</a:t>
            </a:r>
            <a:r>
              <a:rPr lang="es" sz="2050">
                <a:solidFill>
                  <a:srgbClr val="F07178"/>
                </a:solidFill>
                <a:highlight>
                  <a:srgbClr val="252526"/>
                </a:highlight>
              </a:rPr>
              <a:t>figure</a:t>
            </a:r>
            <a:r>
              <a:rPr lang="es" sz="2050">
                <a:solidFill>
                  <a:srgbClr val="89DDFF"/>
                </a:solidFill>
                <a:highlight>
                  <a:srgbClr val="252526"/>
                </a:highlight>
              </a:rPr>
              <a:t>&gt;</a:t>
            </a:r>
            <a:endParaRPr sz="2050">
              <a:solidFill>
                <a:srgbClr val="89DDFF"/>
              </a:solidFill>
              <a:highlight>
                <a:srgbClr val="252526"/>
              </a:highlight>
            </a:endParaRPr>
          </a:p>
          <a:p>
            <a:pPr indent="0" lvl="0" marL="0" rtl="0" algn="l">
              <a:lnSpc>
                <a:spcPct val="135714"/>
              </a:lnSpc>
              <a:spcBef>
                <a:spcPts val="0"/>
              </a:spcBef>
              <a:spcAft>
                <a:spcPts val="0"/>
              </a:spcAft>
              <a:buNone/>
            </a:pPr>
            <a:r>
              <a:rPr lang="es" sz="2050">
                <a:solidFill>
                  <a:srgbClr val="EEFFFF"/>
                </a:solidFill>
                <a:highlight>
                  <a:srgbClr val="252526"/>
                </a:highlight>
              </a:rPr>
              <a:t>      </a:t>
            </a:r>
            <a:r>
              <a:rPr lang="es" sz="2050">
                <a:solidFill>
                  <a:srgbClr val="89DDFF"/>
                </a:solidFill>
                <a:highlight>
                  <a:srgbClr val="252526"/>
                </a:highlight>
              </a:rPr>
              <a:t>&lt;</a:t>
            </a:r>
            <a:r>
              <a:rPr lang="es" sz="2050">
                <a:solidFill>
                  <a:srgbClr val="F07178"/>
                </a:solidFill>
                <a:highlight>
                  <a:srgbClr val="252526"/>
                </a:highlight>
              </a:rPr>
              <a:t>img</a:t>
            </a:r>
            <a:r>
              <a:rPr lang="es" sz="2050">
                <a:solidFill>
                  <a:srgbClr val="89DDFF"/>
                </a:solidFill>
                <a:highlight>
                  <a:srgbClr val="252526"/>
                </a:highlight>
              </a:rPr>
              <a:t> </a:t>
            </a:r>
            <a:r>
              <a:rPr lang="es" sz="2050">
                <a:solidFill>
                  <a:srgbClr val="C792EA"/>
                </a:solidFill>
                <a:highlight>
                  <a:srgbClr val="252526"/>
                </a:highlight>
              </a:rPr>
              <a:t>src</a:t>
            </a:r>
            <a:r>
              <a:rPr lang="es" sz="2050">
                <a:solidFill>
                  <a:srgbClr val="89DDFF"/>
                </a:solidFill>
                <a:highlight>
                  <a:srgbClr val="252526"/>
                </a:highlight>
              </a:rPr>
              <a:t>="</a:t>
            </a:r>
            <a:r>
              <a:rPr lang="es" sz="2050">
                <a:solidFill>
                  <a:srgbClr val="C3E88D"/>
                </a:solidFill>
                <a:highlight>
                  <a:srgbClr val="252526"/>
                </a:highlight>
              </a:rPr>
              <a:t>img/FT-Alejo.ico</a:t>
            </a:r>
            <a:r>
              <a:rPr lang="es" sz="2050">
                <a:solidFill>
                  <a:srgbClr val="89DDFF"/>
                </a:solidFill>
                <a:highlight>
                  <a:srgbClr val="252526"/>
                </a:highlight>
              </a:rPr>
              <a:t>" </a:t>
            </a:r>
            <a:r>
              <a:rPr lang="es" sz="2050">
                <a:solidFill>
                  <a:srgbClr val="C792EA"/>
                </a:solidFill>
                <a:highlight>
                  <a:srgbClr val="252526"/>
                </a:highlight>
              </a:rPr>
              <a:t>alt</a:t>
            </a:r>
            <a:r>
              <a:rPr lang="es" sz="2050">
                <a:solidFill>
                  <a:srgbClr val="89DDFF"/>
                </a:solidFill>
                <a:highlight>
                  <a:srgbClr val="252526"/>
                </a:highlight>
              </a:rPr>
              <a:t>="</a:t>
            </a:r>
            <a:r>
              <a:rPr lang="es" sz="2050">
                <a:solidFill>
                  <a:srgbClr val="C3E88D"/>
                </a:solidFill>
                <a:highlight>
                  <a:srgbClr val="252526"/>
                </a:highlight>
              </a:rPr>
              <a:t>ID-Juego-movil</a:t>
            </a:r>
            <a:r>
              <a:rPr lang="es" sz="2050">
                <a:solidFill>
                  <a:srgbClr val="89DDFF"/>
                </a:solidFill>
                <a:highlight>
                  <a:srgbClr val="252526"/>
                </a:highlight>
              </a:rPr>
              <a:t>"&gt;</a:t>
            </a:r>
            <a:endParaRPr sz="2050">
              <a:solidFill>
                <a:srgbClr val="89DDFF"/>
              </a:solidFill>
              <a:highlight>
                <a:srgbClr val="252526"/>
              </a:highlight>
            </a:endParaRPr>
          </a:p>
          <a:p>
            <a:pPr indent="0" lvl="0" marL="0" rtl="0" algn="l">
              <a:lnSpc>
                <a:spcPct val="135714"/>
              </a:lnSpc>
              <a:spcBef>
                <a:spcPts val="0"/>
              </a:spcBef>
              <a:spcAft>
                <a:spcPts val="0"/>
              </a:spcAft>
              <a:buNone/>
            </a:pPr>
            <a:r>
              <a:rPr lang="es" sz="2050">
                <a:solidFill>
                  <a:srgbClr val="89DDFF"/>
                </a:solidFill>
                <a:highlight>
                  <a:srgbClr val="252526"/>
                </a:highlight>
              </a:rPr>
              <a:t>&lt;/</a:t>
            </a:r>
            <a:r>
              <a:rPr lang="es" sz="2050">
                <a:solidFill>
                  <a:srgbClr val="F07178"/>
                </a:solidFill>
                <a:highlight>
                  <a:srgbClr val="252526"/>
                </a:highlight>
              </a:rPr>
              <a:t>figure</a:t>
            </a:r>
            <a:r>
              <a:rPr lang="es" sz="2050">
                <a:solidFill>
                  <a:srgbClr val="89DDFF"/>
                </a:solidFill>
                <a:highlight>
                  <a:srgbClr val="252526"/>
                </a:highlight>
              </a:rPr>
              <a:t>&gt;</a:t>
            </a:r>
            <a:endParaRPr sz="3800"/>
          </a:p>
        </p:txBody>
      </p:sp>
      <p:pic>
        <p:nvPicPr>
          <p:cNvPr id="328" name="Google Shape;328;p56"/>
          <p:cNvPicPr preferRelativeResize="0"/>
          <p:nvPr/>
        </p:nvPicPr>
        <p:blipFill>
          <a:blip r:embed="rId3">
            <a:alphaModFix/>
          </a:blip>
          <a:stretch>
            <a:fillRect/>
          </a:stretch>
        </p:blipFill>
        <p:spPr>
          <a:xfrm>
            <a:off x="4721325" y="1087653"/>
            <a:ext cx="4171950" cy="361950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57"/>
          <p:cNvSpPr txBox="1"/>
          <p:nvPr>
            <p:ph type="title"/>
          </p:nvPr>
        </p:nvSpPr>
        <p:spPr>
          <a:xfrm>
            <a:off x="457200" y="205978"/>
            <a:ext cx="8229600" cy="8574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t/>
            </a:r>
            <a:endParaRPr/>
          </a:p>
        </p:txBody>
      </p:sp>
      <p:sp>
        <p:nvSpPr>
          <p:cNvPr id="334" name="Google Shape;334;p57"/>
          <p:cNvSpPr txBox="1"/>
          <p:nvPr>
            <p:ph idx="1" type="body"/>
          </p:nvPr>
        </p:nvSpPr>
        <p:spPr>
          <a:xfrm>
            <a:off x="457200" y="1200150"/>
            <a:ext cx="4038600" cy="3394500"/>
          </a:xfrm>
          <a:prstGeom prst="rect">
            <a:avLst/>
          </a:prstGeom>
        </p:spPr>
        <p:txBody>
          <a:bodyPr anchorCtr="0" anchor="t" bIns="45700" lIns="91425" spcFirstLastPara="1" rIns="91425" wrap="square" tIns="45700">
            <a:normAutofit/>
          </a:bodyPr>
          <a:lstStyle/>
          <a:p>
            <a:pPr indent="-406400" lvl="0" marL="457200" rtl="0" algn="l">
              <a:spcBef>
                <a:spcPts val="560"/>
              </a:spcBef>
              <a:spcAft>
                <a:spcPts val="0"/>
              </a:spcAft>
              <a:buSzPts val="2800"/>
              <a:buChar char="●"/>
            </a:pPr>
            <a:r>
              <a:rPr b="1" lang="es">
                <a:solidFill>
                  <a:srgbClr val="244061"/>
                </a:solidFill>
              </a:rPr>
              <a:t>Relativa descendente:</a:t>
            </a:r>
            <a:r>
              <a:rPr lang="es"/>
              <a:t> En la carpeta anterior a la actual.</a:t>
            </a:r>
            <a:endParaRPr/>
          </a:p>
          <a:p>
            <a:pPr indent="0" lvl="0" marL="0" rtl="0" algn="l">
              <a:lnSpc>
                <a:spcPct val="135714"/>
              </a:lnSpc>
              <a:spcBef>
                <a:spcPts val="0"/>
              </a:spcBef>
              <a:spcAft>
                <a:spcPts val="0"/>
              </a:spcAft>
              <a:buNone/>
            </a:pPr>
            <a:r>
              <a:rPr lang="es" sz="2150">
                <a:solidFill>
                  <a:srgbClr val="89DDFF"/>
                </a:solidFill>
                <a:highlight>
                  <a:srgbClr val="252526"/>
                </a:highlight>
              </a:rPr>
              <a:t>&lt;</a:t>
            </a:r>
            <a:r>
              <a:rPr lang="es" sz="2150">
                <a:solidFill>
                  <a:srgbClr val="F07178"/>
                </a:solidFill>
                <a:highlight>
                  <a:srgbClr val="252526"/>
                </a:highlight>
              </a:rPr>
              <a:t>figure</a:t>
            </a:r>
            <a:r>
              <a:rPr lang="es" sz="2150">
                <a:solidFill>
                  <a:srgbClr val="89DDFF"/>
                </a:solidFill>
                <a:highlight>
                  <a:srgbClr val="252526"/>
                </a:highlight>
              </a:rPr>
              <a:t>&gt;</a:t>
            </a:r>
            <a:endParaRPr sz="2150">
              <a:solidFill>
                <a:srgbClr val="89DDFF"/>
              </a:solidFill>
              <a:highlight>
                <a:srgbClr val="252526"/>
              </a:highlight>
            </a:endParaRPr>
          </a:p>
          <a:p>
            <a:pPr indent="0" lvl="0" marL="0" rtl="0" algn="l">
              <a:lnSpc>
                <a:spcPct val="135714"/>
              </a:lnSpc>
              <a:spcBef>
                <a:spcPts val="0"/>
              </a:spcBef>
              <a:spcAft>
                <a:spcPts val="0"/>
              </a:spcAft>
              <a:buNone/>
            </a:pPr>
            <a:r>
              <a:rPr lang="es" sz="2150">
                <a:solidFill>
                  <a:srgbClr val="EEFFFF"/>
                </a:solidFill>
                <a:highlight>
                  <a:srgbClr val="252526"/>
                </a:highlight>
              </a:rPr>
              <a:t>      </a:t>
            </a:r>
            <a:r>
              <a:rPr lang="es" sz="2150">
                <a:solidFill>
                  <a:srgbClr val="89DDFF"/>
                </a:solidFill>
                <a:highlight>
                  <a:srgbClr val="252526"/>
                </a:highlight>
              </a:rPr>
              <a:t>&lt;</a:t>
            </a:r>
            <a:r>
              <a:rPr lang="es" sz="2150">
                <a:solidFill>
                  <a:srgbClr val="F07178"/>
                </a:solidFill>
                <a:highlight>
                  <a:srgbClr val="252526"/>
                </a:highlight>
              </a:rPr>
              <a:t>img</a:t>
            </a:r>
            <a:r>
              <a:rPr lang="es" sz="2150">
                <a:solidFill>
                  <a:srgbClr val="89DDFF"/>
                </a:solidFill>
                <a:highlight>
                  <a:srgbClr val="252526"/>
                </a:highlight>
              </a:rPr>
              <a:t> </a:t>
            </a:r>
            <a:r>
              <a:rPr lang="es" sz="2150">
                <a:solidFill>
                  <a:srgbClr val="C792EA"/>
                </a:solidFill>
                <a:highlight>
                  <a:srgbClr val="252526"/>
                </a:highlight>
              </a:rPr>
              <a:t>src</a:t>
            </a:r>
            <a:r>
              <a:rPr lang="es" sz="2150">
                <a:solidFill>
                  <a:srgbClr val="89DDFF"/>
                </a:solidFill>
                <a:highlight>
                  <a:srgbClr val="252526"/>
                </a:highlight>
              </a:rPr>
              <a:t>="</a:t>
            </a:r>
            <a:r>
              <a:rPr lang="es" sz="2150">
                <a:solidFill>
                  <a:srgbClr val="C3E88D"/>
                </a:solidFill>
                <a:highlight>
                  <a:srgbClr val="252526"/>
                </a:highlight>
              </a:rPr>
              <a:t>img/FT-Alejo.ico</a:t>
            </a:r>
            <a:r>
              <a:rPr lang="es" sz="2150">
                <a:solidFill>
                  <a:srgbClr val="89DDFF"/>
                </a:solidFill>
                <a:highlight>
                  <a:srgbClr val="252526"/>
                </a:highlight>
              </a:rPr>
              <a:t>" </a:t>
            </a:r>
            <a:r>
              <a:rPr lang="es" sz="2150">
                <a:solidFill>
                  <a:srgbClr val="C792EA"/>
                </a:solidFill>
                <a:highlight>
                  <a:srgbClr val="252526"/>
                </a:highlight>
              </a:rPr>
              <a:t>alt</a:t>
            </a:r>
            <a:r>
              <a:rPr lang="es" sz="2150">
                <a:solidFill>
                  <a:srgbClr val="89DDFF"/>
                </a:solidFill>
                <a:highlight>
                  <a:srgbClr val="252526"/>
                </a:highlight>
              </a:rPr>
              <a:t>="</a:t>
            </a:r>
            <a:r>
              <a:rPr lang="es" sz="2150">
                <a:solidFill>
                  <a:srgbClr val="C3E88D"/>
                </a:solidFill>
                <a:highlight>
                  <a:srgbClr val="252526"/>
                </a:highlight>
              </a:rPr>
              <a:t>ID-Juego-movil</a:t>
            </a:r>
            <a:r>
              <a:rPr lang="es" sz="2150">
                <a:solidFill>
                  <a:srgbClr val="89DDFF"/>
                </a:solidFill>
                <a:highlight>
                  <a:srgbClr val="252526"/>
                </a:highlight>
              </a:rPr>
              <a:t>"&gt;</a:t>
            </a:r>
            <a:endParaRPr sz="2150">
              <a:solidFill>
                <a:srgbClr val="89DDFF"/>
              </a:solidFill>
              <a:highlight>
                <a:srgbClr val="252526"/>
              </a:highlight>
            </a:endParaRPr>
          </a:p>
          <a:p>
            <a:pPr indent="0" lvl="0" marL="0" rtl="0" algn="l">
              <a:lnSpc>
                <a:spcPct val="135714"/>
              </a:lnSpc>
              <a:spcBef>
                <a:spcPts val="0"/>
              </a:spcBef>
              <a:spcAft>
                <a:spcPts val="0"/>
              </a:spcAft>
              <a:buNone/>
            </a:pPr>
            <a:r>
              <a:rPr lang="es" sz="2150">
                <a:solidFill>
                  <a:srgbClr val="89DDFF"/>
                </a:solidFill>
                <a:highlight>
                  <a:srgbClr val="252526"/>
                </a:highlight>
              </a:rPr>
              <a:t>&lt;/</a:t>
            </a:r>
            <a:r>
              <a:rPr lang="es" sz="2150">
                <a:solidFill>
                  <a:srgbClr val="F07178"/>
                </a:solidFill>
                <a:highlight>
                  <a:srgbClr val="252526"/>
                </a:highlight>
              </a:rPr>
              <a:t>figure</a:t>
            </a:r>
            <a:r>
              <a:rPr lang="es" sz="2150">
                <a:solidFill>
                  <a:srgbClr val="89DDFF"/>
                </a:solidFill>
                <a:highlight>
                  <a:srgbClr val="252526"/>
                </a:highlight>
              </a:rPr>
              <a:t>&gt;</a:t>
            </a:r>
            <a:endParaRPr sz="2250">
              <a:solidFill>
                <a:srgbClr val="89DDFF"/>
              </a:solidFill>
              <a:highlight>
                <a:srgbClr val="252526"/>
              </a:highlight>
            </a:endParaRPr>
          </a:p>
        </p:txBody>
      </p:sp>
      <p:sp>
        <p:nvSpPr>
          <p:cNvPr id="335" name="Google Shape;335;p57"/>
          <p:cNvSpPr txBox="1"/>
          <p:nvPr>
            <p:ph idx="2" type="body"/>
          </p:nvPr>
        </p:nvSpPr>
        <p:spPr>
          <a:xfrm>
            <a:off x="4648200" y="1200150"/>
            <a:ext cx="4038600" cy="3394500"/>
          </a:xfrm>
          <a:prstGeom prst="rect">
            <a:avLst/>
          </a:prstGeom>
        </p:spPr>
        <p:txBody>
          <a:bodyPr anchorCtr="0" anchor="t" bIns="45700" lIns="91425" spcFirstLastPara="1" rIns="91425" wrap="square" tIns="45700">
            <a:normAutofit/>
          </a:bodyPr>
          <a:lstStyle/>
          <a:p>
            <a:pPr indent="-406400" lvl="0" marL="457200" rtl="0" algn="l">
              <a:spcBef>
                <a:spcPts val="560"/>
              </a:spcBef>
              <a:spcAft>
                <a:spcPts val="0"/>
              </a:spcAft>
              <a:buSzPts val="2800"/>
              <a:buChar char="●"/>
            </a:pPr>
            <a:r>
              <a:rPr b="1" lang="es">
                <a:solidFill>
                  <a:srgbClr val="244061"/>
                </a:solidFill>
              </a:rPr>
              <a:t>Relativa global:</a:t>
            </a:r>
            <a:r>
              <a:rPr lang="es"/>
              <a:t> El primer / simboliza el principio de la URL.</a:t>
            </a:r>
            <a:endParaRPr/>
          </a:p>
          <a:p>
            <a:pPr indent="0" lvl="0" marL="0" rtl="0" algn="l">
              <a:lnSpc>
                <a:spcPct val="135714"/>
              </a:lnSpc>
              <a:spcBef>
                <a:spcPts val="0"/>
              </a:spcBef>
              <a:spcAft>
                <a:spcPts val="0"/>
              </a:spcAft>
              <a:buNone/>
            </a:pPr>
            <a:r>
              <a:rPr lang="es" sz="2150">
                <a:solidFill>
                  <a:srgbClr val="89DDFF"/>
                </a:solidFill>
                <a:highlight>
                  <a:srgbClr val="252526"/>
                </a:highlight>
              </a:rPr>
              <a:t>&lt;</a:t>
            </a:r>
            <a:r>
              <a:rPr lang="es" sz="2150">
                <a:solidFill>
                  <a:srgbClr val="F07178"/>
                </a:solidFill>
                <a:highlight>
                  <a:srgbClr val="252526"/>
                </a:highlight>
              </a:rPr>
              <a:t>figure</a:t>
            </a:r>
            <a:r>
              <a:rPr lang="es" sz="2150">
                <a:solidFill>
                  <a:srgbClr val="89DDFF"/>
                </a:solidFill>
                <a:highlight>
                  <a:srgbClr val="252526"/>
                </a:highlight>
              </a:rPr>
              <a:t>&gt;</a:t>
            </a:r>
            <a:endParaRPr sz="2150">
              <a:solidFill>
                <a:srgbClr val="89DDFF"/>
              </a:solidFill>
              <a:highlight>
                <a:srgbClr val="252526"/>
              </a:highlight>
            </a:endParaRPr>
          </a:p>
          <a:p>
            <a:pPr indent="0" lvl="0" marL="0" rtl="0" algn="l">
              <a:lnSpc>
                <a:spcPct val="135714"/>
              </a:lnSpc>
              <a:spcBef>
                <a:spcPts val="0"/>
              </a:spcBef>
              <a:spcAft>
                <a:spcPts val="0"/>
              </a:spcAft>
              <a:buNone/>
            </a:pPr>
            <a:r>
              <a:rPr lang="es" sz="2150">
                <a:solidFill>
                  <a:srgbClr val="EEFFFF"/>
                </a:solidFill>
                <a:highlight>
                  <a:srgbClr val="252526"/>
                </a:highlight>
              </a:rPr>
              <a:t>        </a:t>
            </a:r>
            <a:r>
              <a:rPr lang="es" sz="2150">
                <a:solidFill>
                  <a:srgbClr val="89DDFF"/>
                </a:solidFill>
                <a:highlight>
                  <a:srgbClr val="252526"/>
                </a:highlight>
              </a:rPr>
              <a:t>&lt;</a:t>
            </a:r>
            <a:r>
              <a:rPr lang="es" sz="2150">
                <a:solidFill>
                  <a:srgbClr val="F07178"/>
                </a:solidFill>
                <a:highlight>
                  <a:srgbClr val="252526"/>
                </a:highlight>
              </a:rPr>
              <a:t>img</a:t>
            </a:r>
            <a:r>
              <a:rPr lang="es" sz="2150">
                <a:solidFill>
                  <a:srgbClr val="89DDFF"/>
                </a:solidFill>
                <a:highlight>
                  <a:srgbClr val="252526"/>
                </a:highlight>
              </a:rPr>
              <a:t> </a:t>
            </a:r>
            <a:r>
              <a:rPr lang="es" sz="2150">
                <a:solidFill>
                  <a:srgbClr val="C792EA"/>
                </a:solidFill>
                <a:highlight>
                  <a:srgbClr val="252526"/>
                </a:highlight>
              </a:rPr>
              <a:t>src</a:t>
            </a:r>
            <a:r>
              <a:rPr lang="es" sz="2150">
                <a:solidFill>
                  <a:srgbClr val="89DDFF"/>
                </a:solidFill>
                <a:highlight>
                  <a:srgbClr val="252526"/>
                </a:highlight>
              </a:rPr>
              <a:t>="</a:t>
            </a:r>
            <a:r>
              <a:rPr lang="es" sz="2150">
                <a:solidFill>
                  <a:srgbClr val="C3E88D"/>
                </a:solidFill>
                <a:highlight>
                  <a:srgbClr val="252526"/>
                </a:highlight>
              </a:rPr>
              <a:t>/img/FT-Alejo.ico</a:t>
            </a:r>
            <a:r>
              <a:rPr lang="es" sz="2150">
                <a:solidFill>
                  <a:srgbClr val="89DDFF"/>
                </a:solidFill>
                <a:highlight>
                  <a:srgbClr val="252526"/>
                </a:highlight>
              </a:rPr>
              <a:t>" </a:t>
            </a:r>
            <a:r>
              <a:rPr lang="es" sz="2150">
                <a:solidFill>
                  <a:srgbClr val="C792EA"/>
                </a:solidFill>
                <a:highlight>
                  <a:srgbClr val="252526"/>
                </a:highlight>
              </a:rPr>
              <a:t>alt</a:t>
            </a:r>
            <a:r>
              <a:rPr lang="es" sz="2150">
                <a:solidFill>
                  <a:srgbClr val="89DDFF"/>
                </a:solidFill>
                <a:highlight>
                  <a:srgbClr val="252526"/>
                </a:highlight>
              </a:rPr>
              <a:t>="</a:t>
            </a:r>
            <a:r>
              <a:rPr lang="es" sz="2150">
                <a:solidFill>
                  <a:srgbClr val="C3E88D"/>
                </a:solidFill>
                <a:highlight>
                  <a:srgbClr val="252526"/>
                </a:highlight>
              </a:rPr>
              <a:t>ID-Juego-movil</a:t>
            </a:r>
            <a:r>
              <a:rPr lang="es" sz="2150">
                <a:solidFill>
                  <a:srgbClr val="89DDFF"/>
                </a:solidFill>
                <a:highlight>
                  <a:srgbClr val="252526"/>
                </a:highlight>
              </a:rPr>
              <a:t>"&gt;</a:t>
            </a:r>
            <a:endParaRPr sz="2150">
              <a:solidFill>
                <a:srgbClr val="89DDFF"/>
              </a:solidFill>
              <a:highlight>
                <a:srgbClr val="252526"/>
              </a:highlight>
            </a:endParaRPr>
          </a:p>
          <a:p>
            <a:pPr indent="0" lvl="0" marL="0" rtl="0" algn="l">
              <a:lnSpc>
                <a:spcPct val="135714"/>
              </a:lnSpc>
              <a:spcBef>
                <a:spcPts val="0"/>
              </a:spcBef>
              <a:spcAft>
                <a:spcPts val="0"/>
              </a:spcAft>
              <a:buNone/>
            </a:pPr>
            <a:r>
              <a:rPr lang="es" sz="2150">
                <a:solidFill>
                  <a:srgbClr val="89DDFF"/>
                </a:solidFill>
                <a:highlight>
                  <a:srgbClr val="252526"/>
                </a:highlight>
              </a:rPr>
              <a:t>&lt;/</a:t>
            </a:r>
            <a:r>
              <a:rPr lang="es" sz="2150">
                <a:solidFill>
                  <a:srgbClr val="F07178"/>
                </a:solidFill>
                <a:highlight>
                  <a:srgbClr val="252526"/>
                </a:highlight>
              </a:rPr>
              <a:t>figure</a:t>
            </a:r>
            <a:r>
              <a:rPr lang="es" sz="2150">
                <a:solidFill>
                  <a:srgbClr val="89DDFF"/>
                </a:solidFill>
                <a:highlight>
                  <a:srgbClr val="252526"/>
                </a:highlight>
              </a:rPr>
              <a:t>&gt;</a:t>
            </a:r>
            <a:endParaRPr sz="39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3"/>
          <p:cNvSpPr txBox="1"/>
          <p:nvPr>
            <p:ph type="title"/>
          </p:nvPr>
        </p:nvSpPr>
        <p:spPr>
          <a:xfrm>
            <a:off x="457200" y="205978"/>
            <a:ext cx="8229600" cy="8574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s"/>
              <a:t>Etiquetas.</a:t>
            </a:r>
            <a:endParaRPr/>
          </a:p>
        </p:txBody>
      </p:sp>
      <p:sp>
        <p:nvSpPr>
          <p:cNvPr id="61" name="Google Shape;61;p13"/>
          <p:cNvSpPr txBox="1"/>
          <p:nvPr>
            <p:ph idx="1" type="body"/>
          </p:nvPr>
        </p:nvSpPr>
        <p:spPr>
          <a:xfrm>
            <a:off x="467544" y="1167594"/>
            <a:ext cx="8229600" cy="33945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rPr lang="es"/>
              <a:t>En el navegador Chrome, puedes pulsar la combinación de teclas </a:t>
            </a:r>
            <a:r>
              <a:rPr lang="es">
                <a:solidFill>
                  <a:srgbClr val="F07178"/>
                </a:solidFill>
              </a:rPr>
              <a:t>CTRL+U</a:t>
            </a:r>
            <a:r>
              <a:rPr lang="es"/>
              <a:t> para ver el código fuente de la página en la que te encuentras. Dicho documento </a:t>
            </a:r>
            <a:r>
              <a:rPr lang="es"/>
              <a:t>está</a:t>
            </a:r>
            <a:r>
              <a:rPr lang="es"/>
              <a:t> formado por etiquetas, que son la base del lenguaje HTML.</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58"/>
          <p:cNvSpPr txBox="1"/>
          <p:nvPr>
            <p:ph type="title"/>
          </p:nvPr>
        </p:nvSpPr>
        <p:spPr>
          <a:xfrm>
            <a:off x="457200" y="205978"/>
            <a:ext cx="8229600" cy="8574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t/>
            </a:r>
            <a:endParaRPr/>
          </a:p>
        </p:txBody>
      </p:sp>
      <p:sp>
        <p:nvSpPr>
          <p:cNvPr id="341" name="Google Shape;341;p58"/>
          <p:cNvSpPr txBox="1"/>
          <p:nvPr>
            <p:ph idx="1" type="body"/>
          </p:nvPr>
        </p:nvSpPr>
        <p:spPr>
          <a:xfrm>
            <a:off x="467544" y="1167594"/>
            <a:ext cx="8229600" cy="3394500"/>
          </a:xfrm>
          <a:prstGeom prst="rect">
            <a:avLst/>
          </a:prstGeom>
        </p:spPr>
        <p:txBody>
          <a:bodyPr anchorCtr="0" anchor="t" bIns="45700" lIns="91425" spcFirstLastPara="1" rIns="91425" wrap="square" tIns="45700">
            <a:normAutofit/>
          </a:bodyPr>
          <a:lstStyle/>
          <a:p>
            <a:pPr indent="-342900" lvl="0" marL="457200" rtl="0" algn="l">
              <a:spcBef>
                <a:spcPts val="360"/>
              </a:spcBef>
              <a:spcAft>
                <a:spcPts val="0"/>
              </a:spcAft>
              <a:buSzPts val="1800"/>
              <a:buChar char="●"/>
            </a:pPr>
            <a:r>
              <a:rPr b="1" lang="es">
                <a:solidFill>
                  <a:srgbClr val="244061"/>
                </a:solidFill>
              </a:rPr>
              <a:t>Absoluta:	</a:t>
            </a:r>
            <a:r>
              <a:rPr lang="es"/>
              <a:t>Exactamente en la URL indicada.</a:t>
            </a:r>
            <a:endParaRPr/>
          </a:p>
          <a:p>
            <a:pPr indent="0" lvl="0" marL="0" rtl="0" algn="l">
              <a:spcBef>
                <a:spcPts val="360"/>
              </a:spcBef>
              <a:spcAft>
                <a:spcPts val="0"/>
              </a:spcAft>
              <a:buNone/>
            </a:pPr>
            <a:r>
              <a:rPr lang="es"/>
              <a:t>	Ejemplos:</a:t>
            </a:r>
            <a:endParaRPr/>
          </a:p>
          <a:p>
            <a:pPr indent="0" lvl="0" marL="0" rtl="0" algn="l">
              <a:spcBef>
                <a:spcPts val="360"/>
              </a:spcBef>
              <a:spcAft>
                <a:spcPts val="0"/>
              </a:spcAft>
              <a:buNone/>
            </a:pPr>
            <a:r>
              <a:rPr lang="es" sz="2550">
                <a:solidFill>
                  <a:srgbClr val="89DDFF"/>
                </a:solidFill>
                <a:highlight>
                  <a:srgbClr val="252526"/>
                </a:highlight>
              </a:rPr>
              <a:t>&lt;</a:t>
            </a:r>
            <a:r>
              <a:rPr lang="es" sz="2550">
                <a:solidFill>
                  <a:srgbClr val="F07178"/>
                </a:solidFill>
                <a:highlight>
                  <a:srgbClr val="252526"/>
                </a:highlight>
              </a:rPr>
              <a:t>figure</a:t>
            </a:r>
            <a:r>
              <a:rPr lang="es" sz="2550">
                <a:solidFill>
                  <a:srgbClr val="89DDFF"/>
                </a:solidFill>
                <a:highlight>
                  <a:srgbClr val="252526"/>
                </a:highlight>
              </a:rPr>
              <a:t>&gt;</a:t>
            </a:r>
            <a:endParaRPr sz="2550">
              <a:solidFill>
                <a:srgbClr val="89DDFF"/>
              </a:solidFill>
              <a:highlight>
                <a:srgbClr val="252526"/>
              </a:highlight>
            </a:endParaRPr>
          </a:p>
          <a:p>
            <a:pPr indent="0" lvl="0" marL="0" rtl="0" algn="l">
              <a:lnSpc>
                <a:spcPct val="135714"/>
              </a:lnSpc>
              <a:spcBef>
                <a:spcPts val="0"/>
              </a:spcBef>
              <a:spcAft>
                <a:spcPts val="0"/>
              </a:spcAft>
              <a:buClr>
                <a:schemeClr val="dk1"/>
              </a:buClr>
              <a:buSzPts val="1100"/>
              <a:buFont typeface="Arial"/>
              <a:buNone/>
            </a:pPr>
            <a:r>
              <a:rPr lang="es" sz="2550">
                <a:solidFill>
                  <a:srgbClr val="EEFFFF"/>
                </a:solidFill>
                <a:highlight>
                  <a:srgbClr val="252526"/>
                </a:highlight>
              </a:rPr>
              <a:t>        </a:t>
            </a:r>
            <a:r>
              <a:rPr lang="es" sz="2550">
                <a:solidFill>
                  <a:srgbClr val="89DDFF"/>
                </a:solidFill>
                <a:highlight>
                  <a:srgbClr val="252526"/>
                </a:highlight>
              </a:rPr>
              <a:t>&lt;</a:t>
            </a:r>
            <a:r>
              <a:rPr lang="es" sz="2550">
                <a:solidFill>
                  <a:srgbClr val="F07178"/>
                </a:solidFill>
                <a:highlight>
                  <a:srgbClr val="252526"/>
                </a:highlight>
              </a:rPr>
              <a:t>img</a:t>
            </a:r>
            <a:r>
              <a:rPr lang="es" sz="2550">
                <a:solidFill>
                  <a:srgbClr val="89DDFF"/>
                </a:solidFill>
                <a:highlight>
                  <a:srgbClr val="252526"/>
                </a:highlight>
              </a:rPr>
              <a:t> </a:t>
            </a:r>
            <a:r>
              <a:rPr lang="es" sz="2550">
                <a:solidFill>
                  <a:srgbClr val="C792EA"/>
                </a:solidFill>
                <a:highlight>
                  <a:srgbClr val="252526"/>
                </a:highlight>
              </a:rPr>
              <a:t>src</a:t>
            </a:r>
            <a:r>
              <a:rPr lang="es" sz="2550">
                <a:solidFill>
                  <a:srgbClr val="89DDFF"/>
                </a:solidFill>
                <a:highlight>
                  <a:srgbClr val="252526"/>
                </a:highlight>
              </a:rPr>
              <a:t>="</a:t>
            </a:r>
            <a:r>
              <a:rPr lang="es" sz="2550">
                <a:solidFill>
                  <a:srgbClr val="C3E88D"/>
                </a:solidFill>
                <a:highlight>
                  <a:srgbClr val="252526"/>
                </a:highlight>
              </a:rPr>
              <a:t>E:\Archivos\Alejo\Repaso - Estudios\HTML 5\img\FT-Alejo.ico</a:t>
            </a:r>
            <a:r>
              <a:rPr lang="es" sz="2550">
                <a:solidFill>
                  <a:srgbClr val="89DDFF"/>
                </a:solidFill>
                <a:highlight>
                  <a:srgbClr val="252526"/>
                </a:highlight>
              </a:rPr>
              <a:t>" </a:t>
            </a:r>
            <a:r>
              <a:rPr lang="es" sz="2550">
                <a:solidFill>
                  <a:srgbClr val="C792EA"/>
                </a:solidFill>
                <a:highlight>
                  <a:srgbClr val="252526"/>
                </a:highlight>
              </a:rPr>
              <a:t>alt</a:t>
            </a:r>
            <a:r>
              <a:rPr lang="es" sz="2550">
                <a:solidFill>
                  <a:srgbClr val="89DDFF"/>
                </a:solidFill>
                <a:highlight>
                  <a:srgbClr val="252526"/>
                </a:highlight>
              </a:rPr>
              <a:t>="</a:t>
            </a:r>
            <a:r>
              <a:rPr lang="es" sz="2550">
                <a:solidFill>
                  <a:srgbClr val="C3E88D"/>
                </a:solidFill>
                <a:highlight>
                  <a:srgbClr val="252526"/>
                </a:highlight>
              </a:rPr>
              <a:t>ID-Juego-movil</a:t>
            </a:r>
            <a:r>
              <a:rPr lang="es" sz="2550">
                <a:solidFill>
                  <a:srgbClr val="89DDFF"/>
                </a:solidFill>
                <a:highlight>
                  <a:srgbClr val="252526"/>
                </a:highlight>
              </a:rPr>
              <a:t>"&gt;</a:t>
            </a:r>
            <a:endParaRPr sz="2550">
              <a:solidFill>
                <a:srgbClr val="89DDFF"/>
              </a:solidFill>
              <a:highlight>
                <a:srgbClr val="252526"/>
              </a:highlight>
            </a:endParaRPr>
          </a:p>
          <a:p>
            <a:pPr indent="0" lvl="0" marL="0" rtl="0" algn="l">
              <a:lnSpc>
                <a:spcPct val="135714"/>
              </a:lnSpc>
              <a:spcBef>
                <a:spcPts val="0"/>
              </a:spcBef>
              <a:spcAft>
                <a:spcPts val="0"/>
              </a:spcAft>
              <a:buClr>
                <a:schemeClr val="dk1"/>
              </a:buClr>
              <a:buSzPts val="1100"/>
              <a:buFont typeface="Arial"/>
              <a:buNone/>
            </a:pPr>
            <a:r>
              <a:rPr lang="es" sz="2550">
                <a:solidFill>
                  <a:srgbClr val="89DDFF"/>
                </a:solidFill>
                <a:highlight>
                  <a:srgbClr val="252526"/>
                </a:highlight>
              </a:rPr>
              <a:t>&lt;/</a:t>
            </a:r>
            <a:r>
              <a:rPr lang="es" sz="2550">
                <a:solidFill>
                  <a:srgbClr val="F07178"/>
                </a:solidFill>
                <a:highlight>
                  <a:srgbClr val="252526"/>
                </a:highlight>
              </a:rPr>
              <a:t>figure</a:t>
            </a:r>
            <a:r>
              <a:rPr lang="es" sz="2550">
                <a:solidFill>
                  <a:srgbClr val="89DDFF"/>
                </a:solidFill>
                <a:highlight>
                  <a:srgbClr val="252526"/>
                </a:highlight>
              </a:rPr>
              <a:t>&gt;</a:t>
            </a:r>
            <a:endParaRPr sz="3600"/>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59"/>
          <p:cNvSpPr txBox="1"/>
          <p:nvPr>
            <p:ph type="title"/>
          </p:nvPr>
        </p:nvSpPr>
        <p:spPr>
          <a:xfrm>
            <a:off x="457200" y="205978"/>
            <a:ext cx="8229600" cy="8574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s"/>
              <a:t>Etiquetas HTML de sección.</a:t>
            </a:r>
            <a:endParaRPr/>
          </a:p>
        </p:txBody>
      </p:sp>
      <p:sp>
        <p:nvSpPr>
          <p:cNvPr id="347" name="Google Shape;347;p59"/>
          <p:cNvSpPr txBox="1"/>
          <p:nvPr>
            <p:ph idx="1" type="body"/>
          </p:nvPr>
        </p:nvSpPr>
        <p:spPr>
          <a:xfrm>
            <a:off x="467550" y="1167600"/>
            <a:ext cx="8229600" cy="3065100"/>
          </a:xfrm>
          <a:prstGeom prst="rect">
            <a:avLst/>
          </a:prstGeom>
        </p:spPr>
        <p:txBody>
          <a:bodyPr anchorCtr="0" anchor="t" bIns="45700" lIns="91425" spcFirstLastPara="1" rIns="91425" wrap="square" tIns="45700">
            <a:normAutofit fontScale="25000" lnSpcReduction="20000"/>
          </a:bodyPr>
          <a:lstStyle/>
          <a:p>
            <a:pPr indent="0" lvl="0" marL="0" rtl="0" algn="l">
              <a:spcBef>
                <a:spcPts val="360"/>
              </a:spcBef>
              <a:spcAft>
                <a:spcPts val="0"/>
              </a:spcAft>
              <a:buNone/>
            </a:pPr>
            <a:r>
              <a:rPr lang="es" sz="7450"/>
              <a:t>En versiones anteriores a HTML5, cuando se creaba la estructura de una </a:t>
            </a:r>
            <a:r>
              <a:rPr lang="es" sz="7450"/>
              <a:t>página</a:t>
            </a:r>
            <a:r>
              <a:rPr lang="es" sz="7450"/>
              <a:t>, normalmente se utilizaban etiquetas &lt;div&gt; para ir agrupando secciones de la </a:t>
            </a:r>
            <a:r>
              <a:rPr lang="es" sz="7450"/>
              <a:t>página</a:t>
            </a:r>
            <a:r>
              <a:rPr lang="es" sz="7450"/>
              <a:t>.</a:t>
            </a:r>
            <a:endParaRPr sz="7450"/>
          </a:p>
          <a:p>
            <a:pPr indent="0" lvl="0" marL="0" rtl="0" algn="l">
              <a:spcBef>
                <a:spcPts val="360"/>
              </a:spcBef>
              <a:spcAft>
                <a:spcPts val="0"/>
              </a:spcAft>
              <a:buNone/>
            </a:pPr>
            <a:r>
              <a:t/>
            </a:r>
            <a:endParaRPr sz="7450"/>
          </a:p>
          <a:p>
            <a:pPr indent="0" lvl="0" marL="0" rtl="0" algn="l">
              <a:spcBef>
                <a:spcPts val="360"/>
              </a:spcBef>
              <a:spcAft>
                <a:spcPts val="0"/>
              </a:spcAft>
              <a:buNone/>
            </a:pPr>
            <a:r>
              <a:rPr lang="es" sz="7450"/>
              <a:t>Algo asi:</a:t>
            </a:r>
            <a:endParaRPr sz="7450"/>
          </a:p>
          <a:p>
            <a:pPr indent="0" lvl="0" marL="0" rtl="0" algn="l">
              <a:lnSpc>
                <a:spcPct val="135714"/>
              </a:lnSpc>
              <a:spcBef>
                <a:spcPts val="0"/>
              </a:spcBef>
              <a:spcAft>
                <a:spcPts val="0"/>
              </a:spcAft>
              <a:buClr>
                <a:schemeClr val="dk1"/>
              </a:buClr>
              <a:buSzPts val="275"/>
              <a:buFont typeface="Arial"/>
              <a:buNone/>
            </a:pPr>
            <a:r>
              <a:rPr lang="es" sz="6650">
                <a:solidFill>
                  <a:srgbClr val="89DDFF"/>
                </a:solidFill>
                <a:highlight>
                  <a:srgbClr val="252526"/>
                </a:highlight>
              </a:rPr>
              <a:t>&lt;</a:t>
            </a:r>
            <a:r>
              <a:rPr lang="es" sz="6650">
                <a:solidFill>
                  <a:srgbClr val="F07178"/>
                </a:solidFill>
                <a:highlight>
                  <a:srgbClr val="252526"/>
                </a:highlight>
              </a:rPr>
              <a:t>div</a:t>
            </a:r>
            <a:r>
              <a:rPr lang="es" sz="6650">
                <a:solidFill>
                  <a:srgbClr val="89DDFF"/>
                </a:solidFill>
                <a:highlight>
                  <a:srgbClr val="252526"/>
                </a:highlight>
              </a:rPr>
              <a:t> </a:t>
            </a:r>
            <a:r>
              <a:rPr lang="es" sz="6650">
                <a:solidFill>
                  <a:srgbClr val="C792EA"/>
                </a:solidFill>
                <a:highlight>
                  <a:srgbClr val="252526"/>
                </a:highlight>
              </a:rPr>
              <a:t>class</a:t>
            </a:r>
            <a:r>
              <a:rPr lang="es" sz="6650">
                <a:solidFill>
                  <a:srgbClr val="89DDFF"/>
                </a:solidFill>
                <a:highlight>
                  <a:srgbClr val="252526"/>
                </a:highlight>
              </a:rPr>
              <a:t>="</a:t>
            </a:r>
            <a:r>
              <a:rPr lang="es" sz="6650">
                <a:solidFill>
                  <a:srgbClr val="C3E88D"/>
                </a:solidFill>
                <a:highlight>
                  <a:srgbClr val="252526"/>
                </a:highlight>
              </a:rPr>
              <a:t>articulo</a:t>
            </a:r>
            <a:r>
              <a:rPr lang="es" sz="6650">
                <a:solidFill>
                  <a:srgbClr val="89DDFF"/>
                </a:solidFill>
                <a:highlight>
                  <a:srgbClr val="252526"/>
                </a:highlight>
              </a:rPr>
              <a:t>"&gt;</a:t>
            </a:r>
            <a:endParaRPr sz="6650">
              <a:solidFill>
                <a:srgbClr val="89DDFF"/>
              </a:solidFill>
              <a:highlight>
                <a:srgbClr val="252526"/>
              </a:highlight>
            </a:endParaRPr>
          </a:p>
          <a:p>
            <a:pPr indent="0" lvl="0" marL="0" rtl="0" algn="l">
              <a:lnSpc>
                <a:spcPct val="135714"/>
              </a:lnSpc>
              <a:spcBef>
                <a:spcPts val="0"/>
              </a:spcBef>
              <a:spcAft>
                <a:spcPts val="0"/>
              </a:spcAft>
              <a:buClr>
                <a:schemeClr val="dk1"/>
              </a:buClr>
              <a:buSzPts val="275"/>
              <a:buFont typeface="Arial"/>
              <a:buNone/>
            </a:pPr>
            <a:r>
              <a:rPr lang="es" sz="6650">
                <a:solidFill>
                  <a:srgbClr val="EEFFFF"/>
                </a:solidFill>
                <a:highlight>
                  <a:srgbClr val="252526"/>
                </a:highlight>
              </a:rPr>
              <a:t>      </a:t>
            </a:r>
            <a:r>
              <a:rPr lang="es" sz="6650">
                <a:solidFill>
                  <a:srgbClr val="89DDFF"/>
                </a:solidFill>
                <a:highlight>
                  <a:srgbClr val="252526"/>
                </a:highlight>
              </a:rPr>
              <a:t>&lt;</a:t>
            </a:r>
            <a:r>
              <a:rPr lang="es" sz="6650">
                <a:solidFill>
                  <a:srgbClr val="F07178"/>
                </a:solidFill>
                <a:highlight>
                  <a:srgbClr val="252526"/>
                </a:highlight>
              </a:rPr>
              <a:t>h1</a:t>
            </a:r>
            <a:r>
              <a:rPr lang="es" sz="6650">
                <a:solidFill>
                  <a:srgbClr val="89DDFF"/>
                </a:solidFill>
                <a:highlight>
                  <a:srgbClr val="252526"/>
                </a:highlight>
              </a:rPr>
              <a:t>&gt;</a:t>
            </a:r>
            <a:r>
              <a:rPr lang="es" sz="6650">
                <a:solidFill>
                  <a:srgbClr val="EEFFFF"/>
                </a:solidFill>
                <a:highlight>
                  <a:srgbClr val="252526"/>
                </a:highlight>
              </a:rPr>
              <a:t>Título del artículo</a:t>
            </a:r>
            <a:r>
              <a:rPr lang="es" sz="6650">
                <a:solidFill>
                  <a:srgbClr val="89DDFF"/>
                </a:solidFill>
                <a:highlight>
                  <a:srgbClr val="252526"/>
                </a:highlight>
              </a:rPr>
              <a:t>&lt;/</a:t>
            </a:r>
            <a:r>
              <a:rPr lang="es" sz="6650">
                <a:solidFill>
                  <a:srgbClr val="F07178"/>
                </a:solidFill>
                <a:highlight>
                  <a:srgbClr val="252526"/>
                </a:highlight>
              </a:rPr>
              <a:t>h1</a:t>
            </a:r>
            <a:r>
              <a:rPr lang="es" sz="6650">
                <a:solidFill>
                  <a:srgbClr val="89DDFF"/>
                </a:solidFill>
                <a:highlight>
                  <a:srgbClr val="252526"/>
                </a:highlight>
              </a:rPr>
              <a:t>&gt;</a:t>
            </a:r>
            <a:endParaRPr sz="6650">
              <a:solidFill>
                <a:srgbClr val="89DDFF"/>
              </a:solidFill>
              <a:highlight>
                <a:srgbClr val="252526"/>
              </a:highlight>
            </a:endParaRPr>
          </a:p>
          <a:p>
            <a:pPr indent="0" lvl="0" marL="0" rtl="0" algn="l">
              <a:lnSpc>
                <a:spcPct val="135714"/>
              </a:lnSpc>
              <a:spcBef>
                <a:spcPts val="0"/>
              </a:spcBef>
              <a:spcAft>
                <a:spcPts val="0"/>
              </a:spcAft>
              <a:buClr>
                <a:schemeClr val="dk1"/>
              </a:buClr>
              <a:buSzPts val="275"/>
              <a:buFont typeface="Arial"/>
              <a:buNone/>
            </a:pPr>
            <a:r>
              <a:rPr lang="es" sz="6650">
                <a:solidFill>
                  <a:srgbClr val="EEFFFF"/>
                </a:solidFill>
                <a:highlight>
                  <a:srgbClr val="252526"/>
                </a:highlight>
              </a:rPr>
              <a:t>      </a:t>
            </a:r>
            <a:r>
              <a:rPr lang="es" sz="6650">
                <a:solidFill>
                  <a:srgbClr val="89DDFF"/>
                </a:solidFill>
                <a:highlight>
                  <a:srgbClr val="252526"/>
                </a:highlight>
              </a:rPr>
              <a:t>&lt;</a:t>
            </a:r>
            <a:r>
              <a:rPr lang="es" sz="6650">
                <a:solidFill>
                  <a:srgbClr val="F07178"/>
                </a:solidFill>
                <a:highlight>
                  <a:srgbClr val="252526"/>
                </a:highlight>
              </a:rPr>
              <a:t>p</a:t>
            </a:r>
            <a:r>
              <a:rPr lang="es" sz="6650">
                <a:solidFill>
                  <a:srgbClr val="89DDFF"/>
                </a:solidFill>
                <a:highlight>
                  <a:srgbClr val="252526"/>
                </a:highlight>
              </a:rPr>
              <a:t> </a:t>
            </a:r>
            <a:r>
              <a:rPr lang="es" sz="6650">
                <a:solidFill>
                  <a:srgbClr val="C792EA"/>
                </a:solidFill>
                <a:highlight>
                  <a:srgbClr val="252526"/>
                </a:highlight>
              </a:rPr>
              <a:t>class</a:t>
            </a:r>
            <a:r>
              <a:rPr lang="es" sz="6650">
                <a:solidFill>
                  <a:srgbClr val="89DDFF"/>
                </a:solidFill>
                <a:highlight>
                  <a:srgbClr val="252526"/>
                </a:highlight>
              </a:rPr>
              <a:t>="</a:t>
            </a:r>
            <a:r>
              <a:rPr lang="es" sz="6650">
                <a:solidFill>
                  <a:srgbClr val="C3E88D"/>
                </a:solidFill>
                <a:highlight>
                  <a:srgbClr val="252526"/>
                </a:highlight>
              </a:rPr>
              <a:t>intro</a:t>
            </a:r>
            <a:r>
              <a:rPr lang="es" sz="6650">
                <a:solidFill>
                  <a:srgbClr val="89DDFF"/>
                </a:solidFill>
                <a:highlight>
                  <a:srgbClr val="252526"/>
                </a:highlight>
              </a:rPr>
              <a:t>"&gt;</a:t>
            </a:r>
            <a:r>
              <a:rPr lang="es" sz="6650">
                <a:solidFill>
                  <a:srgbClr val="EEFFFF"/>
                </a:solidFill>
                <a:highlight>
                  <a:srgbClr val="252526"/>
                </a:highlight>
              </a:rPr>
              <a:t>Pequeña introducción.</a:t>
            </a:r>
            <a:r>
              <a:rPr lang="es" sz="6650">
                <a:solidFill>
                  <a:srgbClr val="89DDFF"/>
                </a:solidFill>
                <a:highlight>
                  <a:srgbClr val="252526"/>
                </a:highlight>
              </a:rPr>
              <a:t>&lt;/</a:t>
            </a:r>
            <a:r>
              <a:rPr lang="es" sz="6650">
                <a:solidFill>
                  <a:srgbClr val="F07178"/>
                </a:solidFill>
                <a:highlight>
                  <a:srgbClr val="252526"/>
                </a:highlight>
              </a:rPr>
              <a:t>p</a:t>
            </a:r>
            <a:r>
              <a:rPr lang="es" sz="6650">
                <a:solidFill>
                  <a:srgbClr val="89DDFF"/>
                </a:solidFill>
                <a:highlight>
                  <a:srgbClr val="252526"/>
                </a:highlight>
              </a:rPr>
              <a:t>&gt;</a:t>
            </a:r>
            <a:endParaRPr sz="6650">
              <a:solidFill>
                <a:srgbClr val="89DDFF"/>
              </a:solidFill>
              <a:highlight>
                <a:srgbClr val="252526"/>
              </a:highlight>
            </a:endParaRPr>
          </a:p>
          <a:p>
            <a:pPr indent="0" lvl="0" marL="0" rtl="0" algn="l">
              <a:lnSpc>
                <a:spcPct val="135714"/>
              </a:lnSpc>
              <a:spcBef>
                <a:spcPts val="0"/>
              </a:spcBef>
              <a:spcAft>
                <a:spcPts val="0"/>
              </a:spcAft>
              <a:buClr>
                <a:schemeClr val="dk1"/>
              </a:buClr>
              <a:buSzPts val="275"/>
              <a:buFont typeface="Arial"/>
              <a:buNone/>
            </a:pPr>
            <a:r>
              <a:rPr lang="es" sz="6650">
                <a:solidFill>
                  <a:srgbClr val="EEFFFF"/>
                </a:solidFill>
                <a:highlight>
                  <a:srgbClr val="252526"/>
                </a:highlight>
              </a:rPr>
              <a:t>      </a:t>
            </a:r>
            <a:r>
              <a:rPr lang="es" sz="6650">
                <a:solidFill>
                  <a:srgbClr val="89DDFF"/>
                </a:solidFill>
                <a:highlight>
                  <a:srgbClr val="252526"/>
                </a:highlight>
              </a:rPr>
              <a:t>&lt;</a:t>
            </a:r>
            <a:r>
              <a:rPr lang="es" sz="6650">
                <a:solidFill>
                  <a:srgbClr val="F07178"/>
                </a:solidFill>
                <a:highlight>
                  <a:srgbClr val="252526"/>
                </a:highlight>
              </a:rPr>
              <a:t>p</a:t>
            </a:r>
            <a:r>
              <a:rPr lang="es" sz="6650">
                <a:solidFill>
                  <a:srgbClr val="89DDFF"/>
                </a:solidFill>
                <a:highlight>
                  <a:srgbClr val="252526"/>
                </a:highlight>
              </a:rPr>
              <a:t> </a:t>
            </a:r>
            <a:r>
              <a:rPr lang="es" sz="6650">
                <a:solidFill>
                  <a:srgbClr val="C792EA"/>
                </a:solidFill>
                <a:highlight>
                  <a:srgbClr val="252526"/>
                </a:highlight>
              </a:rPr>
              <a:t>class</a:t>
            </a:r>
            <a:r>
              <a:rPr lang="es" sz="6650">
                <a:solidFill>
                  <a:srgbClr val="89DDFF"/>
                </a:solidFill>
                <a:highlight>
                  <a:srgbClr val="252526"/>
                </a:highlight>
              </a:rPr>
              <a:t>="</a:t>
            </a:r>
            <a:r>
              <a:rPr lang="es" sz="6650">
                <a:solidFill>
                  <a:srgbClr val="C3E88D"/>
                </a:solidFill>
                <a:highlight>
                  <a:srgbClr val="252526"/>
                </a:highlight>
              </a:rPr>
              <a:t>contenido</a:t>
            </a:r>
            <a:r>
              <a:rPr lang="es" sz="6650">
                <a:solidFill>
                  <a:srgbClr val="89DDFF"/>
                </a:solidFill>
                <a:highlight>
                  <a:srgbClr val="252526"/>
                </a:highlight>
              </a:rPr>
              <a:t>"&gt;</a:t>
            </a:r>
            <a:r>
              <a:rPr lang="es" sz="6650">
                <a:solidFill>
                  <a:srgbClr val="EEFFFF"/>
                </a:solidFill>
                <a:highlight>
                  <a:srgbClr val="252526"/>
                </a:highlight>
              </a:rPr>
              <a:t>Aquí va el texto del artículo en cuestión con sus detalles.</a:t>
            </a:r>
            <a:r>
              <a:rPr lang="es" sz="6650">
                <a:solidFill>
                  <a:srgbClr val="89DDFF"/>
                </a:solidFill>
                <a:highlight>
                  <a:srgbClr val="252526"/>
                </a:highlight>
              </a:rPr>
              <a:t>&lt;/</a:t>
            </a:r>
            <a:r>
              <a:rPr lang="es" sz="6650">
                <a:solidFill>
                  <a:srgbClr val="F07178"/>
                </a:solidFill>
                <a:highlight>
                  <a:srgbClr val="252526"/>
                </a:highlight>
              </a:rPr>
              <a:t>p</a:t>
            </a:r>
            <a:r>
              <a:rPr lang="es" sz="6650">
                <a:solidFill>
                  <a:srgbClr val="89DDFF"/>
                </a:solidFill>
                <a:highlight>
                  <a:srgbClr val="252526"/>
                </a:highlight>
              </a:rPr>
              <a:t>&gt;</a:t>
            </a:r>
            <a:endParaRPr sz="6650">
              <a:solidFill>
                <a:srgbClr val="89DDFF"/>
              </a:solidFill>
              <a:highlight>
                <a:srgbClr val="252526"/>
              </a:highlight>
            </a:endParaRPr>
          </a:p>
          <a:p>
            <a:pPr indent="0" lvl="0" marL="0" rtl="0" algn="l">
              <a:lnSpc>
                <a:spcPct val="135714"/>
              </a:lnSpc>
              <a:spcBef>
                <a:spcPts val="0"/>
              </a:spcBef>
              <a:spcAft>
                <a:spcPts val="0"/>
              </a:spcAft>
              <a:buClr>
                <a:schemeClr val="dk1"/>
              </a:buClr>
              <a:buSzPts val="275"/>
              <a:buFont typeface="Arial"/>
              <a:buNone/>
            </a:pPr>
            <a:r>
              <a:rPr lang="es" sz="6650">
                <a:solidFill>
                  <a:srgbClr val="EEFFFF"/>
                </a:solidFill>
                <a:highlight>
                  <a:srgbClr val="252526"/>
                </a:highlight>
              </a:rPr>
              <a:t>      </a:t>
            </a:r>
            <a:r>
              <a:rPr lang="es" sz="6650">
                <a:solidFill>
                  <a:srgbClr val="89DDFF"/>
                </a:solidFill>
                <a:highlight>
                  <a:srgbClr val="252526"/>
                </a:highlight>
              </a:rPr>
              <a:t>&lt;</a:t>
            </a:r>
            <a:r>
              <a:rPr lang="es" sz="6650">
                <a:solidFill>
                  <a:srgbClr val="F07178"/>
                </a:solidFill>
                <a:highlight>
                  <a:srgbClr val="252526"/>
                </a:highlight>
              </a:rPr>
              <a:t>p</a:t>
            </a:r>
            <a:r>
              <a:rPr lang="es" sz="6650">
                <a:solidFill>
                  <a:srgbClr val="89DDFF"/>
                </a:solidFill>
                <a:highlight>
                  <a:srgbClr val="252526"/>
                </a:highlight>
              </a:rPr>
              <a:t> </a:t>
            </a:r>
            <a:r>
              <a:rPr lang="es" sz="6650">
                <a:solidFill>
                  <a:srgbClr val="C792EA"/>
                </a:solidFill>
                <a:highlight>
                  <a:srgbClr val="252526"/>
                </a:highlight>
              </a:rPr>
              <a:t>class</a:t>
            </a:r>
            <a:r>
              <a:rPr lang="es" sz="6650">
                <a:solidFill>
                  <a:srgbClr val="89DDFF"/>
                </a:solidFill>
                <a:highlight>
                  <a:srgbClr val="252526"/>
                </a:highlight>
              </a:rPr>
              <a:t>="</a:t>
            </a:r>
            <a:r>
              <a:rPr lang="es" sz="6650">
                <a:solidFill>
                  <a:srgbClr val="C3E88D"/>
                </a:solidFill>
                <a:highlight>
                  <a:srgbClr val="252526"/>
                </a:highlight>
              </a:rPr>
              <a:t>pie</a:t>
            </a:r>
            <a:r>
              <a:rPr lang="es" sz="6650">
                <a:solidFill>
                  <a:srgbClr val="89DDFF"/>
                </a:solidFill>
                <a:highlight>
                  <a:srgbClr val="252526"/>
                </a:highlight>
              </a:rPr>
              <a:t>"&gt;</a:t>
            </a:r>
            <a:r>
              <a:rPr lang="es" sz="6650">
                <a:solidFill>
                  <a:srgbClr val="EEFFFF"/>
                </a:solidFill>
                <a:highlight>
                  <a:srgbClr val="252526"/>
                </a:highlight>
              </a:rPr>
              <a:t>Escrito por Manz</a:t>
            </a:r>
            <a:r>
              <a:rPr lang="es" sz="6650">
                <a:solidFill>
                  <a:srgbClr val="89DDFF"/>
                </a:solidFill>
                <a:highlight>
                  <a:srgbClr val="252526"/>
                </a:highlight>
              </a:rPr>
              <a:t>&lt;/</a:t>
            </a:r>
            <a:r>
              <a:rPr lang="es" sz="6650">
                <a:solidFill>
                  <a:srgbClr val="F07178"/>
                </a:solidFill>
                <a:highlight>
                  <a:srgbClr val="252526"/>
                </a:highlight>
              </a:rPr>
              <a:t>p</a:t>
            </a:r>
            <a:r>
              <a:rPr lang="es" sz="6650">
                <a:solidFill>
                  <a:srgbClr val="89DDFF"/>
                </a:solidFill>
                <a:highlight>
                  <a:srgbClr val="252526"/>
                </a:highlight>
              </a:rPr>
              <a:t>&gt;</a:t>
            </a:r>
            <a:endParaRPr sz="6650">
              <a:solidFill>
                <a:srgbClr val="89DDFF"/>
              </a:solidFill>
              <a:highlight>
                <a:srgbClr val="252526"/>
              </a:highlight>
            </a:endParaRPr>
          </a:p>
          <a:p>
            <a:pPr indent="0" lvl="0" marL="0" rtl="0" algn="l">
              <a:lnSpc>
                <a:spcPct val="135714"/>
              </a:lnSpc>
              <a:spcBef>
                <a:spcPts val="0"/>
              </a:spcBef>
              <a:spcAft>
                <a:spcPts val="0"/>
              </a:spcAft>
              <a:buClr>
                <a:schemeClr val="dk1"/>
              </a:buClr>
              <a:buSzPts val="275"/>
              <a:buFont typeface="Arial"/>
              <a:buNone/>
            </a:pPr>
            <a:r>
              <a:rPr lang="es" sz="6650">
                <a:solidFill>
                  <a:srgbClr val="89DDFF"/>
                </a:solidFill>
                <a:highlight>
                  <a:srgbClr val="252526"/>
                </a:highlight>
              </a:rPr>
              <a:t>&lt;/</a:t>
            </a:r>
            <a:r>
              <a:rPr lang="es" sz="6650">
                <a:solidFill>
                  <a:srgbClr val="F07178"/>
                </a:solidFill>
                <a:highlight>
                  <a:srgbClr val="252526"/>
                </a:highlight>
              </a:rPr>
              <a:t>div</a:t>
            </a:r>
            <a:r>
              <a:rPr lang="es" sz="6650">
                <a:solidFill>
                  <a:srgbClr val="89DDFF"/>
                </a:solidFill>
                <a:highlight>
                  <a:srgbClr val="252526"/>
                </a:highlight>
              </a:rPr>
              <a:t>&gt;</a:t>
            </a:r>
            <a:endParaRPr sz="6650">
              <a:solidFill>
                <a:srgbClr val="89DDFF"/>
              </a:solidFill>
              <a:highlight>
                <a:srgbClr val="252526"/>
              </a:highlight>
            </a:endParaRPr>
          </a:p>
          <a:p>
            <a:pPr indent="0" lvl="0" marL="0" rtl="0" algn="l">
              <a:spcBef>
                <a:spcPts val="360"/>
              </a:spcBef>
              <a:spcAft>
                <a:spcPts val="0"/>
              </a:spcAft>
              <a:buNone/>
            </a:pPr>
            <a:r>
              <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60"/>
          <p:cNvSpPr txBox="1"/>
          <p:nvPr>
            <p:ph type="title"/>
          </p:nvPr>
        </p:nvSpPr>
        <p:spPr>
          <a:xfrm>
            <a:off x="457200" y="205978"/>
            <a:ext cx="8229600" cy="8574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t/>
            </a:r>
            <a:endParaRPr/>
          </a:p>
        </p:txBody>
      </p:sp>
      <p:sp>
        <p:nvSpPr>
          <p:cNvPr id="353" name="Google Shape;353;p60"/>
          <p:cNvSpPr txBox="1"/>
          <p:nvPr>
            <p:ph idx="1" type="body"/>
          </p:nvPr>
        </p:nvSpPr>
        <p:spPr>
          <a:xfrm>
            <a:off x="457200" y="1200150"/>
            <a:ext cx="4038600" cy="3394500"/>
          </a:xfrm>
          <a:prstGeom prst="rect">
            <a:avLst/>
          </a:prstGeom>
        </p:spPr>
        <p:txBody>
          <a:bodyPr anchorCtr="0" anchor="t" bIns="45700" lIns="91425" spcFirstLastPara="1" rIns="91425" wrap="square" tIns="45700">
            <a:normAutofit fontScale="85000" lnSpcReduction="20000"/>
          </a:bodyPr>
          <a:lstStyle/>
          <a:p>
            <a:pPr indent="0" lvl="0" marL="0" rtl="0" algn="l">
              <a:spcBef>
                <a:spcPts val="560"/>
              </a:spcBef>
              <a:spcAft>
                <a:spcPts val="0"/>
              </a:spcAft>
              <a:buNone/>
            </a:pPr>
            <a:r>
              <a:rPr lang="es"/>
              <a:t>En HTML5 se introducen una serie de etiquetas de agrupación que funcionan exactamente como un &lt;div&gt;, pero que además tienen un significado semántico porque indican la naturaleza del contenido que agruparán.</a:t>
            </a:r>
            <a:endParaRPr/>
          </a:p>
          <a:p>
            <a:pPr indent="0" lvl="0" marL="0" rtl="0" algn="l">
              <a:spcBef>
                <a:spcPts val="560"/>
              </a:spcBef>
              <a:spcAft>
                <a:spcPts val="0"/>
              </a:spcAft>
              <a:buNone/>
            </a:pPr>
            <a:r>
              <a:rPr lang="es"/>
              <a:t>Veamos el ejemplo anterior, utilizando etiquetas semánticas:</a:t>
            </a:r>
            <a:endParaRPr/>
          </a:p>
        </p:txBody>
      </p:sp>
      <p:sp>
        <p:nvSpPr>
          <p:cNvPr id="354" name="Google Shape;354;p60"/>
          <p:cNvSpPr txBox="1"/>
          <p:nvPr>
            <p:ph idx="2" type="body"/>
          </p:nvPr>
        </p:nvSpPr>
        <p:spPr>
          <a:xfrm>
            <a:off x="4648200" y="1200150"/>
            <a:ext cx="4038600" cy="3394500"/>
          </a:xfrm>
          <a:prstGeom prst="rect">
            <a:avLst/>
          </a:prstGeom>
        </p:spPr>
        <p:txBody>
          <a:bodyPr anchorCtr="0" anchor="t" bIns="45700" lIns="91425" spcFirstLastPara="1" rIns="91425" wrap="square" tIns="45700">
            <a:noAutofit/>
          </a:bodyPr>
          <a:lstStyle/>
          <a:p>
            <a:pPr indent="0" lvl="0" marL="0" rtl="0" algn="l">
              <a:lnSpc>
                <a:spcPct val="135714"/>
              </a:lnSpc>
              <a:spcBef>
                <a:spcPts val="0"/>
              </a:spcBef>
              <a:spcAft>
                <a:spcPts val="0"/>
              </a:spcAft>
              <a:buClr>
                <a:schemeClr val="dk1"/>
              </a:buClr>
              <a:buSzPts val="1100"/>
              <a:buFont typeface="Arial"/>
              <a:buNone/>
            </a:pPr>
            <a:r>
              <a:rPr lang="es" sz="1400">
                <a:solidFill>
                  <a:srgbClr val="89DDFF"/>
                </a:solidFill>
                <a:highlight>
                  <a:srgbClr val="252526"/>
                </a:highlight>
              </a:rPr>
              <a:t>&lt;</a:t>
            </a:r>
            <a:r>
              <a:rPr lang="es" sz="1400">
                <a:solidFill>
                  <a:srgbClr val="F07178"/>
                </a:solidFill>
                <a:highlight>
                  <a:srgbClr val="252526"/>
                </a:highlight>
              </a:rPr>
              <a:t>article</a:t>
            </a:r>
            <a:r>
              <a:rPr lang="es" sz="1400">
                <a:solidFill>
                  <a:srgbClr val="89DDFF"/>
                </a:solidFill>
                <a:highlight>
                  <a:srgbClr val="252526"/>
                </a:highlight>
              </a:rPr>
              <a:t>&gt;</a:t>
            </a:r>
            <a:endParaRPr sz="1400">
              <a:solidFill>
                <a:srgbClr val="89DDFF"/>
              </a:solidFill>
              <a:highlight>
                <a:srgbClr val="252526"/>
              </a:highlight>
            </a:endParaRPr>
          </a:p>
          <a:p>
            <a:pPr indent="0" lvl="0" marL="0" rtl="0" algn="l">
              <a:lnSpc>
                <a:spcPct val="135714"/>
              </a:lnSpc>
              <a:spcBef>
                <a:spcPts val="0"/>
              </a:spcBef>
              <a:spcAft>
                <a:spcPts val="0"/>
              </a:spcAft>
              <a:buClr>
                <a:schemeClr val="dk1"/>
              </a:buClr>
              <a:buSzPts val="1100"/>
              <a:buFont typeface="Arial"/>
              <a:buNone/>
            </a:pPr>
            <a:r>
              <a:rPr lang="es" sz="1400">
                <a:solidFill>
                  <a:srgbClr val="EEFFFF"/>
                </a:solidFill>
                <a:highlight>
                  <a:srgbClr val="252526"/>
                </a:highlight>
              </a:rPr>
              <a:t>            </a:t>
            </a:r>
            <a:r>
              <a:rPr lang="es" sz="1400">
                <a:solidFill>
                  <a:srgbClr val="89DDFF"/>
                </a:solidFill>
                <a:highlight>
                  <a:srgbClr val="252526"/>
                </a:highlight>
              </a:rPr>
              <a:t>&lt;</a:t>
            </a:r>
            <a:r>
              <a:rPr lang="es" sz="1400">
                <a:solidFill>
                  <a:srgbClr val="F07178"/>
                </a:solidFill>
                <a:highlight>
                  <a:srgbClr val="252526"/>
                </a:highlight>
              </a:rPr>
              <a:t>header</a:t>
            </a:r>
            <a:r>
              <a:rPr lang="es" sz="1400">
                <a:solidFill>
                  <a:srgbClr val="89DDFF"/>
                </a:solidFill>
                <a:highlight>
                  <a:srgbClr val="252526"/>
                </a:highlight>
              </a:rPr>
              <a:t>&gt;</a:t>
            </a:r>
            <a:endParaRPr sz="1400">
              <a:solidFill>
                <a:srgbClr val="89DDFF"/>
              </a:solidFill>
              <a:highlight>
                <a:srgbClr val="252526"/>
              </a:highlight>
            </a:endParaRPr>
          </a:p>
          <a:p>
            <a:pPr indent="0" lvl="0" marL="0" rtl="0" algn="l">
              <a:lnSpc>
                <a:spcPct val="135714"/>
              </a:lnSpc>
              <a:spcBef>
                <a:spcPts val="0"/>
              </a:spcBef>
              <a:spcAft>
                <a:spcPts val="0"/>
              </a:spcAft>
              <a:buClr>
                <a:schemeClr val="dk1"/>
              </a:buClr>
              <a:buSzPts val="1100"/>
              <a:buFont typeface="Arial"/>
              <a:buNone/>
            </a:pPr>
            <a:r>
              <a:rPr lang="es" sz="1400">
                <a:solidFill>
                  <a:srgbClr val="EEFFFF"/>
                </a:solidFill>
                <a:highlight>
                  <a:srgbClr val="252526"/>
                </a:highlight>
              </a:rPr>
              <a:t>              </a:t>
            </a:r>
            <a:r>
              <a:rPr lang="es" sz="1400">
                <a:solidFill>
                  <a:srgbClr val="89DDFF"/>
                </a:solidFill>
                <a:highlight>
                  <a:srgbClr val="252526"/>
                </a:highlight>
              </a:rPr>
              <a:t>&lt;</a:t>
            </a:r>
            <a:r>
              <a:rPr lang="es" sz="1400">
                <a:solidFill>
                  <a:srgbClr val="F07178"/>
                </a:solidFill>
                <a:highlight>
                  <a:srgbClr val="252526"/>
                </a:highlight>
              </a:rPr>
              <a:t>h1</a:t>
            </a:r>
            <a:r>
              <a:rPr lang="es" sz="1400">
                <a:solidFill>
                  <a:srgbClr val="89DDFF"/>
                </a:solidFill>
                <a:highlight>
                  <a:srgbClr val="252526"/>
                </a:highlight>
              </a:rPr>
              <a:t>&gt;</a:t>
            </a:r>
            <a:r>
              <a:rPr lang="es" sz="1400">
                <a:solidFill>
                  <a:srgbClr val="EEFFFF"/>
                </a:solidFill>
                <a:highlight>
                  <a:srgbClr val="252526"/>
                </a:highlight>
              </a:rPr>
              <a:t>Título del artículo</a:t>
            </a:r>
            <a:r>
              <a:rPr lang="es" sz="1400">
                <a:solidFill>
                  <a:srgbClr val="89DDFF"/>
                </a:solidFill>
                <a:highlight>
                  <a:srgbClr val="252526"/>
                </a:highlight>
              </a:rPr>
              <a:t>&lt;/</a:t>
            </a:r>
            <a:r>
              <a:rPr lang="es" sz="1400">
                <a:solidFill>
                  <a:srgbClr val="F07178"/>
                </a:solidFill>
                <a:highlight>
                  <a:srgbClr val="252526"/>
                </a:highlight>
              </a:rPr>
              <a:t>h1</a:t>
            </a:r>
            <a:r>
              <a:rPr lang="es" sz="1400">
                <a:solidFill>
                  <a:srgbClr val="89DDFF"/>
                </a:solidFill>
                <a:highlight>
                  <a:srgbClr val="252526"/>
                </a:highlight>
              </a:rPr>
              <a:t>&gt;</a:t>
            </a:r>
            <a:endParaRPr sz="1400">
              <a:solidFill>
                <a:srgbClr val="89DDFF"/>
              </a:solidFill>
              <a:highlight>
                <a:srgbClr val="252526"/>
              </a:highlight>
            </a:endParaRPr>
          </a:p>
          <a:p>
            <a:pPr indent="0" lvl="0" marL="0" rtl="0" algn="l">
              <a:lnSpc>
                <a:spcPct val="135714"/>
              </a:lnSpc>
              <a:spcBef>
                <a:spcPts val="0"/>
              </a:spcBef>
              <a:spcAft>
                <a:spcPts val="0"/>
              </a:spcAft>
              <a:buClr>
                <a:schemeClr val="dk1"/>
              </a:buClr>
              <a:buSzPts val="1100"/>
              <a:buFont typeface="Arial"/>
              <a:buNone/>
            </a:pPr>
            <a:r>
              <a:rPr lang="es" sz="1400">
                <a:solidFill>
                  <a:srgbClr val="EEFFFF"/>
                </a:solidFill>
                <a:highlight>
                  <a:srgbClr val="252526"/>
                </a:highlight>
              </a:rPr>
              <a:t>              </a:t>
            </a:r>
            <a:r>
              <a:rPr lang="es" sz="1400">
                <a:solidFill>
                  <a:srgbClr val="89DDFF"/>
                </a:solidFill>
                <a:highlight>
                  <a:srgbClr val="252526"/>
                </a:highlight>
              </a:rPr>
              <a:t>&lt;</a:t>
            </a:r>
            <a:r>
              <a:rPr lang="es" sz="1400">
                <a:solidFill>
                  <a:srgbClr val="F07178"/>
                </a:solidFill>
                <a:highlight>
                  <a:srgbClr val="252526"/>
                </a:highlight>
              </a:rPr>
              <a:t>p</a:t>
            </a:r>
            <a:r>
              <a:rPr lang="es" sz="1400">
                <a:solidFill>
                  <a:srgbClr val="89DDFF"/>
                </a:solidFill>
                <a:highlight>
                  <a:srgbClr val="252526"/>
                </a:highlight>
              </a:rPr>
              <a:t> </a:t>
            </a:r>
            <a:r>
              <a:rPr lang="es" sz="1400">
                <a:solidFill>
                  <a:srgbClr val="C792EA"/>
                </a:solidFill>
                <a:highlight>
                  <a:srgbClr val="252526"/>
                </a:highlight>
              </a:rPr>
              <a:t>class</a:t>
            </a:r>
            <a:r>
              <a:rPr lang="es" sz="1400">
                <a:solidFill>
                  <a:srgbClr val="89DDFF"/>
                </a:solidFill>
                <a:highlight>
                  <a:srgbClr val="252526"/>
                </a:highlight>
              </a:rPr>
              <a:t>="</a:t>
            </a:r>
            <a:r>
              <a:rPr lang="es" sz="1400">
                <a:solidFill>
                  <a:srgbClr val="C3E88D"/>
                </a:solidFill>
                <a:highlight>
                  <a:srgbClr val="252526"/>
                </a:highlight>
              </a:rPr>
              <a:t>intro</a:t>
            </a:r>
            <a:r>
              <a:rPr lang="es" sz="1400">
                <a:solidFill>
                  <a:srgbClr val="89DDFF"/>
                </a:solidFill>
                <a:highlight>
                  <a:srgbClr val="252526"/>
                </a:highlight>
              </a:rPr>
              <a:t>"&gt;</a:t>
            </a:r>
            <a:r>
              <a:rPr lang="es" sz="1400">
                <a:solidFill>
                  <a:srgbClr val="EEFFFF"/>
                </a:solidFill>
                <a:highlight>
                  <a:srgbClr val="252526"/>
                </a:highlight>
              </a:rPr>
              <a:t>Pequeña introducción.</a:t>
            </a:r>
            <a:r>
              <a:rPr lang="es" sz="1400">
                <a:solidFill>
                  <a:srgbClr val="89DDFF"/>
                </a:solidFill>
                <a:highlight>
                  <a:srgbClr val="252526"/>
                </a:highlight>
              </a:rPr>
              <a:t>&lt;/</a:t>
            </a:r>
            <a:r>
              <a:rPr lang="es" sz="1400">
                <a:solidFill>
                  <a:srgbClr val="F07178"/>
                </a:solidFill>
                <a:highlight>
                  <a:srgbClr val="252526"/>
                </a:highlight>
              </a:rPr>
              <a:t>p</a:t>
            </a:r>
            <a:r>
              <a:rPr lang="es" sz="1400">
                <a:solidFill>
                  <a:srgbClr val="89DDFF"/>
                </a:solidFill>
                <a:highlight>
                  <a:srgbClr val="252526"/>
                </a:highlight>
              </a:rPr>
              <a:t>&gt;</a:t>
            </a:r>
            <a:endParaRPr sz="1400">
              <a:solidFill>
                <a:srgbClr val="89DDFF"/>
              </a:solidFill>
              <a:highlight>
                <a:srgbClr val="252526"/>
              </a:highlight>
            </a:endParaRPr>
          </a:p>
          <a:p>
            <a:pPr indent="0" lvl="0" marL="0" rtl="0" algn="l">
              <a:lnSpc>
                <a:spcPct val="135714"/>
              </a:lnSpc>
              <a:spcBef>
                <a:spcPts val="0"/>
              </a:spcBef>
              <a:spcAft>
                <a:spcPts val="0"/>
              </a:spcAft>
              <a:buClr>
                <a:schemeClr val="dk1"/>
              </a:buClr>
              <a:buSzPts val="1100"/>
              <a:buFont typeface="Arial"/>
              <a:buNone/>
            </a:pPr>
            <a:r>
              <a:rPr lang="es" sz="1400">
                <a:solidFill>
                  <a:srgbClr val="EEFFFF"/>
                </a:solidFill>
                <a:highlight>
                  <a:srgbClr val="252526"/>
                </a:highlight>
              </a:rPr>
              <a:t>            </a:t>
            </a:r>
            <a:r>
              <a:rPr lang="es" sz="1400">
                <a:solidFill>
                  <a:srgbClr val="89DDFF"/>
                </a:solidFill>
                <a:highlight>
                  <a:srgbClr val="252526"/>
                </a:highlight>
              </a:rPr>
              <a:t>&lt;/</a:t>
            </a:r>
            <a:r>
              <a:rPr lang="es" sz="1400">
                <a:solidFill>
                  <a:srgbClr val="F07178"/>
                </a:solidFill>
                <a:highlight>
                  <a:srgbClr val="252526"/>
                </a:highlight>
              </a:rPr>
              <a:t>header</a:t>
            </a:r>
            <a:r>
              <a:rPr lang="es" sz="1400">
                <a:solidFill>
                  <a:srgbClr val="89DDFF"/>
                </a:solidFill>
                <a:highlight>
                  <a:srgbClr val="252526"/>
                </a:highlight>
              </a:rPr>
              <a:t>&gt;</a:t>
            </a:r>
            <a:endParaRPr sz="1400">
              <a:solidFill>
                <a:srgbClr val="89DDFF"/>
              </a:solidFill>
              <a:highlight>
                <a:srgbClr val="252526"/>
              </a:highlight>
            </a:endParaRPr>
          </a:p>
          <a:p>
            <a:pPr indent="0" lvl="0" marL="0" rtl="0" algn="l">
              <a:lnSpc>
                <a:spcPct val="135714"/>
              </a:lnSpc>
              <a:spcBef>
                <a:spcPts val="0"/>
              </a:spcBef>
              <a:spcAft>
                <a:spcPts val="0"/>
              </a:spcAft>
              <a:buClr>
                <a:schemeClr val="dk1"/>
              </a:buClr>
              <a:buSzPts val="1100"/>
              <a:buFont typeface="Arial"/>
              <a:buNone/>
            </a:pPr>
            <a:r>
              <a:rPr lang="es" sz="1400">
                <a:solidFill>
                  <a:srgbClr val="EEFFFF"/>
                </a:solidFill>
                <a:highlight>
                  <a:srgbClr val="252526"/>
                </a:highlight>
              </a:rPr>
              <a:t>            </a:t>
            </a:r>
            <a:r>
              <a:rPr lang="es" sz="1400">
                <a:solidFill>
                  <a:srgbClr val="89DDFF"/>
                </a:solidFill>
                <a:highlight>
                  <a:srgbClr val="252526"/>
                </a:highlight>
              </a:rPr>
              <a:t>&lt;</a:t>
            </a:r>
            <a:r>
              <a:rPr lang="es" sz="1400">
                <a:solidFill>
                  <a:srgbClr val="F07178"/>
                </a:solidFill>
                <a:highlight>
                  <a:srgbClr val="252526"/>
                </a:highlight>
              </a:rPr>
              <a:t>p</a:t>
            </a:r>
            <a:r>
              <a:rPr lang="es" sz="1400">
                <a:solidFill>
                  <a:srgbClr val="89DDFF"/>
                </a:solidFill>
                <a:highlight>
                  <a:srgbClr val="252526"/>
                </a:highlight>
              </a:rPr>
              <a:t> </a:t>
            </a:r>
            <a:r>
              <a:rPr lang="es" sz="1400">
                <a:solidFill>
                  <a:srgbClr val="C792EA"/>
                </a:solidFill>
                <a:highlight>
                  <a:srgbClr val="252526"/>
                </a:highlight>
              </a:rPr>
              <a:t>class</a:t>
            </a:r>
            <a:r>
              <a:rPr lang="es" sz="1400">
                <a:solidFill>
                  <a:srgbClr val="89DDFF"/>
                </a:solidFill>
                <a:highlight>
                  <a:srgbClr val="252526"/>
                </a:highlight>
              </a:rPr>
              <a:t>="</a:t>
            </a:r>
            <a:r>
              <a:rPr lang="es" sz="1400">
                <a:solidFill>
                  <a:srgbClr val="C3E88D"/>
                </a:solidFill>
                <a:highlight>
                  <a:srgbClr val="252526"/>
                </a:highlight>
              </a:rPr>
              <a:t>contenido</a:t>
            </a:r>
            <a:r>
              <a:rPr lang="es" sz="1400">
                <a:solidFill>
                  <a:srgbClr val="89DDFF"/>
                </a:solidFill>
                <a:highlight>
                  <a:srgbClr val="252526"/>
                </a:highlight>
              </a:rPr>
              <a:t>"&gt;</a:t>
            </a:r>
            <a:r>
              <a:rPr lang="es" sz="1400">
                <a:solidFill>
                  <a:srgbClr val="EEFFFF"/>
                </a:solidFill>
                <a:highlight>
                  <a:srgbClr val="252526"/>
                </a:highlight>
              </a:rPr>
              <a:t>Aquí va el texto del artículo en cuestión con sus detalles.</a:t>
            </a:r>
            <a:r>
              <a:rPr lang="es" sz="1400">
                <a:solidFill>
                  <a:srgbClr val="89DDFF"/>
                </a:solidFill>
                <a:highlight>
                  <a:srgbClr val="252526"/>
                </a:highlight>
              </a:rPr>
              <a:t>&lt;/</a:t>
            </a:r>
            <a:r>
              <a:rPr lang="es" sz="1400">
                <a:solidFill>
                  <a:srgbClr val="F07178"/>
                </a:solidFill>
                <a:highlight>
                  <a:srgbClr val="252526"/>
                </a:highlight>
              </a:rPr>
              <a:t>p</a:t>
            </a:r>
            <a:r>
              <a:rPr lang="es" sz="1400">
                <a:solidFill>
                  <a:srgbClr val="89DDFF"/>
                </a:solidFill>
                <a:highlight>
                  <a:srgbClr val="252526"/>
                </a:highlight>
              </a:rPr>
              <a:t>&gt;</a:t>
            </a:r>
            <a:endParaRPr sz="1400">
              <a:solidFill>
                <a:srgbClr val="89DDFF"/>
              </a:solidFill>
              <a:highlight>
                <a:srgbClr val="252526"/>
              </a:highlight>
            </a:endParaRPr>
          </a:p>
          <a:p>
            <a:pPr indent="0" lvl="0" marL="0" rtl="0" algn="l">
              <a:lnSpc>
                <a:spcPct val="135714"/>
              </a:lnSpc>
              <a:spcBef>
                <a:spcPts val="0"/>
              </a:spcBef>
              <a:spcAft>
                <a:spcPts val="0"/>
              </a:spcAft>
              <a:buClr>
                <a:schemeClr val="dk1"/>
              </a:buClr>
              <a:buSzPts val="1100"/>
              <a:buFont typeface="Arial"/>
              <a:buNone/>
            </a:pPr>
            <a:r>
              <a:rPr lang="es" sz="1400">
                <a:solidFill>
                  <a:srgbClr val="EEFFFF"/>
                </a:solidFill>
                <a:highlight>
                  <a:srgbClr val="252526"/>
                </a:highlight>
              </a:rPr>
              <a:t>            </a:t>
            </a:r>
            <a:r>
              <a:rPr lang="es" sz="1400">
                <a:solidFill>
                  <a:srgbClr val="89DDFF"/>
                </a:solidFill>
                <a:highlight>
                  <a:srgbClr val="252526"/>
                </a:highlight>
              </a:rPr>
              <a:t>&lt;</a:t>
            </a:r>
            <a:r>
              <a:rPr lang="es" sz="1400">
                <a:solidFill>
                  <a:srgbClr val="F07178"/>
                </a:solidFill>
                <a:highlight>
                  <a:srgbClr val="252526"/>
                </a:highlight>
              </a:rPr>
              <a:t>footer</a:t>
            </a:r>
            <a:r>
              <a:rPr lang="es" sz="1400">
                <a:solidFill>
                  <a:srgbClr val="89DDFF"/>
                </a:solidFill>
                <a:highlight>
                  <a:srgbClr val="252526"/>
                </a:highlight>
              </a:rPr>
              <a:t>&gt;</a:t>
            </a:r>
            <a:endParaRPr sz="1400">
              <a:solidFill>
                <a:srgbClr val="89DDFF"/>
              </a:solidFill>
              <a:highlight>
                <a:srgbClr val="252526"/>
              </a:highlight>
            </a:endParaRPr>
          </a:p>
          <a:p>
            <a:pPr indent="0" lvl="0" marL="0" rtl="0" algn="l">
              <a:lnSpc>
                <a:spcPct val="135714"/>
              </a:lnSpc>
              <a:spcBef>
                <a:spcPts val="0"/>
              </a:spcBef>
              <a:spcAft>
                <a:spcPts val="0"/>
              </a:spcAft>
              <a:buClr>
                <a:schemeClr val="dk1"/>
              </a:buClr>
              <a:buSzPts val="1100"/>
              <a:buFont typeface="Arial"/>
              <a:buNone/>
            </a:pPr>
            <a:r>
              <a:rPr lang="es" sz="1400">
                <a:solidFill>
                  <a:srgbClr val="EEFFFF"/>
                </a:solidFill>
                <a:highlight>
                  <a:srgbClr val="252526"/>
                </a:highlight>
              </a:rPr>
              <a:t>              </a:t>
            </a:r>
            <a:r>
              <a:rPr lang="es" sz="1400">
                <a:solidFill>
                  <a:srgbClr val="89DDFF"/>
                </a:solidFill>
                <a:highlight>
                  <a:srgbClr val="252526"/>
                </a:highlight>
              </a:rPr>
              <a:t>&lt;</a:t>
            </a:r>
            <a:r>
              <a:rPr lang="es" sz="1400">
                <a:solidFill>
                  <a:srgbClr val="F07178"/>
                </a:solidFill>
                <a:highlight>
                  <a:srgbClr val="252526"/>
                </a:highlight>
              </a:rPr>
              <a:t>p</a:t>
            </a:r>
            <a:r>
              <a:rPr lang="es" sz="1400">
                <a:solidFill>
                  <a:srgbClr val="89DDFF"/>
                </a:solidFill>
                <a:highlight>
                  <a:srgbClr val="252526"/>
                </a:highlight>
              </a:rPr>
              <a:t>&gt;</a:t>
            </a:r>
            <a:r>
              <a:rPr lang="es" sz="1400">
                <a:solidFill>
                  <a:srgbClr val="EEFFFF"/>
                </a:solidFill>
                <a:highlight>
                  <a:srgbClr val="252526"/>
                </a:highlight>
              </a:rPr>
              <a:t>Escrito por Manz.</a:t>
            </a:r>
            <a:r>
              <a:rPr lang="es" sz="1400">
                <a:solidFill>
                  <a:srgbClr val="89DDFF"/>
                </a:solidFill>
                <a:highlight>
                  <a:srgbClr val="252526"/>
                </a:highlight>
              </a:rPr>
              <a:t>&lt;/</a:t>
            </a:r>
            <a:r>
              <a:rPr lang="es" sz="1400">
                <a:solidFill>
                  <a:srgbClr val="F07178"/>
                </a:solidFill>
                <a:highlight>
                  <a:srgbClr val="252526"/>
                </a:highlight>
              </a:rPr>
              <a:t>p</a:t>
            </a:r>
            <a:r>
              <a:rPr lang="es" sz="1400">
                <a:solidFill>
                  <a:srgbClr val="89DDFF"/>
                </a:solidFill>
                <a:highlight>
                  <a:srgbClr val="252526"/>
                </a:highlight>
              </a:rPr>
              <a:t>&gt;</a:t>
            </a:r>
            <a:endParaRPr sz="1400">
              <a:solidFill>
                <a:srgbClr val="89DDFF"/>
              </a:solidFill>
              <a:highlight>
                <a:srgbClr val="252526"/>
              </a:highlight>
            </a:endParaRPr>
          </a:p>
          <a:p>
            <a:pPr indent="0" lvl="0" marL="0" rtl="0" algn="l">
              <a:lnSpc>
                <a:spcPct val="135714"/>
              </a:lnSpc>
              <a:spcBef>
                <a:spcPts val="0"/>
              </a:spcBef>
              <a:spcAft>
                <a:spcPts val="0"/>
              </a:spcAft>
              <a:buClr>
                <a:schemeClr val="dk1"/>
              </a:buClr>
              <a:buSzPts val="1100"/>
              <a:buFont typeface="Arial"/>
              <a:buNone/>
            </a:pPr>
            <a:r>
              <a:rPr lang="es" sz="1400">
                <a:solidFill>
                  <a:srgbClr val="EEFFFF"/>
                </a:solidFill>
                <a:highlight>
                  <a:srgbClr val="252526"/>
                </a:highlight>
              </a:rPr>
              <a:t>            </a:t>
            </a:r>
            <a:r>
              <a:rPr lang="es" sz="1400">
                <a:solidFill>
                  <a:srgbClr val="89DDFF"/>
                </a:solidFill>
                <a:highlight>
                  <a:srgbClr val="252526"/>
                </a:highlight>
              </a:rPr>
              <a:t>&lt;/</a:t>
            </a:r>
            <a:r>
              <a:rPr lang="es" sz="1400">
                <a:solidFill>
                  <a:srgbClr val="F07178"/>
                </a:solidFill>
                <a:highlight>
                  <a:srgbClr val="252526"/>
                </a:highlight>
              </a:rPr>
              <a:t>footer</a:t>
            </a:r>
            <a:r>
              <a:rPr lang="es" sz="1400">
                <a:solidFill>
                  <a:srgbClr val="89DDFF"/>
                </a:solidFill>
                <a:highlight>
                  <a:srgbClr val="252526"/>
                </a:highlight>
              </a:rPr>
              <a:t>&gt;</a:t>
            </a:r>
            <a:endParaRPr sz="1400">
              <a:solidFill>
                <a:srgbClr val="89DDFF"/>
              </a:solidFill>
              <a:highlight>
                <a:srgbClr val="252526"/>
              </a:highlight>
            </a:endParaRPr>
          </a:p>
          <a:p>
            <a:pPr indent="0" lvl="0" marL="0" rtl="0" algn="l">
              <a:lnSpc>
                <a:spcPct val="135714"/>
              </a:lnSpc>
              <a:spcBef>
                <a:spcPts val="0"/>
              </a:spcBef>
              <a:spcAft>
                <a:spcPts val="0"/>
              </a:spcAft>
              <a:buClr>
                <a:schemeClr val="dk1"/>
              </a:buClr>
              <a:buSzPts val="1100"/>
              <a:buFont typeface="Arial"/>
              <a:buNone/>
            </a:pPr>
            <a:r>
              <a:rPr lang="es" sz="1400">
                <a:solidFill>
                  <a:srgbClr val="EEFFFF"/>
                </a:solidFill>
                <a:highlight>
                  <a:srgbClr val="252526"/>
                </a:highlight>
              </a:rPr>
              <a:t>        </a:t>
            </a:r>
            <a:r>
              <a:rPr lang="es" sz="1400">
                <a:solidFill>
                  <a:srgbClr val="89DDFF"/>
                </a:solidFill>
                <a:highlight>
                  <a:srgbClr val="252526"/>
                </a:highlight>
              </a:rPr>
              <a:t>&lt;/</a:t>
            </a:r>
            <a:r>
              <a:rPr lang="es" sz="1400">
                <a:solidFill>
                  <a:srgbClr val="F07178"/>
                </a:solidFill>
                <a:highlight>
                  <a:srgbClr val="252526"/>
                </a:highlight>
              </a:rPr>
              <a:t>article</a:t>
            </a:r>
            <a:r>
              <a:rPr lang="es" sz="1400">
                <a:solidFill>
                  <a:srgbClr val="89DDFF"/>
                </a:solidFill>
                <a:highlight>
                  <a:srgbClr val="252526"/>
                </a:highlight>
              </a:rPr>
              <a:t>&gt;</a:t>
            </a:r>
            <a:endParaRPr sz="1400"/>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61"/>
          <p:cNvSpPr txBox="1"/>
          <p:nvPr>
            <p:ph type="title"/>
          </p:nvPr>
        </p:nvSpPr>
        <p:spPr>
          <a:xfrm>
            <a:off x="457200" y="205978"/>
            <a:ext cx="8229600" cy="8574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t/>
            </a:r>
            <a:endParaRPr/>
          </a:p>
        </p:txBody>
      </p:sp>
      <p:sp>
        <p:nvSpPr>
          <p:cNvPr id="360" name="Google Shape;360;p61"/>
          <p:cNvSpPr txBox="1"/>
          <p:nvPr>
            <p:ph idx="1" type="body"/>
          </p:nvPr>
        </p:nvSpPr>
        <p:spPr>
          <a:xfrm>
            <a:off x="467544" y="1167594"/>
            <a:ext cx="8229600" cy="33945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rPr lang="es"/>
              <a:t>De esta forma, preparamos nuestro documento HTML para que cualquier navegador, robot de </a:t>
            </a:r>
            <a:r>
              <a:rPr lang="es"/>
              <a:t>búsqueda</a:t>
            </a:r>
            <a:r>
              <a:rPr lang="es"/>
              <a:t>, aplicación o sistema informático sea capaz de leer el documento HTML y conocer perfectamente la naturaleza del contenido de dicha sección.</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62"/>
          <p:cNvSpPr txBox="1"/>
          <p:nvPr>
            <p:ph type="title"/>
          </p:nvPr>
        </p:nvSpPr>
        <p:spPr>
          <a:xfrm>
            <a:off x="457200" y="205978"/>
            <a:ext cx="8229600" cy="8574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s"/>
              <a:t>Etiquetas </a:t>
            </a:r>
            <a:r>
              <a:rPr lang="es"/>
              <a:t>Semánticas</a:t>
            </a:r>
            <a:r>
              <a:rPr lang="es"/>
              <a:t>.</a:t>
            </a:r>
            <a:endParaRPr/>
          </a:p>
        </p:txBody>
      </p:sp>
      <p:sp>
        <p:nvSpPr>
          <p:cNvPr id="366" name="Google Shape;366;p62"/>
          <p:cNvSpPr txBox="1"/>
          <p:nvPr>
            <p:ph idx="1" type="body"/>
          </p:nvPr>
        </p:nvSpPr>
        <p:spPr>
          <a:xfrm>
            <a:off x="467544" y="1167594"/>
            <a:ext cx="8229600" cy="3394500"/>
          </a:xfrm>
          <a:prstGeom prst="rect">
            <a:avLst/>
          </a:prstGeom>
        </p:spPr>
        <p:txBody>
          <a:bodyPr anchorCtr="0" anchor="t" bIns="45700" lIns="91425" spcFirstLastPara="1" rIns="91425" wrap="square" tIns="45700">
            <a:normAutofit fontScale="70000" lnSpcReduction="20000"/>
          </a:bodyPr>
          <a:lstStyle/>
          <a:p>
            <a:pPr indent="-308610" lvl="0" marL="457200" rtl="0" algn="l">
              <a:spcBef>
                <a:spcPts val="360"/>
              </a:spcBef>
              <a:spcAft>
                <a:spcPts val="0"/>
              </a:spcAft>
              <a:buSzPct val="56250"/>
              <a:buChar char="●"/>
            </a:pPr>
            <a:r>
              <a:rPr b="1" lang="es">
                <a:solidFill>
                  <a:srgbClr val="244061"/>
                </a:solidFill>
              </a:rPr>
              <a:t>&lt;header&gt;</a:t>
            </a:r>
            <a:r>
              <a:rPr lang="es"/>
              <a:t>	Cabecera visual de la página (logotipo, título, etc...). No confundir con &lt;head&gt;.</a:t>
            </a:r>
            <a:endParaRPr/>
          </a:p>
          <a:p>
            <a:pPr indent="-308610" lvl="0" marL="457200" rtl="0" algn="l">
              <a:spcBef>
                <a:spcPts val="0"/>
              </a:spcBef>
              <a:spcAft>
                <a:spcPts val="0"/>
              </a:spcAft>
              <a:buSzPct val="56250"/>
              <a:buChar char="●"/>
            </a:pPr>
            <a:r>
              <a:rPr b="1" lang="es">
                <a:solidFill>
                  <a:srgbClr val="244061"/>
                </a:solidFill>
              </a:rPr>
              <a:t>&lt;nav&gt;</a:t>
            </a:r>
            <a:r>
              <a:rPr lang="es"/>
              <a:t>		Apartado de navegación (enlaces de secciones, categorías, etc...).</a:t>
            </a:r>
            <a:endParaRPr/>
          </a:p>
          <a:p>
            <a:pPr indent="-308610" lvl="0" marL="457200" rtl="0" algn="l">
              <a:spcBef>
                <a:spcPts val="0"/>
              </a:spcBef>
              <a:spcAft>
                <a:spcPts val="0"/>
              </a:spcAft>
              <a:buSzPct val="56250"/>
              <a:buChar char="●"/>
            </a:pPr>
            <a:r>
              <a:rPr b="1" lang="es">
                <a:solidFill>
                  <a:srgbClr val="244061"/>
                </a:solidFill>
              </a:rPr>
              <a:t>&lt;article&gt;</a:t>
            </a:r>
            <a:r>
              <a:rPr lang="es"/>
              <a:t>	Artículo. Parte principal de un escrito (posts, </a:t>
            </a:r>
            <a:r>
              <a:rPr lang="es"/>
              <a:t>mensajes</a:t>
            </a:r>
            <a:r>
              <a:rPr lang="es"/>
              <a:t> en foros, </a:t>
            </a:r>
            <a:r>
              <a:rPr lang="es"/>
              <a:t>comentarios</a:t>
            </a:r>
            <a:r>
              <a:rPr lang="es"/>
              <a:t>...).</a:t>
            </a:r>
            <a:endParaRPr/>
          </a:p>
          <a:p>
            <a:pPr indent="-308610" lvl="0" marL="457200" rtl="0" algn="l">
              <a:spcBef>
                <a:spcPts val="0"/>
              </a:spcBef>
              <a:spcAft>
                <a:spcPts val="0"/>
              </a:spcAft>
              <a:buSzPct val="56250"/>
              <a:buChar char="●"/>
            </a:pPr>
            <a:r>
              <a:rPr b="1" lang="es">
                <a:solidFill>
                  <a:srgbClr val="244061"/>
                </a:solidFill>
              </a:rPr>
              <a:t>&lt;section&gt;</a:t>
            </a:r>
            <a:r>
              <a:rPr lang="es"/>
              <a:t>	Sección o grupo temático de contenido. No usar sólo para dar estilo.</a:t>
            </a:r>
            <a:endParaRPr/>
          </a:p>
          <a:p>
            <a:pPr indent="-308610" lvl="0" marL="457200" rtl="0" algn="l">
              <a:spcBef>
                <a:spcPts val="0"/>
              </a:spcBef>
              <a:spcAft>
                <a:spcPts val="0"/>
              </a:spcAft>
              <a:buSzPct val="56250"/>
              <a:buChar char="●"/>
            </a:pPr>
            <a:r>
              <a:rPr b="1" lang="es">
                <a:solidFill>
                  <a:srgbClr val="244061"/>
                </a:solidFill>
              </a:rPr>
              <a:t>&lt;aside&gt;	</a:t>
            </a:r>
            <a:r>
              <a:rPr lang="es"/>
              <a:t>	Agrupación de contenido no relacionado con el tema principal del documento.</a:t>
            </a:r>
            <a:endParaRPr/>
          </a:p>
          <a:p>
            <a:pPr indent="-308610" lvl="0" marL="457200" rtl="0" algn="l">
              <a:spcBef>
                <a:spcPts val="0"/>
              </a:spcBef>
              <a:spcAft>
                <a:spcPts val="0"/>
              </a:spcAft>
              <a:buSzPct val="56250"/>
              <a:buChar char="●"/>
            </a:pPr>
            <a:r>
              <a:rPr b="1" lang="es">
                <a:solidFill>
                  <a:srgbClr val="244061"/>
                </a:solidFill>
              </a:rPr>
              <a:t>&lt;footer&gt;</a:t>
            </a:r>
            <a:r>
              <a:rPr lang="es"/>
              <a:t>	Pie de página de una sección (o del documento completo).</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63"/>
          <p:cNvSpPr txBox="1"/>
          <p:nvPr>
            <p:ph idx="4294967295" type="body"/>
          </p:nvPr>
        </p:nvSpPr>
        <p:spPr>
          <a:xfrm>
            <a:off x="457200" y="726601"/>
            <a:ext cx="8229600" cy="3690300"/>
          </a:xfrm>
          <a:prstGeom prst="rect">
            <a:avLst/>
          </a:prstGeom>
        </p:spPr>
        <p:txBody>
          <a:bodyPr anchorCtr="0" anchor="t" bIns="45700" lIns="91425" spcFirstLastPara="1" rIns="91425" wrap="square" tIns="45700">
            <a:noAutofit/>
          </a:bodyPr>
          <a:lstStyle/>
          <a:p>
            <a:pPr indent="-361950" lvl="0" marL="457200" rtl="0" algn="l">
              <a:spcBef>
                <a:spcPts val="640"/>
              </a:spcBef>
              <a:spcAft>
                <a:spcPts val="0"/>
              </a:spcAft>
              <a:buSzPts val="2100"/>
              <a:buChar char="●"/>
            </a:pPr>
            <a:r>
              <a:rPr b="1" lang="es" sz="2100">
                <a:solidFill>
                  <a:srgbClr val="244061"/>
                </a:solidFill>
              </a:rPr>
              <a:t>&lt;address&gt;</a:t>
            </a:r>
            <a:r>
              <a:rPr lang="es" sz="2100"/>
              <a:t>	Agrupación con la información de contacto del autor del artículo o documento.</a:t>
            </a:r>
            <a:endParaRPr sz="2100"/>
          </a:p>
          <a:p>
            <a:pPr indent="-361950" lvl="0" marL="457200" rtl="0" algn="l">
              <a:spcBef>
                <a:spcPts val="0"/>
              </a:spcBef>
              <a:spcAft>
                <a:spcPts val="0"/>
              </a:spcAft>
              <a:buSzPts val="2100"/>
              <a:buChar char="●"/>
            </a:pPr>
            <a:r>
              <a:rPr b="1" lang="es" sz="2100">
                <a:solidFill>
                  <a:srgbClr val="244061"/>
                </a:solidFill>
              </a:rPr>
              <a:t>&lt;h1&gt;</a:t>
            </a:r>
            <a:r>
              <a:rPr lang="es" sz="2100"/>
              <a:t>	Encabezado de nivel 1. Equivalente al título del documento.</a:t>
            </a:r>
            <a:endParaRPr sz="2100"/>
          </a:p>
          <a:p>
            <a:pPr indent="-361950" lvl="0" marL="457200" rtl="0" algn="l">
              <a:spcBef>
                <a:spcPts val="0"/>
              </a:spcBef>
              <a:spcAft>
                <a:spcPts val="0"/>
              </a:spcAft>
              <a:buSzPts val="2100"/>
              <a:buChar char="●"/>
            </a:pPr>
            <a:r>
              <a:rPr b="1" lang="es" sz="2100">
                <a:solidFill>
                  <a:srgbClr val="244061"/>
                </a:solidFill>
              </a:rPr>
              <a:t>&lt;h2&gt;</a:t>
            </a:r>
            <a:r>
              <a:rPr lang="es" sz="2100"/>
              <a:t>	Encabezado de nivel 2. Equivalente al tema del documento.</a:t>
            </a:r>
            <a:endParaRPr sz="2100"/>
          </a:p>
          <a:p>
            <a:pPr indent="-361950" lvl="0" marL="457200" rtl="0" algn="l">
              <a:spcBef>
                <a:spcPts val="0"/>
              </a:spcBef>
              <a:spcAft>
                <a:spcPts val="0"/>
              </a:spcAft>
              <a:buSzPts val="2100"/>
              <a:buChar char="●"/>
            </a:pPr>
            <a:r>
              <a:rPr b="1" lang="es" sz="2100">
                <a:solidFill>
                  <a:srgbClr val="244061"/>
                </a:solidFill>
              </a:rPr>
              <a:t>&lt;h3&gt;</a:t>
            </a:r>
            <a:r>
              <a:rPr lang="es" sz="2100"/>
              <a:t>	Encabezado de nivel 3. Equivalente a la sección de un tema.</a:t>
            </a:r>
            <a:endParaRPr sz="2100"/>
          </a:p>
          <a:p>
            <a:pPr indent="-361950" lvl="0" marL="457200" rtl="0" algn="l">
              <a:spcBef>
                <a:spcPts val="0"/>
              </a:spcBef>
              <a:spcAft>
                <a:spcPts val="0"/>
              </a:spcAft>
              <a:buSzPts val="2100"/>
              <a:buChar char="●"/>
            </a:pPr>
            <a:r>
              <a:rPr b="1" lang="es" sz="2100">
                <a:solidFill>
                  <a:srgbClr val="244061"/>
                </a:solidFill>
              </a:rPr>
              <a:t>&lt;h4&gt;</a:t>
            </a:r>
            <a:r>
              <a:rPr lang="es" sz="2100"/>
              <a:t>	Encabezado de nivel 4. Equivalente a un apartado de la sección.</a:t>
            </a:r>
            <a:endParaRPr sz="2100"/>
          </a:p>
          <a:p>
            <a:pPr indent="-361950" lvl="0" marL="457200" rtl="0" algn="l">
              <a:spcBef>
                <a:spcPts val="0"/>
              </a:spcBef>
              <a:spcAft>
                <a:spcPts val="0"/>
              </a:spcAft>
              <a:buSzPts val="2100"/>
              <a:buChar char="●"/>
            </a:pPr>
            <a:r>
              <a:rPr b="1" lang="es" sz="2100">
                <a:solidFill>
                  <a:srgbClr val="244061"/>
                </a:solidFill>
              </a:rPr>
              <a:t>&lt;h5&gt;</a:t>
            </a:r>
            <a:r>
              <a:rPr lang="es" sz="2100"/>
              <a:t>	Encabezado de nivel 5. Equivalente a un ejemplo del apartado.</a:t>
            </a:r>
            <a:endParaRPr sz="2100"/>
          </a:p>
          <a:p>
            <a:pPr indent="-361950" lvl="0" marL="457200" rtl="0" algn="l">
              <a:spcBef>
                <a:spcPts val="0"/>
              </a:spcBef>
              <a:spcAft>
                <a:spcPts val="0"/>
              </a:spcAft>
              <a:buSzPts val="2100"/>
              <a:buChar char="●"/>
            </a:pPr>
            <a:r>
              <a:rPr b="1" lang="es" sz="2100">
                <a:solidFill>
                  <a:srgbClr val="244061"/>
                </a:solidFill>
              </a:rPr>
              <a:t>&lt;h6&gt;</a:t>
            </a:r>
            <a:r>
              <a:rPr lang="es" sz="2100"/>
              <a:t>	Encabezado de nivel 6. Equivalente a un subapartado del ejemplo.</a:t>
            </a:r>
            <a:endParaRPr sz="2100"/>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64"/>
          <p:cNvSpPr txBox="1"/>
          <p:nvPr>
            <p:ph type="title"/>
          </p:nvPr>
        </p:nvSpPr>
        <p:spPr>
          <a:xfrm>
            <a:off x="457200" y="205978"/>
            <a:ext cx="8229600" cy="8574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s"/>
              <a:t>Etiquetas HTML de tablas.</a:t>
            </a:r>
            <a:endParaRPr/>
          </a:p>
        </p:txBody>
      </p:sp>
      <p:sp>
        <p:nvSpPr>
          <p:cNvPr id="377" name="Google Shape;377;p64"/>
          <p:cNvSpPr txBox="1"/>
          <p:nvPr>
            <p:ph idx="1" type="body"/>
          </p:nvPr>
        </p:nvSpPr>
        <p:spPr>
          <a:xfrm>
            <a:off x="457200" y="1200150"/>
            <a:ext cx="4038600" cy="3394500"/>
          </a:xfrm>
          <a:prstGeom prst="rect">
            <a:avLst/>
          </a:prstGeom>
        </p:spPr>
        <p:txBody>
          <a:bodyPr anchorCtr="0" anchor="t" bIns="45700" lIns="91425" spcFirstLastPara="1" rIns="91425" wrap="square" tIns="45700">
            <a:normAutofit/>
          </a:bodyPr>
          <a:lstStyle/>
          <a:p>
            <a:pPr indent="0" lvl="0" marL="0" rtl="0" algn="l">
              <a:spcBef>
                <a:spcPts val="560"/>
              </a:spcBef>
              <a:spcAft>
                <a:spcPts val="0"/>
              </a:spcAft>
              <a:buNone/>
            </a:pPr>
            <a:r>
              <a:rPr lang="es"/>
              <a:t>Una tabla puede ser sencilla o compleja dependiendo de nuestro objetivo y la cantidad de etiquetas o </a:t>
            </a:r>
            <a:r>
              <a:rPr lang="es"/>
              <a:t>atributos</a:t>
            </a:r>
            <a:r>
              <a:rPr lang="es"/>
              <a:t> a utilizar.</a:t>
            </a:r>
            <a:endParaRPr/>
          </a:p>
        </p:txBody>
      </p:sp>
      <p:sp>
        <p:nvSpPr>
          <p:cNvPr id="378" name="Google Shape;378;p64"/>
          <p:cNvSpPr txBox="1"/>
          <p:nvPr>
            <p:ph idx="2" type="body"/>
          </p:nvPr>
        </p:nvSpPr>
        <p:spPr>
          <a:xfrm>
            <a:off x="4648200" y="1200150"/>
            <a:ext cx="4038600" cy="3394500"/>
          </a:xfrm>
          <a:prstGeom prst="rect">
            <a:avLst/>
          </a:prstGeom>
        </p:spPr>
        <p:txBody>
          <a:bodyPr anchorCtr="0" anchor="t" bIns="45700" lIns="91425" spcFirstLastPara="1" rIns="91425" wrap="square" tIns="45700">
            <a:normAutofit fontScale="77500" lnSpcReduction="10000"/>
          </a:bodyPr>
          <a:lstStyle/>
          <a:p>
            <a:pPr indent="-366395" lvl="0" marL="457200" rtl="0" algn="l">
              <a:spcBef>
                <a:spcPts val="560"/>
              </a:spcBef>
              <a:spcAft>
                <a:spcPts val="0"/>
              </a:spcAft>
              <a:buSzPct val="100000"/>
              <a:buChar char="●"/>
            </a:pPr>
            <a:r>
              <a:rPr b="1" lang="es">
                <a:solidFill>
                  <a:srgbClr val="244061"/>
                </a:solidFill>
              </a:rPr>
              <a:t>&lt;table&gt;</a:t>
            </a:r>
            <a:r>
              <a:rPr lang="es"/>
              <a:t>	Etiqueta contenedora que </a:t>
            </a:r>
            <a:r>
              <a:rPr lang="es"/>
              <a:t>tendrá</a:t>
            </a:r>
            <a:r>
              <a:rPr lang="es"/>
              <a:t> en su interior toda la tabla.</a:t>
            </a:r>
            <a:endParaRPr/>
          </a:p>
          <a:p>
            <a:pPr indent="-366395" lvl="0" marL="457200" rtl="0" algn="l">
              <a:spcBef>
                <a:spcPts val="0"/>
              </a:spcBef>
              <a:spcAft>
                <a:spcPts val="0"/>
              </a:spcAft>
              <a:buSzPct val="100000"/>
              <a:buChar char="●"/>
            </a:pPr>
            <a:r>
              <a:rPr b="1" lang="es">
                <a:solidFill>
                  <a:srgbClr val="244061"/>
                </a:solidFill>
              </a:rPr>
              <a:t>&lt;tr&gt;</a:t>
            </a:r>
            <a:r>
              <a:rPr lang="es"/>
              <a:t>	Table Row. Etiqueta contenedora de cada fila de la tabla.</a:t>
            </a:r>
            <a:endParaRPr/>
          </a:p>
          <a:p>
            <a:pPr indent="-366395" lvl="0" marL="457200" rtl="0" algn="l">
              <a:spcBef>
                <a:spcPts val="0"/>
              </a:spcBef>
              <a:spcAft>
                <a:spcPts val="0"/>
              </a:spcAft>
              <a:buSzPct val="100000"/>
              <a:buChar char="●"/>
            </a:pPr>
            <a:r>
              <a:rPr b="1" lang="es">
                <a:solidFill>
                  <a:srgbClr val="244061"/>
                </a:solidFill>
              </a:rPr>
              <a:t>&lt;td&gt;</a:t>
            </a:r>
            <a:r>
              <a:rPr lang="es"/>
              <a:t>	Table Data. Cada una de las celdas de la tabla.</a:t>
            </a:r>
            <a:endParaRPr/>
          </a:p>
          <a:p>
            <a:pPr indent="-366395" lvl="0" marL="457200" rtl="0" algn="l">
              <a:spcBef>
                <a:spcPts val="0"/>
              </a:spcBef>
              <a:spcAft>
                <a:spcPts val="0"/>
              </a:spcAft>
              <a:buSzPct val="100000"/>
              <a:buChar char="●"/>
            </a:pPr>
            <a:r>
              <a:rPr b="1" lang="es">
                <a:solidFill>
                  <a:srgbClr val="244061"/>
                </a:solidFill>
              </a:rPr>
              <a:t>&lt;th&gt;</a:t>
            </a:r>
            <a:r>
              <a:rPr lang="es"/>
              <a:t>	Table Header. Cada una de las celdas de cabecera de la tabla.</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65"/>
          <p:cNvSpPr txBox="1"/>
          <p:nvPr>
            <p:ph idx="2" type="body"/>
          </p:nvPr>
        </p:nvSpPr>
        <p:spPr>
          <a:xfrm>
            <a:off x="4637475" y="684100"/>
            <a:ext cx="4038600" cy="3394500"/>
          </a:xfrm>
          <a:prstGeom prst="rect">
            <a:avLst/>
          </a:prstGeom>
        </p:spPr>
        <p:txBody>
          <a:bodyPr anchorCtr="0" anchor="t" bIns="45700" lIns="91425" spcFirstLastPara="1" rIns="91425" wrap="square" tIns="45700">
            <a:normAutofit/>
          </a:bodyPr>
          <a:lstStyle/>
          <a:p>
            <a:pPr indent="0" lvl="0" marL="0" rtl="0" algn="l">
              <a:spcBef>
                <a:spcPts val="560"/>
              </a:spcBef>
              <a:spcAft>
                <a:spcPts val="0"/>
              </a:spcAft>
              <a:buNone/>
            </a:pPr>
            <a:r>
              <a:rPr lang="es"/>
              <a:t>Este </a:t>
            </a:r>
            <a:r>
              <a:rPr lang="es"/>
              <a:t>código</a:t>
            </a:r>
            <a:r>
              <a:rPr lang="es"/>
              <a:t> nos </a:t>
            </a:r>
            <a:r>
              <a:rPr lang="es"/>
              <a:t>mostraría</a:t>
            </a:r>
            <a:r>
              <a:rPr lang="es"/>
              <a:t> en pantalla algo como esto.</a:t>
            </a:r>
            <a:endParaRPr/>
          </a:p>
          <a:p>
            <a:pPr indent="0" lvl="0" marL="0" rtl="0" algn="l">
              <a:spcBef>
                <a:spcPts val="560"/>
              </a:spcBef>
              <a:spcAft>
                <a:spcPts val="0"/>
              </a:spcAft>
              <a:buNone/>
            </a:pPr>
            <a:r>
              <a:t/>
            </a:r>
            <a:endParaRPr/>
          </a:p>
        </p:txBody>
      </p:sp>
      <p:pic>
        <p:nvPicPr>
          <p:cNvPr id="384" name="Google Shape;384;p65"/>
          <p:cNvPicPr preferRelativeResize="0"/>
          <p:nvPr/>
        </p:nvPicPr>
        <p:blipFill>
          <a:blip r:embed="rId3">
            <a:alphaModFix/>
          </a:blip>
          <a:stretch>
            <a:fillRect/>
          </a:stretch>
        </p:blipFill>
        <p:spPr>
          <a:xfrm>
            <a:off x="736225" y="684091"/>
            <a:ext cx="3835770" cy="3775321"/>
          </a:xfrm>
          <a:prstGeom prst="rect">
            <a:avLst/>
          </a:prstGeom>
          <a:noFill/>
          <a:ln>
            <a:noFill/>
          </a:ln>
        </p:spPr>
      </p:pic>
      <p:pic>
        <p:nvPicPr>
          <p:cNvPr id="385" name="Google Shape;385;p65"/>
          <p:cNvPicPr preferRelativeResize="0"/>
          <p:nvPr/>
        </p:nvPicPr>
        <p:blipFill>
          <a:blip r:embed="rId4">
            <a:alphaModFix/>
          </a:blip>
          <a:stretch>
            <a:fillRect/>
          </a:stretch>
        </p:blipFill>
        <p:spPr>
          <a:xfrm>
            <a:off x="4710800" y="2093213"/>
            <a:ext cx="3891950" cy="576275"/>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66"/>
          <p:cNvSpPr txBox="1"/>
          <p:nvPr>
            <p:ph type="title"/>
          </p:nvPr>
        </p:nvSpPr>
        <p:spPr>
          <a:xfrm>
            <a:off x="457200" y="205978"/>
            <a:ext cx="8229600" cy="8574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t/>
            </a:r>
            <a:endParaRPr/>
          </a:p>
        </p:txBody>
      </p:sp>
      <p:sp>
        <p:nvSpPr>
          <p:cNvPr id="391" name="Google Shape;391;p66"/>
          <p:cNvSpPr txBox="1"/>
          <p:nvPr>
            <p:ph idx="1" type="body"/>
          </p:nvPr>
        </p:nvSpPr>
        <p:spPr>
          <a:xfrm>
            <a:off x="467544" y="1167594"/>
            <a:ext cx="8229600" cy="33945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rPr lang="es"/>
              <a:t>Por defecto, la tabla se crea de forma que se adapta al número de celdas que tiene la primera fila. Es decir, si en el primer elemento &lt;tr&gt; se indican 3 elementos &lt;th&gt;, la tabla esperará siempre 3 elementos en cada fila.</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67"/>
          <p:cNvSpPr txBox="1"/>
          <p:nvPr>
            <p:ph type="title"/>
          </p:nvPr>
        </p:nvSpPr>
        <p:spPr>
          <a:xfrm>
            <a:off x="457200" y="205978"/>
            <a:ext cx="8229600" cy="8574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s"/>
              <a:t>Combinar celdas.</a:t>
            </a:r>
            <a:endParaRPr/>
          </a:p>
        </p:txBody>
      </p:sp>
      <p:sp>
        <p:nvSpPr>
          <p:cNvPr id="397" name="Google Shape;397;p67"/>
          <p:cNvSpPr txBox="1"/>
          <p:nvPr>
            <p:ph idx="1" type="body"/>
          </p:nvPr>
        </p:nvSpPr>
        <p:spPr>
          <a:xfrm>
            <a:off x="467544" y="1167594"/>
            <a:ext cx="8229600" cy="3394500"/>
          </a:xfrm>
          <a:prstGeom prst="rect">
            <a:avLst/>
          </a:prstGeom>
        </p:spPr>
        <p:txBody>
          <a:bodyPr anchorCtr="0" anchor="t" bIns="45700" lIns="91425" spcFirstLastPara="1" rIns="91425" wrap="square" tIns="45700">
            <a:normAutofit fontScale="92500"/>
          </a:bodyPr>
          <a:lstStyle/>
          <a:p>
            <a:pPr indent="0" lvl="0" marL="0" rtl="0" algn="l">
              <a:spcBef>
                <a:spcPts val="360"/>
              </a:spcBef>
              <a:spcAft>
                <a:spcPts val="0"/>
              </a:spcAft>
              <a:buNone/>
            </a:pPr>
            <a:r>
              <a:rPr lang="es"/>
              <a:t>Cada etiqueta &lt;td&gt; y &lt;th&gt; puede incluir una serie de atributos para modificar su comportamiento o para establecer relaciones semánticas entre celdas. Las más usadas son colspan y rowspan.</a:t>
            </a:r>
            <a:endParaRPr/>
          </a:p>
          <a:p>
            <a:pPr indent="-334327" lvl="0" marL="457200" rtl="0" algn="l">
              <a:spcBef>
                <a:spcPts val="360"/>
              </a:spcBef>
              <a:spcAft>
                <a:spcPts val="0"/>
              </a:spcAft>
              <a:buSzPct val="56250"/>
              <a:buChar char="●"/>
            </a:pPr>
            <a:r>
              <a:rPr b="1" lang="es">
                <a:solidFill>
                  <a:srgbClr val="244061"/>
                </a:solidFill>
              </a:rPr>
              <a:t>c</a:t>
            </a:r>
            <a:r>
              <a:rPr b="1" lang="es">
                <a:solidFill>
                  <a:srgbClr val="244061"/>
                </a:solidFill>
              </a:rPr>
              <a:t>olspan</a:t>
            </a:r>
            <a:r>
              <a:rPr b="1" lang="es">
                <a:solidFill>
                  <a:srgbClr val="244061"/>
                </a:solidFill>
              </a:rPr>
              <a:t>:</a:t>
            </a:r>
            <a:r>
              <a:rPr lang="es"/>
              <a:t>		Número de columnas que la celda </a:t>
            </a:r>
            <a:r>
              <a:rPr lang="es"/>
              <a:t>abarca</a:t>
            </a:r>
            <a:r>
              <a:rPr lang="es"/>
              <a:t>.</a:t>
            </a:r>
            <a:endParaRPr/>
          </a:p>
          <a:p>
            <a:pPr indent="-334327" lvl="0" marL="457200" rtl="0" algn="l">
              <a:spcBef>
                <a:spcPts val="0"/>
              </a:spcBef>
              <a:spcAft>
                <a:spcPts val="0"/>
              </a:spcAft>
              <a:buSzPct val="56250"/>
              <a:buChar char="●"/>
            </a:pPr>
            <a:r>
              <a:rPr b="1" lang="es">
                <a:solidFill>
                  <a:srgbClr val="244061"/>
                </a:solidFill>
              </a:rPr>
              <a:t>rowspan:</a:t>
            </a:r>
            <a:r>
              <a:rPr lang="es"/>
              <a:t>	Número de filas que la celda </a:t>
            </a:r>
            <a:r>
              <a:rPr lang="es"/>
              <a:t>abarca</a:t>
            </a:r>
            <a:r>
              <a:rPr lang="es"/>
              <a: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ph type="title"/>
          </p:nvPr>
        </p:nvSpPr>
        <p:spPr>
          <a:xfrm>
            <a:off x="457200" y="205978"/>
            <a:ext cx="8229600" cy="8574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t/>
            </a:r>
            <a:endParaRPr/>
          </a:p>
        </p:txBody>
      </p:sp>
      <p:sp>
        <p:nvSpPr>
          <p:cNvPr id="67" name="Google Shape;67;p14"/>
          <p:cNvSpPr txBox="1"/>
          <p:nvPr>
            <p:ph idx="1" type="body"/>
          </p:nvPr>
        </p:nvSpPr>
        <p:spPr>
          <a:xfrm>
            <a:off x="467544" y="1167594"/>
            <a:ext cx="8229600" cy="3394500"/>
          </a:xfrm>
          <a:prstGeom prst="rect">
            <a:avLst/>
          </a:prstGeom>
        </p:spPr>
        <p:txBody>
          <a:bodyPr anchorCtr="0" anchor="t" bIns="45700" lIns="91425" spcFirstLastPara="1" rIns="91425" wrap="square" tIns="45700">
            <a:normAutofit fontScale="92500" lnSpcReduction="20000"/>
          </a:bodyPr>
          <a:lstStyle/>
          <a:p>
            <a:pPr indent="0" lvl="0" marL="0" rtl="0" algn="l">
              <a:spcBef>
                <a:spcPts val="360"/>
              </a:spcBef>
              <a:spcAft>
                <a:spcPts val="0"/>
              </a:spcAft>
              <a:buNone/>
            </a:pPr>
            <a:r>
              <a:rPr lang="es"/>
              <a:t>Existen muchas etiquetas y cada una se utiliza para contener información y darle un cierto significado a dicha información, dependiendo de la etiqueta que se trate. </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s"/>
              <a:t>Las etiquetas HTML tienen la siguiente estructura:</a:t>
            </a:r>
            <a:endParaRPr/>
          </a:p>
          <a:p>
            <a:pPr indent="0" lvl="0" marL="0" rtl="0" algn="l">
              <a:spcBef>
                <a:spcPts val="360"/>
              </a:spcBef>
              <a:spcAft>
                <a:spcPts val="0"/>
              </a:spcAft>
              <a:buNone/>
            </a:pPr>
            <a:r>
              <a:t/>
            </a:r>
            <a:endParaRPr/>
          </a:p>
          <a:p>
            <a:pPr indent="0" lvl="0" marL="0" rtl="0" algn="l">
              <a:lnSpc>
                <a:spcPct val="135714"/>
              </a:lnSpc>
              <a:spcBef>
                <a:spcPts val="0"/>
              </a:spcBef>
              <a:spcAft>
                <a:spcPts val="0"/>
              </a:spcAft>
              <a:buNone/>
            </a:pPr>
            <a:r>
              <a:rPr lang="es" sz="2800">
                <a:solidFill>
                  <a:srgbClr val="89DDFF"/>
                </a:solidFill>
                <a:highlight>
                  <a:srgbClr val="252526"/>
                </a:highlight>
              </a:rPr>
              <a:t>&lt;</a:t>
            </a:r>
            <a:r>
              <a:rPr lang="es" sz="2800">
                <a:solidFill>
                  <a:srgbClr val="F07178"/>
                </a:solidFill>
                <a:highlight>
                  <a:srgbClr val="252526"/>
                </a:highlight>
              </a:rPr>
              <a:t>etiqueta</a:t>
            </a:r>
            <a:r>
              <a:rPr lang="es" sz="2800">
                <a:solidFill>
                  <a:srgbClr val="89DDFF"/>
                </a:solidFill>
                <a:highlight>
                  <a:srgbClr val="252526"/>
                </a:highlight>
              </a:rPr>
              <a:t>&gt;</a:t>
            </a:r>
            <a:r>
              <a:rPr lang="es" sz="2800">
                <a:solidFill>
                  <a:srgbClr val="EEFFFF"/>
                </a:solidFill>
                <a:highlight>
                  <a:srgbClr val="252526"/>
                </a:highlight>
              </a:rPr>
              <a:t>Contenido</a:t>
            </a:r>
            <a:r>
              <a:rPr lang="es" sz="2800">
                <a:solidFill>
                  <a:srgbClr val="89DDFF"/>
                </a:solidFill>
                <a:highlight>
                  <a:srgbClr val="252526"/>
                </a:highlight>
              </a:rPr>
              <a:t>&lt;/</a:t>
            </a:r>
            <a:r>
              <a:rPr lang="es" sz="2800">
                <a:solidFill>
                  <a:srgbClr val="F07178"/>
                </a:solidFill>
                <a:highlight>
                  <a:srgbClr val="252526"/>
                </a:highlight>
              </a:rPr>
              <a:t>etiqueta</a:t>
            </a:r>
            <a:r>
              <a:rPr lang="es" sz="2800">
                <a:solidFill>
                  <a:srgbClr val="89DDFF"/>
                </a:solidFill>
                <a:highlight>
                  <a:srgbClr val="252526"/>
                </a:highlight>
              </a:rPr>
              <a:t>&gt;</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pic>
        <p:nvPicPr>
          <p:cNvPr id="402" name="Google Shape;402;p68"/>
          <p:cNvPicPr preferRelativeResize="0"/>
          <p:nvPr/>
        </p:nvPicPr>
        <p:blipFill>
          <a:blip r:embed="rId3">
            <a:alphaModFix/>
          </a:blip>
          <a:stretch>
            <a:fillRect/>
          </a:stretch>
        </p:blipFill>
        <p:spPr>
          <a:xfrm>
            <a:off x="795325" y="684091"/>
            <a:ext cx="4973259" cy="3775321"/>
          </a:xfrm>
          <a:prstGeom prst="rect">
            <a:avLst/>
          </a:prstGeom>
          <a:noFill/>
          <a:ln>
            <a:noFill/>
          </a:ln>
        </p:spPr>
      </p:pic>
      <p:pic>
        <p:nvPicPr>
          <p:cNvPr id="403" name="Google Shape;403;p68"/>
          <p:cNvPicPr preferRelativeResize="0"/>
          <p:nvPr/>
        </p:nvPicPr>
        <p:blipFill>
          <a:blip r:embed="rId4">
            <a:alphaModFix/>
          </a:blip>
          <a:stretch>
            <a:fillRect/>
          </a:stretch>
        </p:blipFill>
        <p:spPr>
          <a:xfrm>
            <a:off x="6126309" y="2877750"/>
            <a:ext cx="2609850" cy="609600"/>
          </a:xfrm>
          <a:prstGeom prst="rect">
            <a:avLst/>
          </a:prstGeom>
          <a:noFill/>
          <a:ln>
            <a:noFill/>
          </a:ln>
        </p:spPr>
      </p:pic>
      <p:sp>
        <p:nvSpPr>
          <p:cNvPr id="404" name="Google Shape;404;p68"/>
          <p:cNvSpPr txBox="1"/>
          <p:nvPr/>
        </p:nvSpPr>
        <p:spPr>
          <a:xfrm>
            <a:off x="6182925" y="750100"/>
            <a:ext cx="2496600" cy="193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900">
                <a:latin typeface="Calibri"/>
                <a:ea typeface="Calibri"/>
                <a:cs typeface="Calibri"/>
                <a:sym typeface="Calibri"/>
              </a:rPr>
              <a:t>Como se puede ver, al darle a colspan el valor de 3 le estamos diciendo a la celda de “Datos adicionales” que ocupe 3 columnas.</a:t>
            </a:r>
            <a:endParaRPr sz="1900">
              <a:latin typeface="Calibri"/>
              <a:ea typeface="Calibri"/>
              <a:cs typeface="Calibri"/>
              <a:sym typeface="Calibri"/>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69"/>
          <p:cNvSpPr txBox="1"/>
          <p:nvPr>
            <p:ph type="title"/>
          </p:nvPr>
        </p:nvSpPr>
        <p:spPr>
          <a:xfrm>
            <a:off x="457200" y="205978"/>
            <a:ext cx="8229600" cy="8574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s"/>
              <a:t>Organización</a:t>
            </a:r>
            <a:r>
              <a:rPr lang="es"/>
              <a:t> de tablas.</a:t>
            </a:r>
            <a:endParaRPr/>
          </a:p>
        </p:txBody>
      </p:sp>
      <p:sp>
        <p:nvSpPr>
          <p:cNvPr id="410" name="Google Shape;410;p69"/>
          <p:cNvSpPr txBox="1"/>
          <p:nvPr>
            <p:ph idx="1" type="body"/>
          </p:nvPr>
        </p:nvSpPr>
        <p:spPr>
          <a:xfrm>
            <a:off x="467544" y="1167594"/>
            <a:ext cx="8229600" cy="3394500"/>
          </a:xfrm>
          <a:prstGeom prst="rect">
            <a:avLst/>
          </a:prstGeom>
        </p:spPr>
        <p:txBody>
          <a:bodyPr anchorCtr="0" anchor="t" bIns="45700" lIns="91425" spcFirstLastPara="1" rIns="91425" wrap="square" tIns="45700">
            <a:normAutofit fontScale="92500" lnSpcReduction="10000"/>
          </a:bodyPr>
          <a:lstStyle/>
          <a:p>
            <a:pPr indent="0" lvl="0" marL="0" rtl="0" algn="l">
              <a:spcBef>
                <a:spcPts val="360"/>
              </a:spcBef>
              <a:spcAft>
                <a:spcPts val="0"/>
              </a:spcAft>
              <a:buNone/>
            </a:pPr>
            <a:r>
              <a:rPr lang="es"/>
              <a:t>Por defecto, al crear una tabla, el navegador se encarga de crearla a medida que va leyendo las etiquetas, por lo que la tabla se crea en el orden que se han especificado sus elementos, de arriba a abajo. </a:t>
            </a:r>
            <a:endParaRPr/>
          </a:p>
          <a:p>
            <a:pPr indent="0" lvl="0" marL="0" rtl="0" algn="l">
              <a:spcBef>
                <a:spcPts val="360"/>
              </a:spcBef>
              <a:spcAft>
                <a:spcPts val="0"/>
              </a:spcAft>
              <a:buNone/>
            </a:pPr>
            <a:r>
              <a:rPr lang="es"/>
              <a:t>Sin embargo, podemos utilizar una serie de etiquetas contenedoras que establecerán </a:t>
            </a:r>
            <a:r>
              <a:rPr b="1" lang="es"/>
              <a:t>la zona de la tabla</a:t>
            </a:r>
            <a:r>
              <a:rPr lang="es"/>
              <a:t> donde deben aparecer su contenido:</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70"/>
          <p:cNvSpPr txBox="1"/>
          <p:nvPr>
            <p:ph type="title"/>
          </p:nvPr>
        </p:nvSpPr>
        <p:spPr>
          <a:xfrm>
            <a:off x="457200" y="205978"/>
            <a:ext cx="8229600" cy="8574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t/>
            </a:r>
            <a:endParaRPr/>
          </a:p>
        </p:txBody>
      </p:sp>
      <p:sp>
        <p:nvSpPr>
          <p:cNvPr id="416" name="Google Shape;416;p70"/>
          <p:cNvSpPr txBox="1"/>
          <p:nvPr>
            <p:ph idx="1" type="body"/>
          </p:nvPr>
        </p:nvSpPr>
        <p:spPr>
          <a:xfrm>
            <a:off x="467544" y="1167594"/>
            <a:ext cx="8229600" cy="3394500"/>
          </a:xfrm>
          <a:prstGeom prst="rect">
            <a:avLst/>
          </a:prstGeom>
        </p:spPr>
        <p:txBody>
          <a:bodyPr anchorCtr="0" anchor="t" bIns="45700" lIns="91425" spcFirstLastPara="1" rIns="91425" wrap="square" tIns="45700">
            <a:normAutofit fontScale="92500" lnSpcReduction="10000"/>
          </a:bodyPr>
          <a:lstStyle/>
          <a:p>
            <a:pPr indent="-334327" lvl="0" marL="457200" rtl="0" algn="l">
              <a:spcBef>
                <a:spcPts val="360"/>
              </a:spcBef>
              <a:spcAft>
                <a:spcPts val="0"/>
              </a:spcAft>
              <a:buSzPct val="56250"/>
              <a:buChar char="●"/>
            </a:pPr>
            <a:r>
              <a:rPr b="1" lang="es">
                <a:solidFill>
                  <a:srgbClr val="244061"/>
                </a:solidFill>
              </a:rPr>
              <a:t>&lt;thead&gt;</a:t>
            </a:r>
            <a:r>
              <a:rPr lang="es"/>
              <a:t>		Etiqueta contenedora de la cabecera de la tabla. Parte superior de la tabla.</a:t>
            </a:r>
            <a:endParaRPr/>
          </a:p>
          <a:p>
            <a:pPr indent="-334327" lvl="0" marL="457200" rtl="0" algn="l">
              <a:spcBef>
                <a:spcPts val="0"/>
              </a:spcBef>
              <a:spcAft>
                <a:spcPts val="0"/>
              </a:spcAft>
              <a:buSzPct val="56250"/>
              <a:buChar char="●"/>
            </a:pPr>
            <a:r>
              <a:rPr b="1" lang="es">
                <a:solidFill>
                  <a:srgbClr val="244061"/>
                </a:solidFill>
              </a:rPr>
              <a:t>&lt;tbody&gt;</a:t>
            </a:r>
            <a:r>
              <a:rPr lang="es"/>
              <a:t>		Etiqueta contenedora del cuerpo de la tabla. Parte central de la tabla.</a:t>
            </a:r>
            <a:endParaRPr/>
          </a:p>
          <a:p>
            <a:pPr indent="-334327" lvl="0" marL="457200" rtl="0" algn="l">
              <a:spcBef>
                <a:spcPts val="0"/>
              </a:spcBef>
              <a:spcAft>
                <a:spcPts val="0"/>
              </a:spcAft>
              <a:buSzPct val="56250"/>
              <a:buChar char="●"/>
            </a:pPr>
            <a:r>
              <a:rPr b="1" lang="es">
                <a:solidFill>
                  <a:srgbClr val="244061"/>
                </a:solidFill>
              </a:rPr>
              <a:t>&lt;tfoot&gt;</a:t>
            </a:r>
            <a:r>
              <a:rPr lang="es"/>
              <a:t>		Etiqueta contenedora del pie de la tabla. Parte inferior de la tabla.</a:t>
            </a:r>
            <a:endParaRPr/>
          </a:p>
          <a:p>
            <a:pPr indent="-334327" lvl="0" marL="457200" rtl="0" algn="l">
              <a:spcBef>
                <a:spcPts val="0"/>
              </a:spcBef>
              <a:spcAft>
                <a:spcPts val="0"/>
              </a:spcAft>
              <a:buSzPct val="56250"/>
              <a:buChar char="●"/>
            </a:pPr>
            <a:r>
              <a:rPr b="1" lang="es">
                <a:solidFill>
                  <a:srgbClr val="244061"/>
                </a:solidFill>
              </a:rPr>
              <a:t>&lt;caption&gt;</a:t>
            </a:r>
            <a:r>
              <a:rPr lang="es"/>
              <a:t>	Establece un título de la tabla, independientemente de su posición.</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71"/>
          <p:cNvSpPr txBox="1"/>
          <p:nvPr>
            <p:ph idx="1" type="body"/>
          </p:nvPr>
        </p:nvSpPr>
        <p:spPr>
          <a:xfrm>
            <a:off x="467550" y="450051"/>
            <a:ext cx="8229600" cy="4112100"/>
          </a:xfrm>
          <a:prstGeom prst="rect">
            <a:avLst/>
          </a:prstGeom>
        </p:spPr>
        <p:txBody>
          <a:bodyPr anchorCtr="0" anchor="t" bIns="45700" lIns="91425" spcFirstLastPara="1" rIns="91425" wrap="square" tIns="45700">
            <a:normAutofit fontScale="62500" lnSpcReduction="20000"/>
          </a:bodyPr>
          <a:lstStyle/>
          <a:p>
            <a:pPr indent="0" lvl="0" marL="0" rtl="0" algn="l">
              <a:spcBef>
                <a:spcPts val="360"/>
              </a:spcBef>
              <a:spcAft>
                <a:spcPts val="0"/>
              </a:spcAft>
              <a:buNone/>
            </a:pPr>
            <a:r>
              <a:rPr lang="es"/>
              <a:t>A las etiquetas de tabla ya vistas, podemos añadir estas etiquetas, pudiendo definir la zona donde aparecerán sin que, necesariamente tengan el orden correcto. Por ejemplo:</a:t>
            </a:r>
            <a:endParaRPr/>
          </a:p>
          <a:p>
            <a:pPr indent="0" lvl="0" marL="0" rtl="0" algn="l">
              <a:lnSpc>
                <a:spcPct val="135714"/>
              </a:lnSpc>
              <a:spcBef>
                <a:spcPts val="0"/>
              </a:spcBef>
              <a:spcAft>
                <a:spcPts val="0"/>
              </a:spcAft>
              <a:buNone/>
            </a:pPr>
            <a:r>
              <a:rPr lang="es" sz="2619">
                <a:solidFill>
                  <a:srgbClr val="89DDFF"/>
                </a:solidFill>
                <a:highlight>
                  <a:srgbClr val="252526"/>
                </a:highlight>
              </a:rPr>
              <a:t>&lt;</a:t>
            </a:r>
            <a:r>
              <a:rPr lang="es" sz="2619">
                <a:solidFill>
                  <a:srgbClr val="F07178"/>
                </a:solidFill>
                <a:highlight>
                  <a:srgbClr val="252526"/>
                </a:highlight>
              </a:rPr>
              <a:t>table</a:t>
            </a:r>
            <a:r>
              <a:rPr lang="es" sz="2619">
                <a:solidFill>
                  <a:srgbClr val="89DDFF"/>
                </a:solidFill>
                <a:highlight>
                  <a:srgbClr val="252526"/>
                </a:highlight>
              </a:rPr>
              <a:t>&gt;</a:t>
            </a:r>
            <a:endParaRPr sz="2619">
              <a:solidFill>
                <a:srgbClr val="89DDFF"/>
              </a:solidFill>
              <a:highlight>
                <a:srgbClr val="252526"/>
              </a:highlight>
            </a:endParaRPr>
          </a:p>
          <a:p>
            <a:pPr indent="0" lvl="0" marL="0" rtl="0" algn="l">
              <a:lnSpc>
                <a:spcPct val="135714"/>
              </a:lnSpc>
              <a:spcBef>
                <a:spcPts val="0"/>
              </a:spcBef>
              <a:spcAft>
                <a:spcPts val="0"/>
              </a:spcAft>
              <a:buNone/>
            </a:pPr>
            <a:r>
              <a:rPr lang="es" sz="2619">
                <a:solidFill>
                  <a:srgbClr val="89DDFF"/>
                </a:solidFill>
                <a:highlight>
                  <a:srgbClr val="252526"/>
                </a:highlight>
              </a:rPr>
              <a:t>       &lt;</a:t>
            </a:r>
            <a:r>
              <a:rPr lang="es" sz="2619">
                <a:solidFill>
                  <a:srgbClr val="F07178"/>
                </a:solidFill>
                <a:highlight>
                  <a:srgbClr val="252526"/>
                </a:highlight>
              </a:rPr>
              <a:t>thead</a:t>
            </a:r>
            <a:r>
              <a:rPr lang="es" sz="2619">
                <a:solidFill>
                  <a:srgbClr val="89DDFF"/>
                </a:solidFill>
                <a:highlight>
                  <a:srgbClr val="252526"/>
                </a:highlight>
              </a:rPr>
              <a:t>&gt;</a:t>
            </a:r>
            <a:endParaRPr sz="2619">
              <a:solidFill>
                <a:srgbClr val="89DDFF"/>
              </a:solidFill>
              <a:highlight>
                <a:srgbClr val="252526"/>
              </a:highlight>
            </a:endParaRPr>
          </a:p>
          <a:p>
            <a:pPr indent="0" lvl="0" marL="0" rtl="0" algn="l">
              <a:lnSpc>
                <a:spcPct val="135714"/>
              </a:lnSpc>
              <a:spcBef>
                <a:spcPts val="0"/>
              </a:spcBef>
              <a:spcAft>
                <a:spcPts val="0"/>
              </a:spcAft>
              <a:buNone/>
            </a:pPr>
            <a:r>
              <a:rPr lang="es" sz="2619">
                <a:solidFill>
                  <a:srgbClr val="EEFFFF"/>
                </a:solidFill>
                <a:highlight>
                  <a:srgbClr val="252526"/>
                </a:highlight>
              </a:rPr>
              <a:t>          </a:t>
            </a:r>
            <a:r>
              <a:rPr lang="es" sz="2619">
                <a:solidFill>
                  <a:srgbClr val="89DDFF"/>
                </a:solidFill>
                <a:highlight>
                  <a:srgbClr val="252526"/>
                </a:highlight>
              </a:rPr>
              <a:t>&lt;</a:t>
            </a:r>
            <a:r>
              <a:rPr lang="es" sz="2619">
                <a:solidFill>
                  <a:srgbClr val="F07178"/>
                </a:solidFill>
                <a:highlight>
                  <a:srgbClr val="252526"/>
                </a:highlight>
              </a:rPr>
              <a:t>tr</a:t>
            </a:r>
            <a:r>
              <a:rPr lang="es" sz="2619">
                <a:solidFill>
                  <a:srgbClr val="89DDFF"/>
                </a:solidFill>
                <a:highlight>
                  <a:srgbClr val="252526"/>
                </a:highlight>
              </a:rPr>
              <a:t>&gt;</a:t>
            </a:r>
            <a:endParaRPr sz="2619">
              <a:solidFill>
                <a:srgbClr val="89DDFF"/>
              </a:solidFill>
              <a:highlight>
                <a:srgbClr val="252526"/>
              </a:highlight>
            </a:endParaRPr>
          </a:p>
          <a:p>
            <a:pPr indent="0" lvl="0" marL="0" rtl="0" algn="l">
              <a:lnSpc>
                <a:spcPct val="135714"/>
              </a:lnSpc>
              <a:spcBef>
                <a:spcPts val="0"/>
              </a:spcBef>
              <a:spcAft>
                <a:spcPts val="0"/>
              </a:spcAft>
              <a:buNone/>
            </a:pPr>
            <a:r>
              <a:rPr lang="es" sz="2619">
                <a:solidFill>
                  <a:srgbClr val="EEFFFF"/>
                </a:solidFill>
                <a:highlight>
                  <a:srgbClr val="252526"/>
                </a:highlight>
              </a:rPr>
              <a:t>             </a:t>
            </a:r>
            <a:r>
              <a:rPr lang="es" sz="2619">
                <a:solidFill>
                  <a:srgbClr val="89DDFF"/>
                </a:solidFill>
                <a:highlight>
                  <a:srgbClr val="252526"/>
                </a:highlight>
              </a:rPr>
              <a:t>&lt;</a:t>
            </a:r>
            <a:r>
              <a:rPr lang="es" sz="2619">
                <a:solidFill>
                  <a:srgbClr val="F07178"/>
                </a:solidFill>
                <a:highlight>
                  <a:srgbClr val="252526"/>
                </a:highlight>
              </a:rPr>
              <a:t>th</a:t>
            </a:r>
            <a:r>
              <a:rPr lang="es" sz="2619">
                <a:solidFill>
                  <a:srgbClr val="89DDFF"/>
                </a:solidFill>
                <a:highlight>
                  <a:srgbClr val="252526"/>
                </a:highlight>
              </a:rPr>
              <a:t>&gt;</a:t>
            </a:r>
            <a:r>
              <a:rPr lang="es" sz="2619">
                <a:solidFill>
                  <a:srgbClr val="EEFFFF"/>
                </a:solidFill>
                <a:highlight>
                  <a:srgbClr val="252526"/>
                </a:highlight>
              </a:rPr>
              <a:t>Columna 1</a:t>
            </a:r>
            <a:r>
              <a:rPr lang="es" sz="2619">
                <a:solidFill>
                  <a:srgbClr val="89DDFF"/>
                </a:solidFill>
                <a:highlight>
                  <a:srgbClr val="252526"/>
                </a:highlight>
              </a:rPr>
              <a:t>&lt;/</a:t>
            </a:r>
            <a:r>
              <a:rPr lang="es" sz="2619">
                <a:solidFill>
                  <a:srgbClr val="F07178"/>
                </a:solidFill>
                <a:highlight>
                  <a:srgbClr val="252526"/>
                </a:highlight>
              </a:rPr>
              <a:t>th</a:t>
            </a:r>
            <a:r>
              <a:rPr lang="es" sz="2619">
                <a:solidFill>
                  <a:srgbClr val="89DDFF"/>
                </a:solidFill>
                <a:highlight>
                  <a:srgbClr val="252526"/>
                </a:highlight>
              </a:rPr>
              <a:t>&gt;</a:t>
            </a:r>
            <a:endParaRPr sz="2619">
              <a:solidFill>
                <a:srgbClr val="89DDFF"/>
              </a:solidFill>
              <a:highlight>
                <a:srgbClr val="252526"/>
              </a:highlight>
            </a:endParaRPr>
          </a:p>
          <a:p>
            <a:pPr indent="0" lvl="0" marL="0" rtl="0" algn="l">
              <a:lnSpc>
                <a:spcPct val="135714"/>
              </a:lnSpc>
              <a:spcBef>
                <a:spcPts val="0"/>
              </a:spcBef>
              <a:spcAft>
                <a:spcPts val="0"/>
              </a:spcAft>
              <a:buNone/>
            </a:pPr>
            <a:r>
              <a:rPr lang="es" sz="2619">
                <a:solidFill>
                  <a:srgbClr val="EEFFFF"/>
                </a:solidFill>
                <a:highlight>
                  <a:srgbClr val="252526"/>
                </a:highlight>
              </a:rPr>
              <a:t>             </a:t>
            </a:r>
            <a:r>
              <a:rPr lang="es" sz="2619">
                <a:solidFill>
                  <a:srgbClr val="89DDFF"/>
                </a:solidFill>
                <a:highlight>
                  <a:srgbClr val="252526"/>
                </a:highlight>
              </a:rPr>
              <a:t>&lt;</a:t>
            </a:r>
            <a:r>
              <a:rPr lang="es" sz="2619">
                <a:solidFill>
                  <a:srgbClr val="F07178"/>
                </a:solidFill>
                <a:highlight>
                  <a:srgbClr val="252526"/>
                </a:highlight>
              </a:rPr>
              <a:t>th</a:t>
            </a:r>
            <a:r>
              <a:rPr lang="es" sz="2619">
                <a:solidFill>
                  <a:srgbClr val="89DDFF"/>
                </a:solidFill>
                <a:highlight>
                  <a:srgbClr val="252526"/>
                </a:highlight>
              </a:rPr>
              <a:t>&gt;</a:t>
            </a:r>
            <a:r>
              <a:rPr lang="es" sz="2619">
                <a:solidFill>
                  <a:srgbClr val="EEFFFF"/>
                </a:solidFill>
                <a:highlight>
                  <a:srgbClr val="252526"/>
                </a:highlight>
              </a:rPr>
              <a:t>Columna 2</a:t>
            </a:r>
            <a:r>
              <a:rPr lang="es" sz="2619">
                <a:solidFill>
                  <a:srgbClr val="89DDFF"/>
                </a:solidFill>
                <a:highlight>
                  <a:srgbClr val="252526"/>
                </a:highlight>
              </a:rPr>
              <a:t>&lt;/</a:t>
            </a:r>
            <a:r>
              <a:rPr lang="es" sz="2619">
                <a:solidFill>
                  <a:srgbClr val="F07178"/>
                </a:solidFill>
                <a:highlight>
                  <a:srgbClr val="252526"/>
                </a:highlight>
              </a:rPr>
              <a:t>th</a:t>
            </a:r>
            <a:r>
              <a:rPr lang="es" sz="2619">
                <a:solidFill>
                  <a:srgbClr val="89DDFF"/>
                </a:solidFill>
                <a:highlight>
                  <a:srgbClr val="252526"/>
                </a:highlight>
              </a:rPr>
              <a:t>&gt;</a:t>
            </a:r>
            <a:endParaRPr sz="2619">
              <a:solidFill>
                <a:srgbClr val="89DDFF"/>
              </a:solidFill>
              <a:highlight>
                <a:srgbClr val="252526"/>
              </a:highlight>
            </a:endParaRPr>
          </a:p>
          <a:p>
            <a:pPr indent="0" lvl="0" marL="0" rtl="0" algn="l">
              <a:lnSpc>
                <a:spcPct val="135714"/>
              </a:lnSpc>
              <a:spcBef>
                <a:spcPts val="0"/>
              </a:spcBef>
              <a:spcAft>
                <a:spcPts val="0"/>
              </a:spcAft>
              <a:buNone/>
            </a:pPr>
            <a:r>
              <a:rPr lang="es" sz="2619">
                <a:solidFill>
                  <a:srgbClr val="EEFFFF"/>
                </a:solidFill>
                <a:highlight>
                  <a:srgbClr val="252526"/>
                </a:highlight>
              </a:rPr>
              <a:t>          </a:t>
            </a:r>
            <a:r>
              <a:rPr lang="es" sz="2619">
                <a:solidFill>
                  <a:srgbClr val="89DDFF"/>
                </a:solidFill>
                <a:highlight>
                  <a:srgbClr val="252526"/>
                </a:highlight>
              </a:rPr>
              <a:t>&lt;/</a:t>
            </a:r>
            <a:r>
              <a:rPr lang="es" sz="2619">
                <a:solidFill>
                  <a:srgbClr val="F07178"/>
                </a:solidFill>
                <a:highlight>
                  <a:srgbClr val="252526"/>
                </a:highlight>
              </a:rPr>
              <a:t>tr</a:t>
            </a:r>
            <a:r>
              <a:rPr lang="es" sz="2619">
                <a:solidFill>
                  <a:srgbClr val="89DDFF"/>
                </a:solidFill>
                <a:highlight>
                  <a:srgbClr val="252526"/>
                </a:highlight>
              </a:rPr>
              <a:t>&gt;</a:t>
            </a:r>
            <a:endParaRPr sz="2619">
              <a:solidFill>
                <a:srgbClr val="89DDFF"/>
              </a:solidFill>
              <a:highlight>
                <a:srgbClr val="252526"/>
              </a:highlight>
            </a:endParaRPr>
          </a:p>
          <a:p>
            <a:pPr indent="0" lvl="0" marL="0" rtl="0" algn="l">
              <a:lnSpc>
                <a:spcPct val="135714"/>
              </a:lnSpc>
              <a:spcBef>
                <a:spcPts val="0"/>
              </a:spcBef>
              <a:spcAft>
                <a:spcPts val="0"/>
              </a:spcAft>
              <a:buNone/>
            </a:pPr>
            <a:r>
              <a:rPr lang="es" sz="2619">
                <a:solidFill>
                  <a:srgbClr val="EEFFFF"/>
                </a:solidFill>
                <a:highlight>
                  <a:srgbClr val="252526"/>
                </a:highlight>
              </a:rPr>
              <a:t>       </a:t>
            </a:r>
            <a:r>
              <a:rPr lang="es" sz="2619">
                <a:solidFill>
                  <a:srgbClr val="89DDFF"/>
                </a:solidFill>
                <a:highlight>
                  <a:srgbClr val="252526"/>
                </a:highlight>
              </a:rPr>
              <a:t>&lt;/</a:t>
            </a:r>
            <a:r>
              <a:rPr lang="es" sz="2619">
                <a:solidFill>
                  <a:srgbClr val="F07178"/>
                </a:solidFill>
                <a:highlight>
                  <a:srgbClr val="252526"/>
                </a:highlight>
              </a:rPr>
              <a:t>thead</a:t>
            </a:r>
            <a:r>
              <a:rPr lang="es" sz="2619">
                <a:solidFill>
                  <a:srgbClr val="89DDFF"/>
                </a:solidFill>
                <a:highlight>
                  <a:srgbClr val="252526"/>
                </a:highlight>
              </a:rPr>
              <a:t>&gt;</a:t>
            </a:r>
            <a:endParaRPr sz="2619">
              <a:solidFill>
                <a:srgbClr val="89DDFF"/>
              </a:solidFill>
              <a:highlight>
                <a:srgbClr val="252526"/>
              </a:highlight>
            </a:endParaRPr>
          </a:p>
          <a:p>
            <a:pPr indent="0" lvl="0" marL="0" rtl="0" algn="l">
              <a:lnSpc>
                <a:spcPct val="135714"/>
              </a:lnSpc>
              <a:spcBef>
                <a:spcPts val="0"/>
              </a:spcBef>
              <a:spcAft>
                <a:spcPts val="0"/>
              </a:spcAft>
              <a:buClr>
                <a:schemeClr val="dk1"/>
              </a:buClr>
              <a:buSzPct val="41986"/>
              <a:buFont typeface="Arial"/>
              <a:buNone/>
            </a:pPr>
            <a:r>
              <a:rPr lang="es" sz="2619">
                <a:solidFill>
                  <a:srgbClr val="89DDFF"/>
                </a:solidFill>
                <a:highlight>
                  <a:srgbClr val="252526"/>
                </a:highlight>
              </a:rPr>
              <a:t>       &lt;</a:t>
            </a:r>
            <a:r>
              <a:rPr lang="es" sz="2619">
                <a:solidFill>
                  <a:srgbClr val="F07178"/>
                </a:solidFill>
                <a:highlight>
                  <a:srgbClr val="252526"/>
                </a:highlight>
              </a:rPr>
              <a:t>caption</a:t>
            </a:r>
            <a:r>
              <a:rPr lang="es" sz="2619">
                <a:solidFill>
                  <a:srgbClr val="89DDFF"/>
                </a:solidFill>
                <a:highlight>
                  <a:srgbClr val="252526"/>
                </a:highlight>
              </a:rPr>
              <a:t>&gt;</a:t>
            </a:r>
            <a:endParaRPr sz="2619">
              <a:solidFill>
                <a:srgbClr val="89DDFF"/>
              </a:solidFill>
              <a:highlight>
                <a:srgbClr val="252526"/>
              </a:highlight>
            </a:endParaRPr>
          </a:p>
          <a:p>
            <a:pPr indent="0" lvl="0" marL="0" rtl="0" algn="l">
              <a:lnSpc>
                <a:spcPct val="135714"/>
              </a:lnSpc>
              <a:spcBef>
                <a:spcPts val="0"/>
              </a:spcBef>
              <a:spcAft>
                <a:spcPts val="0"/>
              </a:spcAft>
              <a:buClr>
                <a:schemeClr val="dk1"/>
              </a:buClr>
              <a:buSzPct val="41986"/>
              <a:buFont typeface="Arial"/>
              <a:buNone/>
            </a:pPr>
            <a:r>
              <a:rPr lang="es" sz="2619">
                <a:solidFill>
                  <a:srgbClr val="EEFFFF"/>
                </a:solidFill>
                <a:highlight>
                  <a:srgbClr val="252526"/>
                </a:highlight>
              </a:rPr>
              <a:t>              Título de la tabla</a:t>
            </a:r>
            <a:endParaRPr sz="2619">
              <a:solidFill>
                <a:srgbClr val="EEFFFF"/>
              </a:solidFill>
              <a:highlight>
                <a:srgbClr val="252526"/>
              </a:highlight>
            </a:endParaRPr>
          </a:p>
          <a:p>
            <a:pPr indent="0" lvl="0" marL="0" rtl="0" algn="l">
              <a:lnSpc>
                <a:spcPct val="135714"/>
              </a:lnSpc>
              <a:spcBef>
                <a:spcPts val="0"/>
              </a:spcBef>
              <a:spcAft>
                <a:spcPts val="0"/>
              </a:spcAft>
              <a:buNone/>
            </a:pPr>
            <a:r>
              <a:rPr lang="es" sz="2619">
                <a:solidFill>
                  <a:srgbClr val="89DDFF"/>
                </a:solidFill>
                <a:highlight>
                  <a:srgbClr val="252526"/>
                </a:highlight>
              </a:rPr>
              <a:t>       &lt;/</a:t>
            </a:r>
            <a:r>
              <a:rPr lang="es" sz="2619">
                <a:solidFill>
                  <a:srgbClr val="F07178"/>
                </a:solidFill>
                <a:highlight>
                  <a:srgbClr val="252526"/>
                </a:highlight>
              </a:rPr>
              <a:t>caption</a:t>
            </a:r>
            <a:r>
              <a:rPr lang="es" sz="2619">
                <a:solidFill>
                  <a:srgbClr val="89DDFF"/>
                </a:solidFill>
                <a:highlight>
                  <a:srgbClr val="252526"/>
                </a:highlight>
              </a:rPr>
              <a:t>&gt;</a:t>
            </a:r>
            <a:endParaRPr sz="2619">
              <a:solidFill>
                <a:srgbClr val="89DDFF"/>
              </a:solidFill>
              <a:highlight>
                <a:srgbClr val="252526"/>
              </a:highlight>
            </a:endParaRPr>
          </a:p>
          <a:p>
            <a:pPr indent="0" lvl="0" marL="0" rtl="0" algn="l">
              <a:lnSpc>
                <a:spcPct val="135714"/>
              </a:lnSpc>
              <a:spcBef>
                <a:spcPts val="0"/>
              </a:spcBef>
              <a:spcAft>
                <a:spcPts val="0"/>
              </a:spcAft>
              <a:buNone/>
            </a:pPr>
            <a:r>
              <a:rPr lang="es" sz="2619">
                <a:solidFill>
                  <a:srgbClr val="89DDFF"/>
                </a:solidFill>
                <a:highlight>
                  <a:srgbClr val="252526"/>
                </a:highlight>
              </a:rPr>
              <a:t>&lt;/</a:t>
            </a:r>
            <a:r>
              <a:rPr lang="es" sz="2619">
                <a:solidFill>
                  <a:srgbClr val="F07178"/>
                </a:solidFill>
                <a:highlight>
                  <a:srgbClr val="252526"/>
                </a:highlight>
              </a:rPr>
              <a:t>table</a:t>
            </a:r>
            <a:r>
              <a:rPr lang="es" sz="2619">
                <a:solidFill>
                  <a:srgbClr val="89DDFF"/>
                </a:solidFill>
                <a:highlight>
                  <a:srgbClr val="252526"/>
                </a:highlight>
              </a:rPr>
              <a:t>&gt;</a:t>
            </a:r>
            <a:endParaRPr sz="4769"/>
          </a:p>
        </p:txBody>
      </p:sp>
      <p:pic>
        <p:nvPicPr>
          <p:cNvPr id="422" name="Google Shape;422;p71"/>
          <p:cNvPicPr preferRelativeResize="0"/>
          <p:nvPr/>
        </p:nvPicPr>
        <p:blipFill>
          <a:blip r:embed="rId3">
            <a:alphaModFix/>
          </a:blip>
          <a:stretch>
            <a:fillRect/>
          </a:stretch>
        </p:blipFill>
        <p:spPr>
          <a:xfrm>
            <a:off x="4625200" y="1978082"/>
            <a:ext cx="3480550" cy="1056050"/>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72"/>
          <p:cNvSpPr txBox="1"/>
          <p:nvPr>
            <p:ph type="title"/>
          </p:nvPr>
        </p:nvSpPr>
        <p:spPr>
          <a:xfrm>
            <a:off x="457200" y="205978"/>
            <a:ext cx="8229600" cy="8574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s"/>
              <a:t>Etiquetas multimedia.</a:t>
            </a:r>
            <a:endParaRPr/>
          </a:p>
        </p:txBody>
      </p:sp>
      <p:sp>
        <p:nvSpPr>
          <p:cNvPr id="428" name="Google Shape;428;p72"/>
          <p:cNvSpPr txBox="1"/>
          <p:nvPr>
            <p:ph idx="1" type="body"/>
          </p:nvPr>
        </p:nvSpPr>
        <p:spPr>
          <a:xfrm>
            <a:off x="467544" y="1167594"/>
            <a:ext cx="8229600" cy="3394500"/>
          </a:xfrm>
          <a:prstGeom prst="rect">
            <a:avLst/>
          </a:prstGeom>
        </p:spPr>
        <p:txBody>
          <a:bodyPr anchorCtr="0" anchor="t" bIns="45700" lIns="91425" spcFirstLastPara="1" rIns="91425" wrap="square" tIns="45700">
            <a:normAutofit fontScale="70000" lnSpcReduction="10000"/>
          </a:bodyPr>
          <a:lstStyle/>
          <a:p>
            <a:pPr indent="0" lvl="0" marL="0" rtl="0" algn="l">
              <a:spcBef>
                <a:spcPts val="360"/>
              </a:spcBef>
              <a:spcAft>
                <a:spcPts val="0"/>
              </a:spcAft>
              <a:buNone/>
            </a:pPr>
            <a:r>
              <a:rPr lang="es"/>
              <a:t>Las etiquetas multimedia abarcan todo lo que </a:t>
            </a:r>
            <a:r>
              <a:rPr lang="es"/>
              <a:t>sería</a:t>
            </a:r>
            <a:r>
              <a:rPr lang="es"/>
              <a:t> </a:t>
            </a:r>
            <a:r>
              <a:rPr lang="es"/>
              <a:t>imágenes</a:t>
            </a:r>
            <a:r>
              <a:rPr lang="es"/>
              <a:t>, videos, audios, etc.</a:t>
            </a:r>
            <a:endParaRPr/>
          </a:p>
          <a:p>
            <a:pPr indent="0" lvl="0" marL="0" rtl="0" algn="l">
              <a:spcBef>
                <a:spcPts val="360"/>
              </a:spcBef>
              <a:spcAft>
                <a:spcPts val="0"/>
              </a:spcAft>
              <a:buNone/>
            </a:pPr>
            <a:r>
              <a:rPr lang="es"/>
              <a:t>Antes de colocar una imagen en una página web debemos tener claro en </a:t>
            </a:r>
            <a:r>
              <a:rPr lang="es"/>
              <a:t>qué</a:t>
            </a:r>
            <a:r>
              <a:rPr lang="es"/>
              <a:t> clasificación se encuentra. Las imágenes utilizadas en una página web pueden ser de dos tipos: de contenido o de decoración. En el primer caso, si la imagen pertenece al contenido y tema tratado en esa página, debería incluirse mediante una etiqueta HTML &lt;img&gt;, pero si por el contrario pertenece a la decoración de la página, deberíamos incluirla como un fondo mediante la propiedad CSS background-image.</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73"/>
          <p:cNvSpPr txBox="1"/>
          <p:nvPr>
            <p:ph type="title"/>
          </p:nvPr>
        </p:nvSpPr>
        <p:spPr>
          <a:xfrm>
            <a:off x="457200" y="205978"/>
            <a:ext cx="8229600" cy="8574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s"/>
              <a:t>Etiquetas para </a:t>
            </a:r>
            <a:r>
              <a:rPr lang="es"/>
              <a:t>imágenes</a:t>
            </a:r>
            <a:r>
              <a:rPr lang="es"/>
              <a:t>.</a:t>
            </a:r>
            <a:endParaRPr/>
          </a:p>
        </p:txBody>
      </p:sp>
      <p:sp>
        <p:nvSpPr>
          <p:cNvPr id="434" name="Google Shape;434;p73"/>
          <p:cNvSpPr txBox="1"/>
          <p:nvPr>
            <p:ph idx="1" type="body"/>
          </p:nvPr>
        </p:nvSpPr>
        <p:spPr>
          <a:xfrm>
            <a:off x="467544" y="1167594"/>
            <a:ext cx="8229600" cy="33945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rPr lang="es"/>
              <a:t>Para incluir imágenes en el contenido de una página utilizaremos la etiqueta &lt;img&gt;, que es una etiqueta muy sencilla, que dispone de varios atributos para modificar como se verá la imagen (los atributos src y alt son siempre obligatorios):</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74"/>
          <p:cNvSpPr txBox="1"/>
          <p:nvPr>
            <p:ph type="title"/>
          </p:nvPr>
        </p:nvSpPr>
        <p:spPr>
          <a:xfrm>
            <a:off x="457200" y="205978"/>
            <a:ext cx="8229600" cy="8574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t/>
            </a:r>
            <a:endParaRPr/>
          </a:p>
        </p:txBody>
      </p:sp>
      <p:sp>
        <p:nvSpPr>
          <p:cNvPr id="440" name="Google Shape;440;p74"/>
          <p:cNvSpPr txBox="1"/>
          <p:nvPr>
            <p:ph idx="1" type="body"/>
          </p:nvPr>
        </p:nvSpPr>
        <p:spPr>
          <a:xfrm>
            <a:off x="467544" y="1167594"/>
            <a:ext cx="8229600" cy="3394500"/>
          </a:xfrm>
          <a:prstGeom prst="rect">
            <a:avLst/>
          </a:prstGeom>
        </p:spPr>
        <p:txBody>
          <a:bodyPr anchorCtr="0" anchor="t" bIns="45700" lIns="91425" spcFirstLastPara="1" rIns="91425" wrap="square" tIns="45700">
            <a:normAutofit fontScale="92500" lnSpcReduction="10000"/>
          </a:bodyPr>
          <a:lstStyle/>
          <a:p>
            <a:pPr indent="-334327" lvl="0" marL="457200" rtl="0" algn="l">
              <a:spcBef>
                <a:spcPts val="360"/>
              </a:spcBef>
              <a:spcAft>
                <a:spcPts val="0"/>
              </a:spcAft>
              <a:buSzPct val="56250"/>
              <a:buChar char="●"/>
            </a:pPr>
            <a:r>
              <a:rPr b="1" lang="es">
                <a:solidFill>
                  <a:srgbClr val="244061"/>
                </a:solidFill>
              </a:rPr>
              <a:t>src	:</a:t>
            </a:r>
            <a:r>
              <a:rPr lang="es"/>
              <a:t>	Indica el nombre o la URL de la imagen a mostrar. </a:t>
            </a:r>
            <a:r>
              <a:rPr b="1" lang="es"/>
              <a:t>Atributo obligatorio.</a:t>
            </a:r>
            <a:endParaRPr b="1"/>
          </a:p>
          <a:p>
            <a:pPr indent="-334327" lvl="0" marL="457200" rtl="0" algn="l">
              <a:spcBef>
                <a:spcPts val="0"/>
              </a:spcBef>
              <a:spcAft>
                <a:spcPts val="0"/>
              </a:spcAft>
              <a:buSzPct val="56250"/>
              <a:buChar char="●"/>
            </a:pPr>
            <a:r>
              <a:rPr b="1" lang="es">
                <a:solidFill>
                  <a:srgbClr val="244061"/>
                </a:solidFill>
              </a:rPr>
              <a:t>alt:</a:t>
            </a:r>
            <a:r>
              <a:rPr lang="es"/>
              <a:t>	Establece un texto alternativo que describa la imagen a mostrar. </a:t>
            </a:r>
            <a:r>
              <a:rPr b="1" lang="es"/>
              <a:t>Atributo obligatorio.</a:t>
            </a:r>
            <a:endParaRPr b="1"/>
          </a:p>
          <a:p>
            <a:pPr indent="-334327" lvl="0" marL="457200" rtl="0" algn="l">
              <a:spcBef>
                <a:spcPts val="0"/>
              </a:spcBef>
              <a:spcAft>
                <a:spcPts val="0"/>
              </a:spcAft>
              <a:buSzPct val="56250"/>
              <a:buChar char="●"/>
            </a:pPr>
            <a:r>
              <a:rPr b="1" lang="es">
                <a:solidFill>
                  <a:srgbClr val="244061"/>
                </a:solidFill>
              </a:rPr>
              <a:t>width:</a:t>
            </a:r>
            <a:r>
              <a:rPr lang="es"/>
              <a:t>	Indica el ancho de la imagen en </a:t>
            </a:r>
            <a:r>
              <a:rPr lang="es"/>
              <a:t>píxeles</a:t>
            </a:r>
            <a:r>
              <a:rPr lang="es"/>
              <a:t> (sin la unidad). Se puede hacer desde CSS.</a:t>
            </a:r>
            <a:endParaRPr/>
          </a:p>
          <a:p>
            <a:pPr indent="-334327" lvl="0" marL="457200" rtl="0" algn="l">
              <a:spcBef>
                <a:spcPts val="0"/>
              </a:spcBef>
              <a:spcAft>
                <a:spcPts val="0"/>
              </a:spcAft>
              <a:buSzPct val="56250"/>
              <a:buChar char="●"/>
            </a:pPr>
            <a:r>
              <a:rPr b="1" lang="es">
                <a:solidFill>
                  <a:srgbClr val="244061"/>
                </a:solidFill>
              </a:rPr>
              <a:t>height:</a:t>
            </a:r>
            <a:r>
              <a:rPr lang="es"/>
              <a:t>	Indica el alto de la imagen en </a:t>
            </a:r>
            <a:r>
              <a:rPr lang="es"/>
              <a:t>píxeles</a:t>
            </a:r>
            <a:r>
              <a:rPr lang="es"/>
              <a:t> (sin la unidad). Se puede hacer desde CSS.</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75"/>
          <p:cNvSpPr txBox="1"/>
          <p:nvPr>
            <p:ph type="title"/>
          </p:nvPr>
        </p:nvSpPr>
        <p:spPr>
          <a:xfrm>
            <a:off x="457200" y="205978"/>
            <a:ext cx="8229600" cy="8574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s"/>
              <a:t>Formatos de </a:t>
            </a:r>
            <a:r>
              <a:rPr lang="es"/>
              <a:t>imágenes</a:t>
            </a:r>
            <a:r>
              <a:rPr lang="es"/>
              <a:t>.</a:t>
            </a:r>
            <a:endParaRPr/>
          </a:p>
        </p:txBody>
      </p:sp>
      <p:sp>
        <p:nvSpPr>
          <p:cNvPr id="446" name="Google Shape;446;p75"/>
          <p:cNvSpPr txBox="1"/>
          <p:nvPr>
            <p:ph idx="1" type="body"/>
          </p:nvPr>
        </p:nvSpPr>
        <p:spPr>
          <a:xfrm>
            <a:off x="467550" y="1167599"/>
            <a:ext cx="8229600" cy="9219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rPr lang="es" sz="2500"/>
              <a:t>En el ámbito informático existen múltiples formatos de imágenes pero no todos son aptos para utilizar en web.</a:t>
            </a:r>
            <a:endParaRPr sz="2500"/>
          </a:p>
        </p:txBody>
      </p:sp>
      <p:graphicFrame>
        <p:nvGraphicFramePr>
          <p:cNvPr id="447" name="Google Shape;447;p75"/>
          <p:cNvGraphicFramePr/>
          <p:nvPr/>
        </p:nvGraphicFramePr>
        <p:xfrm>
          <a:off x="952500" y="2089500"/>
          <a:ext cx="3000000" cy="3000000"/>
        </p:xfrm>
        <a:graphic>
          <a:graphicData uri="http://schemas.openxmlformats.org/drawingml/2006/table">
            <a:tbl>
              <a:tblPr>
                <a:noFill/>
                <a:tableStyleId>{B611F316-83EF-4A9F-8C5E-F7058625F280}</a:tableStyleId>
              </a:tblPr>
              <a:tblGrid>
                <a:gridCol w="1137850"/>
                <a:gridCol w="3688150"/>
                <a:gridCol w="2413000"/>
              </a:tblGrid>
              <a:tr h="381000">
                <a:tc>
                  <a:txBody>
                    <a:bodyPr/>
                    <a:lstStyle/>
                    <a:p>
                      <a:pPr indent="0" lvl="0" marL="0" rtl="0" algn="l">
                        <a:spcBef>
                          <a:spcPts val="0"/>
                        </a:spcBef>
                        <a:spcAft>
                          <a:spcPts val="0"/>
                        </a:spcAft>
                        <a:buNone/>
                      </a:pPr>
                      <a:r>
                        <a:rPr b="1" lang="es" sz="1500">
                          <a:solidFill>
                            <a:srgbClr val="FFFFFF"/>
                          </a:solidFill>
                          <a:latin typeface="Calibri"/>
                          <a:ea typeface="Calibri"/>
                          <a:cs typeface="Calibri"/>
                          <a:sym typeface="Calibri"/>
                        </a:rPr>
                        <a:t>Formato</a:t>
                      </a:r>
                      <a:endParaRPr b="1" sz="1500">
                        <a:solidFill>
                          <a:srgbClr val="FFFFFF"/>
                        </a:solidFill>
                        <a:latin typeface="Calibri"/>
                        <a:ea typeface="Calibri"/>
                        <a:cs typeface="Calibri"/>
                        <a:sym typeface="Calibri"/>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0F4B95"/>
                    </a:solidFill>
                  </a:tcPr>
                </a:tc>
                <a:tc>
                  <a:txBody>
                    <a:bodyPr/>
                    <a:lstStyle/>
                    <a:p>
                      <a:pPr indent="0" lvl="0" marL="0" rtl="0" algn="l">
                        <a:spcBef>
                          <a:spcPts val="0"/>
                        </a:spcBef>
                        <a:spcAft>
                          <a:spcPts val="0"/>
                        </a:spcAft>
                        <a:buNone/>
                      </a:pPr>
                      <a:r>
                        <a:rPr b="1" lang="es" sz="1500">
                          <a:solidFill>
                            <a:srgbClr val="FFFFFF"/>
                          </a:solidFill>
                          <a:latin typeface="Calibri"/>
                          <a:ea typeface="Calibri"/>
                          <a:cs typeface="Calibri"/>
                          <a:sym typeface="Calibri"/>
                        </a:rPr>
                        <a:t>Características</a:t>
                      </a:r>
                      <a:endParaRPr b="1" sz="1500">
                        <a:solidFill>
                          <a:srgbClr val="FFFFFF"/>
                        </a:solidFill>
                        <a:latin typeface="Calibri"/>
                        <a:ea typeface="Calibri"/>
                        <a:cs typeface="Calibri"/>
                        <a:sym typeface="Calibri"/>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0F4B95"/>
                    </a:solidFill>
                  </a:tcPr>
                </a:tc>
                <a:tc>
                  <a:txBody>
                    <a:bodyPr/>
                    <a:lstStyle/>
                    <a:p>
                      <a:pPr indent="0" lvl="0" marL="0" rtl="0" algn="l">
                        <a:spcBef>
                          <a:spcPts val="0"/>
                        </a:spcBef>
                        <a:spcAft>
                          <a:spcPts val="0"/>
                        </a:spcAft>
                        <a:buNone/>
                      </a:pPr>
                      <a:r>
                        <a:rPr b="1" lang="es" sz="1500">
                          <a:solidFill>
                            <a:srgbClr val="FFFFFF"/>
                          </a:solidFill>
                          <a:latin typeface="Calibri"/>
                          <a:ea typeface="Calibri"/>
                          <a:cs typeface="Calibri"/>
                          <a:sym typeface="Calibri"/>
                        </a:rPr>
                        <a:t>¿Recomendado?</a:t>
                      </a:r>
                      <a:endParaRPr b="1" sz="1500">
                        <a:solidFill>
                          <a:srgbClr val="FFFFFF"/>
                        </a:solidFill>
                        <a:latin typeface="Calibri"/>
                        <a:ea typeface="Calibri"/>
                        <a:cs typeface="Calibri"/>
                        <a:sym typeface="Calibri"/>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0F4B95"/>
                    </a:solidFill>
                  </a:tcPr>
                </a:tc>
              </a:tr>
              <a:tr h="381000">
                <a:tc>
                  <a:txBody>
                    <a:bodyPr/>
                    <a:lstStyle/>
                    <a:p>
                      <a:pPr indent="0" lvl="0" marL="0" rtl="0" algn="l">
                        <a:spcBef>
                          <a:spcPts val="0"/>
                        </a:spcBef>
                        <a:spcAft>
                          <a:spcPts val="0"/>
                        </a:spcAft>
                        <a:buNone/>
                      </a:pPr>
                      <a:r>
                        <a:rPr lang="es" sz="1500">
                          <a:latin typeface="Calibri"/>
                          <a:ea typeface="Calibri"/>
                          <a:cs typeface="Calibri"/>
                          <a:sym typeface="Calibri"/>
                        </a:rPr>
                        <a:t>PNG</a:t>
                      </a:r>
                      <a:endParaRPr sz="1500">
                        <a:latin typeface="Calibri"/>
                        <a:ea typeface="Calibri"/>
                        <a:cs typeface="Calibri"/>
                        <a:sym typeface="Calibri"/>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s" sz="1500">
                          <a:latin typeface="Calibri"/>
                          <a:ea typeface="Calibri"/>
                          <a:cs typeface="Calibri"/>
                          <a:sym typeface="Calibri"/>
                        </a:rPr>
                        <a:t>Soporta transparencia. Compresión sin pérdidas. Imágenes «lisas».</a:t>
                      </a:r>
                      <a:endParaRPr sz="1500">
                        <a:latin typeface="Calibri"/>
                        <a:ea typeface="Calibri"/>
                        <a:cs typeface="Calibri"/>
                        <a:sym typeface="Calibri"/>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s" sz="1500">
                          <a:latin typeface="Calibri"/>
                          <a:ea typeface="Calibri"/>
                          <a:cs typeface="Calibri"/>
                          <a:sym typeface="Calibri"/>
                        </a:rPr>
                        <a:t>Si</a:t>
                      </a:r>
                      <a:endParaRPr sz="1500">
                        <a:latin typeface="Calibri"/>
                        <a:ea typeface="Calibri"/>
                        <a:cs typeface="Calibri"/>
                        <a:sym typeface="Calibri"/>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None/>
                      </a:pPr>
                      <a:r>
                        <a:rPr lang="es" sz="1500">
                          <a:latin typeface="Calibri"/>
                          <a:ea typeface="Calibri"/>
                          <a:cs typeface="Calibri"/>
                          <a:sym typeface="Calibri"/>
                        </a:rPr>
                        <a:t>JPG</a:t>
                      </a:r>
                      <a:endParaRPr sz="1500">
                        <a:latin typeface="Calibri"/>
                        <a:ea typeface="Calibri"/>
                        <a:cs typeface="Calibri"/>
                        <a:sym typeface="Calibri"/>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s" sz="1500">
                          <a:latin typeface="Calibri"/>
                          <a:ea typeface="Calibri"/>
                          <a:cs typeface="Calibri"/>
                          <a:sym typeface="Calibri"/>
                        </a:rPr>
                        <a:t>Compresión con pérdidas. Ideal para imágenes con texturas.</a:t>
                      </a:r>
                      <a:endParaRPr sz="1500">
                        <a:latin typeface="Calibri"/>
                        <a:ea typeface="Calibri"/>
                        <a:cs typeface="Calibri"/>
                        <a:sym typeface="Calibri"/>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s" sz="1500">
                          <a:latin typeface="Calibri"/>
                          <a:ea typeface="Calibri"/>
                          <a:cs typeface="Calibri"/>
                          <a:sym typeface="Calibri"/>
                        </a:rPr>
                        <a:t>Si</a:t>
                      </a:r>
                      <a:endParaRPr sz="1500">
                        <a:latin typeface="Calibri"/>
                        <a:ea typeface="Calibri"/>
                        <a:cs typeface="Calibri"/>
                        <a:sym typeface="Calibri"/>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None/>
                      </a:pPr>
                      <a:r>
                        <a:rPr lang="es" sz="1500">
                          <a:latin typeface="Calibri"/>
                          <a:ea typeface="Calibri"/>
                          <a:cs typeface="Calibri"/>
                          <a:sym typeface="Calibri"/>
                        </a:rPr>
                        <a:t>SVG</a:t>
                      </a:r>
                      <a:endParaRPr sz="1500">
                        <a:latin typeface="Calibri"/>
                        <a:ea typeface="Calibri"/>
                        <a:cs typeface="Calibri"/>
                        <a:sym typeface="Calibri"/>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s" sz="1500">
                          <a:latin typeface="Calibri"/>
                          <a:ea typeface="Calibri"/>
                          <a:cs typeface="Calibri"/>
                          <a:sym typeface="Calibri"/>
                        </a:rPr>
                        <a:t>Formato vectorial. Ideal para imágenes escalables.</a:t>
                      </a:r>
                      <a:endParaRPr sz="1500">
                        <a:latin typeface="Calibri"/>
                        <a:ea typeface="Calibri"/>
                        <a:cs typeface="Calibri"/>
                        <a:sym typeface="Calibri"/>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s" sz="1500">
                          <a:latin typeface="Calibri"/>
                          <a:ea typeface="Calibri"/>
                          <a:cs typeface="Calibri"/>
                          <a:sym typeface="Calibri"/>
                        </a:rPr>
                        <a:t>Si</a:t>
                      </a:r>
                      <a:endParaRPr sz="1500">
                        <a:latin typeface="Calibri"/>
                        <a:ea typeface="Calibri"/>
                        <a:cs typeface="Calibri"/>
                        <a:sym typeface="Calibri"/>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bl>
          </a:graphicData>
        </a:graphic>
      </p:graphicFrame>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graphicFrame>
        <p:nvGraphicFramePr>
          <p:cNvPr id="452" name="Google Shape;452;p76"/>
          <p:cNvGraphicFramePr/>
          <p:nvPr/>
        </p:nvGraphicFramePr>
        <p:xfrm>
          <a:off x="952500" y="466725"/>
          <a:ext cx="3000000" cy="3000000"/>
        </p:xfrm>
        <a:graphic>
          <a:graphicData uri="http://schemas.openxmlformats.org/drawingml/2006/table">
            <a:tbl>
              <a:tblPr>
                <a:noFill/>
                <a:tableStyleId>{B611F316-83EF-4A9F-8C5E-F7058625F280}</a:tableStyleId>
              </a:tblPr>
              <a:tblGrid>
                <a:gridCol w="1180700"/>
                <a:gridCol w="3645300"/>
                <a:gridCol w="2413000"/>
              </a:tblGrid>
              <a:tr h="381000">
                <a:tc>
                  <a:txBody>
                    <a:bodyPr/>
                    <a:lstStyle/>
                    <a:p>
                      <a:pPr indent="0" lvl="0" marL="0" rtl="0" algn="l">
                        <a:spcBef>
                          <a:spcPts val="0"/>
                        </a:spcBef>
                        <a:spcAft>
                          <a:spcPts val="0"/>
                        </a:spcAft>
                        <a:buNone/>
                      </a:pPr>
                      <a:r>
                        <a:rPr b="1" lang="es">
                          <a:solidFill>
                            <a:srgbClr val="FFFFFF"/>
                          </a:solidFill>
                          <a:latin typeface="Calibri"/>
                          <a:ea typeface="Calibri"/>
                          <a:cs typeface="Calibri"/>
                          <a:sym typeface="Calibri"/>
                        </a:rPr>
                        <a:t>Formato</a:t>
                      </a:r>
                      <a:endParaRPr b="1">
                        <a:solidFill>
                          <a:srgbClr val="FFFFFF"/>
                        </a:solidFill>
                        <a:latin typeface="Calibri"/>
                        <a:ea typeface="Calibri"/>
                        <a:cs typeface="Calibri"/>
                        <a:sym typeface="Calibri"/>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244061"/>
                    </a:solidFill>
                  </a:tcPr>
                </a:tc>
                <a:tc>
                  <a:txBody>
                    <a:bodyPr/>
                    <a:lstStyle/>
                    <a:p>
                      <a:pPr indent="0" lvl="0" marL="0" rtl="0" algn="l">
                        <a:spcBef>
                          <a:spcPts val="0"/>
                        </a:spcBef>
                        <a:spcAft>
                          <a:spcPts val="0"/>
                        </a:spcAft>
                        <a:buNone/>
                      </a:pPr>
                      <a:r>
                        <a:rPr b="1" lang="es">
                          <a:solidFill>
                            <a:srgbClr val="FFFFFF"/>
                          </a:solidFill>
                          <a:latin typeface="Calibri"/>
                          <a:ea typeface="Calibri"/>
                          <a:cs typeface="Calibri"/>
                          <a:sym typeface="Calibri"/>
                        </a:rPr>
                        <a:t>Características</a:t>
                      </a:r>
                      <a:endParaRPr b="1">
                        <a:solidFill>
                          <a:srgbClr val="FFFFFF"/>
                        </a:solidFill>
                        <a:latin typeface="Calibri"/>
                        <a:ea typeface="Calibri"/>
                        <a:cs typeface="Calibri"/>
                        <a:sym typeface="Calibri"/>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244061"/>
                    </a:solidFill>
                  </a:tcPr>
                </a:tc>
                <a:tc>
                  <a:txBody>
                    <a:bodyPr/>
                    <a:lstStyle/>
                    <a:p>
                      <a:pPr indent="0" lvl="0" marL="0" rtl="0" algn="l">
                        <a:spcBef>
                          <a:spcPts val="0"/>
                        </a:spcBef>
                        <a:spcAft>
                          <a:spcPts val="0"/>
                        </a:spcAft>
                        <a:buNone/>
                      </a:pPr>
                      <a:r>
                        <a:rPr b="1" lang="es">
                          <a:solidFill>
                            <a:srgbClr val="FFFFFF"/>
                          </a:solidFill>
                          <a:latin typeface="Calibri"/>
                          <a:ea typeface="Calibri"/>
                          <a:cs typeface="Calibri"/>
                          <a:sym typeface="Calibri"/>
                        </a:rPr>
                        <a:t>¿Recomendado?</a:t>
                      </a:r>
                      <a:endParaRPr b="1">
                        <a:solidFill>
                          <a:srgbClr val="FFFFFF"/>
                        </a:solidFill>
                        <a:latin typeface="Calibri"/>
                        <a:ea typeface="Calibri"/>
                        <a:cs typeface="Calibri"/>
                        <a:sym typeface="Calibri"/>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244061"/>
                    </a:solidFill>
                  </a:tcPr>
                </a:tc>
              </a:tr>
              <a:tr h="381000">
                <a:tc>
                  <a:txBody>
                    <a:bodyPr/>
                    <a:lstStyle/>
                    <a:p>
                      <a:pPr indent="0" lvl="0" marL="0" rtl="0" algn="l">
                        <a:spcBef>
                          <a:spcPts val="0"/>
                        </a:spcBef>
                        <a:spcAft>
                          <a:spcPts val="0"/>
                        </a:spcAft>
                        <a:buNone/>
                      </a:pPr>
                      <a:r>
                        <a:rPr lang="es">
                          <a:latin typeface="Calibri"/>
                          <a:ea typeface="Calibri"/>
                          <a:cs typeface="Calibri"/>
                          <a:sym typeface="Calibri"/>
                        </a:rPr>
                        <a:t>GIF</a:t>
                      </a:r>
                      <a:endParaRPr>
                        <a:latin typeface="Calibri"/>
                        <a:ea typeface="Calibri"/>
                        <a:cs typeface="Calibri"/>
                        <a:sym typeface="Calibri"/>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s">
                          <a:latin typeface="Calibri"/>
                          <a:ea typeface="Calibri"/>
                          <a:cs typeface="Calibri"/>
                          <a:sym typeface="Calibri"/>
                        </a:rPr>
                        <a:t>Formato para imágenes pequeñas y animadas.</a:t>
                      </a:r>
                      <a:endParaRPr>
                        <a:latin typeface="Calibri"/>
                        <a:ea typeface="Calibri"/>
                        <a:cs typeface="Calibri"/>
                        <a:sym typeface="Calibri"/>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s">
                          <a:latin typeface="Calibri"/>
                          <a:ea typeface="Calibri"/>
                          <a:cs typeface="Calibri"/>
                          <a:sym typeface="Calibri"/>
                        </a:rPr>
                        <a:t>Intentar evitar.</a:t>
                      </a:r>
                      <a:endParaRPr>
                        <a:latin typeface="Calibri"/>
                        <a:ea typeface="Calibri"/>
                        <a:cs typeface="Calibri"/>
                        <a:sym typeface="Calibri"/>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None/>
                      </a:pPr>
                      <a:r>
                        <a:rPr lang="es">
                          <a:latin typeface="Calibri"/>
                          <a:ea typeface="Calibri"/>
                          <a:cs typeface="Calibri"/>
                          <a:sym typeface="Calibri"/>
                        </a:rPr>
                        <a:t>WEBP</a:t>
                      </a:r>
                      <a:endParaRPr>
                        <a:latin typeface="Calibri"/>
                        <a:ea typeface="Calibri"/>
                        <a:cs typeface="Calibri"/>
                        <a:sym typeface="Calibri"/>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s">
                          <a:latin typeface="Calibri"/>
                          <a:ea typeface="Calibri"/>
                          <a:cs typeface="Calibri"/>
                          <a:sym typeface="Calibri"/>
                        </a:rPr>
                        <a:t>Alternativa libre de Google al JPEG. Soporta transparencias.</a:t>
                      </a:r>
                      <a:endParaRPr>
                        <a:latin typeface="Calibri"/>
                        <a:ea typeface="Calibri"/>
                        <a:cs typeface="Calibri"/>
                        <a:sym typeface="Calibri"/>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s">
                          <a:latin typeface="Calibri"/>
                          <a:ea typeface="Calibri"/>
                          <a:cs typeface="Calibri"/>
                          <a:sym typeface="Calibri"/>
                        </a:rPr>
                        <a:t>Sí, con precaución.</a:t>
                      </a:r>
                      <a:endParaRPr>
                        <a:latin typeface="Calibri"/>
                        <a:ea typeface="Calibri"/>
                        <a:cs typeface="Calibri"/>
                        <a:sym typeface="Calibri"/>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None/>
                      </a:pPr>
                      <a:r>
                        <a:rPr lang="es">
                          <a:latin typeface="Calibri"/>
                          <a:ea typeface="Calibri"/>
                          <a:cs typeface="Calibri"/>
                          <a:sym typeface="Calibri"/>
                        </a:rPr>
                        <a:t>JPEG2000</a:t>
                      </a:r>
                      <a:endParaRPr>
                        <a:latin typeface="Calibri"/>
                        <a:ea typeface="Calibri"/>
                        <a:cs typeface="Calibri"/>
                        <a:sym typeface="Calibri"/>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s">
                          <a:latin typeface="Calibri"/>
                          <a:ea typeface="Calibri"/>
                          <a:cs typeface="Calibri"/>
                          <a:sym typeface="Calibri"/>
                        </a:rPr>
                        <a:t>Evolución del JPEG.</a:t>
                      </a:r>
                      <a:endParaRPr>
                        <a:latin typeface="Calibri"/>
                        <a:ea typeface="Calibri"/>
                        <a:cs typeface="Calibri"/>
                        <a:sym typeface="Calibri"/>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s">
                          <a:latin typeface="Calibri"/>
                          <a:ea typeface="Calibri"/>
                          <a:cs typeface="Calibri"/>
                          <a:sym typeface="Calibri"/>
                        </a:rPr>
                        <a:t>No, solo Safari.</a:t>
                      </a:r>
                      <a:endParaRPr>
                        <a:latin typeface="Calibri"/>
                        <a:ea typeface="Calibri"/>
                        <a:cs typeface="Calibri"/>
                        <a:sym typeface="Calibri"/>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None/>
                      </a:pPr>
                      <a:r>
                        <a:rPr lang="es">
                          <a:latin typeface="Calibri"/>
                          <a:ea typeface="Calibri"/>
                          <a:cs typeface="Calibri"/>
                          <a:sym typeface="Calibri"/>
                        </a:rPr>
                        <a:t>JPEG-XR</a:t>
                      </a:r>
                      <a:endParaRPr>
                        <a:latin typeface="Calibri"/>
                        <a:ea typeface="Calibri"/>
                        <a:cs typeface="Calibri"/>
                        <a:sym typeface="Calibri"/>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s">
                          <a:latin typeface="Calibri"/>
                          <a:ea typeface="Calibri"/>
                          <a:cs typeface="Calibri"/>
                          <a:sym typeface="Calibri"/>
                        </a:rPr>
                        <a:t>Alternativa libre de Microsoft al JPEG.</a:t>
                      </a:r>
                      <a:endParaRPr>
                        <a:latin typeface="Calibri"/>
                        <a:ea typeface="Calibri"/>
                        <a:cs typeface="Calibri"/>
                        <a:sym typeface="Calibri"/>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s">
                          <a:latin typeface="Calibri"/>
                          <a:ea typeface="Calibri"/>
                          <a:cs typeface="Calibri"/>
                          <a:sym typeface="Calibri"/>
                        </a:rPr>
                        <a:t>No, solo IE.</a:t>
                      </a:r>
                      <a:endParaRPr>
                        <a:latin typeface="Calibri"/>
                        <a:ea typeface="Calibri"/>
                        <a:cs typeface="Calibri"/>
                        <a:sym typeface="Calibri"/>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None/>
                      </a:pPr>
                      <a:r>
                        <a:rPr lang="es">
                          <a:latin typeface="Calibri"/>
                          <a:ea typeface="Calibri"/>
                          <a:cs typeface="Calibri"/>
                          <a:sym typeface="Calibri"/>
                        </a:rPr>
                        <a:t>APNG</a:t>
                      </a:r>
                      <a:endParaRPr>
                        <a:latin typeface="Calibri"/>
                        <a:ea typeface="Calibri"/>
                        <a:cs typeface="Calibri"/>
                        <a:sym typeface="Calibri"/>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s">
                          <a:latin typeface="Calibri"/>
                          <a:ea typeface="Calibri"/>
                          <a:cs typeface="Calibri"/>
                          <a:sym typeface="Calibri"/>
                        </a:rPr>
                        <a:t>Alternativa libre a GIF. Compatible con PNG. Soporta animaciones.</a:t>
                      </a:r>
                      <a:endParaRPr>
                        <a:latin typeface="Calibri"/>
                        <a:ea typeface="Calibri"/>
                        <a:cs typeface="Calibri"/>
                        <a:sym typeface="Calibri"/>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s">
                          <a:latin typeface="Calibri"/>
                          <a:ea typeface="Calibri"/>
                          <a:cs typeface="Calibri"/>
                          <a:sym typeface="Calibri"/>
                        </a:rPr>
                        <a:t>Sí, con precaución.</a:t>
                      </a:r>
                      <a:endParaRPr>
                        <a:latin typeface="Calibri"/>
                        <a:ea typeface="Calibri"/>
                        <a:cs typeface="Calibri"/>
                        <a:sym typeface="Calibri"/>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None/>
                      </a:pPr>
                      <a:r>
                        <a:rPr lang="es">
                          <a:latin typeface="Calibri"/>
                          <a:ea typeface="Calibri"/>
                          <a:cs typeface="Calibri"/>
                          <a:sym typeface="Calibri"/>
                        </a:rPr>
                        <a:t>AVIF</a:t>
                      </a:r>
                      <a:endParaRPr>
                        <a:latin typeface="Calibri"/>
                        <a:ea typeface="Calibri"/>
                        <a:cs typeface="Calibri"/>
                        <a:sym typeface="Calibri"/>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s">
                          <a:latin typeface="Calibri"/>
                          <a:ea typeface="Calibri"/>
                          <a:cs typeface="Calibri"/>
                          <a:sym typeface="Calibri"/>
                        </a:rPr>
                        <a:t>Formato de imagen basado en AV1. No confundir con videos AVI.</a:t>
                      </a:r>
                      <a:endParaRPr>
                        <a:latin typeface="Calibri"/>
                        <a:ea typeface="Calibri"/>
                        <a:cs typeface="Calibri"/>
                        <a:sym typeface="Calibri"/>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s">
                          <a:latin typeface="Calibri"/>
                          <a:ea typeface="Calibri"/>
                          <a:cs typeface="Calibri"/>
                          <a:sym typeface="Calibri"/>
                        </a:rPr>
                        <a:t>Aún no, poco soporte.</a:t>
                      </a:r>
                      <a:endParaRPr>
                        <a:latin typeface="Calibri"/>
                        <a:ea typeface="Calibri"/>
                        <a:cs typeface="Calibri"/>
                        <a:sym typeface="Calibri"/>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None/>
                      </a:pPr>
                      <a:r>
                        <a:rPr lang="es">
                          <a:latin typeface="Calibri"/>
                          <a:ea typeface="Calibri"/>
                          <a:cs typeface="Calibri"/>
                          <a:sym typeface="Calibri"/>
                        </a:rPr>
                        <a:t>JPEG-XL</a:t>
                      </a:r>
                      <a:endParaRPr>
                        <a:latin typeface="Calibri"/>
                        <a:ea typeface="Calibri"/>
                        <a:cs typeface="Calibri"/>
                        <a:sym typeface="Calibri"/>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s">
                          <a:latin typeface="Calibri"/>
                          <a:ea typeface="Calibri"/>
                          <a:cs typeface="Calibri"/>
                          <a:sym typeface="Calibri"/>
                        </a:rPr>
                        <a:t>Alternativa competidora a AVIF.</a:t>
                      </a:r>
                      <a:endParaRPr>
                        <a:latin typeface="Calibri"/>
                        <a:ea typeface="Calibri"/>
                        <a:cs typeface="Calibri"/>
                        <a:sym typeface="Calibri"/>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s">
                          <a:latin typeface="Calibri"/>
                          <a:ea typeface="Calibri"/>
                          <a:cs typeface="Calibri"/>
                          <a:sym typeface="Calibri"/>
                        </a:rPr>
                        <a:t>Aún no, poco soporte.</a:t>
                      </a:r>
                      <a:endParaRPr>
                        <a:latin typeface="Calibri"/>
                        <a:ea typeface="Calibri"/>
                        <a:cs typeface="Calibri"/>
                        <a:sym typeface="Calibri"/>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bl>
          </a:graphicData>
        </a:graphic>
      </p:graphicFrame>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77"/>
          <p:cNvSpPr txBox="1"/>
          <p:nvPr>
            <p:ph type="title"/>
          </p:nvPr>
        </p:nvSpPr>
        <p:spPr>
          <a:xfrm>
            <a:off x="457200" y="205978"/>
            <a:ext cx="8229600" cy="8574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s"/>
              <a:t>Nuevas etiquetas de </a:t>
            </a:r>
            <a:r>
              <a:rPr lang="es"/>
              <a:t>imágenes</a:t>
            </a:r>
            <a:r>
              <a:rPr lang="es"/>
              <a:t>.</a:t>
            </a:r>
            <a:endParaRPr/>
          </a:p>
        </p:txBody>
      </p:sp>
      <p:sp>
        <p:nvSpPr>
          <p:cNvPr id="458" name="Google Shape;458;p77"/>
          <p:cNvSpPr txBox="1"/>
          <p:nvPr>
            <p:ph idx="1" type="body"/>
          </p:nvPr>
        </p:nvSpPr>
        <p:spPr>
          <a:xfrm>
            <a:off x="467544" y="1167594"/>
            <a:ext cx="8229600" cy="3394500"/>
          </a:xfrm>
          <a:prstGeom prst="rect">
            <a:avLst/>
          </a:prstGeom>
        </p:spPr>
        <p:txBody>
          <a:bodyPr anchorCtr="0" anchor="t" bIns="45700" lIns="91425" spcFirstLastPara="1" rIns="91425" wrap="square" tIns="45700">
            <a:normAutofit fontScale="77500"/>
          </a:bodyPr>
          <a:lstStyle/>
          <a:p>
            <a:pPr indent="0" lvl="0" marL="0" rtl="0" algn="l">
              <a:spcBef>
                <a:spcPts val="360"/>
              </a:spcBef>
              <a:spcAft>
                <a:spcPts val="0"/>
              </a:spcAft>
              <a:buNone/>
            </a:pPr>
            <a:r>
              <a:rPr lang="es"/>
              <a:t>HTML 5.1 incorporará un nuevo sistema para utilizar imágenes en nuestros documentos HTML de forma mucho más flexible que la antigua etiqueta &lt;img&gt; que nos permitirá mostrar imágenes dependiendo de nuestras necesidades. </a:t>
            </a:r>
            <a:endParaRPr/>
          </a:p>
          <a:p>
            <a:pPr indent="-317182" lvl="0" marL="457200" rtl="0" algn="l">
              <a:spcBef>
                <a:spcPts val="360"/>
              </a:spcBef>
              <a:spcAft>
                <a:spcPts val="0"/>
              </a:spcAft>
              <a:buSzPct val="56250"/>
              <a:buChar char="●"/>
            </a:pPr>
            <a:r>
              <a:rPr b="1" lang="es">
                <a:solidFill>
                  <a:srgbClr val="244061"/>
                </a:solidFill>
              </a:rPr>
              <a:t>&lt;picture&gt;</a:t>
            </a:r>
            <a:r>
              <a:rPr lang="es"/>
              <a:t>	Agrupa una serie de imágenes. Etiqueta contenedora.</a:t>
            </a:r>
            <a:endParaRPr/>
          </a:p>
          <a:p>
            <a:pPr indent="-317182" lvl="0" marL="457200" rtl="0" algn="l">
              <a:spcBef>
                <a:spcPts val="0"/>
              </a:spcBef>
              <a:spcAft>
                <a:spcPts val="0"/>
              </a:spcAft>
              <a:buSzPct val="56250"/>
              <a:buChar char="●"/>
            </a:pPr>
            <a:r>
              <a:rPr b="1" lang="es">
                <a:solidFill>
                  <a:srgbClr val="244061"/>
                </a:solidFill>
              </a:rPr>
              <a:t>&lt;source&gt;</a:t>
            </a:r>
            <a:r>
              <a:rPr lang="es"/>
              <a:t>	Atributos (srcset, sizes, media, type). Mostrará la imagen que cumpla una serie de criterios opcionales.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457200" y="205978"/>
            <a:ext cx="8229600" cy="8574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t/>
            </a:r>
            <a:endParaRPr/>
          </a:p>
        </p:txBody>
      </p:sp>
      <p:sp>
        <p:nvSpPr>
          <p:cNvPr id="73" name="Google Shape;73;p15"/>
          <p:cNvSpPr txBox="1"/>
          <p:nvPr>
            <p:ph idx="1" type="body"/>
          </p:nvPr>
        </p:nvSpPr>
        <p:spPr>
          <a:xfrm>
            <a:off x="467544" y="1167594"/>
            <a:ext cx="8229600" cy="3394500"/>
          </a:xfrm>
          <a:prstGeom prst="rect">
            <a:avLst/>
          </a:prstGeom>
        </p:spPr>
        <p:txBody>
          <a:bodyPr anchorCtr="0" anchor="t" bIns="45700" lIns="91425" spcFirstLastPara="1" rIns="91425" wrap="square" tIns="45700">
            <a:normAutofit lnSpcReduction="10000"/>
          </a:bodyPr>
          <a:lstStyle/>
          <a:p>
            <a:pPr indent="0" lvl="0" marL="0" rtl="0" algn="l">
              <a:spcBef>
                <a:spcPts val="360"/>
              </a:spcBef>
              <a:spcAft>
                <a:spcPts val="0"/>
              </a:spcAft>
              <a:buNone/>
            </a:pPr>
            <a:r>
              <a:rPr lang="es"/>
              <a:t>En HTML no se puede utilizar cualquier palabra como etiqueta (en el ejemplo anterior, es incorrecto utilizar la etiqueta </a:t>
            </a:r>
            <a:r>
              <a:rPr lang="es">
                <a:solidFill>
                  <a:srgbClr val="F07178"/>
                </a:solidFill>
              </a:rPr>
              <a:t>«etiqueta»</a:t>
            </a:r>
            <a:r>
              <a:rPr lang="es"/>
              <a:t>). </a:t>
            </a:r>
            <a:endParaRPr/>
          </a:p>
          <a:p>
            <a:pPr indent="0" lvl="0" marL="0" rtl="0" algn="l">
              <a:spcBef>
                <a:spcPts val="360"/>
              </a:spcBef>
              <a:spcAft>
                <a:spcPts val="0"/>
              </a:spcAft>
              <a:buNone/>
            </a:pPr>
            <a:r>
              <a:rPr lang="es"/>
              <a:t>En su lugar, existen una serie de etiquetas concretas, cada una de ellas con su finalidad y características propias, que tendremos que utilizar según requiera la ocasión. </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78"/>
          <p:cNvSpPr txBox="1"/>
          <p:nvPr>
            <p:ph type="title"/>
          </p:nvPr>
        </p:nvSpPr>
        <p:spPr>
          <a:xfrm>
            <a:off x="457200" y="205978"/>
            <a:ext cx="8229600" cy="8574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t/>
            </a:r>
            <a:endParaRPr/>
          </a:p>
        </p:txBody>
      </p:sp>
      <p:sp>
        <p:nvSpPr>
          <p:cNvPr id="464" name="Google Shape;464;p78"/>
          <p:cNvSpPr txBox="1"/>
          <p:nvPr>
            <p:ph idx="1" type="body"/>
          </p:nvPr>
        </p:nvSpPr>
        <p:spPr>
          <a:xfrm>
            <a:off x="467544" y="1167594"/>
            <a:ext cx="8229600" cy="3394500"/>
          </a:xfrm>
          <a:prstGeom prst="rect">
            <a:avLst/>
          </a:prstGeom>
        </p:spPr>
        <p:txBody>
          <a:bodyPr anchorCtr="0" anchor="t" bIns="45700" lIns="91425" spcFirstLastPara="1" rIns="91425" wrap="square" tIns="45700">
            <a:normAutofit fontScale="92500" lnSpcReduction="20000"/>
          </a:bodyPr>
          <a:lstStyle/>
          <a:p>
            <a:pPr indent="0" lvl="0" marL="0" rtl="0" algn="l">
              <a:spcBef>
                <a:spcPts val="360"/>
              </a:spcBef>
              <a:spcAft>
                <a:spcPts val="0"/>
              </a:spcAft>
              <a:buNone/>
            </a:pPr>
            <a:r>
              <a:rPr lang="es"/>
              <a:t>Los atributos disponibles de la etiqueta &lt;source&gt; son:</a:t>
            </a:r>
            <a:endParaRPr/>
          </a:p>
          <a:p>
            <a:pPr indent="-334327" lvl="0" marL="457200" rtl="0" algn="l">
              <a:spcBef>
                <a:spcPts val="360"/>
              </a:spcBef>
              <a:spcAft>
                <a:spcPts val="0"/>
              </a:spcAft>
              <a:buSzPct val="56250"/>
              <a:buChar char="●"/>
            </a:pPr>
            <a:r>
              <a:rPr b="1" lang="es">
                <a:solidFill>
                  <a:srgbClr val="244061"/>
                </a:solidFill>
              </a:rPr>
              <a:t>srcset:</a:t>
            </a:r>
            <a:r>
              <a:rPr lang="es"/>
              <a:t>	Serie de imágenes (separadas por coma) que se utilizarán. </a:t>
            </a:r>
            <a:r>
              <a:rPr b="1" lang="es"/>
              <a:t>Atributo obligatorio.</a:t>
            </a:r>
            <a:endParaRPr b="1"/>
          </a:p>
          <a:p>
            <a:pPr indent="-334327" lvl="0" marL="457200" rtl="0" algn="l">
              <a:spcBef>
                <a:spcPts val="0"/>
              </a:spcBef>
              <a:spcAft>
                <a:spcPts val="0"/>
              </a:spcAft>
              <a:buSzPct val="56250"/>
              <a:buChar char="●"/>
            </a:pPr>
            <a:r>
              <a:rPr b="1" lang="es">
                <a:solidFill>
                  <a:srgbClr val="244061"/>
                </a:solidFill>
              </a:rPr>
              <a:t>sizes: </a:t>
            </a:r>
            <a:r>
              <a:rPr lang="es"/>
              <a:t>		Tamaño específico de la imagen que finalmente se mostrará.</a:t>
            </a:r>
            <a:endParaRPr/>
          </a:p>
          <a:p>
            <a:pPr indent="-334327" lvl="0" marL="457200" rtl="0" algn="l">
              <a:spcBef>
                <a:spcPts val="0"/>
              </a:spcBef>
              <a:spcAft>
                <a:spcPts val="0"/>
              </a:spcAft>
              <a:buSzPct val="56250"/>
              <a:buChar char="●"/>
            </a:pPr>
            <a:r>
              <a:rPr b="1" lang="es">
                <a:solidFill>
                  <a:srgbClr val="244061"/>
                </a:solidFill>
              </a:rPr>
              <a:t>media:</a:t>
            </a:r>
            <a:r>
              <a:rPr lang="es"/>
              <a:t>	Condición que se debe cumplir para que muestre la imagen.</a:t>
            </a:r>
            <a:endParaRPr/>
          </a:p>
          <a:p>
            <a:pPr indent="-334327" lvl="0" marL="457200" rtl="0" algn="l">
              <a:spcBef>
                <a:spcPts val="0"/>
              </a:spcBef>
              <a:spcAft>
                <a:spcPts val="0"/>
              </a:spcAft>
              <a:buSzPct val="56250"/>
              <a:buChar char="●"/>
            </a:pPr>
            <a:r>
              <a:rPr b="1" lang="es">
                <a:solidFill>
                  <a:srgbClr val="244061"/>
                </a:solidFill>
              </a:rPr>
              <a:t>type:</a:t>
            </a:r>
            <a:r>
              <a:rPr lang="es"/>
              <a:t>		Tipo de formato de imagen. Opcional.</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79"/>
          <p:cNvSpPr txBox="1"/>
          <p:nvPr>
            <p:ph type="title"/>
          </p:nvPr>
        </p:nvSpPr>
        <p:spPr>
          <a:xfrm>
            <a:off x="457200" y="205978"/>
            <a:ext cx="8229600" cy="8574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t/>
            </a:r>
            <a:endParaRPr/>
          </a:p>
        </p:txBody>
      </p:sp>
      <p:sp>
        <p:nvSpPr>
          <p:cNvPr id="470" name="Google Shape;470;p79"/>
          <p:cNvSpPr txBox="1"/>
          <p:nvPr>
            <p:ph idx="1" type="body"/>
          </p:nvPr>
        </p:nvSpPr>
        <p:spPr>
          <a:xfrm>
            <a:off x="467550" y="1167599"/>
            <a:ext cx="8229600" cy="3075900"/>
          </a:xfrm>
          <a:prstGeom prst="rect">
            <a:avLst/>
          </a:prstGeom>
        </p:spPr>
        <p:txBody>
          <a:bodyPr anchorCtr="0" anchor="t" bIns="45700" lIns="91425" spcFirstLastPara="1" rIns="91425" wrap="square" tIns="45700">
            <a:normAutofit fontScale="85000" lnSpcReduction="20000"/>
          </a:bodyPr>
          <a:lstStyle/>
          <a:p>
            <a:pPr indent="0" lvl="0" marL="0" rtl="0" algn="l">
              <a:lnSpc>
                <a:spcPct val="135714"/>
              </a:lnSpc>
              <a:spcBef>
                <a:spcPts val="0"/>
              </a:spcBef>
              <a:spcAft>
                <a:spcPts val="0"/>
              </a:spcAft>
              <a:buNone/>
            </a:pPr>
            <a:r>
              <a:rPr lang="es" sz="1950">
                <a:solidFill>
                  <a:srgbClr val="000000"/>
                </a:solidFill>
              </a:rPr>
              <a:t>Una de las primeras ventajas que nos ofrecen estas etiquetas es la de utilizar formatos diferentes, dependiendo del soporte del navegador.</a:t>
            </a:r>
            <a:endParaRPr sz="1950">
              <a:solidFill>
                <a:srgbClr val="000000"/>
              </a:solidFill>
            </a:endParaRPr>
          </a:p>
          <a:p>
            <a:pPr indent="0" lvl="0" marL="0" rtl="0" algn="l">
              <a:lnSpc>
                <a:spcPct val="135714"/>
              </a:lnSpc>
              <a:spcBef>
                <a:spcPts val="0"/>
              </a:spcBef>
              <a:spcAft>
                <a:spcPts val="0"/>
              </a:spcAft>
              <a:buNone/>
            </a:pPr>
            <a:r>
              <a:rPr lang="es" sz="1950">
                <a:solidFill>
                  <a:srgbClr val="89DDFF"/>
                </a:solidFill>
                <a:highlight>
                  <a:srgbClr val="252526"/>
                </a:highlight>
              </a:rPr>
              <a:t>&lt;</a:t>
            </a:r>
            <a:r>
              <a:rPr lang="es" sz="1950">
                <a:solidFill>
                  <a:srgbClr val="F07178"/>
                </a:solidFill>
                <a:highlight>
                  <a:srgbClr val="252526"/>
                </a:highlight>
              </a:rPr>
              <a:t>picture</a:t>
            </a:r>
            <a:r>
              <a:rPr lang="es" sz="1950">
                <a:solidFill>
                  <a:srgbClr val="89DDFF"/>
                </a:solidFill>
                <a:highlight>
                  <a:srgbClr val="252526"/>
                </a:highlight>
              </a:rPr>
              <a:t>&gt;</a:t>
            </a:r>
            <a:endParaRPr sz="1950">
              <a:solidFill>
                <a:srgbClr val="89DDFF"/>
              </a:solidFill>
              <a:highlight>
                <a:srgbClr val="252526"/>
              </a:highlight>
            </a:endParaRPr>
          </a:p>
          <a:p>
            <a:pPr indent="0" lvl="0" marL="0" rtl="0" algn="l">
              <a:lnSpc>
                <a:spcPct val="135714"/>
              </a:lnSpc>
              <a:spcBef>
                <a:spcPts val="0"/>
              </a:spcBef>
              <a:spcAft>
                <a:spcPts val="0"/>
              </a:spcAft>
              <a:buNone/>
            </a:pPr>
            <a:r>
              <a:rPr lang="es" sz="1950">
                <a:solidFill>
                  <a:srgbClr val="EEFFFF"/>
                </a:solidFill>
                <a:highlight>
                  <a:srgbClr val="252526"/>
                </a:highlight>
              </a:rPr>
              <a:t>     </a:t>
            </a:r>
            <a:r>
              <a:rPr lang="es" sz="1950">
                <a:solidFill>
                  <a:srgbClr val="89DDFF"/>
                </a:solidFill>
                <a:highlight>
                  <a:srgbClr val="252526"/>
                </a:highlight>
              </a:rPr>
              <a:t>&lt;</a:t>
            </a:r>
            <a:r>
              <a:rPr lang="es" sz="1950">
                <a:solidFill>
                  <a:srgbClr val="F07178"/>
                </a:solidFill>
                <a:highlight>
                  <a:srgbClr val="252526"/>
                </a:highlight>
              </a:rPr>
              <a:t>source</a:t>
            </a:r>
            <a:r>
              <a:rPr lang="es" sz="1950">
                <a:solidFill>
                  <a:srgbClr val="89DDFF"/>
                </a:solidFill>
                <a:highlight>
                  <a:srgbClr val="252526"/>
                </a:highlight>
              </a:rPr>
              <a:t> </a:t>
            </a:r>
            <a:r>
              <a:rPr lang="es" sz="1950">
                <a:solidFill>
                  <a:srgbClr val="C792EA"/>
                </a:solidFill>
                <a:highlight>
                  <a:srgbClr val="252526"/>
                </a:highlight>
              </a:rPr>
              <a:t>srcset</a:t>
            </a:r>
            <a:r>
              <a:rPr lang="es" sz="1950">
                <a:solidFill>
                  <a:srgbClr val="89DDFF"/>
                </a:solidFill>
                <a:highlight>
                  <a:srgbClr val="252526"/>
                </a:highlight>
              </a:rPr>
              <a:t>="</a:t>
            </a:r>
            <a:r>
              <a:rPr lang="es" sz="1950">
                <a:solidFill>
                  <a:srgbClr val="C3E88D"/>
                </a:solidFill>
                <a:highlight>
                  <a:srgbClr val="252526"/>
                </a:highlight>
              </a:rPr>
              <a:t>imagen.webp</a:t>
            </a:r>
            <a:r>
              <a:rPr lang="es" sz="1950">
                <a:solidFill>
                  <a:srgbClr val="89DDFF"/>
                </a:solidFill>
                <a:highlight>
                  <a:srgbClr val="252526"/>
                </a:highlight>
              </a:rPr>
              <a:t>" /&gt;</a:t>
            </a:r>
            <a:endParaRPr sz="1950">
              <a:solidFill>
                <a:srgbClr val="89DDFF"/>
              </a:solidFill>
              <a:highlight>
                <a:srgbClr val="252526"/>
              </a:highlight>
            </a:endParaRPr>
          </a:p>
          <a:p>
            <a:pPr indent="0" lvl="0" marL="0" rtl="0" algn="l">
              <a:lnSpc>
                <a:spcPct val="135714"/>
              </a:lnSpc>
              <a:spcBef>
                <a:spcPts val="0"/>
              </a:spcBef>
              <a:spcAft>
                <a:spcPts val="0"/>
              </a:spcAft>
              <a:buNone/>
            </a:pPr>
            <a:r>
              <a:rPr lang="es" sz="1950">
                <a:solidFill>
                  <a:srgbClr val="EEFFFF"/>
                </a:solidFill>
                <a:highlight>
                  <a:srgbClr val="252526"/>
                </a:highlight>
              </a:rPr>
              <a:t>     </a:t>
            </a:r>
            <a:r>
              <a:rPr i="1" lang="es" sz="1950">
                <a:solidFill>
                  <a:srgbClr val="546E7A"/>
                </a:solidFill>
                <a:highlight>
                  <a:srgbClr val="252526"/>
                </a:highlight>
              </a:rPr>
              <a:t>&lt;!-- Formato WebP --&gt;</a:t>
            </a:r>
            <a:endParaRPr i="1" sz="1950">
              <a:solidFill>
                <a:srgbClr val="546E7A"/>
              </a:solidFill>
              <a:highlight>
                <a:srgbClr val="252526"/>
              </a:highlight>
            </a:endParaRPr>
          </a:p>
          <a:p>
            <a:pPr indent="0" lvl="0" marL="0" rtl="0" algn="l">
              <a:lnSpc>
                <a:spcPct val="135714"/>
              </a:lnSpc>
              <a:spcBef>
                <a:spcPts val="0"/>
              </a:spcBef>
              <a:spcAft>
                <a:spcPts val="0"/>
              </a:spcAft>
              <a:buNone/>
            </a:pPr>
            <a:r>
              <a:rPr lang="es" sz="1950">
                <a:solidFill>
                  <a:srgbClr val="EEFFFF"/>
                </a:solidFill>
                <a:highlight>
                  <a:srgbClr val="252526"/>
                </a:highlight>
              </a:rPr>
              <a:t>     </a:t>
            </a:r>
            <a:r>
              <a:rPr lang="es" sz="1950">
                <a:solidFill>
                  <a:srgbClr val="89DDFF"/>
                </a:solidFill>
                <a:highlight>
                  <a:srgbClr val="252526"/>
                </a:highlight>
              </a:rPr>
              <a:t>&lt;</a:t>
            </a:r>
            <a:r>
              <a:rPr lang="es" sz="1950">
                <a:solidFill>
                  <a:srgbClr val="F07178"/>
                </a:solidFill>
                <a:highlight>
                  <a:srgbClr val="252526"/>
                </a:highlight>
              </a:rPr>
              <a:t>source</a:t>
            </a:r>
            <a:r>
              <a:rPr lang="es" sz="1950">
                <a:solidFill>
                  <a:srgbClr val="89DDFF"/>
                </a:solidFill>
                <a:highlight>
                  <a:srgbClr val="252526"/>
                </a:highlight>
              </a:rPr>
              <a:t> </a:t>
            </a:r>
            <a:r>
              <a:rPr lang="es" sz="1950">
                <a:solidFill>
                  <a:srgbClr val="C792EA"/>
                </a:solidFill>
                <a:highlight>
                  <a:srgbClr val="252526"/>
                </a:highlight>
              </a:rPr>
              <a:t>srcset</a:t>
            </a:r>
            <a:r>
              <a:rPr lang="es" sz="1950">
                <a:solidFill>
                  <a:srgbClr val="89DDFF"/>
                </a:solidFill>
                <a:highlight>
                  <a:srgbClr val="252526"/>
                </a:highlight>
              </a:rPr>
              <a:t>="</a:t>
            </a:r>
            <a:r>
              <a:rPr lang="es" sz="1950">
                <a:solidFill>
                  <a:srgbClr val="C3E88D"/>
                </a:solidFill>
                <a:highlight>
                  <a:srgbClr val="252526"/>
                </a:highlight>
              </a:rPr>
              <a:t>imagen.jxr</a:t>
            </a:r>
            <a:r>
              <a:rPr lang="es" sz="1950">
                <a:solidFill>
                  <a:srgbClr val="89DDFF"/>
                </a:solidFill>
                <a:highlight>
                  <a:srgbClr val="252526"/>
                </a:highlight>
              </a:rPr>
              <a:t>" /&gt;</a:t>
            </a:r>
            <a:endParaRPr sz="1950">
              <a:solidFill>
                <a:srgbClr val="89DDFF"/>
              </a:solidFill>
              <a:highlight>
                <a:srgbClr val="252526"/>
              </a:highlight>
            </a:endParaRPr>
          </a:p>
          <a:p>
            <a:pPr indent="0" lvl="0" marL="0" rtl="0" algn="l">
              <a:lnSpc>
                <a:spcPct val="135714"/>
              </a:lnSpc>
              <a:spcBef>
                <a:spcPts val="0"/>
              </a:spcBef>
              <a:spcAft>
                <a:spcPts val="0"/>
              </a:spcAft>
              <a:buNone/>
            </a:pPr>
            <a:r>
              <a:rPr lang="es" sz="1950">
                <a:solidFill>
                  <a:srgbClr val="EEFFFF"/>
                </a:solidFill>
                <a:highlight>
                  <a:srgbClr val="252526"/>
                </a:highlight>
              </a:rPr>
              <a:t>     </a:t>
            </a:r>
            <a:r>
              <a:rPr i="1" lang="es" sz="1950">
                <a:solidFill>
                  <a:srgbClr val="546E7A"/>
                </a:solidFill>
                <a:highlight>
                  <a:srgbClr val="252526"/>
                </a:highlight>
              </a:rPr>
              <a:t>&lt;!-- Formato JPEG XR --&gt;</a:t>
            </a:r>
            <a:endParaRPr i="1" sz="1950">
              <a:solidFill>
                <a:srgbClr val="546E7A"/>
              </a:solidFill>
              <a:highlight>
                <a:srgbClr val="252526"/>
              </a:highlight>
            </a:endParaRPr>
          </a:p>
          <a:p>
            <a:pPr indent="0" lvl="0" marL="0" rtl="0" algn="l">
              <a:lnSpc>
                <a:spcPct val="135714"/>
              </a:lnSpc>
              <a:spcBef>
                <a:spcPts val="0"/>
              </a:spcBef>
              <a:spcAft>
                <a:spcPts val="0"/>
              </a:spcAft>
              <a:buNone/>
            </a:pPr>
            <a:r>
              <a:rPr lang="es" sz="1950">
                <a:solidFill>
                  <a:srgbClr val="EEFFFF"/>
                </a:solidFill>
                <a:highlight>
                  <a:srgbClr val="252526"/>
                </a:highlight>
              </a:rPr>
              <a:t>     </a:t>
            </a:r>
            <a:r>
              <a:rPr lang="es" sz="1950">
                <a:solidFill>
                  <a:srgbClr val="89DDFF"/>
                </a:solidFill>
                <a:highlight>
                  <a:srgbClr val="252526"/>
                </a:highlight>
              </a:rPr>
              <a:t>&lt;</a:t>
            </a:r>
            <a:r>
              <a:rPr lang="es" sz="1950">
                <a:solidFill>
                  <a:srgbClr val="F07178"/>
                </a:solidFill>
                <a:highlight>
                  <a:srgbClr val="252526"/>
                </a:highlight>
              </a:rPr>
              <a:t>img</a:t>
            </a:r>
            <a:r>
              <a:rPr lang="es" sz="1950">
                <a:solidFill>
                  <a:srgbClr val="89DDFF"/>
                </a:solidFill>
                <a:highlight>
                  <a:srgbClr val="252526"/>
                </a:highlight>
              </a:rPr>
              <a:t> </a:t>
            </a:r>
            <a:r>
              <a:rPr lang="es" sz="1950">
                <a:solidFill>
                  <a:srgbClr val="C792EA"/>
                </a:solidFill>
                <a:highlight>
                  <a:srgbClr val="252526"/>
                </a:highlight>
              </a:rPr>
              <a:t>src</a:t>
            </a:r>
            <a:r>
              <a:rPr lang="es" sz="1950">
                <a:solidFill>
                  <a:srgbClr val="89DDFF"/>
                </a:solidFill>
                <a:highlight>
                  <a:srgbClr val="252526"/>
                </a:highlight>
              </a:rPr>
              <a:t>="</a:t>
            </a:r>
            <a:r>
              <a:rPr lang="es" sz="1950">
                <a:solidFill>
                  <a:srgbClr val="C3E88D"/>
                </a:solidFill>
                <a:highlight>
                  <a:srgbClr val="252526"/>
                </a:highlight>
              </a:rPr>
              <a:t>imagen.jpg</a:t>
            </a:r>
            <a:r>
              <a:rPr lang="es" sz="1950">
                <a:solidFill>
                  <a:srgbClr val="89DDFF"/>
                </a:solidFill>
                <a:highlight>
                  <a:srgbClr val="252526"/>
                </a:highlight>
              </a:rPr>
              <a:t>" </a:t>
            </a:r>
            <a:r>
              <a:rPr lang="es" sz="1950">
                <a:solidFill>
                  <a:srgbClr val="C792EA"/>
                </a:solidFill>
                <a:highlight>
                  <a:srgbClr val="252526"/>
                </a:highlight>
              </a:rPr>
              <a:t>alt</a:t>
            </a:r>
            <a:r>
              <a:rPr lang="es" sz="1950">
                <a:solidFill>
                  <a:srgbClr val="89DDFF"/>
                </a:solidFill>
                <a:highlight>
                  <a:srgbClr val="252526"/>
                </a:highlight>
              </a:rPr>
              <a:t>="</a:t>
            </a:r>
            <a:r>
              <a:rPr lang="es" sz="1950">
                <a:solidFill>
                  <a:srgbClr val="C3E88D"/>
                </a:solidFill>
                <a:highlight>
                  <a:srgbClr val="252526"/>
                </a:highlight>
              </a:rPr>
              <a:t>Descripción de la imagen</a:t>
            </a:r>
            <a:r>
              <a:rPr lang="es" sz="1950">
                <a:solidFill>
                  <a:srgbClr val="89DDFF"/>
                </a:solidFill>
                <a:highlight>
                  <a:srgbClr val="252526"/>
                </a:highlight>
              </a:rPr>
              <a:t>" /&gt;</a:t>
            </a:r>
            <a:endParaRPr sz="1950">
              <a:solidFill>
                <a:srgbClr val="89DDFF"/>
              </a:solidFill>
              <a:highlight>
                <a:srgbClr val="252526"/>
              </a:highlight>
            </a:endParaRPr>
          </a:p>
          <a:p>
            <a:pPr indent="0" lvl="0" marL="0" rtl="0" algn="l">
              <a:lnSpc>
                <a:spcPct val="135714"/>
              </a:lnSpc>
              <a:spcBef>
                <a:spcPts val="0"/>
              </a:spcBef>
              <a:spcAft>
                <a:spcPts val="0"/>
              </a:spcAft>
              <a:buNone/>
            </a:pPr>
            <a:r>
              <a:rPr lang="es" sz="1950">
                <a:solidFill>
                  <a:srgbClr val="89DDFF"/>
                </a:solidFill>
                <a:highlight>
                  <a:srgbClr val="252526"/>
                </a:highlight>
              </a:rPr>
              <a:t>     </a:t>
            </a:r>
            <a:r>
              <a:rPr i="1" lang="es" sz="1950">
                <a:solidFill>
                  <a:srgbClr val="546E7A"/>
                </a:solidFill>
                <a:highlight>
                  <a:srgbClr val="252526"/>
                </a:highlight>
              </a:rPr>
              <a:t>&lt;!-- Fallback --&gt;</a:t>
            </a:r>
            <a:endParaRPr i="1" sz="1950">
              <a:solidFill>
                <a:srgbClr val="546E7A"/>
              </a:solidFill>
              <a:highlight>
                <a:srgbClr val="252526"/>
              </a:highlight>
            </a:endParaRPr>
          </a:p>
          <a:p>
            <a:pPr indent="0" lvl="0" marL="0" rtl="0" algn="l">
              <a:lnSpc>
                <a:spcPct val="135714"/>
              </a:lnSpc>
              <a:spcBef>
                <a:spcPts val="0"/>
              </a:spcBef>
              <a:spcAft>
                <a:spcPts val="0"/>
              </a:spcAft>
              <a:buNone/>
            </a:pPr>
            <a:r>
              <a:rPr lang="es" sz="1950">
                <a:solidFill>
                  <a:srgbClr val="89DDFF"/>
                </a:solidFill>
                <a:highlight>
                  <a:srgbClr val="252526"/>
                </a:highlight>
              </a:rPr>
              <a:t>&lt;/</a:t>
            </a:r>
            <a:r>
              <a:rPr lang="es" sz="1950">
                <a:solidFill>
                  <a:srgbClr val="F07178"/>
                </a:solidFill>
                <a:highlight>
                  <a:srgbClr val="252526"/>
                </a:highlight>
              </a:rPr>
              <a:t>picture</a:t>
            </a:r>
            <a:r>
              <a:rPr lang="es" sz="1950">
                <a:solidFill>
                  <a:srgbClr val="89DDFF"/>
                </a:solidFill>
                <a:highlight>
                  <a:srgbClr val="252526"/>
                </a:highlight>
              </a:rPr>
              <a:t>&gt;</a:t>
            </a:r>
            <a:endParaRPr sz="1100">
              <a:solidFill>
                <a:srgbClr val="F8F8F2"/>
              </a:solidFill>
              <a:highlight>
                <a:srgbClr val="000000"/>
              </a:highlight>
              <a:latin typeface="Arial"/>
              <a:ea typeface="Arial"/>
              <a:cs typeface="Arial"/>
              <a:sym typeface="Arial"/>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80"/>
          <p:cNvSpPr txBox="1"/>
          <p:nvPr>
            <p:ph type="title"/>
          </p:nvPr>
        </p:nvSpPr>
        <p:spPr>
          <a:xfrm>
            <a:off x="457200" y="205978"/>
            <a:ext cx="8229600" cy="8574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t/>
            </a:r>
            <a:endParaRPr/>
          </a:p>
        </p:txBody>
      </p:sp>
      <p:sp>
        <p:nvSpPr>
          <p:cNvPr id="476" name="Google Shape;476;p80"/>
          <p:cNvSpPr txBox="1"/>
          <p:nvPr>
            <p:ph idx="1" type="body"/>
          </p:nvPr>
        </p:nvSpPr>
        <p:spPr>
          <a:xfrm>
            <a:off x="467544" y="1167594"/>
            <a:ext cx="8229600" cy="3394500"/>
          </a:xfrm>
          <a:prstGeom prst="rect">
            <a:avLst/>
          </a:prstGeom>
        </p:spPr>
        <p:txBody>
          <a:bodyPr anchorCtr="0" anchor="t" bIns="45700" lIns="91425" spcFirstLastPara="1" rIns="91425" wrap="square" tIns="45700">
            <a:normAutofit fontScale="92500" lnSpcReduction="10000"/>
          </a:bodyPr>
          <a:lstStyle/>
          <a:p>
            <a:pPr indent="0" lvl="0" marL="0" rtl="0" algn="l">
              <a:spcBef>
                <a:spcPts val="360"/>
              </a:spcBef>
              <a:spcAft>
                <a:spcPts val="0"/>
              </a:spcAft>
              <a:buNone/>
            </a:pPr>
            <a:r>
              <a:rPr lang="es"/>
              <a:t>En este caso, indicamos que el navegador utilice la imagen con el formato WebP. En caso de no soportarlo, lo intentará con el formato JPEG XR. Si tampoco lo soporta, mostrará la imagen en formato JPEG, que es la que está soportada por todos los navegadores, y si utilizamos algún navegador de texto como Lynx u otro que no pueda mostrar imágenes, mostrará el texto alternativo.</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81"/>
          <p:cNvSpPr txBox="1"/>
          <p:nvPr>
            <p:ph type="title"/>
          </p:nvPr>
        </p:nvSpPr>
        <p:spPr>
          <a:xfrm>
            <a:off x="457200" y="205978"/>
            <a:ext cx="8229600" cy="8574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s"/>
              <a:t>Imágenes</a:t>
            </a:r>
            <a:r>
              <a:rPr lang="es"/>
              <a:t> responsive.</a:t>
            </a:r>
            <a:endParaRPr/>
          </a:p>
        </p:txBody>
      </p:sp>
      <p:sp>
        <p:nvSpPr>
          <p:cNvPr id="482" name="Google Shape;482;p81"/>
          <p:cNvSpPr txBox="1"/>
          <p:nvPr>
            <p:ph idx="1" type="body"/>
          </p:nvPr>
        </p:nvSpPr>
        <p:spPr>
          <a:xfrm>
            <a:off x="467544" y="1167594"/>
            <a:ext cx="8229600" cy="3394500"/>
          </a:xfrm>
          <a:prstGeom prst="rect">
            <a:avLst/>
          </a:prstGeom>
        </p:spPr>
        <p:txBody>
          <a:bodyPr anchorCtr="0" anchor="t" bIns="45700" lIns="91425" spcFirstLastPara="1" rIns="91425" wrap="square" tIns="45700">
            <a:normAutofit fontScale="70000" lnSpcReduction="10000"/>
          </a:bodyPr>
          <a:lstStyle/>
          <a:p>
            <a:pPr indent="0" lvl="0" marL="0" rtl="0" algn="l">
              <a:spcBef>
                <a:spcPts val="360"/>
              </a:spcBef>
              <a:spcAft>
                <a:spcPts val="0"/>
              </a:spcAft>
              <a:buNone/>
            </a:pPr>
            <a:r>
              <a:rPr lang="es"/>
              <a:t>Otra ventaja interesante es que con &lt;picture&gt; podemos crear imágenes responsive que cambien dependiendo de características de las </a:t>
            </a:r>
            <a:r>
              <a:rPr lang="es"/>
              <a:t>medias</a:t>
            </a:r>
            <a:r>
              <a:rPr lang="es"/>
              <a:t> queries (CSS).</a:t>
            </a:r>
            <a:endParaRPr/>
          </a:p>
          <a:p>
            <a:pPr indent="0" lvl="0" marL="0" rtl="0" algn="l">
              <a:spcBef>
                <a:spcPts val="360"/>
              </a:spcBef>
              <a:spcAft>
                <a:spcPts val="0"/>
              </a:spcAft>
              <a:buNone/>
            </a:pPr>
            <a:r>
              <a:t/>
            </a:r>
            <a:endParaRPr/>
          </a:p>
          <a:p>
            <a:pPr indent="0" lvl="0" marL="0" rtl="0" algn="l">
              <a:lnSpc>
                <a:spcPct val="135714"/>
              </a:lnSpc>
              <a:spcBef>
                <a:spcPts val="0"/>
              </a:spcBef>
              <a:spcAft>
                <a:spcPts val="0"/>
              </a:spcAft>
              <a:buClr>
                <a:schemeClr val="dk1"/>
              </a:buClr>
              <a:buSzPct val="50335"/>
              <a:buFont typeface="Arial"/>
              <a:buNone/>
            </a:pPr>
            <a:r>
              <a:rPr lang="es" sz="2185">
                <a:solidFill>
                  <a:srgbClr val="89DDFF"/>
                </a:solidFill>
                <a:highlight>
                  <a:srgbClr val="252526"/>
                </a:highlight>
              </a:rPr>
              <a:t>&lt;</a:t>
            </a:r>
            <a:r>
              <a:rPr lang="es" sz="2185">
                <a:solidFill>
                  <a:srgbClr val="F07178"/>
                </a:solidFill>
                <a:highlight>
                  <a:srgbClr val="252526"/>
                </a:highlight>
              </a:rPr>
              <a:t>picture</a:t>
            </a:r>
            <a:r>
              <a:rPr lang="es" sz="2185">
                <a:solidFill>
                  <a:srgbClr val="89DDFF"/>
                </a:solidFill>
                <a:highlight>
                  <a:srgbClr val="252526"/>
                </a:highlight>
              </a:rPr>
              <a:t>&gt;</a:t>
            </a:r>
            <a:endParaRPr sz="2185">
              <a:solidFill>
                <a:srgbClr val="89DDFF"/>
              </a:solidFill>
              <a:highlight>
                <a:srgbClr val="252526"/>
              </a:highlight>
            </a:endParaRPr>
          </a:p>
          <a:p>
            <a:pPr indent="0" lvl="0" marL="0" rtl="0" algn="l">
              <a:lnSpc>
                <a:spcPct val="135714"/>
              </a:lnSpc>
              <a:spcBef>
                <a:spcPts val="0"/>
              </a:spcBef>
              <a:spcAft>
                <a:spcPts val="0"/>
              </a:spcAft>
              <a:buClr>
                <a:schemeClr val="dk1"/>
              </a:buClr>
              <a:buSzPct val="50335"/>
              <a:buFont typeface="Arial"/>
              <a:buNone/>
            </a:pPr>
            <a:r>
              <a:rPr lang="es" sz="2185">
                <a:solidFill>
                  <a:srgbClr val="89DDFF"/>
                </a:solidFill>
                <a:highlight>
                  <a:srgbClr val="252526"/>
                </a:highlight>
              </a:rPr>
              <a:t>      &lt;</a:t>
            </a:r>
            <a:r>
              <a:rPr lang="es" sz="2185">
                <a:solidFill>
                  <a:srgbClr val="F07178"/>
                </a:solidFill>
                <a:highlight>
                  <a:srgbClr val="252526"/>
                </a:highlight>
              </a:rPr>
              <a:t>source</a:t>
            </a:r>
            <a:r>
              <a:rPr lang="es" sz="2185">
                <a:solidFill>
                  <a:srgbClr val="89DDFF"/>
                </a:solidFill>
                <a:highlight>
                  <a:srgbClr val="252526"/>
                </a:highlight>
              </a:rPr>
              <a:t> </a:t>
            </a:r>
            <a:r>
              <a:rPr lang="es" sz="2185">
                <a:solidFill>
                  <a:srgbClr val="C792EA"/>
                </a:solidFill>
                <a:highlight>
                  <a:srgbClr val="252526"/>
                </a:highlight>
              </a:rPr>
              <a:t>media</a:t>
            </a:r>
            <a:r>
              <a:rPr lang="es" sz="2185">
                <a:solidFill>
                  <a:srgbClr val="89DDFF"/>
                </a:solidFill>
                <a:highlight>
                  <a:srgbClr val="252526"/>
                </a:highlight>
              </a:rPr>
              <a:t>="</a:t>
            </a:r>
            <a:r>
              <a:rPr lang="es" sz="2185">
                <a:solidFill>
                  <a:srgbClr val="C3E88D"/>
                </a:solidFill>
                <a:highlight>
                  <a:srgbClr val="252526"/>
                </a:highlight>
              </a:rPr>
              <a:t>(min-width: 600px)</a:t>
            </a:r>
            <a:r>
              <a:rPr lang="es" sz="2185">
                <a:solidFill>
                  <a:srgbClr val="89DDFF"/>
                </a:solidFill>
                <a:highlight>
                  <a:srgbClr val="252526"/>
                </a:highlight>
              </a:rPr>
              <a:t>" </a:t>
            </a:r>
            <a:r>
              <a:rPr lang="es" sz="2185">
                <a:solidFill>
                  <a:srgbClr val="C792EA"/>
                </a:solidFill>
                <a:highlight>
                  <a:srgbClr val="252526"/>
                </a:highlight>
              </a:rPr>
              <a:t>srcset</a:t>
            </a:r>
            <a:r>
              <a:rPr lang="es" sz="2185">
                <a:solidFill>
                  <a:srgbClr val="89DDFF"/>
                </a:solidFill>
                <a:highlight>
                  <a:srgbClr val="252526"/>
                </a:highlight>
              </a:rPr>
              <a:t>="</a:t>
            </a:r>
            <a:r>
              <a:rPr lang="es" sz="2185">
                <a:solidFill>
                  <a:srgbClr val="C3E88D"/>
                </a:solidFill>
                <a:highlight>
                  <a:srgbClr val="252526"/>
                </a:highlight>
              </a:rPr>
              <a:t>html5-logo-xl.png</a:t>
            </a:r>
            <a:r>
              <a:rPr lang="es" sz="2185">
                <a:solidFill>
                  <a:srgbClr val="89DDFF"/>
                </a:solidFill>
                <a:highlight>
                  <a:srgbClr val="252526"/>
                </a:highlight>
              </a:rPr>
              <a:t>" /&gt;</a:t>
            </a:r>
            <a:endParaRPr sz="2185">
              <a:solidFill>
                <a:srgbClr val="89DDFF"/>
              </a:solidFill>
              <a:highlight>
                <a:srgbClr val="252526"/>
              </a:highlight>
            </a:endParaRPr>
          </a:p>
          <a:p>
            <a:pPr indent="0" lvl="0" marL="0" rtl="0" algn="l">
              <a:lnSpc>
                <a:spcPct val="135714"/>
              </a:lnSpc>
              <a:spcBef>
                <a:spcPts val="0"/>
              </a:spcBef>
              <a:spcAft>
                <a:spcPts val="0"/>
              </a:spcAft>
              <a:buClr>
                <a:schemeClr val="dk1"/>
              </a:buClr>
              <a:buSzPct val="50335"/>
              <a:buFont typeface="Arial"/>
              <a:buNone/>
            </a:pPr>
            <a:r>
              <a:rPr lang="es" sz="2185">
                <a:solidFill>
                  <a:srgbClr val="EEFFFF"/>
                </a:solidFill>
                <a:highlight>
                  <a:srgbClr val="252526"/>
                </a:highlight>
              </a:rPr>
              <a:t>      </a:t>
            </a:r>
            <a:r>
              <a:rPr lang="es" sz="2185">
                <a:solidFill>
                  <a:srgbClr val="89DDFF"/>
                </a:solidFill>
                <a:highlight>
                  <a:srgbClr val="252526"/>
                </a:highlight>
              </a:rPr>
              <a:t>&lt;</a:t>
            </a:r>
            <a:r>
              <a:rPr lang="es" sz="2185">
                <a:solidFill>
                  <a:srgbClr val="F07178"/>
                </a:solidFill>
                <a:highlight>
                  <a:srgbClr val="252526"/>
                </a:highlight>
              </a:rPr>
              <a:t>source</a:t>
            </a:r>
            <a:r>
              <a:rPr lang="es" sz="2185">
                <a:solidFill>
                  <a:srgbClr val="89DDFF"/>
                </a:solidFill>
                <a:highlight>
                  <a:srgbClr val="252526"/>
                </a:highlight>
              </a:rPr>
              <a:t> </a:t>
            </a:r>
            <a:r>
              <a:rPr lang="es" sz="2185">
                <a:solidFill>
                  <a:srgbClr val="C792EA"/>
                </a:solidFill>
                <a:highlight>
                  <a:srgbClr val="252526"/>
                </a:highlight>
              </a:rPr>
              <a:t>media</a:t>
            </a:r>
            <a:r>
              <a:rPr lang="es" sz="2185">
                <a:solidFill>
                  <a:srgbClr val="89DDFF"/>
                </a:solidFill>
                <a:highlight>
                  <a:srgbClr val="252526"/>
                </a:highlight>
              </a:rPr>
              <a:t>="</a:t>
            </a:r>
            <a:r>
              <a:rPr lang="es" sz="2185">
                <a:solidFill>
                  <a:srgbClr val="C3E88D"/>
                </a:solidFill>
                <a:highlight>
                  <a:srgbClr val="252526"/>
                </a:highlight>
              </a:rPr>
              <a:t>(min-width: 300px) and (max-width: 600px)</a:t>
            </a:r>
            <a:r>
              <a:rPr lang="es" sz="2185">
                <a:solidFill>
                  <a:srgbClr val="89DDFF"/>
                </a:solidFill>
                <a:highlight>
                  <a:srgbClr val="252526"/>
                </a:highlight>
              </a:rPr>
              <a:t>" </a:t>
            </a:r>
            <a:r>
              <a:rPr lang="es" sz="2185">
                <a:solidFill>
                  <a:srgbClr val="C792EA"/>
                </a:solidFill>
                <a:highlight>
                  <a:srgbClr val="252526"/>
                </a:highlight>
              </a:rPr>
              <a:t>srcset</a:t>
            </a:r>
            <a:r>
              <a:rPr lang="es" sz="2185">
                <a:solidFill>
                  <a:srgbClr val="89DDFF"/>
                </a:solidFill>
                <a:highlight>
                  <a:srgbClr val="252526"/>
                </a:highlight>
              </a:rPr>
              <a:t>="</a:t>
            </a:r>
            <a:r>
              <a:rPr lang="es" sz="2185">
                <a:solidFill>
                  <a:srgbClr val="C3E88D"/>
                </a:solidFill>
                <a:highlight>
                  <a:srgbClr val="252526"/>
                </a:highlight>
              </a:rPr>
              <a:t>html5-logo-large.png</a:t>
            </a:r>
            <a:r>
              <a:rPr lang="es" sz="2185">
                <a:solidFill>
                  <a:srgbClr val="89DDFF"/>
                </a:solidFill>
                <a:highlight>
                  <a:srgbClr val="252526"/>
                </a:highlight>
              </a:rPr>
              <a:t>" /&gt;</a:t>
            </a:r>
            <a:endParaRPr sz="2185">
              <a:solidFill>
                <a:srgbClr val="89DDFF"/>
              </a:solidFill>
              <a:highlight>
                <a:srgbClr val="252526"/>
              </a:highlight>
            </a:endParaRPr>
          </a:p>
          <a:p>
            <a:pPr indent="0" lvl="0" marL="0" rtl="0" algn="l">
              <a:lnSpc>
                <a:spcPct val="135714"/>
              </a:lnSpc>
              <a:spcBef>
                <a:spcPts val="0"/>
              </a:spcBef>
              <a:spcAft>
                <a:spcPts val="0"/>
              </a:spcAft>
              <a:buClr>
                <a:schemeClr val="dk1"/>
              </a:buClr>
              <a:buSzPct val="50335"/>
              <a:buFont typeface="Arial"/>
              <a:buNone/>
            </a:pPr>
            <a:r>
              <a:rPr lang="es" sz="2185">
                <a:solidFill>
                  <a:srgbClr val="EEFFFF"/>
                </a:solidFill>
                <a:highlight>
                  <a:srgbClr val="252526"/>
                </a:highlight>
              </a:rPr>
              <a:t>      </a:t>
            </a:r>
            <a:r>
              <a:rPr lang="es" sz="2185">
                <a:solidFill>
                  <a:srgbClr val="89DDFF"/>
                </a:solidFill>
                <a:highlight>
                  <a:srgbClr val="252526"/>
                </a:highlight>
              </a:rPr>
              <a:t>&lt;</a:t>
            </a:r>
            <a:r>
              <a:rPr lang="es" sz="2185">
                <a:solidFill>
                  <a:srgbClr val="F07178"/>
                </a:solidFill>
                <a:highlight>
                  <a:srgbClr val="252526"/>
                </a:highlight>
              </a:rPr>
              <a:t>source</a:t>
            </a:r>
            <a:r>
              <a:rPr lang="es" sz="2185">
                <a:solidFill>
                  <a:srgbClr val="89DDFF"/>
                </a:solidFill>
                <a:highlight>
                  <a:srgbClr val="252526"/>
                </a:highlight>
              </a:rPr>
              <a:t> </a:t>
            </a:r>
            <a:r>
              <a:rPr lang="es" sz="2185">
                <a:solidFill>
                  <a:srgbClr val="C792EA"/>
                </a:solidFill>
                <a:highlight>
                  <a:srgbClr val="252526"/>
                </a:highlight>
              </a:rPr>
              <a:t>media</a:t>
            </a:r>
            <a:r>
              <a:rPr lang="es" sz="2185">
                <a:solidFill>
                  <a:srgbClr val="89DDFF"/>
                </a:solidFill>
                <a:highlight>
                  <a:srgbClr val="252526"/>
                </a:highlight>
              </a:rPr>
              <a:t>="</a:t>
            </a:r>
            <a:r>
              <a:rPr lang="es" sz="2185">
                <a:solidFill>
                  <a:srgbClr val="C3E88D"/>
                </a:solidFill>
                <a:highlight>
                  <a:srgbClr val="252526"/>
                </a:highlight>
              </a:rPr>
              <a:t>(max-width: 50px)</a:t>
            </a:r>
            <a:r>
              <a:rPr lang="es" sz="2185">
                <a:solidFill>
                  <a:srgbClr val="89DDFF"/>
                </a:solidFill>
                <a:highlight>
                  <a:srgbClr val="252526"/>
                </a:highlight>
              </a:rPr>
              <a:t>" </a:t>
            </a:r>
            <a:r>
              <a:rPr lang="es" sz="2185">
                <a:solidFill>
                  <a:srgbClr val="C792EA"/>
                </a:solidFill>
                <a:highlight>
                  <a:srgbClr val="252526"/>
                </a:highlight>
              </a:rPr>
              <a:t>srcset</a:t>
            </a:r>
            <a:r>
              <a:rPr lang="es" sz="2185">
                <a:solidFill>
                  <a:srgbClr val="89DDFF"/>
                </a:solidFill>
                <a:highlight>
                  <a:srgbClr val="252526"/>
                </a:highlight>
              </a:rPr>
              <a:t>="</a:t>
            </a:r>
            <a:r>
              <a:rPr lang="es" sz="2185">
                <a:solidFill>
                  <a:srgbClr val="C3E88D"/>
                </a:solidFill>
                <a:highlight>
                  <a:srgbClr val="252526"/>
                </a:highlight>
              </a:rPr>
              <a:t>html5-logo-small.png</a:t>
            </a:r>
            <a:r>
              <a:rPr lang="es" sz="2185">
                <a:solidFill>
                  <a:srgbClr val="89DDFF"/>
                </a:solidFill>
                <a:highlight>
                  <a:srgbClr val="252526"/>
                </a:highlight>
              </a:rPr>
              <a:t>" /&gt;</a:t>
            </a:r>
            <a:endParaRPr sz="2185">
              <a:solidFill>
                <a:srgbClr val="89DDFF"/>
              </a:solidFill>
              <a:highlight>
                <a:srgbClr val="252526"/>
              </a:highlight>
            </a:endParaRPr>
          </a:p>
          <a:p>
            <a:pPr indent="0" lvl="0" marL="0" rtl="0" algn="l">
              <a:lnSpc>
                <a:spcPct val="135714"/>
              </a:lnSpc>
              <a:spcBef>
                <a:spcPts val="0"/>
              </a:spcBef>
              <a:spcAft>
                <a:spcPts val="0"/>
              </a:spcAft>
              <a:buClr>
                <a:schemeClr val="dk1"/>
              </a:buClr>
              <a:buSzPct val="50335"/>
              <a:buFont typeface="Arial"/>
              <a:buNone/>
            </a:pPr>
            <a:r>
              <a:rPr lang="es" sz="2185">
                <a:solidFill>
                  <a:srgbClr val="EEFFFF"/>
                </a:solidFill>
                <a:highlight>
                  <a:srgbClr val="252526"/>
                </a:highlight>
              </a:rPr>
              <a:t>      </a:t>
            </a:r>
            <a:r>
              <a:rPr lang="es" sz="2185">
                <a:solidFill>
                  <a:srgbClr val="89DDFF"/>
                </a:solidFill>
                <a:highlight>
                  <a:srgbClr val="252526"/>
                </a:highlight>
              </a:rPr>
              <a:t>&lt;</a:t>
            </a:r>
            <a:r>
              <a:rPr lang="es" sz="2185">
                <a:solidFill>
                  <a:srgbClr val="F07178"/>
                </a:solidFill>
                <a:highlight>
                  <a:srgbClr val="252526"/>
                </a:highlight>
              </a:rPr>
              <a:t>img</a:t>
            </a:r>
            <a:r>
              <a:rPr lang="es" sz="2185">
                <a:solidFill>
                  <a:srgbClr val="89DDFF"/>
                </a:solidFill>
                <a:highlight>
                  <a:srgbClr val="252526"/>
                </a:highlight>
              </a:rPr>
              <a:t> </a:t>
            </a:r>
            <a:r>
              <a:rPr lang="es" sz="2185">
                <a:solidFill>
                  <a:srgbClr val="C792EA"/>
                </a:solidFill>
                <a:highlight>
                  <a:srgbClr val="252526"/>
                </a:highlight>
              </a:rPr>
              <a:t>src</a:t>
            </a:r>
            <a:r>
              <a:rPr lang="es" sz="2185">
                <a:solidFill>
                  <a:srgbClr val="89DDFF"/>
                </a:solidFill>
                <a:highlight>
                  <a:srgbClr val="252526"/>
                </a:highlight>
              </a:rPr>
              <a:t>="</a:t>
            </a:r>
            <a:r>
              <a:rPr lang="es" sz="2185">
                <a:solidFill>
                  <a:srgbClr val="C3E88D"/>
                </a:solidFill>
                <a:highlight>
                  <a:srgbClr val="252526"/>
                </a:highlight>
              </a:rPr>
              <a:t>html5-logo-medium.png</a:t>
            </a:r>
            <a:r>
              <a:rPr lang="es" sz="2185">
                <a:solidFill>
                  <a:srgbClr val="89DDFF"/>
                </a:solidFill>
                <a:highlight>
                  <a:srgbClr val="252526"/>
                </a:highlight>
              </a:rPr>
              <a:t>" </a:t>
            </a:r>
            <a:r>
              <a:rPr lang="es" sz="2185">
                <a:solidFill>
                  <a:srgbClr val="C792EA"/>
                </a:solidFill>
                <a:highlight>
                  <a:srgbClr val="252526"/>
                </a:highlight>
              </a:rPr>
              <a:t>alt</a:t>
            </a:r>
            <a:r>
              <a:rPr lang="es" sz="2185">
                <a:solidFill>
                  <a:srgbClr val="89DDFF"/>
                </a:solidFill>
                <a:highlight>
                  <a:srgbClr val="252526"/>
                </a:highlight>
              </a:rPr>
              <a:t>="</a:t>
            </a:r>
            <a:r>
              <a:rPr lang="es" sz="2185">
                <a:solidFill>
                  <a:srgbClr val="C3E88D"/>
                </a:solidFill>
                <a:highlight>
                  <a:srgbClr val="252526"/>
                </a:highlight>
              </a:rPr>
              <a:t>HTML5 logo</a:t>
            </a:r>
            <a:r>
              <a:rPr lang="es" sz="2185">
                <a:solidFill>
                  <a:srgbClr val="89DDFF"/>
                </a:solidFill>
                <a:highlight>
                  <a:srgbClr val="252526"/>
                </a:highlight>
              </a:rPr>
              <a:t>" /&gt;</a:t>
            </a:r>
            <a:endParaRPr sz="2185">
              <a:solidFill>
                <a:srgbClr val="89DDFF"/>
              </a:solidFill>
              <a:highlight>
                <a:srgbClr val="252526"/>
              </a:highlight>
            </a:endParaRPr>
          </a:p>
          <a:p>
            <a:pPr indent="0" lvl="0" marL="0" rtl="0" algn="l">
              <a:lnSpc>
                <a:spcPct val="135714"/>
              </a:lnSpc>
              <a:spcBef>
                <a:spcPts val="0"/>
              </a:spcBef>
              <a:spcAft>
                <a:spcPts val="0"/>
              </a:spcAft>
              <a:buNone/>
            </a:pPr>
            <a:r>
              <a:rPr lang="es" sz="2185">
                <a:solidFill>
                  <a:srgbClr val="89DDFF"/>
                </a:solidFill>
                <a:highlight>
                  <a:srgbClr val="252526"/>
                </a:highlight>
              </a:rPr>
              <a:t>&lt;/</a:t>
            </a:r>
            <a:r>
              <a:rPr lang="es" sz="2185">
                <a:solidFill>
                  <a:srgbClr val="F07178"/>
                </a:solidFill>
                <a:highlight>
                  <a:srgbClr val="252526"/>
                </a:highlight>
              </a:rPr>
              <a:t>picture</a:t>
            </a:r>
            <a:r>
              <a:rPr lang="es" sz="2185">
                <a:solidFill>
                  <a:srgbClr val="89DDFF"/>
                </a:solidFill>
                <a:highlight>
                  <a:srgbClr val="252526"/>
                </a:highlight>
              </a:rPr>
              <a:t>&gt;</a:t>
            </a:r>
            <a:endParaRPr sz="3458"/>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82"/>
          <p:cNvSpPr txBox="1"/>
          <p:nvPr>
            <p:ph type="title"/>
          </p:nvPr>
        </p:nvSpPr>
        <p:spPr>
          <a:xfrm>
            <a:off x="457200" y="205978"/>
            <a:ext cx="8229600" cy="8574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t/>
            </a:r>
            <a:endParaRPr/>
          </a:p>
        </p:txBody>
      </p:sp>
      <p:sp>
        <p:nvSpPr>
          <p:cNvPr id="488" name="Google Shape;488;p82"/>
          <p:cNvSpPr txBox="1"/>
          <p:nvPr>
            <p:ph idx="1" type="body"/>
          </p:nvPr>
        </p:nvSpPr>
        <p:spPr>
          <a:xfrm>
            <a:off x="467544" y="1167594"/>
            <a:ext cx="8229600" cy="3394500"/>
          </a:xfrm>
          <a:prstGeom prst="rect">
            <a:avLst/>
          </a:prstGeom>
        </p:spPr>
        <p:txBody>
          <a:bodyPr anchorCtr="0" anchor="t" bIns="45700" lIns="91425" spcFirstLastPara="1" rIns="91425" wrap="square" tIns="45700">
            <a:normAutofit fontScale="62500" lnSpcReduction="20000"/>
          </a:bodyPr>
          <a:lstStyle/>
          <a:p>
            <a:pPr indent="0" lvl="0" marL="0" rtl="0" algn="l">
              <a:spcBef>
                <a:spcPts val="360"/>
              </a:spcBef>
              <a:spcAft>
                <a:spcPts val="0"/>
              </a:spcAft>
              <a:buNone/>
            </a:pPr>
            <a:r>
              <a:rPr lang="es"/>
              <a:t>De esta forma, estamos indicando que se </a:t>
            </a:r>
            <a:r>
              <a:rPr lang="es"/>
              <a:t>muestren</a:t>
            </a:r>
            <a:r>
              <a:rPr lang="es"/>
              <a:t> diferentes imágenes dependiendo de la resolución de pantalla (ancho) del dispositivo:</a:t>
            </a:r>
            <a:endParaRPr/>
          </a:p>
          <a:p>
            <a:pPr indent="-300037" lvl="0" marL="457200" rtl="0" algn="l">
              <a:spcBef>
                <a:spcPts val="360"/>
              </a:spcBef>
              <a:spcAft>
                <a:spcPts val="0"/>
              </a:spcAft>
              <a:buSzPct val="56250"/>
              <a:buChar char="●"/>
            </a:pPr>
            <a:r>
              <a:rPr lang="es"/>
              <a:t>Dispositivos muy grandes (más de 600px): Muestra la imagen html5-logo-xl.png</a:t>
            </a:r>
            <a:endParaRPr/>
          </a:p>
          <a:p>
            <a:pPr indent="-300037" lvl="0" marL="457200" rtl="0" algn="l">
              <a:spcBef>
                <a:spcPts val="0"/>
              </a:spcBef>
              <a:spcAft>
                <a:spcPts val="0"/>
              </a:spcAft>
              <a:buSzPct val="56250"/>
              <a:buChar char="●"/>
            </a:pPr>
            <a:r>
              <a:rPr lang="es"/>
              <a:t>Dispositivos grandes (entre 300-600px): Muestra la imagen html5-logo-large.png</a:t>
            </a:r>
            <a:endParaRPr/>
          </a:p>
          <a:p>
            <a:pPr indent="-300037" lvl="0" marL="457200" rtl="0" algn="l">
              <a:spcBef>
                <a:spcPts val="0"/>
              </a:spcBef>
              <a:spcAft>
                <a:spcPts val="0"/>
              </a:spcAft>
              <a:buSzPct val="56250"/>
              <a:buChar char="●"/>
            </a:pPr>
            <a:r>
              <a:rPr lang="es"/>
              <a:t>Dispositivos pequeños (menos de 50px): Muestra la imagen html5-logo-small.png</a:t>
            </a:r>
            <a:endParaRPr/>
          </a:p>
          <a:p>
            <a:pPr indent="-300037" lvl="0" marL="457200" rtl="0" algn="l">
              <a:spcBef>
                <a:spcPts val="0"/>
              </a:spcBef>
              <a:spcAft>
                <a:spcPts val="0"/>
              </a:spcAft>
              <a:buSzPct val="56250"/>
              <a:buChar char="●"/>
            </a:pPr>
            <a:r>
              <a:rPr lang="es"/>
              <a:t>Si no cumple las anteriores (o no soporta HTML5.1): Muestra la imagen html5-logo-medium.png</a:t>
            </a:r>
            <a:endParaRPr/>
          </a:p>
          <a:p>
            <a:pPr indent="0" lvl="0" marL="0" rtl="0" algn="l">
              <a:spcBef>
                <a:spcPts val="360"/>
              </a:spcBef>
              <a:spcAft>
                <a:spcPts val="0"/>
              </a:spcAft>
              <a:buNone/>
            </a:pPr>
            <a:r>
              <a:rPr lang="es"/>
              <a:t>NOTA: Recordar que la etiqueta &lt;picture&gt; y la etiqueta &lt;source&gt; dentro de la anterior son características de HTML5.1 y aún no están soportadas en todos los navegadores. Se recomienda ser cuidadoso con este detalle.</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83"/>
          <p:cNvSpPr txBox="1"/>
          <p:nvPr>
            <p:ph type="title"/>
          </p:nvPr>
        </p:nvSpPr>
        <p:spPr>
          <a:xfrm>
            <a:off x="457200" y="205978"/>
            <a:ext cx="8229600" cy="8574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s"/>
              <a:t>Etiquetas de contenido externo.</a:t>
            </a:r>
            <a:endParaRPr/>
          </a:p>
        </p:txBody>
      </p:sp>
      <p:sp>
        <p:nvSpPr>
          <p:cNvPr id="494" name="Google Shape;494;p83"/>
          <p:cNvSpPr txBox="1"/>
          <p:nvPr>
            <p:ph idx="1" type="body"/>
          </p:nvPr>
        </p:nvSpPr>
        <p:spPr>
          <a:xfrm>
            <a:off x="467544" y="1167594"/>
            <a:ext cx="8229600" cy="3394500"/>
          </a:xfrm>
          <a:prstGeom prst="rect">
            <a:avLst/>
          </a:prstGeom>
        </p:spPr>
        <p:txBody>
          <a:bodyPr anchorCtr="0" anchor="t" bIns="45700" lIns="91425" spcFirstLastPara="1" rIns="91425" wrap="square" tIns="45700">
            <a:normAutofit fontScale="85000" lnSpcReduction="20000"/>
          </a:bodyPr>
          <a:lstStyle/>
          <a:p>
            <a:pPr indent="0" lvl="0" marL="0" rtl="0" algn="l">
              <a:spcBef>
                <a:spcPts val="360"/>
              </a:spcBef>
              <a:spcAft>
                <a:spcPts val="0"/>
              </a:spcAft>
              <a:buNone/>
            </a:pPr>
            <a:r>
              <a:rPr lang="es"/>
              <a:t>Se trata de servicios que ofrecen contenido externo para incrustar en nuestra página, pero no nos proporcionan directamente imágenes, video o audio en formatos que reconozca el navegador, sino que nos ofrecen un enlace o contenidos que requieren un plugin externo instalado en el navegador.</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s"/>
              <a:t>Por ejemplo, servicios como Youtube, Vimeo, SoundCloud, SlideShare u otros similares.</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84"/>
          <p:cNvSpPr txBox="1"/>
          <p:nvPr>
            <p:ph type="title"/>
          </p:nvPr>
        </p:nvSpPr>
        <p:spPr>
          <a:xfrm>
            <a:off x="457200" y="205978"/>
            <a:ext cx="8229600" cy="8574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s"/>
              <a:t>Marcos en línea (iframes). </a:t>
            </a:r>
            <a:endParaRPr/>
          </a:p>
        </p:txBody>
      </p:sp>
      <p:sp>
        <p:nvSpPr>
          <p:cNvPr id="500" name="Google Shape;500;p84"/>
          <p:cNvSpPr txBox="1"/>
          <p:nvPr>
            <p:ph idx="1" type="body"/>
          </p:nvPr>
        </p:nvSpPr>
        <p:spPr>
          <a:xfrm>
            <a:off x="467544" y="1167594"/>
            <a:ext cx="8229600" cy="3394500"/>
          </a:xfrm>
          <a:prstGeom prst="rect">
            <a:avLst/>
          </a:prstGeom>
        </p:spPr>
        <p:txBody>
          <a:bodyPr anchorCtr="0" anchor="t" bIns="45700" lIns="91425" spcFirstLastPara="1" rIns="91425" wrap="square" tIns="45700">
            <a:normAutofit fontScale="92500" lnSpcReduction="20000"/>
          </a:bodyPr>
          <a:lstStyle/>
          <a:p>
            <a:pPr indent="0" lvl="0" marL="0" rtl="0" algn="l">
              <a:spcBef>
                <a:spcPts val="360"/>
              </a:spcBef>
              <a:spcAft>
                <a:spcPts val="0"/>
              </a:spcAft>
              <a:buNone/>
            </a:pPr>
            <a:r>
              <a:rPr lang="es"/>
              <a:t>E</a:t>
            </a:r>
            <a:r>
              <a:rPr lang="es"/>
              <a:t>n versiones anteriores de HTML, existieron unas etiquetas llamadas marcos, mediante las cuales se permitía dividir la pantalla en varias secciones. </a:t>
            </a:r>
            <a:endParaRPr/>
          </a:p>
          <a:p>
            <a:pPr indent="0" lvl="0" marL="0" rtl="0" algn="l">
              <a:spcBef>
                <a:spcPts val="360"/>
              </a:spcBef>
              <a:spcAft>
                <a:spcPts val="0"/>
              </a:spcAft>
              <a:buNone/>
            </a:pPr>
            <a:r>
              <a:rPr lang="es"/>
              <a:t>Actualmente, ese modo de desarrollo ya no se utiliza ya que </a:t>
            </a:r>
            <a:r>
              <a:rPr lang="es"/>
              <a:t>trae</a:t>
            </a:r>
            <a:r>
              <a:rPr lang="es"/>
              <a:t> múltiples problemas de accesibilidad, posicionamiento, etc. Sin embargo, de toda la familia de etiquetas de marcos, han sobrevivido los &lt;iframe&gt;, que siguen siendo útiles para incrustar contenido externo.</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85"/>
          <p:cNvSpPr txBox="1"/>
          <p:nvPr>
            <p:ph type="title"/>
          </p:nvPr>
        </p:nvSpPr>
        <p:spPr>
          <a:xfrm>
            <a:off x="457200" y="205978"/>
            <a:ext cx="8229600" cy="8574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t/>
            </a:r>
            <a:endParaRPr/>
          </a:p>
        </p:txBody>
      </p:sp>
      <p:sp>
        <p:nvSpPr>
          <p:cNvPr id="506" name="Google Shape;506;p85"/>
          <p:cNvSpPr txBox="1"/>
          <p:nvPr>
            <p:ph idx="1" type="body"/>
          </p:nvPr>
        </p:nvSpPr>
        <p:spPr>
          <a:xfrm>
            <a:off x="457200" y="1200150"/>
            <a:ext cx="4038600" cy="3394500"/>
          </a:xfrm>
          <a:prstGeom prst="rect">
            <a:avLst/>
          </a:prstGeom>
        </p:spPr>
        <p:txBody>
          <a:bodyPr anchorCtr="0" anchor="t" bIns="45700" lIns="91425" spcFirstLastPara="1" rIns="91425" wrap="square" tIns="45700">
            <a:normAutofit/>
          </a:bodyPr>
          <a:lstStyle/>
          <a:p>
            <a:pPr indent="0" lvl="0" marL="0" rtl="0" algn="l">
              <a:lnSpc>
                <a:spcPct val="135714"/>
              </a:lnSpc>
              <a:spcBef>
                <a:spcPts val="0"/>
              </a:spcBef>
              <a:spcAft>
                <a:spcPts val="0"/>
              </a:spcAft>
              <a:buNone/>
            </a:pPr>
            <a:r>
              <a:rPr lang="es" sz="2150">
                <a:solidFill>
                  <a:srgbClr val="89DDFF"/>
                </a:solidFill>
                <a:highlight>
                  <a:srgbClr val="252526"/>
                </a:highlight>
              </a:rPr>
              <a:t>Por ejemplo:</a:t>
            </a:r>
            <a:endParaRPr sz="2150">
              <a:solidFill>
                <a:srgbClr val="89DDFF"/>
              </a:solidFill>
              <a:highlight>
                <a:srgbClr val="252526"/>
              </a:highlight>
            </a:endParaRPr>
          </a:p>
          <a:p>
            <a:pPr indent="0" lvl="0" marL="0" rtl="0" algn="l">
              <a:lnSpc>
                <a:spcPct val="135714"/>
              </a:lnSpc>
              <a:spcBef>
                <a:spcPts val="0"/>
              </a:spcBef>
              <a:spcAft>
                <a:spcPts val="0"/>
              </a:spcAft>
              <a:buNone/>
            </a:pPr>
            <a:r>
              <a:rPr lang="es" sz="2150">
                <a:solidFill>
                  <a:srgbClr val="89DDFF"/>
                </a:solidFill>
                <a:highlight>
                  <a:srgbClr val="252526"/>
                </a:highlight>
              </a:rPr>
              <a:t>&lt;</a:t>
            </a:r>
            <a:r>
              <a:rPr lang="es" sz="2150">
                <a:solidFill>
                  <a:srgbClr val="F07178"/>
                </a:solidFill>
                <a:highlight>
                  <a:srgbClr val="252526"/>
                </a:highlight>
              </a:rPr>
              <a:t>iframe</a:t>
            </a:r>
            <a:r>
              <a:rPr lang="es" sz="2150">
                <a:solidFill>
                  <a:srgbClr val="89DDFF"/>
                </a:solidFill>
                <a:highlight>
                  <a:srgbClr val="252526"/>
                </a:highlight>
              </a:rPr>
              <a:t> </a:t>
            </a:r>
            <a:r>
              <a:rPr lang="es" sz="2150">
                <a:solidFill>
                  <a:srgbClr val="C792EA"/>
                </a:solidFill>
                <a:highlight>
                  <a:srgbClr val="252526"/>
                </a:highlight>
              </a:rPr>
              <a:t>src</a:t>
            </a:r>
            <a:r>
              <a:rPr lang="es" sz="2150">
                <a:solidFill>
                  <a:srgbClr val="89DDFF"/>
                </a:solidFill>
                <a:highlight>
                  <a:srgbClr val="252526"/>
                </a:highlight>
              </a:rPr>
              <a:t>="</a:t>
            </a:r>
            <a:r>
              <a:rPr lang="es" sz="2150">
                <a:solidFill>
                  <a:srgbClr val="C3E88D"/>
                </a:solidFill>
                <a:highlight>
                  <a:srgbClr val="252526"/>
                </a:highlight>
              </a:rPr>
              <a:t>https://www.youtube.com/embed/Imeq3GeRttw</a:t>
            </a:r>
            <a:r>
              <a:rPr lang="es" sz="2150">
                <a:solidFill>
                  <a:srgbClr val="89DDFF"/>
                </a:solidFill>
                <a:highlight>
                  <a:srgbClr val="252526"/>
                </a:highlight>
              </a:rPr>
              <a:t>" </a:t>
            </a:r>
            <a:r>
              <a:rPr lang="es" sz="2150">
                <a:solidFill>
                  <a:srgbClr val="C792EA"/>
                </a:solidFill>
                <a:highlight>
                  <a:srgbClr val="252526"/>
                </a:highlight>
              </a:rPr>
              <a:t>width</a:t>
            </a:r>
            <a:r>
              <a:rPr lang="es" sz="2150">
                <a:solidFill>
                  <a:srgbClr val="89DDFF"/>
                </a:solidFill>
                <a:highlight>
                  <a:srgbClr val="252526"/>
                </a:highlight>
              </a:rPr>
              <a:t>="</a:t>
            </a:r>
            <a:r>
              <a:rPr lang="es" sz="2150">
                <a:solidFill>
                  <a:srgbClr val="C3E88D"/>
                </a:solidFill>
                <a:highlight>
                  <a:srgbClr val="252526"/>
                </a:highlight>
              </a:rPr>
              <a:t>560</a:t>
            </a:r>
            <a:r>
              <a:rPr lang="es" sz="2150">
                <a:solidFill>
                  <a:srgbClr val="89DDFF"/>
                </a:solidFill>
                <a:highlight>
                  <a:srgbClr val="252526"/>
                </a:highlight>
              </a:rPr>
              <a:t>" </a:t>
            </a:r>
            <a:r>
              <a:rPr lang="es" sz="2150">
                <a:solidFill>
                  <a:srgbClr val="C792EA"/>
                </a:solidFill>
                <a:highlight>
                  <a:srgbClr val="252526"/>
                </a:highlight>
              </a:rPr>
              <a:t>height</a:t>
            </a:r>
            <a:r>
              <a:rPr lang="es" sz="2150">
                <a:solidFill>
                  <a:srgbClr val="89DDFF"/>
                </a:solidFill>
                <a:highlight>
                  <a:srgbClr val="252526"/>
                </a:highlight>
              </a:rPr>
              <a:t>="</a:t>
            </a:r>
            <a:r>
              <a:rPr lang="es" sz="2150">
                <a:solidFill>
                  <a:srgbClr val="C3E88D"/>
                </a:solidFill>
                <a:highlight>
                  <a:srgbClr val="252526"/>
                </a:highlight>
              </a:rPr>
              <a:t>315</a:t>
            </a:r>
            <a:r>
              <a:rPr lang="es" sz="2150">
                <a:solidFill>
                  <a:srgbClr val="89DDFF"/>
                </a:solidFill>
                <a:highlight>
                  <a:srgbClr val="252526"/>
                </a:highlight>
              </a:rPr>
              <a:t>"&gt;</a:t>
            </a:r>
            <a:endParaRPr sz="2150">
              <a:solidFill>
                <a:srgbClr val="89DDFF"/>
              </a:solidFill>
              <a:highlight>
                <a:srgbClr val="252526"/>
              </a:highlight>
            </a:endParaRPr>
          </a:p>
          <a:p>
            <a:pPr indent="0" lvl="0" marL="0" rtl="0" algn="l">
              <a:lnSpc>
                <a:spcPct val="135714"/>
              </a:lnSpc>
              <a:spcBef>
                <a:spcPts val="0"/>
              </a:spcBef>
              <a:spcAft>
                <a:spcPts val="0"/>
              </a:spcAft>
              <a:buNone/>
            </a:pPr>
            <a:r>
              <a:rPr lang="es" sz="2150">
                <a:solidFill>
                  <a:srgbClr val="89DDFF"/>
                </a:solidFill>
                <a:highlight>
                  <a:srgbClr val="252526"/>
                </a:highlight>
              </a:rPr>
              <a:t>&lt;/</a:t>
            </a:r>
            <a:r>
              <a:rPr lang="es" sz="2150">
                <a:solidFill>
                  <a:srgbClr val="F07178"/>
                </a:solidFill>
                <a:highlight>
                  <a:srgbClr val="252526"/>
                </a:highlight>
              </a:rPr>
              <a:t>iframe</a:t>
            </a:r>
            <a:r>
              <a:rPr lang="es" sz="2150">
                <a:solidFill>
                  <a:srgbClr val="89DDFF"/>
                </a:solidFill>
                <a:highlight>
                  <a:srgbClr val="252526"/>
                </a:highlight>
              </a:rPr>
              <a:t>&gt;</a:t>
            </a:r>
            <a:endParaRPr sz="3900"/>
          </a:p>
        </p:txBody>
      </p:sp>
      <p:pic>
        <p:nvPicPr>
          <p:cNvPr id="507" name="Google Shape;507;p85"/>
          <p:cNvPicPr preferRelativeResize="0"/>
          <p:nvPr/>
        </p:nvPicPr>
        <p:blipFill rotWithShape="1">
          <a:blip r:embed="rId3">
            <a:alphaModFix/>
          </a:blip>
          <a:srcRect b="0" l="0" r="0" t="1574"/>
          <a:stretch/>
        </p:blipFill>
        <p:spPr>
          <a:xfrm>
            <a:off x="4648200" y="1253725"/>
            <a:ext cx="4038600" cy="3340925"/>
          </a:xfrm>
          <a:prstGeom prst="rect">
            <a:avLst/>
          </a:prstGeom>
          <a:noFill/>
          <a:ln>
            <a:noFill/>
          </a:ln>
        </p:spPr>
      </p:pic>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86"/>
          <p:cNvSpPr txBox="1"/>
          <p:nvPr>
            <p:ph type="title"/>
          </p:nvPr>
        </p:nvSpPr>
        <p:spPr>
          <a:xfrm>
            <a:off x="457200" y="205978"/>
            <a:ext cx="8229600" cy="8574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t/>
            </a:r>
            <a:endParaRPr/>
          </a:p>
        </p:txBody>
      </p:sp>
      <p:sp>
        <p:nvSpPr>
          <p:cNvPr id="513" name="Google Shape;513;p86"/>
          <p:cNvSpPr txBox="1"/>
          <p:nvPr>
            <p:ph idx="1" type="body"/>
          </p:nvPr>
        </p:nvSpPr>
        <p:spPr>
          <a:xfrm>
            <a:off x="467544" y="1167594"/>
            <a:ext cx="8229600" cy="3394500"/>
          </a:xfrm>
          <a:prstGeom prst="rect">
            <a:avLst/>
          </a:prstGeom>
        </p:spPr>
        <p:txBody>
          <a:bodyPr anchorCtr="0" anchor="t" bIns="45700" lIns="91425" spcFirstLastPara="1" rIns="91425" wrap="square" tIns="45700">
            <a:normAutofit lnSpcReduction="20000"/>
          </a:bodyPr>
          <a:lstStyle/>
          <a:p>
            <a:pPr indent="0" lvl="0" marL="0" rtl="0" algn="l">
              <a:spcBef>
                <a:spcPts val="360"/>
              </a:spcBef>
              <a:spcAft>
                <a:spcPts val="0"/>
              </a:spcAft>
              <a:buNone/>
            </a:pPr>
            <a:r>
              <a:rPr lang="es"/>
              <a:t>Esta etiqueta permite incrustar contenido externo </a:t>
            </a:r>
            <a:r>
              <a:rPr lang="es"/>
              <a:t>anidado</a:t>
            </a:r>
            <a:r>
              <a:rPr lang="es"/>
              <a:t> en nuestro propio documento. Es decir, podemos crear un recuadro que en su interior va a tener otra dirección URL de otra página web, documento o recurso que queramos cargar en él. </a:t>
            </a:r>
            <a:endParaRPr/>
          </a:p>
          <a:p>
            <a:pPr indent="0" lvl="0" marL="0" rtl="0" algn="l">
              <a:spcBef>
                <a:spcPts val="360"/>
              </a:spcBef>
              <a:spcAft>
                <a:spcPts val="0"/>
              </a:spcAft>
              <a:buNone/>
            </a:pPr>
            <a:r>
              <a:rPr lang="es"/>
              <a:t>Generalmente, es la etiqueta más utilizada para todo tipo de contenido externo.</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p87"/>
          <p:cNvSpPr txBox="1"/>
          <p:nvPr>
            <p:ph type="title"/>
          </p:nvPr>
        </p:nvSpPr>
        <p:spPr>
          <a:xfrm>
            <a:off x="457200" y="205978"/>
            <a:ext cx="8229600" cy="8574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s"/>
              <a:t>Contenido incrustado.</a:t>
            </a:r>
            <a:endParaRPr/>
          </a:p>
        </p:txBody>
      </p:sp>
      <p:sp>
        <p:nvSpPr>
          <p:cNvPr id="519" name="Google Shape;519;p87"/>
          <p:cNvSpPr txBox="1"/>
          <p:nvPr>
            <p:ph idx="1" type="body"/>
          </p:nvPr>
        </p:nvSpPr>
        <p:spPr>
          <a:xfrm>
            <a:off x="467544" y="1167594"/>
            <a:ext cx="8229600" cy="3394500"/>
          </a:xfrm>
          <a:prstGeom prst="rect">
            <a:avLst/>
          </a:prstGeom>
        </p:spPr>
        <p:txBody>
          <a:bodyPr anchorCtr="0" anchor="t" bIns="45700" lIns="91425" spcFirstLastPara="1" rIns="91425" wrap="square" tIns="45700">
            <a:normAutofit fontScale="92500" lnSpcReduction="20000"/>
          </a:bodyPr>
          <a:lstStyle/>
          <a:p>
            <a:pPr indent="0" lvl="0" marL="0" rtl="0" algn="l">
              <a:spcBef>
                <a:spcPts val="360"/>
              </a:spcBef>
              <a:spcAft>
                <a:spcPts val="0"/>
              </a:spcAft>
              <a:buNone/>
            </a:pPr>
            <a:r>
              <a:rPr lang="es"/>
              <a:t>La etiqueta </a:t>
            </a:r>
            <a:r>
              <a:rPr b="1" lang="es">
                <a:solidFill>
                  <a:srgbClr val="244061"/>
                </a:solidFill>
              </a:rPr>
              <a:t>&lt;embed&gt;</a:t>
            </a:r>
            <a:r>
              <a:rPr lang="es"/>
              <a:t> se ideó antiguamente como una etiqueta no estándar para incluir contenido que requería el uso de un plugin externo para funcionar, ya que se trataba de tecnologías propietarias y los navegadores no las soportan. La etiqueta fue retirada en HTML4, pero en HTML5 fue incluída de nuevo.</a:t>
            </a:r>
            <a:endParaRPr/>
          </a:p>
          <a:p>
            <a:pPr indent="0" lvl="0" marL="0" rtl="0" algn="l">
              <a:spcBef>
                <a:spcPts val="360"/>
              </a:spcBef>
              <a:spcAft>
                <a:spcPts val="0"/>
              </a:spcAft>
              <a:buNone/>
            </a:pPr>
            <a:r>
              <a:rPr lang="es"/>
              <a:t>Se puede utilizar para incrustar contenido flash en una página web</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457200" y="205978"/>
            <a:ext cx="8229600" cy="8574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t/>
            </a:r>
            <a:endParaRPr/>
          </a:p>
        </p:txBody>
      </p:sp>
      <p:sp>
        <p:nvSpPr>
          <p:cNvPr id="79" name="Google Shape;79;p16"/>
          <p:cNvSpPr txBox="1"/>
          <p:nvPr>
            <p:ph idx="1" type="body"/>
          </p:nvPr>
        </p:nvSpPr>
        <p:spPr>
          <a:xfrm>
            <a:off x="467544" y="1167594"/>
            <a:ext cx="8229600" cy="33945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rPr lang="es"/>
              <a:t>Por norma general, las etiquetas deben cerrarse para indicar dónde finaliza su contenido pero h</a:t>
            </a:r>
            <a:r>
              <a:rPr lang="es"/>
              <a:t>ay etiquetas que se cierran solas, es decir no necesitas cerrarlas como por ejemplo </a:t>
            </a:r>
            <a:r>
              <a:rPr lang="es" sz="2500">
                <a:solidFill>
                  <a:srgbClr val="89DDFF"/>
                </a:solidFill>
                <a:highlight>
                  <a:srgbClr val="263238"/>
                </a:highlight>
              </a:rPr>
              <a:t>&lt;</a:t>
            </a:r>
            <a:r>
              <a:rPr lang="es" sz="2500">
                <a:solidFill>
                  <a:srgbClr val="F07178"/>
                </a:solidFill>
                <a:highlight>
                  <a:srgbClr val="263238"/>
                </a:highlight>
              </a:rPr>
              <a:t>br</a:t>
            </a:r>
            <a:r>
              <a:rPr lang="es" sz="2500">
                <a:solidFill>
                  <a:srgbClr val="89DDFF"/>
                </a:solidFill>
                <a:highlight>
                  <a:srgbClr val="263238"/>
                </a:highlight>
              </a:rPr>
              <a:t>&gt;</a:t>
            </a:r>
            <a:r>
              <a:rPr lang="es" sz="2500"/>
              <a:t> </a:t>
            </a:r>
            <a:r>
              <a:rPr lang="es"/>
              <a:t>que es un salto de </a:t>
            </a:r>
            <a:r>
              <a:rPr lang="es"/>
              <a:t>línea</a:t>
            </a:r>
            <a:r>
              <a:rPr lang="es"/>
              <a:t>.</a:t>
            </a:r>
            <a:r>
              <a:rPr lang="es"/>
              <a:t>  </a:t>
            </a:r>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88"/>
          <p:cNvSpPr txBox="1"/>
          <p:nvPr>
            <p:ph type="title"/>
          </p:nvPr>
        </p:nvSpPr>
        <p:spPr>
          <a:xfrm>
            <a:off x="457200" y="205978"/>
            <a:ext cx="8229600" cy="8574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t/>
            </a:r>
            <a:endParaRPr/>
          </a:p>
        </p:txBody>
      </p:sp>
      <p:sp>
        <p:nvSpPr>
          <p:cNvPr id="525" name="Google Shape;525;p88"/>
          <p:cNvSpPr txBox="1"/>
          <p:nvPr>
            <p:ph idx="1" type="body"/>
          </p:nvPr>
        </p:nvSpPr>
        <p:spPr>
          <a:xfrm>
            <a:off x="467544" y="1167594"/>
            <a:ext cx="8229600" cy="3394500"/>
          </a:xfrm>
          <a:prstGeom prst="rect">
            <a:avLst/>
          </a:prstGeom>
        </p:spPr>
        <p:txBody>
          <a:bodyPr anchorCtr="0" anchor="t" bIns="45700" lIns="91425" spcFirstLastPara="1" rIns="91425" wrap="square" tIns="45700">
            <a:normAutofit lnSpcReduction="20000"/>
          </a:bodyPr>
          <a:lstStyle/>
          <a:p>
            <a:pPr indent="0" lvl="0" marL="0" rtl="0" algn="l">
              <a:spcBef>
                <a:spcPts val="360"/>
              </a:spcBef>
              <a:spcAft>
                <a:spcPts val="0"/>
              </a:spcAft>
              <a:buNone/>
            </a:pPr>
            <a:r>
              <a:rPr lang="es"/>
              <a:t>Tradicionalmente, también se empezó a utilizar la etiqueta </a:t>
            </a:r>
            <a:r>
              <a:rPr b="1" lang="es">
                <a:solidFill>
                  <a:srgbClr val="244061"/>
                </a:solidFill>
              </a:rPr>
              <a:t>&lt;object&gt;</a:t>
            </a:r>
            <a:r>
              <a:rPr lang="es"/>
              <a:t> para incrustar contenido flash, pudiendo especificar parámetros en su interior.</a:t>
            </a:r>
            <a:endParaRPr/>
          </a:p>
          <a:p>
            <a:pPr indent="0" lvl="0" marL="0" rtl="0" algn="l">
              <a:spcBef>
                <a:spcPts val="360"/>
              </a:spcBef>
              <a:spcAft>
                <a:spcPts val="0"/>
              </a:spcAft>
              <a:buNone/>
            </a:pPr>
            <a:r>
              <a:t/>
            </a:r>
            <a:endParaRPr/>
          </a:p>
          <a:p>
            <a:pPr indent="0" lvl="0" marL="0" rtl="0" algn="l">
              <a:lnSpc>
                <a:spcPct val="135714"/>
              </a:lnSpc>
              <a:spcBef>
                <a:spcPts val="0"/>
              </a:spcBef>
              <a:spcAft>
                <a:spcPts val="0"/>
              </a:spcAft>
              <a:buClr>
                <a:schemeClr val="dk1"/>
              </a:buClr>
              <a:buSzPts val="1100"/>
              <a:buFont typeface="Arial"/>
              <a:buNone/>
            </a:pPr>
            <a:r>
              <a:rPr lang="es" sz="2550">
                <a:solidFill>
                  <a:srgbClr val="89DDFF"/>
                </a:solidFill>
                <a:highlight>
                  <a:srgbClr val="252526"/>
                </a:highlight>
              </a:rPr>
              <a:t>&lt;</a:t>
            </a:r>
            <a:r>
              <a:rPr lang="es" sz="2550">
                <a:solidFill>
                  <a:srgbClr val="F07178"/>
                </a:solidFill>
                <a:highlight>
                  <a:srgbClr val="252526"/>
                </a:highlight>
              </a:rPr>
              <a:t>object</a:t>
            </a:r>
            <a:r>
              <a:rPr lang="es" sz="2550">
                <a:solidFill>
                  <a:srgbClr val="89DDFF"/>
                </a:solidFill>
                <a:highlight>
                  <a:srgbClr val="252526"/>
                </a:highlight>
              </a:rPr>
              <a:t> </a:t>
            </a:r>
            <a:r>
              <a:rPr lang="es" sz="2550">
                <a:solidFill>
                  <a:srgbClr val="C792EA"/>
                </a:solidFill>
                <a:highlight>
                  <a:srgbClr val="252526"/>
                </a:highlight>
              </a:rPr>
              <a:t>data</a:t>
            </a:r>
            <a:r>
              <a:rPr lang="es" sz="2550">
                <a:solidFill>
                  <a:srgbClr val="89DDFF"/>
                </a:solidFill>
                <a:highlight>
                  <a:srgbClr val="252526"/>
                </a:highlight>
              </a:rPr>
              <a:t>="</a:t>
            </a:r>
            <a:r>
              <a:rPr lang="es" sz="2550">
                <a:solidFill>
                  <a:srgbClr val="C3E88D"/>
                </a:solidFill>
                <a:highlight>
                  <a:srgbClr val="252526"/>
                </a:highlight>
              </a:rPr>
              <a:t>catgame.swf</a:t>
            </a:r>
            <a:r>
              <a:rPr lang="es" sz="2550">
                <a:solidFill>
                  <a:srgbClr val="89DDFF"/>
                </a:solidFill>
                <a:highlight>
                  <a:srgbClr val="252526"/>
                </a:highlight>
              </a:rPr>
              <a:t>"&gt;</a:t>
            </a:r>
            <a:endParaRPr sz="2550">
              <a:solidFill>
                <a:srgbClr val="89DDFF"/>
              </a:solidFill>
              <a:highlight>
                <a:srgbClr val="252526"/>
              </a:highlight>
            </a:endParaRPr>
          </a:p>
          <a:p>
            <a:pPr indent="0" lvl="0" marL="0" rtl="0" algn="l">
              <a:lnSpc>
                <a:spcPct val="135714"/>
              </a:lnSpc>
              <a:spcBef>
                <a:spcPts val="0"/>
              </a:spcBef>
              <a:spcAft>
                <a:spcPts val="0"/>
              </a:spcAft>
              <a:buNone/>
            </a:pPr>
            <a:r>
              <a:rPr lang="es" sz="2550">
                <a:solidFill>
                  <a:srgbClr val="EEFFFF"/>
                </a:solidFill>
                <a:highlight>
                  <a:srgbClr val="252526"/>
                </a:highlight>
              </a:rPr>
              <a:t>      </a:t>
            </a:r>
            <a:r>
              <a:rPr lang="es" sz="2550">
                <a:solidFill>
                  <a:srgbClr val="89DDFF"/>
                </a:solidFill>
                <a:highlight>
                  <a:srgbClr val="252526"/>
                </a:highlight>
              </a:rPr>
              <a:t>&lt;</a:t>
            </a:r>
            <a:r>
              <a:rPr lang="es" sz="2550">
                <a:solidFill>
                  <a:srgbClr val="F07178"/>
                </a:solidFill>
                <a:highlight>
                  <a:srgbClr val="252526"/>
                </a:highlight>
              </a:rPr>
              <a:t>param</a:t>
            </a:r>
            <a:r>
              <a:rPr lang="es" sz="2550">
                <a:solidFill>
                  <a:srgbClr val="89DDFF"/>
                </a:solidFill>
                <a:highlight>
                  <a:srgbClr val="252526"/>
                </a:highlight>
              </a:rPr>
              <a:t> </a:t>
            </a:r>
            <a:r>
              <a:rPr lang="es" sz="2550">
                <a:solidFill>
                  <a:srgbClr val="C792EA"/>
                </a:solidFill>
                <a:highlight>
                  <a:srgbClr val="252526"/>
                </a:highlight>
              </a:rPr>
              <a:t>name</a:t>
            </a:r>
            <a:r>
              <a:rPr lang="es" sz="2550">
                <a:solidFill>
                  <a:srgbClr val="89DDFF"/>
                </a:solidFill>
                <a:highlight>
                  <a:srgbClr val="252526"/>
                </a:highlight>
              </a:rPr>
              <a:t>="</a:t>
            </a:r>
            <a:r>
              <a:rPr lang="es" sz="2550">
                <a:solidFill>
                  <a:srgbClr val="C3E88D"/>
                </a:solidFill>
                <a:highlight>
                  <a:srgbClr val="252526"/>
                </a:highlight>
              </a:rPr>
              <a:t>quality</a:t>
            </a:r>
            <a:r>
              <a:rPr lang="es" sz="2550">
                <a:solidFill>
                  <a:srgbClr val="89DDFF"/>
                </a:solidFill>
                <a:highlight>
                  <a:srgbClr val="252526"/>
                </a:highlight>
              </a:rPr>
              <a:t>" </a:t>
            </a:r>
            <a:r>
              <a:rPr lang="es" sz="2550">
                <a:solidFill>
                  <a:srgbClr val="C792EA"/>
                </a:solidFill>
                <a:highlight>
                  <a:srgbClr val="252526"/>
                </a:highlight>
              </a:rPr>
              <a:t>value</a:t>
            </a:r>
            <a:r>
              <a:rPr lang="es" sz="2550">
                <a:solidFill>
                  <a:srgbClr val="89DDFF"/>
                </a:solidFill>
                <a:highlight>
                  <a:srgbClr val="252526"/>
                </a:highlight>
              </a:rPr>
              <a:t>="</a:t>
            </a:r>
            <a:r>
              <a:rPr lang="es" sz="2550">
                <a:solidFill>
                  <a:srgbClr val="C3E88D"/>
                </a:solidFill>
                <a:highlight>
                  <a:srgbClr val="252526"/>
                </a:highlight>
              </a:rPr>
              <a:t>high</a:t>
            </a:r>
            <a:r>
              <a:rPr lang="es" sz="2550">
                <a:solidFill>
                  <a:srgbClr val="89DDFF"/>
                </a:solidFill>
                <a:highlight>
                  <a:srgbClr val="252526"/>
                </a:highlight>
              </a:rPr>
              <a:t>" /&gt;</a:t>
            </a:r>
            <a:endParaRPr sz="2550">
              <a:solidFill>
                <a:srgbClr val="89DDFF"/>
              </a:solidFill>
              <a:highlight>
                <a:srgbClr val="252526"/>
              </a:highlight>
            </a:endParaRPr>
          </a:p>
          <a:p>
            <a:pPr indent="0" lvl="0" marL="0" rtl="0" algn="l">
              <a:lnSpc>
                <a:spcPct val="135714"/>
              </a:lnSpc>
              <a:spcBef>
                <a:spcPts val="0"/>
              </a:spcBef>
              <a:spcAft>
                <a:spcPts val="0"/>
              </a:spcAft>
              <a:buNone/>
            </a:pPr>
            <a:r>
              <a:rPr lang="es" sz="2550">
                <a:solidFill>
                  <a:srgbClr val="89DDFF"/>
                </a:solidFill>
                <a:highlight>
                  <a:srgbClr val="252526"/>
                </a:highlight>
              </a:rPr>
              <a:t>&lt;/</a:t>
            </a:r>
            <a:r>
              <a:rPr lang="es" sz="2550">
                <a:solidFill>
                  <a:srgbClr val="F07178"/>
                </a:solidFill>
                <a:highlight>
                  <a:srgbClr val="252526"/>
                </a:highlight>
              </a:rPr>
              <a:t>object</a:t>
            </a:r>
            <a:r>
              <a:rPr lang="es" sz="2550">
                <a:solidFill>
                  <a:srgbClr val="89DDFF"/>
                </a:solidFill>
                <a:highlight>
                  <a:srgbClr val="252526"/>
                </a:highlight>
              </a:rPr>
              <a:t>&gt;</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p89"/>
          <p:cNvSpPr txBox="1"/>
          <p:nvPr>
            <p:ph type="title"/>
          </p:nvPr>
        </p:nvSpPr>
        <p:spPr>
          <a:xfrm>
            <a:off x="457200" y="205978"/>
            <a:ext cx="8229600" cy="8574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t/>
            </a:r>
            <a:endParaRPr/>
          </a:p>
        </p:txBody>
      </p:sp>
      <p:sp>
        <p:nvSpPr>
          <p:cNvPr id="531" name="Google Shape;531;p89"/>
          <p:cNvSpPr txBox="1"/>
          <p:nvPr>
            <p:ph idx="1" type="body"/>
          </p:nvPr>
        </p:nvSpPr>
        <p:spPr>
          <a:xfrm>
            <a:off x="467544" y="1167594"/>
            <a:ext cx="8229600" cy="3394500"/>
          </a:xfrm>
          <a:prstGeom prst="rect">
            <a:avLst/>
          </a:prstGeom>
        </p:spPr>
        <p:txBody>
          <a:bodyPr anchorCtr="0" anchor="t" bIns="45700" lIns="91425" spcFirstLastPara="1" rIns="91425" wrap="square" tIns="45700">
            <a:normAutofit fontScale="77500" lnSpcReduction="10000"/>
          </a:bodyPr>
          <a:lstStyle/>
          <a:p>
            <a:pPr indent="0" lvl="0" marL="0" rtl="0" algn="l">
              <a:spcBef>
                <a:spcPts val="360"/>
              </a:spcBef>
              <a:spcAft>
                <a:spcPts val="0"/>
              </a:spcAft>
              <a:buNone/>
            </a:pPr>
            <a:r>
              <a:rPr lang="es"/>
              <a:t>Así pues, la etiqueta </a:t>
            </a:r>
            <a:r>
              <a:rPr b="1" lang="es">
                <a:solidFill>
                  <a:srgbClr val="244061"/>
                </a:solidFill>
              </a:rPr>
              <a:t>&lt;object&gt;</a:t>
            </a:r>
            <a:r>
              <a:rPr lang="es"/>
              <a:t> se ofrecía como una alternativa más apropiada para cargar todo tipo de contenidos. Y no sólo eso, sino que ofrece la posibilidad de especificar el tipo de formato del que se trata, así como añadir múltiples parámetros o la opción de añadir en su interior etiquetas HTML o texto que funcionen a modo de fallback (plan B), o lo que es lo mismo, en el caso de que el navegador no pueda cargar ese formato, cargará la imagen, </a:t>
            </a:r>
            <a:r>
              <a:rPr lang="es"/>
              <a:t>vídeo</a:t>
            </a:r>
            <a:r>
              <a:rPr lang="es"/>
              <a:t>, texto o la etiqueta que se incluya en su interior.</a:t>
            </a:r>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sp>
        <p:nvSpPr>
          <p:cNvPr id="536" name="Google Shape;536;p90"/>
          <p:cNvSpPr txBox="1"/>
          <p:nvPr>
            <p:ph type="title"/>
          </p:nvPr>
        </p:nvSpPr>
        <p:spPr>
          <a:xfrm>
            <a:off x="457200" y="205978"/>
            <a:ext cx="8229600" cy="8574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t/>
            </a:r>
            <a:endParaRPr/>
          </a:p>
        </p:txBody>
      </p:sp>
      <p:sp>
        <p:nvSpPr>
          <p:cNvPr id="537" name="Google Shape;537;p90"/>
          <p:cNvSpPr txBox="1"/>
          <p:nvPr>
            <p:ph idx="1" type="body"/>
          </p:nvPr>
        </p:nvSpPr>
        <p:spPr>
          <a:xfrm>
            <a:off x="467544" y="1167594"/>
            <a:ext cx="8229600" cy="3394500"/>
          </a:xfrm>
          <a:prstGeom prst="rect">
            <a:avLst/>
          </a:prstGeom>
        </p:spPr>
        <p:txBody>
          <a:bodyPr anchorCtr="0" anchor="t" bIns="45700" lIns="91425" spcFirstLastPara="1" rIns="91425" wrap="square" tIns="45700">
            <a:normAutofit/>
          </a:bodyPr>
          <a:lstStyle/>
          <a:p>
            <a:pPr indent="0" lvl="0" marL="0" rtl="0" algn="l">
              <a:lnSpc>
                <a:spcPct val="135714"/>
              </a:lnSpc>
              <a:spcBef>
                <a:spcPts val="0"/>
              </a:spcBef>
              <a:spcAft>
                <a:spcPts val="0"/>
              </a:spcAft>
              <a:buClr>
                <a:schemeClr val="dk1"/>
              </a:buClr>
              <a:buSzPts val="1100"/>
              <a:buFont typeface="Arial"/>
              <a:buNone/>
            </a:pPr>
            <a:r>
              <a:rPr lang="es" sz="1750">
                <a:solidFill>
                  <a:srgbClr val="89DDFF"/>
                </a:solidFill>
                <a:highlight>
                  <a:srgbClr val="252526"/>
                </a:highlight>
              </a:rPr>
              <a:t>&lt;</a:t>
            </a:r>
            <a:r>
              <a:rPr lang="es" sz="1750">
                <a:solidFill>
                  <a:srgbClr val="F07178"/>
                </a:solidFill>
                <a:highlight>
                  <a:srgbClr val="252526"/>
                </a:highlight>
              </a:rPr>
              <a:t>object</a:t>
            </a:r>
            <a:r>
              <a:rPr lang="es" sz="1750">
                <a:solidFill>
                  <a:srgbClr val="89DDFF"/>
                </a:solidFill>
                <a:highlight>
                  <a:srgbClr val="252526"/>
                </a:highlight>
              </a:rPr>
              <a:t> </a:t>
            </a:r>
            <a:r>
              <a:rPr lang="es" sz="1750">
                <a:solidFill>
                  <a:srgbClr val="C792EA"/>
                </a:solidFill>
                <a:highlight>
                  <a:srgbClr val="252526"/>
                </a:highlight>
              </a:rPr>
              <a:t>type</a:t>
            </a:r>
            <a:r>
              <a:rPr lang="es" sz="1750">
                <a:solidFill>
                  <a:srgbClr val="89DDFF"/>
                </a:solidFill>
                <a:highlight>
                  <a:srgbClr val="252526"/>
                </a:highlight>
              </a:rPr>
              <a:t>="</a:t>
            </a:r>
            <a:r>
              <a:rPr lang="es" sz="1750">
                <a:solidFill>
                  <a:srgbClr val="C3E88D"/>
                </a:solidFill>
                <a:highlight>
                  <a:srgbClr val="252526"/>
                </a:highlight>
              </a:rPr>
              <a:t>application/x-shockwave-flash</a:t>
            </a:r>
            <a:r>
              <a:rPr lang="es" sz="1750">
                <a:solidFill>
                  <a:srgbClr val="89DDFF"/>
                </a:solidFill>
                <a:highlight>
                  <a:srgbClr val="252526"/>
                </a:highlight>
              </a:rPr>
              <a:t>"&gt;</a:t>
            </a:r>
            <a:endParaRPr sz="1750">
              <a:solidFill>
                <a:srgbClr val="89DDFF"/>
              </a:solidFill>
              <a:highlight>
                <a:srgbClr val="252526"/>
              </a:highlight>
            </a:endParaRPr>
          </a:p>
          <a:p>
            <a:pPr indent="0" lvl="0" marL="0" rtl="0" algn="l">
              <a:lnSpc>
                <a:spcPct val="135714"/>
              </a:lnSpc>
              <a:spcBef>
                <a:spcPts val="0"/>
              </a:spcBef>
              <a:spcAft>
                <a:spcPts val="0"/>
              </a:spcAft>
              <a:buClr>
                <a:schemeClr val="dk1"/>
              </a:buClr>
              <a:buSzPts val="1100"/>
              <a:buFont typeface="Arial"/>
              <a:buNone/>
            </a:pPr>
            <a:r>
              <a:rPr lang="es" sz="1750">
                <a:solidFill>
                  <a:srgbClr val="89DDFF"/>
                </a:solidFill>
                <a:highlight>
                  <a:srgbClr val="252526"/>
                </a:highlight>
              </a:rPr>
              <a:t>      &lt;</a:t>
            </a:r>
            <a:r>
              <a:rPr lang="es" sz="1750">
                <a:solidFill>
                  <a:srgbClr val="F07178"/>
                </a:solidFill>
                <a:highlight>
                  <a:srgbClr val="252526"/>
                </a:highlight>
              </a:rPr>
              <a:t>param</a:t>
            </a:r>
            <a:r>
              <a:rPr lang="es" sz="1750">
                <a:solidFill>
                  <a:srgbClr val="89DDFF"/>
                </a:solidFill>
                <a:highlight>
                  <a:srgbClr val="252526"/>
                </a:highlight>
              </a:rPr>
              <a:t> </a:t>
            </a:r>
            <a:r>
              <a:rPr lang="es" sz="1750">
                <a:solidFill>
                  <a:srgbClr val="C792EA"/>
                </a:solidFill>
                <a:highlight>
                  <a:srgbClr val="252526"/>
                </a:highlight>
              </a:rPr>
              <a:t>name</a:t>
            </a:r>
            <a:r>
              <a:rPr lang="es" sz="1750">
                <a:solidFill>
                  <a:srgbClr val="89DDFF"/>
                </a:solidFill>
                <a:highlight>
                  <a:srgbClr val="252526"/>
                </a:highlight>
              </a:rPr>
              <a:t>="</a:t>
            </a:r>
            <a:r>
              <a:rPr lang="es" sz="1750">
                <a:solidFill>
                  <a:srgbClr val="C3E88D"/>
                </a:solidFill>
                <a:highlight>
                  <a:srgbClr val="252526"/>
                </a:highlight>
              </a:rPr>
              <a:t>movie</a:t>
            </a:r>
            <a:r>
              <a:rPr lang="es" sz="1750">
                <a:solidFill>
                  <a:srgbClr val="89DDFF"/>
                </a:solidFill>
                <a:highlight>
                  <a:srgbClr val="252526"/>
                </a:highlight>
              </a:rPr>
              <a:t>" </a:t>
            </a:r>
            <a:r>
              <a:rPr lang="es" sz="1750">
                <a:solidFill>
                  <a:srgbClr val="C792EA"/>
                </a:solidFill>
                <a:highlight>
                  <a:srgbClr val="252526"/>
                </a:highlight>
              </a:rPr>
              <a:t>value</a:t>
            </a:r>
            <a:r>
              <a:rPr lang="es" sz="1750">
                <a:solidFill>
                  <a:srgbClr val="89DDFF"/>
                </a:solidFill>
                <a:highlight>
                  <a:srgbClr val="252526"/>
                </a:highlight>
              </a:rPr>
              <a:t>="</a:t>
            </a:r>
            <a:r>
              <a:rPr lang="es" sz="1750">
                <a:solidFill>
                  <a:srgbClr val="C3E88D"/>
                </a:solidFill>
                <a:highlight>
                  <a:srgbClr val="252526"/>
                </a:highlight>
              </a:rPr>
              <a:t>http://video.example.com/library/watch.swf</a:t>
            </a:r>
            <a:r>
              <a:rPr lang="es" sz="1750">
                <a:solidFill>
                  <a:srgbClr val="89DDFF"/>
                </a:solidFill>
                <a:highlight>
                  <a:srgbClr val="252526"/>
                </a:highlight>
              </a:rPr>
              <a:t>" /&gt;</a:t>
            </a:r>
            <a:endParaRPr sz="1750">
              <a:solidFill>
                <a:srgbClr val="89DDFF"/>
              </a:solidFill>
              <a:highlight>
                <a:srgbClr val="252526"/>
              </a:highlight>
            </a:endParaRPr>
          </a:p>
          <a:p>
            <a:pPr indent="0" lvl="0" marL="0" rtl="0" algn="l">
              <a:lnSpc>
                <a:spcPct val="135714"/>
              </a:lnSpc>
              <a:spcBef>
                <a:spcPts val="0"/>
              </a:spcBef>
              <a:spcAft>
                <a:spcPts val="0"/>
              </a:spcAft>
              <a:buClr>
                <a:schemeClr val="dk1"/>
              </a:buClr>
              <a:buSzPts val="1100"/>
              <a:buFont typeface="Arial"/>
              <a:buNone/>
            </a:pPr>
            <a:r>
              <a:rPr lang="es" sz="1750">
                <a:solidFill>
                  <a:srgbClr val="EEFFFF"/>
                </a:solidFill>
                <a:highlight>
                  <a:srgbClr val="252526"/>
                </a:highlight>
              </a:rPr>
              <a:t>      </a:t>
            </a:r>
            <a:r>
              <a:rPr lang="es" sz="1750">
                <a:solidFill>
                  <a:srgbClr val="89DDFF"/>
                </a:solidFill>
                <a:highlight>
                  <a:srgbClr val="252526"/>
                </a:highlight>
              </a:rPr>
              <a:t>&lt;</a:t>
            </a:r>
            <a:r>
              <a:rPr lang="es" sz="1750">
                <a:solidFill>
                  <a:srgbClr val="F07178"/>
                </a:solidFill>
                <a:highlight>
                  <a:srgbClr val="252526"/>
                </a:highlight>
              </a:rPr>
              <a:t>param</a:t>
            </a:r>
            <a:r>
              <a:rPr lang="es" sz="1750">
                <a:solidFill>
                  <a:srgbClr val="89DDFF"/>
                </a:solidFill>
                <a:highlight>
                  <a:srgbClr val="252526"/>
                </a:highlight>
              </a:rPr>
              <a:t> </a:t>
            </a:r>
            <a:r>
              <a:rPr lang="es" sz="1750">
                <a:solidFill>
                  <a:srgbClr val="C792EA"/>
                </a:solidFill>
                <a:highlight>
                  <a:srgbClr val="252526"/>
                </a:highlight>
              </a:rPr>
              <a:t>name</a:t>
            </a:r>
            <a:r>
              <a:rPr lang="es" sz="1750">
                <a:solidFill>
                  <a:srgbClr val="89DDFF"/>
                </a:solidFill>
                <a:highlight>
                  <a:srgbClr val="252526"/>
                </a:highlight>
              </a:rPr>
              <a:t>="</a:t>
            </a:r>
            <a:r>
              <a:rPr lang="es" sz="1750">
                <a:solidFill>
                  <a:srgbClr val="C3E88D"/>
                </a:solidFill>
                <a:highlight>
                  <a:srgbClr val="252526"/>
                </a:highlight>
              </a:rPr>
              <a:t>allowfullscreen</a:t>
            </a:r>
            <a:r>
              <a:rPr lang="es" sz="1750">
                <a:solidFill>
                  <a:srgbClr val="89DDFF"/>
                </a:solidFill>
                <a:highlight>
                  <a:srgbClr val="252526"/>
                </a:highlight>
              </a:rPr>
              <a:t>" </a:t>
            </a:r>
            <a:r>
              <a:rPr lang="es" sz="1750">
                <a:solidFill>
                  <a:srgbClr val="C792EA"/>
                </a:solidFill>
                <a:highlight>
                  <a:srgbClr val="252526"/>
                </a:highlight>
              </a:rPr>
              <a:t>value</a:t>
            </a:r>
            <a:r>
              <a:rPr lang="es" sz="1750">
                <a:solidFill>
                  <a:srgbClr val="89DDFF"/>
                </a:solidFill>
                <a:highlight>
                  <a:srgbClr val="252526"/>
                </a:highlight>
              </a:rPr>
              <a:t>="</a:t>
            </a:r>
            <a:r>
              <a:rPr lang="es" sz="1750">
                <a:solidFill>
                  <a:srgbClr val="C3E88D"/>
                </a:solidFill>
                <a:highlight>
                  <a:srgbClr val="252526"/>
                </a:highlight>
              </a:rPr>
              <a:t>true</a:t>
            </a:r>
            <a:r>
              <a:rPr lang="es" sz="1750">
                <a:solidFill>
                  <a:srgbClr val="89DDFF"/>
                </a:solidFill>
                <a:highlight>
                  <a:srgbClr val="252526"/>
                </a:highlight>
              </a:rPr>
              <a:t>" /&gt;</a:t>
            </a:r>
            <a:endParaRPr sz="1750">
              <a:solidFill>
                <a:srgbClr val="89DDFF"/>
              </a:solidFill>
              <a:highlight>
                <a:srgbClr val="252526"/>
              </a:highlight>
            </a:endParaRPr>
          </a:p>
          <a:p>
            <a:pPr indent="0" lvl="0" marL="0" rtl="0" algn="l">
              <a:lnSpc>
                <a:spcPct val="135714"/>
              </a:lnSpc>
              <a:spcBef>
                <a:spcPts val="0"/>
              </a:spcBef>
              <a:spcAft>
                <a:spcPts val="0"/>
              </a:spcAft>
              <a:buNone/>
            </a:pPr>
            <a:r>
              <a:rPr lang="es" sz="1750">
                <a:solidFill>
                  <a:srgbClr val="EEFFFF"/>
                </a:solidFill>
                <a:highlight>
                  <a:srgbClr val="252526"/>
                </a:highlight>
              </a:rPr>
              <a:t>      </a:t>
            </a:r>
            <a:r>
              <a:rPr lang="es" sz="1750">
                <a:solidFill>
                  <a:srgbClr val="89DDFF"/>
                </a:solidFill>
                <a:highlight>
                  <a:srgbClr val="252526"/>
                </a:highlight>
              </a:rPr>
              <a:t>&lt;</a:t>
            </a:r>
            <a:r>
              <a:rPr lang="es" sz="1750">
                <a:solidFill>
                  <a:srgbClr val="F07178"/>
                </a:solidFill>
                <a:highlight>
                  <a:srgbClr val="252526"/>
                </a:highlight>
              </a:rPr>
              <a:t>param</a:t>
            </a:r>
            <a:r>
              <a:rPr lang="es" sz="1750">
                <a:solidFill>
                  <a:srgbClr val="89DDFF"/>
                </a:solidFill>
                <a:highlight>
                  <a:srgbClr val="252526"/>
                </a:highlight>
              </a:rPr>
              <a:t> </a:t>
            </a:r>
            <a:r>
              <a:rPr lang="es" sz="1750">
                <a:solidFill>
                  <a:srgbClr val="C792EA"/>
                </a:solidFill>
                <a:highlight>
                  <a:srgbClr val="252526"/>
                </a:highlight>
              </a:rPr>
              <a:t>name</a:t>
            </a:r>
            <a:r>
              <a:rPr lang="es" sz="1750">
                <a:solidFill>
                  <a:srgbClr val="89DDFF"/>
                </a:solidFill>
                <a:highlight>
                  <a:srgbClr val="252526"/>
                </a:highlight>
              </a:rPr>
              <a:t>="</a:t>
            </a:r>
            <a:r>
              <a:rPr lang="es" sz="1750">
                <a:solidFill>
                  <a:srgbClr val="C3E88D"/>
                </a:solidFill>
                <a:highlight>
                  <a:srgbClr val="252526"/>
                </a:highlight>
              </a:rPr>
              <a:t>flashvars</a:t>
            </a:r>
            <a:r>
              <a:rPr lang="es" sz="1750">
                <a:solidFill>
                  <a:srgbClr val="89DDFF"/>
                </a:solidFill>
                <a:highlight>
                  <a:srgbClr val="252526"/>
                </a:highlight>
              </a:rPr>
              <a:t>" </a:t>
            </a:r>
            <a:r>
              <a:rPr lang="es" sz="1750">
                <a:solidFill>
                  <a:srgbClr val="C792EA"/>
                </a:solidFill>
                <a:highlight>
                  <a:srgbClr val="252526"/>
                </a:highlight>
              </a:rPr>
              <a:t>value</a:t>
            </a:r>
            <a:r>
              <a:rPr lang="es" sz="1750">
                <a:solidFill>
                  <a:srgbClr val="89DDFF"/>
                </a:solidFill>
                <a:highlight>
                  <a:srgbClr val="252526"/>
                </a:highlight>
              </a:rPr>
              <a:t>="</a:t>
            </a:r>
            <a:r>
              <a:rPr lang="es" sz="1750">
                <a:solidFill>
                  <a:srgbClr val="C3E88D"/>
                </a:solidFill>
                <a:highlight>
                  <a:srgbClr val="252526"/>
                </a:highlight>
              </a:rPr>
              <a:t>http://video.example.com/vids/315981</a:t>
            </a:r>
            <a:r>
              <a:rPr lang="es" sz="1750">
                <a:solidFill>
                  <a:srgbClr val="89DDFF"/>
                </a:solidFill>
                <a:highlight>
                  <a:srgbClr val="252526"/>
                </a:highlight>
              </a:rPr>
              <a:t>" /&gt;</a:t>
            </a:r>
            <a:endParaRPr sz="1750">
              <a:solidFill>
                <a:srgbClr val="89DDFF"/>
              </a:solidFill>
              <a:highlight>
                <a:srgbClr val="252526"/>
              </a:highlight>
            </a:endParaRPr>
          </a:p>
          <a:p>
            <a:pPr indent="0" lvl="0" marL="0" rtl="0" algn="l">
              <a:lnSpc>
                <a:spcPct val="135714"/>
              </a:lnSpc>
              <a:spcBef>
                <a:spcPts val="0"/>
              </a:spcBef>
              <a:spcAft>
                <a:spcPts val="0"/>
              </a:spcAft>
              <a:buClr>
                <a:schemeClr val="dk1"/>
              </a:buClr>
              <a:buSzPts val="1100"/>
              <a:buFont typeface="Arial"/>
              <a:buNone/>
            </a:pPr>
            <a:r>
              <a:rPr lang="es" sz="1750">
                <a:solidFill>
                  <a:srgbClr val="89DDFF"/>
                </a:solidFill>
                <a:highlight>
                  <a:srgbClr val="252526"/>
                </a:highlight>
              </a:rPr>
              <a:t>      </a:t>
            </a:r>
            <a:r>
              <a:rPr lang="es" sz="1750">
                <a:solidFill>
                  <a:srgbClr val="EEFFFF"/>
                </a:solidFill>
                <a:highlight>
                  <a:srgbClr val="252526"/>
                </a:highlight>
              </a:rPr>
              <a:t>Contenido multimedia no soportado.</a:t>
            </a:r>
            <a:endParaRPr sz="1750">
              <a:solidFill>
                <a:srgbClr val="EEFFFF"/>
              </a:solidFill>
              <a:highlight>
                <a:srgbClr val="252526"/>
              </a:highlight>
            </a:endParaRPr>
          </a:p>
          <a:p>
            <a:pPr indent="0" lvl="0" marL="0" rtl="0" algn="l">
              <a:lnSpc>
                <a:spcPct val="135714"/>
              </a:lnSpc>
              <a:spcBef>
                <a:spcPts val="0"/>
              </a:spcBef>
              <a:spcAft>
                <a:spcPts val="0"/>
              </a:spcAft>
              <a:buNone/>
            </a:pPr>
            <a:r>
              <a:rPr lang="es" sz="1750">
                <a:solidFill>
                  <a:srgbClr val="89DDFF"/>
                </a:solidFill>
                <a:highlight>
                  <a:srgbClr val="252526"/>
                </a:highlight>
              </a:rPr>
              <a:t>&lt;/</a:t>
            </a:r>
            <a:r>
              <a:rPr lang="es" sz="1750">
                <a:solidFill>
                  <a:srgbClr val="F07178"/>
                </a:solidFill>
                <a:highlight>
                  <a:srgbClr val="252526"/>
                </a:highlight>
              </a:rPr>
              <a:t>object</a:t>
            </a:r>
            <a:r>
              <a:rPr lang="es" sz="1750">
                <a:solidFill>
                  <a:srgbClr val="89DDFF"/>
                </a:solidFill>
                <a:highlight>
                  <a:srgbClr val="252526"/>
                </a:highlight>
              </a:rPr>
              <a:t>&gt;</a:t>
            </a:r>
            <a:endParaRPr sz="1750">
              <a:solidFill>
                <a:srgbClr val="89DDFF"/>
              </a:solidFill>
              <a:highlight>
                <a:srgbClr val="252526"/>
              </a:highlight>
            </a:endParaRPr>
          </a:p>
          <a:p>
            <a:pPr indent="0" lvl="0" marL="0" rtl="0" algn="l">
              <a:lnSpc>
                <a:spcPct val="135714"/>
              </a:lnSpc>
              <a:spcBef>
                <a:spcPts val="0"/>
              </a:spcBef>
              <a:spcAft>
                <a:spcPts val="0"/>
              </a:spcAft>
              <a:buNone/>
            </a:pPr>
            <a:r>
              <a:t/>
            </a:r>
            <a:endParaRPr sz="1750">
              <a:solidFill>
                <a:srgbClr val="89DDFF"/>
              </a:solidFill>
              <a:highlight>
                <a:srgbClr val="252526"/>
              </a:highlight>
            </a:endParaRPr>
          </a:p>
          <a:p>
            <a:pPr indent="0" lvl="0" marL="0" rtl="0" algn="l">
              <a:lnSpc>
                <a:spcPct val="135714"/>
              </a:lnSpc>
              <a:spcBef>
                <a:spcPts val="0"/>
              </a:spcBef>
              <a:spcAft>
                <a:spcPts val="0"/>
              </a:spcAft>
              <a:buNone/>
            </a:pPr>
            <a:r>
              <a:rPr lang="es" sz="1750">
                <a:solidFill>
                  <a:srgbClr val="000000"/>
                </a:solidFill>
              </a:rPr>
              <a:t>En este ejemplo el navegador no soporta ese formato.</a:t>
            </a:r>
            <a:endParaRPr sz="1750">
              <a:solidFill>
                <a:srgbClr val="000000"/>
              </a:solidFill>
            </a:endParaRPr>
          </a:p>
        </p:txBody>
      </p:sp>
      <p:sp>
        <p:nvSpPr>
          <p:cNvPr id="538" name="Google Shape;538;p90"/>
          <p:cNvSpPr/>
          <p:nvPr/>
        </p:nvSpPr>
        <p:spPr>
          <a:xfrm>
            <a:off x="5672150" y="3461163"/>
            <a:ext cx="3129000" cy="750000"/>
          </a:xfrm>
          <a:prstGeom prst="rect">
            <a:avLst/>
          </a:prstGeom>
          <a:solidFill>
            <a:schemeClr val="lt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39" name="Google Shape;539;p90"/>
          <p:cNvPicPr preferRelativeResize="0"/>
          <p:nvPr/>
        </p:nvPicPr>
        <p:blipFill>
          <a:blip r:embed="rId3">
            <a:alphaModFix/>
          </a:blip>
          <a:stretch>
            <a:fillRect/>
          </a:stretch>
        </p:blipFill>
        <p:spPr>
          <a:xfrm>
            <a:off x="5679313" y="3459913"/>
            <a:ext cx="3114675" cy="752475"/>
          </a:xfrm>
          <a:prstGeom prst="rect">
            <a:avLst/>
          </a:prstGeom>
          <a:noFill/>
          <a:ln>
            <a:noFill/>
          </a:ln>
        </p:spPr>
      </p:pic>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p91"/>
          <p:cNvSpPr txBox="1"/>
          <p:nvPr>
            <p:ph type="title"/>
          </p:nvPr>
        </p:nvSpPr>
        <p:spPr>
          <a:xfrm>
            <a:off x="457200" y="205978"/>
            <a:ext cx="8229600" cy="8574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s"/>
              <a:t>Etiquetas HTML de video.</a:t>
            </a:r>
            <a:endParaRPr/>
          </a:p>
        </p:txBody>
      </p:sp>
      <p:sp>
        <p:nvSpPr>
          <p:cNvPr id="545" name="Google Shape;545;p91"/>
          <p:cNvSpPr txBox="1"/>
          <p:nvPr>
            <p:ph idx="1" type="body"/>
          </p:nvPr>
        </p:nvSpPr>
        <p:spPr>
          <a:xfrm>
            <a:off x="467544" y="1167594"/>
            <a:ext cx="8229600" cy="3394500"/>
          </a:xfrm>
          <a:prstGeom prst="rect">
            <a:avLst/>
          </a:prstGeom>
        </p:spPr>
        <p:txBody>
          <a:bodyPr anchorCtr="0" anchor="t" bIns="45700" lIns="91425" spcFirstLastPara="1" rIns="91425" wrap="square" tIns="45700">
            <a:noAutofit/>
          </a:bodyPr>
          <a:lstStyle/>
          <a:p>
            <a:pPr indent="0" lvl="0" marL="0" rtl="0" algn="l">
              <a:lnSpc>
                <a:spcPct val="115000"/>
              </a:lnSpc>
              <a:spcBef>
                <a:spcPts val="360"/>
              </a:spcBef>
              <a:spcAft>
                <a:spcPts val="0"/>
              </a:spcAft>
              <a:buNone/>
            </a:pPr>
            <a:r>
              <a:rPr lang="es" sz="3000"/>
              <a:t>Para poder insertar videos en nuestras páginas HTML tenemos que utilizar la etiqueta &lt;video&gt;.</a:t>
            </a:r>
            <a:endParaRPr sz="3000"/>
          </a:p>
          <a:p>
            <a:pPr indent="0" lvl="0" marL="0" rtl="0" algn="l">
              <a:lnSpc>
                <a:spcPct val="115000"/>
              </a:lnSpc>
              <a:spcBef>
                <a:spcPts val="0"/>
              </a:spcBef>
              <a:spcAft>
                <a:spcPts val="0"/>
              </a:spcAft>
              <a:buNone/>
            </a:pPr>
            <a:r>
              <a:rPr lang="es" sz="2300">
                <a:solidFill>
                  <a:srgbClr val="89DDFF"/>
                </a:solidFill>
                <a:highlight>
                  <a:srgbClr val="252526"/>
                </a:highlight>
              </a:rPr>
              <a:t>&lt;</a:t>
            </a:r>
            <a:r>
              <a:rPr lang="es" sz="2300">
                <a:solidFill>
                  <a:srgbClr val="F07178"/>
                </a:solidFill>
                <a:highlight>
                  <a:srgbClr val="252526"/>
                </a:highlight>
              </a:rPr>
              <a:t>video</a:t>
            </a:r>
            <a:r>
              <a:rPr lang="es" sz="2300">
                <a:solidFill>
                  <a:srgbClr val="89DDFF"/>
                </a:solidFill>
                <a:highlight>
                  <a:srgbClr val="252526"/>
                </a:highlight>
              </a:rPr>
              <a:t> </a:t>
            </a:r>
            <a:r>
              <a:rPr lang="es" sz="2300">
                <a:solidFill>
                  <a:srgbClr val="C792EA"/>
                </a:solidFill>
                <a:highlight>
                  <a:srgbClr val="252526"/>
                </a:highlight>
              </a:rPr>
              <a:t>src</a:t>
            </a:r>
            <a:r>
              <a:rPr lang="es" sz="2300">
                <a:solidFill>
                  <a:srgbClr val="89DDFF"/>
                </a:solidFill>
                <a:highlight>
                  <a:srgbClr val="252526"/>
                </a:highlight>
              </a:rPr>
              <a:t>="</a:t>
            </a:r>
            <a:r>
              <a:rPr lang="es" sz="2300">
                <a:solidFill>
                  <a:srgbClr val="C3E88D"/>
                </a:solidFill>
                <a:highlight>
                  <a:srgbClr val="252526"/>
                </a:highlight>
              </a:rPr>
              <a:t>TELECENTRO LA ENEA.mp4</a:t>
            </a:r>
            <a:r>
              <a:rPr lang="es" sz="2300">
                <a:solidFill>
                  <a:srgbClr val="89DDFF"/>
                </a:solidFill>
                <a:highlight>
                  <a:srgbClr val="252526"/>
                </a:highlight>
              </a:rPr>
              <a:t>" </a:t>
            </a:r>
            <a:r>
              <a:rPr lang="es" sz="2300">
                <a:solidFill>
                  <a:srgbClr val="C792EA"/>
                </a:solidFill>
                <a:highlight>
                  <a:srgbClr val="252526"/>
                </a:highlight>
              </a:rPr>
              <a:t>width</a:t>
            </a:r>
            <a:r>
              <a:rPr lang="es" sz="2300">
                <a:solidFill>
                  <a:srgbClr val="89DDFF"/>
                </a:solidFill>
                <a:highlight>
                  <a:srgbClr val="252526"/>
                </a:highlight>
              </a:rPr>
              <a:t>="</a:t>
            </a:r>
            <a:r>
              <a:rPr lang="es" sz="2300">
                <a:solidFill>
                  <a:srgbClr val="C3E88D"/>
                </a:solidFill>
                <a:highlight>
                  <a:srgbClr val="252526"/>
                </a:highlight>
              </a:rPr>
              <a:t>640</a:t>
            </a:r>
            <a:r>
              <a:rPr lang="es" sz="2300">
                <a:solidFill>
                  <a:srgbClr val="89DDFF"/>
                </a:solidFill>
                <a:highlight>
                  <a:srgbClr val="252526"/>
                </a:highlight>
              </a:rPr>
              <a:t>" </a:t>
            </a:r>
            <a:r>
              <a:rPr lang="es" sz="2300">
                <a:solidFill>
                  <a:srgbClr val="C792EA"/>
                </a:solidFill>
                <a:highlight>
                  <a:srgbClr val="252526"/>
                </a:highlight>
              </a:rPr>
              <a:t>height</a:t>
            </a:r>
            <a:r>
              <a:rPr lang="es" sz="2300">
                <a:solidFill>
                  <a:srgbClr val="89DDFF"/>
                </a:solidFill>
                <a:highlight>
                  <a:srgbClr val="252526"/>
                </a:highlight>
              </a:rPr>
              <a:t>="</a:t>
            </a:r>
            <a:r>
              <a:rPr lang="es" sz="2300">
                <a:solidFill>
                  <a:srgbClr val="C3E88D"/>
                </a:solidFill>
                <a:highlight>
                  <a:srgbClr val="252526"/>
                </a:highlight>
              </a:rPr>
              <a:t>480</a:t>
            </a:r>
            <a:r>
              <a:rPr lang="es" sz="2300">
                <a:solidFill>
                  <a:srgbClr val="89DDFF"/>
                </a:solidFill>
                <a:highlight>
                  <a:srgbClr val="252526"/>
                </a:highlight>
              </a:rPr>
              <a:t>"&gt;&lt;/</a:t>
            </a:r>
            <a:r>
              <a:rPr lang="es" sz="2300">
                <a:solidFill>
                  <a:srgbClr val="F07178"/>
                </a:solidFill>
                <a:highlight>
                  <a:srgbClr val="252526"/>
                </a:highlight>
              </a:rPr>
              <a:t>video</a:t>
            </a:r>
            <a:r>
              <a:rPr lang="es" sz="2300">
                <a:solidFill>
                  <a:srgbClr val="89DDFF"/>
                </a:solidFill>
                <a:highlight>
                  <a:srgbClr val="252526"/>
                </a:highlight>
              </a:rPr>
              <a:t>&gt;</a:t>
            </a:r>
            <a:endParaRPr sz="2300">
              <a:solidFill>
                <a:srgbClr val="89DDFF"/>
              </a:solidFill>
              <a:highlight>
                <a:srgbClr val="252526"/>
              </a:highlight>
            </a:endParaRPr>
          </a:p>
          <a:p>
            <a:pPr indent="0" lvl="0" marL="0" rtl="0" algn="l">
              <a:lnSpc>
                <a:spcPct val="115000"/>
              </a:lnSpc>
              <a:spcBef>
                <a:spcPts val="0"/>
              </a:spcBef>
              <a:spcAft>
                <a:spcPts val="0"/>
              </a:spcAft>
              <a:buNone/>
            </a:pPr>
            <a:r>
              <a:rPr lang="es" sz="3000">
                <a:solidFill>
                  <a:srgbClr val="000000"/>
                </a:solidFill>
              </a:rPr>
              <a:t>Si lo dejamos </a:t>
            </a:r>
            <a:r>
              <a:rPr lang="es" sz="3000">
                <a:solidFill>
                  <a:srgbClr val="000000"/>
                </a:solidFill>
              </a:rPr>
              <a:t>así</a:t>
            </a:r>
            <a:r>
              <a:rPr lang="es" sz="3000">
                <a:solidFill>
                  <a:srgbClr val="000000"/>
                </a:solidFill>
              </a:rPr>
              <a:t> no va a reproducir nada ya que no tiene los controles del video o la </a:t>
            </a:r>
            <a:r>
              <a:rPr lang="es" sz="3000">
                <a:solidFill>
                  <a:srgbClr val="000000"/>
                </a:solidFill>
              </a:rPr>
              <a:t>auto reproducción</a:t>
            </a:r>
            <a:r>
              <a:rPr lang="es" sz="3000">
                <a:solidFill>
                  <a:srgbClr val="000000"/>
                </a:solidFill>
              </a:rPr>
              <a:t> activada para que empiece por </a:t>
            </a:r>
            <a:r>
              <a:rPr lang="es" sz="3000">
                <a:solidFill>
                  <a:srgbClr val="000000"/>
                </a:solidFill>
              </a:rPr>
              <a:t>sí solo</a:t>
            </a:r>
            <a:r>
              <a:rPr lang="es" sz="3000">
                <a:solidFill>
                  <a:srgbClr val="000000"/>
                </a:solidFill>
              </a:rPr>
              <a:t>.</a:t>
            </a:r>
            <a:endParaRPr sz="3000">
              <a:solidFill>
                <a:srgbClr val="000000"/>
              </a:solidFill>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sp>
        <p:nvSpPr>
          <p:cNvPr id="550" name="Google Shape;550;p92"/>
          <p:cNvSpPr txBox="1"/>
          <p:nvPr>
            <p:ph type="title"/>
          </p:nvPr>
        </p:nvSpPr>
        <p:spPr>
          <a:xfrm>
            <a:off x="457200" y="205978"/>
            <a:ext cx="8229600" cy="8574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t/>
            </a:r>
            <a:endParaRPr/>
          </a:p>
        </p:txBody>
      </p:sp>
      <p:sp>
        <p:nvSpPr>
          <p:cNvPr id="551" name="Google Shape;551;p92"/>
          <p:cNvSpPr txBox="1"/>
          <p:nvPr>
            <p:ph idx="1" type="body"/>
          </p:nvPr>
        </p:nvSpPr>
        <p:spPr>
          <a:xfrm>
            <a:off x="467544" y="1167594"/>
            <a:ext cx="8229600" cy="33945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rPr lang="es"/>
              <a:t>Esto podemos solucionarlo agregando los atributos </a:t>
            </a:r>
            <a:r>
              <a:rPr b="1" lang="es">
                <a:solidFill>
                  <a:srgbClr val="244061"/>
                </a:solidFill>
              </a:rPr>
              <a:t>controls </a:t>
            </a:r>
            <a:r>
              <a:rPr lang="es"/>
              <a:t>y </a:t>
            </a:r>
            <a:r>
              <a:rPr b="1" lang="es">
                <a:solidFill>
                  <a:srgbClr val="244061"/>
                </a:solidFill>
              </a:rPr>
              <a:t>autoplay</a:t>
            </a:r>
            <a:r>
              <a:rPr lang="es"/>
              <a:t>.</a:t>
            </a:r>
            <a:endParaRPr/>
          </a:p>
          <a:p>
            <a:pPr indent="0" lvl="0" marL="0" rtl="0" algn="l">
              <a:lnSpc>
                <a:spcPct val="135714"/>
              </a:lnSpc>
              <a:spcBef>
                <a:spcPts val="0"/>
              </a:spcBef>
              <a:spcAft>
                <a:spcPts val="0"/>
              </a:spcAft>
              <a:buClr>
                <a:schemeClr val="dk1"/>
              </a:buClr>
              <a:buSzPts val="1100"/>
              <a:buFont typeface="Arial"/>
              <a:buNone/>
            </a:pPr>
            <a:r>
              <a:rPr i="1" lang="es" sz="1850">
                <a:solidFill>
                  <a:srgbClr val="546E7A"/>
                </a:solidFill>
                <a:highlight>
                  <a:srgbClr val="252526"/>
                </a:highlight>
              </a:rPr>
              <a:t>&lt;!-- Ejemplo 1 --&gt;</a:t>
            </a:r>
            <a:endParaRPr i="1" sz="1850">
              <a:solidFill>
                <a:srgbClr val="546E7A"/>
              </a:solidFill>
              <a:highlight>
                <a:srgbClr val="252526"/>
              </a:highlight>
            </a:endParaRPr>
          </a:p>
          <a:p>
            <a:pPr indent="0" lvl="0" marL="0" rtl="0" algn="l">
              <a:lnSpc>
                <a:spcPct val="135714"/>
              </a:lnSpc>
              <a:spcBef>
                <a:spcPts val="0"/>
              </a:spcBef>
              <a:spcAft>
                <a:spcPts val="0"/>
              </a:spcAft>
              <a:buClr>
                <a:schemeClr val="dk1"/>
              </a:buClr>
              <a:buSzPts val="1100"/>
              <a:buFont typeface="Arial"/>
              <a:buNone/>
            </a:pPr>
            <a:r>
              <a:rPr lang="es" sz="1850">
                <a:solidFill>
                  <a:srgbClr val="89DDFF"/>
                </a:solidFill>
                <a:highlight>
                  <a:srgbClr val="252526"/>
                </a:highlight>
              </a:rPr>
              <a:t>&lt;</a:t>
            </a:r>
            <a:r>
              <a:rPr lang="es" sz="1850">
                <a:solidFill>
                  <a:srgbClr val="F07178"/>
                </a:solidFill>
                <a:highlight>
                  <a:srgbClr val="252526"/>
                </a:highlight>
              </a:rPr>
              <a:t>video</a:t>
            </a:r>
            <a:r>
              <a:rPr lang="es" sz="1850">
                <a:solidFill>
                  <a:srgbClr val="89DDFF"/>
                </a:solidFill>
                <a:highlight>
                  <a:srgbClr val="252526"/>
                </a:highlight>
              </a:rPr>
              <a:t> </a:t>
            </a:r>
            <a:r>
              <a:rPr lang="es" sz="1850">
                <a:solidFill>
                  <a:srgbClr val="C792EA"/>
                </a:solidFill>
                <a:highlight>
                  <a:srgbClr val="252526"/>
                </a:highlight>
              </a:rPr>
              <a:t>src</a:t>
            </a:r>
            <a:r>
              <a:rPr lang="es" sz="1850">
                <a:solidFill>
                  <a:srgbClr val="89DDFF"/>
                </a:solidFill>
                <a:highlight>
                  <a:srgbClr val="252526"/>
                </a:highlight>
              </a:rPr>
              <a:t>="</a:t>
            </a:r>
            <a:r>
              <a:rPr lang="es" sz="1850">
                <a:solidFill>
                  <a:srgbClr val="C3E88D"/>
                </a:solidFill>
                <a:highlight>
                  <a:srgbClr val="252526"/>
                </a:highlight>
              </a:rPr>
              <a:t>TELECENTRO LA ENEA.mp4</a:t>
            </a:r>
            <a:r>
              <a:rPr lang="es" sz="1850">
                <a:solidFill>
                  <a:srgbClr val="89DDFF"/>
                </a:solidFill>
                <a:highlight>
                  <a:srgbClr val="252526"/>
                </a:highlight>
              </a:rPr>
              <a:t>" </a:t>
            </a:r>
            <a:r>
              <a:rPr lang="es" sz="1850">
                <a:solidFill>
                  <a:srgbClr val="C792EA"/>
                </a:solidFill>
                <a:highlight>
                  <a:srgbClr val="252526"/>
                </a:highlight>
              </a:rPr>
              <a:t>poster</a:t>
            </a:r>
            <a:r>
              <a:rPr lang="es" sz="1850">
                <a:solidFill>
                  <a:srgbClr val="89DDFF"/>
                </a:solidFill>
                <a:highlight>
                  <a:srgbClr val="252526"/>
                </a:highlight>
              </a:rPr>
              <a:t>="</a:t>
            </a:r>
            <a:r>
              <a:rPr lang="es" sz="1850">
                <a:solidFill>
                  <a:srgbClr val="C3E88D"/>
                </a:solidFill>
                <a:highlight>
                  <a:srgbClr val="252526"/>
                </a:highlight>
              </a:rPr>
              <a:t>presentacion.jpg</a:t>
            </a:r>
            <a:r>
              <a:rPr lang="es" sz="1850">
                <a:solidFill>
                  <a:srgbClr val="89DDFF"/>
                </a:solidFill>
                <a:highlight>
                  <a:srgbClr val="252526"/>
                </a:highlight>
              </a:rPr>
              <a:t>" </a:t>
            </a:r>
            <a:r>
              <a:rPr lang="es" sz="1850">
                <a:solidFill>
                  <a:srgbClr val="C792EA"/>
                </a:solidFill>
                <a:highlight>
                  <a:srgbClr val="252526"/>
                </a:highlight>
              </a:rPr>
              <a:t>controls</a:t>
            </a:r>
            <a:r>
              <a:rPr lang="es" sz="1850">
                <a:solidFill>
                  <a:srgbClr val="89DDFF"/>
                </a:solidFill>
                <a:highlight>
                  <a:srgbClr val="252526"/>
                </a:highlight>
              </a:rPr>
              <a:t>&gt;&lt;/</a:t>
            </a:r>
            <a:r>
              <a:rPr lang="es" sz="1850">
                <a:solidFill>
                  <a:srgbClr val="F07178"/>
                </a:solidFill>
                <a:highlight>
                  <a:srgbClr val="252526"/>
                </a:highlight>
              </a:rPr>
              <a:t>video</a:t>
            </a:r>
            <a:r>
              <a:rPr lang="es" sz="1850">
                <a:solidFill>
                  <a:srgbClr val="89DDFF"/>
                </a:solidFill>
                <a:highlight>
                  <a:srgbClr val="252526"/>
                </a:highlight>
              </a:rPr>
              <a:t>&gt;</a:t>
            </a:r>
            <a:endParaRPr sz="1850">
              <a:solidFill>
                <a:srgbClr val="89DDFF"/>
              </a:solidFill>
              <a:highlight>
                <a:srgbClr val="252526"/>
              </a:highlight>
            </a:endParaRPr>
          </a:p>
          <a:p>
            <a:pPr indent="0" lvl="0" marL="0" rtl="0" algn="l">
              <a:lnSpc>
                <a:spcPct val="135714"/>
              </a:lnSpc>
              <a:spcBef>
                <a:spcPts val="0"/>
              </a:spcBef>
              <a:spcAft>
                <a:spcPts val="0"/>
              </a:spcAft>
              <a:buClr>
                <a:schemeClr val="dk1"/>
              </a:buClr>
              <a:buSzPts val="1100"/>
              <a:buFont typeface="Arial"/>
              <a:buNone/>
            </a:pPr>
            <a:r>
              <a:rPr i="1" lang="es" sz="1850">
                <a:solidFill>
                  <a:srgbClr val="546E7A"/>
                </a:solidFill>
                <a:highlight>
                  <a:srgbClr val="252526"/>
                </a:highlight>
              </a:rPr>
              <a:t>&lt;!-- Ejemplo 2 --&gt;</a:t>
            </a:r>
            <a:endParaRPr i="1" sz="1850">
              <a:solidFill>
                <a:srgbClr val="546E7A"/>
              </a:solidFill>
              <a:highlight>
                <a:srgbClr val="252526"/>
              </a:highlight>
            </a:endParaRPr>
          </a:p>
          <a:p>
            <a:pPr indent="0" lvl="0" marL="0" rtl="0" algn="l">
              <a:lnSpc>
                <a:spcPct val="135714"/>
              </a:lnSpc>
              <a:spcBef>
                <a:spcPts val="0"/>
              </a:spcBef>
              <a:spcAft>
                <a:spcPts val="0"/>
              </a:spcAft>
              <a:buNone/>
            </a:pPr>
            <a:r>
              <a:rPr lang="es" sz="1850">
                <a:solidFill>
                  <a:srgbClr val="89DDFF"/>
                </a:solidFill>
                <a:highlight>
                  <a:srgbClr val="252526"/>
                </a:highlight>
              </a:rPr>
              <a:t>&lt;</a:t>
            </a:r>
            <a:r>
              <a:rPr lang="es" sz="1850">
                <a:solidFill>
                  <a:srgbClr val="F07178"/>
                </a:solidFill>
                <a:highlight>
                  <a:srgbClr val="252526"/>
                </a:highlight>
              </a:rPr>
              <a:t>video</a:t>
            </a:r>
            <a:r>
              <a:rPr lang="es" sz="1850">
                <a:solidFill>
                  <a:srgbClr val="89DDFF"/>
                </a:solidFill>
                <a:highlight>
                  <a:srgbClr val="252526"/>
                </a:highlight>
              </a:rPr>
              <a:t> </a:t>
            </a:r>
            <a:r>
              <a:rPr lang="es" sz="1850">
                <a:solidFill>
                  <a:srgbClr val="C792EA"/>
                </a:solidFill>
                <a:highlight>
                  <a:srgbClr val="252526"/>
                </a:highlight>
              </a:rPr>
              <a:t>src</a:t>
            </a:r>
            <a:r>
              <a:rPr lang="es" sz="1850">
                <a:solidFill>
                  <a:srgbClr val="89DDFF"/>
                </a:solidFill>
                <a:highlight>
                  <a:srgbClr val="252526"/>
                </a:highlight>
              </a:rPr>
              <a:t>="</a:t>
            </a:r>
            <a:r>
              <a:rPr lang="es" sz="1850">
                <a:solidFill>
                  <a:srgbClr val="C3E88D"/>
                </a:solidFill>
                <a:highlight>
                  <a:srgbClr val="252526"/>
                </a:highlight>
              </a:rPr>
              <a:t>TELECENTRO LA ENEA.mp4</a:t>
            </a:r>
            <a:r>
              <a:rPr lang="es" sz="1850">
                <a:solidFill>
                  <a:srgbClr val="89DDFF"/>
                </a:solidFill>
                <a:highlight>
                  <a:srgbClr val="252526"/>
                </a:highlight>
              </a:rPr>
              <a:t>" </a:t>
            </a:r>
            <a:r>
              <a:rPr lang="es" sz="1850">
                <a:solidFill>
                  <a:srgbClr val="C792EA"/>
                </a:solidFill>
                <a:highlight>
                  <a:srgbClr val="252526"/>
                </a:highlight>
              </a:rPr>
              <a:t>autoplay</a:t>
            </a:r>
            <a:r>
              <a:rPr lang="es" sz="1850">
                <a:solidFill>
                  <a:srgbClr val="89DDFF"/>
                </a:solidFill>
                <a:highlight>
                  <a:srgbClr val="252526"/>
                </a:highlight>
              </a:rPr>
              <a:t> </a:t>
            </a:r>
            <a:r>
              <a:rPr lang="es" sz="1850">
                <a:solidFill>
                  <a:srgbClr val="C792EA"/>
                </a:solidFill>
                <a:highlight>
                  <a:srgbClr val="252526"/>
                </a:highlight>
              </a:rPr>
              <a:t>muted</a:t>
            </a:r>
            <a:r>
              <a:rPr lang="es" sz="1850">
                <a:solidFill>
                  <a:srgbClr val="89DDFF"/>
                </a:solidFill>
                <a:highlight>
                  <a:srgbClr val="252526"/>
                </a:highlight>
              </a:rPr>
              <a:t> </a:t>
            </a:r>
            <a:r>
              <a:rPr lang="es" sz="1850">
                <a:solidFill>
                  <a:srgbClr val="C792EA"/>
                </a:solidFill>
                <a:highlight>
                  <a:srgbClr val="252526"/>
                </a:highlight>
              </a:rPr>
              <a:t>loop</a:t>
            </a:r>
            <a:r>
              <a:rPr lang="es" sz="1850">
                <a:solidFill>
                  <a:srgbClr val="89DDFF"/>
                </a:solidFill>
                <a:highlight>
                  <a:srgbClr val="252526"/>
                </a:highlight>
              </a:rPr>
              <a:t>&gt;&lt;/</a:t>
            </a:r>
            <a:r>
              <a:rPr lang="es" sz="1850">
                <a:solidFill>
                  <a:srgbClr val="F07178"/>
                </a:solidFill>
                <a:highlight>
                  <a:srgbClr val="252526"/>
                </a:highlight>
              </a:rPr>
              <a:t>video</a:t>
            </a:r>
            <a:r>
              <a:rPr lang="es" sz="1850">
                <a:solidFill>
                  <a:srgbClr val="89DDFF"/>
                </a:solidFill>
                <a:highlight>
                  <a:srgbClr val="252526"/>
                </a:highlight>
              </a:rPr>
              <a:t>&gt;</a:t>
            </a:r>
            <a:endParaRPr sz="4000"/>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5" name="Shape 555"/>
        <p:cNvGrpSpPr/>
        <p:nvPr/>
      </p:nvGrpSpPr>
      <p:grpSpPr>
        <a:xfrm>
          <a:off x="0" y="0"/>
          <a:ext cx="0" cy="0"/>
          <a:chOff x="0" y="0"/>
          <a:chExt cx="0" cy="0"/>
        </a:xfrm>
      </p:grpSpPr>
      <p:sp>
        <p:nvSpPr>
          <p:cNvPr id="556" name="Google Shape;556;p93"/>
          <p:cNvSpPr txBox="1"/>
          <p:nvPr>
            <p:ph type="title"/>
          </p:nvPr>
        </p:nvSpPr>
        <p:spPr>
          <a:xfrm>
            <a:off x="457200" y="205978"/>
            <a:ext cx="8229600" cy="8574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s"/>
              <a:t>Formatos de video.</a:t>
            </a:r>
            <a:endParaRPr/>
          </a:p>
        </p:txBody>
      </p:sp>
      <p:sp>
        <p:nvSpPr>
          <p:cNvPr id="557" name="Google Shape;557;p93"/>
          <p:cNvSpPr txBox="1"/>
          <p:nvPr>
            <p:ph idx="1" type="body"/>
          </p:nvPr>
        </p:nvSpPr>
        <p:spPr>
          <a:xfrm>
            <a:off x="467544" y="1167594"/>
            <a:ext cx="8229600" cy="3394500"/>
          </a:xfrm>
          <a:prstGeom prst="rect">
            <a:avLst/>
          </a:prstGeom>
        </p:spPr>
        <p:txBody>
          <a:bodyPr anchorCtr="0" anchor="t" bIns="45700" lIns="91425" spcFirstLastPara="1" rIns="91425" wrap="square" tIns="45700">
            <a:normAutofit lnSpcReduction="20000"/>
          </a:bodyPr>
          <a:lstStyle/>
          <a:p>
            <a:pPr indent="0" lvl="0" marL="0" rtl="0" algn="l">
              <a:spcBef>
                <a:spcPts val="360"/>
              </a:spcBef>
              <a:spcAft>
                <a:spcPts val="0"/>
              </a:spcAft>
              <a:buNone/>
            </a:pPr>
            <a:r>
              <a:rPr lang="es"/>
              <a:t>U</a:t>
            </a:r>
            <a:r>
              <a:rPr lang="es"/>
              <a:t>n archivo de video tiene dos partes principales: el formato contenedor, que es el formato del video en sí y múltiples componentes codificados con diferentes codecs.</a:t>
            </a:r>
            <a:endParaRPr/>
          </a:p>
          <a:p>
            <a:pPr indent="0" lvl="0" marL="0" rtl="0" algn="l">
              <a:spcBef>
                <a:spcPts val="360"/>
              </a:spcBef>
              <a:spcAft>
                <a:spcPts val="0"/>
              </a:spcAft>
              <a:buNone/>
            </a:pPr>
            <a:r>
              <a:rPr lang="es"/>
              <a:t>Por ejemplo, un video básico suele tener, como mínimo, un componente de video y otro de audio, pero puede tener muchos más (subtítulos, imágenes, etc...).</a:t>
            </a:r>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1" name="Shape 561"/>
        <p:cNvGrpSpPr/>
        <p:nvPr/>
      </p:nvGrpSpPr>
      <p:grpSpPr>
        <a:xfrm>
          <a:off x="0" y="0"/>
          <a:ext cx="0" cy="0"/>
          <a:chOff x="0" y="0"/>
          <a:chExt cx="0" cy="0"/>
        </a:xfrm>
      </p:grpSpPr>
      <p:graphicFrame>
        <p:nvGraphicFramePr>
          <p:cNvPr id="562" name="Google Shape;562;p94"/>
          <p:cNvGraphicFramePr/>
          <p:nvPr/>
        </p:nvGraphicFramePr>
        <p:xfrm>
          <a:off x="952500" y="552450"/>
          <a:ext cx="3000000" cy="3000000"/>
        </p:xfrm>
        <a:graphic>
          <a:graphicData uri="http://schemas.openxmlformats.org/drawingml/2006/table">
            <a:tbl>
              <a:tblPr>
                <a:noFill/>
                <a:tableStyleId>{B611F316-83EF-4A9F-8C5E-F7058625F280}</a:tableStyleId>
              </a:tblPr>
              <a:tblGrid>
                <a:gridCol w="1434700"/>
                <a:gridCol w="2045500"/>
                <a:gridCol w="2141925"/>
                <a:gridCol w="1616875"/>
              </a:tblGrid>
              <a:tr h="381000">
                <a:tc>
                  <a:txBody>
                    <a:bodyPr/>
                    <a:lstStyle/>
                    <a:p>
                      <a:pPr indent="0" lvl="0" marL="0" rtl="0" algn="l">
                        <a:lnSpc>
                          <a:spcPct val="115000"/>
                        </a:lnSpc>
                        <a:spcBef>
                          <a:spcPts val="0"/>
                        </a:spcBef>
                        <a:spcAft>
                          <a:spcPts val="0"/>
                        </a:spcAft>
                        <a:buNone/>
                      </a:pPr>
                      <a:r>
                        <a:rPr b="1" lang="es">
                          <a:solidFill>
                            <a:srgbClr val="FFFFFF"/>
                          </a:solidFill>
                          <a:latin typeface="Calibri"/>
                          <a:ea typeface="Calibri"/>
                          <a:cs typeface="Calibri"/>
                          <a:sym typeface="Calibri"/>
                        </a:rPr>
                        <a:t>Formato</a:t>
                      </a:r>
                      <a:endParaRPr b="1">
                        <a:solidFill>
                          <a:srgbClr val="FFFFFF"/>
                        </a:solidFill>
                        <a:latin typeface="Calibri"/>
                        <a:ea typeface="Calibri"/>
                        <a:cs typeface="Calibri"/>
                        <a:sym typeface="Calibri"/>
                      </a:endParaRPr>
                    </a:p>
                  </a:txBody>
                  <a:tcPr marT="76200" marB="76200" marR="76200" marL="762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244061"/>
                    </a:solidFill>
                  </a:tcPr>
                </a:tc>
                <a:tc>
                  <a:txBody>
                    <a:bodyPr/>
                    <a:lstStyle/>
                    <a:p>
                      <a:pPr indent="0" lvl="0" marL="0" rtl="0" algn="l">
                        <a:lnSpc>
                          <a:spcPct val="115000"/>
                        </a:lnSpc>
                        <a:spcBef>
                          <a:spcPts val="0"/>
                        </a:spcBef>
                        <a:spcAft>
                          <a:spcPts val="0"/>
                        </a:spcAft>
                        <a:buNone/>
                      </a:pPr>
                      <a:r>
                        <a:rPr b="1" lang="es">
                          <a:solidFill>
                            <a:srgbClr val="FFFFFF"/>
                          </a:solidFill>
                          <a:latin typeface="Calibri"/>
                          <a:ea typeface="Calibri"/>
                          <a:cs typeface="Calibri"/>
                          <a:sym typeface="Calibri"/>
                        </a:rPr>
                        <a:t>Codec utilizado</a:t>
                      </a:r>
                      <a:endParaRPr b="1">
                        <a:solidFill>
                          <a:srgbClr val="FFFFFF"/>
                        </a:solidFill>
                        <a:latin typeface="Calibri"/>
                        <a:ea typeface="Calibri"/>
                        <a:cs typeface="Calibri"/>
                        <a:sym typeface="Calibri"/>
                      </a:endParaRPr>
                    </a:p>
                  </a:txBody>
                  <a:tcPr marT="76200" marB="76200" marR="76200" marL="762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244061"/>
                    </a:solidFill>
                  </a:tcPr>
                </a:tc>
                <a:tc>
                  <a:txBody>
                    <a:bodyPr/>
                    <a:lstStyle/>
                    <a:p>
                      <a:pPr indent="0" lvl="0" marL="0" rtl="0" algn="l">
                        <a:lnSpc>
                          <a:spcPct val="115000"/>
                        </a:lnSpc>
                        <a:spcBef>
                          <a:spcPts val="0"/>
                        </a:spcBef>
                        <a:spcAft>
                          <a:spcPts val="0"/>
                        </a:spcAft>
                        <a:buNone/>
                      </a:pPr>
                      <a:r>
                        <a:rPr b="1" lang="es">
                          <a:solidFill>
                            <a:srgbClr val="FFFFFF"/>
                          </a:solidFill>
                          <a:latin typeface="Calibri"/>
                          <a:ea typeface="Calibri"/>
                          <a:cs typeface="Calibri"/>
                          <a:sym typeface="Calibri"/>
                        </a:rPr>
                        <a:t>Características</a:t>
                      </a:r>
                      <a:endParaRPr b="1">
                        <a:solidFill>
                          <a:srgbClr val="FFFFFF"/>
                        </a:solidFill>
                        <a:latin typeface="Calibri"/>
                        <a:ea typeface="Calibri"/>
                        <a:cs typeface="Calibri"/>
                        <a:sym typeface="Calibri"/>
                      </a:endParaRPr>
                    </a:p>
                  </a:txBody>
                  <a:tcPr marT="76200" marB="76200" marR="76200" marL="762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244061"/>
                    </a:solidFill>
                  </a:tcPr>
                </a:tc>
                <a:tc>
                  <a:txBody>
                    <a:bodyPr/>
                    <a:lstStyle/>
                    <a:p>
                      <a:pPr indent="0" lvl="0" marL="0" rtl="0" algn="l">
                        <a:lnSpc>
                          <a:spcPct val="115000"/>
                        </a:lnSpc>
                        <a:spcBef>
                          <a:spcPts val="0"/>
                        </a:spcBef>
                        <a:spcAft>
                          <a:spcPts val="0"/>
                        </a:spcAft>
                        <a:buNone/>
                      </a:pPr>
                      <a:r>
                        <a:rPr b="1" lang="es">
                          <a:solidFill>
                            <a:srgbClr val="FFFFFF"/>
                          </a:solidFill>
                          <a:latin typeface="Calibri"/>
                          <a:ea typeface="Calibri"/>
                          <a:cs typeface="Calibri"/>
                          <a:sym typeface="Calibri"/>
                        </a:rPr>
                        <a:t>¿Recomendado?</a:t>
                      </a:r>
                      <a:endParaRPr b="1">
                        <a:solidFill>
                          <a:srgbClr val="FFFFFF"/>
                        </a:solidFill>
                        <a:latin typeface="Calibri"/>
                        <a:ea typeface="Calibri"/>
                        <a:cs typeface="Calibri"/>
                        <a:sym typeface="Calibri"/>
                      </a:endParaRPr>
                    </a:p>
                  </a:txBody>
                  <a:tcPr marT="76200" marB="76200" marR="76200" marL="762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244061"/>
                    </a:solidFill>
                  </a:tcPr>
                </a:tc>
              </a:tr>
              <a:tr h="381000">
                <a:tc>
                  <a:txBody>
                    <a:bodyPr/>
                    <a:lstStyle/>
                    <a:p>
                      <a:pPr indent="0" lvl="0" marL="76200" marR="76200" rtl="0" algn="l">
                        <a:lnSpc>
                          <a:spcPct val="115000"/>
                        </a:lnSpc>
                        <a:spcBef>
                          <a:spcPts val="0"/>
                        </a:spcBef>
                        <a:spcAft>
                          <a:spcPts val="0"/>
                        </a:spcAft>
                        <a:buNone/>
                      </a:pPr>
                      <a:r>
                        <a:rPr lang="es">
                          <a:uFill>
                            <a:noFill/>
                          </a:uFill>
                          <a:latin typeface="Calibri"/>
                          <a:ea typeface="Calibri"/>
                          <a:cs typeface="Calibri"/>
                          <a:sym typeface="Calibri"/>
                          <a:hlinkClick r:id="rId3"/>
                        </a:rPr>
                        <a:t>MP4</a:t>
                      </a:r>
                      <a:endParaRPr>
                        <a:latin typeface="Calibri"/>
                        <a:ea typeface="Calibri"/>
                        <a:cs typeface="Calibri"/>
                        <a:sym typeface="Calibri"/>
                      </a:endParaRPr>
                    </a:p>
                  </a:txBody>
                  <a:tcPr marT="76200" marB="76200" marR="76200" marL="762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76200" marR="76200" rtl="0" algn="l">
                        <a:lnSpc>
                          <a:spcPct val="115000"/>
                        </a:lnSpc>
                        <a:spcBef>
                          <a:spcPts val="0"/>
                        </a:spcBef>
                        <a:spcAft>
                          <a:spcPts val="0"/>
                        </a:spcAft>
                        <a:buNone/>
                      </a:pPr>
                      <a:r>
                        <a:rPr lang="es">
                          <a:uFill>
                            <a:noFill/>
                          </a:uFill>
                          <a:latin typeface="Calibri"/>
                          <a:ea typeface="Calibri"/>
                          <a:cs typeface="Calibri"/>
                          <a:sym typeface="Calibri"/>
                          <a:hlinkClick r:id="rId4"/>
                        </a:rPr>
                        <a:t>x264</a:t>
                      </a:r>
                      <a:r>
                        <a:rPr lang="es">
                          <a:latin typeface="Calibri"/>
                          <a:ea typeface="Calibri"/>
                          <a:cs typeface="Calibri"/>
                          <a:sym typeface="Calibri"/>
                        </a:rPr>
                        <a:t>, </a:t>
                      </a:r>
                      <a:r>
                        <a:rPr lang="es">
                          <a:uFill>
                            <a:noFill/>
                          </a:uFill>
                          <a:latin typeface="Calibri"/>
                          <a:ea typeface="Calibri"/>
                          <a:cs typeface="Calibri"/>
                          <a:sym typeface="Calibri"/>
                          <a:hlinkClick r:id="rId5"/>
                        </a:rPr>
                        <a:t>DivX H264</a:t>
                      </a:r>
                      <a:endParaRPr>
                        <a:latin typeface="Calibri"/>
                        <a:ea typeface="Calibri"/>
                        <a:cs typeface="Calibri"/>
                        <a:sym typeface="Calibri"/>
                      </a:endParaRPr>
                    </a:p>
                  </a:txBody>
                  <a:tcPr marT="76200" marB="76200" marR="76200" marL="762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s">
                          <a:latin typeface="Calibri"/>
                          <a:ea typeface="Calibri"/>
                          <a:cs typeface="Calibri"/>
                          <a:sym typeface="Calibri"/>
                        </a:rPr>
                        <a:t>Alta calidad. Codec x264 libre.</a:t>
                      </a:r>
                      <a:endParaRPr>
                        <a:latin typeface="Calibri"/>
                        <a:ea typeface="Calibri"/>
                        <a:cs typeface="Calibri"/>
                        <a:sym typeface="Calibri"/>
                      </a:endParaRPr>
                    </a:p>
                  </a:txBody>
                  <a:tcPr marT="76200" marB="76200" marR="76200" marL="762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76200" marR="76200" rtl="0" algn="l">
                        <a:lnSpc>
                          <a:spcPct val="115000"/>
                        </a:lnSpc>
                        <a:spcBef>
                          <a:spcPts val="0"/>
                        </a:spcBef>
                        <a:spcAft>
                          <a:spcPts val="0"/>
                        </a:spcAft>
                        <a:buNone/>
                      </a:pPr>
                      <a:r>
                        <a:rPr lang="es">
                          <a:latin typeface="Calibri"/>
                          <a:ea typeface="Calibri"/>
                          <a:cs typeface="Calibri"/>
                          <a:sym typeface="Calibri"/>
                        </a:rPr>
                        <a:t>Sí, </a:t>
                      </a:r>
                      <a:r>
                        <a:rPr lang="es">
                          <a:uFill>
                            <a:noFill/>
                          </a:uFill>
                          <a:latin typeface="Calibri"/>
                          <a:ea typeface="Calibri"/>
                          <a:cs typeface="Calibri"/>
                          <a:sym typeface="Calibri"/>
                          <a:hlinkClick r:id="rId6"/>
                        </a:rPr>
                        <a:t>buen soporte</a:t>
                      </a:r>
                      <a:endParaRPr>
                        <a:latin typeface="Calibri"/>
                        <a:ea typeface="Calibri"/>
                        <a:cs typeface="Calibri"/>
                        <a:sym typeface="Calibri"/>
                      </a:endParaRPr>
                    </a:p>
                  </a:txBody>
                  <a:tcPr marT="76200" marB="76200" marR="76200" marL="762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381000">
                <a:tc>
                  <a:txBody>
                    <a:bodyPr/>
                    <a:lstStyle/>
                    <a:p>
                      <a:pPr indent="0" lvl="0" marL="76200" marR="76200" rtl="0" algn="l">
                        <a:lnSpc>
                          <a:spcPct val="115000"/>
                        </a:lnSpc>
                        <a:spcBef>
                          <a:spcPts val="0"/>
                        </a:spcBef>
                        <a:spcAft>
                          <a:spcPts val="0"/>
                        </a:spcAft>
                        <a:buNone/>
                      </a:pPr>
                      <a:r>
                        <a:rPr lang="es">
                          <a:uFill>
                            <a:noFill/>
                          </a:uFill>
                          <a:latin typeface="Calibri"/>
                          <a:ea typeface="Calibri"/>
                          <a:cs typeface="Calibri"/>
                          <a:sym typeface="Calibri"/>
                          <a:hlinkClick r:id="rId7"/>
                        </a:rPr>
                        <a:t>WebM</a:t>
                      </a:r>
                      <a:endParaRPr>
                        <a:latin typeface="Calibri"/>
                        <a:ea typeface="Calibri"/>
                        <a:cs typeface="Calibri"/>
                        <a:sym typeface="Calibri"/>
                      </a:endParaRPr>
                    </a:p>
                  </a:txBody>
                  <a:tcPr marT="76200" marB="76200" marR="76200" marL="762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s">
                          <a:latin typeface="Calibri"/>
                          <a:ea typeface="Calibri"/>
                          <a:cs typeface="Calibri"/>
                          <a:sym typeface="Calibri"/>
                        </a:rPr>
                        <a:t>VP8, VP9</a:t>
                      </a:r>
                      <a:endParaRPr>
                        <a:latin typeface="Calibri"/>
                        <a:ea typeface="Calibri"/>
                        <a:cs typeface="Calibri"/>
                        <a:sym typeface="Calibri"/>
                      </a:endParaRPr>
                    </a:p>
                  </a:txBody>
                  <a:tcPr marT="76200" marB="76200" marR="76200" marL="762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s">
                          <a:latin typeface="Calibri"/>
                          <a:ea typeface="Calibri"/>
                          <a:cs typeface="Calibri"/>
                          <a:sym typeface="Calibri"/>
                        </a:rPr>
                        <a:t>Alternativa libre a MP4 de Google.</a:t>
                      </a:r>
                      <a:endParaRPr>
                        <a:latin typeface="Calibri"/>
                        <a:ea typeface="Calibri"/>
                        <a:cs typeface="Calibri"/>
                        <a:sym typeface="Calibri"/>
                      </a:endParaRPr>
                    </a:p>
                  </a:txBody>
                  <a:tcPr marT="76200" marB="76200" marR="76200" marL="762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76200" marR="76200" rtl="0" algn="l">
                        <a:lnSpc>
                          <a:spcPct val="115000"/>
                        </a:lnSpc>
                        <a:spcBef>
                          <a:spcPts val="0"/>
                        </a:spcBef>
                        <a:spcAft>
                          <a:spcPts val="0"/>
                        </a:spcAft>
                        <a:buNone/>
                      </a:pPr>
                      <a:r>
                        <a:rPr lang="es">
                          <a:latin typeface="Calibri"/>
                          <a:ea typeface="Calibri"/>
                          <a:cs typeface="Calibri"/>
                          <a:sym typeface="Calibri"/>
                        </a:rPr>
                        <a:t>Sí, </a:t>
                      </a:r>
                      <a:r>
                        <a:rPr lang="es">
                          <a:uFill>
                            <a:noFill/>
                          </a:uFill>
                          <a:latin typeface="Calibri"/>
                          <a:ea typeface="Calibri"/>
                          <a:cs typeface="Calibri"/>
                          <a:sym typeface="Calibri"/>
                          <a:hlinkClick r:id="rId8"/>
                        </a:rPr>
                        <a:t>soporte medio</a:t>
                      </a:r>
                      <a:endParaRPr>
                        <a:latin typeface="Calibri"/>
                        <a:ea typeface="Calibri"/>
                        <a:cs typeface="Calibri"/>
                        <a:sym typeface="Calibri"/>
                      </a:endParaRPr>
                    </a:p>
                  </a:txBody>
                  <a:tcPr marT="76200" marB="76200" marR="76200" marL="762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381000">
                <a:tc>
                  <a:txBody>
                    <a:bodyPr/>
                    <a:lstStyle/>
                    <a:p>
                      <a:pPr indent="0" lvl="0" marL="76200" marR="76200" rtl="0" algn="l">
                        <a:lnSpc>
                          <a:spcPct val="115000"/>
                        </a:lnSpc>
                        <a:spcBef>
                          <a:spcPts val="0"/>
                        </a:spcBef>
                        <a:spcAft>
                          <a:spcPts val="0"/>
                        </a:spcAft>
                        <a:buNone/>
                      </a:pPr>
                      <a:r>
                        <a:rPr lang="es">
                          <a:uFill>
                            <a:noFill/>
                          </a:uFill>
                          <a:latin typeface="Calibri"/>
                          <a:ea typeface="Calibri"/>
                          <a:cs typeface="Calibri"/>
                          <a:sym typeface="Calibri"/>
                          <a:hlinkClick r:id="rId9"/>
                        </a:rPr>
                        <a:t>AV1</a:t>
                      </a:r>
                      <a:endParaRPr>
                        <a:latin typeface="Calibri"/>
                        <a:ea typeface="Calibri"/>
                        <a:cs typeface="Calibri"/>
                        <a:sym typeface="Calibri"/>
                      </a:endParaRPr>
                    </a:p>
                  </a:txBody>
                  <a:tcPr marT="76200" marB="76200" marR="76200" marL="762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s">
                          <a:latin typeface="Calibri"/>
                          <a:ea typeface="Calibri"/>
                          <a:cs typeface="Calibri"/>
                          <a:sym typeface="Calibri"/>
                        </a:rPr>
                        <a:t>Basado en VP10, Daala y Thor</a:t>
                      </a:r>
                      <a:endParaRPr>
                        <a:latin typeface="Calibri"/>
                        <a:ea typeface="Calibri"/>
                        <a:cs typeface="Calibri"/>
                        <a:sym typeface="Calibri"/>
                      </a:endParaRPr>
                    </a:p>
                  </a:txBody>
                  <a:tcPr marT="76200" marB="76200" marR="76200" marL="762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s">
                          <a:latin typeface="Calibri"/>
                          <a:ea typeface="Calibri"/>
                          <a:cs typeface="Calibri"/>
                          <a:sym typeface="Calibri"/>
                        </a:rPr>
                        <a:t>Compite con HEVC/H.265</a:t>
                      </a:r>
                      <a:endParaRPr>
                        <a:latin typeface="Calibri"/>
                        <a:ea typeface="Calibri"/>
                        <a:cs typeface="Calibri"/>
                        <a:sym typeface="Calibri"/>
                      </a:endParaRPr>
                    </a:p>
                  </a:txBody>
                  <a:tcPr marT="76200" marB="76200" marR="76200" marL="762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76200" marR="76200" rtl="0" algn="l">
                        <a:lnSpc>
                          <a:spcPct val="115000"/>
                        </a:lnSpc>
                        <a:spcBef>
                          <a:spcPts val="0"/>
                        </a:spcBef>
                        <a:spcAft>
                          <a:spcPts val="0"/>
                        </a:spcAft>
                        <a:buNone/>
                      </a:pPr>
                      <a:r>
                        <a:rPr lang="es">
                          <a:latin typeface="Calibri"/>
                          <a:ea typeface="Calibri"/>
                          <a:cs typeface="Calibri"/>
                          <a:sym typeface="Calibri"/>
                        </a:rPr>
                        <a:t>No, </a:t>
                      </a:r>
                      <a:r>
                        <a:rPr lang="es">
                          <a:uFill>
                            <a:noFill/>
                          </a:uFill>
                          <a:latin typeface="Calibri"/>
                          <a:ea typeface="Calibri"/>
                          <a:cs typeface="Calibri"/>
                          <a:sym typeface="Calibri"/>
                          <a:hlinkClick r:id="rId10"/>
                        </a:rPr>
                        <a:t>soporte bajo</a:t>
                      </a:r>
                      <a:endParaRPr>
                        <a:latin typeface="Calibri"/>
                        <a:ea typeface="Calibri"/>
                        <a:cs typeface="Calibri"/>
                        <a:sym typeface="Calibri"/>
                      </a:endParaRPr>
                    </a:p>
                  </a:txBody>
                  <a:tcPr marT="76200" marB="76200" marR="76200" marL="762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None/>
                      </a:pPr>
                      <a:r>
                        <a:rPr lang="es">
                          <a:latin typeface="Calibri"/>
                          <a:ea typeface="Calibri"/>
                          <a:cs typeface="Calibri"/>
                          <a:sym typeface="Calibri"/>
                        </a:rPr>
                        <a:t>HEVC</a:t>
                      </a:r>
                      <a:endParaRPr>
                        <a:latin typeface="Calibri"/>
                        <a:ea typeface="Calibri"/>
                        <a:cs typeface="Calibri"/>
                        <a:sym typeface="Calibri"/>
                      </a:endParaRPr>
                    </a:p>
                  </a:txBody>
                  <a:tcPr marT="76200" marB="76200" marR="76200" marL="762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76200" marR="76200" rtl="0" algn="l">
                        <a:lnSpc>
                          <a:spcPct val="115000"/>
                        </a:lnSpc>
                        <a:spcBef>
                          <a:spcPts val="0"/>
                        </a:spcBef>
                        <a:spcAft>
                          <a:spcPts val="0"/>
                        </a:spcAft>
                        <a:buNone/>
                      </a:pPr>
                      <a:r>
                        <a:rPr lang="es">
                          <a:uFill>
                            <a:noFill/>
                          </a:uFill>
                          <a:latin typeface="Calibri"/>
                          <a:ea typeface="Calibri"/>
                          <a:cs typeface="Calibri"/>
                          <a:sym typeface="Calibri"/>
                          <a:hlinkClick r:id="rId11"/>
                        </a:rPr>
                        <a:t>x265</a:t>
                      </a:r>
                      <a:r>
                        <a:rPr lang="es">
                          <a:latin typeface="Calibri"/>
                          <a:ea typeface="Calibri"/>
                          <a:cs typeface="Calibri"/>
                          <a:sym typeface="Calibri"/>
                        </a:rPr>
                        <a:t>, </a:t>
                      </a:r>
                      <a:r>
                        <a:rPr lang="es">
                          <a:uFill>
                            <a:noFill/>
                          </a:uFill>
                          <a:latin typeface="Calibri"/>
                          <a:ea typeface="Calibri"/>
                          <a:cs typeface="Calibri"/>
                          <a:sym typeface="Calibri"/>
                          <a:hlinkClick r:id="rId12"/>
                        </a:rPr>
                        <a:t>DivX HEVC</a:t>
                      </a:r>
                      <a:endParaRPr>
                        <a:latin typeface="Calibri"/>
                        <a:ea typeface="Calibri"/>
                        <a:cs typeface="Calibri"/>
                        <a:sym typeface="Calibri"/>
                      </a:endParaRPr>
                    </a:p>
                  </a:txBody>
                  <a:tcPr marT="76200" marB="76200" marR="76200" marL="762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s">
                          <a:latin typeface="Calibri"/>
                          <a:ea typeface="Calibri"/>
                          <a:cs typeface="Calibri"/>
                          <a:sym typeface="Calibri"/>
                        </a:rPr>
                        <a:t>Futura evolución de MP4.</a:t>
                      </a:r>
                      <a:endParaRPr>
                        <a:latin typeface="Calibri"/>
                        <a:ea typeface="Calibri"/>
                        <a:cs typeface="Calibri"/>
                        <a:sym typeface="Calibri"/>
                      </a:endParaRPr>
                    </a:p>
                  </a:txBody>
                  <a:tcPr marT="76200" marB="76200" marR="76200" marL="762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76200" marR="76200" rtl="0" algn="l">
                        <a:lnSpc>
                          <a:spcPct val="115000"/>
                        </a:lnSpc>
                        <a:spcBef>
                          <a:spcPts val="0"/>
                        </a:spcBef>
                        <a:spcAft>
                          <a:spcPts val="0"/>
                        </a:spcAft>
                        <a:buNone/>
                      </a:pPr>
                      <a:r>
                        <a:rPr lang="es">
                          <a:latin typeface="Calibri"/>
                          <a:ea typeface="Calibri"/>
                          <a:cs typeface="Calibri"/>
                          <a:sym typeface="Calibri"/>
                        </a:rPr>
                        <a:t>No, </a:t>
                      </a:r>
                      <a:r>
                        <a:rPr lang="es">
                          <a:uFill>
                            <a:noFill/>
                          </a:uFill>
                          <a:latin typeface="Calibri"/>
                          <a:ea typeface="Calibri"/>
                          <a:cs typeface="Calibri"/>
                          <a:sym typeface="Calibri"/>
                          <a:hlinkClick r:id="rId13"/>
                        </a:rPr>
                        <a:t>poco soporte</a:t>
                      </a:r>
                      <a:endParaRPr>
                        <a:latin typeface="Calibri"/>
                        <a:ea typeface="Calibri"/>
                        <a:cs typeface="Calibri"/>
                        <a:sym typeface="Calibri"/>
                      </a:endParaRPr>
                    </a:p>
                  </a:txBody>
                  <a:tcPr marT="76200" marB="76200" marR="76200" marL="762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381000">
                <a:tc>
                  <a:txBody>
                    <a:bodyPr/>
                    <a:lstStyle/>
                    <a:p>
                      <a:pPr indent="0" lvl="0" marL="76200" marR="76200" rtl="0" algn="l">
                        <a:lnSpc>
                          <a:spcPct val="115000"/>
                        </a:lnSpc>
                        <a:spcBef>
                          <a:spcPts val="0"/>
                        </a:spcBef>
                        <a:spcAft>
                          <a:spcPts val="0"/>
                        </a:spcAft>
                        <a:buNone/>
                      </a:pPr>
                      <a:r>
                        <a:rPr lang="es">
                          <a:uFill>
                            <a:noFill/>
                          </a:uFill>
                          <a:latin typeface="Calibri"/>
                          <a:ea typeface="Calibri"/>
                          <a:cs typeface="Calibri"/>
                          <a:sym typeface="Calibri"/>
                          <a:hlinkClick r:id="rId14"/>
                        </a:rPr>
                        <a:t>OGV</a:t>
                      </a:r>
                      <a:endParaRPr>
                        <a:latin typeface="Calibri"/>
                        <a:ea typeface="Calibri"/>
                        <a:cs typeface="Calibri"/>
                        <a:sym typeface="Calibri"/>
                      </a:endParaRPr>
                    </a:p>
                  </a:txBody>
                  <a:tcPr marT="76200" marB="76200" marR="76200" marL="762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76200" marR="76200" rtl="0" algn="l">
                        <a:lnSpc>
                          <a:spcPct val="115000"/>
                        </a:lnSpc>
                        <a:spcBef>
                          <a:spcPts val="0"/>
                        </a:spcBef>
                        <a:spcAft>
                          <a:spcPts val="0"/>
                        </a:spcAft>
                        <a:buNone/>
                      </a:pPr>
                      <a:r>
                        <a:rPr lang="es">
                          <a:uFill>
                            <a:noFill/>
                          </a:uFill>
                          <a:latin typeface="Calibri"/>
                          <a:ea typeface="Calibri"/>
                          <a:cs typeface="Calibri"/>
                          <a:sym typeface="Calibri"/>
                          <a:hlinkClick r:id="rId15"/>
                        </a:rPr>
                        <a:t>Theora</a:t>
                      </a:r>
                      <a:endParaRPr>
                        <a:latin typeface="Calibri"/>
                        <a:ea typeface="Calibri"/>
                        <a:cs typeface="Calibri"/>
                        <a:sym typeface="Calibri"/>
                      </a:endParaRPr>
                    </a:p>
                  </a:txBody>
                  <a:tcPr marT="76200" marB="76200" marR="76200" marL="762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s">
                          <a:latin typeface="Calibri"/>
                          <a:ea typeface="Calibri"/>
                          <a:cs typeface="Calibri"/>
                          <a:sym typeface="Calibri"/>
                        </a:rPr>
                        <a:t>Alternativa libre a MP4.</a:t>
                      </a:r>
                      <a:endParaRPr>
                        <a:latin typeface="Calibri"/>
                        <a:ea typeface="Calibri"/>
                        <a:cs typeface="Calibri"/>
                        <a:sym typeface="Calibri"/>
                      </a:endParaRPr>
                    </a:p>
                  </a:txBody>
                  <a:tcPr marT="76200" marB="76200" marR="76200" marL="762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76200" marR="76200" rtl="0" algn="l">
                        <a:lnSpc>
                          <a:spcPct val="115000"/>
                        </a:lnSpc>
                        <a:spcBef>
                          <a:spcPts val="0"/>
                        </a:spcBef>
                        <a:spcAft>
                          <a:spcPts val="0"/>
                        </a:spcAft>
                        <a:buNone/>
                      </a:pPr>
                      <a:r>
                        <a:rPr lang="es">
                          <a:uFill>
                            <a:noFill/>
                          </a:uFill>
                          <a:latin typeface="Calibri"/>
                          <a:ea typeface="Calibri"/>
                          <a:cs typeface="Calibri"/>
                          <a:sym typeface="Calibri"/>
                          <a:hlinkClick r:id="rId16"/>
                        </a:rPr>
                        <a:t>Con precaución</a:t>
                      </a:r>
                      <a:endParaRPr>
                        <a:latin typeface="Calibri"/>
                        <a:ea typeface="Calibri"/>
                        <a:cs typeface="Calibri"/>
                        <a:sym typeface="Calibri"/>
                      </a:endParaRPr>
                    </a:p>
                  </a:txBody>
                  <a:tcPr marT="76200" marB="76200" marR="76200" marL="762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None/>
                      </a:pPr>
                      <a:r>
                        <a:rPr lang="es">
                          <a:latin typeface="Calibri"/>
                          <a:ea typeface="Calibri"/>
                          <a:cs typeface="Calibri"/>
                          <a:sym typeface="Calibri"/>
                        </a:rPr>
                        <a:t>MKV</a:t>
                      </a:r>
                      <a:endParaRPr>
                        <a:latin typeface="Calibri"/>
                        <a:ea typeface="Calibri"/>
                        <a:cs typeface="Calibri"/>
                        <a:sym typeface="Calibri"/>
                      </a:endParaRPr>
                    </a:p>
                  </a:txBody>
                  <a:tcPr marT="76200" marB="76200" marR="76200" marL="762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76200" marR="76200" rtl="0" algn="l">
                        <a:lnSpc>
                          <a:spcPct val="115000"/>
                        </a:lnSpc>
                        <a:spcBef>
                          <a:spcPts val="0"/>
                        </a:spcBef>
                        <a:spcAft>
                          <a:spcPts val="0"/>
                        </a:spcAft>
                        <a:buNone/>
                      </a:pPr>
                      <a:r>
                        <a:rPr lang="es">
                          <a:uFill>
                            <a:noFill/>
                          </a:uFill>
                          <a:latin typeface="Calibri"/>
                          <a:ea typeface="Calibri"/>
                          <a:cs typeface="Calibri"/>
                          <a:sym typeface="Calibri"/>
                          <a:hlinkClick r:id="rId17"/>
                        </a:rPr>
                        <a:t>Matroska</a:t>
                      </a:r>
                      <a:endParaRPr>
                        <a:latin typeface="Calibri"/>
                        <a:ea typeface="Calibri"/>
                        <a:cs typeface="Calibri"/>
                        <a:sym typeface="Calibri"/>
                      </a:endParaRPr>
                    </a:p>
                  </a:txBody>
                  <a:tcPr marT="76200" marB="76200" marR="76200" marL="762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s">
                          <a:latin typeface="Calibri"/>
                          <a:ea typeface="Calibri"/>
                          <a:cs typeface="Calibri"/>
                          <a:sym typeface="Calibri"/>
                        </a:rPr>
                        <a:t>Buena compresión. Potente.</a:t>
                      </a:r>
                      <a:endParaRPr>
                        <a:latin typeface="Calibri"/>
                        <a:ea typeface="Calibri"/>
                        <a:cs typeface="Calibri"/>
                        <a:sym typeface="Calibri"/>
                      </a:endParaRPr>
                    </a:p>
                  </a:txBody>
                  <a:tcPr marT="76200" marB="76200" marR="76200" marL="762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s">
                          <a:latin typeface="Calibri"/>
                          <a:ea typeface="Calibri"/>
                          <a:cs typeface="Calibri"/>
                          <a:sym typeface="Calibri"/>
                        </a:rPr>
                        <a:t>No, alto consumo CPU</a:t>
                      </a:r>
                      <a:endParaRPr>
                        <a:latin typeface="Calibri"/>
                        <a:ea typeface="Calibri"/>
                        <a:cs typeface="Calibri"/>
                        <a:sym typeface="Calibri"/>
                      </a:endParaRPr>
                    </a:p>
                  </a:txBody>
                  <a:tcPr marT="76200" marB="76200" marR="76200" marL="762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None/>
                      </a:pPr>
                      <a:r>
                        <a:rPr lang="es">
                          <a:latin typeface="Calibri"/>
                          <a:ea typeface="Calibri"/>
                          <a:cs typeface="Calibri"/>
                          <a:sym typeface="Calibri"/>
                        </a:rPr>
                        <a:t>AVI</a:t>
                      </a:r>
                      <a:endParaRPr>
                        <a:latin typeface="Calibri"/>
                        <a:ea typeface="Calibri"/>
                        <a:cs typeface="Calibri"/>
                        <a:sym typeface="Calibri"/>
                      </a:endParaRPr>
                    </a:p>
                  </a:txBody>
                  <a:tcPr marT="76200" marB="76200" marR="76200" marL="762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76200" marR="76200" rtl="0" algn="l">
                        <a:lnSpc>
                          <a:spcPct val="115000"/>
                        </a:lnSpc>
                        <a:spcBef>
                          <a:spcPts val="0"/>
                        </a:spcBef>
                        <a:spcAft>
                          <a:spcPts val="0"/>
                        </a:spcAft>
                        <a:buNone/>
                      </a:pPr>
                      <a:r>
                        <a:rPr lang="es">
                          <a:uFill>
                            <a:noFill/>
                          </a:uFill>
                          <a:latin typeface="Calibri"/>
                          <a:ea typeface="Calibri"/>
                          <a:cs typeface="Calibri"/>
                          <a:sym typeface="Calibri"/>
                          <a:hlinkClick r:id="rId18"/>
                        </a:rPr>
                        <a:t>XviD</a:t>
                      </a:r>
                      <a:r>
                        <a:rPr lang="es">
                          <a:latin typeface="Calibri"/>
                          <a:ea typeface="Calibri"/>
                          <a:cs typeface="Calibri"/>
                          <a:sym typeface="Calibri"/>
                        </a:rPr>
                        <a:t>, </a:t>
                      </a:r>
                      <a:r>
                        <a:rPr lang="es">
                          <a:uFill>
                            <a:noFill/>
                          </a:uFill>
                          <a:latin typeface="Calibri"/>
                          <a:ea typeface="Calibri"/>
                          <a:cs typeface="Calibri"/>
                          <a:sym typeface="Calibri"/>
                          <a:hlinkClick r:id="rId19"/>
                        </a:rPr>
                        <a:t>DivX 3/5</a:t>
                      </a:r>
                      <a:endParaRPr>
                        <a:latin typeface="Calibri"/>
                        <a:ea typeface="Calibri"/>
                        <a:cs typeface="Calibri"/>
                        <a:sym typeface="Calibri"/>
                      </a:endParaRPr>
                    </a:p>
                  </a:txBody>
                  <a:tcPr marT="76200" marB="76200" marR="76200" marL="762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s">
                          <a:latin typeface="Calibri"/>
                          <a:ea typeface="Calibri"/>
                          <a:cs typeface="Calibri"/>
                          <a:sym typeface="Calibri"/>
                        </a:rPr>
                        <a:t>Menor compresión que MP4.</a:t>
                      </a:r>
                      <a:endParaRPr>
                        <a:latin typeface="Calibri"/>
                        <a:ea typeface="Calibri"/>
                        <a:cs typeface="Calibri"/>
                        <a:sym typeface="Calibri"/>
                      </a:endParaRPr>
                    </a:p>
                  </a:txBody>
                  <a:tcPr marT="76200" marB="76200" marR="76200" marL="762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s">
                          <a:latin typeface="Calibri"/>
                          <a:ea typeface="Calibri"/>
                          <a:cs typeface="Calibri"/>
                          <a:sym typeface="Calibri"/>
                        </a:rPr>
                        <a:t>No, anticuado</a:t>
                      </a:r>
                      <a:endParaRPr>
                        <a:latin typeface="Calibri"/>
                        <a:ea typeface="Calibri"/>
                        <a:cs typeface="Calibri"/>
                        <a:sym typeface="Calibri"/>
                      </a:endParaRPr>
                    </a:p>
                  </a:txBody>
                  <a:tcPr marT="76200" marB="76200" marR="76200" marL="762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bl>
          </a:graphicData>
        </a:graphic>
      </p:graphicFrame>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6" name="Shape 566"/>
        <p:cNvGrpSpPr/>
        <p:nvPr/>
      </p:nvGrpSpPr>
      <p:grpSpPr>
        <a:xfrm>
          <a:off x="0" y="0"/>
          <a:ext cx="0" cy="0"/>
          <a:chOff x="0" y="0"/>
          <a:chExt cx="0" cy="0"/>
        </a:xfrm>
      </p:grpSpPr>
      <p:sp>
        <p:nvSpPr>
          <p:cNvPr id="567" name="Google Shape;567;p95"/>
          <p:cNvSpPr txBox="1"/>
          <p:nvPr>
            <p:ph idx="1" type="body"/>
          </p:nvPr>
        </p:nvSpPr>
        <p:spPr>
          <a:xfrm>
            <a:off x="467550" y="546501"/>
            <a:ext cx="8229600" cy="4015500"/>
          </a:xfrm>
          <a:prstGeom prst="rect">
            <a:avLst/>
          </a:prstGeom>
        </p:spPr>
        <p:txBody>
          <a:bodyPr anchorCtr="0" anchor="t" bIns="45700" lIns="91425" spcFirstLastPara="1" rIns="91425" wrap="square" tIns="45700">
            <a:normAutofit fontScale="62500" lnSpcReduction="20000"/>
          </a:bodyPr>
          <a:lstStyle/>
          <a:p>
            <a:pPr indent="0" lvl="0" marL="0" rtl="0" algn="l">
              <a:spcBef>
                <a:spcPts val="360"/>
              </a:spcBef>
              <a:spcAft>
                <a:spcPts val="0"/>
              </a:spcAft>
              <a:buNone/>
            </a:pPr>
            <a:r>
              <a:rPr lang="es"/>
              <a:t>Si utilizamos la etiqueta &lt;video&gt; como etiqueta contenedora, podemos incluir etiquetas &lt;source&gt; en su interior para proporcionar formatos alternativos y tener mayor compatibilidad con otros navegadores y navegadores antiguos que no soporten HTML5:</a:t>
            </a:r>
            <a:endParaRPr/>
          </a:p>
          <a:p>
            <a:pPr indent="0" lvl="0" marL="0" rtl="0" algn="l">
              <a:spcBef>
                <a:spcPts val="360"/>
              </a:spcBef>
              <a:spcAft>
                <a:spcPts val="0"/>
              </a:spcAft>
              <a:buNone/>
            </a:pPr>
            <a:r>
              <a:t/>
            </a:r>
            <a:endParaRPr/>
          </a:p>
          <a:p>
            <a:pPr indent="0" lvl="0" marL="0" rtl="0" algn="l">
              <a:lnSpc>
                <a:spcPct val="135714"/>
              </a:lnSpc>
              <a:spcBef>
                <a:spcPts val="0"/>
              </a:spcBef>
              <a:spcAft>
                <a:spcPts val="0"/>
              </a:spcAft>
              <a:buClr>
                <a:schemeClr val="dk1"/>
              </a:buClr>
              <a:buSzPct val="36421"/>
              <a:buFont typeface="Arial"/>
              <a:buNone/>
            </a:pPr>
            <a:r>
              <a:rPr lang="es" sz="3020">
                <a:solidFill>
                  <a:srgbClr val="89DDFF"/>
                </a:solidFill>
                <a:highlight>
                  <a:srgbClr val="252526"/>
                </a:highlight>
              </a:rPr>
              <a:t>&lt;</a:t>
            </a:r>
            <a:r>
              <a:rPr lang="es" sz="3020">
                <a:solidFill>
                  <a:srgbClr val="F07178"/>
                </a:solidFill>
                <a:highlight>
                  <a:srgbClr val="252526"/>
                </a:highlight>
              </a:rPr>
              <a:t>video</a:t>
            </a:r>
            <a:r>
              <a:rPr lang="es" sz="3020">
                <a:solidFill>
                  <a:srgbClr val="89DDFF"/>
                </a:solidFill>
                <a:highlight>
                  <a:srgbClr val="252526"/>
                </a:highlight>
              </a:rPr>
              <a:t> </a:t>
            </a:r>
            <a:r>
              <a:rPr lang="es" sz="3020">
                <a:solidFill>
                  <a:srgbClr val="C792EA"/>
                </a:solidFill>
                <a:highlight>
                  <a:srgbClr val="252526"/>
                </a:highlight>
              </a:rPr>
              <a:t>width</a:t>
            </a:r>
            <a:r>
              <a:rPr lang="es" sz="3020">
                <a:solidFill>
                  <a:srgbClr val="89DDFF"/>
                </a:solidFill>
                <a:highlight>
                  <a:srgbClr val="252526"/>
                </a:highlight>
              </a:rPr>
              <a:t>="</a:t>
            </a:r>
            <a:r>
              <a:rPr lang="es" sz="3020">
                <a:solidFill>
                  <a:srgbClr val="C3E88D"/>
                </a:solidFill>
                <a:highlight>
                  <a:srgbClr val="252526"/>
                </a:highlight>
              </a:rPr>
              <a:t>640</a:t>
            </a:r>
            <a:r>
              <a:rPr lang="es" sz="3020">
                <a:solidFill>
                  <a:srgbClr val="89DDFF"/>
                </a:solidFill>
                <a:highlight>
                  <a:srgbClr val="252526"/>
                </a:highlight>
              </a:rPr>
              <a:t>" </a:t>
            </a:r>
            <a:r>
              <a:rPr lang="es" sz="3020">
                <a:solidFill>
                  <a:srgbClr val="C792EA"/>
                </a:solidFill>
                <a:highlight>
                  <a:srgbClr val="252526"/>
                </a:highlight>
              </a:rPr>
              <a:t>height</a:t>
            </a:r>
            <a:r>
              <a:rPr lang="es" sz="3020">
                <a:solidFill>
                  <a:srgbClr val="89DDFF"/>
                </a:solidFill>
                <a:highlight>
                  <a:srgbClr val="252526"/>
                </a:highlight>
              </a:rPr>
              <a:t>="</a:t>
            </a:r>
            <a:r>
              <a:rPr lang="es" sz="3020">
                <a:solidFill>
                  <a:srgbClr val="C3E88D"/>
                </a:solidFill>
                <a:highlight>
                  <a:srgbClr val="252526"/>
                </a:highlight>
              </a:rPr>
              <a:t>480</a:t>
            </a:r>
            <a:r>
              <a:rPr lang="es" sz="3020">
                <a:solidFill>
                  <a:srgbClr val="89DDFF"/>
                </a:solidFill>
                <a:highlight>
                  <a:srgbClr val="252526"/>
                </a:highlight>
              </a:rPr>
              <a:t>" </a:t>
            </a:r>
            <a:r>
              <a:rPr i="1" lang="es" sz="2950">
                <a:solidFill>
                  <a:srgbClr val="C792EA"/>
                </a:solidFill>
                <a:highlight>
                  <a:srgbClr val="212121"/>
                </a:highlight>
              </a:rPr>
              <a:t>controls</a:t>
            </a:r>
            <a:r>
              <a:rPr lang="es" sz="3020">
                <a:solidFill>
                  <a:srgbClr val="89DDFF"/>
                </a:solidFill>
                <a:highlight>
                  <a:srgbClr val="252526"/>
                </a:highlight>
              </a:rPr>
              <a:t>&gt;</a:t>
            </a:r>
            <a:endParaRPr sz="3020">
              <a:solidFill>
                <a:srgbClr val="89DDFF"/>
              </a:solidFill>
              <a:highlight>
                <a:srgbClr val="252526"/>
              </a:highlight>
            </a:endParaRPr>
          </a:p>
          <a:p>
            <a:pPr indent="0" lvl="0" marL="0" rtl="0" algn="l">
              <a:lnSpc>
                <a:spcPct val="135714"/>
              </a:lnSpc>
              <a:spcBef>
                <a:spcPts val="0"/>
              </a:spcBef>
              <a:spcAft>
                <a:spcPts val="0"/>
              </a:spcAft>
              <a:buClr>
                <a:schemeClr val="dk1"/>
              </a:buClr>
              <a:buSzPct val="36421"/>
              <a:buFont typeface="Arial"/>
              <a:buNone/>
            </a:pPr>
            <a:r>
              <a:rPr lang="es" sz="3020">
                <a:solidFill>
                  <a:srgbClr val="EEFFFF"/>
                </a:solidFill>
                <a:highlight>
                  <a:srgbClr val="252526"/>
                </a:highlight>
              </a:rPr>
              <a:t>       </a:t>
            </a:r>
            <a:r>
              <a:rPr lang="es" sz="3020">
                <a:solidFill>
                  <a:srgbClr val="89DDFF"/>
                </a:solidFill>
                <a:highlight>
                  <a:srgbClr val="252526"/>
                </a:highlight>
              </a:rPr>
              <a:t>&lt;</a:t>
            </a:r>
            <a:r>
              <a:rPr lang="es" sz="3020">
                <a:solidFill>
                  <a:srgbClr val="F07178"/>
                </a:solidFill>
                <a:highlight>
                  <a:srgbClr val="252526"/>
                </a:highlight>
              </a:rPr>
              <a:t>source</a:t>
            </a:r>
            <a:r>
              <a:rPr lang="es" sz="3020">
                <a:solidFill>
                  <a:srgbClr val="89DDFF"/>
                </a:solidFill>
                <a:highlight>
                  <a:srgbClr val="252526"/>
                </a:highlight>
              </a:rPr>
              <a:t> </a:t>
            </a:r>
            <a:r>
              <a:rPr lang="es" sz="3020">
                <a:solidFill>
                  <a:srgbClr val="C792EA"/>
                </a:solidFill>
                <a:highlight>
                  <a:srgbClr val="252526"/>
                </a:highlight>
              </a:rPr>
              <a:t>src</a:t>
            </a:r>
            <a:r>
              <a:rPr lang="es" sz="3020">
                <a:solidFill>
                  <a:srgbClr val="89DDFF"/>
                </a:solidFill>
                <a:highlight>
                  <a:srgbClr val="252526"/>
                </a:highlight>
              </a:rPr>
              <a:t>="</a:t>
            </a:r>
            <a:r>
              <a:rPr lang="es" sz="3020">
                <a:solidFill>
                  <a:srgbClr val="C3E88D"/>
                </a:solidFill>
                <a:highlight>
                  <a:srgbClr val="252526"/>
                </a:highlight>
              </a:rPr>
              <a:t>video.mp4</a:t>
            </a:r>
            <a:r>
              <a:rPr lang="es" sz="3020">
                <a:solidFill>
                  <a:srgbClr val="89DDFF"/>
                </a:solidFill>
                <a:highlight>
                  <a:srgbClr val="252526"/>
                </a:highlight>
              </a:rPr>
              <a:t>" </a:t>
            </a:r>
            <a:r>
              <a:rPr lang="es" sz="3020">
                <a:solidFill>
                  <a:srgbClr val="C792EA"/>
                </a:solidFill>
                <a:highlight>
                  <a:srgbClr val="252526"/>
                </a:highlight>
              </a:rPr>
              <a:t>type</a:t>
            </a:r>
            <a:r>
              <a:rPr lang="es" sz="3020">
                <a:solidFill>
                  <a:srgbClr val="89DDFF"/>
                </a:solidFill>
                <a:highlight>
                  <a:srgbClr val="252526"/>
                </a:highlight>
              </a:rPr>
              <a:t>="</a:t>
            </a:r>
            <a:r>
              <a:rPr lang="es" sz="3020">
                <a:solidFill>
                  <a:srgbClr val="C3E88D"/>
                </a:solidFill>
                <a:highlight>
                  <a:srgbClr val="252526"/>
                </a:highlight>
              </a:rPr>
              <a:t>video/mp4</a:t>
            </a:r>
            <a:r>
              <a:rPr lang="es" sz="3020">
                <a:solidFill>
                  <a:srgbClr val="89DDFF"/>
                </a:solidFill>
                <a:highlight>
                  <a:srgbClr val="252526"/>
                </a:highlight>
              </a:rPr>
              <a:t>" /&gt;</a:t>
            </a:r>
            <a:endParaRPr sz="3020">
              <a:solidFill>
                <a:srgbClr val="89DDFF"/>
              </a:solidFill>
              <a:highlight>
                <a:srgbClr val="252526"/>
              </a:highlight>
            </a:endParaRPr>
          </a:p>
          <a:p>
            <a:pPr indent="0" lvl="0" marL="0" rtl="0" algn="l">
              <a:lnSpc>
                <a:spcPct val="135714"/>
              </a:lnSpc>
              <a:spcBef>
                <a:spcPts val="0"/>
              </a:spcBef>
              <a:spcAft>
                <a:spcPts val="0"/>
              </a:spcAft>
              <a:buClr>
                <a:schemeClr val="dk1"/>
              </a:buClr>
              <a:buSzPct val="36421"/>
              <a:buFont typeface="Arial"/>
              <a:buNone/>
            </a:pPr>
            <a:r>
              <a:rPr lang="es" sz="3020">
                <a:solidFill>
                  <a:srgbClr val="EEFFFF"/>
                </a:solidFill>
                <a:highlight>
                  <a:srgbClr val="252526"/>
                </a:highlight>
              </a:rPr>
              <a:t>       </a:t>
            </a:r>
            <a:r>
              <a:rPr lang="es" sz="3020">
                <a:solidFill>
                  <a:srgbClr val="89DDFF"/>
                </a:solidFill>
                <a:highlight>
                  <a:srgbClr val="252526"/>
                </a:highlight>
              </a:rPr>
              <a:t>&lt;</a:t>
            </a:r>
            <a:r>
              <a:rPr lang="es" sz="3020">
                <a:solidFill>
                  <a:srgbClr val="F07178"/>
                </a:solidFill>
                <a:highlight>
                  <a:srgbClr val="252526"/>
                </a:highlight>
              </a:rPr>
              <a:t>source</a:t>
            </a:r>
            <a:r>
              <a:rPr lang="es" sz="3020">
                <a:solidFill>
                  <a:srgbClr val="89DDFF"/>
                </a:solidFill>
                <a:highlight>
                  <a:srgbClr val="252526"/>
                </a:highlight>
              </a:rPr>
              <a:t> </a:t>
            </a:r>
            <a:r>
              <a:rPr lang="es" sz="3020">
                <a:solidFill>
                  <a:srgbClr val="C792EA"/>
                </a:solidFill>
                <a:highlight>
                  <a:srgbClr val="252526"/>
                </a:highlight>
              </a:rPr>
              <a:t>src</a:t>
            </a:r>
            <a:r>
              <a:rPr lang="es" sz="3020">
                <a:solidFill>
                  <a:srgbClr val="89DDFF"/>
                </a:solidFill>
                <a:highlight>
                  <a:srgbClr val="252526"/>
                </a:highlight>
              </a:rPr>
              <a:t>="</a:t>
            </a:r>
            <a:r>
              <a:rPr lang="es" sz="3020">
                <a:solidFill>
                  <a:srgbClr val="C3E88D"/>
                </a:solidFill>
                <a:highlight>
                  <a:srgbClr val="252526"/>
                </a:highlight>
              </a:rPr>
              <a:t>video.webm</a:t>
            </a:r>
            <a:r>
              <a:rPr lang="es" sz="3020">
                <a:solidFill>
                  <a:srgbClr val="89DDFF"/>
                </a:solidFill>
                <a:highlight>
                  <a:srgbClr val="252526"/>
                </a:highlight>
              </a:rPr>
              <a:t>" </a:t>
            </a:r>
            <a:r>
              <a:rPr lang="es" sz="3020">
                <a:solidFill>
                  <a:srgbClr val="C792EA"/>
                </a:solidFill>
                <a:highlight>
                  <a:srgbClr val="252526"/>
                </a:highlight>
              </a:rPr>
              <a:t>type</a:t>
            </a:r>
            <a:r>
              <a:rPr lang="es" sz="3020">
                <a:solidFill>
                  <a:srgbClr val="89DDFF"/>
                </a:solidFill>
                <a:highlight>
                  <a:srgbClr val="252526"/>
                </a:highlight>
              </a:rPr>
              <a:t>="</a:t>
            </a:r>
            <a:r>
              <a:rPr lang="es" sz="3020">
                <a:solidFill>
                  <a:srgbClr val="C3E88D"/>
                </a:solidFill>
                <a:highlight>
                  <a:srgbClr val="252526"/>
                </a:highlight>
              </a:rPr>
              <a:t>video/webm</a:t>
            </a:r>
            <a:r>
              <a:rPr lang="es" sz="3020">
                <a:solidFill>
                  <a:srgbClr val="89DDFF"/>
                </a:solidFill>
                <a:highlight>
                  <a:srgbClr val="252526"/>
                </a:highlight>
              </a:rPr>
              <a:t>" /&gt;</a:t>
            </a:r>
            <a:endParaRPr sz="3020">
              <a:solidFill>
                <a:srgbClr val="89DDFF"/>
              </a:solidFill>
              <a:highlight>
                <a:srgbClr val="252526"/>
              </a:highlight>
            </a:endParaRPr>
          </a:p>
          <a:p>
            <a:pPr indent="0" lvl="0" marL="0" rtl="0" algn="l">
              <a:lnSpc>
                <a:spcPct val="135714"/>
              </a:lnSpc>
              <a:spcBef>
                <a:spcPts val="0"/>
              </a:spcBef>
              <a:spcAft>
                <a:spcPts val="0"/>
              </a:spcAft>
              <a:buClr>
                <a:schemeClr val="dk1"/>
              </a:buClr>
              <a:buSzPct val="36421"/>
              <a:buFont typeface="Arial"/>
              <a:buNone/>
            </a:pPr>
            <a:r>
              <a:rPr lang="es" sz="3020">
                <a:solidFill>
                  <a:srgbClr val="EEFFFF"/>
                </a:solidFill>
                <a:highlight>
                  <a:srgbClr val="252526"/>
                </a:highlight>
              </a:rPr>
              <a:t>       </a:t>
            </a:r>
            <a:r>
              <a:rPr lang="es" sz="3020">
                <a:solidFill>
                  <a:srgbClr val="89DDFF"/>
                </a:solidFill>
                <a:highlight>
                  <a:srgbClr val="252526"/>
                </a:highlight>
              </a:rPr>
              <a:t>&lt;</a:t>
            </a:r>
            <a:r>
              <a:rPr lang="es" sz="3020">
                <a:solidFill>
                  <a:srgbClr val="F07178"/>
                </a:solidFill>
                <a:highlight>
                  <a:srgbClr val="252526"/>
                </a:highlight>
              </a:rPr>
              <a:t>source</a:t>
            </a:r>
            <a:r>
              <a:rPr lang="es" sz="3020">
                <a:solidFill>
                  <a:srgbClr val="89DDFF"/>
                </a:solidFill>
                <a:highlight>
                  <a:srgbClr val="252526"/>
                </a:highlight>
              </a:rPr>
              <a:t> </a:t>
            </a:r>
            <a:r>
              <a:rPr lang="es" sz="3020">
                <a:solidFill>
                  <a:srgbClr val="C792EA"/>
                </a:solidFill>
                <a:highlight>
                  <a:srgbClr val="252526"/>
                </a:highlight>
              </a:rPr>
              <a:t>src</a:t>
            </a:r>
            <a:r>
              <a:rPr lang="es" sz="3020">
                <a:solidFill>
                  <a:srgbClr val="89DDFF"/>
                </a:solidFill>
                <a:highlight>
                  <a:srgbClr val="252526"/>
                </a:highlight>
              </a:rPr>
              <a:t>="</a:t>
            </a:r>
            <a:r>
              <a:rPr lang="es" sz="3020">
                <a:solidFill>
                  <a:srgbClr val="C3E88D"/>
                </a:solidFill>
                <a:highlight>
                  <a:srgbClr val="252526"/>
                </a:highlight>
              </a:rPr>
              <a:t>video.ogv</a:t>
            </a:r>
            <a:r>
              <a:rPr lang="es" sz="3020">
                <a:solidFill>
                  <a:srgbClr val="89DDFF"/>
                </a:solidFill>
                <a:highlight>
                  <a:srgbClr val="252526"/>
                </a:highlight>
              </a:rPr>
              <a:t>" </a:t>
            </a:r>
            <a:r>
              <a:rPr lang="es" sz="3020">
                <a:solidFill>
                  <a:srgbClr val="C792EA"/>
                </a:solidFill>
                <a:highlight>
                  <a:srgbClr val="252526"/>
                </a:highlight>
              </a:rPr>
              <a:t>type</a:t>
            </a:r>
            <a:r>
              <a:rPr lang="es" sz="3020">
                <a:solidFill>
                  <a:srgbClr val="89DDFF"/>
                </a:solidFill>
                <a:highlight>
                  <a:srgbClr val="252526"/>
                </a:highlight>
              </a:rPr>
              <a:t>="</a:t>
            </a:r>
            <a:r>
              <a:rPr lang="es" sz="3020">
                <a:solidFill>
                  <a:srgbClr val="C3E88D"/>
                </a:solidFill>
                <a:highlight>
                  <a:srgbClr val="252526"/>
                </a:highlight>
              </a:rPr>
              <a:t>video/ogg</a:t>
            </a:r>
            <a:r>
              <a:rPr lang="es" sz="3020">
                <a:solidFill>
                  <a:srgbClr val="89DDFF"/>
                </a:solidFill>
                <a:highlight>
                  <a:srgbClr val="252526"/>
                </a:highlight>
              </a:rPr>
              <a:t>" /&gt;</a:t>
            </a:r>
            <a:endParaRPr sz="3020">
              <a:solidFill>
                <a:srgbClr val="89DDFF"/>
              </a:solidFill>
              <a:highlight>
                <a:srgbClr val="252526"/>
              </a:highlight>
            </a:endParaRPr>
          </a:p>
          <a:p>
            <a:pPr indent="0" lvl="0" marL="0" rtl="0" algn="l">
              <a:lnSpc>
                <a:spcPct val="135714"/>
              </a:lnSpc>
              <a:spcBef>
                <a:spcPts val="0"/>
              </a:spcBef>
              <a:spcAft>
                <a:spcPts val="0"/>
              </a:spcAft>
              <a:buClr>
                <a:schemeClr val="dk1"/>
              </a:buClr>
              <a:buSzPct val="36421"/>
              <a:buFont typeface="Arial"/>
              <a:buNone/>
            </a:pPr>
            <a:r>
              <a:rPr lang="es" sz="3020">
                <a:solidFill>
                  <a:srgbClr val="EEFFFF"/>
                </a:solidFill>
                <a:highlight>
                  <a:srgbClr val="252526"/>
                </a:highlight>
              </a:rPr>
              <a:t>       </a:t>
            </a:r>
            <a:r>
              <a:rPr lang="es" sz="3020">
                <a:solidFill>
                  <a:srgbClr val="89DDFF"/>
                </a:solidFill>
                <a:highlight>
                  <a:srgbClr val="252526"/>
                </a:highlight>
              </a:rPr>
              <a:t>&lt;</a:t>
            </a:r>
            <a:r>
              <a:rPr lang="es" sz="3020">
                <a:solidFill>
                  <a:srgbClr val="F07178"/>
                </a:solidFill>
                <a:highlight>
                  <a:srgbClr val="252526"/>
                </a:highlight>
              </a:rPr>
              <a:t>img</a:t>
            </a:r>
            <a:r>
              <a:rPr lang="es" sz="3020">
                <a:solidFill>
                  <a:srgbClr val="89DDFF"/>
                </a:solidFill>
                <a:highlight>
                  <a:srgbClr val="252526"/>
                </a:highlight>
              </a:rPr>
              <a:t> </a:t>
            </a:r>
            <a:r>
              <a:rPr lang="es" sz="3020">
                <a:solidFill>
                  <a:srgbClr val="C792EA"/>
                </a:solidFill>
                <a:highlight>
                  <a:srgbClr val="252526"/>
                </a:highlight>
              </a:rPr>
              <a:t>src</a:t>
            </a:r>
            <a:r>
              <a:rPr lang="es" sz="3020">
                <a:solidFill>
                  <a:srgbClr val="89DDFF"/>
                </a:solidFill>
                <a:highlight>
                  <a:srgbClr val="252526"/>
                </a:highlight>
              </a:rPr>
              <a:t>="</a:t>
            </a:r>
            <a:r>
              <a:rPr lang="es" sz="3020">
                <a:solidFill>
                  <a:srgbClr val="C3E88D"/>
                </a:solidFill>
                <a:highlight>
                  <a:srgbClr val="252526"/>
                </a:highlight>
              </a:rPr>
              <a:t>imagen.png</a:t>
            </a:r>
            <a:r>
              <a:rPr lang="es" sz="3020">
                <a:solidFill>
                  <a:srgbClr val="89DDFF"/>
                </a:solidFill>
                <a:highlight>
                  <a:srgbClr val="252526"/>
                </a:highlight>
              </a:rPr>
              <a:t>" </a:t>
            </a:r>
            <a:r>
              <a:rPr lang="es" sz="3020">
                <a:solidFill>
                  <a:srgbClr val="C792EA"/>
                </a:solidFill>
                <a:highlight>
                  <a:srgbClr val="252526"/>
                </a:highlight>
              </a:rPr>
              <a:t>alt</a:t>
            </a:r>
            <a:r>
              <a:rPr lang="es" sz="3020">
                <a:solidFill>
                  <a:srgbClr val="89DDFF"/>
                </a:solidFill>
                <a:highlight>
                  <a:srgbClr val="252526"/>
                </a:highlight>
              </a:rPr>
              <a:t>="</a:t>
            </a:r>
            <a:r>
              <a:rPr lang="es" sz="3020">
                <a:solidFill>
                  <a:srgbClr val="C3E88D"/>
                </a:solidFill>
                <a:highlight>
                  <a:srgbClr val="252526"/>
                </a:highlight>
              </a:rPr>
              <a:t>Video no soportado</a:t>
            </a:r>
            <a:r>
              <a:rPr lang="es" sz="3020">
                <a:solidFill>
                  <a:srgbClr val="89DDFF"/>
                </a:solidFill>
                <a:highlight>
                  <a:srgbClr val="252526"/>
                </a:highlight>
              </a:rPr>
              <a:t>" /&gt;</a:t>
            </a:r>
            <a:endParaRPr sz="3020">
              <a:solidFill>
                <a:srgbClr val="89DDFF"/>
              </a:solidFill>
              <a:highlight>
                <a:srgbClr val="252526"/>
              </a:highlight>
            </a:endParaRPr>
          </a:p>
          <a:p>
            <a:pPr indent="0" lvl="0" marL="0" rtl="0" algn="l">
              <a:lnSpc>
                <a:spcPct val="135714"/>
              </a:lnSpc>
              <a:spcBef>
                <a:spcPts val="0"/>
              </a:spcBef>
              <a:spcAft>
                <a:spcPts val="0"/>
              </a:spcAft>
              <a:buClr>
                <a:schemeClr val="dk1"/>
              </a:buClr>
              <a:buSzPct val="36421"/>
              <a:buFont typeface="Arial"/>
              <a:buNone/>
            </a:pPr>
            <a:r>
              <a:rPr lang="es" sz="3020">
                <a:solidFill>
                  <a:srgbClr val="EEFFFF"/>
                </a:solidFill>
                <a:highlight>
                  <a:srgbClr val="252526"/>
                </a:highlight>
              </a:rPr>
              <a:t>       Su navegador no soporta contenido multimedia.</a:t>
            </a:r>
            <a:endParaRPr sz="3020">
              <a:solidFill>
                <a:srgbClr val="EEFFFF"/>
              </a:solidFill>
              <a:highlight>
                <a:srgbClr val="252526"/>
              </a:highlight>
            </a:endParaRPr>
          </a:p>
          <a:p>
            <a:pPr indent="0" lvl="0" marL="0" rtl="0" algn="l">
              <a:lnSpc>
                <a:spcPct val="135714"/>
              </a:lnSpc>
              <a:spcBef>
                <a:spcPts val="0"/>
              </a:spcBef>
              <a:spcAft>
                <a:spcPts val="0"/>
              </a:spcAft>
              <a:buNone/>
            </a:pPr>
            <a:r>
              <a:rPr lang="es" sz="3020">
                <a:solidFill>
                  <a:srgbClr val="89DDFF"/>
                </a:solidFill>
                <a:highlight>
                  <a:srgbClr val="252526"/>
                </a:highlight>
              </a:rPr>
              <a:t>&lt;/</a:t>
            </a:r>
            <a:r>
              <a:rPr lang="es" sz="3020">
                <a:solidFill>
                  <a:srgbClr val="F07178"/>
                </a:solidFill>
                <a:highlight>
                  <a:srgbClr val="252526"/>
                </a:highlight>
              </a:rPr>
              <a:t>video</a:t>
            </a:r>
            <a:r>
              <a:rPr lang="es" sz="3020">
                <a:solidFill>
                  <a:srgbClr val="89DDFF"/>
                </a:solidFill>
                <a:highlight>
                  <a:srgbClr val="252526"/>
                </a:highlight>
              </a:rPr>
              <a:t>&gt;</a:t>
            </a:r>
            <a:endParaRPr sz="5170"/>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1" name="Shape 571"/>
        <p:cNvGrpSpPr/>
        <p:nvPr/>
      </p:nvGrpSpPr>
      <p:grpSpPr>
        <a:xfrm>
          <a:off x="0" y="0"/>
          <a:ext cx="0" cy="0"/>
          <a:chOff x="0" y="0"/>
          <a:chExt cx="0" cy="0"/>
        </a:xfrm>
      </p:grpSpPr>
      <p:sp>
        <p:nvSpPr>
          <p:cNvPr id="572" name="Google Shape;572;p96"/>
          <p:cNvSpPr txBox="1"/>
          <p:nvPr>
            <p:ph idx="1" type="body"/>
          </p:nvPr>
        </p:nvSpPr>
        <p:spPr>
          <a:xfrm>
            <a:off x="467550" y="503626"/>
            <a:ext cx="8229600" cy="4058400"/>
          </a:xfrm>
          <a:prstGeom prst="rect">
            <a:avLst/>
          </a:prstGeom>
        </p:spPr>
        <p:txBody>
          <a:bodyPr anchorCtr="0" anchor="t" bIns="45700" lIns="91425" spcFirstLastPara="1" rIns="91425" wrap="square" tIns="45700">
            <a:normAutofit fontScale="62500" lnSpcReduction="10000"/>
          </a:bodyPr>
          <a:lstStyle/>
          <a:p>
            <a:pPr indent="0" lvl="0" marL="0" rtl="0" algn="l">
              <a:spcBef>
                <a:spcPts val="360"/>
              </a:spcBef>
              <a:spcAft>
                <a:spcPts val="0"/>
              </a:spcAft>
              <a:buClr>
                <a:schemeClr val="dk1"/>
              </a:buClr>
              <a:buSzPct val="34375"/>
              <a:buFont typeface="Arial"/>
              <a:buNone/>
            </a:pPr>
            <a:r>
              <a:rPr lang="es"/>
              <a:t>L</a:t>
            </a:r>
            <a:r>
              <a:rPr lang="es"/>
              <a:t>os navegadores no mostrarán todos los contenidos a la vez, sino que seguirán el siguiente procedimiento:</a:t>
            </a:r>
            <a:endParaRPr/>
          </a:p>
          <a:p>
            <a:pPr indent="-300037" lvl="0" marL="457200" rtl="0" algn="l">
              <a:spcBef>
                <a:spcPts val="360"/>
              </a:spcBef>
              <a:spcAft>
                <a:spcPts val="0"/>
              </a:spcAft>
              <a:buSzPct val="56250"/>
              <a:buChar char="●"/>
            </a:pPr>
            <a:r>
              <a:rPr lang="es"/>
              <a:t>Intenta mostrar el primer formato (MP4). Si el navegador no soporta este formato, salta al siguiente.</a:t>
            </a:r>
            <a:endParaRPr/>
          </a:p>
          <a:p>
            <a:pPr indent="-300037" lvl="0" marL="457200" rtl="0" algn="l">
              <a:spcBef>
                <a:spcPts val="0"/>
              </a:spcBef>
              <a:spcAft>
                <a:spcPts val="0"/>
              </a:spcAft>
              <a:buSzPct val="56250"/>
              <a:buChar char="●"/>
            </a:pPr>
            <a:r>
              <a:rPr lang="es"/>
              <a:t>Intenta mostrar el segundo formato (WEBM). Si el navegador no soporta este formato, salta al siguiente.</a:t>
            </a:r>
            <a:endParaRPr/>
          </a:p>
          <a:p>
            <a:pPr indent="-300037" lvl="0" marL="457200" rtl="0" algn="l">
              <a:spcBef>
                <a:spcPts val="0"/>
              </a:spcBef>
              <a:spcAft>
                <a:spcPts val="0"/>
              </a:spcAft>
              <a:buSzPct val="56250"/>
              <a:buChar char="●"/>
            </a:pPr>
            <a:r>
              <a:rPr lang="es"/>
              <a:t>Intenta mostrar el tercer formato (OGV). Si el navegador no soporta este formato, salta al siguiente.</a:t>
            </a:r>
            <a:endParaRPr/>
          </a:p>
          <a:p>
            <a:pPr indent="-300037" lvl="0" marL="457200" rtl="0" algn="l">
              <a:spcBef>
                <a:spcPts val="0"/>
              </a:spcBef>
              <a:spcAft>
                <a:spcPts val="0"/>
              </a:spcAft>
              <a:buSzPct val="56250"/>
              <a:buChar char="●"/>
            </a:pPr>
            <a:r>
              <a:rPr lang="es"/>
              <a:t>Si se trata de un navegador que no soporta HTML5, intentará mostrar la imagen.</a:t>
            </a:r>
            <a:endParaRPr/>
          </a:p>
          <a:p>
            <a:pPr indent="-300037" lvl="0" marL="457200" rtl="0" algn="l">
              <a:spcBef>
                <a:spcPts val="0"/>
              </a:spcBef>
              <a:spcAft>
                <a:spcPts val="0"/>
              </a:spcAft>
              <a:buSzPct val="56250"/>
              <a:buChar char="●"/>
            </a:pPr>
            <a:r>
              <a:rPr lang="es"/>
              <a:t>Si se trata de un navegador de terminal de texto (o sin capacidades gráficas), mostrará el texto "Su navegador no soporta contenido multimedia".</a:t>
            </a:r>
            <a:endParaRPr/>
          </a:p>
          <a:p>
            <a:pPr indent="0" lvl="0" marL="0" rtl="0" algn="l">
              <a:spcBef>
                <a:spcPts val="360"/>
              </a:spcBef>
              <a:spcAft>
                <a:spcPts val="0"/>
              </a:spcAft>
              <a:buNone/>
            </a:pPr>
            <a:r>
              <a:rPr lang="es"/>
              <a:t>De esta forma tenemos soporte completo para todo tipo de dispositivos.</a:t>
            </a:r>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6" name="Shape 576"/>
        <p:cNvGrpSpPr/>
        <p:nvPr/>
      </p:nvGrpSpPr>
      <p:grpSpPr>
        <a:xfrm>
          <a:off x="0" y="0"/>
          <a:ext cx="0" cy="0"/>
          <a:chOff x="0" y="0"/>
          <a:chExt cx="0" cy="0"/>
        </a:xfrm>
      </p:grpSpPr>
      <p:sp>
        <p:nvSpPr>
          <p:cNvPr id="577" name="Google Shape;577;p97"/>
          <p:cNvSpPr txBox="1"/>
          <p:nvPr>
            <p:ph type="title"/>
          </p:nvPr>
        </p:nvSpPr>
        <p:spPr>
          <a:xfrm>
            <a:off x="457200" y="205978"/>
            <a:ext cx="8229600" cy="8574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s"/>
              <a:t>Etiquetas HTML de audio.</a:t>
            </a:r>
            <a:endParaRPr/>
          </a:p>
        </p:txBody>
      </p:sp>
      <p:sp>
        <p:nvSpPr>
          <p:cNvPr id="578" name="Google Shape;578;p97"/>
          <p:cNvSpPr txBox="1"/>
          <p:nvPr>
            <p:ph idx="1" type="body"/>
          </p:nvPr>
        </p:nvSpPr>
        <p:spPr>
          <a:xfrm>
            <a:off x="467544" y="1167594"/>
            <a:ext cx="8229600" cy="3394500"/>
          </a:xfrm>
          <a:prstGeom prst="rect">
            <a:avLst/>
          </a:prstGeom>
        </p:spPr>
        <p:txBody>
          <a:bodyPr anchorCtr="0" anchor="t" bIns="45700" lIns="91425" spcFirstLastPara="1" rIns="91425" wrap="square" tIns="45700">
            <a:normAutofit lnSpcReduction="10000"/>
          </a:bodyPr>
          <a:lstStyle/>
          <a:p>
            <a:pPr indent="0" lvl="0" marL="0" rtl="0" algn="l">
              <a:spcBef>
                <a:spcPts val="360"/>
              </a:spcBef>
              <a:spcAft>
                <a:spcPts val="0"/>
              </a:spcAft>
              <a:buNone/>
            </a:pPr>
            <a:r>
              <a:rPr lang="es"/>
              <a:t>También</a:t>
            </a:r>
            <a:r>
              <a:rPr lang="es"/>
              <a:t> </a:t>
            </a:r>
            <a:r>
              <a:rPr lang="es"/>
              <a:t>es posible añadir archivos de audio a nuestras páginas web para colocar música, sonidos o simplemente usar música como ambientación.</a:t>
            </a:r>
            <a:endParaRPr/>
          </a:p>
          <a:p>
            <a:pPr indent="0" lvl="0" marL="0" rtl="0" algn="l">
              <a:spcBef>
                <a:spcPts val="360"/>
              </a:spcBef>
              <a:spcAft>
                <a:spcPts val="0"/>
              </a:spcAft>
              <a:buNone/>
            </a:pPr>
            <a:r>
              <a:rPr lang="es"/>
              <a:t>En este caso, se utiliza la etiqueta &lt;audio&gt; que funciona exactamente igual que &lt;video&gt;, pero con relación a archivos de audio.</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457200" y="205978"/>
            <a:ext cx="8229600" cy="8574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s"/>
              <a:t>Atributos.</a:t>
            </a:r>
            <a:endParaRPr/>
          </a:p>
        </p:txBody>
      </p:sp>
      <p:sp>
        <p:nvSpPr>
          <p:cNvPr id="85" name="Google Shape;85;p17"/>
          <p:cNvSpPr txBox="1"/>
          <p:nvPr>
            <p:ph idx="1" type="body"/>
          </p:nvPr>
        </p:nvSpPr>
        <p:spPr>
          <a:xfrm>
            <a:off x="467544" y="1167594"/>
            <a:ext cx="8229600" cy="3394500"/>
          </a:xfrm>
          <a:prstGeom prst="rect">
            <a:avLst/>
          </a:prstGeom>
        </p:spPr>
        <p:txBody>
          <a:bodyPr anchorCtr="0" anchor="t" bIns="45700" lIns="91425" spcFirstLastPara="1" rIns="91425" wrap="square" tIns="45700">
            <a:normAutofit fontScale="77500" lnSpcReduction="10000"/>
          </a:bodyPr>
          <a:lstStyle/>
          <a:p>
            <a:pPr indent="0" lvl="0" marL="0" rtl="0" algn="l">
              <a:spcBef>
                <a:spcPts val="360"/>
              </a:spcBef>
              <a:spcAft>
                <a:spcPts val="0"/>
              </a:spcAft>
              <a:buNone/>
            </a:pPr>
            <a:r>
              <a:rPr lang="es"/>
              <a:t>En algunas etiquetas HTML, existen algunos atributos específicos (que pueden ser opcionales u obligatorios) y generalmente van asociados a un valor determinado. Estos se escriben después del nombre de la etiqueta, </a:t>
            </a:r>
            <a:r>
              <a:rPr lang="es"/>
              <a:t>separándose</a:t>
            </a:r>
            <a:r>
              <a:rPr lang="es"/>
              <a:t> por espacio y antes del carácter “</a:t>
            </a:r>
            <a:r>
              <a:rPr lang="es">
                <a:solidFill>
                  <a:srgbClr val="F07178"/>
                </a:solidFill>
              </a:rPr>
              <a:t>&gt;</a:t>
            </a:r>
            <a:r>
              <a:rPr lang="es"/>
              <a:t>” de la etiqueta de inicio.</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s"/>
              <a:t>Ejemplo: </a:t>
            </a:r>
            <a:r>
              <a:rPr lang="es" sz="2900">
                <a:solidFill>
                  <a:srgbClr val="89DDFF"/>
                </a:solidFill>
                <a:highlight>
                  <a:srgbClr val="263238"/>
                </a:highlight>
              </a:rPr>
              <a:t>&lt;</a:t>
            </a:r>
            <a:r>
              <a:rPr lang="es" sz="2900">
                <a:solidFill>
                  <a:srgbClr val="F07178"/>
                </a:solidFill>
                <a:highlight>
                  <a:srgbClr val="263238"/>
                </a:highlight>
              </a:rPr>
              <a:t>etiqueta</a:t>
            </a:r>
            <a:r>
              <a:rPr lang="es" sz="2900">
                <a:solidFill>
                  <a:srgbClr val="89DDFF"/>
                </a:solidFill>
                <a:highlight>
                  <a:srgbClr val="263238"/>
                </a:highlight>
              </a:rPr>
              <a:t> </a:t>
            </a:r>
            <a:r>
              <a:rPr lang="es" sz="2900">
                <a:solidFill>
                  <a:srgbClr val="C792EA"/>
                </a:solidFill>
                <a:highlight>
                  <a:srgbClr val="263238"/>
                </a:highlight>
              </a:rPr>
              <a:t>atributo</a:t>
            </a:r>
            <a:r>
              <a:rPr lang="es" sz="2900">
                <a:solidFill>
                  <a:srgbClr val="89DDFF"/>
                </a:solidFill>
                <a:highlight>
                  <a:srgbClr val="263238"/>
                </a:highlight>
              </a:rPr>
              <a:t>="</a:t>
            </a:r>
            <a:r>
              <a:rPr lang="es" sz="2900">
                <a:solidFill>
                  <a:srgbClr val="C3E88D"/>
                </a:solidFill>
                <a:highlight>
                  <a:srgbClr val="263238"/>
                </a:highlight>
              </a:rPr>
              <a:t>valor</a:t>
            </a:r>
            <a:r>
              <a:rPr lang="es" sz="2900">
                <a:solidFill>
                  <a:srgbClr val="89DDFF"/>
                </a:solidFill>
                <a:highlight>
                  <a:srgbClr val="263238"/>
                </a:highlight>
              </a:rPr>
              <a:t>"&gt;&lt;/</a:t>
            </a:r>
            <a:r>
              <a:rPr lang="es" sz="2900">
                <a:solidFill>
                  <a:srgbClr val="F07178"/>
                </a:solidFill>
                <a:highlight>
                  <a:srgbClr val="263238"/>
                </a:highlight>
              </a:rPr>
              <a:t>etiqueta</a:t>
            </a:r>
            <a:r>
              <a:rPr lang="es" sz="2900">
                <a:solidFill>
                  <a:srgbClr val="89DDFF"/>
                </a:solidFill>
                <a:highlight>
                  <a:srgbClr val="263238"/>
                </a:highlight>
              </a:rPr>
              <a:t>&gt;</a:t>
            </a:r>
            <a:endParaRPr sz="2900">
              <a:solidFill>
                <a:srgbClr val="89DDFF"/>
              </a:solidFill>
              <a:highlight>
                <a:srgbClr val="263238"/>
              </a:highlight>
            </a:endParaRPr>
          </a:p>
          <a:p>
            <a:pPr indent="0" lvl="0" marL="0" rtl="0" algn="l">
              <a:spcBef>
                <a:spcPts val="360"/>
              </a:spcBef>
              <a:spcAft>
                <a:spcPts val="0"/>
              </a:spcAft>
              <a:buNone/>
            </a:pPr>
            <a:r>
              <a:t/>
            </a:r>
            <a:endParaRPr sz="2500">
              <a:solidFill>
                <a:srgbClr val="89DDFF"/>
              </a:solidFill>
              <a:highlight>
                <a:srgbClr val="263238"/>
              </a:highlight>
            </a:endParaRPr>
          </a:p>
          <a:p>
            <a:pPr indent="0" lvl="0" marL="0" rtl="0" algn="l">
              <a:spcBef>
                <a:spcPts val="360"/>
              </a:spcBef>
              <a:spcAft>
                <a:spcPts val="0"/>
              </a:spcAft>
              <a:buNone/>
            </a:pPr>
            <a:r>
              <a:rPr lang="es" sz="3196"/>
              <a:t>En codigo seria algo asi:</a:t>
            </a:r>
            <a:r>
              <a:rPr lang="es" sz="3179"/>
              <a:t> </a:t>
            </a:r>
            <a:r>
              <a:rPr lang="es" sz="2920">
                <a:solidFill>
                  <a:srgbClr val="89DDFF"/>
                </a:solidFill>
                <a:highlight>
                  <a:srgbClr val="263238"/>
                </a:highlight>
              </a:rPr>
              <a:t>&lt;</a:t>
            </a:r>
            <a:r>
              <a:rPr lang="es" sz="2920">
                <a:solidFill>
                  <a:srgbClr val="F07178"/>
                </a:solidFill>
                <a:highlight>
                  <a:srgbClr val="263238"/>
                </a:highlight>
              </a:rPr>
              <a:t>button</a:t>
            </a:r>
            <a:r>
              <a:rPr lang="es" sz="2920">
                <a:solidFill>
                  <a:srgbClr val="89DDFF"/>
                </a:solidFill>
                <a:highlight>
                  <a:srgbClr val="263238"/>
                </a:highlight>
              </a:rPr>
              <a:t> </a:t>
            </a:r>
            <a:r>
              <a:rPr lang="es" sz="2920">
                <a:solidFill>
                  <a:srgbClr val="C792EA"/>
                </a:solidFill>
                <a:highlight>
                  <a:srgbClr val="263238"/>
                </a:highlight>
              </a:rPr>
              <a:t>color</a:t>
            </a:r>
            <a:r>
              <a:rPr lang="es" sz="2920">
                <a:solidFill>
                  <a:srgbClr val="89DDFF"/>
                </a:solidFill>
                <a:highlight>
                  <a:srgbClr val="263238"/>
                </a:highlight>
              </a:rPr>
              <a:t>="</a:t>
            </a:r>
            <a:r>
              <a:rPr lang="es" sz="2920">
                <a:solidFill>
                  <a:srgbClr val="C3E88D"/>
                </a:solidFill>
                <a:highlight>
                  <a:srgbClr val="263238"/>
                </a:highlight>
              </a:rPr>
              <a:t>red</a:t>
            </a:r>
            <a:r>
              <a:rPr lang="es" sz="2920">
                <a:solidFill>
                  <a:srgbClr val="89DDFF"/>
                </a:solidFill>
                <a:highlight>
                  <a:srgbClr val="263238"/>
                </a:highlight>
              </a:rPr>
              <a:t>"&gt;&lt;/</a:t>
            </a:r>
            <a:r>
              <a:rPr lang="es" sz="2920">
                <a:solidFill>
                  <a:srgbClr val="F07178"/>
                </a:solidFill>
                <a:highlight>
                  <a:srgbClr val="263238"/>
                </a:highlight>
              </a:rPr>
              <a:t>button</a:t>
            </a:r>
            <a:r>
              <a:rPr lang="es" sz="2920">
                <a:solidFill>
                  <a:srgbClr val="89DDFF"/>
                </a:solidFill>
                <a:highlight>
                  <a:srgbClr val="263238"/>
                </a:highlight>
              </a:rPr>
              <a:t>&gt;</a:t>
            </a:r>
            <a:endParaRPr sz="2500">
              <a:solidFill>
                <a:srgbClr val="89DDFF"/>
              </a:solidFill>
              <a:highlight>
                <a:srgbClr val="263238"/>
              </a:highlight>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2" name="Shape 582"/>
        <p:cNvGrpSpPr/>
        <p:nvPr/>
      </p:nvGrpSpPr>
      <p:grpSpPr>
        <a:xfrm>
          <a:off x="0" y="0"/>
          <a:ext cx="0" cy="0"/>
          <a:chOff x="0" y="0"/>
          <a:chExt cx="0" cy="0"/>
        </a:xfrm>
      </p:grpSpPr>
      <p:sp>
        <p:nvSpPr>
          <p:cNvPr id="583" name="Google Shape;583;p98"/>
          <p:cNvSpPr txBox="1"/>
          <p:nvPr>
            <p:ph type="title"/>
          </p:nvPr>
        </p:nvSpPr>
        <p:spPr>
          <a:xfrm>
            <a:off x="457200" y="205978"/>
            <a:ext cx="8229600" cy="8574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s"/>
              <a:t>Formatos de audio.</a:t>
            </a:r>
            <a:endParaRPr/>
          </a:p>
        </p:txBody>
      </p:sp>
      <p:graphicFrame>
        <p:nvGraphicFramePr>
          <p:cNvPr id="584" name="Google Shape;584;p98"/>
          <p:cNvGraphicFramePr/>
          <p:nvPr/>
        </p:nvGraphicFramePr>
        <p:xfrm>
          <a:off x="952500" y="1063375"/>
          <a:ext cx="3000000" cy="3000000"/>
        </p:xfrm>
        <a:graphic>
          <a:graphicData uri="http://schemas.openxmlformats.org/drawingml/2006/table">
            <a:tbl>
              <a:tblPr>
                <a:noFill/>
                <a:tableStyleId>{B611F316-83EF-4A9F-8C5E-F7058625F280}</a:tableStyleId>
              </a:tblPr>
              <a:tblGrid>
                <a:gridCol w="1059650"/>
                <a:gridCol w="1659725"/>
                <a:gridCol w="2977750"/>
                <a:gridCol w="1541875"/>
              </a:tblGrid>
              <a:tr h="381000">
                <a:tc>
                  <a:txBody>
                    <a:bodyPr/>
                    <a:lstStyle/>
                    <a:p>
                      <a:pPr indent="0" lvl="0" marL="0" rtl="0" algn="l">
                        <a:lnSpc>
                          <a:spcPct val="115000"/>
                        </a:lnSpc>
                        <a:spcBef>
                          <a:spcPts val="0"/>
                        </a:spcBef>
                        <a:spcAft>
                          <a:spcPts val="0"/>
                        </a:spcAft>
                        <a:buNone/>
                      </a:pPr>
                      <a:r>
                        <a:rPr b="1" lang="es">
                          <a:solidFill>
                            <a:srgbClr val="FFFFFF"/>
                          </a:solidFill>
                          <a:latin typeface="Calibri"/>
                          <a:ea typeface="Calibri"/>
                          <a:cs typeface="Calibri"/>
                          <a:sym typeface="Calibri"/>
                        </a:rPr>
                        <a:t>Formato</a:t>
                      </a:r>
                      <a:endParaRPr b="1">
                        <a:solidFill>
                          <a:srgbClr val="FFFFFF"/>
                        </a:solidFill>
                        <a:latin typeface="Calibri"/>
                        <a:ea typeface="Calibri"/>
                        <a:cs typeface="Calibri"/>
                        <a:sym typeface="Calibri"/>
                      </a:endParaRPr>
                    </a:p>
                  </a:txBody>
                  <a:tcPr marT="76200" marB="76200" marR="76200" marL="762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244061"/>
                    </a:solidFill>
                  </a:tcPr>
                </a:tc>
                <a:tc>
                  <a:txBody>
                    <a:bodyPr/>
                    <a:lstStyle/>
                    <a:p>
                      <a:pPr indent="0" lvl="0" marL="0" rtl="0" algn="l">
                        <a:lnSpc>
                          <a:spcPct val="115000"/>
                        </a:lnSpc>
                        <a:spcBef>
                          <a:spcPts val="0"/>
                        </a:spcBef>
                        <a:spcAft>
                          <a:spcPts val="0"/>
                        </a:spcAft>
                        <a:buNone/>
                      </a:pPr>
                      <a:r>
                        <a:rPr b="1" lang="es">
                          <a:solidFill>
                            <a:srgbClr val="FFFFFF"/>
                          </a:solidFill>
                          <a:latin typeface="Calibri"/>
                          <a:ea typeface="Calibri"/>
                          <a:cs typeface="Calibri"/>
                          <a:sym typeface="Calibri"/>
                        </a:rPr>
                        <a:t>Codec utilizado</a:t>
                      </a:r>
                      <a:endParaRPr b="1">
                        <a:solidFill>
                          <a:srgbClr val="FFFFFF"/>
                        </a:solidFill>
                        <a:latin typeface="Calibri"/>
                        <a:ea typeface="Calibri"/>
                        <a:cs typeface="Calibri"/>
                        <a:sym typeface="Calibri"/>
                      </a:endParaRPr>
                    </a:p>
                  </a:txBody>
                  <a:tcPr marT="76200" marB="76200" marR="76200" marL="762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244061"/>
                    </a:solidFill>
                  </a:tcPr>
                </a:tc>
                <a:tc>
                  <a:txBody>
                    <a:bodyPr/>
                    <a:lstStyle/>
                    <a:p>
                      <a:pPr indent="0" lvl="0" marL="0" rtl="0" algn="l">
                        <a:lnSpc>
                          <a:spcPct val="115000"/>
                        </a:lnSpc>
                        <a:spcBef>
                          <a:spcPts val="0"/>
                        </a:spcBef>
                        <a:spcAft>
                          <a:spcPts val="0"/>
                        </a:spcAft>
                        <a:buNone/>
                      </a:pPr>
                      <a:r>
                        <a:rPr b="1" lang="es">
                          <a:solidFill>
                            <a:srgbClr val="FFFFFF"/>
                          </a:solidFill>
                          <a:latin typeface="Calibri"/>
                          <a:ea typeface="Calibri"/>
                          <a:cs typeface="Calibri"/>
                          <a:sym typeface="Calibri"/>
                        </a:rPr>
                        <a:t>Características</a:t>
                      </a:r>
                      <a:endParaRPr b="1">
                        <a:solidFill>
                          <a:srgbClr val="FFFFFF"/>
                        </a:solidFill>
                        <a:latin typeface="Calibri"/>
                        <a:ea typeface="Calibri"/>
                        <a:cs typeface="Calibri"/>
                        <a:sym typeface="Calibri"/>
                      </a:endParaRPr>
                    </a:p>
                  </a:txBody>
                  <a:tcPr marT="76200" marB="76200" marR="76200" marL="762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244061"/>
                    </a:solidFill>
                  </a:tcPr>
                </a:tc>
                <a:tc>
                  <a:txBody>
                    <a:bodyPr/>
                    <a:lstStyle/>
                    <a:p>
                      <a:pPr indent="0" lvl="0" marL="0" rtl="0" algn="l">
                        <a:lnSpc>
                          <a:spcPct val="115000"/>
                        </a:lnSpc>
                        <a:spcBef>
                          <a:spcPts val="0"/>
                        </a:spcBef>
                        <a:spcAft>
                          <a:spcPts val="0"/>
                        </a:spcAft>
                        <a:buNone/>
                      </a:pPr>
                      <a:r>
                        <a:rPr b="1" lang="es">
                          <a:solidFill>
                            <a:srgbClr val="FFFFFF"/>
                          </a:solidFill>
                          <a:latin typeface="Calibri"/>
                          <a:ea typeface="Calibri"/>
                          <a:cs typeface="Calibri"/>
                          <a:sym typeface="Calibri"/>
                        </a:rPr>
                        <a:t>¿Recomendado?</a:t>
                      </a:r>
                      <a:endParaRPr b="1">
                        <a:solidFill>
                          <a:srgbClr val="FFFFFF"/>
                        </a:solidFill>
                        <a:latin typeface="Calibri"/>
                        <a:ea typeface="Calibri"/>
                        <a:cs typeface="Calibri"/>
                        <a:sym typeface="Calibri"/>
                      </a:endParaRPr>
                    </a:p>
                  </a:txBody>
                  <a:tcPr marT="76200" marB="76200" marR="76200" marL="762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244061"/>
                    </a:solidFill>
                  </a:tcPr>
                </a:tc>
              </a:tr>
              <a:tr h="381000">
                <a:tc>
                  <a:txBody>
                    <a:bodyPr/>
                    <a:lstStyle/>
                    <a:p>
                      <a:pPr indent="0" lvl="0" marL="76200" marR="76200" rtl="0" algn="l">
                        <a:lnSpc>
                          <a:spcPct val="115000"/>
                        </a:lnSpc>
                        <a:spcBef>
                          <a:spcPts val="0"/>
                        </a:spcBef>
                        <a:spcAft>
                          <a:spcPts val="0"/>
                        </a:spcAft>
                        <a:buNone/>
                      </a:pPr>
                      <a:r>
                        <a:rPr lang="es">
                          <a:uFill>
                            <a:noFill/>
                          </a:uFill>
                          <a:latin typeface="Calibri"/>
                          <a:ea typeface="Calibri"/>
                          <a:cs typeface="Calibri"/>
                          <a:sym typeface="Calibri"/>
                          <a:hlinkClick r:id="rId3"/>
                        </a:rPr>
                        <a:t>MP3</a:t>
                      </a:r>
                      <a:endParaRPr>
                        <a:latin typeface="Calibri"/>
                        <a:ea typeface="Calibri"/>
                        <a:cs typeface="Calibri"/>
                        <a:sym typeface="Calibri"/>
                      </a:endParaRPr>
                    </a:p>
                  </a:txBody>
                  <a:tcPr marT="76200" marB="76200" marR="76200" marL="762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s">
                          <a:latin typeface="Calibri"/>
                          <a:ea typeface="Calibri"/>
                          <a:cs typeface="Calibri"/>
                          <a:sym typeface="Calibri"/>
                        </a:rPr>
                        <a:t>MPEG Layer-3</a:t>
                      </a:r>
                      <a:endParaRPr>
                        <a:latin typeface="Calibri"/>
                        <a:ea typeface="Calibri"/>
                        <a:cs typeface="Calibri"/>
                        <a:sym typeface="Calibri"/>
                      </a:endParaRPr>
                    </a:p>
                  </a:txBody>
                  <a:tcPr marT="76200" marB="76200" marR="76200" marL="762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s">
                          <a:latin typeface="Calibri"/>
                          <a:ea typeface="Calibri"/>
                          <a:cs typeface="Calibri"/>
                          <a:sym typeface="Calibri"/>
                        </a:rPr>
                        <a:t>Buena calidad.</a:t>
                      </a:r>
                      <a:endParaRPr>
                        <a:latin typeface="Calibri"/>
                        <a:ea typeface="Calibri"/>
                        <a:cs typeface="Calibri"/>
                        <a:sym typeface="Calibri"/>
                      </a:endParaRPr>
                    </a:p>
                  </a:txBody>
                  <a:tcPr marT="76200" marB="76200" marR="76200" marL="762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76200" marR="76200" rtl="0" algn="l">
                        <a:lnSpc>
                          <a:spcPct val="115000"/>
                        </a:lnSpc>
                        <a:spcBef>
                          <a:spcPts val="0"/>
                        </a:spcBef>
                        <a:spcAft>
                          <a:spcPts val="0"/>
                        </a:spcAft>
                        <a:buNone/>
                      </a:pPr>
                      <a:r>
                        <a:rPr lang="es">
                          <a:latin typeface="Calibri"/>
                          <a:ea typeface="Calibri"/>
                          <a:cs typeface="Calibri"/>
                          <a:sym typeface="Calibri"/>
                        </a:rPr>
                        <a:t>Sí, </a:t>
                      </a:r>
                      <a:r>
                        <a:rPr lang="es">
                          <a:uFill>
                            <a:noFill/>
                          </a:uFill>
                          <a:latin typeface="Calibri"/>
                          <a:ea typeface="Calibri"/>
                          <a:cs typeface="Calibri"/>
                          <a:sym typeface="Calibri"/>
                          <a:hlinkClick r:id="rId4"/>
                        </a:rPr>
                        <a:t>buen soporte</a:t>
                      </a:r>
                      <a:endParaRPr>
                        <a:latin typeface="Calibri"/>
                        <a:ea typeface="Calibri"/>
                        <a:cs typeface="Calibri"/>
                        <a:sym typeface="Calibri"/>
                      </a:endParaRPr>
                    </a:p>
                  </a:txBody>
                  <a:tcPr marT="76200" marB="76200" marR="76200" marL="762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381000">
                <a:tc>
                  <a:txBody>
                    <a:bodyPr/>
                    <a:lstStyle/>
                    <a:p>
                      <a:pPr indent="0" lvl="0" marL="76200" marR="76200" rtl="0" algn="l">
                        <a:lnSpc>
                          <a:spcPct val="115000"/>
                        </a:lnSpc>
                        <a:spcBef>
                          <a:spcPts val="0"/>
                        </a:spcBef>
                        <a:spcAft>
                          <a:spcPts val="0"/>
                        </a:spcAft>
                        <a:buNone/>
                      </a:pPr>
                      <a:r>
                        <a:rPr lang="es">
                          <a:uFill>
                            <a:noFill/>
                          </a:uFill>
                          <a:latin typeface="Calibri"/>
                          <a:ea typeface="Calibri"/>
                          <a:cs typeface="Calibri"/>
                          <a:sym typeface="Calibri"/>
                          <a:hlinkClick r:id="rId5"/>
                        </a:rPr>
                        <a:t>AAC</a:t>
                      </a:r>
                      <a:endParaRPr>
                        <a:latin typeface="Calibri"/>
                        <a:ea typeface="Calibri"/>
                        <a:cs typeface="Calibri"/>
                        <a:sym typeface="Calibri"/>
                      </a:endParaRPr>
                    </a:p>
                  </a:txBody>
                  <a:tcPr marT="76200" marB="76200" marR="76200" marL="762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s">
                          <a:latin typeface="Calibri"/>
                          <a:ea typeface="Calibri"/>
                          <a:cs typeface="Calibri"/>
                          <a:sym typeface="Calibri"/>
                        </a:rPr>
                        <a:t>Advanced Audio Coding</a:t>
                      </a:r>
                      <a:endParaRPr>
                        <a:latin typeface="Calibri"/>
                        <a:ea typeface="Calibri"/>
                        <a:cs typeface="Calibri"/>
                        <a:sym typeface="Calibri"/>
                      </a:endParaRPr>
                    </a:p>
                  </a:txBody>
                  <a:tcPr marT="76200" marB="76200" marR="76200" marL="762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s">
                          <a:latin typeface="Calibri"/>
                          <a:ea typeface="Calibri"/>
                          <a:cs typeface="Calibri"/>
                          <a:sym typeface="Calibri"/>
                        </a:rPr>
                        <a:t>Mejora el MP3. Usado como audio en MP4.</a:t>
                      </a:r>
                      <a:endParaRPr>
                        <a:latin typeface="Calibri"/>
                        <a:ea typeface="Calibri"/>
                        <a:cs typeface="Calibri"/>
                        <a:sym typeface="Calibri"/>
                      </a:endParaRPr>
                    </a:p>
                  </a:txBody>
                  <a:tcPr marT="76200" marB="76200" marR="76200" marL="762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76200" marR="76200" rtl="0" algn="l">
                        <a:lnSpc>
                          <a:spcPct val="115000"/>
                        </a:lnSpc>
                        <a:spcBef>
                          <a:spcPts val="0"/>
                        </a:spcBef>
                        <a:spcAft>
                          <a:spcPts val="0"/>
                        </a:spcAft>
                        <a:buNone/>
                      </a:pPr>
                      <a:r>
                        <a:rPr lang="es">
                          <a:latin typeface="Calibri"/>
                          <a:ea typeface="Calibri"/>
                          <a:cs typeface="Calibri"/>
                          <a:sym typeface="Calibri"/>
                        </a:rPr>
                        <a:t>Sí, </a:t>
                      </a:r>
                      <a:r>
                        <a:rPr lang="es">
                          <a:uFill>
                            <a:noFill/>
                          </a:uFill>
                          <a:latin typeface="Calibri"/>
                          <a:ea typeface="Calibri"/>
                          <a:cs typeface="Calibri"/>
                          <a:sym typeface="Calibri"/>
                          <a:hlinkClick r:id="rId6"/>
                        </a:rPr>
                        <a:t>buen soporte</a:t>
                      </a:r>
                      <a:endParaRPr>
                        <a:latin typeface="Calibri"/>
                        <a:ea typeface="Calibri"/>
                        <a:cs typeface="Calibri"/>
                        <a:sym typeface="Calibri"/>
                      </a:endParaRPr>
                    </a:p>
                  </a:txBody>
                  <a:tcPr marT="76200" marB="76200" marR="76200" marL="762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381000">
                <a:tc>
                  <a:txBody>
                    <a:bodyPr/>
                    <a:lstStyle/>
                    <a:p>
                      <a:pPr indent="0" lvl="0" marL="76200" marR="76200" rtl="0" algn="l">
                        <a:lnSpc>
                          <a:spcPct val="115000"/>
                        </a:lnSpc>
                        <a:spcBef>
                          <a:spcPts val="0"/>
                        </a:spcBef>
                        <a:spcAft>
                          <a:spcPts val="0"/>
                        </a:spcAft>
                        <a:buNone/>
                      </a:pPr>
                      <a:r>
                        <a:rPr lang="es">
                          <a:uFill>
                            <a:noFill/>
                          </a:uFill>
                          <a:latin typeface="Calibri"/>
                          <a:ea typeface="Calibri"/>
                          <a:cs typeface="Calibri"/>
                          <a:sym typeface="Calibri"/>
                          <a:hlinkClick r:id="rId7"/>
                        </a:rPr>
                        <a:t>OGG</a:t>
                      </a:r>
                      <a:endParaRPr>
                        <a:latin typeface="Calibri"/>
                        <a:ea typeface="Calibri"/>
                        <a:cs typeface="Calibri"/>
                        <a:sym typeface="Calibri"/>
                      </a:endParaRPr>
                    </a:p>
                  </a:txBody>
                  <a:tcPr marT="76200" marB="76200" marR="76200" marL="762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s">
                          <a:latin typeface="Calibri"/>
                          <a:ea typeface="Calibri"/>
                          <a:cs typeface="Calibri"/>
                          <a:sym typeface="Calibri"/>
                        </a:rPr>
                        <a:t>Ogg Vorbis</a:t>
                      </a:r>
                      <a:endParaRPr>
                        <a:latin typeface="Calibri"/>
                        <a:ea typeface="Calibri"/>
                        <a:cs typeface="Calibri"/>
                        <a:sym typeface="Calibri"/>
                      </a:endParaRPr>
                    </a:p>
                  </a:txBody>
                  <a:tcPr marT="76200" marB="76200" marR="76200" marL="762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s">
                          <a:latin typeface="Calibri"/>
                          <a:ea typeface="Calibri"/>
                          <a:cs typeface="Calibri"/>
                          <a:sym typeface="Calibri"/>
                        </a:rPr>
                        <a:t>Buena calidad. Alternativa libre a MP3.</a:t>
                      </a:r>
                      <a:endParaRPr>
                        <a:latin typeface="Calibri"/>
                        <a:ea typeface="Calibri"/>
                        <a:cs typeface="Calibri"/>
                        <a:sym typeface="Calibri"/>
                      </a:endParaRPr>
                    </a:p>
                  </a:txBody>
                  <a:tcPr marT="76200" marB="76200" marR="76200" marL="762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76200" marR="76200" rtl="0" algn="l">
                        <a:lnSpc>
                          <a:spcPct val="115000"/>
                        </a:lnSpc>
                        <a:spcBef>
                          <a:spcPts val="0"/>
                        </a:spcBef>
                        <a:spcAft>
                          <a:spcPts val="0"/>
                        </a:spcAft>
                        <a:buNone/>
                      </a:pPr>
                      <a:r>
                        <a:rPr lang="es">
                          <a:latin typeface="Calibri"/>
                          <a:ea typeface="Calibri"/>
                          <a:cs typeface="Calibri"/>
                          <a:sym typeface="Calibri"/>
                        </a:rPr>
                        <a:t>Sí, </a:t>
                      </a:r>
                      <a:r>
                        <a:rPr lang="es">
                          <a:uFill>
                            <a:noFill/>
                          </a:uFill>
                          <a:latin typeface="Calibri"/>
                          <a:ea typeface="Calibri"/>
                          <a:cs typeface="Calibri"/>
                          <a:sym typeface="Calibri"/>
                          <a:hlinkClick r:id="rId8"/>
                        </a:rPr>
                        <a:t>soporte medio</a:t>
                      </a:r>
                      <a:endParaRPr>
                        <a:latin typeface="Calibri"/>
                        <a:ea typeface="Calibri"/>
                        <a:cs typeface="Calibri"/>
                        <a:sym typeface="Calibri"/>
                      </a:endParaRPr>
                    </a:p>
                  </a:txBody>
                  <a:tcPr marT="76200" marB="76200" marR="76200" marL="762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381000">
                <a:tc>
                  <a:txBody>
                    <a:bodyPr/>
                    <a:lstStyle/>
                    <a:p>
                      <a:pPr indent="0" lvl="0" marL="76200" marR="76200" rtl="0" algn="l">
                        <a:lnSpc>
                          <a:spcPct val="115000"/>
                        </a:lnSpc>
                        <a:spcBef>
                          <a:spcPts val="0"/>
                        </a:spcBef>
                        <a:spcAft>
                          <a:spcPts val="0"/>
                        </a:spcAft>
                        <a:buNone/>
                      </a:pPr>
                      <a:r>
                        <a:rPr lang="es">
                          <a:uFill>
                            <a:noFill/>
                          </a:uFill>
                          <a:latin typeface="Calibri"/>
                          <a:ea typeface="Calibri"/>
                          <a:cs typeface="Calibri"/>
                          <a:sym typeface="Calibri"/>
                          <a:hlinkClick r:id="rId9"/>
                        </a:rPr>
                        <a:t>Opus</a:t>
                      </a:r>
                      <a:endParaRPr>
                        <a:latin typeface="Calibri"/>
                        <a:ea typeface="Calibri"/>
                        <a:cs typeface="Calibri"/>
                        <a:sym typeface="Calibri"/>
                      </a:endParaRPr>
                    </a:p>
                  </a:txBody>
                  <a:tcPr marT="76200" marB="76200" marR="76200" marL="762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s">
                          <a:latin typeface="Calibri"/>
                          <a:ea typeface="Calibri"/>
                          <a:cs typeface="Calibri"/>
                          <a:sym typeface="Calibri"/>
                        </a:rPr>
                        <a:t>Opus</a:t>
                      </a:r>
                      <a:endParaRPr>
                        <a:latin typeface="Calibri"/>
                        <a:ea typeface="Calibri"/>
                        <a:cs typeface="Calibri"/>
                        <a:sym typeface="Calibri"/>
                      </a:endParaRPr>
                    </a:p>
                  </a:txBody>
                  <a:tcPr marT="76200" marB="76200" marR="76200" marL="762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s">
                          <a:latin typeface="Calibri"/>
                          <a:ea typeface="Calibri"/>
                          <a:cs typeface="Calibri"/>
                          <a:sym typeface="Calibri"/>
                        </a:rPr>
                        <a:t>Buena calidad. Alternativa libre a MP3.</a:t>
                      </a:r>
                      <a:endParaRPr>
                        <a:latin typeface="Calibri"/>
                        <a:ea typeface="Calibri"/>
                        <a:cs typeface="Calibri"/>
                        <a:sym typeface="Calibri"/>
                      </a:endParaRPr>
                    </a:p>
                  </a:txBody>
                  <a:tcPr marT="76200" marB="76200" marR="76200" marL="762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76200" marR="76200" rtl="0" algn="l">
                        <a:lnSpc>
                          <a:spcPct val="115000"/>
                        </a:lnSpc>
                        <a:spcBef>
                          <a:spcPts val="0"/>
                        </a:spcBef>
                        <a:spcAft>
                          <a:spcPts val="0"/>
                        </a:spcAft>
                        <a:buNone/>
                      </a:pPr>
                      <a:r>
                        <a:rPr lang="es">
                          <a:latin typeface="Calibri"/>
                          <a:ea typeface="Calibri"/>
                          <a:cs typeface="Calibri"/>
                          <a:sym typeface="Calibri"/>
                        </a:rPr>
                        <a:t>Sí, </a:t>
                      </a:r>
                      <a:r>
                        <a:rPr lang="es">
                          <a:uFill>
                            <a:noFill/>
                          </a:uFill>
                          <a:latin typeface="Calibri"/>
                          <a:ea typeface="Calibri"/>
                          <a:cs typeface="Calibri"/>
                          <a:sym typeface="Calibri"/>
                          <a:hlinkClick r:id="rId10"/>
                        </a:rPr>
                        <a:t>soporte medio</a:t>
                      </a:r>
                      <a:endParaRPr>
                        <a:latin typeface="Calibri"/>
                        <a:ea typeface="Calibri"/>
                        <a:cs typeface="Calibri"/>
                        <a:sym typeface="Calibri"/>
                      </a:endParaRPr>
                    </a:p>
                  </a:txBody>
                  <a:tcPr marT="76200" marB="76200" marR="76200" marL="762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381000">
                <a:tc>
                  <a:txBody>
                    <a:bodyPr/>
                    <a:lstStyle/>
                    <a:p>
                      <a:pPr indent="0" lvl="0" marL="76200" marR="76200" rtl="0" algn="l">
                        <a:lnSpc>
                          <a:spcPct val="115000"/>
                        </a:lnSpc>
                        <a:spcBef>
                          <a:spcPts val="0"/>
                        </a:spcBef>
                        <a:spcAft>
                          <a:spcPts val="0"/>
                        </a:spcAft>
                        <a:buNone/>
                      </a:pPr>
                      <a:r>
                        <a:rPr lang="es">
                          <a:uFill>
                            <a:noFill/>
                          </a:uFill>
                          <a:latin typeface="Calibri"/>
                          <a:ea typeface="Calibri"/>
                          <a:cs typeface="Calibri"/>
                          <a:sym typeface="Calibri"/>
                          <a:hlinkClick r:id="rId11"/>
                        </a:rPr>
                        <a:t>FLAC</a:t>
                      </a:r>
                      <a:endParaRPr>
                        <a:latin typeface="Calibri"/>
                        <a:ea typeface="Calibri"/>
                        <a:cs typeface="Calibri"/>
                        <a:sym typeface="Calibri"/>
                      </a:endParaRPr>
                    </a:p>
                  </a:txBody>
                  <a:tcPr marT="76200" marB="76200" marR="76200" marL="762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s">
                          <a:latin typeface="Calibri"/>
                          <a:ea typeface="Calibri"/>
                          <a:cs typeface="Calibri"/>
                          <a:sym typeface="Calibri"/>
                        </a:rPr>
                        <a:t>FLAC Audio Lossless</a:t>
                      </a:r>
                      <a:endParaRPr>
                        <a:latin typeface="Calibri"/>
                        <a:ea typeface="Calibri"/>
                        <a:cs typeface="Calibri"/>
                        <a:sym typeface="Calibri"/>
                      </a:endParaRPr>
                    </a:p>
                  </a:txBody>
                  <a:tcPr marT="76200" marB="76200" marR="76200" marL="762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s">
                          <a:latin typeface="Calibri"/>
                          <a:ea typeface="Calibri"/>
                          <a:cs typeface="Calibri"/>
                          <a:sym typeface="Calibri"/>
                        </a:rPr>
                        <a:t>Compresión sin pérdidas. Alto tamaño.</a:t>
                      </a:r>
                      <a:endParaRPr>
                        <a:latin typeface="Calibri"/>
                        <a:ea typeface="Calibri"/>
                        <a:cs typeface="Calibri"/>
                        <a:sym typeface="Calibri"/>
                      </a:endParaRPr>
                    </a:p>
                  </a:txBody>
                  <a:tcPr marT="76200" marB="76200" marR="76200" marL="762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76200" marR="76200" rtl="0" algn="l">
                        <a:lnSpc>
                          <a:spcPct val="115000"/>
                        </a:lnSpc>
                        <a:spcBef>
                          <a:spcPts val="0"/>
                        </a:spcBef>
                        <a:spcAft>
                          <a:spcPts val="0"/>
                        </a:spcAft>
                        <a:buNone/>
                      </a:pPr>
                      <a:r>
                        <a:rPr lang="es">
                          <a:latin typeface="Calibri"/>
                          <a:ea typeface="Calibri"/>
                          <a:cs typeface="Calibri"/>
                          <a:sym typeface="Calibri"/>
                        </a:rPr>
                        <a:t>Sí, </a:t>
                      </a:r>
                      <a:r>
                        <a:rPr lang="es">
                          <a:uFill>
                            <a:noFill/>
                          </a:uFill>
                          <a:latin typeface="Calibri"/>
                          <a:ea typeface="Calibri"/>
                          <a:cs typeface="Calibri"/>
                          <a:sym typeface="Calibri"/>
                          <a:hlinkClick r:id="rId12"/>
                        </a:rPr>
                        <a:t>buen soporte</a:t>
                      </a:r>
                      <a:r>
                        <a:rPr lang="es">
                          <a:latin typeface="Calibri"/>
                          <a:ea typeface="Calibri"/>
                          <a:cs typeface="Calibri"/>
                          <a:sym typeface="Calibri"/>
                        </a:rPr>
                        <a:t>.</a:t>
                      </a:r>
                      <a:endParaRPr>
                        <a:latin typeface="Calibri"/>
                        <a:ea typeface="Calibri"/>
                        <a:cs typeface="Calibri"/>
                        <a:sym typeface="Calibri"/>
                      </a:endParaRPr>
                    </a:p>
                  </a:txBody>
                  <a:tcPr marT="76200" marB="76200" marR="76200" marL="762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None/>
                      </a:pPr>
                      <a:r>
                        <a:rPr lang="es">
                          <a:latin typeface="Calibri"/>
                          <a:ea typeface="Calibri"/>
                          <a:cs typeface="Calibri"/>
                          <a:sym typeface="Calibri"/>
                        </a:rPr>
                        <a:t>WAV</a:t>
                      </a:r>
                      <a:endParaRPr>
                        <a:latin typeface="Calibri"/>
                        <a:ea typeface="Calibri"/>
                        <a:cs typeface="Calibri"/>
                        <a:sym typeface="Calibri"/>
                      </a:endParaRPr>
                    </a:p>
                  </a:txBody>
                  <a:tcPr marT="76200" marB="76200" marR="76200" marL="762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s">
                          <a:latin typeface="Calibri"/>
                          <a:ea typeface="Calibri"/>
                          <a:cs typeface="Calibri"/>
                          <a:sym typeface="Calibri"/>
                        </a:rPr>
                        <a:t>Wave sound</a:t>
                      </a:r>
                      <a:endParaRPr>
                        <a:latin typeface="Calibri"/>
                        <a:ea typeface="Calibri"/>
                        <a:cs typeface="Calibri"/>
                        <a:sym typeface="Calibri"/>
                      </a:endParaRPr>
                    </a:p>
                  </a:txBody>
                  <a:tcPr marT="76200" marB="76200" marR="76200" marL="762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76200" marR="76200" rtl="0" algn="l">
                        <a:lnSpc>
                          <a:spcPct val="115000"/>
                        </a:lnSpc>
                        <a:spcBef>
                          <a:spcPts val="0"/>
                        </a:spcBef>
                        <a:spcAft>
                          <a:spcPts val="0"/>
                        </a:spcAft>
                        <a:buNone/>
                      </a:pPr>
                      <a:r>
                        <a:rPr lang="es">
                          <a:latin typeface="Calibri"/>
                          <a:ea typeface="Calibri"/>
                          <a:cs typeface="Calibri"/>
                          <a:sym typeface="Calibri"/>
                        </a:rPr>
                        <a:t>Formato de Microsoft. </a:t>
                      </a:r>
                      <a:r>
                        <a:rPr lang="es">
                          <a:uFill>
                            <a:noFill/>
                          </a:uFill>
                          <a:latin typeface="Calibri"/>
                          <a:ea typeface="Calibri"/>
                          <a:cs typeface="Calibri"/>
                          <a:sym typeface="Calibri"/>
                          <a:hlinkClick r:id="rId13"/>
                        </a:rPr>
                        <a:t>Está soportado</a:t>
                      </a:r>
                      <a:r>
                        <a:rPr lang="es">
                          <a:latin typeface="Calibri"/>
                          <a:ea typeface="Calibri"/>
                          <a:cs typeface="Calibri"/>
                          <a:sym typeface="Calibri"/>
                        </a:rPr>
                        <a:t>.</a:t>
                      </a:r>
                      <a:endParaRPr>
                        <a:latin typeface="Calibri"/>
                        <a:ea typeface="Calibri"/>
                        <a:cs typeface="Calibri"/>
                        <a:sym typeface="Calibri"/>
                      </a:endParaRPr>
                    </a:p>
                  </a:txBody>
                  <a:tcPr marT="76200" marB="76200" marR="76200" marL="762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s">
                          <a:latin typeface="Calibri"/>
                          <a:ea typeface="Calibri"/>
                          <a:cs typeface="Calibri"/>
                          <a:sym typeface="Calibri"/>
                        </a:rPr>
                        <a:t>No, muy pesado</a:t>
                      </a:r>
                      <a:endParaRPr>
                        <a:latin typeface="Calibri"/>
                        <a:ea typeface="Calibri"/>
                        <a:cs typeface="Calibri"/>
                        <a:sym typeface="Calibri"/>
                      </a:endParaRPr>
                    </a:p>
                  </a:txBody>
                  <a:tcPr marT="76200" marB="76200" marR="76200" marL="762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bl>
          </a:graphicData>
        </a:graphic>
      </p:graphicFrame>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8" name="Shape 588"/>
        <p:cNvGrpSpPr/>
        <p:nvPr/>
      </p:nvGrpSpPr>
      <p:grpSpPr>
        <a:xfrm>
          <a:off x="0" y="0"/>
          <a:ext cx="0" cy="0"/>
          <a:chOff x="0" y="0"/>
          <a:chExt cx="0" cy="0"/>
        </a:xfrm>
      </p:grpSpPr>
      <p:sp>
        <p:nvSpPr>
          <p:cNvPr id="589" name="Google Shape;589;p99"/>
          <p:cNvSpPr txBox="1"/>
          <p:nvPr>
            <p:ph idx="1" type="body"/>
          </p:nvPr>
        </p:nvSpPr>
        <p:spPr>
          <a:xfrm>
            <a:off x="457200" y="393752"/>
            <a:ext cx="8229600" cy="43560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rPr lang="es" sz="2300"/>
              <a:t>Al igual que con la etiqueta &lt;video&gt; si utilizamos la etiqueta &lt;audio&gt; como etiqueta contenedora, podemos incluir etiquetas &lt;source&gt; en su interior para proporcionar formatos alternativos y tener mayor compatibilidad con otros navegadores y navegadores antiguos que no soporten HTML5:</a:t>
            </a:r>
            <a:endParaRPr sz="2300"/>
          </a:p>
          <a:p>
            <a:pPr indent="0" lvl="0" marL="0" rtl="0" algn="l">
              <a:lnSpc>
                <a:spcPct val="135714"/>
              </a:lnSpc>
              <a:spcBef>
                <a:spcPts val="0"/>
              </a:spcBef>
              <a:spcAft>
                <a:spcPts val="0"/>
              </a:spcAft>
              <a:buClr>
                <a:schemeClr val="dk1"/>
              </a:buClr>
              <a:buSzPts val="1100"/>
              <a:buFont typeface="Arial"/>
              <a:buNone/>
            </a:pPr>
            <a:r>
              <a:rPr lang="es" sz="2150">
                <a:solidFill>
                  <a:srgbClr val="89DDFF"/>
                </a:solidFill>
                <a:highlight>
                  <a:srgbClr val="252526"/>
                </a:highlight>
              </a:rPr>
              <a:t>&lt;</a:t>
            </a:r>
            <a:r>
              <a:rPr lang="es" sz="2150">
                <a:solidFill>
                  <a:srgbClr val="F07178"/>
                </a:solidFill>
                <a:highlight>
                  <a:srgbClr val="252526"/>
                </a:highlight>
              </a:rPr>
              <a:t>audio</a:t>
            </a:r>
            <a:r>
              <a:rPr lang="es" sz="2150">
                <a:solidFill>
                  <a:srgbClr val="89DDFF"/>
                </a:solidFill>
                <a:highlight>
                  <a:srgbClr val="252526"/>
                </a:highlight>
              </a:rPr>
              <a:t>&gt;</a:t>
            </a:r>
            <a:endParaRPr sz="2150">
              <a:solidFill>
                <a:srgbClr val="89DDFF"/>
              </a:solidFill>
              <a:highlight>
                <a:srgbClr val="252526"/>
              </a:highlight>
            </a:endParaRPr>
          </a:p>
          <a:p>
            <a:pPr indent="0" lvl="0" marL="0" rtl="0" algn="l">
              <a:lnSpc>
                <a:spcPct val="135714"/>
              </a:lnSpc>
              <a:spcBef>
                <a:spcPts val="0"/>
              </a:spcBef>
              <a:spcAft>
                <a:spcPts val="0"/>
              </a:spcAft>
              <a:buClr>
                <a:schemeClr val="dk1"/>
              </a:buClr>
              <a:buSzPts val="1100"/>
              <a:buFont typeface="Arial"/>
              <a:buNone/>
            </a:pPr>
            <a:r>
              <a:rPr lang="es" sz="2150">
                <a:solidFill>
                  <a:srgbClr val="89DDFF"/>
                </a:solidFill>
                <a:highlight>
                  <a:srgbClr val="252526"/>
                </a:highlight>
              </a:rPr>
              <a:t>      &lt;</a:t>
            </a:r>
            <a:r>
              <a:rPr lang="es" sz="2150">
                <a:solidFill>
                  <a:srgbClr val="F07178"/>
                </a:solidFill>
                <a:highlight>
                  <a:srgbClr val="252526"/>
                </a:highlight>
              </a:rPr>
              <a:t>source</a:t>
            </a:r>
            <a:r>
              <a:rPr lang="es" sz="2150">
                <a:solidFill>
                  <a:srgbClr val="89DDFF"/>
                </a:solidFill>
                <a:highlight>
                  <a:srgbClr val="252526"/>
                </a:highlight>
              </a:rPr>
              <a:t> </a:t>
            </a:r>
            <a:r>
              <a:rPr lang="es" sz="2150">
                <a:solidFill>
                  <a:srgbClr val="C792EA"/>
                </a:solidFill>
                <a:highlight>
                  <a:srgbClr val="252526"/>
                </a:highlight>
              </a:rPr>
              <a:t>src</a:t>
            </a:r>
            <a:r>
              <a:rPr lang="es" sz="2150">
                <a:solidFill>
                  <a:srgbClr val="89DDFF"/>
                </a:solidFill>
                <a:highlight>
                  <a:srgbClr val="252526"/>
                </a:highlight>
              </a:rPr>
              <a:t>="</a:t>
            </a:r>
            <a:r>
              <a:rPr lang="es" sz="2150">
                <a:solidFill>
                  <a:srgbClr val="C3E88D"/>
                </a:solidFill>
                <a:highlight>
                  <a:srgbClr val="252526"/>
                </a:highlight>
              </a:rPr>
              <a:t>audio.opus</a:t>
            </a:r>
            <a:r>
              <a:rPr lang="es" sz="2150">
                <a:solidFill>
                  <a:srgbClr val="89DDFF"/>
                </a:solidFill>
                <a:highlight>
                  <a:srgbClr val="252526"/>
                </a:highlight>
              </a:rPr>
              <a:t>" /&gt;</a:t>
            </a:r>
            <a:endParaRPr sz="2150">
              <a:solidFill>
                <a:srgbClr val="89DDFF"/>
              </a:solidFill>
              <a:highlight>
                <a:srgbClr val="252526"/>
              </a:highlight>
            </a:endParaRPr>
          </a:p>
          <a:p>
            <a:pPr indent="0" lvl="0" marL="0" rtl="0" algn="l">
              <a:lnSpc>
                <a:spcPct val="135714"/>
              </a:lnSpc>
              <a:spcBef>
                <a:spcPts val="0"/>
              </a:spcBef>
              <a:spcAft>
                <a:spcPts val="0"/>
              </a:spcAft>
              <a:buClr>
                <a:schemeClr val="dk1"/>
              </a:buClr>
              <a:buSzPts val="1100"/>
              <a:buFont typeface="Arial"/>
              <a:buNone/>
            </a:pPr>
            <a:r>
              <a:rPr lang="es" sz="2150">
                <a:solidFill>
                  <a:srgbClr val="EEFFFF"/>
                </a:solidFill>
                <a:highlight>
                  <a:srgbClr val="252526"/>
                </a:highlight>
              </a:rPr>
              <a:t>      </a:t>
            </a:r>
            <a:r>
              <a:rPr lang="es" sz="2150">
                <a:solidFill>
                  <a:srgbClr val="89DDFF"/>
                </a:solidFill>
                <a:highlight>
                  <a:srgbClr val="252526"/>
                </a:highlight>
              </a:rPr>
              <a:t>&lt;</a:t>
            </a:r>
            <a:r>
              <a:rPr lang="es" sz="2150">
                <a:solidFill>
                  <a:srgbClr val="F07178"/>
                </a:solidFill>
                <a:highlight>
                  <a:srgbClr val="252526"/>
                </a:highlight>
              </a:rPr>
              <a:t>source</a:t>
            </a:r>
            <a:r>
              <a:rPr lang="es" sz="2150">
                <a:solidFill>
                  <a:srgbClr val="89DDFF"/>
                </a:solidFill>
                <a:highlight>
                  <a:srgbClr val="252526"/>
                </a:highlight>
              </a:rPr>
              <a:t> </a:t>
            </a:r>
            <a:r>
              <a:rPr lang="es" sz="2150">
                <a:solidFill>
                  <a:srgbClr val="C792EA"/>
                </a:solidFill>
                <a:highlight>
                  <a:srgbClr val="252526"/>
                </a:highlight>
              </a:rPr>
              <a:t>src</a:t>
            </a:r>
            <a:r>
              <a:rPr lang="es" sz="2150">
                <a:solidFill>
                  <a:srgbClr val="89DDFF"/>
                </a:solidFill>
                <a:highlight>
                  <a:srgbClr val="252526"/>
                </a:highlight>
              </a:rPr>
              <a:t>="</a:t>
            </a:r>
            <a:r>
              <a:rPr lang="es" sz="2150">
                <a:solidFill>
                  <a:srgbClr val="C3E88D"/>
                </a:solidFill>
                <a:highlight>
                  <a:srgbClr val="252526"/>
                </a:highlight>
              </a:rPr>
              <a:t>audio.ogg</a:t>
            </a:r>
            <a:r>
              <a:rPr lang="es" sz="2150">
                <a:solidFill>
                  <a:srgbClr val="89DDFF"/>
                </a:solidFill>
                <a:highlight>
                  <a:srgbClr val="252526"/>
                </a:highlight>
              </a:rPr>
              <a:t>" /&gt;</a:t>
            </a:r>
            <a:endParaRPr sz="2150">
              <a:solidFill>
                <a:srgbClr val="89DDFF"/>
              </a:solidFill>
              <a:highlight>
                <a:srgbClr val="252526"/>
              </a:highlight>
            </a:endParaRPr>
          </a:p>
          <a:p>
            <a:pPr indent="0" lvl="0" marL="0" rtl="0" algn="l">
              <a:lnSpc>
                <a:spcPct val="135714"/>
              </a:lnSpc>
              <a:spcBef>
                <a:spcPts val="0"/>
              </a:spcBef>
              <a:spcAft>
                <a:spcPts val="0"/>
              </a:spcAft>
              <a:buClr>
                <a:schemeClr val="dk1"/>
              </a:buClr>
              <a:buSzPts val="1100"/>
              <a:buFont typeface="Arial"/>
              <a:buNone/>
            </a:pPr>
            <a:r>
              <a:rPr lang="es" sz="2150">
                <a:solidFill>
                  <a:srgbClr val="EEFFFF"/>
                </a:solidFill>
                <a:highlight>
                  <a:srgbClr val="252526"/>
                </a:highlight>
              </a:rPr>
              <a:t>      </a:t>
            </a:r>
            <a:r>
              <a:rPr lang="es" sz="2150">
                <a:solidFill>
                  <a:srgbClr val="89DDFF"/>
                </a:solidFill>
                <a:highlight>
                  <a:srgbClr val="252526"/>
                </a:highlight>
              </a:rPr>
              <a:t>&lt;</a:t>
            </a:r>
            <a:r>
              <a:rPr lang="es" sz="2150">
                <a:solidFill>
                  <a:srgbClr val="F07178"/>
                </a:solidFill>
                <a:highlight>
                  <a:srgbClr val="252526"/>
                </a:highlight>
              </a:rPr>
              <a:t>source</a:t>
            </a:r>
            <a:r>
              <a:rPr lang="es" sz="2150">
                <a:solidFill>
                  <a:srgbClr val="89DDFF"/>
                </a:solidFill>
                <a:highlight>
                  <a:srgbClr val="252526"/>
                </a:highlight>
              </a:rPr>
              <a:t> </a:t>
            </a:r>
            <a:r>
              <a:rPr lang="es" sz="2150">
                <a:solidFill>
                  <a:srgbClr val="C792EA"/>
                </a:solidFill>
                <a:highlight>
                  <a:srgbClr val="252526"/>
                </a:highlight>
              </a:rPr>
              <a:t>src</a:t>
            </a:r>
            <a:r>
              <a:rPr lang="es" sz="2150">
                <a:solidFill>
                  <a:srgbClr val="89DDFF"/>
                </a:solidFill>
                <a:highlight>
                  <a:srgbClr val="252526"/>
                </a:highlight>
              </a:rPr>
              <a:t>="</a:t>
            </a:r>
            <a:r>
              <a:rPr lang="es" sz="2150">
                <a:solidFill>
                  <a:srgbClr val="C3E88D"/>
                </a:solidFill>
                <a:highlight>
                  <a:srgbClr val="252526"/>
                </a:highlight>
              </a:rPr>
              <a:t>audio.mp3</a:t>
            </a:r>
            <a:r>
              <a:rPr lang="es" sz="2150">
                <a:solidFill>
                  <a:srgbClr val="89DDFF"/>
                </a:solidFill>
                <a:highlight>
                  <a:srgbClr val="252526"/>
                </a:highlight>
              </a:rPr>
              <a:t>" /&gt;</a:t>
            </a:r>
            <a:endParaRPr sz="2150">
              <a:solidFill>
                <a:srgbClr val="89DDFF"/>
              </a:solidFill>
              <a:highlight>
                <a:srgbClr val="252526"/>
              </a:highlight>
            </a:endParaRPr>
          </a:p>
          <a:p>
            <a:pPr indent="0" lvl="0" marL="0" rtl="0" algn="l">
              <a:lnSpc>
                <a:spcPct val="135714"/>
              </a:lnSpc>
              <a:spcBef>
                <a:spcPts val="0"/>
              </a:spcBef>
              <a:spcAft>
                <a:spcPts val="0"/>
              </a:spcAft>
              <a:buNone/>
            </a:pPr>
            <a:r>
              <a:rPr lang="es" sz="2150">
                <a:solidFill>
                  <a:srgbClr val="89DDFF"/>
                </a:solidFill>
                <a:highlight>
                  <a:srgbClr val="252526"/>
                </a:highlight>
              </a:rPr>
              <a:t>&lt;/</a:t>
            </a:r>
            <a:r>
              <a:rPr lang="es" sz="2150">
                <a:solidFill>
                  <a:srgbClr val="F07178"/>
                </a:solidFill>
                <a:highlight>
                  <a:srgbClr val="252526"/>
                </a:highlight>
              </a:rPr>
              <a:t>audio</a:t>
            </a:r>
            <a:r>
              <a:rPr lang="es" sz="2150">
                <a:solidFill>
                  <a:srgbClr val="89DDFF"/>
                </a:solidFill>
                <a:highlight>
                  <a:srgbClr val="252526"/>
                </a:highlight>
              </a:rPr>
              <a:t>&gt;</a:t>
            </a:r>
            <a:endParaRPr sz="3400"/>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3" name="Shape 593"/>
        <p:cNvGrpSpPr/>
        <p:nvPr/>
      </p:nvGrpSpPr>
      <p:grpSpPr>
        <a:xfrm>
          <a:off x="0" y="0"/>
          <a:ext cx="0" cy="0"/>
          <a:chOff x="0" y="0"/>
          <a:chExt cx="0" cy="0"/>
        </a:xfrm>
      </p:grpSpPr>
      <p:sp>
        <p:nvSpPr>
          <p:cNvPr id="594" name="Google Shape;594;p100"/>
          <p:cNvSpPr txBox="1"/>
          <p:nvPr>
            <p:ph type="title"/>
          </p:nvPr>
        </p:nvSpPr>
        <p:spPr>
          <a:xfrm>
            <a:off x="457200" y="205978"/>
            <a:ext cx="8229600" cy="8574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s"/>
              <a:t>Etiquetas de cabecera.</a:t>
            </a:r>
            <a:endParaRPr/>
          </a:p>
        </p:txBody>
      </p:sp>
      <p:sp>
        <p:nvSpPr>
          <p:cNvPr id="595" name="Google Shape;595;p100"/>
          <p:cNvSpPr txBox="1"/>
          <p:nvPr>
            <p:ph idx="1" type="body"/>
          </p:nvPr>
        </p:nvSpPr>
        <p:spPr>
          <a:xfrm>
            <a:off x="467544" y="1167594"/>
            <a:ext cx="8229600" cy="33945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rPr lang="es"/>
              <a:t>La etiqueta &lt;head&gt; que vimos en la estructura básica de la cual hablaremos en este apartado, se encarga de contener etiquetas de metadatos (información sobre el documento) así como establecer relaciones con otros documentos.</a:t>
            </a:r>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9" name="Shape 599"/>
        <p:cNvGrpSpPr/>
        <p:nvPr/>
      </p:nvGrpSpPr>
      <p:grpSpPr>
        <a:xfrm>
          <a:off x="0" y="0"/>
          <a:ext cx="0" cy="0"/>
          <a:chOff x="0" y="0"/>
          <a:chExt cx="0" cy="0"/>
        </a:xfrm>
      </p:grpSpPr>
      <p:sp>
        <p:nvSpPr>
          <p:cNvPr id="600" name="Google Shape;600;p101"/>
          <p:cNvSpPr txBox="1"/>
          <p:nvPr>
            <p:ph type="title"/>
          </p:nvPr>
        </p:nvSpPr>
        <p:spPr>
          <a:xfrm>
            <a:off x="457200" y="205978"/>
            <a:ext cx="8229600" cy="8574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s"/>
              <a:t>Cabecera del documento.</a:t>
            </a:r>
            <a:endParaRPr/>
          </a:p>
        </p:txBody>
      </p:sp>
      <p:sp>
        <p:nvSpPr>
          <p:cNvPr id="601" name="Google Shape;601;p101"/>
          <p:cNvSpPr txBox="1"/>
          <p:nvPr>
            <p:ph idx="1" type="body"/>
          </p:nvPr>
        </p:nvSpPr>
        <p:spPr>
          <a:xfrm>
            <a:off x="467544" y="1167594"/>
            <a:ext cx="8229600" cy="3394500"/>
          </a:xfrm>
          <a:prstGeom prst="rect">
            <a:avLst/>
          </a:prstGeom>
        </p:spPr>
        <p:txBody>
          <a:bodyPr anchorCtr="0" anchor="t" bIns="45700" lIns="91425" spcFirstLastPara="1" rIns="91425" wrap="square" tIns="45700">
            <a:normAutofit fontScale="70000" lnSpcReduction="20000"/>
          </a:bodyPr>
          <a:lstStyle/>
          <a:p>
            <a:pPr indent="-308610" lvl="0" marL="457200" rtl="0" algn="l">
              <a:spcBef>
                <a:spcPts val="360"/>
              </a:spcBef>
              <a:spcAft>
                <a:spcPts val="0"/>
              </a:spcAft>
              <a:buSzPct val="56250"/>
              <a:buChar char="●"/>
            </a:pPr>
            <a:r>
              <a:rPr b="1" lang="es">
                <a:solidFill>
                  <a:srgbClr val="244061"/>
                </a:solidFill>
              </a:rPr>
              <a:t>&lt;title&gt;</a:t>
            </a:r>
            <a:r>
              <a:rPr lang="es"/>
              <a:t>	Título de la página (pestaña o título del navegador o en buscadores).</a:t>
            </a:r>
            <a:endParaRPr/>
          </a:p>
          <a:p>
            <a:pPr indent="-308610" lvl="0" marL="457200" rtl="0" algn="l">
              <a:spcBef>
                <a:spcPts val="0"/>
              </a:spcBef>
              <a:spcAft>
                <a:spcPts val="0"/>
              </a:spcAft>
              <a:buSzPct val="56250"/>
              <a:buChar char="●"/>
            </a:pPr>
            <a:r>
              <a:rPr b="1" lang="es">
                <a:solidFill>
                  <a:srgbClr val="244061"/>
                </a:solidFill>
              </a:rPr>
              <a:t>&lt;base&gt;</a:t>
            </a:r>
            <a:r>
              <a:rPr lang="es"/>
              <a:t>  Atributos (href, target). URL base del documento (usado para gestionar rutas relativas).</a:t>
            </a:r>
            <a:endParaRPr/>
          </a:p>
          <a:p>
            <a:pPr indent="-308610" lvl="0" marL="457200" rtl="0" algn="l">
              <a:spcBef>
                <a:spcPts val="0"/>
              </a:spcBef>
              <a:spcAft>
                <a:spcPts val="0"/>
              </a:spcAft>
              <a:buSzPct val="56250"/>
              <a:buChar char="●"/>
            </a:pPr>
            <a:r>
              <a:rPr b="1" lang="es">
                <a:solidFill>
                  <a:srgbClr val="244061"/>
                </a:solidFill>
              </a:rPr>
              <a:t>&lt;link&gt;</a:t>
            </a:r>
            <a:r>
              <a:rPr lang="es"/>
              <a:t>	Atributos (href, hreflang, rel, media, type). Establece una relación del documento actual con otro externo.</a:t>
            </a:r>
            <a:endParaRPr/>
          </a:p>
          <a:p>
            <a:pPr indent="-308610" lvl="0" marL="457200" rtl="0" algn="l">
              <a:spcBef>
                <a:spcPts val="0"/>
              </a:spcBef>
              <a:spcAft>
                <a:spcPts val="0"/>
              </a:spcAft>
              <a:buSzPct val="56250"/>
              <a:buChar char="●"/>
            </a:pPr>
            <a:r>
              <a:rPr b="1" lang="es">
                <a:solidFill>
                  <a:srgbClr val="244061"/>
                </a:solidFill>
              </a:rPr>
              <a:t>&lt;meta&gt;</a:t>
            </a:r>
            <a:r>
              <a:rPr lang="es"/>
              <a:t>  Atributos (name, content, http-equiv, charset).	Establece un metadato específico en el documento actual.</a:t>
            </a:r>
            <a:endParaRPr/>
          </a:p>
          <a:p>
            <a:pPr indent="-308610" lvl="0" marL="457200" rtl="0" algn="l">
              <a:spcBef>
                <a:spcPts val="0"/>
              </a:spcBef>
              <a:spcAft>
                <a:spcPts val="0"/>
              </a:spcAft>
              <a:buSzPct val="56250"/>
              <a:buChar char="●"/>
            </a:pPr>
            <a:r>
              <a:rPr b="1" lang="es">
                <a:solidFill>
                  <a:srgbClr val="244061"/>
                </a:solidFill>
              </a:rPr>
              <a:t>&lt;style&gt;</a:t>
            </a:r>
            <a:r>
              <a:rPr lang="es"/>
              <a:t>	  Atributos (media, type). Crea estilos CSS que afectarán únicamente al documento actual.</a:t>
            </a:r>
            <a:endParaRPr/>
          </a:p>
          <a:p>
            <a:pPr indent="-308610" lvl="0" marL="457200" rtl="0" algn="l">
              <a:spcBef>
                <a:spcPts val="0"/>
              </a:spcBef>
              <a:spcAft>
                <a:spcPts val="0"/>
              </a:spcAft>
              <a:buSzPct val="56250"/>
              <a:buChar char="●"/>
            </a:pPr>
            <a:r>
              <a:rPr b="1" lang="es">
                <a:solidFill>
                  <a:srgbClr val="244061"/>
                </a:solidFill>
              </a:rPr>
              <a:t>&lt;script&gt;</a:t>
            </a:r>
            <a:r>
              <a:rPr lang="es"/>
              <a:t>  Atributos (src, type, charset, async, defer). Indica un script a cargar o ejecutar en la página actual.</a:t>
            </a:r>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5" name="Shape 605"/>
        <p:cNvGrpSpPr/>
        <p:nvPr/>
      </p:nvGrpSpPr>
      <p:grpSpPr>
        <a:xfrm>
          <a:off x="0" y="0"/>
          <a:ext cx="0" cy="0"/>
          <a:chOff x="0" y="0"/>
          <a:chExt cx="0" cy="0"/>
        </a:xfrm>
      </p:grpSpPr>
      <p:sp>
        <p:nvSpPr>
          <p:cNvPr id="606" name="Google Shape;606;p102"/>
          <p:cNvSpPr txBox="1"/>
          <p:nvPr>
            <p:ph type="title"/>
          </p:nvPr>
        </p:nvSpPr>
        <p:spPr>
          <a:xfrm>
            <a:off x="457200" y="205978"/>
            <a:ext cx="8229600" cy="8574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s"/>
              <a:t>Título</a:t>
            </a:r>
            <a:r>
              <a:rPr lang="es"/>
              <a:t> y codificación.</a:t>
            </a:r>
            <a:endParaRPr/>
          </a:p>
        </p:txBody>
      </p:sp>
      <p:sp>
        <p:nvSpPr>
          <p:cNvPr id="607" name="Google Shape;607;p102"/>
          <p:cNvSpPr txBox="1"/>
          <p:nvPr>
            <p:ph idx="1" type="body"/>
          </p:nvPr>
        </p:nvSpPr>
        <p:spPr>
          <a:xfrm>
            <a:off x="467544" y="1167594"/>
            <a:ext cx="8229600" cy="3394500"/>
          </a:xfrm>
          <a:prstGeom prst="rect">
            <a:avLst/>
          </a:prstGeom>
        </p:spPr>
        <p:txBody>
          <a:bodyPr anchorCtr="0" anchor="t" bIns="45700" lIns="91425" spcFirstLastPara="1" rIns="91425" wrap="square" tIns="45700">
            <a:normAutofit fontScale="92500"/>
          </a:bodyPr>
          <a:lstStyle/>
          <a:p>
            <a:pPr indent="0" lvl="0" marL="0" rtl="0" algn="l">
              <a:spcBef>
                <a:spcPts val="360"/>
              </a:spcBef>
              <a:spcAft>
                <a:spcPts val="0"/>
              </a:spcAft>
              <a:buNone/>
            </a:pPr>
            <a:r>
              <a:rPr lang="es"/>
              <a:t>En la etiqueta &lt;head&gt; es aconsejable como </a:t>
            </a:r>
            <a:r>
              <a:rPr lang="es"/>
              <a:t>mínimo</a:t>
            </a:r>
            <a:r>
              <a:rPr lang="es"/>
              <a:t> agregar siempre las </a:t>
            </a:r>
            <a:r>
              <a:rPr lang="es"/>
              <a:t>siguientes</a:t>
            </a:r>
            <a:r>
              <a:rPr lang="es"/>
              <a:t> dos etiquetas:</a:t>
            </a:r>
            <a:endParaRPr/>
          </a:p>
          <a:p>
            <a:pPr indent="0" lvl="0" marL="0" rtl="0" algn="l">
              <a:spcBef>
                <a:spcPts val="360"/>
              </a:spcBef>
              <a:spcAft>
                <a:spcPts val="0"/>
              </a:spcAft>
              <a:buNone/>
            </a:pPr>
            <a:r>
              <a:t/>
            </a:r>
            <a:endParaRPr/>
          </a:p>
          <a:p>
            <a:pPr indent="0" lvl="0" marL="0" rtl="0" algn="l">
              <a:lnSpc>
                <a:spcPct val="135714"/>
              </a:lnSpc>
              <a:spcBef>
                <a:spcPts val="0"/>
              </a:spcBef>
              <a:spcAft>
                <a:spcPts val="0"/>
              </a:spcAft>
              <a:buClr>
                <a:schemeClr val="dk1"/>
              </a:buClr>
              <a:buSzPct val="46808"/>
              <a:buFont typeface="Arial"/>
              <a:buNone/>
            </a:pPr>
            <a:r>
              <a:rPr lang="es" sz="2350">
                <a:solidFill>
                  <a:srgbClr val="89DDFF"/>
                </a:solidFill>
                <a:highlight>
                  <a:srgbClr val="252526"/>
                </a:highlight>
              </a:rPr>
              <a:t>&lt;</a:t>
            </a:r>
            <a:r>
              <a:rPr lang="es" sz="2350">
                <a:solidFill>
                  <a:srgbClr val="F07178"/>
                </a:solidFill>
                <a:highlight>
                  <a:srgbClr val="252526"/>
                </a:highlight>
              </a:rPr>
              <a:t>head</a:t>
            </a:r>
            <a:r>
              <a:rPr lang="es" sz="2350">
                <a:solidFill>
                  <a:srgbClr val="89DDFF"/>
                </a:solidFill>
                <a:highlight>
                  <a:srgbClr val="252526"/>
                </a:highlight>
              </a:rPr>
              <a:t>&gt;</a:t>
            </a:r>
            <a:endParaRPr sz="2350">
              <a:solidFill>
                <a:srgbClr val="89DDFF"/>
              </a:solidFill>
              <a:highlight>
                <a:srgbClr val="252526"/>
              </a:highlight>
            </a:endParaRPr>
          </a:p>
          <a:p>
            <a:pPr indent="0" lvl="0" marL="0" rtl="0" algn="l">
              <a:lnSpc>
                <a:spcPct val="135714"/>
              </a:lnSpc>
              <a:spcBef>
                <a:spcPts val="0"/>
              </a:spcBef>
              <a:spcAft>
                <a:spcPts val="0"/>
              </a:spcAft>
              <a:buClr>
                <a:schemeClr val="dk1"/>
              </a:buClr>
              <a:buSzPct val="46808"/>
              <a:buFont typeface="Arial"/>
              <a:buNone/>
            </a:pPr>
            <a:r>
              <a:rPr lang="es" sz="2350">
                <a:solidFill>
                  <a:srgbClr val="EEFFFF"/>
                </a:solidFill>
                <a:highlight>
                  <a:srgbClr val="252526"/>
                </a:highlight>
              </a:rPr>
              <a:t>      </a:t>
            </a:r>
            <a:r>
              <a:rPr lang="es" sz="2350">
                <a:solidFill>
                  <a:srgbClr val="89DDFF"/>
                </a:solidFill>
                <a:highlight>
                  <a:srgbClr val="252526"/>
                </a:highlight>
              </a:rPr>
              <a:t>&lt;</a:t>
            </a:r>
            <a:r>
              <a:rPr lang="es" sz="2350">
                <a:solidFill>
                  <a:srgbClr val="F07178"/>
                </a:solidFill>
                <a:highlight>
                  <a:srgbClr val="252526"/>
                </a:highlight>
              </a:rPr>
              <a:t>title</a:t>
            </a:r>
            <a:r>
              <a:rPr lang="es" sz="2350">
                <a:solidFill>
                  <a:srgbClr val="89DDFF"/>
                </a:solidFill>
                <a:highlight>
                  <a:srgbClr val="252526"/>
                </a:highlight>
              </a:rPr>
              <a:t>&gt;</a:t>
            </a:r>
            <a:r>
              <a:rPr lang="es" sz="2350">
                <a:solidFill>
                  <a:srgbClr val="EEFFFF"/>
                </a:solidFill>
                <a:highlight>
                  <a:srgbClr val="252526"/>
                </a:highlight>
              </a:rPr>
              <a:t>Título del documento</a:t>
            </a:r>
            <a:r>
              <a:rPr lang="es" sz="2350">
                <a:solidFill>
                  <a:srgbClr val="89DDFF"/>
                </a:solidFill>
                <a:highlight>
                  <a:srgbClr val="252526"/>
                </a:highlight>
              </a:rPr>
              <a:t>&lt;/</a:t>
            </a:r>
            <a:r>
              <a:rPr lang="es" sz="2350">
                <a:solidFill>
                  <a:srgbClr val="F07178"/>
                </a:solidFill>
                <a:highlight>
                  <a:srgbClr val="252526"/>
                </a:highlight>
              </a:rPr>
              <a:t>title</a:t>
            </a:r>
            <a:r>
              <a:rPr lang="es" sz="2350">
                <a:solidFill>
                  <a:srgbClr val="89DDFF"/>
                </a:solidFill>
                <a:highlight>
                  <a:srgbClr val="252526"/>
                </a:highlight>
              </a:rPr>
              <a:t>&gt;</a:t>
            </a:r>
            <a:endParaRPr sz="2350">
              <a:solidFill>
                <a:srgbClr val="89DDFF"/>
              </a:solidFill>
              <a:highlight>
                <a:srgbClr val="252526"/>
              </a:highlight>
            </a:endParaRPr>
          </a:p>
          <a:p>
            <a:pPr indent="0" lvl="0" marL="0" rtl="0" algn="l">
              <a:lnSpc>
                <a:spcPct val="135714"/>
              </a:lnSpc>
              <a:spcBef>
                <a:spcPts val="0"/>
              </a:spcBef>
              <a:spcAft>
                <a:spcPts val="0"/>
              </a:spcAft>
              <a:buClr>
                <a:schemeClr val="dk1"/>
              </a:buClr>
              <a:buSzPct val="46808"/>
              <a:buFont typeface="Arial"/>
              <a:buNone/>
            </a:pPr>
            <a:r>
              <a:rPr lang="es" sz="2350">
                <a:solidFill>
                  <a:srgbClr val="EEFFFF"/>
                </a:solidFill>
                <a:highlight>
                  <a:srgbClr val="252526"/>
                </a:highlight>
              </a:rPr>
              <a:t>      </a:t>
            </a:r>
            <a:r>
              <a:rPr lang="es" sz="2350">
                <a:solidFill>
                  <a:srgbClr val="89DDFF"/>
                </a:solidFill>
                <a:highlight>
                  <a:srgbClr val="252526"/>
                </a:highlight>
              </a:rPr>
              <a:t>&lt;</a:t>
            </a:r>
            <a:r>
              <a:rPr lang="es" sz="2350">
                <a:solidFill>
                  <a:srgbClr val="F07178"/>
                </a:solidFill>
                <a:highlight>
                  <a:srgbClr val="252526"/>
                </a:highlight>
              </a:rPr>
              <a:t>meta</a:t>
            </a:r>
            <a:r>
              <a:rPr lang="es" sz="2350">
                <a:solidFill>
                  <a:srgbClr val="89DDFF"/>
                </a:solidFill>
                <a:highlight>
                  <a:srgbClr val="252526"/>
                </a:highlight>
              </a:rPr>
              <a:t> </a:t>
            </a:r>
            <a:r>
              <a:rPr lang="es" sz="2350">
                <a:solidFill>
                  <a:srgbClr val="C792EA"/>
                </a:solidFill>
                <a:highlight>
                  <a:srgbClr val="252526"/>
                </a:highlight>
              </a:rPr>
              <a:t>charset</a:t>
            </a:r>
            <a:r>
              <a:rPr lang="es" sz="2350">
                <a:solidFill>
                  <a:srgbClr val="89DDFF"/>
                </a:solidFill>
                <a:highlight>
                  <a:srgbClr val="252526"/>
                </a:highlight>
              </a:rPr>
              <a:t>="</a:t>
            </a:r>
            <a:r>
              <a:rPr lang="es" sz="2350">
                <a:solidFill>
                  <a:srgbClr val="C3E88D"/>
                </a:solidFill>
                <a:highlight>
                  <a:srgbClr val="252526"/>
                </a:highlight>
              </a:rPr>
              <a:t>utf-8</a:t>
            </a:r>
            <a:r>
              <a:rPr lang="es" sz="2350">
                <a:solidFill>
                  <a:srgbClr val="89DDFF"/>
                </a:solidFill>
                <a:highlight>
                  <a:srgbClr val="252526"/>
                </a:highlight>
              </a:rPr>
              <a:t>" /&gt;</a:t>
            </a:r>
            <a:endParaRPr sz="2350">
              <a:solidFill>
                <a:srgbClr val="89DDFF"/>
              </a:solidFill>
              <a:highlight>
                <a:srgbClr val="252526"/>
              </a:highlight>
            </a:endParaRPr>
          </a:p>
          <a:p>
            <a:pPr indent="0" lvl="0" marL="0" rtl="0" algn="l">
              <a:lnSpc>
                <a:spcPct val="135714"/>
              </a:lnSpc>
              <a:spcBef>
                <a:spcPts val="0"/>
              </a:spcBef>
              <a:spcAft>
                <a:spcPts val="0"/>
              </a:spcAft>
              <a:buNone/>
            </a:pPr>
            <a:r>
              <a:rPr lang="es" sz="2350">
                <a:solidFill>
                  <a:srgbClr val="89DDFF"/>
                </a:solidFill>
                <a:highlight>
                  <a:srgbClr val="252526"/>
                </a:highlight>
              </a:rPr>
              <a:t>&lt;/</a:t>
            </a:r>
            <a:r>
              <a:rPr lang="es" sz="2350">
                <a:solidFill>
                  <a:srgbClr val="F07178"/>
                </a:solidFill>
                <a:highlight>
                  <a:srgbClr val="252526"/>
                </a:highlight>
              </a:rPr>
              <a:t>head</a:t>
            </a:r>
            <a:r>
              <a:rPr lang="es" sz="2350">
                <a:solidFill>
                  <a:srgbClr val="89DDFF"/>
                </a:solidFill>
                <a:highlight>
                  <a:srgbClr val="252526"/>
                </a:highlight>
              </a:rPr>
              <a:t>&gt;</a:t>
            </a:r>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1" name="Shape 611"/>
        <p:cNvGrpSpPr/>
        <p:nvPr/>
      </p:nvGrpSpPr>
      <p:grpSpPr>
        <a:xfrm>
          <a:off x="0" y="0"/>
          <a:ext cx="0" cy="0"/>
          <a:chOff x="0" y="0"/>
          <a:chExt cx="0" cy="0"/>
        </a:xfrm>
      </p:grpSpPr>
      <p:sp>
        <p:nvSpPr>
          <p:cNvPr id="612" name="Google Shape;612;p103"/>
          <p:cNvSpPr txBox="1"/>
          <p:nvPr>
            <p:ph type="title"/>
          </p:nvPr>
        </p:nvSpPr>
        <p:spPr>
          <a:xfrm>
            <a:off x="457200" y="205978"/>
            <a:ext cx="8229600" cy="8574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t/>
            </a:r>
            <a:endParaRPr/>
          </a:p>
        </p:txBody>
      </p:sp>
      <p:sp>
        <p:nvSpPr>
          <p:cNvPr id="613" name="Google Shape;613;p103"/>
          <p:cNvSpPr txBox="1"/>
          <p:nvPr>
            <p:ph idx="1" type="body"/>
          </p:nvPr>
        </p:nvSpPr>
        <p:spPr>
          <a:xfrm>
            <a:off x="467544" y="1167594"/>
            <a:ext cx="8229600" cy="3394500"/>
          </a:xfrm>
          <a:prstGeom prst="rect">
            <a:avLst/>
          </a:prstGeom>
        </p:spPr>
        <p:txBody>
          <a:bodyPr anchorCtr="0" anchor="t" bIns="45700" lIns="91425" spcFirstLastPara="1" rIns="91425" wrap="square" tIns="45700">
            <a:normAutofit lnSpcReduction="10000"/>
          </a:bodyPr>
          <a:lstStyle/>
          <a:p>
            <a:pPr indent="0" lvl="0" marL="0" rtl="0" algn="l">
              <a:spcBef>
                <a:spcPts val="360"/>
              </a:spcBef>
              <a:spcAft>
                <a:spcPts val="0"/>
              </a:spcAft>
              <a:buNone/>
            </a:pPr>
            <a:r>
              <a:rPr lang="es"/>
              <a:t>En este ejemplo, la etiqueta &lt;meta&gt; indica que el navegador utilice la codificación UTF-8 para mostrar el texto. Es muy importante utilizar siempre de forma coherente una misma codificación en todos nuestros documentos, de esta forma evitaremos problemas con vocales acentuadas, o carácteres como ñ , ¿ , ¡ u otros.</a:t>
            </a:r>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7" name="Shape 617"/>
        <p:cNvGrpSpPr/>
        <p:nvPr/>
      </p:nvGrpSpPr>
      <p:grpSpPr>
        <a:xfrm>
          <a:off x="0" y="0"/>
          <a:ext cx="0" cy="0"/>
          <a:chOff x="0" y="0"/>
          <a:chExt cx="0" cy="0"/>
        </a:xfrm>
      </p:grpSpPr>
      <p:sp>
        <p:nvSpPr>
          <p:cNvPr id="618" name="Google Shape;618;p104"/>
          <p:cNvSpPr txBox="1"/>
          <p:nvPr>
            <p:ph type="title"/>
          </p:nvPr>
        </p:nvSpPr>
        <p:spPr>
          <a:xfrm>
            <a:off x="457200" y="205978"/>
            <a:ext cx="8229600" cy="8574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s"/>
              <a:t>Otros documentos.</a:t>
            </a:r>
            <a:endParaRPr/>
          </a:p>
        </p:txBody>
      </p:sp>
      <p:sp>
        <p:nvSpPr>
          <p:cNvPr id="619" name="Google Shape;619;p104"/>
          <p:cNvSpPr txBox="1"/>
          <p:nvPr>
            <p:ph idx="1" type="body"/>
          </p:nvPr>
        </p:nvSpPr>
        <p:spPr>
          <a:xfrm>
            <a:off x="467550" y="1063375"/>
            <a:ext cx="8229600" cy="3498600"/>
          </a:xfrm>
          <a:prstGeom prst="rect">
            <a:avLst/>
          </a:prstGeom>
        </p:spPr>
        <p:txBody>
          <a:bodyPr anchorCtr="0" anchor="t" bIns="45700" lIns="91425" spcFirstLastPara="1" rIns="91425" wrap="square" tIns="45700">
            <a:normAutofit fontScale="47500" lnSpcReduction="10000"/>
          </a:bodyPr>
          <a:lstStyle/>
          <a:p>
            <a:pPr indent="0" lvl="0" marL="0" rtl="0" algn="l">
              <a:spcBef>
                <a:spcPts val="360"/>
              </a:spcBef>
              <a:spcAft>
                <a:spcPts val="0"/>
              </a:spcAft>
              <a:buNone/>
            </a:pPr>
            <a:r>
              <a:rPr lang="es" sz="3592"/>
              <a:t>La etiqueta</a:t>
            </a:r>
            <a:r>
              <a:rPr lang="es" sz="3592"/>
              <a:t> &lt;link&gt; permite establecer relaciones con otros documentos. De esta forma, el navegador puede saber que un documento HTML está relacionado con otro documento (independientemente del formato que sea) y así relacionarse entre ellos.</a:t>
            </a:r>
            <a:endParaRPr sz="3592"/>
          </a:p>
          <a:p>
            <a:pPr indent="-294726" lvl="0" marL="457200" rtl="0" algn="l">
              <a:spcBef>
                <a:spcPts val="360"/>
              </a:spcBef>
              <a:spcAft>
                <a:spcPts val="0"/>
              </a:spcAft>
              <a:buSzPct val="61028"/>
              <a:buChar char="●"/>
            </a:pPr>
            <a:r>
              <a:rPr b="1" lang="es" sz="3592">
                <a:solidFill>
                  <a:srgbClr val="244061"/>
                </a:solidFill>
              </a:rPr>
              <a:t>Versiones alternativas:</a:t>
            </a:r>
            <a:r>
              <a:rPr lang="es" sz="3592"/>
              <a:t> </a:t>
            </a:r>
            <a:endParaRPr sz="3592"/>
          </a:p>
          <a:p>
            <a:pPr indent="0" lvl="0" marL="457200" rtl="0" algn="l">
              <a:spcBef>
                <a:spcPts val="360"/>
              </a:spcBef>
              <a:spcAft>
                <a:spcPts val="0"/>
              </a:spcAft>
              <a:buNone/>
            </a:pPr>
            <a:r>
              <a:rPr lang="es" sz="3592"/>
              <a:t>Con el valor </a:t>
            </a:r>
            <a:r>
              <a:rPr b="1" lang="es" sz="3592"/>
              <a:t>alternate </a:t>
            </a:r>
            <a:r>
              <a:rPr lang="es" sz="3592"/>
              <a:t>en el atributo </a:t>
            </a:r>
            <a:r>
              <a:rPr b="1" lang="es" sz="3592"/>
              <a:t>rel </a:t>
            </a:r>
            <a:r>
              <a:rPr lang="es" sz="3592"/>
              <a:t>de la etiqueta &lt;link&gt; podemos indicar que el documento actual tiene versiones alternativas en otros formatos o idiomas. Por ejemplo podemos indicar que el documento HTML que estamos leyendo tiene una versión en PDF y además, una versión HTML en inglés.</a:t>
            </a:r>
            <a:endParaRPr sz="3592"/>
          </a:p>
          <a:p>
            <a:pPr indent="0" lvl="0" marL="0" rtl="0" algn="l">
              <a:lnSpc>
                <a:spcPct val="135714"/>
              </a:lnSpc>
              <a:spcBef>
                <a:spcPts val="0"/>
              </a:spcBef>
              <a:spcAft>
                <a:spcPts val="0"/>
              </a:spcAft>
              <a:buNone/>
            </a:pPr>
            <a:r>
              <a:t/>
            </a:r>
            <a:endParaRPr sz="3195">
              <a:solidFill>
                <a:srgbClr val="89DDFF"/>
              </a:solidFill>
              <a:highlight>
                <a:srgbClr val="252526"/>
              </a:highlight>
            </a:endParaRPr>
          </a:p>
          <a:p>
            <a:pPr indent="0" lvl="0" marL="457200" rtl="0" algn="l">
              <a:lnSpc>
                <a:spcPct val="115000"/>
              </a:lnSpc>
              <a:spcBef>
                <a:spcPts val="0"/>
              </a:spcBef>
              <a:spcAft>
                <a:spcPts val="0"/>
              </a:spcAft>
              <a:buNone/>
            </a:pPr>
            <a:r>
              <a:rPr lang="es" sz="3195">
                <a:solidFill>
                  <a:srgbClr val="89DDFF"/>
                </a:solidFill>
                <a:highlight>
                  <a:srgbClr val="252526"/>
                </a:highlight>
              </a:rPr>
              <a:t>&lt;</a:t>
            </a:r>
            <a:r>
              <a:rPr lang="es" sz="3195">
                <a:solidFill>
                  <a:srgbClr val="F07178"/>
                </a:solidFill>
                <a:highlight>
                  <a:srgbClr val="252526"/>
                </a:highlight>
              </a:rPr>
              <a:t>head</a:t>
            </a:r>
            <a:r>
              <a:rPr lang="es" sz="3195">
                <a:solidFill>
                  <a:srgbClr val="89DDFF"/>
                </a:solidFill>
                <a:highlight>
                  <a:srgbClr val="252526"/>
                </a:highlight>
              </a:rPr>
              <a:t>&gt;</a:t>
            </a:r>
            <a:endParaRPr sz="3195">
              <a:solidFill>
                <a:srgbClr val="89DDFF"/>
              </a:solidFill>
              <a:highlight>
                <a:srgbClr val="252526"/>
              </a:highlight>
            </a:endParaRPr>
          </a:p>
          <a:p>
            <a:pPr indent="0" lvl="0" marL="457200" rtl="0" algn="l">
              <a:lnSpc>
                <a:spcPct val="115000"/>
              </a:lnSpc>
              <a:spcBef>
                <a:spcPts val="0"/>
              </a:spcBef>
              <a:spcAft>
                <a:spcPts val="0"/>
              </a:spcAft>
              <a:buNone/>
            </a:pPr>
            <a:r>
              <a:rPr lang="es" sz="3195">
                <a:solidFill>
                  <a:srgbClr val="EEFFFF"/>
                </a:solidFill>
                <a:highlight>
                  <a:srgbClr val="252526"/>
                </a:highlight>
              </a:rPr>
              <a:t>         </a:t>
            </a:r>
            <a:r>
              <a:rPr lang="es" sz="3195">
                <a:solidFill>
                  <a:srgbClr val="89DDFF"/>
                </a:solidFill>
                <a:highlight>
                  <a:srgbClr val="252526"/>
                </a:highlight>
              </a:rPr>
              <a:t>&lt;</a:t>
            </a:r>
            <a:r>
              <a:rPr lang="es" sz="3195">
                <a:solidFill>
                  <a:srgbClr val="F07178"/>
                </a:solidFill>
                <a:highlight>
                  <a:srgbClr val="252526"/>
                </a:highlight>
              </a:rPr>
              <a:t>link</a:t>
            </a:r>
            <a:r>
              <a:rPr lang="es" sz="3195">
                <a:solidFill>
                  <a:srgbClr val="89DDFF"/>
                </a:solidFill>
                <a:highlight>
                  <a:srgbClr val="252526"/>
                </a:highlight>
              </a:rPr>
              <a:t> </a:t>
            </a:r>
            <a:r>
              <a:rPr lang="es" sz="3195">
                <a:solidFill>
                  <a:srgbClr val="C792EA"/>
                </a:solidFill>
                <a:highlight>
                  <a:srgbClr val="252526"/>
                </a:highlight>
              </a:rPr>
              <a:t>rel</a:t>
            </a:r>
            <a:r>
              <a:rPr lang="es" sz="3195">
                <a:solidFill>
                  <a:srgbClr val="89DDFF"/>
                </a:solidFill>
                <a:highlight>
                  <a:srgbClr val="252526"/>
                </a:highlight>
              </a:rPr>
              <a:t>="</a:t>
            </a:r>
            <a:r>
              <a:rPr lang="es" sz="3195">
                <a:solidFill>
                  <a:srgbClr val="C3E88D"/>
                </a:solidFill>
                <a:highlight>
                  <a:srgbClr val="252526"/>
                </a:highlight>
              </a:rPr>
              <a:t>alternate</a:t>
            </a:r>
            <a:r>
              <a:rPr lang="es" sz="3195">
                <a:solidFill>
                  <a:srgbClr val="89DDFF"/>
                </a:solidFill>
                <a:highlight>
                  <a:srgbClr val="252526"/>
                </a:highlight>
              </a:rPr>
              <a:t>" </a:t>
            </a:r>
            <a:r>
              <a:rPr lang="es" sz="3195">
                <a:solidFill>
                  <a:srgbClr val="C792EA"/>
                </a:solidFill>
                <a:highlight>
                  <a:srgbClr val="252526"/>
                </a:highlight>
              </a:rPr>
              <a:t>href</a:t>
            </a:r>
            <a:r>
              <a:rPr lang="es" sz="3195">
                <a:solidFill>
                  <a:srgbClr val="89DDFF"/>
                </a:solidFill>
                <a:highlight>
                  <a:srgbClr val="252526"/>
                </a:highlight>
              </a:rPr>
              <a:t>="</a:t>
            </a:r>
            <a:r>
              <a:rPr lang="es" sz="3195">
                <a:solidFill>
                  <a:srgbClr val="C3E88D"/>
                </a:solidFill>
                <a:highlight>
                  <a:srgbClr val="252526"/>
                </a:highlight>
              </a:rPr>
              <a:t>document.pdf</a:t>
            </a:r>
            <a:r>
              <a:rPr lang="es" sz="3195">
                <a:solidFill>
                  <a:srgbClr val="89DDFF"/>
                </a:solidFill>
                <a:highlight>
                  <a:srgbClr val="252526"/>
                </a:highlight>
              </a:rPr>
              <a:t>" </a:t>
            </a:r>
            <a:r>
              <a:rPr lang="es" sz="3195">
                <a:solidFill>
                  <a:srgbClr val="C792EA"/>
                </a:solidFill>
                <a:highlight>
                  <a:srgbClr val="252526"/>
                </a:highlight>
              </a:rPr>
              <a:t>type</a:t>
            </a:r>
            <a:r>
              <a:rPr lang="es" sz="3195">
                <a:solidFill>
                  <a:srgbClr val="89DDFF"/>
                </a:solidFill>
                <a:highlight>
                  <a:srgbClr val="252526"/>
                </a:highlight>
              </a:rPr>
              <a:t>="</a:t>
            </a:r>
            <a:r>
              <a:rPr lang="es" sz="3195">
                <a:solidFill>
                  <a:srgbClr val="C3E88D"/>
                </a:solidFill>
                <a:highlight>
                  <a:srgbClr val="252526"/>
                </a:highlight>
              </a:rPr>
              <a:t>application/pdf</a:t>
            </a:r>
            <a:r>
              <a:rPr lang="es" sz="3195">
                <a:solidFill>
                  <a:srgbClr val="89DDFF"/>
                </a:solidFill>
                <a:highlight>
                  <a:srgbClr val="252526"/>
                </a:highlight>
              </a:rPr>
              <a:t>" /&gt;</a:t>
            </a:r>
            <a:endParaRPr sz="3195">
              <a:solidFill>
                <a:srgbClr val="89DDFF"/>
              </a:solidFill>
              <a:highlight>
                <a:srgbClr val="252526"/>
              </a:highlight>
            </a:endParaRPr>
          </a:p>
          <a:p>
            <a:pPr indent="0" lvl="0" marL="457200" rtl="0" algn="l">
              <a:lnSpc>
                <a:spcPct val="115000"/>
              </a:lnSpc>
              <a:spcBef>
                <a:spcPts val="0"/>
              </a:spcBef>
              <a:spcAft>
                <a:spcPts val="0"/>
              </a:spcAft>
              <a:buNone/>
            </a:pPr>
            <a:r>
              <a:rPr lang="es" sz="3195">
                <a:solidFill>
                  <a:srgbClr val="EEFFFF"/>
                </a:solidFill>
                <a:highlight>
                  <a:srgbClr val="252526"/>
                </a:highlight>
              </a:rPr>
              <a:t>         </a:t>
            </a:r>
            <a:r>
              <a:rPr lang="es" sz="3195">
                <a:solidFill>
                  <a:srgbClr val="89DDFF"/>
                </a:solidFill>
                <a:highlight>
                  <a:srgbClr val="252526"/>
                </a:highlight>
              </a:rPr>
              <a:t>&lt;</a:t>
            </a:r>
            <a:r>
              <a:rPr lang="es" sz="3195">
                <a:solidFill>
                  <a:srgbClr val="F07178"/>
                </a:solidFill>
                <a:highlight>
                  <a:srgbClr val="252526"/>
                </a:highlight>
              </a:rPr>
              <a:t>link</a:t>
            </a:r>
            <a:r>
              <a:rPr lang="es" sz="3195">
                <a:solidFill>
                  <a:srgbClr val="89DDFF"/>
                </a:solidFill>
                <a:highlight>
                  <a:srgbClr val="252526"/>
                </a:highlight>
              </a:rPr>
              <a:t> </a:t>
            </a:r>
            <a:r>
              <a:rPr lang="es" sz="3195">
                <a:solidFill>
                  <a:srgbClr val="C792EA"/>
                </a:solidFill>
                <a:highlight>
                  <a:srgbClr val="252526"/>
                </a:highlight>
              </a:rPr>
              <a:t>rel</a:t>
            </a:r>
            <a:r>
              <a:rPr lang="es" sz="3195">
                <a:solidFill>
                  <a:srgbClr val="89DDFF"/>
                </a:solidFill>
                <a:highlight>
                  <a:srgbClr val="252526"/>
                </a:highlight>
              </a:rPr>
              <a:t>="</a:t>
            </a:r>
            <a:r>
              <a:rPr lang="es" sz="3195">
                <a:solidFill>
                  <a:srgbClr val="C3E88D"/>
                </a:solidFill>
                <a:highlight>
                  <a:srgbClr val="252526"/>
                </a:highlight>
              </a:rPr>
              <a:t>alternate</a:t>
            </a:r>
            <a:r>
              <a:rPr lang="es" sz="3195">
                <a:solidFill>
                  <a:srgbClr val="89DDFF"/>
                </a:solidFill>
                <a:highlight>
                  <a:srgbClr val="252526"/>
                </a:highlight>
              </a:rPr>
              <a:t>" </a:t>
            </a:r>
            <a:r>
              <a:rPr lang="es" sz="3195">
                <a:solidFill>
                  <a:srgbClr val="C792EA"/>
                </a:solidFill>
                <a:highlight>
                  <a:srgbClr val="252526"/>
                </a:highlight>
              </a:rPr>
              <a:t>href</a:t>
            </a:r>
            <a:r>
              <a:rPr lang="es" sz="3195">
                <a:solidFill>
                  <a:srgbClr val="89DDFF"/>
                </a:solidFill>
                <a:highlight>
                  <a:srgbClr val="252526"/>
                </a:highlight>
              </a:rPr>
              <a:t>="</a:t>
            </a:r>
            <a:r>
              <a:rPr lang="es" sz="3195">
                <a:solidFill>
                  <a:srgbClr val="C3E88D"/>
                </a:solidFill>
                <a:highlight>
                  <a:srgbClr val="252526"/>
                </a:highlight>
              </a:rPr>
              <a:t>document-en.html</a:t>
            </a:r>
            <a:r>
              <a:rPr lang="es" sz="3195">
                <a:solidFill>
                  <a:srgbClr val="89DDFF"/>
                </a:solidFill>
                <a:highlight>
                  <a:srgbClr val="252526"/>
                </a:highlight>
              </a:rPr>
              <a:t>" </a:t>
            </a:r>
            <a:r>
              <a:rPr lang="es" sz="3195">
                <a:solidFill>
                  <a:srgbClr val="C792EA"/>
                </a:solidFill>
                <a:highlight>
                  <a:srgbClr val="252526"/>
                </a:highlight>
              </a:rPr>
              <a:t>hreflang</a:t>
            </a:r>
            <a:r>
              <a:rPr lang="es" sz="3195">
                <a:solidFill>
                  <a:srgbClr val="89DDFF"/>
                </a:solidFill>
                <a:highlight>
                  <a:srgbClr val="252526"/>
                </a:highlight>
              </a:rPr>
              <a:t>="</a:t>
            </a:r>
            <a:r>
              <a:rPr lang="es" sz="3195">
                <a:solidFill>
                  <a:srgbClr val="C3E88D"/>
                </a:solidFill>
                <a:highlight>
                  <a:srgbClr val="252526"/>
                </a:highlight>
              </a:rPr>
              <a:t>en</a:t>
            </a:r>
            <a:r>
              <a:rPr lang="es" sz="3195">
                <a:solidFill>
                  <a:srgbClr val="89DDFF"/>
                </a:solidFill>
                <a:highlight>
                  <a:srgbClr val="252526"/>
                </a:highlight>
              </a:rPr>
              <a:t>" /&gt;</a:t>
            </a:r>
            <a:endParaRPr sz="3195">
              <a:solidFill>
                <a:srgbClr val="89DDFF"/>
              </a:solidFill>
              <a:highlight>
                <a:srgbClr val="252526"/>
              </a:highlight>
            </a:endParaRPr>
          </a:p>
          <a:p>
            <a:pPr indent="0" lvl="0" marL="457200" rtl="0" algn="l">
              <a:lnSpc>
                <a:spcPct val="115000"/>
              </a:lnSpc>
              <a:spcBef>
                <a:spcPts val="0"/>
              </a:spcBef>
              <a:spcAft>
                <a:spcPts val="0"/>
              </a:spcAft>
              <a:buNone/>
            </a:pPr>
            <a:r>
              <a:rPr lang="es" sz="3195">
                <a:solidFill>
                  <a:srgbClr val="89DDFF"/>
                </a:solidFill>
                <a:highlight>
                  <a:srgbClr val="252526"/>
                </a:highlight>
              </a:rPr>
              <a:t>&lt;/</a:t>
            </a:r>
            <a:r>
              <a:rPr lang="es" sz="3195">
                <a:solidFill>
                  <a:srgbClr val="F07178"/>
                </a:solidFill>
                <a:highlight>
                  <a:srgbClr val="252526"/>
                </a:highlight>
              </a:rPr>
              <a:t>head</a:t>
            </a:r>
            <a:r>
              <a:rPr lang="es" sz="3195">
                <a:solidFill>
                  <a:srgbClr val="89DDFF"/>
                </a:solidFill>
                <a:highlight>
                  <a:srgbClr val="252526"/>
                </a:highlight>
              </a:rPr>
              <a:t>&gt;</a:t>
            </a:r>
            <a:endParaRPr sz="5345"/>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3" name="Shape 623"/>
        <p:cNvGrpSpPr/>
        <p:nvPr/>
      </p:nvGrpSpPr>
      <p:grpSpPr>
        <a:xfrm>
          <a:off x="0" y="0"/>
          <a:ext cx="0" cy="0"/>
          <a:chOff x="0" y="0"/>
          <a:chExt cx="0" cy="0"/>
        </a:xfrm>
      </p:grpSpPr>
      <p:sp>
        <p:nvSpPr>
          <p:cNvPr id="624" name="Google Shape;624;p105"/>
          <p:cNvSpPr txBox="1"/>
          <p:nvPr>
            <p:ph idx="1" type="body"/>
          </p:nvPr>
        </p:nvSpPr>
        <p:spPr>
          <a:xfrm>
            <a:off x="467550" y="428626"/>
            <a:ext cx="8229600" cy="4133400"/>
          </a:xfrm>
          <a:prstGeom prst="rect">
            <a:avLst/>
          </a:prstGeom>
        </p:spPr>
        <p:txBody>
          <a:bodyPr anchorCtr="0" anchor="t" bIns="45700" lIns="91425" spcFirstLastPara="1" rIns="91425" wrap="square" tIns="45700">
            <a:normAutofit fontScale="77500" lnSpcReduction="20000"/>
          </a:bodyPr>
          <a:lstStyle/>
          <a:p>
            <a:pPr indent="-317182" lvl="0" marL="457200" rtl="0" algn="l">
              <a:spcBef>
                <a:spcPts val="360"/>
              </a:spcBef>
              <a:spcAft>
                <a:spcPts val="0"/>
              </a:spcAft>
              <a:buClr>
                <a:srgbClr val="244061"/>
              </a:buClr>
              <a:buSzPct val="56250"/>
              <a:buChar char="●"/>
            </a:pPr>
            <a:r>
              <a:rPr b="1" lang="es">
                <a:solidFill>
                  <a:srgbClr val="244061"/>
                </a:solidFill>
              </a:rPr>
              <a:t>Referencias de datos:</a:t>
            </a:r>
            <a:endParaRPr b="1">
              <a:solidFill>
                <a:srgbClr val="244061"/>
              </a:solidFill>
            </a:endParaRPr>
          </a:p>
          <a:p>
            <a:pPr indent="0" lvl="0" marL="457200" rtl="0" algn="l">
              <a:spcBef>
                <a:spcPts val="360"/>
              </a:spcBef>
              <a:spcAft>
                <a:spcPts val="0"/>
              </a:spcAft>
              <a:buNone/>
            </a:pPr>
            <a:r>
              <a:rPr lang="es">
                <a:solidFill>
                  <a:srgbClr val="000000"/>
                </a:solidFill>
              </a:rPr>
              <a:t>El atributo rel también nos permite indicar el tipo de relación que tiene el documento referenciado. Por ejemplo, indicar una referencia al autor del documento, a la zona de ayuda, la zona de búsqueda y la licencia que cubre el contenido de la página.</a:t>
            </a:r>
            <a:endParaRPr>
              <a:solidFill>
                <a:srgbClr val="000000"/>
              </a:solidFill>
            </a:endParaRPr>
          </a:p>
          <a:p>
            <a:pPr indent="0" lvl="0" marL="457200" rtl="0" algn="l">
              <a:spcBef>
                <a:spcPts val="360"/>
              </a:spcBef>
              <a:spcAft>
                <a:spcPts val="0"/>
              </a:spcAft>
              <a:buNone/>
            </a:pPr>
            <a:r>
              <a:t/>
            </a:r>
            <a:endParaRPr>
              <a:solidFill>
                <a:srgbClr val="000000"/>
              </a:solidFill>
            </a:endParaRPr>
          </a:p>
          <a:p>
            <a:pPr indent="0" lvl="0" marL="457200" rtl="0" algn="l">
              <a:lnSpc>
                <a:spcPct val="135714"/>
              </a:lnSpc>
              <a:spcBef>
                <a:spcPts val="0"/>
              </a:spcBef>
              <a:spcAft>
                <a:spcPts val="0"/>
              </a:spcAft>
              <a:buClr>
                <a:schemeClr val="dk1"/>
              </a:buClr>
              <a:buSzPct val="50150"/>
              <a:buFont typeface="Arial"/>
              <a:buNone/>
            </a:pPr>
            <a:r>
              <a:rPr lang="es" sz="2193">
                <a:solidFill>
                  <a:srgbClr val="89DDFF"/>
                </a:solidFill>
                <a:highlight>
                  <a:srgbClr val="252526"/>
                </a:highlight>
              </a:rPr>
              <a:t>&lt;</a:t>
            </a:r>
            <a:r>
              <a:rPr lang="es" sz="2193">
                <a:solidFill>
                  <a:srgbClr val="F07178"/>
                </a:solidFill>
                <a:highlight>
                  <a:srgbClr val="252526"/>
                </a:highlight>
              </a:rPr>
              <a:t>head</a:t>
            </a:r>
            <a:r>
              <a:rPr lang="es" sz="2193">
                <a:solidFill>
                  <a:srgbClr val="89DDFF"/>
                </a:solidFill>
                <a:highlight>
                  <a:srgbClr val="252526"/>
                </a:highlight>
              </a:rPr>
              <a:t>&gt;</a:t>
            </a:r>
            <a:endParaRPr sz="2193">
              <a:solidFill>
                <a:srgbClr val="89DDFF"/>
              </a:solidFill>
              <a:highlight>
                <a:srgbClr val="252526"/>
              </a:highlight>
            </a:endParaRPr>
          </a:p>
          <a:p>
            <a:pPr indent="0" lvl="0" marL="457200" rtl="0" algn="l">
              <a:lnSpc>
                <a:spcPct val="135714"/>
              </a:lnSpc>
              <a:spcBef>
                <a:spcPts val="0"/>
              </a:spcBef>
              <a:spcAft>
                <a:spcPts val="0"/>
              </a:spcAft>
              <a:buClr>
                <a:schemeClr val="dk1"/>
              </a:buClr>
              <a:buSzPct val="50150"/>
              <a:buFont typeface="Arial"/>
              <a:buNone/>
            </a:pPr>
            <a:r>
              <a:rPr lang="es" sz="2193">
                <a:solidFill>
                  <a:srgbClr val="EEFFFF"/>
                </a:solidFill>
                <a:highlight>
                  <a:srgbClr val="252526"/>
                </a:highlight>
              </a:rPr>
              <a:t>       </a:t>
            </a:r>
            <a:r>
              <a:rPr lang="es" sz="2193">
                <a:solidFill>
                  <a:srgbClr val="89DDFF"/>
                </a:solidFill>
                <a:highlight>
                  <a:srgbClr val="252526"/>
                </a:highlight>
              </a:rPr>
              <a:t>&lt;</a:t>
            </a:r>
            <a:r>
              <a:rPr lang="es" sz="2193">
                <a:solidFill>
                  <a:srgbClr val="F07178"/>
                </a:solidFill>
                <a:highlight>
                  <a:srgbClr val="252526"/>
                </a:highlight>
              </a:rPr>
              <a:t>link</a:t>
            </a:r>
            <a:r>
              <a:rPr lang="es" sz="2193">
                <a:solidFill>
                  <a:srgbClr val="89DDFF"/>
                </a:solidFill>
                <a:highlight>
                  <a:srgbClr val="252526"/>
                </a:highlight>
              </a:rPr>
              <a:t> </a:t>
            </a:r>
            <a:r>
              <a:rPr lang="es" sz="2193">
                <a:solidFill>
                  <a:srgbClr val="C792EA"/>
                </a:solidFill>
                <a:highlight>
                  <a:srgbClr val="252526"/>
                </a:highlight>
              </a:rPr>
              <a:t>rel</a:t>
            </a:r>
            <a:r>
              <a:rPr lang="es" sz="2193">
                <a:solidFill>
                  <a:srgbClr val="89DDFF"/>
                </a:solidFill>
                <a:highlight>
                  <a:srgbClr val="252526"/>
                </a:highlight>
              </a:rPr>
              <a:t>="</a:t>
            </a:r>
            <a:r>
              <a:rPr lang="es" sz="2193">
                <a:solidFill>
                  <a:srgbClr val="C3E88D"/>
                </a:solidFill>
                <a:highlight>
                  <a:srgbClr val="252526"/>
                </a:highlight>
              </a:rPr>
              <a:t>author</a:t>
            </a:r>
            <a:r>
              <a:rPr lang="es" sz="2193">
                <a:solidFill>
                  <a:srgbClr val="89DDFF"/>
                </a:solidFill>
                <a:highlight>
                  <a:srgbClr val="252526"/>
                </a:highlight>
              </a:rPr>
              <a:t>" </a:t>
            </a:r>
            <a:r>
              <a:rPr lang="es" sz="2193">
                <a:solidFill>
                  <a:srgbClr val="C792EA"/>
                </a:solidFill>
                <a:highlight>
                  <a:srgbClr val="252526"/>
                </a:highlight>
              </a:rPr>
              <a:t>href</a:t>
            </a:r>
            <a:r>
              <a:rPr lang="es" sz="2193">
                <a:solidFill>
                  <a:srgbClr val="89DDFF"/>
                </a:solidFill>
                <a:highlight>
                  <a:srgbClr val="252526"/>
                </a:highlight>
              </a:rPr>
              <a:t>="</a:t>
            </a:r>
            <a:r>
              <a:rPr lang="es" sz="2193">
                <a:solidFill>
                  <a:srgbClr val="C3E88D"/>
                </a:solidFill>
                <a:highlight>
                  <a:srgbClr val="252526"/>
                </a:highlight>
              </a:rPr>
              <a:t>http://twitter.com/Manz</a:t>
            </a:r>
            <a:r>
              <a:rPr lang="es" sz="2193">
                <a:solidFill>
                  <a:srgbClr val="89DDFF"/>
                </a:solidFill>
                <a:highlight>
                  <a:srgbClr val="252526"/>
                </a:highlight>
              </a:rPr>
              <a:t>" /&gt;</a:t>
            </a:r>
            <a:endParaRPr sz="2193">
              <a:solidFill>
                <a:srgbClr val="89DDFF"/>
              </a:solidFill>
              <a:highlight>
                <a:srgbClr val="252526"/>
              </a:highlight>
            </a:endParaRPr>
          </a:p>
          <a:p>
            <a:pPr indent="0" lvl="0" marL="457200" rtl="0" algn="l">
              <a:lnSpc>
                <a:spcPct val="135714"/>
              </a:lnSpc>
              <a:spcBef>
                <a:spcPts val="0"/>
              </a:spcBef>
              <a:spcAft>
                <a:spcPts val="0"/>
              </a:spcAft>
              <a:buClr>
                <a:schemeClr val="dk1"/>
              </a:buClr>
              <a:buSzPct val="50150"/>
              <a:buFont typeface="Arial"/>
              <a:buNone/>
            </a:pPr>
            <a:r>
              <a:rPr lang="es" sz="2193">
                <a:solidFill>
                  <a:srgbClr val="EEFFFF"/>
                </a:solidFill>
                <a:highlight>
                  <a:srgbClr val="252526"/>
                </a:highlight>
              </a:rPr>
              <a:t>       </a:t>
            </a:r>
            <a:r>
              <a:rPr lang="es" sz="2193">
                <a:solidFill>
                  <a:srgbClr val="89DDFF"/>
                </a:solidFill>
                <a:highlight>
                  <a:srgbClr val="252526"/>
                </a:highlight>
              </a:rPr>
              <a:t>&lt;</a:t>
            </a:r>
            <a:r>
              <a:rPr lang="es" sz="2193">
                <a:solidFill>
                  <a:srgbClr val="F07178"/>
                </a:solidFill>
                <a:highlight>
                  <a:srgbClr val="252526"/>
                </a:highlight>
              </a:rPr>
              <a:t>link</a:t>
            </a:r>
            <a:r>
              <a:rPr lang="es" sz="2193">
                <a:solidFill>
                  <a:srgbClr val="89DDFF"/>
                </a:solidFill>
                <a:highlight>
                  <a:srgbClr val="252526"/>
                </a:highlight>
              </a:rPr>
              <a:t> </a:t>
            </a:r>
            <a:r>
              <a:rPr lang="es" sz="2193">
                <a:solidFill>
                  <a:srgbClr val="C792EA"/>
                </a:solidFill>
                <a:highlight>
                  <a:srgbClr val="252526"/>
                </a:highlight>
              </a:rPr>
              <a:t>rel</a:t>
            </a:r>
            <a:r>
              <a:rPr lang="es" sz="2193">
                <a:solidFill>
                  <a:srgbClr val="89DDFF"/>
                </a:solidFill>
                <a:highlight>
                  <a:srgbClr val="252526"/>
                </a:highlight>
              </a:rPr>
              <a:t>="</a:t>
            </a:r>
            <a:r>
              <a:rPr lang="es" sz="2193">
                <a:solidFill>
                  <a:srgbClr val="C3E88D"/>
                </a:solidFill>
                <a:highlight>
                  <a:srgbClr val="252526"/>
                </a:highlight>
              </a:rPr>
              <a:t>help</a:t>
            </a:r>
            <a:r>
              <a:rPr lang="es" sz="2193">
                <a:solidFill>
                  <a:srgbClr val="89DDFF"/>
                </a:solidFill>
                <a:highlight>
                  <a:srgbClr val="252526"/>
                </a:highlight>
              </a:rPr>
              <a:t>" </a:t>
            </a:r>
            <a:r>
              <a:rPr lang="es" sz="2193">
                <a:solidFill>
                  <a:srgbClr val="C792EA"/>
                </a:solidFill>
                <a:highlight>
                  <a:srgbClr val="252526"/>
                </a:highlight>
              </a:rPr>
              <a:t>href</a:t>
            </a:r>
            <a:r>
              <a:rPr lang="es" sz="2193">
                <a:solidFill>
                  <a:srgbClr val="89DDFF"/>
                </a:solidFill>
                <a:highlight>
                  <a:srgbClr val="252526"/>
                </a:highlight>
              </a:rPr>
              <a:t>="</a:t>
            </a:r>
            <a:r>
              <a:rPr lang="es" sz="2193">
                <a:solidFill>
                  <a:srgbClr val="C3E88D"/>
                </a:solidFill>
                <a:highlight>
                  <a:srgbClr val="252526"/>
                </a:highlight>
              </a:rPr>
              <a:t>http://lenguajehtml.com/ayuda/</a:t>
            </a:r>
            <a:r>
              <a:rPr lang="es" sz="2193">
                <a:solidFill>
                  <a:srgbClr val="89DDFF"/>
                </a:solidFill>
                <a:highlight>
                  <a:srgbClr val="252526"/>
                </a:highlight>
              </a:rPr>
              <a:t>" /&gt;</a:t>
            </a:r>
            <a:endParaRPr sz="2193">
              <a:solidFill>
                <a:srgbClr val="89DDFF"/>
              </a:solidFill>
              <a:highlight>
                <a:srgbClr val="252526"/>
              </a:highlight>
            </a:endParaRPr>
          </a:p>
          <a:p>
            <a:pPr indent="0" lvl="0" marL="457200" rtl="0" algn="l">
              <a:lnSpc>
                <a:spcPct val="135714"/>
              </a:lnSpc>
              <a:spcBef>
                <a:spcPts val="0"/>
              </a:spcBef>
              <a:spcAft>
                <a:spcPts val="0"/>
              </a:spcAft>
              <a:buClr>
                <a:schemeClr val="dk1"/>
              </a:buClr>
              <a:buSzPct val="50150"/>
              <a:buFont typeface="Arial"/>
              <a:buNone/>
            </a:pPr>
            <a:r>
              <a:rPr lang="es" sz="2193">
                <a:solidFill>
                  <a:srgbClr val="EEFFFF"/>
                </a:solidFill>
                <a:highlight>
                  <a:srgbClr val="252526"/>
                </a:highlight>
              </a:rPr>
              <a:t>       </a:t>
            </a:r>
            <a:r>
              <a:rPr lang="es" sz="2193">
                <a:solidFill>
                  <a:srgbClr val="89DDFF"/>
                </a:solidFill>
                <a:highlight>
                  <a:srgbClr val="252526"/>
                </a:highlight>
              </a:rPr>
              <a:t>&lt;</a:t>
            </a:r>
            <a:r>
              <a:rPr lang="es" sz="2193">
                <a:solidFill>
                  <a:srgbClr val="F07178"/>
                </a:solidFill>
                <a:highlight>
                  <a:srgbClr val="252526"/>
                </a:highlight>
              </a:rPr>
              <a:t>link</a:t>
            </a:r>
            <a:r>
              <a:rPr lang="es" sz="2193">
                <a:solidFill>
                  <a:srgbClr val="89DDFF"/>
                </a:solidFill>
                <a:highlight>
                  <a:srgbClr val="252526"/>
                </a:highlight>
              </a:rPr>
              <a:t> </a:t>
            </a:r>
            <a:r>
              <a:rPr lang="es" sz="2193">
                <a:solidFill>
                  <a:srgbClr val="C792EA"/>
                </a:solidFill>
                <a:highlight>
                  <a:srgbClr val="252526"/>
                </a:highlight>
              </a:rPr>
              <a:t>rel</a:t>
            </a:r>
            <a:r>
              <a:rPr lang="es" sz="2193">
                <a:solidFill>
                  <a:srgbClr val="89DDFF"/>
                </a:solidFill>
                <a:highlight>
                  <a:srgbClr val="252526"/>
                </a:highlight>
              </a:rPr>
              <a:t>="</a:t>
            </a:r>
            <a:r>
              <a:rPr lang="es" sz="2193">
                <a:solidFill>
                  <a:srgbClr val="C3E88D"/>
                </a:solidFill>
                <a:highlight>
                  <a:srgbClr val="252526"/>
                </a:highlight>
              </a:rPr>
              <a:t>search</a:t>
            </a:r>
            <a:r>
              <a:rPr lang="es" sz="2193">
                <a:solidFill>
                  <a:srgbClr val="89DDFF"/>
                </a:solidFill>
                <a:highlight>
                  <a:srgbClr val="252526"/>
                </a:highlight>
              </a:rPr>
              <a:t>" </a:t>
            </a:r>
            <a:r>
              <a:rPr lang="es" sz="2193">
                <a:solidFill>
                  <a:srgbClr val="C792EA"/>
                </a:solidFill>
                <a:highlight>
                  <a:srgbClr val="252526"/>
                </a:highlight>
              </a:rPr>
              <a:t>href</a:t>
            </a:r>
            <a:r>
              <a:rPr lang="es" sz="2193">
                <a:solidFill>
                  <a:srgbClr val="89DDFF"/>
                </a:solidFill>
                <a:highlight>
                  <a:srgbClr val="252526"/>
                </a:highlight>
              </a:rPr>
              <a:t>="</a:t>
            </a:r>
            <a:r>
              <a:rPr lang="es" sz="2193">
                <a:solidFill>
                  <a:srgbClr val="C3E88D"/>
                </a:solidFill>
                <a:highlight>
                  <a:srgbClr val="252526"/>
                </a:highlight>
              </a:rPr>
              <a:t>http://lenguajehtml.com/busqueda/</a:t>
            </a:r>
            <a:r>
              <a:rPr lang="es" sz="2193">
                <a:solidFill>
                  <a:srgbClr val="89DDFF"/>
                </a:solidFill>
                <a:highlight>
                  <a:srgbClr val="252526"/>
                </a:highlight>
              </a:rPr>
              <a:t>" /&gt;</a:t>
            </a:r>
            <a:endParaRPr sz="2193">
              <a:solidFill>
                <a:srgbClr val="89DDFF"/>
              </a:solidFill>
              <a:highlight>
                <a:srgbClr val="252526"/>
              </a:highlight>
            </a:endParaRPr>
          </a:p>
          <a:p>
            <a:pPr indent="0" lvl="0" marL="457200" rtl="0" algn="l">
              <a:lnSpc>
                <a:spcPct val="135714"/>
              </a:lnSpc>
              <a:spcBef>
                <a:spcPts val="0"/>
              </a:spcBef>
              <a:spcAft>
                <a:spcPts val="0"/>
              </a:spcAft>
              <a:buClr>
                <a:schemeClr val="dk1"/>
              </a:buClr>
              <a:buSzPct val="50150"/>
              <a:buFont typeface="Arial"/>
              <a:buNone/>
            </a:pPr>
            <a:r>
              <a:rPr lang="es" sz="2193">
                <a:solidFill>
                  <a:srgbClr val="EEFFFF"/>
                </a:solidFill>
                <a:highlight>
                  <a:srgbClr val="252526"/>
                </a:highlight>
              </a:rPr>
              <a:t>       </a:t>
            </a:r>
            <a:r>
              <a:rPr lang="es" sz="2193">
                <a:solidFill>
                  <a:srgbClr val="89DDFF"/>
                </a:solidFill>
                <a:highlight>
                  <a:srgbClr val="252526"/>
                </a:highlight>
              </a:rPr>
              <a:t>&lt;</a:t>
            </a:r>
            <a:r>
              <a:rPr lang="es" sz="2193">
                <a:solidFill>
                  <a:srgbClr val="F07178"/>
                </a:solidFill>
                <a:highlight>
                  <a:srgbClr val="252526"/>
                </a:highlight>
              </a:rPr>
              <a:t>link</a:t>
            </a:r>
            <a:r>
              <a:rPr lang="es" sz="2193">
                <a:solidFill>
                  <a:srgbClr val="89DDFF"/>
                </a:solidFill>
                <a:highlight>
                  <a:srgbClr val="252526"/>
                </a:highlight>
              </a:rPr>
              <a:t> </a:t>
            </a:r>
            <a:r>
              <a:rPr lang="es" sz="2193">
                <a:solidFill>
                  <a:srgbClr val="C792EA"/>
                </a:solidFill>
                <a:highlight>
                  <a:srgbClr val="252526"/>
                </a:highlight>
              </a:rPr>
              <a:t>rel</a:t>
            </a:r>
            <a:r>
              <a:rPr lang="es" sz="2193">
                <a:solidFill>
                  <a:srgbClr val="89DDFF"/>
                </a:solidFill>
                <a:highlight>
                  <a:srgbClr val="252526"/>
                </a:highlight>
              </a:rPr>
              <a:t>="</a:t>
            </a:r>
            <a:r>
              <a:rPr lang="es" sz="2193">
                <a:solidFill>
                  <a:srgbClr val="C3E88D"/>
                </a:solidFill>
                <a:highlight>
                  <a:srgbClr val="252526"/>
                </a:highlight>
              </a:rPr>
              <a:t>license</a:t>
            </a:r>
            <a:r>
              <a:rPr lang="es" sz="2193">
                <a:solidFill>
                  <a:srgbClr val="89DDFF"/>
                </a:solidFill>
                <a:highlight>
                  <a:srgbClr val="252526"/>
                </a:highlight>
              </a:rPr>
              <a:t>" </a:t>
            </a:r>
            <a:r>
              <a:rPr lang="es" sz="2193">
                <a:solidFill>
                  <a:srgbClr val="C792EA"/>
                </a:solidFill>
                <a:highlight>
                  <a:srgbClr val="252526"/>
                </a:highlight>
              </a:rPr>
              <a:t>href</a:t>
            </a:r>
            <a:r>
              <a:rPr lang="es" sz="2193">
                <a:solidFill>
                  <a:srgbClr val="89DDFF"/>
                </a:solidFill>
                <a:highlight>
                  <a:srgbClr val="252526"/>
                </a:highlight>
              </a:rPr>
              <a:t>="</a:t>
            </a:r>
            <a:r>
              <a:rPr lang="es" sz="2193">
                <a:solidFill>
                  <a:srgbClr val="C3E88D"/>
                </a:solidFill>
                <a:highlight>
                  <a:srgbClr val="252526"/>
                </a:highlight>
              </a:rPr>
              <a:t>http://lenguajehtml.com/licencia/</a:t>
            </a:r>
            <a:r>
              <a:rPr lang="es" sz="2193">
                <a:solidFill>
                  <a:srgbClr val="89DDFF"/>
                </a:solidFill>
                <a:highlight>
                  <a:srgbClr val="252526"/>
                </a:highlight>
              </a:rPr>
              <a:t>" /&gt;</a:t>
            </a:r>
            <a:endParaRPr sz="2193">
              <a:solidFill>
                <a:srgbClr val="89DDFF"/>
              </a:solidFill>
              <a:highlight>
                <a:srgbClr val="252526"/>
              </a:highlight>
            </a:endParaRPr>
          </a:p>
          <a:p>
            <a:pPr indent="0" lvl="0" marL="457200" rtl="0" algn="l">
              <a:lnSpc>
                <a:spcPct val="135714"/>
              </a:lnSpc>
              <a:spcBef>
                <a:spcPts val="0"/>
              </a:spcBef>
              <a:spcAft>
                <a:spcPts val="0"/>
              </a:spcAft>
              <a:buNone/>
            </a:pPr>
            <a:r>
              <a:rPr lang="es" sz="2193">
                <a:solidFill>
                  <a:srgbClr val="89DDFF"/>
                </a:solidFill>
                <a:highlight>
                  <a:srgbClr val="252526"/>
                </a:highlight>
              </a:rPr>
              <a:t>&lt;/</a:t>
            </a:r>
            <a:r>
              <a:rPr lang="es" sz="2193">
                <a:solidFill>
                  <a:srgbClr val="F07178"/>
                </a:solidFill>
                <a:highlight>
                  <a:srgbClr val="252526"/>
                </a:highlight>
              </a:rPr>
              <a:t>head</a:t>
            </a:r>
            <a:r>
              <a:rPr lang="es" sz="2193">
                <a:solidFill>
                  <a:srgbClr val="89DDFF"/>
                </a:solidFill>
                <a:highlight>
                  <a:srgbClr val="252526"/>
                </a:highlight>
              </a:rPr>
              <a:t>&gt;</a:t>
            </a:r>
            <a:endParaRPr sz="4343">
              <a:solidFill>
                <a:srgbClr val="000000"/>
              </a:solidFill>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8" name="Shape 628"/>
        <p:cNvGrpSpPr/>
        <p:nvPr/>
      </p:nvGrpSpPr>
      <p:grpSpPr>
        <a:xfrm>
          <a:off x="0" y="0"/>
          <a:ext cx="0" cy="0"/>
          <a:chOff x="0" y="0"/>
          <a:chExt cx="0" cy="0"/>
        </a:xfrm>
      </p:grpSpPr>
      <p:sp>
        <p:nvSpPr>
          <p:cNvPr id="629" name="Google Shape;629;p106"/>
          <p:cNvSpPr txBox="1"/>
          <p:nvPr>
            <p:ph idx="1" type="body"/>
          </p:nvPr>
        </p:nvSpPr>
        <p:spPr>
          <a:xfrm>
            <a:off x="457200" y="278600"/>
            <a:ext cx="8229600" cy="4283400"/>
          </a:xfrm>
          <a:prstGeom prst="rect">
            <a:avLst/>
          </a:prstGeom>
        </p:spPr>
        <p:txBody>
          <a:bodyPr anchorCtr="0" anchor="t" bIns="45700" lIns="91425" spcFirstLastPara="1" rIns="91425" wrap="square" tIns="45700">
            <a:normAutofit fontScale="70000" lnSpcReduction="10000"/>
          </a:bodyPr>
          <a:lstStyle/>
          <a:p>
            <a:pPr indent="-314960" lvl="0" marL="457200" rtl="0" algn="l">
              <a:spcBef>
                <a:spcPts val="360"/>
              </a:spcBef>
              <a:spcAft>
                <a:spcPts val="0"/>
              </a:spcAft>
              <a:buClr>
                <a:srgbClr val="244061"/>
              </a:buClr>
              <a:buSzPct val="58119"/>
              <a:buChar char="●"/>
            </a:pPr>
            <a:r>
              <a:rPr b="1" lang="es" sz="3342">
                <a:solidFill>
                  <a:srgbClr val="244061"/>
                </a:solidFill>
              </a:rPr>
              <a:t>Favicon (icono de pestañas):</a:t>
            </a:r>
            <a:endParaRPr b="1" sz="3342">
              <a:solidFill>
                <a:srgbClr val="244061"/>
              </a:solidFill>
            </a:endParaRPr>
          </a:p>
          <a:p>
            <a:pPr indent="0" lvl="0" marL="457200" rtl="0" algn="l">
              <a:spcBef>
                <a:spcPts val="360"/>
              </a:spcBef>
              <a:spcAft>
                <a:spcPts val="0"/>
              </a:spcAft>
              <a:buNone/>
            </a:pPr>
            <a:r>
              <a:rPr lang="es"/>
              <a:t>Cuando tenemos varias pestañas en nuestro navegador, para una búsqueda más fácil e intuitiva entre pestañas, el navegador suele colocarnos unos iconos a la izquierda del título de las pestañas. Estos iconos son conocidos como favicons (iconos de favoritos).</a:t>
            </a:r>
            <a:endParaRPr/>
          </a:p>
          <a:p>
            <a:pPr indent="0" lvl="0" marL="457200" rtl="0" algn="l">
              <a:lnSpc>
                <a:spcPct val="135714"/>
              </a:lnSpc>
              <a:spcBef>
                <a:spcPts val="0"/>
              </a:spcBef>
              <a:spcAft>
                <a:spcPts val="0"/>
              </a:spcAft>
              <a:buClr>
                <a:schemeClr val="dk1"/>
              </a:buClr>
              <a:buSzPct val="46282"/>
              <a:buFont typeface="Arial"/>
              <a:buNone/>
            </a:pPr>
            <a:r>
              <a:rPr lang="es" sz="2376">
                <a:solidFill>
                  <a:srgbClr val="89DDFF"/>
                </a:solidFill>
                <a:highlight>
                  <a:srgbClr val="252526"/>
                </a:highlight>
              </a:rPr>
              <a:t>&lt;</a:t>
            </a:r>
            <a:r>
              <a:rPr lang="es" sz="2376">
                <a:solidFill>
                  <a:srgbClr val="F07178"/>
                </a:solidFill>
                <a:highlight>
                  <a:srgbClr val="252526"/>
                </a:highlight>
              </a:rPr>
              <a:t>head</a:t>
            </a:r>
            <a:r>
              <a:rPr lang="es" sz="2376">
                <a:solidFill>
                  <a:srgbClr val="89DDFF"/>
                </a:solidFill>
                <a:highlight>
                  <a:srgbClr val="252526"/>
                </a:highlight>
              </a:rPr>
              <a:t>&gt;</a:t>
            </a:r>
            <a:endParaRPr sz="2376">
              <a:solidFill>
                <a:srgbClr val="89DDFF"/>
              </a:solidFill>
              <a:highlight>
                <a:srgbClr val="252526"/>
              </a:highlight>
            </a:endParaRPr>
          </a:p>
          <a:p>
            <a:pPr indent="0" lvl="0" marL="457200" rtl="0" algn="l">
              <a:lnSpc>
                <a:spcPct val="135714"/>
              </a:lnSpc>
              <a:spcBef>
                <a:spcPts val="0"/>
              </a:spcBef>
              <a:spcAft>
                <a:spcPts val="0"/>
              </a:spcAft>
              <a:buClr>
                <a:schemeClr val="dk1"/>
              </a:buClr>
              <a:buSzPct val="46282"/>
              <a:buFont typeface="Arial"/>
              <a:buNone/>
            </a:pPr>
            <a:r>
              <a:rPr lang="es" sz="2376">
                <a:solidFill>
                  <a:srgbClr val="EEFFFF"/>
                </a:solidFill>
                <a:highlight>
                  <a:srgbClr val="252526"/>
                </a:highlight>
              </a:rPr>
              <a:t>      </a:t>
            </a:r>
            <a:r>
              <a:rPr lang="es" sz="2376">
                <a:solidFill>
                  <a:srgbClr val="89DDFF"/>
                </a:solidFill>
                <a:highlight>
                  <a:srgbClr val="252526"/>
                </a:highlight>
              </a:rPr>
              <a:t>&lt;</a:t>
            </a:r>
            <a:r>
              <a:rPr lang="es" sz="2376">
                <a:solidFill>
                  <a:srgbClr val="F07178"/>
                </a:solidFill>
                <a:highlight>
                  <a:srgbClr val="252526"/>
                </a:highlight>
              </a:rPr>
              <a:t>link</a:t>
            </a:r>
            <a:r>
              <a:rPr lang="es" sz="2376">
                <a:solidFill>
                  <a:srgbClr val="89DDFF"/>
                </a:solidFill>
                <a:highlight>
                  <a:srgbClr val="252526"/>
                </a:highlight>
              </a:rPr>
              <a:t> </a:t>
            </a:r>
            <a:r>
              <a:rPr lang="es" sz="2376">
                <a:solidFill>
                  <a:srgbClr val="C792EA"/>
                </a:solidFill>
                <a:highlight>
                  <a:srgbClr val="252526"/>
                </a:highlight>
              </a:rPr>
              <a:t>rel</a:t>
            </a:r>
            <a:r>
              <a:rPr lang="es" sz="2376">
                <a:solidFill>
                  <a:srgbClr val="89DDFF"/>
                </a:solidFill>
                <a:highlight>
                  <a:srgbClr val="252526"/>
                </a:highlight>
              </a:rPr>
              <a:t>="</a:t>
            </a:r>
            <a:r>
              <a:rPr lang="es" sz="2376">
                <a:solidFill>
                  <a:srgbClr val="C3E88D"/>
                </a:solidFill>
                <a:highlight>
                  <a:srgbClr val="252526"/>
                </a:highlight>
              </a:rPr>
              <a:t>shortcut icon</a:t>
            </a:r>
            <a:r>
              <a:rPr lang="es" sz="2376">
                <a:solidFill>
                  <a:srgbClr val="89DDFF"/>
                </a:solidFill>
                <a:highlight>
                  <a:srgbClr val="252526"/>
                </a:highlight>
              </a:rPr>
              <a:t>" </a:t>
            </a:r>
            <a:r>
              <a:rPr lang="es" sz="2376">
                <a:solidFill>
                  <a:srgbClr val="C792EA"/>
                </a:solidFill>
                <a:highlight>
                  <a:srgbClr val="252526"/>
                </a:highlight>
              </a:rPr>
              <a:t>href</a:t>
            </a:r>
            <a:r>
              <a:rPr lang="es" sz="2376">
                <a:solidFill>
                  <a:srgbClr val="89DDFF"/>
                </a:solidFill>
                <a:highlight>
                  <a:srgbClr val="252526"/>
                </a:highlight>
              </a:rPr>
              <a:t>="</a:t>
            </a:r>
            <a:r>
              <a:rPr lang="es" sz="2376">
                <a:solidFill>
                  <a:srgbClr val="C3E88D"/>
                </a:solidFill>
                <a:highlight>
                  <a:srgbClr val="252526"/>
                </a:highlight>
              </a:rPr>
              <a:t>/favicon.ico</a:t>
            </a:r>
            <a:r>
              <a:rPr lang="es" sz="2376">
                <a:solidFill>
                  <a:srgbClr val="89DDFF"/>
                </a:solidFill>
                <a:highlight>
                  <a:srgbClr val="252526"/>
                </a:highlight>
              </a:rPr>
              <a:t>" /&gt;</a:t>
            </a:r>
            <a:r>
              <a:rPr lang="es" sz="2376">
                <a:solidFill>
                  <a:srgbClr val="EEFFFF"/>
                </a:solidFill>
                <a:highlight>
                  <a:srgbClr val="252526"/>
                </a:highlight>
              </a:rPr>
              <a:t> </a:t>
            </a:r>
            <a:r>
              <a:rPr i="1" lang="es" sz="2376">
                <a:solidFill>
                  <a:srgbClr val="546E7A"/>
                </a:solidFill>
                <a:highlight>
                  <a:srgbClr val="252526"/>
                </a:highlight>
              </a:rPr>
              <a:t>&lt;!-- HTML4 --&gt;</a:t>
            </a:r>
            <a:endParaRPr i="1" sz="2376">
              <a:solidFill>
                <a:srgbClr val="546E7A"/>
              </a:solidFill>
              <a:highlight>
                <a:srgbClr val="252526"/>
              </a:highlight>
            </a:endParaRPr>
          </a:p>
          <a:p>
            <a:pPr indent="0" lvl="0" marL="457200" rtl="0" algn="l">
              <a:lnSpc>
                <a:spcPct val="135714"/>
              </a:lnSpc>
              <a:spcBef>
                <a:spcPts val="0"/>
              </a:spcBef>
              <a:spcAft>
                <a:spcPts val="0"/>
              </a:spcAft>
              <a:buClr>
                <a:schemeClr val="dk1"/>
              </a:buClr>
              <a:buSzPct val="46282"/>
              <a:buFont typeface="Arial"/>
              <a:buNone/>
            </a:pPr>
            <a:r>
              <a:rPr lang="es" sz="2376">
                <a:solidFill>
                  <a:srgbClr val="EEFFFF"/>
                </a:solidFill>
                <a:highlight>
                  <a:srgbClr val="252526"/>
                </a:highlight>
              </a:rPr>
              <a:t>      </a:t>
            </a:r>
            <a:r>
              <a:rPr lang="es" sz="2376">
                <a:solidFill>
                  <a:srgbClr val="89DDFF"/>
                </a:solidFill>
                <a:highlight>
                  <a:srgbClr val="252526"/>
                </a:highlight>
              </a:rPr>
              <a:t>&lt;</a:t>
            </a:r>
            <a:r>
              <a:rPr lang="es" sz="2376">
                <a:solidFill>
                  <a:srgbClr val="F07178"/>
                </a:solidFill>
                <a:highlight>
                  <a:srgbClr val="252526"/>
                </a:highlight>
              </a:rPr>
              <a:t>link</a:t>
            </a:r>
            <a:r>
              <a:rPr lang="es" sz="2376">
                <a:solidFill>
                  <a:srgbClr val="89DDFF"/>
                </a:solidFill>
                <a:highlight>
                  <a:srgbClr val="252526"/>
                </a:highlight>
              </a:rPr>
              <a:t> </a:t>
            </a:r>
            <a:r>
              <a:rPr lang="es" sz="2376">
                <a:solidFill>
                  <a:srgbClr val="C792EA"/>
                </a:solidFill>
                <a:highlight>
                  <a:srgbClr val="252526"/>
                </a:highlight>
              </a:rPr>
              <a:t>rel</a:t>
            </a:r>
            <a:r>
              <a:rPr lang="es" sz="2376">
                <a:solidFill>
                  <a:srgbClr val="89DDFF"/>
                </a:solidFill>
                <a:highlight>
                  <a:srgbClr val="252526"/>
                </a:highlight>
              </a:rPr>
              <a:t>="</a:t>
            </a:r>
            <a:r>
              <a:rPr lang="es" sz="2376">
                <a:solidFill>
                  <a:srgbClr val="C3E88D"/>
                </a:solidFill>
                <a:highlight>
                  <a:srgbClr val="252526"/>
                </a:highlight>
              </a:rPr>
              <a:t>icon</a:t>
            </a:r>
            <a:r>
              <a:rPr lang="es" sz="2376">
                <a:solidFill>
                  <a:srgbClr val="89DDFF"/>
                </a:solidFill>
                <a:highlight>
                  <a:srgbClr val="252526"/>
                </a:highlight>
              </a:rPr>
              <a:t>" </a:t>
            </a:r>
            <a:r>
              <a:rPr lang="es" sz="2376">
                <a:solidFill>
                  <a:srgbClr val="C792EA"/>
                </a:solidFill>
                <a:highlight>
                  <a:srgbClr val="252526"/>
                </a:highlight>
              </a:rPr>
              <a:t>sizes</a:t>
            </a:r>
            <a:r>
              <a:rPr lang="es" sz="2376">
                <a:solidFill>
                  <a:srgbClr val="89DDFF"/>
                </a:solidFill>
                <a:highlight>
                  <a:srgbClr val="252526"/>
                </a:highlight>
              </a:rPr>
              <a:t>="</a:t>
            </a:r>
            <a:r>
              <a:rPr lang="es" sz="2376">
                <a:solidFill>
                  <a:srgbClr val="C3E88D"/>
                </a:solidFill>
                <a:highlight>
                  <a:srgbClr val="252526"/>
                </a:highlight>
              </a:rPr>
              <a:t>64x64</a:t>
            </a:r>
            <a:r>
              <a:rPr lang="es" sz="2376">
                <a:solidFill>
                  <a:srgbClr val="89DDFF"/>
                </a:solidFill>
                <a:highlight>
                  <a:srgbClr val="252526"/>
                </a:highlight>
              </a:rPr>
              <a:t>" </a:t>
            </a:r>
            <a:r>
              <a:rPr lang="es" sz="2376">
                <a:solidFill>
                  <a:srgbClr val="C792EA"/>
                </a:solidFill>
                <a:highlight>
                  <a:srgbClr val="252526"/>
                </a:highlight>
              </a:rPr>
              <a:t>href</a:t>
            </a:r>
            <a:r>
              <a:rPr lang="es" sz="2376">
                <a:solidFill>
                  <a:srgbClr val="89DDFF"/>
                </a:solidFill>
                <a:highlight>
                  <a:srgbClr val="252526"/>
                </a:highlight>
              </a:rPr>
              <a:t>="</a:t>
            </a:r>
            <a:r>
              <a:rPr lang="es" sz="2376">
                <a:solidFill>
                  <a:srgbClr val="C3E88D"/>
                </a:solidFill>
                <a:highlight>
                  <a:srgbClr val="252526"/>
                </a:highlight>
              </a:rPr>
              <a:t>/favicon.png</a:t>
            </a:r>
            <a:r>
              <a:rPr lang="es" sz="2376">
                <a:solidFill>
                  <a:srgbClr val="89DDFF"/>
                </a:solidFill>
                <a:highlight>
                  <a:srgbClr val="252526"/>
                </a:highlight>
              </a:rPr>
              <a:t>" /&gt;</a:t>
            </a:r>
            <a:r>
              <a:rPr lang="es" sz="2376">
                <a:solidFill>
                  <a:srgbClr val="EEFFFF"/>
                </a:solidFill>
                <a:highlight>
                  <a:srgbClr val="252526"/>
                </a:highlight>
              </a:rPr>
              <a:t> </a:t>
            </a:r>
            <a:r>
              <a:rPr i="1" lang="es" sz="2376">
                <a:solidFill>
                  <a:srgbClr val="546E7A"/>
                </a:solidFill>
                <a:highlight>
                  <a:srgbClr val="252526"/>
                </a:highlight>
              </a:rPr>
              <a:t>&lt;!-- HTML5 --&gt;</a:t>
            </a:r>
            <a:endParaRPr i="1" sz="2376">
              <a:solidFill>
                <a:srgbClr val="546E7A"/>
              </a:solidFill>
              <a:highlight>
                <a:srgbClr val="252526"/>
              </a:highlight>
            </a:endParaRPr>
          </a:p>
          <a:p>
            <a:pPr indent="0" lvl="0" marL="457200" rtl="0" algn="l">
              <a:lnSpc>
                <a:spcPct val="135714"/>
              </a:lnSpc>
              <a:spcBef>
                <a:spcPts val="0"/>
              </a:spcBef>
              <a:spcAft>
                <a:spcPts val="0"/>
              </a:spcAft>
              <a:buClr>
                <a:schemeClr val="dk1"/>
              </a:buClr>
              <a:buSzPct val="46282"/>
              <a:buFont typeface="Arial"/>
              <a:buNone/>
            </a:pPr>
            <a:r>
              <a:rPr lang="es" sz="2376">
                <a:solidFill>
                  <a:srgbClr val="EEFFFF"/>
                </a:solidFill>
                <a:highlight>
                  <a:srgbClr val="252526"/>
                </a:highlight>
              </a:rPr>
              <a:t>      </a:t>
            </a:r>
            <a:r>
              <a:rPr lang="es" sz="2376">
                <a:solidFill>
                  <a:srgbClr val="89DDFF"/>
                </a:solidFill>
                <a:highlight>
                  <a:srgbClr val="252526"/>
                </a:highlight>
              </a:rPr>
              <a:t>&lt;</a:t>
            </a:r>
            <a:r>
              <a:rPr lang="es" sz="2376">
                <a:solidFill>
                  <a:srgbClr val="F07178"/>
                </a:solidFill>
                <a:highlight>
                  <a:srgbClr val="252526"/>
                </a:highlight>
              </a:rPr>
              <a:t>link</a:t>
            </a:r>
            <a:r>
              <a:rPr lang="es" sz="2376">
                <a:solidFill>
                  <a:srgbClr val="89DDFF"/>
                </a:solidFill>
                <a:highlight>
                  <a:srgbClr val="252526"/>
                </a:highlight>
              </a:rPr>
              <a:t> </a:t>
            </a:r>
            <a:r>
              <a:rPr lang="es" sz="2376">
                <a:solidFill>
                  <a:srgbClr val="C792EA"/>
                </a:solidFill>
                <a:highlight>
                  <a:srgbClr val="252526"/>
                </a:highlight>
              </a:rPr>
              <a:t>rel</a:t>
            </a:r>
            <a:r>
              <a:rPr lang="es" sz="2376">
                <a:solidFill>
                  <a:srgbClr val="89DDFF"/>
                </a:solidFill>
                <a:highlight>
                  <a:srgbClr val="252526"/>
                </a:highlight>
              </a:rPr>
              <a:t>="</a:t>
            </a:r>
            <a:r>
              <a:rPr lang="es" sz="2376">
                <a:solidFill>
                  <a:srgbClr val="C3E88D"/>
                </a:solidFill>
                <a:highlight>
                  <a:srgbClr val="252526"/>
                </a:highlight>
              </a:rPr>
              <a:t>apple-touch-icon</a:t>
            </a:r>
            <a:r>
              <a:rPr lang="es" sz="2376">
                <a:solidFill>
                  <a:srgbClr val="89DDFF"/>
                </a:solidFill>
                <a:highlight>
                  <a:srgbClr val="252526"/>
                </a:highlight>
              </a:rPr>
              <a:t>" </a:t>
            </a:r>
            <a:r>
              <a:rPr lang="es" sz="2376">
                <a:solidFill>
                  <a:srgbClr val="C792EA"/>
                </a:solidFill>
                <a:highlight>
                  <a:srgbClr val="252526"/>
                </a:highlight>
              </a:rPr>
              <a:t>sizes</a:t>
            </a:r>
            <a:r>
              <a:rPr lang="es" sz="2376">
                <a:solidFill>
                  <a:srgbClr val="89DDFF"/>
                </a:solidFill>
                <a:highlight>
                  <a:srgbClr val="252526"/>
                </a:highlight>
              </a:rPr>
              <a:t>="</a:t>
            </a:r>
            <a:r>
              <a:rPr lang="es" sz="2376">
                <a:solidFill>
                  <a:srgbClr val="C3E88D"/>
                </a:solidFill>
                <a:highlight>
                  <a:srgbClr val="252526"/>
                </a:highlight>
              </a:rPr>
              <a:t>180x180</a:t>
            </a:r>
            <a:r>
              <a:rPr lang="es" sz="2376">
                <a:solidFill>
                  <a:srgbClr val="89DDFF"/>
                </a:solidFill>
                <a:highlight>
                  <a:srgbClr val="252526"/>
                </a:highlight>
              </a:rPr>
              <a:t>" </a:t>
            </a:r>
            <a:r>
              <a:rPr lang="es" sz="2376">
                <a:solidFill>
                  <a:srgbClr val="C792EA"/>
                </a:solidFill>
                <a:highlight>
                  <a:srgbClr val="252526"/>
                </a:highlight>
              </a:rPr>
              <a:t>href</a:t>
            </a:r>
            <a:r>
              <a:rPr lang="es" sz="2376">
                <a:solidFill>
                  <a:srgbClr val="89DDFF"/>
                </a:solidFill>
                <a:highlight>
                  <a:srgbClr val="252526"/>
                </a:highlight>
              </a:rPr>
              <a:t>="</a:t>
            </a:r>
            <a:r>
              <a:rPr lang="es" sz="2376">
                <a:solidFill>
                  <a:srgbClr val="C3E88D"/>
                </a:solidFill>
                <a:highlight>
                  <a:srgbClr val="252526"/>
                </a:highlight>
              </a:rPr>
              <a:t>/apple-touch-icon-180x180.png</a:t>
            </a:r>
            <a:r>
              <a:rPr lang="es" sz="2376">
                <a:solidFill>
                  <a:srgbClr val="89DDFF"/>
                </a:solidFill>
                <a:highlight>
                  <a:srgbClr val="252526"/>
                </a:highlight>
              </a:rPr>
              <a:t>" /&gt;</a:t>
            </a:r>
            <a:r>
              <a:rPr lang="es" sz="2376">
                <a:solidFill>
                  <a:srgbClr val="EEFFFF"/>
                </a:solidFill>
                <a:highlight>
                  <a:srgbClr val="252526"/>
                </a:highlight>
              </a:rPr>
              <a:t> </a:t>
            </a:r>
            <a:r>
              <a:rPr i="1" lang="es" sz="2376">
                <a:solidFill>
                  <a:srgbClr val="546E7A"/>
                </a:solidFill>
                <a:highlight>
                  <a:srgbClr val="252526"/>
                </a:highlight>
              </a:rPr>
              <a:t>&lt;!-- iPhone/iPad --&gt;</a:t>
            </a:r>
            <a:endParaRPr i="1" sz="2376">
              <a:solidFill>
                <a:srgbClr val="546E7A"/>
              </a:solidFill>
              <a:highlight>
                <a:srgbClr val="252526"/>
              </a:highlight>
            </a:endParaRPr>
          </a:p>
          <a:p>
            <a:pPr indent="0" lvl="0" marL="457200" rtl="0" algn="l">
              <a:lnSpc>
                <a:spcPct val="135714"/>
              </a:lnSpc>
              <a:spcBef>
                <a:spcPts val="0"/>
              </a:spcBef>
              <a:spcAft>
                <a:spcPts val="0"/>
              </a:spcAft>
              <a:buClr>
                <a:schemeClr val="dk1"/>
              </a:buClr>
              <a:buSzPct val="46282"/>
              <a:buFont typeface="Arial"/>
              <a:buNone/>
            </a:pPr>
            <a:r>
              <a:rPr lang="es" sz="2376">
                <a:solidFill>
                  <a:srgbClr val="EEFFFF"/>
                </a:solidFill>
                <a:highlight>
                  <a:srgbClr val="252526"/>
                </a:highlight>
              </a:rPr>
              <a:t>      </a:t>
            </a:r>
            <a:r>
              <a:rPr lang="es" sz="2376">
                <a:solidFill>
                  <a:srgbClr val="89DDFF"/>
                </a:solidFill>
                <a:highlight>
                  <a:srgbClr val="252526"/>
                </a:highlight>
              </a:rPr>
              <a:t>&lt;</a:t>
            </a:r>
            <a:r>
              <a:rPr lang="es" sz="2376">
                <a:solidFill>
                  <a:srgbClr val="F07178"/>
                </a:solidFill>
                <a:highlight>
                  <a:srgbClr val="252526"/>
                </a:highlight>
              </a:rPr>
              <a:t>meta</a:t>
            </a:r>
            <a:r>
              <a:rPr lang="es" sz="2376">
                <a:solidFill>
                  <a:srgbClr val="89DDFF"/>
                </a:solidFill>
                <a:highlight>
                  <a:srgbClr val="252526"/>
                </a:highlight>
              </a:rPr>
              <a:t> </a:t>
            </a:r>
            <a:r>
              <a:rPr lang="es" sz="2376">
                <a:solidFill>
                  <a:srgbClr val="C792EA"/>
                </a:solidFill>
                <a:highlight>
                  <a:srgbClr val="252526"/>
                </a:highlight>
              </a:rPr>
              <a:t>name</a:t>
            </a:r>
            <a:r>
              <a:rPr lang="es" sz="2376">
                <a:solidFill>
                  <a:srgbClr val="89DDFF"/>
                </a:solidFill>
                <a:highlight>
                  <a:srgbClr val="252526"/>
                </a:highlight>
              </a:rPr>
              <a:t>="</a:t>
            </a:r>
            <a:r>
              <a:rPr lang="es" sz="2376">
                <a:solidFill>
                  <a:srgbClr val="C3E88D"/>
                </a:solidFill>
                <a:highlight>
                  <a:srgbClr val="252526"/>
                </a:highlight>
              </a:rPr>
              <a:t>msapplication-TileImage</a:t>
            </a:r>
            <a:r>
              <a:rPr lang="es" sz="2376">
                <a:solidFill>
                  <a:srgbClr val="89DDFF"/>
                </a:solidFill>
                <a:highlight>
                  <a:srgbClr val="252526"/>
                </a:highlight>
              </a:rPr>
              <a:t>" </a:t>
            </a:r>
            <a:r>
              <a:rPr lang="es" sz="2376">
                <a:solidFill>
                  <a:srgbClr val="C792EA"/>
                </a:solidFill>
                <a:highlight>
                  <a:srgbClr val="252526"/>
                </a:highlight>
              </a:rPr>
              <a:t>content</a:t>
            </a:r>
            <a:r>
              <a:rPr lang="es" sz="2376">
                <a:solidFill>
                  <a:srgbClr val="89DDFF"/>
                </a:solidFill>
                <a:highlight>
                  <a:srgbClr val="252526"/>
                </a:highlight>
              </a:rPr>
              <a:t>="</a:t>
            </a:r>
            <a:r>
              <a:rPr lang="es" sz="2376">
                <a:solidFill>
                  <a:srgbClr val="C3E88D"/>
                </a:solidFill>
                <a:highlight>
                  <a:srgbClr val="252526"/>
                </a:highlight>
              </a:rPr>
              <a:t>/mstile-144x144.png</a:t>
            </a:r>
            <a:r>
              <a:rPr lang="es" sz="2376">
                <a:solidFill>
                  <a:srgbClr val="89DDFF"/>
                </a:solidFill>
                <a:highlight>
                  <a:srgbClr val="252526"/>
                </a:highlight>
              </a:rPr>
              <a:t>" /&gt;</a:t>
            </a:r>
            <a:r>
              <a:rPr lang="es" sz="2376">
                <a:solidFill>
                  <a:srgbClr val="EEFFFF"/>
                </a:solidFill>
                <a:highlight>
                  <a:srgbClr val="252526"/>
                </a:highlight>
              </a:rPr>
              <a:t> </a:t>
            </a:r>
            <a:r>
              <a:rPr i="1" lang="es" sz="2376">
                <a:solidFill>
                  <a:srgbClr val="546E7A"/>
                </a:solidFill>
                <a:highlight>
                  <a:srgbClr val="252526"/>
                </a:highlight>
              </a:rPr>
              <a:t>&lt;!-- Windows Phone →</a:t>
            </a:r>
            <a:endParaRPr i="1" sz="2376">
              <a:solidFill>
                <a:srgbClr val="546E7A"/>
              </a:solidFill>
              <a:highlight>
                <a:srgbClr val="252526"/>
              </a:highlight>
            </a:endParaRPr>
          </a:p>
          <a:p>
            <a:pPr indent="0" lvl="0" marL="457200" rtl="0" algn="l">
              <a:lnSpc>
                <a:spcPct val="135714"/>
              </a:lnSpc>
              <a:spcBef>
                <a:spcPts val="0"/>
              </a:spcBef>
              <a:spcAft>
                <a:spcPts val="0"/>
              </a:spcAft>
              <a:buNone/>
            </a:pPr>
            <a:r>
              <a:rPr lang="es" sz="2376">
                <a:solidFill>
                  <a:srgbClr val="89DDFF"/>
                </a:solidFill>
                <a:highlight>
                  <a:srgbClr val="252526"/>
                </a:highlight>
              </a:rPr>
              <a:t>&lt;/</a:t>
            </a:r>
            <a:r>
              <a:rPr lang="es" sz="2376">
                <a:solidFill>
                  <a:srgbClr val="F07178"/>
                </a:solidFill>
                <a:highlight>
                  <a:srgbClr val="252526"/>
                </a:highlight>
              </a:rPr>
              <a:t>head</a:t>
            </a:r>
            <a:r>
              <a:rPr lang="es" sz="2376">
                <a:solidFill>
                  <a:srgbClr val="89DDFF"/>
                </a:solidFill>
                <a:highlight>
                  <a:srgbClr val="252526"/>
                </a:highlight>
              </a:rPr>
              <a:t>&gt;</a:t>
            </a:r>
            <a:endParaRPr sz="4526"/>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3" name="Shape 633"/>
        <p:cNvGrpSpPr/>
        <p:nvPr/>
      </p:nvGrpSpPr>
      <p:grpSpPr>
        <a:xfrm>
          <a:off x="0" y="0"/>
          <a:ext cx="0" cy="0"/>
          <a:chOff x="0" y="0"/>
          <a:chExt cx="0" cy="0"/>
        </a:xfrm>
      </p:grpSpPr>
      <p:sp>
        <p:nvSpPr>
          <p:cNvPr id="634" name="Google Shape;634;p107"/>
          <p:cNvSpPr txBox="1"/>
          <p:nvPr>
            <p:ph idx="1" type="body"/>
          </p:nvPr>
        </p:nvSpPr>
        <p:spPr>
          <a:xfrm>
            <a:off x="467550" y="364326"/>
            <a:ext cx="8229600" cy="4197900"/>
          </a:xfrm>
          <a:prstGeom prst="rect">
            <a:avLst/>
          </a:prstGeom>
        </p:spPr>
        <p:txBody>
          <a:bodyPr anchorCtr="0" anchor="t" bIns="45700" lIns="91425" spcFirstLastPara="1" rIns="91425" wrap="square" tIns="45700">
            <a:normAutofit fontScale="77500" lnSpcReduction="20000"/>
          </a:bodyPr>
          <a:lstStyle/>
          <a:p>
            <a:pPr indent="-323532" lvl="0" marL="457200" rtl="0" algn="l">
              <a:spcBef>
                <a:spcPts val="360"/>
              </a:spcBef>
              <a:spcAft>
                <a:spcPts val="0"/>
              </a:spcAft>
              <a:buClr>
                <a:srgbClr val="244061"/>
              </a:buClr>
              <a:buSzPct val="57945"/>
              <a:buChar char="●"/>
            </a:pPr>
            <a:r>
              <a:rPr b="1" lang="es" sz="3329">
                <a:solidFill>
                  <a:srgbClr val="244061"/>
                </a:solidFill>
              </a:rPr>
              <a:t>Estilos CSS de documento:</a:t>
            </a:r>
            <a:endParaRPr b="1" sz="3329">
              <a:solidFill>
                <a:srgbClr val="244061"/>
              </a:solidFill>
            </a:endParaRPr>
          </a:p>
          <a:p>
            <a:pPr indent="0" lvl="0" marL="457200" rtl="0" algn="l">
              <a:spcBef>
                <a:spcPts val="360"/>
              </a:spcBef>
              <a:spcAft>
                <a:spcPts val="0"/>
              </a:spcAft>
              <a:buNone/>
            </a:pPr>
            <a:r>
              <a:rPr lang="es"/>
              <a:t>Por último, otra de las funciones más conocidas y utilizadas de la etiqueta &lt;link&gt; es la de establecer una relación con un documento CSS para aplicar estilos a la página HTML actual (y a todas las que establezcan una relación a ella).</a:t>
            </a:r>
            <a:endParaRPr/>
          </a:p>
          <a:p>
            <a:pPr indent="0" lvl="0" marL="457200" rtl="0" algn="l">
              <a:spcBef>
                <a:spcPts val="360"/>
              </a:spcBef>
              <a:spcAft>
                <a:spcPts val="0"/>
              </a:spcAft>
              <a:buNone/>
            </a:pPr>
            <a:r>
              <a:t/>
            </a:r>
            <a:endParaRPr/>
          </a:p>
          <a:p>
            <a:pPr indent="0" lvl="0" marL="457200" rtl="0" algn="l">
              <a:spcBef>
                <a:spcPts val="360"/>
              </a:spcBef>
              <a:spcAft>
                <a:spcPts val="0"/>
              </a:spcAft>
              <a:buNone/>
            </a:pPr>
            <a:r>
              <a:rPr lang="es"/>
              <a:t>Para ello, no hay más que utilizar el valor stylesheet en el atributo rel de la siguiente forma:</a:t>
            </a:r>
            <a:endParaRPr/>
          </a:p>
          <a:p>
            <a:pPr indent="0" lvl="0" marL="457200" rtl="0" algn="l">
              <a:lnSpc>
                <a:spcPct val="135714"/>
              </a:lnSpc>
              <a:spcBef>
                <a:spcPts val="0"/>
              </a:spcBef>
              <a:spcAft>
                <a:spcPts val="0"/>
              </a:spcAft>
              <a:buClr>
                <a:schemeClr val="dk1"/>
              </a:buClr>
              <a:buSzPct val="38975"/>
              <a:buFont typeface="Arial"/>
              <a:buNone/>
            </a:pPr>
            <a:r>
              <a:rPr lang="es" sz="2822">
                <a:solidFill>
                  <a:srgbClr val="89DDFF"/>
                </a:solidFill>
                <a:highlight>
                  <a:srgbClr val="252526"/>
                </a:highlight>
              </a:rPr>
              <a:t>&lt;</a:t>
            </a:r>
            <a:r>
              <a:rPr lang="es" sz="2822">
                <a:solidFill>
                  <a:srgbClr val="F07178"/>
                </a:solidFill>
                <a:highlight>
                  <a:srgbClr val="252526"/>
                </a:highlight>
              </a:rPr>
              <a:t>head</a:t>
            </a:r>
            <a:r>
              <a:rPr lang="es" sz="2822">
                <a:solidFill>
                  <a:srgbClr val="89DDFF"/>
                </a:solidFill>
                <a:highlight>
                  <a:srgbClr val="252526"/>
                </a:highlight>
              </a:rPr>
              <a:t>&gt;</a:t>
            </a:r>
            <a:endParaRPr sz="2822">
              <a:solidFill>
                <a:srgbClr val="89DDFF"/>
              </a:solidFill>
              <a:highlight>
                <a:srgbClr val="252526"/>
              </a:highlight>
            </a:endParaRPr>
          </a:p>
          <a:p>
            <a:pPr indent="0" lvl="0" marL="457200" rtl="0" algn="l">
              <a:lnSpc>
                <a:spcPct val="135714"/>
              </a:lnSpc>
              <a:spcBef>
                <a:spcPts val="0"/>
              </a:spcBef>
              <a:spcAft>
                <a:spcPts val="0"/>
              </a:spcAft>
              <a:buClr>
                <a:schemeClr val="dk1"/>
              </a:buClr>
              <a:buSzPct val="38975"/>
              <a:buFont typeface="Arial"/>
              <a:buNone/>
            </a:pPr>
            <a:r>
              <a:rPr lang="es" sz="2822">
                <a:solidFill>
                  <a:srgbClr val="EEFFFF"/>
                </a:solidFill>
                <a:highlight>
                  <a:srgbClr val="252526"/>
                </a:highlight>
              </a:rPr>
              <a:t>       </a:t>
            </a:r>
            <a:r>
              <a:rPr lang="es" sz="2822">
                <a:solidFill>
                  <a:srgbClr val="89DDFF"/>
                </a:solidFill>
                <a:highlight>
                  <a:srgbClr val="252526"/>
                </a:highlight>
              </a:rPr>
              <a:t>&lt;</a:t>
            </a:r>
            <a:r>
              <a:rPr lang="es" sz="2822">
                <a:solidFill>
                  <a:srgbClr val="F07178"/>
                </a:solidFill>
                <a:highlight>
                  <a:srgbClr val="252526"/>
                </a:highlight>
              </a:rPr>
              <a:t>link</a:t>
            </a:r>
            <a:r>
              <a:rPr lang="es" sz="2822">
                <a:solidFill>
                  <a:srgbClr val="89DDFF"/>
                </a:solidFill>
                <a:highlight>
                  <a:srgbClr val="252526"/>
                </a:highlight>
              </a:rPr>
              <a:t> </a:t>
            </a:r>
            <a:r>
              <a:rPr lang="es" sz="2822">
                <a:solidFill>
                  <a:srgbClr val="C792EA"/>
                </a:solidFill>
                <a:highlight>
                  <a:srgbClr val="252526"/>
                </a:highlight>
              </a:rPr>
              <a:t>rel</a:t>
            </a:r>
            <a:r>
              <a:rPr lang="es" sz="2822">
                <a:solidFill>
                  <a:srgbClr val="89DDFF"/>
                </a:solidFill>
                <a:highlight>
                  <a:srgbClr val="252526"/>
                </a:highlight>
              </a:rPr>
              <a:t>="</a:t>
            </a:r>
            <a:r>
              <a:rPr lang="es" sz="2822">
                <a:solidFill>
                  <a:srgbClr val="C3E88D"/>
                </a:solidFill>
                <a:highlight>
                  <a:srgbClr val="252526"/>
                </a:highlight>
              </a:rPr>
              <a:t>stylesheet</a:t>
            </a:r>
            <a:r>
              <a:rPr lang="es" sz="2822">
                <a:solidFill>
                  <a:srgbClr val="89DDFF"/>
                </a:solidFill>
                <a:highlight>
                  <a:srgbClr val="252526"/>
                </a:highlight>
              </a:rPr>
              <a:t>" </a:t>
            </a:r>
            <a:r>
              <a:rPr lang="es" sz="2822">
                <a:solidFill>
                  <a:srgbClr val="C792EA"/>
                </a:solidFill>
                <a:highlight>
                  <a:srgbClr val="252526"/>
                </a:highlight>
              </a:rPr>
              <a:t>href</a:t>
            </a:r>
            <a:r>
              <a:rPr lang="es" sz="2822">
                <a:solidFill>
                  <a:srgbClr val="89DDFF"/>
                </a:solidFill>
                <a:highlight>
                  <a:srgbClr val="252526"/>
                </a:highlight>
              </a:rPr>
              <a:t>="</a:t>
            </a:r>
            <a:r>
              <a:rPr lang="es" sz="2822">
                <a:solidFill>
                  <a:srgbClr val="C3E88D"/>
                </a:solidFill>
                <a:highlight>
                  <a:srgbClr val="252526"/>
                </a:highlight>
              </a:rPr>
              <a:t>index.css</a:t>
            </a:r>
            <a:r>
              <a:rPr lang="es" sz="2822">
                <a:solidFill>
                  <a:srgbClr val="89DDFF"/>
                </a:solidFill>
                <a:highlight>
                  <a:srgbClr val="252526"/>
                </a:highlight>
              </a:rPr>
              <a:t>" </a:t>
            </a:r>
            <a:r>
              <a:rPr lang="es" sz="2822">
                <a:solidFill>
                  <a:srgbClr val="C792EA"/>
                </a:solidFill>
                <a:highlight>
                  <a:srgbClr val="252526"/>
                </a:highlight>
              </a:rPr>
              <a:t>type</a:t>
            </a:r>
            <a:r>
              <a:rPr lang="es" sz="2822">
                <a:solidFill>
                  <a:srgbClr val="89DDFF"/>
                </a:solidFill>
                <a:highlight>
                  <a:srgbClr val="252526"/>
                </a:highlight>
              </a:rPr>
              <a:t>="</a:t>
            </a:r>
            <a:r>
              <a:rPr lang="es" sz="2822">
                <a:solidFill>
                  <a:srgbClr val="C3E88D"/>
                </a:solidFill>
                <a:highlight>
                  <a:srgbClr val="252526"/>
                </a:highlight>
              </a:rPr>
              <a:t>text/css</a:t>
            </a:r>
            <a:r>
              <a:rPr lang="es" sz="2822">
                <a:solidFill>
                  <a:srgbClr val="89DDFF"/>
                </a:solidFill>
                <a:highlight>
                  <a:srgbClr val="252526"/>
                </a:highlight>
              </a:rPr>
              <a:t>" /&gt;</a:t>
            </a:r>
            <a:endParaRPr sz="2822">
              <a:solidFill>
                <a:srgbClr val="89DDFF"/>
              </a:solidFill>
              <a:highlight>
                <a:srgbClr val="252526"/>
              </a:highlight>
            </a:endParaRPr>
          </a:p>
          <a:p>
            <a:pPr indent="0" lvl="0" marL="457200" rtl="0" algn="l">
              <a:lnSpc>
                <a:spcPct val="135714"/>
              </a:lnSpc>
              <a:spcBef>
                <a:spcPts val="0"/>
              </a:spcBef>
              <a:spcAft>
                <a:spcPts val="0"/>
              </a:spcAft>
              <a:buClr>
                <a:schemeClr val="dk1"/>
              </a:buClr>
              <a:buSzPct val="38975"/>
              <a:buFont typeface="Arial"/>
              <a:buNone/>
            </a:pPr>
            <a:r>
              <a:rPr lang="es" sz="2822">
                <a:solidFill>
                  <a:srgbClr val="89DDFF"/>
                </a:solidFill>
                <a:highlight>
                  <a:srgbClr val="252526"/>
                </a:highlight>
              </a:rPr>
              <a:t>&lt;/</a:t>
            </a:r>
            <a:r>
              <a:rPr lang="es" sz="2822">
                <a:solidFill>
                  <a:srgbClr val="F07178"/>
                </a:solidFill>
                <a:highlight>
                  <a:srgbClr val="252526"/>
                </a:highlight>
              </a:rPr>
              <a:t>head</a:t>
            </a:r>
            <a:r>
              <a:rPr lang="es" sz="2822">
                <a:solidFill>
                  <a:srgbClr val="89DDFF"/>
                </a:solidFill>
                <a:highlight>
                  <a:srgbClr val="252526"/>
                </a:highlight>
              </a:rPr>
              <a:t>&gt;</a:t>
            </a:r>
            <a:endParaRPr sz="2822">
              <a:solidFill>
                <a:srgbClr val="89DDFF"/>
              </a:solidFill>
              <a:highlight>
                <a:srgbClr val="252526"/>
              </a:highlight>
            </a:endParaRPr>
          </a:p>
          <a:p>
            <a:pPr indent="0" lvl="0" marL="457200" rtl="0" algn="l">
              <a:spcBef>
                <a:spcPts val="36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Diseño personalizado">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