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9CE0C-7EDC-29C0-C209-EF9AF70FC8D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BF617FB4-D51A-889C-6022-4EA09B41D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AFFC1540-50BB-F63F-0995-F27B141BC779}"/>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8643A5FF-4C62-E9BF-7C4E-CB152156C36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7047CBC-A63F-E94E-18CB-7CB968FE4438}"/>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324201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AC309-3375-70A1-7EEB-782D174F4B5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22512AC5-482E-A162-CC03-6C3637F382F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4859A292-CBA1-8A1F-9E45-93691AD432F5}"/>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6EB63EA8-ADE3-9CB0-D007-4370C1FAD26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FB2D48-4860-BE9F-D95D-5CFE65EF2016}"/>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50224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EE7306-97ED-AB6D-4682-2287476D0D04}"/>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99C0E636-968F-2D13-91D1-CA0CE20F9286}"/>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BD680AE0-7F02-EBD0-A7F9-BC04EED647D0}"/>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24D8BB04-A7C7-EBA8-9878-D90F4408450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7886C2-647A-1D7E-535E-2FA903CBDF06}"/>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407720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E6386-D924-1A57-9690-B0F0A440A08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7A7C09CE-4CBE-9A77-6CC9-19F46DF3956F}"/>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38D3D913-FB90-EC15-2294-F5EEF23C91EB}"/>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150F3C6F-D582-986F-B756-6F33AFDD45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155F7B7-BDBD-759A-BB9F-05ED0D21170E}"/>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119657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D6C44-81F1-AFCA-594B-07DB02B3223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E1EE6C51-4594-DD6A-C37A-AE5E7D94A4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A42C3DF-B1FE-59DE-8ABC-2F02D81389F3}"/>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74FD3C69-9E1C-9CBE-8258-D175BCE95D5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BDCDC0-2C2D-A698-A4B7-2F0173B97F35}"/>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34662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EB313-DE9A-A221-59DB-B2813B5C3C2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C00DA0F6-A262-EC27-77DE-A3835AECFEF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53AD4790-FAA9-31CF-DAB3-FAAF5E418827}"/>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1B23E5A-FE1D-B3A5-BD22-60005DB511C3}"/>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6" name="Marcador de pie de página 5">
            <a:extLst>
              <a:ext uri="{FF2B5EF4-FFF2-40B4-BE49-F238E27FC236}">
                <a16:creationId xmlns:a16="http://schemas.microsoft.com/office/drawing/2014/main" id="{8384E0BC-6E84-397A-BF08-2A6D442CED0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5AC45C6-D726-9CCA-2930-D99AA865C064}"/>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3571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9832-DAAF-2687-B450-CDC0781A9DC3}"/>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21249DD5-EAC3-95C8-E0BA-031BE333E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2EE6BE1F-6256-EE4A-15C2-29425FE15B6C}"/>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8DC2E335-D579-C933-601E-3D0158612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3F16F28E-1F9E-8B85-3DAA-AF18F19A80E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46733431-7A22-EB60-EA31-CC84784A7854}"/>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8" name="Marcador de pie de página 7">
            <a:extLst>
              <a:ext uri="{FF2B5EF4-FFF2-40B4-BE49-F238E27FC236}">
                <a16:creationId xmlns:a16="http://schemas.microsoft.com/office/drawing/2014/main" id="{71C462F5-DB03-816C-0CF5-489C3474794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5553C0E-9E35-2219-835F-E560D965AA4A}"/>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259993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B3ADD-1AA1-84EE-F5EF-7245C58699A8}"/>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C7341584-4D0D-BCEA-9C46-2321A984B246}"/>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4" name="Marcador de pie de página 3">
            <a:extLst>
              <a:ext uri="{FF2B5EF4-FFF2-40B4-BE49-F238E27FC236}">
                <a16:creationId xmlns:a16="http://schemas.microsoft.com/office/drawing/2014/main" id="{1760AB39-71FD-D8C3-4797-A3F9A1F6E3A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B9F87DD-5AC1-90B0-0672-A128DA83FA15}"/>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223208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6643C8-3FF8-FE69-8BC7-29543B5D2431}"/>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3" name="Marcador de pie de página 2">
            <a:extLst>
              <a:ext uri="{FF2B5EF4-FFF2-40B4-BE49-F238E27FC236}">
                <a16:creationId xmlns:a16="http://schemas.microsoft.com/office/drawing/2014/main" id="{6632AFF4-FE26-D39F-0E31-3EA77D1B043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0328357-EFEF-5233-973B-3148530C41F7}"/>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382949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D5BCA-A1FA-EFB2-497F-C84CA6B4DD4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23210232-5D61-9A5F-F85E-1D4B5254B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76F2FF21-D26C-91C8-1D02-F96CBD103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CFEDDA7-7BDA-F34B-F23C-323114791D97}"/>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6" name="Marcador de pie de página 5">
            <a:extLst>
              <a:ext uri="{FF2B5EF4-FFF2-40B4-BE49-F238E27FC236}">
                <a16:creationId xmlns:a16="http://schemas.microsoft.com/office/drawing/2014/main" id="{43565B9F-8B3B-56D0-5E0D-1109663A4A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154B5D-35F6-9E73-A94C-152EF65E2CF2}"/>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366788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EF890-A74A-23B4-515D-BCB04A6F701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9EF274B4-C11C-6E5A-C469-1534816C2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B7EBE5D-B2A8-3978-DA90-959196598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47A204B-7182-018E-B1B9-0C224B135068}"/>
              </a:ext>
            </a:extLst>
          </p:cNvPr>
          <p:cNvSpPr>
            <a:spLocks noGrp="1"/>
          </p:cNvSpPr>
          <p:nvPr>
            <p:ph type="dt" sz="half" idx="10"/>
          </p:nvPr>
        </p:nvSpPr>
        <p:spPr/>
        <p:txBody>
          <a:bodyPr/>
          <a:lstStyle/>
          <a:p>
            <a:fld id="{4AED8327-66FB-4A74-A6CF-DB64B12876C9}" type="datetimeFigureOut">
              <a:rPr lang="es-CO" smtClean="0"/>
              <a:t>8/06/2025</a:t>
            </a:fld>
            <a:endParaRPr lang="es-CO"/>
          </a:p>
        </p:txBody>
      </p:sp>
      <p:sp>
        <p:nvSpPr>
          <p:cNvPr id="6" name="Marcador de pie de página 5">
            <a:extLst>
              <a:ext uri="{FF2B5EF4-FFF2-40B4-BE49-F238E27FC236}">
                <a16:creationId xmlns:a16="http://schemas.microsoft.com/office/drawing/2014/main" id="{FB9399C3-E913-DD54-3176-66116D07535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3071FA3-AC3D-BA96-89C3-1412EAB3A5D4}"/>
              </a:ext>
            </a:extLst>
          </p:cNvPr>
          <p:cNvSpPr>
            <a:spLocks noGrp="1"/>
          </p:cNvSpPr>
          <p:nvPr>
            <p:ph type="sldNum" sz="quarter" idx="12"/>
          </p:nvPr>
        </p:nvSpPr>
        <p:spPr/>
        <p:txBody>
          <a:bodyPr/>
          <a:lstStyle/>
          <a:p>
            <a:fld id="{715D96B0-D07E-4F76-8100-AF784360A56D}" type="slidenum">
              <a:rPr lang="es-CO" smtClean="0"/>
              <a:t>‹Nº›</a:t>
            </a:fld>
            <a:endParaRPr lang="es-CO"/>
          </a:p>
        </p:txBody>
      </p:sp>
    </p:spTree>
    <p:extLst>
      <p:ext uri="{BB962C8B-B14F-4D97-AF65-F5344CB8AC3E}">
        <p14:creationId xmlns:p14="http://schemas.microsoft.com/office/powerpoint/2010/main" val="144504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0FDDC78-431B-B7F6-BC5D-0E4A0619C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A0ACBEF-9EE5-308E-1BA4-5D5D977F4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27F9F7B0-12C7-D006-F180-4E1A77A00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ED8327-66FB-4A74-A6CF-DB64B12876C9}" type="datetimeFigureOut">
              <a:rPr lang="es-CO" smtClean="0"/>
              <a:t>8/06/2025</a:t>
            </a:fld>
            <a:endParaRPr lang="es-CO"/>
          </a:p>
        </p:txBody>
      </p:sp>
      <p:sp>
        <p:nvSpPr>
          <p:cNvPr id="5" name="Marcador de pie de página 4">
            <a:extLst>
              <a:ext uri="{FF2B5EF4-FFF2-40B4-BE49-F238E27FC236}">
                <a16:creationId xmlns:a16="http://schemas.microsoft.com/office/drawing/2014/main" id="{A22C3A1B-0155-9981-1A63-7DC3EE822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F5B4B321-C12E-4123-06F8-E8B31C1AE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5D96B0-D07E-4F76-8100-AF784360A56D}" type="slidenum">
              <a:rPr lang="es-CO" smtClean="0"/>
              <a:t>‹Nº›</a:t>
            </a:fld>
            <a:endParaRPr lang="es-CO"/>
          </a:p>
        </p:txBody>
      </p:sp>
    </p:spTree>
    <p:extLst>
      <p:ext uri="{BB962C8B-B14F-4D97-AF65-F5344CB8AC3E}">
        <p14:creationId xmlns:p14="http://schemas.microsoft.com/office/powerpoint/2010/main" val="3427295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B12E9E-0882-B45B-2DE2-471784891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265EAE-0F91-C5DF-4E32-B35F86419D39}"/>
              </a:ext>
            </a:extLst>
          </p:cNvPr>
          <p:cNvSpPr>
            <a:spLocks noGrp="1"/>
          </p:cNvSpPr>
          <p:nvPr>
            <p:ph type="ctrTitle"/>
          </p:nvPr>
        </p:nvSpPr>
        <p:spPr>
          <a:xfrm>
            <a:off x="625147" y="569627"/>
            <a:ext cx="7382605" cy="4328436"/>
          </a:xfrm>
        </p:spPr>
        <p:txBody>
          <a:bodyPr>
            <a:normAutofit/>
          </a:bodyPr>
          <a:lstStyle/>
          <a:p>
            <a:pPr algn="l"/>
            <a:r>
              <a:rPr lang="es-CO" sz="7200"/>
              <a:t>Agente RAG para consulta de información de Cafe</a:t>
            </a:r>
          </a:p>
        </p:txBody>
      </p:sp>
      <p:sp>
        <p:nvSpPr>
          <p:cNvPr id="3" name="Subtítulo 2">
            <a:extLst>
              <a:ext uri="{FF2B5EF4-FFF2-40B4-BE49-F238E27FC236}">
                <a16:creationId xmlns:a16="http://schemas.microsoft.com/office/drawing/2014/main" id="{162269FB-2455-7527-91F7-F3CAA167D832}"/>
              </a:ext>
            </a:extLst>
          </p:cNvPr>
          <p:cNvSpPr>
            <a:spLocks noGrp="1"/>
          </p:cNvSpPr>
          <p:nvPr>
            <p:ph type="subTitle" idx="1"/>
          </p:nvPr>
        </p:nvSpPr>
        <p:spPr>
          <a:xfrm>
            <a:off x="654342" y="5062309"/>
            <a:ext cx="7353411" cy="1014107"/>
          </a:xfrm>
        </p:spPr>
        <p:txBody>
          <a:bodyPr>
            <a:normAutofit/>
          </a:bodyPr>
          <a:lstStyle/>
          <a:p>
            <a:pPr algn="l"/>
            <a:r>
              <a:rPr lang="es-CO" sz="2000"/>
              <a:t>Prueba NTT DATA</a:t>
            </a:r>
          </a:p>
        </p:txBody>
      </p:sp>
    </p:spTree>
    <p:extLst>
      <p:ext uri="{BB962C8B-B14F-4D97-AF65-F5344CB8AC3E}">
        <p14:creationId xmlns:p14="http://schemas.microsoft.com/office/powerpoint/2010/main" val="3153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F88D08-A65B-5D10-7566-A9366A9316A5}"/>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Análisis de la información</a:t>
            </a:r>
          </a:p>
        </p:txBody>
      </p:sp>
      <p:sp>
        <p:nvSpPr>
          <p:cNvPr id="5" name="Marcador de contenido 4">
            <a:extLst>
              <a:ext uri="{FF2B5EF4-FFF2-40B4-BE49-F238E27FC236}">
                <a16:creationId xmlns:a16="http://schemas.microsoft.com/office/drawing/2014/main" id="{8D90D8E0-B139-AAA7-E917-EFB33E2960F6}"/>
              </a:ext>
            </a:extLst>
          </p:cNvPr>
          <p:cNvSpPr>
            <a:spLocks noGrp="1"/>
          </p:cNvSpPr>
          <p:nvPr>
            <p:ph sz="half" idx="2"/>
          </p:nvPr>
        </p:nvSpPr>
        <p:spPr>
          <a:xfrm>
            <a:off x="612647" y="2212848"/>
            <a:ext cx="6035041" cy="4096512"/>
          </a:xfrm>
        </p:spPr>
        <p:txBody>
          <a:bodyPr vert="horz" lIns="91440" tIns="45720" rIns="91440" bIns="45720" rtlCol="0">
            <a:normAutofit/>
          </a:bodyPr>
          <a:lstStyle/>
          <a:p>
            <a:pPr>
              <a:lnSpc>
                <a:spcPct val="120000"/>
              </a:lnSpc>
            </a:pPr>
            <a:r>
              <a:rPr lang="en-US" sz="1800" dirty="0" err="1"/>
              <a:t>Analizando</a:t>
            </a:r>
            <a:r>
              <a:rPr lang="en-US" sz="1800" dirty="0"/>
              <a:t> la </a:t>
            </a:r>
            <a:r>
              <a:rPr lang="en-US" sz="1800" dirty="0" err="1"/>
              <a:t>información</a:t>
            </a:r>
            <a:r>
              <a:rPr lang="en-US" sz="1800" dirty="0"/>
              <a:t>, me </a:t>
            </a:r>
            <a:r>
              <a:rPr lang="en-US" sz="1800" dirty="0" err="1"/>
              <a:t>pareció</a:t>
            </a:r>
            <a:r>
              <a:rPr lang="en-US" sz="1800" dirty="0"/>
              <a:t> que no era </a:t>
            </a:r>
            <a:r>
              <a:rPr lang="en-US" sz="1800" dirty="0" err="1"/>
              <a:t>necesario</a:t>
            </a:r>
            <a:r>
              <a:rPr lang="en-US" sz="1800" dirty="0"/>
              <a:t> </a:t>
            </a:r>
            <a:r>
              <a:rPr lang="en-US" sz="1800" dirty="0" err="1"/>
              <a:t>aplicar</a:t>
            </a:r>
            <a:r>
              <a:rPr lang="en-US" sz="1800" dirty="0"/>
              <a:t> </a:t>
            </a:r>
            <a:r>
              <a:rPr lang="en-US" sz="1800" dirty="0" err="1"/>
              <a:t>alguna</a:t>
            </a:r>
            <a:r>
              <a:rPr lang="en-US" sz="1800" dirty="0"/>
              <a:t> </a:t>
            </a:r>
            <a:r>
              <a:rPr lang="en-US" sz="1800" dirty="0" err="1"/>
              <a:t>metodología</a:t>
            </a:r>
            <a:r>
              <a:rPr lang="en-US" sz="1800" dirty="0"/>
              <a:t> de ML, </a:t>
            </a:r>
            <a:r>
              <a:rPr lang="en-US" sz="1800" dirty="0" err="1"/>
              <a:t>puesto</a:t>
            </a:r>
            <a:r>
              <a:rPr lang="en-US" sz="1800" dirty="0"/>
              <a:t> que </a:t>
            </a:r>
            <a:r>
              <a:rPr lang="en-US" sz="1800" dirty="0" err="1"/>
              <a:t>los</a:t>
            </a:r>
            <a:r>
              <a:rPr lang="en-US" sz="1800" dirty="0"/>
              <a:t> </a:t>
            </a:r>
            <a:r>
              <a:rPr lang="en-US" sz="1800" dirty="0" err="1"/>
              <a:t>datos</a:t>
            </a:r>
            <a:r>
              <a:rPr lang="en-US" sz="1800" dirty="0"/>
              <a:t> </a:t>
            </a:r>
            <a:r>
              <a:rPr lang="en-US" sz="1800" dirty="0" err="1"/>
              <a:t>pareciera</a:t>
            </a:r>
            <a:r>
              <a:rPr lang="en-US" sz="1800" dirty="0"/>
              <a:t> </a:t>
            </a:r>
            <a:r>
              <a:rPr lang="en-US" sz="1800" dirty="0" err="1"/>
              <a:t>indicar</a:t>
            </a:r>
            <a:r>
              <a:rPr lang="en-US" sz="1800" dirty="0"/>
              <a:t> </a:t>
            </a:r>
            <a:r>
              <a:rPr lang="en-US" sz="1800" dirty="0" err="1"/>
              <a:t>más</a:t>
            </a:r>
            <a:r>
              <a:rPr lang="en-US" sz="1800" dirty="0"/>
              <a:t> para </a:t>
            </a:r>
            <a:r>
              <a:rPr lang="en-US" sz="1800" dirty="0" err="1"/>
              <a:t>el</a:t>
            </a:r>
            <a:r>
              <a:rPr lang="en-US" sz="1800" dirty="0"/>
              <a:t> </a:t>
            </a:r>
            <a:r>
              <a:rPr lang="en-US" sz="1800" dirty="0" err="1"/>
              <a:t>desarrollo</a:t>
            </a:r>
            <a:r>
              <a:rPr lang="en-US" sz="1800" dirty="0"/>
              <a:t> de </a:t>
            </a:r>
            <a:r>
              <a:rPr lang="en-US" sz="1800" dirty="0" err="1"/>
              <a:t>algún</a:t>
            </a:r>
            <a:r>
              <a:rPr lang="en-US" sz="1800" dirty="0"/>
              <a:t> dashboard o panel de </a:t>
            </a:r>
            <a:r>
              <a:rPr lang="en-US" sz="1800" dirty="0" err="1"/>
              <a:t>visualización</a:t>
            </a:r>
            <a:r>
              <a:rPr lang="en-US" sz="1800" dirty="0"/>
              <a:t>.</a:t>
            </a:r>
          </a:p>
          <a:p>
            <a:pPr>
              <a:lnSpc>
                <a:spcPct val="120000"/>
              </a:lnSpc>
            </a:pPr>
            <a:r>
              <a:rPr lang="en-US" sz="1800" dirty="0" err="1"/>
              <a:t>Debido</a:t>
            </a:r>
            <a:r>
              <a:rPr lang="en-US" sz="1800" dirty="0"/>
              <a:t> a </a:t>
            </a:r>
            <a:r>
              <a:rPr lang="en-US" sz="1800" dirty="0" err="1"/>
              <a:t>eso</a:t>
            </a:r>
            <a:r>
              <a:rPr lang="en-US" sz="1800" dirty="0"/>
              <a:t> </a:t>
            </a:r>
            <a:r>
              <a:rPr lang="en-US" sz="1800" dirty="0" err="1"/>
              <a:t>decidi</a:t>
            </a:r>
            <a:r>
              <a:rPr lang="en-US" sz="1800" dirty="0"/>
              <a:t> </a:t>
            </a:r>
            <a:r>
              <a:rPr lang="en-US" sz="1800" dirty="0" err="1"/>
              <a:t>aplicar</a:t>
            </a:r>
            <a:r>
              <a:rPr lang="en-US" sz="1800" dirty="0"/>
              <a:t> </a:t>
            </a:r>
            <a:r>
              <a:rPr lang="en-US" sz="1800" dirty="0" err="1"/>
              <a:t>una</a:t>
            </a:r>
            <a:r>
              <a:rPr lang="en-US" sz="1800" dirty="0"/>
              <a:t> </a:t>
            </a:r>
            <a:r>
              <a:rPr lang="en-US" sz="1800" dirty="0" err="1"/>
              <a:t>solución</a:t>
            </a:r>
            <a:r>
              <a:rPr lang="en-US" sz="1800" dirty="0"/>
              <a:t> de AI </a:t>
            </a:r>
            <a:r>
              <a:rPr lang="en-US" sz="1800" dirty="0" err="1"/>
              <a:t>donde</a:t>
            </a:r>
            <a:r>
              <a:rPr lang="en-US" sz="1800" dirty="0"/>
              <a:t> </a:t>
            </a:r>
            <a:r>
              <a:rPr lang="en-US" sz="1800" dirty="0" err="1"/>
              <a:t>consultara</a:t>
            </a:r>
            <a:r>
              <a:rPr lang="en-US" sz="1800" dirty="0"/>
              <a:t> </a:t>
            </a:r>
            <a:r>
              <a:rPr lang="en-US" sz="1800" dirty="0" err="1"/>
              <a:t>dicha</a:t>
            </a:r>
            <a:r>
              <a:rPr lang="en-US" sz="1800" dirty="0"/>
              <a:t> </a:t>
            </a:r>
            <a:r>
              <a:rPr lang="en-US" sz="1800" dirty="0" err="1"/>
              <a:t>información</a:t>
            </a:r>
            <a:r>
              <a:rPr lang="en-US" sz="1800" dirty="0"/>
              <a:t> a </a:t>
            </a:r>
            <a:r>
              <a:rPr lang="en-US" sz="1800" dirty="0" err="1"/>
              <a:t>partir</a:t>
            </a:r>
            <a:r>
              <a:rPr lang="en-US" sz="1800" dirty="0"/>
              <a:t> de prompts y </a:t>
            </a:r>
            <a:r>
              <a:rPr lang="en-US" sz="1800" dirty="0" err="1"/>
              <a:t>generase</a:t>
            </a:r>
            <a:r>
              <a:rPr lang="en-US" sz="1800" dirty="0"/>
              <a:t> </a:t>
            </a:r>
            <a:r>
              <a:rPr lang="en-US" sz="1800" dirty="0" err="1"/>
              <a:t>graficas</a:t>
            </a:r>
            <a:r>
              <a:rPr lang="en-US" sz="1800" dirty="0"/>
              <a:t> o </a:t>
            </a:r>
            <a:r>
              <a:rPr lang="en-US" sz="1800" dirty="0" err="1"/>
              <a:t>mostrase</a:t>
            </a:r>
            <a:r>
              <a:rPr lang="en-US" sz="1800" dirty="0"/>
              <a:t> la </a:t>
            </a:r>
            <a:r>
              <a:rPr lang="en-US" sz="1800" dirty="0" err="1"/>
              <a:t>información</a:t>
            </a:r>
            <a:r>
              <a:rPr lang="en-US" sz="1800" dirty="0"/>
              <a:t> de </a:t>
            </a:r>
            <a:r>
              <a:rPr lang="en-US" sz="1800" dirty="0" err="1"/>
              <a:t>manera</a:t>
            </a:r>
            <a:r>
              <a:rPr lang="en-US" sz="1800" dirty="0"/>
              <a:t> que </a:t>
            </a:r>
            <a:r>
              <a:rPr lang="en-US" sz="1800" dirty="0" err="1"/>
              <a:t>respondiera</a:t>
            </a:r>
            <a:r>
              <a:rPr lang="en-US" sz="1800" dirty="0"/>
              <a:t> las </a:t>
            </a:r>
            <a:r>
              <a:rPr lang="en-US" sz="1800" dirty="0" err="1"/>
              <a:t>tareas</a:t>
            </a:r>
            <a:r>
              <a:rPr lang="en-US" sz="1800" dirty="0"/>
              <a:t> del prompt.</a:t>
            </a:r>
          </a:p>
        </p:txBody>
      </p:sp>
      <p:pic>
        <p:nvPicPr>
          <p:cNvPr id="7" name="Marcador de contenido 6">
            <a:extLst>
              <a:ext uri="{FF2B5EF4-FFF2-40B4-BE49-F238E27FC236}">
                <a16:creationId xmlns:a16="http://schemas.microsoft.com/office/drawing/2014/main" id="{5DA0BC8A-03F6-1610-6C84-887851710853}"/>
              </a:ext>
            </a:extLst>
          </p:cNvPr>
          <p:cNvPicPr>
            <a:picLocks noGrp="1" noChangeAspect="1"/>
          </p:cNvPicPr>
          <p:nvPr>
            <p:ph sz="half" idx="1"/>
          </p:nvPr>
        </p:nvPicPr>
        <p:blipFill>
          <a:blip r:embed="rId2"/>
          <a:srcRect r="2" b="592"/>
          <a:stretch>
            <a:fillRect/>
          </a:stretch>
        </p:blipFill>
        <p:spPr>
          <a:xfrm>
            <a:off x="7345680" y="10"/>
            <a:ext cx="4846320" cy="6857990"/>
          </a:xfrm>
          <a:prstGeom prst="rect">
            <a:avLst/>
          </a:prstGeom>
        </p:spPr>
      </p:pic>
    </p:spTree>
    <p:extLst>
      <p:ext uri="{BB962C8B-B14F-4D97-AF65-F5344CB8AC3E}">
        <p14:creationId xmlns:p14="http://schemas.microsoft.com/office/powerpoint/2010/main" val="161428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E92CD-4DB0-D474-9921-5EF89AA25C6D}"/>
              </a:ext>
            </a:extLst>
          </p:cNvPr>
          <p:cNvSpPr>
            <a:spLocks noGrp="1"/>
          </p:cNvSpPr>
          <p:nvPr>
            <p:ph type="title"/>
          </p:nvPr>
        </p:nvSpPr>
        <p:spPr/>
        <p:txBody>
          <a:bodyPr/>
          <a:lstStyle/>
          <a:p>
            <a:r>
              <a:rPr lang="es-CO" dirty="0"/>
              <a:t>AGENTIC RAG</a:t>
            </a:r>
          </a:p>
        </p:txBody>
      </p:sp>
      <p:sp>
        <p:nvSpPr>
          <p:cNvPr id="3" name="Marcador de contenido 2">
            <a:extLst>
              <a:ext uri="{FF2B5EF4-FFF2-40B4-BE49-F238E27FC236}">
                <a16:creationId xmlns:a16="http://schemas.microsoft.com/office/drawing/2014/main" id="{0B9C322C-6A4F-80EB-FCE5-09299AD7C40B}"/>
              </a:ext>
            </a:extLst>
          </p:cNvPr>
          <p:cNvSpPr>
            <a:spLocks noGrp="1"/>
          </p:cNvSpPr>
          <p:nvPr>
            <p:ph idx="1"/>
          </p:nvPr>
        </p:nvSpPr>
        <p:spPr/>
        <p:txBody>
          <a:bodyPr/>
          <a:lstStyle/>
          <a:p>
            <a:r>
              <a:rPr lang="es-CO" dirty="0" err="1"/>
              <a:t>Decidi</a:t>
            </a:r>
            <a:r>
              <a:rPr lang="es-CO" dirty="0"/>
              <a:t> hacer un </a:t>
            </a:r>
            <a:r>
              <a:rPr lang="es-CO" dirty="0" err="1"/>
              <a:t>Agentic</a:t>
            </a:r>
            <a:r>
              <a:rPr lang="es-CO" dirty="0"/>
              <a:t> RAG debido a que supuse que podría existir una necesidad de realizar algún tipo de agente que consultara dicha en formación, que podría estar alojada en alguna base de datos. Y el </a:t>
            </a:r>
            <a:r>
              <a:rPr lang="es-CO" dirty="0" err="1"/>
              <a:t>Agentic</a:t>
            </a:r>
            <a:r>
              <a:rPr lang="es-CO" dirty="0"/>
              <a:t> RAG es perfecto para esta solución debido a que el RAG es una herramienta que almacena el contexto, en este caso de las tablas de una BD, y por medio de </a:t>
            </a:r>
            <a:r>
              <a:rPr lang="es-CO" dirty="0" err="1"/>
              <a:t>prompts</a:t>
            </a:r>
            <a:r>
              <a:rPr lang="es-CO" dirty="0"/>
              <a:t> el LLM podría contextualizarse para construir consultas especificas según la tarea y así el agente consultar en la BD y devolver los resultados esperados.</a:t>
            </a:r>
          </a:p>
        </p:txBody>
      </p:sp>
    </p:spTree>
    <p:extLst>
      <p:ext uri="{BB962C8B-B14F-4D97-AF65-F5344CB8AC3E}">
        <p14:creationId xmlns:p14="http://schemas.microsoft.com/office/powerpoint/2010/main" val="51497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8BE9A2-8956-141B-BFE6-C607C93D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A326DE-CDF4-16FB-81AF-90853DD76A6A}"/>
              </a:ext>
            </a:extLst>
          </p:cNvPr>
          <p:cNvSpPr>
            <a:spLocks noGrp="1"/>
          </p:cNvSpPr>
          <p:nvPr>
            <p:ph type="title"/>
          </p:nvPr>
        </p:nvSpPr>
        <p:spPr>
          <a:xfrm>
            <a:off x="321734" y="4837132"/>
            <a:ext cx="4705097" cy="1615684"/>
          </a:xfrm>
        </p:spPr>
        <p:txBody>
          <a:bodyPr vert="horz" lIns="91440" tIns="45720" rIns="91440" bIns="45720" rtlCol="0" anchor="t">
            <a:normAutofit/>
          </a:bodyPr>
          <a:lstStyle/>
          <a:p>
            <a:r>
              <a:rPr lang="en-US" sz="3600" b="1" kern="1200" dirty="0">
                <a:solidFill>
                  <a:schemeClr val="tx1"/>
                </a:solidFill>
                <a:latin typeface="+mj-lt"/>
                <a:ea typeface="+mj-ea"/>
                <a:cs typeface="+mj-cs"/>
              </a:rPr>
              <a:t>Resultados del Agente</a:t>
            </a:r>
          </a:p>
        </p:txBody>
      </p:sp>
      <p:pic>
        <p:nvPicPr>
          <p:cNvPr id="6" name="Marcador de contenido 5">
            <a:extLst>
              <a:ext uri="{FF2B5EF4-FFF2-40B4-BE49-F238E27FC236}">
                <a16:creationId xmlns:a16="http://schemas.microsoft.com/office/drawing/2014/main" id="{96C9CEEC-03F9-17B6-ADD5-9C8F6BB9B097}"/>
              </a:ext>
            </a:extLst>
          </p:cNvPr>
          <p:cNvPicPr>
            <a:picLocks noGrp="1" noChangeAspect="1"/>
          </p:cNvPicPr>
          <p:nvPr>
            <p:ph sz="half" idx="2"/>
          </p:nvPr>
        </p:nvPicPr>
        <p:blipFill>
          <a:blip r:embed="rId2"/>
          <a:srcRect r="19749" b="-1"/>
          <a:stretch>
            <a:fillRect/>
          </a:stretch>
        </p:blipFill>
        <p:spPr>
          <a:xfrm>
            <a:off x="20" y="10"/>
            <a:ext cx="12191980" cy="4557776"/>
          </a:xfrm>
          <a:prstGeom prst="rect">
            <a:avLst/>
          </a:prstGeom>
        </p:spPr>
      </p:pic>
      <p:sp>
        <p:nvSpPr>
          <p:cNvPr id="3" name="Marcador de contenido 2">
            <a:extLst>
              <a:ext uri="{FF2B5EF4-FFF2-40B4-BE49-F238E27FC236}">
                <a16:creationId xmlns:a16="http://schemas.microsoft.com/office/drawing/2014/main" id="{B1CC9B08-A39D-B5DA-47E1-235503F3C63A}"/>
              </a:ext>
            </a:extLst>
          </p:cNvPr>
          <p:cNvSpPr>
            <a:spLocks noGrp="1"/>
          </p:cNvSpPr>
          <p:nvPr>
            <p:ph sz="half" idx="1"/>
          </p:nvPr>
        </p:nvSpPr>
        <p:spPr>
          <a:xfrm>
            <a:off x="6019333" y="4837132"/>
            <a:ext cx="5753567" cy="1615684"/>
          </a:xfrm>
        </p:spPr>
        <p:txBody>
          <a:bodyPr vert="horz" lIns="91440" tIns="45720" rIns="91440" bIns="45720" rtlCol="0">
            <a:normAutofit/>
          </a:bodyPr>
          <a:lstStyle/>
          <a:p>
            <a:pPr>
              <a:lnSpc>
                <a:spcPct val="110000"/>
              </a:lnSpc>
            </a:pPr>
            <a:r>
              <a:rPr lang="en-US" sz="1300"/>
              <a:t>Se transformo los resultados para que fuera la consulta más sencilla a como la podría leer fácilmente un dataframe o una tabla de SQL y a partir de esta estructura de la tabla transformada, seria la almacenada en la base de datos vectorial que contendría los embeddings que almacenan el contexto para que el LLM pueda así construir dichas consultas y el agente pueda utilizarlas para utilizarlas en la BD y poder llamar la información y entregarla al usuario.</a:t>
            </a:r>
          </a:p>
        </p:txBody>
      </p:sp>
    </p:spTree>
    <p:extLst>
      <p:ext uri="{BB962C8B-B14F-4D97-AF65-F5344CB8AC3E}">
        <p14:creationId xmlns:p14="http://schemas.microsoft.com/office/powerpoint/2010/main" val="154980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266</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Aptos Display</vt:lpstr>
      <vt:lpstr>Arial</vt:lpstr>
      <vt:lpstr>Tema de Office</vt:lpstr>
      <vt:lpstr>Agente RAG para consulta de información de Cafe</vt:lpstr>
      <vt:lpstr>Análisis de la información</vt:lpstr>
      <vt:lpstr>AGENTIC RAG</vt:lpstr>
      <vt:lpstr>Resultados del Agente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Alejandro Ortiz Perdomo</dc:creator>
  <cp:lastModifiedBy>Alejandro Ortiz Perdomo</cp:lastModifiedBy>
  <cp:revision>2</cp:revision>
  <dcterms:created xsi:type="dcterms:W3CDTF">2025-06-08T23:26:51Z</dcterms:created>
  <dcterms:modified xsi:type="dcterms:W3CDTF">2025-06-08T23:43:28Z</dcterms:modified>
</cp:coreProperties>
</file>