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110" d="100"/>
          <a:sy n="110" d="100"/>
        </p:scale>
        <p:origin x="78" y="-1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576373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6D6F9-072F-4ACA-A707-85B7AB8E2E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928DB-5025-E68B-7444-AAAACDE8CA9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A16D3F-3965-F5F8-0510-1C01A28F2C7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939AC59-A1CE-DB09-F7A3-46D7A6181694}"/>
              </a:ext>
            </a:extLst>
          </p:cNvPr>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38070912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_rels/slide2.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3.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image" Target="../media/image12.png"/><Relationship Id="rId7" Type="http://schemas.openxmlformats.org/officeDocument/2006/relationships/image" Target="../media/image25.png"/><Relationship Id="rId12" Type="http://schemas.openxmlformats.org/officeDocument/2006/relationships/image" Target="../media/image30.png"/><Relationship Id="rId17" Type="http://schemas.openxmlformats.org/officeDocument/2006/relationships/image" Target="../media/image35.png"/><Relationship Id="rId2" Type="http://schemas.openxmlformats.org/officeDocument/2006/relationships/notesSlide" Target="../notesSlides/notesSlide3.xml"/><Relationship Id="rId16" Type="http://schemas.openxmlformats.org/officeDocument/2006/relationships/image" Target="../media/image34.png"/><Relationship Id="rId1" Type="http://schemas.openxmlformats.org/officeDocument/2006/relationships/slideLayout" Target="../slideLayouts/slideLayout1.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5" Type="http://schemas.openxmlformats.org/officeDocument/2006/relationships/image" Target="../media/image3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 Id="rId14" Type="http://schemas.openxmlformats.org/officeDocument/2006/relationships/image" Target="../media/image32.png"/></Relationships>
</file>

<file path=ppt/slides/_rels/slide4.xml.rels><?xml version="1.0" encoding="UTF-8" standalone="yes"?>
<Relationships xmlns="http://schemas.openxmlformats.org/package/2006/relationships"><Relationship Id="rId8" Type="http://schemas.openxmlformats.org/officeDocument/2006/relationships/image" Target="../media/image38.png"/><Relationship Id="rId13" Type="http://schemas.openxmlformats.org/officeDocument/2006/relationships/image" Target="../media/image43.png"/><Relationship Id="rId18" Type="http://schemas.openxmlformats.org/officeDocument/2006/relationships/image" Target="../media/image48.png"/><Relationship Id="rId26" Type="http://schemas.openxmlformats.org/officeDocument/2006/relationships/image" Target="../media/image56.png"/><Relationship Id="rId3" Type="http://schemas.openxmlformats.org/officeDocument/2006/relationships/image" Target="../media/image12.png"/><Relationship Id="rId21" Type="http://schemas.openxmlformats.org/officeDocument/2006/relationships/image" Target="../media/image51.png"/><Relationship Id="rId7" Type="http://schemas.openxmlformats.org/officeDocument/2006/relationships/image" Target="../media/image29.png"/><Relationship Id="rId12" Type="http://schemas.openxmlformats.org/officeDocument/2006/relationships/image" Target="../media/image42.png"/><Relationship Id="rId17" Type="http://schemas.openxmlformats.org/officeDocument/2006/relationships/image" Target="../media/image47.png"/><Relationship Id="rId25" Type="http://schemas.openxmlformats.org/officeDocument/2006/relationships/image" Target="../media/image55.png"/><Relationship Id="rId2" Type="http://schemas.openxmlformats.org/officeDocument/2006/relationships/notesSlide" Target="../notesSlides/notesSlide4.xml"/><Relationship Id="rId16" Type="http://schemas.openxmlformats.org/officeDocument/2006/relationships/image" Target="../media/image46.png"/><Relationship Id="rId20" Type="http://schemas.openxmlformats.org/officeDocument/2006/relationships/image" Target="../media/image50.png"/><Relationship Id="rId29" Type="http://schemas.openxmlformats.org/officeDocument/2006/relationships/image" Target="../media/image59.png"/><Relationship Id="rId1" Type="http://schemas.openxmlformats.org/officeDocument/2006/relationships/slideLayout" Target="../slideLayouts/slideLayout1.xml"/><Relationship Id="rId6" Type="http://schemas.openxmlformats.org/officeDocument/2006/relationships/image" Target="../media/image37.png"/><Relationship Id="rId11" Type="http://schemas.openxmlformats.org/officeDocument/2006/relationships/image" Target="../media/image41.png"/><Relationship Id="rId24" Type="http://schemas.openxmlformats.org/officeDocument/2006/relationships/image" Target="../media/image54.png"/><Relationship Id="rId5" Type="http://schemas.openxmlformats.org/officeDocument/2006/relationships/image" Target="../media/image36.png"/><Relationship Id="rId15" Type="http://schemas.openxmlformats.org/officeDocument/2006/relationships/image" Target="../media/image45.png"/><Relationship Id="rId23" Type="http://schemas.openxmlformats.org/officeDocument/2006/relationships/image" Target="../media/image53.png"/><Relationship Id="rId28" Type="http://schemas.openxmlformats.org/officeDocument/2006/relationships/image" Target="../media/image58.png"/><Relationship Id="rId10" Type="http://schemas.openxmlformats.org/officeDocument/2006/relationships/image" Target="../media/image40.png"/><Relationship Id="rId19" Type="http://schemas.openxmlformats.org/officeDocument/2006/relationships/image" Target="../media/image49.png"/><Relationship Id="rId4" Type="http://schemas.openxmlformats.org/officeDocument/2006/relationships/image" Target="../media/image13.png"/><Relationship Id="rId9" Type="http://schemas.openxmlformats.org/officeDocument/2006/relationships/image" Target="../media/image39.png"/><Relationship Id="rId14" Type="http://schemas.openxmlformats.org/officeDocument/2006/relationships/image" Target="../media/image44.png"/><Relationship Id="rId22" Type="http://schemas.openxmlformats.org/officeDocument/2006/relationships/image" Target="../media/image52.png"/><Relationship Id="rId27" Type="http://schemas.openxmlformats.org/officeDocument/2006/relationships/image" Target="../media/image57.png"/><Relationship Id="rId30" Type="http://schemas.openxmlformats.org/officeDocument/2006/relationships/image" Target="../media/image60.png"/></Relationships>
</file>

<file path=ppt/slides/_rels/slide5.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8.png"/><Relationship Id="rId18" Type="http://schemas.openxmlformats.org/officeDocument/2006/relationships/image" Target="../media/image72.png"/><Relationship Id="rId3" Type="http://schemas.openxmlformats.org/officeDocument/2006/relationships/image" Target="../media/image12.png"/><Relationship Id="rId7" Type="http://schemas.openxmlformats.org/officeDocument/2006/relationships/image" Target="../media/image63.png"/><Relationship Id="rId12" Type="http://schemas.openxmlformats.org/officeDocument/2006/relationships/image" Target="../media/image67.png"/><Relationship Id="rId17" Type="http://schemas.openxmlformats.org/officeDocument/2006/relationships/image" Target="../media/image71.png"/><Relationship Id="rId2" Type="http://schemas.openxmlformats.org/officeDocument/2006/relationships/notesSlide" Target="../notesSlides/notesSlide5.xml"/><Relationship Id="rId16" Type="http://schemas.openxmlformats.org/officeDocument/2006/relationships/image" Target="../media/image70.png"/><Relationship Id="rId1" Type="http://schemas.openxmlformats.org/officeDocument/2006/relationships/slideLayout" Target="../slideLayouts/slideLayout1.xml"/><Relationship Id="rId6" Type="http://schemas.openxmlformats.org/officeDocument/2006/relationships/image" Target="../media/image62.png"/><Relationship Id="rId11" Type="http://schemas.openxmlformats.org/officeDocument/2006/relationships/image" Target="../media/image66.png"/><Relationship Id="rId5" Type="http://schemas.openxmlformats.org/officeDocument/2006/relationships/image" Target="../media/image61.png"/><Relationship Id="rId15" Type="http://schemas.openxmlformats.org/officeDocument/2006/relationships/image" Target="../media/image69.png"/><Relationship Id="rId10" Type="http://schemas.openxmlformats.org/officeDocument/2006/relationships/image" Target="../media/image33.png"/><Relationship Id="rId19" Type="http://schemas.openxmlformats.org/officeDocument/2006/relationships/image" Target="../media/image73.png"/><Relationship Id="rId4" Type="http://schemas.openxmlformats.org/officeDocument/2006/relationships/image" Target="../media/image22.png"/><Relationship Id="rId9" Type="http://schemas.openxmlformats.org/officeDocument/2006/relationships/image" Target="../media/image65.png"/><Relationship Id="rId14" Type="http://schemas.openxmlformats.org/officeDocument/2006/relationships/image" Target="../media/image57.png"/></Relationships>
</file>

<file path=ppt/slides/_rels/slide6.xml.rels><?xml version="1.0" encoding="UTF-8" standalone="yes"?>
<Relationships xmlns="http://schemas.openxmlformats.org/package/2006/relationships"><Relationship Id="rId8" Type="http://schemas.openxmlformats.org/officeDocument/2006/relationships/image" Target="../media/image77.png"/><Relationship Id="rId13" Type="http://schemas.openxmlformats.org/officeDocument/2006/relationships/image" Target="../media/image82.png"/><Relationship Id="rId3" Type="http://schemas.openxmlformats.org/officeDocument/2006/relationships/image" Target="../media/image12.png"/><Relationship Id="rId7" Type="http://schemas.openxmlformats.org/officeDocument/2006/relationships/image" Target="../media/image76.png"/><Relationship Id="rId12" Type="http://schemas.openxmlformats.org/officeDocument/2006/relationships/image" Target="../media/image81.png"/><Relationship Id="rId2" Type="http://schemas.openxmlformats.org/officeDocument/2006/relationships/notesSlide" Target="../notesSlides/notesSlide6.xml"/><Relationship Id="rId16" Type="http://schemas.openxmlformats.org/officeDocument/2006/relationships/image" Target="../media/image85.png"/><Relationship Id="rId1" Type="http://schemas.openxmlformats.org/officeDocument/2006/relationships/slideLayout" Target="../slideLayouts/slideLayout1.xml"/><Relationship Id="rId6" Type="http://schemas.openxmlformats.org/officeDocument/2006/relationships/image" Target="../media/image75.png"/><Relationship Id="rId11" Type="http://schemas.openxmlformats.org/officeDocument/2006/relationships/image" Target="../media/image80.png"/><Relationship Id="rId5" Type="http://schemas.openxmlformats.org/officeDocument/2006/relationships/image" Target="../media/image74.png"/><Relationship Id="rId15" Type="http://schemas.openxmlformats.org/officeDocument/2006/relationships/image" Target="../media/image84.png"/><Relationship Id="rId10" Type="http://schemas.openxmlformats.org/officeDocument/2006/relationships/image" Target="../media/image79.png"/><Relationship Id="rId4" Type="http://schemas.openxmlformats.org/officeDocument/2006/relationships/image" Target="../media/image13.png"/><Relationship Id="rId9" Type="http://schemas.openxmlformats.org/officeDocument/2006/relationships/image" Target="../media/image78.png"/><Relationship Id="rId14" Type="http://schemas.openxmlformats.org/officeDocument/2006/relationships/image" Target="../media/image83.png"/></Relationships>
</file>

<file path=ppt/slides/_rels/slide7.xml.rels><?xml version="1.0" encoding="UTF-8" standalone="yes"?>
<Relationships xmlns="http://schemas.openxmlformats.org/package/2006/relationships"><Relationship Id="rId8" Type="http://schemas.openxmlformats.org/officeDocument/2006/relationships/image" Target="../media/image89.png"/><Relationship Id="rId3" Type="http://schemas.openxmlformats.org/officeDocument/2006/relationships/image" Target="../media/image12.png"/><Relationship Id="rId7" Type="http://schemas.openxmlformats.org/officeDocument/2006/relationships/image" Target="../media/image88.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87.png"/><Relationship Id="rId5" Type="http://schemas.openxmlformats.org/officeDocument/2006/relationships/image" Target="../media/image86.png"/><Relationship Id="rId10" Type="http://schemas.openxmlformats.org/officeDocument/2006/relationships/image" Target="../media/image91.png"/><Relationship Id="rId4" Type="http://schemas.openxmlformats.org/officeDocument/2006/relationships/image" Target="../media/image13.png"/><Relationship Id="rId9" Type="http://schemas.openxmlformats.org/officeDocument/2006/relationships/image" Target="../media/image90.png"/></Relationships>
</file>

<file path=ppt/slides/_rels/slide8.xml.rels><?xml version="1.0" encoding="UTF-8" standalone="yes"?>
<Relationships xmlns="http://schemas.openxmlformats.org/package/2006/relationships"><Relationship Id="rId8" Type="http://schemas.openxmlformats.org/officeDocument/2006/relationships/image" Target="../media/image95.png"/><Relationship Id="rId13" Type="http://schemas.openxmlformats.org/officeDocument/2006/relationships/image" Target="../media/image100.png"/><Relationship Id="rId18" Type="http://schemas.openxmlformats.org/officeDocument/2006/relationships/image" Target="../media/image105.png"/><Relationship Id="rId26" Type="http://schemas.openxmlformats.org/officeDocument/2006/relationships/image" Target="../media/image113.png"/><Relationship Id="rId3" Type="http://schemas.openxmlformats.org/officeDocument/2006/relationships/image" Target="../media/image12.png"/><Relationship Id="rId21" Type="http://schemas.openxmlformats.org/officeDocument/2006/relationships/image" Target="../media/image108.png"/><Relationship Id="rId7" Type="http://schemas.openxmlformats.org/officeDocument/2006/relationships/image" Target="../media/image94.png"/><Relationship Id="rId12" Type="http://schemas.openxmlformats.org/officeDocument/2006/relationships/image" Target="../media/image99.png"/><Relationship Id="rId17" Type="http://schemas.openxmlformats.org/officeDocument/2006/relationships/image" Target="../media/image104.png"/><Relationship Id="rId25" Type="http://schemas.openxmlformats.org/officeDocument/2006/relationships/image" Target="../media/image112.png"/><Relationship Id="rId2" Type="http://schemas.openxmlformats.org/officeDocument/2006/relationships/notesSlide" Target="../notesSlides/notesSlide8.xml"/><Relationship Id="rId16" Type="http://schemas.openxmlformats.org/officeDocument/2006/relationships/image" Target="../media/image103.png"/><Relationship Id="rId20" Type="http://schemas.openxmlformats.org/officeDocument/2006/relationships/image" Target="../media/image107.png"/><Relationship Id="rId1" Type="http://schemas.openxmlformats.org/officeDocument/2006/relationships/slideLayout" Target="../slideLayouts/slideLayout1.xml"/><Relationship Id="rId6" Type="http://schemas.openxmlformats.org/officeDocument/2006/relationships/image" Target="../media/image93.png"/><Relationship Id="rId11" Type="http://schemas.openxmlformats.org/officeDocument/2006/relationships/image" Target="../media/image98.png"/><Relationship Id="rId24" Type="http://schemas.openxmlformats.org/officeDocument/2006/relationships/image" Target="../media/image111.png"/><Relationship Id="rId5" Type="http://schemas.openxmlformats.org/officeDocument/2006/relationships/image" Target="../media/image92.png"/><Relationship Id="rId15" Type="http://schemas.openxmlformats.org/officeDocument/2006/relationships/image" Target="../media/image102.png"/><Relationship Id="rId23" Type="http://schemas.openxmlformats.org/officeDocument/2006/relationships/image" Target="../media/image110.png"/><Relationship Id="rId28" Type="http://schemas.openxmlformats.org/officeDocument/2006/relationships/image" Target="../media/image115.png"/><Relationship Id="rId10" Type="http://schemas.openxmlformats.org/officeDocument/2006/relationships/image" Target="../media/image97.png"/><Relationship Id="rId19" Type="http://schemas.openxmlformats.org/officeDocument/2006/relationships/image" Target="../media/image106.png"/><Relationship Id="rId4" Type="http://schemas.openxmlformats.org/officeDocument/2006/relationships/image" Target="../media/image13.png"/><Relationship Id="rId9" Type="http://schemas.openxmlformats.org/officeDocument/2006/relationships/image" Target="../media/image96.png"/><Relationship Id="rId14" Type="http://schemas.openxmlformats.org/officeDocument/2006/relationships/image" Target="../media/image101.png"/><Relationship Id="rId22" Type="http://schemas.openxmlformats.org/officeDocument/2006/relationships/image" Target="../media/image109.png"/><Relationship Id="rId27" Type="http://schemas.openxmlformats.org/officeDocument/2006/relationships/image" Target="../media/image114.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98.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hyperlink" Target="https://snies.mineducacion.gov.co/" TargetMode="External"/><Relationship Id="rId5" Type="http://schemas.openxmlformats.org/officeDocument/2006/relationships/image" Target="../media/image92.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152400"/>
          </a:xfrm>
          <a:prstGeom prst="rect">
            <a:avLst/>
          </a:prstGeom>
        </p:spPr>
      </p:pic>
      <p:pic>
        <p:nvPicPr>
          <p:cNvPr id="4" name="Image 2" descr="preencoded.png"/>
          <p:cNvPicPr>
            <a:picLocks noChangeAspect="1"/>
          </p:cNvPicPr>
          <p:nvPr/>
        </p:nvPicPr>
        <p:blipFill>
          <a:blip r:embed="rId5"/>
          <a:stretch>
            <a:fillRect/>
          </a:stretch>
        </p:blipFill>
        <p:spPr>
          <a:xfrm>
            <a:off x="0" y="152400"/>
            <a:ext cx="12192000" cy="6400800"/>
          </a:xfrm>
          <a:prstGeom prst="rect">
            <a:avLst/>
          </a:prstGeom>
        </p:spPr>
      </p:pic>
      <p:pic>
        <p:nvPicPr>
          <p:cNvPr id="5" name="Image 3" descr="preencoded.png"/>
          <p:cNvPicPr>
            <a:picLocks noChangeAspect="1"/>
          </p:cNvPicPr>
          <p:nvPr/>
        </p:nvPicPr>
        <p:blipFill>
          <a:blip r:embed="rId6"/>
          <a:stretch>
            <a:fillRect/>
          </a:stretch>
        </p:blipFill>
        <p:spPr>
          <a:xfrm>
            <a:off x="4137720" y="1085850"/>
            <a:ext cx="723900" cy="762000"/>
          </a:xfrm>
          <a:prstGeom prst="rect">
            <a:avLst/>
          </a:prstGeom>
        </p:spPr>
      </p:pic>
      <p:pic>
        <p:nvPicPr>
          <p:cNvPr id="6" name="Image 4" descr="preencoded.png"/>
          <p:cNvPicPr>
            <a:picLocks noChangeAspect="1"/>
          </p:cNvPicPr>
          <p:nvPr/>
        </p:nvPicPr>
        <p:blipFill>
          <a:blip r:embed="rId7"/>
          <a:stretch>
            <a:fillRect/>
          </a:stretch>
        </p:blipFill>
        <p:spPr>
          <a:xfrm>
            <a:off x="4328220" y="1276350"/>
            <a:ext cx="342900" cy="381000"/>
          </a:xfrm>
          <a:prstGeom prst="rect">
            <a:avLst/>
          </a:prstGeom>
        </p:spPr>
      </p:pic>
      <p:pic>
        <p:nvPicPr>
          <p:cNvPr id="7" name="Image 5" descr="preencoded.png"/>
          <p:cNvPicPr>
            <a:picLocks noChangeAspect="1"/>
          </p:cNvPicPr>
          <p:nvPr/>
        </p:nvPicPr>
        <p:blipFill>
          <a:blip r:embed="rId8"/>
          <a:stretch>
            <a:fillRect/>
          </a:stretch>
        </p:blipFill>
        <p:spPr>
          <a:xfrm>
            <a:off x="5734050" y="1085850"/>
            <a:ext cx="723900" cy="762000"/>
          </a:xfrm>
          <a:prstGeom prst="rect">
            <a:avLst/>
          </a:prstGeom>
        </p:spPr>
      </p:pic>
      <p:pic>
        <p:nvPicPr>
          <p:cNvPr id="8" name="Image 6" descr="preencoded.png"/>
          <p:cNvPicPr>
            <a:picLocks noChangeAspect="1"/>
          </p:cNvPicPr>
          <p:nvPr/>
        </p:nvPicPr>
        <p:blipFill>
          <a:blip r:embed="rId9"/>
          <a:stretch>
            <a:fillRect/>
          </a:stretch>
        </p:blipFill>
        <p:spPr>
          <a:xfrm>
            <a:off x="5924550" y="1276350"/>
            <a:ext cx="342900" cy="381000"/>
          </a:xfrm>
          <a:prstGeom prst="rect">
            <a:avLst/>
          </a:prstGeom>
        </p:spPr>
      </p:pic>
      <p:pic>
        <p:nvPicPr>
          <p:cNvPr id="9" name="Image 7" descr="preencoded.png"/>
          <p:cNvPicPr>
            <a:picLocks noChangeAspect="1"/>
          </p:cNvPicPr>
          <p:nvPr/>
        </p:nvPicPr>
        <p:blipFill>
          <a:blip r:embed="rId10"/>
          <a:stretch>
            <a:fillRect/>
          </a:stretch>
        </p:blipFill>
        <p:spPr>
          <a:xfrm>
            <a:off x="7330380" y="1085850"/>
            <a:ext cx="723900" cy="762000"/>
          </a:xfrm>
          <a:prstGeom prst="rect">
            <a:avLst/>
          </a:prstGeom>
        </p:spPr>
      </p:pic>
      <p:pic>
        <p:nvPicPr>
          <p:cNvPr id="10" name="Image 8" descr="preencoded.png"/>
          <p:cNvPicPr>
            <a:picLocks noChangeAspect="1"/>
          </p:cNvPicPr>
          <p:nvPr/>
        </p:nvPicPr>
        <p:blipFill>
          <a:blip r:embed="rId11"/>
          <a:stretch>
            <a:fillRect/>
          </a:stretch>
        </p:blipFill>
        <p:spPr>
          <a:xfrm>
            <a:off x="7520880" y="1276350"/>
            <a:ext cx="342900" cy="381000"/>
          </a:xfrm>
          <a:prstGeom prst="rect">
            <a:avLst/>
          </a:prstGeom>
        </p:spPr>
      </p:pic>
      <p:pic>
        <p:nvPicPr>
          <p:cNvPr id="11" name="Image 9" descr="preencoded.png"/>
          <p:cNvPicPr>
            <a:picLocks noChangeAspect="1"/>
          </p:cNvPicPr>
          <p:nvPr/>
        </p:nvPicPr>
        <p:blipFill>
          <a:blip r:embed="rId12"/>
          <a:stretch>
            <a:fillRect/>
          </a:stretch>
        </p:blipFill>
        <p:spPr>
          <a:xfrm>
            <a:off x="5638800" y="4591050"/>
            <a:ext cx="914400" cy="38100"/>
          </a:xfrm>
          <a:prstGeom prst="rect">
            <a:avLst/>
          </a:prstGeom>
        </p:spPr>
      </p:pic>
      <p:pic>
        <p:nvPicPr>
          <p:cNvPr id="12" name="Image 10" descr="preencoded.png"/>
          <p:cNvPicPr>
            <a:picLocks noChangeAspect="1"/>
          </p:cNvPicPr>
          <p:nvPr/>
        </p:nvPicPr>
        <p:blipFill>
          <a:blip r:embed="rId13"/>
          <a:stretch>
            <a:fillRect/>
          </a:stretch>
        </p:blipFill>
        <p:spPr>
          <a:xfrm>
            <a:off x="0" y="6553200"/>
            <a:ext cx="12192000" cy="304800"/>
          </a:xfrm>
          <a:prstGeom prst="rect">
            <a:avLst/>
          </a:prstGeom>
        </p:spPr>
      </p:pic>
      <p:sp>
        <p:nvSpPr>
          <p:cNvPr id="13" name="Text 0"/>
          <p:cNvSpPr/>
          <p:nvPr/>
        </p:nvSpPr>
        <p:spPr>
          <a:xfrm>
            <a:off x="3853904" y="1924050"/>
            <a:ext cx="1420684"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374151"/>
                </a:solidFill>
                <a:latin typeface="ui-sans-serif" pitchFamily="34" charset="0"/>
                <a:ea typeface="ui-sans-serif" pitchFamily="34" charset="-122"/>
                <a:cs typeface="ui-sans-serif" pitchFamily="34" charset="-120"/>
              </a:rPr>
              <a:t>Educación Superior</a:t>
            </a:r>
            <a:endParaRPr lang="en-US" sz="980" dirty="0"/>
          </a:p>
        </p:txBody>
      </p:sp>
      <p:sp>
        <p:nvSpPr>
          <p:cNvPr id="14" name="Text 1"/>
          <p:cNvSpPr/>
          <p:nvPr/>
        </p:nvSpPr>
        <p:spPr>
          <a:xfrm>
            <a:off x="5522565" y="1924050"/>
            <a:ext cx="1261556"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374151"/>
                </a:solidFill>
                <a:latin typeface="ui-sans-serif" pitchFamily="34" charset="0"/>
                <a:ea typeface="ui-sans-serif" pitchFamily="34" charset="-122"/>
                <a:cs typeface="ui-sans-serif" pitchFamily="34" charset="-120"/>
              </a:rPr>
              <a:t>Análisis de Datos</a:t>
            </a:r>
            <a:endParaRPr lang="en-US" sz="980" dirty="0"/>
          </a:p>
        </p:txBody>
      </p:sp>
      <p:sp>
        <p:nvSpPr>
          <p:cNvPr id="15" name="Text 2"/>
          <p:cNvSpPr/>
          <p:nvPr/>
        </p:nvSpPr>
        <p:spPr>
          <a:xfrm>
            <a:off x="7102525" y="1924050"/>
            <a:ext cx="1297573"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374151"/>
                </a:solidFill>
                <a:latin typeface="ui-sans-serif" pitchFamily="34" charset="0"/>
                <a:ea typeface="ui-sans-serif" pitchFamily="34" charset="-122"/>
                <a:cs typeface="ui-sans-serif" pitchFamily="34" charset="-120"/>
              </a:rPr>
              <a:t>Machine Learning</a:t>
            </a:r>
            <a:endParaRPr lang="en-US" sz="980" dirty="0"/>
          </a:p>
        </p:txBody>
      </p:sp>
      <p:sp>
        <p:nvSpPr>
          <p:cNvPr id="16" name="Text 3"/>
          <p:cNvSpPr/>
          <p:nvPr/>
        </p:nvSpPr>
        <p:spPr>
          <a:xfrm>
            <a:off x="609600" y="2495550"/>
            <a:ext cx="10972800" cy="1143000"/>
          </a:xfrm>
          <a:prstGeom prst="rect">
            <a:avLst/>
          </a:prstGeom>
          <a:noFill/>
          <a:ln/>
        </p:spPr>
        <p:txBody>
          <a:bodyPr wrap="square" lIns="0" tIns="0" rIns="0" bIns="0" rtlCol="0" anchor="t">
            <a:spAutoFit/>
          </a:bodyPr>
          <a:lstStyle/>
          <a:p>
            <a:pPr marL="0" indent="0" algn="ctr">
              <a:lnSpc>
                <a:spcPts val="4500"/>
              </a:lnSpc>
              <a:buNone/>
            </a:pPr>
            <a:r>
              <a:rPr lang="en-US" sz="3158" b="1" dirty="0">
                <a:solidFill>
                  <a:srgbClr val="5D4037"/>
                </a:solidFill>
                <a:latin typeface="Georgia" pitchFamily="34" charset="0"/>
                <a:ea typeface="Georgia" pitchFamily="34" charset="-122"/>
                <a:cs typeface="Georgia" pitchFamily="34" charset="-120"/>
              </a:rPr>
              <a:t>Análisis y Predicción de la Demanda de Educación Superior en Colombia</a:t>
            </a:r>
            <a:endParaRPr lang="en-US" sz="3158" dirty="0"/>
          </a:p>
        </p:txBody>
      </p:sp>
      <p:sp>
        <p:nvSpPr>
          <p:cNvPr id="17" name="Text 4"/>
          <p:cNvSpPr/>
          <p:nvPr/>
        </p:nvSpPr>
        <p:spPr>
          <a:xfrm>
            <a:off x="4436790" y="3867150"/>
            <a:ext cx="3318421" cy="342900"/>
          </a:xfrm>
          <a:prstGeom prst="rect">
            <a:avLst/>
          </a:prstGeom>
          <a:noFill/>
          <a:ln/>
        </p:spPr>
        <p:txBody>
          <a:bodyPr wrap="square" lIns="0" tIns="0" rIns="0" bIns="0" rtlCol="0" anchor="t">
            <a:spAutoFit/>
          </a:bodyPr>
          <a:lstStyle/>
          <a:p>
            <a:pPr marL="0" indent="0" algn="ctr">
              <a:lnSpc>
                <a:spcPts val="2700"/>
              </a:lnSpc>
              <a:buNone/>
            </a:pPr>
            <a:r>
              <a:rPr lang="en-US" sz="2040" b="1" dirty="0">
                <a:solidFill>
                  <a:srgbClr val="7B5D5A"/>
                </a:solidFill>
                <a:latin typeface="Calibri" pitchFamily="34" charset="0"/>
                <a:ea typeface="Calibri" pitchFamily="34" charset="-122"/>
                <a:cs typeface="Calibri" pitchFamily="34" charset="-120"/>
              </a:rPr>
              <a:t>con Machine Learning</a:t>
            </a:r>
            <a:endParaRPr lang="en-US" sz="2040" dirty="0"/>
          </a:p>
        </p:txBody>
      </p:sp>
      <p:sp>
        <p:nvSpPr>
          <p:cNvPr id="18" name="Text 5"/>
          <p:cNvSpPr/>
          <p:nvPr/>
        </p:nvSpPr>
        <p:spPr>
          <a:xfrm>
            <a:off x="4907161" y="5010150"/>
            <a:ext cx="2615282" cy="266700"/>
          </a:xfrm>
          <a:prstGeom prst="rect">
            <a:avLst/>
          </a:prstGeom>
          <a:noFill/>
          <a:ln/>
        </p:spPr>
        <p:txBody>
          <a:bodyPr wrap="square" lIns="0" tIns="0" rIns="0" bIns="0" rtlCol="0" anchor="t">
            <a:spAutoFit/>
          </a:bodyPr>
          <a:lstStyle/>
          <a:p>
            <a:pPr marL="0" indent="0">
              <a:lnSpc>
                <a:spcPts val="2100"/>
              </a:lnSpc>
              <a:buNone/>
            </a:pPr>
            <a:r>
              <a:rPr lang="en-US" sz="1380" dirty="0">
                <a:solidFill>
                  <a:srgbClr val="374151"/>
                </a:solidFill>
                <a:latin typeface="ui-sans-serif" pitchFamily="34" charset="0"/>
                <a:ea typeface="ui-sans-serif" pitchFamily="34" charset="-122"/>
                <a:cs typeface="ui-sans-serif" pitchFamily="34" charset="-120"/>
              </a:rPr>
              <a:t>Trabajo Final de Proyecto</a:t>
            </a:r>
            <a:endParaRPr lang="en-US" sz="1380" dirty="0"/>
          </a:p>
        </p:txBody>
      </p:sp>
      <p:sp>
        <p:nvSpPr>
          <p:cNvPr id="19" name="Text 6"/>
          <p:cNvSpPr/>
          <p:nvPr/>
        </p:nvSpPr>
        <p:spPr>
          <a:xfrm>
            <a:off x="4127450" y="5353050"/>
            <a:ext cx="4330645" cy="632481"/>
          </a:xfrm>
          <a:prstGeom prst="rect">
            <a:avLst/>
          </a:prstGeom>
          <a:noFill/>
          <a:ln/>
        </p:spPr>
        <p:txBody>
          <a:bodyPr wrap="square" lIns="0" tIns="0" rIns="0" bIns="0" rtlCol="0" anchor="t">
            <a:spAutoFit/>
          </a:bodyPr>
          <a:lstStyle/>
          <a:p>
            <a:r>
              <a:rPr lang="en-US" sz="1260" dirty="0" err="1">
                <a:solidFill>
                  <a:srgbClr val="4B5563"/>
                </a:solidFill>
                <a:latin typeface="ui-sans-serif" pitchFamily="34" charset="0"/>
                <a:ea typeface="ui-sans-serif" pitchFamily="34" charset="-122"/>
                <a:cs typeface="ui-sans-serif" pitchFamily="34" charset="-120"/>
              </a:rPr>
              <a:t>Presentado</a:t>
            </a:r>
            <a:r>
              <a:rPr lang="en-US" sz="1260" dirty="0">
                <a:solidFill>
                  <a:srgbClr val="4B5563"/>
                </a:solidFill>
                <a:latin typeface="ui-sans-serif" pitchFamily="34" charset="0"/>
                <a:ea typeface="ui-sans-serif" pitchFamily="34" charset="-122"/>
                <a:cs typeface="ui-sans-serif" pitchFamily="34" charset="-120"/>
              </a:rPr>
              <a:t> </a:t>
            </a:r>
            <a:r>
              <a:rPr lang="en-US" sz="1260" dirty="0" err="1">
                <a:solidFill>
                  <a:srgbClr val="4B5563"/>
                </a:solidFill>
                <a:latin typeface="ui-sans-serif" pitchFamily="34" charset="0"/>
                <a:ea typeface="ui-sans-serif" pitchFamily="34" charset="-122"/>
                <a:cs typeface="ui-sans-serif" pitchFamily="34" charset="-120"/>
              </a:rPr>
              <a:t>por</a:t>
            </a:r>
            <a:r>
              <a:rPr lang="en-US" sz="1260" dirty="0">
                <a:solidFill>
                  <a:srgbClr val="4B5563"/>
                </a:solidFill>
                <a:latin typeface="ui-sans-serif" pitchFamily="34" charset="0"/>
                <a:ea typeface="ui-sans-serif" pitchFamily="34" charset="-122"/>
                <a:cs typeface="ui-sans-serif" pitchFamily="34" charset="-120"/>
              </a:rPr>
              <a:t>:  </a:t>
            </a:r>
            <a:r>
              <a:rPr lang="es-CO" sz="1260" dirty="0">
                <a:solidFill>
                  <a:srgbClr val="4B5563"/>
                </a:solidFill>
                <a:latin typeface="ui-sans-serif" pitchFamily="34" charset="0"/>
                <a:ea typeface="ui-sans-serif" pitchFamily="34" charset="-122"/>
              </a:rPr>
              <a:t>Jefferson Alejandro Ruiz Rojas.</a:t>
            </a:r>
          </a:p>
          <a:p>
            <a:r>
              <a:rPr lang="es-CO" sz="1260" dirty="0">
                <a:solidFill>
                  <a:srgbClr val="4B5563"/>
                </a:solidFill>
                <a:latin typeface="ui-sans-serif" pitchFamily="34" charset="0"/>
                <a:ea typeface="ui-sans-serif" pitchFamily="34" charset="-122"/>
              </a:rPr>
              <a:t>	      Juan Camilo Muriel Pérez.</a:t>
            </a:r>
          </a:p>
          <a:p>
            <a:pPr marL="0" indent="0">
              <a:lnSpc>
                <a:spcPts val="2100"/>
              </a:lnSpc>
              <a:buNone/>
            </a:pPr>
            <a:endParaRPr lang="en-US" sz="126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8127950" cy="628650"/>
          </a:xfrm>
          <a:prstGeom prst="rect">
            <a:avLst/>
          </a:prstGeom>
        </p:spPr>
      </p:pic>
      <p:pic>
        <p:nvPicPr>
          <p:cNvPr id="4" name="Image 2" descr="preencoded.png"/>
          <p:cNvPicPr>
            <a:picLocks noChangeAspect="1"/>
          </p:cNvPicPr>
          <p:nvPr/>
        </p:nvPicPr>
        <p:blipFill>
          <a:blip r:embed="rId5"/>
          <a:stretch>
            <a:fillRect/>
          </a:stretch>
        </p:blipFill>
        <p:spPr>
          <a:xfrm>
            <a:off x="457200" y="1695450"/>
            <a:ext cx="11277600" cy="981075"/>
          </a:xfrm>
          <a:prstGeom prst="rect">
            <a:avLst/>
          </a:prstGeom>
        </p:spPr>
      </p:pic>
      <p:pic>
        <p:nvPicPr>
          <p:cNvPr id="5" name="Image 3" descr="preencoded.png"/>
          <p:cNvPicPr>
            <a:picLocks noChangeAspect="1"/>
          </p:cNvPicPr>
          <p:nvPr/>
        </p:nvPicPr>
        <p:blipFill>
          <a:blip r:embed="rId6"/>
          <a:stretch>
            <a:fillRect/>
          </a:stretch>
        </p:blipFill>
        <p:spPr>
          <a:xfrm>
            <a:off x="647700" y="1885950"/>
            <a:ext cx="457200" cy="600075"/>
          </a:xfrm>
          <a:prstGeom prst="rect">
            <a:avLst/>
          </a:prstGeom>
        </p:spPr>
      </p:pic>
      <p:pic>
        <p:nvPicPr>
          <p:cNvPr id="6" name="Image 4" descr="preencoded.png"/>
          <p:cNvPicPr>
            <a:picLocks noChangeAspect="1"/>
          </p:cNvPicPr>
          <p:nvPr/>
        </p:nvPicPr>
        <p:blipFill>
          <a:blip r:embed="rId7"/>
          <a:stretch>
            <a:fillRect/>
          </a:stretch>
        </p:blipFill>
        <p:spPr>
          <a:xfrm>
            <a:off x="790575" y="2028825"/>
            <a:ext cx="171450" cy="304800"/>
          </a:xfrm>
          <a:prstGeom prst="rect">
            <a:avLst/>
          </a:prstGeom>
        </p:spPr>
      </p:pic>
      <p:pic>
        <p:nvPicPr>
          <p:cNvPr id="7" name="Image 5" descr="preencoded.png"/>
          <p:cNvPicPr>
            <a:picLocks noChangeAspect="1"/>
          </p:cNvPicPr>
          <p:nvPr/>
        </p:nvPicPr>
        <p:blipFill>
          <a:blip r:embed="rId8"/>
          <a:stretch>
            <a:fillRect/>
          </a:stretch>
        </p:blipFill>
        <p:spPr>
          <a:xfrm>
            <a:off x="457200" y="2905125"/>
            <a:ext cx="11277600" cy="1181100"/>
          </a:xfrm>
          <a:prstGeom prst="rect">
            <a:avLst/>
          </a:prstGeom>
        </p:spPr>
      </p:pic>
      <p:pic>
        <p:nvPicPr>
          <p:cNvPr id="8" name="Image 6" descr="preencoded.png"/>
          <p:cNvPicPr>
            <a:picLocks noChangeAspect="1"/>
          </p:cNvPicPr>
          <p:nvPr/>
        </p:nvPicPr>
        <p:blipFill>
          <a:blip r:embed="rId9"/>
          <a:stretch>
            <a:fillRect/>
          </a:stretch>
        </p:blipFill>
        <p:spPr>
          <a:xfrm>
            <a:off x="647700" y="3095625"/>
            <a:ext cx="571500" cy="600075"/>
          </a:xfrm>
          <a:prstGeom prst="rect">
            <a:avLst/>
          </a:prstGeom>
        </p:spPr>
      </p:pic>
      <p:pic>
        <p:nvPicPr>
          <p:cNvPr id="9" name="Image 7" descr="preencoded.png"/>
          <p:cNvPicPr>
            <a:picLocks noChangeAspect="1"/>
          </p:cNvPicPr>
          <p:nvPr/>
        </p:nvPicPr>
        <p:blipFill>
          <a:blip r:embed="rId10"/>
          <a:stretch>
            <a:fillRect/>
          </a:stretch>
        </p:blipFill>
        <p:spPr>
          <a:xfrm>
            <a:off x="790575" y="3238500"/>
            <a:ext cx="285750" cy="304800"/>
          </a:xfrm>
          <a:prstGeom prst="rect">
            <a:avLst/>
          </a:prstGeom>
        </p:spPr>
      </p:pic>
      <p:pic>
        <p:nvPicPr>
          <p:cNvPr id="10" name="Image 8" descr="preencoded.png"/>
          <p:cNvPicPr>
            <a:picLocks noChangeAspect="1"/>
          </p:cNvPicPr>
          <p:nvPr/>
        </p:nvPicPr>
        <p:blipFill>
          <a:blip r:embed="rId8"/>
          <a:stretch>
            <a:fillRect/>
          </a:stretch>
        </p:blipFill>
        <p:spPr>
          <a:xfrm>
            <a:off x="457200" y="4314825"/>
            <a:ext cx="11277600" cy="1181100"/>
          </a:xfrm>
          <a:prstGeom prst="rect">
            <a:avLst/>
          </a:prstGeom>
        </p:spPr>
      </p:pic>
      <p:pic>
        <p:nvPicPr>
          <p:cNvPr id="11" name="Image 9" descr="preencoded.png"/>
          <p:cNvPicPr>
            <a:picLocks noChangeAspect="1"/>
          </p:cNvPicPr>
          <p:nvPr/>
        </p:nvPicPr>
        <p:blipFill>
          <a:blip r:embed="rId11"/>
          <a:stretch>
            <a:fillRect/>
          </a:stretch>
        </p:blipFill>
        <p:spPr>
          <a:xfrm>
            <a:off x="647700" y="4505325"/>
            <a:ext cx="514350" cy="600075"/>
          </a:xfrm>
          <a:prstGeom prst="rect">
            <a:avLst/>
          </a:prstGeom>
        </p:spPr>
      </p:pic>
      <p:pic>
        <p:nvPicPr>
          <p:cNvPr id="12" name="Image 10" descr="preencoded.png"/>
          <p:cNvPicPr>
            <a:picLocks noChangeAspect="1"/>
          </p:cNvPicPr>
          <p:nvPr/>
        </p:nvPicPr>
        <p:blipFill>
          <a:blip r:embed="rId12"/>
          <a:stretch>
            <a:fillRect/>
          </a:stretch>
        </p:blipFill>
        <p:spPr>
          <a:xfrm>
            <a:off x="790575" y="4648200"/>
            <a:ext cx="228600" cy="304800"/>
          </a:xfrm>
          <a:prstGeom prst="rect">
            <a:avLst/>
          </a:prstGeom>
        </p:spPr>
      </p:pic>
      <p:sp>
        <p:nvSpPr>
          <p:cNvPr id="13" name="Text 0"/>
          <p:cNvSpPr/>
          <p:nvPr/>
        </p:nvSpPr>
        <p:spPr>
          <a:xfrm>
            <a:off x="285750" y="142875"/>
            <a:ext cx="8312095" cy="342900"/>
          </a:xfrm>
          <a:prstGeom prst="rect">
            <a:avLst/>
          </a:prstGeom>
          <a:noFill/>
          <a:ln/>
        </p:spPr>
        <p:txBody>
          <a:bodyPr wrap="square" lIns="0" tIns="0" rIns="0" bIns="0" rtlCol="0" anchor="t">
            <a:spAutoFit/>
          </a:bodyPr>
          <a:lstStyle/>
          <a:p>
            <a:pPr marL="0" indent="0">
              <a:lnSpc>
                <a:spcPts val="2700"/>
              </a:lnSpc>
              <a:buNone/>
            </a:pPr>
            <a:r>
              <a:rPr lang="en-US" sz="2040" b="1" dirty="0">
                <a:solidFill>
                  <a:srgbClr val="FFFFFF"/>
                </a:solidFill>
                <a:latin typeface="Calibri" pitchFamily="34" charset="0"/>
                <a:ea typeface="Calibri" pitchFamily="34" charset="-122"/>
                <a:cs typeface="Calibri" pitchFamily="34" charset="-120"/>
              </a:rPr>
              <a:t>Definición del Problema</a:t>
            </a:r>
            <a:endParaRPr lang="en-US" sz="2040" dirty="0"/>
          </a:p>
        </p:txBody>
      </p:sp>
      <p:sp>
        <p:nvSpPr>
          <p:cNvPr id="14" name="Text 1"/>
          <p:cNvSpPr/>
          <p:nvPr/>
        </p:nvSpPr>
        <p:spPr>
          <a:xfrm>
            <a:off x="457200" y="933450"/>
            <a:ext cx="11277600" cy="533400"/>
          </a:xfrm>
          <a:prstGeom prst="rect">
            <a:avLst/>
          </a:prstGeom>
          <a:noFill/>
          <a:ln/>
        </p:spPr>
        <p:txBody>
          <a:bodyPr wrap="square" lIns="0" tIns="0" rIns="0" bIns="0" rtlCol="0" anchor="t">
            <a:spAutoFit/>
          </a:bodyPr>
          <a:lstStyle/>
          <a:p>
            <a:pPr marL="0" indent="0">
              <a:lnSpc>
                <a:spcPts val="2100"/>
              </a:lnSpc>
              <a:buNone/>
            </a:pPr>
            <a:r>
              <a:rPr lang="en-US" sz="1380" dirty="0">
                <a:solidFill>
                  <a:srgbClr val="333333"/>
                </a:solidFill>
                <a:latin typeface="Calibri" pitchFamily="34" charset="0"/>
                <a:ea typeface="Calibri" pitchFamily="34" charset="-122"/>
                <a:cs typeface="Calibri" pitchFamily="34" charset="-120"/>
              </a:rPr>
              <a:t>El sistema de educación superior en Colombia enfrenta desafíos significativos en la planificación estratégica, la asignación de recursos y la toma de decisiones debido a la falta de información predictiva sobre la demanda futura de estudiantes.</a:t>
            </a:r>
            <a:endParaRPr lang="en-US" sz="1380" dirty="0"/>
          </a:p>
        </p:txBody>
      </p:sp>
      <p:sp>
        <p:nvSpPr>
          <p:cNvPr id="15" name="Text 2"/>
          <p:cNvSpPr/>
          <p:nvPr/>
        </p:nvSpPr>
        <p:spPr>
          <a:xfrm>
            <a:off x="1333500" y="1885950"/>
            <a:ext cx="11173599"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Subutilización o saturación de infraestructura</a:t>
            </a:r>
            <a:endParaRPr lang="en-US" sz="1380" dirty="0"/>
          </a:p>
        </p:txBody>
      </p:sp>
      <p:sp>
        <p:nvSpPr>
          <p:cNvPr id="16" name="Text 3"/>
          <p:cNvSpPr/>
          <p:nvPr/>
        </p:nvSpPr>
        <p:spPr>
          <a:xfrm>
            <a:off x="1333500" y="2228850"/>
            <a:ext cx="11173599" cy="228600"/>
          </a:xfrm>
          <a:prstGeom prst="rect">
            <a:avLst/>
          </a:prstGeom>
          <a:noFill/>
          <a:ln/>
        </p:spPr>
        <p:txBody>
          <a:bodyPr wrap="square" lIns="0" tIns="0" rIns="0" bIns="0" rtlCol="0" anchor="t">
            <a:spAutoFit/>
          </a:bodyPr>
          <a:lstStyle/>
          <a:p>
            <a:pPr marL="0" indent="0">
              <a:lnSpc>
                <a:spcPts val="1800"/>
              </a:lnSpc>
              <a:buNone/>
            </a:pPr>
            <a:r>
              <a:rPr lang="en-US" sz="1120" dirty="0">
                <a:solidFill>
                  <a:srgbClr val="333333"/>
                </a:solidFill>
                <a:latin typeface="Calibri" pitchFamily="34" charset="0"/>
                <a:ea typeface="Calibri" pitchFamily="34" charset="-122"/>
                <a:cs typeface="Calibri" pitchFamily="34" charset="-120"/>
              </a:rPr>
              <a:t>Aulas y laboratorios pueden estar infrautilizados o sobrecargados, generando un mal uso de los recursos disponibles y afectando la calidad educativa.</a:t>
            </a:r>
            <a:endParaRPr lang="en-US" sz="1120" dirty="0"/>
          </a:p>
        </p:txBody>
      </p:sp>
      <p:sp>
        <p:nvSpPr>
          <p:cNvPr id="17" name="Text 4"/>
          <p:cNvSpPr/>
          <p:nvPr/>
        </p:nvSpPr>
        <p:spPr>
          <a:xfrm>
            <a:off x="1447800" y="3095625"/>
            <a:ext cx="11106150"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Desequilibrios en la oferta académica</a:t>
            </a:r>
            <a:endParaRPr lang="en-US" sz="1380" dirty="0"/>
          </a:p>
        </p:txBody>
      </p:sp>
      <p:sp>
        <p:nvSpPr>
          <p:cNvPr id="18" name="Text 5"/>
          <p:cNvSpPr/>
          <p:nvPr/>
        </p:nvSpPr>
        <p:spPr>
          <a:xfrm>
            <a:off x="1447800" y="3438525"/>
            <a:ext cx="10096500" cy="457200"/>
          </a:xfrm>
          <a:prstGeom prst="rect">
            <a:avLst/>
          </a:prstGeom>
          <a:noFill/>
          <a:ln/>
        </p:spPr>
        <p:txBody>
          <a:bodyPr wrap="square" lIns="0" tIns="0" rIns="0" bIns="0" rtlCol="0" anchor="t">
            <a:spAutoFit/>
          </a:bodyPr>
          <a:lstStyle/>
          <a:p>
            <a:pPr marL="0" indent="0">
              <a:lnSpc>
                <a:spcPts val="1800"/>
              </a:lnSpc>
              <a:buNone/>
            </a:pPr>
            <a:r>
              <a:rPr lang="en-US" sz="1120" dirty="0">
                <a:solidFill>
                  <a:srgbClr val="333333"/>
                </a:solidFill>
                <a:latin typeface="Calibri" pitchFamily="34" charset="0"/>
                <a:ea typeface="Calibri" pitchFamily="34" charset="-122"/>
                <a:cs typeface="Calibri" pitchFamily="34" charset="-120"/>
              </a:rPr>
              <a:t>Algunos programas están saturados mientras otros tienen baja demanda, lo que refleja una mala distribución de la oferta educativa y dificulta la planificación.</a:t>
            </a:r>
            <a:endParaRPr lang="en-US" sz="1120" dirty="0"/>
          </a:p>
        </p:txBody>
      </p:sp>
      <p:sp>
        <p:nvSpPr>
          <p:cNvPr id="19" name="Text 6"/>
          <p:cNvSpPr/>
          <p:nvPr/>
        </p:nvSpPr>
        <p:spPr>
          <a:xfrm>
            <a:off x="1390650" y="4505325"/>
            <a:ext cx="11169015"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Dificultades en la asignación de presupuestos y personal docente</a:t>
            </a:r>
            <a:endParaRPr lang="en-US" sz="1380" dirty="0"/>
          </a:p>
        </p:txBody>
      </p:sp>
      <p:sp>
        <p:nvSpPr>
          <p:cNvPr id="20" name="Text 7"/>
          <p:cNvSpPr/>
          <p:nvPr/>
        </p:nvSpPr>
        <p:spPr>
          <a:xfrm>
            <a:off x="1390650" y="4848225"/>
            <a:ext cx="10153650" cy="457200"/>
          </a:xfrm>
          <a:prstGeom prst="rect">
            <a:avLst/>
          </a:prstGeom>
          <a:noFill/>
          <a:ln/>
        </p:spPr>
        <p:txBody>
          <a:bodyPr wrap="square" lIns="0" tIns="0" rIns="0" bIns="0" rtlCol="0" anchor="t">
            <a:spAutoFit/>
          </a:bodyPr>
          <a:lstStyle/>
          <a:p>
            <a:pPr marL="0" indent="0">
              <a:lnSpc>
                <a:spcPts val="1800"/>
              </a:lnSpc>
              <a:buNone/>
            </a:pPr>
            <a:r>
              <a:rPr lang="en-US" sz="1120" dirty="0">
                <a:solidFill>
                  <a:srgbClr val="333333"/>
                </a:solidFill>
                <a:latin typeface="Calibri" pitchFamily="34" charset="0"/>
                <a:ea typeface="Calibri" pitchFamily="34" charset="-122"/>
                <a:cs typeface="Calibri" pitchFamily="34" charset="-120"/>
              </a:rPr>
              <a:t>La falta de previsión dificulta una distribución óptima de recursos, obligando a las universidades a adaptarse de manera reactiva a cambios en la demanda.</a:t>
            </a:r>
            <a:endParaRPr lang="en-US" sz="1120" dirty="0"/>
          </a:p>
        </p:txBody>
      </p:sp>
      <p:sp>
        <p:nvSpPr>
          <p:cNvPr id="21" name="Text 8"/>
          <p:cNvSpPr/>
          <p:nvPr/>
        </p:nvSpPr>
        <p:spPr>
          <a:xfrm>
            <a:off x="457200" y="6515100"/>
            <a:ext cx="4770046"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6B7280"/>
                </a:solidFill>
                <a:latin typeface="Calibri" pitchFamily="34" charset="0"/>
                <a:ea typeface="Calibri" pitchFamily="34" charset="-122"/>
                <a:cs typeface="Calibri" pitchFamily="34" charset="-120"/>
              </a:rPr>
              <a:t>Análisis y Predicción de la Demanda de Educación Superior en Colombia</a:t>
            </a:r>
            <a:endParaRPr lang="en-US" sz="98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6096000" cy="628650"/>
          </a:xfrm>
          <a:prstGeom prst="rect">
            <a:avLst/>
          </a:prstGeom>
        </p:spPr>
      </p:pic>
      <p:pic>
        <p:nvPicPr>
          <p:cNvPr id="4" name="Image 2" descr="preencoded.png"/>
          <p:cNvPicPr>
            <a:picLocks noChangeAspect="1"/>
          </p:cNvPicPr>
          <p:nvPr/>
        </p:nvPicPr>
        <p:blipFill>
          <a:blip r:embed="rId5"/>
          <a:stretch>
            <a:fillRect/>
          </a:stretch>
        </p:blipFill>
        <p:spPr>
          <a:xfrm>
            <a:off x="457200" y="857250"/>
            <a:ext cx="11277600" cy="1181100"/>
          </a:xfrm>
          <a:prstGeom prst="rect">
            <a:avLst/>
          </a:prstGeom>
        </p:spPr>
      </p:pic>
      <p:pic>
        <p:nvPicPr>
          <p:cNvPr id="5" name="Image 3" descr="preencoded.png"/>
          <p:cNvPicPr>
            <a:picLocks noChangeAspect="1"/>
          </p:cNvPicPr>
          <p:nvPr/>
        </p:nvPicPr>
        <p:blipFill>
          <a:blip r:embed="rId6"/>
          <a:stretch>
            <a:fillRect/>
          </a:stretch>
        </p:blipFill>
        <p:spPr>
          <a:xfrm>
            <a:off x="457200" y="2647950"/>
            <a:ext cx="3657600" cy="1581150"/>
          </a:xfrm>
          <a:prstGeom prst="rect">
            <a:avLst/>
          </a:prstGeom>
        </p:spPr>
      </p:pic>
      <p:pic>
        <p:nvPicPr>
          <p:cNvPr id="6" name="Image 4" descr="preencoded.png"/>
          <p:cNvPicPr>
            <a:picLocks noChangeAspect="1"/>
          </p:cNvPicPr>
          <p:nvPr/>
        </p:nvPicPr>
        <p:blipFill>
          <a:blip r:embed="rId7"/>
          <a:stretch>
            <a:fillRect/>
          </a:stretch>
        </p:blipFill>
        <p:spPr>
          <a:xfrm>
            <a:off x="2047875" y="2800350"/>
            <a:ext cx="476250" cy="476250"/>
          </a:xfrm>
          <a:prstGeom prst="rect">
            <a:avLst/>
          </a:prstGeom>
        </p:spPr>
      </p:pic>
      <p:pic>
        <p:nvPicPr>
          <p:cNvPr id="7" name="Image 5" descr="preencoded.png"/>
          <p:cNvPicPr>
            <a:picLocks noChangeAspect="1"/>
          </p:cNvPicPr>
          <p:nvPr/>
        </p:nvPicPr>
        <p:blipFill>
          <a:blip r:embed="rId8"/>
          <a:stretch>
            <a:fillRect/>
          </a:stretch>
        </p:blipFill>
        <p:spPr>
          <a:xfrm>
            <a:off x="2190750" y="2905125"/>
            <a:ext cx="190500" cy="266700"/>
          </a:xfrm>
          <a:prstGeom prst="rect">
            <a:avLst/>
          </a:prstGeom>
        </p:spPr>
      </p:pic>
      <p:pic>
        <p:nvPicPr>
          <p:cNvPr id="8" name="Image 6" descr="preencoded.png"/>
          <p:cNvPicPr>
            <a:picLocks noChangeAspect="1"/>
          </p:cNvPicPr>
          <p:nvPr/>
        </p:nvPicPr>
        <p:blipFill>
          <a:blip r:embed="rId9"/>
          <a:stretch>
            <a:fillRect/>
          </a:stretch>
        </p:blipFill>
        <p:spPr>
          <a:xfrm>
            <a:off x="4267200" y="2647950"/>
            <a:ext cx="3657600" cy="1581150"/>
          </a:xfrm>
          <a:prstGeom prst="rect">
            <a:avLst/>
          </a:prstGeom>
        </p:spPr>
      </p:pic>
      <p:pic>
        <p:nvPicPr>
          <p:cNvPr id="9" name="Image 7" descr="preencoded.png"/>
          <p:cNvPicPr>
            <a:picLocks noChangeAspect="1"/>
          </p:cNvPicPr>
          <p:nvPr/>
        </p:nvPicPr>
        <p:blipFill>
          <a:blip r:embed="rId10"/>
          <a:stretch>
            <a:fillRect/>
          </a:stretch>
        </p:blipFill>
        <p:spPr>
          <a:xfrm>
            <a:off x="5857875" y="2800350"/>
            <a:ext cx="476250" cy="476250"/>
          </a:xfrm>
          <a:prstGeom prst="rect">
            <a:avLst/>
          </a:prstGeom>
        </p:spPr>
      </p:pic>
      <p:pic>
        <p:nvPicPr>
          <p:cNvPr id="10" name="Image 8" descr="preencoded.png"/>
          <p:cNvPicPr>
            <a:picLocks noChangeAspect="1"/>
          </p:cNvPicPr>
          <p:nvPr/>
        </p:nvPicPr>
        <p:blipFill>
          <a:blip r:embed="rId11"/>
          <a:stretch>
            <a:fillRect/>
          </a:stretch>
        </p:blipFill>
        <p:spPr>
          <a:xfrm>
            <a:off x="6010275" y="2905125"/>
            <a:ext cx="171450" cy="266700"/>
          </a:xfrm>
          <a:prstGeom prst="rect">
            <a:avLst/>
          </a:prstGeom>
        </p:spPr>
      </p:pic>
      <p:pic>
        <p:nvPicPr>
          <p:cNvPr id="11" name="Image 9" descr="preencoded.png"/>
          <p:cNvPicPr>
            <a:picLocks noChangeAspect="1"/>
          </p:cNvPicPr>
          <p:nvPr/>
        </p:nvPicPr>
        <p:blipFill>
          <a:blip r:embed="rId9"/>
          <a:stretch>
            <a:fillRect/>
          </a:stretch>
        </p:blipFill>
        <p:spPr>
          <a:xfrm>
            <a:off x="8077200" y="2647950"/>
            <a:ext cx="3657600" cy="1581150"/>
          </a:xfrm>
          <a:prstGeom prst="rect">
            <a:avLst/>
          </a:prstGeom>
        </p:spPr>
      </p:pic>
      <p:pic>
        <p:nvPicPr>
          <p:cNvPr id="12" name="Image 10" descr="preencoded.png"/>
          <p:cNvPicPr>
            <a:picLocks noChangeAspect="1"/>
          </p:cNvPicPr>
          <p:nvPr/>
        </p:nvPicPr>
        <p:blipFill>
          <a:blip r:embed="rId12"/>
          <a:stretch>
            <a:fillRect/>
          </a:stretch>
        </p:blipFill>
        <p:spPr>
          <a:xfrm>
            <a:off x="9667875" y="2800350"/>
            <a:ext cx="476250" cy="476250"/>
          </a:xfrm>
          <a:prstGeom prst="rect">
            <a:avLst/>
          </a:prstGeom>
        </p:spPr>
      </p:pic>
      <p:pic>
        <p:nvPicPr>
          <p:cNvPr id="13" name="Image 11" descr="preencoded.png"/>
          <p:cNvPicPr>
            <a:picLocks noChangeAspect="1"/>
          </p:cNvPicPr>
          <p:nvPr/>
        </p:nvPicPr>
        <p:blipFill>
          <a:blip r:embed="rId13"/>
          <a:stretch>
            <a:fillRect/>
          </a:stretch>
        </p:blipFill>
        <p:spPr>
          <a:xfrm>
            <a:off x="9810750" y="2905125"/>
            <a:ext cx="190500" cy="266700"/>
          </a:xfrm>
          <a:prstGeom prst="rect">
            <a:avLst/>
          </a:prstGeom>
        </p:spPr>
      </p:pic>
      <p:pic>
        <p:nvPicPr>
          <p:cNvPr id="14" name="Image 12" descr="preencoded.png"/>
          <p:cNvPicPr>
            <a:picLocks noChangeAspect="1"/>
          </p:cNvPicPr>
          <p:nvPr/>
        </p:nvPicPr>
        <p:blipFill>
          <a:blip r:embed="rId6"/>
          <a:stretch>
            <a:fillRect/>
          </a:stretch>
        </p:blipFill>
        <p:spPr>
          <a:xfrm>
            <a:off x="457200" y="4381500"/>
            <a:ext cx="3657600" cy="1581150"/>
          </a:xfrm>
          <a:prstGeom prst="rect">
            <a:avLst/>
          </a:prstGeom>
        </p:spPr>
      </p:pic>
      <p:pic>
        <p:nvPicPr>
          <p:cNvPr id="15" name="Image 13" descr="preencoded.png"/>
          <p:cNvPicPr>
            <a:picLocks noChangeAspect="1"/>
          </p:cNvPicPr>
          <p:nvPr/>
        </p:nvPicPr>
        <p:blipFill>
          <a:blip r:embed="rId14"/>
          <a:stretch>
            <a:fillRect/>
          </a:stretch>
        </p:blipFill>
        <p:spPr>
          <a:xfrm>
            <a:off x="2047875" y="4533900"/>
            <a:ext cx="476250" cy="476250"/>
          </a:xfrm>
          <a:prstGeom prst="rect">
            <a:avLst/>
          </a:prstGeom>
        </p:spPr>
      </p:pic>
      <p:pic>
        <p:nvPicPr>
          <p:cNvPr id="16" name="Image 14" descr="preencoded.png"/>
          <p:cNvPicPr>
            <a:picLocks noChangeAspect="1"/>
          </p:cNvPicPr>
          <p:nvPr/>
        </p:nvPicPr>
        <p:blipFill>
          <a:blip r:embed="rId15"/>
          <a:stretch>
            <a:fillRect/>
          </a:stretch>
        </p:blipFill>
        <p:spPr>
          <a:xfrm>
            <a:off x="2190750" y="4638675"/>
            <a:ext cx="190500" cy="266700"/>
          </a:xfrm>
          <a:prstGeom prst="rect">
            <a:avLst/>
          </a:prstGeom>
        </p:spPr>
      </p:pic>
      <p:pic>
        <p:nvPicPr>
          <p:cNvPr id="17" name="Image 15" descr="preencoded.png"/>
          <p:cNvPicPr>
            <a:picLocks noChangeAspect="1"/>
          </p:cNvPicPr>
          <p:nvPr/>
        </p:nvPicPr>
        <p:blipFill>
          <a:blip r:embed="rId9"/>
          <a:stretch>
            <a:fillRect/>
          </a:stretch>
        </p:blipFill>
        <p:spPr>
          <a:xfrm>
            <a:off x="4267200" y="4381500"/>
            <a:ext cx="3657600" cy="1581150"/>
          </a:xfrm>
          <a:prstGeom prst="rect">
            <a:avLst/>
          </a:prstGeom>
        </p:spPr>
      </p:pic>
      <p:pic>
        <p:nvPicPr>
          <p:cNvPr id="18" name="Image 16" descr="preencoded.png"/>
          <p:cNvPicPr>
            <a:picLocks noChangeAspect="1"/>
          </p:cNvPicPr>
          <p:nvPr/>
        </p:nvPicPr>
        <p:blipFill>
          <a:blip r:embed="rId16"/>
          <a:stretch>
            <a:fillRect/>
          </a:stretch>
        </p:blipFill>
        <p:spPr>
          <a:xfrm>
            <a:off x="5857875" y="4533900"/>
            <a:ext cx="476250" cy="476250"/>
          </a:xfrm>
          <a:prstGeom prst="rect">
            <a:avLst/>
          </a:prstGeom>
        </p:spPr>
      </p:pic>
      <p:pic>
        <p:nvPicPr>
          <p:cNvPr id="19" name="Image 17" descr="preencoded.png"/>
          <p:cNvPicPr>
            <a:picLocks noChangeAspect="1"/>
          </p:cNvPicPr>
          <p:nvPr/>
        </p:nvPicPr>
        <p:blipFill>
          <a:blip r:embed="rId17"/>
          <a:stretch>
            <a:fillRect/>
          </a:stretch>
        </p:blipFill>
        <p:spPr>
          <a:xfrm>
            <a:off x="5976938" y="4638675"/>
            <a:ext cx="238125" cy="266700"/>
          </a:xfrm>
          <a:prstGeom prst="rect">
            <a:avLst/>
          </a:prstGeom>
        </p:spPr>
      </p:pic>
      <p:sp>
        <p:nvSpPr>
          <p:cNvPr id="20" name="Text 0"/>
          <p:cNvSpPr/>
          <p:nvPr/>
        </p:nvSpPr>
        <p:spPr>
          <a:xfrm>
            <a:off x="285750" y="142875"/>
            <a:ext cx="6076950" cy="342900"/>
          </a:xfrm>
          <a:prstGeom prst="rect">
            <a:avLst/>
          </a:prstGeom>
          <a:noFill/>
          <a:ln/>
        </p:spPr>
        <p:txBody>
          <a:bodyPr wrap="square" lIns="0" tIns="0" rIns="0" bIns="0" rtlCol="0" anchor="t">
            <a:spAutoFit/>
          </a:bodyPr>
          <a:lstStyle/>
          <a:p>
            <a:pPr marL="0" indent="0">
              <a:lnSpc>
                <a:spcPts val="2700"/>
              </a:lnSpc>
              <a:buNone/>
            </a:pPr>
            <a:r>
              <a:rPr lang="en-US" sz="2040" b="1" dirty="0">
                <a:solidFill>
                  <a:srgbClr val="FFFFFF"/>
                </a:solidFill>
                <a:latin typeface="Calibri" pitchFamily="34" charset="0"/>
                <a:ea typeface="Calibri" pitchFamily="34" charset="-122"/>
                <a:cs typeface="Calibri" pitchFamily="34" charset="-120"/>
              </a:rPr>
              <a:t>Objetivos del Proyecto</a:t>
            </a:r>
            <a:endParaRPr lang="en-US" sz="2040" dirty="0"/>
          </a:p>
        </p:txBody>
      </p:sp>
      <p:sp>
        <p:nvSpPr>
          <p:cNvPr id="21" name="Text 1"/>
          <p:cNvSpPr/>
          <p:nvPr/>
        </p:nvSpPr>
        <p:spPr>
          <a:xfrm>
            <a:off x="609600" y="1009650"/>
            <a:ext cx="12070080"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Objetivo General</a:t>
            </a:r>
            <a:endParaRPr lang="en-US" sz="1380" dirty="0"/>
          </a:p>
        </p:txBody>
      </p:sp>
      <p:sp>
        <p:nvSpPr>
          <p:cNvPr id="22" name="Text 2"/>
          <p:cNvSpPr/>
          <p:nvPr/>
        </p:nvSpPr>
        <p:spPr>
          <a:xfrm>
            <a:off x="609600" y="1352550"/>
            <a:ext cx="10972800" cy="533400"/>
          </a:xfrm>
          <a:prstGeom prst="rect">
            <a:avLst/>
          </a:prstGeom>
          <a:noFill/>
          <a:ln/>
        </p:spPr>
        <p:txBody>
          <a:bodyPr wrap="square" lIns="0" tIns="0" rIns="0" bIns="0" rtlCol="0" anchor="t">
            <a:spAutoFit/>
          </a:bodyPr>
          <a:lstStyle/>
          <a:p>
            <a:pPr marL="0" indent="0">
              <a:lnSpc>
                <a:spcPts val="2100"/>
              </a:lnSpc>
              <a:buNone/>
            </a:pPr>
            <a:r>
              <a:rPr lang="en-US" sz="1260" dirty="0">
                <a:solidFill>
                  <a:srgbClr val="333333"/>
                </a:solidFill>
                <a:latin typeface="Calibri" pitchFamily="34" charset="0"/>
                <a:ea typeface="Calibri" pitchFamily="34" charset="-122"/>
                <a:cs typeface="Calibri" pitchFamily="34" charset="-120"/>
              </a:rPr>
              <a:t>Desarrollar un modelo predictivo de Machine Learning que, utilizando el historial de matrícula de los últimos 10 años, pueda estimar con precisión el número de estudiantes matriculados en los próximos años en diversas universidades y programas académicos.</a:t>
            </a:r>
            <a:endParaRPr lang="en-US" sz="1260" dirty="0"/>
          </a:p>
        </p:txBody>
      </p:sp>
      <p:sp>
        <p:nvSpPr>
          <p:cNvPr id="23" name="Text 3"/>
          <p:cNvSpPr/>
          <p:nvPr/>
        </p:nvSpPr>
        <p:spPr>
          <a:xfrm>
            <a:off x="457200" y="2266950"/>
            <a:ext cx="12405360"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Objetivos Específicos</a:t>
            </a:r>
            <a:endParaRPr lang="en-US" sz="1380" dirty="0"/>
          </a:p>
        </p:txBody>
      </p:sp>
      <p:sp>
        <p:nvSpPr>
          <p:cNvPr id="24" name="Text 4"/>
          <p:cNvSpPr/>
          <p:nvPr/>
        </p:nvSpPr>
        <p:spPr>
          <a:xfrm>
            <a:off x="1088946" y="3390900"/>
            <a:ext cx="2394109" cy="228600"/>
          </a:xfrm>
          <a:prstGeom prst="rect">
            <a:avLst/>
          </a:prstGeom>
          <a:noFill/>
          <a:ln/>
        </p:spPr>
        <p:txBody>
          <a:bodyPr wrap="square" lIns="0" tIns="0" rIns="0" bIns="0" rtlCol="0" anchor="t">
            <a:spAutoFit/>
          </a:bodyPr>
          <a:lstStyle/>
          <a:p>
            <a:pPr marL="0" indent="0" algn="ctr">
              <a:lnSpc>
                <a:spcPts val="1800"/>
              </a:lnSpc>
              <a:buNone/>
            </a:pPr>
            <a:r>
              <a:rPr lang="en-US" sz="1120" b="1" dirty="0">
                <a:solidFill>
                  <a:srgbClr val="333333"/>
                </a:solidFill>
                <a:latin typeface="Calibri" pitchFamily="34" charset="0"/>
                <a:ea typeface="Calibri" pitchFamily="34" charset="-122"/>
                <a:cs typeface="Calibri" pitchFamily="34" charset="-120"/>
              </a:rPr>
              <a:t>Análisis exploratorio de datos</a:t>
            </a:r>
            <a:endParaRPr lang="en-US" sz="1120" dirty="0"/>
          </a:p>
        </p:txBody>
      </p:sp>
      <p:sp>
        <p:nvSpPr>
          <p:cNvPr id="25" name="Text 5"/>
          <p:cNvSpPr/>
          <p:nvPr/>
        </p:nvSpPr>
        <p:spPr>
          <a:xfrm>
            <a:off x="609600" y="3695700"/>
            <a:ext cx="3352800" cy="381000"/>
          </a:xfrm>
          <a:prstGeom prst="rect">
            <a:avLst/>
          </a:prstGeom>
          <a:noFill/>
          <a:ln/>
        </p:spPr>
        <p:txBody>
          <a:bodyPr wrap="square" lIns="0" tIns="0" rIns="0" bIns="0" rtlCol="0" anchor="t">
            <a:spAutoFit/>
          </a:bodyPr>
          <a:lstStyle/>
          <a:p>
            <a:pPr marL="0" indent="0" algn="ctr">
              <a:lnSpc>
                <a:spcPts val="1500"/>
              </a:lnSpc>
              <a:buNone/>
            </a:pPr>
            <a:r>
              <a:rPr lang="en-US" sz="980" dirty="0">
                <a:solidFill>
                  <a:srgbClr val="333333"/>
                </a:solidFill>
                <a:latin typeface="Calibri" pitchFamily="34" charset="0"/>
                <a:ea typeface="Calibri" pitchFamily="34" charset="-122"/>
                <a:cs typeface="Calibri" pitchFamily="34" charset="-120"/>
              </a:rPr>
              <a:t>Examinar datos históricos para identificar tendencias y patrones de estacionalidad</a:t>
            </a:r>
            <a:endParaRPr lang="en-US" sz="980" dirty="0"/>
          </a:p>
        </p:txBody>
      </p:sp>
      <p:sp>
        <p:nvSpPr>
          <p:cNvPr id="26" name="Text 6"/>
          <p:cNvSpPr/>
          <p:nvPr/>
        </p:nvSpPr>
        <p:spPr>
          <a:xfrm>
            <a:off x="4884710" y="3390900"/>
            <a:ext cx="2422431" cy="228600"/>
          </a:xfrm>
          <a:prstGeom prst="rect">
            <a:avLst/>
          </a:prstGeom>
          <a:noFill/>
          <a:ln/>
        </p:spPr>
        <p:txBody>
          <a:bodyPr wrap="square" lIns="0" tIns="0" rIns="0" bIns="0" rtlCol="0" anchor="t">
            <a:spAutoFit/>
          </a:bodyPr>
          <a:lstStyle/>
          <a:p>
            <a:pPr marL="0" indent="0" algn="ctr">
              <a:lnSpc>
                <a:spcPts val="1800"/>
              </a:lnSpc>
              <a:buNone/>
            </a:pPr>
            <a:r>
              <a:rPr lang="en-US" sz="1120" b="1" dirty="0">
                <a:solidFill>
                  <a:srgbClr val="333333"/>
                </a:solidFill>
                <a:latin typeface="Calibri" pitchFamily="34" charset="0"/>
                <a:ea typeface="Calibri" pitchFamily="34" charset="-122"/>
                <a:cs typeface="Calibri" pitchFamily="34" charset="-120"/>
              </a:rPr>
              <a:t>Selección y preprocesamiento</a:t>
            </a:r>
            <a:endParaRPr lang="en-US" sz="1120" dirty="0"/>
          </a:p>
        </p:txBody>
      </p:sp>
      <p:sp>
        <p:nvSpPr>
          <p:cNvPr id="27" name="Text 7"/>
          <p:cNvSpPr/>
          <p:nvPr/>
        </p:nvSpPr>
        <p:spPr>
          <a:xfrm>
            <a:off x="4419600" y="3695700"/>
            <a:ext cx="3352800" cy="381000"/>
          </a:xfrm>
          <a:prstGeom prst="rect">
            <a:avLst/>
          </a:prstGeom>
          <a:noFill/>
          <a:ln/>
        </p:spPr>
        <p:txBody>
          <a:bodyPr wrap="square" lIns="0" tIns="0" rIns="0" bIns="0" rtlCol="0" anchor="t">
            <a:spAutoFit/>
          </a:bodyPr>
          <a:lstStyle/>
          <a:p>
            <a:pPr marL="0" indent="0" algn="ctr">
              <a:lnSpc>
                <a:spcPts val="1500"/>
              </a:lnSpc>
              <a:buNone/>
            </a:pPr>
            <a:r>
              <a:rPr lang="en-US" sz="980" dirty="0">
                <a:solidFill>
                  <a:srgbClr val="333333"/>
                </a:solidFill>
                <a:latin typeface="Calibri" pitchFamily="34" charset="0"/>
                <a:ea typeface="Calibri" pitchFamily="34" charset="-122"/>
                <a:cs typeface="Calibri" pitchFamily="34" charset="-120"/>
              </a:rPr>
              <a:t>Limpiar y transformar el conjunto de datos para su uso en modelos de Machine Learning</a:t>
            </a:r>
            <a:endParaRPr lang="en-US" sz="980" dirty="0"/>
          </a:p>
        </p:txBody>
      </p:sp>
      <p:sp>
        <p:nvSpPr>
          <p:cNvPr id="28" name="Text 8"/>
          <p:cNvSpPr/>
          <p:nvPr/>
        </p:nvSpPr>
        <p:spPr>
          <a:xfrm>
            <a:off x="8820604" y="3390900"/>
            <a:ext cx="2170643" cy="228600"/>
          </a:xfrm>
          <a:prstGeom prst="rect">
            <a:avLst/>
          </a:prstGeom>
          <a:noFill/>
          <a:ln/>
        </p:spPr>
        <p:txBody>
          <a:bodyPr wrap="square" lIns="0" tIns="0" rIns="0" bIns="0" rtlCol="0" anchor="t">
            <a:spAutoFit/>
          </a:bodyPr>
          <a:lstStyle/>
          <a:p>
            <a:pPr marL="0" indent="0" algn="ctr">
              <a:lnSpc>
                <a:spcPts val="1800"/>
              </a:lnSpc>
              <a:buNone/>
            </a:pPr>
            <a:r>
              <a:rPr lang="en-US" sz="1120" b="1" dirty="0">
                <a:solidFill>
                  <a:srgbClr val="333333"/>
                </a:solidFill>
                <a:latin typeface="Calibri" pitchFamily="34" charset="0"/>
                <a:ea typeface="Calibri" pitchFamily="34" charset="-122"/>
                <a:cs typeface="Calibri" pitchFamily="34" charset="-120"/>
              </a:rPr>
              <a:t>Desarrollo y entrenamiento</a:t>
            </a:r>
            <a:endParaRPr lang="en-US" sz="1120" dirty="0"/>
          </a:p>
        </p:txBody>
      </p:sp>
      <p:sp>
        <p:nvSpPr>
          <p:cNvPr id="29" name="Text 9"/>
          <p:cNvSpPr/>
          <p:nvPr/>
        </p:nvSpPr>
        <p:spPr>
          <a:xfrm>
            <a:off x="8229600" y="3695700"/>
            <a:ext cx="3352800" cy="381000"/>
          </a:xfrm>
          <a:prstGeom prst="rect">
            <a:avLst/>
          </a:prstGeom>
          <a:noFill/>
          <a:ln/>
        </p:spPr>
        <p:txBody>
          <a:bodyPr wrap="square" lIns="0" tIns="0" rIns="0" bIns="0" rtlCol="0" anchor="t">
            <a:spAutoFit/>
          </a:bodyPr>
          <a:lstStyle/>
          <a:p>
            <a:pPr marL="0" indent="0" algn="ctr">
              <a:lnSpc>
                <a:spcPts val="1500"/>
              </a:lnSpc>
              <a:buNone/>
            </a:pPr>
            <a:r>
              <a:rPr lang="en-US" sz="980" dirty="0">
                <a:solidFill>
                  <a:srgbClr val="333333"/>
                </a:solidFill>
                <a:latin typeface="Calibri" pitchFamily="34" charset="0"/>
                <a:ea typeface="Calibri" pitchFamily="34" charset="-122"/>
                <a:cs typeface="Calibri" pitchFamily="34" charset="-120"/>
              </a:rPr>
              <a:t>Entrenar algoritmos como Random Forest y Gradient Boosting para predecir matrículas</a:t>
            </a:r>
            <a:endParaRPr lang="en-US" sz="980" dirty="0"/>
          </a:p>
        </p:txBody>
      </p:sp>
      <p:sp>
        <p:nvSpPr>
          <p:cNvPr id="30" name="Text 10"/>
          <p:cNvSpPr/>
          <p:nvPr/>
        </p:nvSpPr>
        <p:spPr>
          <a:xfrm>
            <a:off x="1340249" y="5124450"/>
            <a:ext cx="1891352" cy="228600"/>
          </a:xfrm>
          <a:prstGeom prst="rect">
            <a:avLst/>
          </a:prstGeom>
          <a:noFill/>
          <a:ln/>
        </p:spPr>
        <p:txBody>
          <a:bodyPr wrap="square" lIns="0" tIns="0" rIns="0" bIns="0" rtlCol="0" anchor="t">
            <a:spAutoFit/>
          </a:bodyPr>
          <a:lstStyle/>
          <a:p>
            <a:pPr marL="0" indent="0" algn="ctr">
              <a:lnSpc>
                <a:spcPts val="1800"/>
              </a:lnSpc>
              <a:buNone/>
            </a:pPr>
            <a:r>
              <a:rPr lang="en-US" sz="1120" b="1" dirty="0">
                <a:solidFill>
                  <a:srgbClr val="333333"/>
                </a:solidFill>
                <a:latin typeface="Calibri" pitchFamily="34" charset="0"/>
                <a:ea typeface="Calibri" pitchFamily="34" charset="-122"/>
                <a:cs typeface="Calibri" pitchFamily="34" charset="-120"/>
              </a:rPr>
              <a:t>Evaluación y validación</a:t>
            </a:r>
            <a:endParaRPr lang="en-US" sz="1120" dirty="0"/>
          </a:p>
        </p:txBody>
      </p:sp>
      <p:sp>
        <p:nvSpPr>
          <p:cNvPr id="31" name="Text 11"/>
          <p:cNvSpPr/>
          <p:nvPr/>
        </p:nvSpPr>
        <p:spPr>
          <a:xfrm>
            <a:off x="609600" y="5429250"/>
            <a:ext cx="3352800" cy="381000"/>
          </a:xfrm>
          <a:prstGeom prst="rect">
            <a:avLst/>
          </a:prstGeom>
          <a:noFill/>
          <a:ln/>
        </p:spPr>
        <p:txBody>
          <a:bodyPr wrap="square" lIns="0" tIns="0" rIns="0" bIns="0" rtlCol="0" anchor="t">
            <a:spAutoFit/>
          </a:bodyPr>
          <a:lstStyle/>
          <a:p>
            <a:pPr marL="0" indent="0" algn="ctr">
              <a:lnSpc>
                <a:spcPts val="1500"/>
              </a:lnSpc>
              <a:buNone/>
            </a:pPr>
            <a:r>
              <a:rPr lang="en-US" sz="980" dirty="0">
                <a:solidFill>
                  <a:srgbClr val="333333"/>
                </a:solidFill>
                <a:latin typeface="Calibri" pitchFamily="34" charset="0"/>
                <a:ea typeface="Calibri" pitchFamily="34" charset="-122"/>
                <a:cs typeface="Calibri" pitchFamily="34" charset="-120"/>
              </a:rPr>
              <a:t>Medir la precisión de las predicciones usando RMSE y MAE</a:t>
            </a:r>
            <a:endParaRPr lang="en-US" sz="980" dirty="0"/>
          </a:p>
        </p:txBody>
      </p:sp>
      <p:sp>
        <p:nvSpPr>
          <p:cNvPr id="32" name="Text 12"/>
          <p:cNvSpPr/>
          <p:nvPr/>
        </p:nvSpPr>
        <p:spPr>
          <a:xfrm>
            <a:off x="5457855" y="5124450"/>
            <a:ext cx="1276290" cy="228600"/>
          </a:xfrm>
          <a:prstGeom prst="rect">
            <a:avLst/>
          </a:prstGeom>
          <a:noFill/>
          <a:ln/>
        </p:spPr>
        <p:txBody>
          <a:bodyPr wrap="square" lIns="0" tIns="0" rIns="0" bIns="0" rtlCol="0" anchor="t">
            <a:spAutoFit/>
          </a:bodyPr>
          <a:lstStyle/>
          <a:p>
            <a:pPr marL="0" indent="0" algn="ctr">
              <a:lnSpc>
                <a:spcPts val="1800"/>
              </a:lnSpc>
              <a:buNone/>
            </a:pPr>
            <a:r>
              <a:rPr lang="en-US" sz="1120" b="1" dirty="0">
                <a:solidFill>
                  <a:srgbClr val="333333"/>
                </a:solidFill>
                <a:latin typeface="Calibri" pitchFamily="34" charset="0"/>
                <a:ea typeface="Calibri" pitchFamily="34" charset="-122"/>
                <a:cs typeface="Calibri" pitchFamily="34" charset="-120"/>
              </a:rPr>
              <a:t>Implementación</a:t>
            </a:r>
            <a:endParaRPr lang="en-US" sz="1120" dirty="0"/>
          </a:p>
        </p:txBody>
      </p:sp>
      <p:sp>
        <p:nvSpPr>
          <p:cNvPr id="33" name="Text 13"/>
          <p:cNvSpPr/>
          <p:nvPr/>
        </p:nvSpPr>
        <p:spPr>
          <a:xfrm>
            <a:off x="4419600" y="5429250"/>
            <a:ext cx="3352800" cy="381000"/>
          </a:xfrm>
          <a:prstGeom prst="rect">
            <a:avLst/>
          </a:prstGeom>
          <a:noFill/>
          <a:ln/>
        </p:spPr>
        <p:txBody>
          <a:bodyPr wrap="square" lIns="0" tIns="0" rIns="0" bIns="0" rtlCol="0" anchor="t">
            <a:spAutoFit/>
          </a:bodyPr>
          <a:lstStyle/>
          <a:p>
            <a:pPr marL="0" indent="0" algn="ctr">
              <a:lnSpc>
                <a:spcPts val="1500"/>
              </a:lnSpc>
              <a:buNone/>
            </a:pPr>
            <a:r>
              <a:rPr lang="en-US" sz="980" dirty="0">
                <a:solidFill>
                  <a:srgbClr val="333333"/>
                </a:solidFill>
                <a:latin typeface="Calibri" pitchFamily="34" charset="0"/>
                <a:ea typeface="Calibri" pitchFamily="34" charset="-122"/>
                <a:cs typeface="Calibri" pitchFamily="34" charset="-120"/>
              </a:rPr>
              <a:t>Crear una herramienta o dashboard para visualizar predicciones de matrícula</a:t>
            </a:r>
            <a:endParaRPr lang="en-US" sz="980" dirty="0"/>
          </a:p>
        </p:txBody>
      </p:sp>
      <p:sp>
        <p:nvSpPr>
          <p:cNvPr id="34" name="Text 14"/>
          <p:cNvSpPr/>
          <p:nvPr/>
        </p:nvSpPr>
        <p:spPr>
          <a:xfrm>
            <a:off x="457200" y="6515100"/>
            <a:ext cx="4770046"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6B7280"/>
                </a:solidFill>
                <a:latin typeface="Calibri" pitchFamily="34" charset="0"/>
                <a:ea typeface="Calibri" pitchFamily="34" charset="-122"/>
                <a:cs typeface="Calibri" pitchFamily="34" charset="-120"/>
              </a:rPr>
              <a:t>Análisis y Predicción de la Demanda de Educación Superior en Colombia</a:t>
            </a:r>
            <a:endParaRPr lang="en-US" sz="98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8127950" cy="628650"/>
          </a:xfrm>
          <a:prstGeom prst="rect">
            <a:avLst/>
          </a:prstGeom>
        </p:spPr>
      </p:pic>
      <p:pic>
        <p:nvPicPr>
          <p:cNvPr id="4" name="Image 2" descr="preencoded.png"/>
          <p:cNvPicPr>
            <a:picLocks noChangeAspect="1"/>
          </p:cNvPicPr>
          <p:nvPr/>
        </p:nvPicPr>
        <p:blipFill>
          <a:blip r:embed="rId5"/>
          <a:stretch>
            <a:fillRect/>
          </a:stretch>
        </p:blipFill>
        <p:spPr>
          <a:xfrm>
            <a:off x="457200" y="857250"/>
            <a:ext cx="5410200" cy="1924050"/>
          </a:xfrm>
          <a:prstGeom prst="rect">
            <a:avLst/>
          </a:prstGeom>
        </p:spPr>
      </p:pic>
      <p:pic>
        <p:nvPicPr>
          <p:cNvPr id="5" name="Image 3" descr="preencoded.png"/>
          <p:cNvPicPr>
            <a:picLocks noChangeAspect="1"/>
          </p:cNvPicPr>
          <p:nvPr/>
        </p:nvPicPr>
        <p:blipFill>
          <a:blip r:embed="rId6"/>
          <a:stretch>
            <a:fillRect/>
          </a:stretch>
        </p:blipFill>
        <p:spPr>
          <a:xfrm>
            <a:off x="647700" y="1047750"/>
            <a:ext cx="476250" cy="476250"/>
          </a:xfrm>
          <a:prstGeom prst="rect">
            <a:avLst/>
          </a:prstGeom>
        </p:spPr>
      </p:pic>
      <p:pic>
        <p:nvPicPr>
          <p:cNvPr id="6" name="Image 4" descr="preencoded.png"/>
          <p:cNvPicPr>
            <a:picLocks noChangeAspect="1"/>
          </p:cNvPicPr>
          <p:nvPr/>
        </p:nvPicPr>
        <p:blipFill>
          <a:blip r:embed="rId7"/>
          <a:stretch>
            <a:fillRect/>
          </a:stretch>
        </p:blipFill>
        <p:spPr>
          <a:xfrm>
            <a:off x="800100" y="1152525"/>
            <a:ext cx="171450" cy="266700"/>
          </a:xfrm>
          <a:prstGeom prst="rect">
            <a:avLst/>
          </a:prstGeom>
        </p:spPr>
      </p:pic>
      <p:pic>
        <p:nvPicPr>
          <p:cNvPr id="7" name="Image 5" descr="preencoded.png"/>
          <p:cNvPicPr>
            <a:picLocks noChangeAspect="1"/>
          </p:cNvPicPr>
          <p:nvPr/>
        </p:nvPicPr>
        <p:blipFill>
          <a:blip r:embed="rId8"/>
          <a:stretch>
            <a:fillRect/>
          </a:stretch>
        </p:blipFill>
        <p:spPr>
          <a:xfrm>
            <a:off x="457200" y="3009900"/>
            <a:ext cx="5410200" cy="2686050"/>
          </a:xfrm>
          <a:prstGeom prst="rect">
            <a:avLst/>
          </a:prstGeom>
        </p:spPr>
      </p:pic>
      <p:pic>
        <p:nvPicPr>
          <p:cNvPr id="8" name="Image 6" descr="preencoded.png"/>
          <p:cNvPicPr>
            <a:picLocks noChangeAspect="1"/>
          </p:cNvPicPr>
          <p:nvPr/>
        </p:nvPicPr>
        <p:blipFill>
          <a:blip r:embed="rId9"/>
          <a:stretch>
            <a:fillRect/>
          </a:stretch>
        </p:blipFill>
        <p:spPr>
          <a:xfrm>
            <a:off x="647700" y="3200400"/>
            <a:ext cx="476250" cy="476250"/>
          </a:xfrm>
          <a:prstGeom prst="rect">
            <a:avLst/>
          </a:prstGeom>
        </p:spPr>
      </p:pic>
      <p:pic>
        <p:nvPicPr>
          <p:cNvPr id="9" name="Image 7" descr="preencoded.png"/>
          <p:cNvPicPr>
            <a:picLocks noChangeAspect="1"/>
          </p:cNvPicPr>
          <p:nvPr/>
        </p:nvPicPr>
        <p:blipFill>
          <a:blip r:embed="rId10"/>
          <a:stretch>
            <a:fillRect/>
          </a:stretch>
        </p:blipFill>
        <p:spPr>
          <a:xfrm>
            <a:off x="790575" y="3305175"/>
            <a:ext cx="190500" cy="266700"/>
          </a:xfrm>
          <a:prstGeom prst="rect">
            <a:avLst/>
          </a:prstGeom>
        </p:spPr>
      </p:pic>
      <p:pic>
        <p:nvPicPr>
          <p:cNvPr id="10" name="Image 8" descr="preencoded.png"/>
          <p:cNvPicPr>
            <a:picLocks noChangeAspect="1"/>
          </p:cNvPicPr>
          <p:nvPr/>
        </p:nvPicPr>
        <p:blipFill>
          <a:blip r:embed="rId11"/>
          <a:stretch>
            <a:fillRect/>
          </a:stretch>
        </p:blipFill>
        <p:spPr>
          <a:xfrm>
            <a:off x="685800" y="4400550"/>
            <a:ext cx="2058293" cy="304800"/>
          </a:xfrm>
          <a:prstGeom prst="rect">
            <a:avLst/>
          </a:prstGeom>
        </p:spPr>
      </p:pic>
      <p:pic>
        <p:nvPicPr>
          <p:cNvPr id="11" name="Image 9" descr="preencoded.png"/>
          <p:cNvPicPr>
            <a:picLocks noChangeAspect="1"/>
          </p:cNvPicPr>
          <p:nvPr/>
        </p:nvPicPr>
        <p:blipFill>
          <a:blip r:embed="rId12"/>
          <a:stretch>
            <a:fillRect/>
          </a:stretch>
        </p:blipFill>
        <p:spPr>
          <a:xfrm>
            <a:off x="781050" y="4457700"/>
            <a:ext cx="152400" cy="152400"/>
          </a:xfrm>
          <a:prstGeom prst="rect">
            <a:avLst/>
          </a:prstGeom>
        </p:spPr>
      </p:pic>
      <p:pic>
        <p:nvPicPr>
          <p:cNvPr id="12" name="Image 10" descr="preencoded.png"/>
          <p:cNvPicPr>
            <a:picLocks noChangeAspect="1"/>
          </p:cNvPicPr>
          <p:nvPr/>
        </p:nvPicPr>
        <p:blipFill>
          <a:blip r:embed="rId13"/>
          <a:stretch>
            <a:fillRect/>
          </a:stretch>
        </p:blipFill>
        <p:spPr>
          <a:xfrm>
            <a:off x="2820293" y="4400550"/>
            <a:ext cx="825698" cy="304800"/>
          </a:xfrm>
          <a:prstGeom prst="rect">
            <a:avLst/>
          </a:prstGeom>
        </p:spPr>
      </p:pic>
      <p:pic>
        <p:nvPicPr>
          <p:cNvPr id="13" name="Image 11" descr="preencoded.png"/>
          <p:cNvPicPr>
            <a:picLocks noChangeAspect="1"/>
          </p:cNvPicPr>
          <p:nvPr/>
        </p:nvPicPr>
        <p:blipFill>
          <a:blip r:embed="rId14"/>
          <a:stretch>
            <a:fillRect/>
          </a:stretch>
        </p:blipFill>
        <p:spPr>
          <a:xfrm>
            <a:off x="2915543" y="4457700"/>
            <a:ext cx="114300" cy="152400"/>
          </a:xfrm>
          <a:prstGeom prst="rect">
            <a:avLst/>
          </a:prstGeom>
        </p:spPr>
      </p:pic>
      <p:pic>
        <p:nvPicPr>
          <p:cNvPr id="14" name="Image 12" descr="preencoded.png"/>
          <p:cNvPicPr>
            <a:picLocks noChangeAspect="1"/>
          </p:cNvPicPr>
          <p:nvPr/>
        </p:nvPicPr>
        <p:blipFill>
          <a:blip r:embed="rId15"/>
          <a:stretch>
            <a:fillRect/>
          </a:stretch>
        </p:blipFill>
        <p:spPr>
          <a:xfrm>
            <a:off x="3722191" y="4400550"/>
            <a:ext cx="1886694" cy="304800"/>
          </a:xfrm>
          <a:prstGeom prst="rect">
            <a:avLst/>
          </a:prstGeom>
        </p:spPr>
      </p:pic>
      <p:pic>
        <p:nvPicPr>
          <p:cNvPr id="15" name="Image 13" descr="preencoded.png"/>
          <p:cNvPicPr>
            <a:picLocks noChangeAspect="1"/>
          </p:cNvPicPr>
          <p:nvPr/>
        </p:nvPicPr>
        <p:blipFill>
          <a:blip r:embed="rId16"/>
          <a:stretch>
            <a:fillRect/>
          </a:stretch>
        </p:blipFill>
        <p:spPr>
          <a:xfrm>
            <a:off x="3817441" y="4457700"/>
            <a:ext cx="133350" cy="152400"/>
          </a:xfrm>
          <a:prstGeom prst="rect">
            <a:avLst/>
          </a:prstGeom>
        </p:spPr>
      </p:pic>
      <p:pic>
        <p:nvPicPr>
          <p:cNvPr id="16" name="Image 14" descr="preencoded.png"/>
          <p:cNvPicPr>
            <a:picLocks noChangeAspect="1"/>
          </p:cNvPicPr>
          <p:nvPr/>
        </p:nvPicPr>
        <p:blipFill>
          <a:blip r:embed="rId17"/>
          <a:stretch>
            <a:fillRect/>
          </a:stretch>
        </p:blipFill>
        <p:spPr>
          <a:xfrm>
            <a:off x="685800" y="4781550"/>
            <a:ext cx="1092696" cy="304800"/>
          </a:xfrm>
          <a:prstGeom prst="rect">
            <a:avLst/>
          </a:prstGeom>
        </p:spPr>
      </p:pic>
      <p:pic>
        <p:nvPicPr>
          <p:cNvPr id="17" name="Image 15" descr="preencoded.png"/>
          <p:cNvPicPr>
            <a:picLocks noChangeAspect="1"/>
          </p:cNvPicPr>
          <p:nvPr/>
        </p:nvPicPr>
        <p:blipFill>
          <a:blip r:embed="rId18"/>
          <a:stretch>
            <a:fillRect/>
          </a:stretch>
        </p:blipFill>
        <p:spPr>
          <a:xfrm>
            <a:off x="781050" y="4838700"/>
            <a:ext cx="152400" cy="152400"/>
          </a:xfrm>
          <a:prstGeom prst="rect">
            <a:avLst/>
          </a:prstGeom>
        </p:spPr>
      </p:pic>
      <p:pic>
        <p:nvPicPr>
          <p:cNvPr id="18" name="Image 16" descr="preencoded.png"/>
          <p:cNvPicPr>
            <a:picLocks noChangeAspect="1"/>
          </p:cNvPicPr>
          <p:nvPr/>
        </p:nvPicPr>
        <p:blipFill>
          <a:blip r:embed="rId19"/>
          <a:stretch>
            <a:fillRect/>
          </a:stretch>
        </p:blipFill>
        <p:spPr>
          <a:xfrm>
            <a:off x="1854696" y="4781550"/>
            <a:ext cx="808881" cy="304800"/>
          </a:xfrm>
          <a:prstGeom prst="rect">
            <a:avLst/>
          </a:prstGeom>
        </p:spPr>
      </p:pic>
      <p:pic>
        <p:nvPicPr>
          <p:cNvPr id="19" name="Image 17" descr="preencoded.png"/>
          <p:cNvPicPr>
            <a:picLocks noChangeAspect="1"/>
          </p:cNvPicPr>
          <p:nvPr/>
        </p:nvPicPr>
        <p:blipFill>
          <a:blip r:embed="rId20"/>
          <a:stretch>
            <a:fillRect/>
          </a:stretch>
        </p:blipFill>
        <p:spPr>
          <a:xfrm>
            <a:off x="1949946" y="4838700"/>
            <a:ext cx="190500" cy="152400"/>
          </a:xfrm>
          <a:prstGeom prst="rect">
            <a:avLst/>
          </a:prstGeom>
        </p:spPr>
      </p:pic>
      <p:pic>
        <p:nvPicPr>
          <p:cNvPr id="20" name="Image 18" descr="preencoded.png"/>
          <p:cNvPicPr>
            <a:picLocks noChangeAspect="1"/>
          </p:cNvPicPr>
          <p:nvPr/>
        </p:nvPicPr>
        <p:blipFill>
          <a:blip r:embed="rId21"/>
          <a:stretch>
            <a:fillRect/>
          </a:stretch>
        </p:blipFill>
        <p:spPr>
          <a:xfrm>
            <a:off x="2739777" y="4781550"/>
            <a:ext cx="1056531" cy="304800"/>
          </a:xfrm>
          <a:prstGeom prst="rect">
            <a:avLst/>
          </a:prstGeom>
        </p:spPr>
      </p:pic>
      <p:pic>
        <p:nvPicPr>
          <p:cNvPr id="21" name="Image 19" descr="preencoded.png"/>
          <p:cNvPicPr>
            <a:picLocks noChangeAspect="1"/>
          </p:cNvPicPr>
          <p:nvPr/>
        </p:nvPicPr>
        <p:blipFill>
          <a:blip r:embed="rId22"/>
          <a:stretch>
            <a:fillRect/>
          </a:stretch>
        </p:blipFill>
        <p:spPr>
          <a:xfrm>
            <a:off x="2835027" y="4838700"/>
            <a:ext cx="133350" cy="152400"/>
          </a:xfrm>
          <a:prstGeom prst="rect">
            <a:avLst/>
          </a:prstGeom>
        </p:spPr>
      </p:pic>
      <p:pic>
        <p:nvPicPr>
          <p:cNvPr id="22" name="Image 20" descr="preencoded.png"/>
          <p:cNvPicPr>
            <a:picLocks noChangeAspect="1"/>
          </p:cNvPicPr>
          <p:nvPr/>
        </p:nvPicPr>
        <p:blipFill>
          <a:blip r:embed="rId23"/>
          <a:stretch>
            <a:fillRect/>
          </a:stretch>
        </p:blipFill>
        <p:spPr>
          <a:xfrm>
            <a:off x="685800" y="5162550"/>
            <a:ext cx="2083594" cy="304800"/>
          </a:xfrm>
          <a:prstGeom prst="rect">
            <a:avLst/>
          </a:prstGeom>
        </p:spPr>
      </p:pic>
      <p:pic>
        <p:nvPicPr>
          <p:cNvPr id="23" name="Image 21" descr="preencoded.png"/>
          <p:cNvPicPr>
            <a:picLocks noChangeAspect="1"/>
          </p:cNvPicPr>
          <p:nvPr/>
        </p:nvPicPr>
        <p:blipFill>
          <a:blip r:embed="rId24"/>
          <a:stretch>
            <a:fillRect/>
          </a:stretch>
        </p:blipFill>
        <p:spPr>
          <a:xfrm>
            <a:off x="781050" y="5219700"/>
            <a:ext cx="152400" cy="152400"/>
          </a:xfrm>
          <a:prstGeom prst="rect">
            <a:avLst/>
          </a:prstGeom>
        </p:spPr>
      </p:pic>
      <p:pic>
        <p:nvPicPr>
          <p:cNvPr id="24" name="Image 22" descr="preencoded.png"/>
          <p:cNvPicPr>
            <a:picLocks noChangeAspect="1"/>
          </p:cNvPicPr>
          <p:nvPr/>
        </p:nvPicPr>
        <p:blipFill>
          <a:blip r:embed="rId25"/>
          <a:stretch>
            <a:fillRect/>
          </a:stretch>
        </p:blipFill>
        <p:spPr>
          <a:xfrm>
            <a:off x="6324600" y="857250"/>
            <a:ext cx="5410200" cy="5505450"/>
          </a:xfrm>
          <a:prstGeom prst="rect">
            <a:avLst/>
          </a:prstGeom>
        </p:spPr>
      </p:pic>
      <p:pic>
        <p:nvPicPr>
          <p:cNvPr id="25" name="Image 23" descr="preencoded.png"/>
          <p:cNvPicPr>
            <a:picLocks noChangeAspect="1"/>
          </p:cNvPicPr>
          <p:nvPr/>
        </p:nvPicPr>
        <p:blipFill>
          <a:blip r:embed="rId26"/>
          <a:stretch>
            <a:fillRect/>
          </a:stretch>
        </p:blipFill>
        <p:spPr>
          <a:xfrm>
            <a:off x="6515100" y="1047750"/>
            <a:ext cx="476250" cy="476250"/>
          </a:xfrm>
          <a:prstGeom prst="rect">
            <a:avLst/>
          </a:prstGeom>
        </p:spPr>
      </p:pic>
      <p:pic>
        <p:nvPicPr>
          <p:cNvPr id="26" name="Image 24" descr="preencoded.png"/>
          <p:cNvPicPr>
            <a:picLocks noChangeAspect="1"/>
          </p:cNvPicPr>
          <p:nvPr/>
        </p:nvPicPr>
        <p:blipFill>
          <a:blip r:embed="rId27"/>
          <a:stretch>
            <a:fillRect/>
          </a:stretch>
        </p:blipFill>
        <p:spPr>
          <a:xfrm>
            <a:off x="6634163" y="1152525"/>
            <a:ext cx="238125" cy="266700"/>
          </a:xfrm>
          <a:prstGeom prst="rect">
            <a:avLst/>
          </a:prstGeom>
        </p:spPr>
      </p:pic>
      <p:pic>
        <p:nvPicPr>
          <p:cNvPr id="27" name="Image 25" descr="preencoded.png"/>
          <p:cNvPicPr>
            <a:picLocks noChangeAspect="1"/>
          </p:cNvPicPr>
          <p:nvPr/>
        </p:nvPicPr>
        <p:blipFill>
          <a:blip r:embed="rId28"/>
          <a:stretch>
            <a:fillRect/>
          </a:stretch>
        </p:blipFill>
        <p:spPr>
          <a:xfrm>
            <a:off x="6515100" y="1676400"/>
            <a:ext cx="190500" cy="152400"/>
          </a:xfrm>
          <a:prstGeom prst="rect">
            <a:avLst/>
          </a:prstGeom>
        </p:spPr>
      </p:pic>
      <p:pic>
        <p:nvPicPr>
          <p:cNvPr id="28" name="Image 26" descr="preencoded.png"/>
          <p:cNvPicPr>
            <a:picLocks noChangeAspect="1"/>
          </p:cNvPicPr>
          <p:nvPr/>
        </p:nvPicPr>
        <p:blipFill>
          <a:blip r:embed="rId29"/>
          <a:stretch>
            <a:fillRect/>
          </a:stretch>
        </p:blipFill>
        <p:spPr>
          <a:xfrm>
            <a:off x="6515100" y="2895600"/>
            <a:ext cx="152400" cy="152400"/>
          </a:xfrm>
          <a:prstGeom prst="rect">
            <a:avLst/>
          </a:prstGeom>
        </p:spPr>
      </p:pic>
      <p:pic>
        <p:nvPicPr>
          <p:cNvPr id="29" name="Image 27" descr="preencoded.png"/>
          <p:cNvPicPr>
            <a:picLocks noChangeAspect="1"/>
          </p:cNvPicPr>
          <p:nvPr/>
        </p:nvPicPr>
        <p:blipFill>
          <a:blip r:embed="rId30"/>
          <a:stretch>
            <a:fillRect/>
          </a:stretch>
        </p:blipFill>
        <p:spPr>
          <a:xfrm>
            <a:off x="6515100" y="4610100"/>
            <a:ext cx="171450" cy="152400"/>
          </a:xfrm>
          <a:prstGeom prst="rect">
            <a:avLst/>
          </a:prstGeom>
        </p:spPr>
      </p:pic>
      <p:sp>
        <p:nvSpPr>
          <p:cNvPr id="30" name="Text 0"/>
          <p:cNvSpPr/>
          <p:nvPr/>
        </p:nvSpPr>
        <p:spPr>
          <a:xfrm>
            <a:off x="285750" y="142875"/>
            <a:ext cx="8312095" cy="342900"/>
          </a:xfrm>
          <a:prstGeom prst="rect">
            <a:avLst/>
          </a:prstGeom>
          <a:noFill/>
          <a:ln/>
        </p:spPr>
        <p:txBody>
          <a:bodyPr wrap="square" lIns="0" tIns="0" rIns="0" bIns="0" rtlCol="0" anchor="t">
            <a:spAutoFit/>
          </a:bodyPr>
          <a:lstStyle/>
          <a:p>
            <a:pPr marL="0" indent="0">
              <a:lnSpc>
                <a:spcPts val="2700"/>
              </a:lnSpc>
              <a:buNone/>
            </a:pPr>
            <a:r>
              <a:rPr lang="en-US" sz="2040" b="1" dirty="0">
                <a:solidFill>
                  <a:srgbClr val="FFFFFF"/>
                </a:solidFill>
                <a:latin typeface="Calibri" pitchFamily="34" charset="0"/>
                <a:ea typeface="Calibri" pitchFamily="34" charset="-122"/>
                <a:cs typeface="Calibri" pitchFamily="34" charset="-120"/>
              </a:rPr>
              <a:t>Metodología y Datos</a:t>
            </a:r>
            <a:endParaRPr lang="en-US" sz="2040" dirty="0"/>
          </a:p>
        </p:txBody>
      </p:sp>
      <p:sp>
        <p:nvSpPr>
          <p:cNvPr id="31" name="Text 1"/>
          <p:cNvSpPr/>
          <p:nvPr/>
        </p:nvSpPr>
        <p:spPr>
          <a:xfrm>
            <a:off x="1276350" y="1152525"/>
            <a:ext cx="1991052"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Fuente de los Datos</a:t>
            </a:r>
            <a:endParaRPr lang="en-US" sz="1380" dirty="0"/>
          </a:p>
        </p:txBody>
      </p:sp>
      <p:sp>
        <p:nvSpPr>
          <p:cNvPr id="32" name="Text 2"/>
          <p:cNvSpPr/>
          <p:nvPr/>
        </p:nvSpPr>
        <p:spPr>
          <a:xfrm>
            <a:off x="647700" y="1638300"/>
            <a:ext cx="5029200" cy="685800"/>
          </a:xfrm>
          <a:prstGeom prst="rect">
            <a:avLst/>
          </a:prstGeom>
          <a:noFill/>
          <a:ln/>
        </p:spPr>
        <p:txBody>
          <a:bodyPr wrap="square" lIns="0" tIns="0" rIns="0" bIns="0" rtlCol="0" anchor="t"/>
          <a:lstStyle/>
          <a:p>
            <a:pPr marL="0" indent="0">
              <a:lnSpc>
                <a:spcPts val="1800"/>
              </a:lnSpc>
              <a:buNone/>
            </a:pPr>
            <a:r>
              <a:rPr lang="en-US" sz="1120" dirty="0">
                <a:solidFill>
                  <a:srgbClr val="333333"/>
                </a:solidFill>
                <a:latin typeface="Calibri" pitchFamily="34" charset="0"/>
                <a:ea typeface="Calibri" pitchFamily="34" charset="-122"/>
                <a:cs typeface="Calibri" pitchFamily="34" charset="-120"/>
              </a:rPr>
              <a:t>Los datos fueron obtenidos del</a:t>
            </a:r>
            <a:r>
              <a:rPr lang="en-US" sz="1120" b="1" dirty="0">
                <a:solidFill>
                  <a:srgbClr val="333333"/>
                </a:solidFill>
                <a:latin typeface="Calibri" pitchFamily="34" charset="0"/>
                <a:ea typeface="Calibri" pitchFamily="34" charset="-122"/>
                <a:cs typeface="Calibri" pitchFamily="34" charset="-120"/>
              </a:rPr>
              <a:t>SNIES</a:t>
            </a:r>
            <a:r>
              <a:rPr lang="en-US" sz="1120" dirty="0">
                <a:solidFill>
                  <a:srgbClr val="333333"/>
                </a:solidFill>
                <a:latin typeface="Calibri" pitchFamily="34" charset="0"/>
                <a:ea typeface="Calibri" pitchFamily="34" charset="-122"/>
                <a:cs typeface="Calibri" pitchFamily="34" charset="-120"/>
              </a:rPr>
              <a:t>(Sistema Nacional de Información de la Educación Superior) del Ministerio de Educación Nacional de Colombia.</a:t>
            </a:r>
            <a:endParaRPr lang="en-US" sz="1120" dirty="0"/>
          </a:p>
        </p:txBody>
      </p:sp>
      <p:sp>
        <p:nvSpPr>
          <p:cNvPr id="33" name="Text 3"/>
          <p:cNvSpPr/>
          <p:nvPr/>
        </p:nvSpPr>
        <p:spPr>
          <a:xfrm>
            <a:off x="647700" y="2400300"/>
            <a:ext cx="5532120"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4B5563"/>
                </a:solidFill>
                <a:latin typeface="Calibri" pitchFamily="34" charset="0"/>
                <a:ea typeface="Calibri" pitchFamily="34" charset="-122"/>
                <a:cs typeface="Calibri" pitchFamily="34" charset="-120"/>
              </a:rPr>
              <a:t>https://snies.mineducacion.gov.co/</a:t>
            </a:r>
            <a:endParaRPr lang="en-US" sz="980" dirty="0"/>
          </a:p>
        </p:txBody>
      </p:sp>
      <p:sp>
        <p:nvSpPr>
          <p:cNvPr id="34" name="Text 4"/>
          <p:cNvSpPr/>
          <p:nvPr/>
        </p:nvSpPr>
        <p:spPr>
          <a:xfrm>
            <a:off x="1276350" y="3305175"/>
            <a:ext cx="2224341"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Estructura del Dataset</a:t>
            </a:r>
            <a:endParaRPr lang="en-US" sz="1380" dirty="0"/>
          </a:p>
        </p:txBody>
      </p:sp>
      <p:sp>
        <p:nvSpPr>
          <p:cNvPr id="35" name="Text 5"/>
          <p:cNvSpPr/>
          <p:nvPr/>
        </p:nvSpPr>
        <p:spPr>
          <a:xfrm>
            <a:off x="647700" y="3790950"/>
            <a:ext cx="5029200" cy="457200"/>
          </a:xfrm>
          <a:prstGeom prst="rect">
            <a:avLst/>
          </a:prstGeom>
          <a:noFill/>
          <a:ln/>
        </p:spPr>
        <p:txBody>
          <a:bodyPr wrap="square" lIns="0" tIns="0" rIns="0" bIns="0" rtlCol="0" anchor="t">
            <a:spAutoFit/>
          </a:bodyPr>
          <a:lstStyle/>
          <a:p>
            <a:pPr marL="0" indent="0">
              <a:lnSpc>
                <a:spcPts val="1800"/>
              </a:lnSpc>
              <a:buNone/>
            </a:pPr>
            <a:r>
              <a:rPr lang="en-US" sz="1120" dirty="0">
                <a:solidFill>
                  <a:srgbClr val="333333"/>
                </a:solidFill>
                <a:latin typeface="Calibri" pitchFamily="34" charset="0"/>
                <a:ea typeface="Calibri" pitchFamily="34" charset="-122"/>
                <a:cs typeface="Calibri" pitchFamily="34" charset="-120"/>
              </a:rPr>
              <a:t>El dataset es una colección histórica de la matrícula de estudiantes en universidades colombianas durante los últimos 10 años.</a:t>
            </a:r>
            <a:endParaRPr lang="en-US" sz="1120" dirty="0"/>
          </a:p>
        </p:txBody>
      </p:sp>
      <p:sp>
        <p:nvSpPr>
          <p:cNvPr id="36" name="Text 6"/>
          <p:cNvSpPr/>
          <p:nvPr/>
        </p:nvSpPr>
        <p:spPr>
          <a:xfrm>
            <a:off x="971550" y="4400550"/>
            <a:ext cx="2264122" cy="304800"/>
          </a:xfrm>
          <a:prstGeom prst="rect">
            <a:avLst/>
          </a:prstGeom>
          <a:noFill/>
          <a:ln/>
        </p:spPr>
        <p:txBody>
          <a:bodyPr wrap="square" lIns="0" tIns="0" rIns="0" bIns="0" rtlCol="0" anchor="t">
            <a:spAutoFit/>
          </a:bodyPr>
          <a:lstStyle/>
          <a:p>
            <a:pPr marL="0" indent="0">
              <a:lnSpc>
                <a:spcPts val="1800"/>
              </a:lnSpc>
              <a:buNone/>
            </a:pPr>
            <a:r>
              <a:rPr lang="en-US" sz="1120" dirty="0">
                <a:solidFill>
                  <a:srgbClr val="8B4513"/>
                </a:solidFill>
                <a:latin typeface="Calibri" pitchFamily="34" charset="0"/>
                <a:ea typeface="Calibri" pitchFamily="34" charset="-122"/>
                <a:cs typeface="Calibri" pitchFamily="34" charset="-120"/>
              </a:rPr>
              <a:t>Nombre de la institución</a:t>
            </a:r>
            <a:endParaRPr lang="en-US" sz="1120" dirty="0"/>
          </a:p>
        </p:txBody>
      </p:sp>
      <p:sp>
        <p:nvSpPr>
          <p:cNvPr id="37" name="Text 7"/>
          <p:cNvSpPr/>
          <p:nvPr/>
        </p:nvSpPr>
        <p:spPr>
          <a:xfrm>
            <a:off x="3067943" y="4400550"/>
            <a:ext cx="908268" cy="304800"/>
          </a:xfrm>
          <a:prstGeom prst="rect">
            <a:avLst/>
          </a:prstGeom>
          <a:noFill/>
          <a:ln/>
        </p:spPr>
        <p:txBody>
          <a:bodyPr wrap="square" lIns="0" tIns="0" rIns="0" bIns="0" rtlCol="0" anchor="t">
            <a:spAutoFit/>
          </a:bodyPr>
          <a:lstStyle/>
          <a:p>
            <a:pPr marL="0" indent="0">
              <a:lnSpc>
                <a:spcPts val="1800"/>
              </a:lnSpc>
              <a:buNone/>
            </a:pPr>
            <a:r>
              <a:rPr lang="en-US" sz="1120" dirty="0">
                <a:solidFill>
                  <a:srgbClr val="8B4513"/>
                </a:solidFill>
                <a:latin typeface="Calibri" pitchFamily="34" charset="0"/>
                <a:ea typeface="Calibri" pitchFamily="34" charset="-122"/>
                <a:cs typeface="Calibri" pitchFamily="34" charset="-120"/>
              </a:rPr>
              <a:t>Sector</a:t>
            </a:r>
            <a:endParaRPr lang="en-US" sz="1120" dirty="0"/>
          </a:p>
        </p:txBody>
      </p:sp>
      <p:sp>
        <p:nvSpPr>
          <p:cNvPr id="38" name="Text 8"/>
          <p:cNvSpPr/>
          <p:nvPr/>
        </p:nvSpPr>
        <p:spPr>
          <a:xfrm>
            <a:off x="3988891" y="4400550"/>
            <a:ext cx="2075364" cy="304800"/>
          </a:xfrm>
          <a:prstGeom prst="rect">
            <a:avLst/>
          </a:prstGeom>
          <a:noFill/>
          <a:ln/>
        </p:spPr>
        <p:txBody>
          <a:bodyPr wrap="square" lIns="0" tIns="0" rIns="0" bIns="0" rtlCol="0" anchor="t">
            <a:spAutoFit/>
          </a:bodyPr>
          <a:lstStyle/>
          <a:p>
            <a:pPr marL="0" indent="0">
              <a:lnSpc>
                <a:spcPts val="1800"/>
              </a:lnSpc>
              <a:buNone/>
            </a:pPr>
            <a:r>
              <a:rPr lang="en-US" sz="1120" dirty="0">
                <a:solidFill>
                  <a:srgbClr val="8B4513"/>
                </a:solidFill>
                <a:latin typeface="Calibri" pitchFamily="34" charset="0"/>
                <a:ea typeface="Calibri" pitchFamily="34" charset="-122"/>
                <a:cs typeface="Calibri" pitchFamily="34" charset="-120"/>
              </a:rPr>
              <a:t>Nombre del programa</a:t>
            </a:r>
            <a:endParaRPr lang="en-US" sz="1120" dirty="0"/>
          </a:p>
        </p:txBody>
      </p:sp>
      <p:sp>
        <p:nvSpPr>
          <p:cNvPr id="39" name="Text 9"/>
          <p:cNvSpPr/>
          <p:nvPr/>
        </p:nvSpPr>
        <p:spPr>
          <a:xfrm>
            <a:off x="971550" y="4781550"/>
            <a:ext cx="1201966" cy="304800"/>
          </a:xfrm>
          <a:prstGeom prst="rect">
            <a:avLst/>
          </a:prstGeom>
          <a:noFill/>
          <a:ln/>
        </p:spPr>
        <p:txBody>
          <a:bodyPr wrap="square" lIns="0" tIns="0" rIns="0" bIns="0" rtlCol="0" anchor="t">
            <a:spAutoFit/>
          </a:bodyPr>
          <a:lstStyle/>
          <a:p>
            <a:pPr marL="0" indent="0">
              <a:lnSpc>
                <a:spcPts val="1800"/>
              </a:lnSpc>
              <a:buNone/>
            </a:pPr>
            <a:r>
              <a:rPr lang="en-US" sz="1120" dirty="0">
                <a:solidFill>
                  <a:srgbClr val="8B4513"/>
                </a:solidFill>
                <a:latin typeface="Calibri" pitchFamily="34" charset="0"/>
                <a:ea typeface="Calibri" pitchFamily="34" charset="-122"/>
                <a:cs typeface="Calibri" pitchFamily="34" charset="-120"/>
              </a:rPr>
              <a:t>Categoría</a:t>
            </a:r>
            <a:endParaRPr lang="en-US" sz="1120" dirty="0"/>
          </a:p>
        </p:txBody>
      </p:sp>
      <p:sp>
        <p:nvSpPr>
          <p:cNvPr id="40" name="Text 10"/>
          <p:cNvSpPr/>
          <p:nvPr/>
        </p:nvSpPr>
        <p:spPr>
          <a:xfrm>
            <a:off x="2178546" y="4781550"/>
            <a:ext cx="889769" cy="304800"/>
          </a:xfrm>
          <a:prstGeom prst="rect">
            <a:avLst/>
          </a:prstGeom>
          <a:noFill/>
          <a:ln/>
        </p:spPr>
        <p:txBody>
          <a:bodyPr wrap="square" lIns="0" tIns="0" rIns="0" bIns="0" rtlCol="0" anchor="t">
            <a:spAutoFit/>
          </a:bodyPr>
          <a:lstStyle/>
          <a:p>
            <a:pPr marL="0" indent="0">
              <a:lnSpc>
                <a:spcPts val="1800"/>
              </a:lnSpc>
              <a:buNone/>
            </a:pPr>
            <a:r>
              <a:rPr lang="en-US" sz="1120" dirty="0">
                <a:solidFill>
                  <a:srgbClr val="8B4513"/>
                </a:solidFill>
                <a:latin typeface="Calibri" pitchFamily="34" charset="0"/>
                <a:ea typeface="Calibri" pitchFamily="34" charset="-122"/>
                <a:cs typeface="Calibri" pitchFamily="34" charset="-120"/>
              </a:rPr>
              <a:t>Sexo</a:t>
            </a:r>
            <a:endParaRPr lang="en-US" sz="1120" dirty="0"/>
          </a:p>
        </p:txBody>
      </p:sp>
      <p:sp>
        <p:nvSpPr>
          <p:cNvPr id="41" name="Text 11"/>
          <p:cNvSpPr/>
          <p:nvPr/>
        </p:nvSpPr>
        <p:spPr>
          <a:xfrm>
            <a:off x="3006477" y="4781550"/>
            <a:ext cx="1162184" cy="304800"/>
          </a:xfrm>
          <a:prstGeom prst="rect">
            <a:avLst/>
          </a:prstGeom>
          <a:noFill/>
          <a:ln/>
        </p:spPr>
        <p:txBody>
          <a:bodyPr wrap="square" lIns="0" tIns="0" rIns="0" bIns="0" rtlCol="0" anchor="t">
            <a:spAutoFit/>
          </a:bodyPr>
          <a:lstStyle/>
          <a:p>
            <a:pPr marL="0" indent="0">
              <a:lnSpc>
                <a:spcPts val="1800"/>
              </a:lnSpc>
              <a:buNone/>
            </a:pPr>
            <a:r>
              <a:rPr lang="en-US" sz="1120" dirty="0">
                <a:solidFill>
                  <a:srgbClr val="8B4513"/>
                </a:solidFill>
                <a:latin typeface="Calibri" pitchFamily="34" charset="0"/>
                <a:ea typeface="Calibri" pitchFamily="34" charset="-122"/>
                <a:cs typeface="Calibri" pitchFamily="34" charset="-120"/>
              </a:rPr>
              <a:t>Semestre</a:t>
            </a:r>
            <a:endParaRPr lang="en-US" sz="1120" dirty="0"/>
          </a:p>
        </p:txBody>
      </p:sp>
      <p:sp>
        <p:nvSpPr>
          <p:cNvPr id="42" name="Text 12"/>
          <p:cNvSpPr/>
          <p:nvPr/>
        </p:nvSpPr>
        <p:spPr>
          <a:xfrm>
            <a:off x="971550" y="5162550"/>
            <a:ext cx="2291953" cy="304800"/>
          </a:xfrm>
          <a:prstGeom prst="rect">
            <a:avLst/>
          </a:prstGeom>
          <a:noFill/>
          <a:ln/>
        </p:spPr>
        <p:txBody>
          <a:bodyPr wrap="square" lIns="0" tIns="0" rIns="0" bIns="0" rtlCol="0" anchor="t">
            <a:spAutoFit/>
          </a:bodyPr>
          <a:lstStyle/>
          <a:p>
            <a:pPr marL="0" indent="0">
              <a:lnSpc>
                <a:spcPts val="1800"/>
              </a:lnSpc>
              <a:buNone/>
            </a:pPr>
            <a:r>
              <a:rPr lang="en-US" sz="1120" dirty="0">
                <a:solidFill>
                  <a:srgbClr val="8B4513"/>
                </a:solidFill>
                <a:latin typeface="Calibri" pitchFamily="34" charset="0"/>
                <a:ea typeface="Calibri" pitchFamily="34" charset="-122"/>
                <a:cs typeface="Calibri" pitchFamily="34" charset="-120"/>
              </a:rPr>
              <a:t>Número de matriculados</a:t>
            </a:r>
            <a:endParaRPr lang="en-US" sz="1120" dirty="0"/>
          </a:p>
        </p:txBody>
      </p:sp>
      <p:sp>
        <p:nvSpPr>
          <p:cNvPr id="43" name="Text 13"/>
          <p:cNvSpPr/>
          <p:nvPr/>
        </p:nvSpPr>
        <p:spPr>
          <a:xfrm>
            <a:off x="7143750" y="1152525"/>
            <a:ext cx="2515419"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Preparación de los Datos</a:t>
            </a:r>
            <a:endParaRPr lang="en-US" sz="1380" dirty="0"/>
          </a:p>
        </p:txBody>
      </p:sp>
      <p:sp>
        <p:nvSpPr>
          <p:cNvPr id="44" name="Text 14"/>
          <p:cNvSpPr/>
          <p:nvPr/>
        </p:nvSpPr>
        <p:spPr>
          <a:xfrm>
            <a:off x="6781800" y="1638300"/>
            <a:ext cx="5532120"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333333"/>
                </a:solidFill>
                <a:latin typeface="Calibri" pitchFamily="34" charset="0"/>
                <a:ea typeface="Calibri" pitchFamily="34" charset="-122"/>
                <a:cs typeface="Calibri" pitchFamily="34" charset="-120"/>
              </a:rPr>
              <a:t>Limpieza de Datos</a:t>
            </a:r>
            <a:endParaRPr lang="en-US" sz="1120" dirty="0"/>
          </a:p>
        </p:txBody>
      </p:sp>
      <p:sp>
        <p:nvSpPr>
          <p:cNvPr id="45" name="Text 15"/>
          <p:cNvSpPr/>
          <p:nvPr/>
        </p:nvSpPr>
        <p:spPr>
          <a:xfrm>
            <a:off x="6629400" y="1943100"/>
            <a:ext cx="4914900" cy="457200"/>
          </a:xfrm>
          <a:prstGeom prst="rect">
            <a:avLst/>
          </a:prstGeom>
          <a:noFill/>
          <a:ln/>
        </p:spPr>
        <p:txBody>
          <a:bodyPr wrap="square" lIns="0" tIns="0" rIns="0" bIns="0" rtlCol="0" anchor="t">
            <a:spAutoFit/>
          </a:bodyPr>
          <a:lstStyle/>
          <a:p>
            <a:pPr marL="342900" indent="-342900" algn="l">
              <a:lnSpc>
                <a:spcPts val="1800"/>
              </a:lnSpc>
              <a:buSzPct val="100000"/>
              <a:buChar char="•"/>
            </a:pPr>
            <a:r>
              <a:rPr lang="en-US" sz="1120" dirty="0">
                <a:solidFill>
                  <a:srgbClr val="333333"/>
                </a:solidFill>
                <a:latin typeface="Calibri" pitchFamily="34" charset="0"/>
                <a:ea typeface="Calibri" pitchFamily="34" charset="-122"/>
                <a:cs typeface="Calibri" pitchFamily="34" charset="-120"/>
              </a:rPr>
              <a:t>Integración de documentos históricos de cada año en un solo conjunto de datos</a:t>
            </a:r>
            <a:endParaRPr lang="en-US" sz="1120" dirty="0"/>
          </a:p>
        </p:txBody>
      </p:sp>
      <p:sp>
        <p:nvSpPr>
          <p:cNvPr id="46" name="Text 16"/>
          <p:cNvSpPr/>
          <p:nvPr/>
        </p:nvSpPr>
        <p:spPr>
          <a:xfrm>
            <a:off x="6629400" y="2438400"/>
            <a:ext cx="5406390" cy="228600"/>
          </a:xfrm>
          <a:prstGeom prst="rect">
            <a:avLst/>
          </a:prstGeom>
          <a:noFill/>
          <a:ln/>
        </p:spPr>
        <p:txBody>
          <a:bodyPr wrap="square" lIns="0" tIns="0" rIns="0" bIns="0" rtlCol="0" anchor="t">
            <a:spAutoFit/>
          </a:bodyPr>
          <a:lstStyle/>
          <a:p>
            <a:pPr marL="342900" indent="-342900" algn="l">
              <a:lnSpc>
                <a:spcPts val="1800"/>
              </a:lnSpc>
              <a:buSzPct val="100000"/>
              <a:buChar char="•"/>
            </a:pPr>
            <a:r>
              <a:rPr lang="en-US" sz="1120" dirty="0">
                <a:solidFill>
                  <a:srgbClr val="333333"/>
                </a:solidFill>
                <a:latin typeface="Calibri" pitchFamily="34" charset="0"/>
                <a:ea typeface="Calibri" pitchFamily="34" charset="-122"/>
                <a:cs typeface="Calibri" pitchFamily="34" charset="-120"/>
              </a:rPr>
              <a:t>Eliminación de duplicados y registros inconsistentes</a:t>
            </a:r>
            <a:endParaRPr lang="en-US" sz="1120" dirty="0"/>
          </a:p>
        </p:txBody>
      </p:sp>
      <p:sp>
        <p:nvSpPr>
          <p:cNvPr id="47" name="Text 17"/>
          <p:cNvSpPr/>
          <p:nvPr/>
        </p:nvSpPr>
        <p:spPr>
          <a:xfrm>
            <a:off x="6743700" y="2857500"/>
            <a:ext cx="5532120"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333333"/>
                </a:solidFill>
                <a:latin typeface="Calibri" pitchFamily="34" charset="0"/>
                <a:ea typeface="Calibri" pitchFamily="34" charset="-122"/>
                <a:cs typeface="Calibri" pitchFamily="34" charset="-120"/>
              </a:rPr>
              <a:t>Transformación de Variables</a:t>
            </a:r>
            <a:endParaRPr lang="en-US" sz="1120" dirty="0"/>
          </a:p>
        </p:txBody>
      </p:sp>
      <p:sp>
        <p:nvSpPr>
          <p:cNvPr id="48" name="Text 18"/>
          <p:cNvSpPr/>
          <p:nvPr/>
        </p:nvSpPr>
        <p:spPr>
          <a:xfrm>
            <a:off x="6629400" y="3162300"/>
            <a:ext cx="5406390" cy="228600"/>
          </a:xfrm>
          <a:prstGeom prst="rect">
            <a:avLst/>
          </a:prstGeom>
          <a:noFill/>
          <a:ln/>
        </p:spPr>
        <p:txBody>
          <a:bodyPr wrap="square" lIns="0" tIns="0" rIns="0" bIns="0" rtlCol="0" anchor="t">
            <a:spAutoFit/>
          </a:bodyPr>
          <a:lstStyle/>
          <a:p>
            <a:pPr marL="342900" indent="-342900" algn="l">
              <a:lnSpc>
                <a:spcPts val="1800"/>
              </a:lnSpc>
              <a:buSzPct val="100000"/>
              <a:buChar char="•"/>
            </a:pPr>
            <a:r>
              <a:rPr lang="en-US" sz="1120" dirty="0">
                <a:solidFill>
                  <a:srgbClr val="333333"/>
                </a:solidFill>
                <a:latin typeface="Calibri" pitchFamily="34" charset="0"/>
                <a:ea typeface="Calibri" pitchFamily="34" charset="-122"/>
                <a:cs typeface="Calibri" pitchFamily="34" charset="-120"/>
              </a:rPr>
              <a:t>Agregación por programa, institución, año y semestre</a:t>
            </a:r>
            <a:endParaRPr lang="en-US" sz="1120" dirty="0"/>
          </a:p>
        </p:txBody>
      </p:sp>
      <p:sp>
        <p:nvSpPr>
          <p:cNvPr id="49" name="Text 19"/>
          <p:cNvSpPr/>
          <p:nvPr/>
        </p:nvSpPr>
        <p:spPr>
          <a:xfrm>
            <a:off x="6629400" y="3429000"/>
            <a:ext cx="4914900" cy="457200"/>
          </a:xfrm>
          <a:prstGeom prst="rect">
            <a:avLst/>
          </a:prstGeom>
          <a:noFill/>
          <a:ln/>
        </p:spPr>
        <p:txBody>
          <a:bodyPr wrap="square" lIns="0" tIns="0" rIns="0" bIns="0" rtlCol="0" anchor="t">
            <a:spAutoFit/>
          </a:bodyPr>
          <a:lstStyle/>
          <a:p>
            <a:pPr marL="342900" indent="-342900" algn="l">
              <a:lnSpc>
                <a:spcPts val="1800"/>
              </a:lnSpc>
              <a:buSzPct val="100000"/>
              <a:buChar char="•"/>
            </a:pPr>
            <a:r>
              <a:rPr lang="en-US" sz="1120" dirty="0">
                <a:solidFill>
                  <a:srgbClr val="333333"/>
                </a:solidFill>
                <a:latin typeface="Calibri" pitchFamily="34" charset="0"/>
                <a:ea typeface="Calibri" pitchFamily="34" charset="-122"/>
                <a:cs typeface="Calibri" pitchFamily="34" charset="-120"/>
              </a:rPr>
              <a:t>Eliminación de la variable "género" por no ser relevante para la predicción principal</a:t>
            </a:r>
            <a:endParaRPr lang="en-US" sz="1120" dirty="0"/>
          </a:p>
        </p:txBody>
      </p:sp>
      <p:sp>
        <p:nvSpPr>
          <p:cNvPr id="50" name="Text 20"/>
          <p:cNvSpPr/>
          <p:nvPr/>
        </p:nvSpPr>
        <p:spPr>
          <a:xfrm>
            <a:off x="6629400" y="3924300"/>
            <a:ext cx="4914900" cy="457200"/>
          </a:xfrm>
          <a:prstGeom prst="rect">
            <a:avLst/>
          </a:prstGeom>
          <a:noFill/>
          <a:ln/>
        </p:spPr>
        <p:txBody>
          <a:bodyPr wrap="square" lIns="0" tIns="0" rIns="0" bIns="0" rtlCol="0" anchor="t">
            <a:spAutoFit/>
          </a:bodyPr>
          <a:lstStyle/>
          <a:p>
            <a:pPr marL="342900" indent="-342900" algn="l">
              <a:lnSpc>
                <a:spcPts val="1800"/>
              </a:lnSpc>
              <a:buSzPct val="100000"/>
              <a:buChar char="•"/>
            </a:pPr>
            <a:r>
              <a:rPr lang="en-US" sz="1120" dirty="0">
                <a:solidFill>
                  <a:srgbClr val="333333"/>
                </a:solidFill>
                <a:latin typeface="Calibri" pitchFamily="34" charset="0"/>
                <a:ea typeface="Calibri" pitchFamily="34" charset="-122"/>
                <a:cs typeface="Calibri" pitchFamily="34" charset="-120"/>
              </a:rPr>
              <a:t>Codificación de variables categóricas (institución, programa, semestre)</a:t>
            </a:r>
            <a:endParaRPr lang="en-US" sz="1120" dirty="0"/>
          </a:p>
        </p:txBody>
      </p:sp>
      <p:sp>
        <p:nvSpPr>
          <p:cNvPr id="51" name="Text 21"/>
          <p:cNvSpPr/>
          <p:nvPr/>
        </p:nvSpPr>
        <p:spPr>
          <a:xfrm>
            <a:off x="6762750" y="4572000"/>
            <a:ext cx="5532120"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333333"/>
                </a:solidFill>
                <a:latin typeface="Calibri" pitchFamily="34" charset="0"/>
                <a:ea typeface="Calibri" pitchFamily="34" charset="-122"/>
                <a:cs typeface="Calibri" pitchFamily="34" charset="-120"/>
              </a:rPr>
              <a:t>Agregación de Variables</a:t>
            </a:r>
            <a:endParaRPr lang="en-US" sz="1120" dirty="0"/>
          </a:p>
        </p:txBody>
      </p:sp>
      <p:sp>
        <p:nvSpPr>
          <p:cNvPr id="52" name="Text 22"/>
          <p:cNvSpPr/>
          <p:nvPr/>
        </p:nvSpPr>
        <p:spPr>
          <a:xfrm>
            <a:off x="6515100" y="4876800"/>
            <a:ext cx="5029200" cy="685800"/>
          </a:xfrm>
          <a:prstGeom prst="rect">
            <a:avLst/>
          </a:prstGeom>
          <a:noFill/>
          <a:ln/>
        </p:spPr>
        <p:txBody>
          <a:bodyPr wrap="square" lIns="0" tIns="0" rIns="0" bIns="0" rtlCol="0" anchor="t">
            <a:spAutoFit/>
          </a:bodyPr>
          <a:lstStyle/>
          <a:p>
            <a:pPr marL="0" indent="0">
              <a:lnSpc>
                <a:spcPts val="1800"/>
              </a:lnSpc>
              <a:buNone/>
            </a:pPr>
            <a:r>
              <a:rPr lang="en-US" sz="1120" dirty="0">
                <a:solidFill>
                  <a:srgbClr val="333333"/>
                </a:solidFill>
                <a:latin typeface="Calibri" pitchFamily="34" charset="0"/>
                <a:ea typeface="Calibri" pitchFamily="34" charset="-122"/>
                <a:cs typeface="Calibri" pitchFamily="34" charset="-120"/>
              </a:rPr>
              <a:t>Los datos se agruparon y se sumó el número de matriculados por programa, institución, año y semestre, resultando en una fila única para cada combinación sin distinción de género.</a:t>
            </a:r>
            <a:endParaRPr lang="en-US" sz="1120" dirty="0"/>
          </a:p>
        </p:txBody>
      </p:sp>
      <p:sp>
        <p:nvSpPr>
          <p:cNvPr id="53" name="Text 23"/>
          <p:cNvSpPr/>
          <p:nvPr/>
        </p:nvSpPr>
        <p:spPr>
          <a:xfrm>
            <a:off x="457200" y="6515100"/>
            <a:ext cx="4770046"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6B7280"/>
                </a:solidFill>
                <a:latin typeface="Calibri" pitchFamily="34" charset="0"/>
                <a:ea typeface="Calibri" pitchFamily="34" charset="-122"/>
                <a:cs typeface="Calibri" pitchFamily="34" charset="-120"/>
              </a:rPr>
              <a:t>Análisis y Predicción de la Demanda de Educación Superior en Colombia</a:t>
            </a:r>
            <a:endParaRPr lang="en-US" sz="98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6096000" cy="628650"/>
          </a:xfrm>
          <a:prstGeom prst="rect">
            <a:avLst/>
          </a:prstGeom>
        </p:spPr>
      </p:pic>
      <p:pic>
        <p:nvPicPr>
          <p:cNvPr id="4" name="Image 2" descr="preencoded.png"/>
          <p:cNvPicPr>
            <a:picLocks noChangeAspect="1"/>
          </p:cNvPicPr>
          <p:nvPr/>
        </p:nvPicPr>
        <p:blipFill>
          <a:blip r:embed="rId5"/>
          <a:stretch>
            <a:fillRect/>
          </a:stretch>
        </p:blipFill>
        <p:spPr>
          <a:xfrm>
            <a:off x="381000" y="857250"/>
            <a:ext cx="5600700" cy="1657350"/>
          </a:xfrm>
          <a:prstGeom prst="rect">
            <a:avLst/>
          </a:prstGeom>
        </p:spPr>
      </p:pic>
      <p:pic>
        <p:nvPicPr>
          <p:cNvPr id="5" name="Image 3" descr="preencoded.png"/>
          <p:cNvPicPr>
            <a:picLocks noChangeAspect="1"/>
          </p:cNvPicPr>
          <p:nvPr/>
        </p:nvPicPr>
        <p:blipFill>
          <a:blip r:embed="rId6"/>
          <a:stretch>
            <a:fillRect/>
          </a:stretch>
        </p:blipFill>
        <p:spPr>
          <a:xfrm>
            <a:off x="571500" y="1047750"/>
            <a:ext cx="476250" cy="476250"/>
          </a:xfrm>
          <a:prstGeom prst="rect">
            <a:avLst/>
          </a:prstGeom>
        </p:spPr>
      </p:pic>
      <p:pic>
        <p:nvPicPr>
          <p:cNvPr id="6" name="Image 4" descr="preencoded.png"/>
          <p:cNvPicPr>
            <a:picLocks noChangeAspect="1"/>
          </p:cNvPicPr>
          <p:nvPr/>
        </p:nvPicPr>
        <p:blipFill>
          <a:blip r:embed="rId7"/>
          <a:stretch>
            <a:fillRect/>
          </a:stretch>
        </p:blipFill>
        <p:spPr>
          <a:xfrm>
            <a:off x="723900" y="1152525"/>
            <a:ext cx="171450" cy="266700"/>
          </a:xfrm>
          <a:prstGeom prst="rect">
            <a:avLst/>
          </a:prstGeom>
        </p:spPr>
      </p:pic>
      <p:pic>
        <p:nvPicPr>
          <p:cNvPr id="7" name="Image 5" descr="preencoded.png"/>
          <p:cNvPicPr>
            <a:picLocks noChangeAspect="1"/>
          </p:cNvPicPr>
          <p:nvPr/>
        </p:nvPicPr>
        <p:blipFill>
          <a:blip r:embed="rId8"/>
          <a:stretch>
            <a:fillRect/>
          </a:stretch>
        </p:blipFill>
        <p:spPr>
          <a:xfrm>
            <a:off x="381000" y="2743200"/>
            <a:ext cx="5600700" cy="3619500"/>
          </a:xfrm>
          <a:prstGeom prst="rect">
            <a:avLst/>
          </a:prstGeom>
        </p:spPr>
      </p:pic>
      <p:pic>
        <p:nvPicPr>
          <p:cNvPr id="8" name="Image 6" descr="preencoded.png"/>
          <p:cNvPicPr>
            <a:picLocks noChangeAspect="1"/>
          </p:cNvPicPr>
          <p:nvPr/>
        </p:nvPicPr>
        <p:blipFill>
          <a:blip r:embed="rId9"/>
          <a:stretch>
            <a:fillRect/>
          </a:stretch>
        </p:blipFill>
        <p:spPr>
          <a:xfrm>
            <a:off x="571500" y="2933700"/>
            <a:ext cx="476250" cy="476250"/>
          </a:xfrm>
          <a:prstGeom prst="rect">
            <a:avLst/>
          </a:prstGeom>
        </p:spPr>
      </p:pic>
      <p:pic>
        <p:nvPicPr>
          <p:cNvPr id="9" name="Image 7" descr="preencoded.png"/>
          <p:cNvPicPr>
            <a:picLocks noChangeAspect="1"/>
          </p:cNvPicPr>
          <p:nvPr/>
        </p:nvPicPr>
        <p:blipFill>
          <a:blip r:embed="rId10"/>
          <a:stretch>
            <a:fillRect/>
          </a:stretch>
        </p:blipFill>
        <p:spPr>
          <a:xfrm>
            <a:off x="714375" y="3038475"/>
            <a:ext cx="190500" cy="266700"/>
          </a:xfrm>
          <a:prstGeom prst="rect">
            <a:avLst/>
          </a:prstGeom>
        </p:spPr>
      </p:pic>
      <p:pic>
        <p:nvPicPr>
          <p:cNvPr id="10" name="Image 8" descr="preencoded.png"/>
          <p:cNvPicPr>
            <a:picLocks noChangeAspect="1"/>
          </p:cNvPicPr>
          <p:nvPr/>
        </p:nvPicPr>
        <p:blipFill>
          <a:blip r:embed="rId11"/>
          <a:stretch>
            <a:fillRect/>
          </a:stretch>
        </p:blipFill>
        <p:spPr>
          <a:xfrm>
            <a:off x="571500" y="3524250"/>
            <a:ext cx="5219700" cy="304800"/>
          </a:xfrm>
          <a:prstGeom prst="rect">
            <a:avLst/>
          </a:prstGeom>
        </p:spPr>
      </p:pic>
      <p:pic>
        <p:nvPicPr>
          <p:cNvPr id="11" name="Image 9" descr="preencoded.png"/>
          <p:cNvPicPr>
            <a:picLocks noChangeAspect="1"/>
          </p:cNvPicPr>
          <p:nvPr/>
        </p:nvPicPr>
        <p:blipFill>
          <a:blip r:embed="rId11"/>
          <a:stretch>
            <a:fillRect/>
          </a:stretch>
        </p:blipFill>
        <p:spPr>
          <a:xfrm>
            <a:off x="571500" y="3943350"/>
            <a:ext cx="5219700" cy="304800"/>
          </a:xfrm>
          <a:prstGeom prst="rect">
            <a:avLst/>
          </a:prstGeom>
        </p:spPr>
      </p:pic>
      <p:pic>
        <p:nvPicPr>
          <p:cNvPr id="12" name="Image 10" descr="preencoded.png"/>
          <p:cNvPicPr>
            <a:picLocks noChangeAspect="1"/>
          </p:cNvPicPr>
          <p:nvPr/>
        </p:nvPicPr>
        <p:blipFill>
          <a:blip r:embed="rId11"/>
          <a:stretch>
            <a:fillRect/>
          </a:stretch>
        </p:blipFill>
        <p:spPr>
          <a:xfrm>
            <a:off x="571500" y="4362450"/>
            <a:ext cx="5219700" cy="304800"/>
          </a:xfrm>
          <a:prstGeom prst="rect">
            <a:avLst/>
          </a:prstGeom>
        </p:spPr>
      </p:pic>
      <p:pic>
        <p:nvPicPr>
          <p:cNvPr id="13" name="Image 11" descr="preencoded.png"/>
          <p:cNvPicPr>
            <a:picLocks noChangeAspect="1"/>
          </p:cNvPicPr>
          <p:nvPr/>
        </p:nvPicPr>
        <p:blipFill>
          <a:blip r:embed="rId11"/>
          <a:stretch>
            <a:fillRect/>
          </a:stretch>
        </p:blipFill>
        <p:spPr>
          <a:xfrm>
            <a:off x="571500" y="4781550"/>
            <a:ext cx="5219700" cy="304800"/>
          </a:xfrm>
          <a:prstGeom prst="rect">
            <a:avLst/>
          </a:prstGeom>
        </p:spPr>
      </p:pic>
      <p:pic>
        <p:nvPicPr>
          <p:cNvPr id="14" name="Image 12" descr="preencoded.png"/>
          <p:cNvPicPr>
            <a:picLocks noChangeAspect="1"/>
          </p:cNvPicPr>
          <p:nvPr/>
        </p:nvPicPr>
        <p:blipFill>
          <a:blip r:embed="rId11"/>
          <a:stretch>
            <a:fillRect/>
          </a:stretch>
        </p:blipFill>
        <p:spPr>
          <a:xfrm>
            <a:off x="571500" y="5200650"/>
            <a:ext cx="5219700" cy="304800"/>
          </a:xfrm>
          <a:prstGeom prst="rect">
            <a:avLst/>
          </a:prstGeom>
        </p:spPr>
      </p:pic>
      <p:pic>
        <p:nvPicPr>
          <p:cNvPr id="15" name="Image 13" descr="preencoded.png"/>
          <p:cNvPicPr>
            <a:picLocks noChangeAspect="1"/>
          </p:cNvPicPr>
          <p:nvPr/>
        </p:nvPicPr>
        <p:blipFill>
          <a:blip r:embed="rId12"/>
          <a:stretch>
            <a:fillRect/>
          </a:stretch>
        </p:blipFill>
        <p:spPr>
          <a:xfrm>
            <a:off x="6210300" y="857250"/>
            <a:ext cx="5600700" cy="5505450"/>
          </a:xfrm>
          <a:prstGeom prst="rect">
            <a:avLst/>
          </a:prstGeom>
        </p:spPr>
      </p:pic>
      <p:pic>
        <p:nvPicPr>
          <p:cNvPr id="16" name="Image 14" descr="preencoded.png"/>
          <p:cNvPicPr>
            <a:picLocks noChangeAspect="1"/>
          </p:cNvPicPr>
          <p:nvPr/>
        </p:nvPicPr>
        <p:blipFill>
          <a:blip r:embed="rId13"/>
          <a:stretch>
            <a:fillRect/>
          </a:stretch>
        </p:blipFill>
        <p:spPr>
          <a:xfrm>
            <a:off x="6400800" y="1047750"/>
            <a:ext cx="476250" cy="476250"/>
          </a:xfrm>
          <a:prstGeom prst="rect">
            <a:avLst/>
          </a:prstGeom>
        </p:spPr>
      </p:pic>
      <p:pic>
        <p:nvPicPr>
          <p:cNvPr id="17" name="Image 15" descr="preencoded.png"/>
          <p:cNvPicPr>
            <a:picLocks noChangeAspect="1"/>
          </p:cNvPicPr>
          <p:nvPr/>
        </p:nvPicPr>
        <p:blipFill>
          <a:blip r:embed="rId14"/>
          <a:stretch>
            <a:fillRect/>
          </a:stretch>
        </p:blipFill>
        <p:spPr>
          <a:xfrm>
            <a:off x="6519863" y="1152525"/>
            <a:ext cx="238125" cy="266700"/>
          </a:xfrm>
          <a:prstGeom prst="rect">
            <a:avLst/>
          </a:prstGeom>
        </p:spPr>
      </p:pic>
      <p:pic>
        <p:nvPicPr>
          <p:cNvPr id="18" name="Image 16" descr="preencoded.png"/>
          <p:cNvPicPr>
            <a:picLocks noChangeAspect="1"/>
          </p:cNvPicPr>
          <p:nvPr/>
        </p:nvPicPr>
        <p:blipFill>
          <a:blip r:embed="rId15"/>
          <a:stretch>
            <a:fillRect/>
          </a:stretch>
        </p:blipFill>
        <p:spPr>
          <a:xfrm>
            <a:off x="6400800" y="1676400"/>
            <a:ext cx="2533650" cy="914400"/>
          </a:xfrm>
          <a:prstGeom prst="rect">
            <a:avLst/>
          </a:prstGeom>
        </p:spPr>
      </p:pic>
      <p:pic>
        <p:nvPicPr>
          <p:cNvPr id="19" name="Image 17" descr="preencoded.png"/>
          <p:cNvPicPr>
            <a:picLocks noChangeAspect="1"/>
          </p:cNvPicPr>
          <p:nvPr/>
        </p:nvPicPr>
        <p:blipFill>
          <a:blip r:embed="rId16"/>
          <a:stretch>
            <a:fillRect/>
          </a:stretch>
        </p:blipFill>
        <p:spPr>
          <a:xfrm>
            <a:off x="6515100" y="1790700"/>
            <a:ext cx="228600" cy="228600"/>
          </a:xfrm>
          <a:prstGeom prst="rect">
            <a:avLst/>
          </a:prstGeom>
        </p:spPr>
      </p:pic>
      <p:pic>
        <p:nvPicPr>
          <p:cNvPr id="20" name="Image 18" descr="preencoded.png"/>
          <p:cNvPicPr>
            <a:picLocks noChangeAspect="1"/>
          </p:cNvPicPr>
          <p:nvPr/>
        </p:nvPicPr>
        <p:blipFill>
          <a:blip r:embed="rId17"/>
          <a:stretch>
            <a:fillRect/>
          </a:stretch>
        </p:blipFill>
        <p:spPr>
          <a:xfrm>
            <a:off x="9086850" y="1676400"/>
            <a:ext cx="2533650" cy="914400"/>
          </a:xfrm>
          <a:prstGeom prst="rect">
            <a:avLst/>
          </a:prstGeom>
        </p:spPr>
      </p:pic>
      <p:pic>
        <p:nvPicPr>
          <p:cNvPr id="21" name="Image 19" descr="preencoded.png"/>
          <p:cNvPicPr>
            <a:picLocks noChangeAspect="1"/>
          </p:cNvPicPr>
          <p:nvPr/>
        </p:nvPicPr>
        <p:blipFill>
          <a:blip r:embed="rId16"/>
          <a:stretch>
            <a:fillRect/>
          </a:stretch>
        </p:blipFill>
        <p:spPr>
          <a:xfrm>
            <a:off x="9201150" y="1790700"/>
            <a:ext cx="228600" cy="228600"/>
          </a:xfrm>
          <a:prstGeom prst="rect">
            <a:avLst/>
          </a:prstGeom>
        </p:spPr>
      </p:pic>
      <p:pic>
        <p:nvPicPr>
          <p:cNvPr id="22" name="Image 20" descr="preencoded.png"/>
          <p:cNvPicPr>
            <a:picLocks noChangeAspect="1"/>
          </p:cNvPicPr>
          <p:nvPr/>
        </p:nvPicPr>
        <p:blipFill>
          <a:blip r:embed="rId15"/>
          <a:stretch>
            <a:fillRect/>
          </a:stretch>
        </p:blipFill>
        <p:spPr>
          <a:xfrm>
            <a:off x="6400800" y="2743200"/>
            <a:ext cx="2533650" cy="914400"/>
          </a:xfrm>
          <a:prstGeom prst="rect">
            <a:avLst/>
          </a:prstGeom>
        </p:spPr>
      </p:pic>
      <p:pic>
        <p:nvPicPr>
          <p:cNvPr id="23" name="Image 21" descr="preencoded.png"/>
          <p:cNvPicPr>
            <a:picLocks noChangeAspect="1"/>
          </p:cNvPicPr>
          <p:nvPr/>
        </p:nvPicPr>
        <p:blipFill>
          <a:blip r:embed="rId16"/>
          <a:stretch>
            <a:fillRect/>
          </a:stretch>
        </p:blipFill>
        <p:spPr>
          <a:xfrm>
            <a:off x="6515100" y="2857500"/>
            <a:ext cx="228600" cy="228600"/>
          </a:xfrm>
          <a:prstGeom prst="rect">
            <a:avLst/>
          </a:prstGeom>
        </p:spPr>
      </p:pic>
      <p:pic>
        <p:nvPicPr>
          <p:cNvPr id="24" name="Image 22" descr="preencoded.png"/>
          <p:cNvPicPr>
            <a:picLocks noChangeAspect="1"/>
          </p:cNvPicPr>
          <p:nvPr/>
        </p:nvPicPr>
        <p:blipFill>
          <a:blip r:embed="rId17"/>
          <a:stretch>
            <a:fillRect/>
          </a:stretch>
        </p:blipFill>
        <p:spPr>
          <a:xfrm>
            <a:off x="9086850" y="2743200"/>
            <a:ext cx="2533650" cy="914400"/>
          </a:xfrm>
          <a:prstGeom prst="rect">
            <a:avLst/>
          </a:prstGeom>
        </p:spPr>
      </p:pic>
      <p:pic>
        <p:nvPicPr>
          <p:cNvPr id="25" name="Image 23" descr="preencoded.png"/>
          <p:cNvPicPr>
            <a:picLocks noChangeAspect="1"/>
          </p:cNvPicPr>
          <p:nvPr/>
        </p:nvPicPr>
        <p:blipFill>
          <a:blip r:embed="rId16"/>
          <a:stretch>
            <a:fillRect/>
          </a:stretch>
        </p:blipFill>
        <p:spPr>
          <a:xfrm>
            <a:off x="9201150" y="2857500"/>
            <a:ext cx="228600" cy="228600"/>
          </a:xfrm>
          <a:prstGeom prst="rect">
            <a:avLst/>
          </a:prstGeom>
        </p:spPr>
      </p:pic>
      <p:pic>
        <p:nvPicPr>
          <p:cNvPr id="26" name="Image 24" descr="preencoded.png"/>
          <p:cNvPicPr>
            <a:picLocks noChangeAspect="1"/>
          </p:cNvPicPr>
          <p:nvPr/>
        </p:nvPicPr>
        <p:blipFill>
          <a:blip r:embed="rId18"/>
          <a:stretch>
            <a:fillRect/>
          </a:stretch>
        </p:blipFill>
        <p:spPr>
          <a:xfrm>
            <a:off x="6400800" y="3810000"/>
            <a:ext cx="5219700" cy="1104900"/>
          </a:xfrm>
          <a:prstGeom prst="rect">
            <a:avLst/>
          </a:prstGeom>
        </p:spPr>
      </p:pic>
      <p:pic>
        <p:nvPicPr>
          <p:cNvPr id="27" name="Image 25" descr="preencoded.png"/>
          <p:cNvPicPr>
            <a:picLocks noChangeAspect="1"/>
          </p:cNvPicPr>
          <p:nvPr/>
        </p:nvPicPr>
        <p:blipFill>
          <a:blip r:embed="rId19"/>
          <a:stretch>
            <a:fillRect/>
          </a:stretch>
        </p:blipFill>
        <p:spPr>
          <a:xfrm>
            <a:off x="6553200" y="4000500"/>
            <a:ext cx="152400" cy="152400"/>
          </a:xfrm>
          <a:prstGeom prst="rect">
            <a:avLst/>
          </a:prstGeom>
        </p:spPr>
      </p:pic>
      <p:sp>
        <p:nvSpPr>
          <p:cNvPr id="28" name="Text 0"/>
          <p:cNvSpPr/>
          <p:nvPr/>
        </p:nvSpPr>
        <p:spPr>
          <a:xfrm>
            <a:off x="285750" y="142875"/>
            <a:ext cx="6076950" cy="342900"/>
          </a:xfrm>
          <a:prstGeom prst="rect">
            <a:avLst/>
          </a:prstGeom>
          <a:noFill/>
          <a:ln/>
        </p:spPr>
        <p:txBody>
          <a:bodyPr wrap="square" lIns="0" tIns="0" rIns="0" bIns="0" rtlCol="0" anchor="t">
            <a:spAutoFit/>
          </a:bodyPr>
          <a:lstStyle/>
          <a:p>
            <a:pPr marL="0" indent="0">
              <a:lnSpc>
                <a:spcPts val="2700"/>
              </a:lnSpc>
              <a:buNone/>
            </a:pPr>
            <a:r>
              <a:rPr lang="en-US" sz="2040" b="1" dirty="0">
                <a:solidFill>
                  <a:srgbClr val="FFFFFF"/>
                </a:solidFill>
                <a:latin typeface="Calibri" pitchFamily="34" charset="0"/>
                <a:ea typeface="Calibri" pitchFamily="34" charset="-122"/>
                <a:cs typeface="Calibri" pitchFamily="34" charset="-120"/>
              </a:rPr>
              <a:t>Modelo de Machine Learning</a:t>
            </a:r>
            <a:endParaRPr lang="en-US" sz="2040" dirty="0"/>
          </a:p>
        </p:txBody>
      </p:sp>
      <p:sp>
        <p:nvSpPr>
          <p:cNvPr id="29" name="Text 1"/>
          <p:cNvSpPr/>
          <p:nvPr/>
        </p:nvSpPr>
        <p:spPr>
          <a:xfrm>
            <a:off x="1200150" y="1152525"/>
            <a:ext cx="2631653"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Random Forest Regressor</a:t>
            </a:r>
            <a:endParaRPr lang="en-US" sz="1380" dirty="0"/>
          </a:p>
        </p:txBody>
      </p:sp>
      <p:sp>
        <p:nvSpPr>
          <p:cNvPr id="30" name="Text 2"/>
          <p:cNvSpPr/>
          <p:nvPr/>
        </p:nvSpPr>
        <p:spPr>
          <a:xfrm>
            <a:off x="571500" y="1638300"/>
            <a:ext cx="5219700" cy="685800"/>
          </a:xfrm>
          <a:prstGeom prst="rect">
            <a:avLst/>
          </a:prstGeom>
          <a:noFill/>
          <a:ln/>
        </p:spPr>
        <p:txBody>
          <a:bodyPr wrap="square" lIns="0" tIns="0" rIns="0" bIns="0" rtlCol="0" anchor="t">
            <a:spAutoFit/>
          </a:bodyPr>
          <a:lstStyle/>
          <a:p>
            <a:pPr marL="0" indent="0">
              <a:lnSpc>
                <a:spcPts val="1800"/>
              </a:lnSpc>
              <a:buNone/>
            </a:pPr>
            <a:r>
              <a:rPr lang="en-US" sz="1120" dirty="0">
                <a:solidFill>
                  <a:srgbClr val="333333"/>
                </a:solidFill>
                <a:latin typeface="Calibri" pitchFamily="34" charset="0"/>
                <a:ea typeface="Calibri" pitchFamily="34" charset="-122"/>
                <a:cs typeface="Calibri" pitchFamily="34" charset="-120"/>
              </a:rPr>
              <a:t>Un algoritmo que combina múltiples árboles de decisión para reducir el sobreajuste y mejorar la precisión. Cada árbol en el bosque hace predicciones y el modelo final devuelve la media de todas las predicciones.</a:t>
            </a:r>
            <a:endParaRPr lang="en-US" sz="1120" dirty="0"/>
          </a:p>
        </p:txBody>
      </p:sp>
      <p:sp>
        <p:nvSpPr>
          <p:cNvPr id="31" name="Text 3"/>
          <p:cNvSpPr/>
          <p:nvPr/>
        </p:nvSpPr>
        <p:spPr>
          <a:xfrm>
            <a:off x="1200150" y="3038475"/>
            <a:ext cx="2853318"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Justificación de la Selección</a:t>
            </a:r>
            <a:endParaRPr lang="en-US" sz="1380" dirty="0"/>
          </a:p>
        </p:txBody>
      </p:sp>
      <p:sp>
        <p:nvSpPr>
          <p:cNvPr id="32" name="Text 4"/>
          <p:cNvSpPr/>
          <p:nvPr/>
        </p:nvSpPr>
        <p:spPr>
          <a:xfrm>
            <a:off x="685800" y="3590925"/>
            <a:ext cx="3120985" cy="161925"/>
          </a:xfrm>
          <a:prstGeom prst="rect">
            <a:avLst/>
          </a:prstGeom>
          <a:noFill/>
          <a:ln/>
        </p:spPr>
        <p:txBody>
          <a:bodyPr wrap="square" lIns="0" tIns="0" rIns="0" bIns="0" rtlCol="0" anchor="t">
            <a:spAutoFit/>
          </a:bodyPr>
          <a:lstStyle/>
          <a:p>
            <a:pPr marL="0" indent="0" algn="l">
              <a:lnSpc>
                <a:spcPts val="1800"/>
              </a:lnSpc>
              <a:buNone/>
            </a:pPr>
            <a:r>
              <a:rPr lang="en-US" sz="1120" b="1" dirty="0">
                <a:solidFill>
                  <a:srgbClr val="333333"/>
                </a:solidFill>
                <a:latin typeface="Calibri" pitchFamily="34" charset="0"/>
                <a:ea typeface="Calibri" pitchFamily="34" charset="-122"/>
                <a:cs typeface="Calibri" pitchFamily="34" charset="-120"/>
              </a:rPr>
              <a:t>Simplicidad y eficiencia computacional</a:t>
            </a:r>
            <a:endParaRPr lang="en-US" sz="1120" dirty="0"/>
          </a:p>
        </p:txBody>
      </p:sp>
      <p:sp>
        <p:nvSpPr>
          <p:cNvPr id="33" name="Text 5"/>
          <p:cNvSpPr/>
          <p:nvPr/>
        </p:nvSpPr>
        <p:spPr>
          <a:xfrm>
            <a:off x="685800" y="4010025"/>
            <a:ext cx="2254463" cy="161925"/>
          </a:xfrm>
          <a:prstGeom prst="rect">
            <a:avLst/>
          </a:prstGeom>
          <a:noFill/>
          <a:ln/>
        </p:spPr>
        <p:txBody>
          <a:bodyPr wrap="square" lIns="0" tIns="0" rIns="0" bIns="0" rtlCol="0" anchor="t">
            <a:spAutoFit/>
          </a:bodyPr>
          <a:lstStyle/>
          <a:p>
            <a:pPr marL="0" indent="0" algn="l">
              <a:lnSpc>
                <a:spcPts val="1800"/>
              </a:lnSpc>
              <a:buNone/>
            </a:pPr>
            <a:r>
              <a:rPr lang="en-US" sz="1120" b="1" dirty="0">
                <a:solidFill>
                  <a:srgbClr val="333333"/>
                </a:solidFill>
                <a:latin typeface="Calibri" pitchFamily="34" charset="0"/>
                <a:ea typeface="Calibri" pitchFamily="34" charset="-122"/>
                <a:cs typeface="Calibri" pitchFamily="34" charset="-120"/>
              </a:rPr>
              <a:t>Capacidad de interpretación</a:t>
            </a:r>
            <a:endParaRPr lang="en-US" sz="1120" dirty="0"/>
          </a:p>
        </p:txBody>
      </p:sp>
      <p:sp>
        <p:nvSpPr>
          <p:cNvPr id="34" name="Text 6"/>
          <p:cNvSpPr/>
          <p:nvPr/>
        </p:nvSpPr>
        <p:spPr>
          <a:xfrm>
            <a:off x="685800" y="4429125"/>
            <a:ext cx="2133317" cy="161925"/>
          </a:xfrm>
          <a:prstGeom prst="rect">
            <a:avLst/>
          </a:prstGeom>
          <a:noFill/>
          <a:ln/>
        </p:spPr>
        <p:txBody>
          <a:bodyPr wrap="square" lIns="0" tIns="0" rIns="0" bIns="0" rtlCol="0" anchor="t">
            <a:spAutoFit/>
          </a:bodyPr>
          <a:lstStyle/>
          <a:p>
            <a:pPr marL="0" indent="0" algn="l">
              <a:lnSpc>
                <a:spcPts val="1800"/>
              </a:lnSpc>
              <a:buNone/>
            </a:pPr>
            <a:r>
              <a:rPr lang="en-US" sz="1120" b="1" dirty="0">
                <a:solidFill>
                  <a:srgbClr val="333333"/>
                </a:solidFill>
                <a:latin typeface="Calibri" pitchFamily="34" charset="0"/>
                <a:ea typeface="Calibri" pitchFamily="34" charset="-122"/>
                <a:cs typeface="Calibri" pitchFamily="34" charset="-120"/>
              </a:rPr>
              <a:t>Reducción del sobreajuste</a:t>
            </a:r>
            <a:endParaRPr lang="en-US" sz="1120" dirty="0"/>
          </a:p>
        </p:txBody>
      </p:sp>
      <p:sp>
        <p:nvSpPr>
          <p:cNvPr id="35" name="Text 7"/>
          <p:cNvSpPr/>
          <p:nvPr/>
        </p:nvSpPr>
        <p:spPr>
          <a:xfrm>
            <a:off x="685800" y="4848225"/>
            <a:ext cx="2664559" cy="161925"/>
          </a:xfrm>
          <a:prstGeom prst="rect">
            <a:avLst/>
          </a:prstGeom>
          <a:noFill/>
          <a:ln/>
        </p:spPr>
        <p:txBody>
          <a:bodyPr wrap="square" lIns="0" tIns="0" rIns="0" bIns="0" rtlCol="0" anchor="t">
            <a:spAutoFit/>
          </a:bodyPr>
          <a:lstStyle/>
          <a:p>
            <a:pPr marL="0" indent="0" algn="l">
              <a:lnSpc>
                <a:spcPts val="1800"/>
              </a:lnSpc>
              <a:buNone/>
            </a:pPr>
            <a:r>
              <a:rPr lang="en-US" sz="1120" b="1" dirty="0">
                <a:solidFill>
                  <a:srgbClr val="333333"/>
                </a:solidFill>
                <a:latin typeface="Calibri" pitchFamily="34" charset="0"/>
                <a:ea typeface="Calibri" pitchFamily="34" charset="-122"/>
                <a:cs typeface="Calibri" pitchFamily="34" charset="-120"/>
              </a:rPr>
              <a:t>Captura de relaciones no lineales</a:t>
            </a:r>
            <a:endParaRPr lang="en-US" sz="1120" dirty="0"/>
          </a:p>
        </p:txBody>
      </p:sp>
      <p:sp>
        <p:nvSpPr>
          <p:cNvPr id="36" name="Text 8"/>
          <p:cNvSpPr/>
          <p:nvPr/>
        </p:nvSpPr>
        <p:spPr>
          <a:xfrm>
            <a:off x="685800" y="5267325"/>
            <a:ext cx="3362786" cy="161925"/>
          </a:xfrm>
          <a:prstGeom prst="rect">
            <a:avLst/>
          </a:prstGeom>
          <a:noFill/>
          <a:ln/>
        </p:spPr>
        <p:txBody>
          <a:bodyPr wrap="square" lIns="0" tIns="0" rIns="0" bIns="0" rtlCol="0" anchor="t">
            <a:spAutoFit/>
          </a:bodyPr>
          <a:lstStyle/>
          <a:p>
            <a:pPr marL="0" indent="0" algn="l">
              <a:lnSpc>
                <a:spcPts val="1800"/>
              </a:lnSpc>
              <a:buNone/>
            </a:pPr>
            <a:r>
              <a:rPr lang="en-US" sz="1120" b="1" dirty="0">
                <a:solidFill>
                  <a:srgbClr val="333333"/>
                </a:solidFill>
                <a:latin typeface="Calibri" pitchFamily="34" charset="0"/>
                <a:ea typeface="Calibri" pitchFamily="34" charset="-122"/>
                <a:cs typeface="Calibri" pitchFamily="34" charset="-120"/>
              </a:rPr>
              <a:t>Manejo de datos con alta dimensionalidad</a:t>
            </a:r>
            <a:endParaRPr lang="en-US" sz="1120" dirty="0"/>
          </a:p>
        </p:txBody>
      </p:sp>
      <p:sp>
        <p:nvSpPr>
          <p:cNvPr id="37" name="Text 9"/>
          <p:cNvSpPr/>
          <p:nvPr/>
        </p:nvSpPr>
        <p:spPr>
          <a:xfrm>
            <a:off x="7029450" y="1152525"/>
            <a:ext cx="2655064"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Proceso de Entrenamiento</a:t>
            </a:r>
            <a:endParaRPr lang="en-US" sz="1380" dirty="0"/>
          </a:p>
        </p:txBody>
      </p:sp>
      <p:sp>
        <p:nvSpPr>
          <p:cNvPr id="38" name="Text 10"/>
          <p:cNvSpPr/>
          <p:nvPr/>
        </p:nvSpPr>
        <p:spPr>
          <a:xfrm>
            <a:off x="6586984" y="1790700"/>
            <a:ext cx="93315"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92400E"/>
                </a:solidFill>
                <a:latin typeface="Calibri" pitchFamily="34" charset="0"/>
                <a:ea typeface="Calibri" pitchFamily="34" charset="-122"/>
                <a:cs typeface="Calibri" pitchFamily="34" charset="-120"/>
              </a:rPr>
              <a:t>1</a:t>
            </a:r>
            <a:endParaRPr lang="en-US" sz="1120" dirty="0"/>
          </a:p>
        </p:txBody>
      </p:sp>
      <p:sp>
        <p:nvSpPr>
          <p:cNvPr id="39" name="Text 11"/>
          <p:cNvSpPr/>
          <p:nvPr/>
        </p:nvSpPr>
        <p:spPr>
          <a:xfrm>
            <a:off x="6819900" y="1790700"/>
            <a:ext cx="1406604"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333333"/>
                </a:solidFill>
                <a:latin typeface="Calibri" pitchFamily="34" charset="0"/>
                <a:ea typeface="Calibri" pitchFamily="34" charset="-122"/>
                <a:cs typeface="Calibri" pitchFamily="34" charset="-120"/>
              </a:rPr>
              <a:t>División de Datos</a:t>
            </a:r>
            <a:endParaRPr lang="en-US" sz="1120" dirty="0"/>
          </a:p>
        </p:txBody>
      </p:sp>
      <p:sp>
        <p:nvSpPr>
          <p:cNvPr id="40" name="Text 12"/>
          <p:cNvSpPr/>
          <p:nvPr/>
        </p:nvSpPr>
        <p:spPr>
          <a:xfrm>
            <a:off x="6515100" y="2095500"/>
            <a:ext cx="2305050" cy="381000"/>
          </a:xfrm>
          <a:prstGeom prst="rect">
            <a:avLst/>
          </a:prstGeom>
          <a:noFill/>
          <a:ln/>
        </p:spPr>
        <p:txBody>
          <a:bodyPr wrap="square" lIns="0" tIns="0" rIns="0" bIns="0" rtlCol="0" anchor="t">
            <a:spAutoFit/>
          </a:bodyPr>
          <a:lstStyle/>
          <a:p>
            <a:pPr marL="0" indent="0">
              <a:lnSpc>
                <a:spcPts val="1500"/>
              </a:lnSpc>
              <a:buNone/>
            </a:pPr>
            <a:r>
              <a:rPr lang="en-US" sz="980" dirty="0">
                <a:solidFill>
                  <a:srgbClr val="333333"/>
                </a:solidFill>
                <a:latin typeface="Calibri" pitchFamily="34" charset="0"/>
                <a:ea typeface="Calibri" pitchFamily="34" charset="-122"/>
                <a:cs typeface="Calibri" pitchFamily="34" charset="-120"/>
              </a:rPr>
              <a:t>80% para entrenamiento y 20% para prueba</a:t>
            </a:r>
            <a:endParaRPr lang="en-US" sz="980" dirty="0"/>
          </a:p>
        </p:txBody>
      </p:sp>
      <p:sp>
        <p:nvSpPr>
          <p:cNvPr id="41" name="Text 13"/>
          <p:cNvSpPr/>
          <p:nvPr/>
        </p:nvSpPr>
        <p:spPr>
          <a:xfrm>
            <a:off x="9273034" y="1790700"/>
            <a:ext cx="93315"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92400E"/>
                </a:solidFill>
                <a:latin typeface="Calibri" pitchFamily="34" charset="0"/>
                <a:ea typeface="Calibri" pitchFamily="34" charset="-122"/>
                <a:cs typeface="Calibri" pitchFamily="34" charset="-120"/>
              </a:rPr>
              <a:t>2</a:t>
            </a:r>
            <a:endParaRPr lang="en-US" sz="1120" dirty="0"/>
          </a:p>
        </p:txBody>
      </p:sp>
      <p:sp>
        <p:nvSpPr>
          <p:cNvPr id="42" name="Text 14"/>
          <p:cNvSpPr/>
          <p:nvPr/>
        </p:nvSpPr>
        <p:spPr>
          <a:xfrm>
            <a:off x="9505950" y="1790700"/>
            <a:ext cx="1462757"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333333"/>
                </a:solidFill>
                <a:latin typeface="Calibri" pitchFamily="34" charset="0"/>
                <a:ea typeface="Calibri" pitchFamily="34" charset="-122"/>
                <a:cs typeface="Calibri" pitchFamily="34" charset="-120"/>
              </a:rPr>
              <a:t>Preprocesamiento</a:t>
            </a:r>
            <a:endParaRPr lang="en-US" sz="1120" dirty="0"/>
          </a:p>
        </p:txBody>
      </p:sp>
      <p:sp>
        <p:nvSpPr>
          <p:cNvPr id="43" name="Text 15"/>
          <p:cNvSpPr/>
          <p:nvPr/>
        </p:nvSpPr>
        <p:spPr>
          <a:xfrm>
            <a:off x="9201150" y="2095500"/>
            <a:ext cx="2305050" cy="381000"/>
          </a:xfrm>
          <a:prstGeom prst="rect">
            <a:avLst/>
          </a:prstGeom>
          <a:noFill/>
          <a:ln/>
        </p:spPr>
        <p:txBody>
          <a:bodyPr wrap="square" lIns="0" tIns="0" rIns="0" bIns="0" rtlCol="0" anchor="t">
            <a:spAutoFit/>
          </a:bodyPr>
          <a:lstStyle/>
          <a:p>
            <a:pPr marL="0" indent="0">
              <a:lnSpc>
                <a:spcPts val="1500"/>
              </a:lnSpc>
              <a:buNone/>
            </a:pPr>
            <a:r>
              <a:rPr lang="en-US" sz="980" dirty="0">
                <a:solidFill>
                  <a:srgbClr val="333333"/>
                </a:solidFill>
                <a:latin typeface="Calibri" pitchFamily="34" charset="0"/>
                <a:ea typeface="Calibri" pitchFamily="34" charset="-122"/>
                <a:cs typeface="Calibri" pitchFamily="34" charset="-120"/>
              </a:rPr>
              <a:t>Codificación de variables categóricas y normalización</a:t>
            </a:r>
            <a:endParaRPr lang="en-US" sz="980" dirty="0"/>
          </a:p>
        </p:txBody>
      </p:sp>
      <p:sp>
        <p:nvSpPr>
          <p:cNvPr id="44" name="Text 16"/>
          <p:cNvSpPr/>
          <p:nvPr/>
        </p:nvSpPr>
        <p:spPr>
          <a:xfrm>
            <a:off x="6586984" y="2857500"/>
            <a:ext cx="93315"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92400E"/>
                </a:solidFill>
                <a:latin typeface="Calibri" pitchFamily="34" charset="0"/>
                <a:ea typeface="Calibri" pitchFamily="34" charset="-122"/>
                <a:cs typeface="Calibri" pitchFamily="34" charset="-120"/>
              </a:rPr>
              <a:t>3</a:t>
            </a:r>
            <a:endParaRPr lang="en-US" sz="1120" dirty="0"/>
          </a:p>
        </p:txBody>
      </p:sp>
      <p:sp>
        <p:nvSpPr>
          <p:cNvPr id="45" name="Text 17"/>
          <p:cNvSpPr/>
          <p:nvPr/>
        </p:nvSpPr>
        <p:spPr>
          <a:xfrm>
            <a:off x="6819900" y="2857500"/>
            <a:ext cx="1173644"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333333"/>
                </a:solidFill>
                <a:latin typeface="Calibri" pitchFamily="34" charset="0"/>
                <a:ea typeface="Calibri" pitchFamily="34" charset="-122"/>
                <a:cs typeface="Calibri" pitchFamily="34" charset="-120"/>
              </a:rPr>
              <a:t>Entrenamiento</a:t>
            </a:r>
            <a:endParaRPr lang="en-US" sz="1120" dirty="0"/>
          </a:p>
        </p:txBody>
      </p:sp>
      <p:sp>
        <p:nvSpPr>
          <p:cNvPr id="46" name="Text 18"/>
          <p:cNvSpPr/>
          <p:nvPr/>
        </p:nvSpPr>
        <p:spPr>
          <a:xfrm>
            <a:off x="6515100" y="3162300"/>
            <a:ext cx="2305050" cy="381000"/>
          </a:xfrm>
          <a:prstGeom prst="rect">
            <a:avLst/>
          </a:prstGeom>
          <a:noFill/>
          <a:ln/>
        </p:spPr>
        <p:txBody>
          <a:bodyPr wrap="square" lIns="0" tIns="0" rIns="0" bIns="0" rtlCol="0" anchor="t">
            <a:spAutoFit/>
          </a:bodyPr>
          <a:lstStyle/>
          <a:p>
            <a:pPr marL="0" indent="0">
              <a:lnSpc>
                <a:spcPts val="1500"/>
              </a:lnSpc>
              <a:buNone/>
            </a:pPr>
            <a:r>
              <a:rPr lang="en-US" sz="980" dirty="0">
                <a:solidFill>
                  <a:srgbClr val="333333"/>
                </a:solidFill>
                <a:latin typeface="Calibri" pitchFamily="34" charset="0"/>
                <a:ea typeface="Calibri" pitchFamily="34" charset="-122"/>
                <a:cs typeface="Calibri" pitchFamily="34" charset="-120"/>
              </a:rPr>
              <a:t>Ajuste del modelo a los datos de entrenamiento</a:t>
            </a:r>
            <a:endParaRPr lang="en-US" sz="980" dirty="0"/>
          </a:p>
        </p:txBody>
      </p:sp>
      <p:sp>
        <p:nvSpPr>
          <p:cNvPr id="47" name="Text 19"/>
          <p:cNvSpPr/>
          <p:nvPr/>
        </p:nvSpPr>
        <p:spPr>
          <a:xfrm>
            <a:off x="9273034" y="2857500"/>
            <a:ext cx="93315"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92400E"/>
                </a:solidFill>
                <a:latin typeface="Calibri" pitchFamily="34" charset="0"/>
                <a:ea typeface="Calibri" pitchFamily="34" charset="-122"/>
                <a:cs typeface="Calibri" pitchFamily="34" charset="-120"/>
              </a:rPr>
              <a:t>4</a:t>
            </a:r>
            <a:endParaRPr lang="en-US" sz="1120" dirty="0"/>
          </a:p>
        </p:txBody>
      </p:sp>
      <p:sp>
        <p:nvSpPr>
          <p:cNvPr id="48" name="Text 20"/>
          <p:cNvSpPr/>
          <p:nvPr/>
        </p:nvSpPr>
        <p:spPr>
          <a:xfrm>
            <a:off x="9505950" y="2857500"/>
            <a:ext cx="885185"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333333"/>
                </a:solidFill>
                <a:latin typeface="Calibri" pitchFamily="34" charset="0"/>
                <a:ea typeface="Calibri" pitchFamily="34" charset="-122"/>
                <a:cs typeface="Calibri" pitchFamily="34" charset="-120"/>
              </a:rPr>
              <a:t>Evaluación</a:t>
            </a:r>
            <a:endParaRPr lang="en-US" sz="1120" dirty="0"/>
          </a:p>
        </p:txBody>
      </p:sp>
      <p:sp>
        <p:nvSpPr>
          <p:cNvPr id="49" name="Text 21"/>
          <p:cNvSpPr/>
          <p:nvPr/>
        </p:nvSpPr>
        <p:spPr>
          <a:xfrm>
            <a:off x="9201150" y="3162300"/>
            <a:ext cx="2305050" cy="381000"/>
          </a:xfrm>
          <a:prstGeom prst="rect">
            <a:avLst/>
          </a:prstGeom>
          <a:noFill/>
          <a:ln/>
        </p:spPr>
        <p:txBody>
          <a:bodyPr wrap="square" lIns="0" tIns="0" rIns="0" bIns="0" rtlCol="0" anchor="t">
            <a:spAutoFit/>
          </a:bodyPr>
          <a:lstStyle/>
          <a:p>
            <a:pPr marL="0" indent="0">
              <a:lnSpc>
                <a:spcPts val="1500"/>
              </a:lnSpc>
              <a:buNone/>
            </a:pPr>
            <a:r>
              <a:rPr lang="en-US" sz="980" dirty="0">
                <a:solidFill>
                  <a:srgbClr val="333333"/>
                </a:solidFill>
                <a:latin typeface="Calibri" pitchFamily="34" charset="0"/>
                <a:ea typeface="Calibri" pitchFamily="34" charset="-122"/>
                <a:cs typeface="Calibri" pitchFamily="34" charset="-120"/>
              </a:rPr>
              <a:t>Prueba del modelo y cálculo de métricas</a:t>
            </a:r>
            <a:endParaRPr lang="en-US" sz="980" dirty="0"/>
          </a:p>
        </p:txBody>
      </p:sp>
      <p:sp>
        <p:nvSpPr>
          <p:cNvPr id="50" name="Text 22"/>
          <p:cNvSpPr/>
          <p:nvPr/>
        </p:nvSpPr>
        <p:spPr>
          <a:xfrm>
            <a:off x="6781800" y="3962400"/>
            <a:ext cx="1937192"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166534"/>
                </a:solidFill>
                <a:latin typeface="Calibri" pitchFamily="34" charset="0"/>
                <a:ea typeface="Calibri" pitchFamily="34" charset="-122"/>
                <a:cs typeface="Calibri" pitchFamily="34" charset="-120"/>
              </a:rPr>
              <a:t>Rendimiento del Modelo</a:t>
            </a:r>
            <a:endParaRPr lang="en-US" sz="1120" dirty="0"/>
          </a:p>
        </p:txBody>
      </p:sp>
      <p:sp>
        <p:nvSpPr>
          <p:cNvPr id="51" name="Text 23"/>
          <p:cNvSpPr/>
          <p:nvPr/>
        </p:nvSpPr>
        <p:spPr>
          <a:xfrm>
            <a:off x="6530950" y="4267200"/>
            <a:ext cx="489496" cy="304800"/>
          </a:xfrm>
          <a:prstGeom prst="rect">
            <a:avLst/>
          </a:prstGeom>
          <a:noFill/>
          <a:ln/>
        </p:spPr>
        <p:txBody>
          <a:bodyPr wrap="square" lIns="0" tIns="0" rIns="0" bIns="0" rtlCol="0" anchor="t">
            <a:spAutoFit/>
          </a:bodyPr>
          <a:lstStyle/>
          <a:p>
            <a:pPr marL="0" indent="0" algn="ctr">
              <a:lnSpc>
                <a:spcPts val="2400"/>
              </a:lnSpc>
              <a:buNone/>
            </a:pPr>
            <a:r>
              <a:rPr lang="en-US" sz="1646" b="1" dirty="0">
                <a:solidFill>
                  <a:srgbClr val="15803D"/>
                </a:solidFill>
                <a:latin typeface="Calibri" pitchFamily="34" charset="0"/>
                <a:ea typeface="Calibri" pitchFamily="34" charset="-122"/>
                <a:cs typeface="Calibri" pitchFamily="34" charset="-120"/>
              </a:rPr>
              <a:t>0.94</a:t>
            </a:r>
            <a:endParaRPr lang="en-US" sz="1646" dirty="0"/>
          </a:p>
        </p:txBody>
      </p:sp>
      <p:sp>
        <p:nvSpPr>
          <p:cNvPr id="52" name="Text 24"/>
          <p:cNvSpPr/>
          <p:nvPr/>
        </p:nvSpPr>
        <p:spPr>
          <a:xfrm>
            <a:off x="6530950" y="4572000"/>
            <a:ext cx="489496" cy="190500"/>
          </a:xfrm>
          <a:prstGeom prst="rect">
            <a:avLst/>
          </a:prstGeom>
          <a:noFill/>
          <a:ln/>
        </p:spPr>
        <p:txBody>
          <a:bodyPr wrap="square" lIns="0" tIns="0" rIns="0" bIns="0" rtlCol="0" anchor="t">
            <a:spAutoFit/>
          </a:bodyPr>
          <a:lstStyle/>
          <a:p>
            <a:pPr marL="0" indent="0" algn="ctr">
              <a:lnSpc>
                <a:spcPts val="1500"/>
              </a:lnSpc>
              <a:buNone/>
            </a:pPr>
            <a:r>
              <a:rPr lang="en-US" sz="980" dirty="0">
                <a:solidFill>
                  <a:srgbClr val="16A34A"/>
                </a:solidFill>
                <a:latin typeface="Calibri" pitchFamily="34" charset="0"/>
                <a:ea typeface="Calibri" pitchFamily="34" charset="-122"/>
                <a:cs typeface="Calibri" pitchFamily="34" charset="-120"/>
              </a:rPr>
              <a:t>R²</a:t>
            </a:r>
            <a:endParaRPr lang="en-US" sz="980" dirty="0"/>
          </a:p>
        </p:txBody>
      </p:sp>
      <p:sp>
        <p:nvSpPr>
          <p:cNvPr id="53" name="Text 25"/>
          <p:cNvSpPr/>
          <p:nvPr/>
        </p:nvSpPr>
        <p:spPr>
          <a:xfrm>
            <a:off x="8881452" y="4267200"/>
            <a:ext cx="317927" cy="304800"/>
          </a:xfrm>
          <a:prstGeom prst="rect">
            <a:avLst/>
          </a:prstGeom>
          <a:noFill/>
          <a:ln/>
        </p:spPr>
        <p:txBody>
          <a:bodyPr wrap="square" lIns="0" tIns="0" rIns="0" bIns="0" rtlCol="0" anchor="t">
            <a:spAutoFit/>
          </a:bodyPr>
          <a:lstStyle/>
          <a:p>
            <a:pPr marL="0" indent="0" algn="ctr">
              <a:lnSpc>
                <a:spcPts val="2400"/>
              </a:lnSpc>
              <a:buNone/>
            </a:pPr>
            <a:r>
              <a:rPr lang="en-US" sz="1646" b="1" dirty="0">
                <a:solidFill>
                  <a:srgbClr val="B45309"/>
                </a:solidFill>
                <a:latin typeface="Calibri" pitchFamily="34" charset="0"/>
                <a:ea typeface="Calibri" pitchFamily="34" charset="-122"/>
                <a:cs typeface="Calibri" pitchFamily="34" charset="-120"/>
              </a:rPr>
              <a:t>58</a:t>
            </a:r>
            <a:endParaRPr lang="en-US" sz="1646" dirty="0"/>
          </a:p>
        </p:txBody>
      </p:sp>
      <p:sp>
        <p:nvSpPr>
          <p:cNvPr id="54" name="Text 26"/>
          <p:cNvSpPr/>
          <p:nvPr/>
        </p:nvSpPr>
        <p:spPr>
          <a:xfrm>
            <a:off x="8881452" y="4572000"/>
            <a:ext cx="317927" cy="190500"/>
          </a:xfrm>
          <a:prstGeom prst="rect">
            <a:avLst/>
          </a:prstGeom>
          <a:noFill/>
          <a:ln/>
        </p:spPr>
        <p:txBody>
          <a:bodyPr wrap="square" lIns="0" tIns="0" rIns="0" bIns="0" rtlCol="0" anchor="t">
            <a:spAutoFit/>
          </a:bodyPr>
          <a:lstStyle/>
          <a:p>
            <a:pPr marL="0" indent="0" algn="ctr">
              <a:lnSpc>
                <a:spcPts val="1500"/>
              </a:lnSpc>
              <a:buNone/>
            </a:pPr>
            <a:r>
              <a:rPr lang="en-US" sz="980" dirty="0">
                <a:solidFill>
                  <a:srgbClr val="D97706"/>
                </a:solidFill>
                <a:latin typeface="Calibri" pitchFamily="34" charset="0"/>
                <a:ea typeface="Calibri" pitchFamily="34" charset="-122"/>
                <a:cs typeface="Calibri" pitchFamily="34" charset="-120"/>
              </a:rPr>
              <a:t>MAE</a:t>
            </a:r>
            <a:endParaRPr lang="en-US" sz="980" dirty="0"/>
          </a:p>
        </p:txBody>
      </p:sp>
      <p:sp>
        <p:nvSpPr>
          <p:cNvPr id="55" name="Text 27"/>
          <p:cNvSpPr/>
          <p:nvPr/>
        </p:nvSpPr>
        <p:spPr>
          <a:xfrm>
            <a:off x="11063369" y="4267200"/>
            <a:ext cx="423848" cy="304800"/>
          </a:xfrm>
          <a:prstGeom prst="rect">
            <a:avLst/>
          </a:prstGeom>
          <a:noFill/>
          <a:ln/>
        </p:spPr>
        <p:txBody>
          <a:bodyPr wrap="square" lIns="0" tIns="0" rIns="0" bIns="0" rtlCol="0" anchor="t">
            <a:spAutoFit/>
          </a:bodyPr>
          <a:lstStyle/>
          <a:p>
            <a:pPr marL="0" indent="0" algn="ctr">
              <a:lnSpc>
                <a:spcPts val="2400"/>
              </a:lnSpc>
              <a:buNone/>
            </a:pPr>
            <a:r>
              <a:rPr lang="en-US" sz="1646" b="1" dirty="0">
                <a:solidFill>
                  <a:srgbClr val="B91C1C"/>
                </a:solidFill>
                <a:latin typeface="Calibri" pitchFamily="34" charset="0"/>
                <a:ea typeface="Calibri" pitchFamily="34" charset="-122"/>
                <a:cs typeface="Calibri" pitchFamily="34" charset="-120"/>
              </a:rPr>
              <a:t>153</a:t>
            </a:r>
            <a:endParaRPr lang="en-US" sz="1646" dirty="0"/>
          </a:p>
        </p:txBody>
      </p:sp>
      <p:sp>
        <p:nvSpPr>
          <p:cNvPr id="56" name="Text 28"/>
          <p:cNvSpPr/>
          <p:nvPr/>
        </p:nvSpPr>
        <p:spPr>
          <a:xfrm>
            <a:off x="11063369" y="4572000"/>
            <a:ext cx="423848" cy="190500"/>
          </a:xfrm>
          <a:prstGeom prst="rect">
            <a:avLst/>
          </a:prstGeom>
          <a:noFill/>
          <a:ln/>
        </p:spPr>
        <p:txBody>
          <a:bodyPr wrap="square" lIns="0" tIns="0" rIns="0" bIns="0" rtlCol="0" anchor="t">
            <a:spAutoFit/>
          </a:bodyPr>
          <a:lstStyle/>
          <a:p>
            <a:pPr marL="0" indent="0" algn="ctr">
              <a:lnSpc>
                <a:spcPts val="1500"/>
              </a:lnSpc>
              <a:buNone/>
            </a:pPr>
            <a:r>
              <a:rPr lang="en-US" sz="980" dirty="0">
                <a:solidFill>
                  <a:srgbClr val="DC2626"/>
                </a:solidFill>
                <a:latin typeface="Calibri" pitchFamily="34" charset="0"/>
                <a:ea typeface="Calibri" pitchFamily="34" charset="-122"/>
                <a:cs typeface="Calibri" pitchFamily="34" charset="-120"/>
              </a:rPr>
              <a:t>RMSE</a:t>
            </a:r>
            <a:endParaRPr lang="en-US" sz="980" dirty="0"/>
          </a:p>
        </p:txBody>
      </p:sp>
      <p:sp>
        <p:nvSpPr>
          <p:cNvPr id="57" name="Text 29"/>
          <p:cNvSpPr/>
          <p:nvPr/>
        </p:nvSpPr>
        <p:spPr>
          <a:xfrm>
            <a:off x="381000" y="6515100"/>
            <a:ext cx="4770046"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6B7280"/>
                </a:solidFill>
                <a:latin typeface="Calibri" pitchFamily="34" charset="0"/>
                <a:ea typeface="Calibri" pitchFamily="34" charset="-122"/>
                <a:cs typeface="Calibri" pitchFamily="34" charset="-120"/>
              </a:rPr>
              <a:t>Análisis y Predicción de la Demanda de Educación Superior en Colombia</a:t>
            </a:r>
            <a:endParaRPr lang="en-US" sz="98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8705850"/>
          </a:xfrm>
          <a:prstGeom prst="rect">
            <a:avLst/>
          </a:prstGeom>
        </p:spPr>
      </p:pic>
      <p:pic>
        <p:nvPicPr>
          <p:cNvPr id="3" name="Image 1" descr="preencoded.png"/>
          <p:cNvPicPr>
            <a:picLocks noChangeAspect="1"/>
          </p:cNvPicPr>
          <p:nvPr/>
        </p:nvPicPr>
        <p:blipFill>
          <a:blip r:embed="rId4"/>
          <a:stretch>
            <a:fillRect/>
          </a:stretch>
        </p:blipFill>
        <p:spPr>
          <a:xfrm>
            <a:off x="0" y="0"/>
            <a:ext cx="8127950" cy="628650"/>
          </a:xfrm>
          <a:prstGeom prst="rect">
            <a:avLst/>
          </a:prstGeom>
        </p:spPr>
      </p:pic>
      <p:pic>
        <p:nvPicPr>
          <p:cNvPr id="4" name="Image 2" descr="preencoded.png"/>
          <p:cNvPicPr>
            <a:picLocks noChangeAspect="1"/>
          </p:cNvPicPr>
          <p:nvPr/>
        </p:nvPicPr>
        <p:blipFill>
          <a:blip r:embed="rId5"/>
          <a:stretch>
            <a:fillRect/>
          </a:stretch>
        </p:blipFill>
        <p:spPr>
          <a:xfrm>
            <a:off x="457200" y="1543050"/>
            <a:ext cx="5524500" cy="1333500"/>
          </a:xfrm>
          <a:prstGeom prst="rect">
            <a:avLst/>
          </a:prstGeom>
        </p:spPr>
      </p:pic>
      <p:pic>
        <p:nvPicPr>
          <p:cNvPr id="5" name="Image 3" descr="preencoded.png"/>
          <p:cNvPicPr>
            <a:picLocks noChangeAspect="1"/>
          </p:cNvPicPr>
          <p:nvPr/>
        </p:nvPicPr>
        <p:blipFill>
          <a:blip r:embed="rId6"/>
          <a:stretch>
            <a:fillRect/>
          </a:stretch>
        </p:blipFill>
        <p:spPr>
          <a:xfrm>
            <a:off x="609600" y="1976438"/>
            <a:ext cx="409575" cy="466725"/>
          </a:xfrm>
          <a:prstGeom prst="rect">
            <a:avLst/>
          </a:prstGeom>
        </p:spPr>
      </p:pic>
      <p:pic>
        <p:nvPicPr>
          <p:cNvPr id="6" name="Image 4" descr="preencoded.png"/>
          <p:cNvPicPr>
            <a:picLocks noChangeAspect="1"/>
          </p:cNvPicPr>
          <p:nvPr/>
        </p:nvPicPr>
        <p:blipFill>
          <a:blip r:embed="rId7"/>
          <a:stretch>
            <a:fillRect/>
          </a:stretch>
        </p:blipFill>
        <p:spPr>
          <a:xfrm>
            <a:off x="704850" y="2071688"/>
            <a:ext cx="219075" cy="266700"/>
          </a:xfrm>
          <a:prstGeom prst="rect">
            <a:avLst/>
          </a:prstGeom>
        </p:spPr>
      </p:pic>
      <p:pic>
        <p:nvPicPr>
          <p:cNvPr id="7" name="Image 5" descr="preencoded.png"/>
          <p:cNvPicPr>
            <a:picLocks noChangeAspect="1"/>
          </p:cNvPicPr>
          <p:nvPr/>
        </p:nvPicPr>
        <p:blipFill>
          <a:blip r:embed="rId5"/>
          <a:stretch>
            <a:fillRect/>
          </a:stretch>
        </p:blipFill>
        <p:spPr>
          <a:xfrm>
            <a:off x="6210300" y="1543050"/>
            <a:ext cx="5524500" cy="1333500"/>
          </a:xfrm>
          <a:prstGeom prst="rect">
            <a:avLst/>
          </a:prstGeom>
        </p:spPr>
      </p:pic>
      <p:pic>
        <p:nvPicPr>
          <p:cNvPr id="8" name="Image 6" descr="preencoded.png"/>
          <p:cNvPicPr>
            <a:picLocks noChangeAspect="1"/>
          </p:cNvPicPr>
          <p:nvPr/>
        </p:nvPicPr>
        <p:blipFill>
          <a:blip r:embed="rId8"/>
          <a:stretch>
            <a:fillRect/>
          </a:stretch>
        </p:blipFill>
        <p:spPr>
          <a:xfrm>
            <a:off x="6362700" y="1976438"/>
            <a:ext cx="428625" cy="466725"/>
          </a:xfrm>
          <a:prstGeom prst="rect">
            <a:avLst/>
          </a:prstGeom>
        </p:spPr>
      </p:pic>
      <p:pic>
        <p:nvPicPr>
          <p:cNvPr id="9" name="Image 7" descr="preencoded.png"/>
          <p:cNvPicPr>
            <a:picLocks noChangeAspect="1"/>
          </p:cNvPicPr>
          <p:nvPr/>
        </p:nvPicPr>
        <p:blipFill>
          <a:blip r:embed="rId9"/>
          <a:stretch>
            <a:fillRect/>
          </a:stretch>
        </p:blipFill>
        <p:spPr>
          <a:xfrm>
            <a:off x="6457950" y="2071688"/>
            <a:ext cx="238125" cy="266700"/>
          </a:xfrm>
          <a:prstGeom prst="rect">
            <a:avLst/>
          </a:prstGeom>
        </p:spPr>
      </p:pic>
      <p:pic>
        <p:nvPicPr>
          <p:cNvPr id="10" name="Image 8" descr="preencoded.png"/>
          <p:cNvPicPr>
            <a:picLocks noChangeAspect="1"/>
          </p:cNvPicPr>
          <p:nvPr/>
        </p:nvPicPr>
        <p:blipFill>
          <a:blip r:embed="rId10"/>
          <a:stretch>
            <a:fillRect/>
          </a:stretch>
        </p:blipFill>
        <p:spPr>
          <a:xfrm>
            <a:off x="457200" y="3105150"/>
            <a:ext cx="5524500" cy="1333500"/>
          </a:xfrm>
          <a:prstGeom prst="rect">
            <a:avLst/>
          </a:prstGeom>
        </p:spPr>
      </p:pic>
      <p:pic>
        <p:nvPicPr>
          <p:cNvPr id="11" name="Image 9" descr="preencoded.png"/>
          <p:cNvPicPr>
            <a:picLocks noChangeAspect="1"/>
          </p:cNvPicPr>
          <p:nvPr/>
        </p:nvPicPr>
        <p:blipFill>
          <a:blip r:embed="rId11"/>
          <a:stretch>
            <a:fillRect/>
          </a:stretch>
        </p:blipFill>
        <p:spPr>
          <a:xfrm>
            <a:off x="609600" y="3538538"/>
            <a:ext cx="361950" cy="466725"/>
          </a:xfrm>
          <a:prstGeom prst="rect">
            <a:avLst/>
          </a:prstGeom>
        </p:spPr>
      </p:pic>
      <p:pic>
        <p:nvPicPr>
          <p:cNvPr id="12" name="Image 10" descr="preencoded.png"/>
          <p:cNvPicPr>
            <a:picLocks noChangeAspect="1"/>
          </p:cNvPicPr>
          <p:nvPr/>
        </p:nvPicPr>
        <p:blipFill>
          <a:blip r:embed="rId12"/>
          <a:stretch>
            <a:fillRect/>
          </a:stretch>
        </p:blipFill>
        <p:spPr>
          <a:xfrm>
            <a:off x="704850" y="3633788"/>
            <a:ext cx="171450" cy="266700"/>
          </a:xfrm>
          <a:prstGeom prst="rect">
            <a:avLst/>
          </a:prstGeom>
        </p:spPr>
      </p:pic>
      <p:pic>
        <p:nvPicPr>
          <p:cNvPr id="13" name="Image 11" descr="preencoded.png"/>
          <p:cNvPicPr>
            <a:picLocks noChangeAspect="1"/>
          </p:cNvPicPr>
          <p:nvPr/>
        </p:nvPicPr>
        <p:blipFill>
          <a:blip r:embed="rId10"/>
          <a:stretch>
            <a:fillRect/>
          </a:stretch>
        </p:blipFill>
        <p:spPr>
          <a:xfrm>
            <a:off x="6210300" y="3105150"/>
            <a:ext cx="5524500" cy="1333500"/>
          </a:xfrm>
          <a:prstGeom prst="rect">
            <a:avLst/>
          </a:prstGeom>
        </p:spPr>
      </p:pic>
      <p:pic>
        <p:nvPicPr>
          <p:cNvPr id="14" name="Image 12" descr="preencoded.png"/>
          <p:cNvPicPr>
            <a:picLocks noChangeAspect="1"/>
          </p:cNvPicPr>
          <p:nvPr/>
        </p:nvPicPr>
        <p:blipFill>
          <a:blip r:embed="rId13"/>
          <a:stretch>
            <a:fillRect/>
          </a:stretch>
        </p:blipFill>
        <p:spPr>
          <a:xfrm>
            <a:off x="6362700" y="3538538"/>
            <a:ext cx="381000" cy="466725"/>
          </a:xfrm>
          <a:prstGeom prst="rect">
            <a:avLst/>
          </a:prstGeom>
        </p:spPr>
      </p:pic>
      <p:pic>
        <p:nvPicPr>
          <p:cNvPr id="15" name="Image 13" descr="preencoded.png"/>
          <p:cNvPicPr>
            <a:picLocks noChangeAspect="1"/>
          </p:cNvPicPr>
          <p:nvPr/>
        </p:nvPicPr>
        <p:blipFill>
          <a:blip r:embed="rId14"/>
          <a:stretch>
            <a:fillRect/>
          </a:stretch>
        </p:blipFill>
        <p:spPr>
          <a:xfrm>
            <a:off x="6457950" y="3633788"/>
            <a:ext cx="190500" cy="266700"/>
          </a:xfrm>
          <a:prstGeom prst="rect">
            <a:avLst/>
          </a:prstGeom>
        </p:spPr>
      </p:pic>
      <p:pic>
        <p:nvPicPr>
          <p:cNvPr id="16" name="Image 14" descr="preencoded.png"/>
          <p:cNvPicPr>
            <a:picLocks noChangeAspect="1"/>
          </p:cNvPicPr>
          <p:nvPr/>
        </p:nvPicPr>
        <p:blipFill>
          <a:blip r:embed="rId15"/>
          <a:stretch>
            <a:fillRect/>
          </a:stretch>
        </p:blipFill>
        <p:spPr>
          <a:xfrm>
            <a:off x="457200" y="4667250"/>
            <a:ext cx="11277600" cy="2209800"/>
          </a:xfrm>
          <a:prstGeom prst="rect">
            <a:avLst/>
          </a:prstGeom>
        </p:spPr>
      </p:pic>
      <p:pic>
        <p:nvPicPr>
          <p:cNvPr id="17" name="Image 15" descr="preencoded.png"/>
          <p:cNvPicPr>
            <a:picLocks noChangeAspect="1"/>
          </p:cNvPicPr>
          <p:nvPr/>
        </p:nvPicPr>
        <p:blipFill>
          <a:blip r:embed="rId16"/>
          <a:stretch>
            <a:fillRect/>
          </a:stretch>
        </p:blipFill>
        <p:spPr>
          <a:xfrm>
            <a:off x="609600" y="4819650"/>
            <a:ext cx="10896600" cy="1905000"/>
          </a:xfrm>
          <a:prstGeom prst="rect">
            <a:avLst/>
          </a:prstGeom>
        </p:spPr>
      </p:pic>
      <p:sp>
        <p:nvSpPr>
          <p:cNvPr id="18" name="Text 0"/>
          <p:cNvSpPr/>
          <p:nvPr/>
        </p:nvSpPr>
        <p:spPr>
          <a:xfrm>
            <a:off x="285750" y="142875"/>
            <a:ext cx="8312095" cy="342900"/>
          </a:xfrm>
          <a:prstGeom prst="rect">
            <a:avLst/>
          </a:prstGeom>
          <a:noFill/>
          <a:ln/>
        </p:spPr>
        <p:txBody>
          <a:bodyPr wrap="square" lIns="0" tIns="0" rIns="0" bIns="0" rtlCol="0" anchor="t">
            <a:spAutoFit/>
          </a:bodyPr>
          <a:lstStyle/>
          <a:p>
            <a:pPr marL="0" indent="0">
              <a:lnSpc>
                <a:spcPts val="2700"/>
              </a:lnSpc>
              <a:buNone/>
            </a:pPr>
            <a:r>
              <a:rPr lang="en-US" sz="2040" b="1" dirty="0">
                <a:solidFill>
                  <a:srgbClr val="FFFFFF"/>
                </a:solidFill>
                <a:latin typeface="Calibri" pitchFamily="34" charset="0"/>
                <a:ea typeface="Calibri" pitchFamily="34" charset="-122"/>
                <a:cs typeface="Calibri" pitchFamily="34" charset="-120"/>
              </a:rPr>
              <a:t>Resultados y Evaluación</a:t>
            </a:r>
            <a:endParaRPr lang="en-US" sz="2040" dirty="0"/>
          </a:p>
        </p:txBody>
      </p:sp>
      <p:sp>
        <p:nvSpPr>
          <p:cNvPr id="19" name="Text 1"/>
          <p:cNvSpPr/>
          <p:nvPr/>
        </p:nvSpPr>
        <p:spPr>
          <a:xfrm>
            <a:off x="457200" y="857250"/>
            <a:ext cx="11277600" cy="533400"/>
          </a:xfrm>
          <a:prstGeom prst="rect">
            <a:avLst/>
          </a:prstGeom>
          <a:noFill/>
          <a:ln/>
        </p:spPr>
        <p:txBody>
          <a:bodyPr wrap="square" lIns="0" tIns="0" rIns="0" bIns="0" rtlCol="0" anchor="t">
            <a:spAutoFit/>
          </a:bodyPr>
          <a:lstStyle/>
          <a:p>
            <a:pPr marL="0" indent="0">
              <a:lnSpc>
                <a:spcPts val="2100"/>
              </a:lnSpc>
              <a:buNone/>
            </a:pPr>
            <a:r>
              <a:rPr lang="en-US" sz="1380" dirty="0">
                <a:solidFill>
                  <a:srgbClr val="333333"/>
                </a:solidFill>
                <a:latin typeface="Calibri" pitchFamily="34" charset="0"/>
                <a:ea typeface="Calibri" pitchFamily="34" charset="-122"/>
                <a:cs typeface="Calibri" pitchFamily="34" charset="-120"/>
              </a:rPr>
              <a:t>El modelo Random Forest Regressor demostró un excelente desempeño al predecir la matrícula estudiantil, con un alto coeficiente de determinación y un error medio relativamente bajo.</a:t>
            </a:r>
            <a:endParaRPr lang="en-US" sz="1380" dirty="0"/>
          </a:p>
        </p:txBody>
      </p:sp>
      <p:sp>
        <p:nvSpPr>
          <p:cNvPr id="20" name="Text 2"/>
          <p:cNvSpPr/>
          <p:nvPr/>
        </p:nvSpPr>
        <p:spPr>
          <a:xfrm>
            <a:off x="1171575" y="1695450"/>
            <a:ext cx="5123497" cy="266700"/>
          </a:xfrm>
          <a:prstGeom prst="rect">
            <a:avLst/>
          </a:prstGeom>
          <a:noFill/>
          <a:ln/>
        </p:spPr>
        <p:txBody>
          <a:bodyPr wrap="square" lIns="0" tIns="0" rIns="0" bIns="0" rtlCol="0" anchor="t">
            <a:spAutoFit/>
          </a:bodyPr>
          <a:lstStyle/>
          <a:p>
            <a:pPr marL="0" indent="0">
              <a:lnSpc>
                <a:spcPts val="2100"/>
              </a:lnSpc>
              <a:buNone/>
            </a:pPr>
            <a:r>
              <a:rPr lang="en-US" sz="1260" b="1" dirty="0">
                <a:solidFill>
                  <a:srgbClr val="333333"/>
                </a:solidFill>
                <a:latin typeface="Calibri" pitchFamily="34" charset="0"/>
                <a:ea typeface="Calibri" pitchFamily="34" charset="-122"/>
                <a:cs typeface="Calibri" pitchFamily="34" charset="-120"/>
              </a:rPr>
              <a:t>Coeficiente de Determinación (R²)</a:t>
            </a:r>
            <a:endParaRPr lang="en-US" sz="1260" dirty="0"/>
          </a:p>
        </p:txBody>
      </p:sp>
      <p:sp>
        <p:nvSpPr>
          <p:cNvPr id="21" name="Text 3"/>
          <p:cNvSpPr/>
          <p:nvPr/>
        </p:nvSpPr>
        <p:spPr>
          <a:xfrm>
            <a:off x="1171575" y="2000250"/>
            <a:ext cx="5123497"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8B4513"/>
                </a:solidFill>
                <a:latin typeface="Calibri" pitchFamily="34" charset="0"/>
                <a:ea typeface="Calibri" pitchFamily="34" charset="-122"/>
                <a:cs typeface="Calibri" pitchFamily="34" charset="-120"/>
              </a:rPr>
              <a:t>0.9436</a:t>
            </a:r>
            <a:endParaRPr lang="en-US" sz="1646" dirty="0"/>
          </a:p>
        </p:txBody>
      </p:sp>
      <p:sp>
        <p:nvSpPr>
          <p:cNvPr id="22" name="Text 4"/>
          <p:cNvSpPr/>
          <p:nvPr/>
        </p:nvSpPr>
        <p:spPr>
          <a:xfrm>
            <a:off x="1171575" y="2343150"/>
            <a:ext cx="4657725" cy="381000"/>
          </a:xfrm>
          <a:prstGeom prst="rect">
            <a:avLst/>
          </a:prstGeom>
          <a:noFill/>
          <a:ln/>
        </p:spPr>
        <p:txBody>
          <a:bodyPr wrap="square" lIns="0" tIns="0" rIns="0" bIns="0" rtlCol="0" anchor="t">
            <a:spAutoFit/>
          </a:bodyPr>
          <a:lstStyle/>
          <a:p>
            <a:pPr marL="0" indent="0">
              <a:lnSpc>
                <a:spcPts val="1500"/>
              </a:lnSpc>
              <a:buNone/>
            </a:pPr>
            <a:r>
              <a:rPr lang="en-US" sz="980" dirty="0">
                <a:solidFill>
                  <a:srgbClr val="333333"/>
                </a:solidFill>
                <a:latin typeface="Calibri" pitchFamily="34" charset="0"/>
                <a:ea typeface="Calibri" pitchFamily="34" charset="-122"/>
                <a:cs typeface="Calibri" pitchFamily="34" charset="-120"/>
              </a:rPr>
              <a:t>El modelo explica el 94.36% de la varianza en la cantidad de estudiantes matriculados</a:t>
            </a:r>
            <a:endParaRPr lang="en-US" sz="980" dirty="0"/>
          </a:p>
        </p:txBody>
      </p:sp>
      <p:sp>
        <p:nvSpPr>
          <p:cNvPr id="23" name="Text 5"/>
          <p:cNvSpPr/>
          <p:nvPr/>
        </p:nvSpPr>
        <p:spPr>
          <a:xfrm>
            <a:off x="6943725" y="1695450"/>
            <a:ext cx="5102543" cy="266700"/>
          </a:xfrm>
          <a:prstGeom prst="rect">
            <a:avLst/>
          </a:prstGeom>
          <a:noFill/>
          <a:ln/>
        </p:spPr>
        <p:txBody>
          <a:bodyPr wrap="square" lIns="0" tIns="0" rIns="0" bIns="0" rtlCol="0" anchor="t">
            <a:spAutoFit/>
          </a:bodyPr>
          <a:lstStyle/>
          <a:p>
            <a:pPr marL="0" indent="0">
              <a:lnSpc>
                <a:spcPts val="2100"/>
              </a:lnSpc>
              <a:buNone/>
            </a:pPr>
            <a:r>
              <a:rPr lang="en-US" sz="1260" b="1" dirty="0">
                <a:solidFill>
                  <a:srgbClr val="333333"/>
                </a:solidFill>
                <a:latin typeface="Calibri" pitchFamily="34" charset="0"/>
                <a:ea typeface="Calibri" pitchFamily="34" charset="-122"/>
                <a:cs typeface="Calibri" pitchFamily="34" charset="-120"/>
              </a:rPr>
              <a:t>Error Absoluto Medio (MAE)</a:t>
            </a:r>
            <a:endParaRPr lang="en-US" sz="1260" dirty="0"/>
          </a:p>
        </p:txBody>
      </p:sp>
      <p:sp>
        <p:nvSpPr>
          <p:cNvPr id="24" name="Text 6"/>
          <p:cNvSpPr/>
          <p:nvPr/>
        </p:nvSpPr>
        <p:spPr>
          <a:xfrm>
            <a:off x="6943725" y="2000250"/>
            <a:ext cx="5102543"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8B4513"/>
                </a:solidFill>
                <a:latin typeface="Calibri" pitchFamily="34" charset="0"/>
                <a:ea typeface="Calibri" pitchFamily="34" charset="-122"/>
                <a:cs typeface="Calibri" pitchFamily="34" charset="-120"/>
              </a:rPr>
              <a:t>58.38</a:t>
            </a:r>
            <a:endParaRPr lang="en-US" sz="1646" dirty="0"/>
          </a:p>
        </p:txBody>
      </p:sp>
      <p:sp>
        <p:nvSpPr>
          <p:cNvPr id="25" name="Text 7"/>
          <p:cNvSpPr/>
          <p:nvPr/>
        </p:nvSpPr>
        <p:spPr>
          <a:xfrm>
            <a:off x="6943725" y="2343150"/>
            <a:ext cx="4638675" cy="381000"/>
          </a:xfrm>
          <a:prstGeom prst="rect">
            <a:avLst/>
          </a:prstGeom>
          <a:noFill/>
          <a:ln/>
        </p:spPr>
        <p:txBody>
          <a:bodyPr wrap="square" lIns="0" tIns="0" rIns="0" bIns="0" rtlCol="0" anchor="t">
            <a:spAutoFit/>
          </a:bodyPr>
          <a:lstStyle/>
          <a:p>
            <a:pPr marL="0" indent="0">
              <a:lnSpc>
                <a:spcPts val="1500"/>
              </a:lnSpc>
              <a:buNone/>
            </a:pPr>
            <a:r>
              <a:rPr lang="en-US" sz="980" dirty="0">
                <a:solidFill>
                  <a:srgbClr val="333333"/>
                </a:solidFill>
                <a:latin typeface="Calibri" pitchFamily="34" charset="0"/>
                <a:ea typeface="Calibri" pitchFamily="34" charset="-122"/>
                <a:cs typeface="Calibri" pitchFamily="34" charset="-120"/>
              </a:rPr>
              <a:t>En promedio, las predicciones se desvían en 58.38 estudiantes de los valores reales</a:t>
            </a:r>
            <a:endParaRPr lang="en-US" sz="980" dirty="0"/>
          </a:p>
        </p:txBody>
      </p:sp>
      <p:sp>
        <p:nvSpPr>
          <p:cNvPr id="26" name="Text 8"/>
          <p:cNvSpPr/>
          <p:nvPr/>
        </p:nvSpPr>
        <p:spPr>
          <a:xfrm>
            <a:off x="1123950" y="3257550"/>
            <a:ext cx="5175885" cy="266700"/>
          </a:xfrm>
          <a:prstGeom prst="rect">
            <a:avLst/>
          </a:prstGeom>
          <a:noFill/>
          <a:ln/>
        </p:spPr>
        <p:txBody>
          <a:bodyPr wrap="square" lIns="0" tIns="0" rIns="0" bIns="0" rtlCol="0" anchor="t">
            <a:spAutoFit/>
          </a:bodyPr>
          <a:lstStyle/>
          <a:p>
            <a:pPr marL="0" indent="0">
              <a:lnSpc>
                <a:spcPts val="2100"/>
              </a:lnSpc>
              <a:buNone/>
            </a:pPr>
            <a:r>
              <a:rPr lang="en-US" sz="1260" b="1" dirty="0">
                <a:solidFill>
                  <a:srgbClr val="333333"/>
                </a:solidFill>
                <a:latin typeface="Calibri" pitchFamily="34" charset="0"/>
                <a:ea typeface="Calibri" pitchFamily="34" charset="-122"/>
                <a:cs typeface="Calibri" pitchFamily="34" charset="-120"/>
              </a:rPr>
              <a:t>Error Cuadrático Medio (MSE)</a:t>
            </a:r>
            <a:endParaRPr lang="en-US" sz="1260" dirty="0"/>
          </a:p>
        </p:txBody>
      </p:sp>
      <p:sp>
        <p:nvSpPr>
          <p:cNvPr id="27" name="Text 9"/>
          <p:cNvSpPr/>
          <p:nvPr/>
        </p:nvSpPr>
        <p:spPr>
          <a:xfrm>
            <a:off x="1123950" y="3562350"/>
            <a:ext cx="5175885"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8B4513"/>
                </a:solidFill>
                <a:latin typeface="Calibri" pitchFamily="34" charset="0"/>
                <a:ea typeface="Calibri" pitchFamily="34" charset="-122"/>
                <a:cs typeface="Calibri" pitchFamily="34" charset="-120"/>
              </a:rPr>
              <a:t>23,550.01</a:t>
            </a:r>
            <a:endParaRPr lang="en-US" sz="1646" dirty="0"/>
          </a:p>
        </p:txBody>
      </p:sp>
      <p:sp>
        <p:nvSpPr>
          <p:cNvPr id="28" name="Text 10"/>
          <p:cNvSpPr/>
          <p:nvPr/>
        </p:nvSpPr>
        <p:spPr>
          <a:xfrm>
            <a:off x="1123950" y="3905250"/>
            <a:ext cx="4705350" cy="381000"/>
          </a:xfrm>
          <a:prstGeom prst="rect">
            <a:avLst/>
          </a:prstGeom>
          <a:noFill/>
          <a:ln/>
        </p:spPr>
        <p:txBody>
          <a:bodyPr wrap="square" lIns="0" tIns="0" rIns="0" bIns="0" rtlCol="0" anchor="t">
            <a:spAutoFit/>
          </a:bodyPr>
          <a:lstStyle/>
          <a:p>
            <a:pPr marL="0" indent="0">
              <a:lnSpc>
                <a:spcPts val="1500"/>
              </a:lnSpc>
              <a:buNone/>
            </a:pPr>
            <a:r>
              <a:rPr lang="en-US" sz="980" dirty="0">
                <a:solidFill>
                  <a:srgbClr val="333333"/>
                </a:solidFill>
                <a:latin typeface="Calibri" pitchFamily="34" charset="0"/>
                <a:ea typeface="Calibri" pitchFamily="34" charset="-122"/>
                <a:cs typeface="Calibri" pitchFamily="34" charset="-120"/>
              </a:rPr>
              <a:t>Penaliza con mayor peso los errores grandes, identificando desviaciones significativas</a:t>
            </a:r>
            <a:endParaRPr lang="en-US" sz="980" dirty="0"/>
          </a:p>
        </p:txBody>
      </p:sp>
      <p:sp>
        <p:nvSpPr>
          <p:cNvPr id="29" name="Text 11"/>
          <p:cNvSpPr/>
          <p:nvPr/>
        </p:nvSpPr>
        <p:spPr>
          <a:xfrm>
            <a:off x="6896100" y="3352800"/>
            <a:ext cx="4541996" cy="266700"/>
          </a:xfrm>
          <a:prstGeom prst="rect">
            <a:avLst/>
          </a:prstGeom>
          <a:noFill/>
          <a:ln/>
        </p:spPr>
        <p:txBody>
          <a:bodyPr wrap="square" lIns="0" tIns="0" rIns="0" bIns="0" rtlCol="0" anchor="t">
            <a:spAutoFit/>
          </a:bodyPr>
          <a:lstStyle/>
          <a:p>
            <a:pPr marL="0" indent="0">
              <a:lnSpc>
                <a:spcPts val="2100"/>
              </a:lnSpc>
              <a:buNone/>
            </a:pPr>
            <a:r>
              <a:rPr lang="en-US" sz="1260" b="1" dirty="0">
                <a:solidFill>
                  <a:srgbClr val="333333"/>
                </a:solidFill>
                <a:latin typeface="Calibri" pitchFamily="34" charset="0"/>
                <a:ea typeface="Calibri" pitchFamily="34" charset="-122"/>
                <a:cs typeface="Calibri" pitchFamily="34" charset="-120"/>
              </a:rPr>
              <a:t>Raíz del Error Cuadrático Medio (RMSE)</a:t>
            </a:r>
            <a:endParaRPr lang="en-US" sz="1260" dirty="0"/>
          </a:p>
        </p:txBody>
      </p:sp>
      <p:sp>
        <p:nvSpPr>
          <p:cNvPr id="30" name="Text 12"/>
          <p:cNvSpPr/>
          <p:nvPr/>
        </p:nvSpPr>
        <p:spPr>
          <a:xfrm>
            <a:off x="6896100" y="3657600"/>
            <a:ext cx="4541996" cy="304800"/>
          </a:xfrm>
          <a:prstGeom prst="rect">
            <a:avLst/>
          </a:prstGeom>
          <a:noFill/>
          <a:ln/>
        </p:spPr>
        <p:txBody>
          <a:bodyPr wrap="square" lIns="0" tIns="0" rIns="0" bIns="0" rtlCol="0" anchor="t">
            <a:spAutoFit/>
          </a:bodyPr>
          <a:lstStyle/>
          <a:p>
            <a:pPr marL="0" indent="0">
              <a:lnSpc>
                <a:spcPts val="2400"/>
              </a:lnSpc>
              <a:buNone/>
            </a:pPr>
            <a:r>
              <a:rPr lang="en-US" sz="1646" b="1" dirty="0">
                <a:solidFill>
                  <a:srgbClr val="8B4513"/>
                </a:solidFill>
                <a:latin typeface="Calibri" pitchFamily="34" charset="0"/>
                <a:ea typeface="Calibri" pitchFamily="34" charset="-122"/>
                <a:cs typeface="Calibri" pitchFamily="34" charset="-120"/>
              </a:rPr>
              <a:t>153.46</a:t>
            </a:r>
            <a:endParaRPr lang="en-US" sz="1646" dirty="0"/>
          </a:p>
        </p:txBody>
      </p:sp>
      <p:sp>
        <p:nvSpPr>
          <p:cNvPr id="31" name="Text 13"/>
          <p:cNvSpPr/>
          <p:nvPr/>
        </p:nvSpPr>
        <p:spPr>
          <a:xfrm>
            <a:off x="6896100" y="4000500"/>
            <a:ext cx="4541996"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333333"/>
                </a:solidFill>
                <a:latin typeface="Calibri" pitchFamily="34" charset="0"/>
                <a:ea typeface="Calibri" pitchFamily="34" charset="-122"/>
                <a:cs typeface="Calibri" pitchFamily="34" charset="-120"/>
              </a:rPr>
              <a:t>Los errores típicos de predicción son de alrededor de 153 estudiantes</a:t>
            </a:r>
            <a:endParaRPr lang="en-US" sz="980" dirty="0"/>
          </a:p>
        </p:txBody>
      </p:sp>
      <p:sp>
        <p:nvSpPr>
          <p:cNvPr id="32" name="Text 14"/>
          <p:cNvSpPr/>
          <p:nvPr/>
        </p:nvSpPr>
        <p:spPr>
          <a:xfrm>
            <a:off x="838200" y="7181850"/>
            <a:ext cx="12028170"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333333"/>
                </a:solidFill>
                <a:latin typeface="Calibri" pitchFamily="34" charset="0"/>
                <a:ea typeface="Calibri" pitchFamily="34" charset="-122"/>
                <a:cs typeface="Calibri" pitchFamily="34" charset="-120"/>
              </a:rPr>
              <a:t>Interpretación</a:t>
            </a:r>
            <a:endParaRPr lang="en-US" sz="1120" dirty="0"/>
          </a:p>
        </p:txBody>
      </p:sp>
      <p:sp>
        <p:nvSpPr>
          <p:cNvPr id="33" name="Text 15"/>
          <p:cNvSpPr/>
          <p:nvPr/>
        </p:nvSpPr>
        <p:spPr>
          <a:xfrm>
            <a:off x="647700" y="7448550"/>
            <a:ext cx="10934700" cy="685800"/>
          </a:xfrm>
          <a:prstGeom prst="rect">
            <a:avLst/>
          </a:prstGeom>
          <a:noFill/>
          <a:ln/>
        </p:spPr>
        <p:txBody>
          <a:bodyPr wrap="square" lIns="0" tIns="0" rIns="0" bIns="0" rtlCol="0" anchor="t">
            <a:spAutoFit/>
          </a:bodyPr>
          <a:lstStyle/>
          <a:p>
            <a:pPr marL="0" indent="0">
              <a:lnSpc>
                <a:spcPts val="1800"/>
              </a:lnSpc>
              <a:buNone/>
            </a:pPr>
            <a:r>
              <a:rPr lang="en-US" sz="1120" dirty="0">
                <a:solidFill>
                  <a:srgbClr val="333333"/>
                </a:solidFill>
                <a:latin typeface="Calibri" pitchFamily="34" charset="0"/>
                <a:ea typeface="Calibri" pitchFamily="34" charset="-122"/>
                <a:cs typeface="Calibri" pitchFamily="34" charset="-120"/>
              </a:rPr>
              <a:t>El alto valor de R² (0.9436) indica un nivel de ajuste muy alto, lo que sugiere que el modelo es muy confiable para la estimación de futuros escenarios de matrícula. El MAE relativamente bajo (58.38) y el RMSE (153.46) demuestran que las predicciones están generalmente muy cerca de los valores reales, especialmente considerando que estamos prediciendo números de estudiantes.</a:t>
            </a:r>
            <a:endParaRPr lang="en-US" sz="1120" dirty="0"/>
          </a:p>
        </p:txBody>
      </p:sp>
      <p:sp>
        <p:nvSpPr>
          <p:cNvPr id="34" name="Text 16"/>
          <p:cNvSpPr/>
          <p:nvPr/>
        </p:nvSpPr>
        <p:spPr>
          <a:xfrm>
            <a:off x="457200" y="8401050"/>
            <a:ext cx="4770046"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6B7280"/>
                </a:solidFill>
                <a:latin typeface="Calibri" pitchFamily="34" charset="0"/>
                <a:ea typeface="Calibri" pitchFamily="34" charset="-122"/>
                <a:cs typeface="Calibri" pitchFamily="34" charset="-120"/>
              </a:rPr>
              <a:t>Análisis y Predicción de la Demanda de Educación Superior en Colombia</a:t>
            </a:r>
            <a:endParaRPr lang="en-US" sz="98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7067550"/>
          </a:xfrm>
          <a:prstGeom prst="rect">
            <a:avLst/>
          </a:prstGeom>
        </p:spPr>
      </p:pic>
      <p:pic>
        <p:nvPicPr>
          <p:cNvPr id="3" name="Image 1" descr="preencoded.png"/>
          <p:cNvPicPr>
            <a:picLocks noChangeAspect="1"/>
          </p:cNvPicPr>
          <p:nvPr/>
        </p:nvPicPr>
        <p:blipFill>
          <a:blip r:embed="rId4"/>
          <a:stretch>
            <a:fillRect/>
          </a:stretch>
        </p:blipFill>
        <p:spPr>
          <a:xfrm>
            <a:off x="0" y="0"/>
            <a:ext cx="8127950" cy="628650"/>
          </a:xfrm>
          <a:prstGeom prst="rect">
            <a:avLst/>
          </a:prstGeom>
        </p:spPr>
      </p:pic>
      <p:pic>
        <p:nvPicPr>
          <p:cNvPr id="4" name="Image 2" descr="preencoded.png"/>
          <p:cNvPicPr>
            <a:picLocks noChangeAspect="1"/>
          </p:cNvPicPr>
          <p:nvPr/>
        </p:nvPicPr>
        <p:blipFill>
          <a:blip r:embed="rId5"/>
          <a:stretch>
            <a:fillRect/>
          </a:stretch>
        </p:blipFill>
        <p:spPr>
          <a:xfrm>
            <a:off x="457200" y="1543050"/>
            <a:ext cx="5486400" cy="2438400"/>
          </a:xfrm>
          <a:prstGeom prst="rect">
            <a:avLst/>
          </a:prstGeom>
        </p:spPr>
      </p:pic>
      <p:pic>
        <p:nvPicPr>
          <p:cNvPr id="5" name="Image 3" descr="preencoded.png"/>
          <p:cNvPicPr>
            <a:picLocks noChangeAspect="1"/>
          </p:cNvPicPr>
          <p:nvPr/>
        </p:nvPicPr>
        <p:blipFill>
          <a:blip r:embed="rId6"/>
          <a:stretch>
            <a:fillRect/>
          </a:stretch>
        </p:blipFill>
        <p:spPr>
          <a:xfrm>
            <a:off x="609600" y="1482860"/>
            <a:ext cx="5181600" cy="2590800"/>
          </a:xfrm>
          <a:prstGeom prst="rect">
            <a:avLst/>
          </a:prstGeom>
        </p:spPr>
      </p:pic>
      <p:pic>
        <p:nvPicPr>
          <p:cNvPr id="6" name="Image 4" descr="preencoded.png"/>
          <p:cNvPicPr>
            <a:picLocks noChangeAspect="1"/>
          </p:cNvPicPr>
          <p:nvPr/>
        </p:nvPicPr>
        <p:blipFill>
          <a:blip r:embed="rId7"/>
          <a:stretch>
            <a:fillRect/>
          </a:stretch>
        </p:blipFill>
        <p:spPr>
          <a:xfrm>
            <a:off x="6248400" y="1543050"/>
            <a:ext cx="5486400" cy="2438400"/>
          </a:xfrm>
          <a:prstGeom prst="rect">
            <a:avLst/>
          </a:prstGeom>
        </p:spPr>
      </p:pic>
      <p:pic>
        <p:nvPicPr>
          <p:cNvPr id="7" name="Image 5" descr="preencoded.png"/>
          <p:cNvPicPr>
            <a:picLocks noChangeAspect="1"/>
          </p:cNvPicPr>
          <p:nvPr/>
        </p:nvPicPr>
        <p:blipFill>
          <a:blip r:embed="rId8"/>
          <a:stretch>
            <a:fillRect/>
          </a:stretch>
        </p:blipFill>
        <p:spPr>
          <a:xfrm>
            <a:off x="6400800" y="1714500"/>
            <a:ext cx="152400" cy="152400"/>
          </a:xfrm>
          <a:prstGeom prst="rect">
            <a:avLst/>
          </a:prstGeom>
        </p:spPr>
      </p:pic>
      <p:pic>
        <p:nvPicPr>
          <p:cNvPr id="8" name="Image 6" descr="preencoded.png"/>
          <p:cNvPicPr>
            <a:picLocks noChangeAspect="1"/>
          </p:cNvPicPr>
          <p:nvPr/>
        </p:nvPicPr>
        <p:blipFill>
          <a:blip r:embed="rId9"/>
          <a:stretch>
            <a:fillRect/>
          </a:stretch>
        </p:blipFill>
        <p:spPr>
          <a:xfrm>
            <a:off x="457200" y="4133850"/>
            <a:ext cx="5486400" cy="2438400"/>
          </a:xfrm>
          <a:prstGeom prst="rect">
            <a:avLst/>
          </a:prstGeom>
        </p:spPr>
      </p:pic>
      <p:pic>
        <p:nvPicPr>
          <p:cNvPr id="9" name="Image 7" descr="preencoded.png"/>
          <p:cNvPicPr>
            <a:picLocks noChangeAspect="1"/>
          </p:cNvPicPr>
          <p:nvPr/>
        </p:nvPicPr>
        <p:blipFill>
          <a:blip r:embed="rId10"/>
          <a:stretch>
            <a:fillRect/>
          </a:stretch>
        </p:blipFill>
        <p:spPr>
          <a:xfrm>
            <a:off x="609600" y="4398408"/>
            <a:ext cx="5181600" cy="2228850"/>
          </a:xfrm>
          <a:prstGeom prst="rect">
            <a:avLst/>
          </a:prstGeom>
        </p:spPr>
      </p:pic>
      <p:pic>
        <p:nvPicPr>
          <p:cNvPr id="10" name="Image 8" descr="preencoded.png"/>
          <p:cNvPicPr>
            <a:picLocks noChangeAspect="1"/>
          </p:cNvPicPr>
          <p:nvPr/>
        </p:nvPicPr>
        <p:blipFill>
          <a:blip r:embed="rId7"/>
          <a:stretch>
            <a:fillRect/>
          </a:stretch>
        </p:blipFill>
        <p:spPr>
          <a:xfrm>
            <a:off x="6248400" y="4133850"/>
            <a:ext cx="5486400" cy="2438400"/>
          </a:xfrm>
          <a:prstGeom prst="rect">
            <a:avLst/>
          </a:prstGeom>
        </p:spPr>
      </p:pic>
      <p:pic>
        <p:nvPicPr>
          <p:cNvPr id="11" name="Image 9" descr="preencoded.png"/>
          <p:cNvPicPr>
            <a:picLocks noChangeAspect="1"/>
          </p:cNvPicPr>
          <p:nvPr/>
        </p:nvPicPr>
        <p:blipFill>
          <a:blip r:embed="rId8"/>
          <a:stretch>
            <a:fillRect/>
          </a:stretch>
        </p:blipFill>
        <p:spPr>
          <a:xfrm>
            <a:off x="6400800" y="4305300"/>
            <a:ext cx="152400" cy="152400"/>
          </a:xfrm>
          <a:prstGeom prst="rect">
            <a:avLst/>
          </a:prstGeom>
        </p:spPr>
      </p:pic>
      <p:sp>
        <p:nvSpPr>
          <p:cNvPr id="12" name="Text 0"/>
          <p:cNvSpPr/>
          <p:nvPr/>
        </p:nvSpPr>
        <p:spPr>
          <a:xfrm>
            <a:off x="285750" y="142875"/>
            <a:ext cx="8312095" cy="342900"/>
          </a:xfrm>
          <a:prstGeom prst="rect">
            <a:avLst/>
          </a:prstGeom>
          <a:noFill/>
          <a:ln/>
        </p:spPr>
        <p:txBody>
          <a:bodyPr wrap="square" lIns="0" tIns="0" rIns="0" bIns="0" rtlCol="0" anchor="t">
            <a:spAutoFit/>
          </a:bodyPr>
          <a:lstStyle/>
          <a:p>
            <a:pPr marL="0" indent="0">
              <a:lnSpc>
                <a:spcPts val="2700"/>
              </a:lnSpc>
              <a:buNone/>
            </a:pPr>
            <a:r>
              <a:rPr lang="en-US" sz="2040" b="1" dirty="0">
                <a:solidFill>
                  <a:srgbClr val="FFFFFF"/>
                </a:solidFill>
                <a:latin typeface="Calibri" pitchFamily="34" charset="0"/>
                <a:ea typeface="Calibri" pitchFamily="34" charset="-122"/>
                <a:cs typeface="Calibri" pitchFamily="34" charset="-120"/>
              </a:rPr>
              <a:t>Visualización de Predicciones</a:t>
            </a:r>
            <a:endParaRPr lang="en-US" sz="2040" dirty="0"/>
          </a:p>
        </p:txBody>
      </p:sp>
      <p:sp>
        <p:nvSpPr>
          <p:cNvPr id="13" name="Text 1"/>
          <p:cNvSpPr/>
          <p:nvPr/>
        </p:nvSpPr>
        <p:spPr>
          <a:xfrm>
            <a:off x="457200" y="857250"/>
            <a:ext cx="11277600" cy="533400"/>
          </a:xfrm>
          <a:prstGeom prst="rect">
            <a:avLst/>
          </a:prstGeom>
          <a:noFill/>
          <a:ln/>
        </p:spPr>
        <p:txBody>
          <a:bodyPr wrap="square" lIns="0" tIns="0" rIns="0" bIns="0" rtlCol="0" anchor="t">
            <a:spAutoFit/>
          </a:bodyPr>
          <a:lstStyle/>
          <a:p>
            <a:pPr marL="0" indent="0">
              <a:lnSpc>
                <a:spcPts val="2100"/>
              </a:lnSpc>
              <a:buNone/>
            </a:pPr>
            <a:r>
              <a:rPr lang="en-US" sz="1260" dirty="0">
                <a:solidFill>
                  <a:srgbClr val="333333"/>
                </a:solidFill>
                <a:latin typeface="Calibri" pitchFamily="34" charset="0"/>
                <a:ea typeface="Calibri" pitchFamily="34" charset="-122"/>
                <a:cs typeface="Calibri" pitchFamily="34" charset="-120"/>
              </a:rPr>
              <a:t>Las visualizaciones siguientes muestran la relación entre los valores reales y predichos de matrícula, así como la evolución histórica de un programa específico.</a:t>
            </a:r>
            <a:endParaRPr lang="en-US" sz="1260" dirty="0"/>
          </a:p>
        </p:txBody>
      </p:sp>
      <p:sp>
        <p:nvSpPr>
          <p:cNvPr id="14" name="Text 2"/>
          <p:cNvSpPr/>
          <p:nvPr/>
        </p:nvSpPr>
        <p:spPr>
          <a:xfrm>
            <a:off x="350520" y="1567260"/>
            <a:ext cx="5699760" cy="266700"/>
          </a:xfrm>
          <a:prstGeom prst="rect">
            <a:avLst/>
          </a:prstGeom>
          <a:noFill/>
          <a:ln/>
        </p:spPr>
        <p:txBody>
          <a:bodyPr wrap="square" lIns="0" tIns="0" rIns="0" bIns="0" rtlCol="0" anchor="t">
            <a:spAutoFit/>
          </a:bodyPr>
          <a:lstStyle/>
          <a:p>
            <a:pPr marL="0" indent="0" algn="ctr">
              <a:lnSpc>
                <a:spcPts val="2100"/>
              </a:lnSpc>
              <a:buNone/>
            </a:pPr>
            <a:r>
              <a:rPr lang="en-US" sz="1380" b="1" dirty="0">
                <a:solidFill>
                  <a:srgbClr val="333333"/>
                </a:solidFill>
                <a:latin typeface="Calibri" pitchFamily="34" charset="0"/>
                <a:ea typeface="Calibri" pitchFamily="34" charset="-122"/>
                <a:cs typeface="Calibri" pitchFamily="34" charset="-120"/>
              </a:rPr>
              <a:t>Gráfica 1. Relación entre valores reales y predichos</a:t>
            </a:r>
            <a:endParaRPr lang="en-US" sz="1380" dirty="0"/>
          </a:p>
        </p:txBody>
      </p:sp>
      <p:sp>
        <p:nvSpPr>
          <p:cNvPr id="15" name="Text 3"/>
          <p:cNvSpPr/>
          <p:nvPr/>
        </p:nvSpPr>
        <p:spPr>
          <a:xfrm>
            <a:off x="6629400" y="1695450"/>
            <a:ext cx="5699760"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333333"/>
                </a:solidFill>
                <a:latin typeface="Calibri" pitchFamily="34" charset="0"/>
                <a:ea typeface="Calibri" pitchFamily="34" charset="-122"/>
                <a:cs typeface="Calibri" pitchFamily="34" charset="-120"/>
              </a:rPr>
              <a:t>Descripción</a:t>
            </a:r>
            <a:endParaRPr lang="en-US" sz="1120" dirty="0"/>
          </a:p>
        </p:txBody>
      </p:sp>
      <p:sp>
        <p:nvSpPr>
          <p:cNvPr id="16" name="Text 4"/>
          <p:cNvSpPr/>
          <p:nvPr/>
        </p:nvSpPr>
        <p:spPr>
          <a:xfrm>
            <a:off x="6400800" y="2000250"/>
            <a:ext cx="5181600" cy="946862"/>
          </a:xfrm>
          <a:prstGeom prst="rect">
            <a:avLst/>
          </a:prstGeom>
          <a:noFill/>
          <a:ln/>
        </p:spPr>
        <p:txBody>
          <a:bodyPr wrap="square" lIns="0" tIns="0" rIns="0" bIns="0" rtlCol="0" anchor="t">
            <a:spAutoFit/>
          </a:bodyPr>
          <a:lstStyle/>
          <a:p>
            <a:pPr marL="0" indent="0">
              <a:lnSpc>
                <a:spcPts val="1500"/>
              </a:lnSpc>
              <a:buNone/>
            </a:pPr>
            <a:r>
              <a:rPr lang="en-US" sz="980" dirty="0">
                <a:solidFill>
                  <a:srgbClr val="333333"/>
                </a:solidFill>
                <a:latin typeface="Calibri" pitchFamily="34" charset="0"/>
                <a:ea typeface="Calibri" pitchFamily="34" charset="-122"/>
                <a:cs typeface="Calibri" pitchFamily="34" charset="-120"/>
              </a:rPr>
              <a:t>La gráfica de dispersión muestra la relación entre los valores reales de matrícula (eje X) y los valores predichos por el modelo (eje Y). La mayoría de los puntos se concentran cerca de la diagonal, lo cual refleja un buen ajuste del modelo y un nivel de error relativamente bajo. Si se </a:t>
            </a:r>
            <a:r>
              <a:rPr lang="en-US" sz="980" dirty="0" err="1">
                <a:solidFill>
                  <a:srgbClr val="333333"/>
                </a:solidFill>
                <a:latin typeface="Calibri" pitchFamily="34" charset="0"/>
                <a:ea typeface="Calibri" pitchFamily="34" charset="-122"/>
                <a:cs typeface="Calibri" pitchFamily="34" charset="-120"/>
              </a:rPr>
              <a:t>llegan</a:t>
            </a:r>
            <a:r>
              <a:rPr lang="en-US" sz="980" dirty="0">
                <a:solidFill>
                  <a:srgbClr val="333333"/>
                </a:solidFill>
                <a:latin typeface="Calibri" pitchFamily="34" charset="0"/>
                <a:ea typeface="Calibri" pitchFamily="34" charset="-122"/>
                <a:cs typeface="Calibri" pitchFamily="34" charset="-120"/>
              </a:rPr>
              <a:t> a </a:t>
            </a:r>
            <a:r>
              <a:rPr lang="en-US" sz="980" dirty="0" err="1">
                <a:solidFill>
                  <a:srgbClr val="333333"/>
                </a:solidFill>
                <a:latin typeface="Calibri" pitchFamily="34" charset="0"/>
                <a:ea typeface="Calibri" pitchFamily="34" charset="-122"/>
                <a:cs typeface="Calibri" pitchFamily="34" charset="-120"/>
              </a:rPr>
              <a:t>evidenciar</a:t>
            </a:r>
            <a:r>
              <a:rPr lang="en-US" sz="980" dirty="0">
                <a:solidFill>
                  <a:srgbClr val="333333"/>
                </a:solidFill>
                <a:latin typeface="Calibri" pitchFamily="34" charset="0"/>
                <a:ea typeface="Calibri" pitchFamily="34" charset="-122"/>
                <a:cs typeface="Calibri" pitchFamily="34" charset="-120"/>
              </a:rPr>
              <a:t> </a:t>
            </a:r>
            <a:r>
              <a:rPr lang="en-US" sz="980" dirty="0" err="1">
                <a:solidFill>
                  <a:srgbClr val="333333"/>
                </a:solidFill>
                <a:latin typeface="Calibri" pitchFamily="34" charset="0"/>
                <a:ea typeface="Calibri" pitchFamily="34" charset="-122"/>
                <a:cs typeface="Calibri" pitchFamily="34" charset="-120"/>
              </a:rPr>
              <a:t>algunos</a:t>
            </a:r>
            <a:r>
              <a:rPr lang="en-US" sz="980" dirty="0">
                <a:solidFill>
                  <a:srgbClr val="333333"/>
                </a:solidFill>
                <a:latin typeface="Calibri" pitchFamily="34" charset="0"/>
                <a:ea typeface="Calibri" pitchFamily="34" charset="-122"/>
                <a:cs typeface="Calibri" pitchFamily="34" charset="-120"/>
              </a:rPr>
              <a:t> puntos </a:t>
            </a:r>
            <a:r>
              <a:rPr lang="en-US" sz="980" dirty="0" err="1">
                <a:solidFill>
                  <a:srgbClr val="333333"/>
                </a:solidFill>
                <a:latin typeface="Calibri" pitchFamily="34" charset="0"/>
                <a:ea typeface="Calibri" pitchFamily="34" charset="-122"/>
                <a:cs typeface="Calibri" pitchFamily="34" charset="-120"/>
              </a:rPr>
              <a:t>alejados</a:t>
            </a:r>
            <a:r>
              <a:rPr lang="en-US" sz="980" dirty="0">
                <a:solidFill>
                  <a:srgbClr val="333333"/>
                </a:solidFill>
                <a:latin typeface="Calibri" pitchFamily="34" charset="0"/>
                <a:ea typeface="Calibri" pitchFamily="34" charset="-122"/>
                <a:cs typeface="Calibri" pitchFamily="34" charset="-120"/>
              </a:rPr>
              <a:t>,  sugieren la existencia de casos con mayor variabilidad o posibles valores atípicos.</a:t>
            </a:r>
            <a:endParaRPr lang="en-US" sz="980" dirty="0"/>
          </a:p>
        </p:txBody>
      </p:sp>
      <p:sp>
        <p:nvSpPr>
          <p:cNvPr id="17" name="Text 5"/>
          <p:cNvSpPr/>
          <p:nvPr/>
        </p:nvSpPr>
        <p:spPr>
          <a:xfrm>
            <a:off x="350520" y="4166606"/>
            <a:ext cx="5699760" cy="266700"/>
          </a:xfrm>
          <a:prstGeom prst="rect">
            <a:avLst/>
          </a:prstGeom>
          <a:noFill/>
          <a:ln/>
        </p:spPr>
        <p:txBody>
          <a:bodyPr wrap="square" lIns="0" tIns="0" rIns="0" bIns="0" rtlCol="0" anchor="t">
            <a:spAutoFit/>
          </a:bodyPr>
          <a:lstStyle/>
          <a:p>
            <a:pPr marL="0" indent="0" algn="ctr">
              <a:lnSpc>
                <a:spcPts val="2100"/>
              </a:lnSpc>
              <a:buNone/>
            </a:pPr>
            <a:r>
              <a:rPr lang="en-US" sz="1380" b="1" dirty="0">
                <a:solidFill>
                  <a:srgbClr val="333333"/>
                </a:solidFill>
                <a:latin typeface="Calibri" pitchFamily="34" charset="0"/>
                <a:ea typeface="Calibri" pitchFamily="34" charset="-122"/>
                <a:cs typeface="Calibri" pitchFamily="34" charset="-120"/>
              </a:rPr>
              <a:t>Gráfica 2. Evolución histórica y predicción</a:t>
            </a:r>
            <a:endParaRPr lang="en-US" sz="1380" dirty="0"/>
          </a:p>
        </p:txBody>
      </p:sp>
      <p:sp>
        <p:nvSpPr>
          <p:cNvPr id="18" name="Text 6"/>
          <p:cNvSpPr/>
          <p:nvPr/>
        </p:nvSpPr>
        <p:spPr>
          <a:xfrm>
            <a:off x="6629400" y="4286250"/>
            <a:ext cx="5699760" cy="228600"/>
          </a:xfrm>
          <a:prstGeom prst="rect">
            <a:avLst/>
          </a:prstGeom>
          <a:noFill/>
          <a:ln/>
        </p:spPr>
        <p:txBody>
          <a:bodyPr wrap="square" lIns="0" tIns="0" rIns="0" bIns="0" rtlCol="0" anchor="t">
            <a:spAutoFit/>
          </a:bodyPr>
          <a:lstStyle/>
          <a:p>
            <a:pPr marL="0" indent="0">
              <a:lnSpc>
                <a:spcPts val="1800"/>
              </a:lnSpc>
              <a:buNone/>
            </a:pPr>
            <a:r>
              <a:rPr lang="en-US" sz="1120" b="1" dirty="0">
                <a:solidFill>
                  <a:srgbClr val="333333"/>
                </a:solidFill>
                <a:latin typeface="Calibri" pitchFamily="34" charset="0"/>
                <a:ea typeface="Calibri" pitchFamily="34" charset="-122"/>
                <a:cs typeface="Calibri" pitchFamily="34" charset="-120"/>
              </a:rPr>
              <a:t>Descripción</a:t>
            </a:r>
            <a:endParaRPr lang="en-US" sz="1120" dirty="0"/>
          </a:p>
        </p:txBody>
      </p:sp>
      <p:sp>
        <p:nvSpPr>
          <p:cNvPr id="19" name="Text 7"/>
          <p:cNvSpPr/>
          <p:nvPr/>
        </p:nvSpPr>
        <p:spPr>
          <a:xfrm>
            <a:off x="6400800" y="4591050"/>
            <a:ext cx="5181600" cy="1143000"/>
          </a:xfrm>
          <a:prstGeom prst="rect">
            <a:avLst/>
          </a:prstGeom>
          <a:noFill/>
          <a:ln/>
        </p:spPr>
        <p:txBody>
          <a:bodyPr wrap="square" lIns="0" tIns="0" rIns="0" bIns="0" rtlCol="0" anchor="t">
            <a:spAutoFit/>
          </a:bodyPr>
          <a:lstStyle/>
          <a:p>
            <a:pPr marL="0" indent="0">
              <a:lnSpc>
                <a:spcPts val="1500"/>
              </a:lnSpc>
              <a:buNone/>
            </a:pPr>
            <a:r>
              <a:rPr lang="en-US" sz="980" dirty="0">
                <a:solidFill>
                  <a:srgbClr val="333333"/>
                </a:solidFill>
                <a:latin typeface="Calibri" pitchFamily="34" charset="0"/>
                <a:ea typeface="Calibri" pitchFamily="34" charset="-122"/>
                <a:cs typeface="Calibri" pitchFamily="34" charset="-120"/>
              </a:rPr>
              <a:t>La gráfica muestra la evolución histórica del número de matriculados en el programa de Ingeniería Informática en la Corporación Universitaria Lasallista, diferenciados por año y semestre. Se observa una alta variabilidad en la demanda a lo largo del tiempo, con picos en algunos periodos y caídas en otros. El punto rojo marca la predicción realizada por el modelo para el primer semestre de 2026, estimando aproximadamente 35 estudiantes matriculados.</a:t>
            </a:r>
            <a:endParaRPr lang="en-US" sz="980" dirty="0"/>
          </a:p>
        </p:txBody>
      </p:sp>
      <p:sp>
        <p:nvSpPr>
          <p:cNvPr id="20" name="Text 8"/>
          <p:cNvSpPr/>
          <p:nvPr/>
        </p:nvSpPr>
        <p:spPr>
          <a:xfrm>
            <a:off x="457200" y="6724650"/>
            <a:ext cx="4770046"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6B7280"/>
                </a:solidFill>
                <a:latin typeface="Calibri" pitchFamily="34" charset="0"/>
                <a:ea typeface="Calibri" pitchFamily="34" charset="-122"/>
                <a:cs typeface="Calibri" pitchFamily="34" charset="-120"/>
              </a:rPr>
              <a:t>Análisis y Predicción de la Demanda de Educación Superior en Colombia</a:t>
            </a:r>
            <a:endParaRPr lang="en-US" sz="98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8127950" cy="628650"/>
          </a:xfrm>
          <a:prstGeom prst="rect">
            <a:avLst/>
          </a:prstGeom>
        </p:spPr>
      </p:pic>
      <p:pic>
        <p:nvPicPr>
          <p:cNvPr id="4" name="Image 2" descr="preencoded.png"/>
          <p:cNvPicPr>
            <a:picLocks noChangeAspect="1"/>
          </p:cNvPicPr>
          <p:nvPr/>
        </p:nvPicPr>
        <p:blipFill>
          <a:blip r:embed="rId5"/>
          <a:stretch>
            <a:fillRect/>
          </a:stretch>
        </p:blipFill>
        <p:spPr>
          <a:xfrm>
            <a:off x="457200" y="857250"/>
            <a:ext cx="5486400" cy="3048000"/>
          </a:xfrm>
          <a:prstGeom prst="rect">
            <a:avLst/>
          </a:prstGeom>
        </p:spPr>
      </p:pic>
      <p:pic>
        <p:nvPicPr>
          <p:cNvPr id="5" name="Image 3" descr="preencoded.png"/>
          <p:cNvPicPr>
            <a:picLocks noChangeAspect="1"/>
          </p:cNvPicPr>
          <p:nvPr/>
        </p:nvPicPr>
        <p:blipFill>
          <a:blip r:embed="rId6"/>
          <a:stretch>
            <a:fillRect/>
          </a:stretch>
        </p:blipFill>
        <p:spPr>
          <a:xfrm>
            <a:off x="647700" y="1085850"/>
            <a:ext cx="190500" cy="190500"/>
          </a:xfrm>
          <a:prstGeom prst="rect">
            <a:avLst/>
          </a:prstGeom>
        </p:spPr>
      </p:pic>
      <p:pic>
        <p:nvPicPr>
          <p:cNvPr id="6" name="Image 4" descr="preencoded.png"/>
          <p:cNvPicPr>
            <a:picLocks noChangeAspect="1"/>
          </p:cNvPicPr>
          <p:nvPr/>
        </p:nvPicPr>
        <p:blipFill>
          <a:blip r:embed="rId7"/>
          <a:stretch>
            <a:fillRect/>
          </a:stretch>
        </p:blipFill>
        <p:spPr>
          <a:xfrm>
            <a:off x="647700" y="1428750"/>
            <a:ext cx="381000" cy="457200"/>
          </a:xfrm>
          <a:prstGeom prst="rect">
            <a:avLst/>
          </a:prstGeom>
        </p:spPr>
      </p:pic>
      <p:pic>
        <p:nvPicPr>
          <p:cNvPr id="7" name="Image 5" descr="preencoded.png"/>
          <p:cNvPicPr>
            <a:picLocks noChangeAspect="1"/>
          </p:cNvPicPr>
          <p:nvPr/>
        </p:nvPicPr>
        <p:blipFill>
          <a:blip r:embed="rId8"/>
          <a:stretch>
            <a:fillRect/>
          </a:stretch>
        </p:blipFill>
        <p:spPr>
          <a:xfrm>
            <a:off x="762000" y="1562100"/>
            <a:ext cx="152400" cy="152400"/>
          </a:xfrm>
          <a:prstGeom prst="rect">
            <a:avLst/>
          </a:prstGeom>
        </p:spPr>
      </p:pic>
      <p:pic>
        <p:nvPicPr>
          <p:cNvPr id="8" name="Image 6" descr="preencoded.png"/>
          <p:cNvPicPr>
            <a:picLocks noChangeAspect="1"/>
          </p:cNvPicPr>
          <p:nvPr/>
        </p:nvPicPr>
        <p:blipFill>
          <a:blip r:embed="rId9"/>
          <a:stretch>
            <a:fillRect/>
          </a:stretch>
        </p:blipFill>
        <p:spPr>
          <a:xfrm>
            <a:off x="647700" y="2228850"/>
            <a:ext cx="361950" cy="457200"/>
          </a:xfrm>
          <a:prstGeom prst="rect">
            <a:avLst/>
          </a:prstGeom>
        </p:spPr>
      </p:pic>
      <p:pic>
        <p:nvPicPr>
          <p:cNvPr id="9" name="Image 7" descr="preencoded.png"/>
          <p:cNvPicPr>
            <a:picLocks noChangeAspect="1"/>
          </p:cNvPicPr>
          <p:nvPr/>
        </p:nvPicPr>
        <p:blipFill>
          <a:blip r:embed="rId10"/>
          <a:stretch>
            <a:fillRect/>
          </a:stretch>
        </p:blipFill>
        <p:spPr>
          <a:xfrm>
            <a:off x="762000" y="2362200"/>
            <a:ext cx="133350" cy="152400"/>
          </a:xfrm>
          <a:prstGeom prst="rect">
            <a:avLst/>
          </a:prstGeom>
        </p:spPr>
      </p:pic>
      <p:pic>
        <p:nvPicPr>
          <p:cNvPr id="10" name="Image 8" descr="preencoded.png"/>
          <p:cNvPicPr>
            <a:picLocks noChangeAspect="1"/>
          </p:cNvPicPr>
          <p:nvPr/>
        </p:nvPicPr>
        <p:blipFill>
          <a:blip r:embed="rId11"/>
          <a:stretch>
            <a:fillRect/>
          </a:stretch>
        </p:blipFill>
        <p:spPr>
          <a:xfrm>
            <a:off x="647700" y="3028950"/>
            <a:ext cx="342900" cy="457200"/>
          </a:xfrm>
          <a:prstGeom prst="rect">
            <a:avLst/>
          </a:prstGeom>
        </p:spPr>
      </p:pic>
      <p:pic>
        <p:nvPicPr>
          <p:cNvPr id="11" name="Image 9" descr="preencoded.png"/>
          <p:cNvPicPr>
            <a:picLocks noChangeAspect="1"/>
          </p:cNvPicPr>
          <p:nvPr/>
        </p:nvPicPr>
        <p:blipFill>
          <a:blip r:embed="rId12"/>
          <a:stretch>
            <a:fillRect/>
          </a:stretch>
        </p:blipFill>
        <p:spPr>
          <a:xfrm>
            <a:off x="762000" y="3162300"/>
            <a:ext cx="114300" cy="152400"/>
          </a:xfrm>
          <a:prstGeom prst="rect">
            <a:avLst/>
          </a:prstGeom>
        </p:spPr>
      </p:pic>
      <p:pic>
        <p:nvPicPr>
          <p:cNvPr id="12" name="Image 10" descr="preencoded.png"/>
          <p:cNvPicPr>
            <a:picLocks noChangeAspect="1"/>
          </p:cNvPicPr>
          <p:nvPr/>
        </p:nvPicPr>
        <p:blipFill>
          <a:blip r:embed="rId13"/>
          <a:stretch>
            <a:fillRect/>
          </a:stretch>
        </p:blipFill>
        <p:spPr>
          <a:xfrm>
            <a:off x="457200" y="4057650"/>
            <a:ext cx="5486400" cy="2019300"/>
          </a:xfrm>
          <a:prstGeom prst="rect">
            <a:avLst/>
          </a:prstGeom>
        </p:spPr>
      </p:pic>
      <p:pic>
        <p:nvPicPr>
          <p:cNvPr id="13" name="Image 11" descr="preencoded.png"/>
          <p:cNvPicPr>
            <a:picLocks noChangeAspect="1"/>
          </p:cNvPicPr>
          <p:nvPr/>
        </p:nvPicPr>
        <p:blipFill>
          <a:blip r:embed="rId14"/>
          <a:stretch>
            <a:fillRect/>
          </a:stretch>
        </p:blipFill>
        <p:spPr>
          <a:xfrm>
            <a:off x="647700" y="4286250"/>
            <a:ext cx="219075" cy="190500"/>
          </a:xfrm>
          <a:prstGeom prst="rect">
            <a:avLst/>
          </a:prstGeom>
        </p:spPr>
      </p:pic>
      <p:pic>
        <p:nvPicPr>
          <p:cNvPr id="14" name="Image 12" descr="preencoded.png"/>
          <p:cNvPicPr>
            <a:picLocks noChangeAspect="1"/>
          </p:cNvPicPr>
          <p:nvPr/>
        </p:nvPicPr>
        <p:blipFill>
          <a:blip r:embed="rId15"/>
          <a:stretch>
            <a:fillRect/>
          </a:stretch>
        </p:blipFill>
        <p:spPr>
          <a:xfrm>
            <a:off x="647700" y="4629150"/>
            <a:ext cx="361950" cy="457200"/>
          </a:xfrm>
          <a:prstGeom prst="rect">
            <a:avLst/>
          </a:prstGeom>
        </p:spPr>
      </p:pic>
      <p:pic>
        <p:nvPicPr>
          <p:cNvPr id="15" name="Image 13" descr="preencoded.png"/>
          <p:cNvPicPr>
            <a:picLocks noChangeAspect="1"/>
          </p:cNvPicPr>
          <p:nvPr/>
        </p:nvPicPr>
        <p:blipFill>
          <a:blip r:embed="rId16"/>
          <a:stretch>
            <a:fillRect/>
          </a:stretch>
        </p:blipFill>
        <p:spPr>
          <a:xfrm>
            <a:off x="762000" y="4762500"/>
            <a:ext cx="133350" cy="152400"/>
          </a:xfrm>
          <a:prstGeom prst="rect">
            <a:avLst/>
          </a:prstGeom>
        </p:spPr>
      </p:pic>
      <p:pic>
        <p:nvPicPr>
          <p:cNvPr id="16" name="Image 14" descr="preencoded.png"/>
          <p:cNvPicPr>
            <a:picLocks noChangeAspect="1"/>
          </p:cNvPicPr>
          <p:nvPr/>
        </p:nvPicPr>
        <p:blipFill>
          <a:blip r:embed="rId17"/>
          <a:stretch>
            <a:fillRect/>
          </a:stretch>
        </p:blipFill>
        <p:spPr>
          <a:xfrm>
            <a:off x="647700" y="5429250"/>
            <a:ext cx="400050" cy="457200"/>
          </a:xfrm>
          <a:prstGeom prst="rect">
            <a:avLst/>
          </a:prstGeom>
        </p:spPr>
      </p:pic>
      <p:pic>
        <p:nvPicPr>
          <p:cNvPr id="17" name="Image 15" descr="preencoded.png"/>
          <p:cNvPicPr>
            <a:picLocks noChangeAspect="1"/>
          </p:cNvPicPr>
          <p:nvPr/>
        </p:nvPicPr>
        <p:blipFill>
          <a:blip r:embed="rId18"/>
          <a:stretch>
            <a:fillRect/>
          </a:stretch>
        </p:blipFill>
        <p:spPr>
          <a:xfrm>
            <a:off x="762000" y="5562600"/>
            <a:ext cx="171450" cy="152400"/>
          </a:xfrm>
          <a:prstGeom prst="rect">
            <a:avLst/>
          </a:prstGeom>
        </p:spPr>
      </p:pic>
      <p:pic>
        <p:nvPicPr>
          <p:cNvPr id="18" name="Image 16" descr="preencoded.png"/>
          <p:cNvPicPr>
            <a:picLocks noChangeAspect="1"/>
          </p:cNvPicPr>
          <p:nvPr/>
        </p:nvPicPr>
        <p:blipFill>
          <a:blip r:embed="rId19"/>
          <a:stretch>
            <a:fillRect/>
          </a:stretch>
        </p:blipFill>
        <p:spPr>
          <a:xfrm>
            <a:off x="6248400" y="857250"/>
            <a:ext cx="5486400" cy="3733800"/>
          </a:xfrm>
          <a:prstGeom prst="rect">
            <a:avLst/>
          </a:prstGeom>
        </p:spPr>
      </p:pic>
      <p:pic>
        <p:nvPicPr>
          <p:cNvPr id="19" name="Image 17" descr="preencoded.png"/>
          <p:cNvPicPr>
            <a:picLocks noChangeAspect="1"/>
          </p:cNvPicPr>
          <p:nvPr/>
        </p:nvPicPr>
        <p:blipFill>
          <a:blip r:embed="rId20"/>
          <a:stretch>
            <a:fillRect/>
          </a:stretch>
        </p:blipFill>
        <p:spPr>
          <a:xfrm>
            <a:off x="6438900" y="1085850"/>
            <a:ext cx="190500" cy="190500"/>
          </a:xfrm>
          <a:prstGeom prst="rect">
            <a:avLst/>
          </a:prstGeom>
        </p:spPr>
      </p:pic>
      <p:pic>
        <p:nvPicPr>
          <p:cNvPr id="20" name="Image 18" descr="preencoded.png"/>
          <p:cNvPicPr>
            <a:picLocks noChangeAspect="1"/>
          </p:cNvPicPr>
          <p:nvPr/>
        </p:nvPicPr>
        <p:blipFill>
          <a:blip r:embed="rId21"/>
          <a:stretch>
            <a:fillRect/>
          </a:stretch>
        </p:blipFill>
        <p:spPr>
          <a:xfrm>
            <a:off x="6438900" y="1428750"/>
            <a:ext cx="361950" cy="457200"/>
          </a:xfrm>
          <a:prstGeom prst="rect">
            <a:avLst/>
          </a:prstGeom>
        </p:spPr>
      </p:pic>
      <p:pic>
        <p:nvPicPr>
          <p:cNvPr id="21" name="Image 19" descr="preencoded.png"/>
          <p:cNvPicPr>
            <a:picLocks noChangeAspect="1"/>
          </p:cNvPicPr>
          <p:nvPr/>
        </p:nvPicPr>
        <p:blipFill>
          <a:blip r:embed="rId22"/>
          <a:stretch>
            <a:fillRect/>
          </a:stretch>
        </p:blipFill>
        <p:spPr>
          <a:xfrm>
            <a:off x="6553200" y="1562100"/>
            <a:ext cx="133350" cy="152400"/>
          </a:xfrm>
          <a:prstGeom prst="rect">
            <a:avLst/>
          </a:prstGeom>
        </p:spPr>
      </p:pic>
      <p:pic>
        <p:nvPicPr>
          <p:cNvPr id="22" name="Image 20" descr="preencoded.png"/>
          <p:cNvPicPr>
            <a:picLocks noChangeAspect="1"/>
          </p:cNvPicPr>
          <p:nvPr/>
        </p:nvPicPr>
        <p:blipFill>
          <a:blip r:embed="rId23"/>
          <a:stretch>
            <a:fillRect/>
          </a:stretch>
        </p:blipFill>
        <p:spPr>
          <a:xfrm>
            <a:off x="6438900" y="2152650"/>
            <a:ext cx="381000" cy="457200"/>
          </a:xfrm>
          <a:prstGeom prst="rect">
            <a:avLst/>
          </a:prstGeom>
        </p:spPr>
      </p:pic>
      <p:pic>
        <p:nvPicPr>
          <p:cNvPr id="23" name="Image 21" descr="preencoded.png"/>
          <p:cNvPicPr>
            <a:picLocks noChangeAspect="1"/>
          </p:cNvPicPr>
          <p:nvPr/>
        </p:nvPicPr>
        <p:blipFill>
          <a:blip r:embed="rId24"/>
          <a:stretch>
            <a:fillRect/>
          </a:stretch>
        </p:blipFill>
        <p:spPr>
          <a:xfrm>
            <a:off x="6553200" y="2286000"/>
            <a:ext cx="152400" cy="152400"/>
          </a:xfrm>
          <a:prstGeom prst="rect">
            <a:avLst/>
          </a:prstGeom>
        </p:spPr>
      </p:pic>
      <p:pic>
        <p:nvPicPr>
          <p:cNvPr id="24" name="Image 22" descr="preencoded.png"/>
          <p:cNvPicPr>
            <a:picLocks noChangeAspect="1"/>
          </p:cNvPicPr>
          <p:nvPr/>
        </p:nvPicPr>
        <p:blipFill>
          <a:blip r:embed="rId25"/>
          <a:stretch>
            <a:fillRect/>
          </a:stretch>
        </p:blipFill>
        <p:spPr>
          <a:xfrm>
            <a:off x="6438900" y="2876550"/>
            <a:ext cx="419100" cy="457200"/>
          </a:xfrm>
          <a:prstGeom prst="rect">
            <a:avLst/>
          </a:prstGeom>
        </p:spPr>
      </p:pic>
      <p:pic>
        <p:nvPicPr>
          <p:cNvPr id="25" name="Image 23" descr="preencoded.png"/>
          <p:cNvPicPr>
            <a:picLocks noChangeAspect="1"/>
          </p:cNvPicPr>
          <p:nvPr/>
        </p:nvPicPr>
        <p:blipFill>
          <a:blip r:embed="rId26"/>
          <a:stretch>
            <a:fillRect/>
          </a:stretch>
        </p:blipFill>
        <p:spPr>
          <a:xfrm>
            <a:off x="6553200" y="3009900"/>
            <a:ext cx="190500" cy="152400"/>
          </a:xfrm>
          <a:prstGeom prst="rect">
            <a:avLst/>
          </a:prstGeom>
        </p:spPr>
      </p:pic>
      <p:pic>
        <p:nvPicPr>
          <p:cNvPr id="26" name="Image 24" descr="preencoded.png"/>
          <p:cNvPicPr>
            <a:picLocks noChangeAspect="1"/>
          </p:cNvPicPr>
          <p:nvPr/>
        </p:nvPicPr>
        <p:blipFill>
          <a:blip r:embed="rId27"/>
          <a:stretch>
            <a:fillRect/>
          </a:stretch>
        </p:blipFill>
        <p:spPr>
          <a:xfrm>
            <a:off x="6438900" y="3790950"/>
            <a:ext cx="400050" cy="457200"/>
          </a:xfrm>
          <a:prstGeom prst="rect">
            <a:avLst/>
          </a:prstGeom>
        </p:spPr>
      </p:pic>
      <p:pic>
        <p:nvPicPr>
          <p:cNvPr id="27" name="Image 25" descr="preencoded.png"/>
          <p:cNvPicPr>
            <a:picLocks noChangeAspect="1"/>
          </p:cNvPicPr>
          <p:nvPr/>
        </p:nvPicPr>
        <p:blipFill>
          <a:blip r:embed="rId28"/>
          <a:stretch>
            <a:fillRect/>
          </a:stretch>
        </p:blipFill>
        <p:spPr>
          <a:xfrm>
            <a:off x="6553200" y="3924300"/>
            <a:ext cx="171450" cy="152400"/>
          </a:xfrm>
          <a:prstGeom prst="rect">
            <a:avLst/>
          </a:prstGeom>
        </p:spPr>
      </p:pic>
      <p:sp>
        <p:nvSpPr>
          <p:cNvPr id="28" name="Text 0"/>
          <p:cNvSpPr/>
          <p:nvPr/>
        </p:nvSpPr>
        <p:spPr>
          <a:xfrm>
            <a:off x="285750" y="142875"/>
            <a:ext cx="8312095" cy="342900"/>
          </a:xfrm>
          <a:prstGeom prst="rect">
            <a:avLst/>
          </a:prstGeom>
          <a:noFill/>
          <a:ln/>
        </p:spPr>
        <p:txBody>
          <a:bodyPr wrap="square" lIns="0" tIns="0" rIns="0" bIns="0" rtlCol="0" anchor="t">
            <a:spAutoFit/>
          </a:bodyPr>
          <a:lstStyle/>
          <a:p>
            <a:pPr marL="0" indent="0">
              <a:lnSpc>
                <a:spcPts val="2700"/>
              </a:lnSpc>
              <a:buNone/>
            </a:pPr>
            <a:r>
              <a:rPr lang="en-US" sz="2040" b="1" dirty="0">
                <a:solidFill>
                  <a:srgbClr val="FFFFFF"/>
                </a:solidFill>
                <a:latin typeface="Calibri" pitchFamily="34" charset="0"/>
                <a:ea typeface="Calibri" pitchFamily="34" charset="-122"/>
                <a:cs typeface="Calibri" pitchFamily="34" charset="-120"/>
              </a:rPr>
              <a:t>Conclusiones y Trabajo Futuro</a:t>
            </a:r>
            <a:endParaRPr lang="en-US" sz="2040" dirty="0"/>
          </a:p>
        </p:txBody>
      </p:sp>
      <p:sp>
        <p:nvSpPr>
          <p:cNvPr id="29" name="Text 1"/>
          <p:cNvSpPr/>
          <p:nvPr/>
        </p:nvSpPr>
        <p:spPr>
          <a:xfrm>
            <a:off x="914400" y="1047750"/>
            <a:ext cx="5615940"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Logros del Proyecto</a:t>
            </a:r>
            <a:endParaRPr lang="en-US" sz="1380" dirty="0"/>
          </a:p>
        </p:txBody>
      </p:sp>
      <p:sp>
        <p:nvSpPr>
          <p:cNvPr id="30" name="Text 2"/>
          <p:cNvSpPr/>
          <p:nvPr/>
        </p:nvSpPr>
        <p:spPr>
          <a:xfrm>
            <a:off x="1143000" y="1428750"/>
            <a:ext cx="4610100" cy="6858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333333"/>
                </a:solidFill>
                <a:latin typeface="Calibri" pitchFamily="34" charset="0"/>
                <a:ea typeface="Calibri" pitchFamily="34" charset="-122"/>
                <a:cs typeface="Calibri" pitchFamily="34" charset="-120"/>
              </a:rPr>
              <a:t>Implementación exitosa de un modelo de Machine Learning capaz de predecir la demanda de matrícula en programas de educación superior en Colombia.</a:t>
            </a:r>
            <a:endParaRPr lang="en-US" sz="1120" dirty="0"/>
          </a:p>
        </p:txBody>
      </p:sp>
      <p:sp>
        <p:nvSpPr>
          <p:cNvPr id="31" name="Text 3"/>
          <p:cNvSpPr/>
          <p:nvPr/>
        </p:nvSpPr>
        <p:spPr>
          <a:xfrm>
            <a:off x="1123950" y="2228850"/>
            <a:ext cx="4629150" cy="6858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333333"/>
                </a:solidFill>
                <a:latin typeface="Calibri" pitchFamily="34" charset="0"/>
                <a:ea typeface="Calibri" pitchFamily="34" charset="-122"/>
                <a:cs typeface="Calibri" pitchFamily="34" charset="-120"/>
              </a:rPr>
              <a:t>El modelo alcanzó un buen desempeño (R² cercano a 0.94), indicando un alto nivel de confiabilidad para la estimación de futuros escenarios de matrícula.</a:t>
            </a:r>
            <a:endParaRPr lang="en-US" sz="1120" dirty="0"/>
          </a:p>
        </p:txBody>
      </p:sp>
      <p:sp>
        <p:nvSpPr>
          <p:cNvPr id="32" name="Text 4"/>
          <p:cNvSpPr/>
          <p:nvPr/>
        </p:nvSpPr>
        <p:spPr>
          <a:xfrm>
            <a:off x="1104900" y="3028950"/>
            <a:ext cx="4648200" cy="6858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333333"/>
                </a:solidFill>
                <a:latin typeface="Calibri" pitchFamily="34" charset="0"/>
                <a:ea typeface="Calibri" pitchFamily="34" charset="-122"/>
                <a:cs typeface="Calibri" pitchFamily="34" charset="-120"/>
              </a:rPr>
              <a:t>Identificación de patrones relevantes a través del análisis exploratorio, como la estacionalidad en los semestres y tendencias en áreas específicas.</a:t>
            </a:r>
            <a:endParaRPr lang="en-US" sz="1120" dirty="0"/>
          </a:p>
        </p:txBody>
      </p:sp>
      <p:sp>
        <p:nvSpPr>
          <p:cNvPr id="33" name="Text 5"/>
          <p:cNvSpPr/>
          <p:nvPr/>
        </p:nvSpPr>
        <p:spPr>
          <a:xfrm>
            <a:off x="942975" y="4248150"/>
            <a:ext cx="5615940"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Aprendizajes Clave</a:t>
            </a:r>
            <a:endParaRPr lang="en-US" sz="1380" dirty="0"/>
          </a:p>
        </p:txBody>
      </p:sp>
      <p:sp>
        <p:nvSpPr>
          <p:cNvPr id="34" name="Text 6"/>
          <p:cNvSpPr/>
          <p:nvPr/>
        </p:nvSpPr>
        <p:spPr>
          <a:xfrm>
            <a:off x="1123950" y="4629150"/>
            <a:ext cx="4629150" cy="6858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333333"/>
                </a:solidFill>
                <a:latin typeface="Calibri" pitchFamily="34" charset="0"/>
                <a:ea typeface="Calibri" pitchFamily="34" charset="-122"/>
                <a:cs typeface="Calibri" pitchFamily="34" charset="-120"/>
              </a:rPr>
              <a:t>Importancia de un preprocesamiento riguroso de los datos (codificación de variables categóricas, integración de fuentes históricas).</a:t>
            </a:r>
            <a:endParaRPr lang="en-US" sz="1120" dirty="0"/>
          </a:p>
        </p:txBody>
      </p:sp>
      <p:sp>
        <p:nvSpPr>
          <p:cNvPr id="35" name="Text 7"/>
          <p:cNvSpPr/>
          <p:nvPr/>
        </p:nvSpPr>
        <p:spPr>
          <a:xfrm>
            <a:off x="1162050" y="5429250"/>
            <a:ext cx="4591050" cy="457200"/>
          </a:xfrm>
          <a:prstGeom prst="rect">
            <a:avLst/>
          </a:prstGeom>
          <a:noFill/>
          <a:ln/>
        </p:spPr>
        <p:txBody>
          <a:bodyPr wrap="square" lIns="0" tIns="0" rIns="0" bIns="0" rtlCol="0" anchor="t">
            <a:spAutoFit/>
          </a:bodyPr>
          <a:lstStyle/>
          <a:p>
            <a:pPr marL="0" indent="0" algn="l">
              <a:lnSpc>
                <a:spcPts val="1800"/>
              </a:lnSpc>
              <a:buNone/>
            </a:pPr>
            <a:r>
              <a:rPr lang="en-US" sz="1120" dirty="0">
                <a:solidFill>
                  <a:srgbClr val="333333"/>
                </a:solidFill>
                <a:latin typeface="Calibri" pitchFamily="34" charset="0"/>
                <a:ea typeface="Calibri" pitchFamily="34" charset="-122"/>
                <a:cs typeface="Calibri" pitchFamily="34" charset="-120"/>
              </a:rPr>
              <a:t>Utilidad de técnicas de visualización para comprender mejor los patrones en los datos y las relaciones entre variables.</a:t>
            </a:r>
            <a:endParaRPr lang="en-US" sz="1120" dirty="0"/>
          </a:p>
        </p:txBody>
      </p:sp>
      <p:sp>
        <p:nvSpPr>
          <p:cNvPr id="36" name="Text 8"/>
          <p:cNvSpPr/>
          <p:nvPr/>
        </p:nvSpPr>
        <p:spPr>
          <a:xfrm>
            <a:off x="6705600" y="1047750"/>
            <a:ext cx="5615940" cy="266700"/>
          </a:xfrm>
          <a:prstGeom prst="rect">
            <a:avLst/>
          </a:prstGeom>
          <a:noFill/>
          <a:ln/>
        </p:spPr>
        <p:txBody>
          <a:bodyPr wrap="square" lIns="0" tIns="0" rIns="0" bIns="0" rtlCol="0" anchor="t">
            <a:spAutoFit/>
          </a:bodyPr>
          <a:lstStyle/>
          <a:p>
            <a:pPr marL="0" indent="0">
              <a:lnSpc>
                <a:spcPts val="2100"/>
              </a:lnSpc>
              <a:buNone/>
            </a:pPr>
            <a:r>
              <a:rPr lang="en-US" sz="1380" b="1" dirty="0">
                <a:solidFill>
                  <a:srgbClr val="333333"/>
                </a:solidFill>
                <a:latin typeface="Calibri" pitchFamily="34" charset="0"/>
                <a:ea typeface="Calibri" pitchFamily="34" charset="-122"/>
                <a:cs typeface="Calibri" pitchFamily="34" charset="-120"/>
              </a:rPr>
              <a:t>Trabajo Futuro</a:t>
            </a:r>
            <a:endParaRPr lang="en-US" sz="1380" dirty="0"/>
          </a:p>
        </p:txBody>
      </p:sp>
      <p:sp>
        <p:nvSpPr>
          <p:cNvPr id="37" name="Text 9"/>
          <p:cNvSpPr/>
          <p:nvPr/>
        </p:nvSpPr>
        <p:spPr>
          <a:xfrm>
            <a:off x="6915150" y="1428750"/>
            <a:ext cx="5092065" cy="228600"/>
          </a:xfrm>
          <a:prstGeom prst="rect">
            <a:avLst/>
          </a:prstGeom>
          <a:noFill/>
          <a:ln/>
        </p:spPr>
        <p:txBody>
          <a:bodyPr wrap="square" lIns="0" tIns="0" rIns="0" bIns="0" rtlCol="0" anchor="t">
            <a:spAutoFit/>
          </a:bodyPr>
          <a:lstStyle/>
          <a:p>
            <a:pPr marL="0" indent="0" algn="l">
              <a:lnSpc>
                <a:spcPts val="1800"/>
              </a:lnSpc>
              <a:buNone/>
            </a:pPr>
            <a:r>
              <a:rPr lang="en-US" sz="1120" b="1" dirty="0">
                <a:solidFill>
                  <a:srgbClr val="333333"/>
                </a:solidFill>
                <a:latin typeface="Calibri" pitchFamily="34" charset="0"/>
                <a:ea typeface="Calibri" pitchFamily="34" charset="-122"/>
                <a:cs typeface="Calibri" pitchFamily="34" charset="-120"/>
              </a:rPr>
              <a:t>Comparación de algoritmos</a:t>
            </a:r>
            <a:endParaRPr lang="en-US" sz="1120" dirty="0"/>
          </a:p>
        </p:txBody>
      </p:sp>
      <p:sp>
        <p:nvSpPr>
          <p:cNvPr id="38" name="Text 10"/>
          <p:cNvSpPr/>
          <p:nvPr/>
        </p:nvSpPr>
        <p:spPr>
          <a:xfrm>
            <a:off x="6915150" y="1657350"/>
            <a:ext cx="4629150" cy="381000"/>
          </a:xfrm>
          <a:prstGeom prst="rect">
            <a:avLst/>
          </a:prstGeom>
          <a:noFill/>
          <a:ln/>
        </p:spPr>
        <p:txBody>
          <a:bodyPr wrap="square" lIns="0" tIns="0" rIns="0" bIns="0" rtlCol="0" anchor="t">
            <a:spAutoFit/>
          </a:bodyPr>
          <a:lstStyle/>
          <a:p>
            <a:pPr marL="0" indent="0" algn="l">
              <a:lnSpc>
                <a:spcPts val="1500"/>
              </a:lnSpc>
              <a:buNone/>
            </a:pPr>
            <a:r>
              <a:rPr lang="en-US" sz="980" dirty="0">
                <a:solidFill>
                  <a:srgbClr val="333333"/>
                </a:solidFill>
                <a:latin typeface="Calibri" pitchFamily="34" charset="0"/>
                <a:ea typeface="Calibri" pitchFamily="34" charset="-122"/>
                <a:cs typeface="Calibri" pitchFamily="34" charset="-120"/>
              </a:rPr>
              <a:t>Implementar modelos adicionales como Gradient Boosting Machines y redes neuronales para evaluar si aportan mayor precisión.</a:t>
            </a:r>
            <a:endParaRPr lang="en-US" sz="980" dirty="0"/>
          </a:p>
        </p:txBody>
      </p:sp>
      <p:sp>
        <p:nvSpPr>
          <p:cNvPr id="39" name="Text 11"/>
          <p:cNvSpPr/>
          <p:nvPr/>
        </p:nvSpPr>
        <p:spPr>
          <a:xfrm>
            <a:off x="6934200" y="2152650"/>
            <a:ext cx="5071110" cy="228600"/>
          </a:xfrm>
          <a:prstGeom prst="rect">
            <a:avLst/>
          </a:prstGeom>
          <a:noFill/>
          <a:ln/>
        </p:spPr>
        <p:txBody>
          <a:bodyPr wrap="square" lIns="0" tIns="0" rIns="0" bIns="0" rtlCol="0" anchor="t">
            <a:spAutoFit/>
          </a:bodyPr>
          <a:lstStyle/>
          <a:p>
            <a:pPr marL="0" indent="0" algn="l">
              <a:lnSpc>
                <a:spcPts val="1800"/>
              </a:lnSpc>
              <a:buNone/>
            </a:pPr>
            <a:r>
              <a:rPr lang="en-US" sz="1120" b="1" dirty="0">
                <a:solidFill>
                  <a:srgbClr val="333333"/>
                </a:solidFill>
                <a:latin typeface="Calibri" pitchFamily="34" charset="0"/>
                <a:ea typeface="Calibri" pitchFamily="34" charset="-122"/>
                <a:cs typeface="Calibri" pitchFamily="34" charset="-120"/>
              </a:rPr>
              <a:t>Incorporación de variables externas</a:t>
            </a:r>
            <a:endParaRPr lang="en-US" sz="1120" dirty="0"/>
          </a:p>
        </p:txBody>
      </p:sp>
      <p:sp>
        <p:nvSpPr>
          <p:cNvPr id="40" name="Text 12"/>
          <p:cNvSpPr/>
          <p:nvPr/>
        </p:nvSpPr>
        <p:spPr>
          <a:xfrm>
            <a:off x="6934200" y="2381250"/>
            <a:ext cx="4610100" cy="381000"/>
          </a:xfrm>
          <a:prstGeom prst="rect">
            <a:avLst/>
          </a:prstGeom>
          <a:noFill/>
          <a:ln/>
        </p:spPr>
        <p:txBody>
          <a:bodyPr wrap="square" lIns="0" tIns="0" rIns="0" bIns="0" rtlCol="0" anchor="t">
            <a:spAutoFit/>
          </a:bodyPr>
          <a:lstStyle/>
          <a:p>
            <a:pPr marL="0" indent="0" algn="l">
              <a:lnSpc>
                <a:spcPts val="1500"/>
              </a:lnSpc>
              <a:buNone/>
            </a:pPr>
            <a:r>
              <a:rPr lang="en-US" sz="980" dirty="0">
                <a:solidFill>
                  <a:srgbClr val="333333"/>
                </a:solidFill>
                <a:latin typeface="Calibri" pitchFamily="34" charset="0"/>
                <a:ea typeface="Calibri" pitchFamily="34" charset="-122"/>
                <a:cs typeface="Calibri" pitchFamily="34" charset="-120"/>
              </a:rPr>
              <a:t>Integrar indicadores económicos y demográficos (PIB, tasa de empleo, población en edad universitaria) para enriquecer el modelo.</a:t>
            </a:r>
            <a:endParaRPr lang="en-US" sz="980" dirty="0"/>
          </a:p>
        </p:txBody>
      </p:sp>
      <p:sp>
        <p:nvSpPr>
          <p:cNvPr id="41" name="Text 13"/>
          <p:cNvSpPr/>
          <p:nvPr/>
        </p:nvSpPr>
        <p:spPr>
          <a:xfrm>
            <a:off x="6972300" y="2876550"/>
            <a:ext cx="5029200" cy="228600"/>
          </a:xfrm>
          <a:prstGeom prst="rect">
            <a:avLst/>
          </a:prstGeom>
          <a:noFill/>
          <a:ln/>
        </p:spPr>
        <p:txBody>
          <a:bodyPr wrap="square" lIns="0" tIns="0" rIns="0" bIns="0" rtlCol="0" anchor="t">
            <a:spAutoFit/>
          </a:bodyPr>
          <a:lstStyle/>
          <a:p>
            <a:pPr marL="0" indent="0" algn="l">
              <a:lnSpc>
                <a:spcPts val="1800"/>
              </a:lnSpc>
              <a:buNone/>
            </a:pPr>
            <a:r>
              <a:rPr lang="en-US" sz="1120" b="1" dirty="0">
                <a:solidFill>
                  <a:srgbClr val="333333"/>
                </a:solidFill>
                <a:latin typeface="Calibri" pitchFamily="34" charset="0"/>
                <a:ea typeface="Calibri" pitchFamily="34" charset="-122"/>
                <a:cs typeface="Calibri" pitchFamily="34" charset="-120"/>
              </a:rPr>
              <a:t>Automatización y despliegue en la nube</a:t>
            </a:r>
            <a:endParaRPr lang="en-US" sz="1120" dirty="0"/>
          </a:p>
        </p:txBody>
      </p:sp>
      <p:sp>
        <p:nvSpPr>
          <p:cNvPr id="42" name="Text 14"/>
          <p:cNvSpPr/>
          <p:nvPr/>
        </p:nvSpPr>
        <p:spPr>
          <a:xfrm>
            <a:off x="6972300" y="3105150"/>
            <a:ext cx="4572000" cy="571500"/>
          </a:xfrm>
          <a:prstGeom prst="rect">
            <a:avLst/>
          </a:prstGeom>
          <a:noFill/>
          <a:ln/>
        </p:spPr>
        <p:txBody>
          <a:bodyPr wrap="square" lIns="0" tIns="0" rIns="0" bIns="0" rtlCol="0" anchor="t">
            <a:spAutoFit/>
          </a:bodyPr>
          <a:lstStyle/>
          <a:p>
            <a:pPr marL="0" indent="0" algn="l">
              <a:lnSpc>
                <a:spcPts val="1500"/>
              </a:lnSpc>
              <a:buNone/>
            </a:pPr>
            <a:r>
              <a:rPr lang="en-US" sz="980" dirty="0">
                <a:solidFill>
                  <a:srgbClr val="333333"/>
                </a:solidFill>
                <a:latin typeface="Calibri" pitchFamily="34" charset="0"/>
                <a:ea typeface="Calibri" pitchFamily="34" charset="-122"/>
                <a:cs typeface="Calibri" pitchFamily="34" charset="-120"/>
              </a:rPr>
              <a:t>Crear un sistema automatizado que actualice periódicamente las predicciones con nuevos datos, desplegado en plataformas como AWS o GCP.</a:t>
            </a:r>
            <a:endParaRPr lang="en-US" sz="980" dirty="0"/>
          </a:p>
        </p:txBody>
      </p:sp>
      <p:sp>
        <p:nvSpPr>
          <p:cNvPr id="43" name="Text 15"/>
          <p:cNvSpPr/>
          <p:nvPr/>
        </p:nvSpPr>
        <p:spPr>
          <a:xfrm>
            <a:off x="6953250" y="3790950"/>
            <a:ext cx="5050155" cy="228600"/>
          </a:xfrm>
          <a:prstGeom prst="rect">
            <a:avLst/>
          </a:prstGeom>
          <a:noFill/>
          <a:ln/>
        </p:spPr>
        <p:txBody>
          <a:bodyPr wrap="square" lIns="0" tIns="0" rIns="0" bIns="0" rtlCol="0" anchor="t">
            <a:spAutoFit/>
          </a:bodyPr>
          <a:lstStyle/>
          <a:p>
            <a:pPr marL="0" indent="0" algn="l">
              <a:lnSpc>
                <a:spcPts val="1800"/>
              </a:lnSpc>
              <a:buNone/>
            </a:pPr>
            <a:r>
              <a:rPr lang="en-US" sz="1120" b="1" dirty="0">
                <a:solidFill>
                  <a:srgbClr val="333333"/>
                </a:solidFill>
                <a:latin typeface="Calibri" pitchFamily="34" charset="0"/>
                <a:ea typeface="Calibri" pitchFamily="34" charset="-122"/>
                <a:cs typeface="Calibri" pitchFamily="34" charset="-120"/>
              </a:rPr>
              <a:t>Dashboard interactivo</a:t>
            </a:r>
            <a:endParaRPr lang="en-US" sz="1120" dirty="0"/>
          </a:p>
        </p:txBody>
      </p:sp>
      <p:sp>
        <p:nvSpPr>
          <p:cNvPr id="44" name="Text 16"/>
          <p:cNvSpPr/>
          <p:nvPr/>
        </p:nvSpPr>
        <p:spPr>
          <a:xfrm>
            <a:off x="6953250" y="4019550"/>
            <a:ext cx="4591050" cy="381000"/>
          </a:xfrm>
          <a:prstGeom prst="rect">
            <a:avLst/>
          </a:prstGeom>
          <a:noFill/>
          <a:ln/>
        </p:spPr>
        <p:txBody>
          <a:bodyPr wrap="square" lIns="0" tIns="0" rIns="0" bIns="0" rtlCol="0" anchor="t">
            <a:spAutoFit/>
          </a:bodyPr>
          <a:lstStyle/>
          <a:p>
            <a:pPr marL="0" indent="0" algn="l">
              <a:lnSpc>
                <a:spcPts val="1500"/>
              </a:lnSpc>
              <a:buNone/>
            </a:pPr>
            <a:r>
              <a:rPr lang="en-US" sz="980" dirty="0">
                <a:solidFill>
                  <a:srgbClr val="333333"/>
                </a:solidFill>
                <a:latin typeface="Calibri" pitchFamily="34" charset="0"/>
                <a:ea typeface="Calibri" pitchFamily="34" charset="-122"/>
                <a:cs typeface="Calibri" pitchFamily="34" charset="-120"/>
              </a:rPr>
              <a:t>Desarrollar una interfaz web accesible para instituciones educativas, que les permita explorar predicciones personalizadas.</a:t>
            </a:r>
            <a:endParaRPr lang="en-US" sz="980" dirty="0"/>
          </a:p>
        </p:txBody>
      </p:sp>
      <p:sp>
        <p:nvSpPr>
          <p:cNvPr id="45" name="Text 17"/>
          <p:cNvSpPr/>
          <p:nvPr/>
        </p:nvSpPr>
        <p:spPr>
          <a:xfrm>
            <a:off x="457200" y="6515100"/>
            <a:ext cx="4770046"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6B7280"/>
                </a:solidFill>
                <a:latin typeface="Calibri" pitchFamily="34" charset="0"/>
                <a:ea typeface="Calibri" pitchFamily="34" charset="-122"/>
                <a:cs typeface="Calibri" pitchFamily="34" charset="-120"/>
              </a:rPr>
              <a:t>Análisis y Predicción de la Demanda de Educación Superior en Colombia</a:t>
            </a:r>
            <a:endParaRPr lang="en-US" sz="98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66889-A9AC-26EF-8674-BAB2EC9DC38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0305229-0DB7-0EC9-4C91-7F97881E60EE}"/>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F36A5526-BE17-6322-22B4-B48BD0956D11}"/>
              </a:ext>
            </a:extLst>
          </p:cNvPr>
          <p:cNvPicPr>
            <a:picLocks noChangeAspect="1"/>
          </p:cNvPicPr>
          <p:nvPr/>
        </p:nvPicPr>
        <p:blipFill>
          <a:blip r:embed="rId4"/>
          <a:stretch>
            <a:fillRect/>
          </a:stretch>
        </p:blipFill>
        <p:spPr>
          <a:xfrm>
            <a:off x="0" y="0"/>
            <a:ext cx="8127950" cy="628650"/>
          </a:xfrm>
          <a:prstGeom prst="rect">
            <a:avLst/>
          </a:prstGeom>
        </p:spPr>
      </p:pic>
      <p:pic>
        <p:nvPicPr>
          <p:cNvPr id="4" name="Image 2" descr="preencoded.png">
            <a:extLst>
              <a:ext uri="{FF2B5EF4-FFF2-40B4-BE49-F238E27FC236}">
                <a16:creationId xmlns:a16="http://schemas.microsoft.com/office/drawing/2014/main" id="{C479E995-5F22-0C9B-BD1D-E739AD7C9A94}"/>
              </a:ext>
            </a:extLst>
          </p:cNvPr>
          <p:cNvPicPr>
            <a:picLocks noChangeAspect="1"/>
          </p:cNvPicPr>
          <p:nvPr/>
        </p:nvPicPr>
        <p:blipFill>
          <a:blip r:embed="rId5"/>
          <a:stretch>
            <a:fillRect/>
          </a:stretch>
        </p:blipFill>
        <p:spPr>
          <a:xfrm>
            <a:off x="457200" y="857249"/>
            <a:ext cx="6901904" cy="3834391"/>
          </a:xfrm>
          <a:prstGeom prst="rect">
            <a:avLst/>
          </a:prstGeom>
        </p:spPr>
      </p:pic>
      <p:sp>
        <p:nvSpPr>
          <p:cNvPr id="28" name="Text 0">
            <a:extLst>
              <a:ext uri="{FF2B5EF4-FFF2-40B4-BE49-F238E27FC236}">
                <a16:creationId xmlns:a16="http://schemas.microsoft.com/office/drawing/2014/main" id="{E1340E97-2AD1-B3E7-6E98-9D4127FB7FE1}"/>
              </a:ext>
            </a:extLst>
          </p:cNvPr>
          <p:cNvSpPr/>
          <p:nvPr/>
        </p:nvSpPr>
        <p:spPr>
          <a:xfrm>
            <a:off x="285750" y="142875"/>
            <a:ext cx="8312095" cy="328744"/>
          </a:xfrm>
          <a:prstGeom prst="rect">
            <a:avLst/>
          </a:prstGeom>
          <a:noFill/>
          <a:ln/>
        </p:spPr>
        <p:txBody>
          <a:bodyPr wrap="square" lIns="0" tIns="0" rIns="0" bIns="0" rtlCol="0" anchor="t">
            <a:spAutoFit/>
          </a:bodyPr>
          <a:lstStyle/>
          <a:p>
            <a:pPr marL="0" indent="0">
              <a:lnSpc>
                <a:spcPts val="2700"/>
              </a:lnSpc>
              <a:buNone/>
            </a:pPr>
            <a:r>
              <a:rPr lang="en-US" sz="2040" b="1" dirty="0" err="1">
                <a:solidFill>
                  <a:srgbClr val="FFFFFF"/>
                </a:solidFill>
                <a:latin typeface="Calibri" pitchFamily="34" charset="0"/>
                <a:cs typeface="Calibri" pitchFamily="34" charset="-120"/>
              </a:rPr>
              <a:t>Bibliografía</a:t>
            </a:r>
            <a:r>
              <a:rPr lang="en-US" sz="2040" b="1" dirty="0">
                <a:solidFill>
                  <a:srgbClr val="FFFFFF"/>
                </a:solidFill>
                <a:latin typeface="Calibri" pitchFamily="34" charset="0"/>
                <a:cs typeface="Calibri" pitchFamily="34" charset="-120"/>
              </a:rPr>
              <a:t>.</a:t>
            </a:r>
            <a:endParaRPr lang="en-US" sz="2040" dirty="0"/>
          </a:p>
        </p:txBody>
      </p:sp>
      <p:sp>
        <p:nvSpPr>
          <p:cNvPr id="45" name="Text 17">
            <a:extLst>
              <a:ext uri="{FF2B5EF4-FFF2-40B4-BE49-F238E27FC236}">
                <a16:creationId xmlns:a16="http://schemas.microsoft.com/office/drawing/2014/main" id="{1A5DB71E-0942-3DC9-153B-847A6B06A79E}"/>
              </a:ext>
            </a:extLst>
          </p:cNvPr>
          <p:cNvSpPr/>
          <p:nvPr/>
        </p:nvSpPr>
        <p:spPr>
          <a:xfrm>
            <a:off x="457200" y="6515100"/>
            <a:ext cx="4770046" cy="190500"/>
          </a:xfrm>
          <a:prstGeom prst="rect">
            <a:avLst/>
          </a:prstGeom>
          <a:noFill/>
          <a:ln/>
        </p:spPr>
        <p:txBody>
          <a:bodyPr wrap="square" lIns="0" tIns="0" rIns="0" bIns="0" rtlCol="0" anchor="t">
            <a:spAutoFit/>
          </a:bodyPr>
          <a:lstStyle/>
          <a:p>
            <a:pPr marL="0" indent="0">
              <a:lnSpc>
                <a:spcPts val="1500"/>
              </a:lnSpc>
              <a:buNone/>
            </a:pPr>
            <a:r>
              <a:rPr lang="en-US" sz="980" dirty="0">
                <a:solidFill>
                  <a:srgbClr val="6B7280"/>
                </a:solidFill>
                <a:latin typeface="Calibri" pitchFamily="34" charset="0"/>
                <a:ea typeface="Calibri" pitchFamily="34" charset="-122"/>
                <a:cs typeface="Calibri" pitchFamily="34" charset="-120"/>
              </a:rPr>
              <a:t>Análisis y Predicción de la Demanda de Educación Superior en Colombia</a:t>
            </a:r>
            <a:endParaRPr lang="en-US" sz="980" dirty="0"/>
          </a:p>
        </p:txBody>
      </p:sp>
      <p:sp>
        <p:nvSpPr>
          <p:cNvPr id="46" name="CuadroTexto 45">
            <a:extLst>
              <a:ext uri="{FF2B5EF4-FFF2-40B4-BE49-F238E27FC236}">
                <a16:creationId xmlns:a16="http://schemas.microsoft.com/office/drawing/2014/main" id="{12D8BFD2-9029-9906-7C3C-F57D1C4C78FE}"/>
              </a:ext>
            </a:extLst>
          </p:cNvPr>
          <p:cNvSpPr txBox="1"/>
          <p:nvPr/>
        </p:nvSpPr>
        <p:spPr>
          <a:xfrm>
            <a:off x="974221" y="1153682"/>
            <a:ext cx="5121779" cy="2505301"/>
          </a:xfrm>
          <a:prstGeom prst="rect">
            <a:avLst/>
          </a:prstGeom>
          <a:noFill/>
        </p:spPr>
        <p:txBody>
          <a:bodyPr wrap="square" rtlCol="0">
            <a:spAutoFit/>
          </a:bodyPr>
          <a:lstStyle/>
          <a:p>
            <a:pPr marL="171450" lvl="0" indent="-171450">
              <a:buFont typeface="Arial" panose="020B0604020202020204" pitchFamily="34" charset="0"/>
              <a:buChar char="•"/>
            </a:pPr>
            <a:r>
              <a:rPr lang="es-CO" sz="1120" dirty="0"/>
              <a:t>Ministerio de Educación Nacional de Colombia. (s. f.). SNIES – Sistema Nacional de Información de la Educación Superior. Recuperado de </a:t>
            </a:r>
            <a:r>
              <a:rPr lang="es-CO" sz="1120" u="sng" dirty="0">
                <a:hlinkClick r:id="rId6"/>
              </a:rPr>
              <a:t>https://snies.mineducacion.gov.co/</a:t>
            </a:r>
            <a:endParaRPr lang="es-CO" sz="1120" u="sng" dirty="0"/>
          </a:p>
          <a:p>
            <a:pPr lvl="0"/>
            <a:endParaRPr lang="es-CO" sz="1120" dirty="0"/>
          </a:p>
          <a:p>
            <a:pPr marL="171450" lvl="0" indent="-171450">
              <a:buFont typeface="Arial" panose="020B0604020202020204" pitchFamily="34" charset="0"/>
              <a:buChar char="•"/>
            </a:pPr>
            <a:r>
              <a:rPr lang="en-US" sz="1120" dirty="0" err="1"/>
              <a:t>Géron</a:t>
            </a:r>
            <a:r>
              <a:rPr lang="en-US" sz="1120" dirty="0"/>
              <a:t>, A. (2022). </a:t>
            </a:r>
            <a:r>
              <a:rPr lang="en-US" sz="1120" i="1" dirty="0"/>
              <a:t>Hands-On Machine Learning with Scikit-Learn, </a:t>
            </a:r>
            <a:r>
              <a:rPr lang="en-US" sz="1120" i="1" dirty="0" err="1"/>
              <a:t>Keras</a:t>
            </a:r>
            <a:r>
              <a:rPr lang="en-US" sz="1120" i="1" dirty="0"/>
              <a:t>, and TensorFlow</a:t>
            </a:r>
            <a:r>
              <a:rPr lang="en-US" sz="1120" dirty="0"/>
              <a:t>. </a:t>
            </a:r>
            <a:r>
              <a:rPr lang="es-CO" sz="1120" dirty="0"/>
              <a:t>O’Reilly Media.</a:t>
            </a:r>
          </a:p>
          <a:p>
            <a:pPr lvl="0"/>
            <a:endParaRPr lang="es-CO" sz="1120" dirty="0"/>
          </a:p>
          <a:p>
            <a:pPr marL="171450" lvl="0" indent="-171450">
              <a:buFont typeface="Arial" panose="020B0604020202020204" pitchFamily="34" charset="0"/>
              <a:buChar char="•"/>
            </a:pPr>
            <a:r>
              <a:rPr lang="en-US" sz="1120" dirty="0"/>
              <a:t>Hastie, T., </a:t>
            </a:r>
            <a:r>
              <a:rPr lang="en-US" sz="1120" dirty="0" err="1"/>
              <a:t>Tibshirani</a:t>
            </a:r>
            <a:r>
              <a:rPr lang="en-US" sz="1120" dirty="0"/>
              <a:t>, R., &amp; Friedman, J. (2009). </a:t>
            </a:r>
            <a:r>
              <a:rPr lang="en-US" sz="1120" i="1" dirty="0"/>
              <a:t>The Elements of Statistical Learning: Data Mining, Inference, and Prediction</a:t>
            </a:r>
            <a:r>
              <a:rPr lang="en-US" sz="1120" dirty="0"/>
              <a:t>. </a:t>
            </a:r>
            <a:r>
              <a:rPr lang="es-CO" sz="1120" dirty="0"/>
              <a:t>Springer.</a:t>
            </a:r>
          </a:p>
          <a:p>
            <a:pPr lvl="0"/>
            <a:endParaRPr lang="es-CO" sz="1120" dirty="0"/>
          </a:p>
          <a:p>
            <a:pPr marL="171450" lvl="0" indent="-171450">
              <a:buFont typeface="Arial" panose="020B0604020202020204" pitchFamily="34" charset="0"/>
              <a:buChar char="•"/>
            </a:pPr>
            <a:r>
              <a:rPr lang="es-CO" sz="1120" dirty="0"/>
              <a:t>Pedregosa, F., </a:t>
            </a:r>
            <a:r>
              <a:rPr lang="es-CO" sz="1120" dirty="0" err="1"/>
              <a:t>Varoquaux</a:t>
            </a:r>
            <a:r>
              <a:rPr lang="es-CO" sz="1120" dirty="0"/>
              <a:t>, G., </a:t>
            </a:r>
            <a:r>
              <a:rPr lang="es-CO" sz="1120" dirty="0" err="1"/>
              <a:t>Gramfort</a:t>
            </a:r>
            <a:r>
              <a:rPr lang="es-CO" sz="1120" dirty="0"/>
              <a:t>, A., et al. </a:t>
            </a:r>
            <a:r>
              <a:rPr lang="en-US" sz="1120" dirty="0"/>
              <a:t>(2011). </a:t>
            </a:r>
            <a:r>
              <a:rPr lang="en-US" sz="1120" i="1" dirty="0"/>
              <a:t>Scikit-learn: Machine Learning in Python</a:t>
            </a:r>
            <a:r>
              <a:rPr lang="en-US" sz="1120" dirty="0"/>
              <a:t>. </a:t>
            </a:r>
            <a:r>
              <a:rPr lang="es-CO" sz="1120" dirty="0" err="1"/>
              <a:t>Journal</a:t>
            </a:r>
            <a:r>
              <a:rPr lang="es-CO" sz="1120" dirty="0"/>
              <a:t> </a:t>
            </a:r>
            <a:r>
              <a:rPr lang="es-CO" sz="1120" dirty="0" err="1"/>
              <a:t>of</a:t>
            </a:r>
            <a:r>
              <a:rPr lang="es-CO" sz="1120" dirty="0"/>
              <a:t> Machine </a:t>
            </a:r>
            <a:r>
              <a:rPr lang="es-CO" sz="1120" dirty="0" err="1"/>
              <a:t>Learning</a:t>
            </a:r>
            <a:r>
              <a:rPr lang="es-CO" sz="1120" dirty="0"/>
              <a:t> </a:t>
            </a:r>
            <a:r>
              <a:rPr lang="es-CO" sz="1120" dirty="0" err="1"/>
              <a:t>Research</a:t>
            </a:r>
            <a:r>
              <a:rPr lang="es-CO" sz="1120" dirty="0"/>
              <a:t>, 12, 2825–2830.</a:t>
            </a:r>
          </a:p>
          <a:p>
            <a:pPr lvl="0"/>
            <a:endParaRPr lang="es-CO" sz="1120" dirty="0"/>
          </a:p>
          <a:p>
            <a:endParaRPr lang="es-CO" sz="1120" dirty="0"/>
          </a:p>
        </p:txBody>
      </p:sp>
      <p:pic>
        <p:nvPicPr>
          <p:cNvPr id="47" name="Image 8" descr="preencoded.png">
            <a:extLst>
              <a:ext uri="{FF2B5EF4-FFF2-40B4-BE49-F238E27FC236}">
                <a16:creationId xmlns:a16="http://schemas.microsoft.com/office/drawing/2014/main" id="{3CE5C758-4060-3482-5864-0ED5CEACD548}"/>
              </a:ext>
            </a:extLst>
          </p:cNvPr>
          <p:cNvPicPr>
            <a:picLocks noChangeAspect="1"/>
          </p:cNvPicPr>
          <p:nvPr/>
        </p:nvPicPr>
        <p:blipFill>
          <a:blip r:embed="rId7"/>
          <a:stretch>
            <a:fillRect/>
          </a:stretch>
        </p:blipFill>
        <p:spPr>
          <a:xfrm>
            <a:off x="965675" y="1119498"/>
            <a:ext cx="249608" cy="332811"/>
          </a:xfrm>
          <a:prstGeom prst="rect">
            <a:avLst/>
          </a:prstGeom>
        </p:spPr>
      </p:pic>
      <p:pic>
        <p:nvPicPr>
          <p:cNvPr id="48" name="Image 8" descr="preencoded.png">
            <a:extLst>
              <a:ext uri="{FF2B5EF4-FFF2-40B4-BE49-F238E27FC236}">
                <a16:creationId xmlns:a16="http://schemas.microsoft.com/office/drawing/2014/main" id="{CDC444F2-C1AA-C586-10A1-34AFA589611D}"/>
              </a:ext>
            </a:extLst>
          </p:cNvPr>
          <p:cNvPicPr>
            <a:picLocks noChangeAspect="1"/>
          </p:cNvPicPr>
          <p:nvPr/>
        </p:nvPicPr>
        <p:blipFill>
          <a:blip r:embed="rId7"/>
          <a:stretch>
            <a:fillRect/>
          </a:stretch>
        </p:blipFill>
        <p:spPr>
          <a:xfrm>
            <a:off x="965675" y="1793194"/>
            <a:ext cx="249608" cy="332811"/>
          </a:xfrm>
          <a:prstGeom prst="rect">
            <a:avLst/>
          </a:prstGeom>
        </p:spPr>
      </p:pic>
      <p:pic>
        <p:nvPicPr>
          <p:cNvPr id="49" name="Image 8" descr="preencoded.png">
            <a:extLst>
              <a:ext uri="{FF2B5EF4-FFF2-40B4-BE49-F238E27FC236}">
                <a16:creationId xmlns:a16="http://schemas.microsoft.com/office/drawing/2014/main" id="{61680685-B9B8-CBE7-7AEB-2CC01B57D864}"/>
              </a:ext>
            </a:extLst>
          </p:cNvPr>
          <p:cNvPicPr>
            <a:picLocks noChangeAspect="1"/>
          </p:cNvPicPr>
          <p:nvPr/>
        </p:nvPicPr>
        <p:blipFill>
          <a:blip r:embed="rId7"/>
          <a:stretch>
            <a:fillRect/>
          </a:stretch>
        </p:blipFill>
        <p:spPr>
          <a:xfrm>
            <a:off x="965675" y="2311874"/>
            <a:ext cx="249608" cy="332811"/>
          </a:xfrm>
          <a:prstGeom prst="rect">
            <a:avLst/>
          </a:prstGeom>
        </p:spPr>
      </p:pic>
      <p:pic>
        <p:nvPicPr>
          <p:cNvPr id="50" name="Image 8" descr="preencoded.png">
            <a:extLst>
              <a:ext uri="{FF2B5EF4-FFF2-40B4-BE49-F238E27FC236}">
                <a16:creationId xmlns:a16="http://schemas.microsoft.com/office/drawing/2014/main" id="{0649DA6A-7AAC-AAA1-D186-418E57582134}"/>
              </a:ext>
            </a:extLst>
          </p:cNvPr>
          <p:cNvPicPr>
            <a:picLocks noChangeAspect="1"/>
          </p:cNvPicPr>
          <p:nvPr/>
        </p:nvPicPr>
        <p:blipFill>
          <a:blip r:embed="rId7"/>
          <a:stretch>
            <a:fillRect/>
          </a:stretch>
        </p:blipFill>
        <p:spPr>
          <a:xfrm>
            <a:off x="965675" y="2824390"/>
            <a:ext cx="249608" cy="332811"/>
          </a:xfrm>
          <a:prstGeom prst="rect">
            <a:avLst/>
          </a:prstGeom>
        </p:spPr>
      </p:pic>
    </p:spTree>
    <p:extLst>
      <p:ext uri="{BB962C8B-B14F-4D97-AF65-F5344CB8AC3E}">
        <p14:creationId xmlns:p14="http://schemas.microsoft.com/office/powerpoint/2010/main" val="2266988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89E4A54-C073-4B27-AE5A-B05D779A1C91}">
  <we:reference id="wa200008583" version="1.0.0.1" store="es-ES" storeType="OMEX"/>
  <we:alternateReferences>
    <we:reference id="WA200008583" version="1.0.0.1" store="WA20000858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58</TotalTime>
  <Words>1403</Words>
  <Application>Microsoft Office PowerPoint</Application>
  <PresentationFormat>Panorámica</PresentationFormat>
  <Paragraphs>148</Paragraphs>
  <Slides>9</Slides>
  <Notes>9</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9</vt:i4>
      </vt:variant>
    </vt:vector>
  </HeadingPairs>
  <TitlesOfParts>
    <vt:vector size="14" baseType="lpstr">
      <vt:lpstr>Arial</vt:lpstr>
      <vt:lpstr>Calibri</vt:lpstr>
      <vt:lpstr>Georgia</vt:lpstr>
      <vt:lpstr>ui-sans-serif</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Fabian Antonio Usuga Ruiz</cp:lastModifiedBy>
  <cp:revision>5</cp:revision>
  <dcterms:created xsi:type="dcterms:W3CDTF">2025-09-17T22:03:49Z</dcterms:created>
  <dcterms:modified xsi:type="dcterms:W3CDTF">2025-09-18T18:45:59Z</dcterms:modified>
</cp:coreProperties>
</file>