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FD29-59A7-1059-7EF7-97CB7B7A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BBF74-77F0-7D99-CE5A-82CDA709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FFAA0-D8AC-9840-979A-E3CF532E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C707D-1AF1-8546-DA68-8ABB13CE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4486F-174C-6BA3-D61D-CE8129B4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3D1CD-DE4C-D016-B0DD-4CB87B40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F3F340-AD29-94A6-5991-535E22C6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510D3-15E5-4D1D-B17D-E1C77A98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7EB5F-0CE2-0343-A2BB-1E7726AA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85641-9096-C852-7DC3-54678F73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6F0F42-912C-9760-8541-01A46C561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6E45E1-96FC-1E0D-16F1-A5D674AB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A690C-0BFD-DDAD-84AD-286022B0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7B5D9-D5C4-3025-2F2A-415478A3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3EA07-93E3-04CA-06E2-2B689B5B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89A69-7B54-D6F1-26AB-B273F77F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5E154-FC09-31E7-E37B-F42C058A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15507-364C-829E-0EEC-3795A8F3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9CABC-ECB7-ABD6-DD5F-8B971D32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45F44-81D3-3945-08F4-73C9A4C4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0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1D361-FAFF-113C-6551-9F836CA7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CEF4-B43E-8F64-4FD2-B364AF6A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3B622-4AB4-5F63-DCF0-789B9F17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B4188-8B27-00DE-4165-9762CCF5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18677-1C17-47F4-8D99-F0811F0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78EC1-E60B-1006-8DCF-CD18B234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F3CF3-71B3-2E38-5B82-046D2A0CF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E8BD7A-EC03-6817-076C-28D82A2EA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226FA4-8B92-001C-6EBD-3D61214C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2F37EE-67FF-FDA5-C8F0-A2983090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E7424-2495-78B8-39DD-24AF6FDA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7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0E049-5CF9-4FCF-DEFA-03CE1F9E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7DB0B9-B84B-781C-BCE8-FBAD9F6A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AEC318-2463-1BBC-6E40-383079F64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7F3C51-9FF3-50AD-0A90-24E1A501F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0A3980-E797-FC18-7367-0F63141D8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6A1D2D-4CAB-2AE3-2D2A-A1CF9FF5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232EDD-FF71-6AFE-985F-19EF12D6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766A5C-B838-9C06-342D-0E216E9B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2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29442-B146-4EF1-78BB-FCA6C08A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E7DB63-0483-207F-A07F-92438FAA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49B2E8-9C2C-F535-FE5A-0B742D50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6944B7-ED7C-CFC3-822D-C455D62B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C324C8-15D0-73C8-1699-22AE8F76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937FC-4257-05CB-AFB9-60709DB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514E44-51B7-1EC8-7C77-F87EA300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7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48CD5-0502-0819-5AAB-0E74A29D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47FAA-83A9-032E-8E61-D8ED35F0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F7FDA1-9616-D08B-F635-5F90CD6D6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388F90-A329-0A8E-B4D5-A910BB1B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DDF395-38EB-1082-4A7C-13FA09D3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D0F44-F20F-7283-5760-A42947FD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142A6-E4DB-F950-BF40-929F0A2F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5F8382-E65B-035A-E8DC-0BC6D616F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8CD247-184B-BD1F-EAB4-CF6C5DA4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0BF642-1894-5621-C899-DCE2301C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1A5FB3-1234-D6AD-B9D6-ABEAE718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A5D13-C875-44D6-571E-F7895FD4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5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9859F2-357C-3986-AC00-A99EE8C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670A85-7160-8F1B-E2EA-7CA189F8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862BFF-0BDB-9587-1845-383C47DB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D3BAC-807B-42DF-A6BC-496D1153000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94772-0127-AB4F-0D72-F051D1046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5337E-6489-7A26-E430-5DE74EFA0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832BC-7D2D-4937-A009-D336B756A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4ED3-1986-1E3F-7912-F318CB1C4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u="sng" dirty="0">
                <a:latin typeface="Century" panose="02040604050505020304" pitchFamily="18" charset="0"/>
              </a:rPr>
              <a:t>Peças </a:t>
            </a:r>
            <a:r>
              <a:rPr lang="pt-BR" u="sng" dirty="0" err="1">
                <a:latin typeface="Century" panose="02040604050505020304" pitchFamily="18" charset="0"/>
              </a:rPr>
              <a:t>One</a:t>
            </a:r>
            <a:r>
              <a:rPr lang="pt-BR" u="sng" dirty="0">
                <a:latin typeface="Century" panose="02040604050505020304" pitchFamily="18" charset="0"/>
              </a:rPr>
              <a:t>-Off </a:t>
            </a:r>
          </a:p>
        </p:txBody>
      </p:sp>
    </p:spTree>
    <p:extLst>
      <p:ext uri="{BB962C8B-B14F-4D97-AF65-F5344CB8AC3E}">
        <p14:creationId xmlns:p14="http://schemas.microsoft.com/office/powerpoint/2010/main" val="401821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1BDB-F1BB-ECB5-1D37-AED39054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55" y="1343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u="sng" dirty="0">
                <a:latin typeface="Century" panose="02040604050505020304" pitchFamily="18" charset="0"/>
              </a:rPr>
              <a:t>Quantitativo de Peças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16305-4CDC-57EF-AC06-ABCBF64C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6" y="1347323"/>
            <a:ext cx="10748889" cy="5032375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2600" dirty="0">
                <a:latin typeface="Century" panose="02040604050505020304" pitchFamily="18" charset="0"/>
              </a:rPr>
              <a:t>As peças one-off representam um contingente significativo do inventário. Sendo peças com processo de fabricação mais específico, isto pode ser um </a:t>
            </a:r>
            <a:r>
              <a:rPr lang="pt-BR" sz="2600" u="sng" dirty="0">
                <a:latin typeface="Century" panose="02040604050505020304" pitchFamily="18" charset="0"/>
              </a:rPr>
              <a:t>fator de vulnerabilidade</a:t>
            </a:r>
            <a:r>
              <a:rPr lang="pt-BR" sz="2600" dirty="0">
                <a:latin typeface="Century" panose="02040604050505020304" pitchFamily="18" charset="0"/>
              </a:rPr>
              <a:t>.</a:t>
            </a:r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74E7B40-44A2-3BC6-D646-9EA09396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74" y="3015462"/>
            <a:ext cx="8133471" cy="37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1BDB-F1BB-ECB5-1D37-AED39054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55" y="134302"/>
            <a:ext cx="10515600" cy="1089587"/>
          </a:xfrm>
        </p:spPr>
        <p:txBody>
          <a:bodyPr>
            <a:normAutofit/>
          </a:bodyPr>
          <a:lstStyle/>
          <a:p>
            <a:pPr algn="ctr"/>
            <a:r>
              <a:rPr lang="pt-BR" sz="3600" u="sng" dirty="0">
                <a:latin typeface="Century" panose="02040604050505020304" pitchFamily="18" charset="0"/>
              </a:rPr>
              <a:t>Localização e formas de obtenção</a:t>
            </a:r>
          </a:p>
        </p:txBody>
      </p:sp>
      <p:pic>
        <p:nvPicPr>
          <p:cNvPr id="28" name="Espaço Reservado para Conteúdo 27" descr="Gráfico, Gráfico de barras, Gráfico de cascata&#10;&#10;Descrição gerada automaticamente">
            <a:extLst>
              <a:ext uri="{FF2B5EF4-FFF2-40B4-BE49-F238E27FC236}">
                <a16:creationId xmlns:a16="http://schemas.microsoft.com/office/drawing/2014/main" id="{6F09919B-B597-5F30-62FE-76F08B795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7" y="2561487"/>
            <a:ext cx="4037215" cy="3751811"/>
          </a:xfrm>
        </p:spPr>
      </p:pic>
      <p:pic>
        <p:nvPicPr>
          <p:cNvPr id="30" name="Imagem 29" descr="Gráfico, Gráfico de barras, Gráfico de cascata&#10;&#10;Descrição gerada automaticamente">
            <a:extLst>
              <a:ext uri="{FF2B5EF4-FFF2-40B4-BE49-F238E27FC236}">
                <a16:creationId xmlns:a16="http://schemas.microsoft.com/office/drawing/2014/main" id="{62C14FF8-7BEB-C481-4FF5-E253F0087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610" y="2561487"/>
            <a:ext cx="4064924" cy="375181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CB95AAA-9C41-BE39-4DD9-5E2D71340B3A}"/>
              </a:ext>
            </a:extLst>
          </p:cNvPr>
          <p:cNvSpPr txBox="1"/>
          <p:nvPr/>
        </p:nvSpPr>
        <p:spPr>
          <a:xfrm>
            <a:off x="721555" y="1223889"/>
            <a:ext cx="1037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entury" panose="02040604050505020304" pitchFamily="18" charset="0"/>
              </a:rPr>
              <a:t>A forma de localização </a:t>
            </a:r>
            <a:r>
              <a:rPr lang="pt-BR" sz="2400" u="sng" dirty="0" err="1">
                <a:latin typeface="Century" panose="02040604050505020304" pitchFamily="18" charset="0"/>
              </a:rPr>
              <a:t>Others</a:t>
            </a:r>
            <a:r>
              <a:rPr lang="pt-BR" sz="2400" dirty="0">
                <a:latin typeface="Century" panose="02040604050505020304" pitchFamily="18" charset="0"/>
              </a:rPr>
              <a:t> é compatível com a forma de obtenção </a:t>
            </a:r>
            <a:r>
              <a:rPr lang="pt-BR" sz="2400" u="sng" dirty="0" err="1">
                <a:latin typeface="Century" panose="02040604050505020304" pitchFamily="18" charset="0"/>
              </a:rPr>
              <a:t>Vendor</a:t>
            </a:r>
            <a:r>
              <a:rPr lang="pt-BR" sz="2400" u="sng" dirty="0">
                <a:latin typeface="Century" panose="02040604050505020304" pitchFamily="18" charset="0"/>
              </a:rPr>
              <a:t> </a:t>
            </a:r>
            <a:r>
              <a:rPr lang="pt-BR" sz="2400" u="sng" dirty="0" err="1">
                <a:latin typeface="Century" panose="02040604050505020304" pitchFamily="18" charset="0"/>
              </a:rPr>
              <a:t>by</a:t>
            </a:r>
            <a:r>
              <a:rPr lang="pt-BR" sz="2400" u="sng" dirty="0">
                <a:latin typeface="Century" panose="02040604050505020304" pitchFamily="18" charset="0"/>
              </a:rPr>
              <a:t> Purchase </a:t>
            </a:r>
            <a:r>
              <a:rPr lang="pt-BR" sz="2400" u="sng" dirty="0" err="1">
                <a:latin typeface="Century" panose="02040604050505020304" pitchFamily="18" charset="0"/>
              </a:rPr>
              <a:t>Order</a:t>
            </a:r>
            <a:r>
              <a:rPr lang="pt-BR" sz="2400" u="sng" dirty="0">
                <a:latin typeface="Century" panose="02040604050505020304" pitchFamily="18" charset="0"/>
              </a:rPr>
              <a:t> </a:t>
            </a:r>
            <a:r>
              <a:rPr lang="pt-BR" sz="2400" dirty="0">
                <a:latin typeface="Century" panose="02040604050505020304" pitchFamily="18" charset="0"/>
              </a:rPr>
              <a:t>que são os casos nos quais a peça é adquirida com o fornecedor. </a:t>
            </a:r>
          </a:p>
        </p:txBody>
      </p:sp>
    </p:spTree>
    <p:extLst>
      <p:ext uri="{BB962C8B-B14F-4D97-AF65-F5344CB8AC3E}">
        <p14:creationId xmlns:p14="http://schemas.microsoft.com/office/powerpoint/2010/main" val="137258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1BDB-F1BB-ECB5-1D37-AED39054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55" y="134302"/>
            <a:ext cx="10515600" cy="1089587"/>
          </a:xfrm>
        </p:spPr>
        <p:txBody>
          <a:bodyPr>
            <a:normAutofit/>
          </a:bodyPr>
          <a:lstStyle/>
          <a:p>
            <a:pPr algn="ctr"/>
            <a:r>
              <a:rPr lang="pt-BR" sz="3600" u="sng" dirty="0">
                <a:latin typeface="Century" panose="02040604050505020304" pitchFamily="18" charset="0"/>
              </a:rPr>
              <a:t>Consequências</a:t>
            </a:r>
          </a:p>
        </p:txBody>
      </p:sp>
      <p:pic>
        <p:nvPicPr>
          <p:cNvPr id="28" name="Espaço Reservado para Conteúdo 27" descr="Gráfico, Gráfico de barras, Gráfico de cascata&#10;&#10;Descrição gerada automaticamente">
            <a:extLst>
              <a:ext uri="{FF2B5EF4-FFF2-40B4-BE49-F238E27FC236}">
                <a16:creationId xmlns:a16="http://schemas.microsoft.com/office/drawing/2014/main" id="{6F09919B-B597-5F30-62FE-76F08B795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7" y="2561487"/>
            <a:ext cx="4037215" cy="3751811"/>
          </a:xfrm>
        </p:spPr>
      </p:pic>
      <p:pic>
        <p:nvPicPr>
          <p:cNvPr id="30" name="Imagem 29" descr="Gráfico, Gráfico de barras, Gráfico de cascata&#10;&#10;Descrição gerada automaticamente">
            <a:extLst>
              <a:ext uri="{FF2B5EF4-FFF2-40B4-BE49-F238E27FC236}">
                <a16:creationId xmlns:a16="http://schemas.microsoft.com/office/drawing/2014/main" id="{62C14FF8-7BEB-C481-4FF5-E253F0087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30" y="2561488"/>
            <a:ext cx="4064924" cy="375181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CB95AAA-9C41-BE39-4DD9-5E2D71340B3A}"/>
              </a:ext>
            </a:extLst>
          </p:cNvPr>
          <p:cNvSpPr txBox="1"/>
          <p:nvPr/>
        </p:nvSpPr>
        <p:spPr>
          <a:xfrm>
            <a:off x="721555" y="1223889"/>
            <a:ext cx="10374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entury" panose="02040604050505020304" pitchFamily="18" charset="0"/>
              </a:rPr>
              <a:t>Dado que são peças que não estão sob imediato alcance da empresa, isto pode significar maior dificuldade de acesso</a:t>
            </a:r>
          </a:p>
        </p:txBody>
      </p:sp>
    </p:spTree>
    <p:extLst>
      <p:ext uri="{BB962C8B-B14F-4D97-AF65-F5344CB8AC3E}">
        <p14:creationId xmlns:p14="http://schemas.microsoft.com/office/powerpoint/2010/main" val="390618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1BDB-F1BB-ECB5-1D37-AED39054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55" y="1343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u="sng" dirty="0">
                <a:latin typeface="Century" panose="02040604050505020304" pitchFamily="18" charset="0"/>
              </a:rPr>
              <a:t>E quanto ao preço das one-off?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16305-4CDC-57EF-AC06-ABCBF64C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6" y="1347323"/>
            <a:ext cx="10748889" cy="5032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000" dirty="0">
                <a:latin typeface="Century" panose="02040604050505020304" pitchFamily="18" charset="0"/>
              </a:rPr>
              <a:t>As peças one-off possuem um preço médio máximo acima da média geral. O quê pode ser um fator dificultador da aquisição. </a:t>
            </a:r>
          </a:p>
          <a:p>
            <a:pPr marL="0" indent="0" algn="just">
              <a:buNone/>
            </a:pPr>
            <a:endParaRPr lang="pt-BR" sz="3200" dirty="0">
              <a:latin typeface="Century" panose="02040604050505020304" pitchFamily="18" charset="0"/>
            </a:endParaRPr>
          </a:p>
        </p:txBody>
      </p:sp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AA1C4478-5D14-68B3-215F-808F2D53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22" y="3024260"/>
            <a:ext cx="9108391" cy="29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1BDB-F1BB-ECB5-1D37-AED39054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55" y="1343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u="sng" dirty="0">
                <a:latin typeface="Century" panose="02040604050505020304" pitchFamily="18" charset="0"/>
              </a:rPr>
              <a:t>Média do Preço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16305-4CDC-57EF-AC06-ABCBF64C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6" y="1347323"/>
            <a:ext cx="10748889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latin typeface="Century" panose="02040604050505020304" pitchFamily="18" charset="0"/>
              </a:rPr>
              <a:t>A mesma situação acontece com a preço mínimo médio</a:t>
            </a:r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B6E3CC76-9A39-6897-CC6F-8BDB035D0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89" y="2672886"/>
            <a:ext cx="8805131" cy="30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1BDB-F1BB-ECB5-1D37-AED39054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55" y="1343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u="sng" dirty="0">
                <a:latin typeface="Century" panose="02040604050505020304" pitchFamily="18" charset="0"/>
              </a:rPr>
              <a:t>Peças com estoque reduzido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464FA795-3F2A-95F2-DF3F-7DB50BFB5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14" y="3034934"/>
            <a:ext cx="7472464" cy="289892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24713C-B3B7-6EE3-59F4-D0FEACEE0425}"/>
              </a:ext>
            </a:extLst>
          </p:cNvPr>
          <p:cNvSpPr txBox="1"/>
          <p:nvPr/>
        </p:nvSpPr>
        <p:spPr>
          <a:xfrm>
            <a:off x="721555" y="1462569"/>
            <a:ext cx="1094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entury" panose="02040604050505020304" pitchFamily="18" charset="0"/>
              </a:rPr>
              <a:t>Cerca de 56% das peças One-off estão com </a:t>
            </a:r>
            <a:r>
              <a:rPr lang="pt-BR" sz="2800" u="sng" dirty="0">
                <a:latin typeface="Century" panose="02040604050505020304" pitchFamily="18" charset="0"/>
              </a:rPr>
              <a:t>estoque reduzido</a:t>
            </a:r>
            <a:r>
              <a:rPr lang="pt-BR" sz="2800" dirty="0">
                <a:latin typeface="Century" panose="020406040505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80137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0D9B0C-6E9B-893D-9593-F7A230009FF5}"/>
              </a:ext>
            </a:extLst>
          </p:cNvPr>
          <p:cNvSpPr txBox="1"/>
          <p:nvPr/>
        </p:nvSpPr>
        <p:spPr>
          <a:xfrm>
            <a:off x="412067" y="1592214"/>
            <a:ext cx="10941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entury" panose="02040604050505020304" pitchFamily="18" charset="0"/>
              </a:rPr>
              <a:t>No entanto, esse dado não difere tanto das peças das demais categorias.</a:t>
            </a:r>
          </a:p>
          <a:p>
            <a:pPr algn="just"/>
            <a:endParaRPr lang="pt-BR" sz="2800" dirty="0">
              <a:latin typeface="Century" panose="020406040505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4FE8568-F35E-BD4C-55CF-DAC04F6E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u="sng" dirty="0">
                <a:latin typeface="Century" panose="02040604050505020304" pitchFamily="18" charset="0"/>
              </a:rPr>
              <a:t>Comparativo com as demais categorias</a:t>
            </a: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AF040FC-C2F7-ACEC-E47C-37D62E40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0" y="3186450"/>
            <a:ext cx="5057775" cy="2778252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9E694DD4-E908-6039-3661-2F40A64AE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199131"/>
            <a:ext cx="5067300" cy="27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8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Century</vt:lpstr>
      <vt:lpstr>Tema do Office</vt:lpstr>
      <vt:lpstr>Peças One-Off </vt:lpstr>
      <vt:lpstr>Quantitativo de Peças</vt:lpstr>
      <vt:lpstr>Localização e formas de obtenção</vt:lpstr>
      <vt:lpstr>Consequências</vt:lpstr>
      <vt:lpstr>E quanto ao preço das one-off?</vt:lpstr>
      <vt:lpstr>Média do Preço Mínimo</vt:lpstr>
      <vt:lpstr>Peças com estoque reduzido</vt:lpstr>
      <vt:lpstr>Comparativo com as demais categorias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Peças One-Off </dc:title>
  <dc:creator>Alessandro Figueiredo</dc:creator>
  <cp:lastModifiedBy>Alessandro Figueiredo</cp:lastModifiedBy>
  <cp:revision>17</cp:revision>
  <dcterms:created xsi:type="dcterms:W3CDTF">2024-03-24T09:58:07Z</dcterms:created>
  <dcterms:modified xsi:type="dcterms:W3CDTF">2024-03-24T11:49:12Z</dcterms:modified>
</cp:coreProperties>
</file>