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C"/>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5484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83600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C"/>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9023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860039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4CDE464-0101-4D02-B4DE-C3B209C30F06}" type="datetimeFigureOut">
              <a:rPr lang="es-EC" smtClean="0"/>
              <a:t>19/12/2018</a:t>
            </a:fld>
            <a:endParaRPr lang="es-EC"/>
          </a:p>
        </p:txBody>
      </p:sp>
      <p:sp>
        <p:nvSpPr>
          <p:cNvPr id="5" name="Marcador de pie de página 4"/>
          <p:cNvSpPr>
            <a:spLocks noGrp="1"/>
          </p:cNvSpPr>
          <p:nvPr>
            <p:ph type="ftr" sz="quarter" idx="11"/>
          </p:nvPr>
        </p:nvSpPr>
        <p:spPr/>
        <p:txBody>
          <a:bodyPr/>
          <a:lstStyle/>
          <a:p>
            <a:endParaRPr lang="es-EC"/>
          </a:p>
        </p:txBody>
      </p:sp>
      <p:sp>
        <p:nvSpPr>
          <p:cNvPr id="6" name="Marcador de número de diapositiva 5"/>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69995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fecha 4"/>
          <p:cNvSpPr>
            <a:spLocks noGrp="1"/>
          </p:cNvSpPr>
          <p:nvPr>
            <p:ph type="dt" sz="half" idx="10"/>
          </p:nvPr>
        </p:nvSpPr>
        <p:spPr/>
        <p:txBody>
          <a:bodyPr/>
          <a:lstStyle/>
          <a:p>
            <a:fld id="{D4CDE464-0101-4D02-B4DE-C3B209C30F06}" type="datetimeFigureOut">
              <a:rPr lang="es-EC" smtClean="0"/>
              <a:t>19/12/2018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06106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7" name="Marcador de fecha 6"/>
          <p:cNvSpPr>
            <a:spLocks noGrp="1"/>
          </p:cNvSpPr>
          <p:nvPr>
            <p:ph type="dt" sz="half" idx="10"/>
          </p:nvPr>
        </p:nvSpPr>
        <p:spPr/>
        <p:txBody>
          <a:bodyPr/>
          <a:lstStyle/>
          <a:p>
            <a:fld id="{D4CDE464-0101-4D02-B4DE-C3B209C30F06}" type="datetimeFigureOut">
              <a:rPr lang="es-EC" smtClean="0"/>
              <a:t>19/12/2018</a:t>
            </a:fld>
            <a:endParaRPr lang="es-EC"/>
          </a:p>
        </p:txBody>
      </p:sp>
      <p:sp>
        <p:nvSpPr>
          <p:cNvPr id="8" name="Marcador de pie de página 7"/>
          <p:cNvSpPr>
            <a:spLocks noGrp="1"/>
          </p:cNvSpPr>
          <p:nvPr>
            <p:ph type="ftr" sz="quarter" idx="11"/>
          </p:nvPr>
        </p:nvSpPr>
        <p:spPr/>
        <p:txBody>
          <a:bodyPr/>
          <a:lstStyle/>
          <a:p>
            <a:endParaRPr lang="es-EC"/>
          </a:p>
        </p:txBody>
      </p:sp>
      <p:sp>
        <p:nvSpPr>
          <p:cNvPr id="9" name="Marcador de número de diapositiva 8"/>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76797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C"/>
          </a:p>
        </p:txBody>
      </p:sp>
      <p:sp>
        <p:nvSpPr>
          <p:cNvPr id="3" name="Marcador de fecha 2"/>
          <p:cNvSpPr>
            <a:spLocks noGrp="1"/>
          </p:cNvSpPr>
          <p:nvPr>
            <p:ph type="dt" sz="half" idx="10"/>
          </p:nvPr>
        </p:nvSpPr>
        <p:spPr/>
        <p:txBody>
          <a:bodyPr/>
          <a:lstStyle/>
          <a:p>
            <a:fld id="{D4CDE464-0101-4D02-B4DE-C3B209C30F06}" type="datetimeFigureOut">
              <a:rPr lang="es-EC" smtClean="0"/>
              <a:t>19/12/2018</a:t>
            </a:fld>
            <a:endParaRPr lang="es-EC"/>
          </a:p>
        </p:txBody>
      </p:sp>
      <p:sp>
        <p:nvSpPr>
          <p:cNvPr id="4" name="Marcador de pie de página 3"/>
          <p:cNvSpPr>
            <a:spLocks noGrp="1"/>
          </p:cNvSpPr>
          <p:nvPr>
            <p:ph type="ftr" sz="quarter" idx="11"/>
          </p:nvPr>
        </p:nvSpPr>
        <p:spPr/>
        <p:txBody>
          <a:bodyPr/>
          <a:lstStyle/>
          <a:p>
            <a:endParaRPr lang="es-EC"/>
          </a:p>
        </p:txBody>
      </p:sp>
      <p:sp>
        <p:nvSpPr>
          <p:cNvPr id="5" name="Marcador de número de diapositiva 4"/>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2314806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4CDE464-0101-4D02-B4DE-C3B209C30F06}" type="datetimeFigureOut">
              <a:rPr lang="es-EC" smtClean="0"/>
              <a:t>19/12/2018</a:t>
            </a:fld>
            <a:endParaRPr lang="es-EC"/>
          </a:p>
        </p:txBody>
      </p:sp>
      <p:sp>
        <p:nvSpPr>
          <p:cNvPr id="3" name="Marcador de pie de página 2"/>
          <p:cNvSpPr>
            <a:spLocks noGrp="1"/>
          </p:cNvSpPr>
          <p:nvPr>
            <p:ph type="ftr" sz="quarter" idx="11"/>
          </p:nvPr>
        </p:nvSpPr>
        <p:spPr/>
        <p:txBody>
          <a:bodyPr/>
          <a:lstStyle/>
          <a:p>
            <a:endParaRPr lang="es-EC"/>
          </a:p>
        </p:txBody>
      </p:sp>
      <p:sp>
        <p:nvSpPr>
          <p:cNvPr id="4" name="Marcador de número de diapositiva 3"/>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180412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CDE464-0101-4D02-B4DE-C3B209C30F06}" type="datetimeFigureOut">
              <a:rPr lang="es-EC" smtClean="0"/>
              <a:t>19/12/2018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72633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C"/>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4CDE464-0101-4D02-B4DE-C3B209C30F06}" type="datetimeFigureOut">
              <a:rPr lang="es-EC" smtClean="0"/>
              <a:t>19/12/2018</a:t>
            </a:fld>
            <a:endParaRPr lang="es-EC"/>
          </a:p>
        </p:txBody>
      </p:sp>
      <p:sp>
        <p:nvSpPr>
          <p:cNvPr id="6" name="Marcador de pie de página 5"/>
          <p:cNvSpPr>
            <a:spLocks noGrp="1"/>
          </p:cNvSpPr>
          <p:nvPr>
            <p:ph type="ftr" sz="quarter" idx="11"/>
          </p:nvPr>
        </p:nvSpPr>
        <p:spPr/>
        <p:txBody>
          <a:bodyPr/>
          <a:lstStyle/>
          <a:p>
            <a:endParaRPr lang="es-EC"/>
          </a:p>
        </p:txBody>
      </p:sp>
      <p:sp>
        <p:nvSpPr>
          <p:cNvPr id="7" name="Marcador de número de diapositiva 6"/>
          <p:cNvSpPr>
            <a:spLocks noGrp="1"/>
          </p:cNvSpPr>
          <p:nvPr>
            <p:ph type="sldNum" sz="quarter" idx="12"/>
          </p:nvPr>
        </p:nvSpPr>
        <p:spPr/>
        <p:txBody>
          <a:bodyPr/>
          <a:lstStyle/>
          <a:p>
            <a:fld id="{A6446A19-67FF-40E6-ACF9-E1BC1EB6A9B3}" type="slidenum">
              <a:rPr lang="es-EC" smtClean="0"/>
              <a:t>‹Nº›</a:t>
            </a:fld>
            <a:endParaRPr lang="es-EC"/>
          </a:p>
        </p:txBody>
      </p:sp>
    </p:spTree>
    <p:extLst>
      <p:ext uri="{BB962C8B-B14F-4D97-AF65-F5344CB8AC3E}">
        <p14:creationId xmlns:p14="http://schemas.microsoft.com/office/powerpoint/2010/main" val="335797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C"/>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C"/>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DE464-0101-4D02-B4DE-C3B209C30F06}" type="datetimeFigureOut">
              <a:rPr lang="es-EC" smtClean="0"/>
              <a:t>19/12/2018</a:t>
            </a:fld>
            <a:endParaRPr lang="es-EC"/>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46A19-67FF-40E6-ACF9-E1BC1EB6A9B3}" type="slidenum">
              <a:rPr lang="es-EC" smtClean="0"/>
              <a:t>‹Nº›</a:t>
            </a:fld>
            <a:endParaRPr lang="es-EC"/>
          </a:p>
        </p:txBody>
      </p:sp>
    </p:spTree>
    <p:extLst>
      <p:ext uri="{BB962C8B-B14F-4D97-AF65-F5344CB8AC3E}">
        <p14:creationId xmlns:p14="http://schemas.microsoft.com/office/powerpoint/2010/main" val="134230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re.ac.uk/download/pdf/79176967.pdf" TargetMode="External"/><Relationship Id="rId2" Type="http://schemas.openxmlformats.org/officeDocument/2006/relationships/hyperlink" Target="https://www.xataka.com/historia-tecnologica/cuando-una-imagen-oculta-mas-informacion-de-lo-que-parece-que-es-y-como-funciona-la-esteganografia"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redondeado 12"/>
          <p:cNvSpPr/>
          <p:nvPr/>
        </p:nvSpPr>
        <p:spPr>
          <a:xfrm>
            <a:off x="8464668" y="652228"/>
            <a:ext cx="3551882" cy="1720246"/>
          </a:xfrm>
          <a:prstGeom prst="roundRect">
            <a:avLst>
              <a:gd name="adj" fmla="val 7307"/>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a:latin typeface="Comic Sans MS" panose="030F0702030302020204" pitchFamily="66" charset="0"/>
              </a:rPr>
              <a:t>La </a:t>
            </a:r>
            <a:r>
              <a:rPr lang="es-EC" sz="1400" b="1" dirty="0">
                <a:latin typeface="Comic Sans MS" panose="030F0702030302020204" pitchFamily="66" charset="0"/>
              </a:rPr>
              <a:t>Criptografía</a:t>
            </a:r>
            <a:r>
              <a:rPr lang="es-EC" sz="1400" dirty="0">
                <a:latin typeface="Comic Sans MS" panose="030F0702030302020204" pitchFamily="66" charset="0"/>
              </a:rPr>
              <a:t> estudia las técnicas para transformar la información a una forma que no pueda entenderse a simple vista protegerlos contra modificación y comprobar la fuente de los mismos.</a:t>
            </a:r>
          </a:p>
        </p:txBody>
      </p:sp>
      <p:sp>
        <p:nvSpPr>
          <p:cNvPr id="14" name="Rectángulo redondeado 13"/>
          <p:cNvSpPr/>
          <p:nvPr/>
        </p:nvSpPr>
        <p:spPr>
          <a:xfrm>
            <a:off x="4972032" y="4693478"/>
            <a:ext cx="4087245" cy="1944024"/>
          </a:xfrm>
          <a:prstGeom prst="roundRect">
            <a:avLst>
              <a:gd name="adj" fmla="val 7307"/>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smtClean="0">
                <a:latin typeface="Comic Sans MS" panose="030F0702030302020204" pitchFamily="66" charset="0"/>
              </a:rPr>
              <a:t>El</a:t>
            </a:r>
            <a:r>
              <a:rPr lang="es-EC" sz="1400" dirty="0">
                <a:latin typeface="Comic Sans MS" panose="030F0702030302020204" pitchFamily="66" charset="0"/>
              </a:rPr>
              <a:t> </a:t>
            </a:r>
            <a:r>
              <a:rPr lang="es-EC" sz="1400" b="1" dirty="0">
                <a:latin typeface="Comic Sans MS" panose="030F0702030302020204" pitchFamily="66" charset="0"/>
              </a:rPr>
              <a:t>Criptoanálisis</a:t>
            </a:r>
            <a:r>
              <a:rPr lang="es-EC" sz="1400" dirty="0">
                <a:latin typeface="Comic Sans MS" panose="030F0702030302020204" pitchFamily="66" charset="0"/>
              </a:rPr>
              <a:t> es la ciencia que se ocupa del análisis de un texto cifrado para obtener la información original sin conocimiento de la clave secreta, esto es, de forma ilícita rompiendo así los procedimientos de cifrado establecidos por la </a:t>
            </a:r>
            <a:r>
              <a:rPr lang="es-EC" sz="1400" dirty="0" smtClean="0">
                <a:latin typeface="Comic Sans MS" panose="030F0702030302020204" pitchFamily="66" charset="0"/>
              </a:rPr>
              <a:t>Criptografía. </a:t>
            </a:r>
            <a:endParaRPr lang="es-EC" sz="1400" dirty="0">
              <a:latin typeface="Comic Sans MS" panose="030F0702030302020204" pitchFamily="66" charset="0"/>
            </a:endParaRPr>
          </a:p>
        </p:txBody>
      </p:sp>
      <p:sp>
        <p:nvSpPr>
          <p:cNvPr id="15" name="Rectángulo redondeado 14"/>
          <p:cNvSpPr/>
          <p:nvPr/>
        </p:nvSpPr>
        <p:spPr>
          <a:xfrm>
            <a:off x="6607221" y="2784860"/>
            <a:ext cx="5406103" cy="1496468"/>
          </a:xfrm>
          <a:prstGeom prst="roundRect">
            <a:avLst>
              <a:gd name="adj" fmla="val 7307"/>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400" dirty="0">
                <a:latin typeface="Comic Sans MS" panose="030F0702030302020204" pitchFamily="66" charset="0"/>
              </a:rPr>
              <a:t>La </a:t>
            </a:r>
            <a:r>
              <a:rPr lang="es-EC" sz="1400" b="1" dirty="0" err="1">
                <a:latin typeface="Comic Sans MS" panose="030F0702030302020204" pitchFamily="66" charset="0"/>
              </a:rPr>
              <a:t>Esteganografía</a:t>
            </a:r>
            <a:r>
              <a:rPr lang="es-EC" sz="1400" b="1" dirty="0">
                <a:latin typeface="Comic Sans MS" panose="030F0702030302020204" pitchFamily="66" charset="0"/>
              </a:rPr>
              <a:t> </a:t>
            </a:r>
            <a:r>
              <a:rPr lang="es-EC" sz="1400" dirty="0">
                <a:latin typeface="Comic Sans MS" panose="030F0702030302020204" pitchFamily="66" charset="0"/>
              </a:rPr>
              <a:t>forma de ocultar la existencia de un mensaje. Esta ciencia consiste en esconder en el interior de un mensaje, otro mensaje secreto, el cual sólo podrá ser entendido por el emisor y el receptor y pasará inadvertido para todos los demás.</a:t>
            </a:r>
          </a:p>
        </p:txBody>
      </p:sp>
      <p:sp>
        <p:nvSpPr>
          <p:cNvPr id="6" name="Rectángulo redondeado 5"/>
          <p:cNvSpPr/>
          <p:nvPr/>
        </p:nvSpPr>
        <p:spPr>
          <a:xfrm>
            <a:off x="197816" y="273269"/>
            <a:ext cx="3894083" cy="6519649"/>
          </a:xfrm>
          <a:prstGeom prst="roundRect">
            <a:avLst>
              <a:gd name="adj" fmla="val 7307"/>
            </a:avLst>
          </a:prstGeom>
          <a:solidFill>
            <a:schemeClr val="lt1"/>
          </a:solidFill>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sz="1100" dirty="0">
                <a:latin typeface="Comic Sans MS" panose="030F0702030302020204" pitchFamily="66" charset="0"/>
              </a:rPr>
              <a:t>Todo nació de la necesidad de enviar un mensaje </a:t>
            </a:r>
            <a:r>
              <a:rPr lang="es-EC" sz="1100" dirty="0" smtClean="0">
                <a:latin typeface="Comic Sans MS" panose="030F0702030302020204" pitchFamily="66" charset="0"/>
              </a:rPr>
              <a:t>oculto y </a:t>
            </a:r>
            <a:r>
              <a:rPr lang="es-EC" sz="1100" dirty="0">
                <a:latin typeface="Comic Sans MS" panose="030F0702030302020204" pitchFamily="66" charset="0"/>
              </a:rPr>
              <a:t>leí varios artículos :  </a:t>
            </a:r>
            <a:r>
              <a:rPr lang="es-EC" sz="1100" dirty="0">
                <a:latin typeface="Comic Sans MS" panose="030F0702030302020204" pitchFamily="66" charset="0"/>
                <a:hlinkClick r:id="rId2"/>
              </a:rPr>
              <a:t>Link1</a:t>
            </a:r>
            <a:r>
              <a:rPr lang="es-EC" sz="1100" dirty="0">
                <a:latin typeface="Comic Sans MS" panose="030F0702030302020204" pitchFamily="66" charset="0"/>
              </a:rPr>
              <a:t>    </a:t>
            </a:r>
            <a:r>
              <a:rPr lang="es-EC" sz="1100" dirty="0">
                <a:latin typeface="Comic Sans MS" panose="030F0702030302020204" pitchFamily="66" charset="0"/>
                <a:hlinkClick r:id="rId3"/>
              </a:rPr>
              <a:t>Link2</a:t>
            </a:r>
            <a:r>
              <a:rPr lang="es-EC" sz="1100" dirty="0">
                <a:latin typeface="Comic Sans MS" panose="030F0702030302020204" pitchFamily="66" charset="0"/>
              </a:rPr>
              <a:t> </a:t>
            </a:r>
          </a:p>
          <a:p>
            <a:r>
              <a:rPr lang="es-EC" sz="1100" dirty="0" smtClean="0">
                <a:latin typeface="Comic Sans MS" panose="030F0702030302020204" pitchFamily="66" charset="0"/>
              </a:rPr>
              <a:t>Pero  </a:t>
            </a:r>
            <a:r>
              <a:rPr lang="es-EC" sz="1100" dirty="0">
                <a:latin typeface="Comic Sans MS" panose="030F0702030302020204" pitchFamily="66" charset="0"/>
              </a:rPr>
              <a:t>te </a:t>
            </a:r>
            <a:r>
              <a:rPr lang="es-EC" sz="1100" dirty="0" err="1">
                <a:latin typeface="Comic Sans MS" panose="030F0702030302020204" pitchFamily="66" charset="0"/>
              </a:rPr>
              <a:t>estaras</a:t>
            </a:r>
            <a:r>
              <a:rPr lang="es-EC" sz="1100" dirty="0">
                <a:latin typeface="Comic Sans MS" panose="030F0702030302020204" pitchFamily="66" charset="0"/>
              </a:rPr>
              <a:t> preguntado </a:t>
            </a:r>
            <a:r>
              <a:rPr lang="es-EC" sz="1600" b="1" dirty="0"/>
              <a:t>¿</a:t>
            </a:r>
            <a:r>
              <a:rPr lang="es-EC" sz="1200" b="1" dirty="0">
                <a:latin typeface="Comic Sans MS" panose="030F0702030302020204" pitchFamily="66" charset="0"/>
              </a:rPr>
              <a:t>Por qué</a:t>
            </a:r>
            <a:r>
              <a:rPr lang="es-EC" sz="1200" b="1" dirty="0" smtClean="0">
                <a:latin typeface="Comic Sans MS" panose="030F0702030302020204" pitchFamily="66" charset="0"/>
              </a:rPr>
              <a:t>?. </a:t>
            </a:r>
            <a:r>
              <a:rPr lang="es-EC" sz="1200" dirty="0" smtClean="0">
                <a:latin typeface="Comic Sans MS" panose="030F0702030302020204" pitchFamily="66" charset="0"/>
              </a:rPr>
              <a:t>Porque quiero que mi mensaje sea secreto.</a:t>
            </a:r>
          </a:p>
          <a:p>
            <a:r>
              <a:rPr lang="es-EC" sz="1200" b="1" dirty="0" smtClean="0">
                <a:latin typeface="Comic Sans MS" panose="030F0702030302020204" pitchFamily="66" charset="0"/>
              </a:rPr>
              <a:t> </a:t>
            </a:r>
            <a:endParaRPr lang="es-EC" sz="1100" b="1" dirty="0">
              <a:latin typeface="Comic Sans MS" panose="030F0702030302020204" pitchFamily="66" charset="0"/>
            </a:endParaRPr>
          </a:p>
          <a:p>
            <a:r>
              <a:rPr lang="es-EC" sz="1100" dirty="0">
                <a:latin typeface="Comic Sans MS" panose="030F0702030302020204" pitchFamily="66" charset="0"/>
              </a:rPr>
              <a:t>Pues sucede que en la actualidad el Ecuador esta sufriendo una crisis política Y es que están </a:t>
            </a:r>
            <a:r>
              <a:rPr lang="es-EC" sz="1100" dirty="0" err="1">
                <a:latin typeface="Comic Sans MS" panose="030F0702030302020204" pitchFamily="66" charset="0"/>
              </a:rPr>
              <a:t>arriconando</a:t>
            </a:r>
            <a:r>
              <a:rPr lang="es-EC" sz="1100" dirty="0">
                <a:latin typeface="Comic Sans MS" panose="030F0702030302020204" pitchFamily="66" charset="0"/>
              </a:rPr>
              <a:t> a los </a:t>
            </a:r>
            <a:r>
              <a:rPr lang="es-EC" sz="1100" dirty="0" err="1">
                <a:latin typeface="Comic Sans MS" panose="030F0702030302020204" pitchFamily="66" charset="0"/>
              </a:rPr>
              <a:t>correistas</a:t>
            </a:r>
            <a:r>
              <a:rPr lang="es-EC" sz="1100" dirty="0">
                <a:latin typeface="Comic Sans MS" panose="030F0702030302020204" pitchFamily="66" charset="0"/>
              </a:rPr>
              <a:t> pues encuentran audios  videos y documentos que los </a:t>
            </a:r>
            <a:r>
              <a:rPr lang="es-EC" sz="1100" dirty="0" smtClean="0">
                <a:latin typeface="Comic Sans MS" panose="030F0702030302020204" pitchFamily="66" charset="0"/>
              </a:rPr>
              <a:t>comprometen es mas  existen burlas y  memes hacia la Fuerza de inteligencia Ecuatoriana ya que según las noticias son un fracaso hasta para secuestrar.</a:t>
            </a:r>
          </a:p>
          <a:p>
            <a:r>
              <a:rPr lang="es-EC" sz="1100" dirty="0" smtClean="0">
                <a:latin typeface="Comic Sans MS" panose="030F0702030302020204" pitchFamily="66" charset="0"/>
              </a:rPr>
              <a:t>Por otro lado me dio temor ya que esta supuesta inteligencia del ecuador puede infiltrarse y leer correos ajenos, leer </a:t>
            </a:r>
            <a:r>
              <a:rPr lang="es-EC" sz="1100" dirty="0" err="1" smtClean="0">
                <a:latin typeface="Comic Sans MS" panose="030F0702030302020204" pitchFamily="66" charset="0"/>
              </a:rPr>
              <a:t>twiters</a:t>
            </a:r>
            <a:r>
              <a:rPr lang="es-EC" sz="1100" dirty="0" smtClean="0">
                <a:latin typeface="Comic Sans MS" panose="030F0702030302020204" pitchFamily="66" charset="0"/>
              </a:rPr>
              <a:t> </a:t>
            </a:r>
            <a:r>
              <a:rPr lang="es-EC" sz="1100" dirty="0" err="1" smtClean="0">
                <a:latin typeface="Comic Sans MS" panose="030F0702030302020204" pitchFamily="66" charset="0"/>
              </a:rPr>
              <a:t>etc</a:t>
            </a:r>
            <a:r>
              <a:rPr lang="es-EC" sz="1100" dirty="0" smtClean="0">
                <a:latin typeface="Comic Sans MS" panose="030F0702030302020204" pitchFamily="66" charset="0"/>
              </a:rPr>
              <a:t> y otro miedo es que el mismo Facebook dijo  que se habían filtrado fotos de sus usuarios por </a:t>
            </a:r>
            <a:r>
              <a:rPr lang="es-EC" sz="1100" dirty="0" err="1" smtClean="0">
                <a:latin typeface="Comic Sans MS" panose="030F0702030302020204" pitchFamily="66" charset="0"/>
              </a:rPr>
              <a:t>apliaciones</a:t>
            </a:r>
            <a:r>
              <a:rPr lang="es-EC" sz="1100" dirty="0" smtClean="0">
                <a:latin typeface="Comic Sans MS" panose="030F0702030302020204" pitchFamily="66" charset="0"/>
              </a:rPr>
              <a:t> de terceros es decir esas aplicaciones que hacen que </a:t>
            </a:r>
            <a:r>
              <a:rPr lang="es-EC" sz="1100" dirty="0" err="1" smtClean="0">
                <a:latin typeface="Comic Sans MS" panose="030F0702030302020204" pitchFamily="66" charset="0"/>
              </a:rPr>
              <a:t>facebbook</a:t>
            </a:r>
            <a:r>
              <a:rPr lang="es-EC" sz="1100" dirty="0" smtClean="0">
                <a:latin typeface="Comic Sans MS" panose="030F0702030302020204" pitchFamily="66" charset="0"/>
              </a:rPr>
              <a:t> tenga mas funcionalidad  o los mismos juegos que se instalan. ENTOCES vivimos un tiempo de inseguridad esto </a:t>
            </a:r>
            <a:r>
              <a:rPr lang="es-EC" sz="1100" dirty="0" err="1" smtClean="0">
                <a:latin typeface="Comic Sans MS" panose="030F0702030302020204" pitchFamily="66" charset="0"/>
              </a:rPr>
              <a:t>simpre</a:t>
            </a:r>
            <a:r>
              <a:rPr lang="es-EC" sz="1100" dirty="0" smtClean="0">
                <a:latin typeface="Comic Sans MS" panose="030F0702030302020204" pitchFamily="66" charset="0"/>
              </a:rPr>
              <a:t> ha existido pero no en tal magnitud.</a:t>
            </a:r>
            <a:endParaRPr lang="es-EC" sz="1100" dirty="0">
              <a:latin typeface="Comic Sans MS" panose="030F0702030302020204" pitchFamily="66" charset="0"/>
            </a:endParaRPr>
          </a:p>
          <a:p>
            <a:r>
              <a:rPr lang="es-EC" sz="1100" dirty="0" smtClean="0">
                <a:latin typeface="Comic Sans MS" panose="030F0702030302020204" pitchFamily="66" charset="0"/>
              </a:rPr>
              <a:t>Por tanto surgió </a:t>
            </a:r>
            <a:r>
              <a:rPr lang="es-EC" sz="1100" dirty="0">
                <a:latin typeface="Comic Sans MS" panose="030F0702030302020204" pitchFamily="66" charset="0"/>
              </a:rPr>
              <a:t>mi curiosidad de saber mas acerca de ello y es que la </a:t>
            </a:r>
            <a:r>
              <a:rPr lang="es-EC" sz="1100" b="1" dirty="0">
                <a:latin typeface="Comic Sans MS" panose="030F0702030302020204" pitchFamily="66" charset="0"/>
              </a:rPr>
              <a:t>CRIPTOLOGÍA</a:t>
            </a:r>
            <a:r>
              <a:rPr lang="es-EC" sz="1100" dirty="0">
                <a:latin typeface="Comic Sans MS" panose="030F0702030302020204" pitchFamily="66" charset="0"/>
              </a:rPr>
              <a:t> </a:t>
            </a:r>
            <a:r>
              <a:rPr lang="es-EC" sz="1100" dirty="0" smtClean="0">
                <a:latin typeface="Comic Sans MS" panose="030F0702030302020204" pitchFamily="66" charset="0"/>
              </a:rPr>
              <a:t>nos lleva a ello esta ciencia que sido aplicada hace mucho tiempo atrás desde y que tuvo su peso en la guerra mundial donde se fue desarrollando y descubriendo formas de enviar mensajes a sus batallones.</a:t>
            </a:r>
          </a:p>
          <a:p>
            <a:r>
              <a:rPr lang="es-EC" sz="1100" dirty="0" smtClean="0">
                <a:latin typeface="Comic Sans MS" panose="030F0702030302020204" pitchFamily="66" charset="0"/>
              </a:rPr>
              <a:t>A ese mundo misterioso donde podemos mantener secretos aunque sean </a:t>
            </a:r>
            <a:r>
              <a:rPr lang="es-EC" sz="1100" dirty="0" err="1" smtClean="0">
                <a:latin typeface="Comic Sans MS" panose="030F0702030302020204" pitchFamily="66" charset="0"/>
              </a:rPr>
              <a:t>decifrables</a:t>
            </a:r>
            <a:r>
              <a:rPr lang="es-EC" sz="1100" dirty="0" smtClean="0">
                <a:latin typeface="Comic Sans MS" panose="030F0702030302020204" pitchFamily="66" charset="0"/>
              </a:rPr>
              <a:t> para  pocos  es  </a:t>
            </a:r>
            <a:r>
              <a:rPr lang="es-EC" sz="1100" dirty="0" err="1" smtClean="0">
                <a:latin typeface="Comic Sans MS" panose="030F0702030302020204" pitchFamily="66" charset="0"/>
              </a:rPr>
              <a:t>indecifrable</a:t>
            </a:r>
            <a:r>
              <a:rPr lang="es-EC" sz="1100" dirty="0" smtClean="0">
                <a:latin typeface="Comic Sans MS" panose="030F0702030302020204" pitchFamily="66" charset="0"/>
              </a:rPr>
              <a:t> para la mayoría todo depende de el como lo vamos a realizar y su nivel de encriptación.</a:t>
            </a:r>
          </a:p>
          <a:p>
            <a:endParaRPr lang="es-EC" sz="1100" dirty="0">
              <a:latin typeface="Comic Sans MS" panose="030F0702030302020204" pitchFamily="66" charset="0"/>
            </a:endParaRPr>
          </a:p>
          <a:p>
            <a:r>
              <a:rPr lang="es-EC" sz="1100" dirty="0" smtClean="0">
                <a:latin typeface="Comic Sans MS" panose="030F0702030302020204" pitchFamily="66" charset="0"/>
              </a:rPr>
              <a:t>La cristología tiene </a:t>
            </a:r>
            <a:r>
              <a:rPr lang="es-EC" sz="1100" dirty="0">
                <a:latin typeface="Comic Sans MS" panose="030F0702030302020204" pitchFamily="66" charset="0"/>
              </a:rPr>
              <a:t>tres ramas</a:t>
            </a:r>
            <a:r>
              <a:rPr lang="es-EC" sz="1100" dirty="0" smtClean="0">
                <a:latin typeface="Comic Sans MS" panose="030F0702030302020204" pitchFamily="66" charset="0"/>
              </a:rPr>
              <a:t>: </a:t>
            </a:r>
            <a:r>
              <a:rPr lang="es-EC" sz="1100" b="1" dirty="0" smtClean="0">
                <a:latin typeface="Comic Sans MS" panose="030F0702030302020204" pitchFamily="66" charset="0"/>
              </a:rPr>
              <a:t>Criptoanálisis</a:t>
            </a:r>
            <a:r>
              <a:rPr lang="es-EC" sz="1100" dirty="0" smtClean="0">
                <a:latin typeface="Comic Sans MS" panose="030F0702030302020204" pitchFamily="66" charset="0"/>
              </a:rPr>
              <a:t> ,</a:t>
            </a:r>
            <a:r>
              <a:rPr lang="es-EC" sz="1100" b="1" dirty="0" smtClean="0">
                <a:latin typeface="Comic Sans MS" panose="030F0702030302020204" pitchFamily="66" charset="0"/>
              </a:rPr>
              <a:t> </a:t>
            </a:r>
            <a:r>
              <a:rPr lang="es-EC" sz="1100" b="1" dirty="0" err="1" smtClean="0">
                <a:latin typeface="Comic Sans MS" panose="030F0702030302020204" pitchFamily="66" charset="0"/>
              </a:rPr>
              <a:t>Esteganografía</a:t>
            </a:r>
            <a:r>
              <a:rPr lang="es-EC" sz="1100" b="1" dirty="0" smtClean="0">
                <a:latin typeface="Comic Sans MS" panose="030F0702030302020204" pitchFamily="66" charset="0"/>
              </a:rPr>
              <a:t> , Criptografía</a:t>
            </a:r>
            <a:endParaRPr lang="es-EC" sz="1100" b="1" dirty="0">
              <a:latin typeface="Comic Sans MS" panose="030F0702030302020204" pitchFamily="66" charset="0"/>
            </a:endParaRPr>
          </a:p>
        </p:txBody>
      </p:sp>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152361" flipH="1">
            <a:off x="3849801" y="1204459"/>
            <a:ext cx="1771564" cy="2485334"/>
          </a:xfrm>
          <a:prstGeom prst="rect">
            <a:avLst/>
          </a:prstGeom>
        </p:spPr>
      </p:pic>
      <p:sp>
        <p:nvSpPr>
          <p:cNvPr id="9" name="Llamada de nube 8"/>
          <p:cNvSpPr/>
          <p:nvPr/>
        </p:nvSpPr>
        <p:spPr>
          <a:xfrm rot="21303348">
            <a:off x="4587631" y="-104670"/>
            <a:ext cx="2375179" cy="1328847"/>
          </a:xfrm>
          <a:prstGeom prst="cloudCallout">
            <a:avLst>
              <a:gd name="adj1" fmla="val -47195"/>
              <a:gd name="adj2" fmla="val 49870"/>
            </a:avLst>
          </a:prstGeom>
          <a:solidFill>
            <a:schemeClr val="accent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C" sz="1400" b="1" dirty="0" smtClean="0"/>
          </a:p>
          <a:p>
            <a:pPr algn="ctr"/>
            <a:endParaRPr lang="es-EC" dirty="0">
              <a:latin typeface="Adobe Naskh Medium" panose="01010101010101010101" pitchFamily="50" charset="-78"/>
              <a:cs typeface="Adobe Naskh Medium" panose="01010101010101010101" pitchFamily="50" charset="-78"/>
            </a:endParaRPr>
          </a:p>
          <a:p>
            <a:pPr algn="ctr"/>
            <a:r>
              <a:rPr lang="es-EC" sz="1600" dirty="0" smtClean="0">
                <a:latin typeface="Comic Sans MS" panose="030F0702030302020204" pitchFamily="66" charset="0"/>
                <a:cs typeface="Adobe Naskh Medium" panose="01010101010101010101" pitchFamily="50" charset="-78"/>
              </a:rPr>
              <a:t>¿Cómo oculto un mensaje en una Imagen?</a:t>
            </a:r>
          </a:p>
          <a:p>
            <a:pPr algn="ctr"/>
            <a:endParaRPr lang="es-EC" dirty="0"/>
          </a:p>
        </p:txBody>
      </p:sp>
    </p:spTree>
    <p:extLst>
      <p:ext uri="{BB962C8B-B14F-4D97-AF65-F5344CB8AC3E}">
        <p14:creationId xmlns:p14="http://schemas.microsoft.com/office/powerpoint/2010/main" val="3100633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redondeado 9"/>
          <p:cNvSpPr/>
          <p:nvPr/>
        </p:nvSpPr>
        <p:spPr>
          <a:xfrm>
            <a:off x="617009" y="882066"/>
            <a:ext cx="4700789" cy="1356245"/>
          </a:xfrm>
          <a:prstGeom prst="roundRect">
            <a:avLst>
              <a:gd name="adj" fmla="val 8306"/>
            </a:avLst>
          </a:prstGeom>
        </p:spPr>
        <p:style>
          <a:lnRef idx="2">
            <a:schemeClr val="accent5"/>
          </a:lnRef>
          <a:fillRef idx="1">
            <a:schemeClr val="lt1"/>
          </a:fillRef>
          <a:effectRef idx="0">
            <a:schemeClr val="accent5"/>
          </a:effectRef>
          <a:fontRef idx="minor">
            <a:schemeClr val="dk1"/>
          </a:fontRef>
        </p:style>
        <p:txBody>
          <a:bodyPr lIns="180000" tIns="180000" rIns="180000" bIns="180000" rtlCol="0" anchor="ctr">
            <a:spAutoFit/>
          </a:bodyPr>
          <a:lstStyle/>
          <a:p>
            <a:r>
              <a:rPr lang="es-EC" dirty="0" smtClean="0"/>
              <a:t>¿Pasos para  ocultar texto dentro de una imagen  adentrándonos en el código de la imagen ?</a:t>
            </a:r>
            <a:endParaRPr lang="es-EC" dirty="0"/>
          </a:p>
        </p:txBody>
      </p:sp>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625" y="1560189"/>
            <a:ext cx="2464100" cy="4373223"/>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1442055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C"/>
          </a:p>
        </p:txBody>
      </p:sp>
      <p:sp>
        <p:nvSpPr>
          <p:cNvPr id="3" name="Marcador de contenido 2"/>
          <p:cNvSpPr>
            <a:spLocks noGrp="1"/>
          </p:cNvSpPr>
          <p:nvPr>
            <p:ph idx="1"/>
          </p:nvPr>
        </p:nvSpPr>
        <p:spPr/>
        <p:txBody>
          <a:bodyPr/>
          <a:lstStyle/>
          <a:p>
            <a:endParaRPr lang="es-EC"/>
          </a:p>
        </p:txBody>
      </p:sp>
    </p:spTree>
    <p:extLst>
      <p:ext uri="{BB962C8B-B14F-4D97-AF65-F5344CB8AC3E}">
        <p14:creationId xmlns:p14="http://schemas.microsoft.com/office/powerpoint/2010/main" val="33105724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289</Words>
  <Application>Microsoft Office PowerPoint</Application>
  <PresentationFormat>Panorámica</PresentationFormat>
  <Paragraphs>16</Paragraphs>
  <Slides>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vt:i4>
      </vt:variant>
    </vt:vector>
  </HeadingPairs>
  <TitlesOfParts>
    <vt:vector size="9" baseType="lpstr">
      <vt:lpstr>Adobe Naskh Medium</vt:lpstr>
      <vt:lpstr>Arial</vt:lpstr>
      <vt:lpstr>Calibri</vt:lpstr>
      <vt:lpstr>Calibri Light</vt:lpstr>
      <vt:lpstr>Comic Sans MS</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alek bond</dc:creator>
  <cp:lastModifiedBy>alek bond</cp:lastModifiedBy>
  <cp:revision>13</cp:revision>
  <dcterms:created xsi:type="dcterms:W3CDTF">2018-12-19T23:54:12Z</dcterms:created>
  <dcterms:modified xsi:type="dcterms:W3CDTF">2018-12-20T02:07:34Z</dcterms:modified>
</cp:coreProperties>
</file>