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7" r:id="rId5"/>
    <p:sldId id="259" r:id="rId6"/>
    <p:sldId id="260"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DB2E"/>
    <a:srgbClr val="1C2658"/>
    <a:srgbClr val="808BDA"/>
    <a:srgbClr val="27357B"/>
    <a:srgbClr val="DDBF09"/>
    <a:srgbClr val="5867CE"/>
    <a:srgbClr val="F6D138"/>
    <a:srgbClr val="BF1313"/>
    <a:srgbClr val="2B3B89"/>
    <a:srgbClr val="334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162"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21/12/2018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5484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21/12/2018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360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21/12/2018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9023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21/12/2018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6003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4CDE464-0101-4D02-B4DE-C3B209C30F06}" type="datetimeFigureOut">
              <a:rPr lang="es-EC" smtClean="0"/>
              <a:t>21/12/2018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69995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D4CDE464-0101-4D02-B4DE-C3B209C30F06}" type="datetimeFigureOut">
              <a:rPr lang="es-EC" smtClean="0"/>
              <a:t>21/12/2018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0610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D4CDE464-0101-4D02-B4DE-C3B209C30F06}" type="datetimeFigureOut">
              <a:rPr lang="es-EC" smtClean="0"/>
              <a:t>21/12/2018</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6797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D4CDE464-0101-4D02-B4DE-C3B209C30F06}" type="datetimeFigureOut">
              <a:rPr lang="es-EC" smtClean="0"/>
              <a:t>21/12/2018</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31480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CDE464-0101-4D02-B4DE-C3B209C30F06}" type="datetimeFigureOut">
              <a:rPr lang="es-EC" smtClean="0"/>
              <a:t>21/12/2018</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180412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21/12/2018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2633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21/12/2018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35797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DE464-0101-4D02-B4DE-C3B209C30F06}" type="datetimeFigureOut">
              <a:rPr lang="es-EC" smtClean="0"/>
              <a:t>21/12/2018</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46A19-67FF-40E6-ACF9-E1BC1EB6A9B3}" type="slidenum">
              <a:rPr lang="es-EC" smtClean="0"/>
              <a:t>‹Nº›</a:t>
            </a:fld>
            <a:endParaRPr lang="es-EC"/>
          </a:p>
        </p:txBody>
      </p:sp>
    </p:spTree>
    <p:extLst>
      <p:ext uri="{BB962C8B-B14F-4D97-AF65-F5344CB8AC3E}">
        <p14:creationId xmlns:p14="http://schemas.microsoft.com/office/powerpoint/2010/main" val="134230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7.png"/><Relationship Id="rId18" Type="http://schemas.microsoft.com/office/2007/relationships/hdphoto" Target="../media/hdphoto5.wdp"/><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6.png"/><Relationship Id="rId17" Type="http://schemas.openxmlformats.org/officeDocument/2006/relationships/image" Target="../media/image10.png"/><Relationship Id="rId2" Type="http://schemas.openxmlformats.org/officeDocument/2006/relationships/image" Target="../media/image1.png"/><Relationship Id="rId16"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hyperlink" Target="https://core.ac.uk/download/pdf/79176967.pdf" TargetMode="External"/><Relationship Id="rId11" Type="http://schemas.microsoft.com/office/2007/relationships/hdphoto" Target="../media/hdphoto3.wdp"/><Relationship Id="rId5" Type="http://schemas.openxmlformats.org/officeDocument/2006/relationships/hyperlink" Target="https://www.xataka.com/historia-tecnologica/cuando-una-imagen-oculta-mas-informacion-de-lo-que-parece-que-es-y-como-funciona-la-esteganografia" TargetMode="External"/><Relationship Id="rId15" Type="http://schemas.openxmlformats.org/officeDocument/2006/relationships/image" Target="../media/image9.png"/><Relationship Id="rId10" Type="http://schemas.openxmlformats.org/officeDocument/2006/relationships/image" Target="../media/image5.png"/><Relationship Id="rId19"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xataka.com/historia-tecnologica/cuando-una-imagen-oculta-mas-informacion-de-lo-que-parece-que-es-y-como-funciona-la-esteganografia"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hyperlink" Target="https://core.ac.uk/download/pdf/79176967.pdf" TargetMode="External"/><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color-hex.com/color/795cff" TargetMode="External"/><Relationship Id="rId13" Type="http://schemas.openxmlformats.org/officeDocument/2006/relationships/hyperlink" Target="https://www.color-hex.com/color/e8f962" TargetMode="External"/><Relationship Id="rId18" Type="http://schemas.openxmlformats.org/officeDocument/2006/relationships/hyperlink" Target="https://www.color-hex.com/color/0e9aa7" TargetMode="External"/><Relationship Id="rId3" Type="http://schemas.openxmlformats.org/officeDocument/2006/relationships/hyperlink" Target="https://www.color-hex.com/color/4c94f6" TargetMode="External"/><Relationship Id="rId21" Type="http://schemas.openxmlformats.org/officeDocument/2006/relationships/hyperlink" Target="https://www.color-hex.com/color/fe8a71" TargetMode="External"/><Relationship Id="rId7" Type="http://schemas.openxmlformats.org/officeDocument/2006/relationships/hyperlink" Target="https://www.color-hex.com/color/919bd4" TargetMode="External"/><Relationship Id="rId12" Type="http://schemas.openxmlformats.org/officeDocument/2006/relationships/hyperlink" Target="https://www.color-hex.com/color/ff6b6b" TargetMode="External"/><Relationship Id="rId17" Type="http://schemas.openxmlformats.org/officeDocument/2006/relationships/hyperlink" Target="https://www.color-hex.com/color/817b7b" TargetMode="External"/><Relationship Id="rId2" Type="http://schemas.openxmlformats.org/officeDocument/2006/relationships/hyperlink" Target="https://www.color-hex.com/color/4c69f6" TargetMode="External"/><Relationship Id="rId16" Type="http://schemas.openxmlformats.org/officeDocument/2006/relationships/hyperlink" Target="https://www.color-hex.com/color/6cf289" TargetMode="External"/><Relationship Id="rId20" Type="http://schemas.openxmlformats.org/officeDocument/2006/relationships/hyperlink" Target="https://www.color-hex.com/color/f6cd61" TargetMode="External"/><Relationship Id="rId1" Type="http://schemas.openxmlformats.org/officeDocument/2006/relationships/slideLayout" Target="../slideLayouts/slideLayout2.xml"/><Relationship Id="rId6" Type="http://schemas.openxmlformats.org/officeDocument/2006/relationships/hyperlink" Target="https://www.color-hex.com/color/ee5454" TargetMode="External"/><Relationship Id="rId11" Type="http://schemas.openxmlformats.org/officeDocument/2006/relationships/hyperlink" Target="https://www.color-hex.com/color/586acb" TargetMode="External"/><Relationship Id="rId5" Type="http://schemas.openxmlformats.org/officeDocument/2006/relationships/hyperlink" Target="https://www.color-hex.com/color/ffc510" TargetMode="External"/><Relationship Id="rId15" Type="http://schemas.openxmlformats.org/officeDocument/2006/relationships/hyperlink" Target="https://www.color-hex.com/color/f9d171" TargetMode="External"/><Relationship Id="rId10" Type="http://schemas.openxmlformats.org/officeDocument/2006/relationships/hyperlink" Target="https://www.color-hex.com/color/a5adff" TargetMode="External"/><Relationship Id="rId19" Type="http://schemas.openxmlformats.org/officeDocument/2006/relationships/hyperlink" Target="https://www.color-hex.com/color/3da4ab" TargetMode="External"/><Relationship Id="rId4" Type="http://schemas.openxmlformats.org/officeDocument/2006/relationships/hyperlink" Target="https://www.color-hex.com/color/f6db35" TargetMode="External"/><Relationship Id="rId9" Type="http://schemas.openxmlformats.org/officeDocument/2006/relationships/hyperlink" Target="https://www.color-hex.com/color/8386e5" TargetMode="External"/><Relationship Id="rId14" Type="http://schemas.openxmlformats.org/officeDocument/2006/relationships/hyperlink" Target="https://www.color-hex.com/color/82ddd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olor-hex.com/color/f0702a" TargetMode="External"/><Relationship Id="rId2" Type="http://schemas.openxmlformats.org/officeDocument/2006/relationships/hyperlink" Target="https://www.color-hex.com/color/f0b33f" TargetMode="External"/><Relationship Id="rId1" Type="http://schemas.openxmlformats.org/officeDocument/2006/relationships/slideLayout" Target="../slideLayouts/slideLayout2.xml"/><Relationship Id="rId6" Type="http://schemas.openxmlformats.org/officeDocument/2006/relationships/hyperlink" Target="https://www.color-hex.com/color/215bd8" TargetMode="External"/><Relationship Id="rId5" Type="http://schemas.openxmlformats.org/officeDocument/2006/relationships/hyperlink" Target="https://www.color-hex.com/color/49a6df" TargetMode="External"/><Relationship Id="rId4" Type="http://schemas.openxmlformats.org/officeDocument/2006/relationships/hyperlink" Target="https://www.color-hex.com/color/fd284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2658"/>
        </a:solidFill>
        <a:effectLst/>
      </p:bgPr>
    </p:bg>
    <p:spTree>
      <p:nvGrpSpPr>
        <p:cNvPr id="1" name=""/>
        <p:cNvGrpSpPr/>
        <p:nvPr/>
      </p:nvGrpSpPr>
      <p:grpSpPr>
        <a:xfrm>
          <a:off x="0" y="0"/>
          <a:ext cx="0" cy="0"/>
          <a:chOff x="0" y="0"/>
          <a:chExt cx="0" cy="0"/>
        </a:xfrm>
      </p:grpSpPr>
      <p:pic>
        <p:nvPicPr>
          <p:cNvPr id="24" name="Imagen 23"/>
          <p:cNvPicPr>
            <a:picLocks noChangeAspect="1"/>
          </p:cNvPicPr>
          <p:nvPr/>
        </p:nvPicPr>
        <p:blipFill>
          <a:blip r:embed="rId2">
            <a:duotone>
              <a:prstClr val="black"/>
              <a:srgbClr val="FFC000">
                <a:tint val="45000"/>
                <a:satMod val="400000"/>
              </a:srgbClr>
            </a:duotone>
            <a:extLst>
              <a:ext uri="{BEBA8EAE-BF5A-486C-A8C5-ECC9F3942E4B}">
                <a14:imgProps xmlns:a14="http://schemas.microsoft.com/office/drawing/2010/main">
                  <a14:imgLayer r:embed="rId3">
                    <a14:imgEffect>
                      <a14:brightnessContrast bright="-1000" contrast="-1000"/>
                    </a14:imgEffect>
                  </a14:imgLayer>
                </a14:imgProps>
              </a:ext>
              <a:ext uri="{28A0092B-C50C-407E-A947-70E740481C1C}">
                <a14:useLocalDpi xmlns:a14="http://schemas.microsoft.com/office/drawing/2010/main" val="0"/>
              </a:ext>
            </a:extLst>
          </a:blip>
          <a:stretch>
            <a:fillRect/>
          </a:stretch>
        </p:blipFill>
        <p:spPr>
          <a:xfrm>
            <a:off x="6961348" y="4026985"/>
            <a:ext cx="5181331" cy="2818644"/>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39" y="5454032"/>
            <a:ext cx="12891969" cy="4414371"/>
          </a:xfrm>
          <a:prstGeom prst="rect">
            <a:avLst/>
          </a:prstGeom>
        </p:spPr>
      </p:pic>
      <p:sp>
        <p:nvSpPr>
          <p:cNvPr id="18" name="Rectángulo 17"/>
          <p:cNvSpPr/>
          <p:nvPr/>
        </p:nvSpPr>
        <p:spPr>
          <a:xfrm rot="21215987">
            <a:off x="9242934" y="6086914"/>
            <a:ext cx="3757126" cy="786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3200" dirty="0" err="1" smtClean="0">
                <a:ln>
                  <a:solidFill>
                    <a:schemeClr val="tx1">
                      <a:lumMod val="75000"/>
                      <a:lumOff val="25000"/>
                    </a:schemeClr>
                  </a:solidFill>
                </a:ln>
                <a:solidFill>
                  <a:schemeClr val="bg1"/>
                </a:solidFill>
                <a:latin typeface="Bangers" panose="00000500000000000000" pitchFamily="2" charset="0"/>
              </a:rPr>
              <a:t>EdT</a:t>
            </a:r>
            <a:r>
              <a:rPr lang="es-EC" sz="2000" dirty="0" err="1" smtClean="0">
                <a:ln>
                  <a:solidFill>
                    <a:schemeClr val="tx1">
                      <a:lumMod val="75000"/>
                      <a:lumOff val="25000"/>
                    </a:schemeClr>
                  </a:solidFill>
                </a:ln>
                <a:solidFill>
                  <a:schemeClr val="bg1"/>
                </a:solidFill>
                <a:latin typeface="Bangers" panose="00000500000000000000" pitchFamily="2" charset="0"/>
              </a:rPr>
              <a:t>eam</a:t>
            </a:r>
            <a:r>
              <a:rPr lang="es-EC" sz="3600" dirty="0" smtClean="0">
                <a:ln>
                  <a:solidFill>
                    <a:schemeClr val="tx1">
                      <a:lumMod val="75000"/>
                      <a:lumOff val="25000"/>
                    </a:schemeClr>
                  </a:solidFill>
                </a:ln>
                <a:solidFill>
                  <a:schemeClr val="bg1"/>
                </a:solidFill>
                <a:latin typeface="Bangers" panose="00000500000000000000" pitchFamily="2" charset="0"/>
              </a:rPr>
              <a:t> C   </a:t>
            </a:r>
            <a:r>
              <a:rPr lang="es-EC" sz="3600" dirty="0" err="1" smtClean="0">
                <a:ln>
                  <a:solidFill>
                    <a:schemeClr val="tx1">
                      <a:lumMod val="75000"/>
                      <a:lumOff val="25000"/>
                    </a:schemeClr>
                  </a:solidFill>
                </a:ln>
                <a:solidFill>
                  <a:schemeClr val="bg1"/>
                </a:solidFill>
                <a:latin typeface="Bangers" panose="00000500000000000000" pitchFamily="2" charset="0"/>
              </a:rPr>
              <a:t>mic</a:t>
            </a:r>
            <a:endParaRPr lang="es-EC" sz="2400" dirty="0">
              <a:ln>
                <a:solidFill>
                  <a:schemeClr val="tx1">
                    <a:lumMod val="75000"/>
                    <a:lumOff val="25000"/>
                  </a:schemeClr>
                </a:solidFill>
              </a:ln>
              <a:solidFill>
                <a:schemeClr val="bg1"/>
              </a:solidFill>
              <a:latin typeface="Bangers" panose="00000500000000000000" pitchFamily="2" charset="0"/>
            </a:endParaRPr>
          </a:p>
        </p:txBody>
      </p:sp>
      <p:sp>
        <p:nvSpPr>
          <p:cNvPr id="6" name="Rectángulo redondeado 5"/>
          <p:cNvSpPr/>
          <p:nvPr/>
        </p:nvSpPr>
        <p:spPr>
          <a:xfrm rot="21291696">
            <a:off x="3655062" y="413953"/>
            <a:ext cx="3894083" cy="1720246"/>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a:solidFill>
                  <a:srgbClr val="808BDA"/>
                </a:solidFill>
                <a:latin typeface="Comic Sans MS" panose="030F0702030302020204" pitchFamily="66" charset="0"/>
              </a:rPr>
              <a:t>Todo nació de la necesidad de enviar un mensaje </a:t>
            </a:r>
            <a:r>
              <a:rPr lang="es-EC" sz="1100" dirty="0" smtClean="0">
                <a:solidFill>
                  <a:srgbClr val="808BDA"/>
                </a:solidFill>
                <a:latin typeface="Comic Sans MS" panose="030F0702030302020204" pitchFamily="66" charset="0"/>
              </a:rPr>
              <a:t>oculto y </a:t>
            </a:r>
            <a:r>
              <a:rPr lang="es-EC" sz="1100" dirty="0">
                <a:solidFill>
                  <a:srgbClr val="808BDA"/>
                </a:solidFill>
                <a:latin typeface="Comic Sans MS" panose="030F0702030302020204" pitchFamily="66" charset="0"/>
              </a:rPr>
              <a:t>leí varios </a:t>
            </a:r>
            <a:r>
              <a:rPr lang="es-EC" sz="1100" dirty="0" smtClean="0">
                <a:solidFill>
                  <a:srgbClr val="808BDA"/>
                </a:solidFill>
                <a:latin typeface="Comic Sans MS" panose="030F0702030302020204" pitchFamily="66" charset="0"/>
              </a:rPr>
              <a:t>artículos, unos más complejos que otros y me quede con estos </a:t>
            </a:r>
            <a:r>
              <a:rPr lang="es-EC" sz="1100" dirty="0" smtClean="0">
                <a:solidFill>
                  <a:srgbClr val="808BDA"/>
                </a:solidFill>
                <a:latin typeface="Comic Sans MS" panose="030F0702030302020204" pitchFamily="66" charset="0"/>
                <a:hlinkClick r:id="rId5"/>
              </a:rPr>
              <a:t>Link1</a:t>
            </a:r>
            <a:r>
              <a:rPr lang="es-EC" sz="1100" dirty="0">
                <a:solidFill>
                  <a:srgbClr val="808BDA"/>
                </a:solidFill>
                <a:latin typeface="Comic Sans MS" panose="030F0702030302020204" pitchFamily="66" charset="0"/>
              </a:rPr>
              <a:t> </a:t>
            </a:r>
            <a:r>
              <a:rPr lang="es-EC" sz="1100" dirty="0" smtClean="0">
                <a:solidFill>
                  <a:srgbClr val="808BDA"/>
                </a:solidFill>
                <a:latin typeface="Comic Sans MS" panose="030F0702030302020204" pitchFamily="66" charset="0"/>
              </a:rPr>
              <a:t>, </a:t>
            </a:r>
            <a:r>
              <a:rPr lang="es-EC" sz="1100" dirty="0" smtClean="0">
                <a:solidFill>
                  <a:srgbClr val="808BDA"/>
                </a:solidFill>
                <a:latin typeface="Comic Sans MS" panose="030F0702030302020204" pitchFamily="66" charset="0"/>
                <a:hlinkClick r:id="rId6"/>
              </a:rPr>
              <a:t>Link2</a:t>
            </a:r>
            <a:r>
              <a:rPr lang="es-EC" sz="1100" dirty="0" smtClean="0">
                <a:solidFill>
                  <a:srgbClr val="808BDA"/>
                </a:solidFill>
                <a:latin typeface="Comic Sans MS" panose="030F0702030302020204" pitchFamily="66" charset="0"/>
              </a:rPr>
              <a:t> .</a:t>
            </a:r>
            <a:endParaRPr lang="es-EC" sz="1100" dirty="0">
              <a:solidFill>
                <a:srgbClr val="808BDA"/>
              </a:solidFill>
              <a:latin typeface="Comic Sans MS" panose="030F0702030302020204" pitchFamily="66" charset="0"/>
            </a:endParaRPr>
          </a:p>
          <a:p>
            <a:r>
              <a:rPr lang="es-EC" sz="1100" dirty="0" smtClean="0">
                <a:solidFill>
                  <a:srgbClr val="808BDA"/>
                </a:solidFill>
                <a:latin typeface="Comic Sans MS" panose="030F0702030302020204" pitchFamily="66" charset="0"/>
              </a:rPr>
              <a:t>Pero  </a:t>
            </a:r>
            <a:r>
              <a:rPr lang="es-EC" sz="1100" dirty="0">
                <a:solidFill>
                  <a:srgbClr val="808BDA"/>
                </a:solidFill>
                <a:latin typeface="Comic Sans MS" panose="030F0702030302020204" pitchFamily="66" charset="0"/>
              </a:rPr>
              <a:t>te </a:t>
            </a:r>
            <a:r>
              <a:rPr lang="es-EC" sz="1100" dirty="0" err="1">
                <a:solidFill>
                  <a:srgbClr val="808BDA"/>
                </a:solidFill>
                <a:latin typeface="Comic Sans MS" panose="030F0702030302020204" pitchFamily="66" charset="0"/>
              </a:rPr>
              <a:t>estaras</a:t>
            </a:r>
            <a:r>
              <a:rPr lang="es-EC" sz="1100" dirty="0">
                <a:solidFill>
                  <a:srgbClr val="808BDA"/>
                </a:solidFill>
                <a:latin typeface="Comic Sans MS" panose="030F0702030302020204" pitchFamily="66" charset="0"/>
              </a:rPr>
              <a:t> preguntado </a:t>
            </a:r>
            <a:r>
              <a:rPr lang="es-EC" sz="1600" b="1" dirty="0">
                <a:solidFill>
                  <a:srgbClr val="808BDA"/>
                </a:solidFill>
              </a:rPr>
              <a:t>¿</a:t>
            </a:r>
            <a:r>
              <a:rPr lang="es-EC" sz="1200" b="1" dirty="0">
                <a:solidFill>
                  <a:srgbClr val="808BDA"/>
                </a:solidFill>
                <a:latin typeface="Comic Sans MS" panose="030F0702030302020204" pitchFamily="66" charset="0"/>
              </a:rPr>
              <a:t>Por qué</a:t>
            </a:r>
            <a:r>
              <a:rPr lang="es-EC" sz="1200" b="1" dirty="0" smtClean="0">
                <a:solidFill>
                  <a:srgbClr val="808BDA"/>
                </a:solidFill>
                <a:latin typeface="Comic Sans MS" panose="030F0702030302020204" pitchFamily="66" charset="0"/>
              </a:rPr>
              <a:t>?. </a:t>
            </a:r>
            <a:r>
              <a:rPr lang="es-EC" sz="1200" dirty="0" smtClean="0">
                <a:solidFill>
                  <a:srgbClr val="808BDA"/>
                </a:solidFill>
                <a:latin typeface="Comic Sans MS" panose="030F0702030302020204" pitchFamily="66" charset="0"/>
              </a:rPr>
              <a:t>Porque quiero que mi mensaje sea secreto.</a:t>
            </a:r>
          </a:p>
          <a:p>
            <a:r>
              <a:rPr lang="es-EC" sz="1200" b="1" dirty="0" smtClean="0">
                <a:solidFill>
                  <a:srgbClr val="808BDA"/>
                </a:solidFill>
                <a:latin typeface="Comic Sans MS" panose="030F0702030302020204" pitchFamily="66" charset="0"/>
              </a:rPr>
              <a:t> </a:t>
            </a:r>
            <a:endParaRPr lang="es-EC" sz="1100" b="1" dirty="0">
              <a:solidFill>
                <a:srgbClr val="808BDA"/>
              </a:solidFill>
              <a:latin typeface="Comic Sans MS" panose="030F0702030302020204" pitchFamily="66" charset="0"/>
            </a:endParaRPr>
          </a:p>
          <a:p>
            <a:endParaRPr lang="es-EC" sz="1100" dirty="0" smtClean="0">
              <a:solidFill>
                <a:srgbClr val="808BDA"/>
              </a:solidFill>
              <a:latin typeface="Comic Sans MS" panose="030F0702030302020204" pitchFamily="66" charset="0"/>
            </a:endParaRPr>
          </a:p>
        </p:txBody>
      </p:sp>
      <p:pic>
        <p:nvPicPr>
          <p:cNvPr id="8" name="Imagen 7"/>
          <p:cNvPicPr>
            <a:picLocks noChangeAspect="1"/>
          </p:cNvPicPr>
          <p:nvPr/>
        </p:nvPicPr>
        <p:blipFill>
          <a:blip r:embed="rId7" cstate="print">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21152361" flipH="1">
            <a:off x="133134" y="4047673"/>
            <a:ext cx="1771564" cy="2485334"/>
          </a:xfrm>
          <a:prstGeom prst="rect">
            <a:avLst/>
          </a:prstGeom>
          <a:noFill/>
          <a:ln>
            <a:noFill/>
          </a:ln>
          <a:effectLst>
            <a:outerShdw blurRad="127000" dist="533400" sx="73000" sy="73000" kx="-1200000" algn="bl" rotWithShape="0">
              <a:prstClr val="black">
                <a:alpha val="24000"/>
              </a:prstClr>
            </a:outerShdw>
          </a:effectLst>
        </p:spPr>
      </p:pic>
      <p:sp>
        <p:nvSpPr>
          <p:cNvPr id="9" name="Llamada de nube 8"/>
          <p:cNvSpPr/>
          <p:nvPr/>
        </p:nvSpPr>
        <p:spPr>
          <a:xfrm rot="20699653">
            <a:off x="1041689" y="3659090"/>
            <a:ext cx="1838809" cy="905647"/>
          </a:xfrm>
          <a:prstGeom prst="cloudCallout">
            <a:avLst>
              <a:gd name="adj1" fmla="val -54490"/>
              <a:gd name="adj2" fmla="val 54881"/>
            </a:avLst>
          </a:prstGeom>
          <a:solidFill>
            <a:srgbClr val="EE5454">
              <a:alpha val="78000"/>
            </a:srgbClr>
          </a:solidFill>
          <a:ln>
            <a:solidFill>
              <a:schemeClr val="tx1">
                <a:lumMod val="85000"/>
                <a:lumOff val="1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C" sz="1400" b="1" dirty="0" smtClean="0"/>
          </a:p>
          <a:p>
            <a:pPr algn="ctr"/>
            <a:r>
              <a:rPr lang="es-EC" sz="1200" dirty="0" smtClean="0">
                <a:solidFill>
                  <a:schemeClr val="bg1">
                    <a:lumMod val="95000"/>
                  </a:schemeClr>
                </a:solidFill>
                <a:latin typeface="Comic Sans MS" panose="030F0702030302020204" pitchFamily="66" charset="0"/>
                <a:cs typeface="Adobe Naskh Medium" panose="01010101010101010101" pitchFamily="50" charset="-78"/>
              </a:rPr>
              <a:t>¿Cómo oculto un mensaje en una Imagen?</a:t>
            </a:r>
          </a:p>
          <a:p>
            <a:pPr algn="ctr"/>
            <a:endParaRPr lang="es-EC" dirty="0"/>
          </a:p>
        </p:txBody>
      </p:sp>
      <p:sp>
        <p:nvSpPr>
          <p:cNvPr id="7" name="Combinar 6"/>
          <p:cNvSpPr/>
          <p:nvPr/>
        </p:nvSpPr>
        <p:spPr>
          <a:xfrm rot="3474324">
            <a:off x="865125" y="767459"/>
            <a:ext cx="1138936" cy="1329051"/>
          </a:xfrm>
          <a:prstGeom prst="flowChartMerg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3" name="Imagen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272480">
            <a:off x="322790" y="1552403"/>
            <a:ext cx="955797" cy="955797"/>
          </a:xfrm>
          <a:prstGeom prst="rect">
            <a:avLst/>
          </a:prstGeom>
          <a:noFill/>
          <a:ln>
            <a:noFill/>
          </a:ln>
          <a:effectLst>
            <a:outerShdw blurRad="76200" dir="13500000" sy="23000" kx="1200000" algn="br" rotWithShape="0">
              <a:prstClr val="black">
                <a:alpha val="20000"/>
              </a:prstClr>
            </a:outerShdw>
          </a:effectLst>
        </p:spPr>
      </p:pic>
      <p:sp>
        <p:nvSpPr>
          <p:cNvPr id="11" name="Elipse 10"/>
          <p:cNvSpPr/>
          <p:nvPr/>
        </p:nvSpPr>
        <p:spPr>
          <a:xfrm>
            <a:off x="1430069" y="355769"/>
            <a:ext cx="1899292" cy="1251799"/>
          </a:xfrm>
          <a:prstGeom prst="ellipse">
            <a:avLst/>
          </a:prstGeom>
          <a:blipFill dpi="0" rotWithShape="1">
            <a:blip r:embed="rId10">
              <a:extLst>
                <a:ext uri="{BEBA8EAE-BF5A-486C-A8C5-ECC9F3942E4B}">
                  <a14:imgProps xmlns:a14="http://schemas.microsoft.com/office/drawing/2010/main">
                    <a14:imgLayer r:embed="rId11">
                      <a14:imgEffect>
                        <a14:colorTemperature colorTemp="4700"/>
                      </a14:imgEffect>
                      <a14:imgEffect>
                        <a14:brightnessContrast bright="-10000"/>
                      </a14:imgEffect>
                    </a14:imgLayer>
                  </a14:imgProps>
                </a:ext>
                <a:ext uri="{28A0092B-C50C-407E-A947-70E740481C1C}">
                  <a14:useLocalDpi xmlns:a14="http://schemas.microsoft.com/office/drawing/2010/main" val="0"/>
                </a:ext>
              </a:extLst>
            </a:blip>
            <a:srcRect/>
            <a:tile tx="-330200" ty="-762000" sx="100000" sy="100000" flip="none" algn="tl"/>
          </a:bli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2" name="Imagen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81400" y="2439620"/>
            <a:ext cx="938947" cy="974012"/>
          </a:xfrm>
          <a:prstGeom prst="rect">
            <a:avLst/>
          </a:prstGeom>
          <a:effectLst>
            <a:outerShdw blurRad="76200" dir="18900000" sy="23000" kx="-1200000" algn="bl" rotWithShape="0">
              <a:prstClr val="black">
                <a:alpha val="20000"/>
              </a:prstClr>
            </a:outerShdw>
          </a:effectLst>
        </p:spPr>
      </p:pic>
      <p:sp>
        <p:nvSpPr>
          <p:cNvPr id="16" name="Rectángulo 15"/>
          <p:cNvSpPr/>
          <p:nvPr/>
        </p:nvSpPr>
        <p:spPr>
          <a:xfrm rot="669869">
            <a:off x="1072757" y="2328333"/>
            <a:ext cx="531413" cy="48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4000" dirty="0" smtClean="0">
                <a:solidFill>
                  <a:schemeClr val="tx2">
                    <a:lumMod val="20000"/>
                    <a:lumOff val="80000"/>
                  </a:schemeClr>
                </a:solidFill>
                <a:latin typeface="Comic Sans MS" panose="030F0702030302020204" pitchFamily="66" charset="0"/>
              </a:rPr>
              <a:t>+</a:t>
            </a:r>
            <a:endParaRPr lang="es-EC" sz="4000" dirty="0">
              <a:solidFill>
                <a:schemeClr val="tx2">
                  <a:lumMod val="20000"/>
                  <a:lumOff val="80000"/>
                </a:schemeClr>
              </a:solidFill>
              <a:latin typeface="Comic Sans MS" panose="030F0702030302020204" pitchFamily="66" charset="0"/>
            </a:endParaRPr>
          </a:p>
        </p:txBody>
      </p:sp>
      <p:sp>
        <p:nvSpPr>
          <p:cNvPr id="2" name="Rectángulo 1"/>
          <p:cNvSpPr/>
          <p:nvPr/>
        </p:nvSpPr>
        <p:spPr>
          <a:xfrm rot="20339488">
            <a:off x="1285638" y="1527087"/>
            <a:ext cx="2383368" cy="786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4400" dirty="0" smtClean="0">
                <a:ln>
                  <a:solidFill>
                    <a:schemeClr val="tx1">
                      <a:lumMod val="75000"/>
                      <a:lumOff val="25000"/>
                    </a:schemeClr>
                  </a:solidFill>
                </a:ln>
                <a:solidFill>
                  <a:schemeClr val="bg1">
                    <a:lumMod val="85000"/>
                  </a:schemeClr>
                </a:solidFill>
                <a:latin typeface="Bangers" panose="00000500000000000000" pitchFamily="2" charset="0"/>
              </a:rPr>
              <a:t>C</a:t>
            </a:r>
            <a:r>
              <a:rPr lang="es-EC" sz="3200" dirty="0" smtClean="0">
                <a:ln>
                  <a:solidFill>
                    <a:schemeClr val="tx1">
                      <a:lumMod val="75000"/>
                      <a:lumOff val="25000"/>
                    </a:schemeClr>
                  </a:solidFill>
                </a:ln>
                <a:solidFill>
                  <a:schemeClr val="bg1">
                    <a:lumMod val="85000"/>
                  </a:schemeClr>
                </a:solidFill>
                <a:latin typeface="Bangers" panose="00000500000000000000" pitchFamily="2" charset="0"/>
              </a:rPr>
              <a:t>riptología</a:t>
            </a:r>
            <a:endParaRPr lang="es-EC" sz="3200" dirty="0">
              <a:ln>
                <a:solidFill>
                  <a:schemeClr val="tx1">
                    <a:lumMod val="75000"/>
                    <a:lumOff val="25000"/>
                  </a:schemeClr>
                </a:solidFill>
              </a:ln>
              <a:solidFill>
                <a:schemeClr val="bg1">
                  <a:lumMod val="85000"/>
                </a:schemeClr>
              </a:solidFill>
              <a:latin typeface="Bangers" panose="00000500000000000000" pitchFamily="2" charset="0"/>
            </a:endParaRPr>
          </a:p>
        </p:txBody>
      </p:sp>
      <p:pic>
        <p:nvPicPr>
          <p:cNvPr id="5" name="Imagen 4"/>
          <p:cNvPicPr>
            <a:picLocks noChangeAspect="1"/>
          </p:cNvPicPr>
          <p:nvPr/>
        </p:nvPicPr>
        <p:blipFill rotWithShape="1">
          <a:blip r:embed="rId13">
            <a:extLst>
              <a:ext uri="{28A0092B-C50C-407E-A947-70E740481C1C}">
                <a14:useLocalDpi xmlns:a14="http://schemas.microsoft.com/office/drawing/2010/main" val="0"/>
              </a:ext>
            </a:extLst>
          </a:blip>
          <a:srcRect t="47655"/>
          <a:stretch/>
        </p:blipFill>
        <p:spPr>
          <a:xfrm rot="20568747">
            <a:off x="197633" y="1337034"/>
            <a:ext cx="4839441" cy="1386534"/>
          </a:xfrm>
          <a:prstGeom prst="rect">
            <a:avLst/>
          </a:prstGeom>
        </p:spPr>
      </p:pic>
      <p:pic>
        <p:nvPicPr>
          <p:cNvPr id="10" name="Imagen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577409">
            <a:off x="11274455" y="6269357"/>
            <a:ext cx="270523" cy="421716"/>
          </a:xfrm>
          <a:prstGeom prst="rect">
            <a:avLst/>
          </a:prstGeom>
        </p:spPr>
      </p:pic>
      <p:pic>
        <p:nvPicPr>
          <p:cNvPr id="19" name="Imagen 18"/>
          <p:cNvPicPr>
            <a:picLocks noChangeAspect="1"/>
          </p:cNvPicPr>
          <p:nvPr/>
        </p:nvPicPr>
        <p:blipFill rotWithShape="1">
          <a:blip r:embed="rId13">
            <a:extLst>
              <a:ext uri="{28A0092B-C50C-407E-A947-70E740481C1C}">
                <a14:useLocalDpi xmlns:a14="http://schemas.microsoft.com/office/drawing/2010/main" val="0"/>
              </a:ext>
            </a:extLst>
          </a:blip>
          <a:srcRect t="47655"/>
          <a:stretch/>
        </p:blipFill>
        <p:spPr>
          <a:xfrm rot="20987322">
            <a:off x="9351739" y="6038777"/>
            <a:ext cx="3668252" cy="1050980"/>
          </a:xfrm>
          <a:prstGeom prst="rect">
            <a:avLst/>
          </a:prstGeom>
        </p:spPr>
      </p:pic>
      <p:sp>
        <p:nvSpPr>
          <p:cNvPr id="21" name="Rectángulo redondeado 20"/>
          <p:cNvSpPr/>
          <p:nvPr/>
        </p:nvSpPr>
        <p:spPr>
          <a:xfrm>
            <a:off x="3067265" y="4422561"/>
            <a:ext cx="3894083" cy="2407564"/>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smtClean="0">
                <a:solidFill>
                  <a:schemeClr val="bg1">
                    <a:lumMod val="65000"/>
                  </a:schemeClr>
                </a:solidFill>
                <a:latin typeface="Comic Sans MS" panose="030F0702030302020204" pitchFamily="66" charset="0"/>
              </a:rPr>
              <a:t>Por tanto surgió mi curiosidad de </a:t>
            </a:r>
            <a:r>
              <a:rPr lang="es-EC" sz="1100" dirty="0" smtClean="0">
                <a:solidFill>
                  <a:schemeClr val="bg1">
                    <a:lumMod val="65000"/>
                  </a:schemeClr>
                </a:solidFill>
                <a:latin typeface="Comic Sans MS" panose="030F0702030302020204" pitchFamily="66" charset="0"/>
              </a:rPr>
              <a:t>conocer como enviar un mensaje oculto.</a:t>
            </a:r>
            <a:r>
              <a:rPr lang="es-EC" sz="1100" dirty="0" smtClean="0">
                <a:solidFill>
                  <a:schemeClr val="bg1">
                    <a:lumMod val="65000"/>
                  </a:schemeClr>
                </a:solidFill>
                <a:latin typeface="Comic Sans MS" panose="030F0702030302020204" pitchFamily="66" charset="0"/>
              </a:rPr>
              <a:t> Y es que la </a:t>
            </a:r>
            <a:r>
              <a:rPr lang="es-EC" sz="1400" b="1" dirty="0" smtClean="0">
                <a:solidFill>
                  <a:srgbClr val="F6DB2E"/>
                </a:solidFill>
                <a:latin typeface="Comic Sans MS" panose="030F0702030302020204" pitchFamily="66" charset="0"/>
              </a:rPr>
              <a:t>CRIPTOLOGÍA</a:t>
            </a:r>
            <a:r>
              <a:rPr lang="es-EC" sz="1100" dirty="0" smtClean="0">
                <a:solidFill>
                  <a:srgbClr val="F6DB2E"/>
                </a:solidFill>
                <a:latin typeface="Comic Sans MS" panose="030F0702030302020204" pitchFamily="66" charset="0"/>
              </a:rPr>
              <a:t> </a:t>
            </a:r>
            <a:r>
              <a:rPr lang="es-EC" sz="1100" dirty="0" smtClean="0">
                <a:solidFill>
                  <a:schemeClr val="bg1">
                    <a:lumMod val="65000"/>
                  </a:schemeClr>
                </a:solidFill>
                <a:latin typeface="Comic Sans MS" panose="030F0702030302020204" pitchFamily="66" charset="0"/>
              </a:rPr>
              <a:t>nos lleva a ello esta ciencia que  fue aplicada hace mucho tiempo atrás y que tuvo su peso en la guerra mundial donde se fue desarrollando y descubriendo formas de enviar mensajes para ganar a como de lugar.</a:t>
            </a:r>
          </a:p>
          <a:p>
            <a:r>
              <a:rPr lang="es-EC" sz="1100" dirty="0" smtClean="0">
                <a:solidFill>
                  <a:schemeClr val="bg1">
                    <a:lumMod val="65000"/>
                  </a:schemeClr>
                </a:solidFill>
                <a:latin typeface="Comic Sans MS" panose="030F0702030302020204" pitchFamily="66" charset="0"/>
              </a:rPr>
              <a:t>Este</a:t>
            </a:r>
            <a:r>
              <a:rPr lang="es-EC" sz="1100" dirty="0" smtClean="0">
                <a:solidFill>
                  <a:schemeClr val="bg1">
                    <a:lumMod val="65000"/>
                  </a:schemeClr>
                </a:solidFill>
                <a:latin typeface="Comic Sans MS" panose="030F0702030302020204" pitchFamily="66" charset="0"/>
              </a:rPr>
              <a:t> mundo misterioso donde podemos mantener secretos aunque sean </a:t>
            </a:r>
            <a:r>
              <a:rPr lang="es-EC" sz="1100" dirty="0" err="1" smtClean="0">
                <a:solidFill>
                  <a:schemeClr val="bg1">
                    <a:lumMod val="65000"/>
                  </a:schemeClr>
                </a:solidFill>
                <a:latin typeface="Comic Sans MS" panose="030F0702030302020204" pitchFamily="66" charset="0"/>
              </a:rPr>
              <a:t>decifrables</a:t>
            </a:r>
            <a:r>
              <a:rPr lang="es-EC" sz="1100" dirty="0" smtClean="0">
                <a:solidFill>
                  <a:schemeClr val="bg1">
                    <a:lumMod val="65000"/>
                  </a:schemeClr>
                </a:solidFill>
                <a:latin typeface="Comic Sans MS" panose="030F0702030302020204" pitchFamily="66" charset="0"/>
              </a:rPr>
              <a:t> para  pocos,  es  </a:t>
            </a:r>
            <a:r>
              <a:rPr lang="es-EC" sz="1100" dirty="0" err="1" smtClean="0">
                <a:solidFill>
                  <a:schemeClr val="bg1">
                    <a:lumMod val="65000"/>
                  </a:schemeClr>
                </a:solidFill>
                <a:latin typeface="Comic Sans MS" panose="030F0702030302020204" pitchFamily="66" charset="0"/>
              </a:rPr>
              <a:t>indecifrable</a:t>
            </a:r>
            <a:r>
              <a:rPr lang="es-EC" sz="1100" dirty="0" smtClean="0">
                <a:solidFill>
                  <a:schemeClr val="bg1">
                    <a:lumMod val="65000"/>
                  </a:schemeClr>
                </a:solidFill>
                <a:latin typeface="Comic Sans MS" panose="030F0702030302020204" pitchFamily="66" charset="0"/>
              </a:rPr>
              <a:t> para la mayoría todo depende de el </a:t>
            </a:r>
            <a:r>
              <a:rPr lang="es-EC" sz="1400" dirty="0" smtClean="0">
                <a:solidFill>
                  <a:schemeClr val="bg1">
                    <a:lumMod val="85000"/>
                  </a:schemeClr>
                </a:solidFill>
                <a:latin typeface="Comic Sans MS" panose="030F0702030302020204" pitchFamily="66" charset="0"/>
              </a:rPr>
              <a:t>¿Cómo? </a:t>
            </a:r>
            <a:r>
              <a:rPr lang="es-EC" sz="1100" dirty="0" smtClean="0">
                <a:solidFill>
                  <a:schemeClr val="bg1">
                    <a:lumMod val="65000"/>
                  </a:schemeClr>
                </a:solidFill>
                <a:latin typeface="Comic Sans MS" panose="030F0702030302020204" pitchFamily="66" charset="0"/>
              </a:rPr>
              <a:t>lo vamos a realizar.</a:t>
            </a:r>
          </a:p>
        </p:txBody>
      </p:sp>
      <p:sp>
        <p:nvSpPr>
          <p:cNvPr id="22" name="Rectángulo redondeado 21"/>
          <p:cNvSpPr/>
          <p:nvPr/>
        </p:nvSpPr>
        <p:spPr>
          <a:xfrm rot="21292424">
            <a:off x="6953896" y="1990474"/>
            <a:ext cx="3894083" cy="2311659"/>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smtClean="0">
                <a:solidFill>
                  <a:srgbClr val="808BDA"/>
                </a:solidFill>
                <a:latin typeface="Comic Sans MS" panose="030F0702030302020204" pitchFamily="66" charset="0"/>
              </a:rPr>
              <a:t>Pues sucede que en la actualidad </a:t>
            </a:r>
            <a:r>
              <a:rPr lang="es-EC" sz="1100" dirty="0" smtClean="0">
                <a:solidFill>
                  <a:srgbClr val="808BDA"/>
                </a:solidFill>
                <a:latin typeface="Comic Sans MS" panose="030F0702030302020204" pitchFamily="66" charset="0"/>
              </a:rPr>
              <a:t> </a:t>
            </a:r>
            <a:r>
              <a:rPr lang="es-EC" sz="1100" dirty="0" smtClean="0">
                <a:solidFill>
                  <a:srgbClr val="808BDA"/>
                </a:solidFill>
                <a:latin typeface="Comic Sans MS" panose="030F0702030302020204" pitchFamily="66" charset="0"/>
              </a:rPr>
              <a:t>mi país esta sufriendo una crisis política. Y es que están </a:t>
            </a:r>
            <a:r>
              <a:rPr lang="es-EC" sz="1100" dirty="0" err="1" smtClean="0">
                <a:solidFill>
                  <a:srgbClr val="808BDA"/>
                </a:solidFill>
                <a:latin typeface="Comic Sans MS" panose="030F0702030302020204" pitchFamily="66" charset="0"/>
              </a:rPr>
              <a:t>arriconando</a:t>
            </a:r>
            <a:r>
              <a:rPr lang="es-EC" sz="1100" dirty="0" smtClean="0">
                <a:solidFill>
                  <a:srgbClr val="808BDA"/>
                </a:solidFill>
                <a:latin typeface="Comic Sans MS" panose="030F0702030302020204" pitchFamily="66" charset="0"/>
              </a:rPr>
              <a:t> a los politiqueros pues encuentran audios,  videos y documentos que los comprometen es mas  existen burlas y  memes hacia la Fuerza de Inteligencia de este </a:t>
            </a:r>
            <a:r>
              <a:rPr lang="es-EC" sz="1100" dirty="0" err="1" smtClean="0">
                <a:solidFill>
                  <a:srgbClr val="808BDA"/>
                </a:solidFill>
                <a:latin typeface="Comic Sans MS" panose="030F0702030302020204" pitchFamily="66" charset="0"/>
              </a:rPr>
              <a:t>pais</a:t>
            </a:r>
            <a:r>
              <a:rPr lang="es-EC" sz="1100" dirty="0" smtClean="0">
                <a:solidFill>
                  <a:srgbClr val="808BDA"/>
                </a:solidFill>
                <a:latin typeface="Comic Sans MS" panose="030F0702030302020204" pitchFamily="66" charset="0"/>
              </a:rPr>
              <a:t> ya que según las noticias son un fracaso y de inteligencia  solo el nombre.</a:t>
            </a:r>
          </a:p>
          <a:p>
            <a:r>
              <a:rPr lang="es-EC" sz="1100" dirty="0" smtClean="0">
                <a:solidFill>
                  <a:srgbClr val="808BDA"/>
                </a:solidFill>
                <a:latin typeface="Comic Sans MS" panose="030F0702030302020204" pitchFamily="66" charset="0"/>
              </a:rPr>
              <a:t>Por otro lado me dio temor ya que esta supuesta entidad puedo infiltrarse y leer correos ajenos, leer </a:t>
            </a:r>
            <a:r>
              <a:rPr lang="es-EC" sz="1100" dirty="0" err="1" smtClean="0">
                <a:solidFill>
                  <a:srgbClr val="808BDA"/>
                </a:solidFill>
                <a:latin typeface="Comic Sans MS" panose="030F0702030302020204" pitchFamily="66" charset="0"/>
              </a:rPr>
              <a:t>twiters</a:t>
            </a:r>
            <a:r>
              <a:rPr lang="es-EC" sz="1100" dirty="0" smtClean="0">
                <a:solidFill>
                  <a:srgbClr val="808BDA"/>
                </a:solidFill>
                <a:latin typeface="Comic Sans MS" panose="030F0702030302020204" pitchFamily="66" charset="0"/>
              </a:rPr>
              <a:t>, mensajes de </a:t>
            </a:r>
            <a:r>
              <a:rPr lang="es-EC" sz="1100" dirty="0" err="1" smtClean="0">
                <a:solidFill>
                  <a:srgbClr val="808BDA"/>
                </a:solidFill>
                <a:latin typeface="Comic Sans MS" panose="030F0702030302020204" pitchFamily="66" charset="0"/>
              </a:rPr>
              <a:t>gmail</a:t>
            </a:r>
            <a:r>
              <a:rPr lang="es-EC" sz="1100" dirty="0" smtClean="0">
                <a:solidFill>
                  <a:srgbClr val="808BDA"/>
                </a:solidFill>
                <a:latin typeface="Comic Sans MS" panose="030F0702030302020204" pitchFamily="66" charset="0"/>
              </a:rPr>
              <a:t> etc. </a:t>
            </a:r>
          </a:p>
          <a:p>
            <a:endParaRPr lang="es-EC" sz="1100" dirty="0" smtClean="0">
              <a:solidFill>
                <a:srgbClr val="808BDA"/>
              </a:solidFill>
              <a:latin typeface="Comic Sans MS" panose="030F0702030302020204" pitchFamily="66" charset="0"/>
            </a:endParaRPr>
          </a:p>
        </p:txBody>
      </p:sp>
      <p:pic>
        <p:nvPicPr>
          <p:cNvPr id="23" name="Imagen 22"/>
          <p:cNvPicPr>
            <a:picLocks noChangeAspect="1"/>
          </p:cNvPicPr>
          <p:nvPr/>
        </p:nvPicPr>
        <p:blipFill>
          <a:blip r:embed="rId15" cstate="print">
            <a:duotone>
              <a:prstClr val="black"/>
              <a:schemeClr val="tx2">
                <a:tint val="45000"/>
                <a:satMod val="400000"/>
              </a:schemeClr>
            </a:duotone>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294425">
            <a:off x="7672877" y="655482"/>
            <a:ext cx="1178272" cy="1214588"/>
          </a:xfrm>
          <a:prstGeom prst="rect">
            <a:avLst/>
          </a:prstGeom>
          <a:noFill/>
          <a:ln>
            <a:noFill/>
          </a:ln>
          <a:effectLst>
            <a:outerShdw blurRad="76200" dir="13500000" sy="23000" kx="1200000" algn="br" rotWithShape="0">
              <a:prstClr val="black">
                <a:alpha val="20000"/>
              </a:prstClr>
            </a:outerShdw>
          </a:effectLst>
        </p:spPr>
      </p:pic>
      <p:pic>
        <p:nvPicPr>
          <p:cNvPr id="25" name="Imagen 24"/>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20000"/>
                    </a14:imgEffect>
                  </a14:imgLayer>
                </a14:imgProps>
              </a:ext>
              <a:ext uri="{28A0092B-C50C-407E-A947-70E740481C1C}">
                <a14:useLocalDpi xmlns:a14="http://schemas.microsoft.com/office/drawing/2010/main" val="0"/>
              </a:ext>
            </a:extLst>
          </a:blip>
          <a:stretch>
            <a:fillRect/>
          </a:stretch>
        </p:blipFill>
        <p:spPr>
          <a:xfrm rot="20515232">
            <a:off x="5572822" y="2076810"/>
            <a:ext cx="1480647" cy="1084045"/>
          </a:xfrm>
          <a:prstGeom prst="rect">
            <a:avLst/>
          </a:prstGeom>
          <a:effectLst>
            <a:outerShdw blurRad="76200" dir="18900000" sy="23000" kx="-1200000" algn="bl" rotWithShape="0">
              <a:prstClr val="black">
                <a:alpha val="20000"/>
              </a:prstClr>
            </a:outerShdw>
          </a:effectLst>
        </p:spPr>
      </p:pic>
      <p:pic>
        <p:nvPicPr>
          <p:cNvPr id="29" name="Imagen 28"/>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3940" y="2290243"/>
            <a:ext cx="3500052" cy="2147195"/>
          </a:xfrm>
          <a:prstGeom prst="rect">
            <a:avLst/>
          </a:prstGeom>
        </p:spPr>
      </p:pic>
    </p:spTree>
    <p:extLst>
      <p:ext uri="{BB962C8B-B14F-4D97-AF65-F5344CB8AC3E}">
        <p14:creationId xmlns:p14="http://schemas.microsoft.com/office/powerpoint/2010/main" val="310063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2658"/>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44" y="2844649"/>
            <a:ext cx="12891969" cy="4414371"/>
          </a:xfrm>
          <a:prstGeom prst="rect">
            <a:avLst/>
          </a:prstGeom>
        </p:spPr>
      </p:pic>
      <p:sp>
        <p:nvSpPr>
          <p:cNvPr id="13" name="Rectángulo redondeado 12"/>
          <p:cNvSpPr/>
          <p:nvPr/>
        </p:nvSpPr>
        <p:spPr>
          <a:xfrm>
            <a:off x="7555744" y="121545"/>
            <a:ext cx="3551882" cy="1720246"/>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a:solidFill>
                  <a:schemeClr val="bg1">
                    <a:lumMod val="65000"/>
                  </a:schemeClr>
                </a:solidFill>
                <a:latin typeface="Comic Sans MS" panose="030F0702030302020204" pitchFamily="66" charset="0"/>
              </a:rPr>
              <a:t>La </a:t>
            </a:r>
            <a:r>
              <a:rPr lang="es-EC" sz="1400" b="1" dirty="0">
                <a:solidFill>
                  <a:schemeClr val="bg1">
                    <a:lumMod val="65000"/>
                  </a:schemeClr>
                </a:solidFill>
                <a:latin typeface="Comic Sans MS" panose="030F0702030302020204" pitchFamily="66" charset="0"/>
              </a:rPr>
              <a:t>Criptografía</a:t>
            </a:r>
            <a:r>
              <a:rPr lang="es-EC" sz="1400" dirty="0">
                <a:solidFill>
                  <a:schemeClr val="bg1">
                    <a:lumMod val="65000"/>
                  </a:schemeClr>
                </a:solidFill>
                <a:latin typeface="Comic Sans MS" panose="030F0702030302020204" pitchFamily="66" charset="0"/>
              </a:rPr>
              <a:t> estudia las técnicas para transformar la información a una forma que no pueda entenderse a simple vista protegerlos contra modificación y comprobar la fuente de los mismos.</a:t>
            </a:r>
          </a:p>
        </p:txBody>
      </p:sp>
      <p:sp>
        <p:nvSpPr>
          <p:cNvPr id="14" name="Rectángulo redondeado 13"/>
          <p:cNvSpPr/>
          <p:nvPr/>
        </p:nvSpPr>
        <p:spPr>
          <a:xfrm>
            <a:off x="7555744" y="4471562"/>
            <a:ext cx="4087245" cy="1944024"/>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smtClean="0">
                <a:solidFill>
                  <a:schemeClr val="bg1">
                    <a:lumMod val="65000"/>
                  </a:schemeClr>
                </a:solidFill>
                <a:latin typeface="Comic Sans MS" panose="030F0702030302020204" pitchFamily="66" charset="0"/>
              </a:rPr>
              <a:t>El</a:t>
            </a:r>
            <a:r>
              <a:rPr lang="es-EC" sz="1400" dirty="0">
                <a:solidFill>
                  <a:schemeClr val="bg1">
                    <a:lumMod val="65000"/>
                  </a:schemeClr>
                </a:solidFill>
                <a:latin typeface="Comic Sans MS" panose="030F0702030302020204" pitchFamily="66" charset="0"/>
              </a:rPr>
              <a:t> </a:t>
            </a:r>
            <a:r>
              <a:rPr lang="es-EC" sz="1400" b="1" dirty="0">
                <a:solidFill>
                  <a:schemeClr val="bg1">
                    <a:lumMod val="65000"/>
                  </a:schemeClr>
                </a:solidFill>
                <a:latin typeface="Comic Sans MS" panose="030F0702030302020204" pitchFamily="66" charset="0"/>
              </a:rPr>
              <a:t>Criptoanálisis</a:t>
            </a:r>
            <a:r>
              <a:rPr lang="es-EC" sz="1400" dirty="0">
                <a:solidFill>
                  <a:schemeClr val="bg1">
                    <a:lumMod val="65000"/>
                  </a:schemeClr>
                </a:solidFill>
                <a:latin typeface="Comic Sans MS" panose="030F0702030302020204" pitchFamily="66" charset="0"/>
              </a:rPr>
              <a:t> es la ciencia que se ocupa del análisis de un texto cifrado para obtener la información original sin conocimiento de la clave secreta, esto es, de forma ilícita rompiendo así los procedimientos de cifrado establecidos por la </a:t>
            </a:r>
            <a:r>
              <a:rPr lang="es-EC" sz="1400" dirty="0" smtClean="0">
                <a:solidFill>
                  <a:schemeClr val="bg1">
                    <a:lumMod val="65000"/>
                  </a:schemeClr>
                </a:solidFill>
                <a:latin typeface="Comic Sans MS" panose="030F0702030302020204" pitchFamily="66" charset="0"/>
              </a:rPr>
              <a:t>Criptografía. </a:t>
            </a:r>
            <a:endParaRPr lang="es-EC" sz="1400" dirty="0">
              <a:solidFill>
                <a:schemeClr val="bg1">
                  <a:lumMod val="65000"/>
                </a:schemeClr>
              </a:solidFill>
              <a:latin typeface="Comic Sans MS" panose="030F0702030302020204" pitchFamily="66" charset="0"/>
            </a:endParaRPr>
          </a:p>
        </p:txBody>
      </p:sp>
      <p:sp>
        <p:nvSpPr>
          <p:cNvPr id="15" name="Rectángulo redondeado 14"/>
          <p:cNvSpPr/>
          <p:nvPr/>
        </p:nvSpPr>
        <p:spPr>
          <a:xfrm>
            <a:off x="7547842" y="2011332"/>
            <a:ext cx="4095148" cy="1944024"/>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wrap="square" lIns="180000" tIns="180000" rIns="180000" bIns="180000" rtlCol="0" anchor="ctr">
            <a:spAutoFit/>
          </a:bodyPr>
          <a:lstStyle/>
          <a:p>
            <a:r>
              <a:rPr lang="es-EC" sz="1400" dirty="0">
                <a:solidFill>
                  <a:schemeClr val="bg1">
                    <a:lumMod val="65000"/>
                  </a:schemeClr>
                </a:solidFill>
                <a:latin typeface="Comic Sans MS" panose="030F0702030302020204" pitchFamily="66" charset="0"/>
              </a:rPr>
              <a:t>La </a:t>
            </a:r>
            <a:r>
              <a:rPr lang="es-EC" sz="1400" b="1" dirty="0" err="1">
                <a:solidFill>
                  <a:schemeClr val="bg1">
                    <a:lumMod val="65000"/>
                  </a:schemeClr>
                </a:solidFill>
                <a:latin typeface="Comic Sans MS" panose="030F0702030302020204" pitchFamily="66" charset="0"/>
              </a:rPr>
              <a:t>Esteganografía</a:t>
            </a:r>
            <a:r>
              <a:rPr lang="es-EC" sz="1400" b="1" dirty="0">
                <a:solidFill>
                  <a:schemeClr val="bg1">
                    <a:lumMod val="65000"/>
                  </a:schemeClr>
                </a:solidFill>
                <a:latin typeface="Comic Sans MS" panose="030F0702030302020204" pitchFamily="66" charset="0"/>
              </a:rPr>
              <a:t> </a:t>
            </a:r>
            <a:r>
              <a:rPr lang="es-EC" sz="1400" dirty="0">
                <a:solidFill>
                  <a:schemeClr val="bg1">
                    <a:lumMod val="65000"/>
                  </a:schemeClr>
                </a:solidFill>
                <a:latin typeface="Comic Sans MS" panose="030F0702030302020204" pitchFamily="66" charset="0"/>
              </a:rPr>
              <a:t>forma de ocultar la existencia de un mensaje. Esta ciencia consiste en esconder en el interior de un mensaje, otro mensaje secreto, el cual sólo podrá ser entendido por el emisor y el receptor y pasará inadvertido para todos los demás.</a:t>
            </a:r>
          </a:p>
        </p:txBody>
      </p:sp>
      <p:sp>
        <p:nvSpPr>
          <p:cNvPr id="6" name="Rectángulo redondeado 5"/>
          <p:cNvSpPr/>
          <p:nvPr/>
        </p:nvSpPr>
        <p:spPr>
          <a:xfrm>
            <a:off x="3484469" y="117853"/>
            <a:ext cx="3894083" cy="6519649"/>
          </a:xfrm>
          <a:prstGeom prst="roundRect">
            <a:avLst>
              <a:gd name="adj" fmla="val 7307"/>
            </a:avLst>
          </a:prstGeom>
          <a:no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a:solidFill>
                  <a:srgbClr val="808BDA"/>
                </a:solidFill>
                <a:latin typeface="Comic Sans MS" panose="030F0702030302020204" pitchFamily="66" charset="0"/>
              </a:rPr>
              <a:t>Todo nació de la necesidad de enviar un mensaje </a:t>
            </a:r>
            <a:r>
              <a:rPr lang="es-EC" sz="1100" dirty="0" smtClean="0">
                <a:solidFill>
                  <a:srgbClr val="808BDA"/>
                </a:solidFill>
                <a:latin typeface="Comic Sans MS" panose="030F0702030302020204" pitchFamily="66" charset="0"/>
              </a:rPr>
              <a:t>oculto y </a:t>
            </a:r>
            <a:r>
              <a:rPr lang="es-EC" sz="1100" dirty="0">
                <a:solidFill>
                  <a:srgbClr val="808BDA"/>
                </a:solidFill>
                <a:latin typeface="Comic Sans MS" panose="030F0702030302020204" pitchFamily="66" charset="0"/>
              </a:rPr>
              <a:t>leí varios artículos :  </a:t>
            </a:r>
            <a:r>
              <a:rPr lang="es-EC" sz="1100" dirty="0">
                <a:solidFill>
                  <a:srgbClr val="808BDA"/>
                </a:solidFill>
                <a:latin typeface="Comic Sans MS" panose="030F0702030302020204" pitchFamily="66" charset="0"/>
                <a:hlinkClick r:id="rId3"/>
              </a:rPr>
              <a:t>Link1</a:t>
            </a:r>
            <a:r>
              <a:rPr lang="es-EC" sz="1100" dirty="0">
                <a:solidFill>
                  <a:srgbClr val="808BDA"/>
                </a:solidFill>
                <a:latin typeface="Comic Sans MS" panose="030F0702030302020204" pitchFamily="66" charset="0"/>
              </a:rPr>
              <a:t>    </a:t>
            </a:r>
            <a:r>
              <a:rPr lang="es-EC" sz="1100" dirty="0">
                <a:solidFill>
                  <a:srgbClr val="808BDA"/>
                </a:solidFill>
                <a:latin typeface="Comic Sans MS" panose="030F0702030302020204" pitchFamily="66" charset="0"/>
                <a:hlinkClick r:id="rId4"/>
              </a:rPr>
              <a:t>Link2</a:t>
            </a:r>
            <a:r>
              <a:rPr lang="es-EC" sz="1100" dirty="0">
                <a:solidFill>
                  <a:srgbClr val="808BDA"/>
                </a:solidFill>
                <a:latin typeface="Comic Sans MS" panose="030F0702030302020204" pitchFamily="66" charset="0"/>
              </a:rPr>
              <a:t> </a:t>
            </a:r>
          </a:p>
          <a:p>
            <a:r>
              <a:rPr lang="es-EC" sz="1100" dirty="0" smtClean="0">
                <a:solidFill>
                  <a:srgbClr val="808BDA"/>
                </a:solidFill>
                <a:latin typeface="Comic Sans MS" panose="030F0702030302020204" pitchFamily="66" charset="0"/>
              </a:rPr>
              <a:t>Pero  </a:t>
            </a:r>
            <a:r>
              <a:rPr lang="es-EC" sz="1100" dirty="0">
                <a:solidFill>
                  <a:srgbClr val="808BDA"/>
                </a:solidFill>
                <a:latin typeface="Comic Sans MS" panose="030F0702030302020204" pitchFamily="66" charset="0"/>
              </a:rPr>
              <a:t>te </a:t>
            </a:r>
            <a:r>
              <a:rPr lang="es-EC" sz="1100" dirty="0" err="1">
                <a:solidFill>
                  <a:srgbClr val="808BDA"/>
                </a:solidFill>
                <a:latin typeface="Comic Sans MS" panose="030F0702030302020204" pitchFamily="66" charset="0"/>
              </a:rPr>
              <a:t>estaras</a:t>
            </a:r>
            <a:r>
              <a:rPr lang="es-EC" sz="1100" dirty="0">
                <a:solidFill>
                  <a:srgbClr val="808BDA"/>
                </a:solidFill>
                <a:latin typeface="Comic Sans MS" panose="030F0702030302020204" pitchFamily="66" charset="0"/>
              </a:rPr>
              <a:t> preguntado </a:t>
            </a:r>
            <a:r>
              <a:rPr lang="es-EC" sz="1600" b="1" dirty="0">
                <a:solidFill>
                  <a:srgbClr val="808BDA"/>
                </a:solidFill>
              </a:rPr>
              <a:t>¿</a:t>
            </a:r>
            <a:r>
              <a:rPr lang="es-EC" sz="1200" b="1" dirty="0">
                <a:solidFill>
                  <a:srgbClr val="808BDA"/>
                </a:solidFill>
                <a:latin typeface="Comic Sans MS" panose="030F0702030302020204" pitchFamily="66" charset="0"/>
              </a:rPr>
              <a:t>Por qué</a:t>
            </a:r>
            <a:r>
              <a:rPr lang="es-EC" sz="1200" b="1" dirty="0" smtClean="0">
                <a:solidFill>
                  <a:srgbClr val="808BDA"/>
                </a:solidFill>
                <a:latin typeface="Comic Sans MS" panose="030F0702030302020204" pitchFamily="66" charset="0"/>
              </a:rPr>
              <a:t>?. </a:t>
            </a:r>
            <a:r>
              <a:rPr lang="es-EC" sz="1200" dirty="0" smtClean="0">
                <a:solidFill>
                  <a:srgbClr val="808BDA"/>
                </a:solidFill>
                <a:latin typeface="Comic Sans MS" panose="030F0702030302020204" pitchFamily="66" charset="0"/>
              </a:rPr>
              <a:t>Porque quiero que mi mensaje sea secreto.</a:t>
            </a:r>
          </a:p>
          <a:p>
            <a:r>
              <a:rPr lang="es-EC" sz="1200" b="1" dirty="0" smtClean="0">
                <a:solidFill>
                  <a:srgbClr val="808BDA"/>
                </a:solidFill>
                <a:latin typeface="Comic Sans MS" panose="030F0702030302020204" pitchFamily="66" charset="0"/>
              </a:rPr>
              <a:t> </a:t>
            </a:r>
            <a:endParaRPr lang="es-EC" sz="1100" b="1" dirty="0">
              <a:solidFill>
                <a:srgbClr val="808BDA"/>
              </a:solidFill>
              <a:latin typeface="Comic Sans MS" panose="030F0702030302020204" pitchFamily="66" charset="0"/>
            </a:endParaRPr>
          </a:p>
          <a:p>
            <a:r>
              <a:rPr lang="es-EC" sz="1100" dirty="0">
                <a:solidFill>
                  <a:srgbClr val="808BDA"/>
                </a:solidFill>
                <a:latin typeface="Comic Sans MS" panose="030F0702030302020204" pitchFamily="66" charset="0"/>
              </a:rPr>
              <a:t>Pues sucede que en la actualidad el Ecuador esta sufriendo una crisis política Y es que están </a:t>
            </a:r>
            <a:r>
              <a:rPr lang="es-EC" sz="1100" dirty="0" err="1">
                <a:solidFill>
                  <a:srgbClr val="808BDA"/>
                </a:solidFill>
                <a:latin typeface="Comic Sans MS" panose="030F0702030302020204" pitchFamily="66" charset="0"/>
              </a:rPr>
              <a:t>arriconando</a:t>
            </a:r>
            <a:r>
              <a:rPr lang="es-EC" sz="1100" dirty="0">
                <a:solidFill>
                  <a:srgbClr val="808BDA"/>
                </a:solidFill>
                <a:latin typeface="Comic Sans MS" panose="030F0702030302020204" pitchFamily="66" charset="0"/>
              </a:rPr>
              <a:t> a los </a:t>
            </a:r>
            <a:r>
              <a:rPr lang="es-EC" sz="1100" dirty="0" err="1">
                <a:solidFill>
                  <a:srgbClr val="808BDA"/>
                </a:solidFill>
                <a:latin typeface="Comic Sans MS" panose="030F0702030302020204" pitchFamily="66" charset="0"/>
              </a:rPr>
              <a:t>correistas</a:t>
            </a:r>
            <a:r>
              <a:rPr lang="es-EC" sz="1100" dirty="0">
                <a:solidFill>
                  <a:srgbClr val="808BDA"/>
                </a:solidFill>
                <a:latin typeface="Comic Sans MS" panose="030F0702030302020204" pitchFamily="66" charset="0"/>
              </a:rPr>
              <a:t> pues encuentran audios  videos y documentos que los </a:t>
            </a:r>
            <a:r>
              <a:rPr lang="es-EC" sz="1100" dirty="0" smtClean="0">
                <a:solidFill>
                  <a:srgbClr val="808BDA"/>
                </a:solidFill>
                <a:latin typeface="Comic Sans MS" panose="030F0702030302020204" pitchFamily="66" charset="0"/>
              </a:rPr>
              <a:t>comprometen es mas  existen burlas y  memes hacia la Fuerza de inteligencia Ecuatoriana ya que según las noticias son un fracaso hasta para secuestrar.</a:t>
            </a:r>
          </a:p>
          <a:p>
            <a:r>
              <a:rPr lang="es-EC" sz="1100" dirty="0" smtClean="0">
                <a:solidFill>
                  <a:srgbClr val="808BDA"/>
                </a:solidFill>
                <a:latin typeface="Comic Sans MS" panose="030F0702030302020204" pitchFamily="66" charset="0"/>
              </a:rPr>
              <a:t>Por otro lado me dio temor ya que esta supuesta inteligencia del ecuador puede infiltrarse y leer correos ajenos, leer </a:t>
            </a:r>
            <a:r>
              <a:rPr lang="es-EC" sz="1100" dirty="0" err="1" smtClean="0">
                <a:solidFill>
                  <a:srgbClr val="808BDA"/>
                </a:solidFill>
                <a:latin typeface="Comic Sans MS" panose="030F0702030302020204" pitchFamily="66" charset="0"/>
              </a:rPr>
              <a:t>twiters</a:t>
            </a:r>
            <a:r>
              <a:rPr lang="es-EC" sz="1100" dirty="0" smtClean="0">
                <a:solidFill>
                  <a:srgbClr val="808BDA"/>
                </a:solidFill>
                <a:latin typeface="Comic Sans MS" panose="030F0702030302020204" pitchFamily="66" charset="0"/>
              </a:rPr>
              <a:t> </a:t>
            </a:r>
            <a:r>
              <a:rPr lang="es-EC" sz="1100" dirty="0" err="1" smtClean="0">
                <a:solidFill>
                  <a:srgbClr val="808BDA"/>
                </a:solidFill>
                <a:latin typeface="Comic Sans MS" panose="030F0702030302020204" pitchFamily="66" charset="0"/>
              </a:rPr>
              <a:t>etc</a:t>
            </a:r>
            <a:r>
              <a:rPr lang="es-EC" sz="1100" dirty="0" smtClean="0">
                <a:solidFill>
                  <a:srgbClr val="808BDA"/>
                </a:solidFill>
                <a:latin typeface="Comic Sans MS" panose="030F0702030302020204" pitchFamily="66" charset="0"/>
              </a:rPr>
              <a:t> y otro miedo es que el mismo Facebook dijo  que se habían filtrado fotos de sus usuarios por </a:t>
            </a:r>
            <a:r>
              <a:rPr lang="es-EC" sz="1100" dirty="0" err="1" smtClean="0">
                <a:solidFill>
                  <a:srgbClr val="808BDA"/>
                </a:solidFill>
                <a:latin typeface="Comic Sans MS" panose="030F0702030302020204" pitchFamily="66" charset="0"/>
              </a:rPr>
              <a:t>apliaciones</a:t>
            </a:r>
            <a:r>
              <a:rPr lang="es-EC" sz="1100" dirty="0" smtClean="0">
                <a:solidFill>
                  <a:srgbClr val="808BDA"/>
                </a:solidFill>
                <a:latin typeface="Comic Sans MS" panose="030F0702030302020204" pitchFamily="66" charset="0"/>
              </a:rPr>
              <a:t> de terceros es decir esas aplicaciones que hacen que </a:t>
            </a:r>
            <a:r>
              <a:rPr lang="es-EC" sz="1100" dirty="0" err="1" smtClean="0">
                <a:solidFill>
                  <a:srgbClr val="808BDA"/>
                </a:solidFill>
                <a:latin typeface="Comic Sans MS" panose="030F0702030302020204" pitchFamily="66" charset="0"/>
              </a:rPr>
              <a:t>facebbook</a:t>
            </a:r>
            <a:r>
              <a:rPr lang="es-EC" sz="1100" dirty="0" smtClean="0">
                <a:solidFill>
                  <a:srgbClr val="808BDA"/>
                </a:solidFill>
                <a:latin typeface="Comic Sans MS" panose="030F0702030302020204" pitchFamily="66" charset="0"/>
              </a:rPr>
              <a:t> tenga mas funcionalidad  o los mismos juegos que se instalan. ENTOCES vivimos un tiempo de inseguridad esto </a:t>
            </a:r>
            <a:r>
              <a:rPr lang="es-EC" sz="1100" dirty="0" err="1" smtClean="0">
                <a:solidFill>
                  <a:srgbClr val="808BDA"/>
                </a:solidFill>
                <a:latin typeface="Comic Sans MS" panose="030F0702030302020204" pitchFamily="66" charset="0"/>
              </a:rPr>
              <a:t>simpre</a:t>
            </a:r>
            <a:r>
              <a:rPr lang="es-EC" sz="1100" dirty="0" smtClean="0">
                <a:solidFill>
                  <a:srgbClr val="808BDA"/>
                </a:solidFill>
                <a:latin typeface="Comic Sans MS" panose="030F0702030302020204" pitchFamily="66" charset="0"/>
              </a:rPr>
              <a:t> ha existido pero no en tal magnitud.</a:t>
            </a:r>
            <a:endParaRPr lang="es-EC" sz="1100" dirty="0">
              <a:solidFill>
                <a:srgbClr val="808BDA"/>
              </a:solidFill>
              <a:latin typeface="Comic Sans MS" panose="030F0702030302020204" pitchFamily="66" charset="0"/>
            </a:endParaRPr>
          </a:p>
          <a:p>
            <a:r>
              <a:rPr lang="es-EC" sz="1100" dirty="0" smtClean="0">
                <a:solidFill>
                  <a:srgbClr val="808BDA"/>
                </a:solidFill>
                <a:latin typeface="Comic Sans MS" panose="030F0702030302020204" pitchFamily="66" charset="0"/>
              </a:rPr>
              <a:t>Por tanto surgió </a:t>
            </a:r>
            <a:r>
              <a:rPr lang="es-EC" sz="1100" dirty="0">
                <a:solidFill>
                  <a:srgbClr val="808BDA"/>
                </a:solidFill>
                <a:latin typeface="Comic Sans MS" panose="030F0702030302020204" pitchFamily="66" charset="0"/>
              </a:rPr>
              <a:t>mi curiosidad de saber mas acerca de ello y es que la </a:t>
            </a:r>
            <a:r>
              <a:rPr lang="es-EC" sz="1100" b="1" dirty="0">
                <a:solidFill>
                  <a:srgbClr val="808BDA"/>
                </a:solidFill>
                <a:latin typeface="Comic Sans MS" panose="030F0702030302020204" pitchFamily="66" charset="0"/>
              </a:rPr>
              <a:t>CRIPTOLOGÍA</a:t>
            </a:r>
            <a:r>
              <a:rPr lang="es-EC" sz="1100" dirty="0">
                <a:solidFill>
                  <a:srgbClr val="808BDA"/>
                </a:solidFill>
                <a:latin typeface="Comic Sans MS" panose="030F0702030302020204" pitchFamily="66" charset="0"/>
              </a:rPr>
              <a:t> </a:t>
            </a:r>
            <a:r>
              <a:rPr lang="es-EC" sz="1100" dirty="0" smtClean="0">
                <a:solidFill>
                  <a:srgbClr val="808BDA"/>
                </a:solidFill>
                <a:latin typeface="Comic Sans MS" panose="030F0702030302020204" pitchFamily="66" charset="0"/>
              </a:rPr>
              <a:t>nos lleva a ello esta ciencia que sido aplicada hace mucho tiempo atrás desde y que tuvo su peso en la guerra mundial donde se fue desarrollando y descubriendo formas de enviar mensajes a sus batallones.</a:t>
            </a:r>
          </a:p>
          <a:p>
            <a:r>
              <a:rPr lang="es-EC" sz="1100" dirty="0" smtClean="0">
                <a:solidFill>
                  <a:srgbClr val="808BDA"/>
                </a:solidFill>
                <a:latin typeface="Comic Sans MS" panose="030F0702030302020204" pitchFamily="66" charset="0"/>
              </a:rPr>
              <a:t>A ese mundo misterioso donde podemos mantener secretos aunque sean </a:t>
            </a:r>
            <a:r>
              <a:rPr lang="es-EC" sz="1100" dirty="0" err="1" smtClean="0">
                <a:solidFill>
                  <a:srgbClr val="808BDA"/>
                </a:solidFill>
                <a:latin typeface="Comic Sans MS" panose="030F0702030302020204" pitchFamily="66" charset="0"/>
              </a:rPr>
              <a:t>decifrables</a:t>
            </a:r>
            <a:r>
              <a:rPr lang="es-EC" sz="1100" dirty="0" smtClean="0">
                <a:solidFill>
                  <a:srgbClr val="808BDA"/>
                </a:solidFill>
                <a:latin typeface="Comic Sans MS" panose="030F0702030302020204" pitchFamily="66" charset="0"/>
              </a:rPr>
              <a:t> para  pocos  es  </a:t>
            </a:r>
            <a:r>
              <a:rPr lang="es-EC" sz="1100" dirty="0" err="1" smtClean="0">
                <a:solidFill>
                  <a:srgbClr val="808BDA"/>
                </a:solidFill>
                <a:latin typeface="Comic Sans MS" panose="030F0702030302020204" pitchFamily="66" charset="0"/>
              </a:rPr>
              <a:t>indecifrable</a:t>
            </a:r>
            <a:r>
              <a:rPr lang="es-EC" sz="1100" dirty="0" smtClean="0">
                <a:solidFill>
                  <a:srgbClr val="808BDA"/>
                </a:solidFill>
                <a:latin typeface="Comic Sans MS" panose="030F0702030302020204" pitchFamily="66" charset="0"/>
              </a:rPr>
              <a:t> para la mayoría todo depende de el como lo vamos a realizar y su nivel de encriptación.</a:t>
            </a:r>
          </a:p>
          <a:p>
            <a:endParaRPr lang="es-EC" sz="1100" dirty="0">
              <a:solidFill>
                <a:srgbClr val="808BDA"/>
              </a:solidFill>
              <a:latin typeface="Comic Sans MS" panose="030F0702030302020204" pitchFamily="66" charset="0"/>
            </a:endParaRPr>
          </a:p>
          <a:p>
            <a:r>
              <a:rPr lang="es-EC" sz="1100" dirty="0" smtClean="0">
                <a:solidFill>
                  <a:srgbClr val="808BDA"/>
                </a:solidFill>
                <a:latin typeface="Comic Sans MS" panose="030F0702030302020204" pitchFamily="66" charset="0"/>
              </a:rPr>
              <a:t>La cristología tiene </a:t>
            </a:r>
            <a:r>
              <a:rPr lang="es-EC" sz="1100" dirty="0">
                <a:solidFill>
                  <a:srgbClr val="808BDA"/>
                </a:solidFill>
                <a:latin typeface="Comic Sans MS" panose="030F0702030302020204" pitchFamily="66" charset="0"/>
              </a:rPr>
              <a:t>tres ramas</a:t>
            </a:r>
            <a:r>
              <a:rPr lang="es-EC" sz="1100" dirty="0" smtClean="0">
                <a:solidFill>
                  <a:srgbClr val="808BDA"/>
                </a:solidFill>
                <a:latin typeface="Comic Sans MS" panose="030F0702030302020204" pitchFamily="66" charset="0"/>
              </a:rPr>
              <a:t>: </a:t>
            </a:r>
            <a:r>
              <a:rPr lang="es-EC" sz="1100" b="1" dirty="0" smtClean="0">
                <a:solidFill>
                  <a:srgbClr val="808BDA"/>
                </a:solidFill>
                <a:latin typeface="Comic Sans MS" panose="030F0702030302020204" pitchFamily="66" charset="0"/>
              </a:rPr>
              <a:t>Criptoanálisis</a:t>
            </a:r>
            <a:r>
              <a:rPr lang="es-EC" sz="1100" dirty="0" smtClean="0">
                <a:solidFill>
                  <a:srgbClr val="808BDA"/>
                </a:solidFill>
                <a:latin typeface="Comic Sans MS" panose="030F0702030302020204" pitchFamily="66" charset="0"/>
              </a:rPr>
              <a:t> ,</a:t>
            </a:r>
            <a:r>
              <a:rPr lang="es-EC" sz="1100" b="1" dirty="0" smtClean="0">
                <a:solidFill>
                  <a:srgbClr val="808BDA"/>
                </a:solidFill>
                <a:latin typeface="Comic Sans MS" panose="030F0702030302020204" pitchFamily="66" charset="0"/>
              </a:rPr>
              <a:t> </a:t>
            </a:r>
            <a:r>
              <a:rPr lang="es-EC" sz="1100" b="1" dirty="0" err="1" smtClean="0">
                <a:solidFill>
                  <a:srgbClr val="808BDA"/>
                </a:solidFill>
                <a:latin typeface="Comic Sans MS" panose="030F0702030302020204" pitchFamily="66" charset="0"/>
              </a:rPr>
              <a:t>Esteganografía</a:t>
            </a:r>
            <a:r>
              <a:rPr lang="es-EC" sz="1100" b="1" dirty="0" smtClean="0">
                <a:solidFill>
                  <a:srgbClr val="808BDA"/>
                </a:solidFill>
                <a:latin typeface="Comic Sans MS" panose="030F0702030302020204" pitchFamily="66" charset="0"/>
              </a:rPr>
              <a:t> , Criptografía</a:t>
            </a:r>
            <a:endParaRPr lang="es-EC" sz="1100" b="1" dirty="0">
              <a:solidFill>
                <a:srgbClr val="808BDA"/>
              </a:solidFill>
              <a:latin typeface="Comic Sans MS" panose="030F0702030302020204" pitchFamily="66" charset="0"/>
            </a:endParaRPr>
          </a:p>
        </p:txBody>
      </p:sp>
      <p:pic>
        <p:nvPicPr>
          <p:cNvPr id="8" name="Imagen 7"/>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21152361" flipH="1">
            <a:off x="133134" y="4047673"/>
            <a:ext cx="1771564" cy="2485334"/>
          </a:xfrm>
          <a:prstGeom prst="rect">
            <a:avLst/>
          </a:prstGeom>
          <a:noFill/>
          <a:ln>
            <a:noFill/>
          </a:ln>
          <a:effectLst>
            <a:outerShdw blurRad="127000" dist="533400" sx="73000" sy="73000" kx="-1200000" algn="bl" rotWithShape="0">
              <a:prstClr val="black">
                <a:alpha val="24000"/>
              </a:prstClr>
            </a:outerShdw>
          </a:effectLst>
        </p:spPr>
      </p:pic>
      <p:sp>
        <p:nvSpPr>
          <p:cNvPr id="9" name="Llamada de nube 8"/>
          <p:cNvSpPr/>
          <p:nvPr/>
        </p:nvSpPr>
        <p:spPr>
          <a:xfrm rot="20699653">
            <a:off x="1041689" y="3659090"/>
            <a:ext cx="1838809" cy="905647"/>
          </a:xfrm>
          <a:prstGeom prst="cloudCallout">
            <a:avLst>
              <a:gd name="adj1" fmla="val -54490"/>
              <a:gd name="adj2" fmla="val 54881"/>
            </a:avLst>
          </a:prstGeom>
          <a:solidFill>
            <a:srgbClr val="EE5454">
              <a:alpha val="78000"/>
            </a:srgbClr>
          </a:solidFill>
          <a:ln>
            <a:solidFill>
              <a:schemeClr val="tx1">
                <a:lumMod val="85000"/>
                <a:lumOff val="1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C" sz="1400" b="1" dirty="0" smtClean="0"/>
          </a:p>
          <a:p>
            <a:pPr algn="ctr"/>
            <a:r>
              <a:rPr lang="es-EC" sz="1200" dirty="0" smtClean="0">
                <a:solidFill>
                  <a:schemeClr val="bg1">
                    <a:lumMod val="95000"/>
                  </a:schemeClr>
                </a:solidFill>
                <a:latin typeface="Comic Sans MS" panose="030F0702030302020204" pitchFamily="66" charset="0"/>
                <a:cs typeface="Adobe Naskh Medium" panose="01010101010101010101" pitchFamily="50" charset="-78"/>
              </a:rPr>
              <a:t>¿Cómo oculto un mensaje en una Imagen?</a:t>
            </a:r>
          </a:p>
          <a:p>
            <a:pPr algn="ctr"/>
            <a:endParaRPr lang="es-EC" dirty="0"/>
          </a:p>
        </p:txBody>
      </p:sp>
      <p:sp>
        <p:nvSpPr>
          <p:cNvPr id="7" name="Combinar 6"/>
          <p:cNvSpPr/>
          <p:nvPr/>
        </p:nvSpPr>
        <p:spPr>
          <a:xfrm rot="3474324">
            <a:off x="865125" y="767459"/>
            <a:ext cx="1138936" cy="1329051"/>
          </a:xfrm>
          <a:prstGeom prst="flowChartMerge">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3" name="Imagen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0272480">
            <a:off x="322790" y="1552403"/>
            <a:ext cx="955797" cy="955797"/>
          </a:xfrm>
          <a:prstGeom prst="rect">
            <a:avLst/>
          </a:prstGeom>
          <a:noFill/>
          <a:ln>
            <a:noFill/>
          </a:ln>
          <a:effectLst>
            <a:outerShdw blurRad="76200" dir="13500000" sy="23000" kx="1200000" algn="br" rotWithShape="0">
              <a:prstClr val="black">
                <a:alpha val="20000"/>
              </a:prstClr>
            </a:outerShdw>
          </a:effectLst>
        </p:spPr>
      </p:pic>
      <p:sp>
        <p:nvSpPr>
          <p:cNvPr id="11" name="Elipse 10"/>
          <p:cNvSpPr/>
          <p:nvPr/>
        </p:nvSpPr>
        <p:spPr>
          <a:xfrm>
            <a:off x="1430069" y="355769"/>
            <a:ext cx="1899292" cy="1251799"/>
          </a:xfrm>
          <a:prstGeom prst="ellipse">
            <a:avLst/>
          </a:prstGeom>
          <a:blipFill dpi="0" rotWithShape="1">
            <a:blip r:embed="rId8">
              <a:extLst>
                <a:ext uri="{BEBA8EAE-BF5A-486C-A8C5-ECC9F3942E4B}">
                  <a14:imgProps xmlns:a14="http://schemas.microsoft.com/office/drawing/2010/main">
                    <a14:imgLayer r:embed="rId9">
                      <a14:imgEffect>
                        <a14:colorTemperature colorTemp="4700"/>
                      </a14:imgEffect>
                      <a14:imgEffect>
                        <a14:brightnessContrast bright="-10000"/>
                      </a14:imgEffect>
                    </a14:imgLayer>
                  </a14:imgProps>
                </a:ext>
                <a:ext uri="{28A0092B-C50C-407E-A947-70E740481C1C}">
                  <a14:useLocalDpi xmlns:a14="http://schemas.microsoft.com/office/drawing/2010/main" val="0"/>
                </a:ext>
              </a:extLst>
            </a:blip>
            <a:srcRect/>
            <a:tile tx="-330200" ty="-762000" sx="100000" sy="100000" flip="none" algn="tl"/>
          </a:blip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2" name="Imagen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81400" y="2439620"/>
            <a:ext cx="938947" cy="974012"/>
          </a:xfrm>
          <a:prstGeom prst="rect">
            <a:avLst/>
          </a:prstGeom>
          <a:effectLst>
            <a:outerShdw blurRad="76200" dir="18900000" sy="23000" kx="-1200000" algn="bl" rotWithShape="0">
              <a:prstClr val="black">
                <a:alpha val="20000"/>
              </a:prstClr>
            </a:outerShdw>
          </a:effectLst>
        </p:spPr>
      </p:pic>
      <p:sp>
        <p:nvSpPr>
          <p:cNvPr id="16" name="Rectángulo 15"/>
          <p:cNvSpPr/>
          <p:nvPr/>
        </p:nvSpPr>
        <p:spPr>
          <a:xfrm rot="669869">
            <a:off x="1072757" y="2328333"/>
            <a:ext cx="531413" cy="486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4000" dirty="0" smtClean="0">
                <a:solidFill>
                  <a:schemeClr val="tx2">
                    <a:lumMod val="20000"/>
                    <a:lumOff val="80000"/>
                  </a:schemeClr>
                </a:solidFill>
                <a:latin typeface="Comic Sans MS" panose="030F0702030302020204" pitchFamily="66" charset="0"/>
              </a:rPr>
              <a:t>+</a:t>
            </a:r>
            <a:endParaRPr lang="es-EC" sz="4000" dirty="0">
              <a:solidFill>
                <a:schemeClr val="tx2">
                  <a:lumMod val="20000"/>
                  <a:lumOff val="80000"/>
                </a:schemeClr>
              </a:solidFill>
              <a:latin typeface="Comic Sans MS" panose="030F0702030302020204" pitchFamily="66" charset="0"/>
            </a:endParaRPr>
          </a:p>
        </p:txBody>
      </p:sp>
      <p:sp>
        <p:nvSpPr>
          <p:cNvPr id="2" name="Rectángulo 1"/>
          <p:cNvSpPr/>
          <p:nvPr/>
        </p:nvSpPr>
        <p:spPr>
          <a:xfrm rot="20339488">
            <a:off x="1285638" y="1527087"/>
            <a:ext cx="2383368" cy="786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4400" dirty="0" smtClean="0">
                <a:ln>
                  <a:solidFill>
                    <a:schemeClr val="tx1">
                      <a:lumMod val="75000"/>
                      <a:lumOff val="25000"/>
                    </a:schemeClr>
                  </a:solidFill>
                </a:ln>
                <a:solidFill>
                  <a:schemeClr val="bg1">
                    <a:lumMod val="85000"/>
                  </a:schemeClr>
                </a:solidFill>
                <a:latin typeface="Bangers" panose="00000500000000000000" pitchFamily="2" charset="0"/>
              </a:rPr>
              <a:t>C</a:t>
            </a:r>
            <a:r>
              <a:rPr lang="es-EC" sz="3200" dirty="0" smtClean="0">
                <a:ln>
                  <a:solidFill>
                    <a:schemeClr val="tx1">
                      <a:lumMod val="75000"/>
                      <a:lumOff val="25000"/>
                    </a:schemeClr>
                  </a:solidFill>
                </a:ln>
                <a:solidFill>
                  <a:schemeClr val="bg1">
                    <a:lumMod val="85000"/>
                  </a:schemeClr>
                </a:solidFill>
                <a:latin typeface="Bangers" panose="00000500000000000000" pitchFamily="2" charset="0"/>
              </a:rPr>
              <a:t>riptología</a:t>
            </a:r>
            <a:endParaRPr lang="es-EC" sz="3200" dirty="0">
              <a:ln>
                <a:solidFill>
                  <a:schemeClr val="tx1">
                    <a:lumMod val="75000"/>
                    <a:lumOff val="25000"/>
                  </a:schemeClr>
                </a:solidFill>
              </a:ln>
              <a:solidFill>
                <a:schemeClr val="bg1">
                  <a:lumMod val="85000"/>
                </a:schemeClr>
              </a:solidFill>
              <a:latin typeface="Bangers" panose="00000500000000000000" pitchFamily="2" charset="0"/>
            </a:endParaRPr>
          </a:p>
        </p:txBody>
      </p:sp>
      <p:pic>
        <p:nvPicPr>
          <p:cNvPr id="5" name="Imagen 4"/>
          <p:cNvPicPr>
            <a:picLocks noChangeAspect="1"/>
          </p:cNvPicPr>
          <p:nvPr/>
        </p:nvPicPr>
        <p:blipFill rotWithShape="1">
          <a:blip r:embed="rId11">
            <a:extLst>
              <a:ext uri="{28A0092B-C50C-407E-A947-70E740481C1C}">
                <a14:useLocalDpi xmlns:a14="http://schemas.microsoft.com/office/drawing/2010/main" val="0"/>
              </a:ext>
            </a:extLst>
          </a:blip>
          <a:srcRect t="47655"/>
          <a:stretch/>
        </p:blipFill>
        <p:spPr>
          <a:xfrm rot="20568747">
            <a:off x="202345" y="1300942"/>
            <a:ext cx="4839441" cy="1386534"/>
          </a:xfrm>
          <a:prstGeom prst="rect">
            <a:avLst/>
          </a:prstGeom>
        </p:spPr>
      </p:pic>
    </p:spTree>
    <p:extLst>
      <p:ext uri="{BB962C8B-B14F-4D97-AF65-F5344CB8AC3E}">
        <p14:creationId xmlns:p14="http://schemas.microsoft.com/office/powerpoint/2010/main" val="3985036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redondeado 9"/>
          <p:cNvSpPr/>
          <p:nvPr/>
        </p:nvSpPr>
        <p:spPr>
          <a:xfrm>
            <a:off x="617009" y="882066"/>
            <a:ext cx="4700789" cy="1356245"/>
          </a:xfrm>
          <a:prstGeom prst="roundRect">
            <a:avLst>
              <a:gd name="adj" fmla="val 8306"/>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dirty="0" smtClean="0"/>
              <a:t>¿Pasos para  ocultar texto dentro de una imagen  adentrándonos en el código de la imagen ?</a:t>
            </a:r>
            <a:endParaRPr lang="es-EC"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625" y="1560189"/>
            <a:ext cx="2464100" cy="4373223"/>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42055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r>
              <a:rPr lang="es-EC"/>
              <a:t>https://www.youtube.com/watch?v=Jw_PDCk28fs</a:t>
            </a:r>
          </a:p>
        </p:txBody>
      </p:sp>
    </p:spTree>
    <p:extLst>
      <p:ext uri="{BB962C8B-B14F-4D97-AF65-F5344CB8AC3E}">
        <p14:creationId xmlns:p14="http://schemas.microsoft.com/office/powerpoint/2010/main" val="331057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258854180"/>
              </p:ext>
            </p:extLst>
          </p:nvPr>
        </p:nvGraphicFramePr>
        <p:xfrm>
          <a:off x="407557" y="241405"/>
          <a:ext cx="4619625" cy="2560320"/>
        </p:xfrm>
        <a:graphic>
          <a:graphicData uri="http://schemas.openxmlformats.org/drawingml/2006/table">
            <a:tbl>
              <a:tblPr/>
              <a:tblGrid>
                <a:gridCol w="1539875"/>
                <a:gridCol w="1539875"/>
                <a:gridCol w="1539875"/>
              </a:tblGrid>
              <a:tr h="0">
                <a:tc>
                  <a:txBody>
                    <a:bodyPr/>
                    <a:lstStyle/>
                    <a:p>
                      <a:pPr algn="l" fontAlgn="t"/>
                      <a:r>
                        <a:rPr lang="es-EC" dirty="0">
                          <a:effectLst/>
                        </a:rPr>
                        <a:t>Color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Hex</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RGB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C69F6"/>
                    </a:solidFill>
                  </a:tcPr>
                </a:tc>
                <a:tc>
                  <a:txBody>
                    <a:bodyPr/>
                    <a:lstStyle/>
                    <a:p>
                      <a:pPr fontAlgn="t"/>
                      <a:r>
                        <a:rPr lang="es-EC" u="none" strike="noStrike" dirty="0">
                          <a:solidFill>
                            <a:srgbClr val="428BCA"/>
                          </a:solidFill>
                          <a:effectLst/>
                          <a:hlinkClick r:id="rId2" tooltip="#4c69f6 color"/>
                        </a:rPr>
                        <a:t>#4c69f6</a:t>
                      </a:r>
                      <a:endParaRPr lang="es-EC"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(76,105,246)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C94F6"/>
                    </a:solidFill>
                  </a:tcPr>
                </a:tc>
                <a:tc>
                  <a:txBody>
                    <a:bodyPr/>
                    <a:lstStyle/>
                    <a:p>
                      <a:pPr fontAlgn="t"/>
                      <a:r>
                        <a:rPr lang="es-EC" u="none" strike="noStrike">
                          <a:solidFill>
                            <a:srgbClr val="428BCA"/>
                          </a:solidFill>
                          <a:effectLst/>
                          <a:hlinkClick r:id="rId3" tooltip="#4c94f6 color"/>
                        </a:rPr>
                        <a:t>#4c94f6</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(76,148,246)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6DB35"/>
                    </a:solidFill>
                  </a:tcPr>
                </a:tc>
                <a:tc>
                  <a:txBody>
                    <a:bodyPr/>
                    <a:lstStyle/>
                    <a:p>
                      <a:pPr fontAlgn="t"/>
                      <a:r>
                        <a:rPr lang="es-EC" u="none" strike="noStrike">
                          <a:solidFill>
                            <a:srgbClr val="428BCA"/>
                          </a:solidFill>
                          <a:effectLst/>
                          <a:hlinkClick r:id="rId4" tooltip="#f6db35 color"/>
                        </a:rPr>
                        <a:t>#f6db35</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dirty="0">
                          <a:effectLst/>
                        </a:rPr>
                        <a:t>(246,219,53)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C510"/>
                    </a:solidFill>
                  </a:tcPr>
                </a:tc>
                <a:tc>
                  <a:txBody>
                    <a:bodyPr/>
                    <a:lstStyle/>
                    <a:p>
                      <a:pPr fontAlgn="t"/>
                      <a:r>
                        <a:rPr lang="es-EC" u="none" strike="noStrike">
                          <a:solidFill>
                            <a:srgbClr val="428BCA"/>
                          </a:solidFill>
                          <a:effectLst/>
                          <a:hlinkClick r:id="rId5" tooltip="#ffc510 color"/>
                        </a:rPr>
                        <a:t>#ffc510</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(255,197,16)</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EE5454"/>
                    </a:solidFill>
                  </a:tcPr>
                </a:tc>
                <a:tc>
                  <a:txBody>
                    <a:bodyPr/>
                    <a:lstStyle/>
                    <a:p>
                      <a:pPr fontAlgn="t"/>
                      <a:r>
                        <a:rPr lang="es-EC" u="none" strike="noStrike" dirty="0">
                          <a:solidFill>
                            <a:srgbClr val="428BCA"/>
                          </a:solidFill>
                          <a:effectLst/>
                          <a:hlinkClick r:id="rId6" tooltip="#ee5454 color"/>
                        </a:rPr>
                        <a:t>#ee5454</a:t>
                      </a:r>
                      <a:endParaRPr lang="es-EC"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s-EC" dirty="0">
                          <a:effectLst/>
                        </a:rPr>
                        <a:t>(238,84,84)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885721312"/>
              </p:ext>
            </p:extLst>
          </p:nvPr>
        </p:nvGraphicFramePr>
        <p:xfrm>
          <a:off x="5723476" y="241406"/>
          <a:ext cx="4619625" cy="2560320"/>
        </p:xfrm>
        <a:graphic>
          <a:graphicData uri="http://schemas.openxmlformats.org/drawingml/2006/table">
            <a:tbl>
              <a:tblPr/>
              <a:tblGrid>
                <a:gridCol w="1539875"/>
                <a:gridCol w="1539875"/>
                <a:gridCol w="1539875"/>
              </a:tblGrid>
              <a:tr h="0">
                <a:tc>
                  <a:txBody>
                    <a:bodyPr/>
                    <a:lstStyle/>
                    <a:p>
                      <a:pPr algn="l" fontAlgn="t"/>
                      <a:r>
                        <a:rPr lang="es-EC" dirty="0">
                          <a:effectLst/>
                        </a:rPr>
                        <a:t>Color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Hex</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RGB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19BD4"/>
                    </a:solidFill>
                  </a:tcPr>
                </a:tc>
                <a:tc>
                  <a:txBody>
                    <a:bodyPr/>
                    <a:lstStyle/>
                    <a:p>
                      <a:pPr fontAlgn="t"/>
                      <a:r>
                        <a:rPr lang="es-EC" u="none" strike="noStrike">
                          <a:solidFill>
                            <a:srgbClr val="428BCA"/>
                          </a:solidFill>
                          <a:effectLst/>
                          <a:hlinkClick r:id="rId7" tooltip="#919bd4 color"/>
                        </a:rPr>
                        <a:t>#919bd4</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(145,155,212)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795CFF"/>
                    </a:solidFill>
                  </a:tcPr>
                </a:tc>
                <a:tc>
                  <a:txBody>
                    <a:bodyPr/>
                    <a:lstStyle/>
                    <a:p>
                      <a:pPr fontAlgn="t"/>
                      <a:r>
                        <a:rPr lang="es-EC" u="none" strike="noStrike">
                          <a:solidFill>
                            <a:srgbClr val="428BCA"/>
                          </a:solidFill>
                          <a:effectLst/>
                          <a:hlinkClick r:id="rId8" tooltip="#795cff color"/>
                        </a:rPr>
                        <a:t>#795cff</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(121,92,255)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386E5"/>
                    </a:solidFill>
                  </a:tcPr>
                </a:tc>
                <a:tc>
                  <a:txBody>
                    <a:bodyPr/>
                    <a:lstStyle/>
                    <a:p>
                      <a:pPr fontAlgn="t"/>
                      <a:r>
                        <a:rPr lang="es-EC" u="none" strike="noStrike">
                          <a:solidFill>
                            <a:srgbClr val="428BCA"/>
                          </a:solidFill>
                          <a:effectLst/>
                          <a:hlinkClick r:id="rId9" tooltip="#8386e5 color"/>
                        </a:rPr>
                        <a:t>#8386e5</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(131,134,229)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A5ADFF"/>
                    </a:solidFill>
                  </a:tcPr>
                </a:tc>
                <a:tc>
                  <a:txBody>
                    <a:bodyPr/>
                    <a:lstStyle/>
                    <a:p>
                      <a:pPr fontAlgn="t"/>
                      <a:r>
                        <a:rPr lang="es-EC" u="none" strike="noStrike" dirty="0">
                          <a:solidFill>
                            <a:srgbClr val="428BCA"/>
                          </a:solidFill>
                          <a:effectLst/>
                          <a:hlinkClick r:id="rId10" tooltip="#a5adff color"/>
                        </a:rPr>
                        <a:t>#a5adff</a:t>
                      </a:r>
                      <a:endParaRPr lang="es-EC"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(165,173,255)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586ACB"/>
                    </a:solidFill>
                  </a:tcPr>
                </a:tc>
                <a:tc>
                  <a:txBody>
                    <a:bodyPr/>
                    <a:lstStyle/>
                    <a:p>
                      <a:pPr fontAlgn="t"/>
                      <a:r>
                        <a:rPr lang="es-EC" u="none" strike="noStrike">
                          <a:solidFill>
                            <a:srgbClr val="428BCA"/>
                          </a:solidFill>
                          <a:effectLst/>
                          <a:hlinkClick r:id="rId11" tooltip="#586acb color"/>
                        </a:rPr>
                        <a:t>#586acb</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s-EC" dirty="0">
                          <a:effectLst/>
                        </a:rPr>
                        <a:t>(88,106,203)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3760845867"/>
              </p:ext>
            </p:extLst>
          </p:nvPr>
        </p:nvGraphicFramePr>
        <p:xfrm>
          <a:off x="376560" y="3201581"/>
          <a:ext cx="4619625" cy="2560320"/>
        </p:xfrm>
        <a:graphic>
          <a:graphicData uri="http://schemas.openxmlformats.org/drawingml/2006/table">
            <a:tbl>
              <a:tblPr/>
              <a:tblGrid>
                <a:gridCol w="1539875"/>
                <a:gridCol w="1539875"/>
                <a:gridCol w="1539875"/>
              </a:tblGrid>
              <a:tr h="0">
                <a:tc>
                  <a:txBody>
                    <a:bodyPr/>
                    <a:lstStyle/>
                    <a:p>
                      <a:pPr algn="l" fontAlgn="t"/>
                      <a:r>
                        <a:rPr lang="es-EC">
                          <a:effectLst/>
                        </a:rPr>
                        <a:t>Color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Hex</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RGB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6B6B"/>
                    </a:solidFill>
                  </a:tcPr>
                </a:tc>
                <a:tc>
                  <a:txBody>
                    <a:bodyPr/>
                    <a:lstStyle/>
                    <a:p>
                      <a:pPr fontAlgn="t"/>
                      <a:r>
                        <a:rPr lang="es-EC" u="none" strike="noStrike">
                          <a:solidFill>
                            <a:srgbClr val="428BCA"/>
                          </a:solidFill>
                          <a:effectLst/>
                          <a:hlinkClick r:id="rId12" tooltip="#ff6b6b color"/>
                        </a:rPr>
                        <a:t>#ff6b6b</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(255,107,107)</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8F962"/>
                    </a:solidFill>
                  </a:tcPr>
                </a:tc>
                <a:tc>
                  <a:txBody>
                    <a:bodyPr/>
                    <a:lstStyle/>
                    <a:p>
                      <a:pPr fontAlgn="t"/>
                      <a:r>
                        <a:rPr lang="es-EC" u="none" strike="noStrike">
                          <a:solidFill>
                            <a:srgbClr val="428BCA"/>
                          </a:solidFill>
                          <a:effectLst/>
                          <a:hlinkClick r:id="rId13" tooltip="#e8f962 color"/>
                        </a:rPr>
                        <a:t>#e8f962</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(232,249,98)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2DDD1"/>
                    </a:solidFill>
                  </a:tcPr>
                </a:tc>
                <a:tc>
                  <a:txBody>
                    <a:bodyPr/>
                    <a:lstStyle/>
                    <a:p>
                      <a:pPr fontAlgn="t"/>
                      <a:r>
                        <a:rPr lang="es-EC" u="none" strike="noStrike">
                          <a:solidFill>
                            <a:srgbClr val="428BCA"/>
                          </a:solidFill>
                          <a:effectLst/>
                          <a:hlinkClick r:id="rId14" tooltip="#82ddd1 color"/>
                        </a:rPr>
                        <a:t>#82ddd1</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(130,221,209)</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D171"/>
                    </a:solidFill>
                  </a:tcPr>
                </a:tc>
                <a:tc>
                  <a:txBody>
                    <a:bodyPr/>
                    <a:lstStyle/>
                    <a:p>
                      <a:pPr fontAlgn="t"/>
                      <a:r>
                        <a:rPr lang="es-EC" u="none" strike="noStrike">
                          <a:solidFill>
                            <a:srgbClr val="428BCA"/>
                          </a:solidFill>
                          <a:effectLst/>
                          <a:hlinkClick r:id="rId15" tooltip="#f9d171 color"/>
                        </a:rPr>
                        <a:t>#f9d171</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(249,209,113)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6CF289"/>
                    </a:solidFill>
                  </a:tcPr>
                </a:tc>
                <a:tc>
                  <a:txBody>
                    <a:bodyPr/>
                    <a:lstStyle/>
                    <a:p>
                      <a:pPr fontAlgn="t"/>
                      <a:r>
                        <a:rPr lang="es-EC" u="none" strike="noStrike">
                          <a:solidFill>
                            <a:srgbClr val="428BCA"/>
                          </a:solidFill>
                          <a:effectLst/>
                          <a:hlinkClick r:id="rId16" tooltip="#6cf289 color"/>
                        </a:rPr>
                        <a:t>#6cf289</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s-EC" dirty="0">
                          <a:effectLst/>
                        </a:rPr>
                        <a:t>(108,242,137)</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1637029070"/>
              </p:ext>
            </p:extLst>
          </p:nvPr>
        </p:nvGraphicFramePr>
        <p:xfrm>
          <a:off x="5676980" y="3186083"/>
          <a:ext cx="4619625" cy="2560320"/>
        </p:xfrm>
        <a:graphic>
          <a:graphicData uri="http://schemas.openxmlformats.org/drawingml/2006/table">
            <a:tbl>
              <a:tblPr/>
              <a:tblGrid>
                <a:gridCol w="1539875"/>
                <a:gridCol w="1539875"/>
                <a:gridCol w="1539875"/>
              </a:tblGrid>
              <a:tr h="0">
                <a:tc>
                  <a:txBody>
                    <a:bodyPr/>
                    <a:lstStyle/>
                    <a:p>
                      <a:pPr algn="l" fontAlgn="t"/>
                      <a:r>
                        <a:rPr lang="es-EC">
                          <a:effectLst/>
                        </a:rPr>
                        <a:t>Color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Hex</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RGB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17B7B"/>
                    </a:solidFill>
                  </a:tcPr>
                </a:tc>
                <a:tc>
                  <a:txBody>
                    <a:bodyPr/>
                    <a:lstStyle/>
                    <a:p>
                      <a:pPr fontAlgn="t"/>
                      <a:r>
                        <a:rPr lang="es-EC" u="none" strike="noStrike">
                          <a:solidFill>
                            <a:srgbClr val="428BCA"/>
                          </a:solidFill>
                          <a:effectLst/>
                          <a:hlinkClick r:id="rId17" tooltip="#817b7b color"/>
                        </a:rPr>
                        <a:t>#817b7b</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(129,123,123)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E9AA7"/>
                    </a:solidFill>
                  </a:tcPr>
                </a:tc>
                <a:tc>
                  <a:txBody>
                    <a:bodyPr/>
                    <a:lstStyle/>
                    <a:p>
                      <a:pPr fontAlgn="t"/>
                      <a:r>
                        <a:rPr lang="es-EC" u="none" strike="noStrike">
                          <a:solidFill>
                            <a:srgbClr val="428BCA"/>
                          </a:solidFill>
                          <a:effectLst/>
                          <a:hlinkClick r:id="rId18" tooltip="#0e9aa7 color"/>
                        </a:rPr>
                        <a:t>#0e9aa7</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(14,154,167)</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3DA4AB"/>
                    </a:solidFill>
                  </a:tcPr>
                </a:tc>
                <a:tc>
                  <a:txBody>
                    <a:bodyPr/>
                    <a:lstStyle/>
                    <a:p>
                      <a:pPr fontAlgn="t"/>
                      <a:r>
                        <a:rPr lang="es-EC" u="none" strike="noStrike">
                          <a:solidFill>
                            <a:srgbClr val="428BCA"/>
                          </a:solidFill>
                          <a:effectLst/>
                          <a:hlinkClick r:id="rId19" tooltip="#3da4ab color"/>
                        </a:rPr>
                        <a:t>#3da4ab</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(61,164,171)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6CD61"/>
                    </a:solidFill>
                  </a:tcPr>
                </a:tc>
                <a:tc>
                  <a:txBody>
                    <a:bodyPr/>
                    <a:lstStyle/>
                    <a:p>
                      <a:pPr fontAlgn="t"/>
                      <a:r>
                        <a:rPr lang="es-EC" u="none" strike="noStrike">
                          <a:solidFill>
                            <a:srgbClr val="428BCA"/>
                          </a:solidFill>
                          <a:effectLst/>
                          <a:hlinkClick r:id="rId20" tooltip="#f6cd61 color"/>
                        </a:rPr>
                        <a:t>#f6cd61</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(246,205,97)</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E8A71"/>
                    </a:solidFill>
                  </a:tcPr>
                </a:tc>
                <a:tc>
                  <a:txBody>
                    <a:bodyPr/>
                    <a:lstStyle/>
                    <a:p>
                      <a:pPr fontAlgn="t"/>
                      <a:r>
                        <a:rPr lang="es-EC" u="none" strike="noStrike">
                          <a:solidFill>
                            <a:srgbClr val="428BCA"/>
                          </a:solidFill>
                          <a:effectLst/>
                          <a:hlinkClick r:id="rId21" tooltip="#fe8a71 color"/>
                        </a:rPr>
                        <a:t>#fe8a71</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s-EC" dirty="0">
                          <a:effectLst/>
                        </a:rPr>
                        <a:t>(254,138,113)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90811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594977053"/>
              </p:ext>
            </p:extLst>
          </p:nvPr>
        </p:nvGraphicFramePr>
        <p:xfrm>
          <a:off x="810512" y="644361"/>
          <a:ext cx="4619625" cy="2560320"/>
        </p:xfrm>
        <a:graphic>
          <a:graphicData uri="http://schemas.openxmlformats.org/drawingml/2006/table">
            <a:tbl>
              <a:tblPr/>
              <a:tblGrid>
                <a:gridCol w="1539875"/>
                <a:gridCol w="1539875"/>
                <a:gridCol w="1539875"/>
              </a:tblGrid>
              <a:tr h="0">
                <a:tc>
                  <a:txBody>
                    <a:bodyPr/>
                    <a:lstStyle/>
                    <a:p>
                      <a:pPr algn="l" fontAlgn="t"/>
                      <a:r>
                        <a:rPr lang="es-EC">
                          <a:effectLst/>
                        </a:rPr>
                        <a:t>Color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Hex</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s-EC">
                          <a:effectLst/>
                        </a:rPr>
                        <a:t>RGB</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B33F"/>
                    </a:solidFill>
                  </a:tcPr>
                </a:tc>
                <a:tc>
                  <a:txBody>
                    <a:bodyPr/>
                    <a:lstStyle/>
                    <a:p>
                      <a:pPr fontAlgn="t"/>
                      <a:r>
                        <a:rPr lang="es-EC" u="none" strike="noStrike">
                          <a:solidFill>
                            <a:srgbClr val="428BCA"/>
                          </a:solidFill>
                          <a:effectLst/>
                          <a:hlinkClick r:id="rId2" tooltip="#f0b33f color"/>
                        </a:rPr>
                        <a:t>#f0b33f</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(240,179,63)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0702A"/>
                    </a:solidFill>
                  </a:tcPr>
                </a:tc>
                <a:tc>
                  <a:txBody>
                    <a:bodyPr/>
                    <a:lstStyle/>
                    <a:p>
                      <a:pPr fontAlgn="t"/>
                      <a:r>
                        <a:rPr lang="es-EC" u="none" strike="noStrike">
                          <a:solidFill>
                            <a:srgbClr val="428BCA"/>
                          </a:solidFill>
                          <a:effectLst/>
                          <a:hlinkClick r:id="rId3" tooltip="#f0702a color"/>
                        </a:rPr>
                        <a:t>#f0702a</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(240,112,42)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D2849"/>
                    </a:solidFill>
                  </a:tcPr>
                </a:tc>
                <a:tc>
                  <a:txBody>
                    <a:bodyPr/>
                    <a:lstStyle/>
                    <a:p>
                      <a:pPr fontAlgn="t"/>
                      <a:r>
                        <a:rPr lang="es-EC" u="none" strike="noStrike">
                          <a:solidFill>
                            <a:srgbClr val="428BCA"/>
                          </a:solidFill>
                          <a:effectLst/>
                          <a:hlinkClick r:id="rId4" tooltip="#fd2849 color"/>
                        </a:rPr>
                        <a:t>#fd2849</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(253,40,73)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49A6DF"/>
                    </a:solidFill>
                  </a:tcPr>
                </a:tc>
                <a:tc>
                  <a:txBody>
                    <a:bodyPr/>
                    <a:lstStyle/>
                    <a:p>
                      <a:pPr fontAlgn="t"/>
                      <a:r>
                        <a:rPr lang="es-EC" u="none" strike="noStrike">
                          <a:solidFill>
                            <a:srgbClr val="428BCA"/>
                          </a:solidFill>
                          <a:effectLst/>
                          <a:hlinkClick r:id="rId5" tooltip="#49a6df color"/>
                        </a:rPr>
                        <a:t>#49a6df</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s-EC">
                          <a:effectLst/>
                        </a:rPr>
                        <a:t>(73,166,223)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fontAlgn="t"/>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215BD8"/>
                    </a:solidFill>
                  </a:tcPr>
                </a:tc>
                <a:tc>
                  <a:txBody>
                    <a:bodyPr/>
                    <a:lstStyle/>
                    <a:p>
                      <a:pPr fontAlgn="t"/>
                      <a:r>
                        <a:rPr lang="es-EC" u="none" strike="noStrike">
                          <a:solidFill>
                            <a:srgbClr val="428BCA"/>
                          </a:solidFill>
                          <a:effectLst/>
                          <a:hlinkClick r:id="rId6" tooltip="#215bd8 color"/>
                        </a:rPr>
                        <a:t>#215bd8</a:t>
                      </a:r>
                      <a:endParaRPr lang="es-EC">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s-EC" dirty="0">
                          <a:effectLst/>
                        </a:rPr>
                        <a:t>(33,91,216)</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9823100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668</Words>
  <Application>Microsoft Office PowerPoint</Application>
  <PresentationFormat>Panorámica</PresentationFormat>
  <Paragraphs>95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Adobe Naskh Medium</vt:lpstr>
      <vt:lpstr>Arial</vt:lpstr>
      <vt:lpstr>Bangers</vt:lpstr>
      <vt:lpstr>Calibri</vt:lpstr>
      <vt:lpstr>Calibri Light</vt:lpstr>
      <vt:lpstr>Comic Sans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alek bond</dc:creator>
  <cp:lastModifiedBy>alek bond</cp:lastModifiedBy>
  <cp:revision>36</cp:revision>
  <dcterms:created xsi:type="dcterms:W3CDTF">2018-12-19T23:54:12Z</dcterms:created>
  <dcterms:modified xsi:type="dcterms:W3CDTF">2018-12-22T02:56:45Z</dcterms:modified>
</cp:coreProperties>
</file>