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0" r:id="rId32"/>
    <p:sldId id="290" r:id="rId33"/>
    <p:sldId id="292" r:id="rId34"/>
    <p:sldId id="293" r:id="rId35"/>
    <p:sldId id="295" r:id="rId36"/>
    <p:sldId id="291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79D0-95D9-402C-9B63-610D0F9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A92C4-7679-4933-AC12-2505048E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3BB3-ABF4-4292-802A-70C7CDE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52BD-FC25-4C78-8E47-B0FDFDB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C435-1B95-40CD-91F3-F094650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1026-93C2-47D8-BE7B-B254C734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8BE6-6F8F-4F9E-96A0-C33BBD7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56B5-D0EA-466D-860A-F634C408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0439-E1EC-42EF-BB80-96805B8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69BA-C640-462A-8886-C9DA1B89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1FB8F-5DAD-4A80-9ABE-63DA786BA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13D9-05F6-4815-B7B7-BF0DFE09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A5FF-907B-4564-9B3B-A4FBE6E3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4168-E09D-4710-8AA0-6082B06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2AEE-36C2-4156-BE3C-6355E06F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7966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8607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5C6-7EF2-40D4-BDEE-C899905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5483-822A-4C9B-8274-68BE0AFC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9FBD-7839-40CF-B87C-49A31C0A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A4EE-72C9-48EF-B420-5C34BDBF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FFF2-C6CC-48A8-B304-EC9102C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6F54-6824-479B-93E2-B8EEBEE3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D05E-6D5B-4830-88FA-0EB5158C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3778-B685-4C00-9EC8-A99B10C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2AD4-F419-426E-93EE-DAB8128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89E1-A8E8-4988-A233-A5D1A496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460-90BE-4D92-96FE-C1BFC58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FAF9-D41F-4ED6-B790-4F7F2EDC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C8CC-890E-4859-BCAF-751F4B4C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DB93-6F1F-48D8-AD60-457D672A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B5DA-5FFF-48B4-8379-320D3683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55C1-84CD-46C3-BE82-8C81A07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403A-E432-4021-AA9F-1EE7FDCC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80CC-3B2D-44F2-93A7-608FCB3B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441AD-AC8B-44FE-85AA-E828343BA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BCDA-C353-4AD9-AAB0-70F99FCA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E7FFE-E199-4365-82F5-D0BB9B33D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6A24-DEAF-44B8-90BD-2CB4E1FD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2D559-84B9-48EE-8206-71A38948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3AAC9-6AE5-4171-B923-9004C45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734-988A-4272-AF34-A950F2CA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F8EC7-D58B-4E0B-A699-E66A11DF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C4DAF-DC07-4146-BB70-3AA310C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629A-42F0-40B5-B512-C20F1234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A6519-7363-4D6F-8198-C07299F2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A87D0-7CE2-4BC6-8880-47029FF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7E06-CDF2-476A-9353-56F085C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841F-2C21-435C-BC5F-1478F111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1BA2-7064-4882-967D-6E2758B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289F-FD88-4629-97BB-98CD0C45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4D77-A3C4-45B8-9C3E-EA604A31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53E1-4D56-4B8C-BDC2-5C526F2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76AE-4A8F-4F6B-A205-559F4580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1417-EDC1-4D3C-8322-5B31BD0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0442B-A3AF-4245-9F9A-CCE13A154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9EBF0-BBC4-4817-8258-73E5429C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4794-EA47-4C41-B9A0-46C8388B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8D02-4507-4927-BA15-0598E3B6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FB7D-DBF4-4AFF-B596-50BD6D88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6315C-0FC3-4743-B5AD-ED61959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659E-AA25-4BD4-A149-85D5F787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6042-D7DE-4696-A0DC-DD517317F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E0EF-4A37-47E1-AB6E-64F9D83DD0E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C1F7-DD63-46F4-A0DD-FAF363E40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4E90-A3B0-4741-965A-86131AED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162-E3FE-4C93-8997-73671E1D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522"/>
            <a:ext cx="9144000" cy="2387600"/>
          </a:xfrm>
        </p:spPr>
        <p:txBody>
          <a:bodyPr/>
          <a:lstStyle/>
          <a:p>
            <a:r>
              <a:rPr lang="en-US" dirty="0"/>
              <a:t>RL methods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3364-3B0A-4D4D-ABCB-BA415F918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Alekh Agarwal</a:t>
            </a:r>
          </a:p>
        </p:txBody>
      </p:sp>
    </p:spTree>
    <p:extLst>
      <p:ext uri="{BB962C8B-B14F-4D97-AF65-F5344CB8AC3E}">
        <p14:creationId xmlns:p14="http://schemas.microsoft.com/office/powerpoint/2010/main" val="26074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</a:t>
                </a:r>
                <a:r>
                  <a:rPr lang="en-US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b="1" dirty="0"/>
                  <a:t> to minimize: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mtClean="0">
                                  <a:latin typeface="Lucida Calligraphy" panose="03010101010101010101" pitchFamily="66" charset="0"/>
                                </a:rPr>
                                <m:t>Q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7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2160"/>
              </a:xfrm>
            </p:spPr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</a:t>
                </a:r>
                <a:r>
                  <a:rPr lang="en-US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b="1" dirty="0"/>
                  <a:t> to minimize: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mtClean="0">
                                  <a:latin typeface="Lucida Calligraphy" panose="03010101010101010101" pitchFamily="66" charset="0"/>
                                </a:rPr>
                                <m:t>Q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Reasonable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are similar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2160"/>
              </a:xfrm>
              <a:blipFill>
                <a:blip r:embed="rId3"/>
                <a:stretch>
                  <a:fillRect l="-104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1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to satisfy: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Reasonable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are similar. </a:t>
                </a:r>
                <a:r>
                  <a:rPr lang="en-US" b="1" dirty="0"/>
                  <a:t>In tabular settings, iterate: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1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with function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for some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7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with function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for some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(Stochastic) gradient descent 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4F8D79-8EB6-46B9-89E0-1B8AD90AD9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-Iteration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4F8D79-8EB6-46B9-89E0-1B8AD90AD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EF934-FBBE-43A5-873F-0948021F7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Repeat until convergence: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to minimize: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endParaRPr lang="en-US" dirty="0"/>
              </a:p>
              <a:p>
                <a:r>
                  <a:rPr lang="en-US" dirty="0"/>
                  <a:t>Can use any regression method in the inner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EF934-FBBE-43A5-873F-0948021F7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4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C01A33-3C9A-46AF-A1B5-E23B7C8BCA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properties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C01A33-3C9A-46AF-A1B5-E23B7C8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3FD9E-9761-4AEB-AFCC-CDB2A66DD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Generalizes across 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similar to supervised learning</a:t>
                </a:r>
              </a:p>
              <a:p>
                <a:endParaRPr lang="en-US" dirty="0"/>
              </a:p>
              <a:p>
                <a:r>
                  <a:rPr lang="en-US" dirty="0"/>
                  <a:t>Effectively solving sequence of regression problems computationally</a:t>
                </a:r>
              </a:p>
              <a:p>
                <a:endParaRPr lang="en-US" dirty="0"/>
              </a:p>
              <a:p>
                <a:r>
                  <a:rPr lang="en-US" dirty="0"/>
                  <a:t>Convergence can be slow/never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given good exploration and conditions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 prescription for exploration and data collection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3FD9E-9761-4AEB-AFCC-CDB2A66DD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8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243E-EAD5-4838-A010-386318B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E50FC-875A-48C6-8600-925C6926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exploration: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be the current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uniform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/Boltzmann exploration: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Both are reasonable when horizon is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E50FC-875A-48C6-8600-925C6926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37BFE0-7BF3-4426-879A-2091C66F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67" y="4259165"/>
            <a:ext cx="3284376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9588-A76A-4F61-B2C6-B31DBDE0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AB1B-1F4C-49E4-A6A2-60302A6C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optimal exploration in contextual bandits</a:t>
            </a:r>
          </a:p>
          <a:p>
            <a:pPr lvl="1"/>
            <a:r>
              <a:rPr lang="en-US" dirty="0"/>
              <a:t>Create an ensemble of candidate optimal policies</a:t>
            </a:r>
          </a:p>
          <a:p>
            <a:pPr lvl="1"/>
            <a:r>
              <a:rPr lang="en-US" dirty="0"/>
              <a:t>Randomize amongst their chosen actions</a:t>
            </a:r>
          </a:p>
          <a:p>
            <a:pPr lvl="2"/>
            <a:r>
              <a:rPr lang="en-US" dirty="0"/>
              <a:t>e.g.: EXP4, ILTCB, Thompson Sampling,…</a:t>
            </a:r>
          </a:p>
          <a:p>
            <a:pPr lvl="1"/>
            <a:r>
              <a:rPr lang="en-US" dirty="0"/>
              <a:t>Adapts to arbitrary policy/value-function classes</a:t>
            </a:r>
          </a:p>
          <a:p>
            <a:endParaRPr lang="en-US" dirty="0"/>
          </a:p>
          <a:p>
            <a:r>
              <a:rPr lang="en-US" dirty="0"/>
              <a:t>Can we extend this idea to RL?</a:t>
            </a:r>
          </a:p>
        </p:txBody>
      </p:sp>
    </p:spTree>
    <p:extLst>
      <p:ext uri="{BB962C8B-B14F-4D97-AF65-F5344CB8AC3E}">
        <p14:creationId xmlns:p14="http://schemas.microsoft.com/office/powerpoint/2010/main" val="411430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76B23B-F4EF-4C8D-80A7-C82AF5F741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55385" cy="1325563"/>
              </a:xfrm>
            </p:spPr>
            <p:txBody>
              <a:bodyPr/>
              <a:lstStyle/>
              <a:p>
                <a:r>
                  <a:rPr lang="en-US" dirty="0"/>
                  <a:t>Bootstrapped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(Osband et al., 2016)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76B23B-F4EF-4C8D-80A7-C82AF5F74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55385" cy="1325563"/>
              </a:xfrm>
              <a:blipFill>
                <a:blip r:embed="rId2"/>
                <a:stretch>
                  <a:fillRect l="-2266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139D-9DB0-4681-B10F-8B2FFBA66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Bootstrap resample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datasets, each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Build the next dataset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randomly for each trajectory</a:t>
                </a:r>
              </a:p>
              <a:p>
                <a:pPr lvl="1"/>
                <a:r>
                  <a:rPr lang="en-US" dirty="0"/>
                  <a:t>Randomize across, not within trajectories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139D-9DB0-4681-B10F-8B2FFBA66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E8B-7925-4602-B4A1-8512848C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01D3-A018-446D-8231-F9E39EEB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lecture we saw: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Markov Decision Processes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 iteration methods for known MDPs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RMAX algorithm for unknown MDPs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Crucial assumption: Number of states is small</a:t>
            </a:r>
          </a:p>
        </p:txBody>
      </p:sp>
    </p:spTree>
    <p:extLst>
      <p:ext uri="{BB962C8B-B14F-4D97-AF65-F5344CB8AC3E}">
        <p14:creationId xmlns:p14="http://schemas.microsoft.com/office/powerpoint/2010/main" val="147464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7A8F-5C2A-4F90-A1F6-50FE82C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in RL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A852B-59AE-438C-B2C2-FA6E35685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4" y="1778733"/>
                <a:ext cx="11754338" cy="4351338"/>
              </a:xfrm>
            </p:spPr>
            <p:txBody>
              <a:bodyPr/>
              <a:lstStyle/>
              <a:p>
                <a:r>
                  <a:rPr lang="en-US" dirty="0"/>
                  <a:t>No formal guarantees for these methods with high-dimensional contexts</a:t>
                </a:r>
              </a:p>
              <a:p>
                <a:endParaRPr lang="en-US" dirty="0"/>
              </a:p>
              <a:p>
                <a:r>
                  <a:rPr lang="en-US" dirty="0"/>
                  <a:t>With many unique contexts, no method can learn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>
                            <a:latin typeface="Lucida Calligraphy" panose="03010101010101010101" pitchFamily="66" charset="0"/>
                          </a:rPr>
                          <m:t>Q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r>
                  <a:rPr lang="en-US" dirty="0"/>
                  <a:t>Recent methods to do well under certain assumptions</a:t>
                </a:r>
              </a:p>
              <a:p>
                <a:endParaRPr lang="en-US" dirty="0"/>
              </a:p>
              <a:p>
                <a:r>
                  <a:rPr lang="en-US" dirty="0"/>
                  <a:t>Still an active and ongoing research area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A852B-59AE-438C-B2C2-FA6E35685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4" y="1778733"/>
                <a:ext cx="11754338" cy="4351338"/>
              </a:xfrm>
              <a:blipFill>
                <a:blip r:embed="rId2"/>
                <a:stretch>
                  <a:fillRect l="-93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4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63D-FA5A-42B8-ADB3-A7B2361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B15F-87DF-43F0-81D4-DD00F0C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Policy improvement/search</a:t>
            </a:r>
          </a:p>
        </p:txBody>
      </p:sp>
    </p:spTree>
    <p:extLst>
      <p:ext uri="{BB962C8B-B14F-4D97-AF65-F5344CB8AC3E}">
        <p14:creationId xmlns:p14="http://schemas.microsoft.com/office/powerpoint/2010/main" val="117393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1806-A6C2-49E2-8797-66BF7AF2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82147-2BAD-4EB7-A7EC-DD49C97C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546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how to define the value of a policy: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/>
                  <a:t> is the distribution over states at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if we choose all actions according to a stochastic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and transitions are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Can we directly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parameters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82147-2BAD-4EB7-A7EC-DD49C97C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5462" cy="4351338"/>
              </a:xfrm>
              <a:blipFill>
                <a:blip r:embed="rId2"/>
                <a:stretch>
                  <a:fillRect l="-905" t="-2801" r="-340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0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5B26-E2C0-4CF0-A9F4-C634CDA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(Sutton et al., 2000)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8A32F-5B88-4E1D-A51F-15E4B7640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4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gradient only involves the 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not that of the state distributions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can evaluate,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gradient ascent over parameters</a:t>
                </a:r>
              </a:p>
              <a:p>
                <a:endParaRPr lang="en-US" dirty="0"/>
              </a:p>
              <a:p>
                <a:r>
                  <a:rPr lang="en-US" b="1" dirty="0"/>
                  <a:t>No explicit reliance on small number of unique states!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8A32F-5B88-4E1D-A51F-15E4B7640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4566"/>
              </a:xfrm>
              <a:blipFill>
                <a:blip r:embed="rId2"/>
                <a:stretch>
                  <a:fillRect l="-1043" b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60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2255-F7C3-479A-8952-1E56E8A8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4DA08-97B3-4886-A0F4-EB8135A80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5794"/>
                <a:ext cx="10515600" cy="511708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])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4DA08-97B3-4886-A0F4-EB8135A80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5794"/>
                <a:ext cx="10515600" cy="51170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9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136-71EA-4630-A6A0-93BC1677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C92FD-DC34-4FE2-B158-00B1FF8DC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46" y="1825625"/>
                <a:ext cx="11920756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Unfolding this recursion completes the proof.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C92FD-DC34-4FE2-B158-00B1FF8DC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46" y="1825625"/>
                <a:ext cx="11920756" cy="4351338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50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 random action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in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 random action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in state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all subsequent actions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compute cumulative reward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onwards. Gives unbiased estimate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 r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1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steps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gives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all subsequent actions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compute cumulative reward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onwards. Gives unbiased estimate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Generic scheme for unbiased gradients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Optimize by stochastic gradient ascent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 r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2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142110"/>
            <a:ext cx="11655840" cy="899537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69" y="681037"/>
            <a:ext cx="3557391" cy="20010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66D281-222F-4911-8A37-4B332E2B8B0B}"/>
              </a:ext>
            </a:extLst>
          </p:cNvPr>
          <p:cNvSpPr txBox="1">
            <a:spLocks/>
          </p:cNvSpPr>
          <p:nvPr/>
        </p:nvSpPr>
        <p:spPr>
          <a:xfrm>
            <a:off x="42714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AEF5A6-ADD7-46EB-B513-C017603804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Agent receives high-dimensional observations</a:t>
                </a:r>
              </a:p>
              <a:p>
                <a:endParaRPr lang="en-US" dirty="0"/>
              </a:p>
              <a:p>
                <a:r>
                  <a:rPr lang="en-US" dirty="0"/>
                  <a:t>Want policies: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action</a:t>
                </a:r>
              </a:p>
              <a:p>
                <a:endParaRPr lang="en-US" dirty="0"/>
              </a:p>
              <a:p>
                <a:r>
                  <a:rPr lang="en-US" dirty="0"/>
                  <a:t>Observation as state does not scale</a:t>
                </a:r>
              </a:p>
              <a:p>
                <a:endParaRPr lang="en-US" dirty="0"/>
              </a:p>
              <a:p>
                <a:r>
                  <a:rPr lang="en-US" dirty="0"/>
                  <a:t>Want policies and value functions to generalize across related observations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AEF5A6-ADD7-46EB-B513-C0176038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334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F122-0434-42B5-8548-2E596B2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844B-0B81-444A-B492-64947CCCC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Convergence to local optimum for decaying step sizes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No assumptions on number of states or actions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Works with arbitrary differentiable policy classes</a:t>
                </a:r>
              </a:p>
              <a:p>
                <a:endParaRPr lang="en-US" dirty="0"/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Gradients can have high variance</a:t>
                </a: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"/>
                </a:pPr>
                <a:r>
                  <a:rPr lang="en-US" dirty="0"/>
                  <a:t>Doubly robust-style corrections. Actor-critic methods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Convergence can be very slow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Exploration determined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might not visit good states early 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844B-0B81-444A-B492-64947CCCC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8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9CC-3B3D-416D-868B-37C53535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BBE-CC22-47E1-9F4B-15A50F93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Policy gradient struggles from a poor initialization</a:t>
            </a:r>
          </a:p>
          <a:p>
            <a:endParaRPr lang="en-US" dirty="0"/>
          </a:p>
          <a:p>
            <a:r>
              <a:rPr lang="en-US" dirty="0"/>
              <a:t>Suppose we have access to an expert at training time</a:t>
            </a:r>
          </a:p>
          <a:p>
            <a:endParaRPr lang="en-US" dirty="0"/>
          </a:p>
          <a:p>
            <a:r>
              <a:rPr lang="en-US" dirty="0"/>
              <a:t>Algorithm can query the expert’s actions at any state/context</a:t>
            </a:r>
          </a:p>
          <a:p>
            <a:endParaRPr lang="en-US" dirty="0"/>
          </a:p>
          <a:p>
            <a:r>
              <a:rPr lang="en-US" dirty="0"/>
              <a:t>Wants to find a policy at least as good as the expert</a:t>
            </a:r>
          </a:p>
          <a:p>
            <a:endParaRPr lang="en-US" dirty="0"/>
          </a:p>
          <a:p>
            <a:r>
              <a:rPr lang="en-US" dirty="0"/>
              <a:t>Evaluated without expert’s help at test time</a:t>
            </a:r>
          </a:p>
        </p:txBody>
      </p:sp>
    </p:spTree>
    <p:extLst>
      <p:ext uri="{BB962C8B-B14F-4D97-AF65-F5344CB8AC3E}">
        <p14:creationId xmlns:p14="http://schemas.microsoft.com/office/powerpoint/2010/main" val="397967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policy gradient</a:t>
                </a:r>
              </a:p>
              <a:p>
                <a:r>
                  <a:rPr lang="en-US" dirty="0"/>
                  <a:t>Given an expert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at training time, what are better choices?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51298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cloning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82560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cloning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Can be done with just demonstrations without access to expert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Policy improvement = multiclass classification</a:t>
                </a:r>
              </a:p>
              <a:p>
                <a:endParaRPr lang="en-US" dirty="0"/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Leads to compounding errors if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imitate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well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9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takes actions in red. Rewards only in leaf nodes.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makes mistake at root, no information on how to act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C1ECD3-7A5E-4FCF-A16A-7F1E146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Compounding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/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/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/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/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/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/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/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808425-D260-4C48-80A1-2EC0F64ED12D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5356763" y="2218939"/>
            <a:ext cx="740244" cy="538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6D41C-33C1-4378-B484-52F080FCD6DB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608355" y="3101181"/>
            <a:ext cx="392493" cy="508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8D484-618F-45DA-A3A9-9D716933A5B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356763" y="3101181"/>
            <a:ext cx="414863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493E5-61C5-433E-AF8F-B93153FEAC74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52922" y="2218939"/>
            <a:ext cx="691700" cy="46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63F18-41EC-4497-A6C5-C1199116A24C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6526635" y="3101180"/>
            <a:ext cx="440029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ABF0E5-4994-4273-91AC-C583DDA04BE6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7322579" y="3101180"/>
            <a:ext cx="367327" cy="508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D1E19C-E99A-42CF-B5DC-CAC124DDA290}"/>
              </a:ext>
            </a:extLst>
          </p:cNvPr>
          <p:cNvSpPr txBox="1"/>
          <p:nvPr/>
        </p:nvSpPr>
        <p:spPr>
          <a:xfrm>
            <a:off x="4356685" y="411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2E2653-4A22-4462-A6DA-74FC0C89003D}"/>
              </a:ext>
            </a:extLst>
          </p:cNvPr>
          <p:cNvSpPr txBox="1"/>
          <p:nvPr/>
        </p:nvSpPr>
        <p:spPr>
          <a:xfrm>
            <a:off x="753906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6753D7-03B2-4AAC-8594-3DA0740DEA05}"/>
              </a:ext>
            </a:extLst>
          </p:cNvPr>
          <p:cNvSpPr txBox="1"/>
          <p:nvPr/>
        </p:nvSpPr>
        <p:spPr>
          <a:xfrm>
            <a:off x="557604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AA1B5-58F2-4EED-9EE7-E1C00241BE80}"/>
              </a:ext>
            </a:extLst>
          </p:cNvPr>
          <p:cNvSpPr txBox="1"/>
          <p:nvPr/>
        </p:nvSpPr>
        <p:spPr>
          <a:xfrm>
            <a:off x="6361600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1320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(Ross and </a:t>
            </a:r>
            <a:r>
              <a:rPr lang="en-US" dirty="0" err="1"/>
              <a:t>Bagnell</a:t>
            </a:r>
            <a:r>
              <a:rPr lang="en-US" dirty="0"/>
              <a:t>, 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00541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(Ross and </a:t>
            </a:r>
            <a:r>
              <a:rPr lang="en-US" dirty="0" err="1"/>
              <a:t>Bagnell</a:t>
            </a:r>
            <a:r>
              <a:rPr lang="en-US" dirty="0"/>
              <a:t>, 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Roll-in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as we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compounding errors</a:t>
                </a:r>
              </a:p>
              <a:p>
                <a:r>
                  <a:rPr lang="en-US" dirty="0"/>
                  <a:t>Policy improvement = cost-sensitive classification</a:t>
                </a:r>
              </a:p>
              <a:p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using (multiple) roll-outs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1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takes actions in red. Rewards only in leaf nodes.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minimizes cost, indifferent at root. </a:t>
                </a:r>
              </a:p>
              <a:p>
                <a:pPr lvl="1"/>
                <a:r>
                  <a:rPr lang="en-US" dirty="0"/>
                  <a:t>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means no training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Fixed by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C1ECD3-7A5E-4FCF-A16A-7F1E146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Compounding errors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/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/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/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/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/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/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/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808425-D260-4C48-80A1-2EC0F64ED12D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5356763" y="2218939"/>
            <a:ext cx="740244" cy="538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6D41C-33C1-4378-B484-52F080FCD6DB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608355" y="3101181"/>
            <a:ext cx="392493" cy="508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8D484-618F-45DA-A3A9-9D716933A5B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356763" y="3101181"/>
            <a:ext cx="414863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493E5-61C5-433E-AF8F-B93153FEAC74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52922" y="2218939"/>
            <a:ext cx="691700" cy="46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63F18-41EC-4497-A6C5-C1199116A24C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6526635" y="3101180"/>
            <a:ext cx="440029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ABF0E5-4994-4273-91AC-C583DDA04BE6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7322579" y="3101180"/>
            <a:ext cx="367327" cy="508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D1E19C-E99A-42CF-B5DC-CAC124DDA290}"/>
              </a:ext>
            </a:extLst>
          </p:cNvPr>
          <p:cNvSpPr txBox="1"/>
          <p:nvPr/>
        </p:nvSpPr>
        <p:spPr>
          <a:xfrm>
            <a:off x="4356685" y="411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2E2653-4A22-4462-A6DA-74FC0C89003D}"/>
              </a:ext>
            </a:extLst>
          </p:cNvPr>
          <p:cNvSpPr txBox="1"/>
          <p:nvPr/>
        </p:nvSpPr>
        <p:spPr>
          <a:xfrm>
            <a:off x="753906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6753D7-03B2-4AAC-8594-3DA0740DEA05}"/>
              </a:ext>
            </a:extLst>
          </p:cNvPr>
          <p:cNvSpPr txBox="1"/>
          <p:nvPr/>
        </p:nvSpPr>
        <p:spPr>
          <a:xfrm>
            <a:off x="557604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AA1B5-58F2-4EED-9EE7-E1C00241BE80}"/>
              </a:ext>
            </a:extLst>
          </p:cNvPr>
          <p:cNvSpPr txBox="1"/>
          <p:nvPr/>
        </p:nvSpPr>
        <p:spPr>
          <a:xfrm>
            <a:off x="6361600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953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F698-D61A-4688-9584-405E533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17248-9E77-4962-8565-79651A8F1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good cost-sensitive classifier</a:t>
                </a:r>
              </a:p>
              <a:p>
                <a:r>
                  <a:rPr lang="en-US" dirty="0"/>
                  <a:t>Do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rounds of </a:t>
                </a:r>
                <a:r>
                  <a:rPr lang="en-US" dirty="0" err="1"/>
                  <a:t>AggreVaTe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Value of policy returned by </a:t>
                </a:r>
                <a:r>
                  <a:rPr lang="en-US" dirty="0" err="1"/>
                  <a:t>AggreVaTe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Expert policy’s value</a:t>
                </a:r>
              </a:p>
              <a:p>
                <a:pPr lvl="1"/>
                <a:r>
                  <a:rPr lang="en-US" dirty="0"/>
                  <a:t>assuming such a policy exists in our class</a:t>
                </a:r>
              </a:p>
              <a:p>
                <a:endParaRPr lang="en-US" dirty="0"/>
              </a:p>
              <a:p>
                <a:r>
                  <a:rPr lang="en-US" dirty="0"/>
                  <a:t>Can even improve upon the expert sometimes!</a:t>
                </a:r>
              </a:p>
              <a:p>
                <a:r>
                  <a:rPr lang="en-US" dirty="0"/>
                  <a:t>Further improvements in the literature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17248-9E77-4962-8565-79651A8F1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 (MDPs)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51363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23681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8944" y="4176020"/>
                <a:ext cx="1361791" cy="615522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53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 </a:t>
                </a:r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44" y="4176020"/>
                <a:ext cx="1361791" cy="615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 bwMode="auto">
          <a:xfrm>
            <a:off x="4751363" y="2457873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23681" y="2457873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2457873"/>
            <a:ext cx="672319" cy="5976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51363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423681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096000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423880" y="2756681"/>
            <a:ext cx="0" cy="5976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90601" y="4624233"/>
                <a:ext cx="4138491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,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01" y="4624233"/>
                <a:ext cx="4138491" cy="615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2635" y="5013976"/>
                <a:ext cx="3294413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353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35" y="5013976"/>
                <a:ext cx="3294413" cy="615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D3CF7-98FC-46B5-A215-FCC22E0E678E}"/>
                  </a:ext>
                </a:extLst>
              </p:cNvPr>
              <p:cNvSpPr txBox="1"/>
              <p:nvPr/>
            </p:nvSpPr>
            <p:spPr>
              <a:xfrm>
                <a:off x="2553435" y="5851931"/>
                <a:ext cx="6412831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Challenge:</a:t>
                </a: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Allow large number of unique states </a:t>
                </a:r>
                <a14:m>
                  <m:oMath xmlns:m="http://schemas.openxmlformats.org/officeDocument/2006/math"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D3CF7-98FC-46B5-A215-FCC22E0E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35" y="5851931"/>
                <a:ext cx="6412831" cy="61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033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9988-818C-44C4-B05B-E096B57E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634F-5E41-4CD5-B974-2510B54C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expert</a:t>
            </a:r>
          </a:p>
          <a:p>
            <a:pPr lvl="1"/>
            <a:r>
              <a:rPr lang="en-US" dirty="0"/>
              <a:t>Policy gradient, TRPO, Actor-critic variants</a:t>
            </a:r>
          </a:p>
          <a:p>
            <a:endParaRPr lang="en-US" dirty="0"/>
          </a:p>
          <a:p>
            <a:r>
              <a:rPr lang="en-US" dirty="0"/>
              <a:t>Expert dataset</a:t>
            </a:r>
          </a:p>
          <a:p>
            <a:pPr lvl="1"/>
            <a:r>
              <a:rPr lang="en-US" dirty="0"/>
              <a:t>Behavior cloning</a:t>
            </a:r>
          </a:p>
          <a:p>
            <a:endParaRPr lang="en-US" dirty="0"/>
          </a:p>
          <a:p>
            <a:r>
              <a:rPr lang="en-US" dirty="0"/>
              <a:t>Expert policy</a:t>
            </a:r>
          </a:p>
          <a:p>
            <a:pPr lvl="1"/>
            <a:r>
              <a:rPr lang="en-US" dirty="0" err="1"/>
              <a:t>AggreVaTe</a:t>
            </a:r>
            <a:r>
              <a:rPr lang="en-US" dirty="0"/>
              <a:t>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85007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B605-318A-4376-ADA4-109CF157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using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706C6-DB3C-498F-B643-5B6DB8A29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171" y="1825625"/>
                <a:ext cx="11761365" cy="4351338"/>
              </a:xfrm>
            </p:spPr>
            <p:txBody>
              <a:bodyPr/>
              <a:lstStyle/>
              <a:p>
                <a:r>
                  <a:rPr lang="en-US" dirty="0"/>
                  <a:t>Assuming expert is optimal, find a reward function</a:t>
                </a:r>
              </a:p>
              <a:p>
                <a:pPr lvl="1"/>
                <a:r>
                  <a:rPr lang="en-US" dirty="0"/>
                  <a:t>Can be done with trajectories, called inverse RL</a:t>
                </a:r>
              </a:p>
              <a:p>
                <a:endParaRPr lang="en-US" dirty="0"/>
              </a:p>
              <a:p>
                <a:r>
                  <a:rPr lang="en-US" dirty="0"/>
                  <a:t>Access to expert policy, but no reward information</a:t>
                </a:r>
              </a:p>
              <a:p>
                <a:pPr lvl="1"/>
                <a:r>
                  <a:rPr lang="en-US" dirty="0" err="1"/>
                  <a:t>DAgger</a:t>
                </a:r>
                <a:r>
                  <a:rPr lang="en-US" dirty="0"/>
                  <a:t>: like behavior cloning, but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of any domain knowledge to build expert always preferred to policy search from scratch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706C6-DB3C-498F-B643-5B6DB8A29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171" y="1825625"/>
                <a:ext cx="11761365" cy="4351338"/>
              </a:xfrm>
              <a:blipFill>
                <a:blip r:embed="rId2"/>
                <a:stretch>
                  <a:fillRect l="-9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65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CA61-EE45-445C-82F2-200C368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EF8D-560E-49C2-B3D6-6F6AC63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1825625"/>
            <a:ext cx="10741404" cy="4351338"/>
          </a:xfrm>
        </p:spPr>
        <p:txBody>
          <a:bodyPr/>
          <a:lstStyle/>
          <a:p>
            <a:r>
              <a:rPr lang="en-US" dirty="0"/>
              <a:t>All algorithms we saw today require exponentially many trajectories for hard problems</a:t>
            </a:r>
          </a:p>
          <a:p>
            <a:endParaRPr lang="en-US" dirty="0"/>
          </a:p>
          <a:p>
            <a:r>
              <a:rPr lang="en-US" dirty="0"/>
              <a:t>Typical data requirements still quite large, unless strong expert</a:t>
            </a:r>
          </a:p>
          <a:p>
            <a:endParaRPr lang="en-US" dirty="0"/>
          </a:p>
          <a:p>
            <a:r>
              <a:rPr lang="en-US" dirty="0"/>
              <a:t>Better exploration will help</a:t>
            </a:r>
          </a:p>
          <a:p>
            <a:endParaRPr lang="en-US" dirty="0"/>
          </a:p>
          <a:p>
            <a:r>
              <a:rPr lang="en-US" dirty="0"/>
              <a:t>Long-horizon problems still data intensive</a:t>
            </a:r>
          </a:p>
        </p:txBody>
      </p:sp>
    </p:spTree>
    <p:extLst>
      <p:ext uri="{BB962C8B-B14F-4D97-AF65-F5344CB8AC3E}">
        <p14:creationId xmlns:p14="http://schemas.microsoft.com/office/powerpoint/2010/main" val="324235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5F1-10B3-4BBB-ADD4-B0545A6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89A5-9E3D-450C-A1A8-4C8FFEA2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assumed a Markovian state or context</a:t>
                </a:r>
              </a:p>
              <a:p>
                <a:r>
                  <a:rPr lang="en-US" dirty="0"/>
                  <a:t>Suppose we only have first-person view of agent</a:t>
                </a:r>
              </a:p>
              <a:p>
                <a:r>
                  <a:rPr lang="en-US" dirty="0"/>
                  <a:t>Rewards and dynamics can depend on whole trajectory!</a:t>
                </a:r>
              </a:p>
              <a:p>
                <a:endParaRPr lang="en-US" dirty="0"/>
              </a:p>
              <a:p>
                <a:r>
                  <a:rPr lang="en-US" dirty="0"/>
                  <a:t>Typically modeled as Partially Observable MDP (POMDP)</a:t>
                </a:r>
              </a:p>
              <a:p>
                <a:r>
                  <a:rPr lang="en-US" dirty="0"/>
                  <a:t>Key difference: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-functions and policies all depend on whole trajectory instead of just the observed state</a:t>
                </a:r>
              </a:p>
              <a:p>
                <a:r>
                  <a:rPr lang="en-US" dirty="0"/>
                  <a:t>Typically much harder statistically and computationally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89A5-9E3D-450C-A1A8-4C8FFEA2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7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5F1-10B3-4BBB-ADD4-B0545A6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89A5-9E3D-450C-A1A8-4C8FFEA2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825625"/>
            <a:ext cx="10774960" cy="4541619"/>
          </a:xfrm>
        </p:spPr>
        <p:txBody>
          <a:bodyPr/>
          <a:lstStyle/>
          <a:p>
            <a:r>
              <a:rPr lang="en-US" dirty="0"/>
              <a:t>Long-horizon problems are hard</a:t>
            </a:r>
          </a:p>
          <a:p>
            <a:r>
              <a:rPr lang="en-US" dirty="0"/>
              <a:t>Can benefit if trajectories have repeated sub-patterns or sub-tasks</a:t>
            </a:r>
          </a:p>
          <a:p>
            <a:endParaRPr lang="en-US" dirty="0"/>
          </a:p>
          <a:p>
            <a:r>
              <a:rPr lang="en-US" dirty="0"/>
              <a:t>First learn how to do sub-tasks well, compose to solve original problem</a:t>
            </a:r>
          </a:p>
          <a:p>
            <a:endParaRPr lang="en-US" dirty="0"/>
          </a:p>
          <a:p>
            <a:r>
              <a:rPr lang="en-US" dirty="0"/>
              <a:t>Many formalisms: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General value functions</a:t>
            </a:r>
          </a:p>
          <a:p>
            <a:pPr lvl="1"/>
            <a:r>
              <a:rPr lang="en-US" dirty="0"/>
              <a:t>RL with sub-goals</a:t>
            </a:r>
          </a:p>
        </p:txBody>
      </p:sp>
    </p:spTree>
    <p:extLst>
      <p:ext uri="{BB962C8B-B14F-4D97-AF65-F5344CB8AC3E}">
        <p14:creationId xmlns:p14="http://schemas.microsoft.com/office/powerpoint/2010/main" val="23007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D8CF-11F4-423B-9507-E76FF007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observations to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9B09D-74A0-435B-8396-8B65CB36C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1" y="1825625"/>
                <a:ext cx="11363324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is sufficient for history, observations are arbitrary</a:t>
                </a:r>
              </a:p>
              <a:p>
                <a:pPr lvl="1"/>
                <a:r>
                  <a:rPr lang="en-US" dirty="0"/>
                  <a:t>First-person view does not include what’s behind you</a:t>
                </a:r>
              </a:p>
              <a:p>
                <a:r>
                  <a:rPr lang="en-US" dirty="0"/>
                  <a:t>Might not be sufficient to capture rewards and transitions</a:t>
                </a:r>
              </a:p>
              <a:p>
                <a:r>
                  <a:rPr lang="en-US" dirty="0"/>
                  <a:t>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modeling choice, can use multiple observations</a:t>
                </a:r>
              </a:p>
              <a:p>
                <a:pPr lvl="1"/>
                <a:r>
                  <a:rPr lang="en-US" dirty="0"/>
                  <a:t>Last 4 observations (i.e. frames)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Atari games</a:t>
                </a:r>
              </a:p>
              <a:p>
                <a:pPr lvl="1"/>
                <a:r>
                  <a:rPr lang="en-US" dirty="0"/>
                  <a:t>Current observation + landmarks seen along the way</a:t>
                </a:r>
              </a:p>
              <a:p>
                <a:pPr lvl="1"/>
                <a:r>
                  <a:rPr lang="en-US" dirty="0"/>
                  <a:t>Bird’s-eye view instead of first-person view</a:t>
                </a:r>
              </a:p>
              <a:p>
                <a:endParaRPr lang="en-US" dirty="0"/>
              </a:p>
              <a:p>
                <a:r>
                  <a:rPr lang="en-US" b="1" dirty="0"/>
                  <a:t>We will call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context instead of observation to emphasize the difference</a:t>
                </a:r>
              </a:p>
              <a:p>
                <a:r>
                  <a:rPr lang="en-US" dirty="0"/>
                  <a:t>Assuming a sensible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made, we will focus on learning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9B09D-74A0-435B-8396-8B65CB3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1" y="1825625"/>
                <a:ext cx="11363324" cy="4667250"/>
              </a:xfrm>
              <a:blipFill>
                <a:blip r:embed="rId2"/>
                <a:stretch>
                  <a:fillRect l="-966" t="-2089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63D-FA5A-42B8-ADB3-A7B2361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B15F-87DF-43F0-81D4-DD00F0C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  <a:p>
            <a:endParaRPr lang="en-US" dirty="0"/>
          </a:p>
          <a:p>
            <a:r>
              <a:rPr lang="en-US" dirty="0"/>
              <a:t>Policy improvement/search</a:t>
            </a:r>
          </a:p>
        </p:txBody>
      </p:sp>
    </p:spTree>
    <p:extLst>
      <p:ext uri="{BB962C8B-B14F-4D97-AF65-F5344CB8AC3E}">
        <p14:creationId xmlns:p14="http://schemas.microsoft.com/office/powerpoint/2010/main" val="6080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988-9A97-4B8F-9685-7721A6B1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FD0B-3FA3-4931-AFEE-56AC640E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A6EBB1C-A865-4E41-888A-A7BC059E9F4D}"/>
                  </a:ext>
                </a:extLst>
              </p:cNvPr>
              <p:cNvSpPr/>
              <p:nvPr/>
            </p:nvSpPr>
            <p:spPr>
              <a:xfrm>
                <a:off x="412458" y="3884000"/>
                <a:ext cx="11367084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Function Approximation:</a:t>
                </a:r>
                <a:r>
                  <a:rPr lang="en-US" sz="2800" dirty="0"/>
                  <a:t> Given a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sz="2800" dirty="0"/>
                  <a:t> of mappings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find the best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A6EBB1C-A865-4E41-888A-A7BC059E9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8" y="3884000"/>
                <a:ext cx="11367084" cy="132556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6181F6-DAAE-4E8E-98D8-0512AB269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Agent receives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Find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similar to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Pick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dirty="0"/>
                  <a:t> such that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get similar predictions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6181F6-DAAE-4E8E-98D8-0512AB26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575-990B-4206-82B5-814272B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70CB7-83F7-4AFC-A16E-3D61E47A7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Bellman optimality equations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We will rewrite the equations with the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instead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Drop the 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as it can be baked into the context.</a:t>
                </a:r>
              </a:p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mtClean="0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dirty="0"/>
                  <a:t> which satisfies the equations approximately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70CB7-83F7-4AFC-A16E-3D61E47A7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to satisfy: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𝑛𝑒𝑤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32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1805</Words>
  <Application>Microsoft Office PowerPoint</Application>
  <PresentationFormat>Widescreen</PresentationFormat>
  <Paragraphs>389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Lucida Calligraphy</vt:lpstr>
      <vt:lpstr>Wingdings</vt:lpstr>
      <vt:lpstr>Office Theme</vt:lpstr>
      <vt:lpstr>RL methods in practice</vt:lpstr>
      <vt:lpstr>Recap</vt:lpstr>
      <vt:lpstr>From theory to practice</vt:lpstr>
      <vt:lpstr>Markov Decision Processes (MDPs)</vt:lpstr>
      <vt:lpstr>From observations to states</vt:lpstr>
      <vt:lpstr>Two broad paradigms</vt:lpstr>
      <vt:lpstr>Value Function Approximation</vt:lpstr>
      <vt:lpstr>Quality of approximation</vt:lpstr>
      <vt:lpstr>Q-learning</vt:lpstr>
      <vt:lpstr>Q-learning</vt:lpstr>
      <vt:lpstr>Q-learning</vt:lpstr>
      <vt:lpstr>Q-learning</vt:lpstr>
      <vt:lpstr>Q-learning with function approximation</vt:lpstr>
      <vt:lpstr>Q-learning with function approximation</vt:lpstr>
      <vt:lpstr>Fitted Q-Iteration (FQI)</vt:lpstr>
      <vt:lpstr>Q-learning properties</vt:lpstr>
      <vt:lpstr>How to explore</vt:lpstr>
      <vt:lpstr>Ensemble exploration</vt:lpstr>
      <vt:lpstr>Bootstrapped Q-learning (Osband et al., 2016)</vt:lpstr>
      <vt:lpstr>Exploration in RL </vt:lpstr>
      <vt:lpstr>Two broad paradigms</vt:lpstr>
      <vt:lpstr>Policy search</vt:lpstr>
      <vt:lpstr>Policy Gradient (Sutton et al., 2000)</vt:lpstr>
      <vt:lpstr>Proof sketch</vt:lpstr>
      <vt:lpstr>Proof sketch (contd.)</vt:lpstr>
      <vt:lpstr>Evaluating policy gradients</vt:lpstr>
      <vt:lpstr>Evaluating policy gradients</vt:lpstr>
      <vt:lpstr>Evaluating policy gradients</vt:lpstr>
      <vt:lpstr>Evaluating policy gradients</vt:lpstr>
      <vt:lpstr>Policy gradient properties</vt:lpstr>
      <vt:lpstr>Policy Improvement</vt:lpstr>
      <vt:lpstr>A general template</vt:lpstr>
      <vt:lpstr>Behavior cloning</vt:lpstr>
      <vt:lpstr>Behavior cloning</vt:lpstr>
      <vt:lpstr>Compounding errors</vt:lpstr>
      <vt:lpstr>AggreVaTe (Ross and Bagnell, 2014)</vt:lpstr>
      <vt:lpstr>AggreVaTe (Ross and Bagnell, 2014)</vt:lpstr>
      <vt:lpstr>Compounding errors revisited</vt:lpstr>
      <vt:lpstr>AggreVaTe theory</vt:lpstr>
      <vt:lpstr>Policy search overview</vt:lpstr>
      <vt:lpstr>Other ways of using expert</vt:lpstr>
      <vt:lpstr>Some practical issues</vt:lpstr>
      <vt:lpstr>Partial Observability</vt:lpstr>
      <vt:lpstr>Hierarchical 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methods in practice</dc:title>
  <dc:creator>Alekh Agarwal</dc:creator>
  <cp:lastModifiedBy>Alekh Agarwal</cp:lastModifiedBy>
  <cp:revision>58</cp:revision>
  <dcterms:created xsi:type="dcterms:W3CDTF">2017-11-14T00:52:16Z</dcterms:created>
  <dcterms:modified xsi:type="dcterms:W3CDTF">2017-11-16T02:25:52Z</dcterms:modified>
</cp:coreProperties>
</file>