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80" r:id="rId32"/>
    <p:sldId id="290" r:id="rId33"/>
    <p:sldId id="292" r:id="rId34"/>
    <p:sldId id="293" r:id="rId35"/>
    <p:sldId id="295" r:id="rId36"/>
    <p:sldId id="291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79D0-95D9-402C-9B63-610D0F96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A92C4-7679-4933-AC12-2505048EF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3BB3-ABF4-4292-802A-70C7CDE4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52BD-FC25-4C78-8E47-B0FDFDB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C435-1B95-40CD-91F3-F0946508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4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1026-93C2-47D8-BE7B-B254C734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8BE6-6F8F-4F9E-96A0-C33BBD79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56B5-D0EA-466D-860A-F634C408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0439-E1EC-42EF-BB80-96805B8F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69BA-C640-462A-8886-C9DA1B89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1FB8F-5DAD-4A80-9ABE-63DA786BA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213D9-05F6-4815-B7B7-BF0DFE09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A5FF-907B-4564-9B3B-A4FBE6E3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4168-E09D-4710-8AA0-6082B068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2AEE-36C2-4156-BE3C-6355E06F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0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7966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8607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45C6-7EF2-40D4-BDEE-C8999051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5483-822A-4C9B-8274-68BE0AFC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9FBD-7839-40CF-B87C-49A31C0A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A4EE-72C9-48EF-B420-5C34BDBF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9FFF2-C6CC-48A8-B304-EC9102C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6F54-6824-479B-93E2-B8EEBEE3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D05E-6D5B-4830-88FA-0EB5158C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3778-B685-4C00-9EC8-A99B10C2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2AD4-F419-426E-93EE-DAB8128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89E1-A8E8-4988-A233-A5D1A496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4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7460-90BE-4D92-96FE-C1BFC583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2FAF9-D41F-4ED6-B790-4F7F2EDC1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C8CC-890E-4859-BCAF-751F4B4C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DB93-6F1F-48D8-AD60-457D672A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9B5DA-5FFF-48B4-8379-320D3683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E55C1-84CD-46C3-BE82-8C81A076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9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403A-E432-4021-AA9F-1EE7FDCC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580CC-3B2D-44F2-93A7-608FCB3B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441AD-AC8B-44FE-85AA-E828343BA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1BCDA-C353-4AD9-AAB0-70F99FCA5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E7FFE-E199-4365-82F5-D0BB9B33D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6A24-DEAF-44B8-90BD-2CB4E1FD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2D559-84B9-48EE-8206-71A38948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3AAC9-6AE5-4171-B923-9004C45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3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734-988A-4272-AF34-A950F2CA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F8EC7-D58B-4E0B-A699-E66A11DF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C4DAF-DC07-4146-BB70-3AA310C9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629A-42F0-40B5-B512-C20F1234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A6519-7363-4D6F-8198-C07299F2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A87D0-7CE2-4BC6-8880-47029FF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87E06-CDF2-476A-9353-56F085C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841F-2C21-435C-BC5F-1478F111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1BA2-7064-4882-967D-6E2758B9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C289F-FD88-4629-97BB-98CD0C45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64D77-A3C4-45B8-9C3E-EA604A31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C53E1-4D56-4B8C-BDC2-5C526F27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76AE-4A8F-4F6B-A205-559F4580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1417-EDC1-4D3C-8322-5B31BD0F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0442B-A3AF-4245-9F9A-CCE13A154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9EBF0-BBC4-4817-8258-73E5429CA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04794-EA47-4C41-B9A0-46C8388B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88D02-4507-4927-BA15-0598E3B6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FB7D-DBF4-4AFF-B596-50BD6D88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2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6315C-0FC3-4743-B5AD-ED619596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2659E-AA25-4BD4-A149-85D5F787E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96042-D7DE-4696-A0DC-DD517317F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E0EF-4A37-47E1-AB6E-64F9D83DD0EA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C1F7-DD63-46F4-A0DD-FAF363E40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64E90-A3B0-4741-965A-86131AED6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1DA8-8F65-4608-9B9B-861191197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F162-E3FE-4C93-8997-73671E1D5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3522"/>
            <a:ext cx="9144000" cy="2387600"/>
          </a:xfrm>
        </p:spPr>
        <p:txBody>
          <a:bodyPr/>
          <a:lstStyle/>
          <a:p>
            <a:r>
              <a:rPr lang="en-US" dirty="0"/>
              <a:t>RL methods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B3364-3B0A-4D4D-ABCB-BA415F918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Alekh Agarwal</a:t>
            </a:r>
          </a:p>
        </p:txBody>
      </p:sp>
    </p:spTree>
    <p:extLst>
      <p:ext uri="{BB962C8B-B14F-4D97-AF65-F5344CB8AC3E}">
        <p14:creationId xmlns:p14="http://schemas.microsoft.com/office/powerpoint/2010/main" val="260747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be 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approximation. </a:t>
                </a:r>
                <a:r>
                  <a:rPr lang="en-US" b="1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b="1" dirty="0"/>
                  <a:t> to minimize: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smtClean="0">
                                  <a:latin typeface="Lucida Calligraphy" panose="03010101010101010101" pitchFamily="66" charset="0"/>
                                </a:rPr>
                                <m:t>Q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7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72160"/>
              </a:xfrm>
            </p:spPr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be 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approximation. </a:t>
                </a:r>
                <a:r>
                  <a:rPr lang="en-US" b="1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b="1" dirty="0"/>
                  <a:t> to minimize: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smtClean="0">
                                  <a:latin typeface="Lucida Calligraphy" panose="03010101010101010101" pitchFamily="66" charset="0"/>
                                </a:rPr>
                                <m:t>Q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b="0" i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Reasonable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are similar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72160"/>
              </a:xfrm>
              <a:blipFill>
                <a:blip r:embed="rId3"/>
                <a:stretch>
                  <a:fillRect l="-104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21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be 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approximation.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to satisfy: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𝑜𝑙𝑑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Reasonable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are similar. </a:t>
                </a:r>
                <a:r>
                  <a:rPr lang="en-US" b="1" dirty="0"/>
                  <a:t>In tabular settings, iterate: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  <a:blipFill>
                <a:blip r:embed="rId3"/>
                <a:stretch>
                  <a:fillRect l="-99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11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 with function approximation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for some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  <a:blipFill>
                <a:blip r:embed="rId3"/>
                <a:stretch>
                  <a:fillRect l="-99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87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 with function approximation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for some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(Stochastic) gradient descent 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𝑜𝑙𝑑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7738" cy="4872160"/>
              </a:xfrm>
              <a:blipFill>
                <a:blip r:embed="rId3"/>
                <a:stretch>
                  <a:fillRect l="-99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0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4F8D79-8EB6-46B9-89E0-1B8AD90AD9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Fitted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-Iteration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𝐹𝑄𝐼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4F8D79-8EB6-46B9-89E0-1B8AD90AD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EF934-FBBE-43A5-873F-0948021F7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Repeat until convergence: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to minimize: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𝑜𝑙𝑑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 startAt="2"/>
                </a:pPr>
                <a:endParaRPr lang="en-US" dirty="0"/>
              </a:p>
              <a:p>
                <a:r>
                  <a:rPr lang="en-US" dirty="0"/>
                  <a:t>Can use any regression method in the inner loop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EF934-FBBE-43A5-873F-0948021F7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34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C01A33-3C9A-46AF-A1B5-E23B7C8BCA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 properties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C01A33-3C9A-46AF-A1B5-E23B7C8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3FD9E-9761-4AEB-AFCC-CDB2A66DD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Generalizes across related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similar to supervised learning</a:t>
                </a:r>
              </a:p>
              <a:p>
                <a:endParaRPr lang="en-US" dirty="0"/>
              </a:p>
              <a:p>
                <a:r>
                  <a:rPr lang="en-US" dirty="0"/>
                  <a:t>Effectively solving sequence of regression problems computationally</a:t>
                </a:r>
              </a:p>
              <a:p>
                <a:endParaRPr lang="en-US" dirty="0"/>
              </a:p>
              <a:p>
                <a:r>
                  <a:rPr lang="en-US" dirty="0"/>
                  <a:t>Convergence can be slow/never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𝐹𝑄𝐼</m:t>
                    </m:r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given good exploration and conditions 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Lucida Calligraphy" panose="03010101010101010101" pitchFamily="66" charset="0"/>
                      </a:rPr>
                      <m:t>Q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 prescription for exploration and data collection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C3FD9E-9761-4AEB-AFCC-CDB2A66DD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58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243E-EAD5-4838-A010-386318B5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explore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BE50FC-875A-48C6-8600-925C6926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exploration: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be the current approximation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argmax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uniform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/Boltzmann exploration: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Both are reasonable when horizon is small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BE50FC-875A-48C6-8600-925C6926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37BFE0-7BF3-4426-879A-2091C66FD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967" y="4259165"/>
            <a:ext cx="3284376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6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9588-A76A-4F61-B2C6-B31DBDE0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AB1B-1F4C-49E4-A6A2-60302A6C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optimal exploration in contextual bandits</a:t>
            </a:r>
          </a:p>
          <a:p>
            <a:pPr lvl="1"/>
            <a:r>
              <a:rPr lang="en-US" dirty="0"/>
              <a:t>Create an ensemble of candidate optimal policies</a:t>
            </a:r>
          </a:p>
          <a:p>
            <a:pPr lvl="1"/>
            <a:r>
              <a:rPr lang="en-US" dirty="0"/>
              <a:t>Randomize amongst their chosen actions</a:t>
            </a:r>
          </a:p>
          <a:p>
            <a:pPr lvl="2"/>
            <a:r>
              <a:rPr lang="en-US" dirty="0"/>
              <a:t>e.g.: EXP4, ILTCB, Thompson Sampling,…</a:t>
            </a:r>
          </a:p>
          <a:p>
            <a:pPr lvl="1"/>
            <a:r>
              <a:rPr lang="en-US" dirty="0"/>
              <a:t>Adapts to arbitrary policy/value-function classes</a:t>
            </a:r>
          </a:p>
          <a:p>
            <a:endParaRPr lang="en-US" dirty="0"/>
          </a:p>
          <a:p>
            <a:r>
              <a:rPr lang="en-US" dirty="0"/>
              <a:t>Can we extend this idea to RL?</a:t>
            </a:r>
          </a:p>
        </p:txBody>
      </p:sp>
    </p:spTree>
    <p:extLst>
      <p:ext uri="{BB962C8B-B14F-4D97-AF65-F5344CB8AC3E}">
        <p14:creationId xmlns:p14="http://schemas.microsoft.com/office/powerpoint/2010/main" val="411430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76B23B-F4EF-4C8D-80A7-C82AF5F741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Bootstrapped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76B23B-F4EF-4C8D-80A7-C82AF5F74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139D-9DB0-4681-B10F-8B2FFBA663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Bootstrap resample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datasets, each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𝐹𝑄𝐼</m:t>
                    </m:r>
                  </m:oMath>
                </a14:m>
                <a:r>
                  <a:rPr lang="en-US" dirty="0"/>
                  <a:t> to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Build the next dataset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randomly for each trajectory</a:t>
                </a:r>
              </a:p>
              <a:p>
                <a:pPr lvl="1"/>
                <a:r>
                  <a:rPr lang="en-US" dirty="0"/>
                  <a:t>Randomize across, not within trajectories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139D-9DB0-4681-B10F-8B2FFBA663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3E8B-7925-4602-B4A1-8512848C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01D3-A018-446D-8231-F9E39EEB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lecture we saw: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Markov Decision Processes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Value iteration methods for known MDPs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RMAX algorithm for unknown MDPs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Crucial assumption: Number of states is small</a:t>
            </a:r>
          </a:p>
        </p:txBody>
      </p:sp>
    </p:spTree>
    <p:extLst>
      <p:ext uri="{BB962C8B-B14F-4D97-AF65-F5344CB8AC3E}">
        <p14:creationId xmlns:p14="http://schemas.microsoft.com/office/powerpoint/2010/main" val="147464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7A8F-5C2A-4F90-A1F6-50FE82CA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in RL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7A852B-59AE-438C-B2C2-FA6E35685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354" y="1778733"/>
                <a:ext cx="11754338" cy="4351338"/>
              </a:xfrm>
            </p:spPr>
            <p:txBody>
              <a:bodyPr/>
              <a:lstStyle/>
              <a:p>
                <a:r>
                  <a:rPr lang="en-US" dirty="0"/>
                  <a:t>No formal guarantees for these methods with high-dimensional contexts</a:t>
                </a:r>
              </a:p>
              <a:p>
                <a:endParaRPr lang="en-US" dirty="0"/>
              </a:p>
              <a:p>
                <a:r>
                  <a:rPr lang="en-US" dirty="0"/>
                  <a:t>With many unique contexts, no method can learn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>
                            <a:latin typeface="Lucida Calligraphy" panose="03010101010101010101" pitchFamily="66" charset="0"/>
                          </a:rPr>
                          <m:t>Q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r>
                  <a:rPr lang="en-US" dirty="0"/>
                  <a:t>Recent methods to do well under certain assumptions</a:t>
                </a:r>
              </a:p>
              <a:p>
                <a:endParaRPr lang="en-US" dirty="0"/>
              </a:p>
              <a:p>
                <a:r>
                  <a:rPr lang="en-US" dirty="0"/>
                  <a:t>Still an active and ongoing research area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7A852B-59AE-438C-B2C2-FA6E35685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354" y="1778733"/>
                <a:ext cx="11754338" cy="4351338"/>
              </a:xfrm>
              <a:blipFill>
                <a:blip r:embed="rId2"/>
                <a:stretch>
                  <a:fillRect l="-934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84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563D-FA5A-42B8-ADB3-A7B23614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broad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B15F-87DF-43F0-81D4-DD00F0CF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Policy improvement/search</a:t>
            </a:r>
          </a:p>
        </p:txBody>
      </p:sp>
    </p:spTree>
    <p:extLst>
      <p:ext uri="{BB962C8B-B14F-4D97-AF65-F5344CB8AC3E}">
        <p14:creationId xmlns:p14="http://schemas.microsoft.com/office/powerpoint/2010/main" val="117393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1806-A6C2-49E2-8797-66BF7AF2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82147-2BAD-4EB7-A7EC-DD49C97CB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7546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how to define the value of a policy: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dirty="0"/>
                  <a:t> is the distribution over states at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if we choose all actions according to a stochastic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and transitions are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Can we directly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the parameters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82147-2BAD-4EB7-A7EC-DD49C97CB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75462" cy="4351338"/>
              </a:xfrm>
              <a:blipFill>
                <a:blip r:embed="rId2"/>
                <a:stretch>
                  <a:fillRect l="-905" t="-2801" r="-340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60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5B26-E2C0-4CF0-A9F4-C634CDA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8A32F-5B88-4E1D-A51F-15E4B7640A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34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gradient only involves the 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not that of the state distributions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can evaluate,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by gradient ascent over parameters</a:t>
                </a:r>
              </a:p>
              <a:p>
                <a:endParaRPr lang="en-US" dirty="0"/>
              </a:p>
              <a:p>
                <a:r>
                  <a:rPr lang="en-US" b="1" dirty="0"/>
                  <a:t>No explicit reliance on small number of unique states!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8A32F-5B88-4E1D-A51F-15E4B7640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34566"/>
              </a:xfrm>
              <a:blipFill>
                <a:blip r:embed="rId2"/>
                <a:stretch>
                  <a:fillRect l="-1043" b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608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2255-F7C3-479A-8952-1E56E8A8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4DA08-97B3-4886-A0F4-EB8135A80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5794"/>
                <a:ext cx="10515600" cy="511708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])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4DA08-97B3-4886-A0F4-EB8135A80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5794"/>
                <a:ext cx="10515600" cy="51170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9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9136-71EA-4630-A6A0-93BC1677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C92FD-DC34-4FE2-B158-00B1FF8DC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446" y="1825625"/>
                <a:ext cx="11920756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Unfolding this recursion completes the proof.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C92FD-DC34-4FE2-B158-00B1FF8DC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446" y="1825625"/>
                <a:ext cx="11920756" cy="4351338"/>
              </a:xfrm>
              <a:blipFill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50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F6E-A669-4855-AB52-4DAF0D75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policy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Take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steps according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gives state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sz="26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  <a:blipFill>
                <a:blip r:embed="rId2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51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F6E-A669-4855-AB52-4DAF0D75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policy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Take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steps according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gives state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sz="26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Choose a random action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in state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/>
                  <a:t>. Compute derivative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  <a:blipFill>
                <a:blip r:embed="rId2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F6E-A669-4855-AB52-4DAF0D75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policy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Take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steps according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gives state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sz="2600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Choose a random action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dirty="0"/>
                  <a:t> in state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/>
                  <a:t>. Compute derivative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Choose all subsequent actions according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 dirty="0"/>
                  <a:t>, compute cumulative reward from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600" dirty="0"/>
                  <a:t> onwards. Gives unbiased estimate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  <a:blipFill>
                <a:blip r:embed="rId2"/>
                <a:stretch>
                  <a:fillRect l="-955" r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610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F6E-A669-4855-AB52-4DAF0D75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policy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steps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gives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Compute 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all subsequent actions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compute cumulative reward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onwards. Gives unbiased estimate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Generic scheme for unbiased gradients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Optimize by stochastic gradient ascent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FF55E-0BFE-4A3E-A209-F9A552778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448" y="1510018"/>
                <a:ext cx="11484528" cy="5125673"/>
              </a:xfrm>
              <a:blipFill>
                <a:blip r:embed="rId2"/>
                <a:stretch>
                  <a:fillRect l="-955" r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62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1" y="142110"/>
            <a:ext cx="11655840" cy="899537"/>
          </a:xfrm>
        </p:spPr>
        <p:txBody>
          <a:bodyPr/>
          <a:lstStyle/>
          <a:p>
            <a:r>
              <a:rPr lang="en-US" dirty="0"/>
              <a:t>From theory to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69" y="681037"/>
            <a:ext cx="3557391" cy="20010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66D281-222F-4911-8A37-4B332E2B8B0B}"/>
              </a:ext>
            </a:extLst>
          </p:cNvPr>
          <p:cNvSpPr txBox="1">
            <a:spLocks/>
          </p:cNvSpPr>
          <p:nvPr/>
        </p:nvSpPr>
        <p:spPr>
          <a:xfrm>
            <a:off x="42714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AEF5A6-ADD7-46EB-B513-C017603804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Agent receives high-dimensional observations</a:t>
                </a:r>
              </a:p>
              <a:p>
                <a:endParaRPr lang="en-US" dirty="0"/>
              </a:p>
              <a:p>
                <a:r>
                  <a:rPr lang="en-US" dirty="0"/>
                  <a:t>Want policies: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 action</a:t>
                </a:r>
              </a:p>
              <a:p>
                <a:endParaRPr lang="en-US" dirty="0"/>
              </a:p>
              <a:p>
                <a:r>
                  <a:rPr lang="en-US" dirty="0"/>
                  <a:t>Observation as state does not scale</a:t>
                </a:r>
              </a:p>
              <a:p>
                <a:endParaRPr lang="en-US" dirty="0"/>
              </a:p>
              <a:p>
                <a:r>
                  <a:rPr lang="en-US" dirty="0"/>
                  <a:t>Want policies and value functions to generalize across related observations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DAEF5A6-ADD7-46EB-B513-C0176038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83343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F122-0434-42B5-8548-2E596B2E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2844B-0B81-444A-B492-64947CCCC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Convergence to local optimum for decaying step sizes</a:t>
                </a:r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No assumptions on number of states or actions</a:t>
                </a:r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Works with arbitrary differentiable policy classes</a:t>
                </a:r>
              </a:p>
              <a:p>
                <a:endParaRPr lang="en-US" dirty="0"/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D"/>
                </a:pPr>
                <a:r>
                  <a:rPr lang="en-US" dirty="0"/>
                  <a:t>Gradients can have high variance</a:t>
                </a: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"/>
                </a:pPr>
                <a:r>
                  <a:rPr lang="en-US" dirty="0"/>
                  <a:t>Doubly robust-style corrections. Actor-critic methods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D"/>
                </a:pPr>
                <a:r>
                  <a:rPr lang="en-US" dirty="0"/>
                  <a:t>Convergence can be very slow</a:t>
                </a:r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D"/>
                </a:pPr>
                <a:r>
                  <a:rPr lang="en-US" dirty="0"/>
                  <a:t>Exploration determined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might not visit good states early 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2844B-0B81-444A-B492-64947CCCC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8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99CC-3B3D-416D-868B-37C53535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0BBE-CC22-47E1-9F4B-15A50F93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Policy gradient struggles from a poor initialization</a:t>
            </a:r>
          </a:p>
          <a:p>
            <a:endParaRPr lang="en-US" dirty="0"/>
          </a:p>
          <a:p>
            <a:r>
              <a:rPr lang="en-US" dirty="0"/>
              <a:t>Suppose we have access to an expert at training time</a:t>
            </a:r>
          </a:p>
          <a:p>
            <a:endParaRPr lang="en-US" dirty="0"/>
          </a:p>
          <a:p>
            <a:r>
              <a:rPr lang="en-US" dirty="0"/>
              <a:t>Algorithm can query the expert’s actions at any state/context</a:t>
            </a:r>
          </a:p>
          <a:p>
            <a:endParaRPr lang="en-US" dirty="0"/>
          </a:p>
          <a:p>
            <a:r>
              <a:rPr lang="en-US" dirty="0"/>
              <a:t>Wants to find a policy at least as good as the expert</a:t>
            </a:r>
          </a:p>
          <a:p>
            <a:endParaRPr lang="en-US" dirty="0"/>
          </a:p>
          <a:p>
            <a:r>
              <a:rPr lang="en-US" dirty="0"/>
              <a:t>Evaluated without expert’s help at test time</a:t>
            </a:r>
          </a:p>
        </p:txBody>
      </p:sp>
    </p:spTree>
    <p:extLst>
      <p:ext uri="{BB962C8B-B14F-4D97-AF65-F5344CB8AC3E}">
        <p14:creationId xmlns:p14="http://schemas.microsoft.com/office/powerpoint/2010/main" val="397967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template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Roll-in = Roll-out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for policy gradient</a:t>
                </a:r>
              </a:p>
              <a:p>
                <a:r>
                  <a:rPr lang="en-US" dirty="0"/>
                  <a:t>Given an expert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at training time, what are better choices?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B7D4B1-8D4C-4021-8C64-F9F81CB81E62}"/>
              </a:ext>
            </a:extLst>
          </p:cNvPr>
          <p:cNvSpPr/>
          <p:nvPr/>
        </p:nvSpPr>
        <p:spPr>
          <a:xfrm>
            <a:off x="1694576" y="3028426"/>
            <a:ext cx="3305263" cy="193566"/>
          </a:xfrm>
          <a:custGeom>
            <a:avLst/>
            <a:gdLst>
              <a:gd name="connsiteX0" fmla="*/ 0 w 3305263"/>
              <a:gd name="connsiteY0" fmla="*/ 67112 h 193566"/>
              <a:gd name="connsiteX1" fmla="*/ 83890 w 3305263"/>
              <a:gd name="connsiteY1" fmla="*/ 25167 h 193566"/>
              <a:gd name="connsiteX2" fmla="*/ 109057 w 3305263"/>
              <a:gd name="connsiteY2" fmla="*/ 8389 h 193566"/>
              <a:gd name="connsiteX3" fmla="*/ 151002 w 3305263"/>
              <a:gd name="connsiteY3" fmla="*/ 0 h 193566"/>
              <a:gd name="connsiteX4" fmla="*/ 268448 w 3305263"/>
              <a:gd name="connsiteY4" fmla="*/ 25167 h 193566"/>
              <a:gd name="connsiteX5" fmla="*/ 343949 w 3305263"/>
              <a:gd name="connsiteY5" fmla="*/ 100668 h 193566"/>
              <a:gd name="connsiteX6" fmla="*/ 394283 w 3305263"/>
              <a:gd name="connsiteY6" fmla="*/ 151002 h 193566"/>
              <a:gd name="connsiteX7" fmla="*/ 453006 w 3305263"/>
              <a:gd name="connsiteY7" fmla="*/ 100668 h 193566"/>
              <a:gd name="connsiteX8" fmla="*/ 469784 w 3305263"/>
              <a:gd name="connsiteY8" fmla="*/ 67112 h 193566"/>
              <a:gd name="connsiteX9" fmla="*/ 570452 w 3305263"/>
              <a:gd name="connsiteY9" fmla="*/ 16778 h 193566"/>
              <a:gd name="connsiteX10" fmla="*/ 645952 w 3305263"/>
              <a:gd name="connsiteY10" fmla="*/ 33556 h 193566"/>
              <a:gd name="connsiteX11" fmla="*/ 671119 w 3305263"/>
              <a:gd name="connsiteY11" fmla="*/ 41945 h 193566"/>
              <a:gd name="connsiteX12" fmla="*/ 721453 w 3305263"/>
              <a:gd name="connsiteY12" fmla="*/ 75501 h 193566"/>
              <a:gd name="connsiteX13" fmla="*/ 746620 w 3305263"/>
              <a:gd name="connsiteY13" fmla="*/ 92279 h 193566"/>
              <a:gd name="connsiteX14" fmla="*/ 780176 w 3305263"/>
              <a:gd name="connsiteY14" fmla="*/ 100668 h 193566"/>
              <a:gd name="connsiteX15" fmla="*/ 805343 w 3305263"/>
              <a:gd name="connsiteY15" fmla="*/ 117446 h 193566"/>
              <a:gd name="connsiteX16" fmla="*/ 922789 w 3305263"/>
              <a:gd name="connsiteY16" fmla="*/ 134224 h 193566"/>
              <a:gd name="connsiteX17" fmla="*/ 1132514 w 3305263"/>
              <a:gd name="connsiteY17" fmla="*/ 134224 h 193566"/>
              <a:gd name="connsiteX18" fmla="*/ 1157681 w 3305263"/>
              <a:gd name="connsiteY18" fmla="*/ 125835 h 193566"/>
              <a:gd name="connsiteX19" fmla="*/ 1241571 w 3305263"/>
              <a:gd name="connsiteY19" fmla="*/ 83890 h 193566"/>
              <a:gd name="connsiteX20" fmla="*/ 1266738 w 3305263"/>
              <a:gd name="connsiteY20" fmla="*/ 75501 h 193566"/>
              <a:gd name="connsiteX21" fmla="*/ 1333850 w 3305263"/>
              <a:gd name="connsiteY21" fmla="*/ 41945 h 193566"/>
              <a:gd name="connsiteX22" fmla="*/ 1434518 w 3305263"/>
              <a:gd name="connsiteY22" fmla="*/ 16778 h 193566"/>
              <a:gd name="connsiteX23" fmla="*/ 1593908 w 3305263"/>
              <a:gd name="connsiteY23" fmla="*/ 25167 h 193566"/>
              <a:gd name="connsiteX24" fmla="*/ 1652631 w 3305263"/>
              <a:gd name="connsiteY24" fmla="*/ 41945 h 193566"/>
              <a:gd name="connsiteX25" fmla="*/ 1694576 w 3305263"/>
              <a:gd name="connsiteY25" fmla="*/ 58723 h 193566"/>
              <a:gd name="connsiteX26" fmla="*/ 1744910 w 3305263"/>
              <a:gd name="connsiteY26" fmla="*/ 75501 h 193566"/>
              <a:gd name="connsiteX27" fmla="*/ 1963024 w 3305263"/>
              <a:gd name="connsiteY27" fmla="*/ 67112 h 193566"/>
              <a:gd name="connsiteX28" fmla="*/ 2004969 w 3305263"/>
              <a:gd name="connsiteY28" fmla="*/ 50334 h 193566"/>
              <a:gd name="connsiteX29" fmla="*/ 2038525 w 3305263"/>
              <a:gd name="connsiteY29" fmla="*/ 41945 h 193566"/>
              <a:gd name="connsiteX30" fmla="*/ 2063692 w 3305263"/>
              <a:gd name="connsiteY30" fmla="*/ 25167 h 193566"/>
              <a:gd name="connsiteX31" fmla="*/ 2105637 w 3305263"/>
              <a:gd name="connsiteY31" fmla="*/ 33556 h 193566"/>
              <a:gd name="connsiteX32" fmla="*/ 2181138 w 3305263"/>
              <a:gd name="connsiteY32" fmla="*/ 83890 h 193566"/>
              <a:gd name="connsiteX33" fmla="*/ 2214694 w 3305263"/>
              <a:gd name="connsiteY33" fmla="*/ 100668 h 193566"/>
              <a:gd name="connsiteX34" fmla="*/ 2348918 w 3305263"/>
              <a:gd name="connsiteY34" fmla="*/ 109057 h 193566"/>
              <a:gd name="connsiteX35" fmla="*/ 2399252 w 3305263"/>
              <a:gd name="connsiteY35" fmla="*/ 142613 h 193566"/>
              <a:gd name="connsiteX36" fmla="*/ 2424418 w 3305263"/>
              <a:gd name="connsiteY36" fmla="*/ 159391 h 193566"/>
              <a:gd name="connsiteX37" fmla="*/ 2508308 w 3305263"/>
              <a:gd name="connsiteY37" fmla="*/ 151002 h 193566"/>
              <a:gd name="connsiteX38" fmla="*/ 2575420 w 3305263"/>
              <a:gd name="connsiteY38" fmla="*/ 117446 h 193566"/>
              <a:gd name="connsiteX39" fmla="*/ 2600587 w 3305263"/>
              <a:gd name="connsiteY39" fmla="*/ 100668 h 193566"/>
              <a:gd name="connsiteX40" fmla="*/ 2650921 w 3305263"/>
              <a:gd name="connsiteY40" fmla="*/ 92279 h 193566"/>
              <a:gd name="connsiteX41" fmla="*/ 2743200 w 3305263"/>
              <a:gd name="connsiteY41" fmla="*/ 100668 h 193566"/>
              <a:gd name="connsiteX42" fmla="*/ 2843868 w 3305263"/>
              <a:gd name="connsiteY42" fmla="*/ 142613 h 193566"/>
              <a:gd name="connsiteX43" fmla="*/ 2869035 w 3305263"/>
              <a:gd name="connsiteY43" fmla="*/ 151002 h 193566"/>
              <a:gd name="connsiteX44" fmla="*/ 2919369 w 3305263"/>
              <a:gd name="connsiteY44" fmla="*/ 176168 h 193566"/>
              <a:gd name="connsiteX45" fmla="*/ 2944536 w 3305263"/>
              <a:gd name="connsiteY45" fmla="*/ 192946 h 193566"/>
              <a:gd name="connsiteX46" fmla="*/ 3003259 w 3305263"/>
              <a:gd name="connsiteY46" fmla="*/ 167780 h 193566"/>
              <a:gd name="connsiteX47" fmla="*/ 3221373 w 3305263"/>
              <a:gd name="connsiteY47" fmla="*/ 192946 h 193566"/>
              <a:gd name="connsiteX48" fmla="*/ 3305263 w 3305263"/>
              <a:gd name="connsiteY48" fmla="*/ 192946 h 19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05263" h="193566">
                <a:moveTo>
                  <a:pt x="0" y="67112"/>
                </a:moveTo>
                <a:cubicBezTo>
                  <a:pt x="83846" y="35"/>
                  <a:pt x="-114" y="56668"/>
                  <a:pt x="83890" y="25167"/>
                </a:cubicBezTo>
                <a:cubicBezTo>
                  <a:pt x="93330" y="21627"/>
                  <a:pt x="99617" y="11929"/>
                  <a:pt x="109057" y="8389"/>
                </a:cubicBezTo>
                <a:cubicBezTo>
                  <a:pt x="122408" y="3382"/>
                  <a:pt x="137020" y="2796"/>
                  <a:pt x="151002" y="0"/>
                </a:cubicBezTo>
                <a:cubicBezTo>
                  <a:pt x="186148" y="3515"/>
                  <a:pt x="236984" y="-1456"/>
                  <a:pt x="268448" y="25167"/>
                </a:cubicBezTo>
                <a:cubicBezTo>
                  <a:pt x="295618" y="48157"/>
                  <a:pt x="322594" y="72195"/>
                  <a:pt x="343949" y="100668"/>
                </a:cubicBezTo>
                <a:cubicBezTo>
                  <a:pt x="375165" y="142290"/>
                  <a:pt x="357483" y="126468"/>
                  <a:pt x="394283" y="151002"/>
                </a:cubicBezTo>
                <a:cubicBezTo>
                  <a:pt x="433261" y="131513"/>
                  <a:pt x="428256" y="140268"/>
                  <a:pt x="453006" y="100668"/>
                </a:cubicBezTo>
                <a:cubicBezTo>
                  <a:pt x="459634" y="90063"/>
                  <a:pt x="460489" y="75478"/>
                  <a:pt x="469784" y="67112"/>
                </a:cubicBezTo>
                <a:cubicBezTo>
                  <a:pt x="514143" y="27189"/>
                  <a:pt x="525520" y="28011"/>
                  <a:pt x="570452" y="16778"/>
                </a:cubicBezTo>
                <a:cubicBezTo>
                  <a:pt x="595619" y="22371"/>
                  <a:pt x="620941" y="27303"/>
                  <a:pt x="645952" y="33556"/>
                </a:cubicBezTo>
                <a:cubicBezTo>
                  <a:pt x="654531" y="35701"/>
                  <a:pt x="663389" y="37651"/>
                  <a:pt x="671119" y="41945"/>
                </a:cubicBezTo>
                <a:cubicBezTo>
                  <a:pt x="688746" y="51738"/>
                  <a:pt x="704675" y="64316"/>
                  <a:pt x="721453" y="75501"/>
                </a:cubicBezTo>
                <a:cubicBezTo>
                  <a:pt x="729842" y="81094"/>
                  <a:pt x="736839" y="89834"/>
                  <a:pt x="746620" y="92279"/>
                </a:cubicBezTo>
                <a:lnTo>
                  <a:pt x="780176" y="100668"/>
                </a:lnTo>
                <a:cubicBezTo>
                  <a:pt x="788565" y="106261"/>
                  <a:pt x="796076" y="113474"/>
                  <a:pt x="805343" y="117446"/>
                </a:cubicBezTo>
                <a:cubicBezTo>
                  <a:pt x="833109" y="129346"/>
                  <a:pt x="907995" y="132745"/>
                  <a:pt x="922789" y="134224"/>
                </a:cubicBezTo>
                <a:cubicBezTo>
                  <a:pt x="1009436" y="155886"/>
                  <a:pt x="964938" y="148189"/>
                  <a:pt x="1132514" y="134224"/>
                </a:cubicBezTo>
                <a:cubicBezTo>
                  <a:pt x="1141326" y="133490"/>
                  <a:pt x="1149652" y="129541"/>
                  <a:pt x="1157681" y="125835"/>
                </a:cubicBezTo>
                <a:cubicBezTo>
                  <a:pt x="1186067" y="112734"/>
                  <a:pt x="1211911" y="93777"/>
                  <a:pt x="1241571" y="83890"/>
                </a:cubicBezTo>
                <a:cubicBezTo>
                  <a:pt x="1249960" y="81094"/>
                  <a:pt x="1258688" y="79160"/>
                  <a:pt x="1266738" y="75501"/>
                </a:cubicBezTo>
                <a:cubicBezTo>
                  <a:pt x="1289507" y="65151"/>
                  <a:pt x="1310122" y="49854"/>
                  <a:pt x="1333850" y="41945"/>
                </a:cubicBezTo>
                <a:cubicBezTo>
                  <a:pt x="1400321" y="19788"/>
                  <a:pt x="1366739" y="28074"/>
                  <a:pt x="1434518" y="16778"/>
                </a:cubicBezTo>
                <a:cubicBezTo>
                  <a:pt x="1487648" y="19574"/>
                  <a:pt x="1540904" y="20558"/>
                  <a:pt x="1593908" y="25167"/>
                </a:cubicBezTo>
                <a:cubicBezTo>
                  <a:pt x="1605383" y="26165"/>
                  <a:pt x="1640041" y="37224"/>
                  <a:pt x="1652631" y="41945"/>
                </a:cubicBezTo>
                <a:cubicBezTo>
                  <a:pt x="1666731" y="47232"/>
                  <a:pt x="1680424" y="53577"/>
                  <a:pt x="1694576" y="58723"/>
                </a:cubicBezTo>
                <a:cubicBezTo>
                  <a:pt x="1711197" y="64767"/>
                  <a:pt x="1744910" y="75501"/>
                  <a:pt x="1744910" y="75501"/>
                </a:cubicBezTo>
                <a:cubicBezTo>
                  <a:pt x="1817615" y="72705"/>
                  <a:pt x="1890604" y="74120"/>
                  <a:pt x="1963024" y="67112"/>
                </a:cubicBezTo>
                <a:cubicBezTo>
                  <a:pt x="1978013" y="65661"/>
                  <a:pt x="1990683" y="55096"/>
                  <a:pt x="2004969" y="50334"/>
                </a:cubicBezTo>
                <a:cubicBezTo>
                  <a:pt x="2015907" y="46688"/>
                  <a:pt x="2027340" y="44741"/>
                  <a:pt x="2038525" y="41945"/>
                </a:cubicBezTo>
                <a:cubicBezTo>
                  <a:pt x="2046914" y="36352"/>
                  <a:pt x="2053688" y="26418"/>
                  <a:pt x="2063692" y="25167"/>
                </a:cubicBezTo>
                <a:cubicBezTo>
                  <a:pt x="2077840" y="23398"/>
                  <a:pt x="2092656" y="27656"/>
                  <a:pt x="2105637" y="33556"/>
                </a:cubicBezTo>
                <a:cubicBezTo>
                  <a:pt x="2197916" y="75501"/>
                  <a:pt x="2122415" y="54529"/>
                  <a:pt x="2181138" y="83890"/>
                </a:cubicBezTo>
                <a:cubicBezTo>
                  <a:pt x="2192323" y="89483"/>
                  <a:pt x="2202327" y="98813"/>
                  <a:pt x="2214694" y="100668"/>
                </a:cubicBezTo>
                <a:cubicBezTo>
                  <a:pt x="2259027" y="107318"/>
                  <a:pt x="2304177" y="106261"/>
                  <a:pt x="2348918" y="109057"/>
                </a:cubicBezTo>
                <a:lnTo>
                  <a:pt x="2399252" y="142613"/>
                </a:lnTo>
                <a:lnTo>
                  <a:pt x="2424418" y="159391"/>
                </a:lnTo>
                <a:cubicBezTo>
                  <a:pt x="2452381" y="156595"/>
                  <a:pt x="2481230" y="158524"/>
                  <a:pt x="2508308" y="151002"/>
                </a:cubicBezTo>
                <a:cubicBezTo>
                  <a:pt x="2532407" y="144308"/>
                  <a:pt x="2554609" y="131320"/>
                  <a:pt x="2575420" y="117446"/>
                </a:cubicBezTo>
                <a:cubicBezTo>
                  <a:pt x="2583809" y="111853"/>
                  <a:pt x="2591022" y="103856"/>
                  <a:pt x="2600587" y="100668"/>
                </a:cubicBezTo>
                <a:cubicBezTo>
                  <a:pt x="2616724" y="95289"/>
                  <a:pt x="2634143" y="95075"/>
                  <a:pt x="2650921" y="92279"/>
                </a:cubicBezTo>
                <a:cubicBezTo>
                  <a:pt x="2681681" y="95075"/>
                  <a:pt x="2712913" y="94611"/>
                  <a:pt x="2743200" y="100668"/>
                </a:cubicBezTo>
                <a:cubicBezTo>
                  <a:pt x="2859512" y="123930"/>
                  <a:pt x="2784753" y="113055"/>
                  <a:pt x="2843868" y="142613"/>
                </a:cubicBezTo>
                <a:cubicBezTo>
                  <a:pt x="2851777" y="146568"/>
                  <a:pt x="2861126" y="147047"/>
                  <a:pt x="2869035" y="151002"/>
                </a:cubicBezTo>
                <a:cubicBezTo>
                  <a:pt x="2934076" y="183523"/>
                  <a:pt x="2856118" y="155087"/>
                  <a:pt x="2919369" y="176168"/>
                </a:cubicBezTo>
                <a:cubicBezTo>
                  <a:pt x="2927758" y="181761"/>
                  <a:pt x="2934591" y="191288"/>
                  <a:pt x="2944536" y="192946"/>
                </a:cubicBezTo>
                <a:cubicBezTo>
                  <a:pt x="2953792" y="194489"/>
                  <a:pt x="3001072" y="168873"/>
                  <a:pt x="3003259" y="167780"/>
                </a:cubicBezTo>
                <a:cubicBezTo>
                  <a:pt x="3027634" y="170827"/>
                  <a:pt x="3178463" y="190800"/>
                  <a:pt x="3221373" y="192946"/>
                </a:cubicBezTo>
                <a:cubicBezTo>
                  <a:pt x="3249301" y="194342"/>
                  <a:pt x="3277300" y="192946"/>
                  <a:pt x="3305263" y="1929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/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93AB-947F-4F50-BC8C-52ECF8BE1601}"/>
              </a:ext>
            </a:extLst>
          </p:cNvPr>
          <p:cNvCxnSpPr>
            <a:stCxn id="5" idx="7"/>
          </p:cNvCxnSpPr>
          <p:nvPr/>
        </p:nvCxnSpPr>
        <p:spPr>
          <a:xfrm flipV="1">
            <a:off x="5293418" y="2441196"/>
            <a:ext cx="897657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C7AEB-156F-4951-94F3-6D07504ED69B}"/>
              </a:ext>
            </a:extLst>
          </p:cNvPr>
          <p:cNvCxnSpPr>
            <a:stCxn id="5" idx="6"/>
          </p:cNvCxnSpPr>
          <p:nvPr/>
        </p:nvCxnSpPr>
        <p:spPr>
          <a:xfrm flipV="1">
            <a:off x="5343788" y="3221992"/>
            <a:ext cx="1115735" cy="1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2FC46-42F0-45F8-A479-F921D5BD80FD}"/>
              </a:ext>
            </a:extLst>
          </p:cNvPr>
          <p:cNvCxnSpPr>
            <a:stCxn id="5" idx="5"/>
          </p:cNvCxnSpPr>
          <p:nvPr/>
        </p:nvCxnSpPr>
        <p:spPr>
          <a:xfrm>
            <a:off x="5293418" y="3352594"/>
            <a:ext cx="1082215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FEA802-6175-4EAF-8943-EA1FF4727B61}"/>
              </a:ext>
            </a:extLst>
          </p:cNvPr>
          <p:cNvSpPr/>
          <p:nvPr/>
        </p:nvSpPr>
        <p:spPr>
          <a:xfrm>
            <a:off x="6442745" y="2743198"/>
            <a:ext cx="4420998" cy="880846"/>
          </a:xfrm>
          <a:custGeom>
            <a:avLst/>
            <a:gdLst>
              <a:gd name="connsiteX0" fmla="*/ 0 w 4420998"/>
              <a:gd name="connsiteY0" fmla="*/ 494952 h 880846"/>
              <a:gd name="connsiteX1" fmla="*/ 41945 w 4420998"/>
              <a:gd name="connsiteY1" fmla="*/ 461396 h 880846"/>
              <a:gd name="connsiteX2" fmla="*/ 67112 w 4420998"/>
              <a:gd name="connsiteY2" fmla="*/ 453008 h 880846"/>
              <a:gd name="connsiteX3" fmla="*/ 92279 w 4420998"/>
              <a:gd name="connsiteY3" fmla="*/ 461396 h 880846"/>
              <a:gd name="connsiteX4" fmla="*/ 159391 w 4420998"/>
              <a:gd name="connsiteY4" fmla="*/ 494952 h 880846"/>
              <a:gd name="connsiteX5" fmla="*/ 209725 w 4420998"/>
              <a:gd name="connsiteY5" fmla="*/ 511730 h 880846"/>
              <a:gd name="connsiteX6" fmla="*/ 234892 w 4420998"/>
              <a:gd name="connsiteY6" fmla="*/ 520119 h 880846"/>
              <a:gd name="connsiteX7" fmla="*/ 352338 w 4420998"/>
              <a:gd name="connsiteY7" fmla="*/ 511730 h 880846"/>
              <a:gd name="connsiteX8" fmla="*/ 377505 w 4420998"/>
              <a:gd name="connsiteY8" fmla="*/ 503341 h 880846"/>
              <a:gd name="connsiteX9" fmla="*/ 402672 w 4420998"/>
              <a:gd name="connsiteY9" fmla="*/ 511730 h 880846"/>
              <a:gd name="connsiteX10" fmla="*/ 469783 w 4420998"/>
              <a:gd name="connsiteY10" fmla="*/ 545286 h 880846"/>
              <a:gd name="connsiteX11" fmla="*/ 520117 w 4420998"/>
              <a:gd name="connsiteY11" fmla="*/ 536897 h 880846"/>
              <a:gd name="connsiteX12" fmla="*/ 562062 w 4420998"/>
              <a:gd name="connsiteY12" fmla="*/ 469785 h 880846"/>
              <a:gd name="connsiteX13" fmla="*/ 587229 w 4420998"/>
              <a:gd name="connsiteY13" fmla="*/ 453008 h 880846"/>
              <a:gd name="connsiteX14" fmla="*/ 612396 w 4420998"/>
              <a:gd name="connsiteY14" fmla="*/ 486563 h 880846"/>
              <a:gd name="connsiteX15" fmla="*/ 620785 w 4420998"/>
              <a:gd name="connsiteY15" fmla="*/ 520119 h 880846"/>
              <a:gd name="connsiteX16" fmla="*/ 704675 w 4420998"/>
              <a:gd name="connsiteY16" fmla="*/ 595620 h 880846"/>
              <a:gd name="connsiteX17" fmla="*/ 729842 w 4420998"/>
              <a:gd name="connsiteY17" fmla="*/ 604009 h 880846"/>
              <a:gd name="connsiteX18" fmla="*/ 1006679 w 4420998"/>
              <a:gd name="connsiteY18" fmla="*/ 620787 h 880846"/>
              <a:gd name="connsiteX19" fmla="*/ 1090569 w 4420998"/>
              <a:gd name="connsiteY19" fmla="*/ 612398 h 880846"/>
              <a:gd name="connsiteX20" fmla="*/ 1166070 w 4420998"/>
              <a:gd name="connsiteY20" fmla="*/ 578842 h 880846"/>
              <a:gd name="connsiteX21" fmla="*/ 1233182 w 4420998"/>
              <a:gd name="connsiteY21" fmla="*/ 553675 h 880846"/>
              <a:gd name="connsiteX22" fmla="*/ 1275127 w 4420998"/>
              <a:gd name="connsiteY22" fmla="*/ 545286 h 880846"/>
              <a:gd name="connsiteX23" fmla="*/ 1409350 w 4420998"/>
              <a:gd name="connsiteY23" fmla="*/ 528508 h 880846"/>
              <a:gd name="connsiteX24" fmla="*/ 1468073 w 4420998"/>
              <a:gd name="connsiteY24" fmla="*/ 494952 h 880846"/>
              <a:gd name="connsiteX25" fmla="*/ 1493240 w 4420998"/>
              <a:gd name="connsiteY25" fmla="*/ 503341 h 880846"/>
              <a:gd name="connsiteX26" fmla="*/ 1510018 w 4420998"/>
              <a:gd name="connsiteY26" fmla="*/ 536897 h 880846"/>
              <a:gd name="connsiteX27" fmla="*/ 1560352 w 4420998"/>
              <a:gd name="connsiteY27" fmla="*/ 587231 h 880846"/>
              <a:gd name="connsiteX28" fmla="*/ 1593908 w 4420998"/>
              <a:gd name="connsiteY28" fmla="*/ 595620 h 880846"/>
              <a:gd name="connsiteX29" fmla="*/ 1686187 w 4420998"/>
              <a:gd name="connsiteY29" fmla="*/ 763400 h 880846"/>
              <a:gd name="connsiteX30" fmla="*/ 1711354 w 4420998"/>
              <a:gd name="connsiteY30" fmla="*/ 796956 h 880846"/>
              <a:gd name="connsiteX31" fmla="*/ 1719743 w 4420998"/>
              <a:gd name="connsiteY31" fmla="*/ 830512 h 880846"/>
              <a:gd name="connsiteX32" fmla="*/ 1753299 w 4420998"/>
              <a:gd name="connsiteY32" fmla="*/ 880846 h 880846"/>
              <a:gd name="connsiteX33" fmla="*/ 1786855 w 4420998"/>
              <a:gd name="connsiteY33" fmla="*/ 796956 h 880846"/>
              <a:gd name="connsiteX34" fmla="*/ 1803633 w 4420998"/>
              <a:gd name="connsiteY34" fmla="*/ 771789 h 880846"/>
              <a:gd name="connsiteX35" fmla="*/ 1820411 w 4420998"/>
              <a:gd name="connsiteY35" fmla="*/ 721455 h 880846"/>
              <a:gd name="connsiteX36" fmla="*/ 1845578 w 4420998"/>
              <a:gd name="connsiteY36" fmla="*/ 671121 h 880846"/>
              <a:gd name="connsiteX37" fmla="*/ 1895912 w 4420998"/>
              <a:gd name="connsiteY37" fmla="*/ 637565 h 880846"/>
              <a:gd name="connsiteX38" fmla="*/ 1954635 w 4420998"/>
              <a:gd name="connsiteY38" fmla="*/ 620787 h 880846"/>
              <a:gd name="connsiteX39" fmla="*/ 2088859 w 4420998"/>
              <a:gd name="connsiteY39" fmla="*/ 629176 h 880846"/>
              <a:gd name="connsiteX40" fmla="*/ 2130804 w 4420998"/>
              <a:gd name="connsiteY40" fmla="*/ 645954 h 880846"/>
              <a:gd name="connsiteX41" fmla="*/ 2181138 w 4420998"/>
              <a:gd name="connsiteY41" fmla="*/ 654343 h 880846"/>
              <a:gd name="connsiteX42" fmla="*/ 2290194 w 4420998"/>
              <a:gd name="connsiteY42" fmla="*/ 671121 h 880846"/>
              <a:gd name="connsiteX43" fmla="*/ 2315361 w 4420998"/>
              <a:gd name="connsiteY43" fmla="*/ 687899 h 880846"/>
              <a:gd name="connsiteX44" fmla="*/ 2357306 w 4420998"/>
              <a:gd name="connsiteY44" fmla="*/ 696288 h 880846"/>
              <a:gd name="connsiteX45" fmla="*/ 2390862 w 4420998"/>
              <a:gd name="connsiteY45" fmla="*/ 704677 h 880846"/>
              <a:gd name="connsiteX46" fmla="*/ 2449585 w 4420998"/>
              <a:gd name="connsiteY46" fmla="*/ 738233 h 880846"/>
              <a:gd name="connsiteX47" fmla="*/ 2474752 w 4420998"/>
              <a:gd name="connsiteY47" fmla="*/ 755011 h 880846"/>
              <a:gd name="connsiteX48" fmla="*/ 2499919 w 4420998"/>
              <a:gd name="connsiteY48" fmla="*/ 763400 h 880846"/>
              <a:gd name="connsiteX49" fmla="*/ 2533475 w 4420998"/>
              <a:gd name="connsiteY49" fmla="*/ 788567 h 880846"/>
              <a:gd name="connsiteX50" fmla="*/ 2592198 w 4420998"/>
              <a:gd name="connsiteY50" fmla="*/ 805345 h 880846"/>
              <a:gd name="connsiteX51" fmla="*/ 2759978 w 4420998"/>
              <a:gd name="connsiteY51" fmla="*/ 796956 h 880846"/>
              <a:gd name="connsiteX52" fmla="*/ 2801923 w 4420998"/>
              <a:gd name="connsiteY52" fmla="*/ 788567 h 880846"/>
              <a:gd name="connsiteX53" fmla="*/ 2860646 w 4420998"/>
              <a:gd name="connsiteY53" fmla="*/ 713066 h 880846"/>
              <a:gd name="connsiteX54" fmla="*/ 2877424 w 4420998"/>
              <a:gd name="connsiteY54" fmla="*/ 687899 h 880846"/>
              <a:gd name="connsiteX55" fmla="*/ 2885813 w 4420998"/>
              <a:gd name="connsiteY55" fmla="*/ 662732 h 880846"/>
              <a:gd name="connsiteX56" fmla="*/ 2936147 w 4420998"/>
              <a:gd name="connsiteY56" fmla="*/ 612398 h 880846"/>
              <a:gd name="connsiteX57" fmla="*/ 2961314 w 4420998"/>
              <a:gd name="connsiteY57" fmla="*/ 587231 h 880846"/>
              <a:gd name="connsiteX58" fmla="*/ 3011648 w 4420998"/>
              <a:gd name="connsiteY58" fmla="*/ 562064 h 880846"/>
              <a:gd name="connsiteX59" fmla="*/ 3196205 w 4420998"/>
              <a:gd name="connsiteY59" fmla="*/ 578842 h 880846"/>
              <a:gd name="connsiteX60" fmla="*/ 3254928 w 4420998"/>
              <a:gd name="connsiteY60" fmla="*/ 604009 h 880846"/>
              <a:gd name="connsiteX61" fmla="*/ 3280095 w 4420998"/>
              <a:gd name="connsiteY61" fmla="*/ 620787 h 880846"/>
              <a:gd name="connsiteX62" fmla="*/ 3305262 w 4420998"/>
              <a:gd name="connsiteY62" fmla="*/ 629176 h 880846"/>
              <a:gd name="connsiteX63" fmla="*/ 3347207 w 4420998"/>
              <a:gd name="connsiteY63" fmla="*/ 654343 h 880846"/>
              <a:gd name="connsiteX64" fmla="*/ 3389152 w 4420998"/>
              <a:gd name="connsiteY64" fmla="*/ 671121 h 880846"/>
              <a:gd name="connsiteX65" fmla="*/ 3414319 w 4420998"/>
              <a:gd name="connsiteY65" fmla="*/ 687899 h 880846"/>
              <a:gd name="connsiteX66" fmla="*/ 3464653 w 4420998"/>
              <a:gd name="connsiteY66" fmla="*/ 704677 h 880846"/>
              <a:gd name="connsiteX67" fmla="*/ 3489820 w 4420998"/>
              <a:gd name="connsiteY67" fmla="*/ 721455 h 880846"/>
              <a:gd name="connsiteX68" fmla="*/ 3556932 w 4420998"/>
              <a:gd name="connsiteY68" fmla="*/ 738233 h 880846"/>
              <a:gd name="connsiteX69" fmla="*/ 3615655 w 4420998"/>
              <a:gd name="connsiteY69" fmla="*/ 755011 h 880846"/>
              <a:gd name="connsiteX70" fmla="*/ 3691156 w 4420998"/>
              <a:gd name="connsiteY70" fmla="*/ 771789 h 880846"/>
              <a:gd name="connsiteX71" fmla="*/ 3766657 w 4420998"/>
              <a:gd name="connsiteY71" fmla="*/ 788567 h 880846"/>
              <a:gd name="connsiteX72" fmla="*/ 3967993 w 4420998"/>
              <a:gd name="connsiteY72" fmla="*/ 780178 h 880846"/>
              <a:gd name="connsiteX73" fmla="*/ 3993160 w 4420998"/>
              <a:gd name="connsiteY73" fmla="*/ 721455 h 880846"/>
              <a:gd name="connsiteX74" fmla="*/ 4009938 w 4420998"/>
              <a:gd name="connsiteY74" fmla="*/ 696288 h 880846"/>
              <a:gd name="connsiteX75" fmla="*/ 4018327 w 4420998"/>
              <a:gd name="connsiteY75" fmla="*/ 671121 h 880846"/>
              <a:gd name="connsiteX76" fmla="*/ 4035105 w 4420998"/>
              <a:gd name="connsiteY76" fmla="*/ 637565 h 880846"/>
              <a:gd name="connsiteX77" fmla="*/ 4060272 w 4420998"/>
              <a:gd name="connsiteY77" fmla="*/ 578842 h 880846"/>
              <a:gd name="connsiteX78" fmla="*/ 4077049 w 4420998"/>
              <a:gd name="connsiteY78" fmla="*/ 503341 h 880846"/>
              <a:gd name="connsiteX79" fmla="*/ 4110605 w 4420998"/>
              <a:gd name="connsiteY79" fmla="*/ 453008 h 880846"/>
              <a:gd name="connsiteX80" fmla="*/ 4127383 w 4420998"/>
              <a:gd name="connsiteY80" fmla="*/ 377507 h 880846"/>
              <a:gd name="connsiteX81" fmla="*/ 4144161 w 4420998"/>
              <a:gd name="connsiteY81" fmla="*/ 327173 h 880846"/>
              <a:gd name="connsiteX82" fmla="*/ 4152550 w 4420998"/>
              <a:gd name="connsiteY82" fmla="*/ 302006 h 880846"/>
              <a:gd name="connsiteX83" fmla="*/ 4177717 w 4420998"/>
              <a:gd name="connsiteY83" fmla="*/ 251672 h 880846"/>
              <a:gd name="connsiteX84" fmla="*/ 4186106 w 4420998"/>
              <a:gd name="connsiteY84" fmla="*/ 218116 h 880846"/>
              <a:gd name="connsiteX85" fmla="*/ 4194495 w 4420998"/>
              <a:gd name="connsiteY85" fmla="*/ 192949 h 880846"/>
              <a:gd name="connsiteX86" fmla="*/ 4202884 w 4420998"/>
              <a:gd name="connsiteY86" fmla="*/ 151004 h 880846"/>
              <a:gd name="connsiteX87" fmla="*/ 4219662 w 4420998"/>
              <a:gd name="connsiteY87" fmla="*/ 100670 h 880846"/>
              <a:gd name="connsiteX88" fmla="*/ 4228051 w 4420998"/>
              <a:gd name="connsiteY88" fmla="*/ 75503 h 880846"/>
              <a:gd name="connsiteX89" fmla="*/ 4253218 w 4420998"/>
              <a:gd name="connsiteY89" fmla="*/ 58725 h 880846"/>
              <a:gd name="connsiteX90" fmla="*/ 4303552 w 4420998"/>
              <a:gd name="connsiteY90" fmla="*/ 16780 h 880846"/>
              <a:gd name="connsiteX91" fmla="*/ 4353886 w 4420998"/>
              <a:gd name="connsiteY91" fmla="*/ 8391 h 880846"/>
              <a:gd name="connsiteX92" fmla="*/ 4420998 w 4420998"/>
              <a:gd name="connsiteY92" fmla="*/ 2 h 8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20998" h="880846">
                <a:moveTo>
                  <a:pt x="0" y="494952"/>
                </a:moveTo>
                <a:cubicBezTo>
                  <a:pt x="13982" y="483767"/>
                  <a:pt x="26761" y="470886"/>
                  <a:pt x="41945" y="461396"/>
                </a:cubicBezTo>
                <a:cubicBezTo>
                  <a:pt x="49444" y="456709"/>
                  <a:pt x="58269" y="453008"/>
                  <a:pt x="67112" y="453008"/>
                </a:cubicBezTo>
                <a:cubicBezTo>
                  <a:pt x="75955" y="453008"/>
                  <a:pt x="84229" y="457737"/>
                  <a:pt x="92279" y="461396"/>
                </a:cubicBezTo>
                <a:cubicBezTo>
                  <a:pt x="115048" y="471745"/>
                  <a:pt x="135663" y="487043"/>
                  <a:pt x="159391" y="494952"/>
                </a:cubicBezTo>
                <a:lnTo>
                  <a:pt x="209725" y="511730"/>
                </a:lnTo>
                <a:lnTo>
                  <a:pt x="234892" y="520119"/>
                </a:lnTo>
                <a:cubicBezTo>
                  <a:pt x="274041" y="517323"/>
                  <a:pt x="313358" y="516316"/>
                  <a:pt x="352338" y="511730"/>
                </a:cubicBezTo>
                <a:cubicBezTo>
                  <a:pt x="361120" y="510697"/>
                  <a:pt x="368662" y="503341"/>
                  <a:pt x="377505" y="503341"/>
                </a:cubicBezTo>
                <a:cubicBezTo>
                  <a:pt x="386348" y="503341"/>
                  <a:pt x="394622" y="508071"/>
                  <a:pt x="402672" y="511730"/>
                </a:cubicBezTo>
                <a:cubicBezTo>
                  <a:pt x="425441" y="522080"/>
                  <a:pt x="469783" y="545286"/>
                  <a:pt x="469783" y="545286"/>
                </a:cubicBezTo>
                <a:cubicBezTo>
                  <a:pt x="486561" y="542490"/>
                  <a:pt x="505248" y="545158"/>
                  <a:pt x="520117" y="536897"/>
                </a:cubicBezTo>
                <a:cubicBezTo>
                  <a:pt x="545323" y="522894"/>
                  <a:pt x="545708" y="489410"/>
                  <a:pt x="562062" y="469785"/>
                </a:cubicBezTo>
                <a:cubicBezTo>
                  <a:pt x="568517" y="462040"/>
                  <a:pt x="578840" y="458600"/>
                  <a:pt x="587229" y="453008"/>
                </a:cubicBezTo>
                <a:cubicBezTo>
                  <a:pt x="595618" y="464193"/>
                  <a:pt x="606143" y="474058"/>
                  <a:pt x="612396" y="486563"/>
                </a:cubicBezTo>
                <a:cubicBezTo>
                  <a:pt x="617552" y="496875"/>
                  <a:pt x="614004" y="510795"/>
                  <a:pt x="620785" y="520119"/>
                </a:cubicBezTo>
                <a:cubicBezTo>
                  <a:pt x="633207" y="537200"/>
                  <a:pt x="675935" y="581250"/>
                  <a:pt x="704675" y="595620"/>
                </a:cubicBezTo>
                <a:cubicBezTo>
                  <a:pt x="712584" y="599575"/>
                  <a:pt x="721030" y="603275"/>
                  <a:pt x="729842" y="604009"/>
                </a:cubicBezTo>
                <a:cubicBezTo>
                  <a:pt x="821971" y="611686"/>
                  <a:pt x="1006679" y="620787"/>
                  <a:pt x="1006679" y="620787"/>
                </a:cubicBezTo>
                <a:cubicBezTo>
                  <a:pt x="1034642" y="617991"/>
                  <a:pt x="1063012" y="617909"/>
                  <a:pt x="1090569" y="612398"/>
                </a:cubicBezTo>
                <a:cubicBezTo>
                  <a:pt x="1113176" y="607877"/>
                  <a:pt x="1144747" y="588319"/>
                  <a:pt x="1166070" y="578842"/>
                </a:cubicBezTo>
                <a:cubicBezTo>
                  <a:pt x="1175967" y="574443"/>
                  <a:pt x="1217369" y="557628"/>
                  <a:pt x="1233182" y="553675"/>
                </a:cubicBezTo>
                <a:cubicBezTo>
                  <a:pt x="1247015" y="550217"/>
                  <a:pt x="1261098" y="547837"/>
                  <a:pt x="1275127" y="545286"/>
                </a:cubicBezTo>
                <a:cubicBezTo>
                  <a:pt x="1338726" y="533722"/>
                  <a:pt x="1332418" y="536201"/>
                  <a:pt x="1409350" y="528508"/>
                </a:cubicBezTo>
                <a:cubicBezTo>
                  <a:pt x="1422974" y="518290"/>
                  <a:pt x="1446722" y="494952"/>
                  <a:pt x="1468073" y="494952"/>
                </a:cubicBezTo>
                <a:cubicBezTo>
                  <a:pt x="1476916" y="494952"/>
                  <a:pt x="1484851" y="500545"/>
                  <a:pt x="1493240" y="503341"/>
                </a:cubicBezTo>
                <a:cubicBezTo>
                  <a:pt x="1498833" y="514526"/>
                  <a:pt x="1503390" y="526292"/>
                  <a:pt x="1510018" y="536897"/>
                </a:cubicBezTo>
                <a:cubicBezTo>
                  <a:pt x="1523756" y="558877"/>
                  <a:pt x="1536156" y="576861"/>
                  <a:pt x="1560352" y="587231"/>
                </a:cubicBezTo>
                <a:cubicBezTo>
                  <a:pt x="1570949" y="591773"/>
                  <a:pt x="1582723" y="592824"/>
                  <a:pt x="1593908" y="595620"/>
                </a:cubicBezTo>
                <a:cubicBezTo>
                  <a:pt x="1618597" y="644998"/>
                  <a:pt x="1655619" y="722643"/>
                  <a:pt x="1686187" y="763400"/>
                </a:cubicBezTo>
                <a:lnTo>
                  <a:pt x="1711354" y="796956"/>
                </a:lnTo>
                <a:cubicBezTo>
                  <a:pt x="1714150" y="808141"/>
                  <a:pt x="1714023" y="820502"/>
                  <a:pt x="1719743" y="830512"/>
                </a:cubicBezTo>
                <a:cubicBezTo>
                  <a:pt x="1770015" y="918487"/>
                  <a:pt x="1727107" y="802270"/>
                  <a:pt x="1753299" y="880846"/>
                </a:cubicBezTo>
                <a:cubicBezTo>
                  <a:pt x="1816718" y="775147"/>
                  <a:pt x="1748233" y="899949"/>
                  <a:pt x="1786855" y="796956"/>
                </a:cubicBezTo>
                <a:cubicBezTo>
                  <a:pt x="1790395" y="787516"/>
                  <a:pt x="1799538" y="781002"/>
                  <a:pt x="1803633" y="771789"/>
                </a:cubicBezTo>
                <a:cubicBezTo>
                  <a:pt x="1810816" y="755628"/>
                  <a:pt x="1814818" y="738233"/>
                  <a:pt x="1820411" y="721455"/>
                </a:cubicBezTo>
                <a:cubicBezTo>
                  <a:pt x="1826395" y="703503"/>
                  <a:pt x="1830272" y="684513"/>
                  <a:pt x="1845578" y="671121"/>
                </a:cubicBezTo>
                <a:cubicBezTo>
                  <a:pt x="1860753" y="657842"/>
                  <a:pt x="1876349" y="642456"/>
                  <a:pt x="1895912" y="637565"/>
                </a:cubicBezTo>
                <a:cubicBezTo>
                  <a:pt x="1938047" y="627031"/>
                  <a:pt x="1918530" y="632822"/>
                  <a:pt x="1954635" y="620787"/>
                </a:cubicBezTo>
                <a:cubicBezTo>
                  <a:pt x="1999376" y="623583"/>
                  <a:pt x="2044481" y="622836"/>
                  <a:pt x="2088859" y="629176"/>
                </a:cubicBezTo>
                <a:cubicBezTo>
                  <a:pt x="2103766" y="631306"/>
                  <a:pt x="2116276" y="641992"/>
                  <a:pt x="2130804" y="645954"/>
                </a:cubicBezTo>
                <a:cubicBezTo>
                  <a:pt x="2147214" y="650429"/>
                  <a:pt x="2164326" y="651757"/>
                  <a:pt x="2181138" y="654343"/>
                </a:cubicBezTo>
                <a:cubicBezTo>
                  <a:pt x="2321449" y="675929"/>
                  <a:pt x="2164658" y="650198"/>
                  <a:pt x="2290194" y="671121"/>
                </a:cubicBezTo>
                <a:cubicBezTo>
                  <a:pt x="2298583" y="676714"/>
                  <a:pt x="2305921" y="684359"/>
                  <a:pt x="2315361" y="687899"/>
                </a:cubicBezTo>
                <a:cubicBezTo>
                  <a:pt x="2328712" y="692906"/>
                  <a:pt x="2343387" y="693195"/>
                  <a:pt x="2357306" y="696288"/>
                </a:cubicBezTo>
                <a:cubicBezTo>
                  <a:pt x="2368561" y="698789"/>
                  <a:pt x="2379677" y="701881"/>
                  <a:pt x="2390862" y="704677"/>
                </a:cubicBezTo>
                <a:cubicBezTo>
                  <a:pt x="2438673" y="752488"/>
                  <a:pt x="2390436" y="712884"/>
                  <a:pt x="2449585" y="738233"/>
                </a:cubicBezTo>
                <a:cubicBezTo>
                  <a:pt x="2458852" y="742205"/>
                  <a:pt x="2465734" y="750502"/>
                  <a:pt x="2474752" y="755011"/>
                </a:cubicBezTo>
                <a:cubicBezTo>
                  <a:pt x="2482661" y="758966"/>
                  <a:pt x="2491530" y="760604"/>
                  <a:pt x="2499919" y="763400"/>
                </a:cubicBezTo>
                <a:cubicBezTo>
                  <a:pt x="2511104" y="771789"/>
                  <a:pt x="2521336" y="781630"/>
                  <a:pt x="2533475" y="788567"/>
                </a:cubicBezTo>
                <a:cubicBezTo>
                  <a:pt x="2542836" y="793916"/>
                  <a:pt x="2584934" y="803529"/>
                  <a:pt x="2592198" y="805345"/>
                </a:cubicBezTo>
                <a:cubicBezTo>
                  <a:pt x="2648125" y="802549"/>
                  <a:pt x="2704160" y="801421"/>
                  <a:pt x="2759978" y="796956"/>
                </a:cubicBezTo>
                <a:cubicBezTo>
                  <a:pt x="2774191" y="795819"/>
                  <a:pt x="2789170" y="794944"/>
                  <a:pt x="2801923" y="788567"/>
                </a:cubicBezTo>
                <a:cubicBezTo>
                  <a:pt x="2821636" y="778711"/>
                  <a:pt x="2854014" y="723013"/>
                  <a:pt x="2860646" y="713066"/>
                </a:cubicBezTo>
                <a:cubicBezTo>
                  <a:pt x="2866239" y="704677"/>
                  <a:pt x="2874236" y="697464"/>
                  <a:pt x="2877424" y="687899"/>
                </a:cubicBezTo>
                <a:cubicBezTo>
                  <a:pt x="2880220" y="679510"/>
                  <a:pt x="2880384" y="669712"/>
                  <a:pt x="2885813" y="662732"/>
                </a:cubicBezTo>
                <a:cubicBezTo>
                  <a:pt x="2900380" y="644003"/>
                  <a:pt x="2919369" y="629176"/>
                  <a:pt x="2936147" y="612398"/>
                </a:cubicBezTo>
                <a:cubicBezTo>
                  <a:pt x="2944536" y="604009"/>
                  <a:pt x="2950059" y="590983"/>
                  <a:pt x="2961314" y="587231"/>
                </a:cubicBezTo>
                <a:cubicBezTo>
                  <a:pt x="2996046" y="575654"/>
                  <a:pt x="2979123" y="583747"/>
                  <a:pt x="3011648" y="562064"/>
                </a:cubicBezTo>
                <a:cubicBezTo>
                  <a:pt x="3073167" y="567657"/>
                  <a:pt x="3134872" y="571482"/>
                  <a:pt x="3196205" y="578842"/>
                </a:cubicBezTo>
                <a:cubicBezTo>
                  <a:pt x="3211097" y="580629"/>
                  <a:pt x="3244772" y="598206"/>
                  <a:pt x="3254928" y="604009"/>
                </a:cubicBezTo>
                <a:cubicBezTo>
                  <a:pt x="3263682" y="609011"/>
                  <a:pt x="3271077" y="616278"/>
                  <a:pt x="3280095" y="620787"/>
                </a:cubicBezTo>
                <a:cubicBezTo>
                  <a:pt x="3288004" y="624742"/>
                  <a:pt x="3297353" y="625221"/>
                  <a:pt x="3305262" y="629176"/>
                </a:cubicBezTo>
                <a:cubicBezTo>
                  <a:pt x="3319846" y="636468"/>
                  <a:pt x="3332623" y="647051"/>
                  <a:pt x="3347207" y="654343"/>
                </a:cubicBezTo>
                <a:cubicBezTo>
                  <a:pt x="3360676" y="661077"/>
                  <a:pt x="3375683" y="664387"/>
                  <a:pt x="3389152" y="671121"/>
                </a:cubicBezTo>
                <a:cubicBezTo>
                  <a:pt x="3398170" y="675630"/>
                  <a:pt x="3405106" y="683804"/>
                  <a:pt x="3414319" y="687899"/>
                </a:cubicBezTo>
                <a:cubicBezTo>
                  <a:pt x="3430480" y="695082"/>
                  <a:pt x="3448492" y="697494"/>
                  <a:pt x="3464653" y="704677"/>
                </a:cubicBezTo>
                <a:cubicBezTo>
                  <a:pt x="3473866" y="708772"/>
                  <a:pt x="3480345" y="718009"/>
                  <a:pt x="3489820" y="721455"/>
                </a:cubicBezTo>
                <a:cubicBezTo>
                  <a:pt x="3511491" y="729335"/>
                  <a:pt x="3534760" y="731898"/>
                  <a:pt x="3556932" y="738233"/>
                </a:cubicBezTo>
                <a:cubicBezTo>
                  <a:pt x="3576506" y="743826"/>
                  <a:pt x="3595905" y="750074"/>
                  <a:pt x="3615655" y="755011"/>
                </a:cubicBezTo>
                <a:cubicBezTo>
                  <a:pt x="3640666" y="761264"/>
                  <a:pt x="3666035" y="765992"/>
                  <a:pt x="3691156" y="771789"/>
                </a:cubicBezTo>
                <a:cubicBezTo>
                  <a:pt x="3768163" y="789560"/>
                  <a:pt x="3676778" y="770591"/>
                  <a:pt x="3766657" y="788567"/>
                </a:cubicBezTo>
                <a:cubicBezTo>
                  <a:pt x="3833769" y="785771"/>
                  <a:pt x="3901604" y="790392"/>
                  <a:pt x="3967993" y="780178"/>
                </a:cubicBezTo>
                <a:cubicBezTo>
                  <a:pt x="3984099" y="777700"/>
                  <a:pt x="3990408" y="727876"/>
                  <a:pt x="3993160" y="721455"/>
                </a:cubicBezTo>
                <a:cubicBezTo>
                  <a:pt x="3997132" y="712188"/>
                  <a:pt x="4005429" y="705306"/>
                  <a:pt x="4009938" y="696288"/>
                </a:cubicBezTo>
                <a:cubicBezTo>
                  <a:pt x="4013893" y="688379"/>
                  <a:pt x="4014844" y="679249"/>
                  <a:pt x="4018327" y="671121"/>
                </a:cubicBezTo>
                <a:cubicBezTo>
                  <a:pt x="4023253" y="659627"/>
                  <a:pt x="4030179" y="649059"/>
                  <a:pt x="4035105" y="637565"/>
                </a:cubicBezTo>
                <a:cubicBezTo>
                  <a:pt x="4072136" y="551160"/>
                  <a:pt x="4004626" y="690133"/>
                  <a:pt x="4060272" y="578842"/>
                </a:cubicBezTo>
                <a:cubicBezTo>
                  <a:pt x="4061153" y="574435"/>
                  <a:pt x="4073102" y="511235"/>
                  <a:pt x="4077049" y="503341"/>
                </a:cubicBezTo>
                <a:cubicBezTo>
                  <a:pt x="4086067" y="485305"/>
                  <a:pt x="4110605" y="453008"/>
                  <a:pt x="4110605" y="453008"/>
                </a:cubicBezTo>
                <a:cubicBezTo>
                  <a:pt x="4115395" y="429060"/>
                  <a:pt x="4120275" y="401201"/>
                  <a:pt x="4127383" y="377507"/>
                </a:cubicBezTo>
                <a:cubicBezTo>
                  <a:pt x="4132465" y="360567"/>
                  <a:pt x="4138568" y="343951"/>
                  <a:pt x="4144161" y="327173"/>
                </a:cubicBezTo>
                <a:cubicBezTo>
                  <a:pt x="4146957" y="318784"/>
                  <a:pt x="4147645" y="309364"/>
                  <a:pt x="4152550" y="302006"/>
                </a:cubicBezTo>
                <a:cubicBezTo>
                  <a:pt x="4170933" y="274431"/>
                  <a:pt x="4169034" y="282062"/>
                  <a:pt x="4177717" y="251672"/>
                </a:cubicBezTo>
                <a:cubicBezTo>
                  <a:pt x="4180884" y="240586"/>
                  <a:pt x="4182939" y="229202"/>
                  <a:pt x="4186106" y="218116"/>
                </a:cubicBezTo>
                <a:cubicBezTo>
                  <a:pt x="4188535" y="209613"/>
                  <a:pt x="4192350" y="201528"/>
                  <a:pt x="4194495" y="192949"/>
                </a:cubicBezTo>
                <a:cubicBezTo>
                  <a:pt x="4197953" y="179116"/>
                  <a:pt x="4199132" y="164760"/>
                  <a:pt x="4202884" y="151004"/>
                </a:cubicBezTo>
                <a:cubicBezTo>
                  <a:pt x="4207537" y="133942"/>
                  <a:pt x="4214069" y="117448"/>
                  <a:pt x="4219662" y="100670"/>
                </a:cubicBezTo>
                <a:cubicBezTo>
                  <a:pt x="4222458" y="92281"/>
                  <a:pt x="4220693" y="80408"/>
                  <a:pt x="4228051" y="75503"/>
                </a:cubicBezTo>
                <a:cubicBezTo>
                  <a:pt x="4236440" y="69910"/>
                  <a:pt x="4245473" y="65180"/>
                  <a:pt x="4253218" y="58725"/>
                </a:cubicBezTo>
                <a:cubicBezTo>
                  <a:pt x="4268793" y="45746"/>
                  <a:pt x="4282724" y="23723"/>
                  <a:pt x="4303552" y="16780"/>
                </a:cubicBezTo>
                <a:cubicBezTo>
                  <a:pt x="4319689" y="11401"/>
                  <a:pt x="4337074" y="10977"/>
                  <a:pt x="4353886" y="8391"/>
                </a:cubicBezTo>
                <a:cubicBezTo>
                  <a:pt x="4410985" y="-393"/>
                  <a:pt x="4393457" y="2"/>
                  <a:pt x="4420998" y="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/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/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/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9D3E22B-2384-434D-B8E2-BB4F5B9CAD3F}"/>
              </a:ext>
            </a:extLst>
          </p:cNvPr>
          <p:cNvSpPr/>
          <p:nvPr/>
        </p:nvSpPr>
        <p:spPr>
          <a:xfrm>
            <a:off x="2092441" y="3429000"/>
            <a:ext cx="1249960" cy="901507"/>
          </a:xfrm>
          <a:prstGeom prst="wedgeEllipseCallout">
            <a:avLst>
              <a:gd name="adj1" fmla="val 27489"/>
              <a:gd name="adj2" fmla="val -8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Roll-in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61BCEC7-CD17-4A30-B4E7-AA2CA6EF2349}"/>
              </a:ext>
            </a:extLst>
          </p:cNvPr>
          <p:cNvSpPr/>
          <p:nvPr/>
        </p:nvSpPr>
        <p:spPr>
          <a:xfrm>
            <a:off x="7690583" y="2074309"/>
            <a:ext cx="1461805" cy="901507"/>
          </a:xfrm>
          <a:prstGeom prst="wedgeEllipseCallout">
            <a:avLst>
              <a:gd name="adj1" fmla="val 25476"/>
              <a:gd name="adj2" fmla="val 9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Roll-out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85CC449-5F20-40F1-B88F-1BF34B1F8E0D}"/>
              </a:ext>
            </a:extLst>
          </p:cNvPr>
          <p:cNvSpPr/>
          <p:nvPr/>
        </p:nvSpPr>
        <p:spPr>
          <a:xfrm>
            <a:off x="4501418" y="1530750"/>
            <a:ext cx="1689657" cy="901507"/>
          </a:xfrm>
          <a:prstGeom prst="wedgeEllipseCallout">
            <a:avLst>
              <a:gd name="adj1" fmla="val 27462"/>
              <a:gd name="adj2" fmla="val 8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2512980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cloning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Roll-in = Roll-out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Train a policy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[1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B7D4B1-8D4C-4021-8C64-F9F81CB81E62}"/>
              </a:ext>
            </a:extLst>
          </p:cNvPr>
          <p:cNvSpPr/>
          <p:nvPr/>
        </p:nvSpPr>
        <p:spPr>
          <a:xfrm>
            <a:off x="1694576" y="3028426"/>
            <a:ext cx="3305263" cy="193566"/>
          </a:xfrm>
          <a:custGeom>
            <a:avLst/>
            <a:gdLst>
              <a:gd name="connsiteX0" fmla="*/ 0 w 3305263"/>
              <a:gd name="connsiteY0" fmla="*/ 67112 h 193566"/>
              <a:gd name="connsiteX1" fmla="*/ 83890 w 3305263"/>
              <a:gd name="connsiteY1" fmla="*/ 25167 h 193566"/>
              <a:gd name="connsiteX2" fmla="*/ 109057 w 3305263"/>
              <a:gd name="connsiteY2" fmla="*/ 8389 h 193566"/>
              <a:gd name="connsiteX3" fmla="*/ 151002 w 3305263"/>
              <a:gd name="connsiteY3" fmla="*/ 0 h 193566"/>
              <a:gd name="connsiteX4" fmla="*/ 268448 w 3305263"/>
              <a:gd name="connsiteY4" fmla="*/ 25167 h 193566"/>
              <a:gd name="connsiteX5" fmla="*/ 343949 w 3305263"/>
              <a:gd name="connsiteY5" fmla="*/ 100668 h 193566"/>
              <a:gd name="connsiteX6" fmla="*/ 394283 w 3305263"/>
              <a:gd name="connsiteY6" fmla="*/ 151002 h 193566"/>
              <a:gd name="connsiteX7" fmla="*/ 453006 w 3305263"/>
              <a:gd name="connsiteY7" fmla="*/ 100668 h 193566"/>
              <a:gd name="connsiteX8" fmla="*/ 469784 w 3305263"/>
              <a:gd name="connsiteY8" fmla="*/ 67112 h 193566"/>
              <a:gd name="connsiteX9" fmla="*/ 570452 w 3305263"/>
              <a:gd name="connsiteY9" fmla="*/ 16778 h 193566"/>
              <a:gd name="connsiteX10" fmla="*/ 645952 w 3305263"/>
              <a:gd name="connsiteY10" fmla="*/ 33556 h 193566"/>
              <a:gd name="connsiteX11" fmla="*/ 671119 w 3305263"/>
              <a:gd name="connsiteY11" fmla="*/ 41945 h 193566"/>
              <a:gd name="connsiteX12" fmla="*/ 721453 w 3305263"/>
              <a:gd name="connsiteY12" fmla="*/ 75501 h 193566"/>
              <a:gd name="connsiteX13" fmla="*/ 746620 w 3305263"/>
              <a:gd name="connsiteY13" fmla="*/ 92279 h 193566"/>
              <a:gd name="connsiteX14" fmla="*/ 780176 w 3305263"/>
              <a:gd name="connsiteY14" fmla="*/ 100668 h 193566"/>
              <a:gd name="connsiteX15" fmla="*/ 805343 w 3305263"/>
              <a:gd name="connsiteY15" fmla="*/ 117446 h 193566"/>
              <a:gd name="connsiteX16" fmla="*/ 922789 w 3305263"/>
              <a:gd name="connsiteY16" fmla="*/ 134224 h 193566"/>
              <a:gd name="connsiteX17" fmla="*/ 1132514 w 3305263"/>
              <a:gd name="connsiteY17" fmla="*/ 134224 h 193566"/>
              <a:gd name="connsiteX18" fmla="*/ 1157681 w 3305263"/>
              <a:gd name="connsiteY18" fmla="*/ 125835 h 193566"/>
              <a:gd name="connsiteX19" fmla="*/ 1241571 w 3305263"/>
              <a:gd name="connsiteY19" fmla="*/ 83890 h 193566"/>
              <a:gd name="connsiteX20" fmla="*/ 1266738 w 3305263"/>
              <a:gd name="connsiteY20" fmla="*/ 75501 h 193566"/>
              <a:gd name="connsiteX21" fmla="*/ 1333850 w 3305263"/>
              <a:gd name="connsiteY21" fmla="*/ 41945 h 193566"/>
              <a:gd name="connsiteX22" fmla="*/ 1434518 w 3305263"/>
              <a:gd name="connsiteY22" fmla="*/ 16778 h 193566"/>
              <a:gd name="connsiteX23" fmla="*/ 1593908 w 3305263"/>
              <a:gd name="connsiteY23" fmla="*/ 25167 h 193566"/>
              <a:gd name="connsiteX24" fmla="*/ 1652631 w 3305263"/>
              <a:gd name="connsiteY24" fmla="*/ 41945 h 193566"/>
              <a:gd name="connsiteX25" fmla="*/ 1694576 w 3305263"/>
              <a:gd name="connsiteY25" fmla="*/ 58723 h 193566"/>
              <a:gd name="connsiteX26" fmla="*/ 1744910 w 3305263"/>
              <a:gd name="connsiteY26" fmla="*/ 75501 h 193566"/>
              <a:gd name="connsiteX27" fmla="*/ 1963024 w 3305263"/>
              <a:gd name="connsiteY27" fmla="*/ 67112 h 193566"/>
              <a:gd name="connsiteX28" fmla="*/ 2004969 w 3305263"/>
              <a:gd name="connsiteY28" fmla="*/ 50334 h 193566"/>
              <a:gd name="connsiteX29" fmla="*/ 2038525 w 3305263"/>
              <a:gd name="connsiteY29" fmla="*/ 41945 h 193566"/>
              <a:gd name="connsiteX30" fmla="*/ 2063692 w 3305263"/>
              <a:gd name="connsiteY30" fmla="*/ 25167 h 193566"/>
              <a:gd name="connsiteX31" fmla="*/ 2105637 w 3305263"/>
              <a:gd name="connsiteY31" fmla="*/ 33556 h 193566"/>
              <a:gd name="connsiteX32" fmla="*/ 2181138 w 3305263"/>
              <a:gd name="connsiteY32" fmla="*/ 83890 h 193566"/>
              <a:gd name="connsiteX33" fmla="*/ 2214694 w 3305263"/>
              <a:gd name="connsiteY33" fmla="*/ 100668 h 193566"/>
              <a:gd name="connsiteX34" fmla="*/ 2348918 w 3305263"/>
              <a:gd name="connsiteY34" fmla="*/ 109057 h 193566"/>
              <a:gd name="connsiteX35" fmla="*/ 2399252 w 3305263"/>
              <a:gd name="connsiteY35" fmla="*/ 142613 h 193566"/>
              <a:gd name="connsiteX36" fmla="*/ 2424418 w 3305263"/>
              <a:gd name="connsiteY36" fmla="*/ 159391 h 193566"/>
              <a:gd name="connsiteX37" fmla="*/ 2508308 w 3305263"/>
              <a:gd name="connsiteY37" fmla="*/ 151002 h 193566"/>
              <a:gd name="connsiteX38" fmla="*/ 2575420 w 3305263"/>
              <a:gd name="connsiteY38" fmla="*/ 117446 h 193566"/>
              <a:gd name="connsiteX39" fmla="*/ 2600587 w 3305263"/>
              <a:gd name="connsiteY39" fmla="*/ 100668 h 193566"/>
              <a:gd name="connsiteX40" fmla="*/ 2650921 w 3305263"/>
              <a:gd name="connsiteY40" fmla="*/ 92279 h 193566"/>
              <a:gd name="connsiteX41" fmla="*/ 2743200 w 3305263"/>
              <a:gd name="connsiteY41" fmla="*/ 100668 h 193566"/>
              <a:gd name="connsiteX42" fmla="*/ 2843868 w 3305263"/>
              <a:gd name="connsiteY42" fmla="*/ 142613 h 193566"/>
              <a:gd name="connsiteX43" fmla="*/ 2869035 w 3305263"/>
              <a:gd name="connsiteY43" fmla="*/ 151002 h 193566"/>
              <a:gd name="connsiteX44" fmla="*/ 2919369 w 3305263"/>
              <a:gd name="connsiteY44" fmla="*/ 176168 h 193566"/>
              <a:gd name="connsiteX45" fmla="*/ 2944536 w 3305263"/>
              <a:gd name="connsiteY45" fmla="*/ 192946 h 193566"/>
              <a:gd name="connsiteX46" fmla="*/ 3003259 w 3305263"/>
              <a:gd name="connsiteY46" fmla="*/ 167780 h 193566"/>
              <a:gd name="connsiteX47" fmla="*/ 3221373 w 3305263"/>
              <a:gd name="connsiteY47" fmla="*/ 192946 h 193566"/>
              <a:gd name="connsiteX48" fmla="*/ 3305263 w 3305263"/>
              <a:gd name="connsiteY48" fmla="*/ 192946 h 19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05263" h="193566">
                <a:moveTo>
                  <a:pt x="0" y="67112"/>
                </a:moveTo>
                <a:cubicBezTo>
                  <a:pt x="83846" y="35"/>
                  <a:pt x="-114" y="56668"/>
                  <a:pt x="83890" y="25167"/>
                </a:cubicBezTo>
                <a:cubicBezTo>
                  <a:pt x="93330" y="21627"/>
                  <a:pt x="99617" y="11929"/>
                  <a:pt x="109057" y="8389"/>
                </a:cubicBezTo>
                <a:cubicBezTo>
                  <a:pt x="122408" y="3382"/>
                  <a:pt x="137020" y="2796"/>
                  <a:pt x="151002" y="0"/>
                </a:cubicBezTo>
                <a:cubicBezTo>
                  <a:pt x="186148" y="3515"/>
                  <a:pt x="236984" y="-1456"/>
                  <a:pt x="268448" y="25167"/>
                </a:cubicBezTo>
                <a:cubicBezTo>
                  <a:pt x="295618" y="48157"/>
                  <a:pt x="322594" y="72195"/>
                  <a:pt x="343949" y="100668"/>
                </a:cubicBezTo>
                <a:cubicBezTo>
                  <a:pt x="375165" y="142290"/>
                  <a:pt x="357483" y="126468"/>
                  <a:pt x="394283" y="151002"/>
                </a:cubicBezTo>
                <a:cubicBezTo>
                  <a:pt x="433261" y="131513"/>
                  <a:pt x="428256" y="140268"/>
                  <a:pt x="453006" y="100668"/>
                </a:cubicBezTo>
                <a:cubicBezTo>
                  <a:pt x="459634" y="90063"/>
                  <a:pt x="460489" y="75478"/>
                  <a:pt x="469784" y="67112"/>
                </a:cubicBezTo>
                <a:cubicBezTo>
                  <a:pt x="514143" y="27189"/>
                  <a:pt x="525520" y="28011"/>
                  <a:pt x="570452" y="16778"/>
                </a:cubicBezTo>
                <a:cubicBezTo>
                  <a:pt x="595619" y="22371"/>
                  <a:pt x="620941" y="27303"/>
                  <a:pt x="645952" y="33556"/>
                </a:cubicBezTo>
                <a:cubicBezTo>
                  <a:pt x="654531" y="35701"/>
                  <a:pt x="663389" y="37651"/>
                  <a:pt x="671119" y="41945"/>
                </a:cubicBezTo>
                <a:cubicBezTo>
                  <a:pt x="688746" y="51738"/>
                  <a:pt x="704675" y="64316"/>
                  <a:pt x="721453" y="75501"/>
                </a:cubicBezTo>
                <a:cubicBezTo>
                  <a:pt x="729842" y="81094"/>
                  <a:pt x="736839" y="89834"/>
                  <a:pt x="746620" y="92279"/>
                </a:cubicBezTo>
                <a:lnTo>
                  <a:pt x="780176" y="100668"/>
                </a:lnTo>
                <a:cubicBezTo>
                  <a:pt x="788565" y="106261"/>
                  <a:pt x="796076" y="113474"/>
                  <a:pt x="805343" y="117446"/>
                </a:cubicBezTo>
                <a:cubicBezTo>
                  <a:pt x="833109" y="129346"/>
                  <a:pt x="907995" y="132745"/>
                  <a:pt x="922789" y="134224"/>
                </a:cubicBezTo>
                <a:cubicBezTo>
                  <a:pt x="1009436" y="155886"/>
                  <a:pt x="964938" y="148189"/>
                  <a:pt x="1132514" y="134224"/>
                </a:cubicBezTo>
                <a:cubicBezTo>
                  <a:pt x="1141326" y="133490"/>
                  <a:pt x="1149652" y="129541"/>
                  <a:pt x="1157681" y="125835"/>
                </a:cubicBezTo>
                <a:cubicBezTo>
                  <a:pt x="1186067" y="112734"/>
                  <a:pt x="1211911" y="93777"/>
                  <a:pt x="1241571" y="83890"/>
                </a:cubicBezTo>
                <a:cubicBezTo>
                  <a:pt x="1249960" y="81094"/>
                  <a:pt x="1258688" y="79160"/>
                  <a:pt x="1266738" y="75501"/>
                </a:cubicBezTo>
                <a:cubicBezTo>
                  <a:pt x="1289507" y="65151"/>
                  <a:pt x="1310122" y="49854"/>
                  <a:pt x="1333850" y="41945"/>
                </a:cubicBezTo>
                <a:cubicBezTo>
                  <a:pt x="1400321" y="19788"/>
                  <a:pt x="1366739" y="28074"/>
                  <a:pt x="1434518" y="16778"/>
                </a:cubicBezTo>
                <a:cubicBezTo>
                  <a:pt x="1487648" y="19574"/>
                  <a:pt x="1540904" y="20558"/>
                  <a:pt x="1593908" y="25167"/>
                </a:cubicBezTo>
                <a:cubicBezTo>
                  <a:pt x="1605383" y="26165"/>
                  <a:pt x="1640041" y="37224"/>
                  <a:pt x="1652631" y="41945"/>
                </a:cubicBezTo>
                <a:cubicBezTo>
                  <a:pt x="1666731" y="47232"/>
                  <a:pt x="1680424" y="53577"/>
                  <a:pt x="1694576" y="58723"/>
                </a:cubicBezTo>
                <a:cubicBezTo>
                  <a:pt x="1711197" y="64767"/>
                  <a:pt x="1744910" y="75501"/>
                  <a:pt x="1744910" y="75501"/>
                </a:cubicBezTo>
                <a:cubicBezTo>
                  <a:pt x="1817615" y="72705"/>
                  <a:pt x="1890604" y="74120"/>
                  <a:pt x="1963024" y="67112"/>
                </a:cubicBezTo>
                <a:cubicBezTo>
                  <a:pt x="1978013" y="65661"/>
                  <a:pt x="1990683" y="55096"/>
                  <a:pt x="2004969" y="50334"/>
                </a:cubicBezTo>
                <a:cubicBezTo>
                  <a:pt x="2015907" y="46688"/>
                  <a:pt x="2027340" y="44741"/>
                  <a:pt x="2038525" y="41945"/>
                </a:cubicBezTo>
                <a:cubicBezTo>
                  <a:pt x="2046914" y="36352"/>
                  <a:pt x="2053688" y="26418"/>
                  <a:pt x="2063692" y="25167"/>
                </a:cubicBezTo>
                <a:cubicBezTo>
                  <a:pt x="2077840" y="23398"/>
                  <a:pt x="2092656" y="27656"/>
                  <a:pt x="2105637" y="33556"/>
                </a:cubicBezTo>
                <a:cubicBezTo>
                  <a:pt x="2197916" y="75501"/>
                  <a:pt x="2122415" y="54529"/>
                  <a:pt x="2181138" y="83890"/>
                </a:cubicBezTo>
                <a:cubicBezTo>
                  <a:pt x="2192323" y="89483"/>
                  <a:pt x="2202327" y="98813"/>
                  <a:pt x="2214694" y="100668"/>
                </a:cubicBezTo>
                <a:cubicBezTo>
                  <a:pt x="2259027" y="107318"/>
                  <a:pt x="2304177" y="106261"/>
                  <a:pt x="2348918" y="109057"/>
                </a:cubicBezTo>
                <a:lnTo>
                  <a:pt x="2399252" y="142613"/>
                </a:lnTo>
                <a:lnTo>
                  <a:pt x="2424418" y="159391"/>
                </a:lnTo>
                <a:cubicBezTo>
                  <a:pt x="2452381" y="156595"/>
                  <a:pt x="2481230" y="158524"/>
                  <a:pt x="2508308" y="151002"/>
                </a:cubicBezTo>
                <a:cubicBezTo>
                  <a:pt x="2532407" y="144308"/>
                  <a:pt x="2554609" y="131320"/>
                  <a:pt x="2575420" y="117446"/>
                </a:cubicBezTo>
                <a:cubicBezTo>
                  <a:pt x="2583809" y="111853"/>
                  <a:pt x="2591022" y="103856"/>
                  <a:pt x="2600587" y="100668"/>
                </a:cubicBezTo>
                <a:cubicBezTo>
                  <a:pt x="2616724" y="95289"/>
                  <a:pt x="2634143" y="95075"/>
                  <a:pt x="2650921" y="92279"/>
                </a:cubicBezTo>
                <a:cubicBezTo>
                  <a:pt x="2681681" y="95075"/>
                  <a:pt x="2712913" y="94611"/>
                  <a:pt x="2743200" y="100668"/>
                </a:cubicBezTo>
                <a:cubicBezTo>
                  <a:pt x="2859512" y="123930"/>
                  <a:pt x="2784753" y="113055"/>
                  <a:pt x="2843868" y="142613"/>
                </a:cubicBezTo>
                <a:cubicBezTo>
                  <a:pt x="2851777" y="146568"/>
                  <a:pt x="2861126" y="147047"/>
                  <a:pt x="2869035" y="151002"/>
                </a:cubicBezTo>
                <a:cubicBezTo>
                  <a:pt x="2934076" y="183523"/>
                  <a:pt x="2856118" y="155087"/>
                  <a:pt x="2919369" y="176168"/>
                </a:cubicBezTo>
                <a:cubicBezTo>
                  <a:pt x="2927758" y="181761"/>
                  <a:pt x="2934591" y="191288"/>
                  <a:pt x="2944536" y="192946"/>
                </a:cubicBezTo>
                <a:cubicBezTo>
                  <a:pt x="2953792" y="194489"/>
                  <a:pt x="3001072" y="168873"/>
                  <a:pt x="3003259" y="167780"/>
                </a:cubicBezTo>
                <a:cubicBezTo>
                  <a:pt x="3027634" y="170827"/>
                  <a:pt x="3178463" y="190800"/>
                  <a:pt x="3221373" y="192946"/>
                </a:cubicBezTo>
                <a:cubicBezTo>
                  <a:pt x="3249301" y="194342"/>
                  <a:pt x="3277300" y="192946"/>
                  <a:pt x="3305263" y="1929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/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93AB-947F-4F50-BC8C-52ECF8BE1601}"/>
              </a:ext>
            </a:extLst>
          </p:cNvPr>
          <p:cNvCxnSpPr>
            <a:stCxn id="5" idx="7"/>
          </p:cNvCxnSpPr>
          <p:nvPr/>
        </p:nvCxnSpPr>
        <p:spPr>
          <a:xfrm flipV="1">
            <a:off x="5293418" y="2441196"/>
            <a:ext cx="897657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C7AEB-156F-4951-94F3-6D07504ED69B}"/>
              </a:ext>
            </a:extLst>
          </p:cNvPr>
          <p:cNvCxnSpPr>
            <a:stCxn id="5" idx="6"/>
          </p:cNvCxnSpPr>
          <p:nvPr/>
        </p:nvCxnSpPr>
        <p:spPr>
          <a:xfrm flipV="1">
            <a:off x="5343788" y="3221992"/>
            <a:ext cx="1115735" cy="1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2FC46-42F0-45F8-A479-F921D5BD80FD}"/>
              </a:ext>
            </a:extLst>
          </p:cNvPr>
          <p:cNvCxnSpPr>
            <a:stCxn id="5" idx="5"/>
          </p:cNvCxnSpPr>
          <p:nvPr/>
        </p:nvCxnSpPr>
        <p:spPr>
          <a:xfrm>
            <a:off x="5293418" y="3352594"/>
            <a:ext cx="1082215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FEA802-6175-4EAF-8943-EA1FF4727B61}"/>
              </a:ext>
            </a:extLst>
          </p:cNvPr>
          <p:cNvSpPr/>
          <p:nvPr/>
        </p:nvSpPr>
        <p:spPr>
          <a:xfrm>
            <a:off x="6442745" y="2743198"/>
            <a:ext cx="4420998" cy="880846"/>
          </a:xfrm>
          <a:custGeom>
            <a:avLst/>
            <a:gdLst>
              <a:gd name="connsiteX0" fmla="*/ 0 w 4420998"/>
              <a:gd name="connsiteY0" fmla="*/ 494952 h 880846"/>
              <a:gd name="connsiteX1" fmla="*/ 41945 w 4420998"/>
              <a:gd name="connsiteY1" fmla="*/ 461396 h 880846"/>
              <a:gd name="connsiteX2" fmla="*/ 67112 w 4420998"/>
              <a:gd name="connsiteY2" fmla="*/ 453008 h 880846"/>
              <a:gd name="connsiteX3" fmla="*/ 92279 w 4420998"/>
              <a:gd name="connsiteY3" fmla="*/ 461396 h 880846"/>
              <a:gd name="connsiteX4" fmla="*/ 159391 w 4420998"/>
              <a:gd name="connsiteY4" fmla="*/ 494952 h 880846"/>
              <a:gd name="connsiteX5" fmla="*/ 209725 w 4420998"/>
              <a:gd name="connsiteY5" fmla="*/ 511730 h 880846"/>
              <a:gd name="connsiteX6" fmla="*/ 234892 w 4420998"/>
              <a:gd name="connsiteY6" fmla="*/ 520119 h 880846"/>
              <a:gd name="connsiteX7" fmla="*/ 352338 w 4420998"/>
              <a:gd name="connsiteY7" fmla="*/ 511730 h 880846"/>
              <a:gd name="connsiteX8" fmla="*/ 377505 w 4420998"/>
              <a:gd name="connsiteY8" fmla="*/ 503341 h 880846"/>
              <a:gd name="connsiteX9" fmla="*/ 402672 w 4420998"/>
              <a:gd name="connsiteY9" fmla="*/ 511730 h 880846"/>
              <a:gd name="connsiteX10" fmla="*/ 469783 w 4420998"/>
              <a:gd name="connsiteY10" fmla="*/ 545286 h 880846"/>
              <a:gd name="connsiteX11" fmla="*/ 520117 w 4420998"/>
              <a:gd name="connsiteY11" fmla="*/ 536897 h 880846"/>
              <a:gd name="connsiteX12" fmla="*/ 562062 w 4420998"/>
              <a:gd name="connsiteY12" fmla="*/ 469785 h 880846"/>
              <a:gd name="connsiteX13" fmla="*/ 587229 w 4420998"/>
              <a:gd name="connsiteY13" fmla="*/ 453008 h 880846"/>
              <a:gd name="connsiteX14" fmla="*/ 612396 w 4420998"/>
              <a:gd name="connsiteY14" fmla="*/ 486563 h 880846"/>
              <a:gd name="connsiteX15" fmla="*/ 620785 w 4420998"/>
              <a:gd name="connsiteY15" fmla="*/ 520119 h 880846"/>
              <a:gd name="connsiteX16" fmla="*/ 704675 w 4420998"/>
              <a:gd name="connsiteY16" fmla="*/ 595620 h 880846"/>
              <a:gd name="connsiteX17" fmla="*/ 729842 w 4420998"/>
              <a:gd name="connsiteY17" fmla="*/ 604009 h 880846"/>
              <a:gd name="connsiteX18" fmla="*/ 1006679 w 4420998"/>
              <a:gd name="connsiteY18" fmla="*/ 620787 h 880846"/>
              <a:gd name="connsiteX19" fmla="*/ 1090569 w 4420998"/>
              <a:gd name="connsiteY19" fmla="*/ 612398 h 880846"/>
              <a:gd name="connsiteX20" fmla="*/ 1166070 w 4420998"/>
              <a:gd name="connsiteY20" fmla="*/ 578842 h 880846"/>
              <a:gd name="connsiteX21" fmla="*/ 1233182 w 4420998"/>
              <a:gd name="connsiteY21" fmla="*/ 553675 h 880846"/>
              <a:gd name="connsiteX22" fmla="*/ 1275127 w 4420998"/>
              <a:gd name="connsiteY22" fmla="*/ 545286 h 880846"/>
              <a:gd name="connsiteX23" fmla="*/ 1409350 w 4420998"/>
              <a:gd name="connsiteY23" fmla="*/ 528508 h 880846"/>
              <a:gd name="connsiteX24" fmla="*/ 1468073 w 4420998"/>
              <a:gd name="connsiteY24" fmla="*/ 494952 h 880846"/>
              <a:gd name="connsiteX25" fmla="*/ 1493240 w 4420998"/>
              <a:gd name="connsiteY25" fmla="*/ 503341 h 880846"/>
              <a:gd name="connsiteX26" fmla="*/ 1510018 w 4420998"/>
              <a:gd name="connsiteY26" fmla="*/ 536897 h 880846"/>
              <a:gd name="connsiteX27" fmla="*/ 1560352 w 4420998"/>
              <a:gd name="connsiteY27" fmla="*/ 587231 h 880846"/>
              <a:gd name="connsiteX28" fmla="*/ 1593908 w 4420998"/>
              <a:gd name="connsiteY28" fmla="*/ 595620 h 880846"/>
              <a:gd name="connsiteX29" fmla="*/ 1686187 w 4420998"/>
              <a:gd name="connsiteY29" fmla="*/ 763400 h 880846"/>
              <a:gd name="connsiteX30" fmla="*/ 1711354 w 4420998"/>
              <a:gd name="connsiteY30" fmla="*/ 796956 h 880846"/>
              <a:gd name="connsiteX31" fmla="*/ 1719743 w 4420998"/>
              <a:gd name="connsiteY31" fmla="*/ 830512 h 880846"/>
              <a:gd name="connsiteX32" fmla="*/ 1753299 w 4420998"/>
              <a:gd name="connsiteY32" fmla="*/ 880846 h 880846"/>
              <a:gd name="connsiteX33" fmla="*/ 1786855 w 4420998"/>
              <a:gd name="connsiteY33" fmla="*/ 796956 h 880846"/>
              <a:gd name="connsiteX34" fmla="*/ 1803633 w 4420998"/>
              <a:gd name="connsiteY34" fmla="*/ 771789 h 880846"/>
              <a:gd name="connsiteX35" fmla="*/ 1820411 w 4420998"/>
              <a:gd name="connsiteY35" fmla="*/ 721455 h 880846"/>
              <a:gd name="connsiteX36" fmla="*/ 1845578 w 4420998"/>
              <a:gd name="connsiteY36" fmla="*/ 671121 h 880846"/>
              <a:gd name="connsiteX37" fmla="*/ 1895912 w 4420998"/>
              <a:gd name="connsiteY37" fmla="*/ 637565 h 880846"/>
              <a:gd name="connsiteX38" fmla="*/ 1954635 w 4420998"/>
              <a:gd name="connsiteY38" fmla="*/ 620787 h 880846"/>
              <a:gd name="connsiteX39" fmla="*/ 2088859 w 4420998"/>
              <a:gd name="connsiteY39" fmla="*/ 629176 h 880846"/>
              <a:gd name="connsiteX40" fmla="*/ 2130804 w 4420998"/>
              <a:gd name="connsiteY40" fmla="*/ 645954 h 880846"/>
              <a:gd name="connsiteX41" fmla="*/ 2181138 w 4420998"/>
              <a:gd name="connsiteY41" fmla="*/ 654343 h 880846"/>
              <a:gd name="connsiteX42" fmla="*/ 2290194 w 4420998"/>
              <a:gd name="connsiteY42" fmla="*/ 671121 h 880846"/>
              <a:gd name="connsiteX43" fmla="*/ 2315361 w 4420998"/>
              <a:gd name="connsiteY43" fmla="*/ 687899 h 880846"/>
              <a:gd name="connsiteX44" fmla="*/ 2357306 w 4420998"/>
              <a:gd name="connsiteY44" fmla="*/ 696288 h 880846"/>
              <a:gd name="connsiteX45" fmla="*/ 2390862 w 4420998"/>
              <a:gd name="connsiteY45" fmla="*/ 704677 h 880846"/>
              <a:gd name="connsiteX46" fmla="*/ 2449585 w 4420998"/>
              <a:gd name="connsiteY46" fmla="*/ 738233 h 880846"/>
              <a:gd name="connsiteX47" fmla="*/ 2474752 w 4420998"/>
              <a:gd name="connsiteY47" fmla="*/ 755011 h 880846"/>
              <a:gd name="connsiteX48" fmla="*/ 2499919 w 4420998"/>
              <a:gd name="connsiteY48" fmla="*/ 763400 h 880846"/>
              <a:gd name="connsiteX49" fmla="*/ 2533475 w 4420998"/>
              <a:gd name="connsiteY49" fmla="*/ 788567 h 880846"/>
              <a:gd name="connsiteX50" fmla="*/ 2592198 w 4420998"/>
              <a:gd name="connsiteY50" fmla="*/ 805345 h 880846"/>
              <a:gd name="connsiteX51" fmla="*/ 2759978 w 4420998"/>
              <a:gd name="connsiteY51" fmla="*/ 796956 h 880846"/>
              <a:gd name="connsiteX52" fmla="*/ 2801923 w 4420998"/>
              <a:gd name="connsiteY52" fmla="*/ 788567 h 880846"/>
              <a:gd name="connsiteX53" fmla="*/ 2860646 w 4420998"/>
              <a:gd name="connsiteY53" fmla="*/ 713066 h 880846"/>
              <a:gd name="connsiteX54" fmla="*/ 2877424 w 4420998"/>
              <a:gd name="connsiteY54" fmla="*/ 687899 h 880846"/>
              <a:gd name="connsiteX55" fmla="*/ 2885813 w 4420998"/>
              <a:gd name="connsiteY55" fmla="*/ 662732 h 880846"/>
              <a:gd name="connsiteX56" fmla="*/ 2936147 w 4420998"/>
              <a:gd name="connsiteY56" fmla="*/ 612398 h 880846"/>
              <a:gd name="connsiteX57" fmla="*/ 2961314 w 4420998"/>
              <a:gd name="connsiteY57" fmla="*/ 587231 h 880846"/>
              <a:gd name="connsiteX58" fmla="*/ 3011648 w 4420998"/>
              <a:gd name="connsiteY58" fmla="*/ 562064 h 880846"/>
              <a:gd name="connsiteX59" fmla="*/ 3196205 w 4420998"/>
              <a:gd name="connsiteY59" fmla="*/ 578842 h 880846"/>
              <a:gd name="connsiteX60" fmla="*/ 3254928 w 4420998"/>
              <a:gd name="connsiteY60" fmla="*/ 604009 h 880846"/>
              <a:gd name="connsiteX61" fmla="*/ 3280095 w 4420998"/>
              <a:gd name="connsiteY61" fmla="*/ 620787 h 880846"/>
              <a:gd name="connsiteX62" fmla="*/ 3305262 w 4420998"/>
              <a:gd name="connsiteY62" fmla="*/ 629176 h 880846"/>
              <a:gd name="connsiteX63" fmla="*/ 3347207 w 4420998"/>
              <a:gd name="connsiteY63" fmla="*/ 654343 h 880846"/>
              <a:gd name="connsiteX64" fmla="*/ 3389152 w 4420998"/>
              <a:gd name="connsiteY64" fmla="*/ 671121 h 880846"/>
              <a:gd name="connsiteX65" fmla="*/ 3414319 w 4420998"/>
              <a:gd name="connsiteY65" fmla="*/ 687899 h 880846"/>
              <a:gd name="connsiteX66" fmla="*/ 3464653 w 4420998"/>
              <a:gd name="connsiteY66" fmla="*/ 704677 h 880846"/>
              <a:gd name="connsiteX67" fmla="*/ 3489820 w 4420998"/>
              <a:gd name="connsiteY67" fmla="*/ 721455 h 880846"/>
              <a:gd name="connsiteX68" fmla="*/ 3556932 w 4420998"/>
              <a:gd name="connsiteY68" fmla="*/ 738233 h 880846"/>
              <a:gd name="connsiteX69" fmla="*/ 3615655 w 4420998"/>
              <a:gd name="connsiteY69" fmla="*/ 755011 h 880846"/>
              <a:gd name="connsiteX70" fmla="*/ 3691156 w 4420998"/>
              <a:gd name="connsiteY70" fmla="*/ 771789 h 880846"/>
              <a:gd name="connsiteX71" fmla="*/ 3766657 w 4420998"/>
              <a:gd name="connsiteY71" fmla="*/ 788567 h 880846"/>
              <a:gd name="connsiteX72" fmla="*/ 3967993 w 4420998"/>
              <a:gd name="connsiteY72" fmla="*/ 780178 h 880846"/>
              <a:gd name="connsiteX73" fmla="*/ 3993160 w 4420998"/>
              <a:gd name="connsiteY73" fmla="*/ 721455 h 880846"/>
              <a:gd name="connsiteX74" fmla="*/ 4009938 w 4420998"/>
              <a:gd name="connsiteY74" fmla="*/ 696288 h 880846"/>
              <a:gd name="connsiteX75" fmla="*/ 4018327 w 4420998"/>
              <a:gd name="connsiteY75" fmla="*/ 671121 h 880846"/>
              <a:gd name="connsiteX76" fmla="*/ 4035105 w 4420998"/>
              <a:gd name="connsiteY76" fmla="*/ 637565 h 880846"/>
              <a:gd name="connsiteX77" fmla="*/ 4060272 w 4420998"/>
              <a:gd name="connsiteY77" fmla="*/ 578842 h 880846"/>
              <a:gd name="connsiteX78" fmla="*/ 4077049 w 4420998"/>
              <a:gd name="connsiteY78" fmla="*/ 503341 h 880846"/>
              <a:gd name="connsiteX79" fmla="*/ 4110605 w 4420998"/>
              <a:gd name="connsiteY79" fmla="*/ 453008 h 880846"/>
              <a:gd name="connsiteX80" fmla="*/ 4127383 w 4420998"/>
              <a:gd name="connsiteY80" fmla="*/ 377507 h 880846"/>
              <a:gd name="connsiteX81" fmla="*/ 4144161 w 4420998"/>
              <a:gd name="connsiteY81" fmla="*/ 327173 h 880846"/>
              <a:gd name="connsiteX82" fmla="*/ 4152550 w 4420998"/>
              <a:gd name="connsiteY82" fmla="*/ 302006 h 880846"/>
              <a:gd name="connsiteX83" fmla="*/ 4177717 w 4420998"/>
              <a:gd name="connsiteY83" fmla="*/ 251672 h 880846"/>
              <a:gd name="connsiteX84" fmla="*/ 4186106 w 4420998"/>
              <a:gd name="connsiteY84" fmla="*/ 218116 h 880846"/>
              <a:gd name="connsiteX85" fmla="*/ 4194495 w 4420998"/>
              <a:gd name="connsiteY85" fmla="*/ 192949 h 880846"/>
              <a:gd name="connsiteX86" fmla="*/ 4202884 w 4420998"/>
              <a:gd name="connsiteY86" fmla="*/ 151004 h 880846"/>
              <a:gd name="connsiteX87" fmla="*/ 4219662 w 4420998"/>
              <a:gd name="connsiteY87" fmla="*/ 100670 h 880846"/>
              <a:gd name="connsiteX88" fmla="*/ 4228051 w 4420998"/>
              <a:gd name="connsiteY88" fmla="*/ 75503 h 880846"/>
              <a:gd name="connsiteX89" fmla="*/ 4253218 w 4420998"/>
              <a:gd name="connsiteY89" fmla="*/ 58725 h 880846"/>
              <a:gd name="connsiteX90" fmla="*/ 4303552 w 4420998"/>
              <a:gd name="connsiteY90" fmla="*/ 16780 h 880846"/>
              <a:gd name="connsiteX91" fmla="*/ 4353886 w 4420998"/>
              <a:gd name="connsiteY91" fmla="*/ 8391 h 880846"/>
              <a:gd name="connsiteX92" fmla="*/ 4420998 w 4420998"/>
              <a:gd name="connsiteY92" fmla="*/ 2 h 8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20998" h="880846">
                <a:moveTo>
                  <a:pt x="0" y="494952"/>
                </a:moveTo>
                <a:cubicBezTo>
                  <a:pt x="13982" y="483767"/>
                  <a:pt x="26761" y="470886"/>
                  <a:pt x="41945" y="461396"/>
                </a:cubicBezTo>
                <a:cubicBezTo>
                  <a:pt x="49444" y="456709"/>
                  <a:pt x="58269" y="453008"/>
                  <a:pt x="67112" y="453008"/>
                </a:cubicBezTo>
                <a:cubicBezTo>
                  <a:pt x="75955" y="453008"/>
                  <a:pt x="84229" y="457737"/>
                  <a:pt x="92279" y="461396"/>
                </a:cubicBezTo>
                <a:cubicBezTo>
                  <a:pt x="115048" y="471745"/>
                  <a:pt x="135663" y="487043"/>
                  <a:pt x="159391" y="494952"/>
                </a:cubicBezTo>
                <a:lnTo>
                  <a:pt x="209725" y="511730"/>
                </a:lnTo>
                <a:lnTo>
                  <a:pt x="234892" y="520119"/>
                </a:lnTo>
                <a:cubicBezTo>
                  <a:pt x="274041" y="517323"/>
                  <a:pt x="313358" y="516316"/>
                  <a:pt x="352338" y="511730"/>
                </a:cubicBezTo>
                <a:cubicBezTo>
                  <a:pt x="361120" y="510697"/>
                  <a:pt x="368662" y="503341"/>
                  <a:pt x="377505" y="503341"/>
                </a:cubicBezTo>
                <a:cubicBezTo>
                  <a:pt x="386348" y="503341"/>
                  <a:pt x="394622" y="508071"/>
                  <a:pt x="402672" y="511730"/>
                </a:cubicBezTo>
                <a:cubicBezTo>
                  <a:pt x="425441" y="522080"/>
                  <a:pt x="469783" y="545286"/>
                  <a:pt x="469783" y="545286"/>
                </a:cubicBezTo>
                <a:cubicBezTo>
                  <a:pt x="486561" y="542490"/>
                  <a:pt x="505248" y="545158"/>
                  <a:pt x="520117" y="536897"/>
                </a:cubicBezTo>
                <a:cubicBezTo>
                  <a:pt x="545323" y="522894"/>
                  <a:pt x="545708" y="489410"/>
                  <a:pt x="562062" y="469785"/>
                </a:cubicBezTo>
                <a:cubicBezTo>
                  <a:pt x="568517" y="462040"/>
                  <a:pt x="578840" y="458600"/>
                  <a:pt x="587229" y="453008"/>
                </a:cubicBezTo>
                <a:cubicBezTo>
                  <a:pt x="595618" y="464193"/>
                  <a:pt x="606143" y="474058"/>
                  <a:pt x="612396" y="486563"/>
                </a:cubicBezTo>
                <a:cubicBezTo>
                  <a:pt x="617552" y="496875"/>
                  <a:pt x="614004" y="510795"/>
                  <a:pt x="620785" y="520119"/>
                </a:cubicBezTo>
                <a:cubicBezTo>
                  <a:pt x="633207" y="537200"/>
                  <a:pt x="675935" y="581250"/>
                  <a:pt x="704675" y="595620"/>
                </a:cubicBezTo>
                <a:cubicBezTo>
                  <a:pt x="712584" y="599575"/>
                  <a:pt x="721030" y="603275"/>
                  <a:pt x="729842" y="604009"/>
                </a:cubicBezTo>
                <a:cubicBezTo>
                  <a:pt x="821971" y="611686"/>
                  <a:pt x="1006679" y="620787"/>
                  <a:pt x="1006679" y="620787"/>
                </a:cubicBezTo>
                <a:cubicBezTo>
                  <a:pt x="1034642" y="617991"/>
                  <a:pt x="1063012" y="617909"/>
                  <a:pt x="1090569" y="612398"/>
                </a:cubicBezTo>
                <a:cubicBezTo>
                  <a:pt x="1113176" y="607877"/>
                  <a:pt x="1144747" y="588319"/>
                  <a:pt x="1166070" y="578842"/>
                </a:cubicBezTo>
                <a:cubicBezTo>
                  <a:pt x="1175967" y="574443"/>
                  <a:pt x="1217369" y="557628"/>
                  <a:pt x="1233182" y="553675"/>
                </a:cubicBezTo>
                <a:cubicBezTo>
                  <a:pt x="1247015" y="550217"/>
                  <a:pt x="1261098" y="547837"/>
                  <a:pt x="1275127" y="545286"/>
                </a:cubicBezTo>
                <a:cubicBezTo>
                  <a:pt x="1338726" y="533722"/>
                  <a:pt x="1332418" y="536201"/>
                  <a:pt x="1409350" y="528508"/>
                </a:cubicBezTo>
                <a:cubicBezTo>
                  <a:pt x="1422974" y="518290"/>
                  <a:pt x="1446722" y="494952"/>
                  <a:pt x="1468073" y="494952"/>
                </a:cubicBezTo>
                <a:cubicBezTo>
                  <a:pt x="1476916" y="494952"/>
                  <a:pt x="1484851" y="500545"/>
                  <a:pt x="1493240" y="503341"/>
                </a:cubicBezTo>
                <a:cubicBezTo>
                  <a:pt x="1498833" y="514526"/>
                  <a:pt x="1503390" y="526292"/>
                  <a:pt x="1510018" y="536897"/>
                </a:cubicBezTo>
                <a:cubicBezTo>
                  <a:pt x="1523756" y="558877"/>
                  <a:pt x="1536156" y="576861"/>
                  <a:pt x="1560352" y="587231"/>
                </a:cubicBezTo>
                <a:cubicBezTo>
                  <a:pt x="1570949" y="591773"/>
                  <a:pt x="1582723" y="592824"/>
                  <a:pt x="1593908" y="595620"/>
                </a:cubicBezTo>
                <a:cubicBezTo>
                  <a:pt x="1618597" y="644998"/>
                  <a:pt x="1655619" y="722643"/>
                  <a:pt x="1686187" y="763400"/>
                </a:cubicBezTo>
                <a:lnTo>
                  <a:pt x="1711354" y="796956"/>
                </a:lnTo>
                <a:cubicBezTo>
                  <a:pt x="1714150" y="808141"/>
                  <a:pt x="1714023" y="820502"/>
                  <a:pt x="1719743" y="830512"/>
                </a:cubicBezTo>
                <a:cubicBezTo>
                  <a:pt x="1770015" y="918487"/>
                  <a:pt x="1727107" y="802270"/>
                  <a:pt x="1753299" y="880846"/>
                </a:cubicBezTo>
                <a:cubicBezTo>
                  <a:pt x="1816718" y="775147"/>
                  <a:pt x="1748233" y="899949"/>
                  <a:pt x="1786855" y="796956"/>
                </a:cubicBezTo>
                <a:cubicBezTo>
                  <a:pt x="1790395" y="787516"/>
                  <a:pt x="1799538" y="781002"/>
                  <a:pt x="1803633" y="771789"/>
                </a:cubicBezTo>
                <a:cubicBezTo>
                  <a:pt x="1810816" y="755628"/>
                  <a:pt x="1814818" y="738233"/>
                  <a:pt x="1820411" y="721455"/>
                </a:cubicBezTo>
                <a:cubicBezTo>
                  <a:pt x="1826395" y="703503"/>
                  <a:pt x="1830272" y="684513"/>
                  <a:pt x="1845578" y="671121"/>
                </a:cubicBezTo>
                <a:cubicBezTo>
                  <a:pt x="1860753" y="657842"/>
                  <a:pt x="1876349" y="642456"/>
                  <a:pt x="1895912" y="637565"/>
                </a:cubicBezTo>
                <a:cubicBezTo>
                  <a:pt x="1938047" y="627031"/>
                  <a:pt x="1918530" y="632822"/>
                  <a:pt x="1954635" y="620787"/>
                </a:cubicBezTo>
                <a:cubicBezTo>
                  <a:pt x="1999376" y="623583"/>
                  <a:pt x="2044481" y="622836"/>
                  <a:pt x="2088859" y="629176"/>
                </a:cubicBezTo>
                <a:cubicBezTo>
                  <a:pt x="2103766" y="631306"/>
                  <a:pt x="2116276" y="641992"/>
                  <a:pt x="2130804" y="645954"/>
                </a:cubicBezTo>
                <a:cubicBezTo>
                  <a:pt x="2147214" y="650429"/>
                  <a:pt x="2164326" y="651757"/>
                  <a:pt x="2181138" y="654343"/>
                </a:cubicBezTo>
                <a:cubicBezTo>
                  <a:pt x="2321449" y="675929"/>
                  <a:pt x="2164658" y="650198"/>
                  <a:pt x="2290194" y="671121"/>
                </a:cubicBezTo>
                <a:cubicBezTo>
                  <a:pt x="2298583" y="676714"/>
                  <a:pt x="2305921" y="684359"/>
                  <a:pt x="2315361" y="687899"/>
                </a:cubicBezTo>
                <a:cubicBezTo>
                  <a:pt x="2328712" y="692906"/>
                  <a:pt x="2343387" y="693195"/>
                  <a:pt x="2357306" y="696288"/>
                </a:cubicBezTo>
                <a:cubicBezTo>
                  <a:pt x="2368561" y="698789"/>
                  <a:pt x="2379677" y="701881"/>
                  <a:pt x="2390862" y="704677"/>
                </a:cubicBezTo>
                <a:cubicBezTo>
                  <a:pt x="2438673" y="752488"/>
                  <a:pt x="2390436" y="712884"/>
                  <a:pt x="2449585" y="738233"/>
                </a:cubicBezTo>
                <a:cubicBezTo>
                  <a:pt x="2458852" y="742205"/>
                  <a:pt x="2465734" y="750502"/>
                  <a:pt x="2474752" y="755011"/>
                </a:cubicBezTo>
                <a:cubicBezTo>
                  <a:pt x="2482661" y="758966"/>
                  <a:pt x="2491530" y="760604"/>
                  <a:pt x="2499919" y="763400"/>
                </a:cubicBezTo>
                <a:cubicBezTo>
                  <a:pt x="2511104" y="771789"/>
                  <a:pt x="2521336" y="781630"/>
                  <a:pt x="2533475" y="788567"/>
                </a:cubicBezTo>
                <a:cubicBezTo>
                  <a:pt x="2542836" y="793916"/>
                  <a:pt x="2584934" y="803529"/>
                  <a:pt x="2592198" y="805345"/>
                </a:cubicBezTo>
                <a:cubicBezTo>
                  <a:pt x="2648125" y="802549"/>
                  <a:pt x="2704160" y="801421"/>
                  <a:pt x="2759978" y="796956"/>
                </a:cubicBezTo>
                <a:cubicBezTo>
                  <a:pt x="2774191" y="795819"/>
                  <a:pt x="2789170" y="794944"/>
                  <a:pt x="2801923" y="788567"/>
                </a:cubicBezTo>
                <a:cubicBezTo>
                  <a:pt x="2821636" y="778711"/>
                  <a:pt x="2854014" y="723013"/>
                  <a:pt x="2860646" y="713066"/>
                </a:cubicBezTo>
                <a:cubicBezTo>
                  <a:pt x="2866239" y="704677"/>
                  <a:pt x="2874236" y="697464"/>
                  <a:pt x="2877424" y="687899"/>
                </a:cubicBezTo>
                <a:cubicBezTo>
                  <a:pt x="2880220" y="679510"/>
                  <a:pt x="2880384" y="669712"/>
                  <a:pt x="2885813" y="662732"/>
                </a:cubicBezTo>
                <a:cubicBezTo>
                  <a:pt x="2900380" y="644003"/>
                  <a:pt x="2919369" y="629176"/>
                  <a:pt x="2936147" y="612398"/>
                </a:cubicBezTo>
                <a:cubicBezTo>
                  <a:pt x="2944536" y="604009"/>
                  <a:pt x="2950059" y="590983"/>
                  <a:pt x="2961314" y="587231"/>
                </a:cubicBezTo>
                <a:cubicBezTo>
                  <a:pt x="2996046" y="575654"/>
                  <a:pt x="2979123" y="583747"/>
                  <a:pt x="3011648" y="562064"/>
                </a:cubicBezTo>
                <a:cubicBezTo>
                  <a:pt x="3073167" y="567657"/>
                  <a:pt x="3134872" y="571482"/>
                  <a:pt x="3196205" y="578842"/>
                </a:cubicBezTo>
                <a:cubicBezTo>
                  <a:pt x="3211097" y="580629"/>
                  <a:pt x="3244772" y="598206"/>
                  <a:pt x="3254928" y="604009"/>
                </a:cubicBezTo>
                <a:cubicBezTo>
                  <a:pt x="3263682" y="609011"/>
                  <a:pt x="3271077" y="616278"/>
                  <a:pt x="3280095" y="620787"/>
                </a:cubicBezTo>
                <a:cubicBezTo>
                  <a:pt x="3288004" y="624742"/>
                  <a:pt x="3297353" y="625221"/>
                  <a:pt x="3305262" y="629176"/>
                </a:cubicBezTo>
                <a:cubicBezTo>
                  <a:pt x="3319846" y="636468"/>
                  <a:pt x="3332623" y="647051"/>
                  <a:pt x="3347207" y="654343"/>
                </a:cubicBezTo>
                <a:cubicBezTo>
                  <a:pt x="3360676" y="661077"/>
                  <a:pt x="3375683" y="664387"/>
                  <a:pt x="3389152" y="671121"/>
                </a:cubicBezTo>
                <a:cubicBezTo>
                  <a:pt x="3398170" y="675630"/>
                  <a:pt x="3405106" y="683804"/>
                  <a:pt x="3414319" y="687899"/>
                </a:cubicBezTo>
                <a:cubicBezTo>
                  <a:pt x="3430480" y="695082"/>
                  <a:pt x="3448492" y="697494"/>
                  <a:pt x="3464653" y="704677"/>
                </a:cubicBezTo>
                <a:cubicBezTo>
                  <a:pt x="3473866" y="708772"/>
                  <a:pt x="3480345" y="718009"/>
                  <a:pt x="3489820" y="721455"/>
                </a:cubicBezTo>
                <a:cubicBezTo>
                  <a:pt x="3511491" y="729335"/>
                  <a:pt x="3534760" y="731898"/>
                  <a:pt x="3556932" y="738233"/>
                </a:cubicBezTo>
                <a:cubicBezTo>
                  <a:pt x="3576506" y="743826"/>
                  <a:pt x="3595905" y="750074"/>
                  <a:pt x="3615655" y="755011"/>
                </a:cubicBezTo>
                <a:cubicBezTo>
                  <a:pt x="3640666" y="761264"/>
                  <a:pt x="3666035" y="765992"/>
                  <a:pt x="3691156" y="771789"/>
                </a:cubicBezTo>
                <a:cubicBezTo>
                  <a:pt x="3768163" y="789560"/>
                  <a:pt x="3676778" y="770591"/>
                  <a:pt x="3766657" y="788567"/>
                </a:cubicBezTo>
                <a:cubicBezTo>
                  <a:pt x="3833769" y="785771"/>
                  <a:pt x="3901604" y="790392"/>
                  <a:pt x="3967993" y="780178"/>
                </a:cubicBezTo>
                <a:cubicBezTo>
                  <a:pt x="3984099" y="777700"/>
                  <a:pt x="3990408" y="727876"/>
                  <a:pt x="3993160" y="721455"/>
                </a:cubicBezTo>
                <a:cubicBezTo>
                  <a:pt x="3997132" y="712188"/>
                  <a:pt x="4005429" y="705306"/>
                  <a:pt x="4009938" y="696288"/>
                </a:cubicBezTo>
                <a:cubicBezTo>
                  <a:pt x="4013893" y="688379"/>
                  <a:pt x="4014844" y="679249"/>
                  <a:pt x="4018327" y="671121"/>
                </a:cubicBezTo>
                <a:cubicBezTo>
                  <a:pt x="4023253" y="659627"/>
                  <a:pt x="4030179" y="649059"/>
                  <a:pt x="4035105" y="637565"/>
                </a:cubicBezTo>
                <a:cubicBezTo>
                  <a:pt x="4072136" y="551160"/>
                  <a:pt x="4004626" y="690133"/>
                  <a:pt x="4060272" y="578842"/>
                </a:cubicBezTo>
                <a:cubicBezTo>
                  <a:pt x="4061153" y="574435"/>
                  <a:pt x="4073102" y="511235"/>
                  <a:pt x="4077049" y="503341"/>
                </a:cubicBezTo>
                <a:cubicBezTo>
                  <a:pt x="4086067" y="485305"/>
                  <a:pt x="4110605" y="453008"/>
                  <a:pt x="4110605" y="453008"/>
                </a:cubicBezTo>
                <a:cubicBezTo>
                  <a:pt x="4115395" y="429060"/>
                  <a:pt x="4120275" y="401201"/>
                  <a:pt x="4127383" y="377507"/>
                </a:cubicBezTo>
                <a:cubicBezTo>
                  <a:pt x="4132465" y="360567"/>
                  <a:pt x="4138568" y="343951"/>
                  <a:pt x="4144161" y="327173"/>
                </a:cubicBezTo>
                <a:cubicBezTo>
                  <a:pt x="4146957" y="318784"/>
                  <a:pt x="4147645" y="309364"/>
                  <a:pt x="4152550" y="302006"/>
                </a:cubicBezTo>
                <a:cubicBezTo>
                  <a:pt x="4170933" y="274431"/>
                  <a:pt x="4169034" y="282062"/>
                  <a:pt x="4177717" y="251672"/>
                </a:cubicBezTo>
                <a:cubicBezTo>
                  <a:pt x="4180884" y="240586"/>
                  <a:pt x="4182939" y="229202"/>
                  <a:pt x="4186106" y="218116"/>
                </a:cubicBezTo>
                <a:cubicBezTo>
                  <a:pt x="4188535" y="209613"/>
                  <a:pt x="4192350" y="201528"/>
                  <a:pt x="4194495" y="192949"/>
                </a:cubicBezTo>
                <a:cubicBezTo>
                  <a:pt x="4197953" y="179116"/>
                  <a:pt x="4199132" y="164760"/>
                  <a:pt x="4202884" y="151004"/>
                </a:cubicBezTo>
                <a:cubicBezTo>
                  <a:pt x="4207537" y="133942"/>
                  <a:pt x="4214069" y="117448"/>
                  <a:pt x="4219662" y="100670"/>
                </a:cubicBezTo>
                <a:cubicBezTo>
                  <a:pt x="4222458" y="92281"/>
                  <a:pt x="4220693" y="80408"/>
                  <a:pt x="4228051" y="75503"/>
                </a:cubicBezTo>
                <a:cubicBezTo>
                  <a:pt x="4236440" y="69910"/>
                  <a:pt x="4245473" y="65180"/>
                  <a:pt x="4253218" y="58725"/>
                </a:cubicBezTo>
                <a:cubicBezTo>
                  <a:pt x="4268793" y="45746"/>
                  <a:pt x="4282724" y="23723"/>
                  <a:pt x="4303552" y="16780"/>
                </a:cubicBezTo>
                <a:cubicBezTo>
                  <a:pt x="4319689" y="11401"/>
                  <a:pt x="4337074" y="10977"/>
                  <a:pt x="4353886" y="8391"/>
                </a:cubicBezTo>
                <a:cubicBezTo>
                  <a:pt x="4410985" y="-393"/>
                  <a:pt x="4393457" y="2"/>
                  <a:pt x="4420998" y="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/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/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/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9D3E22B-2384-434D-B8E2-BB4F5B9CAD3F}"/>
              </a:ext>
            </a:extLst>
          </p:cNvPr>
          <p:cNvSpPr/>
          <p:nvPr/>
        </p:nvSpPr>
        <p:spPr>
          <a:xfrm>
            <a:off x="2092441" y="3429000"/>
            <a:ext cx="1249960" cy="901507"/>
          </a:xfrm>
          <a:prstGeom prst="wedgeEllipseCallout">
            <a:avLst>
              <a:gd name="adj1" fmla="val 27489"/>
              <a:gd name="adj2" fmla="val -8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Roll-in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61BCEC7-CD17-4A30-B4E7-AA2CA6EF2349}"/>
              </a:ext>
            </a:extLst>
          </p:cNvPr>
          <p:cNvSpPr/>
          <p:nvPr/>
        </p:nvSpPr>
        <p:spPr>
          <a:xfrm>
            <a:off x="7690583" y="2074309"/>
            <a:ext cx="1461805" cy="901507"/>
          </a:xfrm>
          <a:prstGeom prst="wedgeEllipseCallout">
            <a:avLst>
              <a:gd name="adj1" fmla="val 25476"/>
              <a:gd name="adj2" fmla="val 9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Roll-out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85CC449-5F20-40F1-B88F-1BF34B1F8E0D}"/>
              </a:ext>
            </a:extLst>
          </p:cNvPr>
          <p:cNvSpPr/>
          <p:nvPr/>
        </p:nvSpPr>
        <p:spPr>
          <a:xfrm>
            <a:off x="4501418" y="1530750"/>
            <a:ext cx="1689657" cy="901507"/>
          </a:xfrm>
          <a:prstGeom prst="wedgeEllipseCallout">
            <a:avLst>
              <a:gd name="adj1" fmla="val 27462"/>
              <a:gd name="adj2" fmla="val 8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282560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cloning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 a policy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[1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Can be done with just demonstrations without access to expert</a:t>
                </a:r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C"/>
                </a:pPr>
                <a:r>
                  <a:rPr lang="en-US" dirty="0"/>
                  <a:t>Policy improvement = multiclass classification</a:t>
                </a:r>
              </a:p>
              <a:p>
                <a:endParaRPr lang="en-US" dirty="0"/>
              </a:p>
              <a:p>
                <a:pPr>
                  <a:buClr>
                    <a:srgbClr val="FF0000"/>
                  </a:buClr>
                  <a:buFont typeface="Wingdings" panose="05000000000000000000" pitchFamily="2" charset="2"/>
                  <a:buChar char="D"/>
                </a:pPr>
                <a:r>
                  <a:rPr lang="en-US" dirty="0"/>
                  <a:t>Leads to compounding errors if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imitate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well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90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CF015CE-5120-462F-9C74-21A01FB86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633"/>
                <a:ext cx="10515600" cy="4351338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takes actions in red. Rewards only in leaf nodes.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makes mistake at root, no information on how to act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CF015CE-5120-462F-9C74-21A01FB86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633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EC1ECD3-7A5E-4FCF-A16A-7F1E1463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Compounding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2E3E0A5-77FE-4098-94BF-6FA99A1ED4F7}"/>
                  </a:ext>
                </a:extLst>
              </p:cNvPr>
              <p:cNvSpPr/>
              <p:nvPr/>
            </p:nvSpPr>
            <p:spPr>
              <a:xfrm>
                <a:off x="6023295" y="1803633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2E3E0A5-77FE-4098-94BF-6FA99A1ED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5" y="1803633"/>
                <a:ext cx="503339" cy="4865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37B3E8-0252-467C-8728-F0A3AE4D800B}"/>
                  </a:ext>
                </a:extLst>
              </p:cNvPr>
              <p:cNvSpPr/>
              <p:nvPr/>
            </p:nvSpPr>
            <p:spPr>
              <a:xfrm>
                <a:off x="4927136" y="2685875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37B3E8-0252-467C-8728-F0A3AE4D8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36" y="2685875"/>
                <a:ext cx="503339" cy="4865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FB0FD0-33C2-4177-A5CB-B37351BFA2A5}"/>
                  </a:ext>
                </a:extLst>
              </p:cNvPr>
              <p:cNvSpPr/>
              <p:nvPr/>
            </p:nvSpPr>
            <p:spPr>
              <a:xfrm>
                <a:off x="6892952" y="2685874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FB0FD0-33C2-4177-A5CB-B37351BFA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52" y="2685874"/>
                <a:ext cx="503339" cy="4865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72E7F8-1D39-4360-8981-96F86748891C}"/>
                  </a:ext>
                </a:extLst>
              </p:cNvPr>
              <p:cNvSpPr/>
              <p:nvPr/>
            </p:nvSpPr>
            <p:spPr>
              <a:xfrm>
                <a:off x="4356685" y="3610064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72E7F8-1D39-4360-8981-96F867488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685" y="3610064"/>
                <a:ext cx="503339" cy="4865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2FCDCB-4F38-48D0-B6E2-D29AE65C971E}"/>
                  </a:ext>
                </a:extLst>
              </p:cNvPr>
              <p:cNvSpPr/>
              <p:nvPr/>
            </p:nvSpPr>
            <p:spPr>
              <a:xfrm>
                <a:off x="5519956" y="3610063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2FCDCB-4F38-48D0-B6E2-D29AE65C9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56" y="3610063"/>
                <a:ext cx="503339" cy="4865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4D62CB-42CB-472D-9AFC-046C2E42030C}"/>
                  </a:ext>
                </a:extLst>
              </p:cNvPr>
              <p:cNvSpPr/>
              <p:nvPr/>
            </p:nvSpPr>
            <p:spPr>
              <a:xfrm>
                <a:off x="6274965" y="3610062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4D62CB-42CB-472D-9AFC-046C2E420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5" y="3610062"/>
                <a:ext cx="503339" cy="48656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3CFA37-A798-4ADF-9155-4545E99BDACF}"/>
                  </a:ext>
                </a:extLst>
              </p:cNvPr>
              <p:cNvSpPr/>
              <p:nvPr/>
            </p:nvSpPr>
            <p:spPr>
              <a:xfrm>
                <a:off x="7438236" y="3610061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3CFA37-A798-4ADF-9155-4545E99BD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6" y="3610061"/>
                <a:ext cx="503339" cy="48656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808425-D260-4C48-80A1-2EC0F64ED12D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5356763" y="2218939"/>
            <a:ext cx="740244" cy="538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76D41C-33C1-4378-B484-52F080FCD6DB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4608355" y="3101181"/>
            <a:ext cx="392493" cy="5088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88D484-618F-45DA-A3A9-9D716933A5B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5356763" y="3101181"/>
            <a:ext cx="414863" cy="508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7493E5-61C5-433E-AF8F-B93153FEAC74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6452922" y="2218939"/>
            <a:ext cx="691700" cy="46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63F18-41EC-4497-A6C5-C1199116A24C}"/>
              </a:ext>
            </a:extLst>
          </p:cNvPr>
          <p:cNvCxnSpPr>
            <a:cxnSpLocks/>
            <a:stCxn id="24" idx="3"/>
            <a:endCxn id="27" idx="0"/>
          </p:cNvCxnSpPr>
          <p:nvPr/>
        </p:nvCxnSpPr>
        <p:spPr>
          <a:xfrm flipH="1">
            <a:off x="6526635" y="3101180"/>
            <a:ext cx="440029" cy="508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ABF0E5-4994-4273-91AC-C583DDA04BE6}"/>
              </a:ext>
            </a:extLst>
          </p:cNvPr>
          <p:cNvCxnSpPr>
            <a:cxnSpLocks/>
            <a:stCxn id="24" idx="5"/>
            <a:endCxn id="28" idx="0"/>
          </p:cNvCxnSpPr>
          <p:nvPr/>
        </p:nvCxnSpPr>
        <p:spPr>
          <a:xfrm>
            <a:off x="7322579" y="3101180"/>
            <a:ext cx="367327" cy="508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D1E19C-E99A-42CF-B5DC-CAC124DDA290}"/>
              </a:ext>
            </a:extLst>
          </p:cNvPr>
          <p:cNvSpPr txBox="1"/>
          <p:nvPr/>
        </p:nvSpPr>
        <p:spPr>
          <a:xfrm>
            <a:off x="4356685" y="4118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2E2653-4A22-4462-A6DA-74FC0C89003D}"/>
              </a:ext>
            </a:extLst>
          </p:cNvPr>
          <p:cNvSpPr txBox="1"/>
          <p:nvPr/>
        </p:nvSpPr>
        <p:spPr>
          <a:xfrm>
            <a:off x="7539062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6753D7-03B2-4AAC-8594-3DA0740DEA05}"/>
              </a:ext>
            </a:extLst>
          </p:cNvPr>
          <p:cNvSpPr txBox="1"/>
          <p:nvPr/>
        </p:nvSpPr>
        <p:spPr>
          <a:xfrm>
            <a:off x="5576042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AA1B5-58F2-4EED-9EE7-E1C00241BE80}"/>
              </a:ext>
            </a:extLst>
          </p:cNvPr>
          <p:cNvSpPr txBox="1"/>
          <p:nvPr/>
        </p:nvSpPr>
        <p:spPr>
          <a:xfrm>
            <a:off x="6361600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81320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AggreVaTe</a:t>
            </a:r>
            <a:r>
              <a:rPr lang="en-US" dirty="0"/>
              <a:t> (Ross and </a:t>
            </a:r>
            <a:r>
              <a:rPr lang="en-US" dirty="0" err="1"/>
              <a:t>Bagnell</a:t>
            </a:r>
            <a:r>
              <a:rPr lang="en-US" dirty="0"/>
              <a:t>, 2014)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Roll-in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Roll-out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Train a policy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B7D4B1-8D4C-4021-8C64-F9F81CB81E62}"/>
              </a:ext>
            </a:extLst>
          </p:cNvPr>
          <p:cNvSpPr/>
          <p:nvPr/>
        </p:nvSpPr>
        <p:spPr>
          <a:xfrm>
            <a:off x="1694576" y="3028426"/>
            <a:ext cx="3305263" cy="193566"/>
          </a:xfrm>
          <a:custGeom>
            <a:avLst/>
            <a:gdLst>
              <a:gd name="connsiteX0" fmla="*/ 0 w 3305263"/>
              <a:gd name="connsiteY0" fmla="*/ 67112 h 193566"/>
              <a:gd name="connsiteX1" fmla="*/ 83890 w 3305263"/>
              <a:gd name="connsiteY1" fmla="*/ 25167 h 193566"/>
              <a:gd name="connsiteX2" fmla="*/ 109057 w 3305263"/>
              <a:gd name="connsiteY2" fmla="*/ 8389 h 193566"/>
              <a:gd name="connsiteX3" fmla="*/ 151002 w 3305263"/>
              <a:gd name="connsiteY3" fmla="*/ 0 h 193566"/>
              <a:gd name="connsiteX4" fmla="*/ 268448 w 3305263"/>
              <a:gd name="connsiteY4" fmla="*/ 25167 h 193566"/>
              <a:gd name="connsiteX5" fmla="*/ 343949 w 3305263"/>
              <a:gd name="connsiteY5" fmla="*/ 100668 h 193566"/>
              <a:gd name="connsiteX6" fmla="*/ 394283 w 3305263"/>
              <a:gd name="connsiteY6" fmla="*/ 151002 h 193566"/>
              <a:gd name="connsiteX7" fmla="*/ 453006 w 3305263"/>
              <a:gd name="connsiteY7" fmla="*/ 100668 h 193566"/>
              <a:gd name="connsiteX8" fmla="*/ 469784 w 3305263"/>
              <a:gd name="connsiteY8" fmla="*/ 67112 h 193566"/>
              <a:gd name="connsiteX9" fmla="*/ 570452 w 3305263"/>
              <a:gd name="connsiteY9" fmla="*/ 16778 h 193566"/>
              <a:gd name="connsiteX10" fmla="*/ 645952 w 3305263"/>
              <a:gd name="connsiteY10" fmla="*/ 33556 h 193566"/>
              <a:gd name="connsiteX11" fmla="*/ 671119 w 3305263"/>
              <a:gd name="connsiteY11" fmla="*/ 41945 h 193566"/>
              <a:gd name="connsiteX12" fmla="*/ 721453 w 3305263"/>
              <a:gd name="connsiteY12" fmla="*/ 75501 h 193566"/>
              <a:gd name="connsiteX13" fmla="*/ 746620 w 3305263"/>
              <a:gd name="connsiteY13" fmla="*/ 92279 h 193566"/>
              <a:gd name="connsiteX14" fmla="*/ 780176 w 3305263"/>
              <a:gd name="connsiteY14" fmla="*/ 100668 h 193566"/>
              <a:gd name="connsiteX15" fmla="*/ 805343 w 3305263"/>
              <a:gd name="connsiteY15" fmla="*/ 117446 h 193566"/>
              <a:gd name="connsiteX16" fmla="*/ 922789 w 3305263"/>
              <a:gd name="connsiteY16" fmla="*/ 134224 h 193566"/>
              <a:gd name="connsiteX17" fmla="*/ 1132514 w 3305263"/>
              <a:gd name="connsiteY17" fmla="*/ 134224 h 193566"/>
              <a:gd name="connsiteX18" fmla="*/ 1157681 w 3305263"/>
              <a:gd name="connsiteY18" fmla="*/ 125835 h 193566"/>
              <a:gd name="connsiteX19" fmla="*/ 1241571 w 3305263"/>
              <a:gd name="connsiteY19" fmla="*/ 83890 h 193566"/>
              <a:gd name="connsiteX20" fmla="*/ 1266738 w 3305263"/>
              <a:gd name="connsiteY20" fmla="*/ 75501 h 193566"/>
              <a:gd name="connsiteX21" fmla="*/ 1333850 w 3305263"/>
              <a:gd name="connsiteY21" fmla="*/ 41945 h 193566"/>
              <a:gd name="connsiteX22" fmla="*/ 1434518 w 3305263"/>
              <a:gd name="connsiteY22" fmla="*/ 16778 h 193566"/>
              <a:gd name="connsiteX23" fmla="*/ 1593908 w 3305263"/>
              <a:gd name="connsiteY23" fmla="*/ 25167 h 193566"/>
              <a:gd name="connsiteX24" fmla="*/ 1652631 w 3305263"/>
              <a:gd name="connsiteY24" fmla="*/ 41945 h 193566"/>
              <a:gd name="connsiteX25" fmla="*/ 1694576 w 3305263"/>
              <a:gd name="connsiteY25" fmla="*/ 58723 h 193566"/>
              <a:gd name="connsiteX26" fmla="*/ 1744910 w 3305263"/>
              <a:gd name="connsiteY26" fmla="*/ 75501 h 193566"/>
              <a:gd name="connsiteX27" fmla="*/ 1963024 w 3305263"/>
              <a:gd name="connsiteY27" fmla="*/ 67112 h 193566"/>
              <a:gd name="connsiteX28" fmla="*/ 2004969 w 3305263"/>
              <a:gd name="connsiteY28" fmla="*/ 50334 h 193566"/>
              <a:gd name="connsiteX29" fmla="*/ 2038525 w 3305263"/>
              <a:gd name="connsiteY29" fmla="*/ 41945 h 193566"/>
              <a:gd name="connsiteX30" fmla="*/ 2063692 w 3305263"/>
              <a:gd name="connsiteY30" fmla="*/ 25167 h 193566"/>
              <a:gd name="connsiteX31" fmla="*/ 2105637 w 3305263"/>
              <a:gd name="connsiteY31" fmla="*/ 33556 h 193566"/>
              <a:gd name="connsiteX32" fmla="*/ 2181138 w 3305263"/>
              <a:gd name="connsiteY32" fmla="*/ 83890 h 193566"/>
              <a:gd name="connsiteX33" fmla="*/ 2214694 w 3305263"/>
              <a:gd name="connsiteY33" fmla="*/ 100668 h 193566"/>
              <a:gd name="connsiteX34" fmla="*/ 2348918 w 3305263"/>
              <a:gd name="connsiteY34" fmla="*/ 109057 h 193566"/>
              <a:gd name="connsiteX35" fmla="*/ 2399252 w 3305263"/>
              <a:gd name="connsiteY35" fmla="*/ 142613 h 193566"/>
              <a:gd name="connsiteX36" fmla="*/ 2424418 w 3305263"/>
              <a:gd name="connsiteY36" fmla="*/ 159391 h 193566"/>
              <a:gd name="connsiteX37" fmla="*/ 2508308 w 3305263"/>
              <a:gd name="connsiteY37" fmla="*/ 151002 h 193566"/>
              <a:gd name="connsiteX38" fmla="*/ 2575420 w 3305263"/>
              <a:gd name="connsiteY38" fmla="*/ 117446 h 193566"/>
              <a:gd name="connsiteX39" fmla="*/ 2600587 w 3305263"/>
              <a:gd name="connsiteY39" fmla="*/ 100668 h 193566"/>
              <a:gd name="connsiteX40" fmla="*/ 2650921 w 3305263"/>
              <a:gd name="connsiteY40" fmla="*/ 92279 h 193566"/>
              <a:gd name="connsiteX41" fmla="*/ 2743200 w 3305263"/>
              <a:gd name="connsiteY41" fmla="*/ 100668 h 193566"/>
              <a:gd name="connsiteX42" fmla="*/ 2843868 w 3305263"/>
              <a:gd name="connsiteY42" fmla="*/ 142613 h 193566"/>
              <a:gd name="connsiteX43" fmla="*/ 2869035 w 3305263"/>
              <a:gd name="connsiteY43" fmla="*/ 151002 h 193566"/>
              <a:gd name="connsiteX44" fmla="*/ 2919369 w 3305263"/>
              <a:gd name="connsiteY44" fmla="*/ 176168 h 193566"/>
              <a:gd name="connsiteX45" fmla="*/ 2944536 w 3305263"/>
              <a:gd name="connsiteY45" fmla="*/ 192946 h 193566"/>
              <a:gd name="connsiteX46" fmla="*/ 3003259 w 3305263"/>
              <a:gd name="connsiteY46" fmla="*/ 167780 h 193566"/>
              <a:gd name="connsiteX47" fmla="*/ 3221373 w 3305263"/>
              <a:gd name="connsiteY47" fmla="*/ 192946 h 193566"/>
              <a:gd name="connsiteX48" fmla="*/ 3305263 w 3305263"/>
              <a:gd name="connsiteY48" fmla="*/ 192946 h 19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05263" h="193566">
                <a:moveTo>
                  <a:pt x="0" y="67112"/>
                </a:moveTo>
                <a:cubicBezTo>
                  <a:pt x="83846" y="35"/>
                  <a:pt x="-114" y="56668"/>
                  <a:pt x="83890" y="25167"/>
                </a:cubicBezTo>
                <a:cubicBezTo>
                  <a:pt x="93330" y="21627"/>
                  <a:pt x="99617" y="11929"/>
                  <a:pt x="109057" y="8389"/>
                </a:cubicBezTo>
                <a:cubicBezTo>
                  <a:pt x="122408" y="3382"/>
                  <a:pt x="137020" y="2796"/>
                  <a:pt x="151002" y="0"/>
                </a:cubicBezTo>
                <a:cubicBezTo>
                  <a:pt x="186148" y="3515"/>
                  <a:pt x="236984" y="-1456"/>
                  <a:pt x="268448" y="25167"/>
                </a:cubicBezTo>
                <a:cubicBezTo>
                  <a:pt x="295618" y="48157"/>
                  <a:pt x="322594" y="72195"/>
                  <a:pt x="343949" y="100668"/>
                </a:cubicBezTo>
                <a:cubicBezTo>
                  <a:pt x="375165" y="142290"/>
                  <a:pt x="357483" y="126468"/>
                  <a:pt x="394283" y="151002"/>
                </a:cubicBezTo>
                <a:cubicBezTo>
                  <a:pt x="433261" y="131513"/>
                  <a:pt x="428256" y="140268"/>
                  <a:pt x="453006" y="100668"/>
                </a:cubicBezTo>
                <a:cubicBezTo>
                  <a:pt x="459634" y="90063"/>
                  <a:pt x="460489" y="75478"/>
                  <a:pt x="469784" y="67112"/>
                </a:cubicBezTo>
                <a:cubicBezTo>
                  <a:pt x="514143" y="27189"/>
                  <a:pt x="525520" y="28011"/>
                  <a:pt x="570452" y="16778"/>
                </a:cubicBezTo>
                <a:cubicBezTo>
                  <a:pt x="595619" y="22371"/>
                  <a:pt x="620941" y="27303"/>
                  <a:pt x="645952" y="33556"/>
                </a:cubicBezTo>
                <a:cubicBezTo>
                  <a:pt x="654531" y="35701"/>
                  <a:pt x="663389" y="37651"/>
                  <a:pt x="671119" y="41945"/>
                </a:cubicBezTo>
                <a:cubicBezTo>
                  <a:pt x="688746" y="51738"/>
                  <a:pt x="704675" y="64316"/>
                  <a:pt x="721453" y="75501"/>
                </a:cubicBezTo>
                <a:cubicBezTo>
                  <a:pt x="729842" y="81094"/>
                  <a:pt x="736839" y="89834"/>
                  <a:pt x="746620" y="92279"/>
                </a:cubicBezTo>
                <a:lnTo>
                  <a:pt x="780176" y="100668"/>
                </a:lnTo>
                <a:cubicBezTo>
                  <a:pt x="788565" y="106261"/>
                  <a:pt x="796076" y="113474"/>
                  <a:pt x="805343" y="117446"/>
                </a:cubicBezTo>
                <a:cubicBezTo>
                  <a:pt x="833109" y="129346"/>
                  <a:pt x="907995" y="132745"/>
                  <a:pt x="922789" y="134224"/>
                </a:cubicBezTo>
                <a:cubicBezTo>
                  <a:pt x="1009436" y="155886"/>
                  <a:pt x="964938" y="148189"/>
                  <a:pt x="1132514" y="134224"/>
                </a:cubicBezTo>
                <a:cubicBezTo>
                  <a:pt x="1141326" y="133490"/>
                  <a:pt x="1149652" y="129541"/>
                  <a:pt x="1157681" y="125835"/>
                </a:cubicBezTo>
                <a:cubicBezTo>
                  <a:pt x="1186067" y="112734"/>
                  <a:pt x="1211911" y="93777"/>
                  <a:pt x="1241571" y="83890"/>
                </a:cubicBezTo>
                <a:cubicBezTo>
                  <a:pt x="1249960" y="81094"/>
                  <a:pt x="1258688" y="79160"/>
                  <a:pt x="1266738" y="75501"/>
                </a:cubicBezTo>
                <a:cubicBezTo>
                  <a:pt x="1289507" y="65151"/>
                  <a:pt x="1310122" y="49854"/>
                  <a:pt x="1333850" y="41945"/>
                </a:cubicBezTo>
                <a:cubicBezTo>
                  <a:pt x="1400321" y="19788"/>
                  <a:pt x="1366739" y="28074"/>
                  <a:pt x="1434518" y="16778"/>
                </a:cubicBezTo>
                <a:cubicBezTo>
                  <a:pt x="1487648" y="19574"/>
                  <a:pt x="1540904" y="20558"/>
                  <a:pt x="1593908" y="25167"/>
                </a:cubicBezTo>
                <a:cubicBezTo>
                  <a:pt x="1605383" y="26165"/>
                  <a:pt x="1640041" y="37224"/>
                  <a:pt x="1652631" y="41945"/>
                </a:cubicBezTo>
                <a:cubicBezTo>
                  <a:pt x="1666731" y="47232"/>
                  <a:pt x="1680424" y="53577"/>
                  <a:pt x="1694576" y="58723"/>
                </a:cubicBezTo>
                <a:cubicBezTo>
                  <a:pt x="1711197" y="64767"/>
                  <a:pt x="1744910" y="75501"/>
                  <a:pt x="1744910" y="75501"/>
                </a:cubicBezTo>
                <a:cubicBezTo>
                  <a:pt x="1817615" y="72705"/>
                  <a:pt x="1890604" y="74120"/>
                  <a:pt x="1963024" y="67112"/>
                </a:cubicBezTo>
                <a:cubicBezTo>
                  <a:pt x="1978013" y="65661"/>
                  <a:pt x="1990683" y="55096"/>
                  <a:pt x="2004969" y="50334"/>
                </a:cubicBezTo>
                <a:cubicBezTo>
                  <a:pt x="2015907" y="46688"/>
                  <a:pt x="2027340" y="44741"/>
                  <a:pt x="2038525" y="41945"/>
                </a:cubicBezTo>
                <a:cubicBezTo>
                  <a:pt x="2046914" y="36352"/>
                  <a:pt x="2053688" y="26418"/>
                  <a:pt x="2063692" y="25167"/>
                </a:cubicBezTo>
                <a:cubicBezTo>
                  <a:pt x="2077840" y="23398"/>
                  <a:pt x="2092656" y="27656"/>
                  <a:pt x="2105637" y="33556"/>
                </a:cubicBezTo>
                <a:cubicBezTo>
                  <a:pt x="2197916" y="75501"/>
                  <a:pt x="2122415" y="54529"/>
                  <a:pt x="2181138" y="83890"/>
                </a:cubicBezTo>
                <a:cubicBezTo>
                  <a:pt x="2192323" y="89483"/>
                  <a:pt x="2202327" y="98813"/>
                  <a:pt x="2214694" y="100668"/>
                </a:cubicBezTo>
                <a:cubicBezTo>
                  <a:pt x="2259027" y="107318"/>
                  <a:pt x="2304177" y="106261"/>
                  <a:pt x="2348918" y="109057"/>
                </a:cubicBezTo>
                <a:lnTo>
                  <a:pt x="2399252" y="142613"/>
                </a:lnTo>
                <a:lnTo>
                  <a:pt x="2424418" y="159391"/>
                </a:lnTo>
                <a:cubicBezTo>
                  <a:pt x="2452381" y="156595"/>
                  <a:pt x="2481230" y="158524"/>
                  <a:pt x="2508308" y="151002"/>
                </a:cubicBezTo>
                <a:cubicBezTo>
                  <a:pt x="2532407" y="144308"/>
                  <a:pt x="2554609" y="131320"/>
                  <a:pt x="2575420" y="117446"/>
                </a:cubicBezTo>
                <a:cubicBezTo>
                  <a:pt x="2583809" y="111853"/>
                  <a:pt x="2591022" y="103856"/>
                  <a:pt x="2600587" y="100668"/>
                </a:cubicBezTo>
                <a:cubicBezTo>
                  <a:pt x="2616724" y="95289"/>
                  <a:pt x="2634143" y="95075"/>
                  <a:pt x="2650921" y="92279"/>
                </a:cubicBezTo>
                <a:cubicBezTo>
                  <a:pt x="2681681" y="95075"/>
                  <a:pt x="2712913" y="94611"/>
                  <a:pt x="2743200" y="100668"/>
                </a:cubicBezTo>
                <a:cubicBezTo>
                  <a:pt x="2859512" y="123930"/>
                  <a:pt x="2784753" y="113055"/>
                  <a:pt x="2843868" y="142613"/>
                </a:cubicBezTo>
                <a:cubicBezTo>
                  <a:pt x="2851777" y="146568"/>
                  <a:pt x="2861126" y="147047"/>
                  <a:pt x="2869035" y="151002"/>
                </a:cubicBezTo>
                <a:cubicBezTo>
                  <a:pt x="2934076" y="183523"/>
                  <a:pt x="2856118" y="155087"/>
                  <a:pt x="2919369" y="176168"/>
                </a:cubicBezTo>
                <a:cubicBezTo>
                  <a:pt x="2927758" y="181761"/>
                  <a:pt x="2934591" y="191288"/>
                  <a:pt x="2944536" y="192946"/>
                </a:cubicBezTo>
                <a:cubicBezTo>
                  <a:pt x="2953792" y="194489"/>
                  <a:pt x="3001072" y="168873"/>
                  <a:pt x="3003259" y="167780"/>
                </a:cubicBezTo>
                <a:cubicBezTo>
                  <a:pt x="3027634" y="170827"/>
                  <a:pt x="3178463" y="190800"/>
                  <a:pt x="3221373" y="192946"/>
                </a:cubicBezTo>
                <a:cubicBezTo>
                  <a:pt x="3249301" y="194342"/>
                  <a:pt x="3277300" y="192946"/>
                  <a:pt x="3305263" y="19294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/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2E9B7C-73A2-4C89-BF10-4FDE1E5E8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39" y="3066176"/>
                <a:ext cx="343949" cy="3355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93AB-947F-4F50-BC8C-52ECF8BE1601}"/>
              </a:ext>
            </a:extLst>
          </p:cNvPr>
          <p:cNvCxnSpPr>
            <a:stCxn id="5" idx="7"/>
          </p:cNvCxnSpPr>
          <p:nvPr/>
        </p:nvCxnSpPr>
        <p:spPr>
          <a:xfrm flipV="1">
            <a:off x="5293418" y="2441196"/>
            <a:ext cx="897657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C7AEB-156F-4951-94F3-6D07504ED69B}"/>
              </a:ext>
            </a:extLst>
          </p:cNvPr>
          <p:cNvCxnSpPr>
            <a:stCxn id="5" idx="6"/>
          </p:cNvCxnSpPr>
          <p:nvPr/>
        </p:nvCxnSpPr>
        <p:spPr>
          <a:xfrm flipV="1">
            <a:off x="5343788" y="3221992"/>
            <a:ext cx="1115735" cy="1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2FC46-42F0-45F8-A479-F921D5BD80FD}"/>
              </a:ext>
            </a:extLst>
          </p:cNvPr>
          <p:cNvCxnSpPr>
            <a:stCxn id="5" idx="5"/>
          </p:cNvCxnSpPr>
          <p:nvPr/>
        </p:nvCxnSpPr>
        <p:spPr>
          <a:xfrm>
            <a:off x="5293418" y="3352594"/>
            <a:ext cx="1082215" cy="674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FEA802-6175-4EAF-8943-EA1FF4727B61}"/>
              </a:ext>
            </a:extLst>
          </p:cNvPr>
          <p:cNvSpPr/>
          <p:nvPr/>
        </p:nvSpPr>
        <p:spPr>
          <a:xfrm>
            <a:off x="6442745" y="2743198"/>
            <a:ext cx="4420998" cy="880846"/>
          </a:xfrm>
          <a:custGeom>
            <a:avLst/>
            <a:gdLst>
              <a:gd name="connsiteX0" fmla="*/ 0 w 4420998"/>
              <a:gd name="connsiteY0" fmla="*/ 494952 h 880846"/>
              <a:gd name="connsiteX1" fmla="*/ 41945 w 4420998"/>
              <a:gd name="connsiteY1" fmla="*/ 461396 h 880846"/>
              <a:gd name="connsiteX2" fmla="*/ 67112 w 4420998"/>
              <a:gd name="connsiteY2" fmla="*/ 453008 h 880846"/>
              <a:gd name="connsiteX3" fmla="*/ 92279 w 4420998"/>
              <a:gd name="connsiteY3" fmla="*/ 461396 h 880846"/>
              <a:gd name="connsiteX4" fmla="*/ 159391 w 4420998"/>
              <a:gd name="connsiteY4" fmla="*/ 494952 h 880846"/>
              <a:gd name="connsiteX5" fmla="*/ 209725 w 4420998"/>
              <a:gd name="connsiteY5" fmla="*/ 511730 h 880846"/>
              <a:gd name="connsiteX6" fmla="*/ 234892 w 4420998"/>
              <a:gd name="connsiteY6" fmla="*/ 520119 h 880846"/>
              <a:gd name="connsiteX7" fmla="*/ 352338 w 4420998"/>
              <a:gd name="connsiteY7" fmla="*/ 511730 h 880846"/>
              <a:gd name="connsiteX8" fmla="*/ 377505 w 4420998"/>
              <a:gd name="connsiteY8" fmla="*/ 503341 h 880846"/>
              <a:gd name="connsiteX9" fmla="*/ 402672 w 4420998"/>
              <a:gd name="connsiteY9" fmla="*/ 511730 h 880846"/>
              <a:gd name="connsiteX10" fmla="*/ 469783 w 4420998"/>
              <a:gd name="connsiteY10" fmla="*/ 545286 h 880846"/>
              <a:gd name="connsiteX11" fmla="*/ 520117 w 4420998"/>
              <a:gd name="connsiteY11" fmla="*/ 536897 h 880846"/>
              <a:gd name="connsiteX12" fmla="*/ 562062 w 4420998"/>
              <a:gd name="connsiteY12" fmla="*/ 469785 h 880846"/>
              <a:gd name="connsiteX13" fmla="*/ 587229 w 4420998"/>
              <a:gd name="connsiteY13" fmla="*/ 453008 h 880846"/>
              <a:gd name="connsiteX14" fmla="*/ 612396 w 4420998"/>
              <a:gd name="connsiteY14" fmla="*/ 486563 h 880846"/>
              <a:gd name="connsiteX15" fmla="*/ 620785 w 4420998"/>
              <a:gd name="connsiteY15" fmla="*/ 520119 h 880846"/>
              <a:gd name="connsiteX16" fmla="*/ 704675 w 4420998"/>
              <a:gd name="connsiteY16" fmla="*/ 595620 h 880846"/>
              <a:gd name="connsiteX17" fmla="*/ 729842 w 4420998"/>
              <a:gd name="connsiteY17" fmla="*/ 604009 h 880846"/>
              <a:gd name="connsiteX18" fmla="*/ 1006679 w 4420998"/>
              <a:gd name="connsiteY18" fmla="*/ 620787 h 880846"/>
              <a:gd name="connsiteX19" fmla="*/ 1090569 w 4420998"/>
              <a:gd name="connsiteY19" fmla="*/ 612398 h 880846"/>
              <a:gd name="connsiteX20" fmla="*/ 1166070 w 4420998"/>
              <a:gd name="connsiteY20" fmla="*/ 578842 h 880846"/>
              <a:gd name="connsiteX21" fmla="*/ 1233182 w 4420998"/>
              <a:gd name="connsiteY21" fmla="*/ 553675 h 880846"/>
              <a:gd name="connsiteX22" fmla="*/ 1275127 w 4420998"/>
              <a:gd name="connsiteY22" fmla="*/ 545286 h 880846"/>
              <a:gd name="connsiteX23" fmla="*/ 1409350 w 4420998"/>
              <a:gd name="connsiteY23" fmla="*/ 528508 h 880846"/>
              <a:gd name="connsiteX24" fmla="*/ 1468073 w 4420998"/>
              <a:gd name="connsiteY24" fmla="*/ 494952 h 880846"/>
              <a:gd name="connsiteX25" fmla="*/ 1493240 w 4420998"/>
              <a:gd name="connsiteY25" fmla="*/ 503341 h 880846"/>
              <a:gd name="connsiteX26" fmla="*/ 1510018 w 4420998"/>
              <a:gd name="connsiteY26" fmla="*/ 536897 h 880846"/>
              <a:gd name="connsiteX27" fmla="*/ 1560352 w 4420998"/>
              <a:gd name="connsiteY27" fmla="*/ 587231 h 880846"/>
              <a:gd name="connsiteX28" fmla="*/ 1593908 w 4420998"/>
              <a:gd name="connsiteY28" fmla="*/ 595620 h 880846"/>
              <a:gd name="connsiteX29" fmla="*/ 1686187 w 4420998"/>
              <a:gd name="connsiteY29" fmla="*/ 763400 h 880846"/>
              <a:gd name="connsiteX30" fmla="*/ 1711354 w 4420998"/>
              <a:gd name="connsiteY30" fmla="*/ 796956 h 880846"/>
              <a:gd name="connsiteX31" fmla="*/ 1719743 w 4420998"/>
              <a:gd name="connsiteY31" fmla="*/ 830512 h 880846"/>
              <a:gd name="connsiteX32" fmla="*/ 1753299 w 4420998"/>
              <a:gd name="connsiteY32" fmla="*/ 880846 h 880846"/>
              <a:gd name="connsiteX33" fmla="*/ 1786855 w 4420998"/>
              <a:gd name="connsiteY33" fmla="*/ 796956 h 880846"/>
              <a:gd name="connsiteX34" fmla="*/ 1803633 w 4420998"/>
              <a:gd name="connsiteY34" fmla="*/ 771789 h 880846"/>
              <a:gd name="connsiteX35" fmla="*/ 1820411 w 4420998"/>
              <a:gd name="connsiteY35" fmla="*/ 721455 h 880846"/>
              <a:gd name="connsiteX36" fmla="*/ 1845578 w 4420998"/>
              <a:gd name="connsiteY36" fmla="*/ 671121 h 880846"/>
              <a:gd name="connsiteX37" fmla="*/ 1895912 w 4420998"/>
              <a:gd name="connsiteY37" fmla="*/ 637565 h 880846"/>
              <a:gd name="connsiteX38" fmla="*/ 1954635 w 4420998"/>
              <a:gd name="connsiteY38" fmla="*/ 620787 h 880846"/>
              <a:gd name="connsiteX39" fmla="*/ 2088859 w 4420998"/>
              <a:gd name="connsiteY39" fmla="*/ 629176 h 880846"/>
              <a:gd name="connsiteX40" fmla="*/ 2130804 w 4420998"/>
              <a:gd name="connsiteY40" fmla="*/ 645954 h 880846"/>
              <a:gd name="connsiteX41" fmla="*/ 2181138 w 4420998"/>
              <a:gd name="connsiteY41" fmla="*/ 654343 h 880846"/>
              <a:gd name="connsiteX42" fmla="*/ 2290194 w 4420998"/>
              <a:gd name="connsiteY42" fmla="*/ 671121 h 880846"/>
              <a:gd name="connsiteX43" fmla="*/ 2315361 w 4420998"/>
              <a:gd name="connsiteY43" fmla="*/ 687899 h 880846"/>
              <a:gd name="connsiteX44" fmla="*/ 2357306 w 4420998"/>
              <a:gd name="connsiteY44" fmla="*/ 696288 h 880846"/>
              <a:gd name="connsiteX45" fmla="*/ 2390862 w 4420998"/>
              <a:gd name="connsiteY45" fmla="*/ 704677 h 880846"/>
              <a:gd name="connsiteX46" fmla="*/ 2449585 w 4420998"/>
              <a:gd name="connsiteY46" fmla="*/ 738233 h 880846"/>
              <a:gd name="connsiteX47" fmla="*/ 2474752 w 4420998"/>
              <a:gd name="connsiteY47" fmla="*/ 755011 h 880846"/>
              <a:gd name="connsiteX48" fmla="*/ 2499919 w 4420998"/>
              <a:gd name="connsiteY48" fmla="*/ 763400 h 880846"/>
              <a:gd name="connsiteX49" fmla="*/ 2533475 w 4420998"/>
              <a:gd name="connsiteY49" fmla="*/ 788567 h 880846"/>
              <a:gd name="connsiteX50" fmla="*/ 2592198 w 4420998"/>
              <a:gd name="connsiteY50" fmla="*/ 805345 h 880846"/>
              <a:gd name="connsiteX51" fmla="*/ 2759978 w 4420998"/>
              <a:gd name="connsiteY51" fmla="*/ 796956 h 880846"/>
              <a:gd name="connsiteX52" fmla="*/ 2801923 w 4420998"/>
              <a:gd name="connsiteY52" fmla="*/ 788567 h 880846"/>
              <a:gd name="connsiteX53" fmla="*/ 2860646 w 4420998"/>
              <a:gd name="connsiteY53" fmla="*/ 713066 h 880846"/>
              <a:gd name="connsiteX54" fmla="*/ 2877424 w 4420998"/>
              <a:gd name="connsiteY54" fmla="*/ 687899 h 880846"/>
              <a:gd name="connsiteX55" fmla="*/ 2885813 w 4420998"/>
              <a:gd name="connsiteY55" fmla="*/ 662732 h 880846"/>
              <a:gd name="connsiteX56" fmla="*/ 2936147 w 4420998"/>
              <a:gd name="connsiteY56" fmla="*/ 612398 h 880846"/>
              <a:gd name="connsiteX57" fmla="*/ 2961314 w 4420998"/>
              <a:gd name="connsiteY57" fmla="*/ 587231 h 880846"/>
              <a:gd name="connsiteX58" fmla="*/ 3011648 w 4420998"/>
              <a:gd name="connsiteY58" fmla="*/ 562064 h 880846"/>
              <a:gd name="connsiteX59" fmla="*/ 3196205 w 4420998"/>
              <a:gd name="connsiteY59" fmla="*/ 578842 h 880846"/>
              <a:gd name="connsiteX60" fmla="*/ 3254928 w 4420998"/>
              <a:gd name="connsiteY60" fmla="*/ 604009 h 880846"/>
              <a:gd name="connsiteX61" fmla="*/ 3280095 w 4420998"/>
              <a:gd name="connsiteY61" fmla="*/ 620787 h 880846"/>
              <a:gd name="connsiteX62" fmla="*/ 3305262 w 4420998"/>
              <a:gd name="connsiteY62" fmla="*/ 629176 h 880846"/>
              <a:gd name="connsiteX63" fmla="*/ 3347207 w 4420998"/>
              <a:gd name="connsiteY63" fmla="*/ 654343 h 880846"/>
              <a:gd name="connsiteX64" fmla="*/ 3389152 w 4420998"/>
              <a:gd name="connsiteY64" fmla="*/ 671121 h 880846"/>
              <a:gd name="connsiteX65" fmla="*/ 3414319 w 4420998"/>
              <a:gd name="connsiteY65" fmla="*/ 687899 h 880846"/>
              <a:gd name="connsiteX66" fmla="*/ 3464653 w 4420998"/>
              <a:gd name="connsiteY66" fmla="*/ 704677 h 880846"/>
              <a:gd name="connsiteX67" fmla="*/ 3489820 w 4420998"/>
              <a:gd name="connsiteY67" fmla="*/ 721455 h 880846"/>
              <a:gd name="connsiteX68" fmla="*/ 3556932 w 4420998"/>
              <a:gd name="connsiteY68" fmla="*/ 738233 h 880846"/>
              <a:gd name="connsiteX69" fmla="*/ 3615655 w 4420998"/>
              <a:gd name="connsiteY69" fmla="*/ 755011 h 880846"/>
              <a:gd name="connsiteX70" fmla="*/ 3691156 w 4420998"/>
              <a:gd name="connsiteY70" fmla="*/ 771789 h 880846"/>
              <a:gd name="connsiteX71" fmla="*/ 3766657 w 4420998"/>
              <a:gd name="connsiteY71" fmla="*/ 788567 h 880846"/>
              <a:gd name="connsiteX72" fmla="*/ 3967993 w 4420998"/>
              <a:gd name="connsiteY72" fmla="*/ 780178 h 880846"/>
              <a:gd name="connsiteX73" fmla="*/ 3993160 w 4420998"/>
              <a:gd name="connsiteY73" fmla="*/ 721455 h 880846"/>
              <a:gd name="connsiteX74" fmla="*/ 4009938 w 4420998"/>
              <a:gd name="connsiteY74" fmla="*/ 696288 h 880846"/>
              <a:gd name="connsiteX75" fmla="*/ 4018327 w 4420998"/>
              <a:gd name="connsiteY75" fmla="*/ 671121 h 880846"/>
              <a:gd name="connsiteX76" fmla="*/ 4035105 w 4420998"/>
              <a:gd name="connsiteY76" fmla="*/ 637565 h 880846"/>
              <a:gd name="connsiteX77" fmla="*/ 4060272 w 4420998"/>
              <a:gd name="connsiteY77" fmla="*/ 578842 h 880846"/>
              <a:gd name="connsiteX78" fmla="*/ 4077049 w 4420998"/>
              <a:gd name="connsiteY78" fmla="*/ 503341 h 880846"/>
              <a:gd name="connsiteX79" fmla="*/ 4110605 w 4420998"/>
              <a:gd name="connsiteY79" fmla="*/ 453008 h 880846"/>
              <a:gd name="connsiteX80" fmla="*/ 4127383 w 4420998"/>
              <a:gd name="connsiteY80" fmla="*/ 377507 h 880846"/>
              <a:gd name="connsiteX81" fmla="*/ 4144161 w 4420998"/>
              <a:gd name="connsiteY81" fmla="*/ 327173 h 880846"/>
              <a:gd name="connsiteX82" fmla="*/ 4152550 w 4420998"/>
              <a:gd name="connsiteY82" fmla="*/ 302006 h 880846"/>
              <a:gd name="connsiteX83" fmla="*/ 4177717 w 4420998"/>
              <a:gd name="connsiteY83" fmla="*/ 251672 h 880846"/>
              <a:gd name="connsiteX84" fmla="*/ 4186106 w 4420998"/>
              <a:gd name="connsiteY84" fmla="*/ 218116 h 880846"/>
              <a:gd name="connsiteX85" fmla="*/ 4194495 w 4420998"/>
              <a:gd name="connsiteY85" fmla="*/ 192949 h 880846"/>
              <a:gd name="connsiteX86" fmla="*/ 4202884 w 4420998"/>
              <a:gd name="connsiteY86" fmla="*/ 151004 h 880846"/>
              <a:gd name="connsiteX87" fmla="*/ 4219662 w 4420998"/>
              <a:gd name="connsiteY87" fmla="*/ 100670 h 880846"/>
              <a:gd name="connsiteX88" fmla="*/ 4228051 w 4420998"/>
              <a:gd name="connsiteY88" fmla="*/ 75503 h 880846"/>
              <a:gd name="connsiteX89" fmla="*/ 4253218 w 4420998"/>
              <a:gd name="connsiteY89" fmla="*/ 58725 h 880846"/>
              <a:gd name="connsiteX90" fmla="*/ 4303552 w 4420998"/>
              <a:gd name="connsiteY90" fmla="*/ 16780 h 880846"/>
              <a:gd name="connsiteX91" fmla="*/ 4353886 w 4420998"/>
              <a:gd name="connsiteY91" fmla="*/ 8391 h 880846"/>
              <a:gd name="connsiteX92" fmla="*/ 4420998 w 4420998"/>
              <a:gd name="connsiteY92" fmla="*/ 2 h 8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420998" h="880846">
                <a:moveTo>
                  <a:pt x="0" y="494952"/>
                </a:moveTo>
                <a:cubicBezTo>
                  <a:pt x="13982" y="483767"/>
                  <a:pt x="26761" y="470886"/>
                  <a:pt x="41945" y="461396"/>
                </a:cubicBezTo>
                <a:cubicBezTo>
                  <a:pt x="49444" y="456709"/>
                  <a:pt x="58269" y="453008"/>
                  <a:pt x="67112" y="453008"/>
                </a:cubicBezTo>
                <a:cubicBezTo>
                  <a:pt x="75955" y="453008"/>
                  <a:pt x="84229" y="457737"/>
                  <a:pt x="92279" y="461396"/>
                </a:cubicBezTo>
                <a:cubicBezTo>
                  <a:pt x="115048" y="471745"/>
                  <a:pt x="135663" y="487043"/>
                  <a:pt x="159391" y="494952"/>
                </a:cubicBezTo>
                <a:lnTo>
                  <a:pt x="209725" y="511730"/>
                </a:lnTo>
                <a:lnTo>
                  <a:pt x="234892" y="520119"/>
                </a:lnTo>
                <a:cubicBezTo>
                  <a:pt x="274041" y="517323"/>
                  <a:pt x="313358" y="516316"/>
                  <a:pt x="352338" y="511730"/>
                </a:cubicBezTo>
                <a:cubicBezTo>
                  <a:pt x="361120" y="510697"/>
                  <a:pt x="368662" y="503341"/>
                  <a:pt x="377505" y="503341"/>
                </a:cubicBezTo>
                <a:cubicBezTo>
                  <a:pt x="386348" y="503341"/>
                  <a:pt x="394622" y="508071"/>
                  <a:pt x="402672" y="511730"/>
                </a:cubicBezTo>
                <a:cubicBezTo>
                  <a:pt x="425441" y="522080"/>
                  <a:pt x="469783" y="545286"/>
                  <a:pt x="469783" y="545286"/>
                </a:cubicBezTo>
                <a:cubicBezTo>
                  <a:pt x="486561" y="542490"/>
                  <a:pt x="505248" y="545158"/>
                  <a:pt x="520117" y="536897"/>
                </a:cubicBezTo>
                <a:cubicBezTo>
                  <a:pt x="545323" y="522894"/>
                  <a:pt x="545708" y="489410"/>
                  <a:pt x="562062" y="469785"/>
                </a:cubicBezTo>
                <a:cubicBezTo>
                  <a:pt x="568517" y="462040"/>
                  <a:pt x="578840" y="458600"/>
                  <a:pt x="587229" y="453008"/>
                </a:cubicBezTo>
                <a:cubicBezTo>
                  <a:pt x="595618" y="464193"/>
                  <a:pt x="606143" y="474058"/>
                  <a:pt x="612396" y="486563"/>
                </a:cubicBezTo>
                <a:cubicBezTo>
                  <a:pt x="617552" y="496875"/>
                  <a:pt x="614004" y="510795"/>
                  <a:pt x="620785" y="520119"/>
                </a:cubicBezTo>
                <a:cubicBezTo>
                  <a:pt x="633207" y="537200"/>
                  <a:pt x="675935" y="581250"/>
                  <a:pt x="704675" y="595620"/>
                </a:cubicBezTo>
                <a:cubicBezTo>
                  <a:pt x="712584" y="599575"/>
                  <a:pt x="721030" y="603275"/>
                  <a:pt x="729842" y="604009"/>
                </a:cubicBezTo>
                <a:cubicBezTo>
                  <a:pt x="821971" y="611686"/>
                  <a:pt x="1006679" y="620787"/>
                  <a:pt x="1006679" y="620787"/>
                </a:cubicBezTo>
                <a:cubicBezTo>
                  <a:pt x="1034642" y="617991"/>
                  <a:pt x="1063012" y="617909"/>
                  <a:pt x="1090569" y="612398"/>
                </a:cubicBezTo>
                <a:cubicBezTo>
                  <a:pt x="1113176" y="607877"/>
                  <a:pt x="1144747" y="588319"/>
                  <a:pt x="1166070" y="578842"/>
                </a:cubicBezTo>
                <a:cubicBezTo>
                  <a:pt x="1175967" y="574443"/>
                  <a:pt x="1217369" y="557628"/>
                  <a:pt x="1233182" y="553675"/>
                </a:cubicBezTo>
                <a:cubicBezTo>
                  <a:pt x="1247015" y="550217"/>
                  <a:pt x="1261098" y="547837"/>
                  <a:pt x="1275127" y="545286"/>
                </a:cubicBezTo>
                <a:cubicBezTo>
                  <a:pt x="1338726" y="533722"/>
                  <a:pt x="1332418" y="536201"/>
                  <a:pt x="1409350" y="528508"/>
                </a:cubicBezTo>
                <a:cubicBezTo>
                  <a:pt x="1422974" y="518290"/>
                  <a:pt x="1446722" y="494952"/>
                  <a:pt x="1468073" y="494952"/>
                </a:cubicBezTo>
                <a:cubicBezTo>
                  <a:pt x="1476916" y="494952"/>
                  <a:pt x="1484851" y="500545"/>
                  <a:pt x="1493240" y="503341"/>
                </a:cubicBezTo>
                <a:cubicBezTo>
                  <a:pt x="1498833" y="514526"/>
                  <a:pt x="1503390" y="526292"/>
                  <a:pt x="1510018" y="536897"/>
                </a:cubicBezTo>
                <a:cubicBezTo>
                  <a:pt x="1523756" y="558877"/>
                  <a:pt x="1536156" y="576861"/>
                  <a:pt x="1560352" y="587231"/>
                </a:cubicBezTo>
                <a:cubicBezTo>
                  <a:pt x="1570949" y="591773"/>
                  <a:pt x="1582723" y="592824"/>
                  <a:pt x="1593908" y="595620"/>
                </a:cubicBezTo>
                <a:cubicBezTo>
                  <a:pt x="1618597" y="644998"/>
                  <a:pt x="1655619" y="722643"/>
                  <a:pt x="1686187" y="763400"/>
                </a:cubicBezTo>
                <a:lnTo>
                  <a:pt x="1711354" y="796956"/>
                </a:lnTo>
                <a:cubicBezTo>
                  <a:pt x="1714150" y="808141"/>
                  <a:pt x="1714023" y="820502"/>
                  <a:pt x="1719743" y="830512"/>
                </a:cubicBezTo>
                <a:cubicBezTo>
                  <a:pt x="1770015" y="918487"/>
                  <a:pt x="1727107" y="802270"/>
                  <a:pt x="1753299" y="880846"/>
                </a:cubicBezTo>
                <a:cubicBezTo>
                  <a:pt x="1816718" y="775147"/>
                  <a:pt x="1748233" y="899949"/>
                  <a:pt x="1786855" y="796956"/>
                </a:cubicBezTo>
                <a:cubicBezTo>
                  <a:pt x="1790395" y="787516"/>
                  <a:pt x="1799538" y="781002"/>
                  <a:pt x="1803633" y="771789"/>
                </a:cubicBezTo>
                <a:cubicBezTo>
                  <a:pt x="1810816" y="755628"/>
                  <a:pt x="1814818" y="738233"/>
                  <a:pt x="1820411" y="721455"/>
                </a:cubicBezTo>
                <a:cubicBezTo>
                  <a:pt x="1826395" y="703503"/>
                  <a:pt x="1830272" y="684513"/>
                  <a:pt x="1845578" y="671121"/>
                </a:cubicBezTo>
                <a:cubicBezTo>
                  <a:pt x="1860753" y="657842"/>
                  <a:pt x="1876349" y="642456"/>
                  <a:pt x="1895912" y="637565"/>
                </a:cubicBezTo>
                <a:cubicBezTo>
                  <a:pt x="1938047" y="627031"/>
                  <a:pt x="1918530" y="632822"/>
                  <a:pt x="1954635" y="620787"/>
                </a:cubicBezTo>
                <a:cubicBezTo>
                  <a:pt x="1999376" y="623583"/>
                  <a:pt x="2044481" y="622836"/>
                  <a:pt x="2088859" y="629176"/>
                </a:cubicBezTo>
                <a:cubicBezTo>
                  <a:pt x="2103766" y="631306"/>
                  <a:pt x="2116276" y="641992"/>
                  <a:pt x="2130804" y="645954"/>
                </a:cubicBezTo>
                <a:cubicBezTo>
                  <a:pt x="2147214" y="650429"/>
                  <a:pt x="2164326" y="651757"/>
                  <a:pt x="2181138" y="654343"/>
                </a:cubicBezTo>
                <a:cubicBezTo>
                  <a:pt x="2321449" y="675929"/>
                  <a:pt x="2164658" y="650198"/>
                  <a:pt x="2290194" y="671121"/>
                </a:cubicBezTo>
                <a:cubicBezTo>
                  <a:pt x="2298583" y="676714"/>
                  <a:pt x="2305921" y="684359"/>
                  <a:pt x="2315361" y="687899"/>
                </a:cubicBezTo>
                <a:cubicBezTo>
                  <a:pt x="2328712" y="692906"/>
                  <a:pt x="2343387" y="693195"/>
                  <a:pt x="2357306" y="696288"/>
                </a:cubicBezTo>
                <a:cubicBezTo>
                  <a:pt x="2368561" y="698789"/>
                  <a:pt x="2379677" y="701881"/>
                  <a:pt x="2390862" y="704677"/>
                </a:cubicBezTo>
                <a:cubicBezTo>
                  <a:pt x="2438673" y="752488"/>
                  <a:pt x="2390436" y="712884"/>
                  <a:pt x="2449585" y="738233"/>
                </a:cubicBezTo>
                <a:cubicBezTo>
                  <a:pt x="2458852" y="742205"/>
                  <a:pt x="2465734" y="750502"/>
                  <a:pt x="2474752" y="755011"/>
                </a:cubicBezTo>
                <a:cubicBezTo>
                  <a:pt x="2482661" y="758966"/>
                  <a:pt x="2491530" y="760604"/>
                  <a:pt x="2499919" y="763400"/>
                </a:cubicBezTo>
                <a:cubicBezTo>
                  <a:pt x="2511104" y="771789"/>
                  <a:pt x="2521336" y="781630"/>
                  <a:pt x="2533475" y="788567"/>
                </a:cubicBezTo>
                <a:cubicBezTo>
                  <a:pt x="2542836" y="793916"/>
                  <a:pt x="2584934" y="803529"/>
                  <a:pt x="2592198" y="805345"/>
                </a:cubicBezTo>
                <a:cubicBezTo>
                  <a:pt x="2648125" y="802549"/>
                  <a:pt x="2704160" y="801421"/>
                  <a:pt x="2759978" y="796956"/>
                </a:cubicBezTo>
                <a:cubicBezTo>
                  <a:pt x="2774191" y="795819"/>
                  <a:pt x="2789170" y="794944"/>
                  <a:pt x="2801923" y="788567"/>
                </a:cubicBezTo>
                <a:cubicBezTo>
                  <a:pt x="2821636" y="778711"/>
                  <a:pt x="2854014" y="723013"/>
                  <a:pt x="2860646" y="713066"/>
                </a:cubicBezTo>
                <a:cubicBezTo>
                  <a:pt x="2866239" y="704677"/>
                  <a:pt x="2874236" y="697464"/>
                  <a:pt x="2877424" y="687899"/>
                </a:cubicBezTo>
                <a:cubicBezTo>
                  <a:pt x="2880220" y="679510"/>
                  <a:pt x="2880384" y="669712"/>
                  <a:pt x="2885813" y="662732"/>
                </a:cubicBezTo>
                <a:cubicBezTo>
                  <a:pt x="2900380" y="644003"/>
                  <a:pt x="2919369" y="629176"/>
                  <a:pt x="2936147" y="612398"/>
                </a:cubicBezTo>
                <a:cubicBezTo>
                  <a:pt x="2944536" y="604009"/>
                  <a:pt x="2950059" y="590983"/>
                  <a:pt x="2961314" y="587231"/>
                </a:cubicBezTo>
                <a:cubicBezTo>
                  <a:pt x="2996046" y="575654"/>
                  <a:pt x="2979123" y="583747"/>
                  <a:pt x="3011648" y="562064"/>
                </a:cubicBezTo>
                <a:cubicBezTo>
                  <a:pt x="3073167" y="567657"/>
                  <a:pt x="3134872" y="571482"/>
                  <a:pt x="3196205" y="578842"/>
                </a:cubicBezTo>
                <a:cubicBezTo>
                  <a:pt x="3211097" y="580629"/>
                  <a:pt x="3244772" y="598206"/>
                  <a:pt x="3254928" y="604009"/>
                </a:cubicBezTo>
                <a:cubicBezTo>
                  <a:pt x="3263682" y="609011"/>
                  <a:pt x="3271077" y="616278"/>
                  <a:pt x="3280095" y="620787"/>
                </a:cubicBezTo>
                <a:cubicBezTo>
                  <a:pt x="3288004" y="624742"/>
                  <a:pt x="3297353" y="625221"/>
                  <a:pt x="3305262" y="629176"/>
                </a:cubicBezTo>
                <a:cubicBezTo>
                  <a:pt x="3319846" y="636468"/>
                  <a:pt x="3332623" y="647051"/>
                  <a:pt x="3347207" y="654343"/>
                </a:cubicBezTo>
                <a:cubicBezTo>
                  <a:pt x="3360676" y="661077"/>
                  <a:pt x="3375683" y="664387"/>
                  <a:pt x="3389152" y="671121"/>
                </a:cubicBezTo>
                <a:cubicBezTo>
                  <a:pt x="3398170" y="675630"/>
                  <a:pt x="3405106" y="683804"/>
                  <a:pt x="3414319" y="687899"/>
                </a:cubicBezTo>
                <a:cubicBezTo>
                  <a:pt x="3430480" y="695082"/>
                  <a:pt x="3448492" y="697494"/>
                  <a:pt x="3464653" y="704677"/>
                </a:cubicBezTo>
                <a:cubicBezTo>
                  <a:pt x="3473866" y="708772"/>
                  <a:pt x="3480345" y="718009"/>
                  <a:pt x="3489820" y="721455"/>
                </a:cubicBezTo>
                <a:cubicBezTo>
                  <a:pt x="3511491" y="729335"/>
                  <a:pt x="3534760" y="731898"/>
                  <a:pt x="3556932" y="738233"/>
                </a:cubicBezTo>
                <a:cubicBezTo>
                  <a:pt x="3576506" y="743826"/>
                  <a:pt x="3595905" y="750074"/>
                  <a:pt x="3615655" y="755011"/>
                </a:cubicBezTo>
                <a:cubicBezTo>
                  <a:pt x="3640666" y="761264"/>
                  <a:pt x="3666035" y="765992"/>
                  <a:pt x="3691156" y="771789"/>
                </a:cubicBezTo>
                <a:cubicBezTo>
                  <a:pt x="3768163" y="789560"/>
                  <a:pt x="3676778" y="770591"/>
                  <a:pt x="3766657" y="788567"/>
                </a:cubicBezTo>
                <a:cubicBezTo>
                  <a:pt x="3833769" y="785771"/>
                  <a:pt x="3901604" y="790392"/>
                  <a:pt x="3967993" y="780178"/>
                </a:cubicBezTo>
                <a:cubicBezTo>
                  <a:pt x="3984099" y="777700"/>
                  <a:pt x="3990408" y="727876"/>
                  <a:pt x="3993160" y="721455"/>
                </a:cubicBezTo>
                <a:cubicBezTo>
                  <a:pt x="3997132" y="712188"/>
                  <a:pt x="4005429" y="705306"/>
                  <a:pt x="4009938" y="696288"/>
                </a:cubicBezTo>
                <a:cubicBezTo>
                  <a:pt x="4013893" y="688379"/>
                  <a:pt x="4014844" y="679249"/>
                  <a:pt x="4018327" y="671121"/>
                </a:cubicBezTo>
                <a:cubicBezTo>
                  <a:pt x="4023253" y="659627"/>
                  <a:pt x="4030179" y="649059"/>
                  <a:pt x="4035105" y="637565"/>
                </a:cubicBezTo>
                <a:cubicBezTo>
                  <a:pt x="4072136" y="551160"/>
                  <a:pt x="4004626" y="690133"/>
                  <a:pt x="4060272" y="578842"/>
                </a:cubicBezTo>
                <a:cubicBezTo>
                  <a:pt x="4061153" y="574435"/>
                  <a:pt x="4073102" y="511235"/>
                  <a:pt x="4077049" y="503341"/>
                </a:cubicBezTo>
                <a:cubicBezTo>
                  <a:pt x="4086067" y="485305"/>
                  <a:pt x="4110605" y="453008"/>
                  <a:pt x="4110605" y="453008"/>
                </a:cubicBezTo>
                <a:cubicBezTo>
                  <a:pt x="4115395" y="429060"/>
                  <a:pt x="4120275" y="401201"/>
                  <a:pt x="4127383" y="377507"/>
                </a:cubicBezTo>
                <a:cubicBezTo>
                  <a:pt x="4132465" y="360567"/>
                  <a:pt x="4138568" y="343951"/>
                  <a:pt x="4144161" y="327173"/>
                </a:cubicBezTo>
                <a:cubicBezTo>
                  <a:pt x="4146957" y="318784"/>
                  <a:pt x="4147645" y="309364"/>
                  <a:pt x="4152550" y="302006"/>
                </a:cubicBezTo>
                <a:cubicBezTo>
                  <a:pt x="4170933" y="274431"/>
                  <a:pt x="4169034" y="282062"/>
                  <a:pt x="4177717" y="251672"/>
                </a:cubicBezTo>
                <a:cubicBezTo>
                  <a:pt x="4180884" y="240586"/>
                  <a:pt x="4182939" y="229202"/>
                  <a:pt x="4186106" y="218116"/>
                </a:cubicBezTo>
                <a:cubicBezTo>
                  <a:pt x="4188535" y="209613"/>
                  <a:pt x="4192350" y="201528"/>
                  <a:pt x="4194495" y="192949"/>
                </a:cubicBezTo>
                <a:cubicBezTo>
                  <a:pt x="4197953" y="179116"/>
                  <a:pt x="4199132" y="164760"/>
                  <a:pt x="4202884" y="151004"/>
                </a:cubicBezTo>
                <a:cubicBezTo>
                  <a:pt x="4207537" y="133942"/>
                  <a:pt x="4214069" y="117448"/>
                  <a:pt x="4219662" y="100670"/>
                </a:cubicBezTo>
                <a:cubicBezTo>
                  <a:pt x="4222458" y="92281"/>
                  <a:pt x="4220693" y="80408"/>
                  <a:pt x="4228051" y="75503"/>
                </a:cubicBezTo>
                <a:cubicBezTo>
                  <a:pt x="4236440" y="69910"/>
                  <a:pt x="4245473" y="65180"/>
                  <a:pt x="4253218" y="58725"/>
                </a:cubicBezTo>
                <a:cubicBezTo>
                  <a:pt x="4268793" y="45746"/>
                  <a:pt x="4282724" y="23723"/>
                  <a:pt x="4303552" y="16780"/>
                </a:cubicBezTo>
                <a:cubicBezTo>
                  <a:pt x="4319689" y="11401"/>
                  <a:pt x="4337074" y="10977"/>
                  <a:pt x="4353886" y="8391"/>
                </a:cubicBezTo>
                <a:cubicBezTo>
                  <a:pt x="4410985" y="-393"/>
                  <a:pt x="4393457" y="2"/>
                  <a:pt x="4420998" y="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/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1E539B-D2BA-4B16-A849-DC6C44F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57" y="3401736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/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13CA49-FFE0-46C1-9585-1A7EC0A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651" y="2256530"/>
                <a:ext cx="8109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/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1057C8-207F-44EA-A246-4790FDF44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209" y="2606484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49D3E22B-2384-434D-B8E2-BB4F5B9CAD3F}"/>
              </a:ext>
            </a:extLst>
          </p:cNvPr>
          <p:cNvSpPr/>
          <p:nvPr/>
        </p:nvSpPr>
        <p:spPr>
          <a:xfrm>
            <a:off x="2092441" y="3429000"/>
            <a:ext cx="1249960" cy="901507"/>
          </a:xfrm>
          <a:prstGeom prst="wedgeEllipseCallout">
            <a:avLst>
              <a:gd name="adj1" fmla="val 27489"/>
              <a:gd name="adj2" fmla="val -82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Roll-in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61BCEC7-CD17-4A30-B4E7-AA2CA6EF2349}"/>
              </a:ext>
            </a:extLst>
          </p:cNvPr>
          <p:cNvSpPr/>
          <p:nvPr/>
        </p:nvSpPr>
        <p:spPr>
          <a:xfrm>
            <a:off x="7690583" y="2074309"/>
            <a:ext cx="1461805" cy="901507"/>
          </a:xfrm>
          <a:prstGeom prst="wedgeEllipseCallout">
            <a:avLst>
              <a:gd name="adj1" fmla="val 25476"/>
              <a:gd name="adj2" fmla="val 9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Roll-out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D85CC449-5F20-40F1-B88F-1BF34B1F8E0D}"/>
              </a:ext>
            </a:extLst>
          </p:cNvPr>
          <p:cNvSpPr/>
          <p:nvPr/>
        </p:nvSpPr>
        <p:spPr>
          <a:xfrm>
            <a:off x="4501418" y="1530750"/>
            <a:ext cx="1689657" cy="901507"/>
          </a:xfrm>
          <a:prstGeom prst="wedgeEllipseCallout">
            <a:avLst>
              <a:gd name="adj1" fmla="val 27462"/>
              <a:gd name="adj2" fmla="val 8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Deviations</a:t>
            </a:r>
          </a:p>
        </p:txBody>
      </p:sp>
    </p:spTree>
    <p:extLst>
      <p:ext uri="{BB962C8B-B14F-4D97-AF65-F5344CB8AC3E}">
        <p14:creationId xmlns:p14="http://schemas.microsoft.com/office/powerpoint/2010/main" val="2005416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ACD6-13CA-4444-B784-478384A8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AggreVaTe</a:t>
            </a:r>
            <a:r>
              <a:rPr lang="en-US" dirty="0"/>
              <a:t> (Ross and </a:t>
            </a:r>
            <a:r>
              <a:rPr lang="en-US" dirty="0" err="1"/>
              <a:t>Bagnell</a:t>
            </a:r>
            <a:r>
              <a:rPr lang="en-US" dirty="0"/>
              <a:t>, 2014)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Roll-in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Roll-out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Train a policy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 as we roll-in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compounding errors</a:t>
                </a:r>
              </a:p>
              <a:p>
                <a:r>
                  <a:rPr lang="en-US" dirty="0"/>
                  <a:t>Policy improvement = cost-sensitive classification</a:t>
                </a:r>
              </a:p>
              <a:p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dirty="0"/>
                  <a:t> using (multiple) roll-outs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374D8-F7AE-4487-8BBE-984830D28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41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CF015CE-5120-462F-9C74-21A01FB863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633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takes actions in red. Rewards only in leaf nodes.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minimizes cost, indifferent at root. </a:t>
                </a:r>
              </a:p>
              <a:p>
                <a:pPr lvl="1"/>
                <a:r>
                  <a:rPr lang="en-US" dirty="0"/>
                  <a:t>Roll-in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means no training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Fixed by roll-in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CF015CE-5120-462F-9C74-21A01FB86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633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EC1ECD3-7A5E-4FCF-A16A-7F1E1463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Compounding errors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2E3E0A5-77FE-4098-94BF-6FA99A1ED4F7}"/>
                  </a:ext>
                </a:extLst>
              </p:cNvPr>
              <p:cNvSpPr/>
              <p:nvPr/>
            </p:nvSpPr>
            <p:spPr>
              <a:xfrm>
                <a:off x="6023295" y="1803633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2E3E0A5-77FE-4098-94BF-6FA99A1ED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5" y="1803633"/>
                <a:ext cx="503339" cy="4865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37B3E8-0252-467C-8728-F0A3AE4D800B}"/>
                  </a:ext>
                </a:extLst>
              </p:cNvPr>
              <p:cNvSpPr/>
              <p:nvPr/>
            </p:nvSpPr>
            <p:spPr>
              <a:xfrm>
                <a:off x="4927136" y="2685875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37B3E8-0252-467C-8728-F0A3AE4D8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36" y="2685875"/>
                <a:ext cx="503339" cy="4865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FB0FD0-33C2-4177-A5CB-B37351BFA2A5}"/>
                  </a:ext>
                </a:extLst>
              </p:cNvPr>
              <p:cNvSpPr/>
              <p:nvPr/>
            </p:nvSpPr>
            <p:spPr>
              <a:xfrm>
                <a:off x="6892952" y="2685874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5FB0FD0-33C2-4177-A5CB-B37351BFA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952" y="2685874"/>
                <a:ext cx="503339" cy="4865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72E7F8-1D39-4360-8981-96F86748891C}"/>
                  </a:ext>
                </a:extLst>
              </p:cNvPr>
              <p:cNvSpPr/>
              <p:nvPr/>
            </p:nvSpPr>
            <p:spPr>
              <a:xfrm>
                <a:off x="4356685" y="3610064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E72E7F8-1D39-4360-8981-96F867488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685" y="3610064"/>
                <a:ext cx="503339" cy="4865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2FCDCB-4F38-48D0-B6E2-D29AE65C971E}"/>
                  </a:ext>
                </a:extLst>
              </p:cNvPr>
              <p:cNvSpPr/>
              <p:nvPr/>
            </p:nvSpPr>
            <p:spPr>
              <a:xfrm>
                <a:off x="5519956" y="3610063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2FCDCB-4F38-48D0-B6E2-D29AE65C9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56" y="3610063"/>
                <a:ext cx="503339" cy="4865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4D62CB-42CB-472D-9AFC-046C2E42030C}"/>
                  </a:ext>
                </a:extLst>
              </p:cNvPr>
              <p:cNvSpPr/>
              <p:nvPr/>
            </p:nvSpPr>
            <p:spPr>
              <a:xfrm>
                <a:off x="6274965" y="3610062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4D62CB-42CB-472D-9AFC-046C2E420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5" y="3610062"/>
                <a:ext cx="503339" cy="48656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3CFA37-A798-4ADF-9155-4545E99BDACF}"/>
                  </a:ext>
                </a:extLst>
              </p:cNvPr>
              <p:cNvSpPr/>
              <p:nvPr/>
            </p:nvSpPr>
            <p:spPr>
              <a:xfrm>
                <a:off x="7438236" y="3610061"/>
                <a:ext cx="503339" cy="48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3CFA37-A798-4ADF-9155-4545E99BD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6" y="3610061"/>
                <a:ext cx="503339" cy="48656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808425-D260-4C48-80A1-2EC0F64ED12D}"/>
              </a:ext>
            </a:extLst>
          </p:cNvPr>
          <p:cNvCxnSpPr>
            <a:stCxn id="22" idx="3"/>
            <a:endCxn id="23" idx="7"/>
          </p:cNvCxnSpPr>
          <p:nvPr/>
        </p:nvCxnSpPr>
        <p:spPr>
          <a:xfrm flipH="1">
            <a:off x="5356763" y="2218939"/>
            <a:ext cx="740244" cy="538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76D41C-33C1-4378-B484-52F080FCD6DB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4608355" y="3101181"/>
            <a:ext cx="392493" cy="5088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88D484-618F-45DA-A3A9-9D716933A5B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5356763" y="3101181"/>
            <a:ext cx="414863" cy="508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7493E5-61C5-433E-AF8F-B93153FEAC74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6452922" y="2218939"/>
            <a:ext cx="691700" cy="466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363F18-41EC-4497-A6C5-C1199116A24C}"/>
              </a:ext>
            </a:extLst>
          </p:cNvPr>
          <p:cNvCxnSpPr>
            <a:cxnSpLocks/>
            <a:stCxn id="24" idx="3"/>
            <a:endCxn id="27" idx="0"/>
          </p:cNvCxnSpPr>
          <p:nvPr/>
        </p:nvCxnSpPr>
        <p:spPr>
          <a:xfrm flipH="1">
            <a:off x="6526635" y="3101180"/>
            <a:ext cx="440029" cy="508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ABF0E5-4994-4273-91AC-C583DDA04BE6}"/>
              </a:ext>
            </a:extLst>
          </p:cNvPr>
          <p:cNvCxnSpPr>
            <a:cxnSpLocks/>
            <a:stCxn id="24" idx="5"/>
            <a:endCxn id="28" idx="0"/>
          </p:cNvCxnSpPr>
          <p:nvPr/>
        </p:nvCxnSpPr>
        <p:spPr>
          <a:xfrm>
            <a:off x="7322579" y="3101180"/>
            <a:ext cx="367327" cy="508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D1E19C-E99A-42CF-B5DC-CAC124DDA290}"/>
              </a:ext>
            </a:extLst>
          </p:cNvPr>
          <p:cNvSpPr txBox="1"/>
          <p:nvPr/>
        </p:nvSpPr>
        <p:spPr>
          <a:xfrm>
            <a:off x="4356685" y="4118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2E2653-4A22-4462-A6DA-74FC0C89003D}"/>
              </a:ext>
            </a:extLst>
          </p:cNvPr>
          <p:cNvSpPr txBox="1"/>
          <p:nvPr/>
        </p:nvSpPr>
        <p:spPr>
          <a:xfrm>
            <a:off x="7539062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6753D7-03B2-4AAC-8594-3DA0740DEA05}"/>
              </a:ext>
            </a:extLst>
          </p:cNvPr>
          <p:cNvSpPr txBox="1"/>
          <p:nvPr/>
        </p:nvSpPr>
        <p:spPr>
          <a:xfrm>
            <a:off x="5576042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FAA1B5-58F2-4EED-9EE7-E1C00241BE80}"/>
              </a:ext>
            </a:extLst>
          </p:cNvPr>
          <p:cNvSpPr txBox="1"/>
          <p:nvPr/>
        </p:nvSpPr>
        <p:spPr>
          <a:xfrm>
            <a:off x="6361600" y="4118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79536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F698-D61A-4688-9584-405E533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AggreVaTe</a:t>
            </a:r>
            <a:r>
              <a:rPr lang="en-US" dirty="0"/>
              <a:t>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17248-9E77-4962-8565-79651A8F1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have a good cost-sensitive classifier</a:t>
                </a:r>
              </a:p>
              <a:p>
                <a:r>
                  <a:rPr lang="en-US" dirty="0"/>
                  <a:t>Do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rounds of </a:t>
                </a:r>
                <a:r>
                  <a:rPr lang="en-US" dirty="0" err="1"/>
                  <a:t>AggreVaTe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Value of policy returned by </a:t>
                </a:r>
                <a:r>
                  <a:rPr lang="en-US" dirty="0" err="1"/>
                  <a:t>AggreVaTe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Expert policy’s value</a:t>
                </a:r>
              </a:p>
              <a:p>
                <a:pPr lvl="1"/>
                <a:r>
                  <a:rPr lang="en-US" dirty="0"/>
                  <a:t>assuming such a policy exists in our class</a:t>
                </a:r>
              </a:p>
              <a:p>
                <a:endParaRPr lang="en-US" dirty="0"/>
              </a:p>
              <a:p>
                <a:r>
                  <a:rPr lang="en-US" dirty="0"/>
                  <a:t>Can even improve upon the expert sometimes!</a:t>
                </a:r>
              </a:p>
              <a:p>
                <a:r>
                  <a:rPr lang="en-US" dirty="0"/>
                  <a:t>Further improvements in the literature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E17248-9E77-4962-8565-79651A8F1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0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 (MDPs)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751363" y="1860256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23681" y="1860256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096000" y="1860256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78944" y="4176020"/>
                <a:ext cx="1361791" cy="615522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353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 </a:t>
                </a:r>
                <a:endParaRPr lang="en-US" sz="2353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44" y="4176020"/>
                <a:ext cx="1361791" cy="615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 bwMode="auto">
          <a:xfrm>
            <a:off x="4751363" y="2457873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423681" y="2457873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2457873"/>
            <a:ext cx="672319" cy="5976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751363" y="3055489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423681" y="3055489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096000" y="3055489"/>
            <a:ext cx="672319" cy="597617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423880" y="2756681"/>
            <a:ext cx="0" cy="59761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90601" y="4624233"/>
                <a:ext cx="4138491" cy="615516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,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53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601" y="4624233"/>
                <a:ext cx="4138491" cy="6155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112635" y="5013976"/>
                <a:ext cx="3294413" cy="615516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2353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53" i="1">
                            <a:gradFill>
                              <a:gsLst>
                                <a:gs pos="2917">
                                  <a:schemeClr val="tx1"/>
                                </a:gs>
                                <a:gs pos="30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53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635" y="5013976"/>
                <a:ext cx="3294413" cy="615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6D3CF7-98FC-46B5-A215-FCC22E0E678E}"/>
                  </a:ext>
                </a:extLst>
              </p:cNvPr>
              <p:cNvSpPr txBox="1"/>
              <p:nvPr/>
            </p:nvSpPr>
            <p:spPr>
              <a:xfrm>
                <a:off x="2553435" y="5851931"/>
                <a:ext cx="6412831" cy="615516"/>
              </a:xfrm>
              <a:prstGeom prst="rect">
                <a:avLst/>
              </a:prstGeom>
              <a:noFill/>
            </p:spPr>
            <p:txBody>
              <a:bodyPr wrap="non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2353" b="1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Challenge:</a:t>
                </a:r>
                <a:r>
                  <a:rPr lang="en-US" sz="2353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Allow large number of unique states </a:t>
                </a:r>
                <a14:m>
                  <m:oMath xmlns:m="http://schemas.openxmlformats.org/officeDocument/2006/math">
                    <m:r>
                      <a:rPr lang="en-US" sz="2353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353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6D3CF7-98FC-46B5-A215-FCC22E0E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35" y="5851931"/>
                <a:ext cx="6412831" cy="615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033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9988-818C-44C4-B05B-E096B57E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634F-5E41-4CD5-B974-2510B54C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expert</a:t>
            </a:r>
          </a:p>
          <a:p>
            <a:pPr lvl="1"/>
            <a:r>
              <a:rPr lang="en-US" dirty="0"/>
              <a:t>Policy gradient, TRPO, Actor-critic variants</a:t>
            </a:r>
          </a:p>
          <a:p>
            <a:endParaRPr lang="en-US" dirty="0"/>
          </a:p>
          <a:p>
            <a:r>
              <a:rPr lang="en-US" dirty="0"/>
              <a:t>Expert dataset</a:t>
            </a:r>
          </a:p>
          <a:p>
            <a:pPr lvl="1"/>
            <a:r>
              <a:rPr lang="en-US" dirty="0"/>
              <a:t>Behavior cloning</a:t>
            </a:r>
          </a:p>
          <a:p>
            <a:endParaRPr lang="en-US" dirty="0"/>
          </a:p>
          <a:p>
            <a:r>
              <a:rPr lang="en-US" dirty="0"/>
              <a:t>Expert policy</a:t>
            </a:r>
          </a:p>
          <a:p>
            <a:pPr lvl="1"/>
            <a:r>
              <a:rPr lang="en-US" dirty="0" err="1"/>
              <a:t>AggreVaTe</a:t>
            </a:r>
            <a:r>
              <a:rPr lang="en-US" dirty="0"/>
              <a:t>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185007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B605-318A-4376-ADA4-109CF157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of using expert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706C6-DB3C-498F-B643-5B6DB8A29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171" y="1825625"/>
                <a:ext cx="11761365" cy="4351338"/>
              </a:xfrm>
            </p:spPr>
            <p:txBody>
              <a:bodyPr/>
              <a:lstStyle/>
              <a:p>
                <a:r>
                  <a:rPr lang="en-US" dirty="0"/>
                  <a:t>Assuming expert is optimal, find a reward function</a:t>
                </a:r>
              </a:p>
              <a:p>
                <a:pPr lvl="1"/>
                <a:r>
                  <a:rPr lang="en-US" dirty="0"/>
                  <a:t>Can be done with trajectories, called inverse RL</a:t>
                </a:r>
              </a:p>
              <a:p>
                <a:endParaRPr lang="en-US" dirty="0"/>
              </a:p>
              <a:p>
                <a:r>
                  <a:rPr lang="en-US" dirty="0"/>
                  <a:t>Access to expert policy, but no reward information</a:t>
                </a:r>
              </a:p>
              <a:p>
                <a:pPr lvl="1"/>
                <a:r>
                  <a:rPr lang="en-US" dirty="0" err="1"/>
                  <a:t>DAgger</a:t>
                </a:r>
                <a:r>
                  <a:rPr lang="en-US" dirty="0"/>
                  <a:t>: like behavior cloning, but roll-in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[1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of any domain knowledge to build expert always preferred to policy search from scratch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4706C6-DB3C-498F-B643-5B6DB8A29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171" y="1825625"/>
                <a:ext cx="11761365" cy="4351338"/>
              </a:xfrm>
              <a:blipFill>
                <a:blip r:embed="rId2"/>
                <a:stretch>
                  <a:fillRect l="-93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365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CA61-EE45-445C-82F2-200C368B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EF8D-560E-49C2-B3D6-6F6AC637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96" y="1825625"/>
            <a:ext cx="10741404" cy="4351338"/>
          </a:xfrm>
        </p:spPr>
        <p:txBody>
          <a:bodyPr/>
          <a:lstStyle/>
          <a:p>
            <a:r>
              <a:rPr lang="en-US" dirty="0"/>
              <a:t>All algorithms we saw today require exponentially many trajectories for hard problems</a:t>
            </a:r>
          </a:p>
          <a:p>
            <a:endParaRPr lang="en-US" dirty="0"/>
          </a:p>
          <a:p>
            <a:r>
              <a:rPr lang="en-US" dirty="0"/>
              <a:t>Typical data requirements still quite large, unless strong expert</a:t>
            </a:r>
          </a:p>
          <a:p>
            <a:endParaRPr lang="en-US" dirty="0"/>
          </a:p>
          <a:p>
            <a:r>
              <a:rPr lang="en-US" dirty="0"/>
              <a:t>Better exploration will help</a:t>
            </a:r>
          </a:p>
          <a:p>
            <a:endParaRPr lang="en-US" dirty="0"/>
          </a:p>
          <a:p>
            <a:r>
              <a:rPr lang="en-US" dirty="0"/>
              <a:t>Long-horizon problems still data intensive</a:t>
            </a:r>
          </a:p>
        </p:txBody>
      </p:sp>
    </p:spTree>
    <p:extLst>
      <p:ext uri="{BB962C8B-B14F-4D97-AF65-F5344CB8AC3E}">
        <p14:creationId xmlns:p14="http://schemas.microsoft.com/office/powerpoint/2010/main" val="3242356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5F1-10B3-4BBB-ADD4-B0545A6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Observability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689A5-9E3D-450C-A1A8-4C8FFEA20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assumed a Markovian state or context</a:t>
                </a:r>
              </a:p>
              <a:p>
                <a:r>
                  <a:rPr lang="en-US" dirty="0"/>
                  <a:t>Suppose we only have first-person view of agent</a:t>
                </a:r>
              </a:p>
              <a:p>
                <a:r>
                  <a:rPr lang="en-US" dirty="0"/>
                  <a:t>Rewards and dynamics can depend on whole trajectory!</a:t>
                </a:r>
              </a:p>
              <a:p>
                <a:endParaRPr lang="en-US" dirty="0"/>
              </a:p>
              <a:p>
                <a:r>
                  <a:rPr lang="en-US" dirty="0"/>
                  <a:t>Typically modeled as Partially Observable MDP (POMDP)</a:t>
                </a:r>
              </a:p>
              <a:p>
                <a:r>
                  <a:rPr lang="en-US" dirty="0"/>
                  <a:t>Key difference: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-functions,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-functions and policies all depend on whole trajectory instead of just the observed state</a:t>
                </a:r>
              </a:p>
              <a:p>
                <a:r>
                  <a:rPr lang="en-US" dirty="0"/>
                  <a:t>Typically much harder statistically and computationally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689A5-9E3D-450C-A1A8-4C8FFEA20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574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5F1-10B3-4BBB-ADD4-B0545A6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89A5-9E3D-450C-A1A8-4C8FFEA2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1825625"/>
            <a:ext cx="10774960" cy="4541619"/>
          </a:xfrm>
        </p:spPr>
        <p:txBody>
          <a:bodyPr/>
          <a:lstStyle/>
          <a:p>
            <a:r>
              <a:rPr lang="en-US" dirty="0"/>
              <a:t>Long-horizon problems are hard</a:t>
            </a:r>
          </a:p>
          <a:p>
            <a:r>
              <a:rPr lang="en-US" dirty="0"/>
              <a:t>Can benefit if trajectories have repeated sub-patterns or sub-tasks</a:t>
            </a:r>
          </a:p>
          <a:p>
            <a:endParaRPr lang="en-US" dirty="0"/>
          </a:p>
          <a:p>
            <a:r>
              <a:rPr lang="en-US" dirty="0"/>
              <a:t>First learn how to do sub-tasks well, compose to solve original problem</a:t>
            </a:r>
          </a:p>
          <a:p>
            <a:endParaRPr lang="en-US" dirty="0"/>
          </a:p>
          <a:p>
            <a:r>
              <a:rPr lang="en-US" dirty="0"/>
              <a:t>Many formalisms:</a:t>
            </a:r>
          </a:p>
          <a:p>
            <a:pPr lvl="1"/>
            <a:r>
              <a:rPr lang="en-US" dirty="0"/>
              <a:t>Options</a:t>
            </a:r>
          </a:p>
          <a:p>
            <a:pPr lvl="1"/>
            <a:r>
              <a:rPr lang="en-US" dirty="0"/>
              <a:t>General value functions</a:t>
            </a:r>
          </a:p>
          <a:p>
            <a:pPr lvl="1"/>
            <a:r>
              <a:rPr lang="en-US" dirty="0"/>
              <a:t>RL with sub-goals</a:t>
            </a:r>
          </a:p>
        </p:txBody>
      </p:sp>
    </p:spTree>
    <p:extLst>
      <p:ext uri="{BB962C8B-B14F-4D97-AF65-F5344CB8AC3E}">
        <p14:creationId xmlns:p14="http://schemas.microsoft.com/office/powerpoint/2010/main" val="230077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D8CF-11F4-423B-9507-E76FF007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observations to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9B09D-74A0-435B-8396-8B65CB36C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451" y="1825625"/>
                <a:ext cx="11363324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State is sufficient for history, observations are arbitrary</a:t>
                </a:r>
              </a:p>
              <a:p>
                <a:pPr lvl="1"/>
                <a:r>
                  <a:rPr lang="en-US" dirty="0"/>
                  <a:t>First-person view does not include what’s behind you</a:t>
                </a:r>
              </a:p>
              <a:p>
                <a:r>
                  <a:rPr lang="en-US" dirty="0"/>
                  <a:t>Might not be sufficient to capture rewards and transitions</a:t>
                </a:r>
              </a:p>
              <a:p>
                <a:r>
                  <a:rPr lang="en-US" dirty="0"/>
                  <a:t>Typically,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modeling choice, can use multiple observations</a:t>
                </a:r>
              </a:p>
              <a:p>
                <a:pPr lvl="1"/>
                <a:r>
                  <a:rPr lang="en-US" dirty="0"/>
                  <a:t>Last 4 observations (i.e. frames)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Atari games</a:t>
                </a:r>
              </a:p>
              <a:p>
                <a:pPr lvl="1"/>
                <a:r>
                  <a:rPr lang="en-US" dirty="0"/>
                  <a:t>Current observation + landmarks seen along the way</a:t>
                </a:r>
              </a:p>
              <a:p>
                <a:pPr lvl="1"/>
                <a:r>
                  <a:rPr lang="en-US" dirty="0"/>
                  <a:t>Bird’s-eye view instead of first-person view</a:t>
                </a:r>
              </a:p>
              <a:p>
                <a:endParaRPr lang="en-US" dirty="0"/>
              </a:p>
              <a:p>
                <a:r>
                  <a:rPr lang="en-US" b="1" dirty="0"/>
                  <a:t>We will call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context instead of observation to emphasize the difference</a:t>
                </a:r>
              </a:p>
              <a:p>
                <a:r>
                  <a:rPr lang="en-US" dirty="0"/>
                  <a:t>Assuming a sensible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made, we will focus on learning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9B09D-74A0-435B-8396-8B65CB36C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1" y="1825625"/>
                <a:ext cx="11363324" cy="4667250"/>
              </a:xfrm>
              <a:blipFill>
                <a:blip r:embed="rId2"/>
                <a:stretch>
                  <a:fillRect l="-966" t="-2089" b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7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563D-FA5A-42B8-ADB3-A7B23614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broad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B15F-87DF-43F0-81D4-DD00F0CF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  <a:p>
            <a:endParaRPr lang="en-US" dirty="0"/>
          </a:p>
          <a:p>
            <a:r>
              <a:rPr lang="en-US" dirty="0"/>
              <a:t>Policy improvement/search</a:t>
            </a:r>
          </a:p>
        </p:txBody>
      </p:sp>
    </p:spTree>
    <p:extLst>
      <p:ext uri="{BB962C8B-B14F-4D97-AF65-F5344CB8AC3E}">
        <p14:creationId xmlns:p14="http://schemas.microsoft.com/office/powerpoint/2010/main" val="6080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988-9A97-4B8F-9685-7721A6B1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FD0B-3FA3-4931-AFEE-56AC640E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A6EBB1C-A865-4E41-888A-A7BC059E9F4D}"/>
                  </a:ext>
                </a:extLst>
              </p:cNvPr>
              <p:cNvSpPr/>
              <p:nvPr/>
            </p:nvSpPr>
            <p:spPr>
              <a:xfrm>
                <a:off x="412458" y="3884000"/>
                <a:ext cx="11367084" cy="13255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Function Approximation:</a:t>
                </a:r>
                <a:r>
                  <a:rPr lang="en-US" sz="2800" dirty="0"/>
                  <a:t> Given a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Lucida Calligraphy" panose="03010101010101010101" pitchFamily="66" charset="0"/>
                      </a:rPr>
                      <m:t>Q</m:t>
                    </m:r>
                  </m:oMath>
                </a14:m>
                <a:r>
                  <a:rPr lang="en-US" sz="2800" dirty="0"/>
                  <a:t> of mappings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, find the best approximation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A6EBB1C-A865-4E41-888A-A7BC059E9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58" y="3884000"/>
                <a:ext cx="11367084" cy="132556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6181F6-DAAE-4E8E-98D8-0512AB269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Agent receives context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Find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similar to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Pick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Lucida Calligraphy" panose="03010101010101010101" pitchFamily="66" charset="0"/>
                      </a:rPr>
                      <m:t>Q</m:t>
                    </m:r>
                  </m:oMath>
                </a14:m>
                <a:r>
                  <a:rPr lang="en-US" dirty="0"/>
                  <a:t> such that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get similar predictions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A6181F6-DAAE-4E8E-98D8-0512AB269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9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B575-990B-4206-82B5-814272B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270CB7-83F7-4AFC-A16E-3D61E47A7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Bellman optimality equations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We will rewrite the equations with the context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instead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Drop the subscript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as it can be baked into the context.</a:t>
                </a:r>
              </a:p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mtClean="0">
                        <a:latin typeface="Lucida Calligraphy" panose="03010101010101010101" pitchFamily="66" charset="0"/>
                      </a:rPr>
                      <m:t>Q</m:t>
                    </m:r>
                  </m:oMath>
                </a14:m>
                <a:r>
                  <a:rPr lang="en-US" dirty="0"/>
                  <a:t> which satisfies the equations approximately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270CB7-83F7-4AFC-A16E-3D61E47A7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-learning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7AA552-E3F8-4F42-BD9F-78EA1EB9E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-step trajectories: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be our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dirty="0"/>
                  <a:t> approximation.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dirty="0"/>
                  <a:t> to satisfy: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𝑛𝑒𝑤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max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𝑛𝑒𝑤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EBAB34-B34D-4651-A4DA-A4E825543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32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1791</Words>
  <Application>Microsoft Office PowerPoint</Application>
  <PresentationFormat>Widescreen</PresentationFormat>
  <Paragraphs>389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Lucida Calligraphy</vt:lpstr>
      <vt:lpstr>Wingdings</vt:lpstr>
      <vt:lpstr>Office Theme</vt:lpstr>
      <vt:lpstr>RL methods in practice</vt:lpstr>
      <vt:lpstr>Recap</vt:lpstr>
      <vt:lpstr>From theory to practice</vt:lpstr>
      <vt:lpstr>Markov Decision Processes (MDPs)</vt:lpstr>
      <vt:lpstr>From observations to states</vt:lpstr>
      <vt:lpstr>Two broad paradigms</vt:lpstr>
      <vt:lpstr>Value Function Approximation</vt:lpstr>
      <vt:lpstr>Quality of approximation</vt:lpstr>
      <vt:lpstr>Q-learning</vt:lpstr>
      <vt:lpstr>Q-learning</vt:lpstr>
      <vt:lpstr>Q-learning</vt:lpstr>
      <vt:lpstr>Q-learning</vt:lpstr>
      <vt:lpstr>Q-learning with function approximation</vt:lpstr>
      <vt:lpstr>Q-learning with function approximation</vt:lpstr>
      <vt:lpstr>Fitted Q-Iteration (FQI)</vt:lpstr>
      <vt:lpstr>Q-learning properties</vt:lpstr>
      <vt:lpstr>How to explore</vt:lpstr>
      <vt:lpstr>Ensemble exploration</vt:lpstr>
      <vt:lpstr>Bootstrapped Q-learning</vt:lpstr>
      <vt:lpstr>Exploration in RL </vt:lpstr>
      <vt:lpstr>Two broad paradigms</vt:lpstr>
      <vt:lpstr>Policy search</vt:lpstr>
      <vt:lpstr>Policy Gradient</vt:lpstr>
      <vt:lpstr>Proof sketch</vt:lpstr>
      <vt:lpstr>Proof sketch (contd.)</vt:lpstr>
      <vt:lpstr>Evaluating policy gradients</vt:lpstr>
      <vt:lpstr>Evaluating policy gradients</vt:lpstr>
      <vt:lpstr>Evaluating policy gradients</vt:lpstr>
      <vt:lpstr>Evaluating policy gradients</vt:lpstr>
      <vt:lpstr>Policy gradient properties</vt:lpstr>
      <vt:lpstr>Policy Improvement</vt:lpstr>
      <vt:lpstr>A general template</vt:lpstr>
      <vt:lpstr>Behavior cloning</vt:lpstr>
      <vt:lpstr>Behavior cloning</vt:lpstr>
      <vt:lpstr>Compounding errors</vt:lpstr>
      <vt:lpstr>AggreVaTe (Ross and Bagnell, 2014)</vt:lpstr>
      <vt:lpstr>AggreVaTe (Ross and Bagnell, 2014)</vt:lpstr>
      <vt:lpstr>Compounding errors revisited</vt:lpstr>
      <vt:lpstr>AggreVaTe theory</vt:lpstr>
      <vt:lpstr>Policy search overview</vt:lpstr>
      <vt:lpstr>Other ways of using expert</vt:lpstr>
      <vt:lpstr>Some practical issues</vt:lpstr>
      <vt:lpstr>Partial Observability</vt:lpstr>
      <vt:lpstr>Hierarchical 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methods in practice</dc:title>
  <dc:creator>Alekh Agarwal</dc:creator>
  <cp:lastModifiedBy>Alekh Agarwal</cp:lastModifiedBy>
  <cp:revision>56</cp:revision>
  <dcterms:created xsi:type="dcterms:W3CDTF">2017-11-14T00:52:16Z</dcterms:created>
  <dcterms:modified xsi:type="dcterms:W3CDTF">2017-11-15T15:22:32Z</dcterms:modified>
</cp:coreProperties>
</file>