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8229600" cx="14630400"/>
  <p:notesSz cx="8229600" cy="14630400"/>
  <p:embeddedFontLst>
    <p:embeddedFont>
      <p:font typeface="PT Serif"/>
      <p:regular r:id="rId13"/>
      <p:bold r:id="rId14"/>
      <p:italic r:id="rId15"/>
      <p:boldItalic r:id="rId16"/>
    </p:embeddedFont>
    <p:embeddedFont>
      <p:font typeface="DM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g+qwUk/qxCbkZuKk4WxmFw1Uj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DMSans-boldItalic.fntdata"/><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font" Target="fonts/PTSerif-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PTSerif-italic.fntdata"/><Relationship Id="rId14" Type="http://schemas.openxmlformats.org/officeDocument/2006/relationships/font" Target="fonts/PTSerif-bold.fntdata"/><Relationship Id="rId17" Type="http://schemas.openxmlformats.org/officeDocument/2006/relationships/font" Target="fonts/DMSans-regular.fntdata"/><Relationship Id="rId16" Type="http://schemas.openxmlformats.org/officeDocument/2006/relationships/font" Target="fonts/PTSerif-boldItalic.fntdata"/><Relationship Id="rId5" Type="http://schemas.openxmlformats.org/officeDocument/2006/relationships/slide" Target="slides/slide1.xml"/><Relationship Id="rId19" Type="http://schemas.openxmlformats.org/officeDocument/2006/relationships/font" Target="fonts/DMSans-italic.fntdata"/><Relationship Id="rId6" Type="http://schemas.openxmlformats.org/officeDocument/2006/relationships/slide" Target="slides/slide2.xml"/><Relationship Id="rId18" Type="http://schemas.openxmlformats.org/officeDocument/2006/relationships/font" Target="fonts/DMSans-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371850" y="1097275"/>
            <a:ext cx="5486650" cy="5486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822950" y="6949425"/>
            <a:ext cx="6583675" cy="65836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1: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 name="Google Shape;30;p1: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1" name="Google Shape;31;p1: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p2: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 name="Google Shape;38;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39" name="Google Shape;39;p2: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 name="Google Shape;4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47" name="Google Shape;47;p3: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4: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 name="Google Shape;63;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64" name="Google Shape;64;p4: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 name="Google Shape;85;p5: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86" name="Google Shape;86;p5: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0" name="Google Shape;110;p6: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11" name="Google Shape;111;p6: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p:nvPr>
            <p:ph idx="2" type="sldImg"/>
          </p:nvPr>
        </p:nvSpPr>
        <p:spPr>
          <a:xfrm>
            <a:off x="0" y="0"/>
            <a:ext cx="3000000" cy="3000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7: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
        <p:nvSpPr>
          <p:cNvPr id="137" name="Google Shape;137;p7:notes"/>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lang="en-US" sz="1800">
                <a:solidFill>
                  <a:schemeClr val="dk1"/>
                </a:solidFill>
                <a:latin typeface="Arial"/>
                <a:ea typeface="Arial"/>
                <a:cs typeface="Arial"/>
                <a:sym typeface="Arial"/>
              </a:rPr>
              <a:t>‹#›</a:t>
            </a:fld>
            <a:endParaRPr sz="18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1a6908af3_0_1:notes"/>
          <p:cNvSpPr/>
          <p:nvPr>
            <p:ph idx="2" type="sldImg"/>
          </p:nvPr>
        </p:nvSpPr>
        <p:spPr>
          <a:xfrm>
            <a:off x="1371850" y="1097275"/>
            <a:ext cx="5486700" cy="54864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1a6908af3_0_1:notes"/>
          <p:cNvSpPr txBox="1"/>
          <p:nvPr>
            <p:ph idx="1" type="body"/>
          </p:nvPr>
        </p:nvSpPr>
        <p:spPr>
          <a:xfrm>
            <a:off x="822950" y="6949425"/>
            <a:ext cx="6583800" cy="658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6" name="Shape 6"/>
        <p:cNvGrpSpPr/>
        <p:nvPr/>
      </p:nvGrpSpPr>
      <p:grpSpPr>
        <a:xfrm>
          <a:off x="0" y="0"/>
          <a:ext cx="0" cy="0"/>
          <a:chOff x="0" y="0"/>
          <a:chExt cx="0" cy="0"/>
        </a:xfrm>
      </p:grpSpPr>
      <p:sp>
        <p:nvSpPr>
          <p:cNvPr id="7" name="Google Shape;7;p9"/>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9" name="Shape 9"/>
        <p:cNvGrpSpPr/>
        <p:nvPr/>
      </p:nvGrpSpPr>
      <p:grpSpPr>
        <a:xfrm>
          <a:off x="0" y="0"/>
          <a:ext cx="0" cy="0"/>
          <a:chOff x="0" y="0"/>
          <a:chExt cx="0" cy="0"/>
        </a:xfrm>
      </p:grpSpPr>
      <p:sp>
        <p:nvSpPr>
          <p:cNvPr id="10" name="Google Shape;10;p10"/>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2" name="Shape 12"/>
        <p:cNvGrpSpPr/>
        <p:nvPr/>
      </p:nvGrpSpPr>
      <p:grpSpPr>
        <a:xfrm>
          <a:off x="0" y="0"/>
          <a:ext cx="0" cy="0"/>
          <a:chOff x="0" y="0"/>
          <a:chExt cx="0" cy="0"/>
        </a:xfrm>
      </p:grpSpPr>
      <p:sp>
        <p:nvSpPr>
          <p:cNvPr id="13" name="Google Shape;13;p11"/>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15" name="Shape 15"/>
        <p:cNvGrpSpPr/>
        <p:nvPr/>
      </p:nvGrpSpPr>
      <p:grpSpPr>
        <a:xfrm>
          <a:off x="0" y="0"/>
          <a:ext cx="0" cy="0"/>
          <a:chOff x="0" y="0"/>
          <a:chExt cx="0" cy="0"/>
        </a:xfrm>
      </p:grpSpPr>
      <p:sp>
        <p:nvSpPr>
          <p:cNvPr id="16" name="Google Shape;16;p12"/>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18" name="Shape 18"/>
        <p:cNvGrpSpPr/>
        <p:nvPr/>
      </p:nvGrpSpPr>
      <p:grpSpPr>
        <a:xfrm>
          <a:off x="0" y="0"/>
          <a:ext cx="0" cy="0"/>
          <a:chOff x="0" y="0"/>
          <a:chExt cx="0" cy="0"/>
        </a:xfrm>
      </p:grpSpPr>
      <p:sp>
        <p:nvSpPr>
          <p:cNvPr id="19" name="Google Shape;19;p13"/>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21" name="Shape 21"/>
        <p:cNvGrpSpPr/>
        <p:nvPr/>
      </p:nvGrpSpPr>
      <p:grpSpPr>
        <a:xfrm>
          <a:off x="0" y="0"/>
          <a:ext cx="0" cy="0"/>
          <a:chOff x="0" y="0"/>
          <a:chExt cx="0" cy="0"/>
        </a:xfrm>
      </p:grpSpPr>
      <p:sp>
        <p:nvSpPr>
          <p:cNvPr id="22" name="Google Shape;22;p14"/>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24" name="Shape 24"/>
        <p:cNvGrpSpPr/>
        <p:nvPr/>
      </p:nvGrpSpPr>
      <p:grpSpPr>
        <a:xfrm>
          <a:off x="0" y="0"/>
          <a:ext cx="0" cy="0"/>
          <a:chOff x="0" y="0"/>
          <a:chExt cx="0" cy="0"/>
        </a:xfrm>
      </p:grpSpPr>
      <p:sp>
        <p:nvSpPr>
          <p:cNvPr id="25" name="Google Shape;25;p15"/>
          <p:cNvSpPr/>
          <p:nvPr/>
        </p:nvSpPr>
        <p:spPr>
          <a:xfrm>
            <a:off x="0" y="0"/>
            <a:ext cx="14630400" cy="82296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27" name="Shape 2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hyperlink" Target="https://dl.acm.org/doi/10.1145/37022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hyperlink" Target="https://doi.org/10.1145/3702237" TargetMode="External"/><Relationship Id="rId5" Type="http://schemas.openxmlformats.org/officeDocument/2006/relationships/hyperlink" Target="https://www.kaggle.com/datasets/vuppalaadithyasairam/ultrasound-breast-images-for-breast-canc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pic>
        <p:nvPicPr>
          <p:cNvPr descr="preencoded.png" id="33" name="Google Shape;33;p1"/>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34" name="Google Shape;34;p1"/>
          <p:cNvSpPr/>
          <p:nvPr/>
        </p:nvSpPr>
        <p:spPr>
          <a:xfrm>
            <a:off x="793790" y="1572322"/>
            <a:ext cx="7556421" cy="4403067"/>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b="0" i="0" lang="en-US" sz="4650" u="none" cap="none" strike="noStrike">
                <a:solidFill>
                  <a:srgbClr val="020202"/>
                </a:solidFill>
                <a:latin typeface="PT Serif"/>
                <a:ea typeface="PT Serif"/>
                <a:cs typeface="PT Serif"/>
                <a:sym typeface="PT Serif"/>
              </a:rPr>
              <a:t>Explainable Deep Learning for Breast Cancer Classification</a:t>
            </a:r>
            <a:br>
              <a:rPr b="0" i="0" lang="en-US" sz="4650" u="none" cap="none" strike="noStrike">
                <a:solidFill>
                  <a:srgbClr val="020202"/>
                </a:solidFill>
                <a:latin typeface="PT Serif"/>
                <a:ea typeface="PT Serif"/>
                <a:cs typeface="PT Serif"/>
                <a:sym typeface="PT Serif"/>
              </a:rPr>
            </a:br>
            <a:br>
              <a:rPr b="0" i="0" lang="en-US" sz="4650" u="none" cap="none" strike="noStrike">
                <a:solidFill>
                  <a:srgbClr val="020202"/>
                </a:solidFill>
                <a:latin typeface="PT Serif"/>
                <a:ea typeface="PT Serif"/>
                <a:cs typeface="PT Serif"/>
                <a:sym typeface="PT Serif"/>
              </a:rPr>
            </a:br>
            <a:endParaRPr b="0" i="0" sz="4650" u="none" cap="none" strike="noStrike">
              <a:solidFill>
                <a:schemeClr val="dk1"/>
              </a:solidFill>
              <a:latin typeface="Calibri"/>
              <a:ea typeface="Calibri"/>
              <a:cs typeface="Calibri"/>
              <a:sym typeface="Calibri"/>
            </a:endParaRPr>
          </a:p>
        </p:txBody>
      </p:sp>
      <p:sp>
        <p:nvSpPr>
          <p:cNvPr id="35" name="Google Shape;35;p1"/>
          <p:cNvSpPr txBox="1"/>
          <p:nvPr/>
        </p:nvSpPr>
        <p:spPr>
          <a:xfrm>
            <a:off x="3065650" y="5518875"/>
            <a:ext cx="5900100" cy="237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2800" u="none" cap="none" strike="noStrike">
                <a:solidFill>
                  <a:schemeClr val="dk1"/>
                </a:solidFill>
                <a:latin typeface="Calibri"/>
                <a:ea typeface="Calibri"/>
                <a:cs typeface="Calibri"/>
                <a:sym typeface="Calibri"/>
              </a:rPr>
            </a:br>
            <a:r>
              <a:rPr b="0" i="0" lang="en-US" sz="2400" u="sng" cap="none" strike="noStrike">
                <a:solidFill>
                  <a:schemeClr val="hlink"/>
                </a:solidFill>
                <a:latin typeface="Calibri"/>
                <a:ea typeface="Calibri"/>
                <a:cs typeface="Calibri"/>
                <a:sym typeface="Calibri"/>
                <a:hlinkClick r:id="rId4"/>
              </a:rPr>
              <a:t>Article Link</a:t>
            </a:r>
            <a:br>
              <a:rPr lang="en-US" sz="2400">
                <a:solidFill>
                  <a:schemeClr val="dk1"/>
                </a:solidFill>
                <a:latin typeface="Calibri"/>
                <a:ea typeface="Calibri"/>
                <a:cs typeface="Calibri"/>
                <a:sym typeface="Calibri"/>
              </a:rPr>
            </a:br>
            <a:r>
              <a:rPr lang="en-US" sz="2400">
                <a:solidFill>
                  <a:schemeClr val="dk1"/>
                </a:solidFill>
                <a:latin typeface="Calibri"/>
                <a:ea typeface="Calibri"/>
                <a:cs typeface="Calibri"/>
                <a:sym typeface="Calibri"/>
              </a:rPr>
              <a:t>Authors : Marcello Di Giammarco, Camilla Vitulli, Simone Cirnelli, Benedetta Masone, Antonella Santone, Mario Cesarelli, Fabio Martinelli, Francesco Mercaldo</a:t>
            </a:r>
            <a:endParaRPr sz="24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2"/>
          <p:cNvSpPr/>
          <p:nvPr/>
        </p:nvSpPr>
        <p:spPr>
          <a:xfrm>
            <a:off x="793790" y="1181100"/>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Motivation</a:t>
            </a:r>
            <a:endParaRPr sz="4650">
              <a:solidFill>
                <a:schemeClr val="dk1"/>
              </a:solidFill>
              <a:latin typeface="Calibri"/>
              <a:ea typeface="Calibri"/>
              <a:cs typeface="Calibri"/>
              <a:sym typeface="Calibri"/>
            </a:endParaRPr>
          </a:p>
        </p:txBody>
      </p:sp>
      <p:pic>
        <p:nvPicPr>
          <p:cNvPr descr="preencoded.png" id="42" name="Google Shape;42;p2"/>
          <p:cNvPicPr preferRelativeResize="0"/>
          <p:nvPr/>
        </p:nvPicPr>
        <p:blipFill rotWithShape="1">
          <a:blip r:embed="rId3">
            <a:alphaModFix/>
          </a:blip>
          <a:srcRect b="0" l="0" r="0" t="0"/>
          <a:stretch/>
        </p:blipFill>
        <p:spPr>
          <a:xfrm>
            <a:off x="793790" y="2520672"/>
            <a:ext cx="6244709" cy="4272677"/>
          </a:xfrm>
          <a:prstGeom prst="rect">
            <a:avLst/>
          </a:prstGeom>
          <a:noFill/>
          <a:ln>
            <a:noFill/>
          </a:ln>
        </p:spPr>
      </p:pic>
      <p:sp>
        <p:nvSpPr>
          <p:cNvPr id="43" name="Google Shape;43;p2"/>
          <p:cNvSpPr/>
          <p:nvPr/>
        </p:nvSpPr>
        <p:spPr>
          <a:xfrm>
            <a:off x="7599521" y="2469594"/>
            <a:ext cx="6244709" cy="2540318"/>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This presentation explores explainable AI in breast cancer diagnosis. Early detection is crucial, and deep learning shows promise, offering new avenues for precision and speed. However, transparency is key for trust and clinical adoption. We'll delve into a framework for building accurate, interpretable models that enhance understanding and confidence in AI-driven diagnoses.</a:t>
            </a:r>
            <a:endParaRPr sz="18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793790" y="987552"/>
            <a:ext cx="5954197" cy="2246305"/>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Problem Statement: </a:t>
            </a:r>
            <a:endParaRPr sz="4650">
              <a:solidFill>
                <a:schemeClr val="dk1"/>
              </a:solidFill>
              <a:latin typeface="Calibri"/>
              <a:ea typeface="Calibri"/>
              <a:cs typeface="Calibri"/>
              <a:sym typeface="Calibri"/>
            </a:endParaRPr>
          </a:p>
        </p:txBody>
      </p:sp>
      <p:sp>
        <p:nvSpPr>
          <p:cNvPr id="50" name="Google Shape;50;p3"/>
          <p:cNvSpPr/>
          <p:nvPr/>
        </p:nvSpPr>
        <p:spPr>
          <a:xfrm>
            <a:off x="537312" y="2743200"/>
            <a:ext cx="13042821" cy="4309110"/>
          </a:xfrm>
          <a:prstGeom prst="rect">
            <a:avLst/>
          </a:prstGeom>
          <a:noFill/>
          <a:ln>
            <a:noFill/>
          </a:ln>
        </p:spPr>
        <p:txBody>
          <a:bodyPr anchorCtr="0" anchor="t" bIns="0" lIns="0" spcFirstLastPara="1" rIns="0" wrap="square" tIns="0">
            <a:noAutofit/>
          </a:bodyPr>
          <a:lstStyle/>
          <a:p>
            <a:pPr indent="-285750" lvl="0" marL="28575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Traditional methods of breast cancer diagnosis can be subjective and time-consuming.</a:t>
            </a:r>
            <a:endParaRPr/>
          </a:p>
          <a:p>
            <a:pPr indent="-285750" lvl="0" marL="28575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Distinguishing between benign and malignant tumors is crucial for effective therapy.</a:t>
            </a:r>
            <a:endParaRPr sz="1800">
              <a:solidFill>
                <a:schemeClr val="dk1"/>
              </a:solidFill>
              <a:latin typeface="Arial"/>
              <a:ea typeface="Arial"/>
              <a:cs typeface="Arial"/>
              <a:sym typeface="Arial"/>
            </a:endParaRPr>
          </a:p>
          <a:p>
            <a:pPr indent="-285750" lvl="0" marL="28575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The challenge is to develop a Deep Learning model that is both accurate and provides visual explanations for its predictions, </a:t>
            </a:r>
            <a:br>
              <a:rPr lang="en-US" sz="1800">
                <a:solidFill>
                  <a:srgbClr val="383838"/>
                </a:solidFill>
                <a:latin typeface="Arial"/>
                <a:ea typeface="Arial"/>
                <a:cs typeface="Arial"/>
                <a:sym typeface="Arial"/>
              </a:rPr>
            </a:br>
            <a:r>
              <a:rPr lang="en-US" sz="1800">
                <a:solidFill>
                  <a:srgbClr val="383838"/>
                </a:solidFill>
                <a:latin typeface="Arial"/>
                <a:ea typeface="Arial"/>
                <a:cs typeface="Arial"/>
                <a:sym typeface="Arial"/>
              </a:rPr>
              <a:t>helping clinicians understand why a certain diagnosis is made.</a:t>
            </a:r>
            <a:endParaRPr sz="1800">
              <a:solidFill>
                <a:schemeClr val="dk1"/>
              </a:solidFill>
              <a:latin typeface="Arial"/>
              <a:ea typeface="Arial"/>
              <a:cs typeface="Arial"/>
              <a:sym typeface="Arial"/>
            </a:endParaRPr>
          </a:p>
          <a:p>
            <a:pPr indent="-285750" lvl="0" marL="28575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Accurate localization of cancerous regions is essential for treatment planning.</a:t>
            </a:r>
            <a:endParaRPr sz="1800">
              <a:solidFill>
                <a:schemeClr val="dk1"/>
              </a:solidFill>
              <a:latin typeface="Arial"/>
              <a:ea typeface="Arial"/>
              <a:cs typeface="Arial"/>
              <a:sym typeface="Arial"/>
            </a:endParaRPr>
          </a:p>
          <a:p>
            <a:pPr indent="0" lvl="0" marL="0" marR="0" rtl="0" algn="l">
              <a:lnSpc>
                <a:spcPct val="162857"/>
              </a:lnSpc>
              <a:spcBef>
                <a:spcPts val="0"/>
              </a:spcBef>
              <a:spcAft>
                <a:spcPts val="0"/>
              </a:spcAft>
              <a:buNone/>
            </a:pPr>
            <a:br>
              <a:rPr lang="en-US" sz="1750">
                <a:solidFill>
                  <a:srgbClr val="383838"/>
                </a:solidFill>
                <a:latin typeface="DM Sans"/>
                <a:ea typeface="DM Sans"/>
                <a:cs typeface="DM Sans"/>
                <a:sym typeface="DM Sans"/>
              </a:rPr>
            </a:br>
            <a:endParaRPr sz="1750">
              <a:solidFill>
                <a:schemeClr val="dk1"/>
              </a:solidFill>
              <a:latin typeface="Calibri"/>
              <a:ea typeface="Calibri"/>
              <a:cs typeface="Calibri"/>
              <a:sym typeface="Calibri"/>
            </a:endParaRPr>
          </a:p>
        </p:txBody>
      </p:sp>
      <p:grpSp>
        <p:nvGrpSpPr>
          <p:cNvPr id="51" name="Google Shape;51;p3"/>
          <p:cNvGrpSpPr/>
          <p:nvPr/>
        </p:nvGrpSpPr>
        <p:grpSpPr>
          <a:xfrm>
            <a:off x="10728290" y="0"/>
            <a:ext cx="3902110" cy="2382977"/>
            <a:chOff x="6867015" y="-1"/>
            <a:chExt cx="5324985" cy="3251912"/>
          </a:xfrm>
        </p:grpSpPr>
        <p:sp>
          <p:nvSpPr>
            <p:cNvPr id="52" name="Google Shape;52;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3" name="Google Shape;53;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4" name="Google Shape;54;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5" name="Google Shape;55;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56" name="Google Shape;56;p3"/>
          <p:cNvGrpSpPr/>
          <p:nvPr/>
        </p:nvGrpSpPr>
        <p:grpSpPr>
          <a:xfrm flipH="1" rot="10800000">
            <a:off x="461" y="6322734"/>
            <a:ext cx="2898948" cy="1906866"/>
            <a:chOff x="-305" y="-1"/>
            <a:chExt cx="3832880" cy="2876136"/>
          </a:xfrm>
        </p:grpSpPr>
        <p:sp>
          <p:nvSpPr>
            <p:cNvPr id="57" name="Google Shape;57;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8" name="Google Shape;58;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59" name="Google Shape;59;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0" name="Google Shape;60;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p:nvPr/>
        </p:nvSpPr>
        <p:spPr>
          <a:xfrm>
            <a:off x="793790" y="1070517"/>
            <a:ext cx="5954197" cy="1777935"/>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Objectives:</a:t>
            </a:r>
            <a:endParaRPr sz="4650">
              <a:solidFill>
                <a:schemeClr val="dk1"/>
              </a:solidFill>
              <a:latin typeface="Calibri"/>
              <a:ea typeface="Calibri"/>
              <a:cs typeface="Calibri"/>
              <a:sym typeface="Calibri"/>
            </a:endParaRPr>
          </a:p>
        </p:txBody>
      </p:sp>
      <p:sp>
        <p:nvSpPr>
          <p:cNvPr id="67" name="Google Shape;67;p4"/>
          <p:cNvSpPr/>
          <p:nvPr/>
        </p:nvSpPr>
        <p:spPr>
          <a:xfrm>
            <a:off x="693429" y="2381602"/>
            <a:ext cx="13042821" cy="4320281"/>
          </a:xfrm>
          <a:prstGeom prst="rect">
            <a:avLst/>
          </a:prstGeom>
          <a:noFill/>
          <a:ln>
            <a:noFill/>
          </a:ln>
        </p:spPr>
        <p:txBody>
          <a:bodyPr anchorCtr="0" anchor="t" bIns="0" lIns="0" spcFirstLastPara="1" rIns="0" wrap="square" tIns="0">
            <a:noAutofit/>
          </a:bodyPr>
          <a:lstStyle/>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Develop a deep learning model for breast cancer classification using ultrasound images.</a:t>
            </a:r>
            <a:endParaRPr/>
          </a:p>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Achieve high accuracy in distinguishing between benign and malignant tumors.</a:t>
            </a:r>
            <a:endParaRPr/>
          </a:p>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Implement explainability techniques to visualize and understand the model's decision-making process.</a:t>
            </a:r>
            <a:endParaRPr/>
          </a:p>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Evaluate and compare different model architectures for both performance and explainability.</a:t>
            </a:r>
            <a:endParaRPr/>
          </a:p>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Find the neural network that can optimally discriminate a benign from a malignant tumor by examining US images of breast cancer.</a:t>
            </a:r>
            <a:endParaRPr/>
          </a:p>
          <a:p>
            <a:pPr indent="-342900" lvl="0" marL="342900" marR="0" rtl="0" algn="l">
              <a:lnSpc>
                <a:spcPct val="250000"/>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Provide visual explanations about the location of regions of interest (ROIs) and specific image areas.</a:t>
            </a:r>
            <a:endParaRPr sz="1800">
              <a:solidFill>
                <a:schemeClr val="dk1"/>
              </a:solidFill>
              <a:latin typeface="Arial"/>
              <a:ea typeface="Arial"/>
              <a:cs typeface="Arial"/>
              <a:sym typeface="Arial"/>
            </a:endParaRPr>
          </a:p>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a:p>
            <a:pPr indent="0" lvl="0" marL="0" marR="0" rtl="0" algn="l">
              <a:lnSpc>
                <a:spcPct val="162857"/>
              </a:lnSpc>
              <a:spcBef>
                <a:spcPts val="0"/>
              </a:spcBef>
              <a:spcAft>
                <a:spcPts val="0"/>
              </a:spcAft>
              <a:buNone/>
            </a:pPr>
            <a:br>
              <a:rPr lang="en-US" sz="1750">
                <a:solidFill>
                  <a:srgbClr val="383838"/>
                </a:solidFill>
                <a:latin typeface="DM Sans"/>
                <a:ea typeface="DM Sans"/>
                <a:cs typeface="DM Sans"/>
                <a:sym typeface="DM Sans"/>
              </a:rPr>
            </a:br>
            <a:endParaRPr sz="1750">
              <a:solidFill>
                <a:schemeClr val="dk1"/>
              </a:solidFill>
              <a:latin typeface="Calibri"/>
              <a:ea typeface="Calibri"/>
              <a:cs typeface="Calibri"/>
              <a:sym typeface="Calibri"/>
            </a:endParaRPr>
          </a:p>
        </p:txBody>
      </p:sp>
      <p:sp>
        <p:nvSpPr>
          <p:cNvPr id="68" name="Google Shape;68;p4"/>
          <p:cNvSpPr/>
          <p:nvPr/>
        </p:nvSpPr>
        <p:spPr>
          <a:xfrm>
            <a:off x="793790" y="3630811"/>
            <a:ext cx="13042821" cy="362903"/>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69" name="Google Shape;69;p4"/>
          <p:cNvSpPr/>
          <p:nvPr/>
        </p:nvSpPr>
        <p:spPr>
          <a:xfrm>
            <a:off x="793790" y="4073009"/>
            <a:ext cx="13042821" cy="362903"/>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70" name="Google Shape;70;p4"/>
          <p:cNvSpPr/>
          <p:nvPr/>
        </p:nvSpPr>
        <p:spPr>
          <a:xfrm>
            <a:off x="793790" y="4515207"/>
            <a:ext cx="13042821" cy="362903"/>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71" name="Google Shape;71;p4"/>
          <p:cNvSpPr/>
          <p:nvPr/>
        </p:nvSpPr>
        <p:spPr>
          <a:xfrm>
            <a:off x="793790" y="4957405"/>
            <a:ext cx="13042821" cy="725805"/>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
        <p:nvSpPr>
          <p:cNvPr id="72" name="Google Shape;72;p4"/>
          <p:cNvSpPr/>
          <p:nvPr/>
        </p:nvSpPr>
        <p:spPr>
          <a:xfrm>
            <a:off x="793790" y="5762506"/>
            <a:ext cx="13042821" cy="362903"/>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grpSp>
        <p:nvGrpSpPr>
          <p:cNvPr id="73" name="Google Shape;73;p4"/>
          <p:cNvGrpSpPr/>
          <p:nvPr/>
        </p:nvGrpSpPr>
        <p:grpSpPr>
          <a:xfrm>
            <a:off x="10728290" y="0"/>
            <a:ext cx="3902110" cy="2382977"/>
            <a:chOff x="6867015" y="-1"/>
            <a:chExt cx="5324985" cy="3251912"/>
          </a:xfrm>
        </p:grpSpPr>
        <p:sp>
          <p:nvSpPr>
            <p:cNvPr id="74" name="Google Shape;74;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 name="Google Shape;75;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6" name="Google Shape;76;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7" name="Google Shape;77;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8" name="Google Shape;78;p4"/>
          <p:cNvGrpSpPr/>
          <p:nvPr/>
        </p:nvGrpSpPr>
        <p:grpSpPr>
          <a:xfrm flipH="1" rot="10800000">
            <a:off x="461" y="6322734"/>
            <a:ext cx="2898948" cy="1906866"/>
            <a:chOff x="-305" y="-1"/>
            <a:chExt cx="3832880" cy="2876136"/>
          </a:xfrm>
        </p:grpSpPr>
        <p:sp>
          <p:nvSpPr>
            <p:cNvPr id="79" name="Google Shape;79;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0" name="Google Shape;80;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1" name="Google Shape;81;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2" name="Google Shape;82;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5"/>
          <p:cNvSpPr/>
          <p:nvPr/>
        </p:nvSpPr>
        <p:spPr>
          <a:xfrm>
            <a:off x="793790" y="1282390"/>
            <a:ext cx="5954197" cy="1653096"/>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Methodology: </a:t>
            </a:r>
            <a:endParaRPr sz="4650">
              <a:solidFill>
                <a:schemeClr val="dk1"/>
              </a:solidFill>
              <a:latin typeface="Calibri"/>
              <a:ea typeface="Calibri"/>
              <a:cs typeface="Calibri"/>
              <a:sym typeface="Calibri"/>
            </a:endParaRPr>
          </a:p>
        </p:txBody>
      </p:sp>
      <p:pic>
        <p:nvPicPr>
          <p:cNvPr descr="preencoded.png" id="89" name="Google Shape;89;p5"/>
          <p:cNvPicPr preferRelativeResize="0"/>
          <p:nvPr/>
        </p:nvPicPr>
        <p:blipFill rotWithShape="1">
          <a:blip r:embed="rId3">
            <a:alphaModFix/>
          </a:blip>
          <a:srcRect b="0" l="0" r="0" t="0"/>
          <a:stretch/>
        </p:blipFill>
        <p:spPr>
          <a:xfrm>
            <a:off x="793790" y="3275648"/>
            <a:ext cx="566976" cy="566976"/>
          </a:xfrm>
          <a:prstGeom prst="rect">
            <a:avLst/>
          </a:prstGeom>
          <a:noFill/>
          <a:ln>
            <a:noFill/>
          </a:ln>
        </p:spPr>
      </p:pic>
      <p:sp>
        <p:nvSpPr>
          <p:cNvPr id="90" name="Google Shape;90;p5"/>
          <p:cNvSpPr/>
          <p:nvPr/>
        </p:nvSpPr>
        <p:spPr>
          <a:xfrm>
            <a:off x="793790" y="4069437"/>
            <a:ext cx="2977039" cy="37207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Model Architecture</a:t>
            </a:r>
            <a:endParaRPr sz="2300">
              <a:solidFill>
                <a:schemeClr val="dk1"/>
              </a:solidFill>
              <a:latin typeface="Calibri"/>
              <a:ea typeface="Calibri"/>
              <a:cs typeface="Calibri"/>
              <a:sym typeface="Calibri"/>
            </a:endParaRPr>
          </a:p>
        </p:txBody>
      </p:sp>
      <p:sp>
        <p:nvSpPr>
          <p:cNvPr id="91" name="Google Shape;91;p5"/>
          <p:cNvSpPr/>
          <p:nvPr/>
        </p:nvSpPr>
        <p:spPr>
          <a:xfrm>
            <a:off x="793790" y="4577596"/>
            <a:ext cx="4120753" cy="725805"/>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Standard_CNN, ALEX_NET, GoogLeNet, VGG_16 and VMC_NET.</a:t>
            </a:r>
            <a:endParaRPr sz="1800">
              <a:solidFill>
                <a:schemeClr val="dk1"/>
              </a:solidFill>
              <a:latin typeface="Arial"/>
              <a:ea typeface="Arial"/>
              <a:cs typeface="Arial"/>
              <a:sym typeface="Arial"/>
            </a:endParaRPr>
          </a:p>
        </p:txBody>
      </p:sp>
      <p:pic>
        <p:nvPicPr>
          <p:cNvPr descr="preencoded.png" id="92" name="Google Shape;92;p5"/>
          <p:cNvPicPr preferRelativeResize="0"/>
          <p:nvPr/>
        </p:nvPicPr>
        <p:blipFill rotWithShape="1">
          <a:blip r:embed="rId4">
            <a:alphaModFix/>
          </a:blip>
          <a:srcRect b="0" l="0" r="0" t="0"/>
          <a:stretch/>
        </p:blipFill>
        <p:spPr>
          <a:xfrm>
            <a:off x="5254704" y="3275648"/>
            <a:ext cx="566976" cy="566976"/>
          </a:xfrm>
          <a:prstGeom prst="rect">
            <a:avLst/>
          </a:prstGeom>
          <a:noFill/>
          <a:ln>
            <a:noFill/>
          </a:ln>
        </p:spPr>
      </p:pic>
      <p:sp>
        <p:nvSpPr>
          <p:cNvPr id="93" name="Google Shape;93;p5"/>
          <p:cNvSpPr/>
          <p:nvPr/>
        </p:nvSpPr>
        <p:spPr>
          <a:xfrm>
            <a:off x="5254704" y="4069437"/>
            <a:ext cx="3036094" cy="37207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Breast Cancer Datasets</a:t>
            </a:r>
            <a:endParaRPr sz="2300">
              <a:solidFill>
                <a:schemeClr val="dk1"/>
              </a:solidFill>
              <a:latin typeface="Calibri"/>
              <a:ea typeface="Calibri"/>
              <a:cs typeface="Calibri"/>
              <a:sym typeface="Calibri"/>
            </a:endParaRPr>
          </a:p>
        </p:txBody>
      </p:sp>
      <p:sp>
        <p:nvSpPr>
          <p:cNvPr id="94" name="Google Shape;94;p5"/>
          <p:cNvSpPr/>
          <p:nvPr/>
        </p:nvSpPr>
        <p:spPr>
          <a:xfrm>
            <a:off x="5254704" y="4577596"/>
            <a:ext cx="4120872" cy="1088708"/>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Ultrasound Breast Images for Breast Cancer from Kaggle website, Breast Ultrasound Images(BUSI) dataset</a:t>
            </a:r>
            <a:endParaRPr sz="1800">
              <a:solidFill>
                <a:schemeClr val="dk1"/>
              </a:solidFill>
              <a:latin typeface="Arial"/>
              <a:ea typeface="Arial"/>
              <a:cs typeface="Arial"/>
              <a:sym typeface="Arial"/>
            </a:endParaRPr>
          </a:p>
        </p:txBody>
      </p:sp>
      <p:pic>
        <p:nvPicPr>
          <p:cNvPr descr="preencoded.png" id="95" name="Google Shape;95;p5"/>
          <p:cNvPicPr preferRelativeResize="0"/>
          <p:nvPr/>
        </p:nvPicPr>
        <p:blipFill rotWithShape="1">
          <a:blip r:embed="rId5">
            <a:alphaModFix/>
          </a:blip>
          <a:srcRect b="0" l="0" r="0" t="0"/>
          <a:stretch/>
        </p:blipFill>
        <p:spPr>
          <a:xfrm>
            <a:off x="9715738" y="3275648"/>
            <a:ext cx="566976" cy="566976"/>
          </a:xfrm>
          <a:prstGeom prst="rect">
            <a:avLst/>
          </a:prstGeom>
          <a:noFill/>
          <a:ln>
            <a:noFill/>
          </a:ln>
        </p:spPr>
      </p:pic>
      <p:sp>
        <p:nvSpPr>
          <p:cNvPr id="96" name="Google Shape;96;p5"/>
          <p:cNvSpPr/>
          <p:nvPr/>
        </p:nvSpPr>
        <p:spPr>
          <a:xfrm>
            <a:off x="9715738" y="4069437"/>
            <a:ext cx="4120753" cy="744141"/>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Class Activation Mapping (CAM)</a:t>
            </a:r>
            <a:endParaRPr sz="2300">
              <a:solidFill>
                <a:schemeClr val="dk1"/>
              </a:solidFill>
              <a:latin typeface="Calibri"/>
              <a:ea typeface="Calibri"/>
              <a:cs typeface="Calibri"/>
              <a:sym typeface="Calibri"/>
            </a:endParaRPr>
          </a:p>
        </p:txBody>
      </p:sp>
      <p:sp>
        <p:nvSpPr>
          <p:cNvPr id="97" name="Google Shape;97;p5"/>
          <p:cNvSpPr/>
          <p:nvPr/>
        </p:nvSpPr>
        <p:spPr>
          <a:xfrm>
            <a:off x="9715738" y="4949666"/>
            <a:ext cx="4120753" cy="1088708"/>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Employ Grad-CAM and Score-CAM to generate visual explanations, highlighting key regions.</a:t>
            </a:r>
            <a:endParaRPr sz="1800">
              <a:solidFill>
                <a:schemeClr val="dk1"/>
              </a:solidFill>
              <a:latin typeface="Arial"/>
              <a:ea typeface="Arial"/>
              <a:cs typeface="Arial"/>
              <a:sym typeface="Arial"/>
            </a:endParaRPr>
          </a:p>
        </p:txBody>
      </p:sp>
      <p:grpSp>
        <p:nvGrpSpPr>
          <p:cNvPr id="98" name="Google Shape;98;p5"/>
          <p:cNvGrpSpPr/>
          <p:nvPr/>
        </p:nvGrpSpPr>
        <p:grpSpPr>
          <a:xfrm>
            <a:off x="10728290" y="0"/>
            <a:ext cx="3902110" cy="2382977"/>
            <a:chOff x="6867015" y="-1"/>
            <a:chExt cx="5324985" cy="3251912"/>
          </a:xfrm>
        </p:grpSpPr>
        <p:sp>
          <p:nvSpPr>
            <p:cNvPr id="99" name="Google Shape;99;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1" name="Google Shape;101;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2" name="Google Shape;102;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03" name="Google Shape;103;p5"/>
          <p:cNvGrpSpPr/>
          <p:nvPr/>
        </p:nvGrpSpPr>
        <p:grpSpPr>
          <a:xfrm flipH="1" rot="10800000">
            <a:off x="461" y="6054272"/>
            <a:ext cx="2898948" cy="2175328"/>
            <a:chOff x="-305" y="-1"/>
            <a:chExt cx="3832880" cy="2876136"/>
          </a:xfrm>
        </p:grpSpPr>
        <p:sp>
          <p:nvSpPr>
            <p:cNvPr id="104" name="Google Shape;104;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6" name="Google Shape;106;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7" name="Google Shape;107;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793790" y="714018"/>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Results</a:t>
            </a:r>
            <a:r>
              <a:rPr lang="en-US" sz="4650">
                <a:solidFill>
                  <a:srgbClr val="020202"/>
                </a:solidFill>
                <a:latin typeface="PT Serif"/>
                <a:ea typeface="PT Serif"/>
                <a:cs typeface="PT Serif"/>
                <a:sym typeface="PT Serif"/>
              </a:rPr>
              <a:t>:</a:t>
            </a:r>
            <a:endParaRPr sz="4650">
              <a:solidFill>
                <a:schemeClr val="dk1"/>
              </a:solidFill>
              <a:latin typeface="Calibri"/>
              <a:ea typeface="Calibri"/>
              <a:cs typeface="Calibri"/>
              <a:sym typeface="Calibri"/>
            </a:endParaRPr>
          </a:p>
        </p:txBody>
      </p:sp>
      <p:pic>
        <p:nvPicPr>
          <p:cNvPr descr="preencoded.png" id="114" name="Google Shape;114;p6"/>
          <p:cNvPicPr preferRelativeResize="0"/>
          <p:nvPr/>
        </p:nvPicPr>
        <p:blipFill rotWithShape="1">
          <a:blip r:embed="rId3">
            <a:alphaModFix/>
          </a:blip>
          <a:srcRect b="0" l="0" r="0" t="0"/>
          <a:stretch/>
        </p:blipFill>
        <p:spPr>
          <a:xfrm>
            <a:off x="793790" y="1798439"/>
            <a:ext cx="1134070" cy="1360884"/>
          </a:xfrm>
          <a:prstGeom prst="rect">
            <a:avLst/>
          </a:prstGeom>
          <a:noFill/>
          <a:ln>
            <a:noFill/>
          </a:ln>
        </p:spPr>
      </p:pic>
      <p:sp>
        <p:nvSpPr>
          <p:cNvPr id="115" name="Google Shape;115;p6"/>
          <p:cNvSpPr/>
          <p:nvPr/>
        </p:nvSpPr>
        <p:spPr>
          <a:xfrm>
            <a:off x="2268022" y="2025253"/>
            <a:ext cx="2977039" cy="37207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Metrics Used</a:t>
            </a:r>
            <a:endParaRPr sz="2300">
              <a:solidFill>
                <a:schemeClr val="dk1"/>
              </a:solidFill>
              <a:latin typeface="Calibri"/>
              <a:ea typeface="Calibri"/>
              <a:cs typeface="Calibri"/>
              <a:sym typeface="Calibri"/>
            </a:endParaRPr>
          </a:p>
        </p:txBody>
      </p:sp>
      <p:sp>
        <p:nvSpPr>
          <p:cNvPr id="116" name="Google Shape;116;p6"/>
          <p:cNvSpPr/>
          <p:nvPr/>
        </p:nvSpPr>
        <p:spPr>
          <a:xfrm>
            <a:off x="2268022" y="2533412"/>
            <a:ext cx="11568589" cy="362903"/>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Loss, Accuracy, Precision, Recall, F-measure, and AUC.</a:t>
            </a:r>
            <a:endParaRPr sz="1800">
              <a:solidFill>
                <a:schemeClr val="dk1"/>
              </a:solidFill>
              <a:latin typeface="Arial"/>
              <a:ea typeface="Arial"/>
              <a:cs typeface="Arial"/>
              <a:sym typeface="Arial"/>
            </a:endParaRPr>
          </a:p>
        </p:txBody>
      </p:sp>
      <p:pic>
        <p:nvPicPr>
          <p:cNvPr descr="preencoded.png" id="117" name="Google Shape;117;p6"/>
          <p:cNvPicPr preferRelativeResize="0"/>
          <p:nvPr/>
        </p:nvPicPr>
        <p:blipFill rotWithShape="1">
          <a:blip r:embed="rId4">
            <a:alphaModFix/>
          </a:blip>
          <a:srcRect b="0" l="0" r="0" t="0"/>
          <a:stretch/>
        </p:blipFill>
        <p:spPr>
          <a:xfrm>
            <a:off x="793790" y="3159323"/>
            <a:ext cx="1134070" cy="2050494"/>
          </a:xfrm>
          <a:prstGeom prst="rect">
            <a:avLst/>
          </a:prstGeom>
          <a:noFill/>
          <a:ln>
            <a:noFill/>
          </a:ln>
        </p:spPr>
      </p:pic>
      <p:sp>
        <p:nvSpPr>
          <p:cNvPr id="118" name="Google Shape;118;p6"/>
          <p:cNvSpPr/>
          <p:nvPr/>
        </p:nvSpPr>
        <p:spPr>
          <a:xfrm>
            <a:off x="2268022" y="3386138"/>
            <a:ext cx="2977039" cy="37207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Results</a:t>
            </a:r>
            <a:endParaRPr sz="2300">
              <a:solidFill>
                <a:schemeClr val="dk1"/>
              </a:solidFill>
              <a:latin typeface="Calibri"/>
              <a:ea typeface="Calibri"/>
              <a:cs typeface="Calibri"/>
              <a:sym typeface="Calibri"/>
            </a:endParaRPr>
          </a:p>
        </p:txBody>
      </p:sp>
      <p:sp>
        <p:nvSpPr>
          <p:cNvPr id="119" name="Google Shape;119;p6"/>
          <p:cNvSpPr/>
          <p:nvPr/>
        </p:nvSpPr>
        <p:spPr>
          <a:xfrm>
            <a:off x="2268022" y="3894296"/>
            <a:ext cx="11568589" cy="1088708"/>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The study reports on tests performed, and the resultant evaluation metrics for a number of network architectures. VMC_NET and Standard_CNN networks reported good results in quantitative terms for various test conditions relating to number of epochs, batch size, learning rate, and image size.</a:t>
            </a:r>
            <a:endParaRPr sz="1800">
              <a:solidFill>
                <a:schemeClr val="dk1"/>
              </a:solidFill>
              <a:latin typeface="Arial"/>
              <a:ea typeface="Arial"/>
              <a:cs typeface="Arial"/>
              <a:sym typeface="Arial"/>
            </a:endParaRPr>
          </a:p>
        </p:txBody>
      </p:sp>
      <p:pic>
        <p:nvPicPr>
          <p:cNvPr descr="preencoded.png" id="120" name="Google Shape;120;p6"/>
          <p:cNvPicPr preferRelativeResize="0"/>
          <p:nvPr/>
        </p:nvPicPr>
        <p:blipFill rotWithShape="1">
          <a:blip r:embed="rId5">
            <a:alphaModFix/>
          </a:blip>
          <a:srcRect b="0" l="0" r="0" t="0"/>
          <a:stretch/>
        </p:blipFill>
        <p:spPr>
          <a:xfrm>
            <a:off x="793790" y="5209818"/>
            <a:ext cx="1134070" cy="1687592"/>
          </a:xfrm>
          <a:prstGeom prst="rect">
            <a:avLst/>
          </a:prstGeom>
          <a:noFill/>
          <a:ln>
            <a:noFill/>
          </a:ln>
        </p:spPr>
      </p:pic>
      <p:sp>
        <p:nvSpPr>
          <p:cNvPr id="121" name="Google Shape;121;p6"/>
          <p:cNvSpPr/>
          <p:nvPr/>
        </p:nvSpPr>
        <p:spPr>
          <a:xfrm>
            <a:off x="2268022" y="5436632"/>
            <a:ext cx="2977039" cy="372070"/>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83838"/>
              </a:buClr>
              <a:buSzPts val="2300"/>
              <a:buFont typeface="PT Serif"/>
              <a:buNone/>
            </a:pPr>
            <a:r>
              <a:rPr lang="en-US" sz="2300">
                <a:solidFill>
                  <a:srgbClr val="383838"/>
                </a:solidFill>
                <a:latin typeface="PT Serif"/>
                <a:ea typeface="PT Serif"/>
                <a:cs typeface="PT Serif"/>
                <a:sym typeface="PT Serif"/>
              </a:rPr>
              <a:t>Qualitative Findings</a:t>
            </a:r>
            <a:endParaRPr sz="2300">
              <a:solidFill>
                <a:schemeClr val="dk1"/>
              </a:solidFill>
              <a:latin typeface="Calibri"/>
              <a:ea typeface="Calibri"/>
              <a:cs typeface="Calibri"/>
              <a:sym typeface="Calibri"/>
            </a:endParaRPr>
          </a:p>
        </p:txBody>
      </p:sp>
      <p:sp>
        <p:nvSpPr>
          <p:cNvPr id="122" name="Google Shape;122;p6"/>
          <p:cNvSpPr/>
          <p:nvPr/>
        </p:nvSpPr>
        <p:spPr>
          <a:xfrm>
            <a:off x="2268022" y="5944791"/>
            <a:ext cx="11568589" cy="725805"/>
          </a:xfrm>
          <a:prstGeom prst="rect">
            <a:avLst/>
          </a:prstGeom>
          <a:noFill/>
          <a:ln>
            <a:noFill/>
          </a:ln>
        </p:spPr>
        <p:txBody>
          <a:bodyPr anchorCtr="0" anchor="t" bIns="0" lIns="0" spcFirstLastPara="1" rIns="0" wrap="square" tIns="0">
            <a:noAutofit/>
          </a:bodyPr>
          <a:lstStyle/>
          <a:p>
            <a:pPr indent="0" lvl="0" marL="0" marR="0" rtl="0" algn="l">
              <a:lnSpc>
                <a:spcPct val="158333"/>
              </a:lnSpc>
              <a:spcBef>
                <a:spcPts val="0"/>
              </a:spcBef>
              <a:spcAft>
                <a:spcPts val="0"/>
              </a:spcAft>
              <a:buClr>
                <a:srgbClr val="383838"/>
              </a:buClr>
              <a:buSzPts val="1800"/>
              <a:buFont typeface="Arial"/>
              <a:buNone/>
            </a:pPr>
            <a:r>
              <a:rPr lang="en-US" sz="1800">
                <a:solidFill>
                  <a:srgbClr val="383838"/>
                </a:solidFill>
                <a:latin typeface="Arial"/>
                <a:ea typeface="Arial"/>
                <a:cs typeface="Arial"/>
                <a:sym typeface="Arial"/>
              </a:rPr>
              <a:t>The CAM visualizations provided insights into which regions of the ultrasound images were most important for the model's classification decisions.</a:t>
            </a:r>
            <a:endParaRPr sz="1800">
              <a:solidFill>
                <a:schemeClr val="dk1"/>
              </a:solidFill>
              <a:latin typeface="Arial"/>
              <a:ea typeface="Arial"/>
              <a:cs typeface="Arial"/>
              <a:sym typeface="Arial"/>
            </a:endParaRPr>
          </a:p>
        </p:txBody>
      </p:sp>
      <p:sp>
        <p:nvSpPr>
          <p:cNvPr id="123" name="Google Shape;123;p6"/>
          <p:cNvSpPr/>
          <p:nvPr/>
        </p:nvSpPr>
        <p:spPr>
          <a:xfrm>
            <a:off x="793790" y="7152561"/>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grpSp>
        <p:nvGrpSpPr>
          <p:cNvPr id="124" name="Google Shape;124;p6"/>
          <p:cNvGrpSpPr/>
          <p:nvPr/>
        </p:nvGrpSpPr>
        <p:grpSpPr>
          <a:xfrm>
            <a:off x="10728290" y="0"/>
            <a:ext cx="3902110" cy="2382977"/>
            <a:chOff x="6867015" y="-1"/>
            <a:chExt cx="5324985" cy="3251912"/>
          </a:xfrm>
        </p:grpSpPr>
        <p:sp>
          <p:nvSpPr>
            <p:cNvPr id="125" name="Google Shape;125;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6" name="Google Shape;126;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29" name="Google Shape;129;p6"/>
          <p:cNvGrpSpPr/>
          <p:nvPr/>
        </p:nvGrpSpPr>
        <p:grpSpPr>
          <a:xfrm flipH="1" rot="10800000">
            <a:off x="461" y="6897410"/>
            <a:ext cx="2898948" cy="1332190"/>
            <a:chOff x="-305" y="-1"/>
            <a:chExt cx="3832880" cy="2876136"/>
          </a:xfrm>
        </p:grpSpPr>
        <p:sp>
          <p:nvSpPr>
            <p:cNvPr id="130" name="Google Shape;13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1" name="Google Shape;13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2" name="Google Shape;13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3" name="Google Shape;13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descr="preencoded.png" id="139" name="Google Shape;139;p7"/>
          <p:cNvPicPr preferRelativeResize="0"/>
          <p:nvPr/>
        </p:nvPicPr>
        <p:blipFill rotWithShape="1">
          <a:blip r:embed="rId3">
            <a:alphaModFix/>
          </a:blip>
          <a:srcRect b="0" l="0" r="0" t="0"/>
          <a:stretch/>
        </p:blipFill>
        <p:spPr>
          <a:xfrm>
            <a:off x="0" y="0"/>
            <a:ext cx="14630400" cy="2835235"/>
          </a:xfrm>
          <a:prstGeom prst="rect">
            <a:avLst/>
          </a:prstGeom>
          <a:noFill/>
          <a:ln>
            <a:noFill/>
          </a:ln>
        </p:spPr>
      </p:pic>
      <p:sp>
        <p:nvSpPr>
          <p:cNvPr id="140" name="Google Shape;140;p7"/>
          <p:cNvSpPr/>
          <p:nvPr/>
        </p:nvSpPr>
        <p:spPr>
          <a:xfrm>
            <a:off x="793790" y="4185047"/>
            <a:ext cx="5954197" cy="744260"/>
          </a:xfrm>
          <a:prstGeom prst="rect">
            <a:avLst/>
          </a:prstGeom>
          <a:noFill/>
          <a:ln>
            <a:noFill/>
          </a:ln>
        </p:spPr>
        <p:txBody>
          <a:bodyPr anchorCtr="0" anchor="t" bIns="0" lIns="0" spcFirstLastPara="1" rIns="0" wrap="square" tIns="0">
            <a:noAutofit/>
          </a:bodyPr>
          <a:lstStyle/>
          <a:p>
            <a:pPr indent="0" lvl="0" marL="0" marR="0" rtl="0" algn="l">
              <a:lnSpc>
                <a:spcPct val="125806"/>
              </a:lnSpc>
              <a:spcBef>
                <a:spcPts val="0"/>
              </a:spcBef>
              <a:spcAft>
                <a:spcPts val="0"/>
              </a:spcAft>
              <a:buClr>
                <a:srgbClr val="020202"/>
              </a:buClr>
              <a:buSzPts val="4650"/>
              <a:buFont typeface="PT Serif"/>
              <a:buNone/>
            </a:pPr>
            <a:r>
              <a:rPr lang="en-US" sz="4650">
                <a:solidFill>
                  <a:srgbClr val="020202"/>
                </a:solidFill>
                <a:latin typeface="PT Serif"/>
                <a:ea typeface="PT Serif"/>
                <a:cs typeface="PT Serif"/>
                <a:sym typeface="PT Serif"/>
              </a:rPr>
              <a:t>References:</a:t>
            </a:r>
            <a:endParaRPr sz="4650">
              <a:solidFill>
                <a:schemeClr val="dk1"/>
              </a:solidFill>
              <a:latin typeface="Calibri"/>
              <a:ea typeface="Calibri"/>
              <a:cs typeface="Calibri"/>
              <a:sym typeface="Calibri"/>
            </a:endParaRPr>
          </a:p>
        </p:txBody>
      </p:sp>
      <p:sp>
        <p:nvSpPr>
          <p:cNvPr id="141" name="Google Shape;141;p7"/>
          <p:cNvSpPr/>
          <p:nvPr/>
        </p:nvSpPr>
        <p:spPr>
          <a:xfrm>
            <a:off x="793790" y="5269468"/>
            <a:ext cx="13042821" cy="2257605"/>
          </a:xfrm>
          <a:prstGeom prst="rect">
            <a:avLst/>
          </a:prstGeom>
          <a:noFill/>
          <a:ln>
            <a:noFill/>
          </a:ln>
        </p:spPr>
        <p:txBody>
          <a:bodyPr anchorCtr="0" anchor="t" bIns="0" lIns="0" spcFirstLastPara="1" rIns="0" wrap="square" tIns="0">
            <a:noAutofit/>
          </a:bodyPr>
          <a:lstStyle/>
          <a:p>
            <a:pPr indent="-342900" lvl="0" marL="342900" marR="0" rtl="0" algn="l">
              <a:lnSpc>
                <a:spcPct val="158333"/>
              </a:lnSpc>
              <a:spcBef>
                <a:spcPts val="0"/>
              </a:spcBef>
              <a:spcAft>
                <a:spcPts val="0"/>
              </a:spcAft>
              <a:buClr>
                <a:srgbClr val="383838"/>
              </a:buClr>
              <a:buSzPts val="1800"/>
              <a:buFont typeface="Arial"/>
              <a:buChar char="•"/>
            </a:pPr>
            <a:r>
              <a:rPr lang="en-US" sz="1800">
                <a:solidFill>
                  <a:srgbClr val="383838"/>
                </a:solidFill>
                <a:latin typeface="Arial"/>
                <a:ea typeface="Arial"/>
                <a:cs typeface="Arial"/>
                <a:sym typeface="Arial"/>
              </a:rPr>
              <a:t>Explainable Deep Learning for Breast Cancer Classification and Localization. </a:t>
            </a:r>
            <a:br>
              <a:rPr lang="en-US" sz="1800">
                <a:solidFill>
                  <a:srgbClr val="383838"/>
                </a:solidFill>
                <a:latin typeface="Arial"/>
                <a:ea typeface="Arial"/>
                <a:cs typeface="Arial"/>
                <a:sym typeface="Arial"/>
              </a:rPr>
            </a:br>
            <a:r>
              <a:rPr lang="en-US" sz="1800" u="sng">
                <a:solidFill>
                  <a:schemeClr val="dk1"/>
                </a:solidFill>
                <a:latin typeface="Arial"/>
                <a:ea typeface="Arial"/>
                <a:cs typeface="Arial"/>
                <a:sym typeface="Arial"/>
                <a:hlinkClick r:id="rId4">
                  <a:extLst>
                    <a:ext uri="{A12FA001-AC4F-418D-AE19-62706E023703}">
                      <ahyp:hlinkClr val="tx"/>
                    </a:ext>
                  </a:extLst>
                </a:hlinkClick>
              </a:rPr>
              <a:t>https://doi.org/10.1145/3702237</a:t>
            </a:r>
            <a:endParaRPr sz="1800" u="sng">
              <a:solidFill>
                <a:schemeClr val="dk1"/>
              </a:solidFill>
            </a:endParaRPr>
          </a:p>
          <a:p>
            <a:pPr indent="-342900" lvl="0" marL="342900" marR="0" rtl="0" algn="l">
              <a:lnSpc>
                <a:spcPct val="158333"/>
              </a:lnSpc>
              <a:spcBef>
                <a:spcPts val="0"/>
              </a:spcBef>
              <a:spcAft>
                <a:spcPts val="0"/>
              </a:spcAft>
              <a:buClr>
                <a:schemeClr val="dk1"/>
              </a:buClr>
              <a:buSzPts val="1800"/>
              <a:buChar char="•"/>
            </a:pPr>
            <a:r>
              <a:rPr lang="en-US" sz="1800">
                <a:solidFill>
                  <a:schemeClr val="dk1"/>
                </a:solidFill>
              </a:rPr>
              <a:t>Summary</a:t>
            </a:r>
            <a:r>
              <a:rPr lang="en-US" sz="1800">
                <a:solidFill>
                  <a:schemeClr val="dk1"/>
                </a:solidFill>
              </a:rPr>
              <a:t> Link : </a:t>
            </a:r>
            <a:r>
              <a:rPr lang="en-US" sz="1800" u="sng">
                <a:solidFill>
                  <a:schemeClr val="dk1"/>
                </a:solidFill>
              </a:rPr>
              <a:t>https://drive.google.com/file/d/1Ym6VizJZKn9u47D0i1cjDGECk-YDclv7/view?usp=drive_link</a:t>
            </a:r>
            <a:endParaRPr sz="1800" u="sng">
              <a:solidFill>
                <a:schemeClr val="dk1"/>
              </a:solidFill>
            </a:endParaRPr>
          </a:p>
          <a:p>
            <a:pPr indent="-342900" lvl="0" marL="342900" marR="0" rtl="0" algn="l">
              <a:lnSpc>
                <a:spcPct val="158333"/>
              </a:lnSpc>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Dataset</a:t>
            </a:r>
            <a:br>
              <a:rPr lang="en-US" sz="1800">
                <a:solidFill>
                  <a:schemeClr val="dk1"/>
                </a:solidFill>
                <a:latin typeface="Arial"/>
                <a:ea typeface="Arial"/>
                <a:cs typeface="Arial"/>
                <a:sym typeface="Arial"/>
              </a:rPr>
            </a:br>
            <a:r>
              <a:rPr lang="en-US" sz="1800" u="sng">
                <a:solidFill>
                  <a:schemeClr val="dk1"/>
                </a:solidFill>
                <a:latin typeface="Arial"/>
                <a:ea typeface="Arial"/>
                <a:cs typeface="Arial"/>
                <a:sym typeface="Arial"/>
                <a:hlinkClick r:id="rId5">
                  <a:extLst>
                    <a:ext uri="{A12FA001-AC4F-418D-AE19-62706E023703}">
                      <ahyp:hlinkClr val="tx"/>
                    </a:ext>
                  </a:extLst>
                </a:hlinkClick>
              </a:rPr>
              <a:t>https://www.kaggle.com/datasets/vuppalaadithyasairam/ultrasound-breast-images-for-breast-cancer</a:t>
            </a:r>
            <a:endParaRPr sz="1800">
              <a:solidFill>
                <a:schemeClr val="dk1"/>
              </a:solidFill>
              <a:latin typeface="Arial"/>
              <a:ea typeface="Arial"/>
              <a:cs typeface="Arial"/>
              <a:sym typeface="Arial"/>
            </a:endParaRPr>
          </a:p>
        </p:txBody>
      </p:sp>
      <p:sp>
        <p:nvSpPr>
          <p:cNvPr id="142" name="Google Shape;142;p7"/>
          <p:cNvSpPr/>
          <p:nvPr/>
        </p:nvSpPr>
        <p:spPr>
          <a:xfrm>
            <a:off x="793790" y="6516767"/>
            <a:ext cx="13042821" cy="362903"/>
          </a:xfrm>
          <a:prstGeom prst="rect">
            <a:avLst/>
          </a:prstGeom>
          <a:noFill/>
          <a:ln>
            <a:noFill/>
          </a:ln>
        </p:spPr>
        <p:txBody>
          <a:bodyPr anchorCtr="0" anchor="t" bIns="0" lIns="0" spcFirstLastPara="1" rIns="0" wrap="square" tIns="0">
            <a:noAutofit/>
          </a:bodyPr>
          <a:lstStyle/>
          <a:p>
            <a:pPr indent="-231775" lvl="0" marL="342900" marR="0" rtl="0" algn="l">
              <a:lnSpc>
                <a:spcPct val="162857"/>
              </a:lnSpc>
              <a:spcBef>
                <a:spcPts val="0"/>
              </a:spcBef>
              <a:spcAft>
                <a:spcPts val="0"/>
              </a:spcAft>
              <a:buClr>
                <a:schemeClr val="dk1"/>
              </a:buClr>
              <a:buSzPts val="1750"/>
              <a:buFont typeface="Calibri"/>
              <a:buNone/>
            </a:pPr>
            <a:r>
              <a:t/>
            </a:r>
            <a:endParaRPr sz="175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41a6908af3_0_1"/>
          <p:cNvSpPr txBox="1"/>
          <p:nvPr/>
        </p:nvSpPr>
        <p:spPr>
          <a:xfrm>
            <a:off x="9903350" y="6514075"/>
            <a:ext cx="3653700" cy="13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2800">
                <a:solidFill>
                  <a:schemeClr val="dk1"/>
                </a:solidFill>
                <a:latin typeface="Calibri"/>
                <a:ea typeface="Calibri"/>
                <a:cs typeface="Calibri"/>
                <a:sym typeface="Calibri"/>
              </a:rPr>
              <a:t>Alekhya Aluri</a:t>
            </a:r>
            <a:br>
              <a:rPr lang="en-US" sz="2800">
                <a:solidFill>
                  <a:schemeClr val="dk1"/>
                </a:solidFill>
                <a:latin typeface="Calibri"/>
                <a:ea typeface="Calibri"/>
                <a:cs typeface="Calibri"/>
                <a:sym typeface="Calibri"/>
              </a:rPr>
            </a:br>
            <a:r>
              <a:rPr lang="en-US" sz="2800">
                <a:solidFill>
                  <a:schemeClr val="dk1"/>
                </a:solidFill>
                <a:latin typeface="Calibri"/>
                <a:ea typeface="Calibri"/>
                <a:cs typeface="Calibri"/>
                <a:sym typeface="Calibri"/>
              </a:rPr>
              <a:t>700773355</a:t>
            </a:r>
            <a:endParaRPr/>
          </a:p>
        </p:txBody>
      </p:sp>
      <p:grpSp>
        <p:nvGrpSpPr>
          <p:cNvPr id="148" name="Google Shape;148;g341a6908af3_0_1"/>
          <p:cNvGrpSpPr/>
          <p:nvPr/>
        </p:nvGrpSpPr>
        <p:grpSpPr>
          <a:xfrm>
            <a:off x="10728340" y="0"/>
            <a:ext cx="3902149" cy="2383001"/>
            <a:chOff x="6867015" y="-1"/>
            <a:chExt cx="5324985" cy="3251912"/>
          </a:xfrm>
        </p:grpSpPr>
        <p:sp>
          <p:nvSpPr>
            <p:cNvPr id="149" name="Google Shape;149;g341a6908af3_0_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0" name="Google Shape;150;g341a6908af3_0_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1" name="Google Shape;151;g341a6908af3_0_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2" name="Google Shape;152;g341a6908af3_0_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153" name="Google Shape;153;g341a6908af3_0_1"/>
          <p:cNvGrpSpPr/>
          <p:nvPr/>
        </p:nvGrpSpPr>
        <p:grpSpPr>
          <a:xfrm flipH="1" rot="10800000">
            <a:off x="461" y="6054378"/>
            <a:ext cx="2898807" cy="2175222"/>
            <a:chOff x="-305" y="-1"/>
            <a:chExt cx="3832880" cy="2876136"/>
          </a:xfrm>
        </p:grpSpPr>
        <p:sp>
          <p:nvSpPr>
            <p:cNvPr id="154" name="Google Shape;154;g341a6908af3_0_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5" name="Google Shape;155;g341a6908af3_0_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6" name="Google Shape;156;g341a6908af3_0_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g341a6908af3_0_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019"/>
                  </a:srgbClr>
                </a:gs>
                <a:gs pos="2000">
                  <a:srgbClr val="FFFFFF">
                    <a:alpha val="9019"/>
                  </a:srgbClr>
                </a:gs>
                <a:gs pos="16000">
                  <a:srgbClr val="4EA72E">
                    <a:alpha val="9019"/>
                  </a:srgbClr>
                </a:gs>
                <a:gs pos="85000">
                  <a:srgbClr val="156082">
                    <a:alpha val="9019"/>
                  </a:srgbClr>
                </a:gs>
                <a:gs pos="100000">
                  <a:srgbClr val="FFFFFF">
                    <a:alpha val="9019"/>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58" name="Google Shape;158;g341a6908af3_0_1"/>
          <p:cNvSpPr txBox="1"/>
          <p:nvPr/>
        </p:nvSpPr>
        <p:spPr>
          <a:xfrm>
            <a:off x="4770725" y="3243150"/>
            <a:ext cx="5132700" cy="132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4600">
                <a:latin typeface="PT Serif"/>
                <a:ea typeface="PT Serif"/>
                <a:cs typeface="PT Serif"/>
                <a:sym typeface="PT Serif"/>
              </a:rPr>
              <a:t>       </a:t>
            </a:r>
            <a:r>
              <a:rPr lang="en-US" sz="4800">
                <a:latin typeface="PT Serif"/>
                <a:ea typeface="PT Serif"/>
                <a:cs typeface="PT Serif"/>
                <a:sym typeface="PT Serif"/>
              </a:rPr>
              <a:t>Thank You</a:t>
            </a:r>
            <a:endParaRPr sz="4800">
              <a:latin typeface="PT Serif"/>
              <a:ea typeface="PT Serif"/>
              <a:cs typeface="PT Serif"/>
              <a:sym typeface="PT Serif"/>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2025-03-18T01:40:44Z</dcterms:created>
  <dc:creator>PptxGenJS</dc:creator>
</cp:coreProperties>
</file>