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56" r:id="rId2"/>
    <p:sldId id="258" r:id="rId3"/>
    <p:sldId id="269" r:id="rId4"/>
    <p:sldId id="259" r:id="rId5"/>
    <p:sldId id="260" r:id="rId6"/>
    <p:sldId id="270" r:id="rId7"/>
    <p:sldId id="271" r:id="rId8"/>
    <p:sldId id="261" r:id="rId9"/>
    <p:sldId id="272" r:id="rId10"/>
    <p:sldId id="262" r:id="rId11"/>
    <p:sldId id="263" r:id="rId12"/>
    <p:sldId id="267" r:id="rId13"/>
    <p:sldId id="266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2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97B1B-CAA0-4D1B-8E83-4E5C4E5D28B0}" type="datetimeFigureOut">
              <a:rPr lang="en-US" smtClean="0"/>
              <a:pPr/>
              <a:t>12/27/2021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9991-A390-4D7C-868B-8FDBA0E86F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56783C-E4AD-434A-9941-00E5E16149F8}" type="datetimeFigureOut">
              <a:rPr lang="en-IN" smtClean="0"/>
              <a:pPr/>
              <a:t>27-12-2021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A74B1F-E663-4F00-8676-566CDB34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149" y="1123406"/>
            <a:ext cx="9407178" cy="940525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  <a:latin typeface="Agency FB" pitchFamily="34" charset="0"/>
              </a:rPr>
              <a:t>POST OPERATIVE PATIENT  </a:t>
            </a:r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  <a:latin typeface="Agency FB" pitchFamily="34" charset="0"/>
              </a:rPr>
              <a:t>DATA</a:t>
            </a:r>
            <a:endParaRPr lang="en-IN" b="1" dirty="0">
              <a:ln>
                <a:solidFill>
                  <a:schemeClr val="bg1"/>
                </a:solidFill>
              </a:ln>
              <a:solidFill>
                <a:schemeClr val="accent2"/>
              </a:solidFill>
              <a:latin typeface="Agency FB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856F3D5-40BB-4083-9864-3A573E51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204" y="2390504"/>
            <a:ext cx="4078941" cy="329183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 NUMBER. : 7&amp;8</a:t>
            </a:r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400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Alekhya Bulusu</a:t>
            </a: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Sushma  Alimineti</a:t>
            </a: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Amulya Kuntala</a:t>
            </a: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Nagaphani  Musunuri</a:t>
            </a:r>
            <a:endParaRPr lang="en-US" sz="2400" b="1" dirty="0">
              <a:solidFill>
                <a:schemeClr val="tx2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  <p:pic>
        <p:nvPicPr>
          <p:cNvPr id="1032" name="Picture 8">
            <a:extLst>
              <a:ext uri="{FF2B5EF4-FFF2-40B4-BE49-F238E27FC236}">
                <a16:creationId xmlns="" xmlns:a16="http://schemas.microsoft.com/office/drawing/2014/main" id="{1D1CB2F4-6FAD-47B0-9DC5-048620D13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188" y="125506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lide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1166" y="2521131"/>
            <a:ext cx="5512525" cy="3840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79599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0E2CCC-5DEC-4501-AA65-68F208D7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0446"/>
            <a:ext cx="10972800" cy="953588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Arial Black" pitchFamily="34" charset="0"/>
                <a:cs typeface="Times New Roman" panose="02020603050405020304" pitchFamily="18" charset="0"/>
              </a:rPr>
              <a:t>Model </a:t>
            </a:r>
            <a:r>
              <a:rPr lang="en-US" b="1" u="sng" dirty="0" smtClean="0">
                <a:solidFill>
                  <a:schemeClr val="bg1"/>
                </a:solidFill>
                <a:latin typeface="Arial Black" pitchFamily="34" charset="0"/>
                <a:cs typeface="Times New Roman" panose="02020603050405020304" pitchFamily="18" charset="0"/>
              </a:rPr>
              <a:t>statistics:</a:t>
            </a:r>
            <a:endParaRPr lang="en-IN" b="1" u="sng" dirty="0">
              <a:solidFill>
                <a:schemeClr val="bg1"/>
              </a:solidFill>
              <a:latin typeface="Arial Black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2D2A48-3B6C-46B9-9D60-FFE8C1F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47" y="1242702"/>
            <a:ext cx="9366344" cy="34879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proportion of correct predictions over total predictions.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finding </a:t>
            </a: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>
              <a:buNone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dirty="0" smtClean="0"/>
              <a:t>from sklearn.metrics import accuracy_score</a:t>
            </a:r>
          </a:p>
          <a:p>
            <a:pPr>
              <a:buNone/>
            </a:pPr>
            <a:r>
              <a:rPr lang="en-US" sz="24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smtClean="0"/>
              <a:t>accuracy_score(y_test,predictions)</a:t>
            </a:r>
            <a:endParaRPr lang="en-US" sz="2200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b="1" dirty="0" smtClean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83%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CDCD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B98A7EAF-44D4-45CE-B5DD-D8EE086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92812" y="3946192"/>
          <a:ext cx="812800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MACRO AVG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WEIGHTED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AVG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069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2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90D89E-52F3-44CD-B397-93BD5BB6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805" y="704088"/>
            <a:ext cx="3853543" cy="693638"/>
          </a:xfrm>
        </p:spPr>
        <p:txBody>
          <a:bodyPr>
            <a:normAutofit fontScale="9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Rounded MT Bold" pitchFamily="34" charset="0"/>
                <a:cs typeface="Times New Roman" panose="02020603050405020304" pitchFamily="18" charset="0"/>
              </a:rPr>
              <a:t>Summary:</a:t>
            </a:r>
            <a:r>
              <a:rPr lang="en-US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u="sng" dirty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D66789-5DE5-433C-B88C-FDF6140B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864" y="1658982"/>
            <a:ext cx="7989526" cy="36706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used to explain the relationship between target variable and one or more independent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which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numerical, categorical or ratio level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task of the data is to determine where the patients in a post operative recovery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send to next, because hypothermia is significant concern after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surgery.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781B7E47-0453-4F69-BA5C-6435A57F6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747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8AC78-CDF8-4049-B8A6-B2D5EF0B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IN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9A81EA-51D9-44CF-ADDC-479C1E55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95698"/>
            <a:ext cx="10000129" cy="39361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promising results, we conclude with the following recommendations for future work on risk and warning scores for post operative patient deterioration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modelling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health data, Lab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pre, intra 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post-operative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behavior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8E487A18-B38C-43CA-B9A4-37D9F0548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d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3262" y="3394709"/>
            <a:ext cx="4572681" cy="32412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71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6E7D8-6B98-40ED-96F0-B7DBE49F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212"/>
            <a:ext cx="9905998" cy="106582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Bahnschrift SemiBold" pitchFamily="34" charset="0"/>
                <a:cs typeface="Times New Roman" panose="02020603050405020304" pitchFamily="18" charset="0"/>
              </a:rPr>
              <a:t>Appendix:</a:t>
            </a:r>
            <a:endParaRPr lang="en-IN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88047D-37B2-40A1-80C2-71CE1EBE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32" y="1397726"/>
            <a:ext cx="9905999" cy="49492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 for logistic regression :</a:t>
            </a:r>
          </a:p>
          <a:p>
            <a:pPr marL="0" indent="0">
              <a:buNone/>
            </a:pPr>
            <a:r>
              <a:rPr lang="en-US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 sklearn.linear_model import LogisticRegression</a:t>
            </a:r>
          </a:p>
          <a:p>
            <a:pPr marL="0" indent="0">
              <a:buNone/>
            </a:pPr>
            <a:r>
              <a:rPr lang="en-US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predictions=logreg.predict(X_test)</a:t>
            </a:r>
          </a:p>
          <a:p>
            <a:pPr marL="0" indent="0">
              <a:buNone/>
            </a:pPr>
            <a:r>
              <a:rPr lang="en-IN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 sklearn.metrics import classification_report</a:t>
            </a:r>
          </a:p>
          <a:p>
            <a:pPr marL="0" indent="0">
              <a:buNone/>
            </a:pPr>
            <a:r>
              <a:rPr lang="en-IN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classification_report(y_test,predictions)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performance of a classification model on a set of test data for which the true values are known.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 sklearn.metrics import confusion_matrix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19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z=confusion_matrix(y_test,predictions</a:t>
            </a:r>
            <a:r>
              <a:rPr lang="fr-FR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2200" b="1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marL="0" indent="0">
              <a:buNone/>
            </a:pPr>
            <a:r>
              <a:rPr lang="fr-FR" sz="1900" b="0" dirty="0">
                <a:solidFill>
                  <a:srgbClr val="DCDCD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array([[14, 1],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            [ 2, 1]])</a:t>
            </a:r>
            <a:endParaRPr lang="fr-FR" sz="18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7AF26E17-05A6-4E79-8E2C-15183B183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765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561703"/>
            <a:ext cx="1080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References: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45474"/>
            <a:ext cx="109336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Bahnschrift" pitchFamily="34" charset="0"/>
                <a:cs typeface="Times New Roman" pitchFamily="18" charset="0"/>
              </a:rPr>
              <a:t>Github</a:t>
            </a:r>
            <a:r>
              <a:rPr lang="en-US" sz="2800" b="1" dirty="0" smtClean="0">
                <a:solidFill>
                  <a:schemeClr val="bg1"/>
                </a:solidFill>
                <a:latin typeface="Bahnschrift" pitchFamily="34" charset="0"/>
                <a:cs typeface="Times New Roman" pitchFamily="18" charset="0"/>
              </a:rPr>
              <a:t> link: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Alekhya Bulusu: https://github.com/alekhyabulusu/unp.project-.git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Sushma 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Alimineti:</a:t>
            </a: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Amulya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Kuntala:</a:t>
            </a: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Nagaphani  Musunuri: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5335310-333C-4B42-A550-3E9DDE6B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18" y="2193326"/>
            <a:ext cx="7025434" cy="1478570"/>
          </a:xfrm>
        </p:spPr>
        <p:txBody>
          <a:bodyPr>
            <a:noAutofit/>
          </a:bodyPr>
          <a:lstStyle/>
          <a:p>
            <a:r>
              <a:rPr lang="en-US" sz="5500" dirty="0" smtClean="0">
                <a:latin typeface="AmdtSymbols" panose="02000500000000020004" pitchFamily="2" charset="0"/>
              </a:rPr>
              <a:t> </a:t>
            </a:r>
            <a:endParaRPr lang="en-IN" sz="5500" dirty="0">
              <a:latin typeface="AmdtSymbols" panose="02000500000000020004" pitchFamily="2" charset="0"/>
            </a:endParaRPr>
          </a:p>
        </p:txBody>
      </p:sp>
      <p:pic>
        <p:nvPicPr>
          <p:cNvPr id="7" name="Picture 6" descr="la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069" y="165706"/>
            <a:ext cx="11730445" cy="65355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66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694502-B204-4FFF-8C95-408FC3BF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20" y="339634"/>
            <a:ext cx="10686953" cy="6361612"/>
          </a:xfrm>
        </p:spPr>
        <p:txBody>
          <a:bodyPr>
            <a:normAutofit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indent="0">
              <a:buNone/>
            </a:pPr>
            <a:r>
              <a:rPr lang="en-US" sz="2600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Background :</a:t>
            </a:r>
            <a:endParaRPr lang="en-US" b="1" u="sng" dirty="0" smtClean="0">
              <a:ln w="50800"/>
              <a:solidFill>
                <a:schemeClr val="bg1">
                  <a:shade val="50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operative care refers to any of your needs after a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surgery. </a:t>
            </a:r>
            <a:r>
              <a:rPr lang="en-IN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include cleaning the cuts , </a:t>
            </a:r>
            <a:r>
              <a:rPr lang="en-IN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 medication </a:t>
            </a:r>
            <a:r>
              <a:rPr lang="en-IN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,dressing cuts, eating or monitoring while sleeping .It </a:t>
            </a:r>
            <a:r>
              <a:rPr lang="en-IN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that it’s done right in order for your body to recover properly.  </a:t>
            </a:r>
            <a:endParaRPr lang="en-IN" sz="2400" b="1" dirty="0" smtClean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endParaRPr lang="en-US" b="1" dirty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u="sng" dirty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Objective :</a:t>
            </a:r>
          </a:p>
          <a:p>
            <a:pPr marL="0" indent="0">
              <a:buNone/>
            </a:pP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discharge decision based on the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given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programming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b="1" dirty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u="sng" dirty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Path </a:t>
            </a:r>
            <a:r>
              <a:rPr lang="en-US" sz="2600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:</a:t>
            </a:r>
            <a:endParaRPr lang="en-US" sz="2600" b="1" u="sng" dirty="0">
              <a:ln w="50800"/>
              <a:solidFill>
                <a:schemeClr val="bg1">
                  <a:shade val="50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is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discharge decision based on the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attributes. The data is analyzed using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algorithms, one of which is logistic regression.</a:t>
            </a:r>
            <a:endParaRPr lang="en-US" sz="2400" b="1" dirty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endParaRPr lang="en-IN" sz="18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28DC9886-F55E-43E5-9B95-F3DE333A1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697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5132"/>
            <a:ext cx="6274526" cy="84908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Font typeface="Wingdings" pitchFamily="2" charset="2"/>
              <a:buChar char="Ø"/>
            </a:pPr>
            <a:r>
              <a:rPr lang="en-US" sz="3600" u="sng" dirty="0" smtClean="0">
                <a:solidFill>
                  <a:schemeClr val="bg1"/>
                </a:solidFill>
                <a:latin typeface="+mn-lt"/>
              </a:rPr>
              <a:t>A  glimpse of the patient data</a:t>
            </a:r>
            <a:endParaRPr lang="en-US" sz="3600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8686" y="914400"/>
            <a:ext cx="287382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sz="2000" b="1" dirty="0" smtClean="0"/>
          </a:p>
          <a:p>
            <a:endParaRPr lang="en-US" sz="12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L-CORE</a:t>
            </a:r>
            <a:r>
              <a:rPr lang="en-US" sz="1400" b="1" dirty="0" smtClean="0"/>
              <a:t> =  Patient’s  internal </a:t>
            </a:r>
          </a:p>
          <a:p>
            <a:r>
              <a:rPr lang="en-US" sz="1400" b="1" dirty="0" smtClean="0"/>
              <a:t>                     temperature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L-SURF</a:t>
            </a:r>
            <a:r>
              <a:rPr lang="en-US" sz="1400" b="1" dirty="0" smtClean="0"/>
              <a:t> =  Patient’s  surface </a:t>
            </a:r>
          </a:p>
          <a:p>
            <a:r>
              <a:rPr lang="en-US" sz="1400" b="1" dirty="0" smtClean="0"/>
              <a:t>                      temperature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L-O2</a:t>
            </a:r>
            <a:r>
              <a:rPr lang="en-US" sz="1400" b="1" dirty="0" smtClean="0"/>
              <a:t> =  Oxygen saturation</a:t>
            </a:r>
          </a:p>
          <a:p>
            <a:pPr>
              <a:buFont typeface="Wingdings" pitchFamily="2" charset="2"/>
              <a:buChar char="§"/>
            </a:pPr>
            <a:endParaRPr lang="en-US" sz="14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L-BP</a:t>
            </a:r>
            <a:r>
              <a:rPr lang="en-US" sz="1400" b="1" dirty="0" smtClean="0"/>
              <a:t> =  Last measurement of </a:t>
            </a:r>
          </a:p>
          <a:p>
            <a:r>
              <a:rPr lang="en-US" sz="1400" b="1" dirty="0" smtClean="0"/>
              <a:t>                 BP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SURF-STBL</a:t>
            </a:r>
            <a:r>
              <a:rPr lang="en-US" sz="1400" b="1" dirty="0" smtClean="0"/>
              <a:t> =   Stability of patient’s  surface temp.</a:t>
            </a:r>
          </a:p>
          <a:p>
            <a:pPr>
              <a:buFont typeface="Wingdings" pitchFamily="2" charset="2"/>
              <a:buChar char="§"/>
            </a:pPr>
            <a:endParaRPr lang="en-US" sz="14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CORE-STBL</a:t>
            </a:r>
            <a:r>
              <a:rPr lang="en-US" sz="1400" b="1" dirty="0" smtClean="0"/>
              <a:t>=  Stability  of patient’s core temp.</a:t>
            </a:r>
          </a:p>
          <a:p>
            <a:pPr>
              <a:buFont typeface="Wingdings" pitchFamily="2" charset="2"/>
              <a:buChar char="§"/>
            </a:pPr>
            <a:endParaRPr lang="en-US" sz="14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BP-STBL</a:t>
            </a:r>
            <a:r>
              <a:rPr lang="en-US" sz="1400" b="1" dirty="0" smtClean="0"/>
              <a:t>=  Stability of  patient’s  BP.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44285" y="1319350"/>
          <a:ext cx="8181700" cy="47436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</a:tblGrid>
              <a:tr h="12847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INDEX</a:t>
                      </a:r>
                      <a:endParaRPr lang="en-US" sz="1400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L-CORE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L-SURF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L-O2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L-BP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SURF-STBL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CORE-STBL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BP-STBL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COMFORT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decision ADM-DECS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mod-stable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mod-stable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70DDC-8D4C-4AAC-A0D5-60E60460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3509"/>
            <a:ext cx="10972800" cy="112340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  <a:cs typeface="Times New Roman" panose="02020603050405020304" pitchFamily="18" charset="0"/>
              </a:rPr>
              <a:t>Data and data quality check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  <a:cs typeface="Times New Roman" panose="02020603050405020304" pitchFamily="18" charset="0"/>
              </a:rPr>
              <a:t>:</a:t>
            </a:r>
            <a:endParaRPr lang="en-IN" b="1" u="sng" dirty="0">
              <a:solidFill>
                <a:schemeClr val="accent2">
                  <a:lumMod val="50000"/>
                </a:schemeClr>
              </a:solidFill>
              <a:latin typeface="Agency FB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25110-D223-40BC-A54F-AEDBEE05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852" y="2272938"/>
            <a:ext cx="8651966" cy="359228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 contains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attributes &amp; 90 observations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variables : Discharge Decision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8 attributes are input variables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 of attributes are categorical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missing values are in COMFORT column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are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row 46,48 &amp; 70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E8F7CED5-6E84-4CB0-88D5-C20CDB779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63931" y="5185954"/>
            <a:ext cx="22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07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31FBCF-AD63-4A3A-A96C-7DC2FE3DAE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9225" y="704850"/>
            <a:ext cx="10772775" cy="11430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Eda insights </a:t>
            </a:r>
            <a:endParaRPr lang="en-IN" sz="4800" b="1" u="sng" dirty="0">
              <a:solidFill>
                <a:schemeClr val="bg1"/>
              </a:solidFill>
              <a:latin typeface="Algerian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F357CB-224E-4F2D-B134-FBA9F7D0AE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54213"/>
            <a:ext cx="9906000" cy="14747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missing values in our data are replaced by mode.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we created different plots.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6D89BDCD-8771-48F5-B607-35D0B7E2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0DFA3C05-F7C6-4EC9-9EAF-65099984C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3" y="3239589"/>
            <a:ext cx="3658604" cy="3110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="" xmlns:a16="http://schemas.microsoft.com/office/drawing/2014/main" id="{4B6288B9-3C8C-43D5-94E1-78E53C1FA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042" y="3265716"/>
            <a:ext cx="3798929" cy="2919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="" xmlns:a16="http://schemas.microsoft.com/office/drawing/2014/main" id="{C9A87771-CCB5-4ECE-9A78-970DD80C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45" y="3226525"/>
            <a:ext cx="3478617" cy="2940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114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="" xmlns:a16="http://schemas.microsoft.com/office/drawing/2014/main" id="{D616CF1A-2417-4A85-885A-ECE686EA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77" y="419948"/>
            <a:ext cx="4248434" cy="29110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="" xmlns:a16="http://schemas.microsoft.com/office/drawing/2014/main" id="{FAE9053E-5656-47E3-AD81-8264F0CC9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165" y="367758"/>
            <a:ext cx="4376057" cy="30013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AA8E465-A479-4A35-A099-26AA0C89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61" y="3473610"/>
            <a:ext cx="4496436" cy="30839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="" xmlns:a16="http://schemas.microsoft.com/office/drawing/2014/main" id="{8EA3344D-6BAC-4E68-B8BE-62A3AC805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54" y="3396343"/>
            <a:ext cx="4558937" cy="30858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20" y="783771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shot (8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79" y="822960"/>
            <a:ext cx="7893498" cy="5826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09005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latin typeface="Bahnschrift Light Condensed" pitchFamily="34" charset="0"/>
              </a:rPr>
              <a:t>HEATMAP :</a:t>
            </a:r>
            <a:endParaRPr lang="en-US" sz="3600" b="1" u="sng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222" y="862149"/>
            <a:ext cx="38535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Heat map is the graphical representation of correlation matrix representing correlation between different variables.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Correlation ranges from -1 to 1. So, all the values in the heat map also are ranging from -1 to 1.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If the value is positive then there is positive correlation between the attributes. If value is negative then there is negative correlation and if the value is 0 there is no correlation i.e. the 2 attributes are independent.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C37E5C-6486-4E6E-832D-D29611D1D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068" y="169273"/>
            <a:ext cx="9784078" cy="836567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Algorithms</a:t>
            </a:r>
            <a:r>
              <a:rPr lang="en-US" sz="4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:</a:t>
            </a:r>
            <a:endParaRPr lang="en-IN" sz="48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925F69-011C-4789-ABF8-E4AD3264DD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5943" y="1175657"/>
            <a:ext cx="9906000" cy="38927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Depending on the response, the output variable is a categorical, so we use logistic regression.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Logistic regression is a machine learning classification algorithm that is used to predict the probability of a categorical dependent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 this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case, the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dependent variable is a binary variable that contains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data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as 0 &amp; 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 use train and test split method to get best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accuracy 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value.</a:t>
            </a:r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4236713E-4BC7-4EE0-97DF-B32323B4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6926" y="4185829"/>
            <a:ext cx="5435781" cy="2457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74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23405" y="1005839"/>
          <a:ext cx="9075784" cy="2172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892"/>
                <a:gridCol w="4537892"/>
              </a:tblGrid>
              <a:tr h="654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 SIZE BETWEEN</a:t>
                      </a:r>
                      <a:r>
                        <a:rPr lang="en-US" baseline="0" dirty="0" smtClean="0"/>
                        <a:t> TRAIN AND TEST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TRAIN:50%   ,   TEST:50%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73%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TRAIN:75%   ,   TEST:25%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61%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TRAIN:67%   ,    TEST:33%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70%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TRAIN:80%   ,     TEST:20%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83%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1154" y="3814354"/>
            <a:ext cx="1008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Here we took 4 splits with different test and train percentages.  As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we can observe from the table above, we obtain best accuracy when split size between train and test is 80% and 20% respectively. Hence we obtain the best result at train:80% and test 20%.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Words>733</Words>
  <Application>Microsoft Office PowerPoint</Application>
  <PresentationFormat>Custom</PresentationFormat>
  <Paragraphs>211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POST OPERATIVE PATIENT  DATA</vt:lpstr>
      <vt:lpstr>Slide 2</vt:lpstr>
      <vt:lpstr>A  glimpse of the patient data</vt:lpstr>
      <vt:lpstr>Data and data quality check :</vt:lpstr>
      <vt:lpstr>Eda insights </vt:lpstr>
      <vt:lpstr>Slide 6</vt:lpstr>
      <vt:lpstr>Slide 7</vt:lpstr>
      <vt:lpstr>Algorithms:</vt:lpstr>
      <vt:lpstr>Slide 9</vt:lpstr>
      <vt:lpstr>Model statistics:</vt:lpstr>
      <vt:lpstr>Summary: </vt:lpstr>
      <vt:lpstr>RECOMMENDATIONS:</vt:lpstr>
      <vt:lpstr>Appendix:</vt:lpstr>
      <vt:lpstr>Slide 14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OPERATIVE DATA</dc:title>
  <dc:creator>Anu D margz</dc:creator>
  <cp:lastModifiedBy>ViswanadhamBulusu@outlook.com</cp:lastModifiedBy>
  <cp:revision>65</cp:revision>
  <dcterms:created xsi:type="dcterms:W3CDTF">2021-12-24T09:59:07Z</dcterms:created>
  <dcterms:modified xsi:type="dcterms:W3CDTF">2021-12-27T18:51:28Z</dcterms:modified>
</cp:coreProperties>
</file>