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21"/>
  </p:notesMasterIdLst>
  <p:sldIdLst>
    <p:sldId id="258" r:id="rId2"/>
    <p:sldId id="259" r:id="rId3"/>
    <p:sldId id="260" r:id="rId4"/>
    <p:sldId id="261" r:id="rId5"/>
    <p:sldId id="262" r:id="rId6"/>
    <p:sldId id="263" r:id="rId7"/>
    <p:sldId id="266" r:id="rId8"/>
    <p:sldId id="265" r:id="rId9"/>
    <p:sldId id="268" r:id="rId10"/>
    <p:sldId id="270" r:id="rId11"/>
    <p:sldId id="264" r:id="rId12"/>
    <p:sldId id="267" r:id="rId13"/>
    <p:sldId id="269" r:id="rId14"/>
    <p:sldId id="275" r:id="rId15"/>
    <p:sldId id="276" r:id="rId16"/>
    <p:sldId id="273" r:id="rId17"/>
    <p:sldId id="274"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3A182-AA6C-413F-9E0A-76989378D587}" type="datetimeFigureOut">
              <a:rPr lang="en-US" smtClean="0"/>
              <a:t>4/19/2020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02820-8C92-4464-B12D-12C55B92078C}" type="slidenum">
              <a:rPr lang="en-US" smtClean="0"/>
              <a:t>‹#›</a:t>
            </a:fld>
            <a:endParaRPr lang="en-US" dirty="0"/>
          </a:p>
        </p:txBody>
      </p:sp>
    </p:spTree>
    <p:extLst>
      <p:ext uri="{BB962C8B-B14F-4D97-AF65-F5344CB8AC3E}">
        <p14:creationId xmlns:p14="http://schemas.microsoft.com/office/powerpoint/2010/main" val="2834153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055243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2688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45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302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36267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4/19/2020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458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14208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285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544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4/19/2020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9057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4/19/2020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7596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4/19/2020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5917552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5zsKViLKhi0" TargetMode="External"/><Relationship Id="rId3" Type="http://schemas.openxmlformats.org/officeDocument/2006/relationships/hyperlink" Target="https://github.com/blondiebits/code-in-5" TargetMode="External"/><Relationship Id="rId7" Type="http://schemas.openxmlformats.org/officeDocument/2006/relationships/hyperlink" Target="https://www.youtube.com/watch?v=d12DhlFVERc" TargetMode="External"/><Relationship Id="rId2" Type="http://schemas.openxmlformats.org/officeDocument/2006/relationships/hyperlink" Target="https://github.com/profcase/skill-bearcat-buddy" TargetMode="External"/><Relationship Id="rId1" Type="http://schemas.openxmlformats.org/officeDocument/2006/relationships/slideLayout" Target="../slideLayouts/slideLayout2.xml"/><Relationship Id="rId6" Type="http://schemas.openxmlformats.org/officeDocument/2006/relationships/hyperlink" Target="https://en.wikipedia.org/wiki/Amazon_Alexa" TargetMode="External"/><Relationship Id="rId5" Type="http://schemas.openxmlformats.org/officeDocument/2006/relationships/hyperlink" Target="https://aws.amazon.com/" TargetMode="External"/><Relationship Id="rId4" Type="http://schemas.openxmlformats.org/officeDocument/2006/relationships/hyperlink" Target="https://developer.amazon.com/alexa"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github.com/alekhyajaddu/alexa-projec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maz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15647"/>
            <a:ext cx="10535695" cy="5873942"/>
          </a:xfrm>
        </p:spPr>
        <p:txBody>
          <a:bodyPr/>
          <a:lstStyle/>
          <a:p>
            <a:r>
              <a:rPr lang="en-US" dirty="0" smtClean="0"/>
              <a:t>   </a:t>
            </a:r>
            <a:br>
              <a:rPr lang="en-US" dirty="0" smtClean="0"/>
            </a:br>
            <a:r>
              <a:rPr lang="en-US" dirty="0"/>
              <a:t/>
            </a:r>
            <a:br>
              <a:rPr lang="en-US" dirty="0"/>
            </a:br>
            <a:r>
              <a:rPr lang="en-US" dirty="0" smtClean="0"/>
              <a:t>    </a:t>
            </a:r>
            <a:br>
              <a:rPr lang="en-US" dirty="0" smtClean="0"/>
            </a:br>
            <a:r>
              <a:rPr lang="en-US" dirty="0"/>
              <a:t> </a:t>
            </a:r>
            <a:r>
              <a:rPr lang="en-US" dirty="0" smtClean="0"/>
              <a:t>    </a:t>
            </a:r>
            <a:endParaRPr lang="en-US" dirty="0">
              <a:solidFill>
                <a:srgbClr val="00B0F0"/>
              </a:solidFill>
            </a:endParaRPr>
          </a:p>
        </p:txBody>
      </p:sp>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 uri="{28A0092B-C50C-407E-A947-70E740481C1C}">
                <a14:useLocalDpi xmlns:a14="http://schemas.microsoft.com/office/drawing/2010/main" val="0"/>
              </a:ext>
            </a:extLst>
          </a:blip>
          <a:srcRect t="34264" b="30457"/>
          <a:stretch/>
        </p:blipFill>
        <p:spPr>
          <a:xfrm>
            <a:off x="1645321" y="1470454"/>
            <a:ext cx="8537270" cy="2137719"/>
          </a:xfrm>
          <a:prstGeom prst="rect">
            <a:avLst/>
          </a:prstGeom>
        </p:spPr>
      </p:pic>
      <p:sp>
        <p:nvSpPr>
          <p:cNvPr id="3" name="TextBox 2"/>
          <p:cNvSpPr txBox="1"/>
          <p:nvPr/>
        </p:nvSpPr>
        <p:spPr>
          <a:xfrm>
            <a:off x="4597962" y="3834724"/>
            <a:ext cx="2631989" cy="1200329"/>
          </a:xfrm>
          <a:prstGeom prst="rect">
            <a:avLst/>
          </a:prstGeom>
          <a:noFill/>
        </p:spPr>
        <p:txBody>
          <a:bodyPr wrap="square" rtlCol="0">
            <a:spAutoFit/>
          </a:bodyPr>
          <a:lstStyle/>
          <a:p>
            <a:pPr algn="ctr"/>
            <a:r>
              <a:rPr lang="en-US" sz="3600" b="1" dirty="0" smtClean="0"/>
              <a:t>Section: 02 Group: 08</a:t>
            </a:r>
            <a:endParaRPr lang="en-US" sz="3600" b="1" dirty="0"/>
          </a:p>
        </p:txBody>
      </p:sp>
    </p:spTree>
    <p:extLst>
      <p:ext uri="{BB962C8B-B14F-4D97-AF65-F5344CB8AC3E}">
        <p14:creationId xmlns:p14="http://schemas.microsoft.com/office/powerpoint/2010/main" val="411955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964813"/>
            <a:ext cx="7729728" cy="1188720"/>
          </a:xfrm>
        </p:spPr>
        <p:txBody>
          <a:bodyPr/>
          <a:lstStyle/>
          <a:p>
            <a:r>
              <a:rPr lang="en-US" dirty="0" smtClean="0">
                <a:solidFill>
                  <a:srgbClr val="0070C0"/>
                </a:solidFill>
              </a:rPr>
              <a:t>Alexa Speech Detection</a:t>
            </a:r>
            <a:endParaRPr lang="en-US" dirty="0">
              <a:solidFill>
                <a:srgbClr val="0070C0"/>
              </a:solidFill>
            </a:endParaRPr>
          </a:p>
        </p:txBody>
      </p:sp>
      <p:sp>
        <p:nvSpPr>
          <p:cNvPr id="5" name="TextBox 4"/>
          <p:cNvSpPr txBox="1"/>
          <p:nvPr/>
        </p:nvSpPr>
        <p:spPr>
          <a:xfrm flipH="1">
            <a:off x="2562609" y="2807468"/>
            <a:ext cx="7889966" cy="707886"/>
          </a:xfrm>
          <a:prstGeom prst="rect">
            <a:avLst/>
          </a:prstGeom>
          <a:noFill/>
        </p:spPr>
        <p:txBody>
          <a:bodyPr wrap="square" rtlCol="0">
            <a:spAutoFit/>
          </a:bodyPr>
          <a:lstStyle/>
          <a:p>
            <a:r>
              <a:rPr lang="en-US" sz="4000" b="1" dirty="0" smtClean="0">
                <a:latin typeface="+mj-lt"/>
              </a:rPr>
              <a:t>Alexa,   run event application.</a:t>
            </a:r>
            <a:endParaRPr lang="en-US" sz="4000" b="1" dirty="0">
              <a:latin typeface="+mj-lt"/>
            </a:endParaRPr>
          </a:p>
        </p:txBody>
      </p:sp>
      <p:sp>
        <p:nvSpPr>
          <p:cNvPr id="6" name="TextBox 5"/>
          <p:cNvSpPr txBox="1"/>
          <p:nvPr/>
        </p:nvSpPr>
        <p:spPr>
          <a:xfrm flipH="1">
            <a:off x="2822101" y="4556444"/>
            <a:ext cx="1692059" cy="400110"/>
          </a:xfrm>
          <a:prstGeom prst="rect">
            <a:avLst/>
          </a:prstGeom>
          <a:noFill/>
        </p:spPr>
        <p:txBody>
          <a:bodyPr wrap="square" rtlCol="0">
            <a:spAutoFit/>
          </a:bodyPr>
          <a:lstStyle/>
          <a:p>
            <a:r>
              <a:rPr lang="en-US" sz="2000" dirty="0" smtClean="0"/>
              <a:t>Wake Word</a:t>
            </a:r>
            <a:endParaRPr lang="en-US" sz="2000" dirty="0"/>
          </a:p>
        </p:txBody>
      </p:sp>
      <p:sp>
        <p:nvSpPr>
          <p:cNvPr id="8" name="TextBox 7"/>
          <p:cNvSpPr txBox="1"/>
          <p:nvPr/>
        </p:nvSpPr>
        <p:spPr>
          <a:xfrm flipH="1">
            <a:off x="7164128" y="4556444"/>
            <a:ext cx="1182190" cy="400110"/>
          </a:xfrm>
          <a:prstGeom prst="rect">
            <a:avLst/>
          </a:prstGeom>
          <a:noFill/>
        </p:spPr>
        <p:txBody>
          <a:bodyPr wrap="square" rtlCol="0">
            <a:spAutoFit/>
          </a:bodyPr>
          <a:lstStyle/>
          <a:p>
            <a:r>
              <a:rPr lang="en-US" sz="2000" dirty="0" smtClean="0"/>
              <a:t>Request</a:t>
            </a:r>
            <a:endParaRPr lang="en-US" sz="2000" dirty="0"/>
          </a:p>
        </p:txBody>
      </p:sp>
      <p:sp>
        <p:nvSpPr>
          <p:cNvPr id="12" name="Down Arrow 11"/>
          <p:cNvSpPr/>
          <p:nvPr/>
        </p:nvSpPr>
        <p:spPr>
          <a:xfrm>
            <a:off x="3164266" y="3703023"/>
            <a:ext cx="637024" cy="6525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a:off x="7344250" y="3716213"/>
            <a:ext cx="628682" cy="639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9921238" y="6387738"/>
            <a:ext cx="2050869"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
        <p:nvSpPr>
          <p:cNvPr id="4" name="Rectangle 3"/>
          <p:cNvSpPr/>
          <p:nvPr/>
        </p:nvSpPr>
        <p:spPr>
          <a:xfrm>
            <a:off x="2123302" y="2680496"/>
            <a:ext cx="7945395" cy="27601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241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How does it work?</a:t>
            </a:r>
            <a:endParaRPr lang="en-US" dirty="0">
              <a:solidFill>
                <a:srgbClr val="0070C0"/>
              </a:solidFill>
            </a:endParaRPr>
          </a:p>
        </p:txBody>
      </p:sp>
      <p:sp>
        <p:nvSpPr>
          <p:cNvPr id="3" name="Content Placeholder 2"/>
          <p:cNvSpPr>
            <a:spLocks noGrp="1"/>
          </p:cNvSpPr>
          <p:nvPr>
            <p:ph idx="1"/>
          </p:nvPr>
        </p:nvSpPr>
        <p:spPr>
          <a:xfrm>
            <a:off x="744583" y="1502229"/>
            <a:ext cx="9305270" cy="4746170"/>
          </a:xfrm>
        </p:spPr>
        <p:txBody>
          <a:bodyPr/>
          <a:lstStyle/>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056" y="2449504"/>
            <a:ext cx="8829887" cy="3802412"/>
          </a:xfrm>
          <a:prstGeom prst="rect">
            <a:avLst/>
          </a:prstGeom>
        </p:spPr>
      </p:pic>
      <p:sp>
        <p:nvSpPr>
          <p:cNvPr id="4" name="TextBox 3"/>
          <p:cNvSpPr txBox="1"/>
          <p:nvPr/>
        </p:nvSpPr>
        <p:spPr>
          <a:xfrm>
            <a:off x="10049853" y="6544491"/>
            <a:ext cx="2020227"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36161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AWS LAMBDA</a:t>
            </a:r>
            <a:endParaRPr lang="en-US" dirty="0">
              <a:solidFill>
                <a:srgbClr val="0070C0"/>
              </a:solidFill>
            </a:endParaRPr>
          </a:p>
        </p:txBody>
      </p:sp>
      <p:sp>
        <p:nvSpPr>
          <p:cNvPr id="3" name="Content Placeholder 2"/>
          <p:cNvSpPr>
            <a:spLocks noGrp="1"/>
          </p:cNvSpPr>
          <p:nvPr>
            <p:ph idx="1"/>
          </p:nvPr>
        </p:nvSpPr>
        <p:spPr/>
        <p:txBody>
          <a:bodyPr>
            <a:normAutofit/>
          </a:bodyPr>
          <a:lstStyle/>
          <a:p>
            <a:endParaRPr lang="en-US" sz="2000" b="1" dirty="0" smtClean="0"/>
          </a:p>
          <a:p>
            <a:r>
              <a:rPr lang="en-US" sz="2000" b="1" dirty="0" smtClean="0"/>
              <a:t>AWS </a:t>
            </a:r>
            <a:r>
              <a:rPr lang="en-US" sz="2000" b="1" dirty="0"/>
              <a:t>Lambda</a:t>
            </a:r>
            <a:r>
              <a:rPr lang="en-US" sz="2000" dirty="0"/>
              <a:t> is an event-driven, </a:t>
            </a:r>
            <a:r>
              <a:rPr lang="en-US" sz="2000" dirty="0" smtClean="0"/>
              <a:t>server-less </a:t>
            </a:r>
            <a:r>
              <a:rPr lang="en-US" sz="2000" dirty="0"/>
              <a:t>computing platform provided by </a:t>
            </a:r>
            <a:r>
              <a:rPr lang="en-US" sz="2000" dirty="0" smtClean="0"/>
              <a:t>Amazon</a:t>
            </a:r>
            <a:r>
              <a:rPr lang="en-US" sz="2000" dirty="0"/>
              <a:t> as a part of Amazon Web Services</a:t>
            </a:r>
            <a:r>
              <a:rPr lang="en-US" sz="2000" dirty="0" smtClean="0"/>
              <a:t>.</a:t>
            </a:r>
          </a:p>
          <a:p>
            <a:endParaRPr lang="en-US" sz="2000" dirty="0" smtClean="0"/>
          </a:p>
          <a:p>
            <a:r>
              <a:rPr lang="en-US" sz="2000" dirty="0" smtClean="0"/>
              <a:t>AWS </a:t>
            </a:r>
            <a:r>
              <a:rPr lang="en-US" sz="2000" dirty="0"/>
              <a:t>Lambda supports code written in several languages, including Node.js, Java, and Python</a:t>
            </a:r>
            <a:r>
              <a:rPr lang="en-US" sz="2000" dirty="0" smtClean="0"/>
              <a:t>.</a:t>
            </a:r>
          </a:p>
        </p:txBody>
      </p:sp>
      <p:sp>
        <p:nvSpPr>
          <p:cNvPr id="5" name="TextBox 4"/>
          <p:cNvSpPr txBox="1"/>
          <p:nvPr/>
        </p:nvSpPr>
        <p:spPr>
          <a:xfrm>
            <a:off x="9888584" y="6426926"/>
            <a:ext cx="207699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1665397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Endpoints</a:t>
            </a:r>
            <a:endParaRPr lang="en-US" dirty="0">
              <a:solidFill>
                <a:srgbClr val="0070C0"/>
              </a:solidFill>
            </a:endParaRPr>
          </a:p>
        </p:txBody>
      </p:sp>
      <p:sp>
        <p:nvSpPr>
          <p:cNvPr id="3" name="Content Placeholder 2"/>
          <p:cNvSpPr>
            <a:spLocks noGrp="1"/>
          </p:cNvSpPr>
          <p:nvPr>
            <p:ph idx="1"/>
          </p:nvPr>
        </p:nvSpPr>
        <p:spPr>
          <a:xfrm>
            <a:off x="1449624" y="2714603"/>
            <a:ext cx="9292207" cy="3130143"/>
          </a:xfrm>
        </p:spPr>
        <p:txBody>
          <a:bodyPr>
            <a:normAutofit/>
          </a:bodyPr>
          <a:lstStyle/>
          <a:p>
            <a:endParaRPr lang="en-US" sz="2000" dirty="0" smtClean="0"/>
          </a:p>
          <a:p>
            <a:r>
              <a:rPr lang="en-US" sz="2000" dirty="0" smtClean="0"/>
              <a:t>Endpoint </a:t>
            </a:r>
            <a:r>
              <a:rPr lang="en-US" sz="2000" dirty="0"/>
              <a:t>links the intents and utterances that you have set up in the Amazon Developer console to the lambda function which will control how your skill responds to that intent from the user</a:t>
            </a:r>
            <a:r>
              <a:rPr lang="en-US" sz="2000" dirty="0" smtClean="0"/>
              <a:t>.</a:t>
            </a:r>
          </a:p>
          <a:p>
            <a:pPr marL="0" indent="0">
              <a:buNone/>
            </a:pPr>
            <a:endParaRPr lang="en-US" sz="2000" dirty="0" smtClean="0"/>
          </a:p>
          <a:p>
            <a:r>
              <a:rPr lang="en-US" sz="2000" dirty="0" smtClean="0"/>
              <a:t>The</a:t>
            </a:r>
            <a:r>
              <a:rPr lang="en-US" sz="2000" dirty="0" smtClean="0"/>
              <a:t> </a:t>
            </a:r>
            <a:r>
              <a:rPr lang="en-US" sz="2000" dirty="0"/>
              <a:t>ARN </a:t>
            </a:r>
            <a:r>
              <a:rPr lang="en-US" sz="2000" dirty="0" smtClean="0"/>
              <a:t>(Application Reference Number</a:t>
            </a:r>
            <a:r>
              <a:rPr lang="en-US" sz="2000" dirty="0" smtClean="0"/>
              <a:t>) is available at the top right hand side of the site, which has to be linked with the console.</a:t>
            </a:r>
            <a:endParaRPr lang="en-US" sz="2000" dirty="0"/>
          </a:p>
        </p:txBody>
      </p:sp>
      <p:sp>
        <p:nvSpPr>
          <p:cNvPr id="4" name="TextBox 3"/>
          <p:cNvSpPr txBox="1"/>
          <p:nvPr/>
        </p:nvSpPr>
        <p:spPr>
          <a:xfrm>
            <a:off x="9784080" y="6439989"/>
            <a:ext cx="2168434"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53727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Interaction with Alexa</a:t>
            </a:r>
            <a:endParaRPr lang="en-US" dirty="0">
              <a:solidFill>
                <a:srgbClr val="0070C0"/>
              </a:solidFill>
            </a:endParaRPr>
          </a:p>
        </p:txBody>
      </p:sp>
      <p:sp>
        <p:nvSpPr>
          <p:cNvPr id="3" name="Content Placeholder 2"/>
          <p:cNvSpPr>
            <a:spLocks noGrp="1"/>
          </p:cNvSpPr>
          <p:nvPr>
            <p:ph idx="1"/>
          </p:nvPr>
        </p:nvSpPr>
        <p:spPr/>
        <p:txBody>
          <a:bodyPr>
            <a:normAutofit/>
          </a:bodyPr>
          <a:lstStyle/>
          <a:p>
            <a:endParaRPr lang="en-US" sz="2000" dirty="0" smtClean="0"/>
          </a:p>
          <a:p>
            <a:r>
              <a:rPr lang="en-US" sz="2000" dirty="0" smtClean="0"/>
              <a:t>Lambda </a:t>
            </a:r>
            <a:r>
              <a:rPr lang="en-US" sz="2000" dirty="0" smtClean="0"/>
              <a:t>executes </a:t>
            </a:r>
            <a:r>
              <a:rPr lang="en-US" sz="2000" dirty="0" smtClean="0"/>
              <a:t>the code</a:t>
            </a:r>
            <a:r>
              <a:rPr lang="en-US" sz="2000" dirty="0" smtClean="0"/>
              <a:t> </a:t>
            </a:r>
            <a:r>
              <a:rPr lang="en-US" sz="2000" dirty="0"/>
              <a:t>in response to Alexa voice </a:t>
            </a:r>
            <a:r>
              <a:rPr lang="en-US" sz="2000" dirty="0" smtClean="0"/>
              <a:t>interactions</a:t>
            </a:r>
            <a:r>
              <a:rPr lang="en-US" sz="2000" dirty="0" smtClean="0"/>
              <a:t>.</a:t>
            </a:r>
          </a:p>
          <a:p>
            <a:pPr marL="0" indent="0">
              <a:buNone/>
            </a:pPr>
            <a:endParaRPr lang="en-US" sz="2000" dirty="0" smtClean="0"/>
          </a:p>
          <a:p>
            <a:r>
              <a:rPr lang="en-US" sz="2000" dirty="0"/>
              <a:t>Alexa communicates with your service via a request-response mechanism </a:t>
            </a:r>
            <a:r>
              <a:rPr lang="en-US" sz="2000" dirty="0" smtClean="0"/>
              <a:t>using HTTP over </a:t>
            </a:r>
            <a:r>
              <a:rPr lang="en-US" sz="2000" dirty="0" smtClean="0"/>
              <a:t>TLS(Transport Layer Security). </a:t>
            </a:r>
            <a:endParaRPr lang="en-US" sz="2000" dirty="0"/>
          </a:p>
        </p:txBody>
      </p:sp>
      <p:sp>
        <p:nvSpPr>
          <p:cNvPr id="7" name="TextBox 6"/>
          <p:cNvSpPr txBox="1"/>
          <p:nvPr/>
        </p:nvSpPr>
        <p:spPr>
          <a:xfrm>
            <a:off x="9692641" y="6453051"/>
            <a:ext cx="2129246" cy="323165"/>
          </a:xfrm>
          <a:prstGeom prst="rect">
            <a:avLst/>
          </a:prstGeom>
          <a:noFill/>
        </p:spPr>
        <p:txBody>
          <a:bodyPr wrap="square" rtlCol="0">
            <a:spAutoFit/>
          </a:bodyPr>
          <a:lstStyle/>
          <a:p>
            <a:r>
              <a:rPr lang="en-US" sz="1500" dirty="0" smtClean="0">
                <a:solidFill>
                  <a:srgbClr val="0070C0"/>
                </a:solidFill>
              </a:rPr>
              <a:t>Annie</a:t>
            </a:r>
            <a:r>
              <a:rPr lang="en-US" sz="1500" dirty="0" smtClean="0">
                <a:solidFill>
                  <a:srgbClr val="FFC000"/>
                </a:solidFill>
              </a:rPr>
              <a:t> </a:t>
            </a:r>
            <a:r>
              <a:rPr lang="en-US" sz="1500" dirty="0" smtClean="0">
                <a:solidFill>
                  <a:srgbClr val="0070C0"/>
                </a:solidFill>
              </a:rPr>
              <a:t>Chandolu</a:t>
            </a:r>
            <a:endParaRPr lang="en-US" sz="1500" dirty="0">
              <a:solidFill>
                <a:srgbClr val="0070C0"/>
              </a:solidFill>
            </a:endParaRPr>
          </a:p>
        </p:txBody>
      </p:sp>
    </p:spTree>
    <p:extLst>
      <p:ext uri="{BB962C8B-B14F-4D97-AF65-F5344CB8AC3E}">
        <p14:creationId xmlns:p14="http://schemas.microsoft.com/office/powerpoint/2010/main" val="227818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 Echo</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US" sz="2000" dirty="0"/>
              <a:t> Amazon Echo smart speakers developed by Amazon Lab126. </a:t>
            </a:r>
            <a:endParaRPr lang="en-US" sz="2000" dirty="0" smtClean="0"/>
          </a:p>
          <a:p>
            <a:pPr marL="0" indent="0">
              <a:buNone/>
            </a:pPr>
            <a:endParaRPr lang="en-US" sz="2000" dirty="0" smtClean="0"/>
          </a:p>
          <a:p>
            <a:r>
              <a:rPr lang="en-US" sz="2000" dirty="0" smtClean="0"/>
              <a:t>Users </a:t>
            </a:r>
            <a:r>
              <a:rPr lang="en-US" sz="2000" dirty="0"/>
              <a:t>are able to extend the Alexa capabilities by installing </a:t>
            </a:r>
            <a:r>
              <a:rPr lang="en-US" sz="2000" dirty="0" smtClean="0"/>
              <a:t>“skills</a:t>
            </a:r>
            <a:r>
              <a:rPr lang="en-US" sz="2000" dirty="0" smtClean="0"/>
              <a:t>”.</a:t>
            </a:r>
          </a:p>
          <a:p>
            <a:endParaRPr lang="en-US" sz="2000" dirty="0"/>
          </a:p>
          <a:p>
            <a:r>
              <a:rPr lang="en-US" sz="2000" dirty="0" smtClean="0"/>
              <a:t> Amazon </a:t>
            </a:r>
            <a:r>
              <a:rPr lang="en-US" sz="2000" dirty="0"/>
              <a:t>had over 90,000 functions ("skills") available for users to download on their Alexa-enabled </a:t>
            </a:r>
            <a:r>
              <a:rPr lang="en-US" sz="2000" dirty="0" smtClean="0"/>
              <a:t>devices.</a:t>
            </a:r>
            <a:endParaRPr lang="en-US" sz="2000" dirty="0"/>
          </a:p>
        </p:txBody>
      </p:sp>
      <p:sp>
        <p:nvSpPr>
          <p:cNvPr id="4" name="TextBox 3"/>
          <p:cNvSpPr txBox="1"/>
          <p:nvPr/>
        </p:nvSpPr>
        <p:spPr>
          <a:xfrm>
            <a:off x="10049853" y="6400800"/>
            <a:ext cx="1798158"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226596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Applications of Alexa</a:t>
            </a:r>
            <a:endParaRPr lang="en-US" dirty="0">
              <a:solidFill>
                <a:srgbClr val="0070C0"/>
              </a:solidFill>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464" t="3130" r="3021" b="10702"/>
          <a:stretch/>
        </p:blipFill>
        <p:spPr>
          <a:xfrm>
            <a:off x="1445976" y="2384853"/>
            <a:ext cx="9300048" cy="3905797"/>
          </a:xfrm>
        </p:spPr>
      </p:pic>
      <p:sp>
        <p:nvSpPr>
          <p:cNvPr id="3" name="TextBox 2"/>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100936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870885"/>
            <a:ext cx="7729728" cy="1188720"/>
          </a:xfrm>
        </p:spPr>
        <p:txBody>
          <a:bodyPr/>
          <a:lstStyle/>
          <a:p>
            <a:r>
              <a:rPr lang="en-US" sz="4000" dirty="0" smtClean="0">
                <a:solidFill>
                  <a:srgbClr val="0070C0"/>
                </a:solidFill>
              </a:rPr>
              <a:t>CONCLUSION</a:t>
            </a:r>
            <a:endParaRPr lang="en-US" sz="4000" dirty="0">
              <a:solidFill>
                <a:srgbClr val="0070C0"/>
              </a:solidFill>
            </a:endParaRPr>
          </a:p>
        </p:txBody>
      </p:sp>
      <p:sp>
        <p:nvSpPr>
          <p:cNvPr id="3" name="Content Placeholder 2"/>
          <p:cNvSpPr>
            <a:spLocks noGrp="1"/>
          </p:cNvSpPr>
          <p:nvPr>
            <p:ph idx="1"/>
          </p:nvPr>
        </p:nvSpPr>
        <p:spPr>
          <a:xfrm>
            <a:off x="1394129" y="2594653"/>
            <a:ext cx="9403742" cy="2768179"/>
          </a:xfrm>
        </p:spPr>
        <p:txBody>
          <a:bodyPr/>
          <a:lstStyle/>
          <a:p>
            <a:endParaRPr lang="en-US" sz="2000" dirty="0" smtClean="0"/>
          </a:p>
          <a:p>
            <a:r>
              <a:rPr lang="en-US" sz="2000" dirty="0" smtClean="0"/>
              <a:t>Amazon </a:t>
            </a:r>
            <a:r>
              <a:rPr lang="en-US" sz="2000" dirty="0" smtClean="0"/>
              <a:t>Echo is a big step forward when it comes to voice controlled technology</a:t>
            </a:r>
            <a:r>
              <a:rPr lang="en-US" sz="2000" dirty="0" smtClean="0"/>
              <a:t>.</a:t>
            </a:r>
            <a:endParaRPr lang="en-US" sz="2000" dirty="0" smtClean="0"/>
          </a:p>
          <a:p>
            <a:endParaRPr lang="en-US" sz="2000" dirty="0" smtClean="0"/>
          </a:p>
          <a:p>
            <a:r>
              <a:rPr lang="en-US" sz="2000" dirty="0"/>
              <a:t>The main focus </a:t>
            </a:r>
            <a:r>
              <a:rPr lang="en-US" sz="2000" dirty="0" smtClean="0"/>
              <a:t>for</a:t>
            </a:r>
            <a:r>
              <a:rPr lang="en-US" sz="2000" dirty="0"/>
              <a:t> </a:t>
            </a:r>
            <a:r>
              <a:rPr lang="en-US" sz="2000" dirty="0" smtClean="0"/>
              <a:t>Amazon</a:t>
            </a:r>
            <a:r>
              <a:rPr lang="en-US" sz="2000" dirty="0"/>
              <a:t> in the near </a:t>
            </a:r>
            <a:r>
              <a:rPr lang="en-US" sz="2000" dirty="0" smtClean="0"/>
              <a:t>Future is </a:t>
            </a:r>
            <a:r>
              <a:rPr lang="en-US" sz="2000" dirty="0"/>
              <a:t>on making </a:t>
            </a:r>
            <a:r>
              <a:rPr lang="en-US" sz="2000" b="1" dirty="0"/>
              <a:t>Alexa's</a:t>
            </a:r>
            <a:r>
              <a:rPr lang="en-US" sz="2000" dirty="0"/>
              <a:t> capabilities, suggestions and language more natural and tailored to us. That could mean infinitely smarter conversational skills, personalized suggestions </a:t>
            </a:r>
            <a:endParaRPr lang="en-US" sz="2000" dirty="0" smtClean="0"/>
          </a:p>
          <a:p>
            <a:endParaRPr lang="en-US" dirty="0"/>
          </a:p>
        </p:txBody>
      </p:sp>
      <p:sp>
        <p:nvSpPr>
          <p:cNvPr id="4" name="TextBox 3"/>
          <p:cNvSpPr txBox="1"/>
          <p:nvPr/>
        </p:nvSpPr>
        <p:spPr>
          <a:xfrm>
            <a:off x="10293532" y="6492240"/>
            <a:ext cx="1698172" cy="323165"/>
          </a:xfrm>
          <a:prstGeom prst="rect">
            <a:avLst/>
          </a:prstGeom>
          <a:noFill/>
        </p:spPr>
        <p:txBody>
          <a:bodyPr wrap="square" rtlCol="0">
            <a:spAutoFit/>
          </a:bodyPr>
          <a:lstStyle/>
          <a:p>
            <a:r>
              <a:rPr lang="en-US" sz="1500" dirty="0" smtClean="0">
                <a:solidFill>
                  <a:srgbClr val="0070C0"/>
                </a:solidFill>
              </a:rPr>
              <a:t>Pooja</a:t>
            </a:r>
            <a:r>
              <a:rPr lang="en-US" sz="1500" dirty="0" smtClean="0"/>
              <a:t> </a:t>
            </a:r>
            <a:r>
              <a:rPr lang="en-US" sz="1500" dirty="0" smtClean="0">
                <a:solidFill>
                  <a:srgbClr val="0070C0"/>
                </a:solidFill>
              </a:rPr>
              <a:t>Gundu</a:t>
            </a:r>
            <a:endParaRPr lang="en-US" sz="1500" dirty="0">
              <a:solidFill>
                <a:srgbClr val="0070C0"/>
              </a:solidFill>
            </a:endParaRPr>
          </a:p>
        </p:txBody>
      </p:sp>
    </p:spTree>
    <p:extLst>
      <p:ext uri="{BB962C8B-B14F-4D97-AF65-F5344CB8AC3E}">
        <p14:creationId xmlns:p14="http://schemas.microsoft.com/office/powerpoint/2010/main" val="16334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580" y="477432"/>
            <a:ext cx="9404723" cy="1400530"/>
          </a:xfrm>
        </p:spPr>
        <p:txBody>
          <a:bodyPr>
            <a:normAutofit/>
          </a:bodyPr>
          <a:lstStyle/>
          <a:p>
            <a:r>
              <a:rPr lang="en-US" sz="3200" dirty="0" smtClean="0">
                <a:solidFill>
                  <a:srgbClr val="0070C0"/>
                </a:solidFill>
              </a:rPr>
              <a:t>REFERENCES</a:t>
            </a:r>
            <a:endParaRPr lang="en-US" sz="3200" dirty="0">
              <a:solidFill>
                <a:srgbClr val="0070C0"/>
              </a:solidFill>
            </a:endParaRPr>
          </a:p>
        </p:txBody>
      </p:sp>
      <p:sp>
        <p:nvSpPr>
          <p:cNvPr id="3" name="Content Placeholder 2"/>
          <p:cNvSpPr>
            <a:spLocks noGrp="1"/>
          </p:cNvSpPr>
          <p:nvPr>
            <p:ph idx="1"/>
          </p:nvPr>
        </p:nvSpPr>
        <p:spPr>
          <a:xfrm>
            <a:off x="534901" y="2096413"/>
            <a:ext cx="11032082" cy="3649479"/>
          </a:xfrm>
        </p:spPr>
        <p:txBody>
          <a:bodyPr/>
          <a:lstStyle/>
          <a:p>
            <a:pPr>
              <a:buFont typeface="Wingdings" panose="05000000000000000000" pitchFamily="2" charset="2"/>
              <a:buChar char="Ø"/>
            </a:pPr>
            <a:r>
              <a:rPr lang="en-US" sz="2400" dirty="0">
                <a:solidFill>
                  <a:schemeClr val="tx1"/>
                </a:solidFill>
                <a:hlinkClick r:id="rId2"/>
              </a:rPr>
              <a:t>https://</a:t>
            </a:r>
            <a:r>
              <a:rPr lang="en-US" sz="2400" dirty="0" smtClean="0">
                <a:solidFill>
                  <a:schemeClr val="tx1"/>
                </a:solidFill>
                <a:hlinkClick r:id="rId2"/>
              </a:rPr>
              <a:t>github.com/profcase/skill-bearcat-buddy</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3"/>
              </a:rPr>
              <a:t>https://github.com/blondiebits/code-in-5</a:t>
            </a:r>
            <a:endParaRPr lang="en-US" sz="2400" dirty="0" smtClean="0">
              <a:solidFill>
                <a:schemeClr val="tx1"/>
              </a:solidFill>
              <a:hlinkClick r:id="rId4"/>
            </a:endParaRPr>
          </a:p>
          <a:p>
            <a:pPr>
              <a:buFont typeface="Wingdings" panose="05000000000000000000" pitchFamily="2" charset="2"/>
              <a:buChar char="Ø"/>
            </a:pPr>
            <a:r>
              <a:rPr lang="en-US" sz="2400" dirty="0" smtClean="0">
                <a:solidFill>
                  <a:schemeClr val="tx1"/>
                </a:solidFill>
                <a:hlinkClick r:id="rId4"/>
              </a:rPr>
              <a:t>https://developer.amazon.com/alexa</a:t>
            </a:r>
            <a:endParaRPr lang="en-US" sz="2400" dirty="0" smtClean="0">
              <a:solidFill>
                <a:schemeClr val="tx1"/>
              </a:solidFill>
            </a:endParaRPr>
          </a:p>
          <a:p>
            <a:pPr>
              <a:buFont typeface="Wingdings" panose="05000000000000000000" pitchFamily="2" charset="2"/>
              <a:buChar char="Ø"/>
            </a:pPr>
            <a:r>
              <a:rPr lang="en-US" sz="2400" dirty="0" smtClean="0">
                <a:solidFill>
                  <a:schemeClr val="tx1"/>
                </a:solidFill>
                <a:hlinkClick r:id="rId5"/>
              </a:rPr>
              <a:t>https://aws.amazon.com</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6"/>
              </a:rPr>
              <a:t>https://</a:t>
            </a:r>
            <a:r>
              <a:rPr lang="en-US" sz="2400" dirty="0" smtClean="0">
                <a:solidFill>
                  <a:schemeClr val="tx1"/>
                </a:solidFill>
                <a:hlinkClick r:id="rId6"/>
              </a:rPr>
              <a:t>en.wikipedia.org/wiki/Amazon_Alexa</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7"/>
              </a:rPr>
              <a:t>https://</a:t>
            </a:r>
            <a:r>
              <a:rPr lang="en-US" sz="2400" dirty="0" smtClean="0">
                <a:solidFill>
                  <a:schemeClr val="tx1"/>
                </a:solidFill>
                <a:hlinkClick r:id="rId7"/>
              </a:rPr>
              <a:t>www.youtube.com/watch?v=d12DhlFVERc</a:t>
            </a:r>
            <a:endParaRPr lang="en-US" sz="2400" dirty="0" smtClean="0">
              <a:solidFill>
                <a:schemeClr val="tx1"/>
              </a:solidFill>
            </a:endParaRPr>
          </a:p>
          <a:p>
            <a:pPr>
              <a:buFont typeface="Wingdings" panose="05000000000000000000" pitchFamily="2" charset="2"/>
              <a:buChar char="Ø"/>
            </a:pPr>
            <a:r>
              <a:rPr lang="en-US" sz="2400" dirty="0">
                <a:solidFill>
                  <a:schemeClr val="tx1"/>
                </a:solidFill>
                <a:hlinkClick r:id="rId8"/>
              </a:rPr>
              <a:t>https://</a:t>
            </a:r>
            <a:r>
              <a:rPr lang="en-US" sz="2400" dirty="0" smtClean="0">
                <a:solidFill>
                  <a:schemeClr val="tx1"/>
                </a:solidFill>
                <a:hlinkClick r:id="rId8"/>
              </a:rPr>
              <a:t>www.youtube.com/watch?v=5zsKViLKhi0</a:t>
            </a:r>
            <a:endParaRPr lang="en-US" sz="2400" dirty="0" smtClean="0">
              <a:solidFill>
                <a:schemeClr val="tx1"/>
              </a:solidFill>
            </a:endParaRPr>
          </a:p>
          <a:p>
            <a:pPr>
              <a:buFont typeface="Wingdings" panose="05000000000000000000" pitchFamily="2" charset="2"/>
              <a:buChar char="Ø"/>
            </a:pPr>
            <a:endParaRPr lang="en-US" dirty="0"/>
          </a:p>
        </p:txBody>
      </p:sp>
      <p:sp>
        <p:nvSpPr>
          <p:cNvPr id="4" name="TextBox 3"/>
          <p:cNvSpPr txBox="1"/>
          <p:nvPr/>
        </p:nvSpPr>
        <p:spPr>
          <a:xfrm>
            <a:off x="10202091" y="6479177"/>
            <a:ext cx="1828800" cy="323165"/>
          </a:xfrm>
          <a:prstGeom prst="rect">
            <a:avLst/>
          </a:prstGeom>
          <a:noFill/>
        </p:spPr>
        <p:txBody>
          <a:bodyPr wrap="square" rtlCol="0">
            <a:spAutoFit/>
          </a:bodyPr>
          <a:lstStyle/>
          <a:p>
            <a:r>
              <a:rPr lang="en-US" sz="1500" dirty="0" smtClean="0">
                <a:solidFill>
                  <a:srgbClr val="0070C0"/>
                </a:solidFill>
              </a:rPr>
              <a:t>Pooja</a:t>
            </a:r>
            <a:r>
              <a:rPr lang="en-US" sz="1500" dirty="0" smtClean="0">
                <a:solidFill>
                  <a:srgbClr val="FFC000"/>
                </a:solidFill>
              </a:rPr>
              <a:t> </a:t>
            </a:r>
            <a:r>
              <a:rPr lang="en-US" sz="1500" dirty="0" smtClean="0">
                <a:solidFill>
                  <a:srgbClr val="0070C0"/>
                </a:solidFill>
              </a:rPr>
              <a:t>Gundu</a:t>
            </a:r>
          </a:p>
        </p:txBody>
      </p:sp>
    </p:spTree>
    <p:extLst>
      <p:ext uri="{BB962C8B-B14F-4D97-AF65-F5344CB8AC3E}">
        <p14:creationId xmlns:p14="http://schemas.microsoft.com/office/powerpoint/2010/main" val="24720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705394"/>
            <a:ext cx="10554788" cy="5708469"/>
          </a:xfrm>
          <a:prstGeom prst="rect">
            <a:avLst/>
          </a:prstGeom>
        </p:spPr>
      </p:pic>
    </p:spTree>
    <p:extLst>
      <p:ext uri="{BB962C8B-B14F-4D97-AF65-F5344CB8AC3E}">
        <p14:creationId xmlns:p14="http://schemas.microsoft.com/office/powerpoint/2010/main" val="362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488" y="194309"/>
            <a:ext cx="8870859" cy="817531"/>
          </a:xfrm>
        </p:spPr>
        <p:txBody>
          <a:bodyPr>
            <a:normAutofit fontScale="90000"/>
          </a:bodyPr>
          <a:lstStyle/>
          <a:p>
            <a:pPr algn="l"/>
            <a:r>
              <a:rPr lang="en-US" sz="3100" b="1" dirty="0" smtClean="0">
                <a:solidFill>
                  <a:srgbClr val="0070C0"/>
                </a:solidFill>
              </a:rPr>
              <a:t>TEAM MEMBERS:</a:t>
            </a:r>
            <a:r>
              <a:rPr lang="en-US" sz="2200" dirty="0" smtClean="0">
                <a:solidFill>
                  <a:schemeClr val="accent5">
                    <a:lumMod val="50000"/>
                  </a:schemeClr>
                </a:solidFill>
              </a:rPr>
              <a:t/>
            </a:r>
            <a:br>
              <a:rPr lang="en-US" sz="2200" dirty="0" smtClean="0">
                <a:solidFill>
                  <a:schemeClr val="accent5">
                    <a:lumMod val="50000"/>
                  </a:schemeClr>
                </a:solidFill>
              </a:rPr>
            </a:br>
            <a:endParaRPr lang="en-US" sz="2200" dirty="0">
              <a:solidFill>
                <a:schemeClr val="accent5">
                  <a:lumMod val="50000"/>
                </a:schemeClr>
              </a:solidFill>
            </a:endParaRPr>
          </a:p>
        </p:txBody>
      </p:sp>
      <p:sp>
        <p:nvSpPr>
          <p:cNvPr id="3" name="Content Placeholder 2"/>
          <p:cNvSpPr>
            <a:spLocks noGrp="1"/>
          </p:cNvSpPr>
          <p:nvPr>
            <p:ph idx="1"/>
          </p:nvPr>
        </p:nvSpPr>
        <p:spPr>
          <a:xfrm>
            <a:off x="1296488" y="1011840"/>
            <a:ext cx="9305609" cy="5621265"/>
          </a:xfrm>
        </p:spPr>
        <p:txBody>
          <a:bodyPr/>
          <a:lstStyle/>
          <a:p>
            <a:pPr marL="0" indent="0">
              <a:buNone/>
            </a:pPr>
            <a:r>
              <a:rPr lang="en-US" dirty="0" smtClean="0">
                <a:ln w="0"/>
                <a:solidFill>
                  <a:schemeClr val="tx1"/>
                </a:solidFill>
                <a:effectLst>
                  <a:outerShdw blurRad="38100" dist="19050" dir="2700000" algn="tl" rotWithShape="0">
                    <a:schemeClr val="dk1">
                      <a:alpha val="40000"/>
                    </a:schemeClr>
                  </a:outerShdw>
                </a:effectLst>
              </a:rPr>
              <a:t>Annie </a:t>
            </a:r>
            <a:r>
              <a:rPr lang="en-US" dirty="0">
                <a:ln w="0"/>
                <a:solidFill>
                  <a:schemeClr val="tx1"/>
                </a:solidFill>
                <a:effectLst>
                  <a:outerShdw blurRad="38100" dist="19050" dir="2700000" algn="tl" rotWithShape="0">
                    <a:schemeClr val="dk1">
                      <a:alpha val="40000"/>
                    </a:schemeClr>
                  </a:outerShdw>
                </a:effectLst>
              </a:rPr>
              <a:t>S</a:t>
            </a:r>
            <a:r>
              <a:rPr lang="en-US" dirty="0" smtClean="0">
                <a:ln w="0"/>
                <a:solidFill>
                  <a:schemeClr val="tx1"/>
                </a:solidFill>
                <a:effectLst>
                  <a:outerShdw blurRad="38100" dist="19050" dir="2700000" algn="tl" rotWithShape="0">
                    <a:schemeClr val="dk1">
                      <a:alpha val="40000"/>
                    </a:schemeClr>
                  </a:outerShdw>
                </a:effectLst>
              </a:rPr>
              <a:t>amarpitha </a:t>
            </a:r>
            <a:r>
              <a:rPr lang="en-US" dirty="0">
                <a:ln w="0"/>
                <a:solidFill>
                  <a:schemeClr val="tx1"/>
                </a:solidFill>
                <a:effectLst>
                  <a:outerShdw blurRad="38100" dist="19050" dir="2700000" algn="tl" rotWithShape="0">
                    <a:schemeClr val="dk1">
                      <a:alpha val="40000"/>
                    </a:schemeClr>
                  </a:outerShdw>
                </a:effectLst>
              </a:rPr>
              <a:t>C</a:t>
            </a:r>
            <a:r>
              <a:rPr lang="en-US" dirty="0" smtClean="0">
                <a:ln w="0"/>
                <a:solidFill>
                  <a:schemeClr val="tx1"/>
                </a:solidFill>
                <a:effectLst>
                  <a:outerShdw blurRad="38100" dist="19050" dir="2700000" algn="tl" rotWithShape="0">
                    <a:schemeClr val="dk1">
                      <a:alpha val="40000"/>
                    </a:schemeClr>
                  </a:outerShdw>
                </a:effectLst>
              </a:rPr>
              <a:t>handolu                                                                 Alekhya  Jaddu</a:t>
            </a:r>
            <a:endParaRPr lang="en-US" dirty="0">
              <a:ln w="0"/>
              <a:solidFill>
                <a:schemeClr val="tx1"/>
              </a:solidFill>
              <a:effectLst>
                <a:outerShdw blurRad="38100" dist="19050" dir="2700000" algn="tl" rotWithShape="0">
                  <a:schemeClr val="dk1">
                    <a:alpha val="40000"/>
                  </a:schemeClr>
                </a:outerShdw>
              </a:effectLst>
            </a:endParaRPr>
          </a:p>
          <a:p>
            <a:pPr marL="0" indent="0">
              <a:buNone/>
            </a:pPr>
            <a:r>
              <a:rPr lang="en-US" u="sng" dirty="0" smtClean="0">
                <a:solidFill>
                  <a:srgbClr val="00B0F0"/>
                </a:solidFill>
              </a:rPr>
              <a:t>https://github.com/annie0sc</a:t>
            </a:r>
            <a:r>
              <a:rPr lang="en-US" dirty="0" smtClean="0"/>
              <a:t>                                                    </a:t>
            </a:r>
            <a:r>
              <a:rPr lang="en-US" u="sng" dirty="0" smtClean="0">
                <a:solidFill>
                  <a:srgbClr val="00B0F0"/>
                </a:solidFill>
              </a:rPr>
              <a:t>https://github.com/alekhyajaddu  </a:t>
            </a:r>
          </a:p>
          <a:p>
            <a:endParaRPr lang="en-US" dirty="0">
              <a:solidFill>
                <a:srgbClr val="00B0F0"/>
              </a:solidFill>
            </a:endParaRPr>
          </a:p>
          <a:p>
            <a:pPr marL="0" indent="0">
              <a:buNone/>
            </a:pPr>
            <a:endParaRPr lang="en-US" dirty="0" smtClean="0"/>
          </a:p>
          <a:p>
            <a:endParaRPr lang="en-US" dirty="0"/>
          </a:p>
          <a:p>
            <a:endParaRPr lang="en-US" dirty="0" smtClean="0"/>
          </a:p>
          <a:p>
            <a:endParaRPr lang="en-US" dirty="0" smtClean="0"/>
          </a:p>
          <a:p>
            <a:pPr marL="0" indent="0">
              <a:buNone/>
            </a:pPr>
            <a:r>
              <a:rPr lang="en-US" dirty="0" smtClean="0">
                <a:ln w="0"/>
                <a:solidFill>
                  <a:schemeClr val="tx1"/>
                </a:solidFill>
                <a:effectLst>
                  <a:outerShdw blurRad="38100" dist="19050" dir="2700000" algn="tl" rotWithShape="0">
                    <a:schemeClr val="dk1">
                      <a:alpha val="40000"/>
                    </a:schemeClr>
                  </a:outerShdw>
                </a:effectLst>
              </a:rPr>
              <a:t>             Gundu Pooja                                                                        Sushma Chanati</a:t>
            </a:r>
          </a:p>
          <a:p>
            <a:pPr marL="0" indent="0">
              <a:buNone/>
            </a:pPr>
            <a:r>
              <a:rPr lang="en-US" u="sng" dirty="0" smtClean="0">
                <a:solidFill>
                  <a:srgbClr val="00B0F0"/>
                </a:solidFill>
              </a:rPr>
              <a:t>https://github.com/gundupooja</a:t>
            </a:r>
            <a:r>
              <a:rPr lang="en-US" dirty="0" smtClean="0">
                <a:solidFill>
                  <a:srgbClr val="00B0F0"/>
                </a:solidFill>
              </a:rPr>
              <a:t>  </a:t>
            </a:r>
            <a:r>
              <a:rPr lang="en-US" dirty="0" smtClean="0"/>
              <a:t>                                            </a:t>
            </a:r>
            <a:r>
              <a:rPr lang="en-US" u="sng" dirty="0" smtClean="0">
                <a:solidFill>
                  <a:srgbClr val="00B0F0"/>
                </a:solidFill>
              </a:rPr>
              <a:t>https://github.com/sushmachanati</a:t>
            </a:r>
            <a:endParaRPr lang="en-US" u="sng" dirty="0">
              <a:solidFill>
                <a:srgbClr val="00B0F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212" r="18687" b="33660"/>
          <a:stretch/>
        </p:blipFill>
        <p:spPr>
          <a:xfrm>
            <a:off x="1840451" y="1768833"/>
            <a:ext cx="1841862" cy="192924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691" t="27893" r="15888" b="-1"/>
          <a:stretch/>
        </p:blipFill>
        <p:spPr>
          <a:xfrm>
            <a:off x="7893848" y="4511215"/>
            <a:ext cx="2168435" cy="20443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1702" r="10106" b="23123"/>
          <a:stretch/>
        </p:blipFill>
        <p:spPr>
          <a:xfrm>
            <a:off x="1680430" y="4541571"/>
            <a:ext cx="2001883" cy="2013978"/>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2243" t="2081" r="9977" b="13464"/>
          <a:stretch/>
        </p:blipFill>
        <p:spPr>
          <a:xfrm>
            <a:off x="7720148" y="1768833"/>
            <a:ext cx="2181497" cy="1959429"/>
          </a:xfrm>
          <a:prstGeom prst="rect">
            <a:avLst/>
          </a:prstGeom>
        </p:spPr>
      </p:pic>
      <p:sp>
        <p:nvSpPr>
          <p:cNvPr id="8" name="Rectangle 7"/>
          <p:cNvSpPr/>
          <p:nvPr/>
        </p:nvSpPr>
        <p:spPr>
          <a:xfrm>
            <a:off x="5093259" y="228887"/>
            <a:ext cx="4969024" cy="369332"/>
          </a:xfrm>
          <a:prstGeom prst="rect">
            <a:avLst/>
          </a:prstGeom>
        </p:spPr>
        <p:txBody>
          <a:bodyPr wrap="square">
            <a:spAutoFit/>
          </a:bodyPr>
          <a:lstStyle/>
          <a:p>
            <a:r>
              <a:rPr lang="en-US" dirty="0">
                <a:solidFill>
                  <a:schemeClr val="accent5">
                    <a:lumMod val="50000"/>
                  </a:schemeClr>
                </a:solidFill>
              </a:rPr>
              <a:t>(</a:t>
            </a:r>
            <a:r>
              <a:rPr lang="en-US" dirty="0">
                <a:hlinkClick r:id="rId6"/>
              </a:rPr>
              <a:t>https://github.com/alekhyajaddu/alexa-project</a:t>
            </a:r>
            <a:r>
              <a:rPr lang="en-US" dirty="0">
                <a:solidFill>
                  <a:schemeClr val="accent5">
                    <a:lumMod val="50000"/>
                  </a:schemeClr>
                </a:solidFill>
              </a:rPr>
              <a:t>)</a:t>
            </a:r>
            <a:endParaRPr lang="en-US" dirty="0"/>
          </a:p>
        </p:txBody>
      </p:sp>
    </p:spTree>
    <p:extLst>
      <p:ext uri="{BB962C8B-B14F-4D97-AF65-F5344CB8AC3E}">
        <p14:creationId xmlns:p14="http://schemas.microsoft.com/office/powerpoint/2010/main" val="135549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920049" cy="1400530"/>
          </a:xfrm>
        </p:spPr>
        <p:txBody>
          <a:bodyPr/>
          <a:lstStyle/>
          <a:p>
            <a:r>
              <a:rPr lang="en-US" b="1" dirty="0" smtClean="0">
                <a:solidFill>
                  <a:srgbClr val="0070C0"/>
                </a:solidFill>
              </a:rPr>
              <a:t>AGENDA</a:t>
            </a:r>
            <a:endParaRPr lang="en-US" b="1" dirty="0">
              <a:solidFill>
                <a:srgbClr val="0070C0"/>
              </a:solidFill>
            </a:endParaRPr>
          </a:p>
        </p:txBody>
      </p:sp>
      <p:sp>
        <p:nvSpPr>
          <p:cNvPr id="3" name="Content Placeholder 2"/>
          <p:cNvSpPr>
            <a:spLocks noGrp="1"/>
          </p:cNvSpPr>
          <p:nvPr>
            <p:ph idx="1"/>
          </p:nvPr>
        </p:nvSpPr>
        <p:spPr>
          <a:xfrm>
            <a:off x="3566160" y="452718"/>
            <a:ext cx="8020594" cy="6000333"/>
          </a:xfrm>
        </p:spPr>
        <p:txBody>
          <a:bodyPr>
            <a:normAutofit fontScale="92500" lnSpcReduction="20000"/>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sz="3200" dirty="0" smtClean="0">
                <a:solidFill>
                  <a:srgbClr val="92D050"/>
                </a:solidFill>
              </a:rPr>
              <a:t>Introduction</a:t>
            </a:r>
          </a:p>
          <a:p>
            <a:pPr>
              <a:buFont typeface="Wingdings" panose="05000000000000000000" pitchFamily="2" charset="2"/>
              <a:buChar char="Ø"/>
            </a:pPr>
            <a:r>
              <a:rPr lang="en-US" sz="3200" dirty="0" smtClean="0">
                <a:solidFill>
                  <a:srgbClr val="92D050"/>
                </a:solidFill>
              </a:rPr>
              <a:t>Voice-controlled systems</a:t>
            </a:r>
          </a:p>
          <a:p>
            <a:pPr>
              <a:buFont typeface="Wingdings" panose="05000000000000000000" pitchFamily="2" charset="2"/>
              <a:buChar char="Ø"/>
            </a:pPr>
            <a:r>
              <a:rPr lang="en-US" sz="3200" dirty="0" smtClean="0">
                <a:solidFill>
                  <a:srgbClr val="92D050"/>
                </a:solidFill>
              </a:rPr>
              <a:t>Alexa Skills Kit (ASK)</a:t>
            </a:r>
          </a:p>
          <a:p>
            <a:pPr>
              <a:buFont typeface="Wingdings" panose="05000000000000000000" pitchFamily="2" charset="2"/>
              <a:buChar char="Ø"/>
            </a:pPr>
            <a:r>
              <a:rPr lang="en-US" sz="3200" dirty="0">
                <a:solidFill>
                  <a:srgbClr val="92D050"/>
                </a:solidFill>
              </a:rPr>
              <a:t>How </a:t>
            </a:r>
            <a:r>
              <a:rPr lang="en-US" sz="3200" dirty="0" smtClean="0">
                <a:solidFill>
                  <a:srgbClr val="92D050"/>
                </a:solidFill>
              </a:rPr>
              <a:t>Does It Work?</a:t>
            </a:r>
          </a:p>
          <a:p>
            <a:pPr>
              <a:buFont typeface="Wingdings" panose="05000000000000000000" pitchFamily="2" charset="2"/>
              <a:buChar char="Ø"/>
            </a:pPr>
            <a:r>
              <a:rPr lang="en-US" sz="3200" dirty="0" smtClean="0">
                <a:solidFill>
                  <a:srgbClr val="92D050"/>
                </a:solidFill>
              </a:rPr>
              <a:t>AWS Lambda</a:t>
            </a:r>
          </a:p>
          <a:p>
            <a:pPr>
              <a:buFont typeface="Wingdings" panose="05000000000000000000" pitchFamily="2" charset="2"/>
              <a:buChar char="Ø"/>
            </a:pPr>
            <a:r>
              <a:rPr lang="en-US" sz="3200" dirty="0" smtClean="0">
                <a:solidFill>
                  <a:srgbClr val="92D050"/>
                </a:solidFill>
              </a:rPr>
              <a:t>Endpoints</a:t>
            </a:r>
          </a:p>
          <a:p>
            <a:pPr>
              <a:buFont typeface="Wingdings" panose="05000000000000000000" pitchFamily="2" charset="2"/>
              <a:buChar char="Ø"/>
            </a:pPr>
            <a:r>
              <a:rPr lang="en-US" sz="3200" dirty="0" smtClean="0">
                <a:solidFill>
                  <a:srgbClr val="92D050"/>
                </a:solidFill>
              </a:rPr>
              <a:t>Interaction with Alexa</a:t>
            </a:r>
          </a:p>
          <a:p>
            <a:pPr>
              <a:buFont typeface="Wingdings" panose="05000000000000000000" pitchFamily="2" charset="2"/>
              <a:buChar char="Ø"/>
            </a:pPr>
            <a:r>
              <a:rPr lang="en-US" sz="3200" dirty="0" smtClean="0">
                <a:solidFill>
                  <a:srgbClr val="92D050"/>
                </a:solidFill>
              </a:rPr>
              <a:t>Amazon Echo</a:t>
            </a:r>
          </a:p>
          <a:p>
            <a:pPr>
              <a:buFont typeface="Wingdings" panose="05000000000000000000" pitchFamily="2" charset="2"/>
              <a:buChar char="Ø"/>
            </a:pPr>
            <a:r>
              <a:rPr lang="en-US" sz="3200" dirty="0" smtClean="0">
                <a:solidFill>
                  <a:srgbClr val="92D050"/>
                </a:solidFill>
              </a:rPr>
              <a:t>Conclusion</a:t>
            </a:r>
          </a:p>
          <a:p>
            <a:pPr>
              <a:buFont typeface="Wingdings" panose="05000000000000000000" pitchFamily="2" charset="2"/>
              <a:buChar char="Ø"/>
            </a:pPr>
            <a:r>
              <a:rPr lang="en-US" sz="3200" dirty="0" smtClean="0">
                <a:solidFill>
                  <a:srgbClr val="92D050"/>
                </a:solidFill>
              </a:rPr>
              <a:t>References</a:t>
            </a:r>
          </a:p>
          <a:p>
            <a:pPr>
              <a:buFont typeface="Wingdings" panose="05000000000000000000" pitchFamily="2" charset="2"/>
              <a:buChar char="Ø"/>
            </a:pPr>
            <a:endParaRPr lang="en-US" sz="2800" dirty="0">
              <a:solidFill>
                <a:srgbClr val="92D050"/>
              </a:solidFill>
            </a:endParaRPr>
          </a:p>
        </p:txBody>
      </p:sp>
      <p:sp>
        <p:nvSpPr>
          <p:cNvPr id="4" name="Flowchart: Decision 3"/>
          <p:cNvSpPr/>
          <p:nvPr/>
        </p:nvSpPr>
        <p:spPr>
          <a:xfrm>
            <a:off x="3683726" y="809897"/>
            <a:ext cx="45719" cy="4571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575074" y="6453051"/>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90439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64547" y="864973"/>
            <a:ext cx="8065079" cy="1173892"/>
          </a:xfrm>
        </p:spPr>
        <p:txBody>
          <a:bodyPr/>
          <a:lstStyle/>
          <a:p>
            <a:r>
              <a:rPr lang="en-US" dirty="0" smtClean="0"/>
              <a:t> </a:t>
            </a:r>
            <a:r>
              <a:rPr lang="en-US" dirty="0" smtClean="0">
                <a:solidFill>
                  <a:srgbClr val="0070C0"/>
                </a:solidFill>
              </a:rPr>
              <a:t>INTRODUCTION</a:t>
            </a:r>
            <a:endParaRPr lang="en-US" dirty="0">
              <a:solidFill>
                <a:srgbClr val="0070C0"/>
              </a:solidFill>
            </a:endParaRPr>
          </a:p>
        </p:txBody>
      </p:sp>
      <p:sp>
        <p:nvSpPr>
          <p:cNvPr id="3" name="Content Placeholder 2"/>
          <p:cNvSpPr>
            <a:spLocks noGrp="1"/>
          </p:cNvSpPr>
          <p:nvPr>
            <p:ph idx="1"/>
          </p:nvPr>
        </p:nvSpPr>
        <p:spPr>
          <a:xfrm>
            <a:off x="1861456" y="2554552"/>
            <a:ext cx="8843555" cy="3361039"/>
          </a:xfrm>
        </p:spPr>
        <p:txBody>
          <a:bodyPr>
            <a:normAutofit/>
          </a:bodyPr>
          <a:lstStyle/>
          <a:p>
            <a:endParaRPr lang="en-US" b="1" dirty="0" smtClean="0"/>
          </a:p>
          <a:p>
            <a:r>
              <a:rPr lang="en-US" sz="3600" dirty="0">
                <a:solidFill>
                  <a:srgbClr val="92D050"/>
                </a:solidFill>
              </a:rPr>
              <a:t>Alexa</a:t>
            </a:r>
            <a:r>
              <a:rPr lang="en-US" sz="2400" dirty="0"/>
              <a:t> is Amazon's cloud-based voice service platform that powers an entire smart device </a:t>
            </a:r>
            <a:r>
              <a:rPr lang="en-US" sz="2400" dirty="0" smtClean="0"/>
              <a:t>ecosystem. </a:t>
            </a:r>
            <a:endParaRPr lang="en-US" sz="2400" dirty="0" smtClean="0"/>
          </a:p>
          <a:p>
            <a:pPr marL="0" indent="0">
              <a:buNone/>
            </a:pPr>
            <a:endParaRPr lang="en-US" sz="2400" dirty="0" smtClean="0"/>
          </a:p>
          <a:p>
            <a:r>
              <a:rPr lang="en-US" sz="2400" dirty="0" smtClean="0"/>
              <a:t>Alexa is built in the cloud so it is always getting smarter.</a:t>
            </a:r>
            <a:endParaRPr lang="en-US" sz="2400" dirty="0"/>
          </a:p>
        </p:txBody>
      </p:sp>
      <p:sp>
        <p:nvSpPr>
          <p:cNvPr id="2" name="TextBox 1"/>
          <p:cNvSpPr txBox="1"/>
          <p:nvPr/>
        </p:nvSpPr>
        <p:spPr>
          <a:xfrm>
            <a:off x="9640389" y="6431278"/>
            <a:ext cx="2129245" cy="646331"/>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a:t>
            </a:r>
            <a:r>
              <a:rPr lang="en-US" dirty="0" smtClean="0">
                <a:solidFill>
                  <a:srgbClr val="0070C0"/>
                </a:solidFill>
              </a:rPr>
              <a:t>i</a:t>
            </a:r>
            <a:endParaRPr lang="en-US" dirty="0">
              <a:solidFill>
                <a:srgbClr val="0070C0"/>
              </a:solidFill>
            </a:endParaRPr>
          </a:p>
          <a:p>
            <a:endParaRPr lang="en-US" dirty="0"/>
          </a:p>
        </p:txBody>
      </p:sp>
    </p:spTree>
    <p:extLst>
      <p:ext uri="{BB962C8B-B14F-4D97-AF65-F5344CB8AC3E}">
        <p14:creationId xmlns:p14="http://schemas.microsoft.com/office/powerpoint/2010/main" val="172739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Amazon</a:t>
            </a:r>
            <a:r>
              <a:rPr lang="en-US" dirty="0" smtClean="0">
                <a:solidFill>
                  <a:srgbClr val="00B0F0"/>
                </a:solidFill>
              </a:rPr>
              <a:t> </a:t>
            </a:r>
            <a:r>
              <a:rPr lang="en-US" dirty="0" smtClean="0">
                <a:solidFill>
                  <a:srgbClr val="0070C0"/>
                </a:solidFill>
              </a:rPr>
              <a:t>Alexa</a:t>
            </a:r>
            <a:endParaRPr lang="en-US" dirty="0">
              <a:solidFill>
                <a:srgbClr val="0070C0"/>
              </a:solidFill>
            </a:endParaRPr>
          </a:p>
        </p:txBody>
      </p:sp>
      <p:sp>
        <p:nvSpPr>
          <p:cNvPr id="3" name="Content Placeholder 2"/>
          <p:cNvSpPr>
            <a:spLocks noGrp="1"/>
          </p:cNvSpPr>
          <p:nvPr>
            <p:ph idx="1"/>
          </p:nvPr>
        </p:nvSpPr>
        <p:spPr>
          <a:xfrm>
            <a:off x="646111" y="2743199"/>
            <a:ext cx="7256918" cy="3618411"/>
          </a:xfrm>
        </p:spPr>
        <p:txBody>
          <a:bodyPr/>
          <a:lstStyle/>
          <a:p>
            <a:pPr marL="0" indent="0">
              <a:buNone/>
            </a:pPr>
            <a:endParaRPr lang="en-US" sz="2800" dirty="0" smtClean="0"/>
          </a:p>
          <a:p>
            <a:r>
              <a:rPr lang="en-US" sz="2800" dirty="0" smtClean="0"/>
              <a:t>It is a hands-free speaker controlled with your voice.</a:t>
            </a:r>
          </a:p>
          <a:p>
            <a:pPr marL="0" indent="0">
              <a:buNone/>
            </a:pPr>
            <a:endParaRPr lang="en-US" sz="2800" dirty="0" smtClean="0"/>
          </a:p>
          <a:p>
            <a:r>
              <a:rPr lang="en-US" sz="2800" dirty="0" smtClean="0"/>
              <a:t>It has a personal assistant called </a:t>
            </a:r>
            <a:r>
              <a:rPr lang="en-US" sz="2800" dirty="0" smtClean="0">
                <a:solidFill>
                  <a:srgbClr val="00B0F0"/>
                </a:solidFill>
              </a:rPr>
              <a:t>ALEXA</a:t>
            </a:r>
            <a:r>
              <a:rPr lang="en-US" sz="2800" dirty="0" smtClean="0"/>
              <a:t> who will perform various tasks</a:t>
            </a:r>
            <a:endParaRPr lang="en-US" sz="2800" dirty="0"/>
          </a:p>
        </p:txBody>
      </p:sp>
      <p:sp>
        <p:nvSpPr>
          <p:cNvPr id="5" name="TextBox 4"/>
          <p:cNvSpPr txBox="1"/>
          <p:nvPr/>
        </p:nvSpPr>
        <p:spPr>
          <a:xfrm>
            <a:off x="9875520" y="6361611"/>
            <a:ext cx="2024742"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endParaRPr lang="en-US" sz="1500" dirty="0">
              <a:solidFill>
                <a:srgbClr val="0070C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2807" y="2262319"/>
            <a:ext cx="3416114" cy="3572558"/>
          </a:xfrm>
          <a:prstGeom prst="rect">
            <a:avLst/>
          </a:prstGeom>
        </p:spPr>
      </p:pic>
    </p:spTree>
    <p:extLst>
      <p:ext uri="{BB962C8B-B14F-4D97-AF65-F5344CB8AC3E}">
        <p14:creationId xmlns:p14="http://schemas.microsoft.com/office/powerpoint/2010/main" val="342873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1188720"/>
          </a:xfrm>
        </p:spPr>
        <p:txBody>
          <a:bodyPr/>
          <a:lstStyle/>
          <a:p>
            <a:r>
              <a:rPr lang="en-US" dirty="0" smtClean="0">
                <a:solidFill>
                  <a:srgbClr val="0070C0"/>
                </a:solidFill>
              </a:rPr>
              <a:t>Voice-controlled systems</a:t>
            </a:r>
            <a:endParaRPr lang="en-US" dirty="0">
              <a:solidFill>
                <a:srgbClr val="0070C0"/>
              </a:solidFill>
            </a:endParaRPr>
          </a:p>
        </p:txBody>
      </p:sp>
      <p:sp>
        <p:nvSpPr>
          <p:cNvPr id="3" name="Content Placeholder 2"/>
          <p:cNvSpPr>
            <a:spLocks noGrp="1"/>
          </p:cNvSpPr>
          <p:nvPr>
            <p:ph idx="1"/>
          </p:nvPr>
        </p:nvSpPr>
        <p:spPr>
          <a:xfrm>
            <a:off x="1462959" y="2633991"/>
            <a:ext cx="9266082" cy="3727621"/>
          </a:xfrm>
        </p:spPr>
        <p:txBody>
          <a:bodyPr/>
          <a:lstStyle/>
          <a:p>
            <a:endParaRPr lang="en-US" sz="2400" dirty="0" smtClean="0"/>
          </a:p>
          <a:p>
            <a:r>
              <a:rPr lang="en-US" sz="2400" dirty="0" smtClean="0"/>
              <a:t>The </a:t>
            </a:r>
            <a:r>
              <a:rPr lang="en-US" sz="2400" dirty="0"/>
              <a:t>past decade has been dominated by touch screen devices, but a new revolution is brewing voice-controlled systems powered by Artificial </a:t>
            </a:r>
            <a:r>
              <a:rPr lang="en-US" sz="2400" dirty="0" smtClean="0"/>
              <a:t>Intelligence</a:t>
            </a:r>
            <a:r>
              <a:rPr lang="en-US" sz="2400" dirty="0" smtClean="0"/>
              <a:t>.</a:t>
            </a:r>
          </a:p>
          <a:p>
            <a:pPr marL="0" indent="0">
              <a:buNone/>
            </a:pPr>
            <a:endParaRPr lang="en-US" sz="2400" dirty="0" smtClean="0"/>
          </a:p>
          <a:p>
            <a:r>
              <a:rPr lang="en-US" sz="2400" dirty="0" smtClean="0">
                <a:solidFill>
                  <a:schemeClr val="tx1"/>
                </a:solidFill>
              </a:rPr>
              <a:t>‘Smart</a:t>
            </a:r>
            <a:r>
              <a:rPr lang="en-US" sz="2400" dirty="0" smtClean="0"/>
              <a:t>’ </a:t>
            </a:r>
            <a:r>
              <a:rPr lang="en-US" sz="2400" dirty="0"/>
              <a:t>and </a:t>
            </a:r>
            <a:r>
              <a:rPr lang="en-US" sz="2400" dirty="0" smtClean="0">
                <a:solidFill>
                  <a:schemeClr val="tx1"/>
                </a:solidFill>
              </a:rPr>
              <a:t>‘connected</a:t>
            </a:r>
            <a:r>
              <a:rPr lang="en-US" sz="2400" dirty="0" smtClean="0"/>
              <a:t>’ </a:t>
            </a:r>
            <a:r>
              <a:rPr lang="en-US" sz="2400" dirty="0"/>
              <a:t>are the two words defining the majority of devices around us today. </a:t>
            </a:r>
          </a:p>
        </p:txBody>
      </p:sp>
      <p:sp>
        <p:nvSpPr>
          <p:cNvPr id="4" name="TextBox 3"/>
          <p:cNvSpPr txBox="1"/>
          <p:nvPr/>
        </p:nvSpPr>
        <p:spPr>
          <a:xfrm>
            <a:off x="9836331" y="6361612"/>
            <a:ext cx="2011680" cy="323165"/>
          </a:xfrm>
          <a:prstGeom prst="rect">
            <a:avLst/>
          </a:prstGeom>
          <a:noFill/>
        </p:spPr>
        <p:txBody>
          <a:bodyPr wrap="square" rtlCol="0">
            <a:spAutoFit/>
          </a:bodyPr>
          <a:lstStyle/>
          <a:p>
            <a:r>
              <a:rPr lang="en-US" sz="1500" dirty="0" smtClean="0">
                <a:solidFill>
                  <a:srgbClr val="0070C0"/>
                </a:solidFill>
              </a:rPr>
              <a:t>Sushma</a:t>
            </a:r>
            <a:r>
              <a:rPr lang="en-US" sz="1500" dirty="0" smtClean="0">
                <a:solidFill>
                  <a:srgbClr val="FFC000"/>
                </a:solidFill>
              </a:rPr>
              <a:t> </a:t>
            </a:r>
            <a:r>
              <a:rPr lang="en-US" sz="1500" dirty="0" smtClean="0">
                <a:solidFill>
                  <a:srgbClr val="0070C0"/>
                </a:solidFill>
              </a:rPr>
              <a:t>Chanati</a:t>
            </a:r>
          </a:p>
        </p:txBody>
      </p:sp>
    </p:spTree>
    <p:extLst>
      <p:ext uri="{BB962C8B-B14F-4D97-AF65-F5344CB8AC3E}">
        <p14:creationId xmlns:p14="http://schemas.microsoft.com/office/powerpoint/2010/main" val="16066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1989438"/>
            <a:ext cx="10162902" cy="4127157"/>
          </a:xfrm>
        </p:spPr>
        <p:txBody>
          <a:bodyPr>
            <a:normAutofit/>
          </a:bodyPr>
          <a:lstStyle/>
          <a:p>
            <a:pPr>
              <a:buFont typeface="Wingdings" panose="05000000000000000000" pitchFamily="2" charset="2"/>
              <a:buChar char="Ø"/>
            </a:pPr>
            <a:r>
              <a:rPr lang="en-US" sz="2400" dirty="0" smtClean="0">
                <a:solidFill>
                  <a:srgbClr val="00B050"/>
                </a:solidFill>
              </a:rPr>
              <a:t>Invocation </a:t>
            </a:r>
          </a:p>
          <a:p>
            <a:pPr>
              <a:buFont typeface="Wingdings" panose="05000000000000000000" pitchFamily="2" charset="2"/>
              <a:buChar char="Ø"/>
            </a:pPr>
            <a:r>
              <a:rPr lang="en-US" sz="2400" dirty="0" smtClean="0">
                <a:solidFill>
                  <a:srgbClr val="00B050"/>
                </a:solidFill>
              </a:rPr>
              <a:t>Intent </a:t>
            </a:r>
          </a:p>
          <a:p>
            <a:pPr>
              <a:buFont typeface="Wingdings" panose="05000000000000000000" pitchFamily="2" charset="2"/>
              <a:buChar char="Ø"/>
            </a:pPr>
            <a:r>
              <a:rPr lang="en-US" sz="2400" dirty="0" smtClean="0">
                <a:solidFill>
                  <a:srgbClr val="00B050"/>
                </a:solidFill>
              </a:rPr>
              <a:t>Build Model</a:t>
            </a:r>
          </a:p>
          <a:p>
            <a:pPr>
              <a:buFont typeface="Wingdings" panose="05000000000000000000" pitchFamily="2" charset="2"/>
              <a:buChar char="Ø"/>
            </a:pPr>
            <a:r>
              <a:rPr lang="en-US" sz="2400" dirty="0" smtClean="0">
                <a:solidFill>
                  <a:srgbClr val="00B050"/>
                </a:solidFill>
              </a:rPr>
              <a:t>Endpoints</a:t>
            </a:r>
          </a:p>
          <a:p>
            <a:pPr marL="0" indent="0">
              <a:buNone/>
            </a:pPr>
            <a:r>
              <a:rPr lang="en-US" dirty="0" smtClean="0"/>
              <a:t>  </a:t>
            </a:r>
            <a:r>
              <a:rPr lang="en-US" sz="4000" dirty="0" smtClean="0">
                <a:solidFill>
                  <a:schemeClr val="tx1"/>
                </a:solidFill>
              </a:rPr>
              <a:t>Important Sources</a:t>
            </a:r>
          </a:p>
          <a:p>
            <a:pPr>
              <a:buFont typeface="Wingdings" panose="05000000000000000000" pitchFamily="2" charset="2"/>
              <a:buChar char="Ø"/>
            </a:pPr>
            <a:r>
              <a:rPr lang="en-US" sz="3200" dirty="0" smtClean="0">
                <a:solidFill>
                  <a:srgbClr val="00B050"/>
                </a:solidFill>
                <a:hlinkClick r:id="rId2"/>
              </a:rPr>
              <a:t>https://developer.amazon.com</a:t>
            </a:r>
            <a:endParaRPr lang="en-US" sz="3200" dirty="0" smtClean="0">
              <a:solidFill>
                <a:srgbClr val="00B050"/>
              </a:solidFill>
            </a:endParaRPr>
          </a:p>
          <a:p>
            <a:pPr>
              <a:buFont typeface="Wingdings" panose="05000000000000000000" pitchFamily="2" charset="2"/>
              <a:buChar char="Ø"/>
            </a:pPr>
            <a:r>
              <a:rPr lang="en-US" sz="3200" u="sng" dirty="0" smtClean="0">
                <a:solidFill>
                  <a:srgbClr val="00B0F0"/>
                </a:solidFill>
              </a:rPr>
              <a:t>https://aws.amazon.com</a:t>
            </a:r>
          </a:p>
        </p:txBody>
      </p:sp>
      <p:sp>
        <p:nvSpPr>
          <p:cNvPr id="4" name="Title 1"/>
          <p:cNvSpPr txBox="1">
            <a:spLocks/>
          </p:cNvSpPr>
          <p:nvPr/>
        </p:nvSpPr>
        <p:spPr>
          <a:xfrm>
            <a:off x="798512" y="3513909"/>
            <a:ext cx="5197340" cy="95358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0070C0"/>
              </a:solidFill>
            </a:endParaRPr>
          </a:p>
        </p:txBody>
      </p:sp>
      <p:sp>
        <p:nvSpPr>
          <p:cNvPr id="5" name="TextBox 4"/>
          <p:cNvSpPr txBox="1"/>
          <p:nvPr/>
        </p:nvSpPr>
        <p:spPr>
          <a:xfrm>
            <a:off x="10162903" y="6307574"/>
            <a:ext cx="1933302"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
        <p:nvSpPr>
          <p:cNvPr id="6" name="Title 1"/>
          <p:cNvSpPr>
            <a:spLocks noGrp="1"/>
          </p:cNvSpPr>
          <p:nvPr>
            <p:ph type="title"/>
          </p:nvPr>
        </p:nvSpPr>
        <p:spPr>
          <a:xfrm>
            <a:off x="2130988" y="417658"/>
            <a:ext cx="7729728" cy="1188720"/>
          </a:xfrm>
        </p:spPr>
        <p:txBody>
          <a:bodyPr/>
          <a:lstStyle/>
          <a:p>
            <a:r>
              <a:rPr lang="en-US" dirty="0" smtClean="0">
                <a:solidFill>
                  <a:srgbClr val="0070C0"/>
                </a:solidFill>
              </a:rPr>
              <a:t>Alexa </a:t>
            </a:r>
            <a:r>
              <a:rPr lang="en-US" dirty="0">
                <a:solidFill>
                  <a:srgbClr val="0070C0"/>
                </a:solidFill>
              </a:rPr>
              <a:t>Developer Console</a:t>
            </a:r>
            <a:endParaRPr lang="en-US" dirty="0"/>
          </a:p>
        </p:txBody>
      </p:sp>
    </p:spTree>
    <p:extLst>
      <p:ext uri="{BB962C8B-B14F-4D97-AF65-F5344CB8AC3E}">
        <p14:creationId xmlns:p14="http://schemas.microsoft.com/office/powerpoint/2010/main" val="28911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26592"/>
            <a:ext cx="9404723" cy="1400530"/>
          </a:xfrm>
        </p:spPr>
        <p:txBody>
          <a:bodyPr/>
          <a:lstStyle/>
          <a:p>
            <a:r>
              <a:rPr lang="en-US" dirty="0" smtClean="0">
                <a:solidFill>
                  <a:srgbClr val="0070C0"/>
                </a:solidFill>
              </a:rPr>
              <a:t>ALEXA SKILL KIT (ASK)</a:t>
            </a:r>
            <a:endParaRPr lang="en-US" dirty="0">
              <a:solidFill>
                <a:srgbClr val="0070C0"/>
              </a:solidFill>
            </a:endParaRPr>
          </a:p>
        </p:txBody>
      </p:sp>
      <p:sp>
        <p:nvSpPr>
          <p:cNvPr id="3" name="Content Placeholder 2"/>
          <p:cNvSpPr>
            <a:spLocks noGrp="1"/>
          </p:cNvSpPr>
          <p:nvPr>
            <p:ph idx="1"/>
          </p:nvPr>
        </p:nvSpPr>
        <p:spPr>
          <a:xfrm>
            <a:off x="646112" y="2150076"/>
            <a:ext cx="7831682" cy="3608173"/>
          </a:xfrm>
        </p:spPr>
        <p:txBody>
          <a:bodyPr>
            <a:normAutofit/>
          </a:bodyPr>
          <a:lstStyle/>
          <a:p>
            <a:endParaRPr lang="en-US" sz="2800" dirty="0" smtClean="0"/>
          </a:p>
          <a:p>
            <a:r>
              <a:rPr lang="en-US" sz="2800" dirty="0" smtClean="0"/>
              <a:t>The Alexa Skills Kit provides Self Service APIs and tools that you can use to build Alexa skills</a:t>
            </a:r>
          </a:p>
          <a:p>
            <a:endParaRPr lang="en-US" sz="2800" dirty="0" smtClean="0"/>
          </a:p>
          <a:p>
            <a:r>
              <a:rPr lang="en-US" sz="2800" dirty="0" smtClean="0"/>
              <a:t>Amazon allow developers to use to build skills for Alexa using Alexa Skill Set</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189" y="1322173"/>
            <a:ext cx="4532811" cy="4563291"/>
          </a:xfrm>
          <a:prstGeom prst="rect">
            <a:avLst/>
          </a:prstGeom>
        </p:spPr>
      </p:pic>
      <p:sp>
        <p:nvSpPr>
          <p:cNvPr id="5" name="TextBox 4"/>
          <p:cNvSpPr txBox="1"/>
          <p:nvPr/>
        </p:nvSpPr>
        <p:spPr>
          <a:xfrm>
            <a:off x="10050834" y="6479177"/>
            <a:ext cx="1914743"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2859982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814" y="1001358"/>
            <a:ext cx="9404723" cy="1023385"/>
          </a:xfrm>
        </p:spPr>
        <p:txBody>
          <a:bodyPr/>
          <a:lstStyle/>
          <a:p>
            <a:r>
              <a:rPr lang="en-US" dirty="0" smtClean="0">
                <a:solidFill>
                  <a:srgbClr val="0070C0"/>
                </a:solidFill>
              </a:rPr>
              <a:t>ALEXA SKILLs</a:t>
            </a:r>
            <a:endParaRPr lang="en-US" dirty="0">
              <a:solidFill>
                <a:srgbClr val="0070C0"/>
              </a:solidFill>
            </a:endParaRPr>
          </a:p>
        </p:txBody>
      </p:sp>
      <p:sp>
        <p:nvSpPr>
          <p:cNvPr id="3" name="Content Placeholder 2"/>
          <p:cNvSpPr>
            <a:spLocks noGrp="1"/>
          </p:cNvSpPr>
          <p:nvPr>
            <p:ph idx="1"/>
          </p:nvPr>
        </p:nvSpPr>
        <p:spPr>
          <a:xfrm>
            <a:off x="1208795" y="2281647"/>
            <a:ext cx="9403742" cy="4184467"/>
          </a:xfrm>
        </p:spPr>
        <p:txBody>
          <a:bodyPr/>
          <a:lstStyle/>
          <a:p>
            <a:endParaRPr lang="en-US" dirty="0" smtClean="0"/>
          </a:p>
          <a:p>
            <a:pPr marL="0" indent="0">
              <a:buNone/>
            </a:pPr>
            <a:r>
              <a:rPr lang="en-US" sz="3200" dirty="0" smtClean="0">
                <a:solidFill>
                  <a:srgbClr val="00B050"/>
                </a:solidFill>
              </a:rPr>
              <a:t>CUSTOM SKILLS</a:t>
            </a:r>
          </a:p>
          <a:p>
            <a:pPr marL="0" indent="0">
              <a:buNone/>
            </a:pPr>
            <a:endParaRPr lang="en-US" dirty="0" smtClean="0"/>
          </a:p>
          <a:p>
            <a:pPr>
              <a:buFont typeface="Wingdings" panose="05000000000000000000" pitchFamily="2" charset="2"/>
              <a:buChar char="q"/>
            </a:pPr>
            <a:r>
              <a:rPr lang="en-US" sz="2000" dirty="0" smtClean="0"/>
              <a:t>Build a skill with a custom Interaction Model. This is called Custom Skill.</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smtClean="0"/>
              <a:t>Customer needs to remember the interaction name or Invocation phrase </a:t>
            </a:r>
          </a:p>
          <a:p>
            <a:pPr>
              <a:buFont typeface="Wingdings" panose="05000000000000000000" pitchFamily="2" charset="2"/>
              <a:buChar char="q"/>
            </a:pPr>
            <a:endParaRPr lang="en-US" dirty="0"/>
          </a:p>
          <a:p>
            <a:pPr marL="0" indent="0">
              <a:buNone/>
            </a:pPr>
            <a:endParaRPr lang="en-US" dirty="0" smtClean="0"/>
          </a:p>
          <a:p>
            <a:pPr>
              <a:buFont typeface="Wingdings" panose="05000000000000000000" pitchFamily="2" charset="2"/>
              <a:buChar char="q"/>
            </a:pPr>
            <a:endParaRPr lang="en-US" dirty="0"/>
          </a:p>
        </p:txBody>
      </p:sp>
      <p:sp>
        <p:nvSpPr>
          <p:cNvPr id="4" name="TextBox 3"/>
          <p:cNvSpPr txBox="1"/>
          <p:nvPr/>
        </p:nvSpPr>
        <p:spPr>
          <a:xfrm>
            <a:off x="9980023" y="6466114"/>
            <a:ext cx="1946366" cy="323165"/>
          </a:xfrm>
          <a:prstGeom prst="rect">
            <a:avLst/>
          </a:prstGeom>
          <a:noFill/>
        </p:spPr>
        <p:txBody>
          <a:bodyPr wrap="square" rtlCol="0">
            <a:spAutoFit/>
          </a:bodyPr>
          <a:lstStyle/>
          <a:p>
            <a:r>
              <a:rPr lang="en-US" sz="1500" dirty="0" smtClean="0">
                <a:solidFill>
                  <a:srgbClr val="0070C0"/>
                </a:solidFill>
              </a:rPr>
              <a:t>Alekhya</a:t>
            </a:r>
            <a:r>
              <a:rPr lang="en-US" sz="1500" dirty="0" smtClean="0">
                <a:solidFill>
                  <a:srgbClr val="FFC000"/>
                </a:solidFill>
              </a:rPr>
              <a:t> </a:t>
            </a:r>
            <a:r>
              <a:rPr lang="en-US" sz="1500" dirty="0" smtClean="0">
                <a:solidFill>
                  <a:srgbClr val="0070C0"/>
                </a:solidFill>
              </a:rPr>
              <a:t>Jaddu</a:t>
            </a:r>
            <a:endParaRPr lang="en-US" sz="1500" dirty="0">
              <a:solidFill>
                <a:srgbClr val="0070C0"/>
              </a:solidFill>
            </a:endParaRPr>
          </a:p>
        </p:txBody>
      </p:sp>
    </p:spTree>
    <p:extLst>
      <p:ext uri="{BB962C8B-B14F-4D97-AF65-F5344CB8AC3E}">
        <p14:creationId xmlns:p14="http://schemas.microsoft.com/office/powerpoint/2010/main" val="14811774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444</TotalTime>
  <Words>570</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Wingdings</vt:lpstr>
      <vt:lpstr>Parcel</vt:lpstr>
      <vt:lpstr>               </vt:lpstr>
      <vt:lpstr>TEAM MEMBERS: </vt:lpstr>
      <vt:lpstr>AGENDA</vt:lpstr>
      <vt:lpstr> INTRODUCTION</vt:lpstr>
      <vt:lpstr>Amazon Alexa</vt:lpstr>
      <vt:lpstr>Voice-controlled systems</vt:lpstr>
      <vt:lpstr>Alexa Developer Console</vt:lpstr>
      <vt:lpstr>ALEXA SKILL KIT (ASK)</vt:lpstr>
      <vt:lpstr>ALEXA SKILLs</vt:lpstr>
      <vt:lpstr>Alexa Speech Detection</vt:lpstr>
      <vt:lpstr>How does it work?</vt:lpstr>
      <vt:lpstr>AWS LAMBDA</vt:lpstr>
      <vt:lpstr>Endpoints</vt:lpstr>
      <vt:lpstr>Interaction with Alexa</vt:lpstr>
      <vt:lpstr>Amazon Echo</vt:lpstr>
      <vt:lpstr>Applications of Alexa</vt:lpstr>
      <vt:lpstr>CONCLUSION</vt:lpstr>
      <vt:lpstr>REFERENCES</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 GOOGLE HOME PROJECT</dc:title>
  <dc:creator>Gundu,Pooja</dc:creator>
  <cp:lastModifiedBy>Chandolu,Annie Samarpitha</cp:lastModifiedBy>
  <cp:revision>100</cp:revision>
  <dcterms:created xsi:type="dcterms:W3CDTF">2020-04-17T21:11:28Z</dcterms:created>
  <dcterms:modified xsi:type="dcterms:W3CDTF">2020-04-19T22:05:42Z</dcterms:modified>
</cp:coreProperties>
</file>