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8" r:id="rId2"/>
    <p:sldId id="259" r:id="rId3"/>
    <p:sldId id="260" r:id="rId4"/>
    <p:sldId id="261" r:id="rId5"/>
    <p:sldId id="262" r:id="rId6"/>
    <p:sldId id="263" r:id="rId7"/>
    <p:sldId id="266" r:id="rId8"/>
    <p:sldId id="265" r:id="rId9"/>
    <p:sldId id="268" r:id="rId10"/>
    <p:sldId id="270" r:id="rId11"/>
    <p:sldId id="264" r:id="rId12"/>
    <p:sldId id="267" r:id="rId13"/>
    <p:sldId id="269" r:id="rId14"/>
    <p:sldId id="275" r:id="rId15"/>
    <p:sldId id="276" r:id="rId16"/>
    <p:sldId id="273" r:id="rId17"/>
    <p:sldId id="274"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3A182-AA6C-413F-9E0A-76989378D587}" type="datetimeFigureOut">
              <a:rPr lang="en-US" smtClean="0"/>
              <a:t>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02820-8C92-4464-B12D-12C55B92078C}" type="slidenum">
              <a:rPr lang="en-US" smtClean="0"/>
              <a:t>‹#›</a:t>
            </a:fld>
            <a:endParaRPr lang="en-US" dirty="0"/>
          </a:p>
        </p:txBody>
      </p:sp>
    </p:spTree>
    <p:extLst>
      <p:ext uri="{BB962C8B-B14F-4D97-AF65-F5344CB8AC3E}">
        <p14:creationId xmlns:p14="http://schemas.microsoft.com/office/powerpoint/2010/main" val="283415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hyperlink" Target="https://developer.amazon.com/alexa" TargetMode="External"/><Relationship Id="rId1" Type="http://schemas.openxmlformats.org/officeDocument/2006/relationships/slideLayout" Target="../slideLayouts/slideLayout2.xml"/><Relationship Id="rId6" Type="http://schemas.openxmlformats.org/officeDocument/2006/relationships/hyperlink" Target="https://www.youtube.com/watch?v=5zsKViLKhi0" TargetMode="External"/><Relationship Id="rId5" Type="http://schemas.openxmlformats.org/officeDocument/2006/relationships/hyperlink" Target="https://www.youtube.com/watch?v=d12DhlFVERc" TargetMode="External"/><Relationship Id="rId4" Type="http://schemas.openxmlformats.org/officeDocument/2006/relationships/hyperlink" Target="https://en.wikipedia.org/wiki/Amazon_Alexa"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mazo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7"/>
            <a:ext cx="10535695" cy="4589545"/>
          </a:xfrm>
        </p:spPr>
        <p:txBody>
          <a:bodyPr/>
          <a:lstStyle/>
          <a:p>
            <a:r>
              <a:rPr lang="en-US" dirty="0" smtClean="0"/>
              <a:t>   </a:t>
            </a:r>
            <a:br>
              <a:rPr lang="en-US" dirty="0" smtClean="0"/>
            </a:br>
            <a:r>
              <a:rPr lang="en-US" dirty="0"/>
              <a:t/>
            </a:r>
            <a:br>
              <a:rPr lang="en-US" dirty="0"/>
            </a:br>
            <a:r>
              <a:rPr lang="en-US" dirty="0" smtClean="0"/>
              <a:t>    </a:t>
            </a:r>
            <a:br>
              <a:rPr lang="en-US" dirty="0" smtClean="0"/>
            </a:br>
            <a:r>
              <a:rPr lang="en-US" dirty="0"/>
              <a:t> </a:t>
            </a:r>
            <a:r>
              <a:rPr lang="en-US" dirty="0" smtClean="0"/>
              <a:t>    </a:t>
            </a:r>
            <a:endParaRPr lang="en-US" dirty="0">
              <a:solidFill>
                <a:srgbClr val="00B0F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030891" cy="6544491"/>
          </a:xfrm>
          <a:prstGeom prst="rect">
            <a:avLst/>
          </a:prstGeom>
        </p:spPr>
      </p:pic>
    </p:spTree>
    <p:extLst>
      <p:ext uri="{BB962C8B-B14F-4D97-AF65-F5344CB8AC3E}">
        <p14:creationId xmlns:p14="http://schemas.microsoft.com/office/powerpoint/2010/main" val="411955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Alexa Speech Detection</a:t>
            </a:r>
            <a:endParaRPr lang="en-US" dirty="0">
              <a:solidFill>
                <a:srgbClr val="0070C0"/>
              </a:solidFill>
            </a:endParaRPr>
          </a:p>
        </p:txBody>
      </p:sp>
      <p:sp>
        <p:nvSpPr>
          <p:cNvPr id="3" name="Rectangle 2"/>
          <p:cNvSpPr/>
          <p:nvPr/>
        </p:nvSpPr>
        <p:spPr>
          <a:xfrm>
            <a:off x="1227908" y="1724298"/>
            <a:ext cx="9718765" cy="295220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dirty="0"/>
          </a:p>
        </p:txBody>
      </p:sp>
      <p:sp>
        <p:nvSpPr>
          <p:cNvPr id="5" name="TextBox 4"/>
          <p:cNvSpPr txBox="1"/>
          <p:nvPr/>
        </p:nvSpPr>
        <p:spPr>
          <a:xfrm flipH="1">
            <a:off x="2318238" y="2170389"/>
            <a:ext cx="7889966" cy="707886"/>
          </a:xfrm>
          <a:prstGeom prst="rect">
            <a:avLst/>
          </a:prstGeom>
          <a:noFill/>
        </p:spPr>
        <p:txBody>
          <a:bodyPr wrap="square" rtlCol="0">
            <a:spAutoFit/>
          </a:bodyPr>
          <a:lstStyle/>
          <a:p>
            <a:r>
              <a:rPr lang="en-US" sz="4000" b="1" dirty="0" smtClean="0">
                <a:latin typeface="+mj-lt"/>
              </a:rPr>
              <a:t>Alexa,   run event application.</a:t>
            </a:r>
            <a:endParaRPr lang="en-US" sz="4000" b="1" dirty="0">
              <a:latin typeface="+mj-lt"/>
            </a:endParaRPr>
          </a:p>
        </p:txBody>
      </p:sp>
      <p:sp>
        <p:nvSpPr>
          <p:cNvPr id="6" name="TextBox 5"/>
          <p:cNvSpPr txBox="1"/>
          <p:nvPr/>
        </p:nvSpPr>
        <p:spPr>
          <a:xfrm flipH="1">
            <a:off x="2318238" y="3698255"/>
            <a:ext cx="1692059" cy="400110"/>
          </a:xfrm>
          <a:prstGeom prst="rect">
            <a:avLst/>
          </a:prstGeom>
          <a:noFill/>
        </p:spPr>
        <p:txBody>
          <a:bodyPr wrap="square" rtlCol="0">
            <a:spAutoFit/>
          </a:bodyPr>
          <a:lstStyle/>
          <a:p>
            <a:r>
              <a:rPr lang="en-US" sz="2000" dirty="0" smtClean="0"/>
              <a:t>Wake Word</a:t>
            </a:r>
            <a:endParaRPr lang="en-US" sz="2000" dirty="0"/>
          </a:p>
        </p:txBody>
      </p:sp>
      <p:sp>
        <p:nvSpPr>
          <p:cNvPr id="8" name="TextBox 7"/>
          <p:cNvSpPr txBox="1"/>
          <p:nvPr/>
        </p:nvSpPr>
        <p:spPr>
          <a:xfrm flipH="1">
            <a:off x="6385653" y="3696965"/>
            <a:ext cx="1182190" cy="400110"/>
          </a:xfrm>
          <a:prstGeom prst="rect">
            <a:avLst/>
          </a:prstGeom>
          <a:noFill/>
        </p:spPr>
        <p:txBody>
          <a:bodyPr wrap="square" rtlCol="0">
            <a:spAutoFit/>
          </a:bodyPr>
          <a:lstStyle/>
          <a:p>
            <a:r>
              <a:rPr lang="en-US" sz="2000" dirty="0" smtClean="0"/>
              <a:t>Request</a:t>
            </a:r>
            <a:endParaRPr lang="en-US" sz="2000" dirty="0"/>
          </a:p>
        </p:txBody>
      </p:sp>
      <p:sp>
        <p:nvSpPr>
          <p:cNvPr id="12" name="Down Arrow 11"/>
          <p:cNvSpPr/>
          <p:nvPr/>
        </p:nvSpPr>
        <p:spPr>
          <a:xfrm>
            <a:off x="2845755" y="2865085"/>
            <a:ext cx="637024" cy="652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own Arrow 12"/>
          <p:cNvSpPr/>
          <p:nvPr/>
        </p:nvSpPr>
        <p:spPr>
          <a:xfrm>
            <a:off x="6738769" y="2878275"/>
            <a:ext cx="628682" cy="639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0358846" y="6217920"/>
            <a:ext cx="1476103" cy="369332"/>
          </a:xfrm>
          <a:prstGeom prst="rect">
            <a:avLst/>
          </a:prstGeom>
          <a:noFill/>
        </p:spPr>
        <p:txBody>
          <a:bodyPr wrap="square" rtlCol="0">
            <a:spAutoFit/>
          </a:bodyPr>
          <a:lstStyle/>
          <a:p>
            <a:r>
              <a:rPr lang="en-US" dirty="0">
                <a:solidFill>
                  <a:srgbClr val="FFC000"/>
                </a:solidFill>
              </a:rPr>
              <a:t>Alekhya</a:t>
            </a:r>
            <a:endParaRPr lang="en-US" dirty="0"/>
          </a:p>
        </p:txBody>
      </p:sp>
    </p:spTree>
    <p:extLst>
      <p:ext uri="{BB962C8B-B14F-4D97-AF65-F5344CB8AC3E}">
        <p14:creationId xmlns:p14="http://schemas.microsoft.com/office/powerpoint/2010/main" val="249241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it works ?</a:t>
            </a:r>
            <a:endParaRPr lang="en-US" dirty="0">
              <a:solidFill>
                <a:srgbClr val="0070C0"/>
              </a:solidFill>
            </a:endParaRPr>
          </a:p>
        </p:txBody>
      </p:sp>
      <p:sp>
        <p:nvSpPr>
          <p:cNvPr id="3" name="Content Placeholder 2"/>
          <p:cNvSpPr>
            <a:spLocks noGrp="1"/>
          </p:cNvSpPr>
          <p:nvPr>
            <p:ph idx="1"/>
          </p:nvPr>
        </p:nvSpPr>
        <p:spPr>
          <a:xfrm>
            <a:off x="744583" y="1502229"/>
            <a:ext cx="9305270" cy="4746170"/>
          </a:xfrm>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91" y="1410790"/>
            <a:ext cx="11233805" cy="4837610"/>
          </a:xfrm>
          <a:prstGeom prst="rect">
            <a:avLst/>
          </a:prstGeom>
        </p:spPr>
      </p:pic>
      <p:sp>
        <p:nvSpPr>
          <p:cNvPr id="4" name="TextBox 3"/>
          <p:cNvSpPr txBox="1"/>
          <p:nvPr/>
        </p:nvSpPr>
        <p:spPr>
          <a:xfrm>
            <a:off x="10607040" y="6544491"/>
            <a:ext cx="1463040" cy="369332"/>
          </a:xfrm>
          <a:prstGeom prst="rect">
            <a:avLst/>
          </a:prstGeom>
          <a:noFill/>
        </p:spPr>
        <p:txBody>
          <a:bodyPr wrap="square" rtlCol="0">
            <a:spAutoFit/>
          </a:bodyPr>
          <a:lstStyle/>
          <a:p>
            <a:r>
              <a:rPr lang="en-US" dirty="0" smtClean="0">
                <a:solidFill>
                  <a:srgbClr val="FFC000"/>
                </a:solidFill>
              </a:rPr>
              <a:t>Annie</a:t>
            </a:r>
            <a:endParaRPr lang="en-US" dirty="0">
              <a:solidFill>
                <a:srgbClr val="FFC000"/>
              </a:solidFill>
            </a:endParaRPr>
          </a:p>
        </p:txBody>
      </p:sp>
    </p:spTree>
    <p:extLst>
      <p:ext uri="{BB962C8B-B14F-4D97-AF65-F5344CB8AC3E}">
        <p14:creationId xmlns:p14="http://schemas.microsoft.com/office/powerpoint/2010/main" val="361618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AWS LAMBDA</a:t>
            </a:r>
            <a:endParaRPr lang="en-US" dirty="0">
              <a:solidFill>
                <a:srgbClr val="0070C0"/>
              </a:solidFill>
            </a:endParaRPr>
          </a:p>
        </p:txBody>
      </p:sp>
      <p:sp>
        <p:nvSpPr>
          <p:cNvPr id="3" name="Content Placeholder 2"/>
          <p:cNvSpPr>
            <a:spLocks noGrp="1"/>
          </p:cNvSpPr>
          <p:nvPr>
            <p:ph idx="1"/>
          </p:nvPr>
        </p:nvSpPr>
        <p:spPr/>
        <p:txBody>
          <a:bodyPr/>
          <a:lstStyle/>
          <a:p>
            <a:r>
              <a:rPr lang="en-US" b="1" dirty="0"/>
              <a:t>AWS Lambda</a:t>
            </a:r>
            <a:r>
              <a:rPr lang="en-US" dirty="0"/>
              <a:t> is an event-driven, </a:t>
            </a:r>
            <a:r>
              <a:rPr lang="en-US" dirty="0" smtClean="0"/>
              <a:t>server-less </a:t>
            </a:r>
            <a:r>
              <a:rPr lang="en-US" dirty="0"/>
              <a:t>computing platform provided by </a:t>
            </a:r>
            <a:r>
              <a:rPr lang="en-US" dirty="0" smtClean="0"/>
              <a:t>Amazon</a:t>
            </a:r>
            <a:r>
              <a:rPr lang="en-US" dirty="0"/>
              <a:t> as a part of Amazon Web Services</a:t>
            </a:r>
            <a:r>
              <a:rPr lang="en-US" dirty="0" smtClean="0"/>
              <a:t>.</a:t>
            </a:r>
          </a:p>
          <a:p>
            <a:r>
              <a:rPr lang="en-US" dirty="0"/>
              <a:t>The purpose of Lambda</a:t>
            </a:r>
            <a:r>
              <a:rPr lang="en-US" dirty="0" smtClean="0"/>
              <a:t>, </a:t>
            </a:r>
            <a:r>
              <a:rPr lang="en-US" dirty="0"/>
              <a:t>is to simplify building smaller, on-demand applications that are responsive to events and new information. </a:t>
            </a:r>
            <a:endParaRPr lang="en-US" dirty="0" smtClean="0"/>
          </a:p>
          <a:p>
            <a:r>
              <a:rPr lang="en-US" dirty="0"/>
              <a:t> AWS Lambda can also be used to automatically provision back-end services triggered by custom HTTP </a:t>
            </a:r>
            <a:r>
              <a:rPr lang="en-US" dirty="0" smtClean="0"/>
              <a:t>requests.</a:t>
            </a:r>
          </a:p>
          <a:p>
            <a:r>
              <a:rPr lang="en-US" dirty="0"/>
              <a:t>AWS Lambda supports code written in several languages, including Node.js, Java, and Python.</a:t>
            </a:r>
            <a:endParaRPr lang="en-US" dirty="0" smtClean="0"/>
          </a:p>
          <a:p>
            <a:pPr marL="0" indent="0">
              <a:buNone/>
            </a:pPr>
            <a:endParaRPr lang="en-US" dirty="0"/>
          </a:p>
        </p:txBody>
      </p:sp>
      <p:sp>
        <p:nvSpPr>
          <p:cNvPr id="5" name="TextBox 4"/>
          <p:cNvSpPr txBox="1"/>
          <p:nvPr/>
        </p:nvSpPr>
        <p:spPr>
          <a:xfrm>
            <a:off x="10633166" y="6426926"/>
            <a:ext cx="1332411" cy="369332"/>
          </a:xfrm>
          <a:prstGeom prst="rect">
            <a:avLst/>
          </a:prstGeom>
          <a:noFill/>
        </p:spPr>
        <p:txBody>
          <a:bodyPr wrap="square" rtlCol="0">
            <a:spAutoFit/>
          </a:bodyPr>
          <a:lstStyle/>
          <a:p>
            <a:r>
              <a:rPr lang="en-US" dirty="0">
                <a:solidFill>
                  <a:srgbClr val="FFC000"/>
                </a:solidFill>
              </a:rPr>
              <a:t>Annie</a:t>
            </a:r>
            <a:endParaRPr lang="en-US" dirty="0"/>
          </a:p>
        </p:txBody>
      </p:sp>
    </p:spTree>
    <p:extLst>
      <p:ext uri="{BB962C8B-B14F-4D97-AF65-F5344CB8AC3E}">
        <p14:creationId xmlns:p14="http://schemas.microsoft.com/office/powerpoint/2010/main" val="166539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Endpoints</a:t>
            </a:r>
            <a:endParaRPr lang="en-US" dirty="0">
              <a:solidFill>
                <a:srgbClr val="0070C0"/>
              </a:solidFill>
            </a:endParaRPr>
          </a:p>
        </p:txBody>
      </p:sp>
      <p:sp>
        <p:nvSpPr>
          <p:cNvPr id="3" name="Content Placeholder 2"/>
          <p:cNvSpPr>
            <a:spLocks noGrp="1"/>
          </p:cNvSpPr>
          <p:nvPr>
            <p:ph idx="1"/>
          </p:nvPr>
        </p:nvSpPr>
        <p:spPr>
          <a:xfrm>
            <a:off x="757646" y="1528354"/>
            <a:ext cx="9292207" cy="4720045"/>
          </a:xfrm>
        </p:spPr>
        <p:txBody>
          <a:bodyPr/>
          <a:lstStyle/>
          <a:p>
            <a:r>
              <a:rPr lang="en-US" dirty="0" smtClean="0"/>
              <a:t>Endpoint </a:t>
            </a:r>
            <a:r>
              <a:rPr lang="en-US" dirty="0"/>
              <a:t>links the intents and utterances that you have set up in the Amazon Developer console to the lambda function which will control how your skill responds to that intent from the user</a:t>
            </a:r>
            <a:r>
              <a:rPr lang="en-US" dirty="0" smtClean="0"/>
              <a:t>.</a:t>
            </a:r>
          </a:p>
          <a:p>
            <a:r>
              <a:rPr lang="en-US" dirty="0"/>
              <a:t>At the top of the page you will now have an ARN </a:t>
            </a:r>
            <a:r>
              <a:rPr lang="en-US" dirty="0" smtClean="0"/>
              <a:t>(Application Reference Number). </a:t>
            </a:r>
            <a:r>
              <a:rPr lang="en-US" dirty="0"/>
              <a:t>Copy this </a:t>
            </a:r>
            <a:r>
              <a:rPr lang="en-US" dirty="0" smtClean="0"/>
              <a:t>ARN.</a:t>
            </a:r>
          </a:p>
          <a:p>
            <a:r>
              <a:rPr lang="en-US" dirty="0"/>
              <a:t>Head back to the Alexa Developer Console. Under the Endpoints menu, paste in the ARN next to Default region</a:t>
            </a:r>
            <a:r>
              <a:rPr lang="en-US" dirty="0" smtClean="0"/>
              <a:t>.</a:t>
            </a:r>
          </a:p>
          <a:p>
            <a:r>
              <a:rPr lang="en-US" dirty="0" smtClean="0"/>
              <a:t>Save endpoints.</a:t>
            </a:r>
            <a:endParaRPr lang="en-US" dirty="0"/>
          </a:p>
        </p:txBody>
      </p:sp>
      <p:sp>
        <p:nvSpPr>
          <p:cNvPr id="4" name="TextBox 3"/>
          <p:cNvSpPr txBox="1"/>
          <p:nvPr/>
        </p:nvSpPr>
        <p:spPr>
          <a:xfrm>
            <a:off x="10698480" y="6439989"/>
            <a:ext cx="1254034" cy="369332"/>
          </a:xfrm>
          <a:prstGeom prst="rect">
            <a:avLst/>
          </a:prstGeom>
          <a:noFill/>
        </p:spPr>
        <p:txBody>
          <a:bodyPr wrap="square" rtlCol="0">
            <a:spAutoFit/>
          </a:bodyPr>
          <a:lstStyle/>
          <a:p>
            <a:r>
              <a:rPr lang="en-US" dirty="0">
                <a:solidFill>
                  <a:srgbClr val="FFC000"/>
                </a:solidFill>
              </a:rPr>
              <a:t>Annie</a:t>
            </a:r>
            <a:endParaRPr lang="en-US" dirty="0"/>
          </a:p>
        </p:txBody>
      </p:sp>
    </p:spTree>
    <p:extLst>
      <p:ext uri="{BB962C8B-B14F-4D97-AF65-F5344CB8AC3E}">
        <p14:creationId xmlns:p14="http://schemas.microsoft.com/office/powerpoint/2010/main" val="253727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Interaction with Alexa</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After connecting,</a:t>
            </a:r>
            <a:r>
              <a:rPr lang="en-US" dirty="0"/>
              <a:t> Alexa skill to a Lambda </a:t>
            </a:r>
            <a:r>
              <a:rPr lang="en-US" dirty="0" smtClean="0"/>
              <a:t>function, Lambda executes </a:t>
            </a:r>
            <a:r>
              <a:rPr lang="en-US" dirty="0"/>
              <a:t>it in response to Alexa voice </a:t>
            </a:r>
            <a:r>
              <a:rPr lang="en-US" dirty="0" smtClean="0"/>
              <a:t>interactions.</a:t>
            </a:r>
          </a:p>
          <a:p>
            <a:r>
              <a:rPr lang="en-US" dirty="0"/>
              <a:t>Alexa communicates with your service via a request-response mechanism </a:t>
            </a:r>
            <a:r>
              <a:rPr lang="en-US" dirty="0" smtClean="0"/>
              <a:t>using HTTP over TLS. </a:t>
            </a:r>
            <a:endParaRPr lang="en-US" dirty="0"/>
          </a:p>
          <a:p>
            <a:r>
              <a:rPr lang="en-US" dirty="0" smtClean="0"/>
              <a:t>When </a:t>
            </a:r>
            <a:r>
              <a:rPr lang="en-US" dirty="0"/>
              <a:t>a user interacts with an Alexa skill, your service receives a request containing a JSON </a:t>
            </a:r>
            <a:r>
              <a:rPr lang="en-US" dirty="0" smtClean="0"/>
              <a:t>body.</a:t>
            </a:r>
          </a:p>
          <a:p>
            <a:r>
              <a:rPr lang="en-US" dirty="0" smtClean="0"/>
              <a:t> </a:t>
            </a:r>
            <a:r>
              <a:rPr lang="en-US" dirty="0"/>
              <a:t>The request body contains the parameters necessary for the service to perform its logic and generate a JSON-formatted </a:t>
            </a:r>
            <a:r>
              <a:rPr lang="en-US" dirty="0" smtClean="0"/>
              <a:t>response.</a:t>
            </a:r>
            <a:endParaRPr lang="en-US" dirty="0"/>
          </a:p>
        </p:txBody>
      </p:sp>
      <p:sp>
        <p:nvSpPr>
          <p:cNvPr id="7" name="TextBox 6"/>
          <p:cNvSpPr txBox="1"/>
          <p:nvPr/>
        </p:nvSpPr>
        <p:spPr>
          <a:xfrm>
            <a:off x="10554789" y="6453051"/>
            <a:ext cx="1267097" cy="369332"/>
          </a:xfrm>
          <a:prstGeom prst="rect">
            <a:avLst/>
          </a:prstGeom>
          <a:noFill/>
        </p:spPr>
        <p:txBody>
          <a:bodyPr wrap="square" rtlCol="0">
            <a:spAutoFit/>
          </a:bodyPr>
          <a:lstStyle/>
          <a:p>
            <a:r>
              <a:rPr lang="en-US" dirty="0">
                <a:solidFill>
                  <a:srgbClr val="FFC000"/>
                </a:solidFill>
              </a:rPr>
              <a:t>Annie</a:t>
            </a:r>
            <a:endParaRPr lang="en-US" dirty="0"/>
          </a:p>
        </p:txBody>
      </p:sp>
    </p:spTree>
    <p:extLst>
      <p:ext uri="{BB962C8B-B14F-4D97-AF65-F5344CB8AC3E}">
        <p14:creationId xmlns:p14="http://schemas.microsoft.com/office/powerpoint/2010/main" val="227818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Amazon Echo</a:t>
            </a:r>
            <a:endParaRPr lang="en-US" dirty="0">
              <a:solidFill>
                <a:srgbClr val="0070C0"/>
              </a:solidFill>
            </a:endParaRPr>
          </a:p>
        </p:txBody>
      </p:sp>
      <p:sp>
        <p:nvSpPr>
          <p:cNvPr id="3" name="Content Placeholder 2"/>
          <p:cNvSpPr>
            <a:spLocks noGrp="1"/>
          </p:cNvSpPr>
          <p:nvPr>
            <p:ph idx="1"/>
          </p:nvPr>
        </p:nvSpPr>
        <p:spPr/>
        <p:txBody>
          <a:bodyPr/>
          <a:lstStyle/>
          <a:p>
            <a:r>
              <a:rPr lang="en-US" dirty="0"/>
              <a:t> Amazon Echo smart speakers developed by Amazon Lab126. </a:t>
            </a:r>
            <a:endParaRPr lang="en-US" dirty="0" smtClean="0"/>
          </a:p>
          <a:p>
            <a:r>
              <a:rPr lang="en-US" dirty="0" smtClean="0"/>
              <a:t>It </a:t>
            </a:r>
            <a:r>
              <a:rPr lang="en-US" dirty="0"/>
              <a:t>is capable of voice interaction, music </a:t>
            </a:r>
            <a:r>
              <a:rPr lang="en-US" dirty="0" smtClean="0"/>
              <a:t>playback, providing </a:t>
            </a:r>
            <a:r>
              <a:rPr lang="en-US" dirty="0"/>
              <a:t>weather, traffic, sports, and other real-time information, such as news</a:t>
            </a:r>
            <a:r>
              <a:rPr lang="en-US" dirty="0" smtClean="0"/>
              <a:t>.</a:t>
            </a:r>
            <a:endParaRPr lang="en-US" baseline="30000" dirty="0" smtClean="0"/>
          </a:p>
          <a:p>
            <a:r>
              <a:rPr lang="en-US" dirty="0"/>
              <a:t> Alexa can also control several smart devices using itself as a </a:t>
            </a:r>
            <a:r>
              <a:rPr lang="en-US" dirty="0" smtClean="0"/>
              <a:t>home </a:t>
            </a:r>
            <a:r>
              <a:rPr lang="en-US" dirty="0"/>
              <a:t>automation system. Users are able to extend the Alexa capabilities by installing "</a:t>
            </a:r>
            <a:r>
              <a:rPr lang="en-US" dirty="0" smtClean="0"/>
              <a:t>skills“.</a:t>
            </a:r>
          </a:p>
          <a:p>
            <a:r>
              <a:rPr lang="en-US" dirty="0"/>
              <a:t>Amazon had over 90,000 functions ("skills") available for users to download on their Alexa-enabled </a:t>
            </a:r>
            <a:r>
              <a:rPr lang="en-US" dirty="0" smtClean="0"/>
              <a:t>devices.</a:t>
            </a:r>
            <a:endParaRPr lang="en-US" dirty="0"/>
          </a:p>
        </p:txBody>
      </p:sp>
      <p:sp>
        <p:nvSpPr>
          <p:cNvPr id="4" name="TextBox 3"/>
          <p:cNvSpPr txBox="1"/>
          <p:nvPr/>
        </p:nvSpPr>
        <p:spPr>
          <a:xfrm>
            <a:off x="10411097" y="6400800"/>
            <a:ext cx="1436914" cy="369332"/>
          </a:xfrm>
          <a:prstGeom prst="rect">
            <a:avLst/>
          </a:prstGeom>
          <a:noFill/>
        </p:spPr>
        <p:txBody>
          <a:bodyPr wrap="square" rtlCol="0">
            <a:spAutoFit/>
          </a:bodyPr>
          <a:lstStyle/>
          <a:p>
            <a:r>
              <a:rPr lang="en-US" dirty="0" smtClean="0">
                <a:solidFill>
                  <a:srgbClr val="FFC000"/>
                </a:solidFill>
              </a:rPr>
              <a:t>Pooja</a:t>
            </a:r>
            <a:endParaRPr lang="en-US" dirty="0">
              <a:solidFill>
                <a:srgbClr val="FFC000"/>
              </a:solidFill>
            </a:endParaRPr>
          </a:p>
        </p:txBody>
      </p:sp>
    </p:spTree>
    <p:extLst>
      <p:ext uri="{BB962C8B-B14F-4D97-AF65-F5344CB8AC3E}">
        <p14:creationId xmlns:p14="http://schemas.microsoft.com/office/powerpoint/2010/main" val="22659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Applications of Alexa</a:t>
            </a:r>
            <a:endParaRPr lang="en-US" dirty="0">
              <a:solidFill>
                <a:srgbClr val="92D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583" y="1474462"/>
            <a:ext cx="10750731" cy="4658375"/>
          </a:xfrm>
        </p:spPr>
      </p:pic>
      <p:sp>
        <p:nvSpPr>
          <p:cNvPr id="3" name="TextBox 2"/>
          <p:cNvSpPr txBox="1"/>
          <p:nvPr/>
        </p:nvSpPr>
        <p:spPr>
          <a:xfrm>
            <a:off x="10620103" y="6479177"/>
            <a:ext cx="1410788" cy="369332"/>
          </a:xfrm>
          <a:prstGeom prst="rect">
            <a:avLst/>
          </a:prstGeom>
          <a:noFill/>
        </p:spPr>
        <p:txBody>
          <a:bodyPr wrap="square" rtlCol="0">
            <a:spAutoFit/>
          </a:bodyPr>
          <a:lstStyle/>
          <a:p>
            <a:r>
              <a:rPr lang="en-US" dirty="0" smtClean="0">
                <a:solidFill>
                  <a:srgbClr val="FFC000"/>
                </a:solidFill>
              </a:rPr>
              <a:t>Pooja</a:t>
            </a:r>
          </a:p>
        </p:txBody>
      </p:sp>
    </p:spTree>
    <p:extLst>
      <p:ext uri="{BB962C8B-B14F-4D97-AF65-F5344CB8AC3E}">
        <p14:creationId xmlns:p14="http://schemas.microsoft.com/office/powerpoint/2010/main" val="10093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B0F0"/>
                </a:solidFill>
              </a:rPr>
              <a:t>CONCLUSION</a:t>
            </a:r>
            <a:endParaRPr lang="en-US" sz="4000" dirty="0">
              <a:solidFill>
                <a:srgbClr val="00B0F0"/>
              </a:solidFill>
            </a:endParaRPr>
          </a:p>
        </p:txBody>
      </p:sp>
      <p:sp>
        <p:nvSpPr>
          <p:cNvPr id="3" name="Content Placeholder 2"/>
          <p:cNvSpPr>
            <a:spLocks noGrp="1"/>
          </p:cNvSpPr>
          <p:nvPr>
            <p:ph idx="1"/>
          </p:nvPr>
        </p:nvSpPr>
        <p:spPr>
          <a:xfrm>
            <a:off x="646112" y="1853248"/>
            <a:ext cx="9403742" cy="4395152"/>
          </a:xfrm>
        </p:spPr>
        <p:txBody>
          <a:bodyPr/>
          <a:lstStyle/>
          <a:p>
            <a:r>
              <a:rPr lang="en-US" dirty="0" smtClean="0"/>
              <a:t>Amazon Echo is a big step forward when it comes to voice controlled technology.</a:t>
            </a:r>
          </a:p>
          <a:p>
            <a:pPr marL="0" indent="0">
              <a:buNone/>
            </a:pPr>
            <a:endParaRPr lang="en-US" dirty="0" smtClean="0"/>
          </a:p>
          <a:p>
            <a:r>
              <a:rPr lang="en-US" dirty="0" smtClean="0"/>
              <a:t>As the technology continues to improve you can do a lot of things with Alexa</a:t>
            </a:r>
          </a:p>
          <a:p>
            <a:endParaRPr lang="en-US" dirty="0" smtClean="0"/>
          </a:p>
          <a:p>
            <a:r>
              <a:rPr lang="en-US" dirty="0"/>
              <a:t>The main focus </a:t>
            </a:r>
            <a:r>
              <a:rPr lang="en-US" dirty="0" smtClean="0"/>
              <a:t>for</a:t>
            </a:r>
            <a:r>
              <a:rPr lang="en-US" dirty="0"/>
              <a:t> </a:t>
            </a:r>
            <a:r>
              <a:rPr lang="en-US" dirty="0" smtClean="0"/>
              <a:t>Amazon</a:t>
            </a:r>
            <a:r>
              <a:rPr lang="en-US" dirty="0"/>
              <a:t> in the near </a:t>
            </a:r>
            <a:r>
              <a:rPr lang="en-US" dirty="0" smtClean="0"/>
              <a:t>Future is </a:t>
            </a:r>
            <a:r>
              <a:rPr lang="en-US" dirty="0"/>
              <a:t>on making </a:t>
            </a:r>
            <a:r>
              <a:rPr lang="en-US" b="1" dirty="0"/>
              <a:t>Alexa's</a:t>
            </a:r>
            <a:r>
              <a:rPr lang="en-US" dirty="0"/>
              <a:t> capabilities, suggestions and language more natural and tailored to us. That could mean infinitely smarter conversational skills, personalized suggestions </a:t>
            </a:r>
            <a:endParaRPr lang="en-US" dirty="0" smtClean="0"/>
          </a:p>
          <a:p>
            <a:endParaRPr lang="en-US" dirty="0"/>
          </a:p>
        </p:txBody>
      </p:sp>
      <p:sp>
        <p:nvSpPr>
          <p:cNvPr id="4" name="TextBox 3"/>
          <p:cNvSpPr txBox="1"/>
          <p:nvPr/>
        </p:nvSpPr>
        <p:spPr>
          <a:xfrm>
            <a:off x="10763794" y="6492240"/>
            <a:ext cx="1227909" cy="369332"/>
          </a:xfrm>
          <a:prstGeom prst="rect">
            <a:avLst/>
          </a:prstGeom>
          <a:noFill/>
        </p:spPr>
        <p:txBody>
          <a:bodyPr wrap="square" rtlCol="0">
            <a:spAutoFit/>
          </a:bodyPr>
          <a:lstStyle/>
          <a:p>
            <a:r>
              <a:rPr lang="en-US" dirty="0" smtClean="0">
                <a:solidFill>
                  <a:srgbClr val="FFC000"/>
                </a:solidFill>
              </a:rPr>
              <a:t>Pooja</a:t>
            </a:r>
            <a:endParaRPr lang="en-US" dirty="0">
              <a:solidFill>
                <a:srgbClr val="FFC000"/>
              </a:solidFill>
            </a:endParaRPr>
          </a:p>
        </p:txBody>
      </p:sp>
    </p:spTree>
    <p:extLst>
      <p:ext uri="{BB962C8B-B14F-4D97-AF65-F5344CB8AC3E}">
        <p14:creationId xmlns:p14="http://schemas.microsoft.com/office/powerpoint/2010/main" val="163342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REFERENCES</a:t>
            </a:r>
            <a:endParaRPr lang="en-US" dirty="0">
              <a:solidFill>
                <a:srgbClr val="00B0F0"/>
              </a:solidFill>
            </a:endParaRPr>
          </a:p>
        </p:txBody>
      </p:sp>
      <p:sp>
        <p:nvSpPr>
          <p:cNvPr id="3" name="Content Placeholder 2"/>
          <p:cNvSpPr>
            <a:spLocks noGrp="1"/>
          </p:cNvSpPr>
          <p:nvPr>
            <p:ph idx="1"/>
          </p:nvPr>
        </p:nvSpPr>
        <p:spPr>
          <a:xfrm>
            <a:off x="646112" y="1293224"/>
            <a:ext cx="11032082" cy="4955176"/>
          </a:xfrm>
        </p:spPr>
        <p:txBody>
          <a:bodyPr/>
          <a:lstStyle/>
          <a:p>
            <a:pPr>
              <a:buFont typeface="Wingdings" panose="05000000000000000000" pitchFamily="2" charset="2"/>
              <a:buChar char="Ø"/>
            </a:pPr>
            <a:r>
              <a:rPr lang="en-US" sz="2800" dirty="0" smtClean="0">
                <a:hlinkClick r:id="rId2"/>
              </a:rPr>
              <a:t>https://developer.amazon.com/alexa</a:t>
            </a:r>
            <a:endParaRPr lang="en-US" sz="2800" dirty="0" smtClean="0"/>
          </a:p>
          <a:p>
            <a:pPr>
              <a:buFont typeface="Wingdings" panose="05000000000000000000" pitchFamily="2" charset="2"/>
              <a:buChar char="Ø"/>
            </a:pPr>
            <a:r>
              <a:rPr lang="en-US" sz="2800" dirty="0" smtClean="0">
                <a:hlinkClick r:id="rId3"/>
              </a:rPr>
              <a:t>https://aws.amazon.com</a:t>
            </a:r>
            <a:endParaRPr lang="en-US" sz="2800" dirty="0" smtClean="0"/>
          </a:p>
          <a:p>
            <a:pPr>
              <a:buFont typeface="Wingdings" panose="05000000000000000000" pitchFamily="2" charset="2"/>
              <a:buChar char="Ø"/>
            </a:pPr>
            <a:r>
              <a:rPr lang="en-US" sz="2800" dirty="0">
                <a:hlinkClick r:id="rId4"/>
              </a:rPr>
              <a:t>https://</a:t>
            </a:r>
            <a:r>
              <a:rPr lang="en-US" sz="2800" dirty="0" smtClean="0">
                <a:hlinkClick r:id="rId4"/>
              </a:rPr>
              <a:t>en.wikipedia.org/wiki/Amazon_Alexa</a:t>
            </a:r>
            <a:endParaRPr lang="en-US" sz="2800" dirty="0" smtClean="0"/>
          </a:p>
          <a:p>
            <a:pPr>
              <a:buFont typeface="Wingdings" panose="05000000000000000000" pitchFamily="2" charset="2"/>
              <a:buChar char="Ø"/>
            </a:pPr>
            <a:r>
              <a:rPr lang="en-US" sz="2800" dirty="0">
                <a:hlinkClick r:id="rId5"/>
              </a:rPr>
              <a:t>https://</a:t>
            </a:r>
            <a:r>
              <a:rPr lang="en-US" sz="2800" dirty="0" smtClean="0">
                <a:hlinkClick r:id="rId5"/>
              </a:rPr>
              <a:t>www.youtube.com/watch?v=d12DhlFVERc</a:t>
            </a:r>
            <a:endParaRPr lang="en-US" sz="2800" dirty="0" smtClean="0"/>
          </a:p>
          <a:p>
            <a:pPr>
              <a:buFont typeface="Wingdings" panose="05000000000000000000" pitchFamily="2" charset="2"/>
              <a:buChar char="Ø"/>
            </a:pPr>
            <a:r>
              <a:rPr lang="en-US" sz="2800" dirty="0">
                <a:hlinkClick r:id="rId6"/>
              </a:rPr>
              <a:t>https://www.youtube.com/watch?v=5zsKViLKhi0</a:t>
            </a:r>
            <a:endParaRPr lang="en-US" sz="2800" dirty="0" smtClean="0"/>
          </a:p>
          <a:p>
            <a:pPr>
              <a:buFont typeface="Wingdings" panose="05000000000000000000" pitchFamily="2" charset="2"/>
              <a:buChar char="Ø"/>
            </a:pPr>
            <a:endParaRPr lang="en-US" sz="2800"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4720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6" y="705394"/>
            <a:ext cx="10554788" cy="5708469"/>
          </a:xfrm>
          <a:prstGeom prst="rect">
            <a:avLst/>
          </a:prstGeom>
        </p:spPr>
      </p:pic>
    </p:spTree>
    <p:extLst>
      <p:ext uri="{BB962C8B-B14F-4D97-AF65-F5344CB8AC3E}">
        <p14:creationId xmlns:p14="http://schemas.microsoft.com/office/powerpoint/2010/main" val="3624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43691"/>
            <a:ext cx="9404723" cy="757646"/>
          </a:xfrm>
        </p:spPr>
        <p:txBody>
          <a:bodyPr/>
          <a:lstStyle/>
          <a:p>
            <a:r>
              <a:rPr lang="en-US" dirty="0" smtClean="0"/>
              <a:t>                   </a:t>
            </a:r>
            <a:r>
              <a:rPr lang="en-US" dirty="0" smtClean="0">
                <a:solidFill>
                  <a:schemeClr val="accent5">
                    <a:lumMod val="50000"/>
                  </a:schemeClr>
                </a:solidFill>
              </a:rPr>
              <a:t>TEAM MEMBERS</a:t>
            </a:r>
            <a:br>
              <a:rPr lang="en-US" dirty="0" smtClean="0">
                <a:solidFill>
                  <a:schemeClr val="accent5">
                    <a:lumMod val="50000"/>
                  </a:schemeClr>
                </a:solidFill>
              </a:rPr>
            </a:br>
            <a:endParaRPr lang="en-US" dirty="0">
              <a:solidFill>
                <a:schemeClr val="accent5">
                  <a:lumMod val="50000"/>
                </a:schemeClr>
              </a:solidFill>
            </a:endParaRPr>
          </a:p>
        </p:txBody>
      </p:sp>
      <p:sp>
        <p:nvSpPr>
          <p:cNvPr id="3" name="Content Placeholder 2"/>
          <p:cNvSpPr>
            <a:spLocks noGrp="1"/>
          </p:cNvSpPr>
          <p:nvPr>
            <p:ph idx="1"/>
          </p:nvPr>
        </p:nvSpPr>
        <p:spPr>
          <a:xfrm>
            <a:off x="261257" y="705394"/>
            <a:ext cx="11678193" cy="6035040"/>
          </a:xfrm>
        </p:spPr>
        <p:txBody>
          <a:bodyPr/>
          <a:lstStyle/>
          <a:p>
            <a:r>
              <a:rPr lang="en-US" dirty="0" smtClean="0">
                <a:solidFill>
                  <a:srgbClr val="FFFF00"/>
                </a:solidFill>
              </a:rPr>
              <a:t>Annie </a:t>
            </a:r>
            <a:r>
              <a:rPr lang="en-US" dirty="0">
                <a:solidFill>
                  <a:srgbClr val="FFFF00"/>
                </a:solidFill>
              </a:rPr>
              <a:t>S</a:t>
            </a:r>
            <a:r>
              <a:rPr lang="en-US" dirty="0" smtClean="0">
                <a:solidFill>
                  <a:srgbClr val="FFFF00"/>
                </a:solidFill>
              </a:rPr>
              <a:t>amarpitha</a:t>
            </a:r>
            <a:r>
              <a:rPr lang="en-US" dirty="0" smtClean="0">
                <a:solidFill>
                  <a:srgbClr val="FFFF00"/>
                </a:solidFill>
              </a:rPr>
              <a:t> </a:t>
            </a:r>
            <a:r>
              <a:rPr lang="en-US" dirty="0">
                <a:solidFill>
                  <a:srgbClr val="FFFF00"/>
                </a:solidFill>
              </a:rPr>
              <a:t>C</a:t>
            </a:r>
            <a:r>
              <a:rPr lang="en-US" dirty="0" smtClean="0">
                <a:solidFill>
                  <a:srgbClr val="FFFF00"/>
                </a:solidFill>
              </a:rPr>
              <a:t>handolu</a:t>
            </a:r>
            <a:r>
              <a:rPr lang="en-US" dirty="0" smtClean="0"/>
              <a:t>                                           </a:t>
            </a:r>
            <a:r>
              <a:rPr lang="en-US" dirty="0" smtClean="0">
                <a:solidFill>
                  <a:srgbClr val="FFFF00"/>
                </a:solidFill>
              </a:rPr>
              <a:t>Alekhya</a:t>
            </a:r>
            <a:r>
              <a:rPr lang="en-US" dirty="0" smtClean="0">
                <a:solidFill>
                  <a:srgbClr val="FFFF00"/>
                </a:solidFill>
              </a:rPr>
              <a:t>  </a:t>
            </a:r>
            <a:r>
              <a:rPr lang="en-US" dirty="0" smtClean="0">
                <a:solidFill>
                  <a:srgbClr val="FFFF00"/>
                </a:solidFill>
              </a:rPr>
              <a:t>Jaddu</a:t>
            </a:r>
            <a:endParaRPr lang="en-US" dirty="0">
              <a:solidFill>
                <a:srgbClr val="FFFF00"/>
              </a:solidFill>
            </a:endParaRPr>
          </a:p>
          <a:p>
            <a:pPr marL="0" indent="0">
              <a:buNone/>
            </a:pPr>
            <a:r>
              <a:rPr lang="en-US" u="sng" dirty="0" smtClean="0">
                <a:solidFill>
                  <a:srgbClr val="00B0F0"/>
                </a:solidFill>
              </a:rPr>
              <a:t>https://github.com/Annie0sc</a:t>
            </a:r>
            <a:r>
              <a:rPr lang="en-US" dirty="0" smtClean="0"/>
              <a:t>                                      </a:t>
            </a:r>
            <a:r>
              <a:rPr lang="en-US" u="sng" dirty="0" smtClean="0">
                <a:solidFill>
                  <a:srgbClr val="00B0F0"/>
                </a:solidFill>
              </a:rPr>
              <a:t>https://github.com/Alekhyajaddu  </a:t>
            </a:r>
          </a:p>
          <a:p>
            <a:endParaRPr lang="en-US" dirty="0">
              <a:solidFill>
                <a:srgbClr val="00B0F0"/>
              </a:solidFill>
            </a:endParaRPr>
          </a:p>
          <a:p>
            <a:pPr marL="0" indent="0">
              <a:buNone/>
            </a:pPr>
            <a:endParaRPr lang="en-US" dirty="0" smtClean="0"/>
          </a:p>
          <a:p>
            <a:endParaRPr lang="en-US" dirty="0"/>
          </a:p>
          <a:p>
            <a:endParaRPr lang="en-US" dirty="0" smtClean="0"/>
          </a:p>
          <a:p>
            <a:endParaRPr lang="en-US" dirty="0" smtClean="0"/>
          </a:p>
          <a:p>
            <a:r>
              <a:rPr lang="en-US" dirty="0" smtClean="0">
                <a:solidFill>
                  <a:srgbClr val="FFFF00"/>
                </a:solidFill>
              </a:rPr>
              <a:t>Gundu Pooja</a:t>
            </a:r>
            <a:r>
              <a:rPr lang="en-US" dirty="0" smtClean="0"/>
              <a:t>                                                                      </a:t>
            </a:r>
            <a:r>
              <a:rPr lang="en-US" dirty="0" smtClean="0"/>
              <a:t>  </a:t>
            </a:r>
            <a:r>
              <a:rPr lang="en-US" dirty="0" smtClean="0">
                <a:solidFill>
                  <a:srgbClr val="FFFF00"/>
                </a:solidFill>
              </a:rPr>
              <a:t>Sushma</a:t>
            </a:r>
            <a:r>
              <a:rPr lang="en-US" dirty="0" smtClean="0">
                <a:solidFill>
                  <a:srgbClr val="FFFF00"/>
                </a:solidFill>
              </a:rPr>
              <a:t> </a:t>
            </a:r>
            <a:r>
              <a:rPr lang="en-US" dirty="0" smtClean="0">
                <a:solidFill>
                  <a:srgbClr val="FFFF00"/>
                </a:solidFill>
              </a:rPr>
              <a:t>Chanati</a:t>
            </a:r>
            <a:endParaRPr lang="en-US" dirty="0" smtClean="0">
              <a:solidFill>
                <a:srgbClr val="FFFF00"/>
              </a:solidFill>
            </a:endParaRPr>
          </a:p>
          <a:p>
            <a:pPr marL="0" indent="0">
              <a:buNone/>
            </a:pPr>
            <a:r>
              <a:rPr lang="en-US" u="sng" dirty="0" smtClean="0">
                <a:solidFill>
                  <a:srgbClr val="00B0F0"/>
                </a:solidFill>
              </a:rPr>
              <a:t>https://github.com/GunduPooja</a:t>
            </a:r>
            <a:r>
              <a:rPr lang="en-US" dirty="0" smtClean="0">
                <a:solidFill>
                  <a:srgbClr val="00B0F0"/>
                </a:solidFill>
              </a:rPr>
              <a:t>  </a:t>
            </a:r>
            <a:r>
              <a:rPr lang="en-US" dirty="0" smtClean="0"/>
              <a:t>                            </a:t>
            </a:r>
            <a:r>
              <a:rPr lang="en-US" u="sng" dirty="0" smtClean="0">
                <a:solidFill>
                  <a:srgbClr val="00B0F0"/>
                </a:solidFill>
              </a:rPr>
              <a:t>https://github.com/Sushmachanati</a:t>
            </a:r>
            <a:endParaRPr lang="en-US" u="sng" dirty="0">
              <a:solidFill>
                <a:srgbClr val="00B0F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212" r="18687" b="33660"/>
          <a:stretch/>
        </p:blipFill>
        <p:spPr>
          <a:xfrm>
            <a:off x="1358537" y="1601489"/>
            <a:ext cx="2037806" cy="213448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8691" t="27893" r="15888" b="-1"/>
          <a:stretch/>
        </p:blipFill>
        <p:spPr>
          <a:xfrm>
            <a:off x="7733210" y="4676504"/>
            <a:ext cx="2168435" cy="204433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1702" r="10106" b="23123"/>
          <a:stretch/>
        </p:blipFill>
        <p:spPr>
          <a:xfrm>
            <a:off x="1296488" y="4545873"/>
            <a:ext cx="2161903" cy="2174965"/>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2243" t="2081" r="9977" b="13464"/>
          <a:stretch/>
        </p:blipFill>
        <p:spPr>
          <a:xfrm>
            <a:off x="7589520" y="1645919"/>
            <a:ext cx="2181497" cy="1959429"/>
          </a:xfrm>
          <a:prstGeom prst="rect">
            <a:avLst/>
          </a:prstGeom>
        </p:spPr>
      </p:pic>
    </p:spTree>
    <p:extLst>
      <p:ext uri="{BB962C8B-B14F-4D97-AF65-F5344CB8AC3E}">
        <p14:creationId xmlns:p14="http://schemas.microsoft.com/office/powerpoint/2010/main" val="135549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2920049" cy="1400530"/>
          </a:xfrm>
        </p:spPr>
        <p:txBody>
          <a:bodyPr/>
          <a:lstStyle/>
          <a:p>
            <a:r>
              <a:rPr lang="en-US" b="1" dirty="0" smtClean="0">
                <a:solidFill>
                  <a:srgbClr val="0070C0"/>
                </a:solidFill>
              </a:rPr>
              <a:t>AGENDA</a:t>
            </a:r>
            <a:endParaRPr lang="en-US" b="1" dirty="0">
              <a:solidFill>
                <a:srgbClr val="0070C0"/>
              </a:solidFill>
            </a:endParaRPr>
          </a:p>
        </p:txBody>
      </p:sp>
      <p:sp>
        <p:nvSpPr>
          <p:cNvPr id="3" name="Content Placeholder 2"/>
          <p:cNvSpPr>
            <a:spLocks noGrp="1"/>
          </p:cNvSpPr>
          <p:nvPr>
            <p:ph idx="1"/>
          </p:nvPr>
        </p:nvSpPr>
        <p:spPr>
          <a:xfrm>
            <a:off x="3566160" y="452718"/>
            <a:ext cx="8020594" cy="6000333"/>
          </a:xfrm>
        </p:spPr>
        <p:txBody>
          <a:bodyPr>
            <a:normAutofit fontScale="92500" lnSpcReduction="20000"/>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sz="3200" dirty="0" smtClean="0">
                <a:solidFill>
                  <a:srgbClr val="92D050"/>
                </a:solidFill>
              </a:rPr>
              <a:t>Introduction</a:t>
            </a:r>
          </a:p>
          <a:p>
            <a:pPr>
              <a:buFont typeface="Wingdings" panose="05000000000000000000" pitchFamily="2" charset="2"/>
              <a:buChar char="Ø"/>
            </a:pPr>
            <a:r>
              <a:rPr lang="en-US" sz="3200" dirty="0" smtClean="0">
                <a:solidFill>
                  <a:srgbClr val="92D050"/>
                </a:solidFill>
              </a:rPr>
              <a:t>Voice-controlled systems</a:t>
            </a:r>
          </a:p>
          <a:p>
            <a:pPr>
              <a:buFont typeface="Wingdings" panose="05000000000000000000" pitchFamily="2" charset="2"/>
              <a:buChar char="Ø"/>
            </a:pPr>
            <a:r>
              <a:rPr lang="en-US" sz="3200" dirty="0" smtClean="0">
                <a:solidFill>
                  <a:srgbClr val="92D050"/>
                </a:solidFill>
              </a:rPr>
              <a:t>Alexa </a:t>
            </a:r>
            <a:r>
              <a:rPr lang="en-US" sz="3200" dirty="0" smtClean="0">
                <a:solidFill>
                  <a:srgbClr val="92D050"/>
                </a:solidFill>
              </a:rPr>
              <a:t>Skills Kit (ASK</a:t>
            </a:r>
            <a:r>
              <a:rPr lang="en-US" sz="3200" dirty="0" smtClean="0">
                <a:solidFill>
                  <a:srgbClr val="92D050"/>
                </a:solidFill>
              </a:rPr>
              <a:t>)</a:t>
            </a:r>
          </a:p>
          <a:p>
            <a:pPr>
              <a:buFont typeface="Wingdings" panose="05000000000000000000" pitchFamily="2" charset="2"/>
              <a:buChar char="Ø"/>
            </a:pPr>
            <a:r>
              <a:rPr lang="en-US" sz="3200" dirty="0">
                <a:solidFill>
                  <a:srgbClr val="92D050"/>
                </a:solidFill>
              </a:rPr>
              <a:t>How It Works</a:t>
            </a:r>
            <a:r>
              <a:rPr lang="en-US" sz="3200" dirty="0" smtClean="0">
                <a:solidFill>
                  <a:srgbClr val="92D050"/>
                </a:solidFill>
              </a:rPr>
              <a:t>?</a:t>
            </a:r>
            <a:endParaRPr lang="en-US" sz="3200" dirty="0" smtClean="0">
              <a:solidFill>
                <a:srgbClr val="92D050"/>
              </a:solidFill>
            </a:endParaRPr>
          </a:p>
          <a:p>
            <a:pPr>
              <a:buFont typeface="Wingdings" panose="05000000000000000000" pitchFamily="2" charset="2"/>
              <a:buChar char="Ø"/>
            </a:pPr>
            <a:r>
              <a:rPr lang="en-US" sz="3200" dirty="0" smtClean="0">
                <a:solidFill>
                  <a:srgbClr val="92D050"/>
                </a:solidFill>
              </a:rPr>
              <a:t>AWS Lambda</a:t>
            </a:r>
            <a:endParaRPr lang="en-US" sz="3200" dirty="0" smtClean="0">
              <a:solidFill>
                <a:srgbClr val="92D050"/>
              </a:solidFill>
            </a:endParaRPr>
          </a:p>
          <a:p>
            <a:pPr>
              <a:buFont typeface="Wingdings" panose="05000000000000000000" pitchFamily="2" charset="2"/>
              <a:buChar char="Ø"/>
            </a:pPr>
            <a:r>
              <a:rPr lang="en-US" sz="3200" dirty="0" smtClean="0">
                <a:solidFill>
                  <a:srgbClr val="92D050"/>
                </a:solidFill>
              </a:rPr>
              <a:t>Endpoints</a:t>
            </a:r>
          </a:p>
          <a:p>
            <a:pPr>
              <a:buFont typeface="Wingdings" panose="05000000000000000000" pitchFamily="2" charset="2"/>
              <a:buChar char="Ø"/>
            </a:pPr>
            <a:r>
              <a:rPr lang="en-US" sz="3200" dirty="0" smtClean="0">
                <a:solidFill>
                  <a:srgbClr val="92D050"/>
                </a:solidFill>
              </a:rPr>
              <a:t>Interaction with Alexa</a:t>
            </a:r>
          </a:p>
          <a:p>
            <a:pPr>
              <a:buFont typeface="Wingdings" panose="05000000000000000000" pitchFamily="2" charset="2"/>
              <a:buChar char="Ø"/>
            </a:pPr>
            <a:r>
              <a:rPr lang="en-US" sz="3200" dirty="0" smtClean="0">
                <a:solidFill>
                  <a:srgbClr val="92D050"/>
                </a:solidFill>
              </a:rPr>
              <a:t>Amazon Echo</a:t>
            </a:r>
            <a:endParaRPr lang="en-US" sz="3200" dirty="0" smtClean="0">
              <a:solidFill>
                <a:srgbClr val="92D050"/>
              </a:solidFill>
            </a:endParaRPr>
          </a:p>
          <a:p>
            <a:pPr>
              <a:buFont typeface="Wingdings" panose="05000000000000000000" pitchFamily="2" charset="2"/>
              <a:buChar char="Ø"/>
            </a:pPr>
            <a:r>
              <a:rPr lang="en-US" sz="3200" dirty="0" smtClean="0">
                <a:solidFill>
                  <a:srgbClr val="92D050"/>
                </a:solidFill>
              </a:rPr>
              <a:t>Conclusion</a:t>
            </a:r>
          </a:p>
          <a:p>
            <a:pPr>
              <a:buFont typeface="Wingdings" panose="05000000000000000000" pitchFamily="2" charset="2"/>
              <a:buChar char="Ø"/>
            </a:pPr>
            <a:r>
              <a:rPr lang="en-US" sz="3200" dirty="0" smtClean="0">
                <a:solidFill>
                  <a:srgbClr val="92D050"/>
                </a:solidFill>
              </a:rPr>
              <a:t>References</a:t>
            </a:r>
          </a:p>
          <a:p>
            <a:pPr>
              <a:buFont typeface="Wingdings" panose="05000000000000000000" pitchFamily="2" charset="2"/>
              <a:buChar char="Ø"/>
            </a:pPr>
            <a:endParaRPr lang="en-US" sz="2800" dirty="0">
              <a:solidFill>
                <a:srgbClr val="92D050"/>
              </a:solidFill>
            </a:endParaRPr>
          </a:p>
        </p:txBody>
      </p:sp>
      <p:sp>
        <p:nvSpPr>
          <p:cNvPr id="4" name="Flowchart: Decision 3"/>
          <p:cNvSpPr/>
          <p:nvPr/>
        </p:nvSpPr>
        <p:spPr>
          <a:xfrm>
            <a:off x="3683726" y="809897"/>
            <a:ext cx="45719" cy="4571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123714" y="6453051"/>
            <a:ext cx="1463040" cy="369332"/>
          </a:xfrm>
          <a:prstGeom prst="rect">
            <a:avLst/>
          </a:prstGeom>
          <a:noFill/>
        </p:spPr>
        <p:txBody>
          <a:bodyPr wrap="square" rtlCol="0">
            <a:spAutoFit/>
          </a:bodyPr>
          <a:lstStyle/>
          <a:p>
            <a:r>
              <a:rPr lang="en-US" dirty="0" smtClean="0">
                <a:solidFill>
                  <a:srgbClr val="FFC000"/>
                </a:solidFill>
              </a:rPr>
              <a:t>Sushma</a:t>
            </a:r>
            <a:endParaRPr lang="en-US" dirty="0" smtClean="0">
              <a:solidFill>
                <a:srgbClr val="FFC000"/>
              </a:solidFill>
            </a:endParaRPr>
          </a:p>
        </p:txBody>
      </p:sp>
    </p:spTree>
    <p:extLst>
      <p:ext uri="{BB962C8B-B14F-4D97-AF65-F5344CB8AC3E}">
        <p14:creationId xmlns:p14="http://schemas.microsoft.com/office/powerpoint/2010/main" val="90439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834" y="1580606"/>
            <a:ext cx="10633166" cy="4667793"/>
          </a:xfrm>
        </p:spPr>
        <p:txBody>
          <a:bodyPr>
            <a:normAutofit/>
          </a:bodyPr>
          <a:lstStyle/>
          <a:p>
            <a:endParaRPr lang="en-US" b="1" dirty="0" smtClean="0"/>
          </a:p>
          <a:p>
            <a:r>
              <a:rPr lang="en-US" sz="3600" dirty="0">
                <a:solidFill>
                  <a:srgbClr val="92D050"/>
                </a:solidFill>
              </a:rPr>
              <a:t>Alexa</a:t>
            </a:r>
            <a:r>
              <a:rPr lang="en-US" sz="2400" dirty="0"/>
              <a:t> is Amazon's cloud-based voice service platform that powers an entire smart device </a:t>
            </a:r>
            <a:r>
              <a:rPr lang="en-US" sz="2400" dirty="0" smtClean="0"/>
              <a:t>ecosystem. It enables the customers to interact with more intuitive way using </a:t>
            </a:r>
            <a:r>
              <a:rPr lang="en-US" sz="2400" dirty="0" smtClean="0">
                <a:solidFill>
                  <a:srgbClr val="FFFF00"/>
                </a:solidFill>
              </a:rPr>
              <a:t>VOICE.</a:t>
            </a:r>
          </a:p>
          <a:p>
            <a:pPr marL="0" indent="0">
              <a:buNone/>
            </a:pPr>
            <a:endParaRPr lang="en-US" sz="2400" dirty="0"/>
          </a:p>
          <a:p>
            <a:r>
              <a:rPr lang="en-US" sz="2400" dirty="0" smtClean="0"/>
              <a:t>Examples of these skills include the ability to play </a:t>
            </a:r>
            <a:r>
              <a:rPr lang="en-US" sz="2400" dirty="0"/>
              <a:t>M</a:t>
            </a:r>
            <a:r>
              <a:rPr lang="en-US" sz="2400" dirty="0" smtClean="0"/>
              <a:t>usic, provide </a:t>
            </a:r>
            <a:r>
              <a:rPr lang="en-US" sz="2400" dirty="0"/>
              <a:t>I</a:t>
            </a:r>
            <a:r>
              <a:rPr lang="en-US" sz="2400" dirty="0" smtClean="0"/>
              <a:t>nformation, deliver news and sports scores, tell you the weather information.</a:t>
            </a:r>
          </a:p>
          <a:p>
            <a:pPr marL="0" indent="0">
              <a:buNone/>
            </a:pPr>
            <a:endParaRPr lang="en-US" sz="2400" dirty="0" smtClean="0"/>
          </a:p>
          <a:p>
            <a:r>
              <a:rPr lang="en-US" sz="2400" dirty="0" smtClean="0"/>
              <a:t>Alexa is built in the cloud so it is always getting smarter.</a:t>
            </a:r>
            <a:endParaRPr lang="en-US" sz="2400" dirty="0"/>
          </a:p>
        </p:txBody>
      </p:sp>
      <p:sp>
        <p:nvSpPr>
          <p:cNvPr id="4" name="Title 1"/>
          <p:cNvSpPr>
            <a:spLocks noGrp="1"/>
          </p:cNvSpPr>
          <p:nvPr>
            <p:ph type="title"/>
          </p:nvPr>
        </p:nvSpPr>
        <p:spPr>
          <a:xfrm>
            <a:off x="646111" y="452718"/>
            <a:ext cx="9404723" cy="945008"/>
          </a:xfrm>
        </p:spPr>
        <p:txBody>
          <a:bodyPr/>
          <a:lstStyle/>
          <a:p>
            <a:r>
              <a:rPr lang="en-US" dirty="0" smtClean="0"/>
              <a:t> </a:t>
            </a:r>
            <a:r>
              <a:rPr lang="en-US" dirty="0" smtClean="0">
                <a:solidFill>
                  <a:srgbClr val="0070C0"/>
                </a:solidFill>
              </a:rPr>
              <a:t>INTRODUCTION</a:t>
            </a:r>
            <a:endParaRPr lang="en-US" dirty="0">
              <a:solidFill>
                <a:srgbClr val="0070C0"/>
              </a:solidFill>
            </a:endParaRPr>
          </a:p>
        </p:txBody>
      </p:sp>
      <p:sp>
        <p:nvSpPr>
          <p:cNvPr id="2" name="TextBox 1"/>
          <p:cNvSpPr txBox="1"/>
          <p:nvPr/>
        </p:nvSpPr>
        <p:spPr>
          <a:xfrm>
            <a:off x="10502537" y="6426926"/>
            <a:ext cx="1267097" cy="646331"/>
          </a:xfrm>
          <a:prstGeom prst="rect">
            <a:avLst/>
          </a:prstGeom>
          <a:noFill/>
        </p:spPr>
        <p:txBody>
          <a:bodyPr wrap="square" rtlCol="0">
            <a:spAutoFit/>
          </a:bodyPr>
          <a:lstStyle/>
          <a:p>
            <a:r>
              <a:rPr lang="en-US" dirty="0">
                <a:solidFill>
                  <a:srgbClr val="FFC000"/>
                </a:solidFill>
              </a:rPr>
              <a:t>Sushma</a:t>
            </a:r>
            <a:endParaRPr lang="en-US" dirty="0">
              <a:solidFill>
                <a:srgbClr val="FFC000"/>
              </a:solidFill>
            </a:endParaRPr>
          </a:p>
          <a:p>
            <a:endParaRPr lang="en-US" dirty="0"/>
          </a:p>
        </p:txBody>
      </p:sp>
    </p:spTree>
    <p:extLst>
      <p:ext uri="{BB962C8B-B14F-4D97-AF65-F5344CB8AC3E}">
        <p14:creationId xmlns:p14="http://schemas.microsoft.com/office/powerpoint/2010/main" val="17273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Amazon </a:t>
            </a:r>
            <a:r>
              <a:rPr lang="en-US" dirty="0" smtClean="0">
                <a:solidFill>
                  <a:srgbClr val="00B0F0"/>
                </a:solidFill>
              </a:rPr>
              <a:t>Alexa</a:t>
            </a:r>
            <a:endParaRPr lang="en-US" dirty="0">
              <a:solidFill>
                <a:srgbClr val="00B0F0"/>
              </a:solidFill>
            </a:endParaRPr>
          </a:p>
        </p:txBody>
      </p:sp>
      <p:sp>
        <p:nvSpPr>
          <p:cNvPr id="3" name="Content Placeholder 2"/>
          <p:cNvSpPr>
            <a:spLocks noGrp="1"/>
          </p:cNvSpPr>
          <p:nvPr>
            <p:ph idx="1"/>
          </p:nvPr>
        </p:nvSpPr>
        <p:spPr>
          <a:xfrm>
            <a:off x="646111" y="1410789"/>
            <a:ext cx="7256918" cy="4950822"/>
          </a:xfrm>
        </p:spPr>
        <p:txBody>
          <a:bodyPr/>
          <a:lstStyle/>
          <a:p>
            <a:endParaRPr lang="en-US" dirty="0" smtClean="0"/>
          </a:p>
          <a:p>
            <a:endParaRPr lang="en-US" sz="2800" dirty="0" smtClean="0"/>
          </a:p>
          <a:p>
            <a:r>
              <a:rPr lang="en-US" sz="2800" dirty="0" smtClean="0"/>
              <a:t>It is a hands-free speaker controlled with your voice.</a:t>
            </a:r>
          </a:p>
          <a:p>
            <a:pPr marL="0" indent="0">
              <a:buNone/>
            </a:pPr>
            <a:endParaRPr lang="en-US" sz="2800" dirty="0" smtClean="0"/>
          </a:p>
          <a:p>
            <a:r>
              <a:rPr lang="en-US" sz="2800" dirty="0" smtClean="0"/>
              <a:t>It has a personal assistant called </a:t>
            </a:r>
            <a:r>
              <a:rPr lang="en-US" sz="2800" dirty="0" smtClean="0">
                <a:solidFill>
                  <a:srgbClr val="00B0F0"/>
                </a:solidFill>
              </a:rPr>
              <a:t>ALEXA</a:t>
            </a:r>
            <a:r>
              <a:rPr lang="en-US" sz="2800" dirty="0" smtClean="0"/>
              <a:t> who will perform various tasks</a:t>
            </a:r>
            <a:endParaRPr lang="en-US" sz="2800" dirty="0"/>
          </a:p>
        </p:txBody>
      </p:sp>
      <p:sp>
        <p:nvSpPr>
          <p:cNvPr id="5" name="TextBox 4"/>
          <p:cNvSpPr txBox="1"/>
          <p:nvPr/>
        </p:nvSpPr>
        <p:spPr>
          <a:xfrm>
            <a:off x="10672354" y="6361611"/>
            <a:ext cx="1227908" cy="369332"/>
          </a:xfrm>
          <a:prstGeom prst="rect">
            <a:avLst/>
          </a:prstGeom>
          <a:noFill/>
        </p:spPr>
        <p:txBody>
          <a:bodyPr wrap="square" rtlCol="0">
            <a:spAutoFit/>
          </a:bodyPr>
          <a:lstStyle/>
          <a:p>
            <a:r>
              <a:rPr lang="en-US" dirty="0" smtClean="0">
                <a:solidFill>
                  <a:srgbClr val="FFC000"/>
                </a:solidFill>
              </a:rPr>
              <a:t>Sushma</a:t>
            </a:r>
            <a:endParaRPr lang="en-US" dirty="0">
              <a:solidFill>
                <a:srgbClr val="FFC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347" y="1410788"/>
            <a:ext cx="4230356" cy="4424089"/>
          </a:xfrm>
          <a:prstGeom prst="rect">
            <a:avLst/>
          </a:prstGeom>
        </p:spPr>
      </p:pic>
    </p:spTree>
    <p:extLst>
      <p:ext uri="{BB962C8B-B14F-4D97-AF65-F5344CB8AC3E}">
        <p14:creationId xmlns:p14="http://schemas.microsoft.com/office/powerpoint/2010/main" val="34287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Voice-controlled systems</a:t>
            </a:r>
            <a:endParaRPr lang="en-US" dirty="0">
              <a:solidFill>
                <a:srgbClr val="0070C0"/>
              </a:solidFill>
            </a:endParaRPr>
          </a:p>
        </p:txBody>
      </p:sp>
      <p:sp>
        <p:nvSpPr>
          <p:cNvPr id="3" name="Content Placeholder 2"/>
          <p:cNvSpPr>
            <a:spLocks noGrp="1"/>
          </p:cNvSpPr>
          <p:nvPr>
            <p:ph idx="1"/>
          </p:nvPr>
        </p:nvSpPr>
        <p:spPr>
          <a:xfrm>
            <a:off x="783772" y="1580606"/>
            <a:ext cx="9266082" cy="4667793"/>
          </a:xfrm>
        </p:spPr>
        <p:txBody>
          <a:bodyPr/>
          <a:lstStyle/>
          <a:p>
            <a:pPr marL="0" indent="0">
              <a:buNone/>
            </a:pPr>
            <a:endParaRPr lang="en-US" dirty="0" smtClean="0"/>
          </a:p>
          <a:p>
            <a:r>
              <a:rPr lang="en-US" dirty="0" smtClean="0"/>
              <a:t> </a:t>
            </a:r>
            <a:r>
              <a:rPr lang="en-US" dirty="0"/>
              <a:t>The past decade has been dominated by touch screen devices, but a new revolution is brewing voice-controlled systems powered by Artificial </a:t>
            </a:r>
            <a:r>
              <a:rPr lang="en-US" dirty="0" smtClean="0"/>
              <a:t>Intelligence.</a:t>
            </a:r>
            <a:endParaRPr lang="en-US" dirty="0" smtClean="0"/>
          </a:p>
          <a:p>
            <a:r>
              <a:rPr lang="en-US" dirty="0">
                <a:solidFill>
                  <a:srgbClr val="FFFF00"/>
                </a:solidFill>
              </a:rPr>
              <a:t>Smart</a:t>
            </a:r>
            <a:r>
              <a:rPr lang="en-US" dirty="0"/>
              <a:t>' and '</a:t>
            </a:r>
            <a:r>
              <a:rPr lang="en-US" dirty="0">
                <a:solidFill>
                  <a:srgbClr val="FFFF00"/>
                </a:solidFill>
              </a:rPr>
              <a:t>connected</a:t>
            </a:r>
            <a:r>
              <a:rPr lang="en-US" dirty="0"/>
              <a:t>' are the two words defining the majority of devices around us today. One of the fastest growing categories with these two features lies with smart </a:t>
            </a:r>
            <a:r>
              <a:rPr lang="en-US" dirty="0" smtClean="0"/>
              <a:t>speakers.</a:t>
            </a:r>
          </a:p>
          <a:p>
            <a:r>
              <a:rPr lang="en-US" dirty="0" smtClean="0"/>
              <a:t>We are controlling everything via virtual assistants instead through </a:t>
            </a:r>
            <a:r>
              <a:rPr lang="en-US" dirty="0" smtClean="0"/>
              <a:t>apps.</a:t>
            </a:r>
            <a:endParaRPr lang="en-US" dirty="0" smtClean="0"/>
          </a:p>
          <a:p>
            <a:endParaRPr lang="en-US" dirty="0"/>
          </a:p>
          <a:p>
            <a:pPr marL="0" indent="0">
              <a:buNone/>
            </a:pPr>
            <a:endParaRPr lang="en-US" dirty="0"/>
          </a:p>
          <a:p>
            <a:endParaRPr lang="en-US" dirty="0"/>
          </a:p>
        </p:txBody>
      </p:sp>
      <p:sp>
        <p:nvSpPr>
          <p:cNvPr id="4" name="TextBox 3"/>
          <p:cNvSpPr txBox="1"/>
          <p:nvPr/>
        </p:nvSpPr>
        <p:spPr>
          <a:xfrm>
            <a:off x="10463349" y="6361612"/>
            <a:ext cx="1384662" cy="369332"/>
          </a:xfrm>
          <a:prstGeom prst="rect">
            <a:avLst/>
          </a:prstGeom>
          <a:noFill/>
        </p:spPr>
        <p:txBody>
          <a:bodyPr wrap="square" rtlCol="0">
            <a:spAutoFit/>
          </a:bodyPr>
          <a:lstStyle/>
          <a:p>
            <a:r>
              <a:rPr lang="en-US" dirty="0" smtClean="0">
                <a:solidFill>
                  <a:srgbClr val="FFC000"/>
                </a:solidFill>
              </a:rPr>
              <a:t>Sushma</a:t>
            </a:r>
            <a:endParaRPr lang="en-US" dirty="0">
              <a:solidFill>
                <a:srgbClr val="FFC000"/>
              </a:solidFill>
            </a:endParaRPr>
          </a:p>
        </p:txBody>
      </p:sp>
    </p:spTree>
    <p:extLst>
      <p:ext uri="{BB962C8B-B14F-4D97-AF65-F5344CB8AC3E}">
        <p14:creationId xmlns:p14="http://schemas.microsoft.com/office/powerpoint/2010/main" val="16066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09" y="352698"/>
            <a:ext cx="10162902" cy="6139542"/>
          </a:xfrm>
        </p:spPr>
        <p:txBody>
          <a:bodyPr>
            <a:normAutofit/>
          </a:bodyPr>
          <a:lstStyle/>
          <a:p>
            <a:pPr marL="0" indent="0">
              <a:buNone/>
            </a:pPr>
            <a:endParaRPr lang="en-US" dirty="0" smtClean="0"/>
          </a:p>
          <a:p>
            <a:pPr marL="0" indent="0">
              <a:buNone/>
            </a:pPr>
            <a:r>
              <a:rPr lang="en-US" sz="3600" dirty="0" smtClean="0"/>
              <a:t> </a:t>
            </a:r>
            <a:r>
              <a:rPr lang="en-US" sz="4400" dirty="0" smtClean="0">
                <a:solidFill>
                  <a:srgbClr val="00B0F0"/>
                </a:solidFill>
              </a:rPr>
              <a:t>Important Terminology</a:t>
            </a:r>
            <a:endParaRPr lang="en-US" sz="4400" dirty="0" smtClean="0"/>
          </a:p>
          <a:p>
            <a:pPr>
              <a:buFont typeface="Wingdings" panose="05000000000000000000" pitchFamily="2" charset="2"/>
              <a:buChar char="q"/>
            </a:pPr>
            <a:r>
              <a:rPr lang="en-US" sz="2400" dirty="0">
                <a:solidFill>
                  <a:srgbClr val="00B050"/>
                </a:solidFill>
              </a:rPr>
              <a:t>Invocation</a:t>
            </a:r>
            <a:r>
              <a:rPr lang="en-US" sz="2400" dirty="0"/>
              <a:t> </a:t>
            </a:r>
            <a:endParaRPr lang="en-US" sz="2400" dirty="0" smtClean="0"/>
          </a:p>
          <a:p>
            <a:pPr>
              <a:buFont typeface="Wingdings" panose="05000000000000000000" pitchFamily="2" charset="2"/>
              <a:buChar char="q"/>
            </a:pPr>
            <a:r>
              <a:rPr lang="en-US" sz="2400" dirty="0" smtClean="0">
                <a:solidFill>
                  <a:srgbClr val="00B050"/>
                </a:solidFill>
              </a:rPr>
              <a:t>Intent </a:t>
            </a:r>
            <a:endParaRPr lang="en-US" sz="2400" dirty="0" smtClean="0"/>
          </a:p>
          <a:p>
            <a:pPr>
              <a:buFont typeface="Wingdings" panose="05000000000000000000" pitchFamily="2" charset="2"/>
              <a:buChar char="q"/>
            </a:pPr>
            <a:r>
              <a:rPr lang="en-US" sz="2400" dirty="0" smtClean="0">
                <a:solidFill>
                  <a:srgbClr val="00B050"/>
                </a:solidFill>
              </a:rPr>
              <a:t>Lambda </a:t>
            </a:r>
            <a:endParaRPr lang="en-US" sz="2400" dirty="0" smtClean="0"/>
          </a:p>
          <a:p>
            <a:pPr>
              <a:buFont typeface="Wingdings" panose="05000000000000000000" pitchFamily="2" charset="2"/>
              <a:buChar char="q"/>
            </a:pPr>
            <a:r>
              <a:rPr lang="en-US" sz="2400" dirty="0" smtClean="0">
                <a:solidFill>
                  <a:srgbClr val="00B050"/>
                </a:solidFill>
              </a:rPr>
              <a:t>Endpoint </a:t>
            </a:r>
          </a:p>
          <a:p>
            <a:pPr marL="0" indent="0">
              <a:buNone/>
            </a:pPr>
            <a:r>
              <a:rPr lang="en-US" dirty="0" smtClean="0"/>
              <a:t>  </a:t>
            </a:r>
            <a:r>
              <a:rPr lang="en-US" sz="4000" dirty="0" smtClean="0">
                <a:solidFill>
                  <a:srgbClr val="00B0F0"/>
                </a:solidFill>
              </a:rPr>
              <a:t>Important Sources</a:t>
            </a:r>
          </a:p>
          <a:p>
            <a:pPr>
              <a:buFont typeface="Wingdings" panose="05000000000000000000" pitchFamily="2" charset="2"/>
              <a:buChar char="q"/>
            </a:pPr>
            <a:r>
              <a:rPr lang="en-US" sz="3200" dirty="0" smtClean="0">
                <a:hlinkClick r:id="rId2"/>
              </a:rPr>
              <a:t>https://developer.amazon.com</a:t>
            </a:r>
            <a:endParaRPr lang="en-US" sz="3200" dirty="0" smtClean="0"/>
          </a:p>
          <a:p>
            <a:pPr>
              <a:buFont typeface="Wingdings" panose="05000000000000000000" pitchFamily="2" charset="2"/>
              <a:buChar char="q"/>
            </a:pPr>
            <a:r>
              <a:rPr lang="en-US" sz="3200" u="sng" dirty="0" smtClean="0">
                <a:solidFill>
                  <a:schemeClr val="accent1">
                    <a:lumMod val="60000"/>
                    <a:lumOff val="40000"/>
                  </a:schemeClr>
                </a:solidFill>
              </a:rPr>
              <a:t>https://aws.amazon.com</a:t>
            </a:r>
          </a:p>
          <a:p>
            <a:pPr marL="0" indent="0">
              <a:buNone/>
            </a:pPr>
            <a:endParaRPr lang="en-US" sz="3200" dirty="0" smtClean="0"/>
          </a:p>
          <a:p>
            <a:pPr>
              <a:buFont typeface="Wingdings" panose="05000000000000000000" pitchFamily="2" charset="2"/>
              <a:buChar char="q"/>
            </a:pPr>
            <a:endParaRPr lang="en-US" dirty="0"/>
          </a:p>
        </p:txBody>
      </p:sp>
      <p:sp>
        <p:nvSpPr>
          <p:cNvPr id="4" name="Title 1"/>
          <p:cNvSpPr txBox="1">
            <a:spLocks/>
          </p:cNvSpPr>
          <p:nvPr/>
        </p:nvSpPr>
        <p:spPr>
          <a:xfrm>
            <a:off x="798512" y="3513909"/>
            <a:ext cx="5197340" cy="95358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0070C0"/>
              </a:solidFill>
            </a:endParaRPr>
          </a:p>
        </p:txBody>
      </p:sp>
      <p:sp>
        <p:nvSpPr>
          <p:cNvPr id="5" name="TextBox 4"/>
          <p:cNvSpPr txBox="1"/>
          <p:nvPr/>
        </p:nvSpPr>
        <p:spPr>
          <a:xfrm>
            <a:off x="10737667" y="6307574"/>
            <a:ext cx="1358538" cy="369332"/>
          </a:xfrm>
          <a:prstGeom prst="rect">
            <a:avLst/>
          </a:prstGeom>
          <a:noFill/>
        </p:spPr>
        <p:txBody>
          <a:bodyPr wrap="square" rtlCol="0">
            <a:spAutoFit/>
          </a:bodyPr>
          <a:lstStyle/>
          <a:p>
            <a:r>
              <a:rPr lang="en-US" dirty="0" smtClean="0">
                <a:solidFill>
                  <a:srgbClr val="FFC000"/>
                </a:solidFill>
              </a:rPr>
              <a:t>Alekhya</a:t>
            </a:r>
            <a:endParaRPr lang="en-US" dirty="0">
              <a:solidFill>
                <a:srgbClr val="FFC000"/>
              </a:solidFill>
            </a:endParaRPr>
          </a:p>
        </p:txBody>
      </p:sp>
    </p:spTree>
    <p:extLst>
      <p:ext uri="{BB962C8B-B14F-4D97-AF65-F5344CB8AC3E}">
        <p14:creationId xmlns:p14="http://schemas.microsoft.com/office/powerpoint/2010/main" val="28911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2"/>
            <a:ext cx="9404723" cy="1400530"/>
          </a:xfrm>
        </p:spPr>
        <p:txBody>
          <a:bodyPr/>
          <a:lstStyle/>
          <a:p>
            <a:r>
              <a:rPr lang="en-US" dirty="0" smtClean="0">
                <a:solidFill>
                  <a:srgbClr val="0070C0"/>
                </a:solidFill>
              </a:rPr>
              <a:t>ALEXA SKILL KIT (ASK)</a:t>
            </a:r>
            <a:endParaRPr lang="en-US" dirty="0">
              <a:solidFill>
                <a:srgbClr val="0070C0"/>
              </a:solidFill>
            </a:endParaRPr>
          </a:p>
        </p:txBody>
      </p:sp>
      <p:sp>
        <p:nvSpPr>
          <p:cNvPr id="3" name="Content Placeholder 2"/>
          <p:cNvSpPr>
            <a:spLocks noGrp="1"/>
          </p:cNvSpPr>
          <p:nvPr>
            <p:ph idx="1"/>
          </p:nvPr>
        </p:nvSpPr>
        <p:spPr>
          <a:xfrm>
            <a:off x="646112" y="1332412"/>
            <a:ext cx="7831682" cy="4915988"/>
          </a:xfrm>
        </p:spPr>
        <p:txBody>
          <a:bodyPr/>
          <a:lstStyle/>
          <a:p>
            <a:r>
              <a:rPr lang="en-US" sz="3600" dirty="0" smtClean="0"/>
              <a:t>The Alexa Skills Kit provides Self Service APIs and tools that you can use to build Alexa skills</a:t>
            </a:r>
          </a:p>
          <a:p>
            <a:endParaRPr lang="en-US" sz="3600" dirty="0" smtClean="0"/>
          </a:p>
          <a:p>
            <a:r>
              <a:rPr lang="en-US" sz="3600" dirty="0" smtClean="0"/>
              <a:t>Amazon allow developers to use to build skills for Alexa using Alexa Skill Set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766" y="914400"/>
            <a:ext cx="4532811" cy="4563291"/>
          </a:xfrm>
          <a:prstGeom prst="rect">
            <a:avLst/>
          </a:prstGeom>
        </p:spPr>
      </p:pic>
      <p:sp>
        <p:nvSpPr>
          <p:cNvPr id="5" name="TextBox 4"/>
          <p:cNvSpPr txBox="1"/>
          <p:nvPr/>
        </p:nvSpPr>
        <p:spPr>
          <a:xfrm>
            <a:off x="10750731" y="6479177"/>
            <a:ext cx="1214846" cy="369332"/>
          </a:xfrm>
          <a:prstGeom prst="rect">
            <a:avLst/>
          </a:prstGeom>
          <a:noFill/>
        </p:spPr>
        <p:txBody>
          <a:bodyPr wrap="square" rtlCol="0">
            <a:spAutoFit/>
          </a:bodyPr>
          <a:lstStyle/>
          <a:p>
            <a:r>
              <a:rPr lang="en-US" dirty="0">
                <a:solidFill>
                  <a:srgbClr val="FFC000"/>
                </a:solidFill>
              </a:rPr>
              <a:t>Alekhya</a:t>
            </a:r>
            <a:endParaRPr lang="en-US" dirty="0"/>
          </a:p>
        </p:txBody>
      </p:sp>
    </p:spTree>
    <p:extLst>
      <p:ext uri="{BB962C8B-B14F-4D97-AF65-F5344CB8AC3E}">
        <p14:creationId xmlns:p14="http://schemas.microsoft.com/office/powerpoint/2010/main" val="285998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814" y="1001358"/>
            <a:ext cx="9404723" cy="1023385"/>
          </a:xfrm>
        </p:spPr>
        <p:txBody>
          <a:bodyPr/>
          <a:lstStyle/>
          <a:p>
            <a:r>
              <a:rPr lang="en-US" dirty="0" smtClean="0">
                <a:solidFill>
                  <a:srgbClr val="0070C0"/>
                </a:solidFill>
              </a:rPr>
              <a:t>ALEXA SKILL TYPE</a:t>
            </a:r>
            <a:endParaRPr lang="en-US" dirty="0">
              <a:solidFill>
                <a:srgbClr val="0070C0"/>
              </a:solidFill>
            </a:endParaRPr>
          </a:p>
        </p:txBody>
      </p:sp>
      <p:sp>
        <p:nvSpPr>
          <p:cNvPr id="3" name="Content Placeholder 2"/>
          <p:cNvSpPr>
            <a:spLocks noGrp="1"/>
          </p:cNvSpPr>
          <p:nvPr>
            <p:ph idx="1"/>
          </p:nvPr>
        </p:nvSpPr>
        <p:spPr>
          <a:xfrm>
            <a:off x="1208795" y="2281647"/>
            <a:ext cx="9403742" cy="4184467"/>
          </a:xfrm>
        </p:spPr>
        <p:txBody>
          <a:bodyPr/>
          <a:lstStyle/>
          <a:p>
            <a:endParaRPr lang="en-US" dirty="0" smtClean="0"/>
          </a:p>
          <a:p>
            <a:r>
              <a:rPr lang="en-US" sz="3200" dirty="0" smtClean="0">
                <a:solidFill>
                  <a:srgbClr val="00B050"/>
                </a:solidFill>
              </a:rPr>
              <a:t>CUSTOM SKILLS</a:t>
            </a:r>
          </a:p>
          <a:p>
            <a:pPr marL="0" indent="0">
              <a:buNone/>
            </a:pPr>
            <a:endParaRPr lang="en-US" dirty="0" smtClean="0"/>
          </a:p>
          <a:p>
            <a:pPr>
              <a:buFont typeface="Wingdings" panose="05000000000000000000" pitchFamily="2" charset="2"/>
              <a:buChar char="q"/>
            </a:pPr>
            <a:r>
              <a:rPr lang="en-US" dirty="0" smtClean="0"/>
              <a:t>Build a skill with a custom Interaction Model. This is called Custom Skill.</a:t>
            </a:r>
          </a:p>
          <a:p>
            <a:pPr>
              <a:buFont typeface="Wingdings" panose="05000000000000000000" pitchFamily="2" charset="2"/>
              <a:buChar char="q"/>
            </a:pPr>
            <a:endParaRPr lang="en-US" dirty="0"/>
          </a:p>
          <a:p>
            <a:pPr>
              <a:buFont typeface="Wingdings" panose="05000000000000000000" pitchFamily="2" charset="2"/>
              <a:buChar char="q"/>
            </a:pPr>
            <a:r>
              <a:rPr lang="en-US" dirty="0" smtClean="0"/>
              <a:t>Customer needs to remember the interaction name or Invocation phrase </a:t>
            </a:r>
          </a:p>
          <a:p>
            <a:pPr>
              <a:buFont typeface="Wingdings" panose="05000000000000000000" pitchFamily="2" charset="2"/>
              <a:buChar char="q"/>
            </a:pPr>
            <a:endParaRPr lang="en-US" dirty="0"/>
          </a:p>
          <a:p>
            <a:pPr marL="0" indent="0">
              <a:buNone/>
            </a:pPr>
            <a:endParaRPr lang="en-US" dirty="0" smtClean="0"/>
          </a:p>
          <a:p>
            <a:pPr>
              <a:buFont typeface="Wingdings" panose="05000000000000000000" pitchFamily="2" charset="2"/>
              <a:buChar char="q"/>
            </a:pPr>
            <a:endParaRPr lang="en-US" dirty="0"/>
          </a:p>
        </p:txBody>
      </p:sp>
      <p:sp>
        <p:nvSpPr>
          <p:cNvPr id="4" name="TextBox 3"/>
          <p:cNvSpPr txBox="1"/>
          <p:nvPr/>
        </p:nvSpPr>
        <p:spPr>
          <a:xfrm>
            <a:off x="10411097" y="6466114"/>
            <a:ext cx="1515292" cy="369332"/>
          </a:xfrm>
          <a:prstGeom prst="rect">
            <a:avLst/>
          </a:prstGeom>
          <a:noFill/>
        </p:spPr>
        <p:txBody>
          <a:bodyPr wrap="square" rtlCol="0">
            <a:spAutoFit/>
          </a:bodyPr>
          <a:lstStyle/>
          <a:p>
            <a:r>
              <a:rPr lang="en-US" dirty="0">
                <a:solidFill>
                  <a:srgbClr val="FFC000"/>
                </a:solidFill>
              </a:rPr>
              <a:t>Alekhya</a:t>
            </a:r>
            <a:endParaRPr lang="en-US" dirty="0"/>
          </a:p>
        </p:txBody>
      </p:sp>
    </p:spTree>
    <p:extLst>
      <p:ext uri="{BB962C8B-B14F-4D97-AF65-F5344CB8AC3E}">
        <p14:creationId xmlns:p14="http://schemas.microsoft.com/office/powerpoint/2010/main" val="1481177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350</TotalTime>
  <Words>767</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Wingdings</vt:lpstr>
      <vt:lpstr>Wingdings 3</vt:lpstr>
      <vt:lpstr>Ion</vt:lpstr>
      <vt:lpstr>               </vt:lpstr>
      <vt:lpstr>                   TEAM MEMBERS </vt:lpstr>
      <vt:lpstr>AGENDA</vt:lpstr>
      <vt:lpstr> INTRODUCTION</vt:lpstr>
      <vt:lpstr>Amazon Alexa</vt:lpstr>
      <vt:lpstr>Voice-controlled systems</vt:lpstr>
      <vt:lpstr>PowerPoint Presentation</vt:lpstr>
      <vt:lpstr>ALEXA SKILL KIT (ASK)</vt:lpstr>
      <vt:lpstr>ALEXA SKILL TYPE</vt:lpstr>
      <vt:lpstr>Alexa Speech Detection</vt:lpstr>
      <vt:lpstr>How it works ?</vt:lpstr>
      <vt:lpstr>AWS LAMBDA</vt:lpstr>
      <vt:lpstr>Endpoints</vt:lpstr>
      <vt:lpstr>Interaction with Alexa</vt:lpstr>
      <vt:lpstr>Amazon Echo</vt:lpstr>
      <vt:lpstr>Applications of Alexa</vt:lpstr>
      <vt:lpstr>CONCLUSION</vt:lpstr>
      <vt:lpstr>REFERENCES</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 GOOGLE HOME PROJECT</dc:title>
  <dc:creator>Gundu,Pooja</dc:creator>
  <cp:lastModifiedBy>Gundu,Pooja</cp:lastModifiedBy>
  <cp:revision>69</cp:revision>
  <dcterms:created xsi:type="dcterms:W3CDTF">2020-04-17T21:11:28Z</dcterms:created>
  <dcterms:modified xsi:type="dcterms:W3CDTF">2020-04-19T19:49:23Z</dcterms:modified>
</cp:coreProperties>
</file>