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5524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268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4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302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36267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58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42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85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54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057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4/19/2020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596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4/19/2020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591755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github.com/alekhyajaddu/alexa-projec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15647"/>
            <a:ext cx="10535695" cy="5873942"/>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964813"/>
            <a:ext cx="7729728" cy="1188720"/>
          </a:xfrm>
        </p:spPr>
        <p:txBody>
          <a:bodyPr/>
          <a:lstStyle/>
          <a:p>
            <a:r>
              <a:rPr lang="en-US" dirty="0" smtClean="0">
                <a:solidFill>
                  <a:srgbClr val="0070C0"/>
                </a:solidFill>
              </a:rPr>
              <a:t>Alexa Speech Detection</a:t>
            </a:r>
            <a:endParaRPr lang="en-US" dirty="0">
              <a:solidFill>
                <a:srgbClr val="0070C0"/>
              </a:solidFill>
            </a:endParaRPr>
          </a:p>
        </p:txBody>
      </p:sp>
      <p:sp>
        <p:nvSpPr>
          <p:cNvPr id="5" name="TextBox 4"/>
          <p:cNvSpPr txBox="1"/>
          <p:nvPr/>
        </p:nvSpPr>
        <p:spPr>
          <a:xfrm flipH="1">
            <a:off x="2562609" y="2807468"/>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822101" y="4556444"/>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7164128" y="4556444"/>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3164266" y="3703023"/>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7344250" y="3716213"/>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921238" y="6387738"/>
            <a:ext cx="2050869"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
        <p:nvSpPr>
          <p:cNvPr id="4" name="Rectangle 3"/>
          <p:cNvSpPr/>
          <p:nvPr/>
        </p:nvSpPr>
        <p:spPr>
          <a:xfrm>
            <a:off x="2123302" y="2680496"/>
            <a:ext cx="7945395" cy="27601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does it work?</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56" y="2449504"/>
            <a:ext cx="8829887" cy="3802412"/>
          </a:xfrm>
          <a:prstGeom prst="rect">
            <a:avLst/>
          </a:prstGeom>
        </p:spPr>
      </p:pic>
      <p:sp>
        <p:nvSpPr>
          <p:cNvPr id="4" name="TextBox 3"/>
          <p:cNvSpPr txBox="1"/>
          <p:nvPr/>
        </p:nvSpPr>
        <p:spPr>
          <a:xfrm>
            <a:off x="10049853" y="6544491"/>
            <a:ext cx="2020227"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b="1" dirty="0"/>
              <a:t>AWS Lambda</a:t>
            </a:r>
            <a:r>
              <a:rPr lang="en-US" sz="2000" dirty="0"/>
              <a:t> is an event-driven, </a:t>
            </a:r>
            <a:r>
              <a:rPr lang="en-US" sz="2000" dirty="0" smtClean="0"/>
              <a:t>server-less </a:t>
            </a:r>
            <a:r>
              <a:rPr lang="en-US" sz="2000" dirty="0"/>
              <a:t>computing platform provided by </a:t>
            </a:r>
            <a:r>
              <a:rPr lang="en-US" sz="2000" dirty="0" smtClean="0"/>
              <a:t>Amazon</a:t>
            </a:r>
            <a:r>
              <a:rPr lang="en-US" sz="2000" dirty="0"/>
              <a:t> as a part of Amazon Web Services</a:t>
            </a:r>
            <a:r>
              <a:rPr lang="en-US" sz="2000" dirty="0" smtClean="0"/>
              <a:t>.</a:t>
            </a:r>
          </a:p>
          <a:p>
            <a:r>
              <a:rPr lang="en-US" sz="2000" dirty="0"/>
              <a:t>The purpose of Lambda</a:t>
            </a:r>
            <a:r>
              <a:rPr lang="en-US" sz="2000" dirty="0" smtClean="0"/>
              <a:t>, </a:t>
            </a:r>
            <a:r>
              <a:rPr lang="en-US" sz="2000" dirty="0"/>
              <a:t>is to simplify building smaller, on-demand applications that are responsive to events and new information. </a:t>
            </a:r>
            <a:endParaRPr lang="en-US" sz="2000" dirty="0" smtClean="0"/>
          </a:p>
          <a:p>
            <a:r>
              <a:rPr lang="en-US" sz="2000" dirty="0"/>
              <a:t> AWS Lambda can also be used to automatically provision back-end services triggered by custom HTTP </a:t>
            </a:r>
            <a:r>
              <a:rPr lang="en-US" sz="2000" dirty="0" smtClean="0"/>
              <a:t>requests.</a:t>
            </a:r>
          </a:p>
          <a:p>
            <a:r>
              <a:rPr lang="en-US" sz="2000" dirty="0"/>
              <a:t>AWS Lambda supports code written in several languages, including Node.js, Java, and Python</a:t>
            </a:r>
            <a:r>
              <a:rPr lang="en-US" sz="2000" dirty="0" smtClean="0"/>
              <a:t>.</a:t>
            </a:r>
          </a:p>
        </p:txBody>
      </p:sp>
      <p:sp>
        <p:nvSpPr>
          <p:cNvPr id="5" name="TextBox 4"/>
          <p:cNvSpPr txBox="1"/>
          <p:nvPr/>
        </p:nvSpPr>
        <p:spPr>
          <a:xfrm>
            <a:off x="9888584" y="6426926"/>
            <a:ext cx="207699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1449624" y="2714603"/>
            <a:ext cx="9292207" cy="3130143"/>
          </a:xfrm>
        </p:spPr>
        <p:txBody>
          <a:bodyPr>
            <a:normAutofit/>
          </a:bodyPr>
          <a:lstStyle/>
          <a:p>
            <a:r>
              <a:rPr lang="en-US" sz="2000" dirty="0" smtClean="0"/>
              <a:t>Endpoint </a:t>
            </a:r>
            <a:r>
              <a:rPr lang="en-US" sz="2000" dirty="0"/>
              <a:t>links the intents and utterances that you have set up in the Amazon Developer console to the lambda function which will control how your skill responds to that intent from the user</a:t>
            </a:r>
            <a:r>
              <a:rPr lang="en-US" sz="2000" dirty="0" smtClean="0"/>
              <a:t>.</a:t>
            </a:r>
          </a:p>
          <a:p>
            <a:r>
              <a:rPr lang="en-US" sz="2000" dirty="0"/>
              <a:t>At the top of the page you will now have an ARN </a:t>
            </a:r>
            <a:r>
              <a:rPr lang="en-US" sz="2000" dirty="0" smtClean="0"/>
              <a:t>(Application Reference Number). </a:t>
            </a:r>
            <a:r>
              <a:rPr lang="en-US" sz="2000" dirty="0"/>
              <a:t>Copy this </a:t>
            </a:r>
            <a:r>
              <a:rPr lang="en-US" sz="2000" dirty="0" smtClean="0"/>
              <a:t>ARN.</a:t>
            </a:r>
          </a:p>
          <a:p>
            <a:r>
              <a:rPr lang="en-US" sz="2000" dirty="0"/>
              <a:t>Head back to the Alexa Developer Console. Under the Endpoints menu, paste in the ARN next to Default region</a:t>
            </a:r>
            <a:r>
              <a:rPr lang="en-US" sz="2000" dirty="0" smtClean="0"/>
              <a:t>.</a:t>
            </a:r>
          </a:p>
          <a:p>
            <a:r>
              <a:rPr lang="en-US" sz="2000" dirty="0" smtClean="0"/>
              <a:t>Save endpoints.</a:t>
            </a:r>
            <a:endParaRPr lang="en-US" sz="2000" dirty="0"/>
          </a:p>
        </p:txBody>
      </p:sp>
      <p:sp>
        <p:nvSpPr>
          <p:cNvPr id="4" name="TextBox 3"/>
          <p:cNvSpPr txBox="1"/>
          <p:nvPr/>
        </p:nvSpPr>
        <p:spPr>
          <a:xfrm>
            <a:off x="9784080" y="6439989"/>
            <a:ext cx="216843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After connecting,</a:t>
            </a:r>
            <a:r>
              <a:rPr lang="en-US" sz="2000" dirty="0"/>
              <a:t> Alexa skill to a Lambda </a:t>
            </a:r>
            <a:r>
              <a:rPr lang="en-US" sz="2000" dirty="0" smtClean="0"/>
              <a:t>function, Lambda executes </a:t>
            </a:r>
            <a:r>
              <a:rPr lang="en-US" sz="2000" dirty="0"/>
              <a:t>it in response to Alexa voice </a:t>
            </a:r>
            <a:r>
              <a:rPr lang="en-US" sz="2000" dirty="0" smtClean="0"/>
              <a:t>interactions.</a:t>
            </a:r>
          </a:p>
          <a:p>
            <a:r>
              <a:rPr lang="en-US" sz="2000" dirty="0"/>
              <a:t>Alexa communicates with your service via a request-response mechanism </a:t>
            </a:r>
            <a:r>
              <a:rPr lang="en-US" sz="2000" dirty="0" smtClean="0"/>
              <a:t>using HTTP over TLS. </a:t>
            </a:r>
            <a:endParaRPr lang="en-US" sz="2000" dirty="0"/>
          </a:p>
          <a:p>
            <a:r>
              <a:rPr lang="en-US" sz="2000" dirty="0" smtClean="0"/>
              <a:t>When </a:t>
            </a:r>
            <a:r>
              <a:rPr lang="en-US" sz="2000" dirty="0"/>
              <a:t>a user interacts with an Alexa skill, your service receives a request containing a JSON </a:t>
            </a:r>
            <a:r>
              <a:rPr lang="en-US" sz="2000" dirty="0" smtClean="0"/>
              <a:t>body.</a:t>
            </a:r>
          </a:p>
          <a:p>
            <a:r>
              <a:rPr lang="en-US" sz="2000" dirty="0" smtClean="0"/>
              <a:t> </a:t>
            </a:r>
            <a:r>
              <a:rPr lang="en-US" sz="2000" dirty="0"/>
              <a:t>The request body contains the parameters necessary for the service to perform its logic and generate a JSON-formatted </a:t>
            </a:r>
            <a:r>
              <a:rPr lang="en-US" sz="2000" dirty="0" smtClean="0"/>
              <a:t>response.</a:t>
            </a:r>
            <a:endParaRPr lang="en-US" sz="2000" dirty="0"/>
          </a:p>
        </p:txBody>
      </p:sp>
      <p:sp>
        <p:nvSpPr>
          <p:cNvPr id="7" name="TextBox 6"/>
          <p:cNvSpPr txBox="1"/>
          <p:nvPr/>
        </p:nvSpPr>
        <p:spPr>
          <a:xfrm>
            <a:off x="9692641" y="6453051"/>
            <a:ext cx="2129246"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a:t> Amazon Echo smart speakers developed by Amazon Lab126. </a:t>
            </a:r>
            <a:endParaRPr lang="en-US" sz="2000" dirty="0" smtClean="0"/>
          </a:p>
          <a:p>
            <a:r>
              <a:rPr lang="en-US" sz="2000" dirty="0" smtClean="0"/>
              <a:t>It </a:t>
            </a:r>
            <a:r>
              <a:rPr lang="en-US" sz="2000" dirty="0"/>
              <a:t>is capable of voice interaction, music </a:t>
            </a:r>
            <a:r>
              <a:rPr lang="en-US" sz="2000" dirty="0" smtClean="0"/>
              <a:t>playback, providing </a:t>
            </a:r>
            <a:r>
              <a:rPr lang="en-US" sz="2000" dirty="0"/>
              <a:t>weather, traffic, sports, and other real-time information, such as news</a:t>
            </a:r>
            <a:r>
              <a:rPr lang="en-US" sz="2000" dirty="0" smtClean="0"/>
              <a:t>.</a:t>
            </a:r>
            <a:endParaRPr lang="en-US" sz="2000" baseline="30000" dirty="0" smtClean="0"/>
          </a:p>
          <a:p>
            <a:r>
              <a:rPr lang="en-US" sz="2000" dirty="0"/>
              <a:t> Alexa can also control several smart devices using itself as a </a:t>
            </a:r>
            <a:r>
              <a:rPr lang="en-US" sz="2000" dirty="0" smtClean="0"/>
              <a:t>home </a:t>
            </a:r>
            <a:r>
              <a:rPr lang="en-US" sz="2000" dirty="0"/>
              <a:t>automation system. Users are able to extend the Alexa capabilities by installing "</a:t>
            </a:r>
            <a:r>
              <a:rPr lang="en-US" sz="2000" dirty="0" smtClean="0"/>
              <a:t>skills“.</a:t>
            </a:r>
          </a:p>
          <a:p>
            <a:r>
              <a:rPr lang="en-US" sz="2000" dirty="0"/>
              <a:t>Amazon had over 90,000 functions ("skills") available for users to download on their Alexa-enabled </a:t>
            </a:r>
            <a:r>
              <a:rPr lang="en-US" sz="2000" dirty="0" smtClean="0"/>
              <a:t>devices.</a:t>
            </a:r>
            <a:endParaRPr lang="en-US" sz="2000" dirty="0"/>
          </a:p>
        </p:txBody>
      </p:sp>
      <p:sp>
        <p:nvSpPr>
          <p:cNvPr id="4" name="TextBox 3"/>
          <p:cNvSpPr txBox="1"/>
          <p:nvPr/>
        </p:nvSpPr>
        <p:spPr>
          <a:xfrm>
            <a:off x="10049853" y="6400800"/>
            <a:ext cx="1798158"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Applications of Alexa</a:t>
            </a:r>
            <a:endParaRPr lang="en-US" dirty="0">
              <a:solidFill>
                <a:srgbClr val="0070C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64" t="3130" r="3021" b="10702"/>
          <a:stretch/>
        </p:blipFill>
        <p:spPr>
          <a:xfrm>
            <a:off x="1445976" y="2384853"/>
            <a:ext cx="9300048" cy="3905797"/>
          </a:xfrm>
        </p:spPr>
      </p:pic>
      <p:sp>
        <p:nvSpPr>
          <p:cNvPr id="3" name="TextBox 2"/>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70885"/>
            <a:ext cx="7729728" cy="1188720"/>
          </a:xfrm>
        </p:spPr>
        <p:txBody>
          <a:bodyPr/>
          <a:lstStyle/>
          <a:p>
            <a:r>
              <a:rPr lang="en-US" sz="4000" dirty="0" smtClean="0">
                <a:solidFill>
                  <a:srgbClr val="0070C0"/>
                </a:solidFill>
              </a:rPr>
              <a:t>CONCLUSION</a:t>
            </a:r>
            <a:endParaRPr lang="en-US" sz="4000" dirty="0">
              <a:solidFill>
                <a:srgbClr val="0070C0"/>
              </a:solidFill>
            </a:endParaRPr>
          </a:p>
        </p:txBody>
      </p:sp>
      <p:sp>
        <p:nvSpPr>
          <p:cNvPr id="3" name="Content Placeholder 2"/>
          <p:cNvSpPr>
            <a:spLocks noGrp="1"/>
          </p:cNvSpPr>
          <p:nvPr>
            <p:ph idx="1"/>
          </p:nvPr>
        </p:nvSpPr>
        <p:spPr>
          <a:xfrm>
            <a:off x="1394129" y="2594653"/>
            <a:ext cx="9403742" cy="2768179"/>
          </a:xfrm>
        </p:spPr>
        <p:txBody>
          <a:bodyPr/>
          <a:lstStyle/>
          <a:p>
            <a:r>
              <a:rPr lang="en-US" sz="2000" dirty="0" smtClean="0"/>
              <a:t>Amazon Echo is a big step forward when it comes to voice controlled technology.</a:t>
            </a:r>
          </a:p>
          <a:p>
            <a:pPr marL="0" indent="0">
              <a:buNone/>
            </a:pPr>
            <a:endParaRPr lang="en-US" sz="2000" dirty="0" smtClean="0"/>
          </a:p>
          <a:p>
            <a:r>
              <a:rPr lang="en-US" sz="2000" dirty="0" smtClean="0"/>
              <a:t>As the technology continues to improve you can do a lot of things with Alexa</a:t>
            </a:r>
          </a:p>
          <a:p>
            <a:endParaRPr lang="en-US" sz="2000" dirty="0" smtClean="0"/>
          </a:p>
          <a:p>
            <a:r>
              <a:rPr lang="en-US" sz="2000" dirty="0"/>
              <a:t>The main focus </a:t>
            </a:r>
            <a:r>
              <a:rPr lang="en-US" sz="2000" dirty="0" smtClean="0"/>
              <a:t>for</a:t>
            </a:r>
            <a:r>
              <a:rPr lang="en-US" sz="2000" dirty="0"/>
              <a:t> </a:t>
            </a:r>
            <a:r>
              <a:rPr lang="en-US" sz="2000" dirty="0" smtClean="0"/>
              <a:t>Amazon</a:t>
            </a:r>
            <a:r>
              <a:rPr lang="en-US" sz="2000" dirty="0"/>
              <a:t> in the near </a:t>
            </a:r>
            <a:r>
              <a:rPr lang="en-US" sz="2000" dirty="0" smtClean="0"/>
              <a:t>Future is </a:t>
            </a:r>
            <a:r>
              <a:rPr lang="en-US" sz="2000" dirty="0"/>
              <a:t>on making </a:t>
            </a:r>
            <a:r>
              <a:rPr lang="en-US" sz="2000" b="1" dirty="0"/>
              <a:t>Alexa's</a:t>
            </a:r>
            <a:r>
              <a:rPr lang="en-US" sz="2000" dirty="0"/>
              <a:t> capabilities, suggestions and language more natural and tailored to us. That could mean infinitely smarter conversational skills, personalized suggestions </a:t>
            </a:r>
            <a:endParaRPr lang="en-US" sz="2000" dirty="0" smtClean="0"/>
          </a:p>
          <a:p>
            <a:endParaRPr lang="en-US" dirty="0"/>
          </a:p>
        </p:txBody>
      </p:sp>
      <p:sp>
        <p:nvSpPr>
          <p:cNvPr id="4" name="TextBox 3"/>
          <p:cNvSpPr txBox="1"/>
          <p:nvPr/>
        </p:nvSpPr>
        <p:spPr>
          <a:xfrm>
            <a:off x="10293532" y="6492240"/>
            <a:ext cx="1698172" cy="323165"/>
          </a:xfrm>
          <a:prstGeom prst="rect">
            <a:avLst/>
          </a:prstGeom>
          <a:noFill/>
        </p:spPr>
        <p:txBody>
          <a:bodyPr wrap="square" rtlCol="0">
            <a:spAutoFit/>
          </a:bodyPr>
          <a:lstStyle/>
          <a:p>
            <a:r>
              <a:rPr lang="en-US" sz="1500" dirty="0" smtClean="0">
                <a:solidFill>
                  <a:srgbClr val="0070C0"/>
                </a:solidFill>
              </a:rPr>
              <a:t>Pooja</a:t>
            </a:r>
            <a:r>
              <a:rPr lang="en-US" sz="1500" dirty="0" smtClean="0"/>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80" y="477432"/>
            <a:ext cx="9404723" cy="1400530"/>
          </a:xfrm>
        </p:spPr>
        <p:txBody>
          <a:bodyPr>
            <a:normAutofit/>
          </a:bodyPr>
          <a:lstStyle/>
          <a:p>
            <a:r>
              <a:rPr lang="en-US" sz="3200" dirty="0" smtClean="0">
                <a:solidFill>
                  <a:srgbClr val="0070C0"/>
                </a:solidFill>
              </a:rPr>
              <a:t>REFERENCES</a:t>
            </a:r>
            <a:endParaRPr lang="en-US" sz="3200" dirty="0">
              <a:solidFill>
                <a:srgbClr val="0070C0"/>
              </a:solidFill>
            </a:endParaRPr>
          </a:p>
        </p:txBody>
      </p:sp>
      <p:sp>
        <p:nvSpPr>
          <p:cNvPr id="3" name="Content Placeholder 2"/>
          <p:cNvSpPr>
            <a:spLocks noGrp="1"/>
          </p:cNvSpPr>
          <p:nvPr>
            <p:ph idx="1"/>
          </p:nvPr>
        </p:nvSpPr>
        <p:spPr>
          <a:xfrm>
            <a:off x="534901" y="2096413"/>
            <a:ext cx="11032082" cy="3649479"/>
          </a:xfrm>
        </p:spPr>
        <p:txBody>
          <a:bodyPr/>
          <a:lstStyle/>
          <a:p>
            <a:pPr>
              <a:buFont typeface="Wingdings" panose="05000000000000000000" pitchFamily="2" charset="2"/>
              <a:buChar char="Ø"/>
            </a:pPr>
            <a:r>
              <a:rPr lang="en-US" sz="2400" dirty="0">
                <a:solidFill>
                  <a:schemeClr val="tx1"/>
                </a:solidFill>
                <a:hlinkClick r:id="rId2"/>
              </a:rPr>
              <a:t>https://</a:t>
            </a:r>
            <a:r>
              <a:rPr lang="en-US" sz="2400" dirty="0" smtClean="0">
                <a:solidFill>
                  <a:schemeClr val="tx1"/>
                </a:solidFill>
                <a:hlinkClick r:id="rId2"/>
              </a:rPr>
              <a:t>github.com/profcase/skill-bearcat-buddy</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3"/>
              </a:rPr>
              <a:t>https://github.com/blondiebits/code-in-5</a:t>
            </a:r>
            <a:endParaRPr lang="en-US" sz="2400" dirty="0" smtClean="0">
              <a:solidFill>
                <a:schemeClr val="tx1"/>
              </a:solidFill>
              <a:hlinkClick r:id="rId4"/>
            </a:endParaRPr>
          </a:p>
          <a:p>
            <a:pPr>
              <a:buFont typeface="Wingdings" panose="05000000000000000000" pitchFamily="2" charset="2"/>
              <a:buChar char="Ø"/>
            </a:pPr>
            <a:r>
              <a:rPr lang="en-US" sz="2400" dirty="0" smtClean="0">
                <a:solidFill>
                  <a:schemeClr val="tx1"/>
                </a:solidFill>
                <a:hlinkClick r:id="rId4"/>
              </a:rPr>
              <a:t>https://developer.amazon.com/alexa</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hlinkClick r:id="rId5"/>
              </a:rPr>
              <a:t>https://aws.amazon.com</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6"/>
              </a:rPr>
              <a:t>https://</a:t>
            </a:r>
            <a:r>
              <a:rPr lang="en-US" sz="2400" dirty="0" smtClean="0">
                <a:solidFill>
                  <a:schemeClr val="tx1"/>
                </a:solidFill>
                <a:hlinkClick r:id="rId6"/>
              </a:rPr>
              <a:t>en.wikipedia.org/wiki/Amazon_Alexa</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7"/>
              </a:rPr>
              <a:t>https://</a:t>
            </a:r>
            <a:r>
              <a:rPr lang="en-US" sz="2400" dirty="0" smtClean="0">
                <a:solidFill>
                  <a:schemeClr val="tx1"/>
                </a:solidFill>
                <a:hlinkClick r:id="rId7"/>
              </a:rPr>
              <a:t>www.youtube.com/watch?v=d12DhlFVERc</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8"/>
              </a:rPr>
              <a:t>https://</a:t>
            </a:r>
            <a:r>
              <a:rPr lang="en-US" sz="2400" dirty="0" smtClean="0">
                <a:solidFill>
                  <a:schemeClr val="tx1"/>
                </a:solidFill>
                <a:hlinkClick r:id="rId8"/>
              </a:rPr>
              <a:t>www.youtube.com/watch?v=5zsKViLKhi0</a:t>
            </a:r>
            <a:endParaRPr lang="en-US" sz="2400" dirty="0" smtClean="0">
              <a:solidFill>
                <a:schemeClr val="tx1"/>
              </a:solidFill>
            </a:endParaRPr>
          </a:p>
          <a:p>
            <a:pPr>
              <a:buFont typeface="Wingdings" panose="05000000000000000000" pitchFamily="2" charset="2"/>
              <a:buChar char="Ø"/>
            </a:pPr>
            <a:endParaRPr lang="en-US" dirty="0"/>
          </a:p>
        </p:txBody>
      </p:sp>
      <p:sp>
        <p:nvSpPr>
          <p:cNvPr id="4" name="TextBox 3"/>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488" y="194309"/>
            <a:ext cx="8870859" cy="817531"/>
          </a:xfrm>
        </p:spPr>
        <p:txBody>
          <a:bodyPr>
            <a:normAutofit fontScale="90000"/>
          </a:bodyPr>
          <a:lstStyle/>
          <a:p>
            <a:pPr algn="l"/>
            <a:r>
              <a:rPr lang="en-US" sz="3100" b="1" dirty="0" smtClean="0">
                <a:solidFill>
                  <a:srgbClr val="0070C0"/>
                </a:solidFill>
              </a:rPr>
              <a:t>TEAM MEMBERS:</a:t>
            </a:r>
            <a:r>
              <a:rPr lang="en-US" sz="2200" dirty="0" smtClean="0">
                <a:solidFill>
                  <a:schemeClr val="accent5">
                    <a:lumMod val="50000"/>
                  </a:schemeClr>
                </a:solidFill>
              </a:rPr>
              <a:t/>
            </a:r>
            <a:br>
              <a:rPr lang="en-US" sz="2200" dirty="0" smtClean="0">
                <a:solidFill>
                  <a:schemeClr val="accent5">
                    <a:lumMod val="50000"/>
                  </a:schemeClr>
                </a:solidFill>
              </a:rPr>
            </a:br>
            <a:endParaRPr lang="en-US" sz="2200" dirty="0">
              <a:solidFill>
                <a:schemeClr val="accent5">
                  <a:lumMod val="50000"/>
                </a:schemeClr>
              </a:solidFill>
            </a:endParaRPr>
          </a:p>
        </p:txBody>
      </p:sp>
      <p:sp>
        <p:nvSpPr>
          <p:cNvPr id="3" name="Content Placeholder 2"/>
          <p:cNvSpPr>
            <a:spLocks noGrp="1"/>
          </p:cNvSpPr>
          <p:nvPr>
            <p:ph idx="1"/>
          </p:nvPr>
        </p:nvSpPr>
        <p:spPr>
          <a:xfrm>
            <a:off x="1296488" y="1011840"/>
            <a:ext cx="9305609" cy="5621265"/>
          </a:xfrm>
        </p:spPr>
        <p:txBody>
          <a:bodyPr/>
          <a:lstStyle/>
          <a:p>
            <a:pPr marL="0" indent="0">
              <a:buNone/>
            </a:pPr>
            <a:r>
              <a:rPr lang="en-US" dirty="0" smtClean="0">
                <a:ln w="0"/>
                <a:solidFill>
                  <a:schemeClr val="tx1"/>
                </a:solidFill>
                <a:effectLst>
                  <a:outerShdw blurRad="38100" dist="19050" dir="2700000" algn="tl" rotWithShape="0">
                    <a:schemeClr val="dk1">
                      <a:alpha val="40000"/>
                    </a:schemeClr>
                  </a:outerShdw>
                </a:effectLst>
              </a:rPr>
              <a:t>Annie </a:t>
            </a:r>
            <a:r>
              <a:rPr lang="en-US" dirty="0">
                <a:ln w="0"/>
                <a:solidFill>
                  <a:schemeClr val="tx1"/>
                </a:solidFill>
                <a:effectLst>
                  <a:outerShdw blurRad="38100" dist="19050" dir="2700000" algn="tl" rotWithShape="0">
                    <a:schemeClr val="dk1">
                      <a:alpha val="40000"/>
                    </a:schemeClr>
                  </a:outerShdw>
                </a:effectLst>
              </a:rPr>
              <a:t>S</a:t>
            </a:r>
            <a:r>
              <a:rPr lang="en-US" dirty="0" smtClean="0">
                <a:ln w="0"/>
                <a:solidFill>
                  <a:schemeClr val="tx1"/>
                </a:solidFill>
                <a:effectLst>
                  <a:outerShdw blurRad="38100" dist="19050" dir="2700000" algn="tl" rotWithShape="0">
                    <a:schemeClr val="dk1">
                      <a:alpha val="40000"/>
                    </a:schemeClr>
                  </a:outerShdw>
                </a:effectLst>
              </a:rPr>
              <a:t>amarpitha </a:t>
            </a:r>
            <a:r>
              <a:rPr lang="en-US" dirty="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handolu                                                                 Alekhya  Jaddu</a:t>
            </a:r>
            <a:endParaRPr lang="en-US" dirty="0">
              <a:ln w="0"/>
              <a:solidFill>
                <a:schemeClr val="tx1"/>
              </a:solidFill>
              <a:effectLst>
                <a:outerShdw blurRad="38100" dist="19050" dir="2700000" algn="tl" rotWithShape="0">
                  <a:schemeClr val="dk1">
                    <a:alpha val="40000"/>
                  </a:schemeClr>
                </a:outerShdw>
              </a:effectLst>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ln w="0"/>
                <a:solidFill>
                  <a:schemeClr val="tx1"/>
                </a:solidFill>
                <a:effectLst>
                  <a:outerShdw blurRad="38100" dist="19050" dir="2700000" algn="tl" rotWithShape="0">
                    <a:schemeClr val="dk1">
                      <a:alpha val="40000"/>
                    </a:schemeClr>
                  </a:outerShdw>
                </a:effectLst>
              </a:rPr>
              <a:t>             Gundu Pooja                                                                        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840451" y="1768833"/>
            <a:ext cx="1841862" cy="19292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893848" y="4511215"/>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680430" y="4541571"/>
            <a:ext cx="2001883" cy="201397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720148" y="1768833"/>
            <a:ext cx="2181497" cy="1959429"/>
          </a:xfrm>
          <a:prstGeom prst="rect">
            <a:avLst/>
          </a:prstGeom>
        </p:spPr>
      </p:pic>
      <p:sp>
        <p:nvSpPr>
          <p:cNvPr id="8" name="Rectangle 7"/>
          <p:cNvSpPr/>
          <p:nvPr/>
        </p:nvSpPr>
        <p:spPr>
          <a:xfrm>
            <a:off x="5093259" y="228887"/>
            <a:ext cx="4969024" cy="369332"/>
          </a:xfrm>
          <a:prstGeom prst="rect">
            <a:avLst/>
          </a:prstGeom>
        </p:spPr>
        <p:txBody>
          <a:bodyPr wrap="square">
            <a:spAutoFit/>
          </a:bodyPr>
          <a:lstStyle/>
          <a:p>
            <a:r>
              <a:rPr lang="en-US" dirty="0">
                <a:solidFill>
                  <a:schemeClr val="accent5">
                    <a:lumMod val="50000"/>
                  </a:schemeClr>
                </a:solidFill>
              </a:rPr>
              <a:t>(</a:t>
            </a:r>
            <a:r>
              <a:rPr lang="en-US" dirty="0">
                <a:hlinkClick r:id="rId6"/>
              </a:rPr>
              <a:t>https://github.com/alekhyajaddu/alexa-project</a:t>
            </a:r>
            <a:r>
              <a:rPr lang="en-US" dirty="0">
                <a:solidFill>
                  <a:schemeClr val="accent5">
                    <a:lumMod val="50000"/>
                  </a:schemeClr>
                </a:solidFill>
              </a:rPr>
              <a:t>)</a:t>
            </a:r>
            <a:endParaRPr lang="en-US" dirty="0"/>
          </a:p>
        </p:txBody>
      </p:sp>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a:t>
            </a:r>
            <a:r>
              <a:rPr lang="en-US" sz="3200" dirty="0" smtClean="0">
                <a:solidFill>
                  <a:srgbClr val="92D050"/>
                </a:solidFill>
              </a:rPr>
              <a:t>Does It Work?</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575074" y="6453051"/>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0288" y="452719"/>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92D05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2" name="TextBox 1"/>
          <p:cNvSpPr txBox="1"/>
          <p:nvPr/>
        </p:nvSpPr>
        <p:spPr>
          <a:xfrm>
            <a:off x="9640389" y="6431278"/>
            <a:ext cx="2129245" cy="646331"/>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a:t>
            </a:r>
            <a:r>
              <a:rPr lang="en-US" dirty="0" smtClean="0">
                <a:solidFill>
                  <a:srgbClr val="0070C0"/>
                </a:solidFill>
              </a:rPr>
              <a:t>i</a:t>
            </a:r>
            <a:endParaRPr lang="en-US" dirty="0">
              <a:solidFill>
                <a:srgbClr val="0070C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a:t>
            </a:r>
            <a:r>
              <a:rPr lang="en-US" dirty="0" smtClean="0">
                <a:solidFill>
                  <a:srgbClr val="00B0F0"/>
                </a:solidFill>
              </a:rPr>
              <a:t> </a:t>
            </a:r>
            <a:r>
              <a:rPr lang="en-US" dirty="0" smtClean="0">
                <a:solidFill>
                  <a:srgbClr val="0070C0"/>
                </a:solidFill>
              </a:rPr>
              <a:t>Alexa</a:t>
            </a:r>
            <a:endParaRPr lang="en-US" dirty="0">
              <a:solidFill>
                <a:srgbClr val="0070C0"/>
              </a:solidFill>
            </a:endParaRPr>
          </a:p>
        </p:txBody>
      </p:sp>
      <p:sp>
        <p:nvSpPr>
          <p:cNvPr id="3" name="Content Placeholder 2"/>
          <p:cNvSpPr>
            <a:spLocks noGrp="1"/>
          </p:cNvSpPr>
          <p:nvPr>
            <p:ph idx="1"/>
          </p:nvPr>
        </p:nvSpPr>
        <p:spPr>
          <a:xfrm>
            <a:off x="646111" y="2743199"/>
            <a:ext cx="7256918" cy="3618411"/>
          </a:xfrm>
        </p:spPr>
        <p:txBody>
          <a:bodyPr/>
          <a:lstStyle/>
          <a:p>
            <a:pPr marL="0" indent="0">
              <a:buNone/>
            </a:pPr>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9875520" y="6361611"/>
            <a:ext cx="2024742"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endParaRPr lang="en-US" sz="1500"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807" y="2262319"/>
            <a:ext cx="3416114" cy="3572558"/>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1462959" y="2633991"/>
            <a:ext cx="9266082" cy="3727621"/>
          </a:xfrm>
        </p:spPr>
        <p:txBody>
          <a:bodyPr/>
          <a:lstStyle/>
          <a:p>
            <a:r>
              <a:rPr lang="en-US" sz="2400" dirty="0" smtClean="0"/>
              <a:t>The </a:t>
            </a:r>
            <a:r>
              <a:rPr lang="en-US" sz="2400" dirty="0"/>
              <a:t>past decade has been dominated by touch screen devices, but a new revolution is brewing voice-controlled systems powered by Artificial </a:t>
            </a:r>
            <a:r>
              <a:rPr lang="en-US" sz="2400" dirty="0" smtClean="0"/>
              <a:t>Intelligence.</a:t>
            </a:r>
          </a:p>
          <a:p>
            <a:r>
              <a:rPr lang="en-US" sz="2400" dirty="0" smtClean="0">
                <a:solidFill>
                  <a:schemeClr val="tx1"/>
                </a:solidFill>
              </a:rPr>
              <a:t>‘Smart</a:t>
            </a:r>
            <a:r>
              <a:rPr lang="en-US" sz="2400" dirty="0" smtClean="0"/>
              <a:t>’ </a:t>
            </a:r>
            <a:r>
              <a:rPr lang="en-US" sz="2400" dirty="0"/>
              <a:t>and </a:t>
            </a:r>
            <a:r>
              <a:rPr lang="en-US" sz="2400" dirty="0" smtClean="0">
                <a:solidFill>
                  <a:schemeClr val="tx1"/>
                </a:solidFill>
              </a:rPr>
              <a:t>‘connected</a:t>
            </a:r>
            <a:r>
              <a:rPr lang="en-US" sz="2400" dirty="0" smtClean="0"/>
              <a:t>’ </a:t>
            </a:r>
            <a:r>
              <a:rPr lang="en-US" sz="2400" dirty="0"/>
              <a:t>are the two words defining the majority of devices around us today. One of the fastest growing categories with these two features lies with smart </a:t>
            </a:r>
            <a:r>
              <a:rPr lang="en-US" sz="2400" dirty="0" smtClean="0"/>
              <a:t>speakers.</a:t>
            </a:r>
          </a:p>
          <a:p>
            <a:r>
              <a:rPr lang="en-US" sz="2400" dirty="0" smtClean="0"/>
              <a:t>We are controlling everything via virtual assistants instead through apps.</a:t>
            </a:r>
            <a:endParaRPr lang="en-US" sz="2400" dirty="0"/>
          </a:p>
        </p:txBody>
      </p:sp>
      <p:sp>
        <p:nvSpPr>
          <p:cNvPr id="4" name="TextBox 3"/>
          <p:cNvSpPr txBox="1"/>
          <p:nvPr/>
        </p:nvSpPr>
        <p:spPr>
          <a:xfrm>
            <a:off x="9836331" y="6361612"/>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70C0"/>
                </a:solidFill>
              </a:rPr>
              <a:t>Alexa Developer Console</a:t>
            </a:r>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Build Model</a:t>
            </a:r>
            <a:endParaRPr lang="en-US" sz="2400" dirty="0" smtClean="0"/>
          </a:p>
          <a:p>
            <a:pPr>
              <a:buFont typeface="Wingdings" panose="05000000000000000000" pitchFamily="2" charset="2"/>
              <a:buChar char="q"/>
            </a:pPr>
            <a:r>
              <a:rPr lang="en-US" sz="2400" dirty="0" smtClean="0">
                <a:solidFill>
                  <a:srgbClr val="00B050"/>
                </a:solidFill>
              </a:rPr>
              <a:t>Endpoints</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solidFill>
                  <a:srgbClr val="00B050"/>
                </a:solidFill>
                <a:hlinkClick r:id="rId2"/>
              </a:rPr>
              <a:t>https://developer.amazon.com</a:t>
            </a:r>
            <a:endParaRPr lang="en-US" sz="3200" dirty="0" smtClean="0">
              <a:solidFill>
                <a:srgbClr val="00B050"/>
              </a:solidFill>
            </a:endParaRPr>
          </a:p>
          <a:p>
            <a:pPr>
              <a:buFont typeface="Wingdings" panose="05000000000000000000" pitchFamily="2" charset="2"/>
              <a:buChar char="q"/>
            </a:pPr>
            <a:r>
              <a:rPr lang="en-US" sz="3200" u="sng" dirty="0" smtClean="0">
                <a:solidFill>
                  <a:srgbClr val="00B0F0"/>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162903" y="6307574"/>
            <a:ext cx="1933302"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2150076"/>
            <a:ext cx="7831682" cy="3608173"/>
          </a:xfrm>
        </p:spPr>
        <p:txBody>
          <a:bodyPr>
            <a:normAutofit/>
          </a:bodyPr>
          <a:lstStyle/>
          <a:p>
            <a:endParaRPr lang="en-US" sz="2800" dirty="0" smtClean="0"/>
          </a:p>
          <a:p>
            <a:r>
              <a:rPr lang="en-US" sz="2800" dirty="0" smtClean="0"/>
              <a:t>The Alexa Skills Kit provides Self Service APIs and tools that you can use to build Alexa skills</a:t>
            </a:r>
          </a:p>
          <a:p>
            <a:endParaRPr lang="en-US" sz="2800" dirty="0" smtClean="0"/>
          </a:p>
          <a:p>
            <a:r>
              <a:rPr lang="en-US" sz="28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189" y="1322173"/>
            <a:ext cx="4532811" cy="4563291"/>
          </a:xfrm>
          <a:prstGeom prst="rect">
            <a:avLst/>
          </a:prstGeom>
        </p:spPr>
      </p:pic>
      <p:sp>
        <p:nvSpPr>
          <p:cNvPr id="5" name="TextBox 4"/>
          <p:cNvSpPr txBox="1"/>
          <p:nvPr/>
        </p:nvSpPr>
        <p:spPr>
          <a:xfrm>
            <a:off x="10050834" y="6479177"/>
            <a:ext cx="1914743"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SKILLs</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pPr marL="0" indent="0">
              <a:buNone/>
            </a:pPr>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sz="2000" dirty="0" smtClean="0"/>
              <a:t>Build a skill with a custom Interaction Model. This is called Custom Skill.</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9980023" y="6466114"/>
            <a:ext cx="1946366"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1481177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430</TotalTime>
  <Words>806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Parcel</vt:lpstr>
      <vt:lpstr>               </vt:lpstr>
      <vt:lpstr>TEAM MEMBERS: </vt:lpstr>
      <vt:lpstr>AGENDA</vt:lpstr>
      <vt:lpstr> INTRODUCTION</vt:lpstr>
      <vt:lpstr>Amazon Alexa</vt:lpstr>
      <vt:lpstr>Voice-controlled systems</vt:lpstr>
      <vt:lpstr>PowerPoint Presentation</vt:lpstr>
      <vt:lpstr>ALEXA SKILL KIT (ASK)</vt:lpstr>
      <vt:lpstr>ALEXA SKILLs</vt:lpstr>
      <vt:lpstr>Alexa Speech Detection</vt:lpstr>
      <vt:lpstr>How does it work?</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Jaddu,Alekhya</cp:lastModifiedBy>
  <cp:revision>91</cp:revision>
  <dcterms:created xsi:type="dcterms:W3CDTF">2020-04-17T21:11:28Z</dcterms:created>
  <dcterms:modified xsi:type="dcterms:W3CDTF">2020-04-19T21:46:48Z</dcterms:modified>
</cp:coreProperties>
</file>