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5"/>
  </p:notesMasterIdLst>
  <p:sldIdLst>
    <p:sldId id="256" r:id="rId2"/>
    <p:sldId id="258" r:id="rId3"/>
    <p:sldId id="262" r:id="rId4"/>
    <p:sldId id="259"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18475-1F56-4914-ADBE-596BB01395B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553CB7-8473-473D-BC02-16933B13CCEF}">
      <dgm:prSet/>
      <dgm:spPr/>
      <dgm:t>
        <a:bodyPr/>
        <a:lstStyle/>
        <a:p>
          <a:pPr>
            <a:lnSpc>
              <a:spcPct val="100000"/>
            </a:lnSpc>
          </a:pPr>
          <a:r>
            <a:rPr lang="en-US" b="0"/>
            <a:t># CompetitionDistance is distance in meters to the nearest competitor store</a:t>
          </a:r>
          <a:endParaRPr lang="en-US"/>
        </a:p>
      </dgm:t>
    </dgm:pt>
    <dgm:pt modelId="{F1D68695-C5A7-4055-B569-E606FD1D9C07}" type="parTrans" cxnId="{5DAC334F-2684-42FF-8112-2480A502AD89}">
      <dgm:prSet/>
      <dgm:spPr/>
      <dgm:t>
        <a:bodyPr/>
        <a:lstStyle/>
        <a:p>
          <a:endParaRPr lang="en-US"/>
        </a:p>
      </dgm:t>
    </dgm:pt>
    <dgm:pt modelId="{F9A62598-F2A3-4A28-BCD6-9E780CB944AC}" type="sibTrans" cxnId="{5DAC334F-2684-42FF-8112-2480A502AD89}">
      <dgm:prSet/>
      <dgm:spPr/>
      <dgm:t>
        <a:bodyPr/>
        <a:lstStyle/>
        <a:p>
          <a:endParaRPr lang="en-US"/>
        </a:p>
      </dgm:t>
    </dgm:pt>
    <dgm:pt modelId="{CBF7E0A7-6ADF-48FD-8DAE-47F15E56ED72}">
      <dgm:prSet/>
      <dgm:spPr/>
      <dgm:t>
        <a:bodyPr/>
        <a:lstStyle/>
        <a:p>
          <a:pPr>
            <a:lnSpc>
              <a:spcPct val="100000"/>
            </a:lnSpc>
          </a:pPr>
          <a:r>
            <a:rPr lang="en-US" b="0"/>
            <a:t># let's first have a look at its distribution</a:t>
          </a:r>
          <a:endParaRPr lang="en-US"/>
        </a:p>
      </dgm:t>
    </dgm:pt>
    <dgm:pt modelId="{E362F4FB-3B1D-4BEC-88EB-104ABA2CC832}" type="parTrans" cxnId="{44B8D7E7-8ABA-4332-863B-2A429825F13C}">
      <dgm:prSet/>
      <dgm:spPr/>
      <dgm:t>
        <a:bodyPr/>
        <a:lstStyle/>
        <a:p>
          <a:endParaRPr lang="en-US"/>
        </a:p>
      </dgm:t>
    </dgm:pt>
    <dgm:pt modelId="{298162F1-8869-4FF1-9F4D-346DB6D38744}" type="sibTrans" cxnId="{44B8D7E7-8ABA-4332-863B-2A429825F13C}">
      <dgm:prSet/>
      <dgm:spPr/>
      <dgm:t>
        <a:bodyPr/>
        <a:lstStyle/>
        <a:p>
          <a:endParaRPr lang="en-US"/>
        </a:p>
      </dgm:t>
    </dgm:pt>
    <dgm:pt modelId="{C6C07616-EBE0-4497-8A52-131EDA630141}">
      <dgm:prSet/>
      <dgm:spPr/>
      <dgm:t>
        <a:bodyPr/>
        <a:lstStyle/>
        <a:p>
          <a:pPr>
            <a:lnSpc>
              <a:spcPct val="100000"/>
            </a:lnSpc>
          </a:pPr>
          <a:r>
            <a:rPr lang="en-US" b="0"/>
            <a:t>sns.displot(df.CompetitionDistance.dropna())</a:t>
          </a:r>
          <a:endParaRPr lang="en-US"/>
        </a:p>
      </dgm:t>
    </dgm:pt>
    <dgm:pt modelId="{60ECC619-E739-45E4-B5DD-F5A19EDB94ED}" type="parTrans" cxnId="{2F8699EB-7BA9-4559-8CBF-F1F122A644B4}">
      <dgm:prSet/>
      <dgm:spPr/>
      <dgm:t>
        <a:bodyPr/>
        <a:lstStyle/>
        <a:p>
          <a:endParaRPr lang="en-US"/>
        </a:p>
      </dgm:t>
    </dgm:pt>
    <dgm:pt modelId="{E24231C9-DFFF-4240-9109-346F14700A97}" type="sibTrans" cxnId="{2F8699EB-7BA9-4559-8CBF-F1F122A644B4}">
      <dgm:prSet/>
      <dgm:spPr/>
      <dgm:t>
        <a:bodyPr/>
        <a:lstStyle/>
        <a:p>
          <a:endParaRPr lang="en-US"/>
        </a:p>
      </dgm:t>
    </dgm:pt>
    <dgm:pt modelId="{38211093-00CD-4C3A-9F5D-67D4C5F51EFC}">
      <dgm:prSet/>
      <dgm:spPr/>
      <dgm:t>
        <a:bodyPr/>
        <a:lstStyle/>
        <a:p>
          <a:pPr>
            <a:lnSpc>
              <a:spcPct val="100000"/>
            </a:lnSpc>
          </a:pPr>
          <a:r>
            <a:rPr lang="en-US" b="0"/>
            <a:t>plt.title("Distribution of Store Competition Distance")</a:t>
          </a:r>
          <a:endParaRPr lang="en-US"/>
        </a:p>
      </dgm:t>
    </dgm:pt>
    <dgm:pt modelId="{E855E45C-12C8-4E60-BE9D-543B73E982BA}" type="parTrans" cxnId="{A4175A80-4C87-4068-952C-6776CC8582EF}">
      <dgm:prSet/>
      <dgm:spPr/>
      <dgm:t>
        <a:bodyPr/>
        <a:lstStyle/>
        <a:p>
          <a:endParaRPr lang="en-US"/>
        </a:p>
      </dgm:t>
    </dgm:pt>
    <dgm:pt modelId="{E0385617-9B7D-4E68-A6E7-6C0180535C57}" type="sibTrans" cxnId="{A4175A80-4C87-4068-952C-6776CC8582EF}">
      <dgm:prSet/>
      <dgm:spPr/>
      <dgm:t>
        <a:bodyPr/>
        <a:lstStyle/>
        <a:p>
          <a:endParaRPr lang="en-US"/>
        </a:p>
      </dgm:t>
    </dgm:pt>
    <dgm:pt modelId="{E090D6B9-C297-4BCE-95F2-91C774D75D82}" type="pres">
      <dgm:prSet presAssocID="{D3218475-1F56-4914-ADBE-596BB01395BF}" presName="root" presStyleCnt="0">
        <dgm:presLayoutVars>
          <dgm:dir/>
          <dgm:resizeHandles val="exact"/>
        </dgm:presLayoutVars>
      </dgm:prSet>
      <dgm:spPr/>
    </dgm:pt>
    <dgm:pt modelId="{3CFA2E42-7397-4C61-B306-1587D80D7E61}" type="pres">
      <dgm:prSet presAssocID="{DE553CB7-8473-473D-BC02-16933B13CCEF}" presName="compNode" presStyleCnt="0"/>
      <dgm:spPr/>
    </dgm:pt>
    <dgm:pt modelId="{396AAA19-A61F-4E68-A77E-AA2630B18979}" type="pres">
      <dgm:prSet presAssocID="{DE553CB7-8473-473D-BC02-16933B13CCEF}" presName="bgRect" presStyleLbl="bgShp" presStyleIdx="0" presStyleCnt="4"/>
      <dgm:spPr/>
    </dgm:pt>
    <dgm:pt modelId="{5583CC7D-A0A2-4E0D-A096-76EE8872AA99}" type="pres">
      <dgm:prSet presAssocID="{DE553CB7-8473-473D-BC02-16933B13CC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B31F34B6-8F39-425B-8CC9-02084056BFAB}" type="pres">
      <dgm:prSet presAssocID="{DE553CB7-8473-473D-BC02-16933B13CCEF}" presName="spaceRect" presStyleCnt="0"/>
      <dgm:spPr/>
    </dgm:pt>
    <dgm:pt modelId="{00F1776C-FA92-4836-837A-FA0E733A6A8D}" type="pres">
      <dgm:prSet presAssocID="{DE553CB7-8473-473D-BC02-16933B13CCEF}" presName="parTx" presStyleLbl="revTx" presStyleIdx="0" presStyleCnt="4">
        <dgm:presLayoutVars>
          <dgm:chMax val="0"/>
          <dgm:chPref val="0"/>
        </dgm:presLayoutVars>
      </dgm:prSet>
      <dgm:spPr/>
    </dgm:pt>
    <dgm:pt modelId="{85B9B068-3E48-4CB3-9F89-0A4BDC0A7D4C}" type="pres">
      <dgm:prSet presAssocID="{F9A62598-F2A3-4A28-BCD6-9E780CB944AC}" presName="sibTrans" presStyleCnt="0"/>
      <dgm:spPr/>
    </dgm:pt>
    <dgm:pt modelId="{3A08AFC5-152D-41EB-82BE-5B987CD57F65}" type="pres">
      <dgm:prSet presAssocID="{CBF7E0A7-6ADF-48FD-8DAE-47F15E56ED72}" presName="compNode" presStyleCnt="0"/>
      <dgm:spPr/>
    </dgm:pt>
    <dgm:pt modelId="{CD125A01-50AD-478F-9613-805AB32AC0A5}" type="pres">
      <dgm:prSet presAssocID="{CBF7E0A7-6ADF-48FD-8DAE-47F15E56ED72}" presName="bgRect" presStyleLbl="bgShp" presStyleIdx="1" presStyleCnt="4"/>
      <dgm:spPr/>
    </dgm:pt>
    <dgm:pt modelId="{5BBB6B7D-ACA1-4E93-A523-6FB42DDCA3AD}" type="pres">
      <dgm:prSet presAssocID="{CBF7E0A7-6ADF-48FD-8DAE-47F15E56ED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trolley"/>
        </a:ext>
      </dgm:extLst>
    </dgm:pt>
    <dgm:pt modelId="{221B8D6A-EFFF-4AEA-927C-D802887044B1}" type="pres">
      <dgm:prSet presAssocID="{CBF7E0A7-6ADF-48FD-8DAE-47F15E56ED72}" presName="spaceRect" presStyleCnt="0"/>
      <dgm:spPr/>
    </dgm:pt>
    <dgm:pt modelId="{AAE1A80E-F419-4752-9665-FE859F81558C}" type="pres">
      <dgm:prSet presAssocID="{CBF7E0A7-6ADF-48FD-8DAE-47F15E56ED72}" presName="parTx" presStyleLbl="revTx" presStyleIdx="1" presStyleCnt="4">
        <dgm:presLayoutVars>
          <dgm:chMax val="0"/>
          <dgm:chPref val="0"/>
        </dgm:presLayoutVars>
      </dgm:prSet>
      <dgm:spPr/>
    </dgm:pt>
    <dgm:pt modelId="{EA0EF390-6694-4526-BB3C-D9FE6B67A650}" type="pres">
      <dgm:prSet presAssocID="{298162F1-8869-4FF1-9F4D-346DB6D38744}" presName="sibTrans" presStyleCnt="0"/>
      <dgm:spPr/>
    </dgm:pt>
    <dgm:pt modelId="{0F9FAADA-10E2-4FCA-A6B0-D99CBB0FDCE3}" type="pres">
      <dgm:prSet presAssocID="{C6C07616-EBE0-4497-8A52-131EDA630141}" presName="compNode" presStyleCnt="0"/>
      <dgm:spPr/>
    </dgm:pt>
    <dgm:pt modelId="{A5237A33-7C31-4E03-9BEB-A3EF61A6F0A0}" type="pres">
      <dgm:prSet presAssocID="{C6C07616-EBE0-4497-8A52-131EDA630141}" presName="bgRect" presStyleLbl="bgShp" presStyleIdx="2" presStyleCnt="4"/>
      <dgm:spPr/>
    </dgm:pt>
    <dgm:pt modelId="{92B512C0-4E7B-41F6-A474-E9735C7511E2}" type="pres">
      <dgm:prSet presAssocID="{C6C07616-EBE0-4497-8A52-131EDA6301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gloo"/>
        </a:ext>
      </dgm:extLst>
    </dgm:pt>
    <dgm:pt modelId="{C3DE8466-5268-48C8-B064-AA499940EAC7}" type="pres">
      <dgm:prSet presAssocID="{C6C07616-EBE0-4497-8A52-131EDA630141}" presName="spaceRect" presStyleCnt="0"/>
      <dgm:spPr/>
    </dgm:pt>
    <dgm:pt modelId="{3BE7417D-7DB0-4443-A7AC-C0FE2B1FE207}" type="pres">
      <dgm:prSet presAssocID="{C6C07616-EBE0-4497-8A52-131EDA630141}" presName="parTx" presStyleLbl="revTx" presStyleIdx="2" presStyleCnt="4">
        <dgm:presLayoutVars>
          <dgm:chMax val="0"/>
          <dgm:chPref val="0"/>
        </dgm:presLayoutVars>
      </dgm:prSet>
      <dgm:spPr/>
    </dgm:pt>
    <dgm:pt modelId="{437EAE0E-6F8A-49EF-B86B-61131539523B}" type="pres">
      <dgm:prSet presAssocID="{E24231C9-DFFF-4240-9109-346F14700A97}" presName="sibTrans" presStyleCnt="0"/>
      <dgm:spPr/>
    </dgm:pt>
    <dgm:pt modelId="{99E6D4DD-F922-45AF-B4E2-5D75C8464736}" type="pres">
      <dgm:prSet presAssocID="{38211093-00CD-4C3A-9F5D-67D4C5F51EFC}" presName="compNode" presStyleCnt="0"/>
      <dgm:spPr/>
    </dgm:pt>
    <dgm:pt modelId="{226C8134-A3F0-494E-9F29-D31BB6ACA2C0}" type="pres">
      <dgm:prSet presAssocID="{38211093-00CD-4C3A-9F5D-67D4C5F51EFC}" presName="bgRect" presStyleLbl="bgShp" presStyleIdx="3" presStyleCnt="4" custLinFactNeighborX="0" custLinFactNeighborY="16589"/>
      <dgm:spPr/>
    </dgm:pt>
    <dgm:pt modelId="{1D6EE823-6D6C-4977-8C56-819649E939AA}" type="pres">
      <dgm:prSet presAssocID="{38211093-00CD-4C3A-9F5D-67D4C5F51E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4D09C24-369C-4E62-BDD0-119EC48333F7}" type="pres">
      <dgm:prSet presAssocID="{38211093-00CD-4C3A-9F5D-67D4C5F51EFC}" presName="spaceRect" presStyleCnt="0"/>
      <dgm:spPr/>
    </dgm:pt>
    <dgm:pt modelId="{2857B72E-0E3B-48FF-8306-82A379565654}" type="pres">
      <dgm:prSet presAssocID="{38211093-00CD-4C3A-9F5D-67D4C5F51EFC}" presName="parTx" presStyleLbl="revTx" presStyleIdx="3" presStyleCnt="4">
        <dgm:presLayoutVars>
          <dgm:chMax val="0"/>
          <dgm:chPref val="0"/>
        </dgm:presLayoutVars>
      </dgm:prSet>
      <dgm:spPr/>
    </dgm:pt>
  </dgm:ptLst>
  <dgm:cxnLst>
    <dgm:cxn modelId="{5D1CC227-837E-4E65-B5A5-4BE0F5F1B84E}" type="presOf" srcId="{CBF7E0A7-6ADF-48FD-8DAE-47F15E56ED72}" destId="{AAE1A80E-F419-4752-9665-FE859F81558C}" srcOrd="0" destOrd="0" presId="urn:microsoft.com/office/officeart/2018/2/layout/IconVerticalSolidList"/>
    <dgm:cxn modelId="{DB303C32-9F82-4EF7-9468-569DD32A9806}" type="presOf" srcId="{38211093-00CD-4C3A-9F5D-67D4C5F51EFC}" destId="{2857B72E-0E3B-48FF-8306-82A379565654}" srcOrd="0" destOrd="0" presId="urn:microsoft.com/office/officeart/2018/2/layout/IconVerticalSolidList"/>
    <dgm:cxn modelId="{5DAC334F-2684-42FF-8112-2480A502AD89}" srcId="{D3218475-1F56-4914-ADBE-596BB01395BF}" destId="{DE553CB7-8473-473D-BC02-16933B13CCEF}" srcOrd="0" destOrd="0" parTransId="{F1D68695-C5A7-4055-B569-E606FD1D9C07}" sibTransId="{F9A62598-F2A3-4A28-BCD6-9E780CB944AC}"/>
    <dgm:cxn modelId="{A4175A80-4C87-4068-952C-6776CC8582EF}" srcId="{D3218475-1F56-4914-ADBE-596BB01395BF}" destId="{38211093-00CD-4C3A-9F5D-67D4C5F51EFC}" srcOrd="3" destOrd="0" parTransId="{E855E45C-12C8-4E60-BE9D-543B73E982BA}" sibTransId="{E0385617-9B7D-4E68-A6E7-6C0180535C57}"/>
    <dgm:cxn modelId="{8DEE13D6-8512-47CD-B8CC-86BCE5608A23}" type="presOf" srcId="{DE553CB7-8473-473D-BC02-16933B13CCEF}" destId="{00F1776C-FA92-4836-837A-FA0E733A6A8D}" srcOrd="0" destOrd="0" presId="urn:microsoft.com/office/officeart/2018/2/layout/IconVerticalSolidList"/>
    <dgm:cxn modelId="{44B8D7E7-8ABA-4332-863B-2A429825F13C}" srcId="{D3218475-1F56-4914-ADBE-596BB01395BF}" destId="{CBF7E0A7-6ADF-48FD-8DAE-47F15E56ED72}" srcOrd="1" destOrd="0" parTransId="{E362F4FB-3B1D-4BEC-88EB-104ABA2CC832}" sibTransId="{298162F1-8869-4FF1-9F4D-346DB6D38744}"/>
    <dgm:cxn modelId="{2F8699EB-7BA9-4559-8CBF-F1F122A644B4}" srcId="{D3218475-1F56-4914-ADBE-596BB01395BF}" destId="{C6C07616-EBE0-4497-8A52-131EDA630141}" srcOrd="2" destOrd="0" parTransId="{60ECC619-E739-45E4-B5DD-F5A19EDB94ED}" sibTransId="{E24231C9-DFFF-4240-9109-346F14700A97}"/>
    <dgm:cxn modelId="{3F9A09F0-2D49-457E-B321-D53AC1CAD563}" type="presOf" srcId="{D3218475-1F56-4914-ADBE-596BB01395BF}" destId="{E090D6B9-C297-4BCE-95F2-91C774D75D82}" srcOrd="0" destOrd="0" presId="urn:microsoft.com/office/officeart/2018/2/layout/IconVerticalSolidList"/>
    <dgm:cxn modelId="{45501EF8-250F-4367-B33E-8B2BC2A39EED}" type="presOf" srcId="{C6C07616-EBE0-4497-8A52-131EDA630141}" destId="{3BE7417D-7DB0-4443-A7AC-C0FE2B1FE207}" srcOrd="0" destOrd="0" presId="urn:microsoft.com/office/officeart/2018/2/layout/IconVerticalSolidList"/>
    <dgm:cxn modelId="{62E2F927-D2FC-44AE-AA1A-F9C969A01975}" type="presParOf" srcId="{E090D6B9-C297-4BCE-95F2-91C774D75D82}" destId="{3CFA2E42-7397-4C61-B306-1587D80D7E61}" srcOrd="0" destOrd="0" presId="urn:microsoft.com/office/officeart/2018/2/layout/IconVerticalSolidList"/>
    <dgm:cxn modelId="{347C3E38-4422-40B1-B943-A3744972EEC5}" type="presParOf" srcId="{3CFA2E42-7397-4C61-B306-1587D80D7E61}" destId="{396AAA19-A61F-4E68-A77E-AA2630B18979}" srcOrd="0" destOrd="0" presId="urn:microsoft.com/office/officeart/2018/2/layout/IconVerticalSolidList"/>
    <dgm:cxn modelId="{7DB42F3B-AA3E-40E4-B580-47B30E2227D8}" type="presParOf" srcId="{3CFA2E42-7397-4C61-B306-1587D80D7E61}" destId="{5583CC7D-A0A2-4E0D-A096-76EE8872AA99}" srcOrd="1" destOrd="0" presId="urn:microsoft.com/office/officeart/2018/2/layout/IconVerticalSolidList"/>
    <dgm:cxn modelId="{C0A17AA2-4453-4260-B2B6-E1502AB725D3}" type="presParOf" srcId="{3CFA2E42-7397-4C61-B306-1587D80D7E61}" destId="{B31F34B6-8F39-425B-8CC9-02084056BFAB}" srcOrd="2" destOrd="0" presId="urn:microsoft.com/office/officeart/2018/2/layout/IconVerticalSolidList"/>
    <dgm:cxn modelId="{555614E8-4288-4DF5-9C73-F80737F38B84}" type="presParOf" srcId="{3CFA2E42-7397-4C61-B306-1587D80D7E61}" destId="{00F1776C-FA92-4836-837A-FA0E733A6A8D}" srcOrd="3" destOrd="0" presId="urn:microsoft.com/office/officeart/2018/2/layout/IconVerticalSolidList"/>
    <dgm:cxn modelId="{F795631C-7801-45C7-A11C-7C4596F6B6D9}" type="presParOf" srcId="{E090D6B9-C297-4BCE-95F2-91C774D75D82}" destId="{85B9B068-3E48-4CB3-9F89-0A4BDC0A7D4C}" srcOrd="1" destOrd="0" presId="urn:microsoft.com/office/officeart/2018/2/layout/IconVerticalSolidList"/>
    <dgm:cxn modelId="{5551C4EF-0CA5-432A-9F80-61264BD5E278}" type="presParOf" srcId="{E090D6B9-C297-4BCE-95F2-91C774D75D82}" destId="{3A08AFC5-152D-41EB-82BE-5B987CD57F65}" srcOrd="2" destOrd="0" presId="urn:microsoft.com/office/officeart/2018/2/layout/IconVerticalSolidList"/>
    <dgm:cxn modelId="{6606EF42-4AF4-424F-B023-6DAB469C3232}" type="presParOf" srcId="{3A08AFC5-152D-41EB-82BE-5B987CD57F65}" destId="{CD125A01-50AD-478F-9613-805AB32AC0A5}" srcOrd="0" destOrd="0" presId="urn:microsoft.com/office/officeart/2018/2/layout/IconVerticalSolidList"/>
    <dgm:cxn modelId="{961906B5-1108-430D-B476-6A0B726A0B4C}" type="presParOf" srcId="{3A08AFC5-152D-41EB-82BE-5B987CD57F65}" destId="{5BBB6B7D-ACA1-4E93-A523-6FB42DDCA3AD}" srcOrd="1" destOrd="0" presId="urn:microsoft.com/office/officeart/2018/2/layout/IconVerticalSolidList"/>
    <dgm:cxn modelId="{94BE6F47-F43E-4BB1-AE92-4358442D5657}" type="presParOf" srcId="{3A08AFC5-152D-41EB-82BE-5B987CD57F65}" destId="{221B8D6A-EFFF-4AEA-927C-D802887044B1}" srcOrd="2" destOrd="0" presId="urn:microsoft.com/office/officeart/2018/2/layout/IconVerticalSolidList"/>
    <dgm:cxn modelId="{01E3865E-42E2-4060-9C95-FCE7A8B2FAAE}" type="presParOf" srcId="{3A08AFC5-152D-41EB-82BE-5B987CD57F65}" destId="{AAE1A80E-F419-4752-9665-FE859F81558C}" srcOrd="3" destOrd="0" presId="urn:microsoft.com/office/officeart/2018/2/layout/IconVerticalSolidList"/>
    <dgm:cxn modelId="{2771FDB2-F946-41E7-8AA8-ACC908253881}" type="presParOf" srcId="{E090D6B9-C297-4BCE-95F2-91C774D75D82}" destId="{EA0EF390-6694-4526-BB3C-D9FE6B67A650}" srcOrd="3" destOrd="0" presId="urn:microsoft.com/office/officeart/2018/2/layout/IconVerticalSolidList"/>
    <dgm:cxn modelId="{BBD3E6C0-4154-4CF3-8850-2B2CCD623275}" type="presParOf" srcId="{E090D6B9-C297-4BCE-95F2-91C774D75D82}" destId="{0F9FAADA-10E2-4FCA-A6B0-D99CBB0FDCE3}" srcOrd="4" destOrd="0" presId="urn:microsoft.com/office/officeart/2018/2/layout/IconVerticalSolidList"/>
    <dgm:cxn modelId="{E6F67601-56AB-4DBA-980D-76E142A567E5}" type="presParOf" srcId="{0F9FAADA-10E2-4FCA-A6B0-D99CBB0FDCE3}" destId="{A5237A33-7C31-4E03-9BEB-A3EF61A6F0A0}" srcOrd="0" destOrd="0" presId="urn:microsoft.com/office/officeart/2018/2/layout/IconVerticalSolidList"/>
    <dgm:cxn modelId="{F5CE2625-01B0-4FD6-91FB-705038B3FD7A}" type="presParOf" srcId="{0F9FAADA-10E2-4FCA-A6B0-D99CBB0FDCE3}" destId="{92B512C0-4E7B-41F6-A474-E9735C7511E2}" srcOrd="1" destOrd="0" presId="urn:microsoft.com/office/officeart/2018/2/layout/IconVerticalSolidList"/>
    <dgm:cxn modelId="{68D0792C-77B5-4799-8A96-99079BBF1280}" type="presParOf" srcId="{0F9FAADA-10E2-4FCA-A6B0-D99CBB0FDCE3}" destId="{C3DE8466-5268-48C8-B064-AA499940EAC7}" srcOrd="2" destOrd="0" presId="urn:microsoft.com/office/officeart/2018/2/layout/IconVerticalSolidList"/>
    <dgm:cxn modelId="{FB656EA2-5786-475B-93B2-6D7A0A6F2C75}" type="presParOf" srcId="{0F9FAADA-10E2-4FCA-A6B0-D99CBB0FDCE3}" destId="{3BE7417D-7DB0-4443-A7AC-C0FE2B1FE207}" srcOrd="3" destOrd="0" presId="urn:microsoft.com/office/officeart/2018/2/layout/IconVerticalSolidList"/>
    <dgm:cxn modelId="{A87C0989-A1BF-4CB3-BB38-7C1EB6E28274}" type="presParOf" srcId="{E090D6B9-C297-4BCE-95F2-91C774D75D82}" destId="{437EAE0E-6F8A-49EF-B86B-61131539523B}" srcOrd="5" destOrd="0" presId="urn:microsoft.com/office/officeart/2018/2/layout/IconVerticalSolidList"/>
    <dgm:cxn modelId="{2D74D3BF-1817-48DC-A32B-B1DE4CE3A9F6}" type="presParOf" srcId="{E090D6B9-C297-4BCE-95F2-91C774D75D82}" destId="{99E6D4DD-F922-45AF-B4E2-5D75C8464736}" srcOrd="6" destOrd="0" presId="urn:microsoft.com/office/officeart/2018/2/layout/IconVerticalSolidList"/>
    <dgm:cxn modelId="{76CC8D58-FA85-4E37-A3EE-A3CAA407FE64}" type="presParOf" srcId="{99E6D4DD-F922-45AF-B4E2-5D75C8464736}" destId="{226C8134-A3F0-494E-9F29-D31BB6ACA2C0}" srcOrd="0" destOrd="0" presId="urn:microsoft.com/office/officeart/2018/2/layout/IconVerticalSolidList"/>
    <dgm:cxn modelId="{F014CA7A-FDD5-47ED-B672-6411796F7AC8}" type="presParOf" srcId="{99E6D4DD-F922-45AF-B4E2-5D75C8464736}" destId="{1D6EE823-6D6C-4977-8C56-819649E939AA}" srcOrd="1" destOrd="0" presId="urn:microsoft.com/office/officeart/2018/2/layout/IconVerticalSolidList"/>
    <dgm:cxn modelId="{D9F648FB-6476-4F87-9796-3FFD62FB3CB4}" type="presParOf" srcId="{99E6D4DD-F922-45AF-B4E2-5D75C8464736}" destId="{04D09C24-369C-4E62-BDD0-119EC48333F7}" srcOrd="2" destOrd="0" presId="urn:microsoft.com/office/officeart/2018/2/layout/IconVerticalSolidList"/>
    <dgm:cxn modelId="{25E20016-97B7-4374-9BC0-B281CEA44921}" type="presParOf" srcId="{99E6D4DD-F922-45AF-B4E2-5D75C8464736}" destId="{2857B72E-0E3B-48FF-8306-82A3795656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AAA19-A61F-4E68-A77E-AA2630B18979}">
      <dsp:nvSpPr>
        <dsp:cNvPr id="0" name=""/>
        <dsp:cNvSpPr/>
      </dsp:nvSpPr>
      <dsp:spPr>
        <a:xfrm>
          <a:off x="0" y="1256"/>
          <a:ext cx="4965859" cy="637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3CC7D-A0A2-4E0D-A096-76EE8872AA99}">
      <dsp:nvSpPr>
        <dsp:cNvPr id="0" name=""/>
        <dsp:cNvSpPr/>
      </dsp:nvSpPr>
      <dsp:spPr>
        <a:xfrm>
          <a:off x="192713" y="144597"/>
          <a:ext cx="350388" cy="350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1776C-FA92-4836-837A-FA0E733A6A8D}">
      <dsp:nvSpPr>
        <dsp:cNvPr id="0" name=""/>
        <dsp:cNvSpPr/>
      </dsp:nvSpPr>
      <dsp:spPr>
        <a:xfrm>
          <a:off x="735815" y="1256"/>
          <a:ext cx="4230043" cy="63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423" tIns="67423" rIns="67423" bIns="67423" numCol="1" spcCol="1270" anchor="ctr" anchorCtr="0">
          <a:noAutofit/>
        </a:bodyPr>
        <a:lstStyle/>
        <a:p>
          <a:pPr marL="0" lvl="0" indent="0" algn="l" defTabSz="711200">
            <a:lnSpc>
              <a:spcPct val="100000"/>
            </a:lnSpc>
            <a:spcBef>
              <a:spcPct val="0"/>
            </a:spcBef>
            <a:spcAft>
              <a:spcPct val="35000"/>
            </a:spcAft>
            <a:buNone/>
          </a:pPr>
          <a:r>
            <a:rPr lang="en-US" sz="1600" b="0" kern="1200"/>
            <a:t># CompetitionDistance is distance in meters to the nearest competitor store</a:t>
          </a:r>
          <a:endParaRPr lang="en-US" sz="1600" kern="1200"/>
        </a:p>
      </dsp:txBody>
      <dsp:txXfrm>
        <a:off x="735815" y="1256"/>
        <a:ext cx="4230043" cy="637070"/>
      </dsp:txXfrm>
    </dsp:sp>
    <dsp:sp modelId="{CD125A01-50AD-478F-9613-805AB32AC0A5}">
      <dsp:nvSpPr>
        <dsp:cNvPr id="0" name=""/>
        <dsp:cNvSpPr/>
      </dsp:nvSpPr>
      <dsp:spPr>
        <a:xfrm>
          <a:off x="0" y="797594"/>
          <a:ext cx="4965859" cy="637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B6B7D-ACA1-4E93-A523-6FB42DDCA3AD}">
      <dsp:nvSpPr>
        <dsp:cNvPr id="0" name=""/>
        <dsp:cNvSpPr/>
      </dsp:nvSpPr>
      <dsp:spPr>
        <a:xfrm>
          <a:off x="192713" y="940935"/>
          <a:ext cx="350388" cy="350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E1A80E-F419-4752-9665-FE859F81558C}">
      <dsp:nvSpPr>
        <dsp:cNvPr id="0" name=""/>
        <dsp:cNvSpPr/>
      </dsp:nvSpPr>
      <dsp:spPr>
        <a:xfrm>
          <a:off x="735815" y="797594"/>
          <a:ext cx="4230043" cy="63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423" tIns="67423" rIns="67423" bIns="67423" numCol="1" spcCol="1270" anchor="ctr" anchorCtr="0">
          <a:noAutofit/>
        </a:bodyPr>
        <a:lstStyle/>
        <a:p>
          <a:pPr marL="0" lvl="0" indent="0" algn="l" defTabSz="711200">
            <a:lnSpc>
              <a:spcPct val="100000"/>
            </a:lnSpc>
            <a:spcBef>
              <a:spcPct val="0"/>
            </a:spcBef>
            <a:spcAft>
              <a:spcPct val="35000"/>
            </a:spcAft>
            <a:buNone/>
          </a:pPr>
          <a:r>
            <a:rPr lang="en-US" sz="1600" b="0" kern="1200"/>
            <a:t># let's first have a look at its distribution</a:t>
          </a:r>
          <a:endParaRPr lang="en-US" sz="1600" kern="1200"/>
        </a:p>
      </dsp:txBody>
      <dsp:txXfrm>
        <a:off x="735815" y="797594"/>
        <a:ext cx="4230043" cy="637070"/>
      </dsp:txXfrm>
    </dsp:sp>
    <dsp:sp modelId="{A5237A33-7C31-4E03-9BEB-A3EF61A6F0A0}">
      <dsp:nvSpPr>
        <dsp:cNvPr id="0" name=""/>
        <dsp:cNvSpPr/>
      </dsp:nvSpPr>
      <dsp:spPr>
        <a:xfrm>
          <a:off x="0" y="1593932"/>
          <a:ext cx="4965859" cy="637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512C0-4E7B-41F6-A474-E9735C7511E2}">
      <dsp:nvSpPr>
        <dsp:cNvPr id="0" name=""/>
        <dsp:cNvSpPr/>
      </dsp:nvSpPr>
      <dsp:spPr>
        <a:xfrm>
          <a:off x="192713" y="1737273"/>
          <a:ext cx="350388" cy="350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E7417D-7DB0-4443-A7AC-C0FE2B1FE207}">
      <dsp:nvSpPr>
        <dsp:cNvPr id="0" name=""/>
        <dsp:cNvSpPr/>
      </dsp:nvSpPr>
      <dsp:spPr>
        <a:xfrm>
          <a:off x="735815" y="1593932"/>
          <a:ext cx="4230043" cy="63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423" tIns="67423" rIns="67423" bIns="67423" numCol="1" spcCol="1270" anchor="ctr" anchorCtr="0">
          <a:noAutofit/>
        </a:bodyPr>
        <a:lstStyle/>
        <a:p>
          <a:pPr marL="0" lvl="0" indent="0" algn="l" defTabSz="711200">
            <a:lnSpc>
              <a:spcPct val="100000"/>
            </a:lnSpc>
            <a:spcBef>
              <a:spcPct val="0"/>
            </a:spcBef>
            <a:spcAft>
              <a:spcPct val="35000"/>
            </a:spcAft>
            <a:buNone/>
          </a:pPr>
          <a:r>
            <a:rPr lang="en-US" sz="1600" b="0" kern="1200"/>
            <a:t>sns.displot(df.CompetitionDistance.dropna())</a:t>
          </a:r>
          <a:endParaRPr lang="en-US" sz="1600" kern="1200"/>
        </a:p>
      </dsp:txBody>
      <dsp:txXfrm>
        <a:off x="735815" y="1593932"/>
        <a:ext cx="4230043" cy="637070"/>
      </dsp:txXfrm>
    </dsp:sp>
    <dsp:sp modelId="{226C8134-A3F0-494E-9F29-D31BB6ACA2C0}">
      <dsp:nvSpPr>
        <dsp:cNvPr id="0" name=""/>
        <dsp:cNvSpPr/>
      </dsp:nvSpPr>
      <dsp:spPr>
        <a:xfrm>
          <a:off x="0" y="2391526"/>
          <a:ext cx="4965859" cy="637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EE823-6D6C-4977-8C56-819649E939AA}">
      <dsp:nvSpPr>
        <dsp:cNvPr id="0" name=""/>
        <dsp:cNvSpPr/>
      </dsp:nvSpPr>
      <dsp:spPr>
        <a:xfrm>
          <a:off x="192713" y="2533610"/>
          <a:ext cx="350388" cy="350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7B72E-0E3B-48FF-8306-82A379565654}">
      <dsp:nvSpPr>
        <dsp:cNvPr id="0" name=""/>
        <dsp:cNvSpPr/>
      </dsp:nvSpPr>
      <dsp:spPr>
        <a:xfrm>
          <a:off x="735815" y="2390269"/>
          <a:ext cx="4230043" cy="637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423" tIns="67423" rIns="67423" bIns="67423" numCol="1" spcCol="1270" anchor="ctr" anchorCtr="0">
          <a:noAutofit/>
        </a:bodyPr>
        <a:lstStyle/>
        <a:p>
          <a:pPr marL="0" lvl="0" indent="0" algn="l" defTabSz="711200">
            <a:lnSpc>
              <a:spcPct val="100000"/>
            </a:lnSpc>
            <a:spcBef>
              <a:spcPct val="0"/>
            </a:spcBef>
            <a:spcAft>
              <a:spcPct val="35000"/>
            </a:spcAft>
            <a:buNone/>
          </a:pPr>
          <a:r>
            <a:rPr lang="en-US" sz="1600" b="0" kern="1200"/>
            <a:t>plt.title("Distribution of Store Competition Distance")</a:t>
          </a:r>
          <a:endParaRPr lang="en-US" sz="1600" kern="1200"/>
        </a:p>
      </dsp:txBody>
      <dsp:txXfrm>
        <a:off x="735815" y="2390269"/>
        <a:ext cx="4230043" cy="6370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BCB72-1205-42CD-B335-37EFB01A5B42}"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7B732-A988-49F1-98BB-042C96D4D5E9}" type="slidenum">
              <a:rPr lang="en-IN" smtClean="0"/>
              <a:t>‹#›</a:t>
            </a:fld>
            <a:endParaRPr lang="en-IN"/>
          </a:p>
        </p:txBody>
      </p:sp>
    </p:spTree>
    <p:extLst>
      <p:ext uri="{BB962C8B-B14F-4D97-AF65-F5344CB8AC3E}">
        <p14:creationId xmlns:p14="http://schemas.microsoft.com/office/powerpoint/2010/main" val="16969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F7B732-A988-49F1-98BB-042C96D4D5E9}" type="slidenum">
              <a:rPr lang="en-IN" smtClean="0"/>
              <a:t>13</a:t>
            </a:fld>
            <a:endParaRPr lang="en-IN"/>
          </a:p>
        </p:txBody>
      </p:sp>
    </p:spTree>
    <p:extLst>
      <p:ext uri="{BB962C8B-B14F-4D97-AF65-F5344CB8AC3E}">
        <p14:creationId xmlns:p14="http://schemas.microsoft.com/office/powerpoint/2010/main" val="342581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750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1075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5707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874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9774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5100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455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4817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882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662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9/18/2024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1191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9/18/2024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98105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71A19F1A-C1B3-8DA1-B21F-38047C51A879}"/>
              </a:ext>
            </a:extLst>
          </p:cNvPr>
          <p:cNvPicPr>
            <a:picLocks noChangeAspect="1"/>
          </p:cNvPicPr>
          <p:nvPr/>
        </p:nvPicPr>
        <p:blipFill>
          <a:blip r:embed="rId2">
            <a:alphaModFix/>
          </a:blip>
          <a:srcRect t="9778" b="9865"/>
          <a:stretch/>
        </p:blipFill>
        <p:spPr>
          <a:xfrm>
            <a:off x="3" y="0"/>
            <a:ext cx="12191997" cy="6857999"/>
          </a:xfrm>
          <a:prstGeom prst="rect">
            <a:avLst/>
          </a:prstGeom>
        </p:spPr>
      </p:pic>
      <p:sp>
        <p:nvSpPr>
          <p:cNvPr id="55" name="Rectangle 54">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49418-263D-E830-75C2-18B5BAEBE912}"/>
              </a:ext>
            </a:extLst>
          </p:cNvPr>
          <p:cNvSpPr>
            <a:spLocks noGrp="1"/>
          </p:cNvSpPr>
          <p:nvPr>
            <p:ph type="ctrTitle"/>
          </p:nvPr>
        </p:nvSpPr>
        <p:spPr>
          <a:xfrm>
            <a:off x="2539253" y="1263650"/>
            <a:ext cx="7113494" cy="1880480"/>
          </a:xfrm>
        </p:spPr>
        <p:txBody>
          <a:bodyPr>
            <a:normAutofit fontScale="90000"/>
          </a:bodyPr>
          <a:lstStyle/>
          <a:p>
            <a:r>
              <a:rPr lang="en-IN" sz="5400" b="1" i="0" dirty="0">
                <a:effectLst/>
                <a:latin typeface="Algerian" panose="04020705040A02060702" pitchFamily="82" charset="0"/>
              </a:rPr>
              <a:t>Retail Sales Prediction</a:t>
            </a:r>
            <a:br>
              <a:rPr lang="en-IN" b="0" i="0" dirty="0">
                <a:effectLst/>
                <a:latin typeface="Roboto" panose="02000000000000000000" pitchFamily="2" charset="0"/>
              </a:rPr>
            </a:br>
            <a:endParaRPr lang="en-IN" dirty="0"/>
          </a:p>
        </p:txBody>
      </p:sp>
      <p:sp>
        <p:nvSpPr>
          <p:cNvPr id="3" name="Subtitle 2">
            <a:extLst>
              <a:ext uri="{FF2B5EF4-FFF2-40B4-BE49-F238E27FC236}">
                <a16:creationId xmlns:a16="http://schemas.microsoft.com/office/drawing/2014/main" id="{4B405510-4664-2DBB-12D4-BF5000D1CB2C}"/>
              </a:ext>
            </a:extLst>
          </p:cNvPr>
          <p:cNvSpPr>
            <a:spLocks noGrp="1"/>
          </p:cNvSpPr>
          <p:nvPr>
            <p:ph type="subTitle" idx="1"/>
          </p:nvPr>
        </p:nvSpPr>
        <p:spPr>
          <a:xfrm>
            <a:off x="6692970" y="3760151"/>
            <a:ext cx="5074022" cy="1233323"/>
          </a:xfrm>
        </p:spPr>
        <p:txBody>
          <a:bodyPr anchor="t">
            <a:noAutofit/>
          </a:bodyPr>
          <a:lstStyle/>
          <a:p>
            <a:r>
              <a:rPr lang="en-IN" sz="4000" dirty="0">
                <a:latin typeface="Algerian" panose="04020705040A02060702" pitchFamily="82" charset="0"/>
              </a:rPr>
              <a:t>B.ALEKHYA</a:t>
            </a:r>
          </a:p>
          <a:p>
            <a:r>
              <a:rPr lang="en-IN" sz="4000" dirty="0">
                <a:latin typeface="Algerian" panose="04020705040A02060702" pitchFamily="82" charset="0"/>
              </a:rPr>
              <a:t>221FA14015</a:t>
            </a:r>
          </a:p>
          <a:p>
            <a:r>
              <a:rPr lang="en-IN" sz="4000" dirty="0">
                <a:latin typeface="Algerian" panose="04020705040A02060702" pitchFamily="82" charset="0"/>
              </a:rPr>
              <a:t>BI-A</a:t>
            </a:r>
          </a:p>
        </p:txBody>
      </p:sp>
      <p:grpSp>
        <p:nvGrpSpPr>
          <p:cNvPr id="57" name="Group 56">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58" name="Rectangle 57">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9" name="Straight Connector 58">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054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AA32D4AF-B8E5-04DA-7A2A-2DA98DE14820}"/>
              </a:ext>
            </a:extLst>
          </p:cNvPr>
          <p:cNvPicPr/>
          <p:nvPr/>
        </p:nvPicPr>
        <p:blipFill>
          <a:blip r:embed="rId2" cstate="print"/>
          <a:stretch>
            <a:fillRect/>
          </a:stretch>
        </p:blipFill>
        <p:spPr>
          <a:xfrm>
            <a:off x="1262152" y="682913"/>
            <a:ext cx="3819524" cy="2495549"/>
          </a:xfrm>
          <a:prstGeom prst="rect">
            <a:avLst/>
          </a:prstGeom>
        </p:spPr>
      </p:pic>
      <p:pic>
        <p:nvPicPr>
          <p:cNvPr id="5" name="object 3">
            <a:extLst>
              <a:ext uri="{FF2B5EF4-FFF2-40B4-BE49-F238E27FC236}">
                <a16:creationId xmlns:a16="http://schemas.microsoft.com/office/drawing/2014/main" id="{ED5E868E-3AAB-3630-B44D-A3480B64F001}"/>
              </a:ext>
            </a:extLst>
          </p:cNvPr>
          <p:cNvPicPr/>
          <p:nvPr/>
        </p:nvPicPr>
        <p:blipFill>
          <a:blip r:embed="rId3" cstate="print"/>
          <a:stretch>
            <a:fillRect/>
          </a:stretch>
        </p:blipFill>
        <p:spPr>
          <a:xfrm>
            <a:off x="6610649" y="562992"/>
            <a:ext cx="3819524" cy="2495549"/>
          </a:xfrm>
          <a:prstGeom prst="rect">
            <a:avLst/>
          </a:prstGeom>
        </p:spPr>
      </p:pic>
      <p:sp>
        <p:nvSpPr>
          <p:cNvPr id="6" name="TextBox 5">
            <a:extLst>
              <a:ext uri="{FF2B5EF4-FFF2-40B4-BE49-F238E27FC236}">
                <a16:creationId xmlns:a16="http://schemas.microsoft.com/office/drawing/2014/main" id="{F30A9219-29A5-5642-50F1-FF63D1CACDFC}"/>
              </a:ext>
            </a:extLst>
          </p:cNvPr>
          <p:cNvSpPr txBox="1"/>
          <p:nvPr/>
        </p:nvSpPr>
        <p:spPr>
          <a:xfrm>
            <a:off x="1798819" y="3679539"/>
            <a:ext cx="8259581" cy="2616101"/>
          </a:xfrm>
          <a:prstGeom prst="rect">
            <a:avLst/>
          </a:prstGeom>
          <a:noFill/>
        </p:spPr>
        <p:txBody>
          <a:bodyPr wrap="square" rtlCol="0">
            <a:spAutoFit/>
          </a:bodyPr>
          <a:lstStyle/>
          <a:p>
            <a:pPr marL="348615" marR="22860" indent="-336550">
              <a:lnSpc>
                <a:spcPct val="100000"/>
              </a:lnSpc>
              <a:spcBef>
                <a:spcPts val="100"/>
              </a:spcBef>
              <a:buChar char="●"/>
              <a:tabLst>
                <a:tab pos="347980" algn="l"/>
                <a:tab pos="349250" algn="l"/>
              </a:tabLst>
            </a:pPr>
            <a:r>
              <a:rPr lang="en-US" sz="1800" dirty="0">
                <a:latin typeface="Arial MT"/>
                <a:cs typeface="Arial MT"/>
              </a:rPr>
              <a:t>A </a:t>
            </a:r>
            <a:r>
              <a:rPr lang="en-US" sz="1800" spc="-5" dirty="0">
                <a:latin typeface="Arial MT"/>
                <a:cs typeface="Arial MT"/>
              </a:rPr>
              <a:t>bar plot </a:t>
            </a:r>
            <a:r>
              <a:rPr lang="en-US" sz="1800" dirty="0">
                <a:latin typeface="Arial MT"/>
                <a:cs typeface="Arial MT"/>
              </a:rPr>
              <a:t>represents </a:t>
            </a:r>
            <a:r>
              <a:rPr lang="en-US" sz="1800" spc="-5" dirty="0">
                <a:latin typeface="Arial MT"/>
                <a:cs typeface="Arial MT"/>
              </a:rPr>
              <a:t>an estimate of </a:t>
            </a:r>
            <a:r>
              <a:rPr lang="en-US" sz="1800" dirty="0">
                <a:latin typeface="Arial MT"/>
                <a:cs typeface="Arial MT"/>
              </a:rPr>
              <a:t>central </a:t>
            </a:r>
            <a:r>
              <a:rPr lang="en-US" sz="1800" spc="-5" dirty="0">
                <a:latin typeface="Arial MT"/>
                <a:cs typeface="Arial MT"/>
              </a:rPr>
              <a:t>tendency for </a:t>
            </a:r>
            <a:r>
              <a:rPr lang="en-US" sz="1800" dirty="0">
                <a:latin typeface="Arial MT"/>
                <a:cs typeface="Arial MT"/>
              </a:rPr>
              <a:t>a </a:t>
            </a:r>
            <a:r>
              <a:rPr lang="en-US" sz="1800" spc="-5" dirty="0">
                <a:latin typeface="Arial MT"/>
                <a:cs typeface="Arial MT"/>
              </a:rPr>
              <a:t>numeric </a:t>
            </a:r>
            <a:r>
              <a:rPr lang="en-US" sz="1800" dirty="0">
                <a:latin typeface="Arial MT"/>
                <a:cs typeface="Arial MT"/>
              </a:rPr>
              <a:t>variable </a:t>
            </a:r>
            <a:r>
              <a:rPr lang="en-US" sz="1800" spc="-5" dirty="0">
                <a:latin typeface="Arial MT"/>
                <a:cs typeface="Arial MT"/>
              </a:rPr>
              <a:t>with the height of </a:t>
            </a:r>
            <a:r>
              <a:rPr lang="en-US" sz="1800" spc="-375" dirty="0">
                <a:latin typeface="Arial MT"/>
                <a:cs typeface="Arial MT"/>
              </a:rPr>
              <a:t> </a:t>
            </a:r>
            <a:r>
              <a:rPr lang="en-US" sz="1800" spc="-5" dirty="0">
                <a:latin typeface="Arial MT"/>
                <a:cs typeface="Arial MT"/>
              </a:rPr>
              <a:t>each </a:t>
            </a:r>
            <a:r>
              <a:rPr lang="en-US" sz="1800" dirty="0">
                <a:latin typeface="Arial MT"/>
                <a:cs typeface="Arial MT"/>
              </a:rPr>
              <a:t>rectangle. </a:t>
            </a:r>
            <a:r>
              <a:rPr lang="en-US" sz="1800" spc="-5" dirty="0">
                <a:latin typeface="Arial MT"/>
                <a:cs typeface="Arial MT"/>
              </a:rPr>
              <a:t>Here, it </a:t>
            </a:r>
            <a:r>
              <a:rPr lang="en-US" sz="1800" dirty="0">
                <a:latin typeface="Arial MT"/>
                <a:cs typeface="Arial MT"/>
              </a:rPr>
              <a:t>can </a:t>
            </a:r>
            <a:r>
              <a:rPr lang="en-US" sz="1800" spc="-5" dirty="0">
                <a:latin typeface="Arial MT"/>
                <a:cs typeface="Arial MT"/>
              </a:rPr>
              <a:t>be </a:t>
            </a:r>
            <a:r>
              <a:rPr lang="en-US" sz="1800" dirty="0">
                <a:latin typeface="Arial MT"/>
                <a:cs typeface="Arial MT"/>
              </a:rPr>
              <a:t>seen </a:t>
            </a:r>
            <a:r>
              <a:rPr lang="en-US" sz="1800" spc="-5" dirty="0">
                <a:latin typeface="Arial MT"/>
                <a:cs typeface="Arial MT"/>
              </a:rPr>
              <a:t>that on an average Store type </a:t>
            </a:r>
            <a:r>
              <a:rPr lang="en-US" sz="1800" dirty="0">
                <a:latin typeface="Arial MT"/>
                <a:cs typeface="Arial MT"/>
              </a:rPr>
              <a:t>B </a:t>
            </a:r>
            <a:r>
              <a:rPr lang="en-US" sz="1800" spc="-5" dirty="0">
                <a:latin typeface="Arial MT"/>
                <a:cs typeface="Arial MT"/>
              </a:rPr>
              <a:t>had the highest </a:t>
            </a:r>
            <a:r>
              <a:rPr lang="en-US" sz="1800" dirty="0">
                <a:latin typeface="Arial MT"/>
                <a:cs typeface="Arial MT"/>
              </a:rPr>
              <a:t>sales. </a:t>
            </a:r>
            <a:r>
              <a:rPr lang="en-US" sz="1800" spc="5" dirty="0">
                <a:latin typeface="Arial MT"/>
                <a:cs typeface="Arial MT"/>
              </a:rPr>
              <a:t> </a:t>
            </a:r>
            <a:r>
              <a:rPr lang="en-US" sz="1800" spc="-5" dirty="0">
                <a:latin typeface="Arial MT"/>
                <a:cs typeface="Arial MT"/>
              </a:rPr>
              <a:t>There</a:t>
            </a:r>
            <a:r>
              <a:rPr lang="en-US" sz="1800" spc="-10" dirty="0">
                <a:latin typeface="Arial MT"/>
                <a:cs typeface="Arial MT"/>
              </a:rPr>
              <a:t> </a:t>
            </a:r>
            <a:r>
              <a:rPr lang="en-US" sz="1800" spc="-5" dirty="0">
                <a:latin typeface="Arial MT"/>
                <a:cs typeface="Arial MT"/>
              </a:rPr>
              <a:t>has to be </a:t>
            </a:r>
            <a:r>
              <a:rPr lang="en-US" sz="1800" dirty="0">
                <a:latin typeface="Arial MT"/>
                <a:cs typeface="Arial MT"/>
              </a:rPr>
              <a:t>something</a:t>
            </a:r>
            <a:r>
              <a:rPr lang="en-US" sz="1800" spc="-5" dirty="0">
                <a:latin typeface="Arial MT"/>
                <a:cs typeface="Arial MT"/>
              </a:rPr>
              <a:t> </a:t>
            </a:r>
            <a:r>
              <a:rPr lang="en-US" sz="1800" spc="-10" dirty="0">
                <a:latin typeface="Arial MT"/>
                <a:cs typeface="Arial MT"/>
              </a:rPr>
              <a:t>different</a:t>
            </a:r>
            <a:r>
              <a:rPr lang="en-US" sz="1800" spc="-5" dirty="0">
                <a:latin typeface="Arial MT"/>
                <a:cs typeface="Arial MT"/>
              </a:rPr>
              <a:t> about this</a:t>
            </a:r>
            <a:r>
              <a:rPr lang="en-US" sz="1800" spc="-10" dirty="0">
                <a:latin typeface="Arial MT"/>
                <a:cs typeface="Arial MT"/>
              </a:rPr>
              <a:t> </a:t>
            </a:r>
            <a:r>
              <a:rPr lang="en-US" sz="1800" dirty="0">
                <a:latin typeface="Arial MT"/>
                <a:cs typeface="Arial MT"/>
              </a:rPr>
              <a:t>store</a:t>
            </a:r>
            <a:r>
              <a:rPr lang="en-US" sz="1800" spc="-5" dirty="0">
                <a:latin typeface="Arial MT"/>
                <a:cs typeface="Arial MT"/>
              </a:rPr>
              <a:t> type.</a:t>
            </a:r>
            <a:endParaRPr lang="en-US" sz="1800" dirty="0">
              <a:latin typeface="Arial MT"/>
              <a:cs typeface="Arial MT"/>
            </a:endParaRPr>
          </a:p>
          <a:p>
            <a:pPr>
              <a:lnSpc>
                <a:spcPct val="100000"/>
              </a:lnSpc>
              <a:spcBef>
                <a:spcPts val="10"/>
              </a:spcBef>
              <a:buFont typeface="Arial MT"/>
              <a:buChar char="●"/>
            </a:pPr>
            <a:endParaRPr lang="en-US" sz="2000" dirty="0">
              <a:latin typeface="Arial MT"/>
              <a:cs typeface="Arial MT"/>
            </a:endParaRPr>
          </a:p>
          <a:p>
            <a:pPr marL="348615" marR="5080" indent="-336550">
              <a:lnSpc>
                <a:spcPct val="100000"/>
              </a:lnSpc>
              <a:buChar char="●"/>
              <a:tabLst>
                <a:tab pos="347980" algn="l"/>
                <a:tab pos="349250" algn="l"/>
              </a:tabLst>
            </a:pPr>
            <a:r>
              <a:rPr lang="en-US" sz="1800" spc="-5" dirty="0">
                <a:latin typeface="Arial MT"/>
                <a:cs typeface="Arial MT"/>
              </a:rPr>
              <a:t>Next it </a:t>
            </a:r>
            <a:r>
              <a:rPr lang="en-US" sz="1800" dirty="0">
                <a:latin typeface="Arial MT"/>
                <a:cs typeface="Arial MT"/>
              </a:rPr>
              <a:t>can </a:t>
            </a:r>
            <a:r>
              <a:rPr lang="en-US" sz="1800" spc="-5" dirty="0">
                <a:latin typeface="Arial MT"/>
                <a:cs typeface="Arial MT"/>
              </a:rPr>
              <a:t>be </a:t>
            </a:r>
            <a:r>
              <a:rPr lang="en-US" sz="1800" dirty="0">
                <a:latin typeface="Arial MT"/>
                <a:cs typeface="Arial MT"/>
              </a:rPr>
              <a:t>seen </a:t>
            </a:r>
            <a:r>
              <a:rPr lang="en-US" sz="1800" spc="-5" dirty="0">
                <a:latin typeface="Arial MT"/>
                <a:cs typeface="Arial MT"/>
              </a:rPr>
              <a:t>that the </a:t>
            </a:r>
            <a:r>
              <a:rPr lang="en-US" sz="1800" dirty="0">
                <a:latin typeface="Arial MT"/>
                <a:cs typeface="Arial MT"/>
              </a:rPr>
              <a:t>store </a:t>
            </a:r>
            <a:r>
              <a:rPr lang="en-US" sz="1800" spc="-5" dirty="0">
                <a:latin typeface="Arial MT"/>
                <a:cs typeface="Arial MT"/>
              </a:rPr>
              <a:t>types a, </a:t>
            </a:r>
            <a:r>
              <a:rPr lang="en-US" sz="1800" dirty="0">
                <a:latin typeface="Arial MT"/>
                <a:cs typeface="Arial MT"/>
              </a:rPr>
              <a:t>c </a:t>
            </a:r>
            <a:r>
              <a:rPr lang="en-US" sz="1800" spc="-5" dirty="0">
                <a:latin typeface="Arial MT"/>
                <a:cs typeface="Arial MT"/>
              </a:rPr>
              <a:t>and </a:t>
            </a:r>
            <a:r>
              <a:rPr lang="en-US" sz="1800" dirty="0">
                <a:latin typeface="Arial MT"/>
                <a:cs typeface="Arial MT"/>
              </a:rPr>
              <a:t>d </a:t>
            </a:r>
            <a:r>
              <a:rPr lang="en-US" sz="1800" spc="-5" dirty="0">
                <a:latin typeface="Arial MT"/>
                <a:cs typeface="Arial MT"/>
              </a:rPr>
              <a:t>have only assortment level </a:t>
            </a:r>
            <a:r>
              <a:rPr lang="en-US" sz="1800" dirty="0">
                <a:latin typeface="Arial MT"/>
                <a:cs typeface="Arial MT"/>
              </a:rPr>
              <a:t>a </a:t>
            </a:r>
            <a:r>
              <a:rPr lang="en-US" sz="1800" spc="-5" dirty="0">
                <a:latin typeface="Arial MT"/>
                <a:cs typeface="Arial MT"/>
              </a:rPr>
              <a:t>and </a:t>
            </a:r>
            <a:r>
              <a:rPr lang="en-US" sz="1800" dirty="0">
                <a:latin typeface="Arial MT"/>
                <a:cs typeface="Arial MT"/>
              </a:rPr>
              <a:t>c. </a:t>
            </a:r>
            <a:r>
              <a:rPr lang="en-US" sz="1800" spc="-5" dirty="0">
                <a:latin typeface="Arial MT"/>
                <a:cs typeface="Arial MT"/>
              </a:rPr>
              <a:t>On the </a:t>
            </a:r>
            <a:r>
              <a:rPr lang="en-US" sz="1800" spc="-375" dirty="0">
                <a:latin typeface="Arial MT"/>
                <a:cs typeface="Arial MT"/>
              </a:rPr>
              <a:t> </a:t>
            </a:r>
            <a:r>
              <a:rPr lang="en-US" sz="1800" spc="-5" dirty="0">
                <a:latin typeface="Arial MT"/>
                <a:cs typeface="Arial MT"/>
              </a:rPr>
              <a:t>other</a:t>
            </a:r>
            <a:r>
              <a:rPr lang="en-US" sz="1800" spc="-10" dirty="0">
                <a:latin typeface="Arial MT"/>
                <a:cs typeface="Arial MT"/>
              </a:rPr>
              <a:t> </a:t>
            </a:r>
            <a:r>
              <a:rPr lang="en-US" sz="1800" spc="-5" dirty="0">
                <a:latin typeface="Arial MT"/>
                <a:cs typeface="Arial MT"/>
              </a:rPr>
              <a:t>hand the </a:t>
            </a:r>
            <a:r>
              <a:rPr lang="en-US" sz="1800" dirty="0">
                <a:latin typeface="Arial MT"/>
                <a:cs typeface="Arial MT"/>
              </a:rPr>
              <a:t>store</a:t>
            </a:r>
            <a:r>
              <a:rPr lang="en-US" sz="1800" spc="-5" dirty="0">
                <a:latin typeface="Arial MT"/>
                <a:cs typeface="Arial MT"/>
              </a:rPr>
              <a:t> type</a:t>
            </a:r>
            <a:r>
              <a:rPr lang="en-US" sz="1800" spc="-10" dirty="0">
                <a:latin typeface="Arial MT"/>
                <a:cs typeface="Arial MT"/>
              </a:rPr>
              <a:t> </a:t>
            </a:r>
            <a:r>
              <a:rPr lang="en-US" sz="1800" dirty="0">
                <a:latin typeface="Arial MT"/>
                <a:cs typeface="Arial MT"/>
              </a:rPr>
              <a:t>b</a:t>
            </a:r>
            <a:r>
              <a:rPr lang="en-US" sz="1800" spc="-5" dirty="0">
                <a:latin typeface="Arial MT"/>
                <a:cs typeface="Arial MT"/>
              </a:rPr>
              <a:t> has all the</a:t>
            </a:r>
            <a:r>
              <a:rPr lang="en-US" sz="1800" spc="-10" dirty="0">
                <a:latin typeface="Arial MT"/>
                <a:cs typeface="Arial MT"/>
              </a:rPr>
              <a:t> </a:t>
            </a:r>
            <a:r>
              <a:rPr lang="en-US" sz="1800" spc="-5" dirty="0">
                <a:latin typeface="Arial MT"/>
                <a:cs typeface="Arial MT"/>
              </a:rPr>
              <a:t>three </a:t>
            </a:r>
            <a:r>
              <a:rPr lang="en-US" sz="1800" dirty="0">
                <a:latin typeface="Arial MT"/>
                <a:cs typeface="Arial MT"/>
              </a:rPr>
              <a:t>kinds</a:t>
            </a:r>
            <a:r>
              <a:rPr lang="en-US" sz="1800" spc="-5" dirty="0">
                <a:latin typeface="Arial MT"/>
                <a:cs typeface="Arial MT"/>
              </a:rPr>
              <a:t> of assortment</a:t>
            </a:r>
            <a:r>
              <a:rPr lang="en-US" sz="1800" spc="-10" dirty="0">
                <a:latin typeface="Arial MT"/>
                <a:cs typeface="Arial MT"/>
              </a:rPr>
              <a:t> </a:t>
            </a:r>
            <a:r>
              <a:rPr lang="en-US" sz="1800" dirty="0">
                <a:latin typeface="Arial MT"/>
                <a:cs typeface="Arial MT"/>
              </a:rPr>
              <a:t>strategies.</a:t>
            </a:r>
          </a:p>
          <a:p>
            <a:endParaRPr lang="en-IN" dirty="0"/>
          </a:p>
        </p:txBody>
      </p:sp>
    </p:spTree>
    <p:extLst>
      <p:ext uri="{BB962C8B-B14F-4D97-AF65-F5344CB8AC3E}">
        <p14:creationId xmlns:p14="http://schemas.microsoft.com/office/powerpoint/2010/main" val="126625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274F60B3-2BFA-AB58-1B41-60E44A8C3EEB}"/>
              </a:ext>
            </a:extLst>
          </p:cNvPr>
          <p:cNvPicPr/>
          <p:nvPr/>
        </p:nvPicPr>
        <p:blipFill>
          <a:blip r:embed="rId2" cstate="print"/>
          <a:stretch>
            <a:fillRect/>
          </a:stretch>
        </p:blipFill>
        <p:spPr>
          <a:xfrm>
            <a:off x="730011" y="689184"/>
            <a:ext cx="2741424" cy="2604274"/>
          </a:xfrm>
          <a:prstGeom prst="rect">
            <a:avLst/>
          </a:prstGeom>
        </p:spPr>
      </p:pic>
      <p:pic>
        <p:nvPicPr>
          <p:cNvPr id="5" name="object 3">
            <a:extLst>
              <a:ext uri="{FF2B5EF4-FFF2-40B4-BE49-F238E27FC236}">
                <a16:creationId xmlns:a16="http://schemas.microsoft.com/office/drawing/2014/main" id="{97CAD505-EB11-AA1E-C940-D7F1E6D7B3D7}"/>
              </a:ext>
            </a:extLst>
          </p:cNvPr>
          <p:cNvPicPr/>
          <p:nvPr/>
        </p:nvPicPr>
        <p:blipFill>
          <a:blip r:embed="rId3" cstate="print"/>
          <a:stretch>
            <a:fillRect/>
          </a:stretch>
        </p:blipFill>
        <p:spPr>
          <a:xfrm>
            <a:off x="4474410" y="628734"/>
            <a:ext cx="2741424" cy="2664724"/>
          </a:xfrm>
          <a:prstGeom prst="rect">
            <a:avLst/>
          </a:prstGeom>
        </p:spPr>
      </p:pic>
      <p:pic>
        <p:nvPicPr>
          <p:cNvPr id="6" name="object 4">
            <a:extLst>
              <a:ext uri="{FF2B5EF4-FFF2-40B4-BE49-F238E27FC236}">
                <a16:creationId xmlns:a16="http://schemas.microsoft.com/office/drawing/2014/main" id="{4A1D3F45-76C3-5AAC-251C-62630CEDC9D6}"/>
              </a:ext>
            </a:extLst>
          </p:cNvPr>
          <p:cNvPicPr/>
          <p:nvPr/>
        </p:nvPicPr>
        <p:blipFill>
          <a:blip r:embed="rId4" cstate="print"/>
          <a:stretch>
            <a:fillRect/>
          </a:stretch>
        </p:blipFill>
        <p:spPr>
          <a:xfrm>
            <a:off x="8668514" y="689181"/>
            <a:ext cx="2583199" cy="2604277"/>
          </a:xfrm>
          <a:prstGeom prst="rect">
            <a:avLst/>
          </a:prstGeom>
        </p:spPr>
      </p:pic>
      <p:sp>
        <p:nvSpPr>
          <p:cNvPr id="7" name="TextBox 6">
            <a:extLst>
              <a:ext uri="{FF2B5EF4-FFF2-40B4-BE49-F238E27FC236}">
                <a16:creationId xmlns:a16="http://schemas.microsoft.com/office/drawing/2014/main" id="{EBB5A9DB-37BC-46D2-5475-49420283A900}"/>
              </a:ext>
            </a:extLst>
          </p:cNvPr>
          <p:cNvSpPr txBox="1"/>
          <p:nvPr/>
        </p:nvSpPr>
        <p:spPr>
          <a:xfrm>
            <a:off x="1978701" y="3441680"/>
            <a:ext cx="8889167" cy="3416320"/>
          </a:xfrm>
          <a:prstGeom prst="rect">
            <a:avLst/>
          </a:prstGeom>
          <a:noFill/>
        </p:spPr>
        <p:txBody>
          <a:bodyPr wrap="square" rtlCol="0">
            <a:spAutoFit/>
          </a:bodyPr>
          <a:lstStyle/>
          <a:p>
            <a:pPr marL="340360" marR="5080" indent="-328295">
              <a:lnSpc>
                <a:spcPct val="100000"/>
              </a:lnSpc>
              <a:spcBef>
                <a:spcPts val="100"/>
              </a:spcBef>
              <a:buChar char="●"/>
              <a:tabLst>
                <a:tab pos="340360" algn="l"/>
                <a:tab pos="340995" algn="l"/>
              </a:tabLst>
            </a:pPr>
            <a:r>
              <a:rPr lang="en-US" sz="1800" spc="-5" dirty="0">
                <a:latin typeface="Arial MT"/>
                <a:cs typeface="Arial MT"/>
              </a:rPr>
              <a:t>Upon further exploration it </a:t>
            </a:r>
            <a:r>
              <a:rPr lang="en-US" sz="1800" dirty="0">
                <a:latin typeface="Arial MT"/>
                <a:cs typeface="Arial MT"/>
              </a:rPr>
              <a:t>can </a:t>
            </a:r>
            <a:r>
              <a:rPr lang="en-US" sz="1800" spc="-5" dirty="0">
                <a:latin typeface="Arial MT"/>
                <a:cs typeface="Arial MT"/>
              </a:rPr>
              <a:t>be </a:t>
            </a:r>
            <a:r>
              <a:rPr lang="en-US" sz="1800" dirty="0">
                <a:latin typeface="Arial MT"/>
                <a:cs typeface="Arial MT"/>
              </a:rPr>
              <a:t>clearly </a:t>
            </a:r>
            <a:r>
              <a:rPr lang="en-US" sz="1800" spc="-5" dirty="0">
                <a:latin typeface="Arial MT"/>
                <a:cs typeface="Arial MT"/>
              </a:rPr>
              <a:t>observed that the highest </a:t>
            </a:r>
            <a:r>
              <a:rPr lang="en-US" sz="1800" dirty="0">
                <a:latin typeface="Arial MT"/>
                <a:cs typeface="Arial MT"/>
              </a:rPr>
              <a:t>sales </a:t>
            </a:r>
            <a:r>
              <a:rPr lang="en-US" sz="1800" spc="-5" dirty="0">
                <a:latin typeface="Arial MT"/>
                <a:cs typeface="Arial MT"/>
              </a:rPr>
              <a:t>belonged to the </a:t>
            </a:r>
            <a:r>
              <a:rPr lang="en-US" sz="1800" dirty="0">
                <a:latin typeface="Arial MT"/>
                <a:cs typeface="Arial MT"/>
              </a:rPr>
              <a:t>store </a:t>
            </a:r>
            <a:r>
              <a:rPr lang="en-US" sz="1800" spc="-5" dirty="0">
                <a:latin typeface="Arial MT"/>
                <a:cs typeface="Arial MT"/>
              </a:rPr>
              <a:t>type </a:t>
            </a:r>
            <a:r>
              <a:rPr lang="en-US" sz="1800" spc="-350" dirty="0">
                <a:latin typeface="Arial MT"/>
                <a:cs typeface="Arial MT"/>
              </a:rPr>
              <a:t> </a:t>
            </a:r>
            <a:r>
              <a:rPr lang="en-US" sz="1800" spc="-5" dirty="0">
                <a:latin typeface="Arial MT"/>
                <a:cs typeface="Arial MT"/>
              </a:rPr>
              <a:t>‘a’ due to the high number of type </a:t>
            </a:r>
            <a:r>
              <a:rPr lang="en-US" sz="1800" dirty="0">
                <a:latin typeface="Arial MT"/>
                <a:cs typeface="Arial MT"/>
              </a:rPr>
              <a:t>a stores </a:t>
            </a:r>
            <a:r>
              <a:rPr lang="en-US" sz="1800" spc="-5" dirty="0">
                <a:latin typeface="Arial MT"/>
                <a:cs typeface="Arial MT"/>
              </a:rPr>
              <a:t>in our dataset. Store type </a:t>
            </a:r>
            <a:r>
              <a:rPr lang="en-US" sz="1800" dirty="0">
                <a:latin typeface="Arial MT"/>
                <a:cs typeface="Arial MT"/>
              </a:rPr>
              <a:t>a </a:t>
            </a:r>
            <a:r>
              <a:rPr lang="en-US" sz="1800" spc="-5" dirty="0">
                <a:latin typeface="Arial MT"/>
                <a:cs typeface="Arial MT"/>
              </a:rPr>
              <a:t>and </a:t>
            </a:r>
            <a:r>
              <a:rPr lang="en-US" sz="1800" dirty="0">
                <a:latin typeface="Arial MT"/>
                <a:cs typeface="Arial MT"/>
              </a:rPr>
              <a:t>c </a:t>
            </a:r>
            <a:r>
              <a:rPr lang="en-US" sz="1800" spc="-5" dirty="0">
                <a:latin typeface="Arial MT"/>
                <a:cs typeface="Arial MT"/>
              </a:rPr>
              <a:t>had </a:t>
            </a:r>
            <a:r>
              <a:rPr lang="en-US" sz="1800" dirty="0">
                <a:latin typeface="Arial MT"/>
                <a:cs typeface="Arial MT"/>
              </a:rPr>
              <a:t>a similar kind </a:t>
            </a:r>
            <a:r>
              <a:rPr lang="en-US" sz="1800" spc="-5" dirty="0">
                <a:latin typeface="Arial MT"/>
                <a:cs typeface="Arial MT"/>
              </a:rPr>
              <a:t>of </a:t>
            </a:r>
            <a:r>
              <a:rPr lang="en-US" sz="1800" dirty="0">
                <a:latin typeface="Arial MT"/>
                <a:cs typeface="Arial MT"/>
              </a:rPr>
              <a:t> sales</a:t>
            </a:r>
            <a:r>
              <a:rPr lang="en-US" sz="1800" spc="-10" dirty="0">
                <a:latin typeface="Arial MT"/>
                <a:cs typeface="Arial MT"/>
              </a:rPr>
              <a:t> </a:t>
            </a:r>
            <a:r>
              <a:rPr lang="en-US" sz="1800" spc="-5" dirty="0">
                <a:latin typeface="Arial MT"/>
                <a:cs typeface="Arial MT"/>
              </a:rPr>
              <a:t>and </a:t>
            </a:r>
            <a:r>
              <a:rPr lang="en-US" sz="1800" dirty="0">
                <a:latin typeface="Arial MT"/>
                <a:cs typeface="Arial MT"/>
              </a:rPr>
              <a:t>customer</a:t>
            </a:r>
            <a:r>
              <a:rPr lang="en-US" sz="1800" spc="-5" dirty="0">
                <a:latin typeface="Arial MT"/>
                <a:cs typeface="Arial MT"/>
              </a:rPr>
              <a:t> </a:t>
            </a:r>
            <a:r>
              <a:rPr lang="en-US" sz="1800" dirty="0">
                <a:latin typeface="Arial MT"/>
                <a:cs typeface="Arial MT"/>
              </a:rPr>
              <a:t>share.</a:t>
            </a:r>
          </a:p>
          <a:p>
            <a:pPr>
              <a:lnSpc>
                <a:spcPct val="100000"/>
              </a:lnSpc>
              <a:spcBef>
                <a:spcPts val="5"/>
              </a:spcBef>
              <a:buFont typeface="Arial MT"/>
              <a:buChar char="●"/>
            </a:pPr>
            <a:endParaRPr lang="en-US" sz="1800" dirty="0">
              <a:latin typeface="Arial MT"/>
              <a:cs typeface="Arial MT"/>
            </a:endParaRPr>
          </a:p>
          <a:p>
            <a:pPr marL="340360" marR="40640" indent="-328295">
              <a:lnSpc>
                <a:spcPct val="100000"/>
              </a:lnSpc>
              <a:buChar char="●"/>
              <a:tabLst>
                <a:tab pos="340360" algn="l"/>
                <a:tab pos="340995" algn="l"/>
              </a:tabLst>
            </a:pPr>
            <a:r>
              <a:rPr lang="en-US" sz="1800" spc="-5" dirty="0">
                <a:latin typeface="Arial MT"/>
                <a:cs typeface="Arial MT"/>
              </a:rPr>
              <a:t>Based on the above findings it </a:t>
            </a:r>
            <a:r>
              <a:rPr lang="en-US" sz="1800" dirty="0">
                <a:latin typeface="Arial MT"/>
                <a:cs typeface="Arial MT"/>
              </a:rPr>
              <a:t>seems </a:t>
            </a:r>
            <a:r>
              <a:rPr lang="en-US" sz="1800" spc="-5" dirty="0">
                <a:latin typeface="Arial MT"/>
                <a:cs typeface="Arial MT"/>
              </a:rPr>
              <a:t>that there are quite </a:t>
            </a:r>
            <a:r>
              <a:rPr lang="en-US" sz="1800" dirty="0">
                <a:latin typeface="Arial MT"/>
                <a:cs typeface="Arial MT"/>
              </a:rPr>
              <a:t>a </a:t>
            </a:r>
            <a:r>
              <a:rPr lang="en-US" sz="1800" spc="-5" dirty="0">
                <a:latin typeface="Arial MT"/>
                <a:cs typeface="Arial MT"/>
              </a:rPr>
              <a:t>lot of opportunities in </a:t>
            </a:r>
            <a:r>
              <a:rPr lang="en-US" sz="1800" dirty="0">
                <a:latin typeface="Arial MT"/>
                <a:cs typeface="Arial MT"/>
              </a:rPr>
              <a:t>store </a:t>
            </a:r>
            <a:r>
              <a:rPr lang="en-US" sz="1800" spc="-5" dirty="0">
                <a:latin typeface="Arial MT"/>
                <a:cs typeface="Arial MT"/>
              </a:rPr>
              <a:t>type 'b' </a:t>
            </a:r>
            <a:r>
              <a:rPr lang="en-US" sz="1800" dirty="0">
                <a:latin typeface="Arial MT"/>
                <a:cs typeface="Arial MT"/>
              </a:rPr>
              <a:t>&amp; </a:t>
            </a:r>
            <a:r>
              <a:rPr lang="en-US" sz="1800" spc="-5" dirty="0">
                <a:latin typeface="Arial MT"/>
                <a:cs typeface="Arial MT"/>
              </a:rPr>
              <a:t>'d' </a:t>
            </a:r>
            <a:r>
              <a:rPr lang="en-US" sz="1800" spc="-350" dirty="0">
                <a:latin typeface="Arial MT"/>
                <a:cs typeface="Arial MT"/>
              </a:rPr>
              <a:t> </a:t>
            </a:r>
            <a:r>
              <a:rPr lang="en-US" sz="1800" spc="-5" dirty="0">
                <a:latin typeface="Arial MT"/>
                <a:cs typeface="Arial MT"/>
              </a:rPr>
              <a:t>as they had </a:t>
            </a:r>
            <a:r>
              <a:rPr lang="en-US" sz="1800" dirty="0">
                <a:latin typeface="Arial MT"/>
                <a:cs typeface="Arial MT"/>
              </a:rPr>
              <a:t>more </a:t>
            </a:r>
            <a:r>
              <a:rPr lang="en-US" sz="1800" spc="-5" dirty="0">
                <a:latin typeface="Arial MT"/>
                <a:cs typeface="Arial MT"/>
              </a:rPr>
              <a:t>number of </a:t>
            </a:r>
            <a:r>
              <a:rPr lang="en-US" sz="1800" dirty="0">
                <a:latin typeface="Arial MT"/>
                <a:cs typeface="Arial MT"/>
              </a:rPr>
              <a:t>customers </a:t>
            </a:r>
            <a:r>
              <a:rPr lang="en-US" sz="1800" spc="-5" dirty="0">
                <a:latin typeface="Arial MT"/>
                <a:cs typeface="Arial MT"/>
              </a:rPr>
              <a:t>per </a:t>
            </a:r>
            <a:r>
              <a:rPr lang="en-US" sz="1800" dirty="0">
                <a:latin typeface="Arial MT"/>
                <a:cs typeface="Arial MT"/>
              </a:rPr>
              <a:t>store </a:t>
            </a:r>
            <a:r>
              <a:rPr lang="en-US" sz="1800" spc="-5" dirty="0">
                <a:latin typeface="Arial MT"/>
                <a:cs typeface="Arial MT"/>
              </a:rPr>
              <a:t>and </a:t>
            </a:r>
            <a:r>
              <a:rPr lang="en-US" sz="1800" dirty="0">
                <a:latin typeface="Arial MT"/>
                <a:cs typeface="Arial MT"/>
              </a:rPr>
              <a:t>more sales </a:t>
            </a:r>
            <a:r>
              <a:rPr lang="en-US" sz="1800" spc="-5" dirty="0">
                <a:latin typeface="Arial MT"/>
                <a:cs typeface="Arial MT"/>
              </a:rPr>
              <a:t>per </a:t>
            </a:r>
            <a:r>
              <a:rPr lang="en-US" sz="1800" spc="-10" dirty="0">
                <a:latin typeface="Arial MT"/>
                <a:cs typeface="Arial MT"/>
              </a:rPr>
              <a:t>customer, respectively. </a:t>
            </a:r>
            <a:r>
              <a:rPr lang="en-US" sz="1800" spc="-5" dirty="0">
                <a:latin typeface="Arial MT"/>
                <a:cs typeface="Arial MT"/>
              </a:rPr>
              <a:t>Store </a:t>
            </a:r>
            <a:r>
              <a:rPr lang="en-US" sz="1800" dirty="0">
                <a:latin typeface="Arial MT"/>
                <a:cs typeface="Arial MT"/>
              </a:rPr>
              <a:t> </a:t>
            </a:r>
            <a:r>
              <a:rPr lang="en-US" sz="1800" spc="-5" dirty="0">
                <a:latin typeface="Arial MT"/>
                <a:cs typeface="Arial MT"/>
              </a:rPr>
              <a:t>type </a:t>
            </a:r>
            <a:r>
              <a:rPr lang="en-US" sz="1800" dirty="0">
                <a:latin typeface="Arial MT"/>
                <a:cs typeface="Arial MT"/>
              </a:rPr>
              <a:t>a &amp; c </a:t>
            </a:r>
            <a:r>
              <a:rPr lang="en-US" sz="1800" spc="-5" dirty="0">
                <a:latin typeface="Arial MT"/>
                <a:cs typeface="Arial MT"/>
              </a:rPr>
              <a:t>are quite </a:t>
            </a:r>
            <a:r>
              <a:rPr lang="en-US" sz="1800" dirty="0">
                <a:latin typeface="Arial MT"/>
                <a:cs typeface="Arial MT"/>
              </a:rPr>
              <a:t>similar </a:t>
            </a:r>
            <a:r>
              <a:rPr lang="en-US" sz="1800" spc="-5" dirty="0">
                <a:latin typeface="Arial MT"/>
                <a:cs typeface="Arial MT"/>
              </a:rPr>
              <a:t>in terms of "per </a:t>
            </a:r>
            <a:r>
              <a:rPr lang="en-US" sz="1800" dirty="0">
                <a:latin typeface="Arial MT"/>
                <a:cs typeface="Arial MT"/>
              </a:rPr>
              <a:t>customer </a:t>
            </a:r>
            <a:r>
              <a:rPr lang="en-US" sz="1800" spc="-5" dirty="0">
                <a:latin typeface="Arial MT"/>
                <a:cs typeface="Arial MT"/>
              </a:rPr>
              <a:t>and per </a:t>
            </a:r>
            <a:r>
              <a:rPr lang="en-US" sz="1800" dirty="0">
                <a:latin typeface="Arial MT"/>
                <a:cs typeface="Arial MT"/>
              </a:rPr>
              <a:t>store" sales </a:t>
            </a:r>
            <a:r>
              <a:rPr lang="en-US" sz="1800" spc="-5" dirty="0">
                <a:latin typeface="Arial MT"/>
                <a:cs typeface="Arial MT"/>
              </a:rPr>
              <a:t>numbers and just </a:t>
            </a:r>
            <a:r>
              <a:rPr lang="en-US" sz="1800" dirty="0">
                <a:latin typeface="Arial MT"/>
                <a:cs typeface="Arial MT"/>
              </a:rPr>
              <a:t> </a:t>
            </a:r>
            <a:r>
              <a:rPr lang="en-US" sz="1800" spc="-5" dirty="0">
                <a:latin typeface="Arial MT"/>
                <a:cs typeface="Arial MT"/>
              </a:rPr>
              <a:t>because the </a:t>
            </a:r>
            <a:r>
              <a:rPr lang="en-US" sz="1800" dirty="0">
                <a:latin typeface="Arial MT"/>
                <a:cs typeface="Arial MT"/>
              </a:rPr>
              <a:t>majority </a:t>
            </a:r>
            <a:r>
              <a:rPr lang="en-US" sz="1800" spc="-5" dirty="0">
                <a:latin typeface="Arial MT"/>
                <a:cs typeface="Arial MT"/>
              </a:rPr>
              <a:t>of the </a:t>
            </a:r>
            <a:r>
              <a:rPr lang="en-US" sz="1800" dirty="0">
                <a:latin typeface="Arial MT"/>
                <a:cs typeface="Arial MT"/>
              </a:rPr>
              <a:t>stores </a:t>
            </a:r>
            <a:r>
              <a:rPr lang="en-US" sz="1800" spc="-5" dirty="0">
                <a:latin typeface="Arial MT"/>
                <a:cs typeface="Arial MT"/>
              </a:rPr>
              <a:t>were of these </a:t>
            </a:r>
            <a:r>
              <a:rPr lang="en-US" sz="1800" dirty="0">
                <a:latin typeface="Arial MT"/>
                <a:cs typeface="Arial MT"/>
              </a:rPr>
              <a:t>kinds, </a:t>
            </a:r>
            <a:r>
              <a:rPr lang="en-US" sz="1800" spc="-5" dirty="0">
                <a:latin typeface="Arial MT"/>
                <a:cs typeface="Arial MT"/>
              </a:rPr>
              <a:t>they had the best overall </a:t>
            </a:r>
            <a:r>
              <a:rPr lang="en-US" sz="1800" dirty="0">
                <a:latin typeface="Arial MT"/>
                <a:cs typeface="Arial MT"/>
              </a:rPr>
              <a:t>revenue </a:t>
            </a:r>
            <a:r>
              <a:rPr lang="en-US" sz="1800" spc="-5" dirty="0">
                <a:latin typeface="Arial MT"/>
                <a:cs typeface="Arial MT"/>
              </a:rPr>
              <a:t>numbers. </a:t>
            </a:r>
            <a:r>
              <a:rPr lang="en-US" sz="1800" spc="-350" dirty="0">
                <a:latin typeface="Arial MT"/>
                <a:cs typeface="Arial MT"/>
              </a:rPr>
              <a:t> </a:t>
            </a:r>
            <a:r>
              <a:rPr lang="en-US" sz="1800" spc="-5" dirty="0">
                <a:latin typeface="Arial MT"/>
                <a:cs typeface="Arial MT"/>
              </a:rPr>
              <a:t>On the other hand, </a:t>
            </a:r>
            <a:r>
              <a:rPr lang="en-US" sz="1800" dirty="0">
                <a:latin typeface="Arial MT"/>
                <a:cs typeface="Arial MT"/>
              </a:rPr>
              <a:t>store </a:t>
            </a:r>
            <a:r>
              <a:rPr lang="en-US" sz="1800" spc="-5" dirty="0">
                <a:latin typeface="Arial MT"/>
                <a:cs typeface="Arial MT"/>
              </a:rPr>
              <a:t>type </a:t>
            </a:r>
            <a:r>
              <a:rPr lang="en-US" sz="1800" dirty="0">
                <a:latin typeface="Arial MT"/>
                <a:cs typeface="Arial MT"/>
              </a:rPr>
              <a:t>b </a:t>
            </a:r>
            <a:r>
              <a:rPr lang="en-US" sz="1800" spc="-5" dirty="0">
                <a:latin typeface="Arial MT"/>
                <a:cs typeface="Arial MT"/>
              </a:rPr>
              <a:t>were </a:t>
            </a:r>
            <a:r>
              <a:rPr lang="en-US" sz="1800" dirty="0">
                <a:latin typeface="Arial MT"/>
                <a:cs typeface="Arial MT"/>
              </a:rPr>
              <a:t>very </a:t>
            </a:r>
            <a:r>
              <a:rPr lang="en-US" sz="1800" spc="-5" dirty="0">
                <a:latin typeface="Arial MT"/>
                <a:cs typeface="Arial MT"/>
              </a:rPr>
              <a:t>few in number and even then they had better average </a:t>
            </a:r>
            <a:r>
              <a:rPr lang="en-US" sz="1800" dirty="0">
                <a:latin typeface="Arial MT"/>
                <a:cs typeface="Arial MT"/>
              </a:rPr>
              <a:t> sales</a:t>
            </a:r>
            <a:r>
              <a:rPr lang="en-US" sz="1800" spc="-10" dirty="0">
                <a:latin typeface="Arial MT"/>
                <a:cs typeface="Arial MT"/>
              </a:rPr>
              <a:t> </a:t>
            </a:r>
            <a:r>
              <a:rPr lang="en-US" sz="1800" spc="-5" dirty="0">
                <a:latin typeface="Arial MT"/>
                <a:cs typeface="Arial MT"/>
              </a:rPr>
              <a:t>than others.</a:t>
            </a:r>
            <a:endParaRPr lang="en-US" sz="1800" dirty="0">
              <a:latin typeface="Arial MT"/>
              <a:cs typeface="Arial MT"/>
            </a:endParaRPr>
          </a:p>
          <a:p>
            <a:endParaRPr lang="en-IN" dirty="0"/>
          </a:p>
        </p:txBody>
      </p:sp>
    </p:spTree>
    <p:extLst>
      <p:ext uri="{BB962C8B-B14F-4D97-AF65-F5344CB8AC3E}">
        <p14:creationId xmlns:p14="http://schemas.microsoft.com/office/powerpoint/2010/main" val="137122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E3C55707-3CC4-22F1-8286-1AB8552D630E}"/>
              </a:ext>
            </a:extLst>
          </p:cNvPr>
          <p:cNvPicPr/>
          <p:nvPr/>
        </p:nvPicPr>
        <p:blipFill>
          <a:blip r:embed="rId2" cstate="print"/>
          <a:stretch>
            <a:fillRect/>
          </a:stretch>
        </p:blipFill>
        <p:spPr>
          <a:xfrm>
            <a:off x="566520" y="933451"/>
            <a:ext cx="3819524" cy="2495549"/>
          </a:xfrm>
          <a:prstGeom prst="rect">
            <a:avLst/>
          </a:prstGeom>
        </p:spPr>
      </p:pic>
      <p:pic>
        <p:nvPicPr>
          <p:cNvPr id="5" name="object 3">
            <a:extLst>
              <a:ext uri="{FF2B5EF4-FFF2-40B4-BE49-F238E27FC236}">
                <a16:creationId xmlns:a16="http://schemas.microsoft.com/office/drawing/2014/main" id="{457ECC46-660D-C3A2-C1AD-4A19DC070087}"/>
              </a:ext>
            </a:extLst>
          </p:cNvPr>
          <p:cNvPicPr/>
          <p:nvPr/>
        </p:nvPicPr>
        <p:blipFill>
          <a:blip r:embed="rId3" cstate="print"/>
          <a:stretch>
            <a:fillRect/>
          </a:stretch>
        </p:blipFill>
        <p:spPr>
          <a:xfrm>
            <a:off x="5456407" y="735767"/>
            <a:ext cx="3819524" cy="2495549"/>
          </a:xfrm>
          <a:prstGeom prst="rect">
            <a:avLst/>
          </a:prstGeom>
        </p:spPr>
      </p:pic>
      <p:pic>
        <p:nvPicPr>
          <p:cNvPr id="6" name="object 4">
            <a:extLst>
              <a:ext uri="{FF2B5EF4-FFF2-40B4-BE49-F238E27FC236}">
                <a16:creationId xmlns:a16="http://schemas.microsoft.com/office/drawing/2014/main" id="{5C97FFBA-CB68-1453-3B16-0C0FC9F326F5}"/>
              </a:ext>
            </a:extLst>
          </p:cNvPr>
          <p:cNvPicPr/>
          <p:nvPr/>
        </p:nvPicPr>
        <p:blipFill>
          <a:blip r:embed="rId4" cstate="print"/>
          <a:stretch>
            <a:fillRect/>
          </a:stretch>
        </p:blipFill>
        <p:spPr>
          <a:xfrm>
            <a:off x="566520" y="3895394"/>
            <a:ext cx="3914774" cy="2362199"/>
          </a:xfrm>
          <a:prstGeom prst="rect">
            <a:avLst/>
          </a:prstGeom>
        </p:spPr>
      </p:pic>
      <p:sp>
        <p:nvSpPr>
          <p:cNvPr id="7" name="TextBox 6">
            <a:extLst>
              <a:ext uri="{FF2B5EF4-FFF2-40B4-BE49-F238E27FC236}">
                <a16:creationId xmlns:a16="http://schemas.microsoft.com/office/drawing/2014/main" id="{A6112496-26D5-383B-5C1F-7B3782FF2A47}"/>
              </a:ext>
            </a:extLst>
          </p:cNvPr>
          <p:cNvSpPr txBox="1"/>
          <p:nvPr/>
        </p:nvSpPr>
        <p:spPr>
          <a:xfrm>
            <a:off x="5636302" y="3486912"/>
            <a:ext cx="5501390" cy="3200876"/>
          </a:xfrm>
          <a:prstGeom prst="rect">
            <a:avLst/>
          </a:prstGeom>
          <a:noFill/>
        </p:spPr>
        <p:txBody>
          <a:bodyPr wrap="square" rtlCol="0">
            <a:spAutoFit/>
          </a:bodyPr>
          <a:lstStyle/>
          <a:p>
            <a:pPr marL="332740" marR="75565" indent="-320675">
              <a:lnSpc>
                <a:spcPct val="100000"/>
              </a:lnSpc>
              <a:spcBef>
                <a:spcPts val="100"/>
              </a:spcBef>
              <a:buChar char="●"/>
              <a:tabLst>
                <a:tab pos="332740" algn="l"/>
                <a:tab pos="333375" algn="l"/>
              </a:tabLst>
            </a:pPr>
            <a:r>
              <a:rPr lang="en-US" sz="1800" spc="-5" dirty="0">
                <a:latin typeface="Arial MT"/>
                <a:cs typeface="Arial MT"/>
              </a:rPr>
              <a:t>It's pretty obvious that there is going to be </a:t>
            </a:r>
            <a:r>
              <a:rPr lang="en-US" sz="1800" dirty="0">
                <a:latin typeface="Arial MT"/>
                <a:cs typeface="Arial MT"/>
              </a:rPr>
              <a:t>a </a:t>
            </a:r>
            <a:r>
              <a:rPr lang="en-US" sz="1800" spc="-5" dirty="0">
                <a:latin typeface="Arial MT"/>
                <a:cs typeface="Arial MT"/>
              </a:rPr>
              <a:t>positive </a:t>
            </a:r>
            <a:r>
              <a:rPr lang="en-US" sz="1800" dirty="0">
                <a:latin typeface="Arial MT"/>
                <a:cs typeface="Arial MT"/>
              </a:rPr>
              <a:t> correlation</a:t>
            </a:r>
            <a:r>
              <a:rPr lang="en-US" sz="1800" spc="-20" dirty="0">
                <a:latin typeface="Arial MT"/>
                <a:cs typeface="Arial MT"/>
              </a:rPr>
              <a:t> </a:t>
            </a:r>
            <a:r>
              <a:rPr lang="en-US" sz="1800" spc="-5" dirty="0">
                <a:latin typeface="Arial MT"/>
                <a:cs typeface="Arial MT"/>
              </a:rPr>
              <a:t>between</a:t>
            </a:r>
            <a:r>
              <a:rPr lang="en-US" sz="1800" spc="-15" dirty="0">
                <a:latin typeface="Arial MT"/>
                <a:cs typeface="Arial MT"/>
              </a:rPr>
              <a:t> </a:t>
            </a:r>
            <a:r>
              <a:rPr lang="en-US" sz="1800" dirty="0">
                <a:latin typeface="Arial MT"/>
                <a:cs typeface="Arial MT"/>
              </a:rPr>
              <a:t>customers</a:t>
            </a:r>
            <a:r>
              <a:rPr lang="en-US" sz="1800" spc="-15" dirty="0">
                <a:latin typeface="Arial MT"/>
                <a:cs typeface="Arial MT"/>
              </a:rPr>
              <a:t> </a:t>
            </a:r>
            <a:r>
              <a:rPr lang="en-US" sz="1800" spc="-5" dirty="0">
                <a:latin typeface="Arial MT"/>
                <a:cs typeface="Arial MT"/>
              </a:rPr>
              <a:t>and</a:t>
            </a:r>
            <a:r>
              <a:rPr lang="en-US" sz="1800" spc="-15" dirty="0">
                <a:latin typeface="Arial MT"/>
                <a:cs typeface="Arial MT"/>
              </a:rPr>
              <a:t> </a:t>
            </a:r>
            <a:r>
              <a:rPr lang="en-US" sz="1800" dirty="0">
                <a:latin typeface="Arial MT"/>
                <a:cs typeface="Arial MT"/>
              </a:rPr>
              <a:t>sales.</a:t>
            </a:r>
            <a:r>
              <a:rPr lang="en-US" sz="1800" spc="-35" dirty="0">
                <a:latin typeface="Arial MT"/>
                <a:cs typeface="Arial MT"/>
              </a:rPr>
              <a:t> </a:t>
            </a:r>
            <a:r>
              <a:rPr lang="en-US" sz="1800" spc="-5" dirty="0">
                <a:latin typeface="Arial MT"/>
                <a:cs typeface="Arial MT"/>
              </a:rPr>
              <a:t>There</a:t>
            </a:r>
            <a:r>
              <a:rPr lang="en-US" sz="1800" spc="-20" dirty="0">
                <a:latin typeface="Arial MT"/>
                <a:cs typeface="Arial MT"/>
              </a:rPr>
              <a:t> </a:t>
            </a:r>
            <a:r>
              <a:rPr lang="en-US" sz="1800" spc="-5" dirty="0">
                <a:latin typeface="Arial MT"/>
                <a:cs typeface="Arial MT"/>
              </a:rPr>
              <a:t>are</a:t>
            </a:r>
            <a:r>
              <a:rPr lang="en-US" sz="1800" spc="-15" dirty="0">
                <a:latin typeface="Arial MT"/>
                <a:cs typeface="Arial MT"/>
              </a:rPr>
              <a:t> </a:t>
            </a:r>
            <a:r>
              <a:rPr lang="en-US" sz="1800" dirty="0">
                <a:latin typeface="Arial MT"/>
                <a:cs typeface="Arial MT"/>
              </a:rPr>
              <a:t>a </a:t>
            </a:r>
            <a:r>
              <a:rPr lang="en-US" sz="1800" spc="-315" dirty="0">
                <a:latin typeface="Arial MT"/>
                <a:cs typeface="Arial MT"/>
              </a:rPr>
              <a:t> </a:t>
            </a:r>
            <a:r>
              <a:rPr lang="en-US" sz="1800" spc="-5" dirty="0">
                <a:latin typeface="Arial MT"/>
                <a:cs typeface="Arial MT"/>
              </a:rPr>
              <a:t>few</a:t>
            </a:r>
            <a:r>
              <a:rPr lang="en-US" sz="1800" spc="-10" dirty="0">
                <a:latin typeface="Arial MT"/>
                <a:cs typeface="Arial MT"/>
              </a:rPr>
              <a:t> </a:t>
            </a:r>
            <a:r>
              <a:rPr lang="en-US" sz="1800" spc="-5" dirty="0">
                <a:latin typeface="Arial MT"/>
                <a:cs typeface="Arial MT"/>
              </a:rPr>
              <a:t>outliers.</a:t>
            </a:r>
            <a:endParaRPr lang="en-US" sz="1800" dirty="0">
              <a:latin typeface="Arial MT"/>
              <a:cs typeface="Arial MT"/>
            </a:endParaRPr>
          </a:p>
          <a:p>
            <a:pPr>
              <a:lnSpc>
                <a:spcPct val="100000"/>
              </a:lnSpc>
              <a:buFont typeface="Arial MT"/>
              <a:buChar char="●"/>
            </a:pPr>
            <a:endParaRPr lang="en-US" sz="2000" dirty="0">
              <a:latin typeface="Arial MT"/>
              <a:cs typeface="Arial MT"/>
            </a:endParaRPr>
          </a:p>
          <a:p>
            <a:pPr marL="332740" marR="5080" indent="-320675">
              <a:lnSpc>
                <a:spcPct val="100000"/>
              </a:lnSpc>
              <a:buChar char="●"/>
              <a:tabLst>
                <a:tab pos="332740" algn="l"/>
                <a:tab pos="333375" algn="l"/>
              </a:tabLst>
            </a:pPr>
            <a:r>
              <a:rPr lang="en-US" sz="1800" dirty="0">
                <a:latin typeface="Arial MT"/>
                <a:cs typeface="Arial MT"/>
              </a:rPr>
              <a:t>Most stores </a:t>
            </a:r>
            <a:r>
              <a:rPr lang="en-US" sz="1800" spc="-5" dirty="0">
                <a:latin typeface="Arial MT"/>
                <a:cs typeface="Arial MT"/>
              </a:rPr>
              <a:t>have </a:t>
            </a:r>
            <a:r>
              <a:rPr lang="en-US" sz="1800" dirty="0">
                <a:latin typeface="Arial MT"/>
                <a:cs typeface="Arial MT"/>
              </a:rPr>
              <a:t>competition </a:t>
            </a:r>
            <a:r>
              <a:rPr lang="en-US" sz="1800" spc="-5" dirty="0">
                <a:latin typeface="Arial MT"/>
                <a:cs typeface="Arial MT"/>
              </a:rPr>
              <a:t>distance within the </a:t>
            </a:r>
            <a:r>
              <a:rPr lang="en-US" sz="1800" dirty="0">
                <a:latin typeface="Arial MT"/>
                <a:cs typeface="Arial MT"/>
              </a:rPr>
              <a:t>range </a:t>
            </a:r>
            <a:r>
              <a:rPr lang="en-US" sz="1800" spc="-320" dirty="0">
                <a:latin typeface="Arial MT"/>
                <a:cs typeface="Arial MT"/>
              </a:rPr>
              <a:t> </a:t>
            </a:r>
            <a:r>
              <a:rPr lang="en-US" sz="1800" spc="-5" dirty="0">
                <a:latin typeface="Arial MT"/>
                <a:cs typeface="Arial MT"/>
              </a:rPr>
              <a:t>of </a:t>
            </a:r>
            <a:r>
              <a:rPr lang="en-US" sz="1800" dirty="0">
                <a:latin typeface="Arial MT"/>
                <a:cs typeface="Arial MT"/>
              </a:rPr>
              <a:t>0 </a:t>
            </a:r>
            <a:r>
              <a:rPr lang="en-US" sz="1800" spc="-5" dirty="0">
                <a:latin typeface="Arial MT"/>
                <a:cs typeface="Arial MT"/>
              </a:rPr>
              <a:t>to 10 </a:t>
            </a:r>
            <a:r>
              <a:rPr lang="en-US" sz="1800" dirty="0">
                <a:latin typeface="Arial MT"/>
                <a:cs typeface="Arial MT"/>
              </a:rPr>
              <a:t>kms </a:t>
            </a:r>
            <a:r>
              <a:rPr lang="en-US" sz="1800" spc="-5" dirty="0">
                <a:latin typeface="Arial MT"/>
                <a:cs typeface="Arial MT"/>
              </a:rPr>
              <a:t>and had </a:t>
            </a:r>
            <a:r>
              <a:rPr lang="en-US" sz="1800" dirty="0">
                <a:latin typeface="Arial MT"/>
                <a:cs typeface="Arial MT"/>
              </a:rPr>
              <a:t>more sales </a:t>
            </a:r>
            <a:r>
              <a:rPr lang="en-US" sz="1800" spc="-5" dirty="0">
                <a:latin typeface="Arial MT"/>
                <a:cs typeface="Arial MT"/>
              </a:rPr>
              <a:t>than </a:t>
            </a:r>
            <a:r>
              <a:rPr lang="en-US" sz="1800" dirty="0">
                <a:latin typeface="Arial MT"/>
                <a:cs typeface="Arial MT"/>
              </a:rPr>
              <a:t>stores </a:t>
            </a:r>
            <a:r>
              <a:rPr lang="en-US" sz="1800" spc="-5" dirty="0">
                <a:latin typeface="Arial MT"/>
                <a:cs typeface="Arial MT"/>
              </a:rPr>
              <a:t>far </a:t>
            </a:r>
            <a:r>
              <a:rPr lang="en-US" sz="1800" dirty="0">
                <a:latin typeface="Arial MT"/>
                <a:cs typeface="Arial MT"/>
              </a:rPr>
              <a:t> </a:t>
            </a:r>
            <a:r>
              <a:rPr lang="en-US" sz="1800" spc="-25" dirty="0">
                <a:latin typeface="Arial MT"/>
                <a:cs typeface="Arial MT"/>
              </a:rPr>
              <a:t>away.</a:t>
            </a:r>
            <a:endParaRPr lang="en-US" sz="1800" dirty="0">
              <a:latin typeface="Arial MT"/>
              <a:cs typeface="Arial MT"/>
            </a:endParaRPr>
          </a:p>
          <a:p>
            <a:pPr>
              <a:lnSpc>
                <a:spcPct val="100000"/>
              </a:lnSpc>
              <a:spcBef>
                <a:spcPts val="5"/>
              </a:spcBef>
              <a:buFont typeface="Arial MT"/>
              <a:buChar char="●"/>
            </a:pPr>
            <a:endParaRPr lang="en-US" sz="2000" dirty="0">
              <a:latin typeface="Arial MT"/>
              <a:cs typeface="Arial MT"/>
            </a:endParaRPr>
          </a:p>
          <a:p>
            <a:pPr marL="332740" marR="175895" indent="-320675">
              <a:lnSpc>
                <a:spcPct val="100000"/>
              </a:lnSpc>
              <a:buChar char="●"/>
              <a:tabLst>
                <a:tab pos="332740" algn="l"/>
                <a:tab pos="333375" algn="l"/>
              </a:tabLst>
            </a:pPr>
            <a:r>
              <a:rPr lang="en-US" sz="1800" spc="-5" dirty="0">
                <a:latin typeface="Arial MT"/>
                <a:cs typeface="Arial MT"/>
              </a:rPr>
              <a:t>The drop in </a:t>
            </a:r>
            <a:r>
              <a:rPr lang="en-US" sz="1800" dirty="0">
                <a:latin typeface="Arial MT"/>
                <a:cs typeface="Arial MT"/>
              </a:rPr>
              <a:t>sales </a:t>
            </a:r>
            <a:r>
              <a:rPr lang="en-US" sz="1800" spc="-5" dirty="0">
                <a:latin typeface="Arial MT"/>
                <a:cs typeface="Arial MT"/>
              </a:rPr>
              <a:t>indicates the </a:t>
            </a:r>
            <a:r>
              <a:rPr lang="en-US" sz="1800" dirty="0">
                <a:latin typeface="Arial MT"/>
                <a:cs typeface="Arial MT"/>
              </a:rPr>
              <a:t>0 sales </a:t>
            </a:r>
            <a:r>
              <a:rPr lang="en-US" sz="1800" spc="-5" dirty="0">
                <a:latin typeface="Arial MT"/>
                <a:cs typeface="Arial MT"/>
              </a:rPr>
              <a:t>accounting to </a:t>
            </a:r>
            <a:r>
              <a:rPr lang="en-US" sz="1800" spc="-320" dirty="0">
                <a:latin typeface="Arial MT"/>
                <a:cs typeface="Arial MT"/>
              </a:rPr>
              <a:t> </a:t>
            </a:r>
            <a:r>
              <a:rPr lang="en-US" sz="1800" spc="-5" dirty="0">
                <a:latin typeface="Arial MT"/>
                <a:cs typeface="Arial MT"/>
              </a:rPr>
              <a:t>the</a:t>
            </a:r>
            <a:r>
              <a:rPr lang="en-US" sz="1800" spc="-15" dirty="0">
                <a:latin typeface="Arial MT"/>
                <a:cs typeface="Arial MT"/>
              </a:rPr>
              <a:t> </a:t>
            </a:r>
            <a:r>
              <a:rPr lang="en-US" sz="1800" dirty="0">
                <a:latin typeface="Arial MT"/>
                <a:cs typeface="Arial MT"/>
              </a:rPr>
              <a:t>stores</a:t>
            </a:r>
            <a:r>
              <a:rPr lang="en-US" sz="1800" spc="-15" dirty="0">
                <a:latin typeface="Arial MT"/>
                <a:cs typeface="Arial MT"/>
              </a:rPr>
              <a:t> </a:t>
            </a:r>
            <a:r>
              <a:rPr lang="en-US" sz="1800" spc="-5" dirty="0">
                <a:latin typeface="Arial MT"/>
                <a:cs typeface="Arial MT"/>
              </a:rPr>
              <a:t>temporarily</a:t>
            </a:r>
            <a:r>
              <a:rPr lang="en-US" sz="1800" spc="-15" dirty="0">
                <a:latin typeface="Arial MT"/>
                <a:cs typeface="Arial MT"/>
              </a:rPr>
              <a:t> </a:t>
            </a:r>
            <a:r>
              <a:rPr lang="en-US" sz="1800" dirty="0">
                <a:latin typeface="Arial MT"/>
                <a:cs typeface="Arial MT"/>
              </a:rPr>
              <a:t>closed</a:t>
            </a:r>
            <a:r>
              <a:rPr lang="en-US" sz="1800" spc="-15" dirty="0">
                <a:latin typeface="Arial MT"/>
                <a:cs typeface="Arial MT"/>
              </a:rPr>
              <a:t> </a:t>
            </a:r>
            <a:r>
              <a:rPr lang="en-US" sz="1800" spc="-5" dirty="0">
                <a:latin typeface="Arial MT"/>
                <a:cs typeface="Arial MT"/>
              </a:rPr>
              <a:t>due</a:t>
            </a:r>
            <a:r>
              <a:rPr lang="en-US" sz="1800" spc="-10" dirty="0">
                <a:latin typeface="Arial MT"/>
                <a:cs typeface="Arial MT"/>
              </a:rPr>
              <a:t> </a:t>
            </a:r>
            <a:r>
              <a:rPr lang="en-US" sz="1800" spc="-5" dirty="0">
                <a:latin typeface="Arial MT"/>
                <a:cs typeface="Arial MT"/>
              </a:rPr>
              <a:t>to</a:t>
            </a:r>
            <a:r>
              <a:rPr lang="en-US" sz="1800" spc="-15" dirty="0">
                <a:latin typeface="Arial MT"/>
                <a:cs typeface="Arial MT"/>
              </a:rPr>
              <a:t> </a:t>
            </a:r>
            <a:r>
              <a:rPr lang="en-US" sz="1800" dirty="0">
                <a:latin typeface="Arial MT"/>
                <a:cs typeface="Arial MT"/>
              </a:rPr>
              <a:t>refurbishment</a:t>
            </a:r>
            <a:endParaRPr lang="en-IN" dirty="0"/>
          </a:p>
        </p:txBody>
      </p:sp>
    </p:spTree>
    <p:extLst>
      <p:ext uri="{BB962C8B-B14F-4D97-AF65-F5344CB8AC3E}">
        <p14:creationId xmlns:p14="http://schemas.microsoft.com/office/powerpoint/2010/main" val="11064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2A23DE51-87D6-0374-ED4D-6BA71556F574}"/>
              </a:ext>
            </a:extLst>
          </p:cNvPr>
          <p:cNvPicPr/>
          <p:nvPr/>
        </p:nvPicPr>
        <p:blipFill>
          <a:blip r:embed="rId3" cstate="print"/>
          <a:stretch>
            <a:fillRect/>
          </a:stretch>
        </p:blipFill>
        <p:spPr>
          <a:xfrm>
            <a:off x="506801" y="1721986"/>
            <a:ext cx="5589199" cy="3690024"/>
          </a:xfrm>
          <a:prstGeom prst="rect">
            <a:avLst/>
          </a:prstGeom>
        </p:spPr>
      </p:pic>
      <p:sp>
        <p:nvSpPr>
          <p:cNvPr id="5" name="TextBox 4">
            <a:extLst>
              <a:ext uri="{FF2B5EF4-FFF2-40B4-BE49-F238E27FC236}">
                <a16:creationId xmlns:a16="http://schemas.microsoft.com/office/drawing/2014/main" id="{8CD16DFE-519E-0666-C539-769698266C4F}"/>
              </a:ext>
            </a:extLst>
          </p:cNvPr>
          <p:cNvSpPr txBox="1"/>
          <p:nvPr/>
        </p:nvSpPr>
        <p:spPr>
          <a:xfrm>
            <a:off x="7570033" y="2563318"/>
            <a:ext cx="3417757" cy="2308324"/>
          </a:xfrm>
          <a:prstGeom prst="rect">
            <a:avLst/>
          </a:prstGeom>
          <a:noFill/>
        </p:spPr>
        <p:txBody>
          <a:bodyPr wrap="square" rtlCol="0">
            <a:spAutoFit/>
          </a:bodyPr>
          <a:lstStyle/>
          <a:p>
            <a:pPr marL="285750" indent="-285750">
              <a:buFont typeface="Arial" panose="020B0604020202020204" pitchFamily="34" charset="0"/>
              <a:buChar char="•"/>
            </a:pPr>
            <a:r>
              <a:rPr lang="en-US" sz="1800" spc="-5" dirty="0">
                <a:latin typeface="Arial MT"/>
                <a:cs typeface="Arial MT"/>
              </a:rPr>
              <a:t>Sales</a:t>
            </a:r>
            <a:r>
              <a:rPr lang="en-US" sz="1800" spc="-25" dirty="0">
                <a:latin typeface="Arial MT"/>
                <a:cs typeface="Arial MT"/>
              </a:rPr>
              <a:t> </a:t>
            </a:r>
            <a:r>
              <a:rPr lang="en-US" sz="1800" dirty="0">
                <a:latin typeface="Arial MT"/>
                <a:cs typeface="Arial MT"/>
              </a:rPr>
              <a:t>rise</a:t>
            </a:r>
            <a:r>
              <a:rPr lang="en-US" sz="1800" spc="-20" dirty="0">
                <a:latin typeface="Arial MT"/>
                <a:cs typeface="Arial MT"/>
              </a:rPr>
              <a:t> </a:t>
            </a:r>
            <a:r>
              <a:rPr lang="en-US" sz="1800" spc="-5" dirty="0">
                <a:latin typeface="Arial MT"/>
                <a:cs typeface="Arial MT"/>
              </a:rPr>
              <a:t>up</a:t>
            </a:r>
            <a:r>
              <a:rPr lang="en-US" sz="1800" spc="-20" dirty="0">
                <a:latin typeface="Arial MT"/>
                <a:cs typeface="Arial MT"/>
              </a:rPr>
              <a:t> </a:t>
            </a:r>
            <a:r>
              <a:rPr lang="en-US" sz="1800" spc="-5" dirty="0">
                <a:latin typeface="Arial MT"/>
                <a:cs typeface="Arial MT"/>
              </a:rPr>
              <a:t>by</a:t>
            </a:r>
            <a:r>
              <a:rPr lang="en-US" sz="1800" spc="-20" dirty="0">
                <a:latin typeface="Arial MT"/>
                <a:cs typeface="Arial MT"/>
              </a:rPr>
              <a:t> </a:t>
            </a:r>
            <a:r>
              <a:rPr lang="en-US" sz="1800" spc="-5" dirty="0">
                <a:latin typeface="Arial MT"/>
                <a:cs typeface="Arial MT"/>
              </a:rPr>
              <a:t>the</a:t>
            </a:r>
            <a:r>
              <a:rPr lang="en-US" sz="1800" spc="-20" dirty="0">
                <a:latin typeface="Arial MT"/>
                <a:cs typeface="Arial MT"/>
              </a:rPr>
              <a:t> </a:t>
            </a:r>
            <a:r>
              <a:rPr lang="en-US" sz="1800" spc="-5" dirty="0">
                <a:latin typeface="Arial MT"/>
                <a:cs typeface="Arial MT"/>
              </a:rPr>
              <a:t>end </a:t>
            </a:r>
            <a:r>
              <a:rPr lang="en-US" sz="1800" spc="-375" dirty="0">
                <a:latin typeface="Arial MT"/>
                <a:cs typeface="Arial MT"/>
              </a:rPr>
              <a:t> </a:t>
            </a:r>
            <a:r>
              <a:rPr lang="en-US" sz="1800" spc="-5" dirty="0">
                <a:latin typeface="Arial MT"/>
                <a:cs typeface="Arial MT"/>
              </a:rPr>
              <a:t>of the </a:t>
            </a:r>
            <a:r>
              <a:rPr lang="en-US" sz="1800" dirty="0">
                <a:latin typeface="Arial MT"/>
                <a:cs typeface="Arial MT"/>
              </a:rPr>
              <a:t>year </a:t>
            </a:r>
            <a:r>
              <a:rPr lang="en-US" sz="1800" spc="-5" dirty="0">
                <a:latin typeface="Arial MT"/>
                <a:cs typeface="Arial MT"/>
              </a:rPr>
              <a:t>before the </a:t>
            </a:r>
            <a:r>
              <a:rPr lang="en-US" sz="1800" dirty="0">
                <a:latin typeface="Arial MT"/>
                <a:cs typeface="Arial MT"/>
              </a:rPr>
              <a:t> </a:t>
            </a:r>
            <a:r>
              <a:rPr lang="en-US" sz="1800" spc="-5" dirty="0">
                <a:latin typeface="Arial MT"/>
                <a:cs typeface="Arial MT"/>
              </a:rPr>
              <a:t>holidays. Sales for 2014 </a:t>
            </a:r>
            <a:r>
              <a:rPr lang="en-US" sz="1800" spc="-375" dirty="0">
                <a:latin typeface="Arial MT"/>
                <a:cs typeface="Arial MT"/>
              </a:rPr>
              <a:t> </a:t>
            </a:r>
            <a:r>
              <a:rPr lang="en-US" sz="1800" spc="-5" dirty="0">
                <a:latin typeface="Arial MT"/>
                <a:cs typeface="Arial MT"/>
              </a:rPr>
              <a:t>went down there for </a:t>
            </a:r>
            <a:r>
              <a:rPr lang="en-US" sz="1800" dirty="0">
                <a:latin typeface="Arial MT"/>
                <a:cs typeface="Arial MT"/>
              </a:rPr>
              <a:t>a </a:t>
            </a:r>
            <a:r>
              <a:rPr lang="en-US" sz="1800" spc="5" dirty="0">
                <a:latin typeface="Arial MT"/>
                <a:cs typeface="Arial MT"/>
              </a:rPr>
              <a:t> </a:t>
            </a:r>
            <a:r>
              <a:rPr lang="en-US" sz="1800" dirty="0">
                <a:latin typeface="Arial MT"/>
                <a:cs typeface="Arial MT"/>
              </a:rPr>
              <a:t>couple months - July </a:t>
            </a:r>
            <a:r>
              <a:rPr lang="en-US" sz="1800" spc="-5" dirty="0">
                <a:latin typeface="Arial MT"/>
                <a:cs typeface="Arial MT"/>
              </a:rPr>
              <a:t>to </a:t>
            </a:r>
            <a:r>
              <a:rPr lang="en-US" sz="1800" dirty="0">
                <a:latin typeface="Arial MT"/>
                <a:cs typeface="Arial MT"/>
              </a:rPr>
              <a:t> </a:t>
            </a:r>
            <a:r>
              <a:rPr lang="en-US" sz="1800" spc="-15" dirty="0">
                <a:latin typeface="Arial MT"/>
                <a:cs typeface="Arial MT"/>
              </a:rPr>
              <a:t>September, </a:t>
            </a:r>
            <a:r>
              <a:rPr lang="en-US" sz="1800" spc="-5" dirty="0">
                <a:latin typeface="Arial MT"/>
                <a:cs typeface="Arial MT"/>
              </a:rPr>
              <a:t>indicating </a:t>
            </a:r>
            <a:r>
              <a:rPr lang="en-US" sz="1800" dirty="0">
                <a:latin typeface="Arial MT"/>
                <a:cs typeface="Arial MT"/>
              </a:rPr>
              <a:t> stores closed </a:t>
            </a:r>
            <a:r>
              <a:rPr lang="en-US" sz="1800" spc="-5" dirty="0">
                <a:latin typeface="Arial MT"/>
                <a:cs typeface="Arial MT"/>
              </a:rPr>
              <a:t>due to </a:t>
            </a:r>
            <a:r>
              <a:rPr lang="en-US" sz="1800" dirty="0">
                <a:latin typeface="Arial MT"/>
                <a:cs typeface="Arial MT"/>
              </a:rPr>
              <a:t> refurbishment.</a:t>
            </a:r>
          </a:p>
          <a:p>
            <a:endParaRPr lang="en-IN" dirty="0"/>
          </a:p>
        </p:txBody>
      </p:sp>
    </p:spTree>
    <p:extLst>
      <p:ext uri="{BB962C8B-B14F-4D97-AF65-F5344CB8AC3E}">
        <p14:creationId xmlns:p14="http://schemas.microsoft.com/office/powerpoint/2010/main" val="305467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3141E5DF-4F18-6773-31AB-B032B2037497}"/>
              </a:ext>
            </a:extLst>
          </p:cNvPr>
          <p:cNvPicPr/>
          <p:nvPr/>
        </p:nvPicPr>
        <p:blipFill>
          <a:blip r:embed="rId2" cstate="print"/>
          <a:stretch>
            <a:fillRect/>
          </a:stretch>
        </p:blipFill>
        <p:spPr>
          <a:xfrm>
            <a:off x="1101215" y="2064045"/>
            <a:ext cx="4473874" cy="2729909"/>
          </a:xfrm>
          <a:prstGeom prst="rect">
            <a:avLst/>
          </a:prstGeom>
        </p:spPr>
      </p:pic>
      <p:sp>
        <p:nvSpPr>
          <p:cNvPr id="5" name="TextBox 4">
            <a:extLst>
              <a:ext uri="{FF2B5EF4-FFF2-40B4-BE49-F238E27FC236}">
                <a16:creationId xmlns:a16="http://schemas.microsoft.com/office/drawing/2014/main" id="{08B127F1-E9BF-21A1-C125-A3842EDF632B}"/>
              </a:ext>
            </a:extLst>
          </p:cNvPr>
          <p:cNvSpPr txBox="1"/>
          <p:nvPr/>
        </p:nvSpPr>
        <p:spPr>
          <a:xfrm>
            <a:off x="6805534" y="1558977"/>
            <a:ext cx="4362138" cy="4247317"/>
          </a:xfrm>
          <a:prstGeom prst="rect">
            <a:avLst/>
          </a:prstGeom>
          <a:noFill/>
        </p:spPr>
        <p:txBody>
          <a:bodyPr wrap="square" rtlCol="0">
            <a:spAutoFit/>
          </a:bodyPr>
          <a:lstStyle/>
          <a:p>
            <a:pPr marL="340360" marR="79375" indent="-328295">
              <a:lnSpc>
                <a:spcPct val="100000"/>
              </a:lnSpc>
              <a:spcBef>
                <a:spcPts val="100"/>
              </a:spcBef>
              <a:buChar char="●"/>
              <a:tabLst>
                <a:tab pos="340360" algn="l"/>
                <a:tab pos="340995" algn="l"/>
              </a:tabLst>
            </a:pPr>
            <a:r>
              <a:rPr lang="en-US" sz="1800" spc="-5" dirty="0">
                <a:latin typeface="Arial MT"/>
                <a:cs typeface="Arial MT"/>
              </a:rPr>
              <a:t>In </a:t>
            </a:r>
            <a:r>
              <a:rPr lang="en-US" sz="1800" dirty="0">
                <a:latin typeface="Arial MT"/>
                <a:cs typeface="Arial MT"/>
              </a:rPr>
              <a:t>statistics, </a:t>
            </a:r>
            <a:r>
              <a:rPr lang="en-US" sz="1800" spc="-5" dirty="0">
                <a:latin typeface="Arial MT"/>
                <a:cs typeface="Arial MT"/>
              </a:rPr>
              <a:t>an outlier is </a:t>
            </a:r>
            <a:r>
              <a:rPr lang="en-US" sz="1800" dirty="0">
                <a:latin typeface="Arial MT"/>
                <a:cs typeface="Arial MT"/>
              </a:rPr>
              <a:t>a </a:t>
            </a:r>
            <a:r>
              <a:rPr lang="en-US" sz="1800" spc="-5" dirty="0">
                <a:latin typeface="Arial MT"/>
                <a:cs typeface="Arial MT"/>
              </a:rPr>
              <a:t>data point that </a:t>
            </a:r>
            <a:r>
              <a:rPr lang="en-US" sz="1800" dirty="0">
                <a:latin typeface="Arial MT"/>
                <a:cs typeface="Arial MT"/>
              </a:rPr>
              <a:t> </a:t>
            </a:r>
            <a:r>
              <a:rPr lang="en-US" sz="1800" spc="-10" dirty="0">
                <a:latin typeface="Arial MT"/>
                <a:cs typeface="Arial MT"/>
              </a:rPr>
              <a:t>differs </a:t>
            </a:r>
            <a:r>
              <a:rPr lang="en-US" sz="1800" dirty="0">
                <a:latin typeface="Arial MT"/>
                <a:cs typeface="Arial MT"/>
              </a:rPr>
              <a:t>significantly </a:t>
            </a:r>
            <a:r>
              <a:rPr lang="en-US" sz="1800" spc="-5" dirty="0">
                <a:latin typeface="Arial MT"/>
                <a:cs typeface="Arial MT"/>
              </a:rPr>
              <a:t>from other observations. </a:t>
            </a:r>
            <a:r>
              <a:rPr lang="en-US" sz="1800" spc="-350" dirty="0">
                <a:latin typeface="Arial MT"/>
                <a:cs typeface="Arial MT"/>
              </a:rPr>
              <a:t> </a:t>
            </a:r>
            <a:r>
              <a:rPr lang="en-US" sz="1800" spc="-5" dirty="0">
                <a:latin typeface="Arial MT"/>
                <a:cs typeface="Arial MT"/>
              </a:rPr>
              <a:t>Outliers </a:t>
            </a:r>
            <a:r>
              <a:rPr lang="en-US" sz="1800" dirty="0">
                <a:latin typeface="Arial MT"/>
                <a:cs typeface="Arial MT"/>
              </a:rPr>
              <a:t>can </a:t>
            </a:r>
            <a:r>
              <a:rPr lang="en-US" sz="1800" spc="-5" dirty="0">
                <a:latin typeface="Arial MT"/>
                <a:cs typeface="Arial MT"/>
              </a:rPr>
              <a:t>occur by </a:t>
            </a:r>
            <a:r>
              <a:rPr lang="en-US" sz="1800" dirty="0">
                <a:latin typeface="Arial MT"/>
                <a:cs typeface="Arial MT"/>
              </a:rPr>
              <a:t>chance </a:t>
            </a:r>
            <a:r>
              <a:rPr lang="en-US" sz="1800" spc="-5" dirty="0">
                <a:latin typeface="Arial MT"/>
                <a:cs typeface="Arial MT"/>
              </a:rPr>
              <a:t>in any </a:t>
            </a:r>
            <a:r>
              <a:rPr lang="en-US" sz="1800" dirty="0">
                <a:latin typeface="Arial MT"/>
                <a:cs typeface="Arial MT"/>
              </a:rPr>
              <a:t> </a:t>
            </a:r>
            <a:r>
              <a:rPr lang="en-US" sz="1800" spc="-5" dirty="0">
                <a:latin typeface="Arial MT"/>
                <a:cs typeface="Arial MT"/>
              </a:rPr>
              <a:t>distribution, but they often indicate either </a:t>
            </a:r>
            <a:r>
              <a:rPr lang="en-US" sz="1800" dirty="0">
                <a:latin typeface="Arial MT"/>
                <a:cs typeface="Arial MT"/>
              </a:rPr>
              <a:t> measurement </a:t>
            </a:r>
            <a:r>
              <a:rPr lang="en-US" sz="1800" spc="-5" dirty="0">
                <a:latin typeface="Arial MT"/>
                <a:cs typeface="Arial MT"/>
              </a:rPr>
              <a:t>error or that the population </a:t>
            </a:r>
            <a:r>
              <a:rPr lang="en-US" sz="1800" dirty="0">
                <a:latin typeface="Arial MT"/>
                <a:cs typeface="Arial MT"/>
              </a:rPr>
              <a:t> </a:t>
            </a:r>
            <a:r>
              <a:rPr lang="en-US" sz="1800" spc="-5" dirty="0">
                <a:latin typeface="Arial MT"/>
                <a:cs typeface="Arial MT"/>
              </a:rPr>
              <a:t>has</a:t>
            </a:r>
            <a:r>
              <a:rPr lang="en-US" sz="1800" spc="-10" dirty="0">
                <a:latin typeface="Arial MT"/>
                <a:cs typeface="Arial MT"/>
              </a:rPr>
              <a:t> </a:t>
            </a:r>
            <a:r>
              <a:rPr lang="en-US" sz="1800" dirty="0">
                <a:latin typeface="Arial MT"/>
                <a:cs typeface="Arial MT"/>
              </a:rPr>
              <a:t>a</a:t>
            </a:r>
            <a:r>
              <a:rPr lang="en-US" sz="1800" spc="-10" dirty="0">
                <a:latin typeface="Arial MT"/>
                <a:cs typeface="Arial MT"/>
              </a:rPr>
              <a:t> </a:t>
            </a:r>
            <a:r>
              <a:rPr lang="en-US" sz="1800" spc="-5" dirty="0">
                <a:latin typeface="Arial MT"/>
                <a:cs typeface="Arial MT"/>
              </a:rPr>
              <a:t>heavy-tailed</a:t>
            </a:r>
            <a:r>
              <a:rPr lang="en-US" sz="1800" spc="-10" dirty="0">
                <a:latin typeface="Arial MT"/>
                <a:cs typeface="Arial MT"/>
              </a:rPr>
              <a:t> </a:t>
            </a:r>
            <a:r>
              <a:rPr lang="en-US" sz="1800" spc="-5" dirty="0">
                <a:latin typeface="Arial MT"/>
                <a:cs typeface="Arial MT"/>
              </a:rPr>
              <a:t>distribution.</a:t>
            </a:r>
            <a:endParaRPr lang="en-US" sz="1800" dirty="0">
              <a:latin typeface="Arial MT"/>
              <a:cs typeface="Arial MT"/>
            </a:endParaRPr>
          </a:p>
          <a:p>
            <a:pPr>
              <a:lnSpc>
                <a:spcPct val="100000"/>
              </a:lnSpc>
              <a:spcBef>
                <a:spcPts val="5"/>
              </a:spcBef>
              <a:buFont typeface="Arial MT"/>
              <a:buChar char="●"/>
            </a:pPr>
            <a:endParaRPr lang="en-US" sz="1800" dirty="0">
              <a:latin typeface="Arial MT"/>
              <a:cs typeface="Arial MT"/>
            </a:endParaRPr>
          </a:p>
          <a:p>
            <a:pPr marL="340360" marR="5080" indent="-328295">
              <a:lnSpc>
                <a:spcPct val="100000"/>
              </a:lnSpc>
              <a:buChar char="●"/>
              <a:tabLst>
                <a:tab pos="340360" algn="l"/>
                <a:tab pos="340995" algn="l"/>
              </a:tabLst>
            </a:pPr>
            <a:r>
              <a:rPr lang="en-US" sz="1800" spc="-5" dirty="0">
                <a:latin typeface="Arial MT"/>
                <a:cs typeface="Arial MT"/>
              </a:rPr>
              <a:t>Z-score</a:t>
            </a:r>
            <a:r>
              <a:rPr lang="en-US" sz="1800" spc="-20" dirty="0">
                <a:latin typeface="Arial MT"/>
                <a:cs typeface="Arial MT"/>
              </a:rPr>
              <a:t> </a:t>
            </a:r>
            <a:r>
              <a:rPr lang="en-US" sz="1800" spc="-5" dirty="0">
                <a:latin typeface="Arial MT"/>
                <a:cs typeface="Arial MT"/>
              </a:rPr>
              <a:t>is</a:t>
            </a:r>
            <a:r>
              <a:rPr lang="en-US" sz="1800" spc="-15" dirty="0">
                <a:latin typeface="Arial MT"/>
                <a:cs typeface="Arial MT"/>
              </a:rPr>
              <a:t> </a:t>
            </a:r>
            <a:r>
              <a:rPr lang="en-US" sz="1800" dirty="0">
                <a:latin typeface="Arial MT"/>
                <a:cs typeface="Arial MT"/>
              </a:rPr>
              <a:t>a</a:t>
            </a:r>
            <a:r>
              <a:rPr lang="en-US" sz="1800" spc="-15" dirty="0">
                <a:latin typeface="Arial MT"/>
                <a:cs typeface="Arial MT"/>
              </a:rPr>
              <a:t> </a:t>
            </a:r>
            <a:r>
              <a:rPr lang="en-US" sz="1800" dirty="0">
                <a:latin typeface="Arial MT"/>
                <a:cs typeface="Arial MT"/>
              </a:rPr>
              <a:t>statistical</a:t>
            </a:r>
            <a:r>
              <a:rPr lang="en-US" sz="1800" spc="-15" dirty="0">
                <a:latin typeface="Arial MT"/>
                <a:cs typeface="Arial MT"/>
              </a:rPr>
              <a:t> </a:t>
            </a:r>
            <a:r>
              <a:rPr lang="en-US" sz="1800" dirty="0">
                <a:latin typeface="Arial MT"/>
                <a:cs typeface="Arial MT"/>
              </a:rPr>
              <a:t>measure</a:t>
            </a:r>
            <a:r>
              <a:rPr lang="en-US" sz="1800" spc="-20" dirty="0">
                <a:latin typeface="Arial MT"/>
                <a:cs typeface="Arial MT"/>
              </a:rPr>
              <a:t> </a:t>
            </a:r>
            <a:r>
              <a:rPr lang="en-US" sz="1800" spc="-5" dirty="0">
                <a:latin typeface="Arial MT"/>
                <a:cs typeface="Arial MT"/>
              </a:rPr>
              <a:t>that</a:t>
            </a:r>
            <a:r>
              <a:rPr lang="en-US" sz="1800" spc="-15" dirty="0">
                <a:latin typeface="Arial MT"/>
                <a:cs typeface="Arial MT"/>
              </a:rPr>
              <a:t> </a:t>
            </a:r>
            <a:r>
              <a:rPr lang="en-US" sz="1800" spc="-5" dirty="0">
                <a:latin typeface="Arial MT"/>
                <a:cs typeface="Arial MT"/>
              </a:rPr>
              <a:t>tells</a:t>
            </a:r>
            <a:r>
              <a:rPr lang="en-US" sz="1800" spc="-15" dirty="0">
                <a:latin typeface="Arial MT"/>
                <a:cs typeface="Arial MT"/>
              </a:rPr>
              <a:t> </a:t>
            </a:r>
            <a:r>
              <a:rPr lang="en-US" sz="1800" dirty="0">
                <a:latin typeface="Arial MT"/>
                <a:cs typeface="Arial MT"/>
              </a:rPr>
              <a:t>you </a:t>
            </a:r>
            <a:r>
              <a:rPr lang="en-US" sz="1800" spc="-345" dirty="0">
                <a:latin typeface="Arial MT"/>
                <a:cs typeface="Arial MT"/>
              </a:rPr>
              <a:t> </a:t>
            </a:r>
            <a:r>
              <a:rPr lang="en-US" sz="1800" spc="-5" dirty="0">
                <a:latin typeface="Arial MT"/>
                <a:cs typeface="Arial MT"/>
              </a:rPr>
              <a:t>how far is </a:t>
            </a:r>
            <a:r>
              <a:rPr lang="en-US" sz="1800" dirty="0">
                <a:latin typeface="Arial MT"/>
                <a:cs typeface="Arial MT"/>
              </a:rPr>
              <a:t>a </a:t>
            </a:r>
            <a:r>
              <a:rPr lang="en-US" sz="1800" spc="-5" dirty="0">
                <a:latin typeface="Arial MT"/>
                <a:cs typeface="Arial MT"/>
              </a:rPr>
              <a:t>data point from the </a:t>
            </a:r>
            <a:r>
              <a:rPr lang="en-US" sz="1800" dirty="0">
                <a:latin typeface="Arial MT"/>
                <a:cs typeface="Arial MT"/>
              </a:rPr>
              <a:t>rest </a:t>
            </a:r>
            <a:r>
              <a:rPr lang="en-US" sz="1800" spc="-5" dirty="0">
                <a:latin typeface="Arial MT"/>
                <a:cs typeface="Arial MT"/>
              </a:rPr>
              <a:t>of the </a:t>
            </a:r>
            <a:r>
              <a:rPr lang="en-US" sz="1800" dirty="0">
                <a:latin typeface="Arial MT"/>
                <a:cs typeface="Arial MT"/>
              </a:rPr>
              <a:t> </a:t>
            </a:r>
            <a:r>
              <a:rPr lang="en-US" sz="1800" spc="-5" dirty="0">
                <a:latin typeface="Arial MT"/>
                <a:cs typeface="Arial MT"/>
              </a:rPr>
              <a:t>dataset. In </a:t>
            </a:r>
            <a:r>
              <a:rPr lang="en-US" sz="1800" dirty="0">
                <a:latin typeface="Arial MT"/>
                <a:cs typeface="Arial MT"/>
              </a:rPr>
              <a:t>a more </a:t>
            </a:r>
            <a:r>
              <a:rPr lang="en-US" sz="1800" spc="-5" dirty="0">
                <a:latin typeface="Arial MT"/>
                <a:cs typeface="Arial MT"/>
              </a:rPr>
              <a:t>technical term, Z-score </a:t>
            </a:r>
            <a:r>
              <a:rPr lang="en-US" sz="1800" dirty="0">
                <a:latin typeface="Arial MT"/>
                <a:cs typeface="Arial MT"/>
              </a:rPr>
              <a:t> </a:t>
            </a:r>
            <a:r>
              <a:rPr lang="en-US" sz="1800" spc="-5" dirty="0">
                <a:latin typeface="Arial MT"/>
                <a:cs typeface="Arial MT"/>
              </a:rPr>
              <a:t>tells how </a:t>
            </a:r>
            <a:r>
              <a:rPr lang="en-US" sz="1800" dirty="0">
                <a:latin typeface="Arial MT"/>
                <a:cs typeface="Arial MT"/>
              </a:rPr>
              <a:t>many standard </a:t>
            </a:r>
            <a:r>
              <a:rPr lang="en-US" sz="1800" spc="-5" dirty="0">
                <a:latin typeface="Arial MT"/>
                <a:cs typeface="Arial MT"/>
              </a:rPr>
              <a:t>deviations away </a:t>
            </a:r>
            <a:r>
              <a:rPr lang="en-US" sz="1800" dirty="0">
                <a:latin typeface="Arial MT"/>
                <a:cs typeface="Arial MT"/>
              </a:rPr>
              <a:t>a </a:t>
            </a:r>
            <a:r>
              <a:rPr lang="en-US" sz="1800" spc="5" dirty="0">
                <a:latin typeface="Arial MT"/>
                <a:cs typeface="Arial MT"/>
              </a:rPr>
              <a:t> </a:t>
            </a:r>
            <a:r>
              <a:rPr lang="en-US" sz="1800" spc="-5" dirty="0">
                <a:latin typeface="Arial MT"/>
                <a:cs typeface="Arial MT"/>
              </a:rPr>
              <a:t>given</a:t>
            </a:r>
            <a:r>
              <a:rPr lang="en-US" sz="1800" spc="-10" dirty="0">
                <a:latin typeface="Arial MT"/>
                <a:cs typeface="Arial MT"/>
              </a:rPr>
              <a:t> </a:t>
            </a:r>
            <a:r>
              <a:rPr lang="en-US" sz="1800" spc="-5" dirty="0">
                <a:latin typeface="Arial MT"/>
                <a:cs typeface="Arial MT"/>
              </a:rPr>
              <a:t>observation</a:t>
            </a:r>
            <a:r>
              <a:rPr lang="en-US" sz="1800" spc="-10" dirty="0">
                <a:latin typeface="Arial MT"/>
                <a:cs typeface="Arial MT"/>
              </a:rPr>
              <a:t> </a:t>
            </a:r>
            <a:r>
              <a:rPr lang="en-US" sz="1800" spc="-5" dirty="0">
                <a:latin typeface="Arial MT"/>
                <a:cs typeface="Arial MT"/>
              </a:rPr>
              <a:t>is</a:t>
            </a:r>
            <a:r>
              <a:rPr lang="en-US" sz="1800" spc="-10" dirty="0">
                <a:latin typeface="Arial MT"/>
                <a:cs typeface="Arial MT"/>
              </a:rPr>
              <a:t> </a:t>
            </a:r>
            <a:r>
              <a:rPr lang="en-US" sz="1800" spc="-5" dirty="0">
                <a:latin typeface="Arial MT"/>
                <a:cs typeface="Arial MT"/>
              </a:rPr>
              <a:t>from</a:t>
            </a:r>
            <a:r>
              <a:rPr lang="en-US" sz="1800" spc="-10" dirty="0">
                <a:latin typeface="Arial MT"/>
                <a:cs typeface="Arial MT"/>
              </a:rPr>
              <a:t> </a:t>
            </a:r>
            <a:r>
              <a:rPr lang="en-US" sz="1800" spc="-5" dirty="0">
                <a:latin typeface="Arial MT"/>
                <a:cs typeface="Arial MT"/>
              </a:rPr>
              <a:t>the </a:t>
            </a:r>
            <a:r>
              <a:rPr lang="en-US" sz="1800" dirty="0">
                <a:latin typeface="Arial MT"/>
                <a:cs typeface="Arial MT"/>
              </a:rPr>
              <a:t>mean.</a:t>
            </a:r>
          </a:p>
          <a:p>
            <a:endParaRPr lang="en-IN" dirty="0"/>
          </a:p>
        </p:txBody>
      </p:sp>
      <p:sp>
        <p:nvSpPr>
          <p:cNvPr id="6" name="TextBox 5">
            <a:extLst>
              <a:ext uri="{FF2B5EF4-FFF2-40B4-BE49-F238E27FC236}">
                <a16:creationId xmlns:a16="http://schemas.microsoft.com/office/drawing/2014/main" id="{9D12501B-D4A2-A8FA-50D8-92CF5E6F09F2}"/>
              </a:ext>
            </a:extLst>
          </p:cNvPr>
          <p:cNvSpPr txBox="1"/>
          <p:nvPr/>
        </p:nvSpPr>
        <p:spPr>
          <a:xfrm>
            <a:off x="3912433" y="524656"/>
            <a:ext cx="3852471" cy="707886"/>
          </a:xfrm>
          <a:prstGeom prst="rect">
            <a:avLst/>
          </a:prstGeom>
          <a:noFill/>
        </p:spPr>
        <p:txBody>
          <a:bodyPr wrap="square" rtlCol="0">
            <a:spAutoFit/>
          </a:bodyPr>
          <a:lstStyle/>
          <a:p>
            <a:r>
              <a:rPr lang="en-IN" sz="4000" spc="-5" dirty="0"/>
              <a:t>Outlier</a:t>
            </a:r>
            <a:r>
              <a:rPr lang="en-IN" sz="4000" spc="-85" dirty="0"/>
              <a:t> </a:t>
            </a:r>
            <a:r>
              <a:rPr lang="en-IN" sz="4000" spc="-5" dirty="0"/>
              <a:t>Detection</a:t>
            </a:r>
            <a:endParaRPr lang="en-IN" sz="4000" dirty="0"/>
          </a:p>
        </p:txBody>
      </p:sp>
    </p:spTree>
    <p:extLst>
      <p:ext uri="{BB962C8B-B14F-4D97-AF65-F5344CB8AC3E}">
        <p14:creationId xmlns:p14="http://schemas.microsoft.com/office/powerpoint/2010/main" val="218112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399C790E-6A03-5FEB-ACC3-90D3214CEFB2}"/>
              </a:ext>
            </a:extLst>
          </p:cNvPr>
          <p:cNvPicPr/>
          <p:nvPr/>
        </p:nvPicPr>
        <p:blipFill>
          <a:blip r:embed="rId2" cstate="print"/>
          <a:stretch>
            <a:fillRect/>
          </a:stretch>
        </p:blipFill>
        <p:spPr>
          <a:xfrm>
            <a:off x="209861" y="224852"/>
            <a:ext cx="11782269" cy="6430781"/>
          </a:xfrm>
          <a:prstGeom prst="rect">
            <a:avLst/>
          </a:prstGeom>
        </p:spPr>
      </p:pic>
    </p:spTree>
    <p:extLst>
      <p:ext uri="{BB962C8B-B14F-4D97-AF65-F5344CB8AC3E}">
        <p14:creationId xmlns:p14="http://schemas.microsoft.com/office/powerpoint/2010/main" val="350034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B38395EB-158E-E4C3-97F2-4FF5ED79D923}"/>
              </a:ext>
            </a:extLst>
          </p:cNvPr>
          <p:cNvPicPr/>
          <p:nvPr/>
        </p:nvPicPr>
        <p:blipFill>
          <a:blip r:embed="rId2" cstate="print"/>
          <a:stretch>
            <a:fillRect/>
          </a:stretch>
        </p:blipFill>
        <p:spPr>
          <a:xfrm>
            <a:off x="1301676" y="1949688"/>
            <a:ext cx="4794324" cy="2958624"/>
          </a:xfrm>
          <a:prstGeom prst="rect">
            <a:avLst/>
          </a:prstGeom>
        </p:spPr>
      </p:pic>
      <p:sp>
        <p:nvSpPr>
          <p:cNvPr id="5" name="TextBox 4">
            <a:extLst>
              <a:ext uri="{FF2B5EF4-FFF2-40B4-BE49-F238E27FC236}">
                <a16:creationId xmlns:a16="http://schemas.microsoft.com/office/drawing/2014/main" id="{95BD8900-5E75-5550-0C15-04605F6902CE}"/>
              </a:ext>
            </a:extLst>
          </p:cNvPr>
          <p:cNvSpPr txBox="1"/>
          <p:nvPr/>
        </p:nvSpPr>
        <p:spPr>
          <a:xfrm>
            <a:off x="6505733" y="399385"/>
            <a:ext cx="4794324" cy="5940088"/>
          </a:xfrm>
          <a:prstGeom prst="rect">
            <a:avLst/>
          </a:prstGeom>
          <a:noFill/>
        </p:spPr>
        <p:txBody>
          <a:bodyPr wrap="square" rtlCol="0">
            <a:spAutoFit/>
          </a:bodyPr>
          <a:lstStyle/>
          <a:p>
            <a:pPr marL="332740" marR="53340" indent="-320675">
              <a:lnSpc>
                <a:spcPct val="100000"/>
              </a:lnSpc>
              <a:spcBef>
                <a:spcPts val="100"/>
              </a:spcBef>
              <a:buChar char="●"/>
              <a:tabLst>
                <a:tab pos="332740" algn="l"/>
                <a:tab pos="333375" algn="l"/>
              </a:tabLst>
            </a:pPr>
            <a:r>
              <a:rPr lang="en-US" sz="1800" spc="-5" dirty="0">
                <a:latin typeface="Arial MT"/>
                <a:cs typeface="Arial MT"/>
              </a:rPr>
              <a:t>It </a:t>
            </a:r>
            <a:r>
              <a:rPr lang="en-US" sz="1800" dirty="0">
                <a:latin typeface="Arial MT"/>
                <a:cs typeface="Arial MT"/>
              </a:rPr>
              <a:t>can </a:t>
            </a:r>
            <a:r>
              <a:rPr lang="en-US" sz="1800" spc="-5" dirty="0">
                <a:latin typeface="Arial MT"/>
                <a:cs typeface="Arial MT"/>
              </a:rPr>
              <a:t>be well established that the outliers are </a:t>
            </a:r>
            <a:r>
              <a:rPr lang="en-US" sz="1800" dirty="0">
                <a:latin typeface="Arial MT"/>
                <a:cs typeface="Arial MT"/>
              </a:rPr>
              <a:t> showing</a:t>
            </a:r>
            <a:r>
              <a:rPr lang="en-US" sz="1800" spc="-15" dirty="0">
                <a:latin typeface="Arial MT"/>
                <a:cs typeface="Arial MT"/>
              </a:rPr>
              <a:t> </a:t>
            </a:r>
            <a:r>
              <a:rPr lang="en-US" sz="1800" spc="-5" dirty="0">
                <a:latin typeface="Arial MT"/>
                <a:cs typeface="Arial MT"/>
              </a:rPr>
              <a:t>this</a:t>
            </a:r>
            <a:r>
              <a:rPr lang="en-US" sz="1800" spc="-20" dirty="0">
                <a:latin typeface="Arial MT"/>
                <a:cs typeface="Arial MT"/>
              </a:rPr>
              <a:t> </a:t>
            </a:r>
            <a:r>
              <a:rPr lang="en-US" sz="1800" spc="-5" dirty="0" err="1">
                <a:latin typeface="Arial MT"/>
                <a:cs typeface="Arial MT"/>
              </a:rPr>
              <a:t>behaviour</a:t>
            </a:r>
            <a:r>
              <a:rPr lang="en-US" sz="1800" spc="-15" dirty="0">
                <a:latin typeface="Arial MT"/>
                <a:cs typeface="Arial MT"/>
              </a:rPr>
              <a:t> </a:t>
            </a:r>
            <a:r>
              <a:rPr lang="en-US" sz="1800" spc="-5" dirty="0">
                <a:latin typeface="Arial MT"/>
                <a:cs typeface="Arial MT"/>
              </a:rPr>
              <a:t>for</a:t>
            </a:r>
            <a:r>
              <a:rPr lang="en-US" sz="1800" spc="-15" dirty="0">
                <a:latin typeface="Arial MT"/>
                <a:cs typeface="Arial MT"/>
              </a:rPr>
              <a:t> </a:t>
            </a:r>
            <a:r>
              <a:rPr lang="en-US" sz="1800" spc="-5" dirty="0">
                <a:latin typeface="Arial MT"/>
                <a:cs typeface="Arial MT"/>
              </a:rPr>
              <a:t>the</a:t>
            </a:r>
            <a:r>
              <a:rPr lang="en-US" sz="1800" spc="-15" dirty="0">
                <a:latin typeface="Arial MT"/>
                <a:cs typeface="Arial MT"/>
              </a:rPr>
              <a:t> </a:t>
            </a:r>
            <a:r>
              <a:rPr lang="en-US" sz="1800" dirty="0">
                <a:latin typeface="Arial MT"/>
                <a:cs typeface="Arial MT"/>
              </a:rPr>
              <a:t>stores</a:t>
            </a:r>
            <a:r>
              <a:rPr lang="en-US" sz="1800" spc="-15" dirty="0">
                <a:latin typeface="Arial MT"/>
                <a:cs typeface="Arial MT"/>
              </a:rPr>
              <a:t> </a:t>
            </a:r>
            <a:r>
              <a:rPr lang="en-US" sz="1800" spc="-5" dirty="0">
                <a:latin typeface="Arial MT"/>
                <a:cs typeface="Arial MT"/>
              </a:rPr>
              <a:t>with</a:t>
            </a:r>
            <a:r>
              <a:rPr lang="en-US" sz="1800" spc="-15" dirty="0">
                <a:latin typeface="Arial MT"/>
                <a:cs typeface="Arial MT"/>
              </a:rPr>
              <a:t> </a:t>
            </a:r>
            <a:r>
              <a:rPr lang="en-US" sz="1800" spc="-5" dirty="0">
                <a:latin typeface="Arial MT"/>
                <a:cs typeface="Arial MT"/>
              </a:rPr>
              <a:t>promotion</a:t>
            </a:r>
            <a:endParaRPr lang="en-US" sz="1800" dirty="0">
              <a:latin typeface="Arial MT"/>
              <a:cs typeface="Arial MT"/>
            </a:endParaRPr>
          </a:p>
          <a:p>
            <a:pPr marL="332740" marR="104775">
              <a:lnSpc>
                <a:spcPct val="100000"/>
              </a:lnSpc>
            </a:pPr>
            <a:r>
              <a:rPr lang="en-US" sz="1800" dirty="0">
                <a:latin typeface="Arial MT"/>
                <a:cs typeface="Arial MT"/>
              </a:rPr>
              <a:t>= 1 </a:t>
            </a:r>
            <a:r>
              <a:rPr lang="en-US" sz="1800" spc="-5" dirty="0">
                <a:latin typeface="Arial MT"/>
                <a:cs typeface="Arial MT"/>
              </a:rPr>
              <a:t>and </a:t>
            </a:r>
            <a:r>
              <a:rPr lang="en-US" sz="1800" dirty="0">
                <a:latin typeface="Arial MT"/>
                <a:cs typeface="Arial MT"/>
              </a:rPr>
              <a:t>store </a:t>
            </a:r>
            <a:r>
              <a:rPr lang="en-US" sz="1800" spc="-5" dirty="0">
                <a:latin typeface="Arial MT"/>
                <a:cs typeface="Arial MT"/>
              </a:rPr>
              <a:t>type B. It would not be wise to treat </a:t>
            </a:r>
            <a:r>
              <a:rPr lang="en-US" sz="1800" dirty="0">
                <a:latin typeface="Arial MT"/>
                <a:cs typeface="Arial MT"/>
              </a:rPr>
              <a:t> </a:t>
            </a:r>
            <a:r>
              <a:rPr lang="en-US" sz="1800" spc="-5" dirty="0">
                <a:latin typeface="Arial MT"/>
                <a:cs typeface="Arial MT"/>
              </a:rPr>
              <a:t>them because the </a:t>
            </a:r>
            <a:r>
              <a:rPr lang="en-US" sz="1800" dirty="0">
                <a:latin typeface="Arial MT"/>
                <a:cs typeface="Arial MT"/>
              </a:rPr>
              <a:t>reasons </a:t>
            </a:r>
            <a:r>
              <a:rPr lang="en-US" sz="1800" spc="-5" dirty="0">
                <a:latin typeface="Arial MT"/>
                <a:cs typeface="Arial MT"/>
              </a:rPr>
              <a:t>behind this </a:t>
            </a:r>
            <a:r>
              <a:rPr lang="en-US" sz="1800" spc="-5" dirty="0" err="1">
                <a:latin typeface="Arial MT"/>
                <a:cs typeface="Arial MT"/>
              </a:rPr>
              <a:t>behaviour</a:t>
            </a:r>
            <a:r>
              <a:rPr lang="en-US" sz="1800" spc="-5" dirty="0">
                <a:latin typeface="Arial MT"/>
                <a:cs typeface="Arial MT"/>
              </a:rPr>
              <a:t> </a:t>
            </a:r>
            <a:r>
              <a:rPr lang="en-US" sz="1800" dirty="0">
                <a:latin typeface="Arial MT"/>
                <a:cs typeface="Arial MT"/>
              </a:rPr>
              <a:t> seems </a:t>
            </a:r>
            <a:r>
              <a:rPr lang="en-US" sz="1800" spc="-5" dirty="0">
                <a:latin typeface="Arial MT"/>
                <a:cs typeface="Arial MT"/>
              </a:rPr>
              <a:t>fair and important from the business point of </a:t>
            </a:r>
            <a:r>
              <a:rPr lang="en-US" sz="1800" spc="-320" dirty="0">
                <a:latin typeface="Arial MT"/>
                <a:cs typeface="Arial MT"/>
              </a:rPr>
              <a:t> </a:t>
            </a:r>
            <a:r>
              <a:rPr lang="en-US" sz="1800" spc="-15" dirty="0">
                <a:latin typeface="Arial MT"/>
                <a:cs typeface="Arial MT"/>
              </a:rPr>
              <a:t>view.</a:t>
            </a:r>
            <a:endParaRPr lang="en-US" sz="1800" dirty="0">
              <a:latin typeface="Arial MT"/>
              <a:cs typeface="Arial MT"/>
            </a:endParaRPr>
          </a:p>
          <a:p>
            <a:pPr>
              <a:lnSpc>
                <a:spcPct val="100000"/>
              </a:lnSpc>
            </a:pPr>
            <a:endParaRPr lang="en-US" sz="2000" dirty="0">
              <a:latin typeface="Arial MT"/>
              <a:cs typeface="Arial MT"/>
            </a:endParaRPr>
          </a:p>
          <a:p>
            <a:pPr marL="332740" marR="5080" indent="-320675">
              <a:lnSpc>
                <a:spcPct val="100000"/>
              </a:lnSpc>
              <a:buChar char="●"/>
              <a:tabLst>
                <a:tab pos="332740" algn="l"/>
                <a:tab pos="333375" algn="l"/>
              </a:tabLst>
            </a:pPr>
            <a:r>
              <a:rPr lang="en-US" sz="1800" spc="-5" dirty="0">
                <a:latin typeface="Arial MT"/>
                <a:cs typeface="Arial MT"/>
              </a:rPr>
              <a:t>If the outliers are </a:t>
            </a:r>
            <a:r>
              <a:rPr lang="en-US" sz="1800" dirty="0">
                <a:latin typeface="Arial MT"/>
                <a:cs typeface="Arial MT"/>
              </a:rPr>
              <a:t>a valid </a:t>
            </a:r>
            <a:r>
              <a:rPr lang="en-US" sz="1800" spc="-5" dirty="0">
                <a:latin typeface="Arial MT"/>
                <a:cs typeface="Arial MT"/>
              </a:rPr>
              <a:t>occurrence it would be wise </a:t>
            </a:r>
            <a:r>
              <a:rPr lang="en-US" sz="1800" dirty="0">
                <a:latin typeface="Arial MT"/>
                <a:cs typeface="Arial MT"/>
              </a:rPr>
              <a:t> </a:t>
            </a:r>
            <a:r>
              <a:rPr lang="en-US" sz="1800" spc="-5" dirty="0">
                <a:latin typeface="Arial MT"/>
                <a:cs typeface="Arial MT"/>
              </a:rPr>
              <a:t>not to treat them by deleting or </a:t>
            </a:r>
            <a:r>
              <a:rPr lang="en-US" sz="1800" dirty="0">
                <a:latin typeface="Arial MT"/>
                <a:cs typeface="Arial MT"/>
              </a:rPr>
              <a:t>manipulating </a:t>
            </a:r>
            <a:r>
              <a:rPr lang="en-US" sz="1800" spc="-5" dirty="0">
                <a:latin typeface="Arial MT"/>
                <a:cs typeface="Arial MT"/>
              </a:rPr>
              <a:t>them </a:t>
            </a:r>
            <a:r>
              <a:rPr lang="en-US" sz="1800" dirty="0">
                <a:latin typeface="Arial MT"/>
                <a:cs typeface="Arial MT"/>
              </a:rPr>
              <a:t> </a:t>
            </a:r>
            <a:r>
              <a:rPr lang="en-US" sz="1800" spc="-5" dirty="0">
                <a:latin typeface="Arial MT"/>
                <a:cs typeface="Arial MT"/>
              </a:rPr>
              <a:t>especially when we have established the ups and </a:t>
            </a:r>
            <a:r>
              <a:rPr lang="en-US" sz="1800" dirty="0">
                <a:latin typeface="Arial MT"/>
                <a:cs typeface="Arial MT"/>
              </a:rPr>
              <a:t> </a:t>
            </a:r>
            <a:r>
              <a:rPr lang="en-US" sz="1800" spc="-5" dirty="0">
                <a:latin typeface="Arial MT"/>
                <a:cs typeface="Arial MT"/>
              </a:rPr>
              <a:t>downs of the target </a:t>
            </a:r>
            <a:r>
              <a:rPr lang="en-US" sz="1800" dirty="0">
                <a:latin typeface="Arial MT"/>
                <a:cs typeface="Arial MT"/>
              </a:rPr>
              <a:t>variable </a:t>
            </a:r>
            <a:r>
              <a:rPr lang="en-US" sz="1800" spc="-5" dirty="0">
                <a:latin typeface="Arial MT"/>
                <a:cs typeface="Arial MT"/>
              </a:rPr>
              <a:t>in </a:t>
            </a:r>
            <a:r>
              <a:rPr lang="en-US" sz="1800" dirty="0">
                <a:latin typeface="Arial MT"/>
                <a:cs typeface="Arial MT"/>
              </a:rPr>
              <a:t>relation </a:t>
            </a:r>
            <a:r>
              <a:rPr lang="en-US" sz="1800" spc="-5" dirty="0">
                <a:latin typeface="Arial MT"/>
                <a:cs typeface="Arial MT"/>
              </a:rPr>
              <a:t>to the other </a:t>
            </a:r>
            <a:r>
              <a:rPr lang="en-US" sz="1800" dirty="0">
                <a:latin typeface="Arial MT"/>
                <a:cs typeface="Arial MT"/>
              </a:rPr>
              <a:t> </a:t>
            </a:r>
            <a:r>
              <a:rPr lang="en-US" sz="1800" spc="-5" dirty="0">
                <a:latin typeface="Arial MT"/>
                <a:cs typeface="Arial MT"/>
              </a:rPr>
              <a:t>features. It is well established that there is </a:t>
            </a:r>
            <a:r>
              <a:rPr lang="en-US" sz="1800" dirty="0">
                <a:latin typeface="Arial MT"/>
                <a:cs typeface="Arial MT"/>
              </a:rPr>
              <a:t> seasonality </a:t>
            </a:r>
            <a:r>
              <a:rPr lang="en-US" sz="1800" spc="-5" dirty="0">
                <a:latin typeface="Arial MT"/>
                <a:cs typeface="Arial MT"/>
              </a:rPr>
              <a:t>involved and no linear </a:t>
            </a:r>
            <a:r>
              <a:rPr lang="en-US" sz="1800" dirty="0">
                <a:latin typeface="Arial MT"/>
                <a:cs typeface="Arial MT"/>
              </a:rPr>
              <a:t>relationship </a:t>
            </a:r>
            <a:r>
              <a:rPr lang="en-US" sz="1800" spc="-5" dirty="0">
                <a:latin typeface="Arial MT"/>
                <a:cs typeface="Arial MT"/>
              </a:rPr>
              <a:t>is </a:t>
            </a:r>
            <a:r>
              <a:rPr lang="en-US" sz="1800" dirty="0">
                <a:latin typeface="Arial MT"/>
                <a:cs typeface="Arial MT"/>
              </a:rPr>
              <a:t> </a:t>
            </a:r>
            <a:r>
              <a:rPr lang="en-US" sz="1800" spc="-5" dirty="0">
                <a:latin typeface="Arial MT"/>
                <a:cs typeface="Arial MT"/>
              </a:rPr>
              <a:t>possible to fit. For these </a:t>
            </a:r>
            <a:r>
              <a:rPr lang="en-US" sz="1800" dirty="0">
                <a:latin typeface="Arial MT"/>
                <a:cs typeface="Arial MT"/>
              </a:rPr>
              <a:t>kinds </a:t>
            </a:r>
            <a:r>
              <a:rPr lang="en-US" sz="1800" spc="-5" dirty="0">
                <a:latin typeface="Arial MT"/>
                <a:cs typeface="Arial MT"/>
              </a:rPr>
              <a:t>of datasets tree based </a:t>
            </a:r>
            <a:r>
              <a:rPr lang="en-US" sz="1800" spc="-320" dirty="0">
                <a:latin typeface="Arial MT"/>
                <a:cs typeface="Arial MT"/>
              </a:rPr>
              <a:t> </a:t>
            </a:r>
            <a:r>
              <a:rPr lang="en-US" sz="1800" dirty="0">
                <a:latin typeface="Arial MT"/>
                <a:cs typeface="Arial MT"/>
              </a:rPr>
              <a:t>machine </a:t>
            </a:r>
            <a:r>
              <a:rPr lang="en-US" sz="1800" spc="-5" dirty="0">
                <a:latin typeface="Arial MT"/>
                <a:cs typeface="Arial MT"/>
              </a:rPr>
              <a:t>learning algorithms are used which are </a:t>
            </a:r>
            <a:r>
              <a:rPr lang="en-US" sz="1800" dirty="0">
                <a:latin typeface="Arial MT"/>
                <a:cs typeface="Arial MT"/>
              </a:rPr>
              <a:t> robust</a:t>
            </a:r>
            <a:r>
              <a:rPr lang="en-US" sz="1800" spc="-10" dirty="0">
                <a:latin typeface="Arial MT"/>
                <a:cs typeface="Arial MT"/>
              </a:rPr>
              <a:t> </a:t>
            </a:r>
            <a:r>
              <a:rPr lang="en-US" sz="1800" spc="-5" dirty="0">
                <a:latin typeface="Arial MT"/>
                <a:cs typeface="Arial MT"/>
              </a:rPr>
              <a:t>to outlier </a:t>
            </a:r>
            <a:r>
              <a:rPr lang="en-US" sz="1800" spc="-10" dirty="0">
                <a:latin typeface="Arial MT"/>
                <a:cs typeface="Arial MT"/>
              </a:rPr>
              <a:t>effect.</a:t>
            </a:r>
            <a:endParaRPr lang="en-US" sz="1800" dirty="0">
              <a:latin typeface="Arial MT"/>
              <a:cs typeface="Arial MT"/>
            </a:endParaRPr>
          </a:p>
          <a:p>
            <a:endParaRPr lang="en-IN" dirty="0"/>
          </a:p>
        </p:txBody>
      </p:sp>
    </p:spTree>
    <p:extLst>
      <p:ext uri="{BB962C8B-B14F-4D97-AF65-F5344CB8AC3E}">
        <p14:creationId xmlns:p14="http://schemas.microsoft.com/office/powerpoint/2010/main" val="3410193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B035-BA7B-3DA5-858E-CCA071C0AFE0}"/>
              </a:ext>
            </a:extLst>
          </p:cNvPr>
          <p:cNvSpPr>
            <a:spLocks noGrp="1"/>
          </p:cNvSpPr>
          <p:nvPr>
            <p:ph type="title"/>
          </p:nvPr>
        </p:nvSpPr>
        <p:spPr/>
        <p:txBody>
          <a:bodyPr/>
          <a:lstStyle/>
          <a:p>
            <a:pPr marL="12700">
              <a:lnSpc>
                <a:spcPct val="100000"/>
              </a:lnSpc>
              <a:spcBef>
                <a:spcPts val="570"/>
              </a:spcBef>
            </a:pPr>
            <a:r>
              <a:rPr lang="en-US" dirty="0"/>
              <a:t>Modeling:</a:t>
            </a:r>
            <a:br>
              <a:rPr lang="en-US" dirty="0"/>
            </a:br>
            <a:r>
              <a:rPr lang="en-US" sz="3200" spc="-5" dirty="0"/>
              <a:t>Factors</a:t>
            </a:r>
            <a:r>
              <a:rPr lang="en-US" sz="3200" spc="-20" dirty="0"/>
              <a:t> </a:t>
            </a:r>
            <a:r>
              <a:rPr lang="en-US" sz="3200" spc="-5" dirty="0"/>
              <a:t>affecting</a:t>
            </a:r>
            <a:r>
              <a:rPr lang="en-US" sz="3200" spc="-20" dirty="0"/>
              <a:t> </a:t>
            </a:r>
            <a:r>
              <a:rPr lang="en-US" sz="3200" spc="-5" dirty="0"/>
              <a:t>in</a:t>
            </a:r>
            <a:r>
              <a:rPr lang="en-US" sz="3200" spc="-20" dirty="0"/>
              <a:t> </a:t>
            </a:r>
            <a:r>
              <a:rPr lang="en-US" sz="3200" spc="-5" dirty="0"/>
              <a:t>choosing</a:t>
            </a:r>
            <a:r>
              <a:rPr lang="en-US" sz="3200" spc="-20" dirty="0"/>
              <a:t> </a:t>
            </a:r>
            <a:r>
              <a:rPr lang="en-US" sz="3200" dirty="0"/>
              <a:t>the</a:t>
            </a:r>
            <a:r>
              <a:rPr lang="en-US" sz="3200" spc="-20" dirty="0"/>
              <a:t> </a:t>
            </a:r>
            <a:r>
              <a:rPr lang="en-US" sz="3200" spc="-5" dirty="0"/>
              <a:t>model:</a:t>
            </a:r>
            <a:endParaRPr lang="en-IN" dirty="0"/>
          </a:p>
        </p:txBody>
      </p:sp>
      <p:sp>
        <p:nvSpPr>
          <p:cNvPr id="3" name="Content Placeholder 2">
            <a:extLst>
              <a:ext uri="{FF2B5EF4-FFF2-40B4-BE49-F238E27FC236}">
                <a16:creationId xmlns:a16="http://schemas.microsoft.com/office/drawing/2014/main" id="{12902DFA-F23D-BA6A-835A-0D8EB9DD59F8}"/>
              </a:ext>
            </a:extLst>
          </p:cNvPr>
          <p:cNvSpPr>
            <a:spLocks noGrp="1"/>
          </p:cNvSpPr>
          <p:nvPr>
            <p:ph idx="1"/>
          </p:nvPr>
        </p:nvSpPr>
        <p:spPr/>
        <p:txBody>
          <a:bodyPr>
            <a:normAutofit fontScale="92500" lnSpcReduction="20000"/>
          </a:bodyPr>
          <a:lstStyle/>
          <a:p>
            <a:pPr marL="12700" marR="46355">
              <a:lnSpc>
                <a:spcPct val="100000"/>
              </a:lnSpc>
              <a:spcBef>
                <a:spcPts val="100"/>
              </a:spcBef>
            </a:pPr>
            <a:r>
              <a:rPr lang="en-US" sz="2000" spc="-5" dirty="0">
                <a:latin typeface="Arial MT"/>
                <a:cs typeface="Arial MT"/>
              </a:rPr>
              <a:t>Determining which algorithm to use depends on </a:t>
            </a:r>
            <a:r>
              <a:rPr lang="en-US" sz="2000" dirty="0">
                <a:latin typeface="Arial MT"/>
                <a:cs typeface="Arial MT"/>
              </a:rPr>
              <a:t>many </a:t>
            </a:r>
            <a:r>
              <a:rPr lang="en-US" sz="2000" spc="-5" dirty="0">
                <a:latin typeface="Arial MT"/>
                <a:cs typeface="Arial MT"/>
              </a:rPr>
              <a:t>factors like the problem </a:t>
            </a:r>
            <a:r>
              <a:rPr lang="en-US" sz="2000" dirty="0">
                <a:latin typeface="Arial MT"/>
                <a:cs typeface="Arial MT"/>
              </a:rPr>
              <a:t>statement </a:t>
            </a:r>
            <a:r>
              <a:rPr lang="en-US" sz="2000" spc="-5" dirty="0">
                <a:latin typeface="Arial MT"/>
                <a:cs typeface="Arial MT"/>
              </a:rPr>
              <a:t>and the </a:t>
            </a:r>
            <a:r>
              <a:rPr lang="en-US" sz="2000" spc="-375" dirty="0">
                <a:latin typeface="Arial MT"/>
                <a:cs typeface="Arial MT"/>
              </a:rPr>
              <a:t> </a:t>
            </a:r>
            <a:r>
              <a:rPr lang="en-US" sz="2000" dirty="0">
                <a:latin typeface="Arial MT"/>
                <a:cs typeface="Arial MT"/>
              </a:rPr>
              <a:t>kind </a:t>
            </a:r>
            <a:r>
              <a:rPr lang="en-US" sz="2000" spc="-5" dirty="0">
                <a:latin typeface="Arial MT"/>
                <a:cs typeface="Arial MT"/>
              </a:rPr>
              <a:t>of output </a:t>
            </a:r>
            <a:r>
              <a:rPr lang="en-US" sz="2000" dirty="0">
                <a:latin typeface="Arial MT"/>
                <a:cs typeface="Arial MT"/>
              </a:rPr>
              <a:t>you </a:t>
            </a:r>
            <a:r>
              <a:rPr lang="en-US" sz="2000" spc="-5" dirty="0">
                <a:latin typeface="Arial MT"/>
                <a:cs typeface="Arial MT"/>
              </a:rPr>
              <a:t>want, type and </a:t>
            </a:r>
            <a:r>
              <a:rPr lang="en-US" sz="2000" dirty="0">
                <a:latin typeface="Arial MT"/>
                <a:cs typeface="Arial MT"/>
              </a:rPr>
              <a:t>size </a:t>
            </a:r>
            <a:r>
              <a:rPr lang="en-US" sz="2000" spc="-5" dirty="0">
                <a:latin typeface="Arial MT"/>
                <a:cs typeface="Arial MT"/>
              </a:rPr>
              <a:t>of the data, the available </a:t>
            </a:r>
            <a:r>
              <a:rPr lang="en-US" sz="2000" dirty="0">
                <a:latin typeface="Arial MT"/>
                <a:cs typeface="Arial MT"/>
              </a:rPr>
              <a:t>computational </a:t>
            </a:r>
            <a:r>
              <a:rPr lang="en-US" sz="2000" spc="-5" dirty="0">
                <a:latin typeface="Arial MT"/>
                <a:cs typeface="Arial MT"/>
              </a:rPr>
              <a:t>time, number of </a:t>
            </a:r>
            <a:r>
              <a:rPr lang="en-US" sz="2000" dirty="0">
                <a:latin typeface="Arial MT"/>
                <a:cs typeface="Arial MT"/>
              </a:rPr>
              <a:t> </a:t>
            </a:r>
            <a:r>
              <a:rPr lang="en-US" sz="2000" spc="-5" dirty="0">
                <a:latin typeface="Arial MT"/>
                <a:cs typeface="Arial MT"/>
              </a:rPr>
              <a:t>features,</a:t>
            </a:r>
            <a:r>
              <a:rPr lang="en-US" sz="2000" spc="-10" dirty="0">
                <a:latin typeface="Arial MT"/>
                <a:cs typeface="Arial MT"/>
              </a:rPr>
              <a:t> </a:t>
            </a:r>
            <a:r>
              <a:rPr lang="en-US" sz="2000" spc="-5" dirty="0">
                <a:latin typeface="Arial MT"/>
                <a:cs typeface="Arial MT"/>
              </a:rPr>
              <a:t>and observations in the data, to name</a:t>
            </a:r>
            <a:r>
              <a:rPr lang="en-US" sz="2000" spc="-10" dirty="0">
                <a:latin typeface="Arial MT"/>
                <a:cs typeface="Arial MT"/>
              </a:rPr>
              <a:t> </a:t>
            </a:r>
            <a:r>
              <a:rPr lang="en-US" sz="2000" dirty="0">
                <a:latin typeface="Arial MT"/>
                <a:cs typeface="Arial MT"/>
              </a:rPr>
              <a:t>a</a:t>
            </a:r>
            <a:r>
              <a:rPr lang="en-US" sz="2000" spc="-5" dirty="0">
                <a:latin typeface="Arial MT"/>
                <a:cs typeface="Arial MT"/>
              </a:rPr>
              <a:t> </a:t>
            </a:r>
            <a:r>
              <a:rPr lang="en-US" sz="2000" spc="-25" dirty="0">
                <a:latin typeface="Arial MT"/>
                <a:cs typeface="Arial MT"/>
              </a:rPr>
              <a:t>few.</a:t>
            </a:r>
            <a:endParaRPr lang="en-US" sz="2000" dirty="0">
              <a:latin typeface="Arial MT"/>
              <a:cs typeface="Arial MT"/>
            </a:endParaRPr>
          </a:p>
          <a:p>
            <a:pPr>
              <a:lnSpc>
                <a:spcPct val="100000"/>
              </a:lnSpc>
              <a:spcBef>
                <a:spcPts val="10"/>
              </a:spcBef>
            </a:pPr>
            <a:endParaRPr lang="en-US" sz="2400" dirty="0">
              <a:latin typeface="Arial MT"/>
              <a:cs typeface="Arial MT"/>
            </a:endParaRPr>
          </a:p>
          <a:p>
            <a:pPr marL="12700">
              <a:lnSpc>
                <a:spcPct val="100000"/>
              </a:lnSpc>
            </a:pPr>
            <a:r>
              <a:rPr lang="en-US" sz="2000" spc="-5" dirty="0">
                <a:latin typeface="Arial MT"/>
                <a:cs typeface="Arial MT"/>
              </a:rPr>
              <a:t>The</a:t>
            </a:r>
            <a:r>
              <a:rPr lang="en-US" sz="2000" spc="-15" dirty="0">
                <a:latin typeface="Arial MT"/>
                <a:cs typeface="Arial MT"/>
              </a:rPr>
              <a:t> </a:t>
            </a:r>
            <a:r>
              <a:rPr lang="en-US" sz="2000" spc="-5" dirty="0">
                <a:latin typeface="Arial MT"/>
                <a:cs typeface="Arial MT"/>
              </a:rPr>
              <a:t>dataset</a:t>
            </a:r>
            <a:r>
              <a:rPr lang="en-US" sz="2000" spc="-15" dirty="0">
                <a:latin typeface="Arial MT"/>
                <a:cs typeface="Arial MT"/>
              </a:rPr>
              <a:t> </a:t>
            </a:r>
            <a:r>
              <a:rPr lang="en-US" sz="2000" spc="-5" dirty="0">
                <a:latin typeface="Arial MT"/>
                <a:cs typeface="Arial MT"/>
              </a:rPr>
              <a:t>used</a:t>
            </a:r>
            <a:r>
              <a:rPr lang="en-US" sz="2000" spc="-15" dirty="0">
                <a:latin typeface="Arial MT"/>
                <a:cs typeface="Arial MT"/>
              </a:rPr>
              <a:t> </a:t>
            </a:r>
            <a:r>
              <a:rPr lang="en-US" sz="2000" spc="-5" dirty="0">
                <a:latin typeface="Arial MT"/>
                <a:cs typeface="Arial MT"/>
              </a:rPr>
              <a:t>in</a:t>
            </a:r>
            <a:r>
              <a:rPr lang="en-US" sz="2000" spc="-15" dirty="0">
                <a:latin typeface="Arial MT"/>
                <a:cs typeface="Arial MT"/>
              </a:rPr>
              <a:t> </a:t>
            </a:r>
            <a:r>
              <a:rPr lang="en-US" sz="2000" spc="-5" dirty="0">
                <a:latin typeface="Arial MT"/>
                <a:cs typeface="Arial MT"/>
              </a:rPr>
              <a:t>this</a:t>
            </a:r>
            <a:r>
              <a:rPr lang="en-US" sz="2000" spc="-15" dirty="0">
                <a:latin typeface="Arial MT"/>
                <a:cs typeface="Arial MT"/>
              </a:rPr>
              <a:t> </a:t>
            </a:r>
            <a:r>
              <a:rPr lang="en-US" sz="2000" spc="-5" dirty="0">
                <a:latin typeface="Arial MT"/>
                <a:cs typeface="Arial MT"/>
              </a:rPr>
              <a:t>analysis</a:t>
            </a:r>
            <a:r>
              <a:rPr lang="en-US" sz="2000" spc="-15" dirty="0">
                <a:latin typeface="Arial MT"/>
                <a:cs typeface="Arial MT"/>
              </a:rPr>
              <a:t> </a:t>
            </a:r>
            <a:r>
              <a:rPr lang="en-US" sz="2000" spc="-5" dirty="0">
                <a:latin typeface="Arial MT"/>
                <a:cs typeface="Arial MT"/>
              </a:rPr>
              <a:t>has:</a:t>
            </a:r>
            <a:endParaRPr lang="en-US" sz="2000" dirty="0">
              <a:latin typeface="Arial MT"/>
              <a:cs typeface="Arial MT"/>
            </a:endParaRPr>
          </a:p>
          <a:p>
            <a:pPr>
              <a:lnSpc>
                <a:spcPct val="100000"/>
              </a:lnSpc>
              <a:spcBef>
                <a:spcPts val="15"/>
              </a:spcBef>
            </a:pPr>
            <a:endParaRPr lang="en-US" sz="2400" dirty="0">
              <a:latin typeface="Arial MT"/>
              <a:cs typeface="Arial MT"/>
            </a:endParaRPr>
          </a:p>
          <a:p>
            <a:pPr marL="469900" marR="147955" indent="-336550">
              <a:lnSpc>
                <a:spcPct val="100000"/>
              </a:lnSpc>
              <a:buChar char="●"/>
              <a:tabLst>
                <a:tab pos="469265" algn="l"/>
                <a:tab pos="469900" algn="l"/>
              </a:tabLst>
            </a:pPr>
            <a:r>
              <a:rPr lang="en-US" sz="2000" dirty="0">
                <a:latin typeface="Arial MT"/>
                <a:cs typeface="Arial MT"/>
              </a:rPr>
              <a:t>A multivariate </a:t>
            </a:r>
            <a:r>
              <a:rPr lang="en-US" sz="2000" spc="-5" dirty="0">
                <a:latin typeface="Arial MT"/>
                <a:cs typeface="Arial MT"/>
              </a:rPr>
              <a:t>time </a:t>
            </a:r>
            <a:r>
              <a:rPr lang="en-US" sz="2000" dirty="0">
                <a:latin typeface="Arial MT"/>
                <a:cs typeface="Arial MT"/>
              </a:rPr>
              <a:t>series relation </a:t>
            </a:r>
            <a:r>
              <a:rPr lang="en-US" sz="2000" spc="-5" dirty="0">
                <a:latin typeface="Arial MT"/>
                <a:cs typeface="Arial MT"/>
              </a:rPr>
              <a:t>with </a:t>
            </a:r>
            <a:r>
              <a:rPr lang="en-US" sz="2000" dirty="0">
                <a:latin typeface="Arial MT"/>
                <a:cs typeface="Arial MT"/>
              </a:rPr>
              <a:t>sales </a:t>
            </a:r>
            <a:r>
              <a:rPr lang="en-US" sz="2000" spc="-5" dirty="0">
                <a:latin typeface="Arial MT"/>
                <a:cs typeface="Arial MT"/>
              </a:rPr>
              <a:t>and hence </a:t>
            </a:r>
            <a:r>
              <a:rPr lang="en-US" sz="2000" dirty="0">
                <a:latin typeface="Arial MT"/>
                <a:cs typeface="Arial MT"/>
              </a:rPr>
              <a:t>a </a:t>
            </a:r>
            <a:r>
              <a:rPr lang="en-US" sz="2000" spc="-5" dirty="0">
                <a:latin typeface="Arial MT"/>
                <a:cs typeface="Arial MT"/>
              </a:rPr>
              <a:t>linear </a:t>
            </a:r>
            <a:r>
              <a:rPr lang="en-US" sz="2000" dirty="0">
                <a:latin typeface="Arial MT"/>
                <a:cs typeface="Arial MT"/>
              </a:rPr>
              <a:t>relationship cannot </a:t>
            </a:r>
            <a:r>
              <a:rPr lang="en-US" sz="2000" spc="-5" dirty="0">
                <a:latin typeface="Arial MT"/>
                <a:cs typeface="Arial MT"/>
              </a:rPr>
              <a:t>be </a:t>
            </a:r>
            <a:r>
              <a:rPr lang="en-US" sz="2000" dirty="0">
                <a:latin typeface="Arial MT"/>
                <a:cs typeface="Arial MT"/>
              </a:rPr>
              <a:t> </a:t>
            </a:r>
            <a:r>
              <a:rPr lang="en-US" sz="2000" spc="-5" dirty="0">
                <a:latin typeface="Arial MT"/>
                <a:cs typeface="Arial MT"/>
              </a:rPr>
              <a:t>assumed in this analysis. This </a:t>
            </a:r>
            <a:r>
              <a:rPr lang="en-US" sz="2000" dirty="0">
                <a:latin typeface="Arial MT"/>
                <a:cs typeface="Arial MT"/>
              </a:rPr>
              <a:t>kind </a:t>
            </a:r>
            <a:r>
              <a:rPr lang="en-US" sz="2000" spc="-5" dirty="0">
                <a:latin typeface="Arial MT"/>
                <a:cs typeface="Arial MT"/>
              </a:rPr>
              <a:t>of dataset has patterns </a:t>
            </a:r>
            <a:r>
              <a:rPr lang="en-US" sz="2000" dirty="0">
                <a:latin typeface="Arial MT"/>
                <a:cs typeface="Arial MT"/>
              </a:rPr>
              <a:t>such </a:t>
            </a:r>
            <a:r>
              <a:rPr lang="en-US" sz="2000" spc="-5" dirty="0">
                <a:latin typeface="Arial MT"/>
                <a:cs typeface="Arial MT"/>
              </a:rPr>
              <a:t>as peak days, festive </a:t>
            </a:r>
            <a:r>
              <a:rPr lang="en-US" sz="2000" dirty="0">
                <a:latin typeface="Arial MT"/>
                <a:cs typeface="Arial MT"/>
              </a:rPr>
              <a:t> seasons</a:t>
            </a:r>
            <a:r>
              <a:rPr lang="en-US" sz="2000" spc="-10" dirty="0">
                <a:latin typeface="Arial MT"/>
                <a:cs typeface="Arial MT"/>
              </a:rPr>
              <a:t> </a:t>
            </a:r>
            <a:r>
              <a:rPr lang="en-US" sz="2000" spc="-5" dirty="0" err="1">
                <a:latin typeface="Arial MT"/>
                <a:cs typeface="Arial MT"/>
              </a:rPr>
              <a:t>etc</a:t>
            </a:r>
            <a:r>
              <a:rPr lang="en-US" sz="2000" spc="-10" dirty="0">
                <a:latin typeface="Arial MT"/>
                <a:cs typeface="Arial MT"/>
              </a:rPr>
              <a:t> </a:t>
            </a:r>
            <a:r>
              <a:rPr lang="en-US" sz="2000" spc="-5" dirty="0">
                <a:latin typeface="Arial MT"/>
                <a:cs typeface="Arial MT"/>
              </a:rPr>
              <a:t>which</a:t>
            </a:r>
            <a:r>
              <a:rPr lang="en-US" sz="2000" spc="-10" dirty="0">
                <a:latin typeface="Arial MT"/>
                <a:cs typeface="Arial MT"/>
              </a:rPr>
              <a:t> </a:t>
            </a:r>
            <a:r>
              <a:rPr lang="en-US" sz="2000" spc="-5" dirty="0">
                <a:latin typeface="Arial MT"/>
                <a:cs typeface="Arial MT"/>
              </a:rPr>
              <a:t>would</a:t>
            </a:r>
            <a:r>
              <a:rPr lang="en-US" sz="2000" spc="-10" dirty="0">
                <a:latin typeface="Arial MT"/>
                <a:cs typeface="Arial MT"/>
              </a:rPr>
              <a:t> </a:t>
            </a:r>
            <a:r>
              <a:rPr lang="en-US" sz="2000" dirty="0">
                <a:latin typeface="Arial MT"/>
                <a:cs typeface="Arial MT"/>
              </a:rPr>
              <a:t>most</a:t>
            </a:r>
            <a:r>
              <a:rPr lang="en-US" sz="2000" spc="-10" dirty="0">
                <a:latin typeface="Arial MT"/>
                <a:cs typeface="Arial MT"/>
              </a:rPr>
              <a:t> </a:t>
            </a:r>
            <a:r>
              <a:rPr lang="en-US" sz="2000" spc="-5" dirty="0">
                <a:latin typeface="Arial MT"/>
                <a:cs typeface="Arial MT"/>
              </a:rPr>
              <a:t>likely be</a:t>
            </a:r>
            <a:r>
              <a:rPr lang="en-US" sz="2000" spc="-10" dirty="0">
                <a:latin typeface="Arial MT"/>
                <a:cs typeface="Arial MT"/>
              </a:rPr>
              <a:t> </a:t>
            </a:r>
            <a:r>
              <a:rPr lang="en-US" sz="2000" dirty="0">
                <a:latin typeface="Arial MT"/>
                <a:cs typeface="Arial MT"/>
              </a:rPr>
              <a:t>considered</a:t>
            </a:r>
            <a:r>
              <a:rPr lang="en-US" sz="2000" spc="-10" dirty="0">
                <a:latin typeface="Arial MT"/>
                <a:cs typeface="Arial MT"/>
              </a:rPr>
              <a:t> </a:t>
            </a:r>
            <a:r>
              <a:rPr lang="en-US" sz="2000" spc="-5" dirty="0">
                <a:latin typeface="Arial MT"/>
                <a:cs typeface="Arial MT"/>
              </a:rPr>
              <a:t>as</a:t>
            </a:r>
            <a:r>
              <a:rPr lang="en-US" sz="2000" spc="-10" dirty="0">
                <a:latin typeface="Arial MT"/>
                <a:cs typeface="Arial MT"/>
              </a:rPr>
              <a:t> </a:t>
            </a:r>
            <a:r>
              <a:rPr lang="en-US" sz="2000" spc="-5" dirty="0">
                <a:latin typeface="Arial MT"/>
                <a:cs typeface="Arial MT"/>
              </a:rPr>
              <a:t>outliers</a:t>
            </a:r>
            <a:r>
              <a:rPr lang="en-US" sz="2000" spc="-10" dirty="0">
                <a:latin typeface="Arial MT"/>
                <a:cs typeface="Arial MT"/>
              </a:rPr>
              <a:t> </a:t>
            </a:r>
            <a:r>
              <a:rPr lang="en-US" sz="2000" spc="-5" dirty="0">
                <a:latin typeface="Arial MT"/>
                <a:cs typeface="Arial MT"/>
              </a:rPr>
              <a:t>in </a:t>
            </a:r>
            <a:r>
              <a:rPr lang="en-US" sz="2000" dirty="0">
                <a:latin typeface="Arial MT"/>
                <a:cs typeface="Arial MT"/>
              </a:rPr>
              <a:t>simple</a:t>
            </a:r>
            <a:r>
              <a:rPr lang="en-US" sz="2000" spc="-10" dirty="0">
                <a:latin typeface="Arial MT"/>
                <a:cs typeface="Arial MT"/>
              </a:rPr>
              <a:t> </a:t>
            </a:r>
            <a:r>
              <a:rPr lang="en-US" sz="2000" spc="-5" dirty="0">
                <a:latin typeface="Arial MT"/>
                <a:cs typeface="Arial MT"/>
              </a:rPr>
              <a:t>linear</a:t>
            </a:r>
            <a:r>
              <a:rPr lang="en-US" sz="2000" spc="-10" dirty="0">
                <a:latin typeface="Arial MT"/>
                <a:cs typeface="Arial MT"/>
              </a:rPr>
              <a:t> </a:t>
            </a:r>
            <a:r>
              <a:rPr lang="en-US" sz="2000" dirty="0">
                <a:latin typeface="Arial MT"/>
                <a:cs typeface="Arial MT"/>
              </a:rPr>
              <a:t>regression.</a:t>
            </a:r>
          </a:p>
          <a:p>
            <a:pPr>
              <a:lnSpc>
                <a:spcPct val="100000"/>
              </a:lnSpc>
              <a:spcBef>
                <a:spcPts val="10"/>
              </a:spcBef>
              <a:buClr>
                <a:srgbClr val="212121"/>
              </a:buClr>
              <a:buFont typeface="Arial MT"/>
              <a:buChar char="●"/>
            </a:pPr>
            <a:endParaRPr lang="en-US" sz="2400" dirty="0">
              <a:latin typeface="Arial MT"/>
              <a:cs typeface="Arial MT"/>
            </a:endParaRPr>
          </a:p>
          <a:p>
            <a:pPr marL="469900" marR="5080" indent="-336550">
              <a:lnSpc>
                <a:spcPct val="100000"/>
              </a:lnSpc>
              <a:buChar char="●"/>
              <a:tabLst>
                <a:tab pos="469265" algn="l"/>
                <a:tab pos="469900" algn="l"/>
              </a:tabLst>
            </a:pPr>
            <a:r>
              <a:rPr lang="en-US" sz="2000" spc="-5" dirty="0">
                <a:latin typeface="Arial MT"/>
                <a:cs typeface="Arial MT"/>
              </a:rPr>
              <a:t>Having </a:t>
            </a:r>
            <a:r>
              <a:rPr lang="en-US" sz="2000" dirty="0">
                <a:latin typeface="Arial MT"/>
                <a:cs typeface="Arial MT"/>
              </a:rPr>
              <a:t>X columns </a:t>
            </a:r>
            <a:r>
              <a:rPr lang="en-US" sz="2000" spc="-5" dirty="0">
                <a:latin typeface="Arial MT"/>
                <a:cs typeface="Arial MT"/>
              </a:rPr>
              <a:t>with 30% </a:t>
            </a:r>
            <a:r>
              <a:rPr lang="en-US" sz="2000" dirty="0">
                <a:latin typeface="Arial MT"/>
                <a:cs typeface="Arial MT"/>
              </a:rPr>
              <a:t>continuous </a:t>
            </a:r>
            <a:r>
              <a:rPr lang="en-US" sz="2000" spc="-5" dirty="0">
                <a:latin typeface="Arial MT"/>
                <a:cs typeface="Arial MT"/>
              </a:rPr>
              <a:t>and 70% </a:t>
            </a:r>
            <a:r>
              <a:rPr lang="en-US" sz="2000" dirty="0">
                <a:latin typeface="Arial MT"/>
                <a:cs typeface="Arial MT"/>
              </a:rPr>
              <a:t>categorical </a:t>
            </a:r>
            <a:r>
              <a:rPr lang="en-US" sz="2000" spc="-5" dirty="0">
                <a:latin typeface="Arial MT"/>
                <a:cs typeface="Arial MT"/>
              </a:rPr>
              <a:t>features. Business prefers the </a:t>
            </a:r>
            <a:r>
              <a:rPr lang="en-US" sz="2000" spc="-375" dirty="0">
                <a:latin typeface="Arial MT"/>
                <a:cs typeface="Arial MT"/>
              </a:rPr>
              <a:t> </a:t>
            </a:r>
            <a:r>
              <a:rPr lang="en-US" sz="2000" dirty="0">
                <a:latin typeface="Arial MT"/>
                <a:cs typeface="Arial MT"/>
              </a:rPr>
              <a:t>model </a:t>
            </a:r>
            <a:r>
              <a:rPr lang="en-US" sz="2000" spc="-5" dirty="0">
                <a:latin typeface="Arial MT"/>
                <a:cs typeface="Arial MT"/>
              </a:rPr>
              <a:t>to be interpretable in nature and decision based algorithms work better with </a:t>
            </a:r>
            <a:r>
              <a:rPr lang="en-US" sz="2000" dirty="0">
                <a:latin typeface="Arial MT"/>
                <a:cs typeface="Arial MT"/>
              </a:rPr>
              <a:t> categorical</a:t>
            </a:r>
            <a:r>
              <a:rPr lang="en-US" sz="2000" spc="-10" dirty="0">
                <a:latin typeface="Arial MT"/>
                <a:cs typeface="Arial MT"/>
              </a:rPr>
              <a:t> </a:t>
            </a:r>
            <a:r>
              <a:rPr lang="en-US" sz="2000" spc="-5" dirty="0">
                <a:latin typeface="Arial MT"/>
                <a:cs typeface="Arial MT"/>
              </a:rPr>
              <a:t>data.</a:t>
            </a:r>
            <a:endParaRPr lang="en-US" sz="2000" dirty="0">
              <a:latin typeface="Arial MT"/>
              <a:cs typeface="Arial MT"/>
            </a:endParaRPr>
          </a:p>
          <a:p>
            <a:endParaRPr lang="en-IN" dirty="0"/>
          </a:p>
        </p:txBody>
      </p:sp>
    </p:spTree>
    <p:extLst>
      <p:ext uri="{BB962C8B-B14F-4D97-AF65-F5344CB8AC3E}">
        <p14:creationId xmlns:p14="http://schemas.microsoft.com/office/powerpoint/2010/main" val="319421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FB0A-808A-F59D-4E1B-42AA7C55AC97}"/>
              </a:ext>
            </a:extLst>
          </p:cNvPr>
          <p:cNvSpPr>
            <a:spLocks noGrp="1"/>
          </p:cNvSpPr>
          <p:nvPr>
            <p:ph type="title"/>
          </p:nvPr>
        </p:nvSpPr>
        <p:spPr>
          <a:xfrm>
            <a:off x="1028700" y="-561734"/>
            <a:ext cx="10134600" cy="1288489"/>
          </a:xfrm>
        </p:spPr>
        <p:txBody>
          <a:bodyPr/>
          <a:lstStyle/>
          <a:p>
            <a:r>
              <a:rPr lang="en-IN" sz="3200" spc="-5" dirty="0"/>
              <a:t>Baseline</a:t>
            </a:r>
            <a:r>
              <a:rPr lang="en-IN" sz="3200" spc="-30" dirty="0"/>
              <a:t> </a:t>
            </a:r>
            <a:r>
              <a:rPr lang="en-IN" sz="3200" dirty="0"/>
              <a:t>Model:</a:t>
            </a:r>
            <a:r>
              <a:rPr lang="en-IN" sz="3200" spc="-35" dirty="0"/>
              <a:t> </a:t>
            </a:r>
            <a:r>
              <a:rPr lang="en-IN" sz="3200" spc="-5" dirty="0"/>
              <a:t>Decision</a:t>
            </a:r>
            <a:r>
              <a:rPr lang="en-IN" sz="3200" spc="-30" dirty="0"/>
              <a:t> Tree</a:t>
            </a:r>
            <a:endParaRPr lang="en-IN" dirty="0"/>
          </a:p>
        </p:txBody>
      </p:sp>
      <p:sp>
        <p:nvSpPr>
          <p:cNvPr id="3" name="Content Placeholder 2">
            <a:extLst>
              <a:ext uri="{FF2B5EF4-FFF2-40B4-BE49-F238E27FC236}">
                <a16:creationId xmlns:a16="http://schemas.microsoft.com/office/drawing/2014/main" id="{285B565E-6410-0B08-B29D-63F1C25836DF}"/>
              </a:ext>
            </a:extLst>
          </p:cNvPr>
          <p:cNvSpPr>
            <a:spLocks noGrp="1"/>
          </p:cNvSpPr>
          <p:nvPr>
            <p:ph idx="1"/>
          </p:nvPr>
        </p:nvSpPr>
        <p:spPr>
          <a:xfrm>
            <a:off x="434340" y="996043"/>
            <a:ext cx="6560820" cy="3969342"/>
          </a:xfrm>
        </p:spPr>
        <p:txBody>
          <a:bodyPr>
            <a:normAutofit fontScale="92500" lnSpcReduction="10000"/>
          </a:bodyPr>
          <a:lstStyle/>
          <a:p>
            <a:pPr marL="325120" marR="5080" indent="-313055">
              <a:lnSpc>
                <a:spcPct val="100000"/>
              </a:lnSpc>
              <a:spcBef>
                <a:spcPts val="100"/>
              </a:spcBef>
              <a:buChar char="●"/>
              <a:tabLst>
                <a:tab pos="325120" algn="l"/>
                <a:tab pos="325755" algn="l"/>
              </a:tabLst>
            </a:pPr>
            <a:r>
              <a:rPr lang="en-US" sz="2000" dirty="0">
                <a:latin typeface="Arial MT"/>
                <a:cs typeface="Arial MT"/>
              </a:rPr>
              <a:t>A </a:t>
            </a:r>
            <a:r>
              <a:rPr lang="en-US" sz="2000" spc="-5" dirty="0">
                <a:latin typeface="Arial MT"/>
                <a:cs typeface="Arial MT"/>
              </a:rPr>
              <a:t>baseline is </a:t>
            </a:r>
            <a:r>
              <a:rPr lang="en-US" sz="2000" dirty="0">
                <a:latin typeface="Arial MT"/>
                <a:cs typeface="Arial MT"/>
              </a:rPr>
              <a:t>a simple model </a:t>
            </a:r>
            <a:r>
              <a:rPr lang="en-US" sz="2000" spc="-5" dirty="0">
                <a:latin typeface="Arial MT"/>
                <a:cs typeface="Arial MT"/>
              </a:rPr>
              <a:t>that </a:t>
            </a:r>
            <a:r>
              <a:rPr lang="en-US" sz="2000" dirty="0">
                <a:latin typeface="Arial MT"/>
                <a:cs typeface="Arial MT"/>
              </a:rPr>
              <a:t> </a:t>
            </a:r>
            <a:r>
              <a:rPr lang="en-US" sz="2000" spc="-5" dirty="0">
                <a:latin typeface="Arial MT"/>
                <a:cs typeface="Arial MT"/>
              </a:rPr>
              <a:t>provides </a:t>
            </a:r>
            <a:r>
              <a:rPr lang="en-US" sz="2000" dirty="0">
                <a:latin typeface="Arial MT"/>
                <a:cs typeface="Arial MT"/>
              </a:rPr>
              <a:t>reasonable results </a:t>
            </a:r>
            <a:r>
              <a:rPr lang="en-US" sz="2000" spc="-5" dirty="0">
                <a:latin typeface="Arial MT"/>
                <a:cs typeface="Arial MT"/>
              </a:rPr>
              <a:t>on </a:t>
            </a:r>
            <a:r>
              <a:rPr lang="en-US" sz="2000" dirty="0">
                <a:latin typeface="Arial MT"/>
                <a:cs typeface="Arial MT"/>
              </a:rPr>
              <a:t>a </a:t>
            </a:r>
            <a:r>
              <a:rPr lang="en-US" sz="2000" spc="5" dirty="0">
                <a:latin typeface="Arial MT"/>
                <a:cs typeface="Arial MT"/>
              </a:rPr>
              <a:t> </a:t>
            </a:r>
            <a:r>
              <a:rPr lang="en-US" sz="2000" spc="-5" dirty="0">
                <a:latin typeface="Arial MT"/>
                <a:cs typeface="Arial MT"/>
              </a:rPr>
              <a:t>task and does not </a:t>
            </a:r>
            <a:r>
              <a:rPr lang="en-US" sz="2000" dirty="0">
                <a:latin typeface="Arial MT"/>
                <a:cs typeface="Arial MT"/>
              </a:rPr>
              <a:t>require much </a:t>
            </a:r>
            <a:r>
              <a:rPr lang="en-US" sz="2000" spc="5" dirty="0">
                <a:latin typeface="Arial MT"/>
                <a:cs typeface="Arial MT"/>
              </a:rPr>
              <a:t> </a:t>
            </a:r>
            <a:r>
              <a:rPr lang="en-US" sz="2000" spc="-5" dirty="0">
                <a:latin typeface="Arial MT"/>
                <a:cs typeface="Arial MT"/>
              </a:rPr>
              <a:t>expertise and time to build. It is well </a:t>
            </a:r>
            <a:r>
              <a:rPr lang="en-US" sz="2000" spc="-295" dirty="0">
                <a:latin typeface="Arial MT"/>
                <a:cs typeface="Arial MT"/>
              </a:rPr>
              <a:t> </a:t>
            </a:r>
            <a:r>
              <a:rPr lang="en-US" sz="2000" spc="-5" dirty="0">
                <a:latin typeface="Arial MT"/>
                <a:cs typeface="Arial MT"/>
              </a:rPr>
              <a:t>established that there is </a:t>
            </a:r>
            <a:r>
              <a:rPr lang="en-US" sz="2000" dirty="0">
                <a:latin typeface="Arial MT"/>
                <a:cs typeface="Arial MT"/>
              </a:rPr>
              <a:t>seasonality </a:t>
            </a:r>
            <a:r>
              <a:rPr lang="en-US" sz="2000" spc="-295" dirty="0">
                <a:latin typeface="Arial MT"/>
                <a:cs typeface="Arial MT"/>
              </a:rPr>
              <a:t> </a:t>
            </a:r>
            <a:r>
              <a:rPr lang="en-US" sz="2000" spc="-5" dirty="0">
                <a:latin typeface="Arial MT"/>
                <a:cs typeface="Arial MT"/>
              </a:rPr>
              <a:t>involved</a:t>
            </a:r>
            <a:r>
              <a:rPr lang="en-US" sz="2000" spc="20" dirty="0">
                <a:latin typeface="Arial MT"/>
                <a:cs typeface="Arial MT"/>
              </a:rPr>
              <a:t> </a:t>
            </a:r>
            <a:r>
              <a:rPr lang="en-US" sz="2000" spc="-5" dirty="0">
                <a:latin typeface="Arial MT"/>
                <a:cs typeface="Arial MT"/>
              </a:rPr>
              <a:t>and</a:t>
            </a:r>
            <a:r>
              <a:rPr lang="en-US" sz="2000" spc="25" dirty="0">
                <a:latin typeface="Arial MT"/>
                <a:cs typeface="Arial MT"/>
              </a:rPr>
              <a:t> </a:t>
            </a:r>
            <a:r>
              <a:rPr lang="en-US" sz="2000" spc="-5" dirty="0">
                <a:latin typeface="Arial MT"/>
                <a:cs typeface="Arial MT"/>
              </a:rPr>
              <a:t>no</a:t>
            </a:r>
            <a:r>
              <a:rPr lang="en-US" sz="2000" spc="25" dirty="0">
                <a:latin typeface="Arial MT"/>
                <a:cs typeface="Arial MT"/>
              </a:rPr>
              <a:t> </a:t>
            </a:r>
            <a:r>
              <a:rPr lang="en-US" sz="2000" spc="-5" dirty="0">
                <a:latin typeface="Arial MT"/>
                <a:cs typeface="Arial MT"/>
              </a:rPr>
              <a:t>linear</a:t>
            </a:r>
            <a:r>
              <a:rPr lang="en-US" sz="2000" spc="25" dirty="0">
                <a:latin typeface="Arial MT"/>
                <a:cs typeface="Arial MT"/>
              </a:rPr>
              <a:t> </a:t>
            </a:r>
            <a:r>
              <a:rPr lang="en-US" sz="2000" dirty="0">
                <a:latin typeface="Arial MT"/>
                <a:cs typeface="Arial MT"/>
              </a:rPr>
              <a:t>relationship </a:t>
            </a:r>
            <a:r>
              <a:rPr lang="en-US" sz="2000" spc="5" dirty="0">
                <a:latin typeface="Arial MT"/>
                <a:cs typeface="Arial MT"/>
              </a:rPr>
              <a:t> </a:t>
            </a:r>
            <a:r>
              <a:rPr lang="en-US" sz="2000" spc="-5" dirty="0">
                <a:latin typeface="Arial MT"/>
                <a:cs typeface="Arial MT"/>
              </a:rPr>
              <a:t>is possible to fit. For these </a:t>
            </a:r>
            <a:r>
              <a:rPr lang="en-US" sz="2000" dirty="0">
                <a:latin typeface="Arial MT"/>
                <a:cs typeface="Arial MT"/>
              </a:rPr>
              <a:t>kinds </a:t>
            </a:r>
            <a:r>
              <a:rPr lang="en-US" sz="2000" spc="-5" dirty="0">
                <a:latin typeface="Arial MT"/>
                <a:cs typeface="Arial MT"/>
              </a:rPr>
              <a:t>of </a:t>
            </a:r>
            <a:r>
              <a:rPr lang="en-US" sz="2000" dirty="0">
                <a:latin typeface="Arial MT"/>
                <a:cs typeface="Arial MT"/>
              </a:rPr>
              <a:t> </a:t>
            </a:r>
            <a:r>
              <a:rPr lang="en-US" sz="2000" spc="-5" dirty="0">
                <a:latin typeface="Arial MT"/>
                <a:cs typeface="Arial MT"/>
              </a:rPr>
              <a:t>datasets tree based </a:t>
            </a:r>
            <a:r>
              <a:rPr lang="en-US" sz="2000" dirty="0">
                <a:latin typeface="Arial MT"/>
                <a:cs typeface="Arial MT"/>
              </a:rPr>
              <a:t>machine </a:t>
            </a:r>
            <a:r>
              <a:rPr lang="en-US" sz="2000" spc="5" dirty="0">
                <a:latin typeface="Arial MT"/>
                <a:cs typeface="Arial MT"/>
              </a:rPr>
              <a:t> </a:t>
            </a:r>
            <a:r>
              <a:rPr lang="en-US" sz="2000" spc="-5" dirty="0">
                <a:latin typeface="Arial MT"/>
                <a:cs typeface="Arial MT"/>
              </a:rPr>
              <a:t>learning algorithms are used which </a:t>
            </a:r>
            <a:r>
              <a:rPr lang="en-US" sz="2000" dirty="0">
                <a:latin typeface="Arial MT"/>
                <a:cs typeface="Arial MT"/>
              </a:rPr>
              <a:t> </a:t>
            </a:r>
            <a:r>
              <a:rPr lang="en-US" sz="2000" spc="-5" dirty="0">
                <a:latin typeface="Arial MT"/>
                <a:cs typeface="Arial MT"/>
              </a:rPr>
              <a:t>are</a:t>
            </a:r>
            <a:r>
              <a:rPr lang="en-US" sz="2000" spc="40" dirty="0">
                <a:latin typeface="Arial MT"/>
                <a:cs typeface="Arial MT"/>
              </a:rPr>
              <a:t> </a:t>
            </a:r>
            <a:r>
              <a:rPr lang="en-US" sz="2000" dirty="0">
                <a:latin typeface="Arial MT"/>
                <a:cs typeface="Arial MT"/>
              </a:rPr>
              <a:t>robust</a:t>
            </a:r>
            <a:r>
              <a:rPr lang="en-US" sz="2000" spc="40" dirty="0">
                <a:latin typeface="Arial MT"/>
                <a:cs typeface="Arial MT"/>
              </a:rPr>
              <a:t> </a:t>
            </a:r>
            <a:r>
              <a:rPr lang="en-US" sz="2000" spc="-5" dirty="0">
                <a:latin typeface="Arial MT"/>
                <a:cs typeface="Arial MT"/>
              </a:rPr>
              <a:t>to</a:t>
            </a:r>
            <a:r>
              <a:rPr lang="en-US" sz="2000" spc="40" dirty="0">
                <a:latin typeface="Arial MT"/>
                <a:cs typeface="Arial MT"/>
              </a:rPr>
              <a:t> </a:t>
            </a:r>
            <a:r>
              <a:rPr lang="en-US" sz="2000" spc="-5" dirty="0">
                <a:latin typeface="Arial MT"/>
                <a:cs typeface="Arial MT"/>
              </a:rPr>
              <a:t>outlier</a:t>
            </a:r>
            <a:r>
              <a:rPr lang="en-US" sz="2000" spc="40" dirty="0">
                <a:latin typeface="Arial MT"/>
                <a:cs typeface="Arial MT"/>
              </a:rPr>
              <a:t> </a:t>
            </a:r>
            <a:r>
              <a:rPr lang="en-US" sz="2000" spc="-10" dirty="0">
                <a:latin typeface="Arial MT"/>
                <a:cs typeface="Arial MT"/>
              </a:rPr>
              <a:t>effect</a:t>
            </a:r>
            <a:r>
              <a:rPr lang="en-US" sz="2000" spc="40" dirty="0">
                <a:latin typeface="Arial MT"/>
                <a:cs typeface="Arial MT"/>
              </a:rPr>
              <a:t> </a:t>
            </a:r>
            <a:r>
              <a:rPr lang="en-US" sz="2000" spc="-5" dirty="0">
                <a:latin typeface="Arial MT"/>
                <a:cs typeface="Arial MT"/>
              </a:rPr>
              <a:t>which </a:t>
            </a:r>
            <a:r>
              <a:rPr lang="en-US" sz="2000" dirty="0">
                <a:latin typeface="Arial MT"/>
                <a:cs typeface="Arial MT"/>
              </a:rPr>
              <a:t> can </a:t>
            </a:r>
            <a:r>
              <a:rPr lang="en-US" sz="2000" spc="-5" dirty="0">
                <a:latin typeface="Arial MT"/>
                <a:cs typeface="Arial MT"/>
              </a:rPr>
              <a:t>handle non-linear data </a:t>
            </a:r>
            <a:r>
              <a:rPr lang="en-US" sz="2000" dirty="0">
                <a:latin typeface="Arial MT"/>
                <a:cs typeface="Arial MT"/>
              </a:rPr>
              <a:t>sets </a:t>
            </a:r>
            <a:r>
              <a:rPr lang="en-US" sz="2000" spc="5" dirty="0">
                <a:latin typeface="Arial MT"/>
                <a:cs typeface="Arial MT"/>
              </a:rPr>
              <a:t> </a:t>
            </a:r>
            <a:r>
              <a:rPr lang="en-US" sz="2000" spc="-15" dirty="0">
                <a:latin typeface="Arial MT"/>
                <a:cs typeface="Arial MT"/>
              </a:rPr>
              <a:t>effectively.</a:t>
            </a:r>
            <a:endParaRPr lang="en-US" sz="2000" dirty="0">
              <a:latin typeface="Arial MT"/>
              <a:cs typeface="Arial MT"/>
            </a:endParaRPr>
          </a:p>
          <a:p>
            <a:pPr>
              <a:lnSpc>
                <a:spcPct val="100000"/>
              </a:lnSpc>
              <a:spcBef>
                <a:spcPts val="55"/>
              </a:spcBef>
              <a:buFont typeface="Arial MT"/>
              <a:buChar char="●"/>
            </a:pPr>
            <a:endParaRPr lang="en-US" sz="2000" dirty="0">
              <a:latin typeface="Arial MT"/>
              <a:cs typeface="Arial MT"/>
            </a:endParaRPr>
          </a:p>
          <a:p>
            <a:pPr marL="325120" marR="88900" indent="-313055">
              <a:lnSpc>
                <a:spcPct val="100000"/>
              </a:lnSpc>
              <a:buChar char="●"/>
              <a:tabLst>
                <a:tab pos="325120" algn="l"/>
                <a:tab pos="325755" algn="l"/>
              </a:tabLst>
            </a:pPr>
            <a:r>
              <a:rPr lang="en-US" sz="2000" spc="-5" dirty="0">
                <a:latin typeface="Arial MT"/>
                <a:cs typeface="Arial MT"/>
              </a:rPr>
              <a:t>The </a:t>
            </a:r>
            <a:r>
              <a:rPr lang="en-US" sz="2000" dirty="0">
                <a:latin typeface="Arial MT"/>
                <a:cs typeface="Arial MT"/>
              </a:rPr>
              <a:t>results show </a:t>
            </a:r>
            <a:r>
              <a:rPr lang="en-US" sz="2000" spc="-5" dirty="0">
                <a:latin typeface="Arial MT"/>
                <a:cs typeface="Arial MT"/>
              </a:rPr>
              <a:t>that </a:t>
            </a:r>
            <a:r>
              <a:rPr lang="en-US" sz="2000" dirty="0">
                <a:latin typeface="Arial MT"/>
                <a:cs typeface="Arial MT"/>
              </a:rPr>
              <a:t>a simple </a:t>
            </a:r>
            <a:r>
              <a:rPr lang="en-US" sz="2000" spc="5" dirty="0">
                <a:latin typeface="Arial MT"/>
                <a:cs typeface="Arial MT"/>
              </a:rPr>
              <a:t> </a:t>
            </a:r>
            <a:r>
              <a:rPr lang="en-US" sz="2000" spc="-5" dirty="0">
                <a:latin typeface="Arial MT"/>
                <a:cs typeface="Arial MT"/>
              </a:rPr>
              <a:t>decision tree is performing pretty </a:t>
            </a:r>
            <a:r>
              <a:rPr lang="en-US" sz="2000" dirty="0">
                <a:latin typeface="Arial MT"/>
                <a:cs typeface="Arial MT"/>
              </a:rPr>
              <a:t> </a:t>
            </a:r>
            <a:r>
              <a:rPr lang="en-US" sz="2000" spc="-5" dirty="0">
                <a:latin typeface="Arial MT"/>
                <a:cs typeface="Arial MT"/>
              </a:rPr>
              <a:t>well on the </a:t>
            </a:r>
            <a:r>
              <a:rPr lang="en-US" sz="2000" dirty="0">
                <a:latin typeface="Arial MT"/>
                <a:cs typeface="Arial MT"/>
              </a:rPr>
              <a:t>validation set </a:t>
            </a:r>
            <a:r>
              <a:rPr lang="en-US" sz="2000" spc="-5" dirty="0">
                <a:latin typeface="Arial MT"/>
                <a:cs typeface="Arial MT"/>
              </a:rPr>
              <a:t>but it has </a:t>
            </a:r>
            <a:r>
              <a:rPr lang="en-US" sz="2000" spc="-295" dirty="0">
                <a:latin typeface="Arial MT"/>
                <a:cs typeface="Arial MT"/>
              </a:rPr>
              <a:t> </a:t>
            </a:r>
            <a:r>
              <a:rPr lang="en-US" sz="2000" dirty="0">
                <a:latin typeface="Arial MT"/>
                <a:cs typeface="Arial MT"/>
              </a:rPr>
              <a:t>completely </a:t>
            </a:r>
            <a:r>
              <a:rPr lang="en-US" sz="2000" spc="-5" dirty="0">
                <a:latin typeface="Arial MT"/>
                <a:cs typeface="Arial MT"/>
              </a:rPr>
              <a:t>overfitted the train </a:t>
            </a:r>
            <a:r>
              <a:rPr lang="en-US" sz="2000" dirty="0">
                <a:latin typeface="Arial MT"/>
                <a:cs typeface="Arial MT"/>
              </a:rPr>
              <a:t>set. </a:t>
            </a:r>
            <a:r>
              <a:rPr lang="en-US" sz="2000" spc="5" dirty="0">
                <a:latin typeface="Arial MT"/>
                <a:cs typeface="Arial MT"/>
              </a:rPr>
              <a:t> </a:t>
            </a:r>
            <a:r>
              <a:rPr lang="en-US" sz="2000" spc="-5" dirty="0">
                <a:latin typeface="Arial MT"/>
                <a:cs typeface="Arial MT"/>
              </a:rPr>
              <a:t>It's better to have </a:t>
            </a:r>
            <a:r>
              <a:rPr lang="en-US" sz="2000" dirty="0">
                <a:latin typeface="Arial MT"/>
                <a:cs typeface="Arial MT"/>
              </a:rPr>
              <a:t>a much more </a:t>
            </a:r>
            <a:r>
              <a:rPr lang="en-US" sz="2000" spc="5" dirty="0">
                <a:latin typeface="Arial MT"/>
                <a:cs typeface="Arial MT"/>
              </a:rPr>
              <a:t> </a:t>
            </a:r>
            <a:r>
              <a:rPr lang="en-US" sz="2000" spc="-5" dirty="0">
                <a:latin typeface="Arial MT"/>
                <a:cs typeface="Arial MT"/>
              </a:rPr>
              <a:t>generalized </a:t>
            </a:r>
            <a:r>
              <a:rPr lang="en-US" sz="2000" dirty="0">
                <a:latin typeface="Arial MT"/>
                <a:cs typeface="Arial MT"/>
              </a:rPr>
              <a:t>model </a:t>
            </a:r>
            <a:r>
              <a:rPr lang="en-US" sz="2000" spc="-5" dirty="0">
                <a:latin typeface="Arial MT"/>
                <a:cs typeface="Arial MT"/>
              </a:rPr>
              <a:t>for future data </a:t>
            </a:r>
            <a:r>
              <a:rPr lang="en-US" sz="2000" dirty="0">
                <a:latin typeface="Arial MT"/>
                <a:cs typeface="Arial MT"/>
              </a:rPr>
              <a:t> </a:t>
            </a:r>
            <a:r>
              <a:rPr lang="en-US" sz="2000" spc="-5" dirty="0">
                <a:latin typeface="Arial MT"/>
                <a:cs typeface="Arial MT"/>
              </a:rPr>
              <a:t>points.</a:t>
            </a:r>
            <a:endParaRPr lang="en-US" sz="2000" dirty="0">
              <a:latin typeface="Arial MT"/>
              <a:cs typeface="Arial MT"/>
            </a:endParaRPr>
          </a:p>
          <a:p>
            <a:endParaRPr lang="en-IN" dirty="0"/>
          </a:p>
        </p:txBody>
      </p:sp>
      <p:pic>
        <p:nvPicPr>
          <p:cNvPr id="4" name="object 3">
            <a:extLst>
              <a:ext uri="{FF2B5EF4-FFF2-40B4-BE49-F238E27FC236}">
                <a16:creationId xmlns:a16="http://schemas.microsoft.com/office/drawing/2014/main" id="{9301803E-1B09-2EC3-0962-A454EC1212BE}"/>
              </a:ext>
            </a:extLst>
          </p:cNvPr>
          <p:cNvPicPr/>
          <p:nvPr/>
        </p:nvPicPr>
        <p:blipFill>
          <a:blip r:embed="rId2" cstate="print"/>
          <a:stretch>
            <a:fillRect/>
          </a:stretch>
        </p:blipFill>
        <p:spPr>
          <a:xfrm>
            <a:off x="6995160" y="1533086"/>
            <a:ext cx="5166455" cy="3432299"/>
          </a:xfrm>
          <a:prstGeom prst="rect">
            <a:avLst/>
          </a:prstGeom>
        </p:spPr>
      </p:pic>
      <p:pic>
        <p:nvPicPr>
          <p:cNvPr id="5" name="object 5">
            <a:extLst>
              <a:ext uri="{FF2B5EF4-FFF2-40B4-BE49-F238E27FC236}">
                <a16:creationId xmlns:a16="http://schemas.microsoft.com/office/drawing/2014/main" id="{7C92708B-B324-5F8D-AC64-5AA6E78AE06A}"/>
              </a:ext>
            </a:extLst>
          </p:cNvPr>
          <p:cNvPicPr/>
          <p:nvPr/>
        </p:nvPicPr>
        <p:blipFill>
          <a:blip r:embed="rId3" cstate="print"/>
          <a:stretch>
            <a:fillRect/>
          </a:stretch>
        </p:blipFill>
        <p:spPr>
          <a:xfrm>
            <a:off x="1754725" y="5502428"/>
            <a:ext cx="8682549" cy="703199"/>
          </a:xfrm>
          <a:prstGeom prst="rect">
            <a:avLst/>
          </a:prstGeom>
        </p:spPr>
      </p:pic>
    </p:spTree>
    <p:extLst>
      <p:ext uri="{BB962C8B-B14F-4D97-AF65-F5344CB8AC3E}">
        <p14:creationId xmlns:p14="http://schemas.microsoft.com/office/powerpoint/2010/main" val="2755202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2D50-0336-025C-68CD-861CCCA63C5A}"/>
              </a:ext>
            </a:extLst>
          </p:cNvPr>
          <p:cNvSpPr>
            <a:spLocks noGrp="1"/>
          </p:cNvSpPr>
          <p:nvPr>
            <p:ph type="title"/>
          </p:nvPr>
        </p:nvSpPr>
        <p:spPr>
          <a:xfrm>
            <a:off x="1028700" y="-475059"/>
            <a:ext cx="10134600" cy="1288489"/>
          </a:xfrm>
        </p:spPr>
        <p:txBody>
          <a:bodyPr/>
          <a:lstStyle/>
          <a:p>
            <a:r>
              <a:rPr lang="en-IN" sz="3200" spc="-5" dirty="0">
                <a:solidFill>
                  <a:srgbClr val="212121"/>
                </a:solidFill>
              </a:rPr>
              <a:t>Random</a:t>
            </a:r>
            <a:r>
              <a:rPr lang="en-IN" sz="3200" spc="-80" dirty="0">
                <a:solidFill>
                  <a:srgbClr val="212121"/>
                </a:solidFill>
              </a:rPr>
              <a:t> </a:t>
            </a:r>
            <a:r>
              <a:rPr lang="en-IN" sz="3200" spc="-5" dirty="0">
                <a:solidFill>
                  <a:srgbClr val="212121"/>
                </a:solidFill>
              </a:rPr>
              <a:t>Forest</a:t>
            </a:r>
            <a:endParaRPr lang="en-IN" dirty="0"/>
          </a:p>
        </p:txBody>
      </p:sp>
      <p:sp>
        <p:nvSpPr>
          <p:cNvPr id="3" name="Content Placeholder 2">
            <a:extLst>
              <a:ext uri="{FF2B5EF4-FFF2-40B4-BE49-F238E27FC236}">
                <a16:creationId xmlns:a16="http://schemas.microsoft.com/office/drawing/2014/main" id="{DB4CC8F9-60B9-02B3-10EC-E88C5C1CD885}"/>
              </a:ext>
            </a:extLst>
          </p:cNvPr>
          <p:cNvSpPr>
            <a:spLocks noGrp="1"/>
          </p:cNvSpPr>
          <p:nvPr>
            <p:ph idx="1"/>
          </p:nvPr>
        </p:nvSpPr>
        <p:spPr>
          <a:xfrm>
            <a:off x="1028700" y="2161903"/>
            <a:ext cx="6195060" cy="3969342"/>
          </a:xfrm>
        </p:spPr>
        <p:txBody>
          <a:bodyPr>
            <a:normAutofit fontScale="92500" lnSpcReduction="20000"/>
          </a:bodyPr>
          <a:lstStyle/>
          <a:p>
            <a:pPr marL="325120" marR="11430" indent="-313055">
              <a:lnSpc>
                <a:spcPct val="100000"/>
              </a:lnSpc>
              <a:spcBef>
                <a:spcPts val="100"/>
              </a:spcBef>
              <a:buChar char="●"/>
              <a:tabLst>
                <a:tab pos="325120" algn="l"/>
                <a:tab pos="325755" algn="l"/>
              </a:tabLst>
            </a:pPr>
            <a:r>
              <a:rPr lang="en-US" sz="2000" spc="-5" dirty="0">
                <a:latin typeface="Arial MT"/>
                <a:cs typeface="Arial MT"/>
              </a:rPr>
              <a:t>Random forests are an ensemble </a:t>
            </a:r>
            <a:r>
              <a:rPr lang="en-US" sz="2000" dirty="0">
                <a:latin typeface="Arial MT"/>
                <a:cs typeface="Arial MT"/>
              </a:rPr>
              <a:t> </a:t>
            </a:r>
            <a:r>
              <a:rPr lang="en-US" sz="2000" spc="-5" dirty="0">
                <a:latin typeface="Arial MT"/>
                <a:cs typeface="Arial MT"/>
              </a:rPr>
              <a:t>learning </a:t>
            </a:r>
            <a:r>
              <a:rPr lang="en-US" sz="2000" dirty="0">
                <a:latin typeface="Arial MT"/>
                <a:cs typeface="Arial MT"/>
              </a:rPr>
              <a:t>method </a:t>
            </a:r>
            <a:r>
              <a:rPr lang="en-US" sz="2000" spc="-5" dirty="0">
                <a:latin typeface="Arial MT"/>
                <a:cs typeface="Arial MT"/>
              </a:rPr>
              <a:t>for </a:t>
            </a:r>
            <a:r>
              <a:rPr lang="en-US" sz="2000" dirty="0">
                <a:latin typeface="Arial MT"/>
                <a:cs typeface="Arial MT"/>
              </a:rPr>
              <a:t>classification </a:t>
            </a:r>
            <a:r>
              <a:rPr lang="en-US" sz="2000" spc="5" dirty="0">
                <a:latin typeface="Arial MT"/>
                <a:cs typeface="Arial MT"/>
              </a:rPr>
              <a:t> </a:t>
            </a:r>
            <a:r>
              <a:rPr lang="en-US" sz="2000" spc="-5" dirty="0">
                <a:latin typeface="Arial MT"/>
                <a:cs typeface="Arial MT"/>
              </a:rPr>
              <a:t>and </a:t>
            </a:r>
            <a:r>
              <a:rPr lang="en-US" sz="2000" dirty="0">
                <a:latin typeface="Arial MT"/>
                <a:cs typeface="Arial MT"/>
              </a:rPr>
              <a:t>regression </a:t>
            </a:r>
            <a:r>
              <a:rPr lang="en-US" sz="2000" spc="-5" dirty="0">
                <a:latin typeface="Arial MT"/>
                <a:cs typeface="Arial MT"/>
              </a:rPr>
              <a:t>that operates by </a:t>
            </a:r>
            <a:r>
              <a:rPr lang="en-US" sz="2000" dirty="0">
                <a:latin typeface="Arial MT"/>
                <a:cs typeface="Arial MT"/>
              </a:rPr>
              <a:t> constructing</a:t>
            </a:r>
            <a:r>
              <a:rPr lang="en-US" sz="2000" spc="-30" dirty="0">
                <a:latin typeface="Arial MT"/>
                <a:cs typeface="Arial MT"/>
              </a:rPr>
              <a:t> </a:t>
            </a:r>
            <a:r>
              <a:rPr lang="en-US" sz="2000" dirty="0">
                <a:latin typeface="Arial MT"/>
                <a:cs typeface="Arial MT"/>
              </a:rPr>
              <a:t>a</a:t>
            </a:r>
            <a:r>
              <a:rPr lang="en-US" sz="2000" spc="-25" dirty="0">
                <a:latin typeface="Arial MT"/>
                <a:cs typeface="Arial MT"/>
              </a:rPr>
              <a:t> </a:t>
            </a:r>
            <a:r>
              <a:rPr lang="en-US" sz="2000" dirty="0">
                <a:latin typeface="Arial MT"/>
                <a:cs typeface="Arial MT"/>
              </a:rPr>
              <a:t>multitude</a:t>
            </a:r>
            <a:r>
              <a:rPr lang="en-US" sz="2000" spc="-30" dirty="0">
                <a:latin typeface="Arial MT"/>
                <a:cs typeface="Arial MT"/>
              </a:rPr>
              <a:t> </a:t>
            </a:r>
            <a:r>
              <a:rPr lang="en-US" sz="2000" spc="-5" dirty="0">
                <a:latin typeface="Arial MT"/>
                <a:cs typeface="Arial MT"/>
              </a:rPr>
              <a:t>of</a:t>
            </a:r>
            <a:r>
              <a:rPr lang="en-US" sz="2000" spc="-25" dirty="0">
                <a:latin typeface="Arial MT"/>
                <a:cs typeface="Arial MT"/>
              </a:rPr>
              <a:t> </a:t>
            </a:r>
            <a:r>
              <a:rPr lang="en-US" sz="2000" spc="-5" dirty="0">
                <a:latin typeface="Arial MT"/>
                <a:cs typeface="Arial MT"/>
              </a:rPr>
              <a:t>decision </a:t>
            </a:r>
            <a:r>
              <a:rPr lang="en-US" sz="2000" spc="-295" dirty="0">
                <a:latin typeface="Arial MT"/>
                <a:cs typeface="Arial MT"/>
              </a:rPr>
              <a:t> </a:t>
            </a:r>
            <a:r>
              <a:rPr lang="en-US" sz="2000" spc="-5" dirty="0">
                <a:latin typeface="Arial MT"/>
                <a:cs typeface="Arial MT"/>
              </a:rPr>
              <a:t>trees at training time. For </a:t>
            </a:r>
            <a:r>
              <a:rPr lang="en-US" sz="2000" dirty="0">
                <a:latin typeface="Arial MT"/>
                <a:cs typeface="Arial MT"/>
              </a:rPr>
              <a:t> regression </a:t>
            </a:r>
            <a:r>
              <a:rPr lang="en-US" sz="2000" spc="-5" dirty="0">
                <a:latin typeface="Arial MT"/>
                <a:cs typeface="Arial MT"/>
              </a:rPr>
              <a:t>tasks, the output of the </a:t>
            </a:r>
            <a:r>
              <a:rPr lang="en-US" sz="2000" dirty="0">
                <a:latin typeface="Arial MT"/>
                <a:cs typeface="Arial MT"/>
              </a:rPr>
              <a:t> random </a:t>
            </a:r>
            <a:r>
              <a:rPr lang="en-US" sz="2000" spc="-5" dirty="0">
                <a:latin typeface="Arial MT"/>
                <a:cs typeface="Arial MT"/>
              </a:rPr>
              <a:t>forest is the average of the </a:t>
            </a:r>
            <a:r>
              <a:rPr lang="en-US" sz="2000" spc="-295" dirty="0">
                <a:latin typeface="Arial MT"/>
                <a:cs typeface="Arial MT"/>
              </a:rPr>
              <a:t> </a:t>
            </a:r>
            <a:r>
              <a:rPr lang="en-US" sz="2000" dirty="0">
                <a:latin typeface="Arial MT"/>
                <a:cs typeface="Arial MT"/>
              </a:rPr>
              <a:t>results</a:t>
            </a:r>
            <a:r>
              <a:rPr lang="en-US" sz="2000" spc="-15" dirty="0">
                <a:latin typeface="Arial MT"/>
                <a:cs typeface="Arial MT"/>
              </a:rPr>
              <a:t> </a:t>
            </a:r>
            <a:r>
              <a:rPr lang="en-US" sz="2000" spc="-5" dirty="0">
                <a:latin typeface="Arial MT"/>
                <a:cs typeface="Arial MT"/>
              </a:rPr>
              <a:t>given</a:t>
            </a:r>
            <a:r>
              <a:rPr lang="en-US" sz="2000" spc="-10" dirty="0">
                <a:latin typeface="Arial MT"/>
                <a:cs typeface="Arial MT"/>
              </a:rPr>
              <a:t> </a:t>
            </a:r>
            <a:r>
              <a:rPr lang="en-US" sz="2000" spc="-5" dirty="0">
                <a:latin typeface="Arial MT"/>
                <a:cs typeface="Arial MT"/>
              </a:rPr>
              <a:t>by</a:t>
            </a:r>
            <a:r>
              <a:rPr lang="en-US" sz="2000" spc="-10" dirty="0">
                <a:latin typeface="Arial MT"/>
                <a:cs typeface="Arial MT"/>
              </a:rPr>
              <a:t> </a:t>
            </a:r>
            <a:r>
              <a:rPr lang="en-US" sz="2000" dirty="0">
                <a:latin typeface="Arial MT"/>
                <a:cs typeface="Arial MT"/>
              </a:rPr>
              <a:t>most</a:t>
            </a:r>
            <a:r>
              <a:rPr lang="en-US" sz="2000" spc="-10" dirty="0">
                <a:latin typeface="Arial MT"/>
                <a:cs typeface="Arial MT"/>
              </a:rPr>
              <a:t> </a:t>
            </a:r>
            <a:r>
              <a:rPr lang="en-US" sz="2000" spc="-5" dirty="0">
                <a:latin typeface="Arial MT"/>
                <a:cs typeface="Arial MT"/>
              </a:rPr>
              <a:t>trees.</a:t>
            </a:r>
            <a:endParaRPr lang="en-US" sz="2000" dirty="0">
              <a:latin typeface="Arial MT"/>
              <a:cs typeface="Arial MT"/>
            </a:endParaRPr>
          </a:p>
          <a:p>
            <a:pPr>
              <a:lnSpc>
                <a:spcPct val="100000"/>
              </a:lnSpc>
              <a:spcBef>
                <a:spcPts val="55"/>
              </a:spcBef>
              <a:buFont typeface="Arial MT"/>
              <a:buChar char="●"/>
            </a:pPr>
            <a:endParaRPr lang="en-US" sz="2000" dirty="0">
              <a:latin typeface="Arial MT"/>
              <a:cs typeface="Arial MT"/>
            </a:endParaRPr>
          </a:p>
          <a:p>
            <a:pPr marL="325120" marR="21590" indent="-313055">
              <a:lnSpc>
                <a:spcPct val="100000"/>
              </a:lnSpc>
              <a:buChar char="●"/>
              <a:tabLst>
                <a:tab pos="325120" algn="l"/>
                <a:tab pos="325755" algn="l"/>
              </a:tabLst>
            </a:pPr>
            <a:r>
              <a:rPr lang="en-US" sz="2000" spc="-65" dirty="0">
                <a:latin typeface="Arial MT"/>
                <a:cs typeface="Arial MT"/>
              </a:rPr>
              <a:t>To</a:t>
            </a:r>
            <a:r>
              <a:rPr lang="en-US" sz="2000" spc="-15" dirty="0">
                <a:latin typeface="Arial MT"/>
                <a:cs typeface="Arial MT"/>
              </a:rPr>
              <a:t> </a:t>
            </a:r>
            <a:r>
              <a:rPr lang="en-US" sz="2000" spc="-5" dirty="0">
                <a:latin typeface="Arial MT"/>
                <a:cs typeface="Arial MT"/>
              </a:rPr>
              <a:t>prevent</a:t>
            </a:r>
            <a:r>
              <a:rPr lang="en-US" sz="2000" spc="-10" dirty="0">
                <a:latin typeface="Arial MT"/>
                <a:cs typeface="Arial MT"/>
              </a:rPr>
              <a:t> </a:t>
            </a:r>
            <a:r>
              <a:rPr lang="en-US" sz="2000" spc="-5" dirty="0">
                <a:latin typeface="Arial MT"/>
                <a:cs typeface="Arial MT"/>
              </a:rPr>
              <a:t>overfitting,</a:t>
            </a:r>
            <a:r>
              <a:rPr lang="en-US" sz="2000" spc="-10" dirty="0">
                <a:latin typeface="Arial MT"/>
                <a:cs typeface="Arial MT"/>
              </a:rPr>
              <a:t> </a:t>
            </a:r>
            <a:r>
              <a:rPr lang="en-US" sz="2000" spc="-5" dirty="0">
                <a:latin typeface="Arial MT"/>
                <a:cs typeface="Arial MT"/>
              </a:rPr>
              <a:t>we</a:t>
            </a:r>
            <a:r>
              <a:rPr lang="en-US" sz="2000" spc="-10" dirty="0">
                <a:latin typeface="Arial MT"/>
                <a:cs typeface="Arial MT"/>
              </a:rPr>
              <a:t> </a:t>
            </a:r>
            <a:r>
              <a:rPr lang="en-US" sz="2000" spc="-5" dirty="0">
                <a:latin typeface="Arial MT"/>
                <a:cs typeface="Arial MT"/>
              </a:rPr>
              <a:t>built </a:t>
            </a:r>
            <a:r>
              <a:rPr lang="en-US" sz="2000" dirty="0">
                <a:latin typeface="Arial MT"/>
                <a:cs typeface="Arial MT"/>
              </a:rPr>
              <a:t> random </a:t>
            </a:r>
            <a:r>
              <a:rPr lang="en-US" sz="2000" spc="-5" dirty="0">
                <a:latin typeface="Arial MT"/>
                <a:cs typeface="Arial MT"/>
              </a:rPr>
              <a:t>forest </a:t>
            </a:r>
            <a:r>
              <a:rPr lang="en-US" sz="2000" dirty="0">
                <a:latin typeface="Arial MT"/>
                <a:cs typeface="Arial MT"/>
              </a:rPr>
              <a:t>model. </a:t>
            </a:r>
            <a:r>
              <a:rPr lang="en-US" sz="2000" spc="-5" dirty="0">
                <a:latin typeface="Arial MT"/>
                <a:cs typeface="Arial MT"/>
              </a:rPr>
              <a:t>Random </a:t>
            </a:r>
            <a:r>
              <a:rPr lang="en-US" sz="2000" dirty="0">
                <a:latin typeface="Arial MT"/>
                <a:cs typeface="Arial MT"/>
              </a:rPr>
              <a:t> </a:t>
            </a:r>
            <a:r>
              <a:rPr lang="en-US" sz="2000" spc="-5" dirty="0">
                <a:latin typeface="Arial MT"/>
                <a:cs typeface="Arial MT"/>
              </a:rPr>
              <a:t>forest builds </a:t>
            </a:r>
            <a:r>
              <a:rPr lang="en-US" sz="2000" dirty="0">
                <a:latin typeface="Arial MT"/>
                <a:cs typeface="Arial MT"/>
              </a:rPr>
              <a:t>multiple </a:t>
            </a:r>
            <a:r>
              <a:rPr lang="en-US" sz="2000" spc="-5" dirty="0">
                <a:latin typeface="Arial MT"/>
                <a:cs typeface="Arial MT"/>
              </a:rPr>
              <a:t>decision trees </a:t>
            </a:r>
            <a:r>
              <a:rPr lang="en-US" sz="2000" spc="-295" dirty="0">
                <a:latin typeface="Arial MT"/>
                <a:cs typeface="Arial MT"/>
              </a:rPr>
              <a:t> </a:t>
            </a:r>
            <a:r>
              <a:rPr lang="en-US" sz="2000" spc="-5" dirty="0">
                <a:latin typeface="Arial MT"/>
                <a:cs typeface="Arial MT"/>
              </a:rPr>
              <a:t>and </a:t>
            </a:r>
            <a:r>
              <a:rPr lang="en-US" sz="2000" dirty="0">
                <a:latin typeface="Arial MT"/>
                <a:cs typeface="Arial MT"/>
              </a:rPr>
              <a:t>merges </a:t>
            </a:r>
            <a:r>
              <a:rPr lang="en-US" sz="2000" spc="-5" dirty="0">
                <a:latin typeface="Arial MT"/>
                <a:cs typeface="Arial MT"/>
              </a:rPr>
              <a:t>them together to get </a:t>
            </a:r>
            <a:r>
              <a:rPr lang="en-US" sz="2000" dirty="0">
                <a:latin typeface="Arial MT"/>
                <a:cs typeface="Arial MT"/>
              </a:rPr>
              <a:t>a </a:t>
            </a:r>
            <a:r>
              <a:rPr lang="en-US" sz="2000" spc="-295" dirty="0">
                <a:latin typeface="Arial MT"/>
                <a:cs typeface="Arial MT"/>
              </a:rPr>
              <a:t> </a:t>
            </a:r>
            <a:r>
              <a:rPr lang="en-US" sz="2000" dirty="0">
                <a:latin typeface="Arial MT"/>
                <a:cs typeface="Arial MT"/>
              </a:rPr>
              <a:t>more </a:t>
            </a:r>
            <a:r>
              <a:rPr lang="en-US" sz="2000" spc="-5" dirty="0">
                <a:latin typeface="Arial MT"/>
                <a:cs typeface="Arial MT"/>
              </a:rPr>
              <a:t>accurate and </a:t>
            </a:r>
            <a:r>
              <a:rPr lang="en-US" sz="2000" dirty="0">
                <a:latin typeface="Arial MT"/>
                <a:cs typeface="Arial MT"/>
              </a:rPr>
              <a:t>stable </a:t>
            </a:r>
            <a:r>
              <a:rPr lang="en-US" sz="2000" spc="5" dirty="0">
                <a:latin typeface="Arial MT"/>
                <a:cs typeface="Arial MT"/>
              </a:rPr>
              <a:t> </a:t>
            </a:r>
            <a:r>
              <a:rPr lang="en-US" sz="2000" spc="-5" dirty="0">
                <a:latin typeface="Arial MT"/>
                <a:cs typeface="Arial MT"/>
              </a:rPr>
              <a:t>prediction.</a:t>
            </a:r>
            <a:endParaRPr lang="en-US" sz="2000" dirty="0">
              <a:latin typeface="Arial MT"/>
              <a:cs typeface="Arial MT"/>
            </a:endParaRPr>
          </a:p>
          <a:p>
            <a:pPr>
              <a:lnSpc>
                <a:spcPct val="100000"/>
              </a:lnSpc>
              <a:spcBef>
                <a:spcPts val="55"/>
              </a:spcBef>
              <a:buFont typeface="Arial MT"/>
              <a:buChar char="●"/>
            </a:pPr>
            <a:endParaRPr lang="en-US" sz="2000" dirty="0">
              <a:latin typeface="Arial MT"/>
              <a:cs typeface="Arial MT"/>
            </a:endParaRPr>
          </a:p>
          <a:p>
            <a:pPr marL="325120" marR="5080" indent="-313055">
              <a:lnSpc>
                <a:spcPct val="100000"/>
              </a:lnSpc>
              <a:buChar char="●"/>
              <a:tabLst>
                <a:tab pos="325120" algn="l"/>
                <a:tab pos="325755" algn="l"/>
              </a:tabLst>
            </a:pPr>
            <a:r>
              <a:rPr lang="en-US" sz="2000" spc="-5" dirty="0">
                <a:latin typeface="Arial MT"/>
                <a:cs typeface="Arial MT"/>
              </a:rPr>
              <a:t>Random Forest Regressor </a:t>
            </a:r>
            <a:r>
              <a:rPr lang="en-US" sz="2000" dirty="0">
                <a:latin typeface="Arial MT"/>
                <a:cs typeface="Arial MT"/>
              </a:rPr>
              <a:t>results </a:t>
            </a:r>
            <a:r>
              <a:rPr lang="en-US" sz="2000" spc="5" dirty="0">
                <a:latin typeface="Arial MT"/>
                <a:cs typeface="Arial MT"/>
              </a:rPr>
              <a:t> </a:t>
            </a:r>
            <a:r>
              <a:rPr lang="en-US" sz="2000" spc="-5" dirty="0">
                <a:latin typeface="Arial MT"/>
                <a:cs typeface="Arial MT"/>
              </a:rPr>
              <a:t>were </a:t>
            </a:r>
            <a:r>
              <a:rPr lang="en-US" sz="2000" dirty="0">
                <a:latin typeface="Arial MT"/>
                <a:cs typeface="Arial MT"/>
              </a:rPr>
              <a:t>much </a:t>
            </a:r>
            <a:r>
              <a:rPr lang="en-US" sz="2000" spc="-5" dirty="0">
                <a:latin typeface="Arial MT"/>
                <a:cs typeface="Arial MT"/>
              </a:rPr>
              <a:t>better than our baseline </a:t>
            </a:r>
            <a:r>
              <a:rPr lang="en-US" sz="2000" spc="-295" dirty="0">
                <a:latin typeface="Arial MT"/>
                <a:cs typeface="Arial MT"/>
              </a:rPr>
              <a:t> </a:t>
            </a:r>
            <a:r>
              <a:rPr lang="en-US" sz="2000" dirty="0">
                <a:latin typeface="Arial MT"/>
                <a:cs typeface="Arial MT"/>
              </a:rPr>
              <a:t>model</a:t>
            </a:r>
            <a:r>
              <a:rPr lang="en-US" sz="2000" spc="-20" dirty="0">
                <a:latin typeface="Arial MT"/>
                <a:cs typeface="Arial MT"/>
              </a:rPr>
              <a:t> </a:t>
            </a:r>
            <a:r>
              <a:rPr lang="en-US" sz="2000" spc="-5" dirty="0">
                <a:latin typeface="Arial MT"/>
                <a:cs typeface="Arial MT"/>
              </a:rPr>
              <a:t>with</a:t>
            </a:r>
            <a:r>
              <a:rPr lang="en-US" sz="2000" spc="-15" dirty="0">
                <a:latin typeface="Arial MT"/>
                <a:cs typeface="Arial MT"/>
              </a:rPr>
              <a:t> </a:t>
            </a:r>
            <a:r>
              <a:rPr lang="en-US" sz="2000" dirty="0">
                <a:latin typeface="Arial MT"/>
                <a:cs typeface="Arial MT"/>
              </a:rPr>
              <a:t>a</a:t>
            </a:r>
            <a:r>
              <a:rPr lang="en-US" sz="2000" spc="-15" dirty="0">
                <a:latin typeface="Arial MT"/>
                <a:cs typeface="Arial MT"/>
              </a:rPr>
              <a:t> </a:t>
            </a:r>
            <a:r>
              <a:rPr lang="en-US" sz="2000" spc="-5" dirty="0">
                <a:latin typeface="Arial MT"/>
                <a:cs typeface="Arial MT"/>
              </a:rPr>
              <a:t>test</a:t>
            </a:r>
            <a:r>
              <a:rPr lang="en-US" sz="2000" spc="-15" dirty="0">
                <a:latin typeface="Arial MT"/>
                <a:cs typeface="Arial MT"/>
              </a:rPr>
              <a:t> </a:t>
            </a:r>
            <a:r>
              <a:rPr lang="en-US" sz="2000" spc="-5" dirty="0">
                <a:latin typeface="Arial MT"/>
                <a:cs typeface="Arial MT"/>
              </a:rPr>
              <a:t>R^2</a:t>
            </a:r>
            <a:r>
              <a:rPr lang="en-US" sz="2000" spc="-15" dirty="0">
                <a:latin typeface="Arial MT"/>
                <a:cs typeface="Arial MT"/>
              </a:rPr>
              <a:t> </a:t>
            </a:r>
            <a:r>
              <a:rPr lang="en-US" sz="2000" spc="-5" dirty="0">
                <a:latin typeface="Arial MT"/>
                <a:cs typeface="Arial MT"/>
              </a:rPr>
              <a:t>of</a:t>
            </a:r>
            <a:r>
              <a:rPr lang="en-US" sz="2000" spc="-15" dirty="0">
                <a:latin typeface="Arial MT"/>
                <a:cs typeface="Arial MT"/>
              </a:rPr>
              <a:t> </a:t>
            </a:r>
            <a:r>
              <a:rPr lang="en-US" sz="2000" spc="-5" dirty="0">
                <a:latin typeface="Arial MT"/>
                <a:cs typeface="Arial MT"/>
              </a:rPr>
              <a:t>0.955673.</a:t>
            </a:r>
            <a:endParaRPr lang="en-US" sz="2000" dirty="0">
              <a:latin typeface="Arial MT"/>
              <a:cs typeface="Arial MT"/>
            </a:endParaRPr>
          </a:p>
          <a:p>
            <a:endParaRPr lang="en-IN" dirty="0"/>
          </a:p>
        </p:txBody>
      </p:sp>
      <p:pic>
        <p:nvPicPr>
          <p:cNvPr id="4" name="object 4">
            <a:extLst>
              <a:ext uri="{FF2B5EF4-FFF2-40B4-BE49-F238E27FC236}">
                <a16:creationId xmlns:a16="http://schemas.microsoft.com/office/drawing/2014/main" id="{0B8D502B-6527-50AA-8583-04919511E843}"/>
              </a:ext>
            </a:extLst>
          </p:cNvPr>
          <p:cNvPicPr/>
          <p:nvPr/>
        </p:nvPicPr>
        <p:blipFill>
          <a:blip r:embed="rId2" cstate="print"/>
          <a:stretch>
            <a:fillRect/>
          </a:stretch>
        </p:blipFill>
        <p:spPr>
          <a:xfrm>
            <a:off x="7223760" y="2161903"/>
            <a:ext cx="4839075" cy="3214817"/>
          </a:xfrm>
          <a:prstGeom prst="rect">
            <a:avLst/>
          </a:prstGeom>
        </p:spPr>
      </p:pic>
    </p:spTree>
    <p:extLst>
      <p:ext uri="{BB962C8B-B14F-4D97-AF65-F5344CB8AC3E}">
        <p14:creationId xmlns:p14="http://schemas.microsoft.com/office/powerpoint/2010/main" val="400767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5" name="Rectangle 44">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6" name="Rectangle 4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E5B04-EDE0-9BE9-2877-72B0BB361A3E}"/>
              </a:ext>
            </a:extLst>
          </p:cNvPr>
          <p:cNvSpPr>
            <a:spLocks noGrp="1"/>
          </p:cNvSpPr>
          <p:nvPr>
            <p:ph type="title"/>
          </p:nvPr>
        </p:nvSpPr>
        <p:spPr>
          <a:xfrm>
            <a:off x="2428461" y="1230924"/>
            <a:ext cx="7335079" cy="1969476"/>
          </a:xfrm>
        </p:spPr>
        <p:txBody>
          <a:bodyPr vert="horz" lIns="91440" tIns="45720" rIns="91440" bIns="45720" rtlCol="0" anchor="b">
            <a:normAutofit/>
          </a:bodyPr>
          <a:lstStyle/>
          <a:p>
            <a:r>
              <a:rPr lang="en-US" sz="4000" b="1" i="0" kern="1200" cap="all" spc="390" baseline="0">
                <a:solidFill>
                  <a:schemeClr val="tx2"/>
                </a:solidFill>
                <a:effectLst/>
                <a:latin typeface="+mj-lt"/>
                <a:ea typeface="+mj-ea"/>
                <a:cs typeface="+mj-cs"/>
              </a:rPr>
              <a:t>Problem Statement</a:t>
            </a:r>
            <a:br>
              <a:rPr lang="en-US" sz="4000" b="0" i="0" kern="1200" cap="all" spc="390" baseline="0">
                <a:solidFill>
                  <a:schemeClr val="tx2"/>
                </a:solidFill>
                <a:effectLst/>
                <a:latin typeface="+mj-lt"/>
                <a:ea typeface="+mj-ea"/>
                <a:cs typeface="+mj-cs"/>
              </a:rPr>
            </a:br>
            <a:endParaRPr lang="en-US" sz="4000" kern="1200" cap="all" spc="390" baseline="0">
              <a:solidFill>
                <a:schemeClr val="tx2"/>
              </a:solidFill>
              <a:latin typeface="+mj-lt"/>
              <a:ea typeface="+mj-ea"/>
              <a:cs typeface="+mj-cs"/>
            </a:endParaRPr>
          </a:p>
        </p:txBody>
      </p:sp>
      <p:sp>
        <p:nvSpPr>
          <p:cNvPr id="3" name="Text Placeholder 2">
            <a:extLst>
              <a:ext uri="{FF2B5EF4-FFF2-40B4-BE49-F238E27FC236}">
                <a16:creationId xmlns:a16="http://schemas.microsoft.com/office/drawing/2014/main" id="{1881D20E-C084-80AB-B212-358E2D7E0468}"/>
              </a:ext>
            </a:extLst>
          </p:cNvPr>
          <p:cNvSpPr>
            <a:spLocks noGrp="1"/>
          </p:cNvSpPr>
          <p:nvPr>
            <p:ph type="body" idx="1"/>
          </p:nvPr>
        </p:nvSpPr>
        <p:spPr>
          <a:xfrm>
            <a:off x="2106495" y="3284788"/>
            <a:ext cx="8142238" cy="1160981"/>
          </a:xfrm>
        </p:spPr>
        <p:txBody>
          <a:bodyPr vert="horz" lIns="91440" tIns="45720" rIns="91440" bIns="45720" rtlCol="0" anchor="t">
            <a:noAutofit/>
          </a:bodyPr>
          <a:lstStyle/>
          <a:p>
            <a:pPr>
              <a:lnSpc>
                <a:spcPct val="90000"/>
              </a:lnSpc>
            </a:pPr>
            <a:r>
              <a:rPr lang="en-US" sz="1800" dirty="0">
                <a:latin typeface="Aharoni" panose="02010803020104030203" pitchFamily="2" charset="-79"/>
                <a:cs typeface="Aharoni" panose="02010803020104030203" pitchFamily="2" charset="-79"/>
              </a:rPr>
              <a:t>**</a:t>
            </a:r>
            <a:r>
              <a:rPr lang="en-US" sz="1800" dirty="0" err="1">
                <a:latin typeface="Aharoni" panose="02010803020104030203" pitchFamily="2" charset="-79"/>
                <a:cs typeface="Aharoni" panose="02010803020104030203" pitchFamily="2" charset="-79"/>
              </a:rPr>
              <a:t>Rossmann</a:t>
            </a:r>
            <a:r>
              <a:rPr lang="en-US" sz="1800" dirty="0">
                <a:latin typeface="Aharoni" panose="02010803020104030203" pitchFamily="2" charset="-79"/>
                <a:cs typeface="Aharoni" panose="02010803020104030203" pitchFamily="2" charset="-79"/>
              </a:rPr>
              <a:t> operates over 3,000 drug stores in 7 European countries. Currently, </a:t>
            </a:r>
            <a:r>
              <a:rPr lang="en-US" sz="1800" dirty="0" err="1">
                <a:latin typeface="Aharoni" panose="02010803020104030203" pitchFamily="2" charset="-79"/>
                <a:cs typeface="Aharoni" panose="02010803020104030203" pitchFamily="2" charset="-79"/>
              </a:rPr>
              <a:t>Rossmann</a:t>
            </a:r>
            <a:r>
              <a:rPr lang="en-US" sz="1800" dirty="0">
                <a:latin typeface="Aharoni" panose="02010803020104030203" pitchFamily="2" charset="-79"/>
                <a:cs typeface="Aharoni" panose="02010803020104030203" pitchFamily="2" charset="-79"/>
              </a:rPr>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a:lnSpc>
                <a:spcPct val="90000"/>
              </a:lnSpc>
            </a:pPr>
            <a:r>
              <a:rPr lang="en-US" sz="1800" dirty="0">
                <a:latin typeface="Aharoni" panose="02010803020104030203" pitchFamily="2" charset="-79"/>
                <a:cs typeface="Aharoni" panose="02010803020104030203" pitchFamily="2" charset="-79"/>
              </a:rPr>
              <a:t>** **You are provided with historical sales data for 1,115 </a:t>
            </a:r>
            <a:r>
              <a:rPr lang="en-US" sz="1800" dirty="0" err="1">
                <a:latin typeface="Aharoni" panose="02010803020104030203" pitchFamily="2" charset="-79"/>
                <a:cs typeface="Aharoni" panose="02010803020104030203" pitchFamily="2" charset="-79"/>
              </a:rPr>
              <a:t>Rossmann</a:t>
            </a:r>
            <a:r>
              <a:rPr lang="en-US" sz="1800" dirty="0">
                <a:latin typeface="Aharoni" panose="02010803020104030203" pitchFamily="2" charset="-79"/>
                <a:cs typeface="Aharoni" panose="02010803020104030203" pitchFamily="2" charset="-79"/>
              </a:rPr>
              <a:t> stores. The task is to forecast the "Sales" column for the test set. Note that some stores in the dataset were temporarily closed for refurbishment.**</a:t>
            </a:r>
          </a:p>
        </p:txBody>
      </p:sp>
      <p:grpSp>
        <p:nvGrpSpPr>
          <p:cNvPr id="48" name="Group 4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49" name="Rectangle 4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0" name="Straight Connector 3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660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ABA4-1946-6D6E-4C7A-467BC541CE16}"/>
              </a:ext>
            </a:extLst>
          </p:cNvPr>
          <p:cNvSpPr>
            <a:spLocks noGrp="1"/>
          </p:cNvSpPr>
          <p:nvPr>
            <p:ph type="title"/>
          </p:nvPr>
        </p:nvSpPr>
        <p:spPr/>
        <p:txBody>
          <a:bodyPr/>
          <a:lstStyle/>
          <a:p>
            <a:r>
              <a:rPr lang="en-IN" sz="3200" b="1" spc="-5" dirty="0">
                <a:latin typeface="Arial"/>
                <a:cs typeface="Arial"/>
              </a:rPr>
              <a:t>Random</a:t>
            </a:r>
            <a:r>
              <a:rPr lang="en-IN" sz="3200" b="1" spc="-35" dirty="0">
                <a:latin typeface="Arial"/>
                <a:cs typeface="Arial"/>
              </a:rPr>
              <a:t> </a:t>
            </a:r>
            <a:r>
              <a:rPr lang="en-IN" sz="3200" b="1" spc="-5" dirty="0">
                <a:latin typeface="Arial"/>
                <a:cs typeface="Arial"/>
              </a:rPr>
              <a:t>Forest</a:t>
            </a:r>
            <a:r>
              <a:rPr lang="en-IN" sz="3200" b="1" spc="-30" dirty="0">
                <a:latin typeface="Arial"/>
                <a:cs typeface="Arial"/>
              </a:rPr>
              <a:t> </a:t>
            </a:r>
            <a:r>
              <a:rPr lang="en-IN" sz="3200" b="1" spc="-5" dirty="0">
                <a:latin typeface="Arial"/>
                <a:cs typeface="Arial"/>
              </a:rPr>
              <a:t>Feature</a:t>
            </a:r>
            <a:r>
              <a:rPr lang="en-IN" sz="3200" b="1" spc="-30" dirty="0">
                <a:latin typeface="Arial"/>
                <a:cs typeface="Arial"/>
              </a:rPr>
              <a:t> </a:t>
            </a:r>
            <a:r>
              <a:rPr lang="en-IN" sz="3200" b="1" spc="-5" dirty="0">
                <a:latin typeface="Arial"/>
                <a:cs typeface="Arial"/>
              </a:rPr>
              <a:t>Importance</a:t>
            </a:r>
            <a:br>
              <a:rPr lang="en-IN" sz="3200" dirty="0">
                <a:latin typeface="Arial"/>
                <a:cs typeface="Arial"/>
              </a:rPr>
            </a:br>
            <a:endParaRPr lang="en-IN" dirty="0"/>
          </a:p>
        </p:txBody>
      </p:sp>
      <p:pic>
        <p:nvPicPr>
          <p:cNvPr id="4" name="object 2">
            <a:extLst>
              <a:ext uri="{FF2B5EF4-FFF2-40B4-BE49-F238E27FC236}">
                <a16:creationId xmlns:a16="http://schemas.microsoft.com/office/drawing/2014/main" id="{13E331AA-6F4D-E338-EEAB-94BE26A63771}"/>
              </a:ext>
            </a:extLst>
          </p:cNvPr>
          <p:cNvPicPr>
            <a:picLocks noGrp="1"/>
          </p:cNvPicPr>
          <p:nvPr>
            <p:ph idx="1"/>
          </p:nvPr>
        </p:nvPicPr>
        <p:blipFill>
          <a:blip r:embed="rId2" cstate="print"/>
          <a:stretch>
            <a:fillRect/>
          </a:stretch>
        </p:blipFill>
        <p:spPr>
          <a:xfrm>
            <a:off x="2420396" y="2162175"/>
            <a:ext cx="7351207" cy="3968750"/>
          </a:xfrm>
          <a:prstGeom prst="rect">
            <a:avLst/>
          </a:prstGeom>
        </p:spPr>
      </p:pic>
    </p:spTree>
    <p:extLst>
      <p:ext uri="{BB962C8B-B14F-4D97-AF65-F5344CB8AC3E}">
        <p14:creationId xmlns:p14="http://schemas.microsoft.com/office/powerpoint/2010/main" val="3830256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3A32-036F-71B0-9A7D-222B11CF7DCF}"/>
              </a:ext>
            </a:extLst>
          </p:cNvPr>
          <p:cNvSpPr>
            <a:spLocks noGrp="1"/>
          </p:cNvSpPr>
          <p:nvPr>
            <p:ph type="title"/>
          </p:nvPr>
        </p:nvSpPr>
        <p:spPr/>
        <p:txBody>
          <a:bodyPr/>
          <a:lstStyle/>
          <a:p>
            <a:r>
              <a:rPr lang="en-IN" dirty="0"/>
              <a:t>Model</a:t>
            </a:r>
            <a:r>
              <a:rPr lang="en-IN" spc="-35" dirty="0"/>
              <a:t> </a:t>
            </a:r>
            <a:r>
              <a:rPr lang="en-IN" spc="-5" dirty="0"/>
              <a:t>Performance</a:t>
            </a:r>
            <a:r>
              <a:rPr lang="en-IN" spc="-35" dirty="0"/>
              <a:t> </a:t>
            </a:r>
            <a:r>
              <a:rPr lang="en-IN" spc="-5" dirty="0"/>
              <a:t>and</a:t>
            </a:r>
            <a:r>
              <a:rPr lang="en-IN" spc="-35" dirty="0"/>
              <a:t> </a:t>
            </a:r>
            <a:r>
              <a:rPr lang="en-IN" spc="-5" dirty="0"/>
              <a:t>Evaluation</a:t>
            </a:r>
            <a:endParaRPr lang="en-IN" dirty="0"/>
          </a:p>
        </p:txBody>
      </p:sp>
      <p:sp>
        <p:nvSpPr>
          <p:cNvPr id="3" name="Content Placeholder 2">
            <a:extLst>
              <a:ext uri="{FF2B5EF4-FFF2-40B4-BE49-F238E27FC236}">
                <a16:creationId xmlns:a16="http://schemas.microsoft.com/office/drawing/2014/main" id="{2B2512D1-28E2-19C2-911C-6DC1E55181C4}"/>
              </a:ext>
            </a:extLst>
          </p:cNvPr>
          <p:cNvSpPr>
            <a:spLocks noGrp="1"/>
          </p:cNvSpPr>
          <p:nvPr>
            <p:ph idx="1"/>
          </p:nvPr>
        </p:nvSpPr>
        <p:spPr/>
        <p:txBody>
          <a:bodyPr>
            <a:normAutofit fontScale="62500" lnSpcReduction="20000"/>
          </a:bodyPr>
          <a:lstStyle/>
          <a:p>
            <a:pPr marL="12700">
              <a:lnSpc>
                <a:spcPct val="100000"/>
              </a:lnSpc>
              <a:spcBef>
                <a:spcPts val="100"/>
              </a:spcBef>
            </a:pPr>
            <a:r>
              <a:rPr lang="en-US" sz="2000" spc="-5" dirty="0">
                <a:latin typeface="Arial MT"/>
                <a:cs typeface="Arial MT"/>
              </a:rPr>
              <a:t>The</a:t>
            </a:r>
            <a:r>
              <a:rPr lang="en-US" sz="2000" spc="-15" dirty="0">
                <a:latin typeface="Arial MT"/>
                <a:cs typeface="Arial MT"/>
              </a:rPr>
              <a:t> </a:t>
            </a:r>
            <a:r>
              <a:rPr lang="en-US" sz="2000" spc="-5" dirty="0">
                <a:latin typeface="Arial MT"/>
                <a:cs typeface="Arial MT"/>
              </a:rPr>
              <a:t>dataset</a:t>
            </a:r>
            <a:r>
              <a:rPr lang="en-US" sz="2000" spc="-15" dirty="0">
                <a:latin typeface="Arial MT"/>
                <a:cs typeface="Arial MT"/>
              </a:rPr>
              <a:t> </a:t>
            </a:r>
            <a:r>
              <a:rPr lang="en-US" sz="2000" spc="-5" dirty="0">
                <a:latin typeface="Arial MT"/>
                <a:cs typeface="Arial MT"/>
              </a:rPr>
              <a:t>used</a:t>
            </a:r>
            <a:r>
              <a:rPr lang="en-US" sz="2000" spc="-15" dirty="0">
                <a:latin typeface="Arial MT"/>
                <a:cs typeface="Arial MT"/>
              </a:rPr>
              <a:t> </a:t>
            </a:r>
            <a:r>
              <a:rPr lang="en-US" sz="2000" spc="-5" dirty="0">
                <a:latin typeface="Arial MT"/>
                <a:cs typeface="Arial MT"/>
              </a:rPr>
              <a:t>in</a:t>
            </a:r>
            <a:r>
              <a:rPr lang="en-US" sz="2000" spc="-15" dirty="0">
                <a:latin typeface="Arial MT"/>
                <a:cs typeface="Arial MT"/>
              </a:rPr>
              <a:t> </a:t>
            </a:r>
            <a:r>
              <a:rPr lang="en-US" sz="2000" spc="-5" dirty="0">
                <a:latin typeface="Arial MT"/>
                <a:cs typeface="Arial MT"/>
              </a:rPr>
              <a:t>this</a:t>
            </a:r>
            <a:r>
              <a:rPr lang="en-US" sz="2000" spc="-15" dirty="0">
                <a:latin typeface="Arial MT"/>
                <a:cs typeface="Arial MT"/>
              </a:rPr>
              <a:t> </a:t>
            </a:r>
            <a:r>
              <a:rPr lang="en-US" sz="2000" spc="-5" dirty="0">
                <a:latin typeface="Arial MT"/>
                <a:cs typeface="Arial MT"/>
              </a:rPr>
              <a:t>analysis</a:t>
            </a:r>
            <a:r>
              <a:rPr lang="en-US" sz="2000" spc="-15" dirty="0">
                <a:latin typeface="Arial MT"/>
                <a:cs typeface="Arial MT"/>
              </a:rPr>
              <a:t> </a:t>
            </a:r>
            <a:r>
              <a:rPr lang="en-US" sz="2000" spc="-5" dirty="0">
                <a:latin typeface="Arial MT"/>
                <a:cs typeface="Arial MT"/>
              </a:rPr>
              <a:t>has:</a:t>
            </a:r>
            <a:endParaRPr lang="en-US" sz="2000" dirty="0">
              <a:latin typeface="Arial MT"/>
              <a:cs typeface="Arial MT"/>
            </a:endParaRPr>
          </a:p>
          <a:p>
            <a:pPr>
              <a:lnSpc>
                <a:spcPct val="100000"/>
              </a:lnSpc>
              <a:spcBef>
                <a:spcPts val="5"/>
              </a:spcBef>
            </a:pPr>
            <a:endParaRPr lang="en-US" sz="2000" dirty="0">
              <a:latin typeface="Arial MT"/>
              <a:cs typeface="Arial MT"/>
            </a:endParaRPr>
          </a:p>
          <a:p>
            <a:pPr marL="469900" marR="5080" indent="-324485">
              <a:lnSpc>
                <a:spcPct val="100000"/>
              </a:lnSpc>
              <a:buChar char="●"/>
              <a:tabLst>
                <a:tab pos="469265" algn="l"/>
                <a:tab pos="469900" algn="l"/>
              </a:tabLst>
            </a:pPr>
            <a:r>
              <a:rPr lang="en-US" sz="2000" dirty="0">
                <a:latin typeface="Arial MT"/>
                <a:cs typeface="Arial MT"/>
              </a:rPr>
              <a:t>A multivariate </a:t>
            </a:r>
            <a:r>
              <a:rPr lang="en-US" sz="2000" spc="-5" dirty="0">
                <a:latin typeface="Arial MT"/>
                <a:cs typeface="Arial MT"/>
              </a:rPr>
              <a:t>time </a:t>
            </a:r>
            <a:r>
              <a:rPr lang="en-US" sz="2000" dirty="0">
                <a:latin typeface="Arial MT"/>
                <a:cs typeface="Arial MT"/>
              </a:rPr>
              <a:t>series relation </a:t>
            </a:r>
            <a:r>
              <a:rPr lang="en-US" sz="2000" spc="-5" dirty="0">
                <a:latin typeface="Arial MT"/>
                <a:cs typeface="Arial MT"/>
              </a:rPr>
              <a:t>with </a:t>
            </a:r>
            <a:r>
              <a:rPr lang="en-US" sz="2000" dirty="0">
                <a:latin typeface="Arial MT"/>
                <a:cs typeface="Arial MT"/>
              </a:rPr>
              <a:t>sales </a:t>
            </a:r>
            <a:r>
              <a:rPr lang="en-US" sz="2000" spc="-5" dirty="0">
                <a:latin typeface="Arial MT"/>
                <a:cs typeface="Arial MT"/>
              </a:rPr>
              <a:t>and hence </a:t>
            </a:r>
            <a:r>
              <a:rPr lang="en-US" sz="2000" dirty="0">
                <a:latin typeface="Arial MT"/>
                <a:cs typeface="Arial MT"/>
              </a:rPr>
              <a:t>a </a:t>
            </a:r>
            <a:r>
              <a:rPr lang="en-US" sz="2000" spc="-5" dirty="0">
                <a:latin typeface="Arial MT"/>
                <a:cs typeface="Arial MT"/>
              </a:rPr>
              <a:t>linear </a:t>
            </a:r>
            <a:r>
              <a:rPr lang="en-US" sz="2000" dirty="0">
                <a:latin typeface="Arial MT"/>
                <a:cs typeface="Arial MT"/>
              </a:rPr>
              <a:t>relationship cannot </a:t>
            </a:r>
            <a:r>
              <a:rPr lang="en-US" sz="2000" spc="-5" dirty="0">
                <a:latin typeface="Arial MT"/>
                <a:cs typeface="Arial MT"/>
              </a:rPr>
              <a:t>be assumed in this </a:t>
            </a:r>
            <a:r>
              <a:rPr lang="en-US" sz="2000" spc="-335" dirty="0">
                <a:latin typeface="Arial MT"/>
                <a:cs typeface="Arial MT"/>
              </a:rPr>
              <a:t> </a:t>
            </a:r>
            <a:r>
              <a:rPr lang="en-US" sz="2000" spc="-5" dirty="0">
                <a:latin typeface="Arial MT"/>
                <a:cs typeface="Arial MT"/>
              </a:rPr>
              <a:t>analysis. This </a:t>
            </a:r>
            <a:r>
              <a:rPr lang="en-US" sz="2000" dirty="0">
                <a:latin typeface="Arial MT"/>
                <a:cs typeface="Arial MT"/>
              </a:rPr>
              <a:t>kind </a:t>
            </a:r>
            <a:r>
              <a:rPr lang="en-US" sz="2000" spc="-5" dirty="0">
                <a:latin typeface="Arial MT"/>
                <a:cs typeface="Arial MT"/>
              </a:rPr>
              <a:t>of dataset has patterns </a:t>
            </a:r>
            <a:r>
              <a:rPr lang="en-US" sz="2000" dirty="0">
                <a:latin typeface="Arial MT"/>
                <a:cs typeface="Arial MT"/>
              </a:rPr>
              <a:t>such </a:t>
            </a:r>
            <a:r>
              <a:rPr lang="en-US" sz="2000" spc="-5" dirty="0">
                <a:latin typeface="Arial MT"/>
                <a:cs typeface="Arial MT"/>
              </a:rPr>
              <a:t>as peak days, festive </a:t>
            </a:r>
            <a:r>
              <a:rPr lang="en-US" sz="2000" dirty="0">
                <a:latin typeface="Arial MT"/>
                <a:cs typeface="Arial MT"/>
              </a:rPr>
              <a:t>seasons </a:t>
            </a:r>
            <a:r>
              <a:rPr lang="en-US" sz="2000" spc="-5" dirty="0" err="1">
                <a:latin typeface="Arial MT"/>
                <a:cs typeface="Arial MT"/>
              </a:rPr>
              <a:t>etc</a:t>
            </a:r>
            <a:r>
              <a:rPr lang="en-US" sz="2000" spc="-5" dirty="0">
                <a:latin typeface="Arial MT"/>
                <a:cs typeface="Arial MT"/>
              </a:rPr>
              <a:t> which would </a:t>
            </a:r>
            <a:r>
              <a:rPr lang="en-US" sz="2000" dirty="0">
                <a:latin typeface="Arial MT"/>
                <a:cs typeface="Arial MT"/>
              </a:rPr>
              <a:t>most </a:t>
            </a:r>
            <a:r>
              <a:rPr lang="en-US" sz="2000" spc="5" dirty="0">
                <a:latin typeface="Arial MT"/>
                <a:cs typeface="Arial MT"/>
              </a:rPr>
              <a:t> </a:t>
            </a:r>
            <a:r>
              <a:rPr lang="en-US" sz="2000" spc="-5" dirty="0">
                <a:latin typeface="Arial MT"/>
                <a:cs typeface="Arial MT"/>
              </a:rPr>
              <a:t>likely</a:t>
            </a:r>
            <a:r>
              <a:rPr lang="en-US" sz="2000" spc="-10" dirty="0">
                <a:latin typeface="Arial MT"/>
                <a:cs typeface="Arial MT"/>
              </a:rPr>
              <a:t> </a:t>
            </a:r>
            <a:r>
              <a:rPr lang="en-US" sz="2000" spc="-5" dirty="0">
                <a:latin typeface="Arial MT"/>
                <a:cs typeface="Arial MT"/>
              </a:rPr>
              <a:t>be </a:t>
            </a:r>
            <a:r>
              <a:rPr lang="en-US" sz="2000" dirty="0">
                <a:latin typeface="Arial MT"/>
                <a:cs typeface="Arial MT"/>
              </a:rPr>
              <a:t>considered</a:t>
            </a:r>
            <a:r>
              <a:rPr lang="en-US" sz="2000" spc="-5" dirty="0">
                <a:latin typeface="Arial MT"/>
                <a:cs typeface="Arial MT"/>
              </a:rPr>
              <a:t> as outliers in</a:t>
            </a:r>
            <a:r>
              <a:rPr lang="en-US" sz="2000" spc="-10" dirty="0">
                <a:latin typeface="Arial MT"/>
                <a:cs typeface="Arial MT"/>
              </a:rPr>
              <a:t> </a:t>
            </a:r>
            <a:r>
              <a:rPr lang="en-US" sz="2000" dirty="0">
                <a:latin typeface="Arial MT"/>
                <a:cs typeface="Arial MT"/>
              </a:rPr>
              <a:t>simple</a:t>
            </a:r>
            <a:r>
              <a:rPr lang="en-US" sz="2000" spc="-5" dirty="0">
                <a:latin typeface="Arial MT"/>
                <a:cs typeface="Arial MT"/>
              </a:rPr>
              <a:t> linear </a:t>
            </a:r>
            <a:r>
              <a:rPr lang="en-US" sz="2000" dirty="0">
                <a:latin typeface="Arial MT"/>
                <a:cs typeface="Arial MT"/>
              </a:rPr>
              <a:t>regression.</a:t>
            </a:r>
          </a:p>
          <a:p>
            <a:pPr>
              <a:lnSpc>
                <a:spcPct val="100000"/>
              </a:lnSpc>
              <a:spcBef>
                <a:spcPts val="5"/>
              </a:spcBef>
              <a:buClr>
                <a:srgbClr val="212121"/>
              </a:buClr>
              <a:buFont typeface="Arial MT"/>
              <a:buChar char="●"/>
            </a:pPr>
            <a:endParaRPr lang="en-US" sz="2000" dirty="0">
              <a:latin typeface="Arial MT"/>
              <a:cs typeface="Arial MT"/>
            </a:endParaRPr>
          </a:p>
          <a:p>
            <a:pPr marL="469900" marR="17780" indent="-324485">
              <a:lnSpc>
                <a:spcPct val="100000"/>
              </a:lnSpc>
              <a:buChar char="●"/>
              <a:tabLst>
                <a:tab pos="469265" algn="l"/>
                <a:tab pos="469900" algn="l"/>
              </a:tabLst>
            </a:pPr>
            <a:r>
              <a:rPr lang="en-US" sz="2000" spc="-5" dirty="0">
                <a:latin typeface="Arial MT"/>
                <a:cs typeface="Arial MT"/>
              </a:rPr>
              <a:t>Having </a:t>
            </a:r>
            <a:r>
              <a:rPr lang="en-US" sz="2000" dirty="0">
                <a:latin typeface="Arial MT"/>
                <a:cs typeface="Arial MT"/>
              </a:rPr>
              <a:t>X columns </a:t>
            </a:r>
            <a:r>
              <a:rPr lang="en-US" sz="2000" spc="-5" dirty="0">
                <a:latin typeface="Arial MT"/>
                <a:cs typeface="Arial MT"/>
              </a:rPr>
              <a:t>with 30% </a:t>
            </a:r>
            <a:r>
              <a:rPr lang="en-US" sz="2000" dirty="0">
                <a:latin typeface="Arial MT"/>
                <a:cs typeface="Arial MT"/>
              </a:rPr>
              <a:t>continuous </a:t>
            </a:r>
            <a:r>
              <a:rPr lang="en-US" sz="2000" spc="-5" dirty="0">
                <a:latin typeface="Arial MT"/>
                <a:cs typeface="Arial MT"/>
              </a:rPr>
              <a:t>and 70% </a:t>
            </a:r>
            <a:r>
              <a:rPr lang="en-US" sz="2000" dirty="0">
                <a:latin typeface="Arial MT"/>
                <a:cs typeface="Arial MT"/>
              </a:rPr>
              <a:t>categorical </a:t>
            </a:r>
            <a:r>
              <a:rPr lang="en-US" sz="2000" spc="-5" dirty="0">
                <a:latin typeface="Arial MT"/>
                <a:cs typeface="Arial MT"/>
              </a:rPr>
              <a:t>features. Businesses prefer the </a:t>
            </a:r>
            <a:r>
              <a:rPr lang="en-US" sz="2000" dirty="0">
                <a:latin typeface="Arial MT"/>
                <a:cs typeface="Arial MT"/>
              </a:rPr>
              <a:t>model </a:t>
            </a:r>
            <a:r>
              <a:rPr lang="en-US" sz="2000" spc="-5" dirty="0">
                <a:latin typeface="Arial MT"/>
                <a:cs typeface="Arial MT"/>
              </a:rPr>
              <a:t>to </a:t>
            </a:r>
            <a:r>
              <a:rPr lang="en-US" sz="2000" spc="-335" dirty="0">
                <a:latin typeface="Arial MT"/>
                <a:cs typeface="Arial MT"/>
              </a:rPr>
              <a:t> </a:t>
            </a:r>
            <a:r>
              <a:rPr lang="en-US" sz="2000" spc="-5" dirty="0">
                <a:latin typeface="Arial MT"/>
                <a:cs typeface="Arial MT"/>
              </a:rPr>
              <a:t>be interpretable in nature and decision based algorithms work better with </a:t>
            </a:r>
            <a:r>
              <a:rPr lang="en-US" sz="2000" dirty="0">
                <a:latin typeface="Arial MT"/>
                <a:cs typeface="Arial MT"/>
              </a:rPr>
              <a:t>categorical </a:t>
            </a:r>
            <a:r>
              <a:rPr lang="en-US" sz="2000" spc="-5" dirty="0">
                <a:latin typeface="Arial MT"/>
                <a:cs typeface="Arial MT"/>
              </a:rPr>
              <a:t>data. Hence, </a:t>
            </a:r>
            <a:r>
              <a:rPr lang="en-US" sz="2000" dirty="0">
                <a:latin typeface="Arial MT"/>
                <a:cs typeface="Arial MT"/>
              </a:rPr>
              <a:t>a </a:t>
            </a:r>
            <a:r>
              <a:rPr lang="en-US" sz="2000" spc="5" dirty="0">
                <a:latin typeface="Arial MT"/>
                <a:cs typeface="Arial MT"/>
              </a:rPr>
              <a:t> </a:t>
            </a:r>
            <a:r>
              <a:rPr lang="en-US" sz="2000" dirty="0">
                <a:latin typeface="Arial MT"/>
                <a:cs typeface="Arial MT"/>
              </a:rPr>
              <a:t>simple</a:t>
            </a:r>
            <a:r>
              <a:rPr lang="en-US" sz="2000" spc="-10" dirty="0">
                <a:latin typeface="Arial MT"/>
                <a:cs typeface="Arial MT"/>
              </a:rPr>
              <a:t> </a:t>
            </a:r>
            <a:r>
              <a:rPr lang="en-US" sz="2000" spc="-5" dirty="0">
                <a:latin typeface="Arial MT"/>
                <a:cs typeface="Arial MT"/>
              </a:rPr>
              <a:t>decision tree was used as </a:t>
            </a:r>
            <a:r>
              <a:rPr lang="en-US" sz="2000" dirty="0">
                <a:latin typeface="Arial MT"/>
                <a:cs typeface="Arial MT"/>
              </a:rPr>
              <a:t>a</a:t>
            </a:r>
            <a:r>
              <a:rPr lang="en-US" sz="2000" spc="-10" dirty="0">
                <a:latin typeface="Arial MT"/>
                <a:cs typeface="Arial MT"/>
              </a:rPr>
              <a:t> </a:t>
            </a:r>
            <a:r>
              <a:rPr lang="en-US" sz="2000" spc="-5" dirty="0">
                <a:latin typeface="Arial MT"/>
                <a:cs typeface="Arial MT"/>
              </a:rPr>
              <a:t>baseline </a:t>
            </a:r>
            <a:r>
              <a:rPr lang="en-US" sz="2000" dirty="0">
                <a:latin typeface="Arial MT"/>
                <a:cs typeface="Arial MT"/>
              </a:rPr>
              <a:t>model.</a:t>
            </a:r>
          </a:p>
          <a:p>
            <a:pPr>
              <a:lnSpc>
                <a:spcPct val="100000"/>
              </a:lnSpc>
              <a:spcBef>
                <a:spcPts val="5"/>
              </a:spcBef>
              <a:buClr>
                <a:srgbClr val="212121"/>
              </a:buClr>
              <a:buFont typeface="Arial MT"/>
              <a:buChar char="●"/>
            </a:pPr>
            <a:endParaRPr lang="en-US" sz="2000" dirty="0">
              <a:latin typeface="Arial MT"/>
              <a:cs typeface="Arial MT"/>
            </a:endParaRPr>
          </a:p>
          <a:p>
            <a:pPr marL="469900" indent="-324485">
              <a:lnSpc>
                <a:spcPct val="100000"/>
              </a:lnSpc>
              <a:buChar char="●"/>
              <a:tabLst>
                <a:tab pos="469265" algn="l"/>
                <a:tab pos="469900" algn="l"/>
              </a:tabLst>
            </a:pPr>
            <a:r>
              <a:rPr lang="en-US" sz="2000" spc="-5" dirty="0">
                <a:latin typeface="Arial MT"/>
                <a:cs typeface="Arial MT"/>
              </a:rPr>
              <a:t>The</a:t>
            </a:r>
            <a:r>
              <a:rPr lang="en-US" sz="2000" spc="-10" dirty="0">
                <a:latin typeface="Arial MT"/>
                <a:cs typeface="Arial MT"/>
              </a:rPr>
              <a:t> </a:t>
            </a:r>
            <a:r>
              <a:rPr lang="en-US" sz="2000" spc="-5" dirty="0">
                <a:latin typeface="Arial MT"/>
                <a:cs typeface="Arial MT"/>
              </a:rPr>
              <a:t>baseline </a:t>
            </a:r>
            <a:r>
              <a:rPr lang="en-US" sz="2000" dirty="0">
                <a:latin typeface="Arial MT"/>
                <a:cs typeface="Arial MT"/>
              </a:rPr>
              <a:t>model</a:t>
            </a:r>
            <a:r>
              <a:rPr lang="en-US" sz="2000" spc="-10" dirty="0">
                <a:latin typeface="Arial MT"/>
                <a:cs typeface="Arial MT"/>
              </a:rPr>
              <a:t> </a:t>
            </a:r>
            <a:r>
              <a:rPr lang="en-US" sz="2000" dirty="0">
                <a:latin typeface="Arial MT"/>
                <a:cs typeface="Arial MT"/>
              </a:rPr>
              <a:t>completely</a:t>
            </a:r>
            <a:r>
              <a:rPr lang="en-US" sz="2000" spc="-5" dirty="0">
                <a:latin typeface="Arial MT"/>
                <a:cs typeface="Arial MT"/>
              </a:rPr>
              <a:t> overfitted the</a:t>
            </a:r>
            <a:r>
              <a:rPr lang="en-US" sz="2000" spc="-10" dirty="0">
                <a:latin typeface="Arial MT"/>
                <a:cs typeface="Arial MT"/>
              </a:rPr>
              <a:t> </a:t>
            </a:r>
            <a:r>
              <a:rPr lang="en-US" sz="2000" spc="-5" dirty="0">
                <a:latin typeface="Arial MT"/>
                <a:cs typeface="Arial MT"/>
              </a:rPr>
              <a:t>data with</a:t>
            </a:r>
            <a:r>
              <a:rPr lang="en-US" sz="2000" spc="-10" dirty="0">
                <a:latin typeface="Arial MT"/>
                <a:cs typeface="Arial MT"/>
              </a:rPr>
              <a:t> </a:t>
            </a:r>
            <a:r>
              <a:rPr lang="en-US" sz="2000" dirty="0">
                <a:latin typeface="Arial MT"/>
                <a:cs typeface="Arial MT"/>
              </a:rPr>
              <a:t>a</a:t>
            </a:r>
            <a:r>
              <a:rPr lang="en-US" sz="2000" spc="-5" dirty="0">
                <a:latin typeface="Arial MT"/>
                <a:cs typeface="Arial MT"/>
              </a:rPr>
              <a:t> train R^2</a:t>
            </a:r>
            <a:r>
              <a:rPr lang="en-US" sz="2000" spc="-10" dirty="0">
                <a:latin typeface="Arial MT"/>
                <a:cs typeface="Arial MT"/>
              </a:rPr>
              <a:t> </a:t>
            </a:r>
            <a:r>
              <a:rPr lang="en-US" sz="2000" spc="-5" dirty="0">
                <a:latin typeface="Arial MT"/>
                <a:cs typeface="Arial MT"/>
              </a:rPr>
              <a:t>of </a:t>
            </a:r>
            <a:r>
              <a:rPr lang="en-US" sz="2000" dirty="0">
                <a:latin typeface="Arial MT"/>
                <a:cs typeface="Arial MT"/>
              </a:rPr>
              <a:t>1</a:t>
            </a:r>
            <a:r>
              <a:rPr lang="en-US" sz="2000" spc="-5" dirty="0">
                <a:latin typeface="Arial MT"/>
                <a:cs typeface="Arial MT"/>
              </a:rPr>
              <a:t> and</a:t>
            </a:r>
            <a:r>
              <a:rPr lang="en-US" sz="2000" spc="-10" dirty="0">
                <a:latin typeface="Arial MT"/>
                <a:cs typeface="Arial MT"/>
              </a:rPr>
              <a:t> </a:t>
            </a:r>
            <a:r>
              <a:rPr lang="en-US" sz="2000" spc="-5" dirty="0">
                <a:latin typeface="Arial MT"/>
                <a:cs typeface="Arial MT"/>
              </a:rPr>
              <a:t>test R^2</a:t>
            </a:r>
            <a:r>
              <a:rPr lang="en-US" sz="2000" spc="-10" dirty="0">
                <a:latin typeface="Arial MT"/>
                <a:cs typeface="Arial MT"/>
              </a:rPr>
              <a:t> </a:t>
            </a:r>
            <a:r>
              <a:rPr lang="en-US" sz="2000" spc="-5" dirty="0">
                <a:latin typeface="Arial MT"/>
                <a:cs typeface="Arial MT"/>
              </a:rPr>
              <a:t>of 0.91575.</a:t>
            </a:r>
            <a:endParaRPr lang="en-US" sz="2000" dirty="0">
              <a:latin typeface="Arial MT"/>
              <a:cs typeface="Arial MT"/>
            </a:endParaRPr>
          </a:p>
          <a:p>
            <a:pPr>
              <a:lnSpc>
                <a:spcPct val="100000"/>
              </a:lnSpc>
              <a:spcBef>
                <a:spcPts val="5"/>
              </a:spcBef>
              <a:buClr>
                <a:srgbClr val="212121"/>
              </a:buClr>
              <a:buFont typeface="Arial MT"/>
              <a:buChar char="●"/>
            </a:pPr>
            <a:endParaRPr lang="en-US" sz="2000" dirty="0">
              <a:latin typeface="Arial MT"/>
              <a:cs typeface="Arial MT"/>
            </a:endParaRPr>
          </a:p>
          <a:p>
            <a:pPr marL="469900" marR="8255" indent="-324485">
              <a:lnSpc>
                <a:spcPct val="100000"/>
              </a:lnSpc>
              <a:buChar char="●"/>
              <a:tabLst>
                <a:tab pos="469265" algn="l"/>
                <a:tab pos="469900" algn="l"/>
              </a:tabLst>
            </a:pPr>
            <a:r>
              <a:rPr lang="en-US" sz="2000" spc="-70" dirty="0">
                <a:latin typeface="Arial MT"/>
                <a:cs typeface="Arial MT"/>
              </a:rPr>
              <a:t>To</a:t>
            </a:r>
            <a:r>
              <a:rPr lang="en-US" sz="2000" spc="-10" dirty="0">
                <a:latin typeface="Arial MT"/>
                <a:cs typeface="Arial MT"/>
              </a:rPr>
              <a:t> </a:t>
            </a:r>
            <a:r>
              <a:rPr lang="en-US" sz="2000" spc="-5" dirty="0">
                <a:latin typeface="Arial MT"/>
                <a:cs typeface="Arial MT"/>
              </a:rPr>
              <a:t>prevent</a:t>
            </a:r>
            <a:r>
              <a:rPr lang="en-US" sz="2000" spc="-10" dirty="0">
                <a:latin typeface="Arial MT"/>
                <a:cs typeface="Arial MT"/>
              </a:rPr>
              <a:t> </a:t>
            </a:r>
            <a:r>
              <a:rPr lang="en-US" sz="2000" spc="-5" dirty="0">
                <a:latin typeface="Arial MT"/>
                <a:cs typeface="Arial MT"/>
              </a:rPr>
              <a:t>overfitting, we</a:t>
            </a:r>
            <a:r>
              <a:rPr lang="en-US" sz="2000" spc="-10" dirty="0">
                <a:latin typeface="Arial MT"/>
                <a:cs typeface="Arial MT"/>
              </a:rPr>
              <a:t> </a:t>
            </a:r>
            <a:r>
              <a:rPr lang="en-US" sz="2000" spc="-5" dirty="0">
                <a:latin typeface="Arial MT"/>
                <a:cs typeface="Arial MT"/>
              </a:rPr>
              <a:t>built</a:t>
            </a:r>
            <a:r>
              <a:rPr lang="en-US" sz="2000" spc="-10" dirty="0">
                <a:latin typeface="Arial MT"/>
                <a:cs typeface="Arial MT"/>
              </a:rPr>
              <a:t> </a:t>
            </a:r>
            <a:r>
              <a:rPr lang="en-US" sz="2000" dirty="0">
                <a:latin typeface="Arial MT"/>
                <a:cs typeface="Arial MT"/>
              </a:rPr>
              <a:t>random</a:t>
            </a:r>
            <a:r>
              <a:rPr lang="en-US" sz="2000" spc="-5" dirty="0">
                <a:latin typeface="Arial MT"/>
                <a:cs typeface="Arial MT"/>
              </a:rPr>
              <a:t> forest</a:t>
            </a:r>
            <a:r>
              <a:rPr lang="en-US" sz="2000" spc="-10" dirty="0">
                <a:latin typeface="Arial MT"/>
                <a:cs typeface="Arial MT"/>
              </a:rPr>
              <a:t> </a:t>
            </a:r>
            <a:r>
              <a:rPr lang="en-US" sz="2000" dirty="0">
                <a:latin typeface="Arial MT"/>
                <a:cs typeface="Arial MT"/>
              </a:rPr>
              <a:t>model.</a:t>
            </a:r>
            <a:r>
              <a:rPr lang="en-US" sz="2000" spc="-5" dirty="0">
                <a:latin typeface="Arial MT"/>
                <a:cs typeface="Arial MT"/>
              </a:rPr>
              <a:t> Random</a:t>
            </a:r>
            <a:r>
              <a:rPr lang="en-US" sz="2000" spc="-10" dirty="0">
                <a:latin typeface="Arial MT"/>
                <a:cs typeface="Arial MT"/>
              </a:rPr>
              <a:t> </a:t>
            </a:r>
            <a:r>
              <a:rPr lang="en-US" sz="2000" spc="-5" dirty="0">
                <a:latin typeface="Arial MT"/>
                <a:cs typeface="Arial MT"/>
              </a:rPr>
              <a:t>forest</a:t>
            </a:r>
            <a:r>
              <a:rPr lang="en-US" sz="2000" spc="-10" dirty="0">
                <a:latin typeface="Arial MT"/>
                <a:cs typeface="Arial MT"/>
              </a:rPr>
              <a:t> </a:t>
            </a:r>
            <a:r>
              <a:rPr lang="en-US" sz="2000" spc="-5" dirty="0">
                <a:latin typeface="Arial MT"/>
                <a:cs typeface="Arial MT"/>
              </a:rPr>
              <a:t>builds </a:t>
            </a:r>
            <a:r>
              <a:rPr lang="en-US" sz="2000" dirty="0">
                <a:latin typeface="Arial MT"/>
                <a:cs typeface="Arial MT"/>
              </a:rPr>
              <a:t>multiple</a:t>
            </a:r>
            <a:r>
              <a:rPr lang="en-US" sz="2000" spc="-10" dirty="0">
                <a:latin typeface="Arial MT"/>
                <a:cs typeface="Arial MT"/>
              </a:rPr>
              <a:t> </a:t>
            </a:r>
            <a:r>
              <a:rPr lang="en-US" sz="2000" spc="-5" dirty="0">
                <a:latin typeface="Arial MT"/>
                <a:cs typeface="Arial MT"/>
              </a:rPr>
              <a:t>decision</a:t>
            </a:r>
            <a:r>
              <a:rPr lang="en-US" sz="2000" spc="-10" dirty="0">
                <a:latin typeface="Arial MT"/>
                <a:cs typeface="Arial MT"/>
              </a:rPr>
              <a:t> </a:t>
            </a:r>
            <a:r>
              <a:rPr lang="en-US" sz="2000" spc="-5" dirty="0">
                <a:latin typeface="Arial MT"/>
                <a:cs typeface="Arial MT"/>
              </a:rPr>
              <a:t>trees and </a:t>
            </a:r>
            <a:r>
              <a:rPr lang="en-US" sz="2000" dirty="0">
                <a:latin typeface="Arial MT"/>
                <a:cs typeface="Arial MT"/>
              </a:rPr>
              <a:t> merges </a:t>
            </a:r>
            <a:r>
              <a:rPr lang="en-US" sz="2000" spc="-5" dirty="0">
                <a:latin typeface="Arial MT"/>
                <a:cs typeface="Arial MT"/>
              </a:rPr>
              <a:t>them together to get </a:t>
            </a:r>
            <a:r>
              <a:rPr lang="en-US" sz="2000" dirty="0">
                <a:latin typeface="Arial MT"/>
                <a:cs typeface="Arial MT"/>
              </a:rPr>
              <a:t>a more </a:t>
            </a:r>
            <a:r>
              <a:rPr lang="en-US" sz="2000" spc="-5" dirty="0">
                <a:latin typeface="Arial MT"/>
                <a:cs typeface="Arial MT"/>
              </a:rPr>
              <a:t>accurate and </a:t>
            </a:r>
            <a:r>
              <a:rPr lang="en-US" sz="2000" dirty="0">
                <a:latin typeface="Arial MT"/>
                <a:cs typeface="Arial MT"/>
              </a:rPr>
              <a:t>stable </a:t>
            </a:r>
            <a:r>
              <a:rPr lang="en-US" sz="2000" spc="-5" dirty="0">
                <a:latin typeface="Arial MT"/>
                <a:cs typeface="Arial MT"/>
              </a:rPr>
              <a:t>prediction. Random Forest Regressor </a:t>
            </a:r>
            <a:r>
              <a:rPr lang="en-US" sz="2000" dirty="0">
                <a:latin typeface="Arial MT"/>
                <a:cs typeface="Arial MT"/>
              </a:rPr>
              <a:t>results </a:t>
            </a:r>
            <a:r>
              <a:rPr lang="en-US" sz="2000" spc="-335" dirty="0">
                <a:latin typeface="Arial MT"/>
                <a:cs typeface="Arial MT"/>
              </a:rPr>
              <a:t> </a:t>
            </a:r>
            <a:r>
              <a:rPr lang="en-US" sz="2000" spc="-5" dirty="0">
                <a:latin typeface="Arial MT"/>
                <a:cs typeface="Arial MT"/>
              </a:rPr>
              <a:t>were</a:t>
            </a:r>
            <a:r>
              <a:rPr lang="en-US" sz="2000" spc="-10" dirty="0">
                <a:latin typeface="Arial MT"/>
                <a:cs typeface="Arial MT"/>
              </a:rPr>
              <a:t> </a:t>
            </a:r>
            <a:r>
              <a:rPr lang="en-US" sz="2000" dirty="0">
                <a:latin typeface="Arial MT"/>
                <a:cs typeface="Arial MT"/>
              </a:rPr>
              <a:t>much</a:t>
            </a:r>
            <a:r>
              <a:rPr lang="en-US" sz="2000" spc="-5" dirty="0">
                <a:latin typeface="Arial MT"/>
                <a:cs typeface="Arial MT"/>
              </a:rPr>
              <a:t> better than our baseline</a:t>
            </a:r>
            <a:r>
              <a:rPr lang="en-US" sz="2000" spc="-10" dirty="0">
                <a:latin typeface="Arial MT"/>
                <a:cs typeface="Arial MT"/>
              </a:rPr>
              <a:t> </a:t>
            </a:r>
            <a:r>
              <a:rPr lang="en-US" sz="2000" dirty="0">
                <a:latin typeface="Arial MT"/>
                <a:cs typeface="Arial MT"/>
              </a:rPr>
              <a:t>model</a:t>
            </a:r>
            <a:r>
              <a:rPr lang="en-US" sz="2000" spc="-5" dirty="0">
                <a:latin typeface="Arial MT"/>
                <a:cs typeface="Arial MT"/>
              </a:rPr>
              <a:t> with </a:t>
            </a:r>
            <a:r>
              <a:rPr lang="en-US" sz="2000" dirty="0">
                <a:latin typeface="Arial MT"/>
                <a:cs typeface="Arial MT"/>
              </a:rPr>
              <a:t>a</a:t>
            </a:r>
            <a:r>
              <a:rPr lang="en-US" sz="2000" spc="-5" dirty="0">
                <a:latin typeface="Arial MT"/>
                <a:cs typeface="Arial MT"/>
              </a:rPr>
              <a:t> test R^2 of</a:t>
            </a:r>
            <a:r>
              <a:rPr lang="en-US" sz="2000" spc="-10" dirty="0">
                <a:latin typeface="Arial MT"/>
                <a:cs typeface="Arial MT"/>
              </a:rPr>
              <a:t> </a:t>
            </a:r>
            <a:r>
              <a:rPr lang="en-US" sz="2000" spc="-5" dirty="0">
                <a:latin typeface="Arial MT"/>
                <a:cs typeface="Arial MT"/>
              </a:rPr>
              <a:t>0.955673.</a:t>
            </a:r>
            <a:endParaRPr lang="en-US" sz="2000" dirty="0">
              <a:latin typeface="Arial MT"/>
              <a:cs typeface="Arial MT"/>
            </a:endParaRPr>
          </a:p>
          <a:p>
            <a:pPr>
              <a:lnSpc>
                <a:spcPct val="100000"/>
              </a:lnSpc>
              <a:spcBef>
                <a:spcPts val="5"/>
              </a:spcBef>
              <a:buClr>
                <a:srgbClr val="212121"/>
              </a:buClr>
              <a:buFont typeface="Arial MT"/>
              <a:buChar char="●"/>
            </a:pPr>
            <a:endParaRPr lang="en-US" sz="2000" dirty="0">
              <a:latin typeface="Arial MT"/>
              <a:cs typeface="Arial MT"/>
            </a:endParaRPr>
          </a:p>
          <a:p>
            <a:pPr marL="469900" indent="-324485">
              <a:lnSpc>
                <a:spcPct val="100000"/>
              </a:lnSpc>
              <a:buChar char="●"/>
              <a:tabLst>
                <a:tab pos="469265" algn="l"/>
                <a:tab pos="469900" algn="l"/>
              </a:tabLst>
            </a:pPr>
            <a:r>
              <a:rPr lang="en-US" sz="2000" spc="-5" dirty="0">
                <a:latin typeface="Arial MT"/>
                <a:cs typeface="Arial MT"/>
              </a:rPr>
              <a:t>This</a:t>
            </a:r>
            <a:r>
              <a:rPr lang="en-US" sz="2000" spc="-10" dirty="0">
                <a:latin typeface="Arial MT"/>
                <a:cs typeface="Arial MT"/>
              </a:rPr>
              <a:t> </a:t>
            </a:r>
            <a:r>
              <a:rPr lang="en-US" sz="2000" spc="-5" dirty="0">
                <a:latin typeface="Arial MT"/>
                <a:cs typeface="Arial MT"/>
              </a:rPr>
              <a:t>indicates that</a:t>
            </a:r>
            <a:r>
              <a:rPr lang="en-US" sz="2000" spc="-10" dirty="0">
                <a:latin typeface="Arial MT"/>
                <a:cs typeface="Arial MT"/>
              </a:rPr>
              <a:t> </a:t>
            </a:r>
            <a:r>
              <a:rPr lang="en-US" sz="2000" spc="-5" dirty="0">
                <a:latin typeface="Arial MT"/>
                <a:cs typeface="Arial MT"/>
              </a:rPr>
              <a:t>the improvement</a:t>
            </a:r>
            <a:r>
              <a:rPr lang="en-US" sz="2000" spc="-10" dirty="0">
                <a:latin typeface="Arial MT"/>
                <a:cs typeface="Arial MT"/>
              </a:rPr>
              <a:t> </a:t>
            </a:r>
            <a:r>
              <a:rPr lang="en-US" sz="2000" spc="-5" dirty="0">
                <a:latin typeface="Arial MT"/>
                <a:cs typeface="Arial MT"/>
              </a:rPr>
              <a:t>in the</a:t>
            </a:r>
            <a:r>
              <a:rPr lang="en-US" sz="2000" spc="-10" dirty="0">
                <a:latin typeface="Arial MT"/>
                <a:cs typeface="Arial MT"/>
              </a:rPr>
              <a:t> </a:t>
            </a:r>
            <a:r>
              <a:rPr lang="en-US" sz="2000" dirty="0">
                <a:latin typeface="Arial MT"/>
                <a:cs typeface="Arial MT"/>
              </a:rPr>
              <a:t>model</a:t>
            </a:r>
            <a:r>
              <a:rPr lang="en-US" sz="2000" spc="-5" dirty="0">
                <a:latin typeface="Arial MT"/>
                <a:cs typeface="Arial MT"/>
              </a:rPr>
              <a:t> performance</a:t>
            </a:r>
            <a:r>
              <a:rPr lang="en-US" sz="2000" spc="-10" dirty="0">
                <a:latin typeface="Arial MT"/>
                <a:cs typeface="Arial MT"/>
              </a:rPr>
              <a:t> </a:t>
            </a:r>
            <a:r>
              <a:rPr lang="en-US" sz="2000" spc="-5" dirty="0">
                <a:latin typeface="Arial MT"/>
                <a:cs typeface="Arial MT"/>
              </a:rPr>
              <a:t>was 4.36%</a:t>
            </a:r>
            <a:r>
              <a:rPr lang="en-US" sz="2000" spc="-10" dirty="0">
                <a:latin typeface="Arial MT"/>
                <a:cs typeface="Arial MT"/>
              </a:rPr>
              <a:t> </a:t>
            </a:r>
            <a:r>
              <a:rPr lang="en-US" sz="2000" spc="-5" dirty="0">
                <a:latin typeface="Arial MT"/>
                <a:cs typeface="Arial MT"/>
              </a:rPr>
              <a:t>than the baseline</a:t>
            </a:r>
            <a:r>
              <a:rPr lang="en-US" sz="2000" spc="-10" dirty="0">
                <a:latin typeface="Arial MT"/>
                <a:cs typeface="Arial MT"/>
              </a:rPr>
              <a:t> </a:t>
            </a:r>
            <a:r>
              <a:rPr lang="en-US" sz="2000" dirty="0">
                <a:latin typeface="Arial MT"/>
                <a:cs typeface="Arial MT"/>
              </a:rPr>
              <a:t>model.</a:t>
            </a:r>
          </a:p>
          <a:p>
            <a:pPr>
              <a:lnSpc>
                <a:spcPct val="100000"/>
              </a:lnSpc>
              <a:spcBef>
                <a:spcPts val="5"/>
              </a:spcBef>
              <a:buClr>
                <a:srgbClr val="212121"/>
              </a:buClr>
              <a:buFont typeface="Arial MT"/>
              <a:buChar char="●"/>
            </a:pPr>
            <a:endParaRPr lang="en-US" sz="2000" dirty="0">
              <a:latin typeface="Arial MT"/>
              <a:cs typeface="Arial MT"/>
            </a:endParaRPr>
          </a:p>
          <a:p>
            <a:pPr marL="469900" marR="17145" indent="-324485">
              <a:lnSpc>
                <a:spcPct val="100000"/>
              </a:lnSpc>
              <a:buChar char="●"/>
              <a:tabLst>
                <a:tab pos="469265" algn="l"/>
                <a:tab pos="469900" algn="l"/>
              </a:tabLst>
            </a:pPr>
            <a:r>
              <a:rPr lang="en-US" sz="2000" spc="-15" dirty="0">
                <a:latin typeface="Arial MT"/>
                <a:cs typeface="Arial MT"/>
              </a:rPr>
              <a:t>Tuning </a:t>
            </a:r>
            <a:r>
              <a:rPr lang="en-US" sz="2000" spc="-5" dirty="0">
                <a:latin typeface="Arial MT"/>
                <a:cs typeface="Arial MT"/>
              </a:rPr>
              <a:t>the hyperparameters gave the best </a:t>
            </a:r>
            <a:r>
              <a:rPr lang="en-US" sz="2000" dirty="0">
                <a:latin typeface="Arial MT"/>
                <a:cs typeface="Arial MT"/>
              </a:rPr>
              <a:t>results </a:t>
            </a:r>
            <a:r>
              <a:rPr lang="en-US" sz="2000" spc="-5" dirty="0">
                <a:latin typeface="Arial MT"/>
                <a:cs typeface="Arial MT"/>
              </a:rPr>
              <a:t>with </a:t>
            </a:r>
            <a:r>
              <a:rPr lang="en-US" sz="2000" dirty="0">
                <a:latin typeface="Arial MT"/>
                <a:cs typeface="Arial MT"/>
              </a:rPr>
              <a:t>a </a:t>
            </a:r>
            <a:r>
              <a:rPr lang="en-US" sz="2000" spc="-5" dirty="0">
                <a:latin typeface="Arial MT"/>
                <a:cs typeface="Arial MT"/>
              </a:rPr>
              <a:t>test R^2 of 0.955878 which was only 0.021% </a:t>
            </a:r>
            <a:r>
              <a:rPr lang="en-US" sz="2000" spc="-335" dirty="0">
                <a:latin typeface="Arial MT"/>
                <a:cs typeface="Arial MT"/>
              </a:rPr>
              <a:t> </a:t>
            </a:r>
            <a:r>
              <a:rPr lang="en-US" sz="2000" spc="-5" dirty="0">
                <a:latin typeface="Arial MT"/>
                <a:cs typeface="Arial MT"/>
              </a:rPr>
              <a:t>improved from </a:t>
            </a:r>
            <a:r>
              <a:rPr lang="en-US" sz="2000" dirty="0">
                <a:latin typeface="Arial MT"/>
                <a:cs typeface="Arial MT"/>
              </a:rPr>
              <a:t>a simple random </a:t>
            </a:r>
            <a:r>
              <a:rPr lang="en-US" sz="2000" spc="-5" dirty="0">
                <a:latin typeface="Arial MT"/>
                <a:cs typeface="Arial MT"/>
              </a:rPr>
              <a:t>forest </a:t>
            </a:r>
            <a:r>
              <a:rPr lang="en-US" sz="2000" dirty="0">
                <a:latin typeface="Arial MT"/>
                <a:cs typeface="Arial MT"/>
              </a:rPr>
              <a:t>model. </a:t>
            </a:r>
            <a:r>
              <a:rPr lang="en-US" sz="2000" spc="-5" dirty="0">
                <a:latin typeface="Arial MT"/>
                <a:cs typeface="Arial MT"/>
              </a:rPr>
              <a:t>It </a:t>
            </a:r>
            <a:r>
              <a:rPr lang="en-US" sz="2000" dirty="0">
                <a:latin typeface="Arial MT"/>
                <a:cs typeface="Arial MT"/>
              </a:rPr>
              <a:t>signifies maxed </a:t>
            </a:r>
            <a:r>
              <a:rPr lang="en-US" sz="2000" spc="-5" dirty="0">
                <a:latin typeface="Arial MT"/>
                <a:cs typeface="Arial MT"/>
              </a:rPr>
              <a:t>out performance by the </a:t>
            </a:r>
            <a:r>
              <a:rPr lang="en-US" sz="2000" dirty="0">
                <a:latin typeface="Arial MT"/>
                <a:cs typeface="Arial MT"/>
              </a:rPr>
              <a:t>model </a:t>
            </a:r>
            <a:r>
              <a:rPr lang="en-US" sz="2000" spc="-5" dirty="0">
                <a:latin typeface="Arial MT"/>
                <a:cs typeface="Arial MT"/>
              </a:rPr>
              <a:t>on the </a:t>
            </a:r>
            <a:r>
              <a:rPr lang="en-US" sz="2000" dirty="0">
                <a:latin typeface="Arial MT"/>
                <a:cs typeface="Arial MT"/>
              </a:rPr>
              <a:t> </a:t>
            </a:r>
            <a:r>
              <a:rPr lang="en-US" sz="2000" spc="-5" dirty="0">
                <a:latin typeface="Arial MT"/>
                <a:cs typeface="Arial MT"/>
              </a:rPr>
              <a:t>given</a:t>
            </a:r>
            <a:r>
              <a:rPr lang="en-US" sz="2000" spc="-10" dirty="0">
                <a:latin typeface="Arial MT"/>
                <a:cs typeface="Arial MT"/>
              </a:rPr>
              <a:t> </a:t>
            </a:r>
            <a:r>
              <a:rPr lang="en-US" sz="2000" spc="-5" dirty="0">
                <a:latin typeface="Arial MT"/>
                <a:cs typeface="Arial MT"/>
              </a:rPr>
              <a:t>data.</a:t>
            </a:r>
            <a:endParaRPr lang="en-US" sz="2000" dirty="0">
              <a:latin typeface="Arial MT"/>
              <a:cs typeface="Arial MT"/>
            </a:endParaRPr>
          </a:p>
          <a:p>
            <a:endParaRPr lang="en-IN" dirty="0"/>
          </a:p>
        </p:txBody>
      </p:sp>
    </p:spTree>
    <p:extLst>
      <p:ext uri="{BB962C8B-B14F-4D97-AF65-F5344CB8AC3E}">
        <p14:creationId xmlns:p14="http://schemas.microsoft.com/office/powerpoint/2010/main" val="377997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1264-06B3-A6AE-A6BA-9F0D55153523}"/>
              </a:ext>
            </a:extLst>
          </p:cNvPr>
          <p:cNvSpPr>
            <a:spLocks noGrp="1"/>
          </p:cNvSpPr>
          <p:nvPr>
            <p:ph type="title"/>
          </p:nvPr>
        </p:nvSpPr>
        <p:spPr/>
        <p:txBody>
          <a:bodyPr/>
          <a:lstStyle/>
          <a:p>
            <a:r>
              <a:rPr lang="en-IN" spc="-5" dirty="0"/>
              <a:t>Store</a:t>
            </a:r>
            <a:r>
              <a:rPr lang="en-IN" spc="-40" dirty="0"/>
              <a:t> </a:t>
            </a:r>
            <a:r>
              <a:rPr lang="en-IN" spc="-5" dirty="0"/>
              <a:t>wise</a:t>
            </a:r>
            <a:r>
              <a:rPr lang="en-IN" spc="-35" dirty="0"/>
              <a:t> </a:t>
            </a:r>
            <a:r>
              <a:rPr lang="en-IN" spc="-5" dirty="0"/>
              <a:t>Sales</a:t>
            </a:r>
            <a:r>
              <a:rPr lang="en-IN" spc="-35" dirty="0"/>
              <a:t> </a:t>
            </a:r>
            <a:r>
              <a:rPr lang="en-IN" spc="-5" dirty="0"/>
              <a:t>Predictions</a:t>
            </a:r>
            <a:endParaRPr lang="en-IN" dirty="0"/>
          </a:p>
        </p:txBody>
      </p:sp>
      <p:sp>
        <p:nvSpPr>
          <p:cNvPr id="3" name="Content Placeholder 2">
            <a:extLst>
              <a:ext uri="{FF2B5EF4-FFF2-40B4-BE49-F238E27FC236}">
                <a16:creationId xmlns:a16="http://schemas.microsoft.com/office/drawing/2014/main" id="{C1626278-8D78-5A49-B0FE-06D86BAFFF54}"/>
              </a:ext>
            </a:extLst>
          </p:cNvPr>
          <p:cNvSpPr>
            <a:spLocks noGrp="1"/>
          </p:cNvSpPr>
          <p:nvPr>
            <p:ph idx="1"/>
          </p:nvPr>
        </p:nvSpPr>
        <p:spPr/>
        <p:txBody>
          <a:bodyPr/>
          <a:lstStyle/>
          <a:p>
            <a:r>
              <a:rPr lang="en-US" sz="2000" spc="-5" dirty="0">
                <a:solidFill>
                  <a:srgbClr val="212121"/>
                </a:solidFill>
                <a:latin typeface="Arial MT"/>
                <a:cs typeface="Arial MT"/>
              </a:rPr>
              <a:t>Here are the latest </a:t>
            </a:r>
            <a:r>
              <a:rPr lang="en-US" sz="2000" dirty="0">
                <a:solidFill>
                  <a:srgbClr val="212121"/>
                </a:solidFill>
                <a:latin typeface="Arial MT"/>
                <a:cs typeface="Arial MT"/>
              </a:rPr>
              <a:t>six </a:t>
            </a:r>
            <a:r>
              <a:rPr lang="en-US" sz="2000" spc="-5" dirty="0">
                <a:solidFill>
                  <a:srgbClr val="212121"/>
                </a:solidFill>
                <a:latin typeface="Arial MT"/>
                <a:cs typeface="Arial MT"/>
              </a:rPr>
              <a:t>weeks actual </a:t>
            </a:r>
            <a:r>
              <a:rPr lang="en-US" sz="2000" dirty="0">
                <a:solidFill>
                  <a:srgbClr val="212121"/>
                </a:solidFill>
                <a:latin typeface="Arial MT"/>
                <a:cs typeface="Arial MT"/>
              </a:rPr>
              <a:t>sales values </a:t>
            </a:r>
            <a:r>
              <a:rPr lang="en-US" sz="2000" spc="-5" dirty="0">
                <a:solidFill>
                  <a:srgbClr val="212121"/>
                </a:solidFill>
                <a:latin typeface="Arial MT"/>
                <a:cs typeface="Arial MT"/>
              </a:rPr>
              <a:t>against the predictions which </a:t>
            </a:r>
            <a:r>
              <a:rPr lang="en-US" sz="2000" dirty="0">
                <a:solidFill>
                  <a:srgbClr val="212121"/>
                </a:solidFill>
                <a:latin typeface="Arial MT"/>
                <a:cs typeface="Arial MT"/>
              </a:rPr>
              <a:t>can </a:t>
            </a:r>
            <a:r>
              <a:rPr lang="en-US" sz="2000" spc="-5" dirty="0">
                <a:solidFill>
                  <a:srgbClr val="212121"/>
                </a:solidFill>
                <a:latin typeface="Arial MT"/>
                <a:cs typeface="Arial MT"/>
              </a:rPr>
              <a:t>be located date and </a:t>
            </a:r>
            <a:r>
              <a:rPr lang="en-US" sz="2000" dirty="0">
                <a:solidFill>
                  <a:srgbClr val="212121"/>
                </a:solidFill>
                <a:latin typeface="Arial MT"/>
                <a:cs typeface="Arial MT"/>
              </a:rPr>
              <a:t>store </a:t>
            </a:r>
            <a:r>
              <a:rPr lang="en-US" sz="2000" spc="-335" dirty="0">
                <a:solidFill>
                  <a:srgbClr val="212121"/>
                </a:solidFill>
                <a:latin typeface="Arial MT"/>
                <a:cs typeface="Arial MT"/>
              </a:rPr>
              <a:t> </a:t>
            </a:r>
            <a:r>
              <a:rPr lang="en-US" sz="2000" spc="-5" dirty="0">
                <a:solidFill>
                  <a:srgbClr val="212121"/>
                </a:solidFill>
                <a:latin typeface="Arial MT"/>
                <a:cs typeface="Arial MT"/>
              </a:rPr>
              <a:t>wise:</a:t>
            </a:r>
            <a:endParaRPr lang="en-US" sz="2000" dirty="0">
              <a:latin typeface="Arial MT"/>
              <a:cs typeface="Arial MT"/>
            </a:endParaRPr>
          </a:p>
          <a:p>
            <a:endParaRPr lang="en-IN" dirty="0"/>
          </a:p>
          <a:p>
            <a:endParaRPr lang="en-IN" dirty="0"/>
          </a:p>
        </p:txBody>
      </p:sp>
      <p:pic>
        <p:nvPicPr>
          <p:cNvPr id="5" name="object 4">
            <a:extLst>
              <a:ext uri="{FF2B5EF4-FFF2-40B4-BE49-F238E27FC236}">
                <a16:creationId xmlns:a16="http://schemas.microsoft.com/office/drawing/2014/main" id="{DE82C913-5062-7E22-4AF9-6C6FBD93FEDE}"/>
              </a:ext>
            </a:extLst>
          </p:cNvPr>
          <p:cNvPicPr/>
          <p:nvPr/>
        </p:nvPicPr>
        <p:blipFill>
          <a:blip r:embed="rId2" cstate="print"/>
          <a:stretch>
            <a:fillRect/>
          </a:stretch>
        </p:blipFill>
        <p:spPr>
          <a:xfrm>
            <a:off x="4273373" y="2728169"/>
            <a:ext cx="3645253" cy="2836809"/>
          </a:xfrm>
          <a:prstGeom prst="rect">
            <a:avLst/>
          </a:prstGeom>
        </p:spPr>
      </p:pic>
    </p:spTree>
    <p:extLst>
      <p:ext uri="{BB962C8B-B14F-4D97-AF65-F5344CB8AC3E}">
        <p14:creationId xmlns:p14="http://schemas.microsoft.com/office/powerpoint/2010/main" val="2554526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AC80-2E95-48E5-9FCA-92C071491825}"/>
              </a:ext>
            </a:extLst>
          </p:cNvPr>
          <p:cNvSpPr>
            <a:spLocks noGrp="1"/>
          </p:cNvSpPr>
          <p:nvPr>
            <p:ph type="title"/>
          </p:nvPr>
        </p:nvSpPr>
        <p:spPr>
          <a:xfrm>
            <a:off x="1028700" y="-327660"/>
            <a:ext cx="10134600" cy="1288489"/>
          </a:xfrm>
        </p:spPr>
        <p:txBody>
          <a:bodyPr/>
          <a:lstStyle/>
          <a:p>
            <a:r>
              <a:rPr lang="en-IN" spc="-5" dirty="0"/>
              <a:t>Conclusion</a:t>
            </a:r>
            <a:r>
              <a:rPr lang="en-IN" spc="-45" dirty="0"/>
              <a:t> </a:t>
            </a:r>
            <a:endParaRPr lang="en-IN" dirty="0"/>
          </a:p>
        </p:txBody>
      </p:sp>
      <p:sp>
        <p:nvSpPr>
          <p:cNvPr id="3" name="Content Placeholder 2">
            <a:extLst>
              <a:ext uri="{FF2B5EF4-FFF2-40B4-BE49-F238E27FC236}">
                <a16:creationId xmlns:a16="http://schemas.microsoft.com/office/drawing/2014/main" id="{9074C2F7-D276-B2FC-175E-90F14BD1A1E0}"/>
              </a:ext>
            </a:extLst>
          </p:cNvPr>
          <p:cNvSpPr>
            <a:spLocks noGrp="1"/>
          </p:cNvSpPr>
          <p:nvPr>
            <p:ph idx="1"/>
          </p:nvPr>
        </p:nvSpPr>
        <p:spPr>
          <a:xfrm>
            <a:off x="594360" y="1165860"/>
            <a:ext cx="10568940" cy="4965385"/>
          </a:xfrm>
        </p:spPr>
        <p:txBody>
          <a:bodyPr>
            <a:normAutofit fontScale="77500" lnSpcReduction="20000"/>
          </a:bodyPr>
          <a:lstStyle/>
          <a:p>
            <a:pPr marL="12700" marR="5080">
              <a:lnSpc>
                <a:spcPct val="100000"/>
              </a:lnSpc>
              <a:spcBef>
                <a:spcPts val="100"/>
              </a:spcBef>
            </a:pPr>
            <a:r>
              <a:rPr lang="en-US" sz="2000" spc="-5" dirty="0">
                <a:latin typeface="Arial MT"/>
                <a:cs typeface="Arial MT"/>
              </a:rPr>
              <a:t>Businesses use </a:t>
            </a:r>
            <a:r>
              <a:rPr lang="en-US" sz="2000" dirty="0">
                <a:latin typeface="Arial MT"/>
                <a:cs typeface="Arial MT"/>
              </a:rPr>
              <a:t>sales </a:t>
            </a:r>
            <a:r>
              <a:rPr lang="en-US" sz="2000" spc="-5" dirty="0">
                <a:latin typeface="Arial MT"/>
                <a:cs typeface="Arial MT"/>
              </a:rPr>
              <a:t>forecasts to determine what </a:t>
            </a:r>
            <a:r>
              <a:rPr lang="en-US" sz="2000" dirty="0">
                <a:latin typeface="Arial MT"/>
                <a:cs typeface="Arial MT"/>
              </a:rPr>
              <a:t>revenue </a:t>
            </a:r>
            <a:r>
              <a:rPr lang="en-US" sz="2000" spc="-5" dirty="0">
                <a:latin typeface="Arial MT"/>
                <a:cs typeface="Arial MT"/>
              </a:rPr>
              <a:t>they will be generating in </a:t>
            </a:r>
            <a:r>
              <a:rPr lang="en-US" sz="2000" dirty="0">
                <a:latin typeface="Arial MT"/>
                <a:cs typeface="Arial MT"/>
              </a:rPr>
              <a:t>a </a:t>
            </a:r>
            <a:r>
              <a:rPr lang="en-US" sz="2000" spc="-5" dirty="0">
                <a:latin typeface="Arial MT"/>
                <a:cs typeface="Arial MT"/>
              </a:rPr>
              <a:t>particular </a:t>
            </a:r>
            <a:r>
              <a:rPr lang="en-US" sz="2000" dirty="0">
                <a:latin typeface="Arial MT"/>
                <a:cs typeface="Arial MT"/>
              </a:rPr>
              <a:t> </a:t>
            </a:r>
            <a:r>
              <a:rPr lang="en-US" sz="2000" spc="-5" dirty="0">
                <a:latin typeface="Arial MT"/>
                <a:cs typeface="Arial MT"/>
              </a:rPr>
              <a:t>timespan to empower themselves with powerful and </a:t>
            </a:r>
            <a:r>
              <a:rPr lang="en-US" sz="2000" dirty="0">
                <a:latin typeface="Arial MT"/>
                <a:cs typeface="Arial MT"/>
              </a:rPr>
              <a:t>strategic </a:t>
            </a:r>
            <a:r>
              <a:rPr lang="en-US" sz="2000" spc="-5" dirty="0">
                <a:latin typeface="Arial MT"/>
                <a:cs typeface="Arial MT"/>
              </a:rPr>
              <a:t>business plans. Important decisions </a:t>
            </a:r>
            <a:r>
              <a:rPr lang="en-US" sz="2000" spc="-375" dirty="0">
                <a:latin typeface="Arial MT"/>
                <a:cs typeface="Arial MT"/>
              </a:rPr>
              <a:t> </a:t>
            </a:r>
            <a:r>
              <a:rPr lang="en-US" sz="2000" dirty="0">
                <a:latin typeface="Arial MT"/>
                <a:cs typeface="Arial MT"/>
              </a:rPr>
              <a:t>such</a:t>
            </a:r>
            <a:r>
              <a:rPr lang="en-US" sz="2000" spc="10" dirty="0">
                <a:latin typeface="Arial MT"/>
                <a:cs typeface="Arial MT"/>
              </a:rPr>
              <a:t> </a:t>
            </a:r>
            <a:r>
              <a:rPr lang="en-US" sz="2000" spc="-5" dirty="0">
                <a:latin typeface="Arial MT"/>
                <a:cs typeface="Arial MT"/>
              </a:rPr>
              <a:t>as</a:t>
            </a:r>
            <a:r>
              <a:rPr lang="en-US" sz="2000" spc="15" dirty="0">
                <a:latin typeface="Arial MT"/>
                <a:cs typeface="Arial MT"/>
              </a:rPr>
              <a:t> </a:t>
            </a:r>
            <a:r>
              <a:rPr lang="en-US" sz="2000" spc="-5" dirty="0">
                <a:latin typeface="Arial MT"/>
                <a:cs typeface="Arial MT"/>
              </a:rPr>
              <a:t>budgets,</a:t>
            </a:r>
            <a:r>
              <a:rPr lang="en-US" sz="2000" spc="15" dirty="0">
                <a:latin typeface="Arial MT"/>
                <a:cs typeface="Arial MT"/>
              </a:rPr>
              <a:t> </a:t>
            </a:r>
            <a:r>
              <a:rPr lang="en-US" sz="2000" spc="-5" dirty="0">
                <a:latin typeface="Arial MT"/>
                <a:cs typeface="Arial MT"/>
              </a:rPr>
              <a:t>hiring,</a:t>
            </a:r>
            <a:r>
              <a:rPr lang="en-US" sz="2000" spc="15" dirty="0">
                <a:latin typeface="Arial MT"/>
                <a:cs typeface="Arial MT"/>
              </a:rPr>
              <a:t> </a:t>
            </a:r>
            <a:r>
              <a:rPr lang="en-US" sz="2000" spc="-5" dirty="0">
                <a:latin typeface="Arial MT"/>
                <a:cs typeface="Arial MT"/>
              </a:rPr>
              <a:t>incentives,</a:t>
            </a:r>
            <a:r>
              <a:rPr lang="en-US" sz="2000" spc="15" dirty="0">
                <a:latin typeface="Arial MT"/>
                <a:cs typeface="Arial MT"/>
              </a:rPr>
              <a:t> </a:t>
            </a:r>
            <a:r>
              <a:rPr lang="en-US" sz="2000" spc="-5" dirty="0">
                <a:latin typeface="Arial MT"/>
                <a:cs typeface="Arial MT"/>
              </a:rPr>
              <a:t>goals,</a:t>
            </a:r>
            <a:r>
              <a:rPr lang="en-US" sz="2000" spc="15" dirty="0">
                <a:latin typeface="Arial MT"/>
                <a:cs typeface="Arial MT"/>
              </a:rPr>
              <a:t> </a:t>
            </a:r>
            <a:r>
              <a:rPr lang="en-US" sz="2000" spc="-5" dirty="0">
                <a:latin typeface="Arial MT"/>
                <a:cs typeface="Arial MT"/>
              </a:rPr>
              <a:t>acquisitions</a:t>
            </a:r>
            <a:r>
              <a:rPr lang="en-US" sz="2000" spc="15" dirty="0">
                <a:latin typeface="Arial MT"/>
                <a:cs typeface="Arial MT"/>
              </a:rPr>
              <a:t> </a:t>
            </a:r>
            <a:r>
              <a:rPr lang="en-US" sz="2000" spc="-5" dirty="0">
                <a:latin typeface="Arial MT"/>
                <a:cs typeface="Arial MT"/>
              </a:rPr>
              <a:t>and</a:t>
            </a:r>
            <a:r>
              <a:rPr lang="en-US" sz="2000" spc="15" dirty="0">
                <a:latin typeface="Arial MT"/>
                <a:cs typeface="Arial MT"/>
              </a:rPr>
              <a:t> </a:t>
            </a:r>
            <a:r>
              <a:rPr lang="en-US" sz="2000" dirty="0">
                <a:latin typeface="Arial MT"/>
                <a:cs typeface="Arial MT"/>
              </a:rPr>
              <a:t>various</a:t>
            </a:r>
            <a:r>
              <a:rPr lang="en-US" sz="2000" spc="15" dirty="0">
                <a:latin typeface="Arial MT"/>
                <a:cs typeface="Arial MT"/>
              </a:rPr>
              <a:t> </a:t>
            </a:r>
            <a:r>
              <a:rPr lang="en-US" sz="2000" spc="-5" dirty="0">
                <a:latin typeface="Arial MT"/>
                <a:cs typeface="Arial MT"/>
              </a:rPr>
              <a:t>other</a:t>
            </a:r>
            <a:r>
              <a:rPr lang="en-US" sz="2000" spc="10" dirty="0">
                <a:latin typeface="Arial MT"/>
                <a:cs typeface="Arial MT"/>
              </a:rPr>
              <a:t> </a:t>
            </a:r>
            <a:r>
              <a:rPr lang="en-US" sz="2000" spc="-5" dirty="0">
                <a:latin typeface="Arial MT"/>
                <a:cs typeface="Arial MT"/>
              </a:rPr>
              <a:t>growth</a:t>
            </a:r>
            <a:r>
              <a:rPr lang="en-US" sz="2000" spc="15" dirty="0">
                <a:latin typeface="Arial MT"/>
                <a:cs typeface="Arial MT"/>
              </a:rPr>
              <a:t> </a:t>
            </a:r>
            <a:r>
              <a:rPr lang="en-US" sz="2000" spc="-5" dirty="0">
                <a:latin typeface="Arial MT"/>
                <a:cs typeface="Arial MT"/>
              </a:rPr>
              <a:t>plans</a:t>
            </a:r>
            <a:r>
              <a:rPr lang="en-US" sz="2000" spc="15" dirty="0">
                <a:latin typeface="Arial MT"/>
                <a:cs typeface="Arial MT"/>
              </a:rPr>
              <a:t> </a:t>
            </a:r>
            <a:r>
              <a:rPr lang="en-US" sz="2000" spc="-5" dirty="0">
                <a:latin typeface="Arial MT"/>
                <a:cs typeface="Arial MT"/>
              </a:rPr>
              <a:t>are </a:t>
            </a:r>
            <a:r>
              <a:rPr lang="en-US" sz="2000" dirty="0">
                <a:latin typeface="Arial MT"/>
                <a:cs typeface="Arial MT"/>
              </a:rPr>
              <a:t> </a:t>
            </a:r>
            <a:r>
              <a:rPr lang="en-US" sz="2000" spc="-10" dirty="0">
                <a:latin typeface="Arial MT"/>
                <a:cs typeface="Arial MT"/>
              </a:rPr>
              <a:t>affected </a:t>
            </a:r>
            <a:r>
              <a:rPr lang="en-US" sz="2000" spc="-5" dirty="0">
                <a:latin typeface="Arial MT"/>
                <a:cs typeface="Arial MT"/>
              </a:rPr>
              <a:t>by the </a:t>
            </a:r>
            <a:r>
              <a:rPr lang="en-US" sz="2000" dirty="0">
                <a:latin typeface="Arial MT"/>
                <a:cs typeface="Arial MT"/>
              </a:rPr>
              <a:t>revenue </a:t>
            </a:r>
            <a:r>
              <a:rPr lang="en-US" sz="2000" spc="-5" dirty="0">
                <a:latin typeface="Arial MT"/>
                <a:cs typeface="Arial MT"/>
              </a:rPr>
              <a:t>the </a:t>
            </a:r>
            <a:r>
              <a:rPr lang="en-US" sz="2000" dirty="0">
                <a:latin typeface="Arial MT"/>
                <a:cs typeface="Arial MT"/>
              </a:rPr>
              <a:t>company </a:t>
            </a:r>
            <a:r>
              <a:rPr lang="en-US" sz="2000" spc="-5" dirty="0">
                <a:latin typeface="Arial MT"/>
                <a:cs typeface="Arial MT"/>
              </a:rPr>
              <a:t>is going to </a:t>
            </a:r>
            <a:r>
              <a:rPr lang="en-US" sz="2000" dirty="0">
                <a:latin typeface="Arial MT"/>
                <a:cs typeface="Arial MT"/>
              </a:rPr>
              <a:t>make </a:t>
            </a:r>
            <a:r>
              <a:rPr lang="en-US" sz="2000" spc="-5" dirty="0">
                <a:latin typeface="Arial MT"/>
                <a:cs typeface="Arial MT"/>
              </a:rPr>
              <a:t>in the </a:t>
            </a:r>
            <a:r>
              <a:rPr lang="en-US" sz="2000" dirty="0">
                <a:latin typeface="Arial MT"/>
                <a:cs typeface="Arial MT"/>
              </a:rPr>
              <a:t>coming months </a:t>
            </a:r>
            <a:r>
              <a:rPr lang="en-US" sz="2000" spc="-5" dirty="0">
                <a:latin typeface="Arial MT"/>
                <a:cs typeface="Arial MT"/>
              </a:rPr>
              <a:t>and for these plans </a:t>
            </a:r>
            <a:r>
              <a:rPr lang="en-US" sz="2000" dirty="0">
                <a:latin typeface="Arial MT"/>
                <a:cs typeface="Arial MT"/>
              </a:rPr>
              <a:t> </a:t>
            </a:r>
            <a:r>
              <a:rPr lang="en-US" sz="2000" spc="-5" dirty="0">
                <a:latin typeface="Arial MT"/>
                <a:cs typeface="Arial MT"/>
              </a:rPr>
              <a:t>to be as </a:t>
            </a:r>
            <a:r>
              <a:rPr lang="en-US" sz="2000" spc="-10" dirty="0">
                <a:latin typeface="Arial MT"/>
                <a:cs typeface="Arial MT"/>
              </a:rPr>
              <a:t>effective</a:t>
            </a:r>
            <a:r>
              <a:rPr lang="en-US" sz="2000" spc="-5" dirty="0">
                <a:latin typeface="Arial MT"/>
                <a:cs typeface="Arial MT"/>
              </a:rPr>
              <a:t> as they</a:t>
            </a:r>
            <a:r>
              <a:rPr lang="en-US" sz="2000" dirty="0">
                <a:latin typeface="Arial MT"/>
                <a:cs typeface="Arial MT"/>
              </a:rPr>
              <a:t> </a:t>
            </a:r>
            <a:r>
              <a:rPr lang="en-US" sz="2000" spc="-5" dirty="0">
                <a:latin typeface="Arial MT"/>
                <a:cs typeface="Arial MT"/>
              </a:rPr>
              <a:t>are planned to be it is</a:t>
            </a:r>
            <a:r>
              <a:rPr lang="en-US" sz="2000" dirty="0">
                <a:latin typeface="Arial MT"/>
                <a:cs typeface="Arial MT"/>
              </a:rPr>
              <a:t> </a:t>
            </a:r>
            <a:r>
              <a:rPr lang="en-US" sz="2000" spc="-5" dirty="0">
                <a:latin typeface="Arial MT"/>
                <a:cs typeface="Arial MT"/>
              </a:rPr>
              <a:t>important for these forecasts to also</a:t>
            </a:r>
            <a:r>
              <a:rPr lang="en-US" sz="2000" dirty="0">
                <a:latin typeface="Arial MT"/>
                <a:cs typeface="Arial MT"/>
              </a:rPr>
              <a:t> </a:t>
            </a:r>
            <a:r>
              <a:rPr lang="en-US" sz="2000" spc="-5" dirty="0">
                <a:latin typeface="Arial MT"/>
                <a:cs typeface="Arial MT"/>
              </a:rPr>
              <a:t>be as good. </a:t>
            </a:r>
            <a:r>
              <a:rPr lang="en-US" sz="2000" dirty="0">
                <a:latin typeface="Arial MT"/>
                <a:cs typeface="Arial MT"/>
              </a:rPr>
              <a:t> </a:t>
            </a:r>
            <a:r>
              <a:rPr lang="en-US" sz="2000" spc="-5" dirty="0">
                <a:latin typeface="Arial MT"/>
                <a:cs typeface="Arial MT"/>
              </a:rPr>
              <a:t>Some</a:t>
            </a:r>
            <a:r>
              <a:rPr lang="en-US" sz="2000" spc="-10" dirty="0">
                <a:latin typeface="Arial MT"/>
                <a:cs typeface="Arial MT"/>
              </a:rPr>
              <a:t> </a:t>
            </a:r>
            <a:r>
              <a:rPr lang="en-US" sz="2000" spc="-5" dirty="0">
                <a:latin typeface="Arial MT"/>
                <a:cs typeface="Arial MT"/>
              </a:rPr>
              <a:t>important </a:t>
            </a:r>
            <a:r>
              <a:rPr lang="en-US" sz="2000" dirty="0">
                <a:latin typeface="Arial MT"/>
                <a:cs typeface="Arial MT"/>
              </a:rPr>
              <a:t>conclusions</a:t>
            </a:r>
            <a:r>
              <a:rPr lang="en-US" sz="2000" spc="-5" dirty="0">
                <a:latin typeface="Arial MT"/>
                <a:cs typeface="Arial MT"/>
              </a:rPr>
              <a:t> drawn from</a:t>
            </a:r>
            <a:r>
              <a:rPr lang="en-US" sz="2000" spc="-10" dirty="0">
                <a:latin typeface="Arial MT"/>
                <a:cs typeface="Arial MT"/>
              </a:rPr>
              <a:t> </a:t>
            </a:r>
            <a:r>
              <a:rPr lang="en-US" sz="2000" spc="-5" dirty="0">
                <a:latin typeface="Arial MT"/>
                <a:cs typeface="Arial MT"/>
              </a:rPr>
              <a:t>the analysis are as follows:</a:t>
            </a:r>
            <a:endParaRPr lang="en-US" sz="2000" dirty="0">
              <a:latin typeface="Arial MT"/>
              <a:cs typeface="Arial MT"/>
            </a:endParaRPr>
          </a:p>
          <a:p>
            <a:pPr marL="469900" indent="-336550">
              <a:lnSpc>
                <a:spcPct val="100000"/>
              </a:lnSpc>
              <a:buChar char="●"/>
              <a:tabLst>
                <a:tab pos="469265" algn="l"/>
                <a:tab pos="469900" algn="l"/>
              </a:tabLst>
            </a:pPr>
            <a:r>
              <a:rPr lang="en-US" sz="2000" spc="-5" dirty="0">
                <a:latin typeface="Arial MT"/>
                <a:cs typeface="Arial MT"/>
              </a:rPr>
              <a:t>The</a:t>
            </a:r>
            <a:r>
              <a:rPr lang="en-US" sz="2000" spc="-15" dirty="0">
                <a:latin typeface="Arial MT"/>
                <a:cs typeface="Arial MT"/>
              </a:rPr>
              <a:t> </a:t>
            </a:r>
            <a:r>
              <a:rPr lang="en-US" sz="2000" spc="-5" dirty="0">
                <a:latin typeface="Arial MT"/>
                <a:cs typeface="Arial MT"/>
              </a:rPr>
              <a:t>positive</a:t>
            </a:r>
            <a:r>
              <a:rPr lang="en-US" sz="2000" spc="-10" dirty="0">
                <a:latin typeface="Arial MT"/>
                <a:cs typeface="Arial MT"/>
              </a:rPr>
              <a:t> effect </a:t>
            </a:r>
            <a:r>
              <a:rPr lang="en-US" sz="2000" spc="-5" dirty="0">
                <a:latin typeface="Arial MT"/>
                <a:cs typeface="Arial MT"/>
              </a:rPr>
              <a:t>of</a:t>
            </a:r>
            <a:r>
              <a:rPr lang="en-US" sz="2000" spc="-10" dirty="0">
                <a:latin typeface="Arial MT"/>
                <a:cs typeface="Arial MT"/>
              </a:rPr>
              <a:t> </a:t>
            </a:r>
            <a:r>
              <a:rPr lang="en-US" sz="2000" spc="-5" dirty="0">
                <a:latin typeface="Arial MT"/>
                <a:cs typeface="Arial MT"/>
              </a:rPr>
              <a:t>promotion</a:t>
            </a:r>
            <a:r>
              <a:rPr lang="en-US" sz="2000" spc="-10" dirty="0">
                <a:latin typeface="Arial MT"/>
                <a:cs typeface="Arial MT"/>
              </a:rPr>
              <a:t> </a:t>
            </a:r>
            <a:r>
              <a:rPr lang="en-US" sz="2000" spc="-5" dirty="0">
                <a:latin typeface="Arial MT"/>
                <a:cs typeface="Arial MT"/>
              </a:rPr>
              <a:t>on</a:t>
            </a:r>
            <a:r>
              <a:rPr lang="en-US" sz="2000" spc="-15" dirty="0">
                <a:latin typeface="Arial MT"/>
                <a:cs typeface="Arial MT"/>
              </a:rPr>
              <a:t> </a:t>
            </a:r>
            <a:r>
              <a:rPr lang="en-US" sz="2000" spc="-5" dirty="0">
                <a:latin typeface="Arial MT"/>
                <a:cs typeface="Arial MT"/>
              </a:rPr>
              <a:t>Customers</a:t>
            </a:r>
            <a:r>
              <a:rPr lang="en-US" sz="2000" spc="-10" dirty="0">
                <a:latin typeface="Arial MT"/>
                <a:cs typeface="Arial MT"/>
              </a:rPr>
              <a:t> </a:t>
            </a:r>
            <a:r>
              <a:rPr lang="en-US" sz="2000" spc="-5" dirty="0">
                <a:latin typeface="Arial MT"/>
                <a:cs typeface="Arial MT"/>
              </a:rPr>
              <a:t>and</a:t>
            </a:r>
            <a:r>
              <a:rPr lang="en-US" sz="2000" spc="-10" dirty="0">
                <a:latin typeface="Arial MT"/>
                <a:cs typeface="Arial MT"/>
              </a:rPr>
              <a:t> </a:t>
            </a:r>
            <a:r>
              <a:rPr lang="en-US" sz="2000" spc="-5" dirty="0">
                <a:latin typeface="Arial MT"/>
                <a:cs typeface="Arial MT"/>
              </a:rPr>
              <a:t>Sales.</a:t>
            </a:r>
            <a:endParaRPr lang="en-US" sz="2000" dirty="0">
              <a:latin typeface="Arial MT"/>
              <a:cs typeface="Arial MT"/>
            </a:endParaRPr>
          </a:p>
          <a:p>
            <a:pPr marL="469900" marR="103505" indent="-336550">
              <a:lnSpc>
                <a:spcPct val="100000"/>
              </a:lnSpc>
              <a:buChar char="●"/>
              <a:tabLst>
                <a:tab pos="469265" algn="l"/>
                <a:tab pos="469900" algn="l"/>
              </a:tabLst>
            </a:pPr>
            <a:r>
              <a:rPr lang="en-US" sz="2000" dirty="0">
                <a:latin typeface="Arial MT"/>
                <a:cs typeface="Arial MT"/>
              </a:rPr>
              <a:t>Most stores </a:t>
            </a:r>
            <a:r>
              <a:rPr lang="en-US" sz="2000" spc="-5" dirty="0">
                <a:latin typeface="Arial MT"/>
                <a:cs typeface="Arial MT"/>
              </a:rPr>
              <a:t>have </a:t>
            </a:r>
            <a:r>
              <a:rPr lang="en-US" sz="2000" dirty="0">
                <a:latin typeface="Arial MT"/>
                <a:cs typeface="Arial MT"/>
              </a:rPr>
              <a:t>competition </a:t>
            </a:r>
            <a:r>
              <a:rPr lang="en-US" sz="2000" spc="-5" dirty="0">
                <a:latin typeface="Arial MT"/>
                <a:cs typeface="Arial MT"/>
              </a:rPr>
              <a:t>distance within the </a:t>
            </a:r>
            <a:r>
              <a:rPr lang="en-US" sz="2000" dirty="0">
                <a:latin typeface="Arial MT"/>
                <a:cs typeface="Arial MT"/>
              </a:rPr>
              <a:t>range </a:t>
            </a:r>
            <a:r>
              <a:rPr lang="en-US" sz="2000" spc="-5" dirty="0">
                <a:latin typeface="Arial MT"/>
                <a:cs typeface="Arial MT"/>
              </a:rPr>
              <a:t>of </a:t>
            </a:r>
            <a:r>
              <a:rPr lang="en-US" sz="2000" dirty="0">
                <a:latin typeface="Arial MT"/>
                <a:cs typeface="Arial MT"/>
              </a:rPr>
              <a:t>0 </a:t>
            </a:r>
            <a:r>
              <a:rPr lang="en-US" sz="2000" spc="-5" dirty="0">
                <a:latin typeface="Arial MT"/>
                <a:cs typeface="Arial MT"/>
              </a:rPr>
              <a:t>to 10 </a:t>
            </a:r>
            <a:r>
              <a:rPr lang="en-US" sz="2000" dirty="0">
                <a:latin typeface="Arial MT"/>
                <a:cs typeface="Arial MT"/>
              </a:rPr>
              <a:t>kms </a:t>
            </a:r>
            <a:r>
              <a:rPr lang="en-US" sz="2000" spc="-5" dirty="0">
                <a:latin typeface="Arial MT"/>
                <a:cs typeface="Arial MT"/>
              </a:rPr>
              <a:t>and had </a:t>
            </a:r>
            <a:r>
              <a:rPr lang="en-US" sz="2000" dirty="0">
                <a:latin typeface="Arial MT"/>
                <a:cs typeface="Arial MT"/>
              </a:rPr>
              <a:t>more sales </a:t>
            </a:r>
            <a:r>
              <a:rPr lang="en-US" sz="2000" spc="-375" dirty="0">
                <a:latin typeface="Arial MT"/>
                <a:cs typeface="Arial MT"/>
              </a:rPr>
              <a:t> </a:t>
            </a:r>
            <a:r>
              <a:rPr lang="en-US" sz="2000" spc="-5" dirty="0">
                <a:latin typeface="Arial MT"/>
                <a:cs typeface="Arial MT"/>
              </a:rPr>
              <a:t>than</a:t>
            </a:r>
            <a:r>
              <a:rPr lang="en-US" sz="2000" spc="-10" dirty="0">
                <a:latin typeface="Arial MT"/>
                <a:cs typeface="Arial MT"/>
              </a:rPr>
              <a:t> </a:t>
            </a:r>
            <a:r>
              <a:rPr lang="en-US" sz="2000" dirty="0">
                <a:latin typeface="Arial MT"/>
                <a:cs typeface="Arial MT"/>
              </a:rPr>
              <a:t>stores</a:t>
            </a:r>
            <a:r>
              <a:rPr lang="en-US" sz="2000" spc="-10" dirty="0">
                <a:latin typeface="Arial MT"/>
                <a:cs typeface="Arial MT"/>
              </a:rPr>
              <a:t> </a:t>
            </a:r>
            <a:r>
              <a:rPr lang="en-US" sz="2000" spc="-5" dirty="0">
                <a:latin typeface="Arial MT"/>
                <a:cs typeface="Arial MT"/>
              </a:rPr>
              <a:t>far</a:t>
            </a:r>
            <a:r>
              <a:rPr lang="en-US" sz="2000" spc="-10" dirty="0">
                <a:latin typeface="Arial MT"/>
                <a:cs typeface="Arial MT"/>
              </a:rPr>
              <a:t> </a:t>
            </a:r>
            <a:r>
              <a:rPr lang="en-US" sz="2000" spc="-5" dirty="0">
                <a:latin typeface="Arial MT"/>
                <a:cs typeface="Arial MT"/>
              </a:rPr>
              <a:t>away</a:t>
            </a:r>
            <a:r>
              <a:rPr lang="en-US" sz="2000" spc="-10" dirty="0">
                <a:latin typeface="Arial MT"/>
                <a:cs typeface="Arial MT"/>
              </a:rPr>
              <a:t> </a:t>
            </a:r>
            <a:r>
              <a:rPr lang="en-US" sz="2000" spc="-5" dirty="0">
                <a:latin typeface="Arial MT"/>
                <a:cs typeface="Arial MT"/>
              </a:rPr>
              <a:t>probably</a:t>
            </a:r>
            <a:r>
              <a:rPr lang="en-US" sz="2000" spc="-10" dirty="0">
                <a:latin typeface="Arial MT"/>
                <a:cs typeface="Arial MT"/>
              </a:rPr>
              <a:t> </a:t>
            </a:r>
            <a:r>
              <a:rPr lang="en-US" sz="2000" spc="-5" dirty="0">
                <a:latin typeface="Arial MT"/>
                <a:cs typeface="Arial MT"/>
              </a:rPr>
              <a:t>indicating</a:t>
            </a:r>
            <a:r>
              <a:rPr lang="en-US" sz="2000" spc="-10" dirty="0">
                <a:latin typeface="Arial MT"/>
                <a:cs typeface="Arial MT"/>
              </a:rPr>
              <a:t> </a:t>
            </a:r>
            <a:r>
              <a:rPr lang="en-US" sz="2000" dirty="0">
                <a:latin typeface="Arial MT"/>
                <a:cs typeface="Arial MT"/>
              </a:rPr>
              <a:t>competition</a:t>
            </a:r>
            <a:r>
              <a:rPr lang="en-US" sz="2000" spc="-10" dirty="0">
                <a:latin typeface="Arial MT"/>
                <a:cs typeface="Arial MT"/>
              </a:rPr>
              <a:t> </a:t>
            </a:r>
            <a:r>
              <a:rPr lang="en-US" sz="2000" spc="-5" dirty="0">
                <a:latin typeface="Arial MT"/>
                <a:cs typeface="Arial MT"/>
              </a:rPr>
              <a:t>in</a:t>
            </a:r>
            <a:r>
              <a:rPr lang="en-US" sz="2000" spc="-10" dirty="0">
                <a:latin typeface="Arial MT"/>
                <a:cs typeface="Arial MT"/>
              </a:rPr>
              <a:t> </a:t>
            </a:r>
            <a:r>
              <a:rPr lang="en-US" sz="2000" spc="-5" dirty="0">
                <a:latin typeface="Arial MT"/>
                <a:cs typeface="Arial MT"/>
              </a:rPr>
              <a:t>busy</a:t>
            </a:r>
            <a:r>
              <a:rPr lang="en-US" sz="2000" spc="-10" dirty="0">
                <a:latin typeface="Arial MT"/>
                <a:cs typeface="Arial MT"/>
              </a:rPr>
              <a:t> </a:t>
            </a:r>
            <a:r>
              <a:rPr lang="en-US" sz="2000" spc="-5" dirty="0">
                <a:latin typeface="Arial MT"/>
                <a:cs typeface="Arial MT"/>
              </a:rPr>
              <a:t>locations</a:t>
            </a:r>
            <a:r>
              <a:rPr lang="en-US" sz="2000" spc="-10" dirty="0">
                <a:latin typeface="Arial MT"/>
                <a:cs typeface="Arial MT"/>
              </a:rPr>
              <a:t> </a:t>
            </a:r>
            <a:r>
              <a:rPr lang="en-US" sz="2000" dirty="0">
                <a:latin typeface="Arial MT"/>
                <a:cs typeface="Arial MT"/>
              </a:rPr>
              <a:t>vs</a:t>
            </a:r>
            <a:r>
              <a:rPr lang="en-US" sz="2000" spc="-10" dirty="0">
                <a:latin typeface="Arial MT"/>
                <a:cs typeface="Arial MT"/>
              </a:rPr>
              <a:t> </a:t>
            </a:r>
            <a:r>
              <a:rPr lang="en-US" sz="2000" dirty="0">
                <a:latin typeface="Arial MT"/>
                <a:cs typeface="Arial MT"/>
              </a:rPr>
              <a:t>remote</a:t>
            </a:r>
            <a:r>
              <a:rPr lang="en-US" sz="2000" spc="-5" dirty="0">
                <a:latin typeface="Arial MT"/>
                <a:cs typeface="Arial MT"/>
              </a:rPr>
              <a:t> locations.</a:t>
            </a:r>
            <a:endParaRPr lang="en-US" sz="2000" dirty="0">
              <a:latin typeface="Arial MT"/>
              <a:cs typeface="Arial MT"/>
            </a:endParaRPr>
          </a:p>
          <a:p>
            <a:pPr marL="469900" marR="55880" indent="-336550">
              <a:lnSpc>
                <a:spcPct val="100000"/>
              </a:lnSpc>
              <a:buChar char="●"/>
              <a:tabLst>
                <a:tab pos="469265" algn="l"/>
                <a:tab pos="469900" algn="l"/>
              </a:tabLst>
            </a:pPr>
            <a:r>
              <a:rPr lang="en-US" sz="2000" spc="-5" dirty="0">
                <a:latin typeface="Arial MT"/>
                <a:cs typeface="Arial MT"/>
              </a:rPr>
              <a:t>Store type </a:t>
            </a:r>
            <a:r>
              <a:rPr lang="en-US" sz="2000" dirty="0">
                <a:latin typeface="Arial MT"/>
                <a:cs typeface="Arial MT"/>
              </a:rPr>
              <a:t>B </a:t>
            </a:r>
            <a:r>
              <a:rPr lang="en-US" sz="2000" spc="-5" dirty="0">
                <a:latin typeface="Arial MT"/>
                <a:cs typeface="Arial MT"/>
              </a:rPr>
              <a:t>though being few in number had the highest </a:t>
            </a:r>
            <a:r>
              <a:rPr lang="en-US" sz="2000" dirty="0">
                <a:latin typeface="Arial MT"/>
                <a:cs typeface="Arial MT"/>
              </a:rPr>
              <a:t>sales </a:t>
            </a:r>
            <a:r>
              <a:rPr lang="en-US" sz="2000" spc="-5" dirty="0">
                <a:latin typeface="Arial MT"/>
                <a:cs typeface="Arial MT"/>
              </a:rPr>
              <a:t>average. The </a:t>
            </a:r>
            <a:r>
              <a:rPr lang="en-US" sz="2000" dirty="0">
                <a:latin typeface="Arial MT"/>
                <a:cs typeface="Arial MT"/>
              </a:rPr>
              <a:t>reasons </a:t>
            </a:r>
            <a:r>
              <a:rPr lang="en-US" sz="2000" spc="5" dirty="0">
                <a:latin typeface="Arial MT"/>
                <a:cs typeface="Arial MT"/>
              </a:rPr>
              <a:t> </a:t>
            </a:r>
            <a:r>
              <a:rPr lang="en-US" sz="2000" spc="-5" dirty="0">
                <a:latin typeface="Arial MT"/>
                <a:cs typeface="Arial MT"/>
              </a:rPr>
              <a:t>include all three </a:t>
            </a:r>
            <a:r>
              <a:rPr lang="en-US" sz="2000" dirty="0">
                <a:latin typeface="Arial MT"/>
                <a:cs typeface="Arial MT"/>
              </a:rPr>
              <a:t>kinds </a:t>
            </a:r>
            <a:r>
              <a:rPr lang="en-US" sz="2000" spc="-5" dirty="0">
                <a:latin typeface="Arial MT"/>
                <a:cs typeface="Arial MT"/>
              </a:rPr>
              <a:t>of assortments </a:t>
            </a:r>
            <a:r>
              <a:rPr lang="en-US" sz="2000" dirty="0">
                <a:latin typeface="Arial MT"/>
                <a:cs typeface="Arial MT"/>
              </a:rPr>
              <a:t>specially </a:t>
            </a:r>
            <a:r>
              <a:rPr lang="en-US" sz="2000" spc="-5" dirty="0">
                <a:latin typeface="Arial MT"/>
                <a:cs typeface="Arial MT"/>
              </a:rPr>
              <a:t>assortment level </a:t>
            </a:r>
            <a:r>
              <a:rPr lang="en-US" sz="2000" dirty="0">
                <a:latin typeface="Arial MT"/>
                <a:cs typeface="Arial MT"/>
              </a:rPr>
              <a:t>b </a:t>
            </a:r>
            <a:r>
              <a:rPr lang="en-US" sz="2000" spc="-5" dirty="0">
                <a:latin typeface="Arial MT"/>
                <a:cs typeface="Arial MT"/>
              </a:rPr>
              <a:t>which is only available at </a:t>
            </a:r>
            <a:r>
              <a:rPr lang="en-US" sz="2000" spc="-375" dirty="0">
                <a:latin typeface="Arial MT"/>
                <a:cs typeface="Arial MT"/>
              </a:rPr>
              <a:t> </a:t>
            </a:r>
            <a:r>
              <a:rPr lang="en-US" sz="2000" spc="-5" dirty="0">
                <a:latin typeface="Arial MT"/>
                <a:cs typeface="Arial MT"/>
              </a:rPr>
              <a:t>type</a:t>
            </a:r>
            <a:r>
              <a:rPr lang="en-US" sz="2000" spc="-10" dirty="0">
                <a:latin typeface="Arial MT"/>
                <a:cs typeface="Arial MT"/>
              </a:rPr>
              <a:t> </a:t>
            </a:r>
            <a:r>
              <a:rPr lang="en-US" sz="2000" dirty="0">
                <a:latin typeface="Arial MT"/>
                <a:cs typeface="Arial MT"/>
              </a:rPr>
              <a:t>b</a:t>
            </a:r>
            <a:r>
              <a:rPr lang="en-US" sz="2000" spc="-5" dirty="0">
                <a:latin typeface="Arial MT"/>
                <a:cs typeface="Arial MT"/>
              </a:rPr>
              <a:t> </a:t>
            </a:r>
            <a:r>
              <a:rPr lang="en-US" sz="2000" dirty="0">
                <a:latin typeface="Arial MT"/>
                <a:cs typeface="Arial MT"/>
              </a:rPr>
              <a:t>stores</a:t>
            </a:r>
            <a:r>
              <a:rPr lang="en-US" sz="2000" spc="-5" dirty="0">
                <a:latin typeface="Arial MT"/>
                <a:cs typeface="Arial MT"/>
              </a:rPr>
              <a:t> and being open</a:t>
            </a:r>
            <a:r>
              <a:rPr lang="en-US" sz="2000" spc="-10" dirty="0">
                <a:latin typeface="Arial MT"/>
                <a:cs typeface="Arial MT"/>
              </a:rPr>
              <a:t> </a:t>
            </a:r>
            <a:r>
              <a:rPr lang="en-US" sz="2000" spc="-5" dirty="0">
                <a:latin typeface="Arial MT"/>
                <a:cs typeface="Arial MT"/>
              </a:rPr>
              <a:t>on </a:t>
            </a:r>
            <a:r>
              <a:rPr lang="en-US" sz="2000" dirty="0" err="1">
                <a:latin typeface="Arial MT"/>
                <a:cs typeface="Arial MT"/>
              </a:rPr>
              <a:t>sundays</a:t>
            </a:r>
            <a:r>
              <a:rPr lang="en-US" sz="2000" spc="-5" dirty="0">
                <a:latin typeface="Arial MT"/>
                <a:cs typeface="Arial MT"/>
              </a:rPr>
              <a:t> as well.</a:t>
            </a:r>
            <a:endParaRPr lang="en-US" sz="2000" dirty="0">
              <a:latin typeface="Arial MT"/>
              <a:cs typeface="Arial MT"/>
            </a:endParaRPr>
          </a:p>
          <a:p>
            <a:pPr marL="469900" marR="296545" indent="-336550">
              <a:lnSpc>
                <a:spcPct val="100000"/>
              </a:lnSpc>
              <a:buChar char="●"/>
              <a:tabLst>
                <a:tab pos="469265" algn="l"/>
                <a:tab pos="469900" algn="l"/>
              </a:tabLst>
            </a:pPr>
            <a:r>
              <a:rPr lang="en-US" sz="2000" spc="-5" dirty="0">
                <a:latin typeface="Arial MT"/>
                <a:cs typeface="Arial MT"/>
              </a:rPr>
              <a:t>The outliers in the dataset </a:t>
            </a:r>
            <a:r>
              <a:rPr lang="en-US" sz="2000" dirty="0">
                <a:latin typeface="Arial MT"/>
                <a:cs typeface="Arial MT"/>
              </a:rPr>
              <a:t>showed </a:t>
            </a:r>
            <a:r>
              <a:rPr lang="en-US" sz="2000" spc="-5" dirty="0">
                <a:latin typeface="Arial MT"/>
                <a:cs typeface="Arial MT"/>
              </a:rPr>
              <a:t>justifiable </a:t>
            </a:r>
            <a:r>
              <a:rPr lang="en-US" sz="2000" spc="-15" dirty="0" err="1">
                <a:latin typeface="Arial MT"/>
                <a:cs typeface="Arial MT"/>
              </a:rPr>
              <a:t>behaviour</a:t>
            </a:r>
            <a:r>
              <a:rPr lang="en-US" sz="2000" spc="-15" dirty="0">
                <a:latin typeface="Arial MT"/>
                <a:cs typeface="Arial MT"/>
              </a:rPr>
              <a:t>. </a:t>
            </a:r>
            <a:r>
              <a:rPr lang="en-US" sz="2000" spc="-5" dirty="0">
                <a:latin typeface="Arial MT"/>
                <a:cs typeface="Arial MT"/>
              </a:rPr>
              <a:t>The outliers were either of </a:t>
            </a:r>
            <a:r>
              <a:rPr lang="en-US" sz="2000" dirty="0">
                <a:latin typeface="Arial MT"/>
                <a:cs typeface="Arial MT"/>
              </a:rPr>
              <a:t>store </a:t>
            </a:r>
            <a:r>
              <a:rPr lang="en-US" sz="2000" spc="-375" dirty="0">
                <a:latin typeface="Arial MT"/>
                <a:cs typeface="Arial MT"/>
              </a:rPr>
              <a:t> </a:t>
            </a:r>
            <a:r>
              <a:rPr lang="en-US" sz="2000" spc="-5" dirty="0">
                <a:latin typeface="Arial MT"/>
                <a:cs typeface="Arial MT"/>
              </a:rPr>
              <a:t>type</a:t>
            </a:r>
            <a:r>
              <a:rPr lang="en-US" sz="2000" spc="-10" dirty="0">
                <a:latin typeface="Arial MT"/>
                <a:cs typeface="Arial MT"/>
              </a:rPr>
              <a:t> </a:t>
            </a:r>
            <a:r>
              <a:rPr lang="en-US" sz="2000" dirty="0">
                <a:latin typeface="Arial MT"/>
                <a:cs typeface="Arial MT"/>
              </a:rPr>
              <a:t>b</a:t>
            </a:r>
            <a:r>
              <a:rPr lang="en-US" sz="2000" spc="-5" dirty="0">
                <a:latin typeface="Arial MT"/>
                <a:cs typeface="Arial MT"/>
              </a:rPr>
              <a:t> or had promotion going</a:t>
            </a:r>
            <a:r>
              <a:rPr lang="en-US" sz="2000" spc="-10" dirty="0">
                <a:latin typeface="Arial MT"/>
                <a:cs typeface="Arial MT"/>
              </a:rPr>
              <a:t> </a:t>
            </a:r>
            <a:r>
              <a:rPr lang="en-US" sz="2000" spc="-5" dirty="0">
                <a:latin typeface="Arial MT"/>
                <a:cs typeface="Arial MT"/>
              </a:rPr>
              <a:t>on which increased </a:t>
            </a:r>
            <a:r>
              <a:rPr lang="en-US" sz="2000" dirty="0">
                <a:latin typeface="Arial MT"/>
                <a:cs typeface="Arial MT"/>
              </a:rPr>
              <a:t>sales.</a:t>
            </a:r>
          </a:p>
          <a:p>
            <a:pPr>
              <a:lnSpc>
                <a:spcPct val="100000"/>
              </a:lnSpc>
              <a:spcBef>
                <a:spcPts val="10"/>
              </a:spcBef>
              <a:buClr>
                <a:srgbClr val="134F5C"/>
              </a:buClr>
              <a:buFont typeface="Arial MT"/>
              <a:buChar char="●"/>
            </a:pPr>
            <a:endParaRPr lang="en-US" sz="2400" dirty="0">
              <a:latin typeface="Arial MT"/>
              <a:cs typeface="Arial MT"/>
            </a:endParaRPr>
          </a:p>
          <a:p>
            <a:pPr marL="12700">
              <a:lnSpc>
                <a:spcPct val="100000"/>
              </a:lnSpc>
            </a:pPr>
            <a:r>
              <a:rPr lang="en-US" sz="2000" spc="-5" dirty="0">
                <a:latin typeface="Arial MT"/>
                <a:cs typeface="Arial MT"/>
              </a:rPr>
              <a:t>Recommendations:</a:t>
            </a:r>
            <a:endParaRPr lang="en-US" sz="2000" dirty="0">
              <a:latin typeface="Arial MT"/>
              <a:cs typeface="Arial MT"/>
            </a:endParaRPr>
          </a:p>
          <a:p>
            <a:pPr marL="469900" indent="-336550">
              <a:lnSpc>
                <a:spcPct val="100000"/>
              </a:lnSpc>
              <a:buChar char="●"/>
              <a:tabLst>
                <a:tab pos="469265" algn="l"/>
                <a:tab pos="469900" algn="l"/>
              </a:tabLst>
            </a:pPr>
            <a:r>
              <a:rPr lang="en-US" sz="2000" dirty="0">
                <a:latin typeface="Arial MT"/>
                <a:cs typeface="Arial MT"/>
              </a:rPr>
              <a:t>More</a:t>
            </a:r>
            <a:r>
              <a:rPr lang="en-US" sz="2000" spc="-20" dirty="0">
                <a:latin typeface="Arial MT"/>
                <a:cs typeface="Arial MT"/>
              </a:rPr>
              <a:t> </a:t>
            </a:r>
            <a:r>
              <a:rPr lang="en-US" sz="2000" dirty="0">
                <a:latin typeface="Arial MT"/>
                <a:cs typeface="Arial MT"/>
              </a:rPr>
              <a:t>stores</a:t>
            </a:r>
            <a:r>
              <a:rPr lang="en-US" sz="2000" spc="-15" dirty="0">
                <a:latin typeface="Arial MT"/>
                <a:cs typeface="Arial MT"/>
              </a:rPr>
              <a:t> </a:t>
            </a:r>
            <a:r>
              <a:rPr lang="en-US" sz="2000" dirty="0">
                <a:latin typeface="Arial MT"/>
                <a:cs typeface="Arial MT"/>
              </a:rPr>
              <a:t>should</a:t>
            </a:r>
            <a:r>
              <a:rPr lang="en-US" sz="2000" spc="-20" dirty="0">
                <a:latin typeface="Arial MT"/>
                <a:cs typeface="Arial MT"/>
              </a:rPr>
              <a:t> </a:t>
            </a:r>
            <a:r>
              <a:rPr lang="en-US" sz="2000" spc="-5" dirty="0">
                <a:latin typeface="Arial MT"/>
                <a:cs typeface="Arial MT"/>
              </a:rPr>
              <a:t>be</a:t>
            </a:r>
            <a:r>
              <a:rPr lang="en-US" sz="2000" spc="-15" dirty="0">
                <a:latin typeface="Arial MT"/>
                <a:cs typeface="Arial MT"/>
              </a:rPr>
              <a:t> </a:t>
            </a:r>
            <a:r>
              <a:rPr lang="en-US" sz="2000" spc="-5" dirty="0">
                <a:latin typeface="Arial MT"/>
                <a:cs typeface="Arial MT"/>
              </a:rPr>
              <a:t>encouraged</a:t>
            </a:r>
            <a:r>
              <a:rPr lang="en-US" sz="2000" spc="-15" dirty="0">
                <a:latin typeface="Arial MT"/>
                <a:cs typeface="Arial MT"/>
              </a:rPr>
              <a:t> </a:t>
            </a:r>
            <a:r>
              <a:rPr lang="en-US" sz="2000" spc="-5" dirty="0">
                <a:latin typeface="Arial MT"/>
                <a:cs typeface="Arial MT"/>
              </a:rPr>
              <a:t>for</a:t>
            </a:r>
            <a:r>
              <a:rPr lang="en-US" sz="2000" spc="-20" dirty="0">
                <a:latin typeface="Arial MT"/>
                <a:cs typeface="Arial MT"/>
              </a:rPr>
              <a:t> </a:t>
            </a:r>
            <a:r>
              <a:rPr lang="en-US" sz="2000" spc="-5" dirty="0">
                <a:latin typeface="Arial MT"/>
                <a:cs typeface="Arial MT"/>
              </a:rPr>
              <a:t>promotion.</a:t>
            </a:r>
            <a:endParaRPr lang="en-US" sz="2000" dirty="0">
              <a:latin typeface="Arial MT"/>
              <a:cs typeface="Arial MT"/>
            </a:endParaRPr>
          </a:p>
          <a:p>
            <a:pPr marL="469900" indent="-336550">
              <a:lnSpc>
                <a:spcPct val="100000"/>
              </a:lnSpc>
              <a:buChar char="●"/>
              <a:tabLst>
                <a:tab pos="469265" algn="l"/>
                <a:tab pos="469900" algn="l"/>
              </a:tabLst>
            </a:pPr>
            <a:r>
              <a:rPr lang="en-US" sz="2000" spc="-5" dirty="0">
                <a:latin typeface="Arial MT"/>
                <a:cs typeface="Arial MT"/>
              </a:rPr>
              <a:t>Store</a:t>
            </a:r>
            <a:r>
              <a:rPr lang="en-US" sz="2000" spc="-15" dirty="0">
                <a:latin typeface="Arial MT"/>
                <a:cs typeface="Arial MT"/>
              </a:rPr>
              <a:t> </a:t>
            </a:r>
            <a:r>
              <a:rPr lang="en-US" sz="2000" spc="-5" dirty="0">
                <a:latin typeface="Arial MT"/>
                <a:cs typeface="Arial MT"/>
              </a:rPr>
              <a:t>type</a:t>
            </a:r>
            <a:r>
              <a:rPr lang="en-US" sz="2000" spc="-15" dirty="0">
                <a:latin typeface="Arial MT"/>
                <a:cs typeface="Arial MT"/>
              </a:rPr>
              <a:t> </a:t>
            </a:r>
            <a:r>
              <a:rPr lang="en-US" sz="2000" dirty="0">
                <a:latin typeface="Arial MT"/>
                <a:cs typeface="Arial MT"/>
              </a:rPr>
              <a:t>B</a:t>
            </a:r>
            <a:r>
              <a:rPr lang="en-US" sz="2000" spc="-15" dirty="0">
                <a:latin typeface="Arial MT"/>
                <a:cs typeface="Arial MT"/>
              </a:rPr>
              <a:t> </a:t>
            </a:r>
            <a:r>
              <a:rPr lang="en-US" sz="2000" dirty="0">
                <a:latin typeface="Arial MT"/>
                <a:cs typeface="Arial MT"/>
              </a:rPr>
              <a:t>should</a:t>
            </a:r>
            <a:r>
              <a:rPr lang="en-US" sz="2000" spc="-15" dirty="0">
                <a:latin typeface="Arial MT"/>
                <a:cs typeface="Arial MT"/>
              </a:rPr>
              <a:t> </a:t>
            </a:r>
            <a:r>
              <a:rPr lang="en-US" sz="2000" spc="-5" dirty="0">
                <a:latin typeface="Arial MT"/>
                <a:cs typeface="Arial MT"/>
              </a:rPr>
              <a:t>be</a:t>
            </a:r>
            <a:r>
              <a:rPr lang="en-US" sz="2000" spc="-15" dirty="0">
                <a:latin typeface="Arial MT"/>
                <a:cs typeface="Arial MT"/>
              </a:rPr>
              <a:t> </a:t>
            </a:r>
            <a:r>
              <a:rPr lang="en-US" sz="2000" spc="-5" dirty="0">
                <a:latin typeface="Arial MT"/>
                <a:cs typeface="Arial MT"/>
              </a:rPr>
              <a:t>increased</a:t>
            </a:r>
            <a:r>
              <a:rPr lang="en-US" sz="2000" spc="-10" dirty="0">
                <a:latin typeface="Arial MT"/>
                <a:cs typeface="Arial MT"/>
              </a:rPr>
              <a:t> </a:t>
            </a:r>
            <a:r>
              <a:rPr lang="en-US" sz="2000" spc="-5" dirty="0">
                <a:latin typeface="Arial MT"/>
                <a:cs typeface="Arial MT"/>
              </a:rPr>
              <a:t>in</a:t>
            </a:r>
            <a:r>
              <a:rPr lang="en-US" sz="2000" spc="-15" dirty="0">
                <a:latin typeface="Arial MT"/>
                <a:cs typeface="Arial MT"/>
              </a:rPr>
              <a:t> number.</a:t>
            </a:r>
            <a:endParaRPr lang="en-US" sz="2000" dirty="0">
              <a:latin typeface="Arial MT"/>
              <a:cs typeface="Arial MT"/>
            </a:endParaRPr>
          </a:p>
          <a:p>
            <a:pPr marL="469900" marR="367030" indent="-336550">
              <a:lnSpc>
                <a:spcPct val="100000"/>
              </a:lnSpc>
              <a:buChar char="●"/>
              <a:tabLst>
                <a:tab pos="469265" algn="l"/>
                <a:tab pos="469900" algn="l"/>
              </a:tabLst>
            </a:pPr>
            <a:r>
              <a:rPr lang="en-US" sz="2000" spc="-5" dirty="0">
                <a:latin typeface="Arial MT"/>
                <a:cs typeface="Arial MT"/>
              </a:rPr>
              <a:t>There's </a:t>
            </a:r>
            <a:r>
              <a:rPr lang="en-US" sz="2000" dirty="0">
                <a:latin typeface="Arial MT"/>
                <a:cs typeface="Arial MT"/>
              </a:rPr>
              <a:t>a seasonality </a:t>
            </a:r>
            <a:r>
              <a:rPr lang="en-US" sz="2000" spc="-5" dirty="0">
                <a:latin typeface="Arial MT"/>
                <a:cs typeface="Arial MT"/>
              </a:rPr>
              <a:t>involved, hence the </a:t>
            </a:r>
            <a:r>
              <a:rPr lang="en-US" sz="2000" dirty="0">
                <a:latin typeface="Arial MT"/>
                <a:cs typeface="Arial MT"/>
              </a:rPr>
              <a:t>stores should </a:t>
            </a:r>
            <a:r>
              <a:rPr lang="en-US" sz="2000" spc="-5" dirty="0">
                <a:latin typeface="Arial MT"/>
                <a:cs typeface="Arial MT"/>
              </a:rPr>
              <a:t>be encouraged to promote and </a:t>
            </a:r>
            <a:r>
              <a:rPr lang="en-US" sz="2000" spc="-375" dirty="0">
                <a:latin typeface="Arial MT"/>
                <a:cs typeface="Arial MT"/>
              </a:rPr>
              <a:t> </a:t>
            </a:r>
            <a:r>
              <a:rPr lang="en-US" sz="2000" spc="-5" dirty="0">
                <a:latin typeface="Arial MT"/>
                <a:cs typeface="Arial MT"/>
              </a:rPr>
              <a:t>take</a:t>
            </a:r>
            <a:r>
              <a:rPr lang="en-US" sz="2000" spc="-10" dirty="0">
                <a:latin typeface="Arial MT"/>
                <a:cs typeface="Arial MT"/>
              </a:rPr>
              <a:t> </a:t>
            </a:r>
            <a:r>
              <a:rPr lang="en-US" sz="2000" spc="-5" dirty="0">
                <a:latin typeface="Arial MT"/>
                <a:cs typeface="Arial MT"/>
              </a:rPr>
              <a:t>advantage of the holidays.</a:t>
            </a:r>
            <a:endParaRPr lang="en-US" sz="2000" dirty="0">
              <a:latin typeface="Arial MT"/>
              <a:cs typeface="Arial MT"/>
            </a:endParaRPr>
          </a:p>
          <a:p>
            <a:endParaRPr lang="en-IN" dirty="0"/>
          </a:p>
        </p:txBody>
      </p:sp>
    </p:spTree>
    <p:extLst>
      <p:ext uri="{BB962C8B-B14F-4D97-AF65-F5344CB8AC3E}">
        <p14:creationId xmlns:p14="http://schemas.microsoft.com/office/powerpoint/2010/main" val="336876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980C-EE0C-898B-08FF-17F5E5964D12}"/>
              </a:ext>
            </a:extLst>
          </p:cNvPr>
          <p:cNvSpPr>
            <a:spLocks noGrp="1"/>
          </p:cNvSpPr>
          <p:nvPr>
            <p:ph type="title"/>
          </p:nvPr>
        </p:nvSpPr>
        <p:spPr>
          <a:xfrm>
            <a:off x="848818" y="82510"/>
            <a:ext cx="10134600" cy="1288489"/>
          </a:xfrm>
        </p:spPr>
        <p:txBody>
          <a:bodyPr/>
          <a:lstStyle/>
          <a:p>
            <a:r>
              <a:rPr lang="en-IN" spc="-5" dirty="0"/>
              <a:t>Retail</a:t>
            </a:r>
            <a:r>
              <a:rPr lang="en-IN" spc="-45" dirty="0"/>
              <a:t> </a:t>
            </a:r>
            <a:r>
              <a:rPr lang="en-IN" spc="-5" dirty="0"/>
              <a:t>Sales</a:t>
            </a:r>
            <a:r>
              <a:rPr lang="en-IN" spc="-50" dirty="0"/>
              <a:t> </a:t>
            </a:r>
            <a:r>
              <a:rPr lang="en-IN" spc="-5" dirty="0"/>
              <a:t>Prediction</a:t>
            </a:r>
            <a:endParaRPr lang="en-IN" dirty="0"/>
          </a:p>
        </p:txBody>
      </p:sp>
      <p:sp>
        <p:nvSpPr>
          <p:cNvPr id="3" name="Content Placeholder 2">
            <a:extLst>
              <a:ext uri="{FF2B5EF4-FFF2-40B4-BE49-F238E27FC236}">
                <a16:creationId xmlns:a16="http://schemas.microsoft.com/office/drawing/2014/main" id="{B87619AD-76B7-0A3A-3FF7-C5EE85343703}"/>
              </a:ext>
            </a:extLst>
          </p:cNvPr>
          <p:cNvSpPr>
            <a:spLocks noGrp="1"/>
          </p:cNvSpPr>
          <p:nvPr>
            <p:ph idx="1"/>
          </p:nvPr>
        </p:nvSpPr>
        <p:spPr/>
        <p:txBody>
          <a:bodyPr>
            <a:normAutofit lnSpcReduction="10000"/>
          </a:bodyPr>
          <a:lstStyle/>
          <a:p>
            <a:pPr marL="12700" marR="173355">
              <a:lnSpc>
                <a:spcPct val="100000"/>
              </a:lnSpc>
              <a:spcBef>
                <a:spcPts val="100"/>
              </a:spcBef>
            </a:pPr>
            <a:r>
              <a:rPr lang="en-US" sz="2000" spc="-5" dirty="0">
                <a:latin typeface="Arial MT"/>
                <a:cs typeface="Arial MT"/>
              </a:rPr>
              <a:t>Sales forecasting </a:t>
            </a:r>
            <a:r>
              <a:rPr lang="en-US" sz="2000" dirty="0">
                <a:latin typeface="Arial MT"/>
                <a:cs typeface="Arial MT"/>
              </a:rPr>
              <a:t>refers </a:t>
            </a:r>
            <a:r>
              <a:rPr lang="en-US" sz="2000" spc="-5" dirty="0">
                <a:latin typeface="Arial MT"/>
                <a:cs typeface="Arial MT"/>
              </a:rPr>
              <a:t>to the process of estimating demand for or </a:t>
            </a:r>
            <a:r>
              <a:rPr lang="en-US" sz="2000" dirty="0">
                <a:latin typeface="Arial MT"/>
                <a:cs typeface="Arial MT"/>
              </a:rPr>
              <a:t>sales </a:t>
            </a:r>
            <a:r>
              <a:rPr lang="en-US" sz="2000" spc="-5" dirty="0">
                <a:latin typeface="Arial MT"/>
                <a:cs typeface="Arial MT"/>
              </a:rPr>
              <a:t>of </a:t>
            </a:r>
            <a:r>
              <a:rPr lang="en-US" sz="2000" dirty="0">
                <a:latin typeface="Arial MT"/>
                <a:cs typeface="Arial MT"/>
              </a:rPr>
              <a:t>a </a:t>
            </a:r>
            <a:r>
              <a:rPr lang="en-US" sz="2000" spc="-5" dirty="0">
                <a:latin typeface="Arial MT"/>
                <a:cs typeface="Arial MT"/>
              </a:rPr>
              <a:t>particular </a:t>
            </a:r>
            <a:r>
              <a:rPr lang="en-US" sz="2000" spc="-430" dirty="0">
                <a:latin typeface="Arial MT"/>
                <a:cs typeface="Arial MT"/>
              </a:rPr>
              <a:t> </a:t>
            </a:r>
            <a:r>
              <a:rPr lang="en-US" sz="2000" spc="-5" dirty="0">
                <a:latin typeface="Arial MT"/>
                <a:cs typeface="Arial MT"/>
              </a:rPr>
              <a:t>product</a:t>
            </a:r>
            <a:r>
              <a:rPr lang="en-US" sz="2000" spc="-10" dirty="0">
                <a:latin typeface="Arial MT"/>
                <a:cs typeface="Arial MT"/>
              </a:rPr>
              <a:t> </a:t>
            </a:r>
            <a:r>
              <a:rPr lang="en-US" sz="2000" spc="-5" dirty="0">
                <a:latin typeface="Arial MT"/>
                <a:cs typeface="Arial MT"/>
              </a:rPr>
              <a:t>over </a:t>
            </a:r>
            <a:r>
              <a:rPr lang="en-US" sz="2000" dirty="0">
                <a:latin typeface="Arial MT"/>
                <a:cs typeface="Arial MT"/>
              </a:rPr>
              <a:t>a</a:t>
            </a:r>
            <a:r>
              <a:rPr lang="en-US" sz="2000" spc="-5" dirty="0">
                <a:latin typeface="Arial MT"/>
                <a:cs typeface="Arial MT"/>
              </a:rPr>
              <a:t> </a:t>
            </a:r>
            <a:r>
              <a:rPr lang="en-US" sz="2000" dirty="0">
                <a:latin typeface="Arial MT"/>
                <a:cs typeface="Arial MT"/>
              </a:rPr>
              <a:t>specific</a:t>
            </a:r>
            <a:r>
              <a:rPr lang="en-US" sz="2000" spc="-5" dirty="0">
                <a:latin typeface="Arial MT"/>
                <a:cs typeface="Arial MT"/>
              </a:rPr>
              <a:t> period of</a:t>
            </a:r>
            <a:r>
              <a:rPr lang="en-US" sz="2000" spc="-10" dirty="0">
                <a:latin typeface="Arial MT"/>
                <a:cs typeface="Arial MT"/>
              </a:rPr>
              <a:t> </a:t>
            </a:r>
            <a:r>
              <a:rPr lang="en-US" sz="2000" spc="-5" dirty="0">
                <a:latin typeface="Arial MT"/>
                <a:cs typeface="Arial MT"/>
              </a:rPr>
              <a:t>time.</a:t>
            </a:r>
            <a:endParaRPr lang="en-US" sz="2000" dirty="0">
              <a:latin typeface="Arial MT"/>
              <a:cs typeface="Arial MT"/>
            </a:endParaRPr>
          </a:p>
          <a:p>
            <a:pPr>
              <a:lnSpc>
                <a:spcPct val="100000"/>
              </a:lnSpc>
              <a:spcBef>
                <a:spcPts val="20"/>
              </a:spcBef>
            </a:pPr>
            <a:endParaRPr lang="en-US" sz="2400" dirty="0">
              <a:latin typeface="Arial MT"/>
              <a:cs typeface="Arial MT"/>
            </a:endParaRPr>
          </a:p>
          <a:p>
            <a:pPr marL="12700" marR="149225">
              <a:lnSpc>
                <a:spcPct val="100000"/>
              </a:lnSpc>
            </a:pPr>
            <a:r>
              <a:rPr lang="en-US" sz="2000" spc="-5" dirty="0">
                <a:latin typeface="Arial MT"/>
                <a:cs typeface="Arial MT"/>
              </a:rPr>
              <a:t>Businesses use </a:t>
            </a:r>
            <a:r>
              <a:rPr lang="en-US" sz="2000" dirty="0">
                <a:latin typeface="Arial MT"/>
                <a:cs typeface="Arial MT"/>
              </a:rPr>
              <a:t>sales </a:t>
            </a:r>
            <a:r>
              <a:rPr lang="en-US" sz="2000" spc="-5" dirty="0">
                <a:latin typeface="Arial MT"/>
                <a:cs typeface="Arial MT"/>
              </a:rPr>
              <a:t>forecasts to determine what </a:t>
            </a:r>
            <a:r>
              <a:rPr lang="en-US" sz="2000" dirty="0">
                <a:latin typeface="Arial MT"/>
                <a:cs typeface="Arial MT"/>
              </a:rPr>
              <a:t>revenue </a:t>
            </a:r>
            <a:r>
              <a:rPr lang="en-US" sz="2000" spc="-5" dirty="0">
                <a:latin typeface="Arial MT"/>
                <a:cs typeface="Arial MT"/>
              </a:rPr>
              <a:t>they will be generating in </a:t>
            </a:r>
            <a:r>
              <a:rPr lang="en-US" sz="2000" dirty="0">
                <a:latin typeface="Arial MT"/>
                <a:cs typeface="Arial MT"/>
              </a:rPr>
              <a:t>a </a:t>
            </a:r>
            <a:r>
              <a:rPr lang="en-US" sz="2000" spc="5" dirty="0">
                <a:latin typeface="Arial MT"/>
                <a:cs typeface="Arial MT"/>
              </a:rPr>
              <a:t> </a:t>
            </a:r>
            <a:r>
              <a:rPr lang="en-US" sz="2000" spc="-5" dirty="0">
                <a:latin typeface="Arial MT"/>
                <a:cs typeface="Arial MT"/>
              </a:rPr>
              <a:t>particular timespan to empower themselves with powerful and </a:t>
            </a:r>
            <a:r>
              <a:rPr lang="en-US" sz="2000" dirty="0">
                <a:latin typeface="Arial MT"/>
                <a:cs typeface="Arial MT"/>
              </a:rPr>
              <a:t>strategic </a:t>
            </a:r>
            <a:r>
              <a:rPr lang="en-US" sz="2000" spc="-5" dirty="0">
                <a:latin typeface="Arial MT"/>
                <a:cs typeface="Arial MT"/>
              </a:rPr>
              <a:t>business plans. </a:t>
            </a:r>
            <a:r>
              <a:rPr lang="en-US" sz="2000" spc="-430" dirty="0">
                <a:latin typeface="Arial MT"/>
                <a:cs typeface="Arial MT"/>
              </a:rPr>
              <a:t> </a:t>
            </a:r>
            <a:r>
              <a:rPr lang="en-US" sz="2000" spc="-5" dirty="0">
                <a:latin typeface="Arial MT"/>
                <a:cs typeface="Arial MT"/>
              </a:rPr>
              <a:t>Important decisions </a:t>
            </a:r>
            <a:r>
              <a:rPr lang="en-US" sz="2000" dirty="0">
                <a:latin typeface="Arial MT"/>
                <a:cs typeface="Arial MT"/>
              </a:rPr>
              <a:t>such </a:t>
            </a:r>
            <a:r>
              <a:rPr lang="en-US" sz="2000" spc="-5" dirty="0">
                <a:latin typeface="Arial MT"/>
                <a:cs typeface="Arial MT"/>
              </a:rPr>
              <a:t>as budgets, hiring, incentives, goals, acquisitions and </a:t>
            </a:r>
            <a:r>
              <a:rPr lang="en-US" sz="2000" dirty="0">
                <a:latin typeface="Arial MT"/>
                <a:cs typeface="Arial MT"/>
              </a:rPr>
              <a:t>various </a:t>
            </a:r>
            <a:r>
              <a:rPr lang="en-US" sz="2000" spc="5" dirty="0">
                <a:latin typeface="Arial MT"/>
                <a:cs typeface="Arial MT"/>
              </a:rPr>
              <a:t> </a:t>
            </a:r>
            <a:r>
              <a:rPr lang="en-US" sz="2000" spc="-5" dirty="0">
                <a:latin typeface="Arial MT"/>
                <a:cs typeface="Arial MT"/>
              </a:rPr>
              <a:t>other growth plans are </a:t>
            </a:r>
            <a:r>
              <a:rPr lang="en-US" sz="2000" spc="-10" dirty="0">
                <a:latin typeface="Arial MT"/>
                <a:cs typeface="Arial MT"/>
              </a:rPr>
              <a:t>affected </a:t>
            </a:r>
            <a:r>
              <a:rPr lang="en-US" sz="2000" spc="-5" dirty="0">
                <a:latin typeface="Arial MT"/>
                <a:cs typeface="Arial MT"/>
              </a:rPr>
              <a:t>by the </a:t>
            </a:r>
            <a:r>
              <a:rPr lang="en-US" sz="2000" dirty="0">
                <a:latin typeface="Arial MT"/>
                <a:cs typeface="Arial MT"/>
              </a:rPr>
              <a:t>revenue </a:t>
            </a:r>
            <a:r>
              <a:rPr lang="en-US" sz="2000" spc="-5" dirty="0">
                <a:latin typeface="Arial MT"/>
                <a:cs typeface="Arial MT"/>
              </a:rPr>
              <a:t>the </a:t>
            </a:r>
            <a:r>
              <a:rPr lang="en-US" sz="2000" dirty="0">
                <a:latin typeface="Arial MT"/>
                <a:cs typeface="Arial MT"/>
              </a:rPr>
              <a:t>company </a:t>
            </a:r>
            <a:r>
              <a:rPr lang="en-US" sz="2000" spc="-5" dirty="0">
                <a:latin typeface="Arial MT"/>
                <a:cs typeface="Arial MT"/>
              </a:rPr>
              <a:t>is going to </a:t>
            </a:r>
            <a:r>
              <a:rPr lang="en-US" sz="2000" dirty="0">
                <a:latin typeface="Arial MT"/>
                <a:cs typeface="Arial MT"/>
              </a:rPr>
              <a:t>make </a:t>
            </a:r>
            <a:r>
              <a:rPr lang="en-US" sz="2000" spc="-5" dirty="0">
                <a:latin typeface="Arial MT"/>
                <a:cs typeface="Arial MT"/>
              </a:rPr>
              <a:t>in the </a:t>
            </a:r>
            <a:r>
              <a:rPr lang="en-US" sz="2000" dirty="0">
                <a:latin typeface="Arial MT"/>
                <a:cs typeface="Arial MT"/>
              </a:rPr>
              <a:t> coming months </a:t>
            </a:r>
            <a:r>
              <a:rPr lang="en-US" sz="2000" spc="-5" dirty="0">
                <a:latin typeface="Arial MT"/>
                <a:cs typeface="Arial MT"/>
              </a:rPr>
              <a:t>and for these plans to be as </a:t>
            </a:r>
            <a:r>
              <a:rPr lang="en-US" sz="2000" spc="-10" dirty="0">
                <a:latin typeface="Arial MT"/>
                <a:cs typeface="Arial MT"/>
              </a:rPr>
              <a:t>effective </a:t>
            </a:r>
            <a:r>
              <a:rPr lang="en-US" sz="2000" spc="-5" dirty="0">
                <a:latin typeface="Arial MT"/>
                <a:cs typeface="Arial MT"/>
              </a:rPr>
              <a:t>as they are planned to be it is </a:t>
            </a:r>
            <a:r>
              <a:rPr lang="en-US" sz="2000" dirty="0">
                <a:latin typeface="Arial MT"/>
                <a:cs typeface="Arial MT"/>
              </a:rPr>
              <a:t> </a:t>
            </a:r>
            <a:r>
              <a:rPr lang="en-US" sz="2000" spc="-5" dirty="0">
                <a:latin typeface="Arial MT"/>
                <a:cs typeface="Arial MT"/>
              </a:rPr>
              <a:t>important</a:t>
            </a:r>
            <a:r>
              <a:rPr lang="en-US" sz="2000" spc="-10" dirty="0">
                <a:latin typeface="Arial MT"/>
                <a:cs typeface="Arial MT"/>
              </a:rPr>
              <a:t> </a:t>
            </a:r>
            <a:r>
              <a:rPr lang="en-US" sz="2000" spc="-5" dirty="0">
                <a:latin typeface="Arial MT"/>
                <a:cs typeface="Arial MT"/>
              </a:rPr>
              <a:t>for these forecasts to also</a:t>
            </a:r>
            <a:r>
              <a:rPr lang="en-US" sz="2000" spc="-10" dirty="0">
                <a:latin typeface="Arial MT"/>
                <a:cs typeface="Arial MT"/>
              </a:rPr>
              <a:t> </a:t>
            </a:r>
            <a:r>
              <a:rPr lang="en-US" sz="2000" spc="-5" dirty="0">
                <a:latin typeface="Arial MT"/>
                <a:cs typeface="Arial MT"/>
              </a:rPr>
              <a:t>be as good.</a:t>
            </a:r>
            <a:endParaRPr lang="en-US" sz="2000" dirty="0">
              <a:latin typeface="Arial MT"/>
              <a:cs typeface="Arial MT"/>
            </a:endParaRPr>
          </a:p>
          <a:p>
            <a:pPr>
              <a:lnSpc>
                <a:spcPct val="100000"/>
              </a:lnSpc>
              <a:spcBef>
                <a:spcPts val="25"/>
              </a:spcBef>
            </a:pPr>
            <a:endParaRPr lang="en-US" sz="2400" dirty="0">
              <a:latin typeface="Arial MT"/>
              <a:cs typeface="Arial MT"/>
            </a:endParaRPr>
          </a:p>
          <a:p>
            <a:pPr marL="12700" marR="5080">
              <a:lnSpc>
                <a:spcPct val="100000"/>
              </a:lnSpc>
            </a:pPr>
            <a:r>
              <a:rPr lang="en-US" sz="2000" spc="-5" dirty="0">
                <a:latin typeface="Arial MT"/>
                <a:cs typeface="Arial MT"/>
              </a:rPr>
              <a:t>The work here predicts the </a:t>
            </a:r>
            <a:r>
              <a:rPr lang="en-US" sz="2000" dirty="0">
                <a:latin typeface="Arial MT"/>
                <a:cs typeface="Arial MT"/>
              </a:rPr>
              <a:t>sales </a:t>
            </a:r>
            <a:r>
              <a:rPr lang="en-US" sz="2000" spc="-5" dirty="0">
                <a:latin typeface="Arial MT"/>
                <a:cs typeface="Arial MT"/>
              </a:rPr>
              <a:t>for </a:t>
            </a:r>
            <a:r>
              <a:rPr lang="en-US" sz="2000" dirty="0">
                <a:latin typeface="Arial MT"/>
                <a:cs typeface="Arial MT"/>
              </a:rPr>
              <a:t>a </a:t>
            </a:r>
            <a:r>
              <a:rPr lang="en-US" sz="2000" spc="-5" dirty="0">
                <a:latin typeface="Arial MT"/>
                <a:cs typeface="Arial MT"/>
              </a:rPr>
              <a:t>drug </a:t>
            </a:r>
            <a:r>
              <a:rPr lang="en-US" sz="2000" dirty="0">
                <a:latin typeface="Arial MT"/>
                <a:cs typeface="Arial MT"/>
              </a:rPr>
              <a:t>store chain </a:t>
            </a:r>
            <a:r>
              <a:rPr lang="en-US" sz="2000" spc="-5" dirty="0">
                <a:latin typeface="Arial MT"/>
                <a:cs typeface="Arial MT"/>
              </a:rPr>
              <a:t>in the European </a:t>
            </a:r>
            <a:r>
              <a:rPr lang="en-US" sz="2000" dirty="0">
                <a:latin typeface="Arial MT"/>
                <a:cs typeface="Arial MT"/>
              </a:rPr>
              <a:t>market </a:t>
            </a:r>
            <a:r>
              <a:rPr lang="en-US" sz="2000" spc="-5" dirty="0">
                <a:latin typeface="Arial MT"/>
                <a:cs typeface="Arial MT"/>
              </a:rPr>
              <a:t>for </a:t>
            </a:r>
            <a:r>
              <a:rPr lang="en-US" sz="2000" dirty="0">
                <a:latin typeface="Arial MT"/>
                <a:cs typeface="Arial MT"/>
              </a:rPr>
              <a:t>a </a:t>
            </a:r>
            <a:r>
              <a:rPr lang="en-US" sz="2000" spc="-5" dirty="0">
                <a:latin typeface="Arial MT"/>
                <a:cs typeface="Arial MT"/>
              </a:rPr>
              <a:t>time </a:t>
            </a:r>
            <a:r>
              <a:rPr lang="en-US" sz="2000" spc="-430" dirty="0">
                <a:latin typeface="Arial MT"/>
                <a:cs typeface="Arial MT"/>
              </a:rPr>
              <a:t> </a:t>
            </a:r>
            <a:r>
              <a:rPr lang="en-US" sz="2000" spc="-5" dirty="0">
                <a:latin typeface="Arial MT"/>
                <a:cs typeface="Arial MT"/>
              </a:rPr>
              <a:t>period</a:t>
            </a:r>
            <a:r>
              <a:rPr lang="en-US" sz="2000" spc="-10" dirty="0">
                <a:latin typeface="Arial MT"/>
                <a:cs typeface="Arial MT"/>
              </a:rPr>
              <a:t> </a:t>
            </a:r>
            <a:r>
              <a:rPr lang="en-US" sz="2000" spc="-5" dirty="0">
                <a:latin typeface="Arial MT"/>
                <a:cs typeface="Arial MT"/>
              </a:rPr>
              <a:t>of </a:t>
            </a:r>
            <a:r>
              <a:rPr lang="en-US" sz="2000" dirty="0">
                <a:latin typeface="Arial MT"/>
                <a:cs typeface="Arial MT"/>
              </a:rPr>
              <a:t>six</a:t>
            </a:r>
            <a:r>
              <a:rPr lang="en-US" sz="2000" spc="-10" dirty="0">
                <a:latin typeface="Arial MT"/>
                <a:cs typeface="Arial MT"/>
              </a:rPr>
              <a:t> </a:t>
            </a:r>
            <a:r>
              <a:rPr lang="en-US" sz="2000" spc="-5" dirty="0">
                <a:latin typeface="Arial MT"/>
                <a:cs typeface="Arial MT"/>
              </a:rPr>
              <a:t>weeks and</a:t>
            </a:r>
            <a:r>
              <a:rPr lang="en-US" sz="2000" spc="-10" dirty="0">
                <a:latin typeface="Arial MT"/>
                <a:cs typeface="Arial MT"/>
              </a:rPr>
              <a:t> </a:t>
            </a:r>
            <a:r>
              <a:rPr lang="en-US" sz="2000" dirty="0">
                <a:latin typeface="Arial MT"/>
                <a:cs typeface="Arial MT"/>
              </a:rPr>
              <a:t>compares</a:t>
            </a:r>
            <a:r>
              <a:rPr lang="en-US" sz="2000" spc="-5" dirty="0">
                <a:latin typeface="Arial MT"/>
                <a:cs typeface="Arial MT"/>
              </a:rPr>
              <a:t> the</a:t>
            </a:r>
            <a:r>
              <a:rPr lang="en-US" sz="2000" spc="-10" dirty="0">
                <a:latin typeface="Arial MT"/>
                <a:cs typeface="Arial MT"/>
              </a:rPr>
              <a:t> </a:t>
            </a:r>
            <a:r>
              <a:rPr lang="en-US" sz="2000" dirty="0">
                <a:latin typeface="Arial MT"/>
                <a:cs typeface="Arial MT"/>
              </a:rPr>
              <a:t>results</a:t>
            </a:r>
            <a:r>
              <a:rPr lang="en-US" sz="2000" spc="-5" dirty="0">
                <a:latin typeface="Arial MT"/>
                <a:cs typeface="Arial MT"/>
              </a:rPr>
              <a:t> of</a:t>
            </a:r>
            <a:r>
              <a:rPr lang="en-US" sz="2000" spc="-10" dirty="0">
                <a:latin typeface="Arial MT"/>
                <a:cs typeface="Arial MT"/>
              </a:rPr>
              <a:t> different</a:t>
            </a:r>
            <a:r>
              <a:rPr lang="en-US" sz="2000" spc="-5" dirty="0">
                <a:latin typeface="Arial MT"/>
                <a:cs typeface="Arial MT"/>
              </a:rPr>
              <a:t> </a:t>
            </a:r>
            <a:r>
              <a:rPr lang="en-US" sz="2000" dirty="0">
                <a:latin typeface="Arial MT"/>
                <a:cs typeface="Arial MT"/>
              </a:rPr>
              <a:t>machine</a:t>
            </a:r>
            <a:r>
              <a:rPr lang="en-US" sz="2000" spc="-10" dirty="0">
                <a:latin typeface="Arial MT"/>
                <a:cs typeface="Arial MT"/>
              </a:rPr>
              <a:t> </a:t>
            </a:r>
            <a:r>
              <a:rPr lang="en-US" sz="2000" spc="-5" dirty="0">
                <a:latin typeface="Arial MT"/>
                <a:cs typeface="Arial MT"/>
              </a:rPr>
              <a:t>learning algorithms.</a:t>
            </a:r>
            <a:endParaRPr lang="en-US" sz="2000" dirty="0">
              <a:latin typeface="Arial MT"/>
              <a:cs typeface="Arial MT"/>
            </a:endParaRPr>
          </a:p>
          <a:p>
            <a:endParaRPr lang="en-IN" dirty="0"/>
          </a:p>
        </p:txBody>
      </p:sp>
    </p:spTree>
    <p:extLst>
      <p:ext uri="{BB962C8B-B14F-4D97-AF65-F5344CB8AC3E}">
        <p14:creationId xmlns:p14="http://schemas.microsoft.com/office/powerpoint/2010/main" val="130013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1" name="Rectangle 4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2" name="Straight Connector 4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5" name="Rectangle 4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50" name="Rectangle 49">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1386A36-90FE-C25D-42C4-1F84D71F9253}"/>
              </a:ext>
            </a:extLst>
          </p:cNvPr>
          <p:cNvSpPr>
            <a:spLocks noGrp="1"/>
          </p:cNvSpPr>
          <p:nvPr>
            <p:ph type="title"/>
          </p:nvPr>
        </p:nvSpPr>
        <p:spPr>
          <a:xfrm>
            <a:off x="1406924" y="1398850"/>
            <a:ext cx="3282152" cy="2030150"/>
          </a:xfrm>
        </p:spPr>
        <p:txBody>
          <a:bodyPr vert="horz" lIns="91440" tIns="45720" rIns="91440" bIns="45720" rtlCol="0" anchor="b">
            <a:normAutofit/>
          </a:bodyPr>
          <a:lstStyle/>
          <a:p>
            <a:r>
              <a:rPr lang="en-US" sz="2800" b="0" i="0" kern="1200" cap="all" spc="390" baseline="0" dirty="0">
                <a:solidFill>
                  <a:schemeClr val="tx2"/>
                </a:solidFill>
                <a:effectLst/>
                <a:latin typeface="+mj-lt"/>
                <a:ea typeface="+mj-ea"/>
                <a:cs typeface="+mj-cs"/>
              </a:rPr>
              <a:t>Missing Values/Null Values</a:t>
            </a:r>
            <a:br>
              <a:rPr lang="en-US" sz="2800" b="0" i="0" kern="1200" cap="all" spc="390" baseline="0" dirty="0">
                <a:solidFill>
                  <a:schemeClr val="tx2"/>
                </a:solidFill>
                <a:effectLst/>
                <a:latin typeface="+mj-lt"/>
                <a:ea typeface="+mj-ea"/>
                <a:cs typeface="+mj-cs"/>
              </a:rPr>
            </a:br>
            <a:endParaRPr lang="en-US" sz="2800" kern="1200" cap="all" spc="390" baseline="0" dirty="0">
              <a:solidFill>
                <a:schemeClr val="tx2"/>
              </a:solidFill>
              <a:latin typeface="+mj-lt"/>
              <a:ea typeface="+mj-ea"/>
              <a:cs typeface="+mj-cs"/>
            </a:endParaRPr>
          </a:p>
        </p:txBody>
      </p:sp>
      <p:pic>
        <p:nvPicPr>
          <p:cNvPr id="5" name="Picture 4">
            <a:extLst>
              <a:ext uri="{FF2B5EF4-FFF2-40B4-BE49-F238E27FC236}">
                <a16:creationId xmlns:a16="http://schemas.microsoft.com/office/drawing/2014/main" id="{2A98E723-75B8-41B6-E621-3795CB1F393F}"/>
              </a:ext>
            </a:extLst>
          </p:cNvPr>
          <p:cNvPicPr>
            <a:picLocks noChangeAspect="1"/>
          </p:cNvPicPr>
          <p:nvPr/>
        </p:nvPicPr>
        <p:blipFill>
          <a:blip r:embed="rId2"/>
          <a:stretch>
            <a:fillRect/>
          </a:stretch>
        </p:blipFill>
        <p:spPr>
          <a:xfrm>
            <a:off x="6475205" y="723900"/>
            <a:ext cx="4800379" cy="5410200"/>
          </a:xfrm>
          <a:prstGeom prst="rect">
            <a:avLst/>
          </a:prstGeom>
        </p:spPr>
      </p:pic>
    </p:spTree>
    <p:extLst>
      <p:ext uri="{BB962C8B-B14F-4D97-AF65-F5344CB8AC3E}">
        <p14:creationId xmlns:p14="http://schemas.microsoft.com/office/powerpoint/2010/main" val="83975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C401B-FB0E-900C-9462-FC0B6379A039}"/>
              </a:ext>
            </a:extLst>
          </p:cNvPr>
          <p:cNvSpPr>
            <a:spLocks noGrp="1"/>
          </p:cNvSpPr>
          <p:nvPr>
            <p:ph type="title"/>
          </p:nvPr>
        </p:nvSpPr>
        <p:spPr>
          <a:xfrm>
            <a:off x="6042995" y="870603"/>
            <a:ext cx="5129972" cy="1288825"/>
          </a:xfrm>
        </p:spPr>
        <p:txBody>
          <a:bodyPr anchor="b">
            <a:normAutofit/>
          </a:bodyPr>
          <a:lstStyle/>
          <a:p>
            <a:pPr algn="ctr"/>
            <a:r>
              <a:rPr lang="en-IN" b="1" i="1">
                <a:effectLst/>
                <a:latin typeface="Roboto" panose="02000000000000000000" pitchFamily="2" charset="0"/>
              </a:rPr>
              <a:t>Data Wrangling</a:t>
            </a:r>
            <a:br>
              <a:rPr lang="en-IN" b="0" i="0">
                <a:effectLst/>
                <a:latin typeface="Roboto" panose="02000000000000000000" pitchFamily="2" charset="0"/>
              </a:rPr>
            </a:br>
            <a:endParaRPr lang="en-IN"/>
          </a:p>
        </p:txBody>
      </p:sp>
      <p:pic>
        <p:nvPicPr>
          <p:cNvPr id="5" name="Picture 4">
            <a:extLst>
              <a:ext uri="{FF2B5EF4-FFF2-40B4-BE49-F238E27FC236}">
                <a16:creationId xmlns:a16="http://schemas.microsoft.com/office/drawing/2014/main" id="{D9B4A91D-C391-4947-C1AA-68F5897FF943}"/>
              </a:ext>
            </a:extLst>
          </p:cNvPr>
          <p:cNvPicPr>
            <a:picLocks noChangeAspect="1"/>
          </p:cNvPicPr>
          <p:nvPr/>
        </p:nvPicPr>
        <p:blipFill>
          <a:blip r:embed="rId2"/>
          <a:stretch>
            <a:fillRect/>
          </a:stretch>
        </p:blipFill>
        <p:spPr>
          <a:xfrm>
            <a:off x="1165650" y="1857369"/>
            <a:ext cx="4395946" cy="4132189"/>
          </a:xfrm>
          <a:prstGeom prst="rect">
            <a:avLst/>
          </a:prstGeom>
        </p:spPr>
      </p:pic>
      <p:grpSp>
        <p:nvGrpSpPr>
          <p:cNvPr id="34" name="Group 33">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58" name="Rectangle 57">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6" name="Straight Connector 35">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3" name="Content Placeholder 2">
            <a:extLst>
              <a:ext uri="{FF2B5EF4-FFF2-40B4-BE49-F238E27FC236}">
                <a16:creationId xmlns:a16="http://schemas.microsoft.com/office/drawing/2014/main" id="{EA4D0144-F0ED-28E9-4E43-98EFF594DA76}"/>
              </a:ext>
            </a:extLst>
          </p:cNvPr>
          <p:cNvGraphicFramePr>
            <a:graphicFrameLocks noGrp="1"/>
          </p:cNvGraphicFramePr>
          <p:nvPr>
            <p:ph idx="1"/>
            <p:extLst>
              <p:ext uri="{D42A27DB-BD31-4B8C-83A1-F6EECF244321}">
                <p14:modId xmlns:p14="http://schemas.microsoft.com/office/powerpoint/2010/main" val="4291641557"/>
              </p:ext>
            </p:extLst>
          </p:nvPr>
        </p:nvGraphicFramePr>
        <p:xfrm>
          <a:off x="6125052" y="2478581"/>
          <a:ext cx="4965859" cy="3028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5305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3AE9-557C-D900-A739-A58627192C52}"/>
              </a:ext>
            </a:extLst>
          </p:cNvPr>
          <p:cNvSpPr>
            <a:spLocks noGrp="1"/>
          </p:cNvSpPr>
          <p:nvPr>
            <p:ph type="title"/>
          </p:nvPr>
        </p:nvSpPr>
        <p:spPr>
          <a:xfrm>
            <a:off x="279192" y="-370382"/>
            <a:ext cx="10134600" cy="1288489"/>
          </a:xfrm>
        </p:spPr>
        <p:txBody>
          <a:bodyPr/>
          <a:lstStyle/>
          <a:p>
            <a:r>
              <a:rPr lang="en-IN" spc="-5" dirty="0"/>
              <a:t>Data</a:t>
            </a:r>
            <a:r>
              <a:rPr lang="en-IN" spc="-85" dirty="0"/>
              <a:t> </a:t>
            </a:r>
            <a:r>
              <a:rPr lang="en-IN" spc="-5" dirty="0"/>
              <a:t>Summary</a:t>
            </a:r>
            <a:endParaRPr lang="en-IN" dirty="0"/>
          </a:p>
        </p:txBody>
      </p:sp>
      <p:sp>
        <p:nvSpPr>
          <p:cNvPr id="3" name="Content Placeholder 2">
            <a:extLst>
              <a:ext uri="{FF2B5EF4-FFF2-40B4-BE49-F238E27FC236}">
                <a16:creationId xmlns:a16="http://schemas.microsoft.com/office/drawing/2014/main" id="{8A522986-CFE5-6C97-1F6D-87527AD9278E}"/>
              </a:ext>
            </a:extLst>
          </p:cNvPr>
          <p:cNvSpPr>
            <a:spLocks noGrp="1"/>
          </p:cNvSpPr>
          <p:nvPr>
            <p:ph idx="1"/>
          </p:nvPr>
        </p:nvSpPr>
        <p:spPr>
          <a:xfrm>
            <a:off x="534024" y="1037641"/>
            <a:ext cx="10134600" cy="3969342"/>
          </a:xfrm>
        </p:spPr>
        <p:txBody>
          <a:bodyPr>
            <a:normAutofit fontScale="25000" lnSpcReduction="20000"/>
          </a:bodyPr>
          <a:lstStyle/>
          <a:p>
            <a:pPr marL="340995" indent="-328295">
              <a:lnSpc>
                <a:spcPct val="100000"/>
              </a:lnSpc>
              <a:spcBef>
                <a:spcPts val="100"/>
              </a:spcBef>
              <a:buFont typeface="Arial MT"/>
              <a:buChar char="●"/>
              <a:tabLst>
                <a:tab pos="340360" algn="l"/>
                <a:tab pos="340995" algn="l"/>
              </a:tabLst>
            </a:pPr>
            <a:r>
              <a:rPr lang="en-US" sz="5600" b="1" spc="-5" dirty="0">
                <a:latin typeface="Arial"/>
                <a:cs typeface="Arial"/>
              </a:rPr>
              <a:t>Id</a:t>
            </a:r>
            <a:r>
              <a:rPr lang="en-US" sz="5600" b="1" spc="-10" dirty="0">
                <a:latin typeface="Arial"/>
                <a:cs typeface="Arial"/>
              </a:rPr>
              <a:t> </a:t>
            </a:r>
            <a:r>
              <a:rPr lang="en-US" sz="5600" b="1" dirty="0">
                <a:latin typeface="Arial"/>
                <a:cs typeface="Arial"/>
              </a:rPr>
              <a:t>-</a:t>
            </a:r>
            <a:r>
              <a:rPr lang="en-US" sz="5600" b="1" spc="-5" dirty="0">
                <a:latin typeface="Arial"/>
                <a:cs typeface="Arial"/>
              </a:rPr>
              <a:t> </a:t>
            </a:r>
            <a:r>
              <a:rPr lang="en-US" sz="5600" spc="-5" dirty="0">
                <a:latin typeface="Arial MT"/>
                <a:cs typeface="Arial MT"/>
              </a:rPr>
              <a:t>an</a:t>
            </a:r>
            <a:r>
              <a:rPr lang="en-US" sz="5600" spc="-10" dirty="0">
                <a:latin typeface="Arial MT"/>
                <a:cs typeface="Arial MT"/>
              </a:rPr>
              <a:t> </a:t>
            </a:r>
            <a:r>
              <a:rPr lang="en-US" sz="5600" spc="-5" dirty="0">
                <a:latin typeface="Arial MT"/>
                <a:cs typeface="Arial MT"/>
              </a:rPr>
              <a:t>Id</a:t>
            </a:r>
            <a:r>
              <a:rPr lang="en-US" sz="5600" spc="-10" dirty="0">
                <a:latin typeface="Arial MT"/>
                <a:cs typeface="Arial MT"/>
              </a:rPr>
              <a:t> </a:t>
            </a:r>
            <a:r>
              <a:rPr lang="en-US" sz="5600" spc="-5" dirty="0">
                <a:latin typeface="Arial MT"/>
                <a:cs typeface="Arial MT"/>
              </a:rPr>
              <a:t>that</a:t>
            </a:r>
            <a:r>
              <a:rPr lang="en-US" sz="5600" spc="-10" dirty="0">
                <a:latin typeface="Arial MT"/>
                <a:cs typeface="Arial MT"/>
              </a:rPr>
              <a:t> </a:t>
            </a:r>
            <a:r>
              <a:rPr lang="en-US" sz="5600" dirty="0">
                <a:latin typeface="Arial MT"/>
                <a:cs typeface="Arial MT"/>
              </a:rPr>
              <a:t>represents</a:t>
            </a:r>
            <a:r>
              <a:rPr lang="en-US" sz="5600" spc="-10" dirty="0">
                <a:latin typeface="Arial MT"/>
                <a:cs typeface="Arial MT"/>
              </a:rPr>
              <a:t> </a:t>
            </a:r>
            <a:r>
              <a:rPr lang="en-US" sz="5600" dirty="0">
                <a:latin typeface="Arial MT"/>
                <a:cs typeface="Arial MT"/>
              </a:rPr>
              <a:t>a</a:t>
            </a:r>
            <a:r>
              <a:rPr lang="en-US" sz="5600" spc="-10" dirty="0">
                <a:latin typeface="Arial MT"/>
                <a:cs typeface="Arial MT"/>
              </a:rPr>
              <a:t> </a:t>
            </a:r>
            <a:r>
              <a:rPr lang="en-US" sz="5600" dirty="0">
                <a:latin typeface="Arial MT"/>
                <a:cs typeface="Arial MT"/>
              </a:rPr>
              <a:t>(Store,</a:t>
            </a:r>
            <a:r>
              <a:rPr lang="en-US" sz="5600" spc="-10" dirty="0">
                <a:latin typeface="Arial MT"/>
                <a:cs typeface="Arial MT"/>
              </a:rPr>
              <a:t> </a:t>
            </a:r>
            <a:r>
              <a:rPr lang="en-US" sz="5600" spc="-5" dirty="0">
                <a:latin typeface="Arial MT"/>
                <a:cs typeface="Arial MT"/>
              </a:rPr>
              <a:t>Date)</a:t>
            </a:r>
            <a:r>
              <a:rPr lang="en-US" sz="5600" spc="-10" dirty="0">
                <a:latin typeface="Arial MT"/>
                <a:cs typeface="Arial MT"/>
              </a:rPr>
              <a:t> </a:t>
            </a:r>
            <a:r>
              <a:rPr lang="en-US" sz="5600" spc="-5" dirty="0">
                <a:latin typeface="Arial MT"/>
                <a:cs typeface="Arial MT"/>
              </a:rPr>
              <a:t>duple</a:t>
            </a:r>
            <a:r>
              <a:rPr lang="en-US" sz="5600" spc="-10" dirty="0">
                <a:latin typeface="Arial MT"/>
                <a:cs typeface="Arial MT"/>
              </a:rPr>
              <a:t> </a:t>
            </a:r>
            <a:r>
              <a:rPr lang="en-US" sz="5600" spc="-5" dirty="0">
                <a:latin typeface="Arial MT"/>
                <a:cs typeface="Arial MT"/>
              </a:rPr>
              <a:t>within the</a:t>
            </a:r>
            <a:r>
              <a:rPr lang="en-US" sz="5600" spc="-10" dirty="0">
                <a:latin typeface="Arial MT"/>
                <a:cs typeface="Arial MT"/>
              </a:rPr>
              <a:t> </a:t>
            </a:r>
            <a:r>
              <a:rPr lang="en-US" sz="5600" dirty="0">
                <a:latin typeface="Arial MT"/>
                <a:cs typeface="Arial MT"/>
              </a:rPr>
              <a:t>set</a:t>
            </a:r>
          </a:p>
          <a:p>
            <a:pPr marL="340995" indent="-328295">
              <a:lnSpc>
                <a:spcPct val="100000"/>
              </a:lnSpc>
              <a:buFont typeface="Arial MT"/>
              <a:buChar char="●"/>
              <a:tabLst>
                <a:tab pos="340360" algn="l"/>
                <a:tab pos="340995" algn="l"/>
              </a:tabLst>
            </a:pPr>
            <a:r>
              <a:rPr lang="en-US" sz="5600" b="1" spc="-5" dirty="0">
                <a:latin typeface="Arial"/>
                <a:cs typeface="Arial"/>
              </a:rPr>
              <a:t>Store</a:t>
            </a:r>
            <a:r>
              <a:rPr lang="en-US" sz="5600" b="1" spc="-15" dirty="0">
                <a:latin typeface="Arial"/>
                <a:cs typeface="Arial"/>
              </a:rPr>
              <a:t> </a:t>
            </a:r>
            <a:r>
              <a:rPr lang="en-US" sz="5600" b="1" dirty="0">
                <a:latin typeface="Arial"/>
                <a:cs typeface="Arial"/>
              </a:rPr>
              <a:t>- </a:t>
            </a:r>
            <a:r>
              <a:rPr lang="en-US" sz="5600" dirty="0">
                <a:latin typeface="Arial MT"/>
                <a:cs typeface="Arial MT"/>
              </a:rPr>
              <a:t>a</a:t>
            </a:r>
            <a:r>
              <a:rPr lang="en-US" sz="5600" spc="-15" dirty="0">
                <a:latin typeface="Arial MT"/>
                <a:cs typeface="Arial MT"/>
              </a:rPr>
              <a:t> </a:t>
            </a:r>
            <a:r>
              <a:rPr lang="en-US" sz="5600" spc="-5" dirty="0">
                <a:latin typeface="Arial MT"/>
                <a:cs typeface="Arial MT"/>
              </a:rPr>
              <a:t>unique</a:t>
            </a:r>
            <a:r>
              <a:rPr lang="en-US" sz="5600" spc="-15" dirty="0">
                <a:latin typeface="Arial MT"/>
                <a:cs typeface="Arial MT"/>
              </a:rPr>
              <a:t> </a:t>
            </a:r>
            <a:r>
              <a:rPr lang="en-US" sz="5600" spc="-5" dirty="0">
                <a:latin typeface="Arial MT"/>
                <a:cs typeface="Arial MT"/>
              </a:rPr>
              <a:t>Id</a:t>
            </a:r>
            <a:r>
              <a:rPr lang="en-US" sz="5600" spc="-15" dirty="0">
                <a:latin typeface="Arial MT"/>
                <a:cs typeface="Arial MT"/>
              </a:rPr>
              <a:t> </a:t>
            </a:r>
            <a:r>
              <a:rPr lang="en-US" sz="5600" spc="-5" dirty="0">
                <a:latin typeface="Arial MT"/>
                <a:cs typeface="Arial MT"/>
              </a:rPr>
              <a:t>for</a:t>
            </a:r>
            <a:r>
              <a:rPr lang="en-US" sz="5600" spc="-10" dirty="0">
                <a:latin typeface="Arial MT"/>
                <a:cs typeface="Arial MT"/>
              </a:rPr>
              <a:t> </a:t>
            </a:r>
            <a:r>
              <a:rPr lang="en-US" sz="5600" spc="-5" dirty="0">
                <a:latin typeface="Arial MT"/>
                <a:cs typeface="Arial MT"/>
              </a:rPr>
              <a:t>each</a:t>
            </a:r>
            <a:r>
              <a:rPr lang="en-US" sz="5600" spc="-15" dirty="0">
                <a:latin typeface="Arial MT"/>
                <a:cs typeface="Arial MT"/>
              </a:rPr>
              <a:t> </a:t>
            </a:r>
            <a:r>
              <a:rPr lang="en-US" sz="5600" dirty="0">
                <a:latin typeface="Arial MT"/>
                <a:cs typeface="Arial MT"/>
              </a:rPr>
              <a:t>store</a:t>
            </a:r>
          </a:p>
          <a:p>
            <a:pPr marL="340995" indent="-328295">
              <a:lnSpc>
                <a:spcPct val="100000"/>
              </a:lnSpc>
              <a:buFont typeface="Arial MT"/>
              <a:buChar char="●"/>
              <a:tabLst>
                <a:tab pos="340360" algn="l"/>
                <a:tab pos="340995" algn="l"/>
              </a:tabLst>
            </a:pPr>
            <a:r>
              <a:rPr lang="en-US" sz="5600" b="1" spc="-5" dirty="0">
                <a:latin typeface="Arial"/>
                <a:cs typeface="Arial"/>
              </a:rPr>
              <a:t>Sales</a:t>
            </a:r>
            <a:r>
              <a:rPr lang="en-US" sz="5600" b="1" spc="-10" dirty="0">
                <a:latin typeface="Arial"/>
                <a:cs typeface="Arial"/>
              </a:rPr>
              <a:t> </a:t>
            </a:r>
            <a:r>
              <a:rPr lang="en-US" sz="5600" b="1" dirty="0">
                <a:latin typeface="Arial"/>
                <a:cs typeface="Arial"/>
              </a:rPr>
              <a:t>-</a:t>
            </a:r>
            <a:r>
              <a:rPr lang="en-US" sz="5600" b="1" spc="10" dirty="0">
                <a:latin typeface="Arial"/>
                <a:cs typeface="Arial"/>
              </a:rPr>
              <a:t> </a:t>
            </a:r>
            <a:r>
              <a:rPr lang="en-US" sz="5600" spc="-5" dirty="0">
                <a:latin typeface="Arial MT"/>
                <a:cs typeface="Arial MT"/>
              </a:rPr>
              <a:t>the</a:t>
            </a:r>
            <a:r>
              <a:rPr lang="en-US" sz="5600" spc="-10" dirty="0">
                <a:latin typeface="Arial MT"/>
                <a:cs typeface="Arial MT"/>
              </a:rPr>
              <a:t> </a:t>
            </a:r>
            <a:r>
              <a:rPr lang="en-US" sz="5600" spc="-5" dirty="0">
                <a:latin typeface="Arial MT"/>
                <a:cs typeface="Arial MT"/>
              </a:rPr>
              <a:t>turnover for</a:t>
            </a:r>
            <a:r>
              <a:rPr lang="en-US" sz="5600" spc="-10" dirty="0">
                <a:latin typeface="Arial MT"/>
                <a:cs typeface="Arial MT"/>
              </a:rPr>
              <a:t> </a:t>
            </a:r>
            <a:r>
              <a:rPr lang="en-US" sz="5600" spc="-5" dirty="0">
                <a:latin typeface="Arial MT"/>
                <a:cs typeface="Arial MT"/>
              </a:rPr>
              <a:t>any given</a:t>
            </a:r>
            <a:r>
              <a:rPr lang="en-US" sz="5600" spc="-10" dirty="0">
                <a:latin typeface="Arial MT"/>
                <a:cs typeface="Arial MT"/>
              </a:rPr>
              <a:t> </a:t>
            </a:r>
            <a:r>
              <a:rPr lang="en-US" sz="5600" spc="-5" dirty="0">
                <a:latin typeface="Arial MT"/>
                <a:cs typeface="Arial MT"/>
              </a:rPr>
              <a:t>day </a:t>
            </a:r>
            <a:r>
              <a:rPr lang="en-US" sz="5600" dirty="0">
                <a:latin typeface="Arial MT"/>
                <a:cs typeface="Arial MT"/>
              </a:rPr>
              <a:t>(Dependent</a:t>
            </a:r>
            <a:r>
              <a:rPr lang="en-US" sz="5600" spc="-10" dirty="0">
                <a:latin typeface="Arial MT"/>
                <a:cs typeface="Arial MT"/>
              </a:rPr>
              <a:t> </a:t>
            </a:r>
            <a:r>
              <a:rPr lang="en-US" sz="5600" spc="-20" dirty="0">
                <a:latin typeface="Arial MT"/>
                <a:cs typeface="Arial MT"/>
              </a:rPr>
              <a:t>Variable)</a:t>
            </a:r>
            <a:endParaRPr lang="en-US" sz="5600" dirty="0">
              <a:latin typeface="Arial MT"/>
              <a:cs typeface="Arial MT"/>
            </a:endParaRPr>
          </a:p>
          <a:p>
            <a:pPr marL="340995" indent="-328295">
              <a:lnSpc>
                <a:spcPct val="100000"/>
              </a:lnSpc>
              <a:buFont typeface="Arial MT"/>
              <a:buChar char="●"/>
              <a:tabLst>
                <a:tab pos="340360" algn="l"/>
                <a:tab pos="340995" algn="l"/>
              </a:tabLst>
            </a:pPr>
            <a:r>
              <a:rPr lang="en-US" sz="5600" b="1" spc="-5" dirty="0">
                <a:latin typeface="Arial"/>
                <a:cs typeface="Arial"/>
              </a:rPr>
              <a:t>Customers</a:t>
            </a:r>
            <a:r>
              <a:rPr lang="en-US" sz="5600" b="1" spc="-15" dirty="0">
                <a:latin typeface="Arial"/>
                <a:cs typeface="Arial"/>
              </a:rPr>
              <a:t> </a:t>
            </a:r>
            <a:r>
              <a:rPr lang="en-US" sz="5600" b="1" dirty="0">
                <a:latin typeface="Arial"/>
                <a:cs typeface="Arial"/>
              </a:rPr>
              <a:t>-</a:t>
            </a:r>
            <a:r>
              <a:rPr lang="en-US" sz="5600" b="1" spc="-5" dirty="0">
                <a:latin typeface="Arial"/>
                <a:cs typeface="Arial"/>
              </a:rPr>
              <a:t> </a:t>
            </a:r>
            <a:r>
              <a:rPr lang="en-US" sz="5600" spc="-5" dirty="0">
                <a:latin typeface="Arial MT"/>
                <a:cs typeface="Arial MT"/>
              </a:rPr>
              <a:t>the</a:t>
            </a:r>
            <a:r>
              <a:rPr lang="en-US" sz="5600" spc="-15" dirty="0">
                <a:latin typeface="Arial MT"/>
                <a:cs typeface="Arial MT"/>
              </a:rPr>
              <a:t> </a:t>
            </a:r>
            <a:r>
              <a:rPr lang="en-US" sz="5600" spc="-5" dirty="0">
                <a:latin typeface="Arial MT"/>
                <a:cs typeface="Arial MT"/>
              </a:rPr>
              <a:t>number</a:t>
            </a:r>
            <a:r>
              <a:rPr lang="en-US" sz="5600" spc="-10" dirty="0">
                <a:latin typeface="Arial MT"/>
                <a:cs typeface="Arial MT"/>
              </a:rPr>
              <a:t> </a:t>
            </a:r>
            <a:r>
              <a:rPr lang="en-US" sz="5600" spc="-5" dirty="0">
                <a:latin typeface="Arial MT"/>
                <a:cs typeface="Arial MT"/>
              </a:rPr>
              <a:t>of</a:t>
            </a:r>
            <a:r>
              <a:rPr lang="en-US" sz="5600" spc="-10" dirty="0">
                <a:latin typeface="Arial MT"/>
                <a:cs typeface="Arial MT"/>
              </a:rPr>
              <a:t> </a:t>
            </a:r>
            <a:r>
              <a:rPr lang="en-US" sz="5600" dirty="0">
                <a:latin typeface="Arial MT"/>
                <a:cs typeface="Arial MT"/>
              </a:rPr>
              <a:t>customers</a:t>
            </a:r>
            <a:r>
              <a:rPr lang="en-US" sz="5600" spc="-15" dirty="0">
                <a:latin typeface="Arial MT"/>
                <a:cs typeface="Arial MT"/>
              </a:rPr>
              <a:t> </a:t>
            </a:r>
            <a:r>
              <a:rPr lang="en-US" sz="5600" spc="-5" dirty="0">
                <a:latin typeface="Arial MT"/>
                <a:cs typeface="Arial MT"/>
              </a:rPr>
              <a:t>on</a:t>
            </a:r>
            <a:r>
              <a:rPr lang="en-US" sz="5600" spc="-10" dirty="0">
                <a:latin typeface="Arial MT"/>
                <a:cs typeface="Arial MT"/>
              </a:rPr>
              <a:t> </a:t>
            </a:r>
            <a:r>
              <a:rPr lang="en-US" sz="5600" dirty="0">
                <a:latin typeface="Arial MT"/>
                <a:cs typeface="Arial MT"/>
              </a:rPr>
              <a:t>a</a:t>
            </a:r>
            <a:r>
              <a:rPr lang="en-US" sz="5600" spc="-10" dirty="0">
                <a:latin typeface="Arial MT"/>
                <a:cs typeface="Arial MT"/>
              </a:rPr>
              <a:t> </a:t>
            </a:r>
            <a:r>
              <a:rPr lang="en-US" sz="5600" spc="-5" dirty="0">
                <a:latin typeface="Arial MT"/>
                <a:cs typeface="Arial MT"/>
              </a:rPr>
              <a:t>given</a:t>
            </a:r>
            <a:r>
              <a:rPr lang="en-US" sz="5600" spc="-15" dirty="0">
                <a:latin typeface="Arial MT"/>
                <a:cs typeface="Arial MT"/>
              </a:rPr>
              <a:t> </a:t>
            </a:r>
            <a:r>
              <a:rPr lang="en-US" sz="5600" spc="-5" dirty="0">
                <a:latin typeface="Arial MT"/>
                <a:cs typeface="Arial MT"/>
              </a:rPr>
              <a:t>day</a:t>
            </a:r>
            <a:endParaRPr lang="en-US" sz="5600" dirty="0">
              <a:latin typeface="Arial MT"/>
              <a:cs typeface="Arial MT"/>
            </a:endParaRPr>
          </a:p>
          <a:p>
            <a:pPr marL="340995" indent="-328295">
              <a:lnSpc>
                <a:spcPct val="100000"/>
              </a:lnSpc>
              <a:buFont typeface="Arial MT"/>
              <a:buChar char="●"/>
              <a:tabLst>
                <a:tab pos="340360" algn="l"/>
                <a:tab pos="340995" algn="l"/>
              </a:tabLst>
            </a:pPr>
            <a:r>
              <a:rPr lang="en-US" sz="5600" b="1" spc="-5" dirty="0">
                <a:latin typeface="Arial"/>
                <a:cs typeface="Arial"/>
              </a:rPr>
              <a:t>Open</a:t>
            </a:r>
            <a:r>
              <a:rPr lang="en-US" sz="5600" b="1" spc="-10" dirty="0">
                <a:latin typeface="Arial"/>
                <a:cs typeface="Arial"/>
              </a:rPr>
              <a:t> </a:t>
            </a:r>
            <a:r>
              <a:rPr lang="en-US" sz="5600" b="1" dirty="0">
                <a:latin typeface="Arial"/>
                <a:cs typeface="Arial"/>
              </a:rPr>
              <a:t>- </a:t>
            </a:r>
            <a:r>
              <a:rPr lang="en-US" sz="5600" spc="-5" dirty="0">
                <a:latin typeface="Arial MT"/>
                <a:cs typeface="Arial MT"/>
              </a:rPr>
              <a:t>an</a:t>
            </a:r>
            <a:r>
              <a:rPr lang="en-US" sz="5600" spc="-10" dirty="0">
                <a:latin typeface="Arial MT"/>
                <a:cs typeface="Arial MT"/>
              </a:rPr>
              <a:t> </a:t>
            </a:r>
            <a:r>
              <a:rPr lang="en-US" sz="5600" spc="-5" dirty="0">
                <a:latin typeface="Arial MT"/>
                <a:cs typeface="Arial MT"/>
              </a:rPr>
              <a:t>indicator for</a:t>
            </a:r>
            <a:r>
              <a:rPr lang="en-US" sz="5600" spc="-10" dirty="0">
                <a:latin typeface="Arial MT"/>
                <a:cs typeface="Arial MT"/>
              </a:rPr>
              <a:t> </a:t>
            </a:r>
            <a:r>
              <a:rPr lang="en-US" sz="5600" spc="-5" dirty="0">
                <a:latin typeface="Arial MT"/>
                <a:cs typeface="Arial MT"/>
              </a:rPr>
              <a:t>whether</a:t>
            </a:r>
            <a:r>
              <a:rPr lang="en-US" sz="5600" spc="-10" dirty="0">
                <a:latin typeface="Arial MT"/>
                <a:cs typeface="Arial MT"/>
              </a:rPr>
              <a:t> </a:t>
            </a:r>
            <a:r>
              <a:rPr lang="en-US" sz="5600" spc="-5" dirty="0">
                <a:latin typeface="Arial MT"/>
                <a:cs typeface="Arial MT"/>
              </a:rPr>
              <a:t>the</a:t>
            </a:r>
            <a:r>
              <a:rPr lang="en-US" sz="5600" spc="-10" dirty="0">
                <a:latin typeface="Arial MT"/>
                <a:cs typeface="Arial MT"/>
              </a:rPr>
              <a:t> </a:t>
            </a:r>
            <a:r>
              <a:rPr lang="en-US" sz="5600" dirty="0">
                <a:latin typeface="Arial MT"/>
                <a:cs typeface="Arial MT"/>
              </a:rPr>
              <a:t>store</a:t>
            </a:r>
            <a:r>
              <a:rPr lang="en-US" sz="5600" spc="-5" dirty="0">
                <a:latin typeface="Arial MT"/>
                <a:cs typeface="Arial MT"/>
              </a:rPr>
              <a:t> was</a:t>
            </a:r>
            <a:r>
              <a:rPr lang="en-US" sz="5600" spc="-10" dirty="0">
                <a:latin typeface="Arial MT"/>
                <a:cs typeface="Arial MT"/>
              </a:rPr>
              <a:t> </a:t>
            </a:r>
            <a:r>
              <a:rPr lang="en-US" sz="5600" spc="-5" dirty="0">
                <a:latin typeface="Arial MT"/>
                <a:cs typeface="Arial MT"/>
              </a:rPr>
              <a:t>open:</a:t>
            </a:r>
            <a:r>
              <a:rPr lang="en-US" sz="5600" spc="-10" dirty="0">
                <a:latin typeface="Arial MT"/>
                <a:cs typeface="Arial MT"/>
              </a:rPr>
              <a:t> </a:t>
            </a:r>
            <a:r>
              <a:rPr lang="en-US" sz="5600" dirty="0">
                <a:latin typeface="Arial MT"/>
                <a:cs typeface="Arial MT"/>
              </a:rPr>
              <a:t>0</a:t>
            </a:r>
            <a:r>
              <a:rPr lang="en-US" sz="5600" spc="-10" dirty="0">
                <a:latin typeface="Arial MT"/>
                <a:cs typeface="Arial MT"/>
              </a:rPr>
              <a:t> </a:t>
            </a:r>
            <a:r>
              <a:rPr lang="en-US" sz="5600" dirty="0">
                <a:latin typeface="Arial MT"/>
                <a:cs typeface="Arial MT"/>
              </a:rPr>
              <a:t>=</a:t>
            </a:r>
            <a:r>
              <a:rPr lang="en-US" sz="5600" spc="-5" dirty="0">
                <a:latin typeface="Arial MT"/>
                <a:cs typeface="Arial MT"/>
              </a:rPr>
              <a:t> </a:t>
            </a:r>
            <a:r>
              <a:rPr lang="en-US" sz="5600" dirty="0">
                <a:latin typeface="Arial MT"/>
                <a:cs typeface="Arial MT"/>
              </a:rPr>
              <a:t>closed,</a:t>
            </a:r>
            <a:r>
              <a:rPr lang="en-US" sz="5600" spc="-10" dirty="0">
                <a:latin typeface="Arial MT"/>
                <a:cs typeface="Arial MT"/>
              </a:rPr>
              <a:t> </a:t>
            </a:r>
            <a:r>
              <a:rPr lang="en-US" sz="5600" dirty="0">
                <a:latin typeface="Arial MT"/>
                <a:cs typeface="Arial MT"/>
              </a:rPr>
              <a:t>1</a:t>
            </a:r>
            <a:r>
              <a:rPr lang="en-US" sz="5600" spc="-10" dirty="0">
                <a:latin typeface="Arial MT"/>
                <a:cs typeface="Arial MT"/>
              </a:rPr>
              <a:t> </a:t>
            </a:r>
            <a:r>
              <a:rPr lang="en-US" sz="5600" dirty="0">
                <a:latin typeface="Arial MT"/>
                <a:cs typeface="Arial MT"/>
              </a:rPr>
              <a:t>=</a:t>
            </a:r>
            <a:r>
              <a:rPr lang="en-US" sz="5600" spc="-10" dirty="0">
                <a:latin typeface="Arial MT"/>
                <a:cs typeface="Arial MT"/>
              </a:rPr>
              <a:t> </a:t>
            </a:r>
            <a:r>
              <a:rPr lang="en-US" sz="5600" spc="-5" dirty="0">
                <a:latin typeface="Arial MT"/>
                <a:cs typeface="Arial MT"/>
              </a:rPr>
              <a:t>open</a:t>
            </a:r>
            <a:endParaRPr lang="en-US" sz="5600" dirty="0">
              <a:latin typeface="Arial MT"/>
              <a:cs typeface="Arial MT"/>
            </a:endParaRPr>
          </a:p>
          <a:p>
            <a:pPr marL="340360" marR="5080" indent="-328295">
              <a:lnSpc>
                <a:spcPct val="100000"/>
              </a:lnSpc>
              <a:buFont typeface="Arial MT"/>
              <a:buChar char="●"/>
              <a:tabLst>
                <a:tab pos="340360" algn="l"/>
                <a:tab pos="340995" algn="l"/>
              </a:tabLst>
            </a:pPr>
            <a:r>
              <a:rPr lang="en-US" sz="5600" b="1" spc="-5" dirty="0" err="1">
                <a:latin typeface="Arial"/>
                <a:cs typeface="Arial"/>
              </a:rPr>
              <a:t>StateHoliday</a:t>
            </a:r>
            <a:r>
              <a:rPr lang="en-US" sz="5600" b="1" spc="-5" dirty="0">
                <a:latin typeface="Arial"/>
                <a:cs typeface="Arial"/>
              </a:rPr>
              <a:t> </a:t>
            </a:r>
            <a:r>
              <a:rPr lang="en-US" sz="5600" b="1" dirty="0">
                <a:latin typeface="Arial"/>
                <a:cs typeface="Arial"/>
              </a:rPr>
              <a:t>- </a:t>
            </a:r>
            <a:r>
              <a:rPr lang="en-US" sz="5600" spc="-5" dirty="0">
                <a:latin typeface="Arial MT"/>
                <a:cs typeface="Arial MT"/>
              </a:rPr>
              <a:t>indicates </a:t>
            </a:r>
            <a:r>
              <a:rPr lang="en-US" sz="5600" dirty="0">
                <a:latin typeface="Arial MT"/>
                <a:cs typeface="Arial MT"/>
              </a:rPr>
              <a:t>a state </a:t>
            </a:r>
            <a:r>
              <a:rPr lang="en-US" sz="5600" spc="-20" dirty="0">
                <a:latin typeface="Arial MT"/>
                <a:cs typeface="Arial MT"/>
              </a:rPr>
              <a:t>holiday. </a:t>
            </a:r>
            <a:r>
              <a:rPr lang="en-US" sz="5600" spc="-5" dirty="0">
                <a:latin typeface="Arial MT"/>
                <a:cs typeface="Arial MT"/>
              </a:rPr>
              <a:t>Normally all </a:t>
            </a:r>
            <a:r>
              <a:rPr lang="en-US" sz="5600" dirty="0">
                <a:latin typeface="Arial MT"/>
                <a:cs typeface="Arial MT"/>
              </a:rPr>
              <a:t>stores, </a:t>
            </a:r>
            <a:r>
              <a:rPr lang="en-US" sz="5600" spc="-5" dirty="0">
                <a:latin typeface="Arial MT"/>
                <a:cs typeface="Arial MT"/>
              </a:rPr>
              <a:t>with few exceptions, are </a:t>
            </a:r>
            <a:r>
              <a:rPr lang="en-US" sz="5600" dirty="0">
                <a:latin typeface="Arial MT"/>
                <a:cs typeface="Arial MT"/>
              </a:rPr>
              <a:t>closed </a:t>
            </a:r>
            <a:r>
              <a:rPr lang="en-US" sz="5600" spc="-5" dirty="0">
                <a:latin typeface="Arial MT"/>
                <a:cs typeface="Arial MT"/>
              </a:rPr>
              <a:t>on </a:t>
            </a:r>
            <a:r>
              <a:rPr lang="en-US" sz="5600" dirty="0">
                <a:latin typeface="Arial MT"/>
                <a:cs typeface="Arial MT"/>
              </a:rPr>
              <a:t>state </a:t>
            </a:r>
            <a:r>
              <a:rPr lang="en-US" sz="5600" spc="-350" dirty="0">
                <a:latin typeface="Arial MT"/>
                <a:cs typeface="Arial MT"/>
              </a:rPr>
              <a:t> </a:t>
            </a:r>
            <a:r>
              <a:rPr lang="en-US" sz="5600" spc="-5" dirty="0">
                <a:latin typeface="Arial MT"/>
                <a:cs typeface="Arial MT"/>
              </a:rPr>
              <a:t>holidays. Note that all </a:t>
            </a:r>
            <a:r>
              <a:rPr lang="en-US" sz="5600" dirty="0">
                <a:latin typeface="Arial MT"/>
                <a:cs typeface="Arial MT"/>
              </a:rPr>
              <a:t>schools </a:t>
            </a:r>
            <a:r>
              <a:rPr lang="en-US" sz="5600" spc="-5" dirty="0">
                <a:latin typeface="Arial MT"/>
                <a:cs typeface="Arial MT"/>
              </a:rPr>
              <a:t>are </a:t>
            </a:r>
            <a:r>
              <a:rPr lang="en-US" sz="5600" dirty="0">
                <a:latin typeface="Arial MT"/>
                <a:cs typeface="Arial MT"/>
              </a:rPr>
              <a:t>closed </a:t>
            </a:r>
            <a:r>
              <a:rPr lang="en-US" sz="5600" spc="-5" dirty="0">
                <a:latin typeface="Arial MT"/>
                <a:cs typeface="Arial MT"/>
              </a:rPr>
              <a:t>on public holidays and weekends. </a:t>
            </a:r>
            <a:r>
              <a:rPr lang="en-US" sz="5600" dirty="0">
                <a:latin typeface="Arial MT"/>
                <a:cs typeface="Arial MT"/>
              </a:rPr>
              <a:t>a = </a:t>
            </a:r>
            <a:r>
              <a:rPr lang="en-US" sz="5600" spc="-5" dirty="0">
                <a:latin typeface="Arial MT"/>
                <a:cs typeface="Arial MT"/>
              </a:rPr>
              <a:t>public </a:t>
            </a:r>
            <a:r>
              <a:rPr lang="en-US" sz="5600" spc="-20" dirty="0">
                <a:latin typeface="Arial MT"/>
                <a:cs typeface="Arial MT"/>
              </a:rPr>
              <a:t>holiday, </a:t>
            </a:r>
            <a:r>
              <a:rPr lang="en-US" sz="5600" dirty="0">
                <a:latin typeface="Arial MT"/>
                <a:cs typeface="Arial MT"/>
              </a:rPr>
              <a:t>b = </a:t>
            </a:r>
            <a:r>
              <a:rPr lang="en-US" sz="5600" spc="5" dirty="0">
                <a:latin typeface="Arial MT"/>
                <a:cs typeface="Arial MT"/>
              </a:rPr>
              <a:t> </a:t>
            </a:r>
            <a:r>
              <a:rPr lang="en-US" sz="5600" spc="-5" dirty="0">
                <a:latin typeface="Arial MT"/>
                <a:cs typeface="Arial MT"/>
              </a:rPr>
              <a:t>Easter</a:t>
            </a:r>
            <a:r>
              <a:rPr lang="en-US" sz="5600" spc="-10" dirty="0">
                <a:latin typeface="Arial MT"/>
                <a:cs typeface="Arial MT"/>
              </a:rPr>
              <a:t> </a:t>
            </a:r>
            <a:r>
              <a:rPr lang="en-US" sz="5600" spc="-20" dirty="0">
                <a:latin typeface="Arial MT"/>
                <a:cs typeface="Arial MT"/>
              </a:rPr>
              <a:t>holiday,</a:t>
            </a:r>
            <a:r>
              <a:rPr lang="en-US" sz="5600" spc="-5" dirty="0">
                <a:latin typeface="Arial MT"/>
                <a:cs typeface="Arial MT"/>
              </a:rPr>
              <a:t> </a:t>
            </a:r>
            <a:r>
              <a:rPr lang="en-US" sz="5600" dirty="0">
                <a:latin typeface="Arial MT"/>
                <a:cs typeface="Arial MT"/>
              </a:rPr>
              <a:t>c</a:t>
            </a:r>
            <a:r>
              <a:rPr lang="en-US" sz="5600" spc="-5" dirty="0">
                <a:latin typeface="Arial MT"/>
                <a:cs typeface="Arial MT"/>
              </a:rPr>
              <a:t> </a:t>
            </a:r>
            <a:r>
              <a:rPr lang="en-US" sz="5600" dirty="0">
                <a:latin typeface="Arial MT"/>
                <a:cs typeface="Arial MT"/>
              </a:rPr>
              <a:t>=</a:t>
            </a:r>
            <a:r>
              <a:rPr lang="en-US" sz="5600" spc="-5" dirty="0">
                <a:latin typeface="Arial MT"/>
                <a:cs typeface="Arial MT"/>
              </a:rPr>
              <a:t> Christmas, </a:t>
            </a:r>
            <a:r>
              <a:rPr lang="en-US" sz="5600" dirty="0">
                <a:latin typeface="Arial MT"/>
                <a:cs typeface="Arial MT"/>
              </a:rPr>
              <a:t>0</a:t>
            </a:r>
            <a:r>
              <a:rPr lang="en-US" sz="5600" spc="-5" dirty="0">
                <a:latin typeface="Arial MT"/>
                <a:cs typeface="Arial MT"/>
              </a:rPr>
              <a:t> </a:t>
            </a:r>
            <a:r>
              <a:rPr lang="en-US" sz="5600" dirty="0">
                <a:latin typeface="Arial MT"/>
                <a:cs typeface="Arial MT"/>
              </a:rPr>
              <a:t>=</a:t>
            </a:r>
            <a:r>
              <a:rPr lang="en-US" sz="5600" spc="-5" dirty="0">
                <a:latin typeface="Arial MT"/>
                <a:cs typeface="Arial MT"/>
              </a:rPr>
              <a:t> None</a:t>
            </a:r>
            <a:endParaRPr lang="en-US" sz="5600" dirty="0">
              <a:latin typeface="Arial MT"/>
              <a:cs typeface="Arial MT"/>
            </a:endParaRPr>
          </a:p>
          <a:p>
            <a:pPr marL="340995" indent="-328295">
              <a:lnSpc>
                <a:spcPct val="100000"/>
              </a:lnSpc>
              <a:buFont typeface="Arial MT"/>
              <a:buChar char="●"/>
              <a:tabLst>
                <a:tab pos="340360" algn="l"/>
                <a:tab pos="340995" algn="l"/>
              </a:tabLst>
            </a:pPr>
            <a:r>
              <a:rPr lang="en-US" sz="5600" b="1" spc="-5" dirty="0" err="1">
                <a:latin typeface="Arial"/>
                <a:cs typeface="Arial"/>
              </a:rPr>
              <a:t>SchoolHoliday</a:t>
            </a:r>
            <a:r>
              <a:rPr lang="en-US" sz="5600" b="1" spc="-10" dirty="0">
                <a:latin typeface="Arial"/>
                <a:cs typeface="Arial"/>
              </a:rPr>
              <a:t> </a:t>
            </a:r>
            <a:r>
              <a:rPr lang="en-US" sz="5600" b="1" dirty="0">
                <a:latin typeface="Arial"/>
                <a:cs typeface="Arial"/>
              </a:rPr>
              <a:t>-</a:t>
            </a:r>
            <a:r>
              <a:rPr lang="en-US" sz="5600" b="1" spc="30" dirty="0">
                <a:latin typeface="Arial"/>
                <a:cs typeface="Arial"/>
              </a:rPr>
              <a:t> </a:t>
            </a:r>
            <a:r>
              <a:rPr lang="en-US" sz="5600" spc="-5" dirty="0">
                <a:latin typeface="Arial MT"/>
                <a:cs typeface="Arial MT"/>
              </a:rPr>
              <a:t>indicates</a:t>
            </a:r>
            <a:r>
              <a:rPr lang="en-US" sz="5600" spc="-10" dirty="0">
                <a:latin typeface="Arial MT"/>
                <a:cs typeface="Arial MT"/>
              </a:rPr>
              <a:t> </a:t>
            </a:r>
            <a:r>
              <a:rPr lang="en-US" sz="5600" spc="-5" dirty="0">
                <a:latin typeface="Arial MT"/>
                <a:cs typeface="Arial MT"/>
              </a:rPr>
              <a:t>if the </a:t>
            </a:r>
            <a:r>
              <a:rPr lang="en-US" sz="5600" dirty="0">
                <a:latin typeface="Arial MT"/>
                <a:cs typeface="Arial MT"/>
              </a:rPr>
              <a:t>(Store,</a:t>
            </a:r>
            <a:r>
              <a:rPr lang="en-US" sz="5600" spc="-5" dirty="0">
                <a:latin typeface="Arial MT"/>
                <a:cs typeface="Arial MT"/>
              </a:rPr>
              <a:t> Date)</a:t>
            </a:r>
            <a:r>
              <a:rPr lang="en-US" sz="5600" spc="-10" dirty="0">
                <a:latin typeface="Arial MT"/>
                <a:cs typeface="Arial MT"/>
              </a:rPr>
              <a:t> </a:t>
            </a:r>
            <a:r>
              <a:rPr lang="en-US" sz="5600" spc="-5" dirty="0">
                <a:latin typeface="Arial MT"/>
                <a:cs typeface="Arial MT"/>
              </a:rPr>
              <a:t>was </a:t>
            </a:r>
            <a:r>
              <a:rPr lang="en-US" sz="5600" spc="-10" dirty="0">
                <a:latin typeface="Arial MT"/>
                <a:cs typeface="Arial MT"/>
              </a:rPr>
              <a:t>affected</a:t>
            </a:r>
            <a:r>
              <a:rPr lang="en-US" sz="5600" spc="-5" dirty="0">
                <a:latin typeface="Arial MT"/>
                <a:cs typeface="Arial MT"/>
              </a:rPr>
              <a:t> by</a:t>
            </a:r>
            <a:r>
              <a:rPr lang="en-US" sz="5600" spc="-10" dirty="0">
                <a:latin typeface="Arial MT"/>
                <a:cs typeface="Arial MT"/>
              </a:rPr>
              <a:t> </a:t>
            </a:r>
            <a:r>
              <a:rPr lang="en-US" sz="5600" spc="-5" dirty="0">
                <a:latin typeface="Arial MT"/>
                <a:cs typeface="Arial MT"/>
              </a:rPr>
              <a:t>the </a:t>
            </a:r>
            <a:r>
              <a:rPr lang="en-US" sz="5600" dirty="0">
                <a:latin typeface="Arial MT"/>
                <a:cs typeface="Arial MT"/>
              </a:rPr>
              <a:t>closure</a:t>
            </a:r>
            <a:r>
              <a:rPr lang="en-US" sz="5600" spc="-5" dirty="0">
                <a:latin typeface="Arial MT"/>
                <a:cs typeface="Arial MT"/>
              </a:rPr>
              <a:t> of</a:t>
            </a:r>
            <a:r>
              <a:rPr lang="en-US" sz="5600" spc="-10" dirty="0">
                <a:latin typeface="Arial MT"/>
                <a:cs typeface="Arial MT"/>
              </a:rPr>
              <a:t> </a:t>
            </a:r>
            <a:r>
              <a:rPr lang="en-US" sz="5600" spc="-5" dirty="0">
                <a:latin typeface="Arial MT"/>
                <a:cs typeface="Arial MT"/>
              </a:rPr>
              <a:t>public </a:t>
            </a:r>
            <a:r>
              <a:rPr lang="en-US" sz="5600" dirty="0">
                <a:latin typeface="Arial MT"/>
                <a:cs typeface="Arial MT"/>
              </a:rPr>
              <a:t>schools</a:t>
            </a:r>
          </a:p>
          <a:p>
            <a:pPr marL="340995" indent="-328295">
              <a:lnSpc>
                <a:spcPct val="100000"/>
              </a:lnSpc>
              <a:buFont typeface="Arial MT"/>
              <a:buChar char="●"/>
              <a:tabLst>
                <a:tab pos="340360" algn="l"/>
                <a:tab pos="340995" algn="l"/>
              </a:tabLst>
            </a:pPr>
            <a:r>
              <a:rPr lang="en-US" sz="5600" b="1" spc="-15" dirty="0" err="1">
                <a:latin typeface="Arial"/>
                <a:cs typeface="Arial"/>
              </a:rPr>
              <a:t>StoreType</a:t>
            </a:r>
            <a:r>
              <a:rPr lang="en-US" sz="5600" b="1" spc="-5" dirty="0">
                <a:latin typeface="Arial"/>
                <a:cs typeface="Arial"/>
              </a:rPr>
              <a:t> </a:t>
            </a:r>
            <a:r>
              <a:rPr lang="en-US" sz="5600" b="1" dirty="0">
                <a:latin typeface="Arial"/>
                <a:cs typeface="Arial"/>
              </a:rPr>
              <a:t>-</a:t>
            </a:r>
            <a:r>
              <a:rPr lang="en-US" sz="5600" b="1" spc="5" dirty="0">
                <a:latin typeface="Arial"/>
                <a:cs typeface="Arial"/>
              </a:rPr>
              <a:t> </a:t>
            </a:r>
            <a:r>
              <a:rPr lang="en-US" sz="5600" spc="-10" dirty="0">
                <a:latin typeface="Arial MT"/>
                <a:cs typeface="Arial MT"/>
              </a:rPr>
              <a:t>differentiates</a:t>
            </a:r>
            <a:r>
              <a:rPr lang="en-US" sz="5600" spc="-5" dirty="0">
                <a:latin typeface="Arial MT"/>
                <a:cs typeface="Arial MT"/>
              </a:rPr>
              <a:t> between </a:t>
            </a:r>
            <a:r>
              <a:rPr lang="en-US" sz="5600" dirty="0">
                <a:latin typeface="Arial MT"/>
                <a:cs typeface="Arial MT"/>
              </a:rPr>
              <a:t>4</a:t>
            </a:r>
            <a:r>
              <a:rPr lang="en-US" sz="5600" spc="-5" dirty="0">
                <a:latin typeface="Arial MT"/>
                <a:cs typeface="Arial MT"/>
              </a:rPr>
              <a:t> </a:t>
            </a:r>
            <a:r>
              <a:rPr lang="en-US" sz="5600" spc="-10" dirty="0">
                <a:latin typeface="Arial MT"/>
                <a:cs typeface="Arial MT"/>
              </a:rPr>
              <a:t>different</a:t>
            </a:r>
            <a:r>
              <a:rPr lang="en-US" sz="5600" spc="-5" dirty="0">
                <a:latin typeface="Arial MT"/>
                <a:cs typeface="Arial MT"/>
              </a:rPr>
              <a:t> </a:t>
            </a:r>
            <a:r>
              <a:rPr lang="en-US" sz="5600" dirty="0">
                <a:latin typeface="Arial MT"/>
                <a:cs typeface="Arial MT"/>
              </a:rPr>
              <a:t>store</a:t>
            </a:r>
            <a:r>
              <a:rPr lang="en-US" sz="5600" spc="-5" dirty="0">
                <a:latin typeface="Arial MT"/>
                <a:cs typeface="Arial MT"/>
              </a:rPr>
              <a:t> </a:t>
            </a:r>
            <a:r>
              <a:rPr lang="en-US" sz="5600" dirty="0">
                <a:latin typeface="Arial MT"/>
                <a:cs typeface="Arial MT"/>
              </a:rPr>
              <a:t>models:</a:t>
            </a:r>
            <a:r>
              <a:rPr lang="en-US" sz="5600" spc="-5" dirty="0">
                <a:latin typeface="Arial MT"/>
                <a:cs typeface="Arial MT"/>
              </a:rPr>
              <a:t> a, b, </a:t>
            </a:r>
            <a:r>
              <a:rPr lang="en-US" sz="5600" dirty="0">
                <a:latin typeface="Arial MT"/>
                <a:cs typeface="Arial MT"/>
              </a:rPr>
              <a:t>c,</a:t>
            </a:r>
            <a:r>
              <a:rPr lang="en-US" sz="5600" spc="-5" dirty="0">
                <a:latin typeface="Arial MT"/>
                <a:cs typeface="Arial MT"/>
              </a:rPr>
              <a:t> </a:t>
            </a:r>
            <a:r>
              <a:rPr lang="en-US" sz="5600" dirty="0">
                <a:latin typeface="Arial MT"/>
                <a:cs typeface="Arial MT"/>
              </a:rPr>
              <a:t>d</a:t>
            </a:r>
          </a:p>
          <a:p>
            <a:pPr marL="340360" marR="352425" indent="-328295">
              <a:lnSpc>
                <a:spcPct val="100000"/>
              </a:lnSpc>
              <a:buFont typeface="Arial MT"/>
              <a:buChar char="●"/>
              <a:tabLst>
                <a:tab pos="340360" algn="l"/>
                <a:tab pos="340995" algn="l"/>
              </a:tabLst>
            </a:pPr>
            <a:r>
              <a:rPr lang="en-US" sz="5600" b="1" spc="-5" dirty="0">
                <a:latin typeface="Arial"/>
                <a:cs typeface="Arial"/>
              </a:rPr>
              <a:t>Assortment </a:t>
            </a:r>
            <a:r>
              <a:rPr lang="en-US" sz="5600" b="1" dirty="0">
                <a:latin typeface="Arial"/>
                <a:cs typeface="Arial"/>
              </a:rPr>
              <a:t>- </a:t>
            </a:r>
            <a:r>
              <a:rPr lang="en-US" sz="5600" spc="-5" dirty="0">
                <a:latin typeface="Arial MT"/>
                <a:cs typeface="Arial MT"/>
              </a:rPr>
              <a:t>describes an assortment level: </a:t>
            </a:r>
            <a:r>
              <a:rPr lang="en-US" sz="5600" dirty="0">
                <a:latin typeface="Arial MT"/>
                <a:cs typeface="Arial MT"/>
              </a:rPr>
              <a:t>a = </a:t>
            </a:r>
            <a:r>
              <a:rPr lang="en-US" sz="5600" spc="-5" dirty="0">
                <a:latin typeface="Arial MT"/>
                <a:cs typeface="Arial MT"/>
              </a:rPr>
              <a:t>basic, </a:t>
            </a:r>
            <a:r>
              <a:rPr lang="en-US" sz="5600" dirty="0">
                <a:latin typeface="Arial MT"/>
                <a:cs typeface="Arial MT"/>
              </a:rPr>
              <a:t>b = </a:t>
            </a:r>
            <a:r>
              <a:rPr lang="en-US" sz="5600" spc="-5" dirty="0">
                <a:latin typeface="Arial MT"/>
                <a:cs typeface="Arial MT"/>
              </a:rPr>
              <a:t>extra, </a:t>
            </a:r>
            <a:r>
              <a:rPr lang="en-US" sz="5600" dirty="0">
                <a:latin typeface="Arial MT"/>
                <a:cs typeface="Arial MT"/>
              </a:rPr>
              <a:t>c = </a:t>
            </a:r>
            <a:r>
              <a:rPr lang="en-US" sz="5600" spc="-5" dirty="0">
                <a:latin typeface="Arial MT"/>
                <a:cs typeface="Arial MT"/>
              </a:rPr>
              <a:t>extended. An assortment </a:t>
            </a:r>
            <a:r>
              <a:rPr lang="en-US" sz="5600" dirty="0">
                <a:latin typeface="Arial MT"/>
                <a:cs typeface="Arial MT"/>
              </a:rPr>
              <a:t> strategy </a:t>
            </a:r>
            <a:r>
              <a:rPr lang="en-US" sz="5600" spc="-5" dirty="0">
                <a:latin typeface="Arial MT"/>
                <a:cs typeface="Arial MT"/>
              </a:rPr>
              <a:t>in </a:t>
            </a:r>
            <a:r>
              <a:rPr lang="en-US" sz="5600" dirty="0">
                <a:latin typeface="Arial MT"/>
                <a:cs typeface="Arial MT"/>
              </a:rPr>
              <a:t>retailing </a:t>
            </a:r>
            <a:r>
              <a:rPr lang="en-US" sz="5600" spc="-5" dirty="0">
                <a:latin typeface="Arial MT"/>
                <a:cs typeface="Arial MT"/>
              </a:rPr>
              <a:t>involves the number and type of products that </a:t>
            </a:r>
            <a:r>
              <a:rPr lang="en-US" sz="5600" dirty="0">
                <a:latin typeface="Arial MT"/>
                <a:cs typeface="Arial MT"/>
              </a:rPr>
              <a:t>stores </a:t>
            </a:r>
            <a:r>
              <a:rPr lang="en-US" sz="5600" spc="-5" dirty="0">
                <a:latin typeface="Arial MT"/>
                <a:cs typeface="Arial MT"/>
              </a:rPr>
              <a:t>display for purchase by </a:t>
            </a:r>
            <a:r>
              <a:rPr lang="en-US" sz="5600" spc="-350" dirty="0">
                <a:latin typeface="Arial MT"/>
                <a:cs typeface="Arial MT"/>
              </a:rPr>
              <a:t> </a:t>
            </a:r>
            <a:r>
              <a:rPr lang="en-US" sz="5600" dirty="0">
                <a:latin typeface="Arial MT"/>
                <a:cs typeface="Arial MT"/>
              </a:rPr>
              <a:t>consumers.</a:t>
            </a:r>
          </a:p>
          <a:p>
            <a:pPr marL="340995" indent="-328295">
              <a:lnSpc>
                <a:spcPct val="100000"/>
              </a:lnSpc>
              <a:buFont typeface="Arial MT"/>
              <a:buChar char="●"/>
              <a:tabLst>
                <a:tab pos="340360" algn="l"/>
                <a:tab pos="340995" algn="l"/>
              </a:tabLst>
            </a:pPr>
            <a:r>
              <a:rPr lang="en-US" sz="5600" b="1" spc="-5" dirty="0" err="1">
                <a:latin typeface="Arial"/>
                <a:cs typeface="Arial"/>
              </a:rPr>
              <a:t>CompetitionDistance</a:t>
            </a:r>
            <a:r>
              <a:rPr lang="en-US" sz="5600" b="1" spc="-15" dirty="0">
                <a:latin typeface="Arial"/>
                <a:cs typeface="Arial"/>
              </a:rPr>
              <a:t> </a:t>
            </a:r>
            <a:r>
              <a:rPr lang="en-US" sz="5600" b="1" dirty="0">
                <a:latin typeface="Arial"/>
                <a:cs typeface="Arial"/>
              </a:rPr>
              <a:t>-</a:t>
            </a:r>
            <a:r>
              <a:rPr lang="en-US" sz="5600" b="1" spc="-5" dirty="0">
                <a:latin typeface="Arial"/>
                <a:cs typeface="Arial"/>
              </a:rPr>
              <a:t> </a:t>
            </a:r>
            <a:r>
              <a:rPr lang="en-US" sz="5600" spc="-5" dirty="0">
                <a:latin typeface="Arial MT"/>
                <a:cs typeface="Arial MT"/>
              </a:rPr>
              <a:t>distance</a:t>
            </a:r>
            <a:r>
              <a:rPr lang="en-US" sz="5600" spc="-15" dirty="0">
                <a:latin typeface="Arial MT"/>
                <a:cs typeface="Arial MT"/>
              </a:rPr>
              <a:t> </a:t>
            </a:r>
            <a:r>
              <a:rPr lang="en-US" sz="5600" spc="-5" dirty="0">
                <a:latin typeface="Arial MT"/>
                <a:cs typeface="Arial MT"/>
              </a:rPr>
              <a:t>in</a:t>
            </a:r>
            <a:r>
              <a:rPr lang="en-US" sz="5600" spc="-10" dirty="0">
                <a:latin typeface="Arial MT"/>
                <a:cs typeface="Arial MT"/>
              </a:rPr>
              <a:t> </a:t>
            </a:r>
            <a:r>
              <a:rPr lang="en-US" sz="5600" dirty="0">
                <a:latin typeface="Arial MT"/>
                <a:cs typeface="Arial MT"/>
              </a:rPr>
              <a:t>meters</a:t>
            </a:r>
            <a:r>
              <a:rPr lang="en-US" sz="5600" spc="-10" dirty="0">
                <a:latin typeface="Arial MT"/>
                <a:cs typeface="Arial MT"/>
              </a:rPr>
              <a:t> </a:t>
            </a:r>
            <a:r>
              <a:rPr lang="en-US" sz="5600" spc="-5" dirty="0">
                <a:latin typeface="Arial MT"/>
                <a:cs typeface="Arial MT"/>
              </a:rPr>
              <a:t>to</a:t>
            </a:r>
            <a:r>
              <a:rPr lang="en-US" sz="5600" spc="-15" dirty="0">
                <a:latin typeface="Arial MT"/>
                <a:cs typeface="Arial MT"/>
              </a:rPr>
              <a:t> </a:t>
            </a:r>
            <a:r>
              <a:rPr lang="en-US" sz="5600" spc="-5" dirty="0">
                <a:latin typeface="Arial MT"/>
                <a:cs typeface="Arial MT"/>
              </a:rPr>
              <a:t>the</a:t>
            </a:r>
            <a:r>
              <a:rPr lang="en-US" sz="5600" spc="-10" dirty="0">
                <a:latin typeface="Arial MT"/>
                <a:cs typeface="Arial MT"/>
              </a:rPr>
              <a:t> </a:t>
            </a:r>
            <a:r>
              <a:rPr lang="en-US" sz="5600" spc="-5" dirty="0">
                <a:latin typeface="Arial MT"/>
                <a:cs typeface="Arial MT"/>
              </a:rPr>
              <a:t>nearest</a:t>
            </a:r>
            <a:r>
              <a:rPr lang="en-US" sz="5600" spc="-10" dirty="0">
                <a:latin typeface="Arial MT"/>
                <a:cs typeface="Arial MT"/>
              </a:rPr>
              <a:t> </a:t>
            </a:r>
            <a:r>
              <a:rPr lang="en-US" sz="5600" dirty="0">
                <a:latin typeface="Arial MT"/>
                <a:cs typeface="Arial MT"/>
              </a:rPr>
              <a:t>competitor</a:t>
            </a:r>
            <a:r>
              <a:rPr lang="en-US" sz="5600" spc="-15" dirty="0">
                <a:latin typeface="Arial MT"/>
                <a:cs typeface="Arial MT"/>
              </a:rPr>
              <a:t> </a:t>
            </a:r>
            <a:r>
              <a:rPr lang="en-US" sz="5600" dirty="0">
                <a:latin typeface="Arial MT"/>
                <a:cs typeface="Arial MT"/>
              </a:rPr>
              <a:t>store</a:t>
            </a:r>
          </a:p>
          <a:p>
            <a:pPr marL="340360" marR="490220" indent="-328295">
              <a:lnSpc>
                <a:spcPct val="100000"/>
              </a:lnSpc>
              <a:buFont typeface="Arial MT"/>
              <a:buChar char="●"/>
              <a:tabLst>
                <a:tab pos="340360" algn="l"/>
                <a:tab pos="340995" algn="l"/>
              </a:tabLst>
            </a:pPr>
            <a:r>
              <a:rPr lang="en-US" sz="5600" b="1" spc="-10" dirty="0" err="1">
                <a:latin typeface="Arial"/>
                <a:cs typeface="Arial"/>
              </a:rPr>
              <a:t>CompetitionOpenSince</a:t>
            </a:r>
            <a:r>
              <a:rPr lang="en-US" sz="5600" b="1" spc="-10" dirty="0">
                <a:latin typeface="Arial"/>
                <a:cs typeface="Arial"/>
              </a:rPr>
              <a:t>[Month/Year]</a:t>
            </a:r>
            <a:r>
              <a:rPr lang="en-US" sz="5600" b="1" spc="-5" dirty="0">
                <a:latin typeface="Arial"/>
                <a:cs typeface="Arial"/>
              </a:rPr>
              <a:t> </a:t>
            </a:r>
            <a:r>
              <a:rPr lang="en-US" sz="5600" b="1" dirty="0">
                <a:latin typeface="Arial"/>
                <a:cs typeface="Arial"/>
              </a:rPr>
              <a:t>-</a:t>
            </a:r>
            <a:r>
              <a:rPr lang="en-US" sz="5600" b="1" spc="5" dirty="0">
                <a:latin typeface="Arial"/>
                <a:cs typeface="Arial"/>
              </a:rPr>
              <a:t> </a:t>
            </a:r>
            <a:r>
              <a:rPr lang="en-US" sz="5600" spc="-5" dirty="0">
                <a:latin typeface="Arial MT"/>
                <a:cs typeface="Arial MT"/>
              </a:rPr>
              <a:t>gives the</a:t>
            </a:r>
            <a:r>
              <a:rPr lang="en-US" sz="5600" dirty="0">
                <a:latin typeface="Arial MT"/>
                <a:cs typeface="Arial MT"/>
              </a:rPr>
              <a:t> </a:t>
            </a:r>
            <a:r>
              <a:rPr lang="en-US" sz="5600" spc="-5" dirty="0">
                <a:latin typeface="Arial MT"/>
                <a:cs typeface="Arial MT"/>
              </a:rPr>
              <a:t>approximate </a:t>
            </a:r>
            <a:r>
              <a:rPr lang="en-US" sz="5600" dirty="0">
                <a:latin typeface="Arial MT"/>
                <a:cs typeface="Arial MT"/>
              </a:rPr>
              <a:t>year </a:t>
            </a:r>
            <a:r>
              <a:rPr lang="en-US" sz="5600" spc="-5" dirty="0">
                <a:latin typeface="Arial MT"/>
                <a:cs typeface="Arial MT"/>
              </a:rPr>
              <a:t>and </a:t>
            </a:r>
            <a:r>
              <a:rPr lang="en-US" sz="5600" dirty="0">
                <a:latin typeface="Arial MT"/>
                <a:cs typeface="Arial MT"/>
              </a:rPr>
              <a:t>month </a:t>
            </a:r>
            <a:r>
              <a:rPr lang="en-US" sz="5600" spc="-5" dirty="0">
                <a:latin typeface="Arial MT"/>
                <a:cs typeface="Arial MT"/>
              </a:rPr>
              <a:t>of the</a:t>
            </a:r>
            <a:r>
              <a:rPr lang="en-US" sz="5600" dirty="0">
                <a:latin typeface="Arial MT"/>
                <a:cs typeface="Arial MT"/>
              </a:rPr>
              <a:t> </a:t>
            </a:r>
            <a:r>
              <a:rPr lang="en-US" sz="5600" spc="-5" dirty="0">
                <a:latin typeface="Arial MT"/>
                <a:cs typeface="Arial MT"/>
              </a:rPr>
              <a:t>time the </a:t>
            </a:r>
            <a:r>
              <a:rPr lang="en-US" sz="5600" spc="-345" dirty="0">
                <a:latin typeface="Arial MT"/>
                <a:cs typeface="Arial MT"/>
              </a:rPr>
              <a:t> </a:t>
            </a:r>
            <a:r>
              <a:rPr lang="en-US" sz="5600" spc="-5" dirty="0">
                <a:latin typeface="Arial MT"/>
                <a:cs typeface="Arial MT"/>
              </a:rPr>
              <a:t>nearest</a:t>
            </a:r>
            <a:r>
              <a:rPr lang="en-US" sz="5600" spc="-10" dirty="0">
                <a:latin typeface="Arial MT"/>
                <a:cs typeface="Arial MT"/>
              </a:rPr>
              <a:t> </a:t>
            </a:r>
            <a:r>
              <a:rPr lang="en-US" sz="5600" dirty="0">
                <a:latin typeface="Arial MT"/>
                <a:cs typeface="Arial MT"/>
              </a:rPr>
              <a:t>competitor</a:t>
            </a:r>
            <a:r>
              <a:rPr lang="en-US" sz="5600" spc="-5" dirty="0">
                <a:latin typeface="Arial MT"/>
                <a:cs typeface="Arial MT"/>
              </a:rPr>
              <a:t> was opened</a:t>
            </a:r>
            <a:endParaRPr lang="en-US" sz="5600" dirty="0">
              <a:latin typeface="Arial MT"/>
              <a:cs typeface="Arial MT"/>
            </a:endParaRPr>
          </a:p>
          <a:p>
            <a:pPr marL="340995" indent="-328295">
              <a:lnSpc>
                <a:spcPct val="100000"/>
              </a:lnSpc>
              <a:buFont typeface="Arial MT"/>
              <a:buChar char="●"/>
              <a:tabLst>
                <a:tab pos="340360" algn="l"/>
                <a:tab pos="340995" algn="l"/>
              </a:tabLst>
            </a:pPr>
            <a:r>
              <a:rPr lang="en-US" sz="5600" b="1" spc="-5" dirty="0">
                <a:latin typeface="Arial"/>
                <a:cs typeface="Arial"/>
              </a:rPr>
              <a:t>Promo</a:t>
            </a:r>
            <a:r>
              <a:rPr lang="en-US" sz="5600" b="1" spc="-10" dirty="0">
                <a:latin typeface="Arial"/>
                <a:cs typeface="Arial"/>
              </a:rPr>
              <a:t> </a:t>
            </a:r>
            <a:r>
              <a:rPr lang="en-US" sz="5600" b="1" dirty="0">
                <a:latin typeface="Arial"/>
                <a:cs typeface="Arial"/>
              </a:rPr>
              <a:t>-</a:t>
            </a:r>
            <a:r>
              <a:rPr lang="en-US" sz="5600" b="1" spc="5" dirty="0">
                <a:latin typeface="Arial"/>
                <a:cs typeface="Arial"/>
              </a:rPr>
              <a:t> </a:t>
            </a:r>
            <a:r>
              <a:rPr lang="en-US" sz="5600" spc="-5" dirty="0">
                <a:latin typeface="Arial MT"/>
                <a:cs typeface="Arial MT"/>
              </a:rPr>
              <a:t>indicates</a:t>
            </a:r>
            <a:r>
              <a:rPr lang="en-US" sz="5600" spc="-10" dirty="0">
                <a:latin typeface="Arial MT"/>
                <a:cs typeface="Arial MT"/>
              </a:rPr>
              <a:t> </a:t>
            </a:r>
            <a:r>
              <a:rPr lang="en-US" sz="5600" spc="-5" dirty="0">
                <a:latin typeface="Arial MT"/>
                <a:cs typeface="Arial MT"/>
              </a:rPr>
              <a:t>whether</a:t>
            </a:r>
            <a:r>
              <a:rPr lang="en-US" sz="5600" spc="-10" dirty="0">
                <a:latin typeface="Arial MT"/>
                <a:cs typeface="Arial MT"/>
              </a:rPr>
              <a:t> </a:t>
            </a:r>
            <a:r>
              <a:rPr lang="en-US" sz="5600" dirty="0">
                <a:latin typeface="Arial MT"/>
                <a:cs typeface="Arial MT"/>
              </a:rPr>
              <a:t>a</a:t>
            </a:r>
            <a:r>
              <a:rPr lang="en-US" sz="5600" spc="-10" dirty="0">
                <a:latin typeface="Arial MT"/>
                <a:cs typeface="Arial MT"/>
              </a:rPr>
              <a:t> </a:t>
            </a:r>
            <a:r>
              <a:rPr lang="en-US" sz="5600" dirty="0">
                <a:latin typeface="Arial MT"/>
                <a:cs typeface="Arial MT"/>
              </a:rPr>
              <a:t>store</a:t>
            </a:r>
            <a:r>
              <a:rPr lang="en-US" sz="5600" spc="-10" dirty="0">
                <a:latin typeface="Arial MT"/>
                <a:cs typeface="Arial MT"/>
              </a:rPr>
              <a:t> </a:t>
            </a:r>
            <a:r>
              <a:rPr lang="en-US" sz="5600" spc="-5" dirty="0">
                <a:latin typeface="Arial MT"/>
                <a:cs typeface="Arial MT"/>
              </a:rPr>
              <a:t>is</a:t>
            </a:r>
            <a:r>
              <a:rPr lang="en-US" sz="5600" spc="-10" dirty="0">
                <a:latin typeface="Arial MT"/>
                <a:cs typeface="Arial MT"/>
              </a:rPr>
              <a:t> </a:t>
            </a:r>
            <a:r>
              <a:rPr lang="en-US" sz="5600" dirty="0">
                <a:latin typeface="Arial MT"/>
                <a:cs typeface="Arial MT"/>
              </a:rPr>
              <a:t>running</a:t>
            </a:r>
            <a:r>
              <a:rPr lang="en-US" sz="5600" spc="-10" dirty="0">
                <a:latin typeface="Arial MT"/>
                <a:cs typeface="Arial MT"/>
              </a:rPr>
              <a:t> </a:t>
            </a:r>
            <a:r>
              <a:rPr lang="en-US" sz="5600" dirty="0">
                <a:latin typeface="Arial MT"/>
                <a:cs typeface="Arial MT"/>
              </a:rPr>
              <a:t>a</a:t>
            </a:r>
            <a:r>
              <a:rPr lang="en-US" sz="5600" spc="-10" dirty="0">
                <a:latin typeface="Arial MT"/>
                <a:cs typeface="Arial MT"/>
              </a:rPr>
              <a:t> </a:t>
            </a:r>
            <a:r>
              <a:rPr lang="en-US" sz="5600" spc="-5" dirty="0">
                <a:latin typeface="Arial MT"/>
                <a:cs typeface="Arial MT"/>
              </a:rPr>
              <a:t>promo</a:t>
            </a:r>
            <a:r>
              <a:rPr lang="en-US" sz="5600" spc="-10" dirty="0">
                <a:latin typeface="Arial MT"/>
                <a:cs typeface="Arial MT"/>
              </a:rPr>
              <a:t> </a:t>
            </a:r>
            <a:r>
              <a:rPr lang="en-US" sz="5600" spc="-5" dirty="0">
                <a:latin typeface="Arial MT"/>
                <a:cs typeface="Arial MT"/>
              </a:rPr>
              <a:t>on</a:t>
            </a:r>
            <a:r>
              <a:rPr lang="en-US" sz="5600" spc="-10" dirty="0">
                <a:latin typeface="Arial MT"/>
                <a:cs typeface="Arial MT"/>
              </a:rPr>
              <a:t> </a:t>
            </a:r>
            <a:r>
              <a:rPr lang="en-US" sz="5600" spc="-5" dirty="0">
                <a:latin typeface="Arial MT"/>
                <a:cs typeface="Arial MT"/>
              </a:rPr>
              <a:t>that</a:t>
            </a:r>
            <a:r>
              <a:rPr lang="en-US" sz="5600" spc="-10" dirty="0">
                <a:latin typeface="Arial MT"/>
                <a:cs typeface="Arial MT"/>
              </a:rPr>
              <a:t> </a:t>
            </a:r>
            <a:r>
              <a:rPr lang="en-US" sz="5600" spc="-5" dirty="0">
                <a:latin typeface="Arial MT"/>
                <a:cs typeface="Arial MT"/>
              </a:rPr>
              <a:t>day</a:t>
            </a:r>
            <a:endParaRPr lang="en-US" sz="5600" dirty="0">
              <a:latin typeface="Arial MT"/>
              <a:cs typeface="Arial MT"/>
            </a:endParaRPr>
          </a:p>
          <a:p>
            <a:pPr marL="340360" marR="539115" indent="-328295">
              <a:lnSpc>
                <a:spcPct val="100000"/>
              </a:lnSpc>
              <a:buFont typeface="Arial MT"/>
              <a:buChar char="●"/>
              <a:tabLst>
                <a:tab pos="340360" algn="l"/>
                <a:tab pos="340995" algn="l"/>
              </a:tabLst>
            </a:pPr>
            <a:r>
              <a:rPr lang="en-US" sz="5600" b="1" spc="-5" dirty="0">
                <a:latin typeface="Arial"/>
                <a:cs typeface="Arial"/>
              </a:rPr>
              <a:t>Promo2 </a:t>
            </a:r>
            <a:r>
              <a:rPr lang="en-US" sz="5600" b="1" dirty="0">
                <a:latin typeface="Arial"/>
                <a:cs typeface="Arial"/>
              </a:rPr>
              <a:t>- </a:t>
            </a:r>
            <a:r>
              <a:rPr lang="en-US" sz="5600" spc="-5" dirty="0">
                <a:latin typeface="Arial MT"/>
                <a:cs typeface="Arial MT"/>
              </a:rPr>
              <a:t>Promo2 is </a:t>
            </a:r>
            <a:r>
              <a:rPr lang="en-US" sz="5600" dirty="0">
                <a:latin typeface="Arial MT"/>
                <a:cs typeface="Arial MT"/>
              </a:rPr>
              <a:t>a continuing </a:t>
            </a:r>
            <a:r>
              <a:rPr lang="en-US" sz="5600" spc="-5" dirty="0">
                <a:latin typeface="Arial MT"/>
                <a:cs typeface="Arial MT"/>
              </a:rPr>
              <a:t>and </a:t>
            </a:r>
            <a:r>
              <a:rPr lang="en-US" sz="5600" dirty="0">
                <a:latin typeface="Arial MT"/>
                <a:cs typeface="Arial MT"/>
              </a:rPr>
              <a:t>consecutive </a:t>
            </a:r>
            <a:r>
              <a:rPr lang="en-US" sz="5600" spc="-5" dirty="0">
                <a:latin typeface="Arial MT"/>
                <a:cs typeface="Arial MT"/>
              </a:rPr>
              <a:t>promotion for </a:t>
            </a:r>
            <a:r>
              <a:rPr lang="en-US" sz="5600" dirty="0">
                <a:latin typeface="Arial MT"/>
                <a:cs typeface="Arial MT"/>
              </a:rPr>
              <a:t>some stores: 0 = store </a:t>
            </a:r>
            <a:r>
              <a:rPr lang="en-US" sz="5600" spc="-5" dirty="0">
                <a:latin typeface="Arial MT"/>
                <a:cs typeface="Arial MT"/>
              </a:rPr>
              <a:t>is not </a:t>
            </a:r>
            <a:r>
              <a:rPr lang="en-US" sz="5600" spc="-350" dirty="0">
                <a:latin typeface="Arial MT"/>
                <a:cs typeface="Arial MT"/>
              </a:rPr>
              <a:t> </a:t>
            </a:r>
            <a:r>
              <a:rPr lang="en-US" sz="5600" spc="-5" dirty="0">
                <a:latin typeface="Arial MT"/>
                <a:cs typeface="Arial MT"/>
              </a:rPr>
              <a:t>participating,</a:t>
            </a:r>
            <a:r>
              <a:rPr lang="en-US" sz="5600" spc="-10" dirty="0">
                <a:latin typeface="Arial MT"/>
                <a:cs typeface="Arial MT"/>
              </a:rPr>
              <a:t> </a:t>
            </a:r>
            <a:r>
              <a:rPr lang="en-US" sz="5600" dirty="0">
                <a:latin typeface="Arial MT"/>
                <a:cs typeface="Arial MT"/>
              </a:rPr>
              <a:t>1</a:t>
            </a:r>
            <a:r>
              <a:rPr lang="en-US" sz="5600" spc="-5" dirty="0">
                <a:latin typeface="Arial MT"/>
                <a:cs typeface="Arial MT"/>
              </a:rPr>
              <a:t> </a:t>
            </a:r>
            <a:r>
              <a:rPr lang="en-US" sz="5600" dirty="0">
                <a:latin typeface="Arial MT"/>
                <a:cs typeface="Arial MT"/>
              </a:rPr>
              <a:t>=</a:t>
            </a:r>
            <a:r>
              <a:rPr lang="en-US" sz="5600" spc="-5" dirty="0">
                <a:latin typeface="Arial MT"/>
                <a:cs typeface="Arial MT"/>
              </a:rPr>
              <a:t> </a:t>
            </a:r>
            <a:r>
              <a:rPr lang="en-US" sz="5600" dirty="0">
                <a:latin typeface="Arial MT"/>
                <a:cs typeface="Arial MT"/>
              </a:rPr>
              <a:t>store</a:t>
            </a:r>
            <a:r>
              <a:rPr lang="en-US" sz="5600" spc="-5" dirty="0">
                <a:latin typeface="Arial MT"/>
                <a:cs typeface="Arial MT"/>
              </a:rPr>
              <a:t> is participating</a:t>
            </a:r>
            <a:endParaRPr lang="en-US" sz="5600" dirty="0">
              <a:latin typeface="Arial MT"/>
              <a:cs typeface="Arial MT"/>
            </a:endParaRPr>
          </a:p>
          <a:p>
            <a:pPr marL="340360" marR="765175" indent="-328295">
              <a:lnSpc>
                <a:spcPct val="100000"/>
              </a:lnSpc>
              <a:buFont typeface="Arial MT"/>
              <a:buChar char="●"/>
              <a:tabLst>
                <a:tab pos="340360" algn="l"/>
                <a:tab pos="340995" algn="l"/>
              </a:tabLst>
            </a:pPr>
            <a:r>
              <a:rPr lang="en-US" sz="5600" b="1" spc="-10" dirty="0">
                <a:latin typeface="Arial"/>
                <a:cs typeface="Arial"/>
              </a:rPr>
              <a:t>Promo2Since[Year/Week] </a:t>
            </a:r>
            <a:r>
              <a:rPr lang="en-US" sz="5600" b="1" dirty="0">
                <a:latin typeface="Arial"/>
                <a:cs typeface="Arial"/>
              </a:rPr>
              <a:t>- </a:t>
            </a:r>
            <a:r>
              <a:rPr lang="en-US" sz="5600" spc="-5" dirty="0">
                <a:latin typeface="Arial MT"/>
                <a:cs typeface="Arial MT"/>
              </a:rPr>
              <a:t>describes the </a:t>
            </a:r>
            <a:r>
              <a:rPr lang="en-US" sz="5600" dirty="0">
                <a:latin typeface="Arial MT"/>
                <a:cs typeface="Arial MT"/>
              </a:rPr>
              <a:t>year </a:t>
            </a:r>
            <a:r>
              <a:rPr lang="en-US" sz="5600" spc="-5" dirty="0">
                <a:latin typeface="Arial MT"/>
                <a:cs typeface="Arial MT"/>
              </a:rPr>
              <a:t>and </a:t>
            </a:r>
            <a:r>
              <a:rPr lang="en-US" sz="5600" dirty="0">
                <a:latin typeface="Arial MT"/>
                <a:cs typeface="Arial MT"/>
              </a:rPr>
              <a:t>calendar </a:t>
            </a:r>
            <a:r>
              <a:rPr lang="en-US" sz="5600" spc="-5" dirty="0">
                <a:latin typeface="Arial MT"/>
                <a:cs typeface="Arial MT"/>
              </a:rPr>
              <a:t>week when the </a:t>
            </a:r>
            <a:r>
              <a:rPr lang="en-US" sz="5600" dirty="0">
                <a:latin typeface="Arial MT"/>
                <a:cs typeface="Arial MT"/>
              </a:rPr>
              <a:t>store started </a:t>
            </a:r>
            <a:r>
              <a:rPr lang="en-US" sz="5600" spc="-350" dirty="0">
                <a:latin typeface="Arial MT"/>
                <a:cs typeface="Arial MT"/>
              </a:rPr>
              <a:t> </a:t>
            </a:r>
            <a:r>
              <a:rPr lang="en-US" sz="5600" spc="-5" dirty="0">
                <a:latin typeface="Arial MT"/>
                <a:cs typeface="Arial MT"/>
              </a:rPr>
              <a:t>participating</a:t>
            </a:r>
            <a:r>
              <a:rPr lang="en-US" sz="5600" spc="-10" dirty="0">
                <a:latin typeface="Arial MT"/>
                <a:cs typeface="Arial MT"/>
              </a:rPr>
              <a:t> </a:t>
            </a:r>
            <a:r>
              <a:rPr lang="en-US" sz="5600" spc="-5" dirty="0">
                <a:latin typeface="Arial MT"/>
                <a:cs typeface="Arial MT"/>
              </a:rPr>
              <a:t>in Promo2</a:t>
            </a:r>
            <a:endParaRPr lang="en-US" sz="5600" dirty="0">
              <a:latin typeface="Arial MT"/>
              <a:cs typeface="Arial MT"/>
            </a:endParaRPr>
          </a:p>
          <a:p>
            <a:pPr marL="340360" marR="434975" indent="-328295" algn="just">
              <a:lnSpc>
                <a:spcPct val="100000"/>
              </a:lnSpc>
              <a:buFont typeface="Arial MT"/>
              <a:buChar char="●"/>
              <a:tabLst>
                <a:tab pos="340995" algn="l"/>
              </a:tabLst>
            </a:pPr>
            <a:r>
              <a:rPr lang="en-US" sz="5600" b="1" spc="-5" dirty="0" err="1">
                <a:latin typeface="Arial"/>
                <a:cs typeface="Arial"/>
              </a:rPr>
              <a:t>PromoInterval</a:t>
            </a:r>
            <a:r>
              <a:rPr lang="en-US" sz="5600" b="1" spc="-5" dirty="0">
                <a:latin typeface="Arial"/>
                <a:cs typeface="Arial"/>
              </a:rPr>
              <a:t> </a:t>
            </a:r>
            <a:r>
              <a:rPr lang="en-US" sz="5600" b="1" dirty="0">
                <a:latin typeface="Arial"/>
                <a:cs typeface="Arial"/>
              </a:rPr>
              <a:t>- </a:t>
            </a:r>
            <a:r>
              <a:rPr lang="en-US" sz="5600" spc="-5" dirty="0">
                <a:latin typeface="Arial MT"/>
                <a:cs typeface="Arial MT"/>
              </a:rPr>
              <a:t>describes the </a:t>
            </a:r>
            <a:r>
              <a:rPr lang="en-US" sz="5600" dirty="0">
                <a:latin typeface="Arial MT"/>
                <a:cs typeface="Arial MT"/>
              </a:rPr>
              <a:t>consecutive </a:t>
            </a:r>
            <a:r>
              <a:rPr lang="en-US" sz="5600" spc="-5" dirty="0">
                <a:latin typeface="Arial MT"/>
                <a:cs typeface="Arial MT"/>
              </a:rPr>
              <a:t>intervals Promo2 is </a:t>
            </a:r>
            <a:r>
              <a:rPr lang="en-US" sz="5600" dirty="0">
                <a:latin typeface="Arial MT"/>
                <a:cs typeface="Arial MT"/>
              </a:rPr>
              <a:t>started, </a:t>
            </a:r>
            <a:r>
              <a:rPr lang="en-US" sz="5600" spc="-5" dirty="0">
                <a:latin typeface="Arial MT"/>
                <a:cs typeface="Arial MT"/>
              </a:rPr>
              <a:t>naming the </a:t>
            </a:r>
            <a:r>
              <a:rPr lang="en-US" sz="5600" dirty="0">
                <a:latin typeface="Arial MT"/>
                <a:cs typeface="Arial MT"/>
              </a:rPr>
              <a:t>months </a:t>
            </a:r>
            <a:r>
              <a:rPr lang="en-US" sz="5600" spc="-5" dirty="0">
                <a:latin typeface="Arial MT"/>
                <a:cs typeface="Arial MT"/>
              </a:rPr>
              <a:t>the </a:t>
            </a:r>
            <a:r>
              <a:rPr lang="en-US" sz="5600" spc="-350" dirty="0">
                <a:latin typeface="Arial MT"/>
                <a:cs typeface="Arial MT"/>
              </a:rPr>
              <a:t> </a:t>
            </a:r>
            <a:r>
              <a:rPr lang="en-US" sz="5600" spc="-5" dirty="0">
                <a:latin typeface="Arial MT"/>
                <a:cs typeface="Arial MT"/>
              </a:rPr>
              <a:t>promotion is </a:t>
            </a:r>
            <a:r>
              <a:rPr lang="en-US" sz="5600" dirty="0">
                <a:latin typeface="Arial MT"/>
                <a:cs typeface="Arial MT"/>
              </a:rPr>
              <a:t>started </a:t>
            </a:r>
            <a:r>
              <a:rPr lang="en-US" sz="5600" spc="-20" dirty="0">
                <a:latin typeface="Arial MT"/>
                <a:cs typeface="Arial MT"/>
              </a:rPr>
              <a:t>anew. </a:t>
            </a:r>
            <a:r>
              <a:rPr lang="en-US" sz="5600" spc="-5" dirty="0">
                <a:latin typeface="Arial MT"/>
                <a:cs typeface="Arial MT"/>
              </a:rPr>
              <a:t>E.g. </a:t>
            </a:r>
            <a:r>
              <a:rPr lang="en-US" sz="5600" spc="-15" dirty="0">
                <a:latin typeface="Arial MT"/>
                <a:cs typeface="Arial MT"/>
              </a:rPr>
              <a:t>"</a:t>
            </a:r>
            <a:r>
              <a:rPr lang="en-US" sz="5600" spc="-15" dirty="0" err="1">
                <a:latin typeface="Arial MT"/>
                <a:cs typeface="Arial MT"/>
              </a:rPr>
              <a:t>Feb,May,Aug,Nov</a:t>
            </a:r>
            <a:r>
              <a:rPr lang="en-US" sz="5600" spc="-15" dirty="0">
                <a:latin typeface="Arial MT"/>
                <a:cs typeface="Arial MT"/>
              </a:rPr>
              <a:t>" </a:t>
            </a:r>
            <a:r>
              <a:rPr lang="en-US" sz="5600" dirty="0">
                <a:latin typeface="Arial MT"/>
                <a:cs typeface="Arial MT"/>
              </a:rPr>
              <a:t>means </a:t>
            </a:r>
            <a:r>
              <a:rPr lang="en-US" sz="5600" spc="-5" dirty="0">
                <a:latin typeface="Arial MT"/>
                <a:cs typeface="Arial MT"/>
              </a:rPr>
              <a:t>each </a:t>
            </a:r>
            <a:r>
              <a:rPr lang="en-US" sz="5600" dirty="0">
                <a:latin typeface="Arial MT"/>
                <a:cs typeface="Arial MT"/>
              </a:rPr>
              <a:t>round starts </a:t>
            </a:r>
            <a:r>
              <a:rPr lang="en-US" sz="5600" spc="-5" dirty="0">
                <a:latin typeface="Arial MT"/>
                <a:cs typeface="Arial MT"/>
              </a:rPr>
              <a:t>in </a:t>
            </a:r>
            <a:r>
              <a:rPr lang="en-US" sz="5600" spc="-15" dirty="0">
                <a:latin typeface="Arial MT"/>
                <a:cs typeface="Arial MT"/>
              </a:rPr>
              <a:t>February, </a:t>
            </a:r>
            <a:r>
              <a:rPr lang="en-US" sz="5600" spc="-25" dirty="0">
                <a:latin typeface="Arial MT"/>
                <a:cs typeface="Arial MT"/>
              </a:rPr>
              <a:t>May, </a:t>
            </a:r>
            <a:r>
              <a:rPr lang="en-US" sz="5600" spc="-20" dirty="0">
                <a:latin typeface="Arial MT"/>
                <a:cs typeface="Arial MT"/>
              </a:rPr>
              <a:t> </a:t>
            </a:r>
            <a:r>
              <a:rPr lang="en-US" sz="5600" spc="-5" dirty="0">
                <a:latin typeface="Arial MT"/>
                <a:cs typeface="Arial MT"/>
              </a:rPr>
              <a:t>August,</a:t>
            </a:r>
            <a:r>
              <a:rPr lang="en-US" sz="5600" spc="-10" dirty="0">
                <a:latin typeface="Arial MT"/>
                <a:cs typeface="Arial MT"/>
              </a:rPr>
              <a:t> </a:t>
            </a:r>
            <a:r>
              <a:rPr lang="en-US" sz="5600" spc="-5" dirty="0">
                <a:latin typeface="Arial MT"/>
                <a:cs typeface="Arial MT"/>
              </a:rPr>
              <a:t>November of any given </a:t>
            </a:r>
            <a:r>
              <a:rPr lang="en-US" sz="5600" dirty="0">
                <a:latin typeface="Arial MT"/>
                <a:cs typeface="Arial MT"/>
              </a:rPr>
              <a:t>year</a:t>
            </a:r>
            <a:r>
              <a:rPr lang="en-US" sz="5600" spc="-5" dirty="0">
                <a:latin typeface="Arial MT"/>
                <a:cs typeface="Arial MT"/>
              </a:rPr>
              <a:t> for</a:t>
            </a:r>
            <a:r>
              <a:rPr lang="en-US" sz="5600" spc="-10" dirty="0">
                <a:latin typeface="Arial MT"/>
                <a:cs typeface="Arial MT"/>
              </a:rPr>
              <a:t> </a:t>
            </a:r>
            <a:r>
              <a:rPr lang="en-US" sz="5600" spc="-5" dirty="0">
                <a:latin typeface="Arial MT"/>
                <a:cs typeface="Arial MT"/>
              </a:rPr>
              <a:t>that </a:t>
            </a:r>
            <a:r>
              <a:rPr lang="en-US" sz="5600" dirty="0">
                <a:latin typeface="Arial MT"/>
                <a:cs typeface="Arial MT"/>
              </a:rPr>
              <a:t>store.</a:t>
            </a:r>
          </a:p>
          <a:p>
            <a:endParaRPr lang="en-IN" dirty="0"/>
          </a:p>
        </p:txBody>
      </p:sp>
    </p:spTree>
    <p:extLst>
      <p:ext uri="{BB962C8B-B14F-4D97-AF65-F5344CB8AC3E}">
        <p14:creationId xmlns:p14="http://schemas.microsoft.com/office/powerpoint/2010/main" val="273592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F333C-E066-6CBB-60CC-2D163605DAA3}"/>
              </a:ext>
            </a:extLst>
          </p:cNvPr>
          <p:cNvSpPr>
            <a:spLocks noGrp="1"/>
          </p:cNvSpPr>
          <p:nvPr>
            <p:ph type="title"/>
          </p:nvPr>
        </p:nvSpPr>
        <p:spPr>
          <a:xfrm>
            <a:off x="234221" y="172969"/>
            <a:ext cx="10134600" cy="1288489"/>
          </a:xfrm>
        </p:spPr>
        <p:txBody>
          <a:bodyPr/>
          <a:lstStyle/>
          <a:p>
            <a:r>
              <a:rPr lang="en-IN" spc="-5"/>
              <a:t>Approach</a:t>
            </a:r>
            <a:endParaRPr lang="en-IN" dirty="0"/>
          </a:p>
        </p:txBody>
      </p:sp>
      <p:sp>
        <p:nvSpPr>
          <p:cNvPr id="3" name="Content Placeholder 2">
            <a:extLst>
              <a:ext uri="{FF2B5EF4-FFF2-40B4-BE49-F238E27FC236}">
                <a16:creationId xmlns:a16="http://schemas.microsoft.com/office/drawing/2014/main" id="{18867F65-4268-31EF-9E44-06D18472BAC6}"/>
              </a:ext>
            </a:extLst>
          </p:cNvPr>
          <p:cNvSpPr>
            <a:spLocks noGrp="1"/>
          </p:cNvSpPr>
          <p:nvPr>
            <p:ph idx="1"/>
          </p:nvPr>
        </p:nvSpPr>
        <p:spPr>
          <a:xfrm>
            <a:off x="2568315" y="172969"/>
            <a:ext cx="9239562" cy="7307121"/>
          </a:xfrm>
        </p:spPr>
        <p:txBody>
          <a:bodyPr>
            <a:noAutofit/>
          </a:bodyPr>
          <a:lstStyle/>
          <a:p>
            <a:pPr marL="12700">
              <a:lnSpc>
                <a:spcPct val="100000"/>
              </a:lnSpc>
              <a:spcBef>
                <a:spcPts val="100"/>
              </a:spcBef>
            </a:pPr>
            <a:r>
              <a:rPr lang="en-IN" sz="1400" spc="-5" dirty="0">
                <a:latin typeface="Arial MT"/>
                <a:cs typeface="Arial MT"/>
              </a:rPr>
              <a:t>The</a:t>
            </a:r>
            <a:r>
              <a:rPr lang="en-IN" sz="1400" spc="-15" dirty="0">
                <a:latin typeface="Arial MT"/>
                <a:cs typeface="Arial MT"/>
              </a:rPr>
              <a:t> </a:t>
            </a:r>
            <a:r>
              <a:rPr lang="en-IN" sz="1400" spc="-5" dirty="0">
                <a:latin typeface="Arial MT"/>
                <a:cs typeface="Arial MT"/>
              </a:rPr>
              <a:t>following</a:t>
            </a:r>
            <a:r>
              <a:rPr lang="en-IN" sz="1400" spc="-10" dirty="0">
                <a:latin typeface="Arial MT"/>
                <a:cs typeface="Arial MT"/>
              </a:rPr>
              <a:t> </a:t>
            </a:r>
            <a:r>
              <a:rPr lang="en-IN" sz="1400" spc="-5" dirty="0">
                <a:latin typeface="Arial MT"/>
                <a:cs typeface="Arial MT"/>
              </a:rPr>
              <a:t>approach</a:t>
            </a:r>
            <a:r>
              <a:rPr lang="en-IN" sz="1400" spc="-10" dirty="0">
                <a:latin typeface="Arial MT"/>
                <a:cs typeface="Arial MT"/>
              </a:rPr>
              <a:t> </a:t>
            </a:r>
            <a:r>
              <a:rPr lang="en-IN" sz="1400" spc="-5" dirty="0">
                <a:latin typeface="Arial MT"/>
                <a:cs typeface="Arial MT"/>
              </a:rPr>
              <a:t>was</a:t>
            </a:r>
            <a:r>
              <a:rPr lang="en-IN" sz="1400" spc="-10" dirty="0">
                <a:latin typeface="Arial MT"/>
                <a:cs typeface="Arial MT"/>
              </a:rPr>
              <a:t> </a:t>
            </a:r>
            <a:r>
              <a:rPr lang="en-IN" sz="1400" spc="-5" dirty="0">
                <a:latin typeface="Arial MT"/>
                <a:cs typeface="Arial MT"/>
              </a:rPr>
              <a:t>followed</a:t>
            </a:r>
            <a:r>
              <a:rPr lang="en-IN" sz="1400" spc="-10" dirty="0">
                <a:latin typeface="Arial MT"/>
                <a:cs typeface="Arial MT"/>
              </a:rPr>
              <a:t> </a:t>
            </a:r>
            <a:r>
              <a:rPr lang="en-IN" sz="1400" spc="-5" dirty="0">
                <a:latin typeface="Arial MT"/>
                <a:cs typeface="Arial MT"/>
              </a:rPr>
              <a:t>in</a:t>
            </a:r>
            <a:r>
              <a:rPr lang="en-IN" sz="1400" spc="-10" dirty="0">
                <a:latin typeface="Arial MT"/>
                <a:cs typeface="Arial MT"/>
              </a:rPr>
              <a:t> </a:t>
            </a:r>
            <a:r>
              <a:rPr lang="en-IN" sz="1400" spc="-5" dirty="0">
                <a:latin typeface="Arial MT"/>
                <a:cs typeface="Arial MT"/>
              </a:rPr>
              <a:t>the</a:t>
            </a:r>
            <a:r>
              <a:rPr lang="en-IN" sz="1400" spc="-10" dirty="0">
                <a:latin typeface="Arial MT"/>
                <a:cs typeface="Arial MT"/>
              </a:rPr>
              <a:t> </a:t>
            </a:r>
            <a:r>
              <a:rPr lang="en-IN" sz="1400" dirty="0">
                <a:latin typeface="Arial MT"/>
                <a:cs typeface="Arial MT"/>
              </a:rPr>
              <a:t>completion</a:t>
            </a:r>
            <a:r>
              <a:rPr lang="en-IN" sz="1400" spc="-10" dirty="0">
                <a:latin typeface="Arial MT"/>
                <a:cs typeface="Arial MT"/>
              </a:rPr>
              <a:t> </a:t>
            </a:r>
            <a:r>
              <a:rPr lang="en-IN" sz="1400" spc="-5" dirty="0">
                <a:latin typeface="Arial MT"/>
                <a:cs typeface="Arial MT"/>
              </a:rPr>
              <a:t>of</a:t>
            </a:r>
            <a:r>
              <a:rPr lang="en-IN" sz="1400" spc="-10" dirty="0">
                <a:latin typeface="Arial MT"/>
                <a:cs typeface="Arial MT"/>
              </a:rPr>
              <a:t> </a:t>
            </a:r>
            <a:r>
              <a:rPr lang="en-IN" sz="1400" spc="-5" dirty="0">
                <a:latin typeface="Arial MT"/>
                <a:cs typeface="Arial MT"/>
              </a:rPr>
              <a:t>the</a:t>
            </a:r>
            <a:r>
              <a:rPr lang="en-IN" sz="1400" spc="-10" dirty="0">
                <a:latin typeface="Arial MT"/>
                <a:cs typeface="Arial MT"/>
              </a:rPr>
              <a:t> </a:t>
            </a:r>
            <a:r>
              <a:rPr lang="en-IN" sz="1400" spc="-5" dirty="0">
                <a:latin typeface="Arial MT"/>
                <a:cs typeface="Arial MT"/>
              </a:rPr>
              <a:t>project:</a:t>
            </a:r>
            <a:endParaRPr lang="en-IN" sz="1400" dirty="0">
              <a:latin typeface="Arial MT"/>
              <a:cs typeface="Arial MT"/>
            </a:endParaRPr>
          </a:p>
          <a:p>
            <a:pPr marL="469900" indent="-324485">
              <a:lnSpc>
                <a:spcPct val="100000"/>
              </a:lnSpc>
              <a:spcBef>
                <a:spcPts val="5"/>
              </a:spcBef>
              <a:buFont typeface="Arial MT"/>
              <a:buChar char="●"/>
              <a:tabLst>
                <a:tab pos="469265" algn="l"/>
                <a:tab pos="469900" algn="l"/>
              </a:tabLst>
            </a:pPr>
            <a:r>
              <a:rPr lang="en-IN" sz="1400" b="1" spc="-5" dirty="0">
                <a:latin typeface="Arial"/>
                <a:cs typeface="Arial"/>
              </a:rPr>
              <a:t>Business</a:t>
            </a:r>
            <a:r>
              <a:rPr lang="en-IN" sz="1400" b="1" spc="-50" dirty="0">
                <a:latin typeface="Arial"/>
                <a:cs typeface="Arial"/>
              </a:rPr>
              <a:t> </a:t>
            </a:r>
            <a:r>
              <a:rPr lang="en-IN" sz="1400" b="1" spc="-5" dirty="0">
                <a:latin typeface="Arial"/>
                <a:cs typeface="Arial"/>
              </a:rPr>
              <a:t>Problem</a:t>
            </a:r>
            <a:endParaRPr lang="en-IN" sz="1400" dirty="0">
              <a:latin typeface="Arial"/>
              <a:cs typeface="Arial"/>
            </a:endParaRPr>
          </a:p>
          <a:p>
            <a:pPr marL="469900" indent="-324485">
              <a:lnSpc>
                <a:spcPct val="100000"/>
              </a:lnSpc>
              <a:spcBef>
                <a:spcPts val="5"/>
              </a:spcBef>
              <a:buFont typeface="Arial MT"/>
              <a:buChar char="●"/>
              <a:tabLst>
                <a:tab pos="469265" algn="l"/>
                <a:tab pos="469900" algn="l"/>
              </a:tabLst>
            </a:pPr>
            <a:r>
              <a:rPr lang="en-IN" sz="1400" b="1" spc="-5" dirty="0">
                <a:latin typeface="Arial"/>
                <a:cs typeface="Arial"/>
              </a:rPr>
              <a:t>Data</a:t>
            </a:r>
            <a:r>
              <a:rPr lang="en-IN" sz="1400" b="1" spc="-30" dirty="0">
                <a:latin typeface="Arial"/>
                <a:cs typeface="Arial"/>
              </a:rPr>
              <a:t> </a:t>
            </a:r>
            <a:r>
              <a:rPr lang="en-IN" sz="1400" b="1" spc="-5" dirty="0">
                <a:latin typeface="Arial"/>
                <a:cs typeface="Arial"/>
              </a:rPr>
              <a:t>Collection</a:t>
            </a:r>
            <a:r>
              <a:rPr lang="en-IN" sz="1400" b="1" spc="-25" dirty="0">
                <a:latin typeface="Arial"/>
                <a:cs typeface="Arial"/>
              </a:rPr>
              <a:t> </a:t>
            </a:r>
            <a:r>
              <a:rPr lang="en-IN" sz="1400" b="1" spc="-5" dirty="0">
                <a:latin typeface="Arial"/>
                <a:cs typeface="Arial"/>
              </a:rPr>
              <a:t>and</a:t>
            </a:r>
            <a:r>
              <a:rPr lang="en-IN" sz="1400" b="1" spc="-25" dirty="0">
                <a:latin typeface="Arial"/>
                <a:cs typeface="Arial"/>
              </a:rPr>
              <a:t> </a:t>
            </a:r>
            <a:r>
              <a:rPr lang="en-IN" sz="1400" b="1" spc="-5" dirty="0">
                <a:latin typeface="Arial"/>
                <a:cs typeface="Arial"/>
              </a:rPr>
              <a:t>Preprocessing</a:t>
            </a:r>
            <a:endParaRPr lang="en-IN" sz="1400" dirty="0">
              <a:latin typeface="Arial"/>
              <a:cs typeface="Arial"/>
            </a:endParaRPr>
          </a:p>
          <a:p>
            <a:pPr marL="1098550" indent="-171450">
              <a:lnSpc>
                <a:spcPct val="100000"/>
              </a:lnSpc>
              <a:spcBef>
                <a:spcPts val="15"/>
              </a:spcBef>
              <a:buFontTx/>
              <a:buChar char="-"/>
            </a:pPr>
            <a:r>
              <a:rPr lang="en-IN" sz="1400" spc="-5" dirty="0">
                <a:latin typeface="Arial MT"/>
                <a:cs typeface="Arial MT"/>
              </a:rPr>
              <a:t>Data</a:t>
            </a:r>
            <a:r>
              <a:rPr lang="en-IN" sz="1400" spc="-35" dirty="0">
                <a:latin typeface="Arial MT"/>
                <a:cs typeface="Arial MT"/>
              </a:rPr>
              <a:t> </a:t>
            </a:r>
            <a:r>
              <a:rPr lang="en-IN" sz="1400" spc="-5" dirty="0">
                <a:latin typeface="Arial MT"/>
                <a:cs typeface="Arial MT"/>
              </a:rPr>
              <a:t>Cleaning</a:t>
            </a:r>
          </a:p>
          <a:p>
            <a:pPr marL="1098550" indent="-171450">
              <a:lnSpc>
                <a:spcPct val="100000"/>
              </a:lnSpc>
              <a:spcBef>
                <a:spcPts val="15"/>
              </a:spcBef>
              <a:buFontTx/>
              <a:buChar char="-"/>
            </a:pPr>
            <a:r>
              <a:rPr lang="en-IN" sz="1400" dirty="0">
                <a:latin typeface="Arial MT"/>
                <a:cs typeface="Arial MT"/>
              </a:rPr>
              <a:t>Missing</a:t>
            </a:r>
            <a:r>
              <a:rPr lang="en-IN" sz="1400" spc="-35" dirty="0">
                <a:latin typeface="Arial MT"/>
                <a:cs typeface="Arial MT"/>
              </a:rPr>
              <a:t> </a:t>
            </a:r>
            <a:r>
              <a:rPr lang="en-IN" sz="1400" spc="-5" dirty="0">
                <a:latin typeface="Arial MT"/>
                <a:cs typeface="Arial MT"/>
              </a:rPr>
              <a:t>Data</a:t>
            </a:r>
            <a:r>
              <a:rPr lang="en-IN" sz="1400" spc="-35" dirty="0">
                <a:latin typeface="Arial MT"/>
                <a:cs typeface="Arial MT"/>
              </a:rPr>
              <a:t> </a:t>
            </a:r>
            <a:r>
              <a:rPr lang="en-IN" sz="1400" spc="-5" dirty="0">
                <a:latin typeface="Arial MT"/>
                <a:cs typeface="Arial MT"/>
              </a:rPr>
              <a:t>Handling</a:t>
            </a:r>
          </a:p>
          <a:p>
            <a:pPr marL="1098550" indent="-171450">
              <a:lnSpc>
                <a:spcPct val="100000"/>
              </a:lnSpc>
              <a:spcBef>
                <a:spcPts val="15"/>
              </a:spcBef>
              <a:buFontTx/>
              <a:buChar char="-"/>
            </a:pPr>
            <a:r>
              <a:rPr lang="en-IN" sz="1400" dirty="0">
                <a:latin typeface="Arial MT"/>
                <a:cs typeface="Arial MT"/>
              </a:rPr>
              <a:t>Merging</a:t>
            </a:r>
            <a:r>
              <a:rPr lang="en-IN" sz="1400" spc="-35" dirty="0">
                <a:latin typeface="Arial MT"/>
                <a:cs typeface="Arial MT"/>
              </a:rPr>
              <a:t> </a:t>
            </a:r>
            <a:r>
              <a:rPr lang="en-IN" sz="1400" spc="-5" dirty="0">
                <a:latin typeface="Arial MT"/>
                <a:cs typeface="Arial MT"/>
              </a:rPr>
              <a:t>the</a:t>
            </a:r>
            <a:r>
              <a:rPr lang="en-IN" sz="1400" spc="-35" dirty="0">
                <a:latin typeface="Arial MT"/>
                <a:cs typeface="Arial MT"/>
              </a:rPr>
              <a:t> </a:t>
            </a:r>
            <a:r>
              <a:rPr lang="en-IN" sz="1400" spc="-5" dirty="0">
                <a:latin typeface="Arial MT"/>
                <a:cs typeface="Arial MT"/>
              </a:rPr>
              <a:t>Datasets</a:t>
            </a:r>
            <a:endParaRPr lang="en-IN" sz="1400" dirty="0">
              <a:latin typeface="Arial MT"/>
              <a:cs typeface="Arial MT"/>
            </a:endParaRPr>
          </a:p>
          <a:p>
            <a:pPr marL="469900" indent="-324485">
              <a:lnSpc>
                <a:spcPts val="1495"/>
              </a:lnSpc>
              <a:buFont typeface="Arial MT"/>
              <a:buChar char="●"/>
              <a:tabLst>
                <a:tab pos="469265" algn="l"/>
                <a:tab pos="469900" algn="l"/>
              </a:tabLst>
            </a:pPr>
            <a:r>
              <a:rPr lang="en-IN" sz="1400" b="1" spc="-5" dirty="0">
                <a:latin typeface="Arial"/>
                <a:cs typeface="Arial"/>
              </a:rPr>
              <a:t>Exploratory</a:t>
            </a:r>
            <a:r>
              <a:rPr lang="en-IN" sz="1400" b="1" spc="-35" dirty="0">
                <a:latin typeface="Arial"/>
                <a:cs typeface="Arial"/>
              </a:rPr>
              <a:t> </a:t>
            </a:r>
            <a:r>
              <a:rPr lang="en-IN" sz="1400" b="1" spc="-5" dirty="0">
                <a:latin typeface="Arial"/>
                <a:cs typeface="Arial"/>
              </a:rPr>
              <a:t>Data</a:t>
            </a:r>
            <a:r>
              <a:rPr lang="en-IN" sz="1400" b="1" spc="-75" dirty="0">
                <a:latin typeface="Arial"/>
                <a:cs typeface="Arial"/>
              </a:rPr>
              <a:t> </a:t>
            </a:r>
            <a:r>
              <a:rPr lang="en-IN" sz="1400" b="1" spc="-5" dirty="0">
                <a:latin typeface="Arial"/>
                <a:cs typeface="Arial"/>
              </a:rPr>
              <a:t>Analysis</a:t>
            </a:r>
            <a:endParaRPr lang="en-IN" sz="1400" dirty="0">
              <a:latin typeface="Arial"/>
              <a:cs typeface="Arial"/>
            </a:endParaRPr>
          </a:p>
          <a:p>
            <a:pPr marL="1098550" indent="-171450">
              <a:lnSpc>
                <a:spcPct val="100000"/>
              </a:lnSpc>
              <a:spcBef>
                <a:spcPts val="10"/>
              </a:spcBef>
              <a:buFontTx/>
              <a:buChar char="-"/>
            </a:pPr>
            <a:r>
              <a:rPr lang="en-IN" sz="1400" spc="-5" dirty="0">
                <a:latin typeface="Arial MT"/>
                <a:cs typeface="Arial MT"/>
              </a:rPr>
              <a:t>Hypotheses</a:t>
            </a:r>
            <a:endParaRPr lang="en-IN" sz="1400" dirty="0">
              <a:latin typeface="Arial MT"/>
              <a:cs typeface="Arial MT"/>
            </a:endParaRPr>
          </a:p>
          <a:p>
            <a:pPr marL="1098550" indent="-171450">
              <a:lnSpc>
                <a:spcPct val="100000"/>
              </a:lnSpc>
              <a:spcBef>
                <a:spcPts val="10"/>
              </a:spcBef>
              <a:buFontTx/>
              <a:buChar char="-"/>
            </a:pPr>
            <a:r>
              <a:rPr lang="en-IN" sz="1400" spc="-5" dirty="0">
                <a:latin typeface="Arial MT"/>
                <a:cs typeface="Arial MT"/>
              </a:rPr>
              <a:t>Categorica</a:t>
            </a:r>
            <a:r>
              <a:rPr lang="en-IN" sz="1400" dirty="0">
                <a:latin typeface="Arial MT"/>
                <a:cs typeface="Arial MT"/>
              </a:rPr>
              <a:t>l</a:t>
            </a:r>
            <a:r>
              <a:rPr lang="en-IN" sz="1400" spc="-5" dirty="0">
                <a:latin typeface="Arial MT"/>
                <a:cs typeface="Arial MT"/>
              </a:rPr>
              <a:t> Features</a:t>
            </a:r>
            <a:endParaRPr lang="en-IN" sz="1400" dirty="0">
              <a:latin typeface="Arial MT"/>
              <a:cs typeface="Arial MT"/>
            </a:endParaRPr>
          </a:p>
          <a:p>
            <a:pPr marL="1098550" indent="-171450">
              <a:lnSpc>
                <a:spcPct val="100000"/>
              </a:lnSpc>
              <a:spcBef>
                <a:spcPts val="10"/>
              </a:spcBef>
              <a:buFontTx/>
              <a:buChar char="-"/>
            </a:pPr>
            <a:r>
              <a:rPr lang="en-IN" sz="1400" spc="-5" dirty="0">
                <a:latin typeface="Arial MT"/>
                <a:cs typeface="Arial MT"/>
              </a:rPr>
              <a:t>Continuou</a:t>
            </a:r>
            <a:r>
              <a:rPr lang="en-IN" sz="1400" dirty="0">
                <a:latin typeface="Arial MT"/>
                <a:cs typeface="Arial MT"/>
              </a:rPr>
              <a:t>s</a:t>
            </a:r>
            <a:r>
              <a:rPr lang="en-IN" sz="1400" spc="-5" dirty="0">
                <a:latin typeface="Arial MT"/>
                <a:cs typeface="Arial MT"/>
              </a:rPr>
              <a:t> Features</a:t>
            </a:r>
            <a:endParaRPr lang="en-IN" sz="1400" dirty="0">
              <a:latin typeface="Arial MT"/>
              <a:cs typeface="Arial MT"/>
            </a:endParaRPr>
          </a:p>
          <a:p>
            <a:pPr marL="1098550" indent="-171450">
              <a:lnSpc>
                <a:spcPct val="100000"/>
              </a:lnSpc>
              <a:spcBef>
                <a:spcPts val="10"/>
              </a:spcBef>
              <a:buFontTx/>
              <a:buChar char="-"/>
            </a:pPr>
            <a:r>
              <a:rPr lang="en-IN" sz="1400" spc="-5" dirty="0">
                <a:latin typeface="Arial MT"/>
                <a:cs typeface="Arial MT"/>
              </a:rPr>
              <a:t>ED</a:t>
            </a:r>
            <a:r>
              <a:rPr lang="en-IN" sz="1400" dirty="0">
                <a:latin typeface="Arial MT"/>
                <a:cs typeface="Arial MT"/>
              </a:rPr>
              <a:t>A</a:t>
            </a:r>
            <a:r>
              <a:rPr lang="en-IN" sz="1400" spc="-55" dirty="0">
                <a:latin typeface="Arial MT"/>
                <a:cs typeface="Arial MT"/>
              </a:rPr>
              <a:t> </a:t>
            </a:r>
            <a:r>
              <a:rPr lang="en-IN" sz="1400" spc="-5" dirty="0">
                <a:latin typeface="Arial MT"/>
                <a:cs typeface="Arial MT"/>
              </a:rPr>
              <a:t>Conclusio</a:t>
            </a:r>
            <a:r>
              <a:rPr lang="en-IN" sz="1400" dirty="0">
                <a:latin typeface="Arial MT"/>
                <a:cs typeface="Arial MT"/>
              </a:rPr>
              <a:t>n</a:t>
            </a:r>
            <a:r>
              <a:rPr lang="en-IN" sz="1400" spc="-5" dirty="0">
                <a:latin typeface="Arial MT"/>
                <a:cs typeface="Arial MT"/>
              </a:rPr>
              <a:t> an</a:t>
            </a:r>
            <a:r>
              <a:rPr lang="en-IN" sz="1400" dirty="0">
                <a:latin typeface="Arial MT"/>
                <a:cs typeface="Arial MT"/>
              </a:rPr>
              <a:t>d</a:t>
            </a:r>
            <a:r>
              <a:rPr lang="en-IN" sz="1400" spc="-5" dirty="0">
                <a:latin typeface="Arial MT"/>
                <a:cs typeface="Arial MT"/>
              </a:rPr>
              <a:t> </a:t>
            </a:r>
            <a:r>
              <a:rPr lang="en-IN" sz="1400" spc="-75" dirty="0">
                <a:latin typeface="Arial MT"/>
                <a:cs typeface="Arial MT"/>
              </a:rPr>
              <a:t>V</a:t>
            </a:r>
            <a:r>
              <a:rPr lang="en-IN" sz="1400" spc="-5" dirty="0">
                <a:latin typeface="Arial MT"/>
                <a:cs typeface="Arial MT"/>
              </a:rPr>
              <a:t>alidatin</a:t>
            </a:r>
            <a:r>
              <a:rPr lang="en-IN" sz="1400" dirty="0">
                <a:latin typeface="Arial MT"/>
                <a:cs typeface="Arial MT"/>
              </a:rPr>
              <a:t>g</a:t>
            </a:r>
            <a:r>
              <a:rPr lang="en-IN" sz="1400" spc="-5" dirty="0">
                <a:latin typeface="Arial MT"/>
                <a:cs typeface="Arial MT"/>
              </a:rPr>
              <a:t> Hypotheses</a:t>
            </a:r>
            <a:endParaRPr lang="en-IN" sz="1400" dirty="0">
              <a:latin typeface="Arial MT"/>
              <a:cs typeface="Arial MT"/>
            </a:endParaRPr>
          </a:p>
          <a:p>
            <a:pPr marL="469900" indent="-324485">
              <a:lnSpc>
                <a:spcPts val="1495"/>
              </a:lnSpc>
              <a:buFont typeface="Arial MT"/>
              <a:buChar char="●"/>
              <a:tabLst>
                <a:tab pos="469265" algn="l"/>
                <a:tab pos="469900" algn="l"/>
              </a:tabLst>
            </a:pPr>
            <a:r>
              <a:rPr lang="en-IN" sz="1400" b="1" spc="-5" dirty="0">
                <a:latin typeface="Arial"/>
                <a:cs typeface="Arial"/>
              </a:rPr>
              <a:t>Data</a:t>
            </a:r>
            <a:r>
              <a:rPr lang="en-IN" sz="1400" b="1" spc="-50" dirty="0">
                <a:latin typeface="Arial"/>
                <a:cs typeface="Arial"/>
              </a:rPr>
              <a:t> </a:t>
            </a:r>
            <a:r>
              <a:rPr lang="en-IN" sz="1400" b="1" dirty="0">
                <a:latin typeface="Arial"/>
                <a:cs typeface="Arial"/>
              </a:rPr>
              <a:t>Manipulation</a:t>
            </a:r>
            <a:endParaRPr lang="en-IN" sz="1400" dirty="0">
              <a:latin typeface="Arial"/>
              <a:cs typeface="Arial"/>
            </a:endParaRPr>
          </a:p>
          <a:p>
            <a:pPr marL="1098550" indent="-171450">
              <a:lnSpc>
                <a:spcPct val="100000"/>
              </a:lnSpc>
              <a:spcBef>
                <a:spcPts val="15"/>
              </a:spcBef>
              <a:buFontTx/>
              <a:buChar char="-"/>
            </a:pPr>
            <a:r>
              <a:rPr lang="en-IN" sz="1400" spc="-5" dirty="0">
                <a:latin typeface="Arial MT"/>
                <a:cs typeface="Arial MT"/>
              </a:rPr>
              <a:t>Feature</a:t>
            </a:r>
            <a:r>
              <a:rPr lang="en-IN" sz="1400" spc="-35" dirty="0">
                <a:latin typeface="Arial MT"/>
                <a:cs typeface="Arial MT"/>
              </a:rPr>
              <a:t> </a:t>
            </a:r>
            <a:r>
              <a:rPr lang="en-IN" sz="1400" spc="-5" dirty="0">
                <a:latin typeface="Arial MT"/>
                <a:cs typeface="Arial MT"/>
              </a:rPr>
              <a:t>Engineering</a:t>
            </a:r>
            <a:endParaRPr lang="en-IN" sz="1400" dirty="0">
              <a:latin typeface="Arial MT"/>
              <a:cs typeface="Arial MT"/>
            </a:endParaRPr>
          </a:p>
          <a:p>
            <a:pPr marL="1098550" indent="-171450">
              <a:lnSpc>
                <a:spcPct val="100000"/>
              </a:lnSpc>
              <a:spcBef>
                <a:spcPts val="15"/>
              </a:spcBef>
              <a:buFontTx/>
              <a:buChar char="-"/>
            </a:pPr>
            <a:r>
              <a:rPr lang="en-IN" sz="1400" spc="-5" dirty="0">
                <a:latin typeface="Arial MT"/>
                <a:cs typeface="Arial MT"/>
              </a:rPr>
              <a:t>Outlier</a:t>
            </a:r>
            <a:r>
              <a:rPr lang="en-IN" sz="1400" spc="-25" dirty="0">
                <a:latin typeface="Arial MT"/>
                <a:cs typeface="Arial MT"/>
              </a:rPr>
              <a:t> </a:t>
            </a:r>
            <a:r>
              <a:rPr lang="en-IN" sz="1400" spc="-5" dirty="0">
                <a:latin typeface="Arial MT"/>
                <a:cs typeface="Arial MT"/>
              </a:rPr>
              <a:t>Detection</a:t>
            </a:r>
            <a:r>
              <a:rPr lang="en-IN" sz="1400" spc="-25" dirty="0">
                <a:latin typeface="Arial MT"/>
                <a:cs typeface="Arial MT"/>
              </a:rPr>
              <a:t> </a:t>
            </a:r>
            <a:r>
              <a:rPr lang="en-IN" sz="1400" spc="-5" dirty="0">
                <a:latin typeface="Arial MT"/>
                <a:cs typeface="Arial MT"/>
              </a:rPr>
              <a:t>and</a:t>
            </a:r>
            <a:r>
              <a:rPr lang="en-IN" sz="1400" spc="-40" dirty="0">
                <a:latin typeface="Arial MT"/>
                <a:cs typeface="Arial MT"/>
              </a:rPr>
              <a:t> </a:t>
            </a:r>
            <a:r>
              <a:rPr lang="en-IN" sz="1400" spc="-5" dirty="0">
                <a:latin typeface="Arial MT"/>
                <a:cs typeface="Arial MT"/>
              </a:rPr>
              <a:t>Treatment</a:t>
            </a:r>
            <a:endParaRPr lang="en-IN" sz="1400" dirty="0">
              <a:latin typeface="Arial MT"/>
              <a:cs typeface="Arial MT"/>
            </a:endParaRPr>
          </a:p>
          <a:p>
            <a:pPr marL="1098550" indent="-171450">
              <a:lnSpc>
                <a:spcPct val="100000"/>
              </a:lnSpc>
              <a:spcBef>
                <a:spcPts val="15"/>
              </a:spcBef>
              <a:buFontTx/>
              <a:buChar char="-"/>
            </a:pPr>
            <a:r>
              <a:rPr lang="en-IN" sz="1400" spc="-5" dirty="0">
                <a:latin typeface="Arial MT"/>
                <a:cs typeface="Arial MT"/>
              </a:rPr>
              <a:t>Feature</a:t>
            </a:r>
            <a:r>
              <a:rPr lang="en-IN" sz="1400" spc="-50" dirty="0">
                <a:latin typeface="Arial MT"/>
                <a:cs typeface="Arial MT"/>
              </a:rPr>
              <a:t> </a:t>
            </a:r>
            <a:r>
              <a:rPr lang="en-IN" sz="1400" spc="-5" dirty="0">
                <a:latin typeface="Arial MT"/>
                <a:cs typeface="Arial MT"/>
              </a:rPr>
              <a:t>Scaling</a:t>
            </a:r>
            <a:endParaRPr lang="en-IN" sz="1400" dirty="0">
              <a:latin typeface="Arial MT"/>
              <a:cs typeface="Arial MT"/>
            </a:endParaRPr>
          </a:p>
          <a:p>
            <a:pPr marL="1098550" indent="-171450">
              <a:lnSpc>
                <a:spcPct val="100000"/>
              </a:lnSpc>
              <a:spcBef>
                <a:spcPts val="15"/>
              </a:spcBef>
              <a:buFontTx/>
              <a:buChar char="-"/>
            </a:pPr>
            <a:r>
              <a:rPr lang="en-IN" sz="1400" spc="-5" dirty="0">
                <a:latin typeface="Arial MT"/>
                <a:cs typeface="Arial MT"/>
              </a:rPr>
              <a:t>Categorical</a:t>
            </a:r>
            <a:r>
              <a:rPr lang="en-IN" sz="1400" spc="-35" dirty="0">
                <a:latin typeface="Arial MT"/>
                <a:cs typeface="Arial MT"/>
              </a:rPr>
              <a:t> </a:t>
            </a:r>
            <a:r>
              <a:rPr lang="en-IN" sz="1400" spc="-5" dirty="0">
                <a:latin typeface="Arial MT"/>
                <a:cs typeface="Arial MT"/>
              </a:rPr>
              <a:t>Data</a:t>
            </a:r>
            <a:r>
              <a:rPr lang="en-IN" sz="1400" spc="-35" dirty="0">
                <a:latin typeface="Arial MT"/>
                <a:cs typeface="Arial MT"/>
              </a:rPr>
              <a:t> </a:t>
            </a:r>
            <a:r>
              <a:rPr lang="en-IN" sz="1400" spc="-5" dirty="0">
                <a:latin typeface="Arial MT"/>
                <a:cs typeface="Arial MT"/>
              </a:rPr>
              <a:t>Encoding</a:t>
            </a:r>
            <a:endParaRPr lang="en-IN" sz="1400" dirty="0">
              <a:latin typeface="Arial MT"/>
              <a:cs typeface="Arial MT"/>
            </a:endParaRPr>
          </a:p>
          <a:p>
            <a:pPr marL="469900" indent="-324485">
              <a:lnSpc>
                <a:spcPts val="1495"/>
              </a:lnSpc>
              <a:buFont typeface="Arial MT"/>
              <a:buChar char="●"/>
              <a:tabLst>
                <a:tab pos="469265" algn="l"/>
                <a:tab pos="469900" algn="l"/>
              </a:tabLst>
            </a:pPr>
            <a:r>
              <a:rPr lang="en-IN" sz="1400" b="1" dirty="0" err="1">
                <a:latin typeface="Arial"/>
                <a:cs typeface="Arial"/>
              </a:rPr>
              <a:t>Modeling</a:t>
            </a:r>
            <a:endParaRPr lang="en-IN" sz="1400" dirty="0">
              <a:latin typeface="Arial"/>
              <a:cs typeface="Arial"/>
            </a:endParaRPr>
          </a:p>
          <a:p>
            <a:pPr marL="1098550" indent="-171450">
              <a:lnSpc>
                <a:spcPct val="100000"/>
              </a:lnSpc>
              <a:spcBef>
                <a:spcPts val="10"/>
              </a:spcBef>
              <a:buFontTx/>
              <a:buChar char="-"/>
            </a:pPr>
            <a:r>
              <a:rPr lang="en-IN" sz="1400" spc="-10" dirty="0">
                <a:latin typeface="Arial MT"/>
                <a:cs typeface="Arial MT"/>
              </a:rPr>
              <a:t>Train</a:t>
            </a:r>
            <a:r>
              <a:rPr lang="en-IN" sz="1400" spc="-40" dirty="0">
                <a:latin typeface="Arial MT"/>
                <a:cs typeface="Arial MT"/>
              </a:rPr>
              <a:t> </a:t>
            </a:r>
            <a:r>
              <a:rPr lang="en-IN" sz="1400" spc="-30" dirty="0">
                <a:latin typeface="Arial MT"/>
                <a:cs typeface="Arial MT"/>
              </a:rPr>
              <a:t>Test</a:t>
            </a:r>
            <a:r>
              <a:rPr lang="en-IN" sz="1400" spc="-25" dirty="0">
                <a:latin typeface="Arial MT"/>
                <a:cs typeface="Arial MT"/>
              </a:rPr>
              <a:t> </a:t>
            </a:r>
            <a:r>
              <a:rPr lang="en-IN" sz="1400" spc="-5" dirty="0">
                <a:latin typeface="Arial MT"/>
                <a:cs typeface="Arial MT"/>
              </a:rPr>
              <a:t>Split</a:t>
            </a:r>
            <a:endParaRPr lang="en-IN" sz="1400" dirty="0">
              <a:latin typeface="Arial MT"/>
              <a:cs typeface="Arial MT"/>
            </a:endParaRPr>
          </a:p>
          <a:p>
            <a:pPr marL="1098550" indent="-171450">
              <a:lnSpc>
                <a:spcPct val="100000"/>
              </a:lnSpc>
              <a:spcBef>
                <a:spcPts val="10"/>
              </a:spcBef>
              <a:buFontTx/>
              <a:buChar char="-"/>
            </a:pPr>
            <a:r>
              <a:rPr lang="en-IN" sz="1400" spc="-5" dirty="0">
                <a:latin typeface="Arial MT"/>
                <a:cs typeface="Arial MT"/>
              </a:rPr>
              <a:t>Baseline</a:t>
            </a:r>
            <a:r>
              <a:rPr lang="en-IN" sz="1400" spc="-25" dirty="0">
                <a:latin typeface="Arial MT"/>
                <a:cs typeface="Arial MT"/>
              </a:rPr>
              <a:t> </a:t>
            </a:r>
            <a:r>
              <a:rPr lang="en-IN" sz="1400" dirty="0">
                <a:latin typeface="Arial MT"/>
                <a:cs typeface="Arial MT"/>
              </a:rPr>
              <a:t>Model</a:t>
            </a:r>
            <a:r>
              <a:rPr lang="en-IN" sz="1400" spc="-20" dirty="0">
                <a:latin typeface="Arial MT"/>
                <a:cs typeface="Arial MT"/>
              </a:rPr>
              <a:t> </a:t>
            </a:r>
            <a:r>
              <a:rPr lang="en-IN" sz="1400" dirty="0">
                <a:latin typeface="Arial MT"/>
                <a:cs typeface="Arial MT"/>
              </a:rPr>
              <a:t>-</a:t>
            </a:r>
            <a:r>
              <a:rPr lang="en-IN" sz="1400" spc="-25" dirty="0">
                <a:latin typeface="Arial MT"/>
                <a:cs typeface="Arial MT"/>
              </a:rPr>
              <a:t> </a:t>
            </a:r>
            <a:r>
              <a:rPr lang="en-IN" sz="1400" spc="-5" dirty="0">
                <a:latin typeface="Arial MT"/>
                <a:cs typeface="Arial MT"/>
              </a:rPr>
              <a:t>Decision</a:t>
            </a:r>
            <a:r>
              <a:rPr lang="en-IN" sz="1400" spc="-35" dirty="0">
                <a:latin typeface="Arial MT"/>
                <a:cs typeface="Arial MT"/>
              </a:rPr>
              <a:t> </a:t>
            </a:r>
            <a:r>
              <a:rPr lang="en-IN" sz="1400" spc="-10" dirty="0">
                <a:latin typeface="Arial MT"/>
                <a:cs typeface="Arial MT"/>
              </a:rPr>
              <a:t>Tree</a:t>
            </a:r>
            <a:endParaRPr lang="en-IN" sz="1400" dirty="0">
              <a:latin typeface="Arial MT"/>
              <a:cs typeface="Arial MT"/>
            </a:endParaRPr>
          </a:p>
          <a:p>
            <a:pPr marL="1098550" indent="-171450">
              <a:lnSpc>
                <a:spcPct val="100000"/>
              </a:lnSpc>
              <a:spcBef>
                <a:spcPts val="10"/>
              </a:spcBef>
              <a:buFontTx/>
              <a:buChar char="-"/>
            </a:pPr>
            <a:r>
              <a:rPr lang="en-IN" sz="1400" spc="-5" dirty="0">
                <a:latin typeface="Arial MT"/>
                <a:cs typeface="Arial MT"/>
              </a:rPr>
              <a:t>Random</a:t>
            </a:r>
            <a:r>
              <a:rPr lang="en-IN" sz="1400" spc="-35" dirty="0">
                <a:latin typeface="Arial MT"/>
                <a:cs typeface="Arial MT"/>
              </a:rPr>
              <a:t> </a:t>
            </a:r>
            <a:r>
              <a:rPr lang="en-IN" sz="1400" spc="-5" dirty="0">
                <a:latin typeface="Arial MT"/>
                <a:cs typeface="Arial MT"/>
              </a:rPr>
              <a:t>Forest</a:t>
            </a:r>
            <a:r>
              <a:rPr lang="en-IN" sz="1400" spc="-35" dirty="0">
                <a:latin typeface="Arial MT"/>
                <a:cs typeface="Arial MT"/>
              </a:rPr>
              <a:t> </a:t>
            </a:r>
            <a:r>
              <a:rPr lang="en-IN" sz="1400" dirty="0">
                <a:latin typeface="Arial MT"/>
                <a:cs typeface="Arial MT"/>
              </a:rPr>
              <a:t>Model</a:t>
            </a:r>
          </a:p>
          <a:p>
            <a:pPr marL="1098550" indent="-171450">
              <a:lnSpc>
                <a:spcPct val="100000"/>
              </a:lnSpc>
              <a:spcBef>
                <a:spcPts val="10"/>
              </a:spcBef>
              <a:buFontTx/>
              <a:buChar char="-"/>
            </a:pPr>
            <a:r>
              <a:rPr lang="en-IN" sz="1400" spc="-5" dirty="0">
                <a:latin typeface="Arial MT"/>
                <a:cs typeface="Arial MT"/>
              </a:rPr>
              <a:t>Random</a:t>
            </a:r>
            <a:r>
              <a:rPr lang="en-IN" sz="1400" spc="-20" dirty="0">
                <a:latin typeface="Arial MT"/>
                <a:cs typeface="Arial MT"/>
              </a:rPr>
              <a:t> </a:t>
            </a:r>
            <a:r>
              <a:rPr lang="en-IN" sz="1400" spc="-5" dirty="0">
                <a:latin typeface="Arial MT"/>
                <a:cs typeface="Arial MT"/>
              </a:rPr>
              <a:t>Forest</a:t>
            </a:r>
            <a:r>
              <a:rPr lang="en-IN" sz="1400" spc="-20" dirty="0">
                <a:latin typeface="Arial MT"/>
                <a:cs typeface="Arial MT"/>
              </a:rPr>
              <a:t> </a:t>
            </a:r>
            <a:r>
              <a:rPr lang="en-IN" sz="1400" spc="-5" dirty="0">
                <a:latin typeface="Arial MT"/>
                <a:cs typeface="Arial MT"/>
              </a:rPr>
              <a:t>Hyperparameter</a:t>
            </a:r>
            <a:r>
              <a:rPr lang="en-IN" sz="1400" spc="-35" dirty="0">
                <a:latin typeface="Arial MT"/>
                <a:cs typeface="Arial MT"/>
              </a:rPr>
              <a:t> </a:t>
            </a:r>
            <a:r>
              <a:rPr lang="en-IN" sz="1400" spc="-15" dirty="0">
                <a:latin typeface="Arial MT"/>
                <a:cs typeface="Arial MT"/>
              </a:rPr>
              <a:t>Tuning</a:t>
            </a:r>
            <a:endParaRPr lang="en-IN" sz="1400" dirty="0">
              <a:latin typeface="Arial MT"/>
              <a:cs typeface="Arial MT"/>
            </a:endParaRPr>
          </a:p>
          <a:p>
            <a:pPr marL="1098550" indent="-171450">
              <a:lnSpc>
                <a:spcPct val="100000"/>
              </a:lnSpc>
              <a:spcBef>
                <a:spcPts val="10"/>
              </a:spcBef>
              <a:buFontTx/>
              <a:buChar char="-"/>
            </a:pPr>
            <a:r>
              <a:rPr lang="en-IN" sz="1400" spc="-5" dirty="0">
                <a:latin typeface="Arial MT"/>
                <a:cs typeface="Arial MT"/>
              </a:rPr>
              <a:t>Random</a:t>
            </a:r>
            <a:r>
              <a:rPr lang="en-IN" sz="1400" spc="-30" dirty="0">
                <a:latin typeface="Arial MT"/>
                <a:cs typeface="Arial MT"/>
              </a:rPr>
              <a:t> </a:t>
            </a:r>
            <a:r>
              <a:rPr lang="en-IN" sz="1400" spc="-5" dirty="0">
                <a:latin typeface="Arial MT"/>
                <a:cs typeface="Arial MT"/>
              </a:rPr>
              <a:t>Forest</a:t>
            </a:r>
            <a:r>
              <a:rPr lang="en-IN" sz="1400" spc="-25" dirty="0">
                <a:latin typeface="Arial MT"/>
                <a:cs typeface="Arial MT"/>
              </a:rPr>
              <a:t> </a:t>
            </a:r>
            <a:r>
              <a:rPr lang="en-IN" sz="1400" spc="-5" dirty="0">
                <a:latin typeface="Arial MT"/>
                <a:cs typeface="Arial MT"/>
              </a:rPr>
              <a:t>Feature</a:t>
            </a:r>
            <a:r>
              <a:rPr lang="en-IN" sz="1400" spc="-25" dirty="0">
                <a:latin typeface="Arial MT"/>
                <a:cs typeface="Arial MT"/>
              </a:rPr>
              <a:t> </a:t>
            </a:r>
            <a:r>
              <a:rPr lang="en-IN" sz="1400" spc="-5" dirty="0">
                <a:latin typeface="Arial MT"/>
                <a:cs typeface="Arial MT"/>
              </a:rPr>
              <a:t>Importance</a:t>
            </a:r>
            <a:endParaRPr lang="en-IN" sz="1400" dirty="0">
              <a:latin typeface="Arial MT"/>
              <a:cs typeface="Arial MT"/>
            </a:endParaRPr>
          </a:p>
          <a:p>
            <a:pPr marL="469900" indent="-324485">
              <a:lnSpc>
                <a:spcPts val="1495"/>
              </a:lnSpc>
              <a:buFont typeface="Arial MT"/>
              <a:buChar char="●"/>
              <a:tabLst>
                <a:tab pos="469265" algn="l"/>
                <a:tab pos="469900" algn="l"/>
              </a:tabLst>
            </a:pPr>
            <a:r>
              <a:rPr lang="en-IN" sz="1400" b="1" dirty="0">
                <a:latin typeface="Arial"/>
                <a:cs typeface="Arial"/>
              </a:rPr>
              <a:t>Model</a:t>
            </a:r>
            <a:r>
              <a:rPr lang="en-IN" sz="1400" b="1" spc="-30" dirty="0">
                <a:latin typeface="Arial"/>
                <a:cs typeface="Arial"/>
              </a:rPr>
              <a:t> </a:t>
            </a:r>
            <a:r>
              <a:rPr lang="en-IN" sz="1400" b="1" spc="-5" dirty="0">
                <a:latin typeface="Arial"/>
                <a:cs typeface="Arial"/>
              </a:rPr>
              <a:t>Performance</a:t>
            </a:r>
            <a:r>
              <a:rPr lang="en-IN" sz="1400" b="1" spc="-25" dirty="0">
                <a:latin typeface="Arial"/>
                <a:cs typeface="Arial"/>
              </a:rPr>
              <a:t> </a:t>
            </a:r>
            <a:r>
              <a:rPr lang="en-IN" sz="1400" b="1" spc="-5" dirty="0">
                <a:latin typeface="Arial"/>
                <a:cs typeface="Arial"/>
              </a:rPr>
              <a:t>and</a:t>
            </a:r>
            <a:r>
              <a:rPr lang="en-IN" sz="1400" b="1" spc="-25" dirty="0">
                <a:latin typeface="Arial"/>
                <a:cs typeface="Arial"/>
              </a:rPr>
              <a:t> </a:t>
            </a:r>
            <a:r>
              <a:rPr lang="en-IN" sz="1400" b="1" spc="-5" dirty="0">
                <a:latin typeface="Arial"/>
                <a:cs typeface="Arial"/>
              </a:rPr>
              <a:t>Evaluation</a:t>
            </a:r>
            <a:endParaRPr lang="en-IN" sz="1400" dirty="0">
              <a:latin typeface="Arial"/>
              <a:cs typeface="Arial"/>
            </a:endParaRPr>
          </a:p>
          <a:p>
            <a:pPr marL="927100">
              <a:lnSpc>
                <a:spcPct val="100000"/>
              </a:lnSpc>
              <a:spcBef>
                <a:spcPts val="10"/>
              </a:spcBef>
            </a:pPr>
            <a:r>
              <a:rPr lang="en-IN" sz="1400" b="1" dirty="0">
                <a:latin typeface="Arial"/>
                <a:cs typeface="Arial"/>
              </a:rPr>
              <a:t>-</a:t>
            </a:r>
            <a:r>
              <a:rPr lang="en-IN" sz="1400" spc="-10" dirty="0">
                <a:latin typeface="Arial MT"/>
                <a:cs typeface="Arial MT"/>
              </a:rPr>
              <a:t>Visualizing</a:t>
            </a:r>
            <a:r>
              <a:rPr lang="en-IN" sz="1400" spc="-20" dirty="0">
                <a:latin typeface="Arial MT"/>
                <a:cs typeface="Arial MT"/>
              </a:rPr>
              <a:t> </a:t>
            </a:r>
            <a:r>
              <a:rPr lang="en-IN" sz="1400" dirty="0">
                <a:latin typeface="Arial MT"/>
                <a:cs typeface="Arial MT"/>
              </a:rPr>
              <a:t>Model</a:t>
            </a:r>
            <a:r>
              <a:rPr lang="en-IN" sz="1400" spc="-15" dirty="0">
                <a:latin typeface="Arial MT"/>
                <a:cs typeface="Arial MT"/>
              </a:rPr>
              <a:t> </a:t>
            </a:r>
            <a:r>
              <a:rPr lang="en-IN" sz="1400" spc="-5" dirty="0">
                <a:latin typeface="Arial MT"/>
                <a:cs typeface="Arial MT"/>
              </a:rPr>
              <a:t>Performances</a:t>
            </a:r>
            <a:endParaRPr lang="en-IN" sz="1400" dirty="0">
              <a:latin typeface="Arial MT"/>
              <a:cs typeface="Arial MT"/>
            </a:endParaRPr>
          </a:p>
          <a:p>
            <a:pPr marL="927100">
              <a:lnSpc>
                <a:spcPct val="100000"/>
              </a:lnSpc>
              <a:spcBef>
                <a:spcPts val="10"/>
              </a:spcBef>
            </a:pPr>
            <a:r>
              <a:rPr lang="en-IN" sz="1400" spc="-5" dirty="0">
                <a:latin typeface="Arial MT"/>
                <a:cs typeface="Arial MT"/>
              </a:rPr>
              <a:t>-Random</a:t>
            </a:r>
            <a:r>
              <a:rPr lang="en-IN" sz="1400" spc="-25" dirty="0">
                <a:latin typeface="Arial MT"/>
                <a:cs typeface="Arial MT"/>
              </a:rPr>
              <a:t> </a:t>
            </a:r>
            <a:r>
              <a:rPr lang="en-IN" sz="1400" spc="-5" dirty="0">
                <a:latin typeface="Arial MT"/>
                <a:cs typeface="Arial MT"/>
              </a:rPr>
              <a:t>Forest</a:t>
            </a:r>
            <a:r>
              <a:rPr lang="en-IN" sz="1400" spc="-20" dirty="0">
                <a:latin typeface="Arial MT"/>
                <a:cs typeface="Arial MT"/>
              </a:rPr>
              <a:t> </a:t>
            </a:r>
            <a:r>
              <a:rPr lang="en-IN" sz="1400" dirty="0">
                <a:latin typeface="Arial MT"/>
                <a:cs typeface="Arial MT"/>
              </a:rPr>
              <a:t>vs</a:t>
            </a:r>
            <a:r>
              <a:rPr lang="en-IN" sz="1400" spc="-20" dirty="0">
                <a:latin typeface="Arial MT"/>
                <a:cs typeface="Arial MT"/>
              </a:rPr>
              <a:t> </a:t>
            </a:r>
            <a:r>
              <a:rPr lang="en-IN" sz="1400" spc="-5" dirty="0">
                <a:latin typeface="Arial MT"/>
                <a:cs typeface="Arial MT"/>
              </a:rPr>
              <a:t>Baseline</a:t>
            </a:r>
            <a:r>
              <a:rPr lang="en-IN" sz="1400" spc="-25" dirty="0">
                <a:latin typeface="Arial MT"/>
                <a:cs typeface="Arial MT"/>
              </a:rPr>
              <a:t> </a:t>
            </a:r>
            <a:r>
              <a:rPr lang="en-IN" sz="1400" dirty="0">
                <a:latin typeface="Arial MT"/>
                <a:cs typeface="Arial MT"/>
              </a:rPr>
              <a:t>Model</a:t>
            </a:r>
          </a:p>
          <a:p>
            <a:pPr marL="927100">
              <a:lnSpc>
                <a:spcPct val="100000"/>
              </a:lnSpc>
              <a:spcBef>
                <a:spcPts val="10"/>
              </a:spcBef>
            </a:pPr>
            <a:r>
              <a:rPr lang="en-IN" sz="1400" spc="-5" dirty="0">
                <a:latin typeface="Arial MT"/>
                <a:cs typeface="Arial MT"/>
              </a:rPr>
              <a:t>-Random</a:t>
            </a:r>
            <a:r>
              <a:rPr lang="en-IN" sz="1400" spc="-15" dirty="0">
                <a:latin typeface="Arial MT"/>
                <a:cs typeface="Arial MT"/>
              </a:rPr>
              <a:t> </a:t>
            </a:r>
            <a:r>
              <a:rPr lang="en-IN" sz="1400" spc="-5" dirty="0">
                <a:latin typeface="Arial MT"/>
                <a:cs typeface="Arial MT"/>
              </a:rPr>
              <a:t>Forest</a:t>
            </a:r>
            <a:r>
              <a:rPr lang="en-IN" sz="1400" spc="-25" dirty="0">
                <a:latin typeface="Arial MT"/>
                <a:cs typeface="Arial MT"/>
              </a:rPr>
              <a:t> </a:t>
            </a:r>
            <a:r>
              <a:rPr lang="en-IN" sz="1400" spc="-15" dirty="0">
                <a:latin typeface="Arial MT"/>
                <a:cs typeface="Arial MT"/>
              </a:rPr>
              <a:t>Tuned</a:t>
            </a:r>
            <a:r>
              <a:rPr lang="en-IN" sz="1400" spc="-10" dirty="0">
                <a:latin typeface="Arial MT"/>
                <a:cs typeface="Arial MT"/>
              </a:rPr>
              <a:t> </a:t>
            </a:r>
            <a:r>
              <a:rPr lang="en-IN" sz="1400" dirty="0">
                <a:latin typeface="Arial MT"/>
                <a:cs typeface="Arial MT"/>
              </a:rPr>
              <a:t>vs</a:t>
            </a:r>
            <a:r>
              <a:rPr lang="en-IN" sz="1400" spc="-10" dirty="0">
                <a:latin typeface="Arial MT"/>
                <a:cs typeface="Arial MT"/>
              </a:rPr>
              <a:t> </a:t>
            </a:r>
            <a:r>
              <a:rPr lang="en-IN" sz="1400" spc="-5" dirty="0">
                <a:latin typeface="Arial MT"/>
                <a:cs typeface="Arial MT"/>
              </a:rPr>
              <a:t>Baseline</a:t>
            </a:r>
            <a:r>
              <a:rPr lang="en-IN" sz="1400" spc="-10" dirty="0">
                <a:latin typeface="Arial MT"/>
                <a:cs typeface="Arial MT"/>
              </a:rPr>
              <a:t> </a:t>
            </a:r>
            <a:r>
              <a:rPr lang="en-IN" sz="1400" spc="-5" dirty="0">
                <a:latin typeface="Arial MT"/>
                <a:cs typeface="Arial MT"/>
              </a:rPr>
              <a:t>and</a:t>
            </a:r>
            <a:r>
              <a:rPr lang="en-IN" sz="1400" spc="-10" dirty="0">
                <a:latin typeface="Arial MT"/>
                <a:cs typeface="Arial MT"/>
              </a:rPr>
              <a:t> </a:t>
            </a:r>
            <a:r>
              <a:rPr lang="en-IN" sz="1400" spc="-5" dirty="0">
                <a:latin typeface="Arial MT"/>
                <a:cs typeface="Arial MT"/>
              </a:rPr>
              <a:t>Random</a:t>
            </a:r>
            <a:r>
              <a:rPr lang="en-IN" sz="1400" spc="-10" dirty="0">
                <a:latin typeface="Arial MT"/>
                <a:cs typeface="Arial MT"/>
              </a:rPr>
              <a:t> </a:t>
            </a:r>
            <a:r>
              <a:rPr lang="en-IN" sz="1400" spc="-5" dirty="0">
                <a:latin typeface="Arial MT"/>
                <a:cs typeface="Arial MT"/>
              </a:rPr>
              <a:t>Forest</a:t>
            </a:r>
            <a:r>
              <a:rPr lang="en-IN" sz="1400" spc="-10" dirty="0">
                <a:latin typeface="Arial MT"/>
                <a:cs typeface="Arial MT"/>
              </a:rPr>
              <a:t> </a:t>
            </a:r>
            <a:r>
              <a:rPr lang="en-IN" sz="1400" dirty="0">
                <a:latin typeface="Arial MT"/>
                <a:cs typeface="Arial MT"/>
              </a:rPr>
              <a:t>Models</a:t>
            </a:r>
          </a:p>
          <a:p>
            <a:pPr marL="469900" indent="-324485">
              <a:lnSpc>
                <a:spcPts val="1495"/>
              </a:lnSpc>
              <a:buFont typeface="Arial MT"/>
              <a:buChar char="●"/>
              <a:tabLst>
                <a:tab pos="469265" algn="l"/>
                <a:tab pos="469900" algn="l"/>
              </a:tabLst>
            </a:pPr>
            <a:r>
              <a:rPr lang="en-IN" sz="1400" b="1" spc="-5" dirty="0">
                <a:latin typeface="Arial"/>
                <a:cs typeface="Arial"/>
              </a:rPr>
              <a:t>Store</a:t>
            </a:r>
            <a:r>
              <a:rPr lang="en-IN" sz="1400" b="1" spc="-30" dirty="0">
                <a:latin typeface="Arial"/>
                <a:cs typeface="Arial"/>
              </a:rPr>
              <a:t> </a:t>
            </a:r>
            <a:r>
              <a:rPr lang="en-IN" sz="1400" b="1" spc="-5" dirty="0">
                <a:latin typeface="Arial"/>
                <a:cs typeface="Arial"/>
              </a:rPr>
              <a:t>wise</a:t>
            </a:r>
            <a:r>
              <a:rPr lang="en-IN" sz="1400" b="1" spc="-25" dirty="0">
                <a:latin typeface="Arial"/>
                <a:cs typeface="Arial"/>
              </a:rPr>
              <a:t> </a:t>
            </a:r>
            <a:r>
              <a:rPr lang="en-IN" sz="1400" b="1" spc="-5" dirty="0">
                <a:latin typeface="Arial"/>
                <a:cs typeface="Arial"/>
              </a:rPr>
              <a:t>Sales</a:t>
            </a:r>
            <a:r>
              <a:rPr lang="en-IN" sz="1400" b="1" spc="-25" dirty="0">
                <a:latin typeface="Arial"/>
                <a:cs typeface="Arial"/>
              </a:rPr>
              <a:t> </a:t>
            </a:r>
            <a:r>
              <a:rPr lang="en-IN" sz="1400" b="1" spc="-5" dirty="0">
                <a:latin typeface="Arial"/>
                <a:cs typeface="Arial"/>
              </a:rPr>
              <a:t>Predictions</a:t>
            </a:r>
            <a:endParaRPr lang="en-IN" sz="1400" dirty="0">
              <a:latin typeface="Arial"/>
              <a:cs typeface="Arial"/>
            </a:endParaRPr>
          </a:p>
          <a:p>
            <a:pPr marL="469900" indent="-324485">
              <a:lnSpc>
                <a:spcPct val="100000"/>
              </a:lnSpc>
              <a:buFont typeface="Arial MT"/>
              <a:buChar char="●"/>
              <a:tabLst>
                <a:tab pos="469265" algn="l"/>
                <a:tab pos="469900" algn="l"/>
              </a:tabLst>
            </a:pPr>
            <a:r>
              <a:rPr lang="en-IN" sz="1400" b="1" spc="-5" dirty="0">
                <a:latin typeface="Arial"/>
                <a:cs typeface="Arial"/>
              </a:rPr>
              <a:t>Conclusion</a:t>
            </a:r>
            <a:r>
              <a:rPr lang="en-IN" sz="1400" b="1" spc="-35" dirty="0">
                <a:latin typeface="Arial"/>
                <a:cs typeface="Arial"/>
              </a:rPr>
              <a:t> </a:t>
            </a:r>
            <a:r>
              <a:rPr lang="en-IN" sz="1400" b="1" spc="-5" dirty="0">
                <a:latin typeface="Arial"/>
                <a:cs typeface="Arial"/>
              </a:rPr>
              <a:t>and</a:t>
            </a:r>
            <a:r>
              <a:rPr lang="en-IN" sz="1400" b="1" spc="-35" dirty="0">
                <a:latin typeface="Arial"/>
                <a:cs typeface="Arial"/>
              </a:rPr>
              <a:t> </a:t>
            </a:r>
            <a:r>
              <a:rPr lang="en-IN" sz="1400" b="1" spc="-5" dirty="0">
                <a:latin typeface="Arial"/>
                <a:cs typeface="Arial"/>
              </a:rPr>
              <a:t>Recommendations</a:t>
            </a:r>
            <a:endParaRPr lang="en-IN" sz="1400" dirty="0"/>
          </a:p>
        </p:txBody>
      </p:sp>
    </p:spTree>
    <p:extLst>
      <p:ext uri="{BB962C8B-B14F-4D97-AF65-F5344CB8AC3E}">
        <p14:creationId xmlns:p14="http://schemas.microsoft.com/office/powerpoint/2010/main" val="26017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0921-6D6A-AA15-3060-3B042454EE62}"/>
              </a:ext>
            </a:extLst>
          </p:cNvPr>
          <p:cNvSpPr>
            <a:spLocks noGrp="1"/>
          </p:cNvSpPr>
          <p:nvPr>
            <p:ph type="title"/>
          </p:nvPr>
        </p:nvSpPr>
        <p:spPr>
          <a:xfrm>
            <a:off x="623966" y="-190500"/>
            <a:ext cx="10134600" cy="1288489"/>
          </a:xfrm>
        </p:spPr>
        <p:txBody>
          <a:bodyPr/>
          <a:lstStyle/>
          <a:p>
            <a:r>
              <a:rPr lang="en-IN" spc="-5" dirty="0"/>
              <a:t>Exploratory</a:t>
            </a:r>
            <a:r>
              <a:rPr lang="en-IN" spc="-55" dirty="0"/>
              <a:t> </a:t>
            </a:r>
            <a:r>
              <a:rPr lang="en-IN" spc="-5" dirty="0"/>
              <a:t>Data</a:t>
            </a:r>
            <a:r>
              <a:rPr lang="en-IN" spc="-120" dirty="0"/>
              <a:t> </a:t>
            </a:r>
            <a:r>
              <a:rPr lang="en-IN" spc="-5" dirty="0"/>
              <a:t>Analysis(EDA)</a:t>
            </a:r>
            <a:endParaRPr lang="en-IN" dirty="0"/>
          </a:p>
        </p:txBody>
      </p:sp>
      <p:sp>
        <p:nvSpPr>
          <p:cNvPr id="3" name="Content Placeholder 2">
            <a:extLst>
              <a:ext uri="{FF2B5EF4-FFF2-40B4-BE49-F238E27FC236}">
                <a16:creationId xmlns:a16="http://schemas.microsoft.com/office/drawing/2014/main" id="{9DBC755D-4410-D385-50B6-BE0398FDEB5C}"/>
              </a:ext>
            </a:extLst>
          </p:cNvPr>
          <p:cNvSpPr>
            <a:spLocks noGrp="1"/>
          </p:cNvSpPr>
          <p:nvPr>
            <p:ph idx="1"/>
          </p:nvPr>
        </p:nvSpPr>
        <p:spPr>
          <a:xfrm>
            <a:off x="1028700" y="1712198"/>
            <a:ext cx="10134600" cy="3969342"/>
          </a:xfrm>
        </p:spPr>
        <p:txBody>
          <a:bodyPr>
            <a:normAutofit fontScale="70000" lnSpcReduction="20000"/>
          </a:bodyPr>
          <a:lstStyle/>
          <a:p>
            <a:pPr marL="12700">
              <a:lnSpc>
                <a:spcPct val="100000"/>
              </a:lnSpc>
              <a:spcBef>
                <a:spcPts val="470"/>
              </a:spcBef>
            </a:pPr>
            <a:r>
              <a:rPr lang="en-US" sz="2400" b="1" spc="-5" dirty="0">
                <a:latin typeface="Arial"/>
                <a:cs typeface="Arial"/>
              </a:rPr>
              <a:t>Hypotheses</a:t>
            </a:r>
            <a:endParaRPr lang="en-US" sz="2400" dirty="0">
              <a:latin typeface="Arial"/>
              <a:cs typeface="Arial"/>
            </a:endParaRPr>
          </a:p>
          <a:p>
            <a:pPr marL="12700" marR="330835">
              <a:lnSpc>
                <a:spcPct val="114999"/>
              </a:lnSpc>
              <a:spcBef>
                <a:spcPts val="65"/>
              </a:spcBef>
            </a:pPr>
            <a:r>
              <a:rPr lang="en-US" sz="2000" dirty="0">
                <a:latin typeface="Arial MT"/>
                <a:cs typeface="Arial MT"/>
              </a:rPr>
              <a:t>Just </a:t>
            </a:r>
            <a:r>
              <a:rPr lang="en-US" sz="2000" spc="-5" dirty="0">
                <a:latin typeface="Arial MT"/>
                <a:cs typeface="Arial MT"/>
              </a:rPr>
              <a:t>by observing the head of the dataset and understanding the features involved in it, the following </a:t>
            </a:r>
            <a:r>
              <a:rPr lang="en-US" sz="2000" spc="-350" dirty="0">
                <a:latin typeface="Arial MT"/>
                <a:cs typeface="Arial MT"/>
              </a:rPr>
              <a:t> </a:t>
            </a:r>
            <a:r>
              <a:rPr lang="en-US" sz="2000" spc="-5" dirty="0">
                <a:latin typeface="Arial MT"/>
                <a:cs typeface="Arial MT"/>
              </a:rPr>
              <a:t>hypotheses</a:t>
            </a:r>
            <a:r>
              <a:rPr lang="en-US" sz="2000" spc="-10" dirty="0">
                <a:latin typeface="Arial MT"/>
                <a:cs typeface="Arial MT"/>
              </a:rPr>
              <a:t> </a:t>
            </a:r>
            <a:r>
              <a:rPr lang="en-US" sz="2000" dirty="0">
                <a:latin typeface="Arial MT"/>
                <a:cs typeface="Arial MT"/>
              </a:rPr>
              <a:t>could</a:t>
            </a:r>
            <a:r>
              <a:rPr lang="en-US" sz="2000" spc="-5" dirty="0">
                <a:latin typeface="Arial MT"/>
                <a:cs typeface="Arial MT"/>
              </a:rPr>
              <a:t> be framed:</a:t>
            </a:r>
            <a:endParaRPr lang="en-US" sz="2000" dirty="0">
              <a:latin typeface="Arial MT"/>
              <a:cs typeface="Arial MT"/>
            </a:endParaRPr>
          </a:p>
          <a:p>
            <a:pPr>
              <a:lnSpc>
                <a:spcPct val="100000"/>
              </a:lnSpc>
              <a:spcBef>
                <a:spcPts val="20"/>
              </a:spcBef>
            </a:pPr>
            <a:endParaRPr lang="en-US" sz="2800" dirty="0">
              <a:latin typeface="Arial MT"/>
              <a:cs typeface="Arial MT"/>
            </a:endParaRPr>
          </a:p>
          <a:p>
            <a:pPr marL="469900" marR="189230" indent="-328295">
              <a:lnSpc>
                <a:spcPct val="100000"/>
              </a:lnSpc>
              <a:buChar char="●"/>
              <a:tabLst>
                <a:tab pos="469265" algn="l"/>
                <a:tab pos="469900" algn="l"/>
              </a:tabLst>
            </a:pPr>
            <a:r>
              <a:rPr lang="en-US" sz="2000" spc="-5" dirty="0">
                <a:latin typeface="Arial MT"/>
                <a:cs typeface="Arial MT"/>
              </a:rPr>
              <a:t>There's </a:t>
            </a:r>
            <a:r>
              <a:rPr lang="en-US" sz="2000" dirty="0">
                <a:latin typeface="Arial MT"/>
                <a:cs typeface="Arial MT"/>
              </a:rPr>
              <a:t>a </a:t>
            </a:r>
            <a:r>
              <a:rPr lang="en-US" sz="2000" spc="-5" dirty="0">
                <a:latin typeface="Arial MT"/>
                <a:cs typeface="Arial MT"/>
              </a:rPr>
              <a:t>feature </a:t>
            </a:r>
            <a:r>
              <a:rPr lang="en-US" sz="2000" dirty="0">
                <a:latin typeface="Arial MT"/>
                <a:cs typeface="Arial MT"/>
              </a:rPr>
              <a:t>called </a:t>
            </a:r>
            <a:r>
              <a:rPr lang="en-US" sz="2000" spc="-10" dirty="0">
                <a:latin typeface="Arial MT"/>
                <a:cs typeface="Arial MT"/>
              </a:rPr>
              <a:t>"</a:t>
            </a:r>
            <a:r>
              <a:rPr lang="en-US" sz="2000" spc="-10" dirty="0" err="1">
                <a:latin typeface="Arial MT"/>
                <a:cs typeface="Arial MT"/>
              </a:rPr>
              <a:t>DayOfWeek</a:t>
            </a:r>
            <a:r>
              <a:rPr lang="en-US" sz="2000" spc="-10" dirty="0">
                <a:latin typeface="Arial MT"/>
                <a:cs typeface="Arial MT"/>
              </a:rPr>
              <a:t>" </a:t>
            </a:r>
            <a:r>
              <a:rPr lang="en-US" sz="2000" spc="-5" dirty="0">
                <a:latin typeface="Arial MT"/>
                <a:cs typeface="Arial MT"/>
              </a:rPr>
              <a:t>with the </a:t>
            </a:r>
            <a:r>
              <a:rPr lang="en-US" sz="2000" dirty="0">
                <a:latin typeface="Arial MT"/>
                <a:cs typeface="Arial MT"/>
              </a:rPr>
              <a:t>values </a:t>
            </a:r>
            <a:r>
              <a:rPr lang="en-US" sz="2000" spc="-5" dirty="0">
                <a:latin typeface="Arial MT"/>
                <a:cs typeface="Arial MT"/>
              </a:rPr>
              <a:t>1-7 denoting each day of the week. There </a:t>
            </a:r>
            <a:r>
              <a:rPr lang="en-US" sz="2000" spc="-350" dirty="0">
                <a:latin typeface="Arial MT"/>
                <a:cs typeface="Arial MT"/>
              </a:rPr>
              <a:t> </a:t>
            </a:r>
            <a:r>
              <a:rPr lang="en-US" sz="2000" spc="-5" dirty="0">
                <a:latin typeface="Arial MT"/>
                <a:cs typeface="Arial MT"/>
              </a:rPr>
              <a:t>would be </a:t>
            </a:r>
            <a:r>
              <a:rPr lang="en-US" sz="2000" dirty="0">
                <a:latin typeface="Arial MT"/>
                <a:cs typeface="Arial MT"/>
              </a:rPr>
              <a:t>a </a:t>
            </a:r>
            <a:r>
              <a:rPr lang="en-US" sz="2000" spc="-5" dirty="0">
                <a:latin typeface="Arial MT"/>
                <a:cs typeface="Arial MT"/>
              </a:rPr>
              <a:t>week </a:t>
            </a:r>
            <a:r>
              <a:rPr lang="en-US" sz="2000" spc="-10" dirty="0">
                <a:latin typeface="Arial MT"/>
                <a:cs typeface="Arial MT"/>
              </a:rPr>
              <a:t>off </a:t>
            </a:r>
            <a:r>
              <a:rPr lang="en-US" sz="2000" spc="-5" dirty="0">
                <a:latin typeface="Arial MT"/>
                <a:cs typeface="Arial MT"/>
              </a:rPr>
              <a:t>probably Sunday when the </a:t>
            </a:r>
            <a:r>
              <a:rPr lang="en-US" sz="2000" dirty="0">
                <a:latin typeface="Arial MT"/>
                <a:cs typeface="Arial MT"/>
              </a:rPr>
              <a:t>stores </a:t>
            </a:r>
            <a:r>
              <a:rPr lang="en-US" sz="2000" spc="-5" dirty="0">
                <a:latin typeface="Arial MT"/>
                <a:cs typeface="Arial MT"/>
              </a:rPr>
              <a:t>would be </a:t>
            </a:r>
            <a:r>
              <a:rPr lang="en-US" sz="2000" dirty="0">
                <a:latin typeface="Arial MT"/>
                <a:cs typeface="Arial MT"/>
              </a:rPr>
              <a:t>closed </a:t>
            </a:r>
            <a:r>
              <a:rPr lang="en-US" sz="2000" spc="-5" dirty="0">
                <a:latin typeface="Arial MT"/>
                <a:cs typeface="Arial MT"/>
              </a:rPr>
              <a:t>and we would get low </a:t>
            </a:r>
            <a:r>
              <a:rPr lang="en-US" sz="2000" dirty="0">
                <a:latin typeface="Arial MT"/>
                <a:cs typeface="Arial MT"/>
              </a:rPr>
              <a:t> </a:t>
            </a:r>
            <a:r>
              <a:rPr lang="en-US" sz="2000" spc="-5" dirty="0">
                <a:latin typeface="Arial MT"/>
                <a:cs typeface="Arial MT"/>
              </a:rPr>
              <a:t>overall</a:t>
            </a:r>
            <a:r>
              <a:rPr lang="en-US" sz="2000" spc="-10" dirty="0">
                <a:latin typeface="Arial MT"/>
                <a:cs typeface="Arial MT"/>
              </a:rPr>
              <a:t> </a:t>
            </a:r>
            <a:r>
              <a:rPr lang="en-US" sz="2000" dirty="0">
                <a:latin typeface="Arial MT"/>
                <a:cs typeface="Arial MT"/>
              </a:rPr>
              <a:t>sales.</a:t>
            </a:r>
          </a:p>
          <a:p>
            <a:pPr>
              <a:lnSpc>
                <a:spcPct val="100000"/>
              </a:lnSpc>
              <a:spcBef>
                <a:spcPts val="5"/>
              </a:spcBef>
              <a:buClr>
                <a:srgbClr val="212121"/>
              </a:buClr>
              <a:buFont typeface="Arial MT"/>
              <a:buChar char="●"/>
            </a:pPr>
            <a:endParaRPr lang="en-US" sz="2000" dirty="0">
              <a:latin typeface="Arial MT"/>
              <a:cs typeface="Arial MT"/>
            </a:endParaRPr>
          </a:p>
          <a:p>
            <a:pPr marL="469900" indent="-328295">
              <a:lnSpc>
                <a:spcPct val="100000"/>
              </a:lnSpc>
              <a:spcBef>
                <a:spcPts val="5"/>
              </a:spcBef>
              <a:buChar char="●"/>
              <a:tabLst>
                <a:tab pos="469265" algn="l"/>
                <a:tab pos="469900" algn="l"/>
              </a:tabLst>
            </a:pPr>
            <a:r>
              <a:rPr lang="en-US" sz="2000" spc="-5" dirty="0">
                <a:latin typeface="Arial MT"/>
                <a:cs typeface="Arial MT"/>
              </a:rPr>
              <a:t>Customers</a:t>
            </a:r>
            <a:r>
              <a:rPr lang="en-US" sz="2000" spc="-15" dirty="0">
                <a:latin typeface="Arial MT"/>
                <a:cs typeface="Arial MT"/>
              </a:rPr>
              <a:t> </a:t>
            </a:r>
            <a:r>
              <a:rPr lang="en-US" sz="2000" spc="-5" dirty="0">
                <a:latin typeface="Arial MT"/>
                <a:cs typeface="Arial MT"/>
              </a:rPr>
              <a:t>would</a:t>
            </a:r>
            <a:r>
              <a:rPr lang="en-US" sz="2000" spc="-15" dirty="0">
                <a:latin typeface="Arial MT"/>
                <a:cs typeface="Arial MT"/>
              </a:rPr>
              <a:t> </a:t>
            </a:r>
            <a:r>
              <a:rPr lang="en-US" sz="2000" spc="-5" dirty="0">
                <a:latin typeface="Arial MT"/>
                <a:cs typeface="Arial MT"/>
              </a:rPr>
              <a:t>have</a:t>
            </a:r>
            <a:r>
              <a:rPr lang="en-US" sz="2000" spc="-15" dirty="0">
                <a:latin typeface="Arial MT"/>
                <a:cs typeface="Arial MT"/>
              </a:rPr>
              <a:t> </a:t>
            </a:r>
            <a:r>
              <a:rPr lang="en-US" sz="2000" dirty="0">
                <a:latin typeface="Arial MT"/>
                <a:cs typeface="Arial MT"/>
              </a:rPr>
              <a:t>a</a:t>
            </a:r>
            <a:r>
              <a:rPr lang="en-US" sz="2000" spc="-15" dirty="0">
                <a:latin typeface="Arial MT"/>
                <a:cs typeface="Arial MT"/>
              </a:rPr>
              <a:t> </a:t>
            </a:r>
            <a:r>
              <a:rPr lang="en-US" sz="2000" spc="-5" dirty="0">
                <a:latin typeface="Arial MT"/>
                <a:cs typeface="Arial MT"/>
              </a:rPr>
              <a:t>positive</a:t>
            </a:r>
            <a:r>
              <a:rPr lang="en-US" sz="2000" spc="-15" dirty="0">
                <a:latin typeface="Arial MT"/>
                <a:cs typeface="Arial MT"/>
              </a:rPr>
              <a:t> </a:t>
            </a:r>
            <a:r>
              <a:rPr lang="en-US" sz="2000" dirty="0">
                <a:latin typeface="Arial MT"/>
                <a:cs typeface="Arial MT"/>
              </a:rPr>
              <a:t>correlation</a:t>
            </a:r>
            <a:r>
              <a:rPr lang="en-US" sz="2000" spc="-10" dirty="0">
                <a:latin typeface="Arial MT"/>
                <a:cs typeface="Arial MT"/>
              </a:rPr>
              <a:t> </a:t>
            </a:r>
            <a:r>
              <a:rPr lang="en-US" sz="2000" spc="-5" dirty="0">
                <a:latin typeface="Arial MT"/>
                <a:cs typeface="Arial MT"/>
              </a:rPr>
              <a:t>with</a:t>
            </a:r>
            <a:r>
              <a:rPr lang="en-US" sz="2000" spc="-15" dirty="0">
                <a:latin typeface="Arial MT"/>
                <a:cs typeface="Arial MT"/>
              </a:rPr>
              <a:t> </a:t>
            </a:r>
            <a:r>
              <a:rPr lang="en-US" sz="2000" spc="-5" dirty="0">
                <a:latin typeface="Arial MT"/>
                <a:cs typeface="Arial MT"/>
              </a:rPr>
              <a:t>Sales.</a:t>
            </a:r>
            <a:endParaRPr lang="en-US" sz="2000" dirty="0">
              <a:latin typeface="Arial MT"/>
              <a:cs typeface="Arial MT"/>
            </a:endParaRPr>
          </a:p>
          <a:p>
            <a:pPr>
              <a:lnSpc>
                <a:spcPct val="100000"/>
              </a:lnSpc>
              <a:spcBef>
                <a:spcPts val="5"/>
              </a:spcBef>
              <a:buClr>
                <a:srgbClr val="212121"/>
              </a:buClr>
              <a:buFont typeface="Arial MT"/>
              <a:buChar char="●"/>
            </a:pPr>
            <a:endParaRPr lang="en-US" sz="2000" dirty="0">
              <a:latin typeface="Arial MT"/>
              <a:cs typeface="Arial MT"/>
            </a:endParaRPr>
          </a:p>
          <a:p>
            <a:pPr marL="469900" marR="5080" indent="-328295">
              <a:lnSpc>
                <a:spcPct val="100000"/>
              </a:lnSpc>
              <a:buChar char="●"/>
              <a:tabLst>
                <a:tab pos="469265" algn="l"/>
                <a:tab pos="469900" algn="l"/>
              </a:tabLst>
            </a:pPr>
            <a:r>
              <a:rPr lang="en-US" sz="2000" spc="-5" dirty="0">
                <a:latin typeface="Arial MT"/>
                <a:cs typeface="Arial MT"/>
              </a:rPr>
              <a:t>The Store type and Assortment </a:t>
            </a:r>
            <a:r>
              <a:rPr lang="en-US" sz="2000" dirty="0">
                <a:latin typeface="Arial MT"/>
                <a:cs typeface="Arial MT"/>
              </a:rPr>
              <a:t>strategy </a:t>
            </a:r>
            <a:r>
              <a:rPr lang="en-US" sz="2000" spc="-5" dirty="0">
                <a:latin typeface="Arial MT"/>
                <a:cs typeface="Arial MT"/>
              </a:rPr>
              <a:t>involved would be having </a:t>
            </a:r>
            <a:r>
              <a:rPr lang="en-US" sz="2000" dirty="0">
                <a:latin typeface="Arial MT"/>
                <a:cs typeface="Arial MT"/>
              </a:rPr>
              <a:t>a certain </a:t>
            </a:r>
            <a:r>
              <a:rPr lang="en-US" sz="2000" spc="-10" dirty="0">
                <a:latin typeface="Arial MT"/>
                <a:cs typeface="Arial MT"/>
              </a:rPr>
              <a:t>effect </a:t>
            </a:r>
            <a:r>
              <a:rPr lang="en-US" sz="2000" spc="-5" dirty="0">
                <a:latin typeface="Arial MT"/>
                <a:cs typeface="Arial MT"/>
              </a:rPr>
              <a:t>on </a:t>
            </a:r>
            <a:r>
              <a:rPr lang="en-US" sz="2000" dirty="0">
                <a:latin typeface="Arial MT"/>
                <a:cs typeface="Arial MT"/>
              </a:rPr>
              <a:t>sales </a:t>
            </a:r>
            <a:r>
              <a:rPr lang="en-US" sz="2000" spc="-5" dirty="0">
                <a:latin typeface="Arial MT"/>
                <a:cs typeface="Arial MT"/>
              </a:rPr>
              <a:t>as well. </a:t>
            </a:r>
            <a:r>
              <a:rPr lang="en-US" sz="2000" spc="-350" dirty="0">
                <a:latin typeface="Arial MT"/>
                <a:cs typeface="Arial MT"/>
              </a:rPr>
              <a:t> </a:t>
            </a:r>
            <a:r>
              <a:rPr lang="en-US" sz="2000" spc="-5" dirty="0">
                <a:latin typeface="Arial MT"/>
                <a:cs typeface="Arial MT"/>
              </a:rPr>
              <a:t>Some</a:t>
            </a:r>
            <a:r>
              <a:rPr lang="en-US" sz="2000" spc="-10" dirty="0">
                <a:latin typeface="Arial MT"/>
                <a:cs typeface="Arial MT"/>
              </a:rPr>
              <a:t> </a:t>
            </a:r>
            <a:r>
              <a:rPr lang="en-US" sz="2000" spc="-5" dirty="0">
                <a:latin typeface="Arial MT"/>
                <a:cs typeface="Arial MT"/>
              </a:rPr>
              <a:t>premium high quality products</a:t>
            </a:r>
            <a:r>
              <a:rPr lang="en-US" sz="2000" spc="-10" dirty="0">
                <a:latin typeface="Arial MT"/>
                <a:cs typeface="Arial MT"/>
              </a:rPr>
              <a:t> </a:t>
            </a:r>
            <a:r>
              <a:rPr lang="en-US" sz="2000" spc="-5" dirty="0">
                <a:latin typeface="Arial MT"/>
                <a:cs typeface="Arial MT"/>
              </a:rPr>
              <a:t>would fetch </a:t>
            </a:r>
            <a:r>
              <a:rPr lang="en-US" sz="2000" dirty="0">
                <a:latin typeface="Arial MT"/>
                <a:cs typeface="Arial MT"/>
              </a:rPr>
              <a:t>more</a:t>
            </a:r>
            <a:r>
              <a:rPr lang="en-US" sz="2000" spc="-5" dirty="0">
                <a:latin typeface="Arial MT"/>
                <a:cs typeface="Arial MT"/>
              </a:rPr>
              <a:t> </a:t>
            </a:r>
            <a:r>
              <a:rPr lang="en-US" sz="2000" dirty="0">
                <a:latin typeface="Arial MT"/>
                <a:cs typeface="Arial MT"/>
              </a:rPr>
              <a:t>revenue.</a:t>
            </a:r>
          </a:p>
          <a:p>
            <a:pPr>
              <a:lnSpc>
                <a:spcPct val="100000"/>
              </a:lnSpc>
              <a:spcBef>
                <a:spcPts val="5"/>
              </a:spcBef>
              <a:buClr>
                <a:srgbClr val="212121"/>
              </a:buClr>
              <a:buFont typeface="Arial MT"/>
              <a:buChar char="●"/>
            </a:pPr>
            <a:endParaRPr lang="en-US" sz="2000" dirty="0">
              <a:latin typeface="Arial MT"/>
              <a:cs typeface="Arial MT"/>
            </a:endParaRPr>
          </a:p>
          <a:p>
            <a:pPr marL="469900" indent="-328295">
              <a:lnSpc>
                <a:spcPct val="100000"/>
              </a:lnSpc>
              <a:spcBef>
                <a:spcPts val="5"/>
              </a:spcBef>
              <a:buChar char="●"/>
              <a:tabLst>
                <a:tab pos="469265" algn="l"/>
                <a:tab pos="469900" algn="l"/>
              </a:tabLst>
            </a:pPr>
            <a:r>
              <a:rPr lang="en-US" sz="2000" spc="-5" dirty="0">
                <a:latin typeface="Arial MT"/>
                <a:cs typeface="Arial MT"/>
              </a:rPr>
              <a:t>Promotion</a:t>
            </a:r>
            <a:r>
              <a:rPr lang="en-US" sz="2000" spc="-15" dirty="0">
                <a:latin typeface="Arial MT"/>
                <a:cs typeface="Arial MT"/>
              </a:rPr>
              <a:t> </a:t>
            </a:r>
            <a:r>
              <a:rPr lang="en-US" sz="2000" dirty="0">
                <a:latin typeface="Arial MT"/>
                <a:cs typeface="Arial MT"/>
              </a:rPr>
              <a:t>should</a:t>
            </a:r>
            <a:r>
              <a:rPr lang="en-US" sz="2000" spc="-15" dirty="0">
                <a:latin typeface="Arial MT"/>
                <a:cs typeface="Arial MT"/>
              </a:rPr>
              <a:t> </a:t>
            </a:r>
            <a:r>
              <a:rPr lang="en-US" sz="2000" spc="-5" dirty="0">
                <a:latin typeface="Arial MT"/>
                <a:cs typeface="Arial MT"/>
              </a:rPr>
              <a:t>be</a:t>
            </a:r>
            <a:r>
              <a:rPr lang="en-US" sz="2000" spc="-10" dirty="0">
                <a:latin typeface="Arial MT"/>
                <a:cs typeface="Arial MT"/>
              </a:rPr>
              <a:t> </a:t>
            </a:r>
            <a:r>
              <a:rPr lang="en-US" sz="2000" spc="-5" dirty="0">
                <a:latin typeface="Arial MT"/>
                <a:cs typeface="Arial MT"/>
              </a:rPr>
              <a:t>having</a:t>
            </a:r>
            <a:r>
              <a:rPr lang="en-US" sz="2000" spc="-15" dirty="0">
                <a:latin typeface="Arial MT"/>
                <a:cs typeface="Arial MT"/>
              </a:rPr>
              <a:t> </a:t>
            </a:r>
            <a:r>
              <a:rPr lang="en-US" sz="2000" dirty="0">
                <a:latin typeface="Arial MT"/>
                <a:cs typeface="Arial MT"/>
              </a:rPr>
              <a:t>a</a:t>
            </a:r>
            <a:r>
              <a:rPr lang="en-US" sz="2000" spc="-15" dirty="0">
                <a:latin typeface="Arial MT"/>
                <a:cs typeface="Arial MT"/>
              </a:rPr>
              <a:t> </a:t>
            </a:r>
            <a:r>
              <a:rPr lang="en-US" sz="2000" spc="-5" dirty="0">
                <a:latin typeface="Arial MT"/>
                <a:cs typeface="Arial MT"/>
              </a:rPr>
              <a:t>positive</a:t>
            </a:r>
            <a:r>
              <a:rPr lang="en-US" sz="2000" spc="-10" dirty="0">
                <a:latin typeface="Arial MT"/>
                <a:cs typeface="Arial MT"/>
              </a:rPr>
              <a:t> </a:t>
            </a:r>
            <a:r>
              <a:rPr lang="en-US" sz="2000" dirty="0">
                <a:latin typeface="Arial MT"/>
                <a:cs typeface="Arial MT"/>
              </a:rPr>
              <a:t>correlation</a:t>
            </a:r>
            <a:r>
              <a:rPr lang="en-US" sz="2000" spc="-15" dirty="0">
                <a:latin typeface="Arial MT"/>
                <a:cs typeface="Arial MT"/>
              </a:rPr>
              <a:t> </a:t>
            </a:r>
            <a:r>
              <a:rPr lang="en-US" sz="2000" spc="-5" dirty="0">
                <a:latin typeface="Arial MT"/>
                <a:cs typeface="Arial MT"/>
              </a:rPr>
              <a:t>with</a:t>
            </a:r>
            <a:r>
              <a:rPr lang="en-US" sz="2000" spc="-15" dirty="0">
                <a:latin typeface="Arial MT"/>
                <a:cs typeface="Arial MT"/>
              </a:rPr>
              <a:t> </a:t>
            </a:r>
            <a:r>
              <a:rPr lang="en-US" sz="2000" spc="-5" dirty="0">
                <a:latin typeface="Arial MT"/>
                <a:cs typeface="Arial MT"/>
              </a:rPr>
              <a:t>Sales.</a:t>
            </a:r>
            <a:endParaRPr lang="en-US" sz="2000" dirty="0">
              <a:latin typeface="Arial MT"/>
              <a:cs typeface="Arial MT"/>
            </a:endParaRPr>
          </a:p>
          <a:p>
            <a:pPr>
              <a:lnSpc>
                <a:spcPct val="100000"/>
              </a:lnSpc>
              <a:spcBef>
                <a:spcPts val="5"/>
              </a:spcBef>
              <a:buClr>
                <a:srgbClr val="212121"/>
              </a:buClr>
              <a:buFont typeface="Arial MT"/>
              <a:buChar char="●"/>
            </a:pPr>
            <a:endParaRPr lang="en-US" sz="2000" dirty="0">
              <a:latin typeface="Arial MT"/>
              <a:cs typeface="Arial MT"/>
            </a:endParaRPr>
          </a:p>
          <a:p>
            <a:pPr marL="469900" marR="521970" indent="-328295">
              <a:lnSpc>
                <a:spcPct val="100000"/>
              </a:lnSpc>
              <a:buChar char="●"/>
              <a:tabLst>
                <a:tab pos="469265" algn="l"/>
                <a:tab pos="469900" algn="l"/>
              </a:tabLst>
            </a:pPr>
            <a:r>
              <a:rPr lang="en-US" sz="2000" spc="-5" dirty="0">
                <a:latin typeface="Arial MT"/>
                <a:cs typeface="Arial MT"/>
              </a:rPr>
              <a:t>Some </a:t>
            </a:r>
            <a:r>
              <a:rPr lang="en-US" sz="2000" dirty="0">
                <a:latin typeface="Arial MT"/>
                <a:cs typeface="Arial MT"/>
              </a:rPr>
              <a:t>stores </a:t>
            </a:r>
            <a:r>
              <a:rPr lang="en-US" sz="2000" spc="-5" dirty="0">
                <a:latin typeface="Arial MT"/>
                <a:cs typeface="Arial MT"/>
              </a:rPr>
              <a:t>are </a:t>
            </a:r>
            <a:r>
              <a:rPr lang="en-US" sz="2000" dirty="0">
                <a:latin typeface="Arial MT"/>
                <a:cs typeface="Arial MT"/>
              </a:rPr>
              <a:t>closed </a:t>
            </a:r>
            <a:r>
              <a:rPr lang="en-US" sz="2000" spc="-5" dirty="0">
                <a:latin typeface="Arial MT"/>
                <a:cs typeface="Arial MT"/>
              </a:rPr>
              <a:t>due to </a:t>
            </a:r>
            <a:r>
              <a:rPr lang="en-US" sz="2000" dirty="0">
                <a:latin typeface="Arial MT"/>
                <a:cs typeface="Arial MT"/>
              </a:rPr>
              <a:t>refurbishment, </a:t>
            </a:r>
            <a:r>
              <a:rPr lang="en-US" sz="2000" spc="-5" dirty="0">
                <a:latin typeface="Arial MT"/>
                <a:cs typeface="Arial MT"/>
              </a:rPr>
              <a:t>those would generate </a:t>
            </a:r>
            <a:r>
              <a:rPr lang="en-US" sz="2000" dirty="0">
                <a:latin typeface="Arial MT"/>
                <a:cs typeface="Arial MT"/>
              </a:rPr>
              <a:t>0 revenue </a:t>
            </a:r>
            <a:r>
              <a:rPr lang="en-US" sz="2000" spc="-5" dirty="0">
                <a:latin typeface="Arial MT"/>
                <a:cs typeface="Arial MT"/>
              </a:rPr>
              <a:t>for that time </a:t>
            </a:r>
            <a:r>
              <a:rPr lang="en-US" sz="2000" spc="-350" dirty="0">
                <a:latin typeface="Arial MT"/>
                <a:cs typeface="Arial MT"/>
              </a:rPr>
              <a:t> </a:t>
            </a:r>
            <a:r>
              <a:rPr lang="en-US" sz="2000" spc="-5" dirty="0">
                <a:latin typeface="Arial MT"/>
                <a:cs typeface="Arial MT"/>
              </a:rPr>
              <a:t>period.</a:t>
            </a:r>
            <a:endParaRPr lang="en-US" sz="2000" dirty="0">
              <a:latin typeface="Arial MT"/>
              <a:cs typeface="Arial MT"/>
            </a:endParaRPr>
          </a:p>
          <a:p>
            <a:pPr>
              <a:lnSpc>
                <a:spcPct val="100000"/>
              </a:lnSpc>
              <a:spcBef>
                <a:spcPts val="10"/>
              </a:spcBef>
              <a:buClr>
                <a:srgbClr val="212121"/>
              </a:buClr>
              <a:buFont typeface="Arial MT"/>
              <a:buChar char="●"/>
            </a:pPr>
            <a:endParaRPr lang="en-US" sz="2000" dirty="0">
              <a:latin typeface="Arial MT"/>
              <a:cs typeface="Arial MT"/>
            </a:endParaRPr>
          </a:p>
          <a:p>
            <a:pPr marL="469900" marR="307975" indent="-328295">
              <a:lnSpc>
                <a:spcPct val="100000"/>
              </a:lnSpc>
              <a:buChar char="●"/>
              <a:tabLst>
                <a:tab pos="469265" algn="l"/>
                <a:tab pos="469900" algn="l"/>
              </a:tabLst>
            </a:pPr>
            <a:r>
              <a:rPr lang="en-US" sz="2000" spc="-5" dirty="0">
                <a:latin typeface="Arial MT"/>
                <a:cs typeface="Arial MT"/>
              </a:rPr>
              <a:t>There would be </a:t>
            </a:r>
            <a:r>
              <a:rPr lang="en-US" sz="2000" dirty="0">
                <a:latin typeface="Arial MT"/>
                <a:cs typeface="Arial MT"/>
              </a:rPr>
              <a:t>some seasonality </a:t>
            </a:r>
            <a:r>
              <a:rPr lang="en-US" sz="2000" spc="-5" dirty="0">
                <a:latin typeface="Arial MT"/>
                <a:cs typeface="Arial MT"/>
              </a:rPr>
              <a:t>involved in the </a:t>
            </a:r>
            <a:r>
              <a:rPr lang="en-US" sz="2000" dirty="0">
                <a:latin typeface="Arial MT"/>
                <a:cs typeface="Arial MT"/>
              </a:rPr>
              <a:t>sales </a:t>
            </a:r>
            <a:r>
              <a:rPr lang="en-US" sz="2000" spc="-5" dirty="0">
                <a:latin typeface="Arial MT"/>
                <a:cs typeface="Arial MT"/>
              </a:rPr>
              <a:t>pattern, probably before holidays </a:t>
            </a:r>
            <a:r>
              <a:rPr lang="en-US" sz="2000" dirty="0">
                <a:latin typeface="Arial MT"/>
                <a:cs typeface="Arial MT"/>
              </a:rPr>
              <a:t>sales </a:t>
            </a:r>
            <a:r>
              <a:rPr lang="en-US" sz="2000" spc="-350" dirty="0">
                <a:latin typeface="Arial MT"/>
                <a:cs typeface="Arial MT"/>
              </a:rPr>
              <a:t> </a:t>
            </a:r>
            <a:r>
              <a:rPr lang="en-US" sz="2000" spc="-5" dirty="0">
                <a:latin typeface="Arial MT"/>
                <a:cs typeface="Arial MT"/>
              </a:rPr>
              <a:t>would</a:t>
            </a:r>
            <a:r>
              <a:rPr lang="en-US" sz="2000" spc="-10" dirty="0">
                <a:latin typeface="Arial MT"/>
                <a:cs typeface="Arial MT"/>
              </a:rPr>
              <a:t> </a:t>
            </a:r>
            <a:r>
              <a:rPr lang="en-US" sz="2000" spc="-5" dirty="0">
                <a:latin typeface="Arial MT"/>
                <a:cs typeface="Arial MT"/>
              </a:rPr>
              <a:t>be high.</a:t>
            </a:r>
            <a:endParaRPr lang="en-US" sz="2000" dirty="0">
              <a:latin typeface="Arial MT"/>
              <a:cs typeface="Arial MT"/>
            </a:endParaRPr>
          </a:p>
          <a:p>
            <a:endParaRPr lang="en-IN" dirty="0"/>
          </a:p>
        </p:txBody>
      </p:sp>
    </p:spTree>
    <p:extLst>
      <p:ext uri="{BB962C8B-B14F-4D97-AF65-F5344CB8AC3E}">
        <p14:creationId xmlns:p14="http://schemas.microsoft.com/office/powerpoint/2010/main" val="322843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99F1B94C-03A4-1A6B-90E3-7F5E4E15A773}"/>
              </a:ext>
            </a:extLst>
          </p:cNvPr>
          <p:cNvPicPr/>
          <p:nvPr/>
        </p:nvPicPr>
        <p:blipFill>
          <a:blip r:embed="rId2" cstate="print"/>
          <a:stretch>
            <a:fillRect/>
          </a:stretch>
        </p:blipFill>
        <p:spPr>
          <a:xfrm>
            <a:off x="980618" y="321734"/>
            <a:ext cx="4379932" cy="2905170"/>
          </a:xfrm>
          <a:prstGeom prst="rect">
            <a:avLst/>
          </a:prstGeom>
        </p:spPr>
      </p:pic>
      <p:pic>
        <p:nvPicPr>
          <p:cNvPr id="6" name="Picture 5">
            <a:extLst>
              <a:ext uri="{FF2B5EF4-FFF2-40B4-BE49-F238E27FC236}">
                <a16:creationId xmlns:a16="http://schemas.microsoft.com/office/drawing/2014/main" id="{2CD46AAB-D23B-843F-E5EC-679552316604}"/>
              </a:ext>
            </a:extLst>
          </p:cNvPr>
          <p:cNvPicPr>
            <a:picLocks noChangeAspect="1"/>
          </p:cNvPicPr>
          <p:nvPr/>
        </p:nvPicPr>
        <p:blipFill>
          <a:blip r:embed="rId3"/>
          <a:stretch>
            <a:fillRect/>
          </a:stretch>
        </p:blipFill>
        <p:spPr>
          <a:xfrm>
            <a:off x="889129" y="3631096"/>
            <a:ext cx="4562908" cy="2760560"/>
          </a:xfrm>
          <a:prstGeom prst="rect">
            <a:avLst/>
          </a:prstGeom>
        </p:spPr>
      </p:pic>
      <p:sp>
        <p:nvSpPr>
          <p:cNvPr id="12"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ject 3">
            <a:extLst>
              <a:ext uri="{FF2B5EF4-FFF2-40B4-BE49-F238E27FC236}">
                <a16:creationId xmlns:a16="http://schemas.microsoft.com/office/drawing/2014/main" id="{8E504C37-D321-46A0-4949-3246A6C605B0}"/>
              </a:ext>
            </a:extLst>
          </p:cNvPr>
          <p:cNvPicPr/>
          <p:nvPr/>
        </p:nvPicPr>
        <p:blipFill>
          <a:blip r:embed="rId4" cstate="print"/>
          <a:stretch>
            <a:fillRect/>
          </a:stretch>
        </p:blipFill>
        <p:spPr>
          <a:xfrm>
            <a:off x="6141720" y="507621"/>
            <a:ext cx="5426764" cy="3599524"/>
          </a:xfrm>
          <a:prstGeom prst="rect">
            <a:avLst/>
          </a:prstGeom>
        </p:spPr>
      </p:pic>
      <p:sp>
        <p:nvSpPr>
          <p:cNvPr id="8" name="TextBox 7">
            <a:extLst>
              <a:ext uri="{FF2B5EF4-FFF2-40B4-BE49-F238E27FC236}">
                <a16:creationId xmlns:a16="http://schemas.microsoft.com/office/drawing/2014/main" id="{B13D84FC-2FC0-B960-6752-6DE0D63177AE}"/>
              </a:ext>
            </a:extLst>
          </p:cNvPr>
          <p:cNvSpPr txBox="1"/>
          <p:nvPr/>
        </p:nvSpPr>
        <p:spPr>
          <a:xfrm>
            <a:off x="6595671" y="4107145"/>
            <a:ext cx="5095157" cy="2308324"/>
          </a:xfrm>
          <a:prstGeom prst="rect">
            <a:avLst/>
          </a:prstGeom>
          <a:noFill/>
        </p:spPr>
        <p:txBody>
          <a:bodyPr wrap="square" rtlCol="0">
            <a:spAutoFit/>
          </a:bodyPr>
          <a:lstStyle/>
          <a:p>
            <a:pPr marL="340360" marR="32384" indent="-328295" algn="just">
              <a:lnSpc>
                <a:spcPct val="100000"/>
              </a:lnSpc>
              <a:spcBef>
                <a:spcPts val="100"/>
              </a:spcBef>
              <a:buChar char="●"/>
              <a:tabLst>
                <a:tab pos="340995" algn="l"/>
              </a:tabLst>
            </a:pPr>
            <a:r>
              <a:rPr lang="en-US" sz="1600" spc="-5" dirty="0">
                <a:latin typeface="Arial MT"/>
                <a:cs typeface="Arial MT"/>
              </a:rPr>
              <a:t>There were </a:t>
            </a:r>
            <a:r>
              <a:rPr lang="en-US" sz="1600" dirty="0">
                <a:latin typeface="Arial MT"/>
                <a:cs typeface="Arial MT"/>
              </a:rPr>
              <a:t>more sales </a:t>
            </a:r>
            <a:r>
              <a:rPr lang="en-US" sz="1600" spc="-5" dirty="0">
                <a:latin typeface="Arial MT"/>
                <a:cs typeface="Arial MT"/>
              </a:rPr>
              <a:t>on </a:t>
            </a:r>
            <a:r>
              <a:rPr lang="en-US" sz="1600" spc="-15" dirty="0">
                <a:latin typeface="Arial MT"/>
                <a:cs typeface="Arial MT"/>
              </a:rPr>
              <a:t>Monday, </a:t>
            </a:r>
            <a:r>
              <a:rPr lang="en-US" sz="1600" spc="-5" dirty="0">
                <a:latin typeface="Arial MT"/>
                <a:cs typeface="Arial MT"/>
              </a:rPr>
              <a:t>probably because </a:t>
            </a:r>
            <a:r>
              <a:rPr lang="en-US" sz="1600" spc="-350" dirty="0">
                <a:latin typeface="Arial MT"/>
                <a:cs typeface="Arial MT"/>
              </a:rPr>
              <a:t> </a:t>
            </a:r>
            <a:r>
              <a:rPr lang="en-US" sz="1600" dirty="0">
                <a:latin typeface="Arial MT"/>
                <a:cs typeface="Arial MT"/>
              </a:rPr>
              <a:t>shops </a:t>
            </a:r>
            <a:r>
              <a:rPr lang="en-US" sz="1600" spc="-5" dirty="0">
                <a:latin typeface="Arial MT"/>
                <a:cs typeface="Arial MT"/>
              </a:rPr>
              <a:t>generally </a:t>
            </a:r>
            <a:r>
              <a:rPr lang="en-US" sz="1600" dirty="0">
                <a:latin typeface="Arial MT"/>
                <a:cs typeface="Arial MT"/>
              </a:rPr>
              <a:t>remain closed </a:t>
            </a:r>
            <a:r>
              <a:rPr lang="en-US" sz="1600" spc="-5" dirty="0">
                <a:latin typeface="Arial MT"/>
                <a:cs typeface="Arial MT"/>
              </a:rPr>
              <a:t>on Sundays which had </a:t>
            </a:r>
            <a:r>
              <a:rPr lang="en-US" sz="1600" spc="-350" dirty="0">
                <a:latin typeface="Arial MT"/>
                <a:cs typeface="Arial MT"/>
              </a:rPr>
              <a:t> </a:t>
            </a:r>
            <a:r>
              <a:rPr lang="en-US" sz="1600" spc="-5" dirty="0">
                <a:latin typeface="Arial MT"/>
                <a:cs typeface="Arial MT"/>
              </a:rPr>
              <a:t>the</a:t>
            </a:r>
            <a:r>
              <a:rPr lang="en-US" sz="1600" spc="-10" dirty="0">
                <a:latin typeface="Arial MT"/>
                <a:cs typeface="Arial MT"/>
              </a:rPr>
              <a:t> </a:t>
            </a:r>
            <a:r>
              <a:rPr lang="en-US" sz="1600" spc="-5" dirty="0">
                <a:latin typeface="Arial MT"/>
                <a:cs typeface="Arial MT"/>
              </a:rPr>
              <a:t>lowest </a:t>
            </a:r>
            <a:r>
              <a:rPr lang="en-US" sz="1600" dirty="0">
                <a:latin typeface="Arial MT"/>
                <a:cs typeface="Arial MT"/>
              </a:rPr>
              <a:t>sales</a:t>
            </a:r>
            <a:r>
              <a:rPr lang="en-US" sz="1600" spc="-10" dirty="0">
                <a:latin typeface="Arial MT"/>
                <a:cs typeface="Arial MT"/>
              </a:rPr>
              <a:t> </a:t>
            </a:r>
            <a:r>
              <a:rPr lang="en-US" sz="1600" spc="-5" dirty="0">
                <a:latin typeface="Arial MT"/>
                <a:cs typeface="Arial MT"/>
              </a:rPr>
              <a:t>in </a:t>
            </a:r>
            <a:r>
              <a:rPr lang="en-US" sz="1600" dirty="0">
                <a:latin typeface="Arial MT"/>
                <a:cs typeface="Arial MT"/>
              </a:rPr>
              <a:t>a</a:t>
            </a:r>
            <a:r>
              <a:rPr lang="en-US" sz="1600" spc="-5" dirty="0">
                <a:latin typeface="Arial MT"/>
                <a:cs typeface="Arial MT"/>
              </a:rPr>
              <a:t> week.</a:t>
            </a:r>
            <a:endParaRPr lang="en-US" sz="1600" dirty="0">
              <a:latin typeface="Arial MT"/>
              <a:cs typeface="Arial MT"/>
            </a:endParaRPr>
          </a:p>
          <a:p>
            <a:pPr>
              <a:lnSpc>
                <a:spcPct val="100000"/>
              </a:lnSpc>
              <a:spcBef>
                <a:spcPts val="5"/>
              </a:spcBef>
              <a:buFont typeface="Arial MT"/>
              <a:buChar char="●"/>
            </a:pPr>
            <a:endParaRPr lang="en-US" sz="1600" dirty="0">
              <a:latin typeface="Arial MT"/>
              <a:cs typeface="Arial MT"/>
            </a:endParaRPr>
          </a:p>
          <a:p>
            <a:pPr marL="340995" indent="-328295">
              <a:lnSpc>
                <a:spcPct val="100000"/>
              </a:lnSpc>
              <a:buChar char="●"/>
              <a:tabLst>
                <a:tab pos="340360" algn="l"/>
                <a:tab pos="340995" algn="l"/>
              </a:tabLst>
            </a:pPr>
            <a:r>
              <a:rPr lang="en-US" sz="1600" spc="-5" dirty="0">
                <a:latin typeface="Arial MT"/>
                <a:cs typeface="Arial MT"/>
              </a:rPr>
              <a:t>Promo</a:t>
            </a:r>
            <a:r>
              <a:rPr lang="en-US" sz="1600" spc="-25" dirty="0">
                <a:latin typeface="Arial MT"/>
                <a:cs typeface="Arial MT"/>
              </a:rPr>
              <a:t> </a:t>
            </a:r>
            <a:r>
              <a:rPr lang="en-US" sz="1600" spc="-5" dirty="0">
                <a:latin typeface="Arial MT"/>
                <a:cs typeface="Arial MT"/>
              </a:rPr>
              <a:t>leads</a:t>
            </a:r>
            <a:r>
              <a:rPr lang="en-US" sz="1600" spc="-20" dirty="0">
                <a:latin typeface="Arial MT"/>
                <a:cs typeface="Arial MT"/>
              </a:rPr>
              <a:t> </a:t>
            </a:r>
            <a:r>
              <a:rPr lang="en-US" sz="1600" spc="-5" dirty="0">
                <a:latin typeface="Arial MT"/>
                <a:cs typeface="Arial MT"/>
              </a:rPr>
              <a:t>to</a:t>
            </a:r>
            <a:r>
              <a:rPr lang="en-US" sz="1600" spc="-20" dirty="0">
                <a:latin typeface="Arial MT"/>
                <a:cs typeface="Arial MT"/>
              </a:rPr>
              <a:t> </a:t>
            </a:r>
            <a:r>
              <a:rPr lang="en-US" sz="1600" dirty="0">
                <a:latin typeface="Arial MT"/>
                <a:cs typeface="Arial MT"/>
              </a:rPr>
              <a:t>more</a:t>
            </a:r>
            <a:r>
              <a:rPr lang="en-US" sz="1600" spc="-25" dirty="0">
                <a:latin typeface="Arial MT"/>
                <a:cs typeface="Arial MT"/>
              </a:rPr>
              <a:t> </a:t>
            </a:r>
            <a:r>
              <a:rPr lang="en-US" sz="1600" dirty="0">
                <a:latin typeface="Arial MT"/>
                <a:cs typeface="Arial MT"/>
              </a:rPr>
              <a:t>sales.</a:t>
            </a:r>
          </a:p>
          <a:p>
            <a:pPr>
              <a:lnSpc>
                <a:spcPct val="100000"/>
              </a:lnSpc>
              <a:spcBef>
                <a:spcPts val="10"/>
              </a:spcBef>
              <a:buFont typeface="Arial MT"/>
              <a:buChar char="●"/>
            </a:pPr>
            <a:endParaRPr lang="en-US" sz="1600" dirty="0">
              <a:latin typeface="Arial MT"/>
              <a:cs typeface="Arial MT"/>
            </a:endParaRPr>
          </a:p>
          <a:p>
            <a:pPr marL="340360" marR="5080" indent="-328295">
              <a:lnSpc>
                <a:spcPct val="100000"/>
              </a:lnSpc>
              <a:buChar char="●"/>
              <a:tabLst>
                <a:tab pos="340360" algn="l"/>
                <a:tab pos="340995" algn="l"/>
              </a:tabLst>
            </a:pPr>
            <a:r>
              <a:rPr lang="en-US" sz="1600" spc="-5" dirty="0">
                <a:latin typeface="Arial MT"/>
                <a:cs typeface="Arial MT"/>
              </a:rPr>
              <a:t>Normally all </a:t>
            </a:r>
            <a:r>
              <a:rPr lang="en-US" sz="1600" dirty="0">
                <a:latin typeface="Arial MT"/>
                <a:cs typeface="Arial MT"/>
              </a:rPr>
              <a:t>stores, </a:t>
            </a:r>
            <a:r>
              <a:rPr lang="en-US" sz="1600" spc="-5" dirty="0">
                <a:latin typeface="Arial MT"/>
                <a:cs typeface="Arial MT"/>
              </a:rPr>
              <a:t>with few exceptions, are </a:t>
            </a:r>
            <a:r>
              <a:rPr lang="en-US" sz="1600" dirty="0">
                <a:latin typeface="Arial MT"/>
                <a:cs typeface="Arial MT"/>
              </a:rPr>
              <a:t>closed </a:t>
            </a:r>
            <a:r>
              <a:rPr lang="en-US" sz="1600" spc="-5" dirty="0">
                <a:latin typeface="Arial MT"/>
                <a:cs typeface="Arial MT"/>
              </a:rPr>
              <a:t>on </a:t>
            </a:r>
            <a:r>
              <a:rPr lang="en-US" sz="1600" spc="-350" dirty="0">
                <a:latin typeface="Arial MT"/>
                <a:cs typeface="Arial MT"/>
              </a:rPr>
              <a:t> </a:t>
            </a:r>
            <a:r>
              <a:rPr lang="en-US" sz="1600" dirty="0">
                <a:latin typeface="Arial MT"/>
                <a:cs typeface="Arial MT"/>
              </a:rPr>
              <a:t>state </a:t>
            </a:r>
            <a:r>
              <a:rPr lang="en-US" sz="1600" spc="-5" dirty="0">
                <a:latin typeface="Arial MT"/>
                <a:cs typeface="Arial MT"/>
              </a:rPr>
              <a:t>holidays. Lowest of Sales were </a:t>
            </a:r>
            <a:r>
              <a:rPr lang="en-US" sz="1600" dirty="0">
                <a:latin typeface="Arial MT"/>
                <a:cs typeface="Arial MT"/>
              </a:rPr>
              <a:t>seen </a:t>
            </a:r>
            <a:r>
              <a:rPr lang="en-US" sz="1600" spc="-5" dirty="0">
                <a:latin typeface="Arial MT"/>
                <a:cs typeface="Arial MT"/>
              </a:rPr>
              <a:t>on </a:t>
            </a:r>
            <a:r>
              <a:rPr lang="en-US" sz="1600" dirty="0">
                <a:latin typeface="Arial MT"/>
                <a:cs typeface="Arial MT"/>
              </a:rPr>
              <a:t>state </a:t>
            </a:r>
            <a:r>
              <a:rPr lang="en-US" sz="1600" spc="5" dirty="0">
                <a:latin typeface="Arial MT"/>
                <a:cs typeface="Arial MT"/>
              </a:rPr>
              <a:t> </a:t>
            </a:r>
            <a:r>
              <a:rPr lang="en-US" sz="1600" spc="-5" dirty="0">
                <a:latin typeface="Arial MT"/>
                <a:cs typeface="Arial MT"/>
              </a:rPr>
              <a:t>holidays</a:t>
            </a:r>
            <a:r>
              <a:rPr lang="en-US" sz="1600" spc="-10" dirty="0">
                <a:latin typeface="Arial MT"/>
                <a:cs typeface="Arial MT"/>
              </a:rPr>
              <a:t> </a:t>
            </a:r>
            <a:r>
              <a:rPr lang="en-US" sz="1600" spc="-5" dirty="0">
                <a:latin typeface="Arial MT"/>
                <a:cs typeface="Arial MT"/>
              </a:rPr>
              <a:t>especially on</a:t>
            </a:r>
            <a:r>
              <a:rPr lang="en-US" sz="1600" spc="-10" dirty="0">
                <a:latin typeface="Arial MT"/>
                <a:cs typeface="Arial MT"/>
              </a:rPr>
              <a:t> </a:t>
            </a:r>
            <a:r>
              <a:rPr lang="en-US" sz="1600" spc="-5" dirty="0">
                <a:latin typeface="Arial MT"/>
                <a:cs typeface="Arial MT"/>
              </a:rPr>
              <a:t>Christmas.</a:t>
            </a:r>
            <a:endParaRPr lang="en-US" sz="1600" dirty="0">
              <a:latin typeface="Arial MT"/>
              <a:cs typeface="Arial MT"/>
            </a:endParaRPr>
          </a:p>
        </p:txBody>
      </p:sp>
    </p:spTree>
    <p:extLst>
      <p:ext uri="{BB962C8B-B14F-4D97-AF65-F5344CB8AC3E}">
        <p14:creationId xmlns:p14="http://schemas.microsoft.com/office/powerpoint/2010/main" val="4222244665"/>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2377</Words>
  <Application>Microsoft Office PowerPoint</Application>
  <PresentationFormat>Widescreen</PresentationFormat>
  <Paragraphs>151</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Aharoni</vt:lpstr>
      <vt:lpstr>Algerian</vt:lpstr>
      <vt:lpstr>Aptos</vt:lpstr>
      <vt:lpstr>Arial</vt:lpstr>
      <vt:lpstr>Arial MT</vt:lpstr>
      <vt:lpstr>Bembo</vt:lpstr>
      <vt:lpstr>Roboto</vt:lpstr>
      <vt:lpstr>AdornVTI</vt:lpstr>
      <vt:lpstr>Retail Sales Prediction </vt:lpstr>
      <vt:lpstr>Problem Statement </vt:lpstr>
      <vt:lpstr>Retail Sales Prediction</vt:lpstr>
      <vt:lpstr>Missing Values/Null Values </vt:lpstr>
      <vt:lpstr>Data Wrangling </vt:lpstr>
      <vt:lpstr>Data Summary</vt:lpstr>
      <vt:lpstr>Approach</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 Factors affecting in choosing the model:</vt:lpstr>
      <vt:lpstr>Baseline Model: Decision Tree</vt:lpstr>
      <vt:lpstr>Random Forest</vt:lpstr>
      <vt:lpstr>Random Forest Feature Importance </vt:lpstr>
      <vt:lpstr>Model Performance and Evaluation</vt:lpstr>
      <vt:lpstr>Store wise Sales Predictions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samruthi naidu</dc:creator>
  <cp:lastModifiedBy>samruthi naidu</cp:lastModifiedBy>
  <cp:revision>1</cp:revision>
  <dcterms:created xsi:type="dcterms:W3CDTF">2024-09-18T13:49:20Z</dcterms:created>
  <dcterms:modified xsi:type="dcterms:W3CDTF">2024-09-18T16:02:40Z</dcterms:modified>
</cp:coreProperties>
</file>