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6"/>
  </p:notesMasterIdLst>
  <p:handoutMasterIdLst>
    <p:handoutMasterId r:id="rId257"/>
  </p:handoutMasterIdLst>
  <p:sldIdLst>
    <p:sldId id="510" r:id="rId2"/>
    <p:sldId id="498" r:id="rId3"/>
    <p:sldId id="488" r:id="rId4"/>
    <p:sldId id="512" r:id="rId5"/>
    <p:sldId id="511" r:id="rId6"/>
    <p:sldId id="530" r:id="rId7"/>
    <p:sldId id="531" r:id="rId8"/>
    <p:sldId id="546" r:id="rId9"/>
    <p:sldId id="547" r:id="rId10"/>
    <p:sldId id="513" r:id="rId11"/>
    <p:sldId id="514" r:id="rId12"/>
    <p:sldId id="515" r:id="rId13"/>
    <p:sldId id="516" r:id="rId14"/>
    <p:sldId id="517" r:id="rId15"/>
    <p:sldId id="532" r:id="rId16"/>
    <p:sldId id="521" r:id="rId17"/>
    <p:sldId id="522" r:id="rId18"/>
    <p:sldId id="523" r:id="rId19"/>
    <p:sldId id="524" r:id="rId20"/>
    <p:sldId id="548" r:id="rId21"/>
    <p:sldId id="525" r:id="rId22"/>
    <p:sldId id="549" r:id="rId23"/>
    <p:sldId id="550" r:id="rId24"/>
    <p:sldId id="551" r:id="rId25"/>
    <p:sldId id="526" r:id="rId26"/>
    <p:sldId id="542" r:id="rId27"/>
    <p:sldId id="552" r:id="rId28"/>
    <p:sldId id="545" r:id="rId29"/>
    <p:sldId id="543" r:id="rId30"/>
    <p:sldId id="553" r:id="rId31"/>
    <p:sldId id="554" r:id="rId32"/>
    <p:sldId id="555" r:id="rId33"/>
    <p:sldId id="556" r:id="rId34"/>
    <p:sldId id="557" r:id="rId35"/>
    <p:sldId id="605" r:id="rId36"/>
    <p:sldId id="606" r:id="rId37"/>
    <p:sldId id="607" r:id="rId38"/>
    <p:sldId id="608" r:id="rId39"/>
    <p:sldId id="609" r:id="rId40"/>
    <p:sldId id="610" r:id="rId41"/>
    <p:sldId id="611" r:id="rId42"/>
    <p:sldId id="612" r:id="rId43"/>
    <p:sldId id="613" r:id="rId44"/>
    <p:sldId id="614" r:id="rId45"/>
    <p:sldId id="615" r:id="rId46"/>
    <p:sldId id="616" r:id="rId47"/>
    <p:sldId id="619" r:id="rId48"/>
    <p:sldId id="617" r:id="rId49"/>
    <p:sldId id="618" r:id="rId50"/>
    <p:sldId id="620" r:id="rId51"/>
    <p:sldId id="622" r:id="rId52"/>
    <p:sldId id="623" r:id="rId53"/>
    <p:sldId id="624" r:id="rId54"/>
    <p:sldId id="621" r:id="rId55"/>
    <p:sldId id="625" r:id="rId56"/>
    <p:sldId id="626" r:id="rId57"/>
    <p:sldId id="627" r:id="rId58"/>
    <p:sldId id="628" r:id="rId59"/>
    <p:sldId id="559" r:id="rId60"/>
    <p:sldId id="560" r:id="rId61"/>
    <p:sldId id="562" r:id="rId62"/>
    <p:sldId id="563" r:id="rId63"/>
    <p:sldId id="564" r:id="rId64"/>
    <p:sldId id="565" r:id="rId65"/>
    <p:sldId id="570" r:id="rId66"/>
    <p:sldId id="566" r:id="rId67"/>
    <p:sldId id="567" r:id="rId68"/>
    <p:sldId id="571" r:id="rId69"/>
    <p:sldId id="572" r:id="rId70"/>
    <p:sldId id="573" r:id="rId71"/>
    <p:sldId id="574" r:id="rId72"/>
    <p:sldId id="575" r:id="rId73"/>
    <p:sldId id="576" r:id="rId74"/>
    <p:sldId id="577" r:id="rId75"/>
    <p:sldId id="578" r:id="rId76"/>
    <p:sldId id="579" r:id="rId77"/>
    <p:sldId id="580" r:id="rId78"/>
    <p:sldId id="581" r:id="rId79"/>
    <p:sldId id="582" r:id="rId80"/>
    <p:sldId id="583" r:id="rId81"/>
    <p:sldId id="584" r:id="rId82"/>
    <p:sldId id="585" r:id="rId83"/>
    <p:sldId id="586" r:id="rId84"/>
    <p:sldId id="587" r:id="rId85"/>
    <p:sldId id="588" r:id="rId86"/>
    <p:sldId id="589" r:id="rId87"/>
    <p:sldId id="590" r:id="rId88"/>
    <p:sldId id="591" r:id="rId89"/>
    <p:sldId id="592" r:id="rId90"/>
    <p:sldId id="593" r:id="rId91"/>
    <p:sldId id="594" r:id="rId92"/>
    <p:sldId id="595" r:id="rId93"/>
    <p:sldId id="596" r:id="rId94"/>
    <p:sldId id="597" r:id="rId95"/>
    <p:sldId id="598" r:id="rId96"/>
    <p:sldId id="599" r:id="rId97"/>
    <p:sldId id="600" r:id="rId98"/>
    <p:sldId id="601" r:id="rId99"/>
    <p:sldId id="602" r:id="rId100"/>
    <p:sldId id="603" r:id="rId101"/>
    <p:sldId id="604" r:id="rId102"/>
    <p:sldId id="629" r:id="rId103"/>
    <p:sldId id="630" r:id="rId104"/>
    <p:sldId id="631" r:id="rId105"/>
    <p:sldId id="633" r:id="rId106"/>
    <p:sldId id="634" r:id="rId107"/>
    <p:sldId id="635" r:id="rId108"/>
    <p:sldId id="636" r:id="rId109"/>
    <p:sldId id="637" r:id="rId110"/>
    <p:sldId id="632" r:id="rId111"/>
    <p:sldId id="638" r:id="rId112"/>
    <p:sldId id="639" r:id="rId113"/>
    <p:sldId id="640" r:id="rId114"/>
    <p:sldId id="641" r:id="rId115"/>
    <p:sldId id="642" r:id="rId116"/>
    <p:sldId id="643" r:id="rId117"/>
    <p:sldId id="646" r:id="rId118"/>
    <p:sldId id="647" r:id="rId119"/>
    <p:sldId id="648" r:id="rId120"/>
    <p:sldId id="649" r:id="rId121"/>
    <p:sldId id="650" r:id="rId122"/>
    <p:sldId id="651" r:id="rId123"/>
    <p:sldId id="652" r:id="rId124"/>
    <p:sldId id="653" r:id="rId125"/>
    <p:sldId id="654" r:id="rId126"/>
    <p:sldId id="655" r:id="rId127"/>
    <p:sldId id="656" r:id="rId128"/>
    <p:sldId id="657" r:id="rId129"/>
    <p:sldId id="658" r:id="rId130"/>
    <p:sldId id="659" r:id="rId131"/>
    <p:sldId id="660" r:id="rId132"/>
    <p:sldId id="661" r:id="rId133"/>
    <p:sldId id="665" r:id="rId134"/>
    <p:sldId id="662" r:id="rId135"/>
    <p:sldId id="663" r:id="rId136"/>
    <p:sldId id="664" r:id="rId137"/>
    <p:sldId id="666" r:id="rId138"/>
    <p:sldId id="667" r:id="rId139"/>
    <p:sldId id="668" r:id="rId140"/>
    <p:sldId id="669" r:id="rId141"/>
    <p:sldId id="670" r:id="rId142"/>
    <p:sldId id="671" r:id="rId143"/>
    <p:sldId id="673" r:id="rId144"/>
    <p:sldId id="674" r:id="rId145"/>
    <p:sldId id="675" r:id="rId146"/>
    <p:sldId id="672" r:id="rId147"/>
    <p:sldId id="518" r:id="rId148"/>
    <p:sldId id="519" r:id="rId149"/>
    <p:sldId id="520" r:id="rId150"/>
    <p:sldId id="527" r:id="rId151"/>
    <p:sldId id="528" r:id="rId152"/>
    <p:sldId id="529" r:id="rId153"/>
    <p:sldId id="533" r:id="rId154"/>
    <p:sldId id="534" r:id="rId155"/>
    <p:sldId id="535" r:id="rId156"/>
    <p:sldId id="676" r:id="rId157"/>
    <p:sldId id="694" r:id="rId158"/>
    <p:sldId id="677" r:id="rId159"/>
    <p:sldId id="679" r:id="rId160"/>
    <p:sldId id="695" r:id="rId161"/>
    <p:sldId id="696" r:id="rId162"/>
    <p:sldId id="678" r:id="rId163"/>
    <p:sldId id="681" r:id="rId164"/>
    <p:sldId id="682" r:id="rId165"/>
    <p:sldId id="697" r:id="rId166"/>
    <p:sldId id="698" r:id="rId167"/>
    <p:sldId id="683" r:id="rId168"/>
    <p:sldId id="684" r:id="rId169"/>
    <p:sldId id="699" r:id="rId170"/>
    <p:sldId id="685" r:id="rId171"/>
    <p:sldId id="700" r:id="rId172"/>
    <p:sldId id="701" r:id="rId173"/>
    <p:sldId id="705" r:id="rId174"/>
    <p:sldId id="702" r:id="rId175"/>
    <p:sldId id="750" r:id="rId176"/>
    <p:sldId id="751" r:id="rId177"/>
    <p:sldId id="752" r:id="rId178"/>
    <p:sldId id="753" r:id="rId179"/>
    <p:sldId id="754" r:id="rId180"/>
    <p:sldId id="755" r:id="rId181"/>
    <p:sldId id="756" r:id="rId182"/>
    <p:sldId id="686" r:id="rId183"/>
    <p:sldId id="687" r:id="rId184"/>
    <p:sldId id="688" r:id="rId185"/>
    <p:sldId id="689" r:id="rId186"/>
    <p:sldId id="690" r:id="rId187"/>
    <p:sldId id="691" r:id="rId188"/>
    <p:sldId id="748" r:id="rId189"/>
    <p:sldId id="285" r:id="rId190"/>
    <p:sldId id="286" r:id="rId191"/>
    <p:sldId id="287" r:id="rId192"/>
    <p:sldId id="288" r:id="rId193"/>
    <p:sldId id="749" r:id="rId194"/>
    <p:sldId id="293" r:id="rId195"/>
    <p:sldId id="294" r:id="rId196"/>
    <p:sldId id="295" r:id="rId197"/>
    <p:sldId id="296" r:id="rId198"/>
    <p:sldId id="300" r:id="rId199"/>
    <p:sldId id="298" r:id="rId200"/>
    <p:sldId id="304" r:id="rId201"/>
    <p:sldId id="301" r:id="rId202"/>
    <p:sldId id="302" r:id="rId203"/>
    <p:sldId id="303" r:id="rId204"/>
    <p:sldId id="692" r:id="rId205"/>
    <p:sldId id="706" r:id="rId206"/>
    <p:sldId id="307" r:id="rId207"/>
    <p:sldId id="308" r:id="rId208"/>
    <p:sldId id="309" r:id="rId209"/>
    <p:sldId id="310" r:id="rId210"/>
    <p:sldId id="707" r:id="rId211"/>
    <p:sldId id="275" r:id="rId212"/>
    <p:sldId id="276" r:id="rId213"/>
    <p:sldId id="277" r:id="rId214"/>
    <p:sldId id="708" r:id="rId215"/>
    <p:sldId id="709" r:id="rId216"/>
    <p:sldId id="710" r:id="rId217"/>
    <p:sldId id="711" r:id="rId218"/>
    <p:sldId id="712" r:id="rId219"/>
    <p:sldId id="713" r:id="rId220"/>
    <p:sldId id="714" r:id="rId221"/>
    <p:sldId id="715" r:id="rId222"/>
    <p:sldId id="716" r:id="rId223"/>
    <p:sldId id="717" r:id="rId224"/>
    <p:sldId id="719" r:id="rId225"/>
    <p:sldId id="720" r:id="rId226"/>
    <p:sldId id="718" r:id="rId227"/>
    <p:sldId id="721" r:id="rId228"/>
    <p:sldId id="722" r:id="rId229"/>
    <p:sldId id="723" r:id="rId230"/>
    <p:sldId id="724" r:id="rId231"/>
    <p:sldId id="725" r:id="rId232"/>
    <p:sldId id="726" r:id="rId233"/>
    <p:sldId id="727" r:id="rId234"/>
    <p:sldId id="728" r:id="rId235"/>
    <p:sldId id="729" r:id="rId236"/>
    <p:sldId id="730" r:id="rId237"/>
    <p:sldId id="731" r:id="rId238"/>
    <p:sldId id="732" r:id="rId239"/>
    <p:sldId id="733" r:id="rId240"/>
    <p:sldId id="734" r:id="rId241"/>
    <p:sldId id="735" r:id="rId242"/>
    <p:sldId id="736" r:id="rId243"/>
    <p:sldId id="737" r:id="rId244"/>
    <p:sldId id="738" r:id="rId245"/>
    <p:sldId id="739" r:id="rId246"/>
    <p:sldId id="740" r:id="rId247"/>
    <p:sldId id="741" r:id="rId248"/>
    <p:sldId id="742" r:id="rId249"/>
    <p:sldId id="744" r:id="rId250"/>
    <p:sldId id="745" r:id="rId251"/>
    <p:sldId id="746" r:id="rId252"/>
    <p:sldId id="747" r:id="rId253"/>
    <p:sldId id="463" r:id="rId254"/>
    <p:sldId id="508" r:id="rId255"/>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E12808-8B70-4621-98F1-653A746524D9}">
          <p14:sldIdLst>
            <p14:sldId id="510"/>
            <p14:sldId id="498"/>
            <p14:sldId id="488"/>
            <p14:sldId id="512"/>
            <p14:sldId id="511"/>
            <p14:sldId id="530"/>
            <p14:sldId id="531"/>
            <p14:sldId id="546"/>
            <p14:sldId id="547"/>
            <p14:sldId id="513"/>
            <p14:sldId id="514"/>
            <p14:sldId id="515"/>
            <p14:sldId id="516"/>
            <p14:sldId id="517"/>
            <p14:sldId id="532"/>
            <p14:sldId id="521"/>
            <p14:sldId id="522"/>
            <p14:sldId id="523"/>
            <p14:sldId id="524"/>
            <p14:sldId id="548"/>
            <p14:sldId id="525"/>
            <p14:sldId id="549"/>
            <p14:sldId id="550"/>
            <p14:sldId id="551"/>
            <p14:sldId id="526"/>
            <p14:sldId id="542"/>
            <p14:sldId id="552"/>
            <p14:sldId id="545"/>
            <p14:sldId id="543"/>
            <p14:sldId id="553"/>
            <p14:sldId id="554"/>
            <p14:sldId id="555"/>
            <p14:sldId id="556"/>
            <p14:sldId id="557"/>
            <p14:sldId id="605"/>
            <p14:sldId id="606"/>
            <p14:sldId id="607"/>
            <p14:sldId id="608"/>
            <p14:sldId id="609"/>
            <p14:sldId id="610"/>
            <p14:sldId id="611"/>
            <p14:sldId id="612"/>
            <p14:sldId id="613"/>
            <p14:sldId id="614"/>
            <p14:sldId id="615"/>
            <p14:sldId id="616"/>
            <p14:sldId id="619"/>
            <p14:sldId id="617"/>
            <p14:sldId id="618"/>
            <p14:sldId id="620"/>
            <p14:sldId id="622"/>
            <p14:sldId id="623"/>
            <p14:sldId id="624"/>
            <p14:sldId id="621"/>
            <p14:sldId id="625"/>
            <p14:sldId id="626"/>
            <p14:sldId id="627"/>
            <p14:sldId id="628"/>
            <p14:sldId id="559"/>
            <p14:sldId id="560"/>
            <p14:sldId id="562"/>
            <p14:sldId id="563"/>
            <p14:sldId id="564"/>
            <p14:sldId id="565"/>
            <p14:sldId id="570"/>
            <p14:sldId id="566"/>
            <p14:sldId id="567"/>
            <p14:sldId id="571"/>
            <p14:sldId id="572"/>
            <p14:sldId id="573"/>
            <p14:sldId id="574"/>
            <p14:sldId id="575"/>
            <p14:sldId id="576"/>
            <p14:sldId id="577"/>
            <p14:sldId id="578"/>
            <p14:sldId id="579"/>
            <p14:sldId id="580"/>
            <p14:sldId id="581"/>
            <p14:sldId id="582"/>
            <p14:sldId id="583"/>
            <p14:sldId id="584"/>
            <p14:sldId id="585"/>
            <p14:sldId id="586"/>
            <p14:sldId id="587"/>
            <p14:sldId id="588"/>
            <p14:sldId id="589"/>
            <p14:sldId id="590"/>
            <p14:sldId id="591"/>
            <p14:sldId id="592"/>
            <p14:sldId id="593"/>
            <p14:sldId id="594"/>
            <p14:sldId id="595"/>
            <p14:sldId id="596"/>
            <p14:sldId id="597"/>
            <p14:sldId id="598"/>
            <p14:sldId id="599"/>
            <p14:sldId id="600"/>
            <p14:sldId id="601"/>
            <p14:sldId id="602"/>
            <p14:sldId id="603"/>
            <p14:sldId id="604"/>
            <p14:sldId id="629"/>
            <p14:sldId id="630"/>
            <p14:sldId id="631"/>
            <p14:sldId id="633"/>
            <p14:sldId id="634"/>
            <p14:sldId id="635"/>
            <p14:sldId id="636"/>
            <p14:sldId id="637"/>
            <p14:sldId id="632"/>
            <p14:sldId id="638"/>
            <p14:sldId id="639"/>
            <p14:sldId id="640"/>
            <p14:sldId id="641"/>
            <p14:sldId id="642"/>
            <p14:sldId id="643"/>
            <p14:sldId id="646"/>
            <p14:sldId id="647"/>
            <p14:sldId id="648"/>
            <p14:sldId id="649"/>
            <p14:sldId id="650"/>
            <p14:sldId id="651"/>
            <p14:sldId id="652"/>
            <p14:sldId id="653"/>
            <p14:sldId id="654"/>
            <p14:sldId id="655"/>
            <p14:sldId id="656"/>
            <p14:sldId id="657"/>
            <p14:sldId id="658"/>
            <p14:sldId id="659"/>
            <p14:sldId id="660"/>
            <p14:sldId id="661"/>
            <p14:sldId id="665"/>
            <p14:sldId id="662"/>
            <p14:sldId id="663"/>
            <p14:sldId id="664"/>
            <p14:sldId id="666"/>
            <p14:sldId id="667"/>
            <p14:sldId id="668"/>
            <p14:sldId id="669"/>
            <p14:sldId id="670"/>
            <p14:sldId id="671"/>
            <p14:sldId id="673"/>
            <p14:sldId id="674"/>
            <p14:sldId id="675"/>
            <p14:sldId id="672"/>
            <p14:sldId id="518"/>
            <p14:sldId id="519"/>
            <p14:sldId id="520"/>
            <p14:sldId id="527"/>
            <p14:sldId id="528"/>
            <p14:sldId id="529"/>
            <p14:sldId id="533"/>
            <p14:sldId id="534"/>
            <p14:sldId id="535"/>
            <p14:sldId id="676"/>
            <p14:sldId id="694"/>
            <p14:sldId id="677"/>
            <p14:sldId id="679"/>
            <p14:sldId id="695"/>
            <p14:sldId id="696"/>
            <p14:sldId id="678"/>
            <p14:sldId id="681"/>
            <p14:sldId id="682"/>
            <p14:sldId id="697"/>
            <p14:sldId id="698"/>
            <p14:sldId id="683"/>
            <p14:sldId id="684"/>
            <p14:sldId id="699"/>
            <p14:sldId id="685"/>
            <p14:sldId id="700"/>
            <p14:sldId id="701"/>
            <p14:sldId id="705"/>
            <p14:sldId id="702"/>
            <p14:sldId id="750"/>
            <p14:sldId id="751"/>
            <p14:sldId id="752"/>
            <p14:sldId id="753"/>
            <p14:sldId id="754"/>
            <p14:sldId id="755"/>
            <p14:sldId id="756"/>
            <p14:sldId id="686"/>
            <p14:sldId id="687"/>
            <p14:sldId id="688"/>
            <p14:sldId id="689"/>
            <p14:sldId id="690"/>
            <p14:sldId id="691"/>
            <p14:sldId id="748"/>
            <p14:sldId id="285"/>
            <p14:sldId id="286"/>
            <p14:sldId id="287"/>
            <p14:sldId id="288"/>
            <p14:sldId id="749"/>
            <p14:sldId id="293"/>
            <p14:sldId id="294"/>
            <p14:sldId id="295"/>
            <p14:sldId id="296"/>
            <p14:sldId id="300"/>
            <p14:sldId id="298"/>
            <p14:sldId id="304"/>
            <p14:sldId id="301"/>
            <p14:sldId id="302"/>
            <p14:sldId id="303"/>
            <p14:sldId id="692"/>
            <p14:sldId id="706"/>
            <p14:sldId id="307"/>
            <p14:sldId id="308"/>
            <p14:sldId id="309"/>
            <p14:sldId id="310"/>
            <p14:sldId id="707"/>
            <p14:sldId id="275"/>
            <p14:sldId id="276"/>
            <p14:sldId id="277"/>
            <p14:sldId id="708"/>
            <p14:sldId id="709"/>
            <p14:sldId id="710"/>
            <p14:sldId id="711"/>
            <p14:sldId id="712"/>
            <p14:sldId id="713"/>
            <p14:sldId id="714"/>
            <p14:sldId id="715"/>
            <p14:sldId id="716"/>
            <p14:sldId id="717"/>
            <p14:sldId id="719"/>
            <p14:sldId id="720"/>
            <p14:sldId id="718"/>
            <p14:sldId id="721"/>
            <p14:sldId id="722"/>
            <p14:sldId id="723"/>
            <p14:sldId id="724"/>
            <p14:sldId id="725"/>
            <p14:sldId id="726"/>
            <p14:sldId id="727"/>
            <p14:sldId id="728"/>
            <p14:sldId id="729"/>
            <p14:sldId id="730"/>
            <p14:sldId id="731"/>
            <p14:sldId id="732"/>
            <p14:sldId id="733"/>
            <p14:sldId id="734"/>
            <p14:sldId id="735"/>
            <p14:sldId id="736"/>
            <p14:sldId id="737"/>
            <p14:sldId id="738"/>
            <p14:sldId id="739"/>
            <p14:sldId id="740"/>
            <p14:sldId id="741"/>
            <p14:sldId id="742"/>
            <p14:sldId id="744"/>
            <p14:sldId id="745"/>
            <p14:sldId id="746"/>
            <p14:sldId id="747"/>
            <p14:sldId id="463"/>
            <p14:sldId id="50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86813A"/>
    <a:srgbClr val="FF3300"/>
    <a:srgbClr val="00FF00"/>
    <a:srgbClr val="CC0000"/>
    <a:srgbClr val="E25022"/>
    <a:srgbClr val="797979"/>
    <a:srgbClr val="29961A"/>
    <a:srgbClr val="9A089D"/>
    <a:srgbClr val="EB91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43" autoAdjust="0"/>
    <p:restoredTop sz="93902" autoAdjust="0"/>
  </p:normalViewPr>
  <p:slideViewPr>
    <p:cSldViewPr snapToGrid="0">
      <p:cViewPr varScale="1">
        <p:scale>
          <a:sx n="69" d="100"/>
          <a:sy n="69" d="100"/>
        </p:scale>
        <p:origin x="90" y="54"/>
      </p:cViewPr>
      <p:guideLst>
        <p:guide orient="horz" pos="2160"/>
        <p:guide pos="3840"/>
      </p:guideLst>
    </p:cSldViewPr>
  </p:slideViewPr>
  <p:outlineViewPr>
    <p:cViewPr>
      <p:scale>
        <a:sx n="33" d="100"/>
        <a:sy n="33" d="100"/>
      </p:scale>
      <p:origin x="0" y="-534"/>
    </p:cViewPr>
  </p:outlineViewPr>
  <p:notesTextViewPr>
    <p:cViewPr>
      <p:scale>
        <a:sx n="1" d="1"/>
        <a:sy n="1" d="1"/>
      </p:scale>
      <p:origin x="0" y="0"/>
    </p:cViewPr>
  </p:notesTextViewPr>
  <p:notesViewPr>
    <p:cSldViewPr snapToGrid="0">
      <p:cViewPr varScale="1">
        <p:scale>
          <a:sx n="51" d="100"/>
          <a:sy n="51" d="100"/>
        </p:scale>
        <p:origin x="2692" y="6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viewProps" Target="viewProps.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theme" Target="theme/theme1.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tableStyles" Target="tableStyle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notesMaster" Target="notesMasters/notesMaster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handoutMaster" Target="handoutMasters/handoutMaster1.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CCACE98-3EAE-43BF-A753-58D6710184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xmlns="" id="{857B7570-4ABB-47B4-9A7F-E852293034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4D8DD6-799C-427D-A057-DD18A4B17015}" type="datetimeFigureOut">
              <a:rPr lang="en-IN" smtClean="0"/>
              <a:t>03-07-2019</a:t>
            </a:fld>
            <a:endParaRPr lang="en-IN" dirty="0"/>
          </a:p>
        </p:txBody>
      </p:sp>
      <p:sp>
        <p:nvSpPr>
          <p:cNvPr id="4" name="Footer Placeholder 3">
            <a:extLst>
              <a:ext uri="{FF2B5EF4-FFF2-40B4-BE49-F238E27FC236}">
                <a16:creationId xmlns:a16="http://schemas.microsoft.com/office/drawing/2014/main" xmlns="" id="{27135C3E-D453-405A-A949-9D4728BD3D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xmlns="" id="{BE66F377-86CE-46C3-9A5C-A9D0A479908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5EBC4B-160F-43E7-A16B-E6D315DEE2B1}" type="slidenum">
              <a:rPr lang="en-IN" smtClean="0"/>
              <a:t>‹#›</a:t>
            </a:fld>
            <a:endParaRPr lang="en-IN" dirty="0"/>
          </a:p>
        </p:txBody>
      </p:sp>
    </p:spTree>
    <p:extLst>
      <p:ext uri="{BB962C8B-B14F-4D97-AF65-F5344CB8AC3E}">
        <p14:creationId xmlns:p14="http://schemas.microsoft.com/office/powerpoint/2010/main" val="2876087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FF51EF-36C4-4F31-8057-9F32EAB9B564}" type="datetimeFigureOut">
              <a:rPr lang="id-ID" smtClean="0"/>
              <a:t>03/07/2019</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FFF44B-0CBB-4A91-B3AD-913E57354C2B}" type="slidenum">
              <a:rPr lang="id-ID" smtClean="0"/>
              <a:t>‹#›</a:t>
            </a:fld>
            <a:endParaRPr lang="id-ID"/>
          </a:p>
        </p:txBody>
      </p:sp>
    </p:spTree>
    <p:extLst>
      <p:ext uri="{BB962C8B-B14F-4D97-AF65-F5344CB8AC3E}">
        <p14:creationId xmlns:p14="http://schemas.microsoft.com/office/powerpoint/2010/main" val="551142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97C5C7E9-EBA2-4DFB-B793-7B90C02CADB7}" type="slidenum">
              <a:rPr lang="en-CA" smtClean="0"/>
              <a:t>192</a:t>
            </a:fld>
            <a:endParaRPr lang="en-CA"/>
          </a:p>
        </p:txBody>
      </p:sp>
    </p:spTree>
    <p:extLst>
      <p:ext uri="{BB962C8B-B14F-4D97-AF65-F5344CB8AC3E}">
        <p14:creationId xmlns:p14="http://schemas.microsoft.com/office/powerpoint/2010/main" val="1838212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97C5C7E9-EBA2-4DFB-B793-7B90C02CADB7}" type="slidenum">
              <a:rPr lang="en-CA" smtClean="0"/>
              <a:t>195</a:t>
            </a:fld>
            <a:endParaRPr lang="en-CA"/>
          </a:p>
        </p:txBody>
      </p:sp>
    </p:spTree>
    <p:extLst>
      <p:ext uri="{BB962C8B-B14F-4D97-AF65-F5344CB8AC3E}">
        <p14:creationId xmlns:p14="http://schemas.microsoft.com/office/powerpoint/2010/main" val="2281188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97C5C7E9-EBA2-4DFB-B793-7B90C02CADB7}" type="slidenum">
              <a:rPr lang="en-CA" smtClean="0"/>
              <a:t>201</a:t>
            </a:fld>
            <a:endParaRPr lang="en-CA"/>
          </a:p>
        </p:txBody>
      </p:sp>
    </p:spTree>
    <p:extLst>
      <p:ext uri="{BB962C8B-B14F-4D97-AF65-F5344CB8AC3E}">
        <p14:creationId xmlns:p14="http://schemas.microsoft.com/office/powerpoint/2010/main" val="4293540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97C5C7E9-EBA2-4DFB-B793-7B90C02CADB7}" type="slidenum">
              <a:rPr lang="en-CA" smtClean="0"/>
              <a:t>202</a:t>
            </a:fld>
            <a:endParaRPr lang="en-CA"/>
          </a:p>
        </p:txBody>
      </p:sp>
    </p:spTree>
    <p:extLst>
      <p:ext uri="{BB962C8B-B14F-4D97-AF65-F5344CB8AC3E}">
        <p14:creationId xmlns:p14="http://schemas.microsoft.com/office/powerpoint/2010/main" val="3921080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FFF44B-0CBB-4A91-B3AD-913E57354C2B}" type="slidenum">
              <a:rPr lang="id-ID" smtClean="0"/>
              <a:t>230</a:t>
            </a:fld>
            <a:endParaRPr lang="id-ID"/>
          </a:p>
        </p:txBody>
      </p:sp>
    </p:spTree>
    <p:extLst>
      <p:ext uri="{BB962C8B-B14F-4D97-AF65-F5344CB8AC3E}">
        <p14:creationId xmlns:p14="http://schemas.microsoft.com/office/powerpoint/2010/main" val="14157908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FEE2F1C9-9DA2-4A41-92C3-AE4DC4DED335}"/>
              </a:ext>
            </a:extLst>
          </p:cNvPr>
          <p:cNvSpPr/>
          <p:nvPr userDrawn="1"/>
        </p:nvSpPr>
        <p:spPr>
          <a:xfrm>
            <a:off x="0" y="-131811"/>
            <a:ext cx="12192000" cy="5991501"/>
          </a:xfrm>
          <a:prstGeom prst="rect">
            <a:avLst/>
          </a:prstGeom>
          <a:gradFill>
            <a:gsLst>
              <a:gs pos="46000">
                <a:schemeClr val="bg1">
                  <a:lumMod val="85000"/>
                </a:schemeClr>
              </a:gs>
              <a:gs pos="100000">
                <a:schemeClr val="bg1">
                  <a:lumMod val="95000"/>
                </a:schemeClr>
              </a:gs>
              <a:gs pos="0">
                <a:schemeClr val="accent4">
                  <a:lumMod val="60000"/>
                  <a:lumOff val="40000"/>
                </a:schemeClr>
              </a:gs>
              <a:gs pos="64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xmlns="" id="{5C304417-7C87-406B-82A6-92229031B155}"/>
              </a:ext>
            </a:extLst>
          </p:cNvPr>
          <p:cNvSpPr/>
          <p:nvPr/>
        </p:nvSpPr>
        <p:spPr>
          <a:xfrm>
            <a:off x="12700" y="6327354"/>
            <a:ext cx="1451603" cy="5159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solidFill>
                  <a:schemeClr val="bg1"/>
                </a:solidFill>
              </a:rPr>
              <a:t>Australia</a:t>
            </a:r>
            <a:endParaRPr lang="en-US" sz="2400" dirty="0"/>
          </a:p>
        </p:txBody>
      </p:sp>
      <p:sp>
        <p:nvSpPr>
          <p:cNvPr id="16" name="Rectangle 15">
            <a:extLst>
              <a:ext uri="{FF2B5EF4-FFF2-40B4-BE49-F238E27FC236}">
                <a16:creationId xmlns:a16="http://schemas.microsoft.com/office/drawing/2014/main" xmlns="" id="{0DD9BBD4-2F57-4A9B-9FA4-247808D8662A}"/>
              </a:ext>
            </a:extLst>
          </p:cNvPr>
          <p:cNvSpPr/>
          <p:nvPr/>
        </p:nvSpPr>
        <p:spPr>
          <a:xfrm>
            <a:off x="2879996" y="6327035"/>
            <a:ext cx="1483405" cy="514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solidFill>
                  <a:schemeClr val="bg1"/>
                </a:solidFill>
              </a:rPr>
              <a:t>Germany</a:t>
            </a:r>
            <a:endParaRPr lang="en-US" sz="2400" dirty="0">
              <a:solidFill>
                <a:schemeClr val="bg1"/>
              </a:solidFill>
            </a:endParaRPr>
          </a:p>
        </p:txBody>
      </p:sp>
      <p:sp>
        <p:nvSpPr>
          <p:cNvPr id="17" name="Rectangle 16">
            <a:extLst>
              <a:ext uri="{FF2B5EF4-FFF2-40B4-BE49-F238E27FC236}">
                <a16:creationId xmlns:a16="http://schemas.microsoft.com/office/drawing/2014/main" xmlns="" id="{152791C9-C9D5-429B-BCA6-A01CF9A2BB59}"/>
              </a:ext>
            </a:extLst>
          </p:cNvPr>
          <p:cNvSpPr/>
          <p:nvPr/>
        </p:nvSpPr>
        <p:spPr>
          <a:xfrm>
            <a:off x="4361731" y="6327035"/>
            <a:ext cx="1189379" cy="514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solidFill>
                  <a:schemeClr val="bg1"/>
                </a:solidFill>
              </a:rPr>
              <a:t>India</a:t>
            </a:r>
            <a:endParaRPr lang="en-US" sz="2400" dirty="0">
              <a:solidFill>
                <a:schemeClr val="bg1"/>
              </a:solidFill>
            </a:endParaRPr>
          </a:p>
        </p:txBody>
      </p:sp>
      <p:sp>
        <p:nvSpPr>
          <p:cNvPr id="18" name="Rectangle 17">
            <a:extLst>
              <a:ext uri="{FF2B5EF4-FFF2-40B4-BE49-F238E27FC236}">
                <a16:creationId xmlns:a16="http://schemas.microsoft.com/office/drawing/2014/main" xmlns="" id="{9D4DE5CB-61CF-4E75-854E-92610A230786}"/>
              </a:ext>
            </a:extLst>
          </p:cNvPr>
          <p:cNvSpPr/>
          <p:nvPr/>
        </p:nvSpPr>
        <p:spPr>
          <a:xfrm>
            <a:off x="7272629" y="6318484"/>
            <a:ext cx="1187773" cy="514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solidFill>
                  <a:schemeClr val="bg1"/>
                </a:solidFill>
              </a:rPr>
              <a:t>UAE</a:t>
            </a:r>
            <a:endParaRPr lang="en-IN" sz="2400" dirty="0"/>
          </a:p>
        </p:txBody>
      </p:sp>
      <p:sp>
        <p:nvSpPr>
          <p:cNvPr id="19" name="Content Placeholder 2">
            <a:extLst>
              <a:ext uri="{FF2B5EF4-FFF2-40B4-BE49-F238E27FC236}">
                <a16:creationId xmlns:a16="http://schemas.microsoft.com/office/drawing/2014/main" xmlns="" id="{80C30CD8-7800-4274-84C7-CAE35D5906D4}"/>
              </a:ext>
            </a:extLst>
          </p:cNvPr>
          <p:cNvSpPr txBox="1">
            <a:spLocks/>
          </p:cNvSpPr>
          <p:nvPr/>
        </p:nvSpPr>
        <p:spPr>
          <a:xfrm>
            <a:off x="82725" y="5683054"/>
            <a:ext cx="2294705" cy="14234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sz="1100" dirty="0">
              <a:solidFill>
                <a:schemeClr val="bg1"/>
              </a:solidFill>
            </a:endParaRPr>
          </a:p>
        </p:txBody>
      </p:sp>
      <p:pic>
        <p:nvPicPr>
          <p:cNvPr id="21" name="Picture 20">
            <a:extLst>
              <a:ext uri="{FF2B5EF4-FFF2-40B4-BE49-F238E27FC236}">
                <a16:creationId xmlns:a16="http://schemas.microsoft.com/office/drawing/2014/main" xmlns="" id="{12D1F55F-8AAE-4692-A8FA-F89C57D2C8B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57600" y="1549024"/>
            <a:ext cx="4978400" cy="982120"/>
          </a:xfrm>
          <a:prstGeom prst="rect">
            <a:avLst/>
          </a:prstGeom>
        </p:spPr>
      </p:pic>
      <p:sp>
        <p:nvSpPr>
          <p:cNvPr id="22" name="Rectangle 21">
            <a:extLst>
              <a:ext uri="{FF2B5EF4-FFF2-40B4-BE49-F238E27FC236}">
                <a16:creationId xmlns:a16="http://schemas.microsoft.com/office/drawing/2014/main" xmlns="" id="{15DB033E-D57B-44C1-9081-FF80CD046B71}"/>
              </a:ext>
            </a:extLst>
          </p:cNvPr>
          <p:cNvSpPr/>
          <p:nvPr userDrawn="1"/>
        </p:nvSpPr>
        <p:spPr>
          <a:xfrm>
            <a:off x="5549439" y="6327035"/>
            <a:ext cx="1724925" cy="514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rPr>
              <a:t>South Africa</a:t>
            </a:r>
            <a:endParaRPr lang="en-US" sz="2400" dirty="0"/>
          </a:p>
        </p:txBody>
      </p:sp>
      <p:sp>
        <p:nvSpPr>
          <p:cNvPr id="25" name="Rectangle 24">
            <a:extLst>
              <a:ext uri="{FF2B5EF4-FFF2-40B4-BE49-F238E27FC236}">
                <a16:creationId xmlns:a16="http://schemas.microsoft.com/office/drawing/2014/main" xmlns="" id="{E33F790A-8672-4E06-B792-607ACFE9BC11}"/>
              </a:ext>
            </a:extLst>
          </p:cNvPr>
          <p:cNvSpPr/>
          <p:nvPr userDrawn="1"/>
        </p:nvSpPr>
        <p:spPr>
          <a:xfrm>
            <a:off x="8460338" y="6327035"/>
            <a:ext cx="979915" cy="5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USA</a:t>
            </a:r>
          </a:p>
        </p:txBody>
      </p:sp>
      <p:sp>
        <p:nvSpPr>
          <p:cNvPr id="2" name="Title 1"/>
          <p:cNvSpPr>
            <a:spLocks noGrp="1"/>
          </p:cNvSpPr>
          <p:nvPr userDrawn="1">
            <p:ph type="ctrTitle"/>
          </p:nvPr>
        </p:nvSpPr>
        <p:spPr>
          <a:xfrm>
            <a:off x="1524000" y="3047559"/>
            <a:ext cx="9144000" cy="955605"/>
          </a:xfrm>
        </p:spPr>
        <p:txBody>
          <a:bodyPr anchor="b"/>
          <a:lstStyle>
            <a:lvl1pPr algn="ctr">
              <a:defRPr sz="6000"/>
            </a:lvl1pPr>
          </a:lstStyle>
          <a:p>
            <a:r>
              <a:rPr lang="en-US" dirty="0"/>
              <a:t>Click to edit Master title style</a:t>
            </a:r>
            <a:endParaRPr lang="id-ID" dirty="0"/>
          </a:p>
        </p:txBody>
      </p:sp>
      <p:sp>
        <p:nvSpPr>
          <p:cNvPr id="3" name="Subtitle 2"/>
          <p:cNvSpPr>
            <a:spLocks noGrp="1"/>
          </p:cNvSpPr>
          <p:nvPr userDrawn="1">
            <p:ph type="subTitle" idx="1"/>
          </p:nvPr>
        </p:nvSpPr>
        <p:spPr>
          <a:xfrm>
            <a:off x="1524000" y="4083304"/>
            <a:ext cx="9144000" cy="47461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id-ID" dirty="0"/>
          </a:p>
        </p:txBody>
      </p:sp>
      <p:sp>
        <p:nvSpPr>
          <p:cNvPr id="28" name="Rectangle 27">
            <a:extLst>
              <a:ext uri="{FF2B5EF4-FFF2-40B4-BE49-F238E27FC236}">
                <a16:creationId xmlns:a16="http://schemas.microsoft.com/office/drawing/2014/main" xmlns="" id="{146C4348-B22E-41AE-B01E-B30251C8841D}"/>
              </a:ext>
            </a:extLst>
          </p:cNvPr>
          <p:cNvSpPr/>
          <p:nvPr userDrawn="1"/>
        </p:nvSpPr>
        <p:spPr>
          <a:xfrm>
            <a:off x="1474242" y="6327353"/>
            <a:ext cx="1417557" cy="51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Canada</a:t>
            </a:r>
          </a:p>
        </p:txBody>
      </p:sp>
      <p:grpSp>
        <p:nvGrpSpPr>
          <p:cNvPr id="8" name="Group 7">
            <a:extLst>
              <a:ext uri="{FF2B5EF4-FFF2-40B4-BE49-F238E27FC236}">
                <a16:creationId xmlns:a16="http://schemas.microsoft.com/office/drawing/2014/main" xmlns="" id="{A1576B63-766D-5144-A841-5D6BFE7A91A8}"/>
              </a:ext>
            </a:extLst>
          </p:cNvPr>
          <p:cNvGrpSpPr/>
          <p:nvPr userDrawn="1"/>
        </p:nvGrpSpPr>
        <p:grpSpPr>
          <a:xfrm>
            <a:off x="297911" y="5071436"/>
            <a:ext cx="11596178" cy="1058457"/>
            <a:chOff x="380232" y="5085865"/>
            <a:chExt cx="11718840" cy="1151940"/>
          </a:xfrm>
        </p:grpSpPr>
        <p:pic>
          <p:nvPicPr>
            <p:cNvPr id="33" name="Picture 32">
              <a:extLst>
                <a:ext uri="{FF2B5EF4-FFF2-40B4-BE49-F238E27FC236}">
                  <a16:creationId xmlns:a16="http://schemas.microsoft.com/office/drawing/2014/main" xmlns="" id="{A4578C32-A323-4194-9FEF-5C4A33DFBC1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238" t="11856" r="936" b="16439"/>
            <a:stretch/>
          </p:blipFill>
          <p:spPr>
            <a:xfrm>
              <a:off x="6724533" y="5513031"/>
              <a:ext cx="2015067" cy="427581"/>
            </a:xfrm>
            <a:prstGeom prst="rect">
              <a:avLst/>
            </a:prstGeom>
          </p:spPr>
        </p:pic>
        <p:cxnSp>
          <p:nvCxnSpPr>
            <p:cNvPr id="41" name="Straight Connector 40">
              <a:extLst>
                <a:ext uri="{FF2B5EF4-FFF2-40B4-BE49-F238E27FC236}">
                  <a16:creationId xmlns:a16="http://schemas.microsoft.com/office/drawing/2014/main" xmlns="" id="{A77D3130-3728-43E4-9E73-E3A5CC56CAD9}"/>
                </a:ext>
              </a:extLst>
            </p:cNvPr>
            <p:cNvCxnSpPr>
              <a:cxnSpLocks/>
            </p:cNvCxnSpPr>
            <p:nvPr userDrawn="1"/>
          </p:nvCxnSpPr>
          <p:spPr>
            <a:xfrm>
              <a:off x="1558948" y="5254485"/>
              <a:ext cx="0" cy="808263"/>
            </a:xfrm>
            <a:prstGeom prst="line">
              <a:avLst/>
            </a:prstGeom>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xmlns="" id="{48AF6D67-43B5-4EEC-B892-F1BB65E9A5E8}"/>
                </a:ext>
              </a:extLst>
            </p:cNvPr>
            <p:cNvPicPr>
              <a:picLocks noChangeAspect="1"/>
            </p:cNvPicPr>
            <p:nvPr userDrawn="1"/>
          </p:nvPicPr>
          <p:blipFill rotWithShape="1">
            <a:blip r:embed="rId4"/>
            <a:srcRect t="21393" b="16823"/>
            <a:stretch/>
          </p:blipFill>
          <p:spPr>
            <a:xfrm>
              <a:off x="3054696" y="5377618"/>
              <a:ext cx="1597080" cy="698407"/>
            </a:xfrm>
            <a:prstGeom prst="rect">
              <a:avLst/>
            </a:prstGeom>
          </p:spPr>
        </p:pic>
        <p:pic>
          <p:nvPicPr>
            <p:cNvPr id="44" name="Picture 43">
              <a:extLst>
                <a:ext uri="{FF2B5EF4-FFF2-40B4-BE49-F238E27FC236}">
                  <a16:creationId xmlns:a16="http://schemas.microsoft.com/office/drawing/2014/main" xmlns="" id="{7E3E2BF9-3B0A-4FF9-A2A6-B154AE47967C}"/>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16707" t="16197" r="14256" b="15340"/>
            <a:stretch/>
          </p:blipFill>
          <p:spPr>
            <a:xfrm>
              <a:off x="1751072" y="5085865"/>
              <a:ext cx="1079991" cy="1151940"/>
            </a:xfrm>
            <a:prstGeom prst="rect">
              <a:avLst/>
            </a:prstGeom>
          </p:spPr>
        </p:pic>
        <p:pic>
          <p:nvPicPr>
            <p:cNvPr id="45" name="Picture 44">
              <a:extLst>
                <a:ext uri="{FF2B5EF4-FFF2-40B4-BE49-F238E27FC236}">
                  <a16:creationId xmlns:a16="http://schemas.microsoft.com/office/drawing/2014/main" xmlns="" id="{7D48819F-6A2A-419D-9864-3C6462DB37E2}"/>
                </a:ext>
              </a:extLst>
            </p:cNvPr>
            <p:cNvPicPr>
              <a:picLocks noChangeAspect="1"/>
            </p:cNvPicPr>
            <p:nvPr userDrawn="1"/>
          </p:nvPicPr>
          <p:blipFill>
            <a:blip r:embed="rId6"/>
            <a:stretch>
              <a:fillRect/>
            </a:stretch>
          </p:blipFill>
          <p:spPr>
            <a:xfrm>
              <a:off x="380232" y="5257791"/>
              <a:ext cx="1085762" cy="751874"/>
            </a:xfrm>
            <a:prstGeom prst="rect">
              <a:avLst/>
            </a:prstGeom>
          </p:spPr>
        </p:pic>
        <p:cxnSp>
          <p:nvCxnSpPr>
            <p:cNvPr id="46" name="Straight Connector 45">
              <a:extLst>
                <a:ext uri="{FF2B5EF4-FFF2-40B4-BE49-F238E27FC236}">
                  <a16:creationId xmlns:a16="http://schemas.microsoft.com/office/drawing/2014/main" xmlns="" id="{B8C2B932-E7E3-45A5-8761-62E1B840D04F}"/>
                </a:ext>
              </a:extLst>
            </p:cNvPr>
            <p:cNvCxnSpPr>
              <a:cxnSpLocks/>
            </p:cNvCxnSpPr>
            <p:nvPr userDrawn="1"/>
          </p:nvCxnSpPr>
          <p:spPr>
            <a:xfrm>
              <a:off x="2918292" y="5267762"/>
              <a:ext cx="0" cy="8082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7553ED3F-66DD-4B54-A5F3-42C204622FF3}"/>
                </a:ext>
              </a:extLst>
            </p:cNvPr>
            <p:cNvCxnSpPr>
              <a:cxnSpLocks/>
            </p:cNvCxnSpPr>
            <p:nvPr userDrawn="1"/>
          </p:nvCxnSpPr>
          <p:spPr>
            <a:xfrm>
              <a:off x="4721078" y="5254485"/>
              <a:ext cx="0" cy="8082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9F32C3DB-B878-4627-B904-232B83430E73}"/>
                </a:ext>
              </a:extLst>
            </p:cNvPr>
            <p:cNvCxnSpPr>
              <a:cxnSpLocks/>
            </p:cNvCxnSpPr>
            <p:nvPr userDrawn="1"/>
          </p:nvCxnSpPr>
          <p:spPr>
            <a:xfrm>
              <a:off x="8750498" y="5254485"/>
              <a:ext cx="0" cy="808263"/>
            </a:xfrm>
            <a:prstGeom prst="line">
              <a:avLst/>
            </a:prstGeom>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xmlns="" id="{3B1C5782-E379-4842-9E50-FB728FFF92D6}"/>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817829" y="5443978"/>
              <a:ext cx="1783931" cy="565687"/>
            </a:xfrm>
            <a:prstGeom prst="rect">
              <a:avLst/>
            </a:prstGeom>
          </p:spPr>
        </p:pic>
        <p:cxnSp>
          <p:nvCxnSpPr>
            <p:cNvPr id="50" name="Straight Connector 49">
              <a:extLst>
                <a:ext uri="{FF2B5EF4-FFF2-40B4-BE49-F238E27FC236}">
                  <a16:creationId xmlns:a16="http://schemas.microsoft.com/office/drawing/2014/main" xmlns="" id="{924FD13E-FA43-49C2-AF66-229C4B31F760}"/>
                </a:ext>
              </a:extLst>
            </p:cNvPr>
            <p:cNvCxnSpPr>
              <a:cxnSpLocks/>
            </p:cNvCxnSpPr>
            <p:nvPr userDrawn="1"/>
          </p:nvCxnSpPr>
          <p:spPr>
            <a:xfrm>
              <a:off x="6632696" y="5254485"/>
              <a:ext cx="0" cy="8082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F8DCD5B1-6ED4-BF45-83C9-233383309742}"/>
                </a:ext>
              </a:extLst>
            </p:cNvPr>
            <p:cNvCxnSpPr>
              <a:cxnSpLocks/>
            </p:cNvCxnSpPr>
            <p:nvPr userDrawn="1"/>
          </p:nvCxnSpPr>
          <p:spPr>
            <a:xfrm>
              <a:off x="10917551" y="5239219"/>
              <a:ext cx="0" cy="808263"/>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descr="A picture containing clipart&#10;&#10;Description automatically generated">
              <a:extLst>
                <a:ext uri="{FF2B5EF4-FFF2-40B4-BE49-F238E27FC236}">
                  <a16:creationId xmlns:a16="http://schemas.microsoft.com/office/drawing/2014/main" xmlns="" id="{09A5FA47-B627-E84E-BC0C-7C7219497A70}"/>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831435" y="5572031"/>
              <a:ext cx="2004577" cy="296209"/>
            </a:xfrm>
            <a:prstGeom prst="rect">
              <a:avLst/>
            </a:prstGeom>
          </p:spPr>
        </p:pic>
        <p:pic>
          <p:nvPicPr>
            <p:cNvPr id="7" name="Picture 6" descr="A picture containing clipart&#10;&#10;Description automatically generated">
              <a:extLst>
                <a:ext uri="{FF2B5EF4-FFF2-40B4-BE49-F238E27FC236}">
                  <a16:creationId xmlns:a16="http://schemas.microsoft.com/office/drawing/2014/main" xmlns="" id="{8EC4D9C9-06B1-9C45-8DFA-069623CE94B3}"/>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965035" y="5506280"/>
              <a:ext cx="1134037" cy="404152"/>
            </a:xfrm>
            <a:prstGeom prst="rect">
              <a:avLst/>
            </a:prstGeom>
          </p:spPr>
        </p:pic>
      </p:grpSp>
    </p:spTree>
    <p:extLst>
      <p:ext uri="{BB962C8B-B14F-4D97-AF65-F5344CB8AC3E}">
        <p14:creationId xmlns:p14="http://schemas.microsoft.com/office/powerpoint/2010/main" val="1830839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id-ID"/>
          </a:p>
        </p:txBody>
      </p:sp>
      <p:sp>
        <p:nvSpPr>
          <p:cNvPr id="8" name="Slide Number Placeholder 5">
            <a:extLst>
              <a:ext uri="{FF2B5EF4-FFF2-40B4-BE49-F238E27FC236}">
                <a16:creationId xmlns:a16="http://schemas.microsoft.com/office/drawing/2014/main" xmlns="" id="{99BC692D-4BAE-485E-AE57-0F4CC3E93034}"/>
              </a:ext>
            </a:extLst>
          </p:cNvPr>
          <p:cNvSpPr>
            <a:spLocks noGrp="1"/>
          </p:cNvSpPr>
          <p:nvPr>
            <p:ph type="sldNum" sz="quarter" idx="12"/>
          </p:nvPr>
        </p:nvSpPr>
        <p:spPr>
          <a:xfrm>
            <a:off x="5679441" y="6406969"/>
            <a:ext cx="381000" cy="365125"/>
          </a:xfrm>
        </p:spPr>
        <p:txBody>
          <a:bodyPr/>
          <a:lstStyle>
            <a:lvl1pPr algn="ctr">
              <a:defRPr/>
            </a:lvl1pPr>
          </a:lstStyle>
          <a:p>
            <a:fld id="{B547E0D5-C779-4B48-9D09-DC37D8A4644B}" type="slidenum">
              <a:rPr lang="id-ID" smtClean="0"/>
              <a:pPr/>
              <a:t>‹#›</a:t>
            </a:fld>
            <a:endParaRPr lang="id-ID" dirty="0"/>
          </a:p>
        </p:txBody>
      </p:sp>
    </p:spTree>
    <p:extLst>
      <p:ext uri="{BB962C8B-B14F-4D97-AF65-F5344CB8AC3E}">
        <p14:creationId xmlns:p14="http://schemas.microsoft.com/office/powerpoint/2010/main" val="990122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id-ID"/>
          </a:p>
        </p:txBody>
      </p:sp>
      <p:sp>
        <p:nvSpPr>
          <p:cNvPr id="8" name="Slide Number Placeholder 5">
            <a:extLst>
              <a:ext uri="{FF2B5EF4-FFF2-40B4-BE49-F238E27FC236}">
                <a16:creationId xmlns:a16="http://schemas.microsoft.com/office/drawing/2014/main" xmlns="" id="{6E9A0B69-06B8-4DEC-BD78-71F3EE21A8E5}"/>
              </a:ext>
            </a:extLst>
          </p:cNvPr>
          <p:cNvSpPr>
            <a:spLocks noGrp="1"/>
          </p:cNvSpPr>
          <p:nvPr>
            <p:ph type="sldNum" sz="quarter" idx="12"/>
          </p:nvPr>
        </p:nvSpPr>
        <p:spPr>
          <a:xfrm>
            <a:off x="5679441" y="6406969"/>
            <a:ext cx="381000" cy="365125"/>
          </a:xfrm>
        </p:spPr>
        <p:txBody>
          <a:bodyPr/>
          <a:lstStyle>
            <a:lvl1pPr algn="ctr">
              <a:defRPr/>
            </a:lvl1pPr>
          </a:lstStyle>
          <a:p>
            <a:fld id="{B547E0D5-C779-4B48-9D09-DC37D8A4644B}" type="slidenum">
              <a:rPr lang="id-ID" smtClean="0"/>
              <a:pPr/>
              <a:t>‹#›</a:t>
            </a:fld>
            <a:endParaRPr lang="id-ID" dirty="0"/>
          </a:p>
        </p:txBody>
      </p:sp>
    </p:spTree>
    <p:extLst>
      <p:ext uri="{BB962C8B-B14F-4D97-AF65-F5344CB8AC3E}">
        <p14:creationId xmlns:p14="http://schemas.microsoft.com/office/powerpoint/2010/main" val="606199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id-ID"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endParaRPr lang="id-ID"/>
          </a:p>
        </p:txBody>
      </p:sp>
      <p:sp>
        <p:nvSpPr>
          <p:cNvPr id="7" name="Slide Number Placeholder 5">
            <a:extLst>
              <a:ext uri="{FF2B5EF4-FFF2-40B4-BE49-F238E27FC236}">
                <a16:creationId xmlns:a16="http://schemas.microsoft.com/office/drawing/2014/main" xmlns="" id="{B91C3245-D6DE-452F-B41D-C3EE89D1B275}"/>
              </a:ext>
            </a:extLst>
          </p:cNvPr>
          <p:cNvSpPr>
            <a:spLocks noGrp="1"/>
          </p:cNvSpPr>
          <p:nvPr>
            <p:ph type="sldNum" sz="quarter" idx="12"/>
          </p:nvPr>
        </p:nvSpPr>
        <p:spPr>
          <a:xfrm>
            <a:off x="5679441" y="6406969"/>
            <a:ext cx="381000" cy="365125"/>
          </a:xfrm>
        </p:spPr>
        <p:txBody>
          <a:bodyPr/>
          <a:lstStyle>
            <a:lvl1pPr algn="ctr">
              <a:defRPr/>
            </a:lvl1pPr>
          </a:lstStyle>
          <a:p>
            <a:fld id="{B547E0D5-C779-4B48-9D09-DC37D8A4644B}" type="slidenum">
              <a:rPr lang="id-ID" smtClean="0"/>
              <a:pPr/>
              <a:t>‹#›</a:t>
            </a:fld>
            <a:endParaRPr lang="id-ID" dirty="0"/>
          </a:p>
        </p:txBody>
      </p:sp>
    </p:spTree>
    <p:extLst>
      <p:ext uri="{BB962C8B-B14F-4D97-AF65-F5344CB8AC3E}">
        <p14:creationId xmlns:p14="http://schemas.microsoft.com/office/powerpoint/2010/main" val="1356576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endParaRPr lang="id-ID"/>
          </a:p>
        </p:txBody>
      </p:sp>
      <p:sp>
        <p:nvSpPr>
          <p:cNvPr id="7" name="Slide Number Placeholder 5">
            <a:extLst>
              <a:ext uri="{FF2B5EF4-FFF2-40B4-BE49-F238E27FC236}">
                <a16:creationId xmlns:a16="http://schemas.microsoft.com/office/drawing/2014/main" xmlns="" id="{D84EE927-7180-4DEF-AB65-80ACCBEBC963}"/>
              </a:ext>
            </a:extLst>
          </p:cNvPr>
          <p:cNvSpPr>
            <a:spLocks noGrp="1"/>
          </p:cNvSpPr>
          <p:nvPr>
            <p:ph type="sldNum" sz="quarter" idx="12"/>
          </p:nvPr>
        </p:nvSpPr>
        <p:spPr>
          <a:xfrm>
            <a:off x="5679441" y="6406969"/>
            <a:ext cx="381000" cy="365125"/>
          </a:xfrm>
        </p:spPr>
        <p:txBody>
          <a:bodyPr/>
          <a:lstStyle>
            <a:lvl1pPr algn="ctr">
              <a:defRPr/>
            </a:lvl1pPr>
          </a:lstStyle>
          <a:p>
            <a:fld id="{B547E0D5-C779-4B48-9D09-DC37D8A4644B}" type="slidenum">
              <a:rPr lang="id-ID" smtClean="0"/>
              <a:pPr/>
              <a:t>‹#›</a:t>
            </a:fld>
            <a:endParaRPr lang="id-ID" dirty="0"/>
          </a:p>
        </p:txBody>
      </p:sp>
    </p:spTree>
    <p:extLst>
      <p:ext uri="{BB962C8B-B14F-4D97-AF65-F5344CB8AC3E}">
        <p14:creationId xmlns:p14="http://schemas.microsoft.com/office/powerpoint/2010/main" val="789382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2556C3-96E8-4E77-80DD-66E5718C951A}"/>
              </a:ext>
            </a:extLst>
          </p:cNvPr>
          <p:cNvSpPr>
            <a:spLocks noGrp="1"/>
          </p:cNvSpPr>
          <p:nvPr>
            <p:ph type="title"/>
          </p:nvPr>
        </p:nvSpPr>
        <p:spPr/>
        <p:txBody>
          <a:bodyPr/>
          <a:lstStyle/>
          <a:p>
            <a:r>
              <a:rPr lang="en-US"/>
              <a:t>Click to edit Master title style</a:t>
            </a:r>
            <a:endParaRPr lang="en-IN"/>
          </a:p>
        </p:txBody>
      </p:sp>
      <p:sp>
        <p:nvSpPr>
          <p:cNvPr id="4" name="Slide Number Placeholder 5">
            <a:extLst>
              <a:ext uri="{FF2B5EF4-FFF2-40B4-BE49-F238E27FC236}">
                <a16:creationId xmlns:a16="http://schemas.microsoft.com/office/drawing/2014/main" xmlns="" id="{52DB36AC-1B0B-495D-93FB-2F5295208B7A}"/>
              </a:ext>
            </a:extLst>
          </p:cNvPr>
          <p:cNvSpPr>
            <a:spLocks noGrp="1"/>
          </p:cNvSpPr>
          <p:nvPr>
            <p:ph type="sldNum" sz="quarter" idx="12"/>
          </p:nvPr>
        </p:nvSpPr>
        <p:spPr>
          <a:xfrm>
            <a:off x="5679441" y="6406969"/>
            <a:ext cx="381000" cy="365125"/>
          </a:xfrm>
        </p:spPr>
        <p:txBody>
          <a:bodyPr/>
          <a:lstStyle>
            <a:lvl1pPr algn="ctr">
              <a:defRPr/>
            </a:lvl1pPr>
          </a:lstStyle>
          <a:p>
            <a:fld id="{B547E0D5-C779-4B48-9D09-DC37D8A4644B}" type="slidenum">
              <a:rPr lang="id-ID" smtClean="0"/>
              <a:pPr/>
              <a:t>‹#›</a:t>
            </a:fld>
            <a:endParaRPr lang="id-ID" dirty="0"/>
          </a:p>
        </p:txBody>
      </p:sp>
    </p:spTree>
    <p:extLst>
      <p:ext uri="{BB962C8B-B14F-4D97-AF65-F5344CB8AC3E}">
        <p14:creationId xmlns:p14="http://schemas.microsoft.com/office/powerpoint/2010/main" val="3549645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32402"/>
          </a:xfrm>
          <a:solidFill>
            <a:schemeClr val="accent1"/>
          </a:solidFill>
        </p:spPr>
        <p:txBody>
          <a:bodyPr>
            <a:normAutofit/>
          </a:bodyPr>
          <a:lstStyle>
            <a:lvl1pPr algn="ctr">
              <a:defRPr sz="3200">
                <a:latin typeface="Lato Light"/>
              </a:defRPr>
            </a:lvl1pPr>
          </a:lstStyle>
          <a:p>
            <a:r>
              <a:rPr lang="en-US" dirty="0"/>
              <a:t>Click to edit Master title style</a:t>
            </a:r>
            <a:endParaRPr lang="id-ID" dirty="0"/>
          </a:p>
        </p:txBody>
      </p:sp>
      <p:sp>
        <p:nvSpPr>
          <p:cNvPr id="3" name="Content Placeholder 2"/>
          <p:cNvSpPr>
            <a:spLocks noGrp="1"/>
          </p:cNvSpPr>
          <p:nvPr>
            <p:ph idx="1"/>
          </p:nvPr>
        </p:nvSpPr>
        <p:spPr>
          <a:xfrm>
            <a:off x="838200" y="798023"/>
            <a:ext cx="10515600" cy="53789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6" name="Slide Number Placeholder 5"/>
          <p:cNvSpPr>
            <a:spLocks noGrp="1"/>
          </p:cNvSpPr>
          <p:nvPr>
            <p:ph type="sldNum" sz="quarter" idx="12"/>
          </p:nvPr>
        </p:nvSpPr>
        <p:spPr>
          <a:xfrm>
            <a:off x="5679441" y="6406969"/>
            <a:ext cx="381000" cy="365125"/>
          </a:xfrm>
        </p:spPr>
        <p:txBody>
          <a:bodyPr/>
          <a:lstStyle>
            <a:lvl1pPr algn="ctr">
              <a:defRPr/>
            </a:lvl1pPr>
          </a:lstStyle>
          <a:p>
            <a:fld id="{B547E0D5-C779-4B48-9D09-DC37D8A4644B}" type="slidenum">
              <a:rPr lang="id-ID" smtClean="0"/>
              <a:pPr/>
              <a:t>‹#›</a:t>
            </a:fld>
            <a:endParaRPr lang="id-ID" dirty="0"/>
          </a:p>
        </p:txBody>
      </p:sp>
    </p:spTree>
    <p:extLst>
      <p:ext uri="{BB962C8B-B14F-4D97-AF65-F5344CB8AC3E}">
        <p14:creationId xmlns:p14="http://schemas.microsoft.com/office/powerpoint/2010/main" val="3377998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id-ID"/>
          </a:p>
        </p:txBody>
      </p:sp>
      <p:sp>
        <p:nvSpPr>
          <p:cNvPr id="7" name="Slide Number Placeholder 5">
            <a:extLst>
              <a:ext uri="{FF2B5EF4-FFF2-40B4-BE49-F238E27FC236}">
                <a16:creationId xmlns:a16="http://schemas.microsoft.com/office/drawing/2014/main" xmlns="" id="{4C68990D-4CC2-4984-9F49-F5D5922AE981}"/>
              </a:ext>
            </a:extLst>
          </p:cNvPr>
          <p:cNvSpPr>
            <a:spLocks noGrp="1"/>
          </p:cNvSpPr>
          <p:nvPr>
            <p:ph type="sldNum" sz="quarter" idx="12"/>
          </p:nvPr>
        </p:nvSpPr>
        <p:spPr>
          <a:xfrm>
            <a:off x="5679441" y="6406969"/>
            <a:ext cx="381000" cy="365125"/>
          </a:xfrm>
        </p:spPr>
        <p:txBody>
          <a:bodyPr/>
          <a:lstStyle>
            <a:lvl1pPr algn="ctr">
              <a:defRPr/>
            </a:lvl1pPr>
          </a:lstStyle>
          <a:p>
            <a:fld id="{B547E0D5-C779-4B48-9D09-DC37D8A4644B}" type="slidenum">
              <a:rPr lang="id-ID" smtClean="0"/>
              <a:pPr/>
              <a:t>‹#›</a:t>
            </a:fld>
            <a:endParaRPr lang="id-ID" dirty="0"/>
          </a:p>
        </p:txBody>
      </p:sp>
    </p:spTree>
    <p:extLst>
      <p:ext uri="{BB962C8B-B14F-4D97-AF65-F5344CB8AC3E}">
        <p14:creationId xmlns:p14="http://schemas.microsoft.com/office/powerpoint/2010/main" val="4056632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endParaRPr lang="id-ID"/>
          </a:p>
        </p:txBody>
      </p:sp>
      <p:sp>
        <p:nvSpPr>
          <p:cNvPr id="8" name="Slide Number Placeholder 5">
            <a:extLst>
              <a:ext uri="{FF2B5EF4-FFF2-40B4-BE49-F238E27FC236}">
                <a16:creationId xmlns:a16="http://schemas.microsoft.com/office/drawing/2014/main" xmlns="" id="{11D8C424-4E48-465F-AA31-45E5BBE2C967}"/>
              </a:ext>
            </a:extLst>
          </p:cNvPr>
          <p:cNvSpPr>
            <a:spLocks noGrp="1"/>
          </p:cNvSpPr>
          <p:nvPr>
            <p:ph type="sldNum" sz="quarter" idx="12"/>
          </p:nvPr>
        </p:nvSpPr>
        <p:spPr>
          <a:xfrm>
            <a:off x="5679441" y="6406969"/>
            <a:ext cx="381000" cy="365125"/>
          </a:xfrm>
        </p:spPr>
        <p:txBody>
          <a:bodyPr/>
          <a:lstStyle>
            <a:lvl1pPr algn="ctr">
              <a:defRPr/>
            </a:lvl1pPr>
          </a:lstStyle>
          <a:p>
            <a:fld id="{B547E0D5-C779-4B48-9D09-DC37D8A4644B}" type="slidenum">
              <a:rPr lang="id-ID" smtClean="0"/>
              <a:pPr/>
              <a:t>‹#›</a:t>
            </a:fld>
            <a:endParaRPr lang="id-ID" dirty="0"/>
          </a:p>
        </p:txBody>
      </p:sp>
    </p:spTree>
    <p:extLst>
      <p:ext uri="{BB962C8B-B14F-4D97-AF65-F5344CB8AC3E}">
        <p14:creationId xmlns:p14="http://schemas.microsoft.com/office/powerpoint/2010/main" val="140954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endParaRPr lang="id-ID"/>
          </a:p>
        </p:txBody>
      </p:sp>
      <p:sp>
        <p:nvSpPr>
          <p:cNvPr id="10" name="Slide Number Placeholder 5">
            <a:extLst>
              <a:ext uri="{FF2B5EF4-FFF2-40B4-BE49-F238E27FC236}">
                <a16:creationId xmlns:a16="http://schemas.microsoft.com/office/drawing/2014/main" xmlns="" id="{10DB81FE-1957-47AE-A35A-A1EE3CC2FF6A}"/>
              </a:ext>
            </a:extLst>
          </p:cNvPr>
          <p:cNvSpPr>
            <a:spLocks noGrp="1"/>
          </p:cNvSpPr>
          <p:nvPr>
            <p:ph type="sldNum" sz="quarter" idx="12"/>
          </p:nvPr>
        </p:nvSpPr>
        <p:spPr>
          <a:xfrm>
            <a:off x="5679441" y="6406969"/>
            <a:ext cx="381000" cy="365125"/>
          </a:xfrm>
        </p:spPr>
        <p:txBody>
          <a:bodyPr/>
          <a:lstStyle>
            <a:lvl1pPr algn="ctr">
              <a:defRPr/>
            </a:lvl1pPr>
          </a:lstStyle>
          <a:p>
            <a:fld id="{B547E0D5-C779-4B48-9D09-DC37D8A4644B}" type="slidenum">
              <a:rPr lang="id-ID" smtClean="0"/>
              <a:pPr/>
              <a:t>‹#›</a:t>
            </a:fld>
            <a:endParaRPr lang="id-ID" dirty="0"/>
          </a:p>
        </p:txBody>
      </p:sp>
    </p:spTree>
    <p:extLst>
      <p:ext uri="{BB962C8B-B14F-4D97-AF65-F5344CB8AC3E}">
        <p14:creationId xmlns:p14="http://schemas.microsoft.com/office/powerpoint/2010/main" val="673980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endParaRPr lang="id-ID"/>
          </a:p>
        </p:txBody>
      </p:sp>
      <p:sp>
        <p:nvSpPr>
          <p:cNvPr id="6" name="Slide Number Placeholder 5">
            <a:extLst>
              <a:ext uri="{FF2B5EF4-FFF2-40B4-BE49-F238E27FC236}">
                <a16:creationId xmlns:a16="http://schemas.microsoft.com/office/drawing/2014/main" xmlns="" id="{3CC308A4-09DB-4A88-9608-01C247966EF5}"/>
              </a:ext>
            </a:extLst>
          </p:cNvPr>
          <p:cNvSpPr>
            <a:spLocks noGrp="1"/>
          </p:cNvSpPr>
          <p:nvPr>
            <p:ph type="sldNum" sz="quarter" idx="12"/>
          </p:nvPr>
        </p:nvSpPr>
        <p:spPr>
          <a:xfrm>
            <a:off x="5679441" y="6406969"/>
            <a:ext cx="381000" cy="365125"/>
          </a:xfrm>
        </p:spPr>
        <p:txBody>
          <a:bodyPr/>
          <a:lstStyle>
            <a:lvl1pPr algn="ctr">
              <a:defRPr/>
            </a:lvl1pPr>
          </a:lstStyle>
          <a:p>
            <a:fld id="{B547E0D5-C779-4B48-9D09-DC37D8A4644B}" type="slidenum">
              <a:rPr lang="id-ID" smtClean="0"/>
              <a:pPr/>
              <a:t>‹#›</a:t>
            </a:fld>
            <a:endParaRPr lang="id-ID" dirty="0"/>
          </a:p>
        </p:txBody>
      </p:sp>
    </p:spTree>
    <p:extLst>
      <p:ext uri="{BB962C8B-B14F-4D97-AF65-F5344CB8AC3E}">
        <p14:creationId xmlns:p14="http://schemas.microsoft.com/office/powerpoint/2010/main" val="2520913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id-ID"/>
          </a:p>
        </p:txBody>
      </p:sp>
      <p:sp>
        <p:nvSpPr>
          <p:cNvPr id="5" name="Slide Number Placeholder 5">
            <a:extLst>
              <a:ext uri="{FF2B5EF4-FFF2-40B4-BE49-F238E27FC236}">
                <a16:creationId xmlns:a16="http://schemas.microsoft.com/office/drawing/2014/main" xmlns="" id="{03FEFE7E-2DC0-40F1-B317-CB731AAF6E7B}"/>
              </a:ext>
            </a:extLst>
          </p:cNvPr>
          <p:cNvSpPr>
            <a:spLocks noGrp="1"/>
          </p:cNvSpPr>
          <p:nvPr>
            <p:ph type="sldNum" sz="quarter" idx="12"/>
          </p:nvPr>
        </p:nvSpPr>
        <p:spPr>
          <a:xfrm>
            <a:off x="5679441" y="6406969"/>
            <a:ext cx="381000" cy="365125"/>
          </a:xfrm>
        </p:spPr>
        <p:txBody>
          <a:bodyPr/>
          <a:lstStyle>
            <a:lvl1pPr algn="ctr">
              <a:defRPr/>
            </a:lvl1pPr>
          </a:lstStyle>
          <a:p>
            <a:fld id="{B547E0D5-C779-4B48-9D09-DC37D8A4644B}" type="slidenum">
              <a:rPr lang="id-ID" smtClean="0"/>
              <a:pPr/>
              <a:t>‹#›</a:t>
            </a:fld>
            <a:endParaRPr lang="id-ID" dirty="0"/>
          </a:p>
        </p:txBody>
      </p:sp>
    </p:spTree>
    <p:extLst>
      <p:ext uri="{BB962C8B-B14F-4D97-AF65-F5344CB8AC3E}">
        <p14:creationId xmlns:p14="http://schemas.microsoft.com/office/powerpoint/2010/main" val="2234461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28AAEEEF-F608-4B92-A124-A7181AC4D647}"/>
              </a:ext>
            </a:extLst>
          </p:cNvPr>
          <p:cNvSpPr/>
          <p:nvPr userDrawn="1"/>
        </p:nvSpPr>
        <p:spPr>
          <a:xfrm>
            <a:off x="-2728" y="0"/>
            <a:ext cx="1219472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984CEC01-324F-495B-9C1A-B8E5B0C6AE62}"/>
              </a:ext>
            </a:extLst>
          </p:cNvPr>
          <p:cNvSpPr/>
          <p:nvPr userDrawn="1"/>
        </p:nvSpPr>
        <p:spPr>
          <a:xfrm>
            <a:off x="2881244" y="2087009"/>
            <a:ext cx="1288328" cy="12898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41EE173E-EBF9-41ED-A144-BB4F40FF7FB7}"/>
              </a:ext>
            </a:extLst>
          </p:cNvPr>
          <p:cNvSpPr/>
          <p:nvPr userDrawn="1"/>
        </p:nvSpPr>
        <p:spPr>
          <a:xfrm>
            <a:off x="4161068" y="2087009"/>
            <a:ext cx="1288328" cy="12898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E0C0D824-D1D3-40FD-85F0-771AB88DAADF}"/>
              </a:ext>
            </a:extLst>
          </p:cNvPr>
          <p:cNvSpPr/>
          <p:nvPr userDrawn="1"/>
        </p:nvSpPr>
        <p:spPr>
          <a:xfrm>
            <a:off x="5454340" y="2087009"/>
            <a:ext cx="1288328" cy="12898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2CD44666-DF4E-4B63-8D1A-8DA1CD402C6F}"/>
              </a:ext>
            </a:extLst>
          </p:cNvPr>
          <p:cNvSpPr/>
          <p:nvPr userDrawn="1"/>
        </p:nvSpPr>
        <p:spPr>
          <a:xfrm>
            <a:off x="6734100" y="2087009"/>
            <a:ext cx="1288328" cy="12898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xmlns="" id="{4FE51ACE-A38E-4F13-8B76-459658296C97}"/>
              </a:ext>
            </a:extLst>
          </p:cNvPr>
          <p:cNvSpPr txBox="1"/>
          <p:nvPr userDrawn="1"/>
        </p:nvSpPr>
        <p:spPr>
          <a:xfrm>
            <a:off x="3053018" y="2034637"/>
            <a:ext cx="791720" cy="1446550"/>
          </a:xfrm>
          <a:prstGeom prst="rect">
            <a:avLst/>
          </a:prstGeom>
          <a:noFill/>
        </p:spPr>
        <p:txBody>
          <a:bodyPr wrap="square" rtlCol="0">
            <a:spAutoFit/>
          </a:bodyPr>
          <a:lstStyle/>
          <a:p>
            <a:r>
              <a:rPr lang="id-ID" sz="8800" dirty="0">
                <a:solidFill>
                  <a:schemeClr val="bg1"/>
                </a:solidFill>
                <a:latin typeface="Lato Light" panose="020F0402020204030203" pitchFamily="34" charset="0"/>
                <a:ea typeface="Roboto Thin" pitchFamily="2" charset="0"/>
                <a:cs typeface="Lato Light" panose="020F0402020204030203" pitchFamily="34" charset="0"/>
              </a:rPr>
              <a:t>T</a:t>
            </a:r>
            <a:endParaRPr lang="en-US" sz="8800" dirty="0">
              <a:solidFill>
                <a:schemeClr val="bg1"/>
              </a:solidFill>
              <a:latin typeface="Lato Light" panose="020F0402020204030203" pitchFamily="34" charset="0"/>
              <a:ea typeface="Roboto Thin" pitchFamily="2" charset="0"/>
              <a:cs typeface="Lato Light" panose="020F0402020204030203" pitchFamily="34" charset="0"/>
            </a:endParaRPr>
          </a:p>
        </p:txBody>
      </p:sp>
      <p:sp>
        <p:nvSpPr>
          <p:cNvPr id="15" name="TextBox 14">
            <a:extLst>
              <a:ext uri="{FF2B5EF4-FFF2-40B4-BE49-F238E27FC236}">
                <a16:creationId xmlns:a16="http://schemas.microsoft.com/office/drawing/2014/main" xmlns="" id="{DDC54F7F-1153-4E60-8595-508C77356E1A}"/>
              </a:ext>
            </a:extLst>
          </p:cNvPr>
          <p:cNvSpPr txBox="1"/>
          <p:nvPr userDrawn="1"/>
        </p:nvSpPr>
        <p:spPr>
          <a:xfrm>
            <a:off x="5699037" y="1982421"/>
            <a:ext cx="791720" cy="1446550"/>
          </a:xfrm>
          <a:prstGeom prst="rect">
            <a:avLst/>
          </a:prstGeom>
          <a:noFill/>
        </p:spPr>
        <p:txBody>
          <a:bodyPr wrap="square" rtlCol="0">
            <a:spAutoFit/>
          </a:bodyPr>
          <a:lstStyle/>
          <a:p>
            <a:r>
              <a:rPr lang="id-ID" sz="8800" dirty="0">
                <a:solidFill>
                  <a:schemeClr val="bg1"/>
                </a:solidFill>
                <a:latin typeface="Lato Light" panose="020F0402020204030203" pitchFamily="34" charset="0"/>
                <a:ea typeface="Roboto Thin" pitchFamily="2" charset="0"/>
                <a:cs typeface="Lato Light" panose="020F0402020204030203" pitchFamily="34" charset="0"/>
              </a:rPr>
              <a:t>A</a:t>
            </a:r>
            <a:endParaRPr lang="en-US" sz="8800" dirty="0">
              <a:solidFill>
                <a:schemeClr val="bg1"/>
              </a:solidFill>
              <a:latin typeface="Lato Light" panose="020F0402020204030203" pitchFamily="34" charset="0"/>
              <a:ea typeface="Roboto Thin" pitchFamily="2" charset="0"/>
              <a:cs typeface="Lato Light" panose="020F0402020204030203" pitchFamily="34" charset="0"/>
            </a:endParaRPr>
          </a:p>
        </p:txBody>
      </p:sp>
      <p:sp>
        <p:nvSpPr>
          <p:cNvPr id="16" name="TextBox 15">
            <a:extLst>
              <a:ext uri="{FF2B5EF4-FFF2-40B4-BE49-F238E27FC236}">
                <a16:creationId xmlns:a16="http://schemas.microsoft.com/office/drawing/2014/main" xmlns="" id="{BC3FB7F7-7BE3-4AE1-893C-C935264B337B}"/>
              </a:ext>
            </a:extLst>
          </p:cNvPr>
          <p:cNvSpPr txBox="1"/>
          <p:nvPr userDrawn="1"/>
        </p:nvSpPr>
        <p:spPr>
          <a:xfrm>
            <a:off x="6851274" y="2034637"/>
            <a:ext cx="791720" cy="1446550"/>
          </a:xfrm>
          <a:prstGeom prst="rect">
            <a:avLst/>
          </a:prstGeom>
          <a:noFill/>
        </p:spPr>
        <p:txBody>
          <a:bodyPr wrap="square" rtlCol="0">
            <a:spAutoFit/>
          </a:bodyPr>
          <a:lstStyle/>
          <a:p>
            <a:r>
              <a:rPr lang="en-IN" sz="8800" dirty="0">
                <a:solidFill>
                  <a:schemeClr val="bg1"/>
                </a:solidFill>
                <a:latin typeface="Lato Light" panose="020F0402020204030203" pitchFamily="34" charset="0"/>
                <a:ea typeface="Roboto Thin" pitchFamily="2" charset="0"/>
                <a:cs typeface="Lato Light" panose="020F0402020204030203" pitchFamily="34" charset="0"/>
              </a:rPr>
              <a:t>N</a:t>
            </a:r>
            <a:endParaRPr lang="en-US" sz="8800" dirty="0">
              <a:solidFill>
                <a:schemeClr val="bg1"/>
              </a:solidFill>
              <a:latin typeface="Lato Light" panose="020F0402020204030203" pitchFamily="34" charset="0"/>
              <a:ea typeface="Roboto Thin" pitchFamily="2" charset="0"/>
              <a:cs typeface="Lato Light" panose="020F0402020204030203" pitchFamily="34" charset="0"/>
            </a:endParaRPr>
          </a:p>
        </p:txBody>
      </p:sp>
      <p:sp>
        <p:nvSpPr>
          <p:cNvPr id="17" name="TextBox 16">
            <a:extLst>
              <a:ext uri="{FF2B5EF4-FFF2-40B4-BE49-F238E27FC236}">
                <a16:creationId xmlns:a16="http://schemas.microsoft.com/office/drawing/2014/main" xmlns="" id="{8FC9AB68-B2AC-4767-BF1B-875AFA268E31}"/>
              </a:ext>
            </a:extLst>
          </p:cNvPr>
          <p:cNvSpPr txBox="1"/>
          <p:nvPr userDrawn="1"/>
        </p:nvSpPr>
        <p:spPr>
          <a:xfrm>
            <a:off x="4375204" y="1978288"/>
            <a:ext cx="791720" cy="1446550"/>
          </a:xfrm>
          <a:prstGeom prst="rect">
            <a:avLst/>
          </a:prstGeom>
          <a:noFill/>
        </p:spPr>
        <p:txBody>
          <a:bodyPr wrap="square" rtlCol="0">
            <a:spAutoFit/>
          </a:bodyPr>
          <a:lstStyle/>
          <a:p>
            <a:r>
              <a:rPr lang="en-IN" sz="8800" dirty="0">
                <a:solidFill>
                  <a:schemeClr val="bg1"/>
                </a:solidFill>
                <a:latin typeface="Lato Light" panose="020F0402020204030203" pitchFamily="34" charset="0"/>
                <a:ea typeface="Roboto Thin" pitchFamily="2" charset="0"/>
                <a:cs typeface="Lato Light" panose="020F0402020204030203" pitchFamily="34" charset="0"/>
              </a:rPr>
              <a:t>H</a:t>
            </a:r>
            <a:endParaRPr lang="en-US" sz="8800" dirty="0">
              <a:solidFill>
                <a:schemeClr val="bg1"/>
              </a:solidFill>
              <a:latin typeface="Lato Light" panose="020F0402020204030203" pitchFamily="34" charset="0"/>
              <a:ea typeface="Roboto Thin" pitchFamily="2" charset="0"/>
              <a:cs typeface="Lato Light" panose="020F0402020204030203" pitchFamily="34" charset="0"/>
            </a:endParaRPr>
          </a:p>
        </p:txBody>
      </p:sp>
      <p:sp>
        <p:nvSpPr>
          <p:cNvPr id="18" name="Rectangle 17">
            <a:extLst>
              <a:ext uri="{FF2B5EF4-FFF2-40B4-BE49-F238E27FC236}">
                <a16:creationId xmlns:a16="http://schemas.microsoft.com/office/drawing/2014/main" xmlns="" id="{0412D87F-43A9-453C-B76B-CF809552E99B}"/>
              </a:ext>
            </a:extLst>
          </p:cNvPr>
          <p:cNvSpPr/>
          <p:nvPr userDrawn="1"/>
        </p:nvSpPr>
        <p:spPr>
          <a:xfrm>
            <a:off x="4161068" y="3485534"/>
            <a:ext cx="1288328" cy="12898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xmlns="" id="{84E1DC63-C265-43E8-866C-678D1077E12B}"/>
              </a:ext>
            </a:extLst>
          </p:cNvPr>
          <p:cNvSpPr/>
          <p:nvPr userDrawn="1"/>
        </p:nvSpPr>
        <p:spPr>
          <a:xfrm>
            <a:off x="5454340" y="3485534"/>
            <a:ext cx="1288328" cy="12898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xmlns="" id="{53EDA16A-D55D-41BE-942E-108E4DF03362}"/>
              </a:ext>
            </a:extLst>
          </p:cNvPr>
          <p:cNvSpPr/>
          <p:nvPr userDrawn="1"/>
        </p:nvSpPr>
        <p:spPr>
          <a:xfrm>
            <a:off x="6734100" y="3485534"/>
            <a:ext cx="1288328" cy="12898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xmlns="" id="{154E1D8B-79B6-4082-9C24-12F5FB3A803C}"/>
              </a:ext>
            </a:extLst>
          </p:cNvPr>
          <p:cNvSpPr txBox="1"/>
          <p:nvPr userDrawn="1"/>
        </p:nvSpPr>
        <p:spPr>
          <a:xfrm>
            <a:off x="5699037" y="3380946"/>
            <a:ext cx="791720" cy="1446550"/>
          </a:xfrm>
          <a:prstGeom prst="rect">
            <a:avLst/>
          </a:prstGeom>
          <a:noFill/>
        </p:spPr>
        <p:txBody>
          <a:bodyPr wrap="square" rtlCol="0">
            <a:spAutoFit/>
          </a:bodyPr>
          <a:lstStyle/>
          <a:p>
            <a:r>
              <a:rPr lang="en-IN" sz="8800" dirty="0">
                <a:solidFill>
                  <a:schemeClr val="bg1"/>
                </a:solidFill>
                <a:latin typeface="Lato Light" panose="020F0402020204030203" pitchFamily="34" charset="0"/>
                <a:ea typeface="Roboto Thin" pitchFamily="2" charset="0"/>
                <a:cs typeface="Lato Light" panose="020F0402020204030203" pitchFamily="34" charset="0"/>
              </a:rPr>
              <a:t>O</a:t>
            </a:r>
            <a:endParaRPr lang="en-US" sz="8800" dirty="0">
              <a:solidFill>
                <a:schemeClr val="bg1"/>
              </a:solidFill>
              <a:latin typeface="Lato Light" panose="020F0402020204030203" pitchFamily="34" charset="0"/>
              <a:ea typeface="Roboto Thin" pitchFamily="2" charset="0"/>
              <a:cs typeface="Lato Light" panose="020F0402020204030203" pitchFamily="34" charset="0"/>
            </a:endParaRPr>
          </a:p>
        </p:txBody>
      </p:sp>
      <p:sp>
        <p:nvSpPr>
          <p:cNvPr id="22" name="TextBox 21">
            <a:extLst>
              <a:ext uri="{FF2B5EF4-FFF2-40B4-BE49-F238E27FC236}">
                <a16:creationId xmlns:a16="http://schemas.microsoft.com/office/drawing/2014/main" xmlns="" id="{3A0FC951-DC13-48DA-9501-EB36937C3ECF}"/>
              </a:ext>
            </a:extLst>
          </p:cNvPr>
          <p:cNvSpPr txBox="1"/>
          <p:nvPr userDrawn="1"/>
        </p:nvSpPr>
        <p:spPr>
          <a:xfrm>
            <a:off x="6851274" y="3433162"/>
            <a:ext cx="791720" cy="1446550"/>
          </a:xfrm>
          <a:prstGeom prst="rect">
            <a:avLst/>
          </a:prstGeom>
          <a:noFill/>
        </p:spPr>
        <p:txBody>
          <a:bodyPr wrap="square" rtlCol="0">
            <a:spAutoFit/>
          </a:bodyPr>
          <a:lstStyle/>
          <a:p>
            <a:r>
              <a:rPr lang="en-IN" sz="8800" dirty="0">
                <a:solidFill>
                  <a:schemeClr val="bg1"/>
                </a:solidFill>
                <a:latin typeface="Lato Light" panose="020F0402020204030203" pitchFamily="34" charset="0"/>
                <a:ea typeface="Roboto Thin" pitchFamily="2" charset="0"/>
                <a:cs typeface="Lato Light" panose="020F0402020204030203" pitchFamily="34" charset="0"/>
              </a:rPr>
              <a:t>U</a:t>
            </a:r>
            <a:endParaRPr lang="en-US" sz="8800" dirty="0">
              <a:solidFill>
                <a:schemeClr val="bg1"/>
              </a:solidFill>
              <a:latin typeface="Lato Light" panose="020F0402020204030203" pitchFamily="34" charset="0"/>
              <a:ea typeface="Roboto Thin" pitchFamily="2" charset="0"/>
              <a:cs typeface="Lato Light" panose="020F0402020204030203" pitchFamily="34" charset="0"/>
            </a:endParaRPr>
          </a:p>
        </p:txBody>
      </p:sp>
      <p:sp>
        <p:nvSpPr>
          <p:cNvPr id="23" name="TextBox 22">
            <a:extLst>
              <a:ext uri="{FF2B5EF4-FFF2-40B4-BE49-F238E27FC236}">
                <a16:creationId xmlns:a16="http://schemas.microsoft.com/office/drawing/2014/main" xmlns="" id="{BF45F5A9-2C42-49AB-9709-6C328C24C1CF}"/>
              </a:ext>
            </a:extLst>
          </p:cNvPr>
          <p:cNvSpPr txBox="1"/>
          <p:nvPr userDrawn="1"/>
        </p:nvSpPr>
        <p:spPr>
          <a:xfrm>
            <a:off x="4375204" y="3376813"/>
            <a:ext cx="791720" cy="1446550"/>
          </a:xfrm>
          <a:prstGeom prst="rect">
            <a:avLst/>
          </a:prstGeom>
          <a:noFill/>
        </p:spPr>
        <p:txBody>
          <a:bodyPr wrap="square" rtlCol="0">
            <a:spAutoFit/>
          </a:bodyPr>
          <a:lstStyle/>
          <a:p>
            <a:r>
              <a:rPr lang="en-IN" sz="8800" dirty="0">
                <a:solidFill>
                  <a:schemeClr val="bg1"/>
                </a:solidFill>
                <a:latin typeface="Lato Light" panose="020F0402020204030203" pitchFamily="34" charset="0"/>
                <a:ea typeface="Roboto Thin" pitchFamily="2" charset="0"/>
                <a:cs typeface="Lato Light" panose="020F0402020204030203" pitchFamily="34" charset="0"/>
              </a:rPr>
              <a:t>Y</a:t>
            </a:r>
            <a:endParaRPr lang="en-US" sz="8800" dirty="0">
              <a:solidFill>
                <a:schemeClr val="bg1"/>
              </a:solidFill>
              <a:latin typeface="Lato Light" panose="020F0402020204030203" pitchFamily="34" charset="0"/>
              <a:ea typeface="Roboto Thin" pitchFamily="2" charset="0"/>
              <a:cs typeface="Lato Light" panose="020F0402020204030203" pitchFamily="34" charset="0"/>
            </a:endParaRPr>
          </a:p>
        </p:txBody>
      </p:sp>
      <p:sp>
        <p:nvSpPr>
          <p:cNvPr id="24" name="Rectangle 23">
            <a:extLst>
              <a:ext uri="{FF2B5EF4-FFF2-40B4-BE49-F238E27FC236}">
                <a16:creationId xmlns:a16="http://schemas.microsoft.com/office/drawing/2014/main" xmlns="" id="{6622B9C2-AE7D-4E79-898D-A97B59F54BBE}"/>
              </a:ext>
            </a:extLst>
          </p:cNvPr>
          <p:cNvSpPr/>
          <p:nvPr userDrawn="1"/>
        </p:nvSpPr>
        <p:spPr>
          <a:xfrm>
            <a:off x="8022428" y="2087009"/>
            <a:ext cx="1288328" cy="128980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xmlns="" id="{A992CD33-1F6E-4985-B8B1-22D178410805}"/>
              </a:ext>
            </a:extLst>
          </p:cNvPr>
          <p:cNvSpPr txBox="1"/>
          <p:nvPr userDrawn="1"/>
        </p:nvSpPr>
        <p:spPr>
          <a:xfrm>
            <a:off x="8265771" y="2034637"/>
            <a:ext cx="791720" cy="1446550"/>
          </a:xfrm>
          <a:prstGeom prst="rect">
            <a:avLst/>
          </a:prstGeom>
          <a:noFill/>
        </p:spPr>
        <p:txBody>
          <a:bodyPr wrap="square" rtlCol="0">
            <a:spAutoFit/>
          </a:bodyPr>
          <a:lstStyle/>
          <a:p>
            <a:r>
              <a:rPr lang="en-IN" sz="8800" dirty="0">
                <a:solidFill>
                  <a:schemeClr val="bg1"/>
                </a:solidFill>
                <a:latin typeface="Lato Light" panose="020F0402020204030203" pitchFamily="34" charset="0"/>
                <a:ea typeface="Roboto Thin" pitchFamily="2" charset="0"/>
                <a:cs typeface="Lato Light" panose="020F0402020204030203" pitchFamily="34" charset="0"/>
              </a:rPr>
              <a:t>K</a:t>
            </a:r>
            <a:endParaRPr lang="en-US" sz="8800" dirty="0">
              <a:solidFill>
                <a:schemeClr val="bg1"/>
              </a:solidFill>
              <a:latin typeface="Lato Light" panose="020F0402020204030203" pitchFamily="34" charset="0"/>
              <a:ea typeface="Roboto Thin" pitchFamily="2" charset="0"/>
              <a:cs typeface="Lato Light" panose="020F0402020204030203" pitchFamily="34" charset="0"/>
            </a:endParaRPr>
          </a:p>
        </p:txBody>
      </p:sp>
    </p:spTree>
    <p:extLst>
      <p:ext uri="{BB962C8B-B14F-4D97-AF65-F5344CB8AC3E}">
        <p14:creationId xmlns:p14="http://schemas.microsoft.com/office/powerpoint/2010/main" val="1659919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7" name="Date Placeholder 3">
            <a:extLst>
              <a:ext uri="{FF2B5EF4-FFF2-40B4-BE49-F238E27FC236}">
                <a16:creationId xmlns:a16="http://schemas.microsoft.com/office/drawing/2014/main" xmlns="" id="{EB136374-E573-4C81-9156-6353A745104A}"/>
              </a:ext>
            </a:extLst>
          </p:cNvPr>
          <p:cNvSpPr txBox="1">
            <a:spLocks/>
          </p:cNvSpPr>
          <p:nvPr userDrawn="1"/>
        </p:nvSpPr>
        <p:spPr>
          <a:xfrm>
            <a:off x="838200" y="6356350"/>
            <a:ext cx="2743200" cy="365125"/>
          </a:xfrm>
          <a:prstGeom prst="rect">
            <a:avLst/>
          </a:prstGeom>
        </p:spPr>
        <p:txBody>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532B725-E681-4E81-A250-0A1C9A2E3B61}" type="datetime1">
              <a:rPr lang="id-ID" smtClean="0"/>
              <a:pPr/>
              <a:t>03/07/2019</a:t>
            </a:fld>
            <a:endParaRPr lang="id-ID"/>
          </a:p>
        </p:txBody>
      </p:sp>
      <p:sp>
        <p:nvSpPr>
          <p:cNvPr id="8" name="Rectangle 7">
            <a:extLst>
              <a:ext uri="{FF2B5EF4-FFF2-40B4-BE49-F238E27FC236}">
                <a16:creationId xmlns:a16="http://schemas.microsoft.com/office/drawing/2014/main" xmlns="" id="{F4A0464F-D077-4708-BD19-69616894A295}"/>
              </a:ext>
            </a:extLst>
          </p:cNvPr>
          <p:cNvSpPr/>
          <p:nvPr userDrawn="1"/>
        </p:nvSpPr>
        <p:spPr>
          <a:xfrm>
            <a:off x="8314" y="6330247"/>
            <a:ext cx="12183686" cy="518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Diagonal Corners Snipped 8">
            <a:extLst>
              <a:ext uri="{FF2B5EF4-FFF2-40B4-BE49-F238E27FC236}">
                <a16:creationId xmlns:a16="http://schemas.microsoft.com/office/drawing/2014/main" xmlns="" id="{227E8384-8D4C-493E-A721-B260D01E1CC2}"/>
              </a:ext>
            </a:extLst>
          </p:cNvPr>
          <p:cNvSpPr/>
          <p:nvPr userDrawn="1"/>
        </p:nvSpPr>
        <p:spPr>
          <a:xfrm>
            <a:off x="8154154" y="5637999"/>
            <a:ext cx="4029533" cy="952500"/>
          </a:xfrm>
          <a:prstGeom prst="snip2DiagRect">
            <a:avLst>
              <a:gd name="adj1" fmla="val 0"/>
              <a:gd name="adj2"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xmlns="" id="{10E40606-2364-47DE-A398-BC7E7567D8DF}"/>
              </a:ext>
            </a:extLst>
          </p:cNvPr>
          <p:cNvSpPr txBox="1"/>
          <p:nvPr userDrawn="1"/>
        </p:nvSpPr>
        <p:spPr>
          <a:xfrm>
            <a:off x="10017372" y="6546835"/>
            <a:ext cx="2172455" cy="369332"/>
          </a:xfrm>
          <a:prstGeom prst="rect">
            <a:avLst/>
          </a:prstGeom>
          <a:noFill/>
        </p:spPr>
        <p:txBody>
          <a:bodyPr wrap="square" rtlCol="0">
            <a:spAutoFit/>
          </a:bodyPr>
          <a:lstStyle/>
          <a:p>
            <a:r>
              <a:rPr lang="en-IN" dirty="0">
                <a:solidFill>
                  <a:schemeClr val="bg1"/>
                </a:solidFill>
              </a:rPr>
              <a:t>www.mouritech.com</a:t>
            </a:r>
          </a:p>
        </p:txBody>
      </p:sp>
      <p:sp>
        <p:nvSpPr>
          <p:cNvPr id="11" name="TextBox 10">
            <a:extLst>
              <a:ext uri="{FF2B5EF4-FFF2-40B4-BE49-F238E27FC236}">
                <a16:creationId xmlns:a16="http://schemas.microsoft.com/office/drawing/2014/main" xmlns="" id="{52FCD074-0221-4EB3-90C6-7F27BC4BFFFB}"/>
              </a:ext>
            </a:extLst>
          </p:cNvPr>
          <p:cNvSpPr txBox="1"/>
          <p:nvPr userDrawn="1"/>
        </p:nvSpPr>
        <p:spPr>
          <a:xfrm>
            <a:off x="245020" y="6420406"/>
            <a:ext cx="6559215" cy="307777"/>
          </a:xfrm>
          <a:prstGeom prst="rect">
            <a:avLst/>
          </a:prstGeom>
          <a:noFill/>
        </p:spPr>
        <p:txBody>
          <a:bodyPr wrap="square" rtlCol="0">
            <a:spAutoFit/>
          </a:bodyPr>
          <a:lstStyle/>
          <a:p>
            <a:r>
              <a:rPr lang="en-US" sz="1400" b="0" i="0" kern="1200" dirty="0">
                <a:solidFill>
                  <a:schemeClr val="bg1"/>
                </a:solidFill>
                <a:effectLst/>
                <a:latin typeface="+mn-lt"/>
                <a:ea typeface="+mn-ea"/>
                <a:cs typeface="+mn-cs"/>
              </a:rPr>
              <a:t>Copyright </a:t>
            </a:r>
            <a:r>
              <a:rPr lang="en-US" sz="1400" b="1" i="0" kern="1200" dirty="0">
                <a:solidFill>
                  <a:schemeClr val="bg1"/>
                </a:solidFill>
                <a:effectLst/>
                <a:latin typeface="+mn-lt"/>
                <a:ea typeface="+mn-ea"/>
                <a:cs typeface="+mn-cs"/>
              </a:rPr>
              <a:t>© </a:t>
            </a:r>
            <a:r>
              <a:rPr lang="en-US" sz="1400" b="0" i="0" kern="1200" dirty="0">
                <a:solidFill>
                  <a:schemeClr val="bg1"/>
                </a:solidFill>
                <a:effectLst/>
                <a:latin typeface="+mn-lt"/>
                <a:ea typeface="+mn-ea"/>
                <a:cs typeface="+mn-cs"/>
              </a:rPr>
              <a:t>MOURI Tech. All Rights Reserved.</a:t>
            </a:r>
            <a:endParaRPr lang="en-IN" sz="1400" dirty="0">
              <a:solidFill>
                <a:schemeClr val="bg1"/>
              </a:solidFill>
            </a:endParaRPr>
          </a:p>
        </p:txBody>
      </p:sp>
      <p:sp>
        <p:nvSpPr>
          <p:cNvPr id="15" name="Oval 14">
            <a:extLst>
              <a:ext uri="{FF2B5EF4-FFF2-40B4-BE49-F238E27FC236}">
                <a16:creationId xmlns:a16="http://schemas.microsoft.com/office/drawing/2014/main" xmlns="" id="{A009F3F8-8901-415D-ADEB-2DBC033AD277}"/>
              </a:ext>
            </a:extLst>
          </p:cNvPr>
          <p:cNvSpPr>
            <a:spLocks noChangeAspect="1"/>
          </p:cNvSpPr>
          <p:nvPr userDrawn="1"/>
        </p:nvSpPr>
        <p:spPr>
          <a:xfrm>
            <a:off x="5663934" y="6385567"/>
            <a:ext cx="407686" cy="407686"/>
          </a:xfrm>
          <a:prstGeom prst="ellipse">
            <a:avLst/>
          </a:prstGeom>
          <a:solidFill>
            <a:schemeClr val="accent6"/>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5724416" y="6385433"/>
            <a:ext cx="286721" cy="365125"/>
          </a:xfrm>
          <a:prstGeom prst="rect">
            <a:avLst/>
          </a:prstGeom>
        </p:spPr>
        <p:txBody>
          <a:bodyPr vert="horz" lIns="91440" tIns="45720" rIns="91440" bIns="45720" rtlCol="0" anchor="ctr"/>
          <a:lstStyle>
            <a:lvl1pPr algn="r">
              <a:defRPr sz="1200">
                <a:solidFill>
                  <a:schemeClr val="bg1"/>
                </a:solidFill>
              </a:defRPr>
            </a:lvl1pPr>
          </a:lstStyle>
          <a:p>
            <a:pPr algn="ctr"/>
            <a:r>
              <a:rPr lang="en-IN" dirty="0"/>
              <a:t>1</a:t>
            </a:r>
            <a:endParaRPr lang="id-ID" dirty="0"/>
          </a:p>
        </p:txBody>
      </p:sp>
    </p:spTree>
    <p:extLst>
      <p:ext uri="{BB962C8B-B14F-4D97-AF65-F5344CB8AC3E}">
        <p14:creationId xmlns:p14="http://schemas.microsoft.com/office/powerpoint/2010/main" val="58455246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61" r:id="rId9"/>
    <p:sldLayoutId id="2147483656" r:id="rId10"/>
    <p:sldLayoutId id="2147483657" r:id="rId11"/>
    <p:sldLayoutId id="2147483658" r:id="rId12"/>
    <p:sldLayoutId id="2147483659"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hyperlink" Target="../../../../../../dlawrie/Local%20Settings/Temp/Temporary%20Directory%201%20for%2017308-0321278631_ppt.zip/L/examples/chap04/Die.java" TargetMode="External"/><Relationship Id="rId2" Type="http://schemas.openxmlformats.org/officeDocument/2006/relationships/hyperlink" Target="../../../../../../dlawrie/Local%20Settings/Temp/Temporary%20Directory%201%20for%2017308-0321278631_ppt.zip/L/examples/chap04/RollingDice.java" TargetMode="Externa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3" Type="http://schemas.openxmlformats.org/officeDocument/2006/relationships/hyperlink" Target="../../../../../../dlawrie/Local%20Settings/Temp/Temporary%20Directory%201%20for%2017308-0321278631_ppt.zip/L/examples/chap04/Account.java" TargetMode="External"/><Relationship Id="rId2" Type="http://schemas.openxmlformats.org/officeDocument/2006/relationships/hyperlink" Target="../../../../../../dlawrie/Local%20Settings/Temp/Temporary%20Directory%201%20for%2017308-0321278631_ppt.zip/L/examples/chap04/Transactions.java" TargetMode="Externa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19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3" Type="http://schemas.openxmlformats.org/officeDocument/2006/relationships/hyperlink" Target="http://docs.oracle.com/javase/tutorial/essential/concurrency/syncmeth.html" TargetMode="External"/><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3" Type="http://schemas.openxmlformats.org/officeDocument/2006/relationships/hyperlink" Target="http://docs.oracle.com/javase/tutorial/essential/concurrency/locksync.html" TargetMode="External"/><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3" Type="http://schemas.openxmlformats.org/officeDocument/2006/relationships/hyperlink" Target="https://www.securecoding.cert.org/confluence/display/java/LCK01-J.+Do+not+synchronize+on+objects+that+may+be+reused"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20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www.securecoding.cert.org/confluence/display/java/LCK01-J.+Do+not+synchronize+on+objects+that+may+be+reused" TargetMode="External"/></Relationships>
</file>

<file path=ppt/slides/_rels/slide203.xml.rels><?xml version="1.0" encoding="UTF-8" standalone="yes"?>
<Relationships xmlns="http://schemas.openxmlformats.org/package/2006/relationships"><Relationship Id="rId3" Type="http://schemas.openxmlformats.org/officeDocument/2006/relationships/hyperlink" Target="https://www.securecoding.cert.org/confluence/display/java/LCK01-J.+Do+not+synchronize+on+objects+that+may+be+reused" TargetMode="External"/><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3" Type="http://schemas.openxmlformats.org/officeDocument/2006/relationships/hyperlink" Target="http://www.vogella.com/tutorials/EclipseDebugging/images/xdebugstart20.gif.pagespeed.ic.SqCELlNeCm.png" TargetMode="External"/><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 Id="rId4" Type="http://schemas.openxmlformats.org/officeDocument/2006/relationships/hyperlink" Target="http://www.vogella.com/tutorials/EclipseDebugging/article.html" TargetMode="Externa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47.emf"/></Relationships>
</file>

<file path=ppt/slides/_rels/slide2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48.emf"/></Relationships>
</file>

<file path=ppt/slides/_rels/slide2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49.emf"/></Relationships>
</file>

<file path=ppt/slides/_rels/slide23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50.emf"/></Relationships>
</file>

<file path=ppt/slides/_rels/slide23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51.emf"/></Relationships>
</file>

<file path=ppt/slides/_rels/slide23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52.emf"/></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image" Target="../media/image53.emf"/></Relationships>
</file>

<file path=ppt/slides/_rels/slide24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54.emf"/></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9.vml"/><Relationship Id="rId4" Type="http://schemas.openxmlformats.org/officeDocument/2006/relationships/image" Target="../media/image55.emf"/></Relationships>
</file>

<file path=ppt/slides/_rels/slide24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10.vml"/><Relationship Id="rId4" Type="http://schemas.openxmlformats.org/officeDocument/2006/relationships/image" Target="../media/image56.emf"/></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3.xml.rels><?xml version="1.0" encoding="UTF-8" standalone="yes"?>
<Relationships xmlns="http://schemas.openxmlformats.org/package/2006/relationships"><Relationship Id="rId3" Type="http://schemas.openxmlformats.org/officeDocument/2006/relationships/hyperlink" Target="https://docs.oracle.com/javase/tutorial/" TargetMode="Externa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254.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hyperlink" Target="../../../../../../dlawrie/Local%20Settings/Temp/Temporary%20Directory%201%20for%2017308-0321278631_ppt.zip/L/examples/chap07/BasicArray.java" TargetMode="Externa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28219C7E-5AF4-4B2A-AA40-9B5471EB452E}"/>
              </a:ext>
            </a:extLst>
          </p:cNvPr>
          <p:cNvSpPr/>
          <p:nvPr/>
        </p:nvSpPr>
        <p:spPr>
          <a:xfrm>
            <a:off x="0" y="4763014"/>
            <a:ext cx="12192000" cy="1252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xmlns="" id="{5DE8EBB4-3BEE-4584-A25B-F3FB48B8513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2474" b="5870"/>
          <a:stretch/>
        </p:blipFill>
        <p:spPr>
          <a:xfrm>
            <a:off x="20" y="10"/>
            <a:ext cx="12191980" cy="4571990"/>
          </a:xfrm>
          <a:prstGeom prst="rect">
            <a:avLst/>
          </a:prstGeom>
        </p:spPr>
      </p:pic>
      <p:sp>
        <p:nvSpPr>
          <p:cNvPr id="46" name="Slide Number Placeholder 45">
            <a:extLst>
              <a:ext uri="{FF2B5EF4-FFF2-40B4-BE49-F238E27FC236}">
                <a16:creationId xmlns:a16="http://schemas.microsoft.com/office/drawing/2014/main" xmlns="" id="{01586B8D-49A3-446F-9D7E-8099823754E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B547E0D5-C779-4B48-9D09-DC37D8A4644B}" type="slidenum">
              <a:rPr lang="en-US">
                <a:solidFill>
                  <a:srgbClr val="FFFFFF"/>
                </a:solidFill>
              </a:rPr>
              <a:pPr algn="r">
                <a:spcAft>
                  <a:spcPts val="600"/>
                </a:spcAft>
              </a:pPr>
              <a:t>1</a:t>
            </a:fld>
            <a:endParaRPr lang="en-US">
              <a:solidFill>
                <a:srgbClr val="FFFFFF"/>
              </a:solidFill>
            </a:endParaRPr>
          </a:p>
        </p:txBody>
      </p:sp>
      <p:sp>
        <p:nvSpPr>
          <p:cNvPr id="7" name="TextBox 6">
            <a:extLst>
              <a:ext uri="{FF2B5EF4-FFF2-40B4-BE49-F238E27FC236}">
                <a16:creationId xmlns:a16="http://schemas.microsoft.com/office/drawing/2014/main" xmlns="" id="{E2AF2270-8628-418C-A47D-97364DCC423D}"/>
              </a:ext>
            </a:extLst>
          </p:cNvPr>
          <p:cNvSpPr txBox="1"/>
          <p:nvPr/>
        </p:nvSpPr>
        <p:spPr>
          <a:xfrm>
            <a:off x="154744" y="4965840"/>
            <a:ext cx="5401994" cy="707886"/>
          </a:xfrm>
          <a:prstGeom prst="rect">
            <a:avLst/>
          </a:prstGeom>
          <a:noFill/>
        </p:spPr>
        <p:txBody>
          <a:bodyPr wrap="square" rtlCol="0">
            <a:spAutoFit/>
          </a:bodyPr>
          <a:lstStyle/>
          <a:p>
            <a:r>
              <a:rPr lang="en-IN" sz="4000" b="1" dirty="0">
                <a:solidFill>
                  <a:schemeClr val="bg1"/>
                </a:solidFill>
              </a:rPr>
              <a:t>MOURI Tech Pvt Limited</a:t>
            </a:r>
          </a:p>
        </p:txBody>
      </p:sp>
      <p:sp>
        <p:nvSpPr>
          <p:cNvPr id="8" name="TextBox 7">
            <a:extLst>
              <a:ext uri="{FF2B5EF4-FFF2-40B4-BE49-F238E27FC236}">
                <a16:creationId xmlns:a16="http://schemas.microsoft.com/office/drawing/2014/main" xmlns="" id="{ACE53034-B4CE-4742-B251-FA3C048900B9}"/>
              </a:ext>
            </a:extLst>
          </p:cNvPr>
          <p:cNvSpPr txBox="1"/>
          <p:nvPr/>
        </p:nvSpPr>
        <p:spPr>
          <a:xfrm>
            <a:off x="6635264" y="4965840"/>
            <a:ext cx="5219115" cy="1077218"/>
          </a:xfrm>
          <a:prstGeom prst="rect">
            <a:avLst/>
          </a:prstGeom>
          <a:noFill/>
        </p:spPr>
        <p:txBody>
          <a:bodyPr wrap="square" rtlCol="0">
            <a:spAutoFit/>
          </a:bodyPr>
          <a:lstStyle/>
          <a:p>
            <a:pPr algn="ctr"/>
            <a:r>
              <a:rPr lang="en-IN" sz="3200" b="1" dirty="0">
                <a:solidFill>
                  <a:schemeClr val="bg1"/>
                </a:solidFill>
              </a:rPr>
              <a:t>INTENSIVE TRAINING PROGRAM - 2019</a:t>
            </a:r>
          </a:p>
        </p:txBody>
      </p:sp>
      <p:sp>
        <p:nvSpPr>
          <p:cNvPr id="9" name="TextBox 8">
            <a:extLst>
              <a:ext uri="{FF2B5EF4-FFF2-40B4-BE49-F238E27FC236}">
                <a16:creationId xmlns:a16="http://schemas.microsoft.com/office/drawing/2014/main" xmlns="" id="{9F6B9DCC-2B56-4187-BD0C-8C01CA39FC18}"/>
              </a:ext>
            </a:extLst>
          </p:cNvPr>
          <p:cNvSpPr txBox="1"/>
          <p:nvPr/>
        </p:nvSpPr>
        <p:spPr>
          <a:xfrm>
            <a:off x="1968305" y="5557879"/>
            <a:ext cx="2983524" cy="338554"/>
          </a:xfrm>
          <a:prstGeom prst="rect">
            <a:avLst/>
          </a:prstGeom>
          <a:noFill/>
        </p:spPr>
        <p:txBody>
          <a:bodyPr wrap="square" rtlCol="0">
            <a:spAutoFit/>
          </a:bodyPr>
          <a:lstStyle/>
          <a:p>
            <a:r>
              <a:rPr lang="en-IN" sz="1600" b="1" dirty="0">
                <a:solidFill>
                  <a:schemeClr val="bg1"/>
                </a:solidFill>
              </a:rPr>
              <a:t>GLOBAL ENTERPRISE SOLUTIONS</a:t>
            </a:r>
            <a:endParaRPr lang="en-IN" sz="1600" dirty="0">
              <a:solidFill>
                <a:schemeClr val="bg1"/>
              </a:solidFill>
            </a:endParaRPr>
          </a:p>
        </p:txBody>
      </p:sp>
      <p:sp>
        <p:nvSpPr>
          <p:cNvPr id="3" name="TextBox 2">
            <a:extLst>
              <a:ext uri="{FF2B5EF4-FFF2-40B4-BE49-F238E27FC236}">
                <a16:creationId xmlns:a16="http://schemas.microsoft.com/office/drawing/2014/main" xmlns="" id="{CAE407D5-B402-1342-8ADD-E25E3547066A}"/>
              </a:ext>
            </a:extLst>
          </p:cNvPr>
          <p:cNvSpPr txBox="1"/>
          <p:nvPr/>
        </p:nvSpPr>
        <p:spPr>
          <a:xfrm>
            <a:off x="5667154" y="6407520"/>
            <a:ext cx="439912" cy="369332"/>
          </a:xfrm>
          <a:prstGeom prst="rect">
            <a:avLst/>
          </a:prstGeom>
          <a:noFill/>
        </p:spPr>
        <p:txBody>
          <a:bodyPr wrap="square" rtlCol="0">
            <a:spAutoFit/>
          </a:bodyPr>
          <a:lstStyle/>
          <a:p>
            <a:r>
              <a:rPr lang="en-US" dirty="0">
                <a:solidFill>
                  <a:schemeClr val="bg1"/>
                </a:solidFill>
              </a:rPr>
              <a:t> 1</a:t>
            </a:r>
          </a:p>
        </p:txBody>
      </p:sp>
    </p:spTree>
    <p:extLst>
      <p:ext uri="{BB962C8B-B14F-4D97-AF65-F5344CB8AC3E}">
        <p14:creationId xmlns:p14="http://schemas.microsoft.com/office/powerpoint/2010/main" val="2170234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74C8E3-F272-BD4B-92EE-101F1582460E}"/>
              </a:ext>
            </a:extLst>
          </p:cNvPr>
          <p:cNvSpPr>
            <a:spLocks noGrp="1"/>
          </p:cNvSpPr>
          <p:nvPr>
            <p:ph type="title"/>
          </p:nvPr>
        </p:nvSpPr>
        <p:spPr/>
        <p:txBody>
          <a:bodyPr/>
          <a:lstStyle/>
          <a:p>
            <a:r>
              <a:rPr lang="en-US" altLang="en-US" dirty="0"/>
              <a:t>Java Program Structure</a:t>
            </a:r>
            <a:endParaRPr lang="en-US" dirty="0"/>
          </a:p>
        </p:txBody>
      </p:sp>
      <p:sp>
        <p:nvSpPr>
          <p:cNvPr id="3" name="Content Placeholder 2">
            <a:extLst>
              <a:ext uri="{FF2B5EF4-FFF2-40B4-BE49-F238E27FC236}">
                <a16:creationId xmlns:a16="http://schemas.microsoft.com/office/drawing/2014/main" xmlns="" id="{0A670512-C338-6F43-83B8-2710821BE680}"/>
              </a:ext>
            </a:extLst>
          </p:cNvPr>
          <p:cNvSpPr>
            <a:spLocks noGrp="1"/>
          </p:cNvSpPr>
          <p:nvPr>
            <p:ph idx="1"/>
          </p:nvPr>
        </p:nvSpPr>
        <p:spPr/>
        <p:txBody>
          <a:bodyPr/>
          <a:lstStyle/>
          <a:p>
            <a:r>
              <a:rPr lang="en-US" altLang="en-US" dirty="0"/>
              <a:t>In the Java programming language:</a:t>
            </a:r>
          </a:p>
          <a:p>
            <a:pPr lvl="1"/>
            <a:r>
              <a:rPr lang="en-US" altLang="en-US" dirty="0"/>
              <a:t>A program is made up of one or more </a:t>
            </a:r>
            <a:r>
              <a:rPr lang="en-US" altLang="en-US" i="1" dirty="0"/>
              <a:t>classes</a:t>
            </a:r>
            <a:endParaRPr lang="en-US" altLang="en-US" dirty="0"/>
          </a:p>
          <a:p>
            <a:pPr lvl="1"/>
            <a:r>
              <a:rPr lang="en-US" altLang="en-US" dirty="0"/>
              <a:t>A class contains one or more </a:t>
            </a:r>
            <a:r>
              <a:rPr lang="en-US" altLang="en-US" i="1" dirty="0"/>
              <a:t>methods</a:t>
            </a:r>
            <a:endParaRPr lang="en-US" altLang="en-US" dirty="0"/>
          </a:p>
          <a:p>
            <a:pPr lvl="1"/>
            <a:r>
              <a:rPr lang="en-US" altLang="en-US" dirty="0"/>
              <a:t>A method contains program </a:t>
            </a:r>
            <a:r>
              <a:rPr lang="en-US" altLang="en-US" i="1" dirty="0"/>
              <a:t>statements</a:t>
            </a:r>
            <a:endParaRPr lang="en-US" altLang="en-US" dirty="0"/>
          </a:p>
          <a:p>
            <a:pPr>
              <a:spcBef>
                <a:spcPct val="75000"/>
              </a:spcBef>
            </a:pPr>
            <a:r>
              <a:rPr lang="en-US" altLang="en-US" dirty="0"/>
              <a:t>These terms will be explored in detail throughout the course</a:t>
            </a:r>
          </a:p>
          <a:p>
            <a:pPr>
              <a:spcBef>
                <a:spcPct val="75000"/>
              </a:spcBef>
            </a:pPr>
            <a:r>
              <a:rPr lang="en-US" altLang="en-US" dirty="0"/>
              <a:t>A Java application always contains a method called </a:t>
            </a:r>
            <a:r>
              <a:rPr lang="en-US" altLang="en-US" dirty="0">
                <a:latin typeface="Courier New" panose="02070309020205020404" pitchFamily="49" charset="0"/>
              </a:rPr>
              <a:t>main</a:t>
            </a:r>
            <a:endParaRPr lang="en-US" altLang="en-US" dirty="0"/>
          </a:p>
          <a:p>
            <a:endParaRPr lang="en-US" dirty="0"/>
          </a:p>
        </p:txBody>
      </p:sp>
      <p:sp>
        <p:nvSpPr>
          <p:cNvPr id="4" name="Slide Number Placeholder 3">
            <a:extLst>
              <a:ext uri="{FF2B5EF4-FFF2-40B4-BE49-F238E27FC236}">
                <a16:creationId xmlns:a16="http://schemas.microsoft.com/office/drawing/2014/main" xmlns="" id="{42460646-88EF-FD44-80E8-2374B4669376}"/>
              </a:ext>
            </a:extLst>
          </p:cNvPr>
          <p:cNvSpPr>
            <a:spLocks noGrp="1"/>
          </p:cNvSpPr>
          <p:nvPr>
            <p:ph type="sldNum" sz="quarter" idx="12"/>
          </p:nvPr>
        </p:nvSpPr>
        <p:spPr/>
        <p:txBody>
          <a:bodyPr/>
          <a:lstStyle/>
          <a:p>
            <a:fld id="{B547E0D5-C779-4B48-9D09-DC37D8A4644B}" type="slidenum">
              <a:rPr lang="id-ID" smtClean="0"/>
              <a:pPr/>
              <a:t>10</a:t>
            </a:fld>
            <a:endParaRPr lang="id-ID" dirty="0"/>
          </a:p>
        </p:txBody>
      </p:sp>
    </p:spTree>
    <p:extLst>
      <p:ext uri="{BB962C8B-B14F-4D97-AF65-F5344CB8AC3E}">
        <p14:creationId xmlns:p14="http://schemas.microsoft.com/office/powerpoint/2010/main" val="2863752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B8FBC9-2BFA-414E-A0B3-00DF64B16A5C}"/>
              </a:ext>
            </a:extLst>
          </p:cNvPr>
          <p:cNvSpPr>
            <a:spLocks noGrp="1"/>
          </p:cNvSpPr>
          <p:nvPr>
            <p:ph type="title"/>
          </p:nvPr>
        </p:nvSpPr>
        <p:spPr/>
        <p:txBody>
          <a:bodyPr/>
          <a:lstStyle/>
          <a:p>
            <a:r>
              <a:rPr lang="en-US" altLang="en-US" dirty="0"/>
              <a:t>Variable Length Parameter Lists</a:t>
            </a:r>
            <a:endParaRPr lang="en-US" dirty="0"/>
          </a:p>
        </p:txBody>
      </p:sp>
      <p:sp>
        <p:nvSpPr>
          <p:cNvPr id="3" name="Content Placeholder 2">
            <a:extLst>
              <a:ext uri="{FF2B5EF4-FFF2-40B4-BE49-F238E27FC236}">
                <a16:creationId xmlns:a16="http://schemas.microsoft.com/office/drawing/2014/main" xmlns="" id="{93221F64-AFE6-FF45-B308-4A3B6A028F8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xmlns="" id="{66999CFF-EE16-4C41-9280-63B372419B6C}"/>
              </a:ext>
            </a:extLst>
          </p:cNvPr>
          <p:cNvSpPr>
            <a:spLocks noGrp="1"/>
          </p:cNvSpPr>
          <p:nvPr>
            <p:ph type="sldNum" sz="quarter" idx="12"/>
          </p:nvPr>
        </p:nvSpPr>
        <p:spPr>
          <a:xfrm>
            <a:off x="5560828" y="6406969"/>
            <a:ext cx="627321" cy="365125"/>
          </a:xfrm>
        </p:spPr>
        <p:txBody>
          <a:bodyPr/>
          <a:lstStyle/>
          <a:p>
            <a:fld id="{B547E0D5-C779-4B48-9D09-DC37D8A4644B}" type="slidenum">
              <a:rPr lang="id-ID" smtClean="0"/>
              <a:pPr/>
              <a:t>100</a:t>
            </a:fld>
            <a:endParaRPr lang="id-ID" dirty="0"/>
          </a:p>
        </p:txBody>
      </p:sp>
      <p:sp>
        <p:nvSpPr>
          <p:cNvPr id="5" name="Rectangle 3">
            <a:extLst>
              <a:ext uri="{FF2B5EF4-FFF2-40B4-BE49-F238E27FC236}">
                <a16:creationId xmlns:a16="http://schemas.microsoft.com/office/drawing/2014/main" xmlns="" id="{36060AF0-04BF-CA44-A331-F40C87DF22D3}"/>
              </a:ext>
            </a:extLst>
          </p:cNvPr>
          <p:cNvSpPr txBox="1">
            <a:spLocks noChangeArrowheads="1"/>
          </p:cNvSpPr>
          <p:nvPr/>
        </p:nvSpPr>
        <p:spPr>
          <a:xfrm>
            <a:off x="838200" y="798023"/>
            <a:ext cx="10515600" cy="53789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70000"/>
              </a:spcBef>
            </a:pPr>
            <a:r>
              <a:rPr lang="en-US" altLang="en-US"/>
              <a:t>Using special syntax in the formal parameter list, we can define a method to accept any number of parameters of the same type</a:t>
            </a:r>
          </a:p>
          <a:p>
            <a:pPr>
              <a:spcBef>
                <a:spcPct val="70000"/>
              </a:spcBef>
            </a:pPr>
            <a:r>
              <a:rPr lang="en-US" altLang="en-US"/>
              <a:t>For each call, the parameters are automatically put into an array for easy processing in the method</a:t>
            </a:r>
            <a:endParaRPr lang="en-US" altLang="en-US" dirty="0"/>
          </a:p>
        </p:txBody>
      </p:sp>
      <p:sp>
        <p:nvSpPr>
          <p:cNvPr id="6" name="Text Box 4">
            <a:extLst>
              <a:ext uri="{FF2B5EF4-FFF2-40B4-BE49-F238E27FC236}">
                <a16:creationId xmlns:a16="http://schemas.microsoft.com/office/drawing/2014/main" xmlns="" id="{6DB382BE-46DF-6F47-BFE5-36A8EF929D7A}"/>
              </a:ext>
            </a:extLst>
          </p:cNvPr>
          <p:cNvSpPr txBox="1">
            <a:spLocks noChangeArrowheads="1"/>
          </p:cNvSpPr>
          <p:nvPr/>
        </p:nvSpPr>
        <p:spPr bwMode="auto">
          <a:xfrm>
            <a:off x="3397251" y="4343401"/>
            <a:ext cx="514756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Courier New" panose="02070309020205020404" pitchFamily="49" charset="0"/>
              </a:rPr>
              <a:t>public double average (int ... list)</a:t>
            </a:r>
          </a:p>
          <a:p>
            <a:r>
              <a:rPr lang="en-US" altLang="en-US">
                <a:latin typeface="Courier New" panose="02070309020205020404" pitchFamily="49" charset="0"/>
              </a:rPr>
              <a:t>{</a:t>
            </a:r>
          </a:p>
          <a:p>
            <a:r>
              <a:rPr lang="en-US" altLang="en-US">
                <a:latin typeface="Courier New" panose="02070309020205020404" pitchFamily="49" charset="0"/>
              </a:rPr>
              <a:t>  </a:t>
            </a:r>
            <a:r>
              <a:rPr lang="en-US" altLang="en-US">
                <a:solidFill>
                  <a:srgbClr val="008000"/>
                </a:solidFill>
                <a:latin typeface="Courier New" panose="02070309020205020404" pitchFamily="49" charset="0"/>
              </a:rPr>
              <a:t>// whatever</a:t>
            </a:r>
          </a:p>
          <a:p>
            <a:r>
              <a:rPr lang="en-US" altLang="en-US">
                <a:latin typeface="Courier New" panose="02070309020205020404" pitchFamily="49" charset="0"/>
              </a:rPr>
              <a:t>}</a:t>
            </a:r>
          </a:p>
        </p:txBody>
      </p:sp>
      <p:grpSp>
        <p:nvGrpSpPr>
          <p:cNvPr id="7" name="Group 5">
            <a:extLst>
              <a:ext uri="{FF2B5EF4-FFF2-40B4-BE49-F238E27FC236}">
                <a16:creationId xmlns:a16="http://schemas.microsoft.com/office/drawing/2014/main" xmlns="" id="{E13E056C-2099-424C-97C5-68045CB864FD}"/>
              </a:ext>
            </a:extLst>
          </p:cNvPr>
          <p:cNvGrpSpPr>
            <a:grpSpLocks/>
          </p:cNvGrpSpPr>
          <p:nvPr/>
        </p:nvGrpSpPr>
        <p:grpSpPr bwMode="auto">
          <a:xfrm>
            <a:off x="6642100" y="4800602"/>
            <a:ext cx="965200" cy="1087438"/>
            <a:chOff x="3176" y="3072"/>
            <a:chExt cx="608" cy="685"/>
          </a:xfrm>
        </p:grpSpPr>
        <p:sp>
          <p:nvSpPr>
            <p:cNvPr id="8" name="Text Box 6">
              <a:extLst>
                <a:ext uri="{FF2B5EF4-FFF2-40B4-BE49-F238E27FC236}">
                  <a16:creationId xmlns:a16="http://schemas.microsoft.com/office/drawing/2014/main" xmlns="" id="{69B9D947-A903-AA4B-BF74-7467C1189C2D}"/>
                </a:ext>
              </a:extLst>
            </p:cNvPr>
            <p:cNvSpPr txBox="1">
              <a:spLocks noChangeArrowheads="1"/>
            </p:cNvSpPr>
            <p:nvPr/>
          </p:nvSpPr>
          <p:spPr bwMode="auto">
            <a:xfrm>
              <a:off x="3176" y="3350"/>
              <a:ext cx="608"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element</a:t>
              </a:r>
            </a:p>
            <a:p>
              <a:pPr algn="ctr"/>
              <a:r>
                <a:rPr lang="en-US" altLang="en-US"/>
                <a:t>type</a:t>
              </a:r>
            </a:p>
          </p:txBody>
        </p:sp>
        <p:sp>
          <p:nvSpPr>
            <p:cNvPr id="9" name="Line 7">
              <a:extLst>
                <a:ext uri="{FF2B5EF4-FFF2-40B4-BE49-F238E27FC236}">
                  <a16:creationId xmlns:a16="http://schemas.microsoft.com/office/drawing/2014/main" xmlns="" id="{452E78B9-D957-F04C-8109-73B4C7A28120}"/>
                </a:ext>
              </a:extLst>
            </p:cNvPr>
            <p:cNvSpPr>
              <a:spLocks noChangeShapeType="1"/>
            </p:cNvSpPr>
            <p:nvPr/>
          </p:nvSpPr>
          <p:spPr bwMode="auto">
            <a:xfrm flipV="1">
              <a:off x="3456" y="3072"/>
              <a:ext cx="48" cy="288"/>
            </a:xfrm>
            <a:prstGeom prst="line">
              <a:avLst/>
            </a:prstGeom>
            <a:noFill/>
            <a:ln w="38100">
              <a:solidFill>
                <a:srgbClr val="DE2C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 name="Group 8">
            <a:extLst>
              <a:ext uri="{FF2B5EF4-FFF2-40B4-BE49-F238E27FC236}">
                <a16:creationId xmlns:a16="http://schemas.microsoft.com/office/drawing/2014/main" xmlns="" id="{FBA187D3-D5D7-264B-AEB1-4883E82B3E80}"/>
              </a:ext>
            </a:extLst>
          </p:cNvPr>
          <p:cNvGrpSpPr>
            <a:grpSpLocks/>
          </p:cNvGrpSpPr>
          <p:nvPr/>
        </p:nvGrpSpPr>
        <p:grpSpPr bwMode="auto">
          <a:xfrm>
            <a:off x="8361363" y="4800603"/>
            <a:ext cx="717550" cy="1103313"/>
            <a:chOff x="4265" y="3072"/>
            <a:chExt cx="452" cy="695"/>
          </a:xfrm>
        </p:grpSpPr>
        <p:sp>
          <p:nvSpPr>
            <p:cNvPr id="11" name="Text Box 9">
              <a:extLst>
                <a:ext uri="{FF2B5EF4-FFF2-40B4-BE49-F238E27FC236}">
                  <a16:creationId xmlns:a16="http://schemas.microsoft.com/office/drawing/2014/main" xmlns="" id="{CF7414A3-8F6D-F84A-B528-08F81731E526}"/>
                </a:ext>
              </a:extLst>
            </p:cNvPr>
            <p:cNvSpPr txBox="1">
              <a:spLocks noChangeArrowheads="1"/>
            </p:cNvSpPr>
            <p:nvPr/>
          </p:nvSpPr>
          <p:spPr bwMode="auto">
            <a:xfrm>
              <a:off x="4265" y="3360"/>
              <a:ext cx="452"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array</a:t>
              </a:r>
            </a:p>
            <a:p>
              <a:pPr algn="ctr"/>
              <a:r>
                <a:rPr lang="en-US" altLang="en-US"/>
                <a:t>name</a:t>
              </a:r>
            </a:p>
          </p:txBody>
        </p:sp>
        <p:sp>
          <p:nvSpPr>
            <p:cNvPr id="12" name="Line 10">
              <a:extLst>
                <a:ext uri="{FF2B5EF4-FFF2-40B4-BE49-F238E27FC236}">
                  <a16:creationId xmlns:a16="http://schemas.microsoft.com/office/drawing/2014/main" xmlns="" id="{59F37187-457A-D049-B73B-A8CDFE2A8901}"/>
                </a:ext>
              </a:extLst>
            </p:cNvPr>
            <p:cNvSpPr>
              <a:spLocks noChangeShapeType="1"/>
            </p:cNvSpPr>
            <p:nvPr/>
          </p:nvSpPr>
          <p:spPr bwMode="auto">
            <a:xfrm flipH="1" flipV="1">
              <a:off x="4416" y="3072"/>
              <a:ext cx="48" cy="288"/>
            </a:xfrm>
            <a:prstGeom prst="line">
              <a:avLst/>
            </a:prstGeom>
            <a:noFill/>
            <a:ln w="38100">
              <a:solidFill>
                <a:srgbClr val="DE2C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3" name="Group 11">
            <a:extLst>
              <a:ext uri="{FF2B5EF4-FFF2-40B4-BE49-F238E27FC236}">
                <a16:creationId xmlns:a16="http://schemas.microsoft.com/office/drawing/2014/main" xmlns="" id="{EE78109E-3507-3943-9C17-71D0F9C86D0A}"/>
              </a:ext>
            </a:extLst>
          </p:cNvPr>
          <p:cNvGrpSpPr>
            <a:grpSpLocks/>
          </p:cNvGrpSpPr>
          <p:nvPr/>
        </p:nvGrpSpPr>
        <p:grpSpPr bwMode="auto">
          <a:xfrm>
            <a:off x="5181600" y="3733800"/>
            <a:ext cx="3994150" cy="762000"/>
            <a:chOff x="2304" y="2352"/>
            <a:chExt cx="2516" cy="480"/>
          </a:xfrm>
        </p:grpSpPr>
        <p:sp>
          <p:nvSpPr>
            <p:cNvPr id="14" name="Text Box 12">
              <a:extLst>
                <a:ext uri="{FF2B5EF4-FFF2-40B4-BE49-F238E27FC236}">
                  <a16:creationId xmlns:a16="http://schemas.microsoft.com/office/drawing/2014/main" xmlns="" id="{63FC0D30-3028-7442-AE10-BA78FC7A6EB1}"/>
                </a:ext>
              </a:extLst>
            </p:cNvPr>
            <p:cNvSpPr txBox="1">
              <a:spLocks noChangeArrowheads="1"/>
            </p:cNvSpPr>
            <p:nvPr/>
          </p:nvSpPr>
          <p:spPr bwMode="auto">
            <a:xfrm>
              <a:off x="2304" y="2352"/>
              <a:ext cx="25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Indicates a variable length parameter list</a:t>
              </a:r>
            </a:p>
          </p:txBody>
        </p:sp>
        <p:sp>
          <p:nvSpPr>
            <p:cNvPr id="15" name="Line 13">
              <a:extLst>
                <a:ext uri="{FF2B5EF4-FFF2-40B4-BE49-F238E27FC236}">
                  <a16:creationId xmlns:a16="http://schemas.microsoft.com/office/drawing/2014/main" xmlns="" id="{5BFBECAB-6C38-6D42-8B46-152DDBF1C58B}"/>
                </a:ext>
              </a:extLst>
            </p:cNvPr>
            <p:cNvSpPr>
              <a:spLocks noChangeShapeType="1"/>
            </p:cNvSpPr>
            <p:nvPr/>
          </p:nvSpPr>
          <p:spPr bwMode="auto">
            <a:xfrm>
              <a:off x="3984" y="2592"/>
              <a:ext cx="0" cy="240"/>
            </a:xfrm>
            <a:prstGeom prst="line">
              <a:avLst/>
            </a:prstGeom>
            <a:noFill/>
            <a:ln w="38100">
              <a:solidFill>
                <a:srgbClr val="DE2C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3527670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up)">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86E43F-3058-6B4A-B14E-0838BC9AECCA}"/>
              </a:ext>
            </a:extLst>
          </p:cNvPr>
          <p:cNvSpPr>
            <a:spLocks noGrp="1"/>
          </p:cNvSpPr>
          <p:nvPr>
            <p:ph type="title"/>
          </p:nvPr>
        </p:nvSpPr>
        <p:spPr/>
        <p:txBody>
          <a:bodyPr/>
          <a:lstStyle/>
          <a:p>
            <a:r>
              <a:rPr lang="en-US" altLang="en-US" dirty="0"/>
              <a:t>Variable Length Parameter Lists</a:t>
            </a:r>
            <a:endParaRPr lang="en-US" dirty="0"/>
          </a:p>
        </p:txBody>
      </p:sp>
      <p:sp>
        <p:nvSpPr>
          <p:cNvPr id="3" name="Content Placeholder 2">
            <a:extLst>
              <a:ext uri="{FF2B5EF4-FFF2-40B4-BE49-F238E27FC236}">
                <a16:creationId xmlns:a16="http://schemas.microsoft.com/office/drawing/2014/main" xmlns="" id="{4B8D3CA5-7ADC-9E43-808A-40CA0F7D9A24}"/>
              </a:ext>
            </a:extLst>
          </p:cNvPr>
          <p:cNvSpPr>
            <a:spLocks noGrp="1"/>
          </p:cNvSpPr>
          <p:nvPr>
            <p:ph idx="1"/>
          </p:nvPr>
        </p:nvSpPr>
        <p:spPr/>
        <p:txBody>
          <a:bodyPr>
            <a:normAutofit fontScale="85000" lnSpcReduction="20000"/>
          </a:bodyPr>
          <a:lstStyle/>
          <a:p>
            <a:pPr marL="0" indent="0">
              <a:buNone/>
            </a:pPr>
            <a:r>
              <a:rPr lang="en-US" altLang="en-US" dirty="0">
                <a:solidFill>
                  <a:schemeClr val="accent2"/>
                </a:solidFill>
                <a:latin typeface="Courier New" panose="02070309020205020404" pitchFamily="49" charset="0"/>
              </a:rPr>
              <a:t>public double</a:t>
            </a:r>
            <a:r>
              <a:rPr lang="en-US" altLang="en-US" dirty="0">
                <a:latin typeface="Courier New" panose="02070309020205020404" pitchFamily="49" charset="0"/>
              </a:rPr>
              <a:t> average (</a:t>
            </a:r>
            <a:r>
              <a:rPr lang="en-US" altLang="en-US" dirty="0" err="1">
                <a:solidFill>
                  <a:schemeClr val="accent2"/>
                </a:solidFill>
                <a:latin typeface="Courier New" panose="02070309020205020404" pitchFamily="49" charset="0"/>
              </a:rPr>
              <a:t>int</a:t>
            </a:r>
            <a:r>
              <a:rPr lang="en-US" altLang="en-US" dirty="0">
                <a:latin typeface="Courier New" panose="02070309020205020404" pitchFamily="49" charset="0"/>
              </a:rPr>
              <a:t> ... list)</a:t>
            </a:r>
          </a:p>
          <a:p>
            <a:pPr marL="0" indent="0">
              <a:buNone/>
            </a:pPr>
            <a:r>
              <a:rPr lang="en-US" altLang="en-US" dirty="0">
                <a:latin typeface="Courier New" panose="02070309020205020404" pitchFamily="49" charset="0"/>
              </a:rPr>
              <a:t>{</a:t>
            </a:r>
          </a:p>
          <a:p>
            <a:pPr marL="0" indent="0">
              <a:buNone/>
            </a:pPr>
            <a:r>
              <a:rPr lang="en-US" altLang="en-US" dirty="0">
                <a:latin typeface="Courier New" panose="02070309020205020404" pitchFamily="49" charset="0"/>
              </a:rPr>
              <a:t>   </a:t>
            </a:r>
            <a:r>
              <a:rPr lang="en-US" altLang="en-US" dirty="0">
                <a:solidFill>
                  <a:schemeClr val="accent2"/>
                </a:solidFill>
                <a:latin typeface="Courier New" panose="02070309020205020404" pitchFamily="49" charset="0"/>
              </a:rPr>
              <a:t>double</a:t>
            </a:r>
            <a:r>
              <a:rPr lang="en-US" altLang="en-US" dirty="0">
                <a:latin typeface="Courier New" panose="02070309020205020404" pitchFamily="49" charset="0"/>
              </a:rPr>
              <a:t> result = 0.0;</a:t>
            </a:r>
          </a:p>
          <a:p>
            <a:endParaRPr lang="en-US" altLang="en-US" dirty="0">
              <a:latin typeface="Courier New" panose="02070309020205020404" pitchFamily="49" charset="0"/>
            </a:endParaRPr>
          </a:p>
          <a:p>
            <a:pPr marL="0" indent="0">
              <a:buNone/>
            </a:pPr>
            <a:r>
              <a:rPr lang="en-US" altLang="en-US" dirty="0">
                <a:latin typeface="Courier New" panose="02070309020205020404" pitchFamily="49" charset="0"/>
              </a:rPr>
              <a:t>   </a:t>
            </a:r>
            <a:r>
              <a:rPr lang="en-US" altLang="en-US" dirty="0">
                <a:solidFill>
                  <a:schemeClr val="accent2"/>
                </a:solidFill>
                <a:latin typeface="Courier New" panose="02070309020205020404" pitchFamily="49" charset="0"/>
              </a:rPr>
              <a:t>if</a:t>
            </a:r>
            <a:r>
              <a:rPr lang="en-US" altLang="en-US" dirty="0">
                <a:latin typeface="Courier New" panose="02070309020205020404" pitchFamily="49" charset="0"/>
              </a:rPr>
              <a:t> (</a:t>
            </a:r>
            <a:r>
              <a:rPr lang="en-US" altLang="en-US" dirty="0" err="1">
                <a:latin typeface="Courier New" panose="02070309020205020404" pitchFamily="49" charset="0"/>
              </a:rPr>
              <a:t>list.length</a:t>
            </a:r>
            <a:r>
              <a:rPr lang="en-US" altLang="en-US" dirty="0">
                <a:latin typeface="Courier New" panose="02070309020205020404" pitchFamily="49" charset="0"/>
              </a:rPr>
              <a:t> != 0)</a:t>
            </a:r>
          </a:p>
          <a:p>
            <a:pPr marL="0" indent="0">
              <a:buNone/>
            </a:pPr>
            <a:r>
              <a:rPr lang="en-US" altLang="en-US" dirty="0">
                <a:latin typeface="Courier New" panose="02070309020205020404" pitchFamily="49" charset="0"/>
              </a:rPr>
              <a:t>   {</a:t>
            </a:r>
          </a:p>
          <a:p>
            <a:pPr marL="0" indent="0">
              <a:buNone/>
            </a:pPr>
            <a:r>
              <a:rPr lang="en-US" altLang="en-US" dirty="0">
                <a:latin typeface="Courier New" panose="02070309020205020404" pitchFamily="49" charset="0"/>
              </a:rPr>
              <a:t>      </a:t>
            </a:r>
            <a:r>
              <a:rPr lang="en-US" altLang="en-US" dirty="0" err="1">
                <a:solidFill>
                  <a:schemeClr val="accent2"/>
                </a:solidFill>
                <a:latin typeface="Courier New" panose="02070309020205020404" pitchFamily="49" charset="0"/>
              </a:rPr>
              <a:t>int</a:t>
            </a:r>
            <a:r>
              <a:rPr lang="en-US" altLang="en-US" dirty="0">
                <a:latin typeface="Courier New" panose="02070309020205020404" pitchFamily="49" charset="0"/>
              </a:rPr>
              <a:t> sum = 0;</a:t>
            </a:r>
          </a:p>
          <a:p>
            <a:pPr marL="0" indent="0">
              <a:buNone/>
            </a:pPr>
            <a:r>
              <a:rPr lang="en-US" altLang="en-US" dirty="0">
                <a:latin typeface="Courier New" panose="02070309020205020404" pitchFamily="49" charset="0"/>
              </a:rPr>
              <a:t>      </a:t>
            </a:r>
            <a:r>
              <a:rPr lang="en-US" altLang="en-US" dirty="0">
                <a:solidFill>
                  <a:schemeClr val="accent2"/>
                </a:solidFill>
                <a:latin typeface="Courier New" panose="02070309020205020404" pitchFamily="49" charset="0"/>
              </a:rPr>
              <a:t>for</a:t>
            </a:r>
            <a:r>
              <a:rPr lang="en-US" altLang="en-US" dirty="0">
                <a:latin typeface="Courier New" panose="02070309020205020404" pitchFamily="49" charset="0"/>
              </a:rPr>
              <a:t> (</a:t>
            </a:r>
            <a:r>
              <a:rPr lang="en-US" altLang="en-US" dirty="0" err="1">
                <a:solidFill>
                  <a:schemeClr val="accent2"/>
                </a:solidFill>
                <a:latin typeface="Courier New" panose="02070309020205020404" pitchFamily="49" charset="0"/>
              </a:rPr>
              <a:t>int</a:t>
            </a:r>
            <a:r>
              <a:rPr lang="en-US" altLang="en-US" dirty="0">
                <a:latin typeface="Courier New" panose="02070309020205020404" pitchFamily="49" charset="0"/>
              </a:rPr>
              <a:t> </a:t>
            </a:r>
            <a:r>
              <a:rPr lang="en-US" altLang="en-US" dirty="0" err="1">
                <a:latin typeface="Courier New" panose="02070309020205020404" pitchFamily="49" charset="0"/>
              </a:rPr>
              <a:t>num</a:t>
            </a:r>
            <a:r>
              <a:rPr lang="en-US" altLang="en-US" dirty="0">
                <a:latin typeface="Courier New" panose="02070309020205020404" pitchFamily="49" charset="0"/>
              </a:rPr>
              <a:t> : list)</a:t>
            </a:r>
          </a:p>
          <a:p>
            <a:pPr marL="0" indent="0">
              <a:buNone/>
            </a:pPr>
            <a:r>
              <a:rPr lang="en-US" altLang="en-US" dirty="0">
                <a:latin typeface="Courier New" panose="02070309020205020404" pitchFamily="49" charset="0"/>
              </a:rPr>
              <a:t>         sum += </a:t>
            </a:r>
            <a:r>
              <a:rPr lang="en-US" altLang="en-US" dirty="0" err="1">
                <a:latin typeface="Courier New" panose="02070309020205020404" pitchFamily="49" charset="0"/>
              </a:rPr>
              <a:t>num</a:t>
            </a:r>
            <a:r>
              <a:rPr lang="en-US" altLang="en-US" dirty="0">
                <a:latin typeface="Courier New" panose="02070309020205020404" pitchFamily="49" charset="0"/>
              </a:rPr>
              <a:t>;</a:t>
            </a:r>
          </a:p>
          <a:p>
            <a:pPr marL="0" indent="0">
              <a:buNone/>
            </a:pPr>
            <a:r>
              <a:rPr lang="en-US" altLang="en-US" dirty="0">
                <a:latin typeface="Courier New" panose="02070309020205020404" pitchFamily="49" charset="0"/>
              </a:rPr>
              <a:t>      result = (double)</a:t>
            </a:r>
            <a:r>
              <a:rPr lang="en-US" altLang="en-US" dirty="0" err="1">
                <a:latin typeface="Courier New" panose="02070309020205020404" pitchFamily="49" charset="0"/>
              </a:rPr>
              <a:t>num</a:t>
            </a:r>
            <a:r>
              <a:rPr lang="en-US" altLang="en-US" dirty="0">
                <a:latin typeface="Courier New" panose="02070309020205020404" pitchFamily="49" charset="0"/>
              </a:rPr>
              <a:t> / </a:t>
            </a:r>
            <a:r>
              <a:rPr lang="en-US" altLang="en-US" dirty="0" err="1">
                <a:latin typeface="Courier New" panose="02070309020205020404" pitchFamily="49" charset="0"/>
              </a:rPr>
              <a:t>list.length</a:t>
            </a:r>
            <a:r>
              <a:rPr lang="en-US" altLang="en-US" dirty="0">
                <a:latin typeface="Courier New" panose="02070309020205020404" pitchFamily="49" charset="0"/>
              </a:rPr>
              <a:t>;</a:t>
            </a:r>
          </a:p>
          <a:p>
            <a:pPr marL="0" indent="0">
              <a:buNone/>
            </a:pPr>
            <a:r>
              <a:rPr lang="en-US" altLang="en-US" dirty="0">
                <a:latin typeface="Courier New" panose="02070309020205020404" pitchFamily="49" charset="0"/>
              </a:rPr>
              <a:t>   }</a:t>
            </a:r>
          </a:p>
          <a:p>
            <a:endParaRPr lang="en-US" altLang="en-US" dirty="0">
              <a:latin typeface="Courier New" panose="02070309020205020404" pitchFamily="49" charset="0"/>
            </a:endParaRPr>
          </a:p>
          <a:p>
            <a:pPr marL="0" indent="0">
              <a:buNone/>
            </a:pPr>
            <a:r>
              <a:rPr lang="en-US" altLang="en-US" dirty="0">
                <a:latin typeface="Courier New" panose="02070309020205020404" pitchFamily="49" charset="0"/>
              </a:rPr>
              <a:t>   </a:t>
            </a:r>
            <a:r>
              <a:rPr lang="en-US" altLang="en-US" dirty="0">
                <a:solidFill>
                  <a:schemeClr val="accent2"/>
                </a:solidFill>
                <a:latin typeface="Courier New" panose="02070309020205020404" pitchFamily="49" charset="0"/>
              </a:rPr>
              <a:t>return</a:t>
            </a:r>
            <a:r>
              <a:rPr lang="en-US" altLang="en-US" dirty="0">
                <a:latin typeface="Courier New" panose="02070309020205020404" pitchFamily="49" charset="0"/>
              </a:rPr>
              <a:t> result;</a:t>
            </a:r>
          </a:p>
          <a:p>
            <a:pPr marL="0" indent="0">
              <a:buNone/>
            </a:pPr>
            <a:r>
              <a:rPr lang="en-US" altLang="en-US" dirty="0">
                <a:latin typeface="Courier New" panose="02070309020205020404" pitchFamily="49" charset="0"/>
              </a:rPr>
              <a:t>}</a:t>
            </a:r>
            <a:endParaRPr lang="en-US" dirty="0"/>
          </a:p>
        </p:txBody>
      </p:sp>
      <p:sp>
        <p:nvSpPr>
          <p:cNvPr id="4" name="Slide Number Placeholder 3">
            <a:extLst>
              <a:ext uri="{FF2B5EF4-FFF2-40B4-BE49-F238E27FC236}">
                <a16:creationId xmlns:a16="http://schemas.microsoft.com/office/drawing/2014/main" xmlns="" id="{176538A5-33B5-4045-878D-3B286E91E360}"/>
              </a:ext>
            </a:extLst>
          </p:cNvPr>
          <p:cNvSpPr>
            <a:spLocks noGrp="1"/>
          </p:cNvSpPr>
          <p:nvPr>
            <p:ph type="sldNum" sz="quarter" idx="12"/>
          </p:nvPr>
        </p:nvSpPr>
        <p:spPr>
          <a:xfrm>
            <a:off x="5603358" y="6406969"/>
            <a:ext cx="552893" cy="365125"/>
          </a:xfrm>
        </p:spPr>
        <p:txBody>
          <a:bodyPr/>
          <a:lstStyle/>
          <a:p>
            <a:fld id="{B547E0D5-C779-4B48-9D09-DC37D8A4644B}" type="slidenum">
              <a:rPr lang="id-ID" smtClean="0"/>
              <a:pPr/>
              <a:t>101</a:t>
            </a:fld>
            <a:endParaRPr lang="id-ID" dirty="0"/>
          </a:p>
        </p:txBody>
      </p:sp>
    </p:spTree>
    <p:extLst>
      <p:ext uri="{BB962C8B-B14F-4D97-AF65-F5344CB8AC3E}">
        <p14:creationId xmlns:p14="http://schemas.microsoft.com/office/powerpoint/2010/main" val="362582737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515E5E-CDB5-EB4B-84E4-0C277BF3BB1C}"/>
              </a:ext>
            </a:extLst>
          </p:cNvPr>
          <p:cNvSpPr>
            <a:spLocks noGrp="1"/>
          </p:cNvSpPr>
          <p:nvPr>
            <p:ph type="title"/>
          </p:nvPr>
        </p:nvSpPr>
        <p:spPr/>
        <p:txBody>
          <a:bodyPr/>
          <a:lstStyle/>
          <a:p>
            <a:r>
              <a:rPr lang="en-US" altLang="en-US" dirty="0"/>
              <a:t>Objects</a:t>
            </a:r>
            <a:endParaRPr lang="en-US" dirty="0"/>
          </a:p>
        </p:txBody>
      </p:sp>
      <p:sp>
        <p:nvSpPr>
          <p:cNvPr id="3" name="Content Placeholder 2">
            <a:extLst>
              <a:ext uri="{FF2B5EF4-FFF2-40B4-BE49-F238E27FC236}">
                <a16:creationId xmlns:a16="http://schemas.microsoft.com/office/drawing/2014/main" xmlns="" id="{4861F562-BA07-704D-B001-F793BC339853}"/>
              </a:ext>
            </a:extLst>
          </p:cNvPr>
          <p:cNvSpPr>
            <a:spLocks noGrp="1"/>
          </p:cNvSpPr>
          <p:nvPr>
            <p:ph idx="1"/>
          </p:nvPr>
        </p:nvSpPr>
        <p:spPr/>
        <p:txBody>
          <a:bodyPr/>
          <a:lstStyle/>
          <a:p>
            <a:r>
              <a:rPr lang="en-US" altLang="en-US" dirty="0"/>
              <a:t>identity – unique identification of an object</a:t>
            </a:r>
          </a:p>
          <a:p>
            <a:r>
              <a:rPr lang="en-US" altLang="en-US" dirty="0"/>
              <a:t>attributes – data/state</a:t>
            </a:r>
          </a:p>
          <a:p>
            <a:r>
              <a:rPr lang="en-US" altLang="en-US" dirty="0"/>
              <a:t>services – methods/operations</a:t>
            </a:r>
          </a:p>
          <a:p>
            <a:pPr lvl="1"/>
            <a:r>
              <a:rPr lang="en-US" altLang="en-US" dirty="0"/>
              <a:t>supported by the object</a:t>
            </a:r>
          </a:p>
          <a:p>
            <a:pPr lvl="1"/>
            <a:r>
              <a:rPr lang="en-US" altLang="en-US" dirty="0"/>
              <a:t>within objects responsibility to provide these services to other clients</a:t>
            </a:r>
          </a:p>
          <a:p>
            <a:pPr lvl="1"/>
            <a:endParaRPr lang="en-US" dirty="0"/>
          </a:p>
          <a:p>
            <a:pPr lvl="1"/>
            <a:r>
              <a:rPr lang="en-US" dirty="0" err="1"/>
              <a:t>Empoyee</a:t>
            </a:r>
            <a:r>
              <a:rPr lang="en-US" dirty="0"/>
              <a:t> </a:t>
            </a:r>
            <a:r>
              <a:rPr lang="en-US" dirty="0" err="1"/>
              <a:t>emp</a:t>
            </a:r>
            <a:r>
              <a:rPr lang="en-US" dirty="0"/>
              <a:t> = new Employee();</a:t>
            </a:r>
          </a:p>
        </p:txBody>
      </p:sp>
      <p:sp>
        <p:nvSpPr>
          <p:cNvPr id="4" name="Slide Number Placeholder 3">
            <a:extLst>
              <a:ext uri="{FF2B5EF4-FFF2-40B4-BE49-F238E27FC236}">
                <a16:creationId xmlns:a16="http://schemas.microsoft.com/office/drawing/2014/main" xmlns="" id="{F7906234-E7E6-684A-ACFC-ACC55FE1F771}"/>
              </a:ext>
            </a:extLst>
          </p:cNvPr>
          <p:cNvSpPr>
            <a:spLocks noGrp="1"/>
          </p:cNvSpPr>
          <p:nvPr>
            <p:ph type="sldNum" sz="quarter" idx="12"/>
          </p:nvPr>
        </p:nvSpPr>
        <p:spPr>
          <a:xfrm>
            <a:off x="5635256" y="6406969"/>
            <a:ext cx="425185" cy="365125"/>
          </a:xfrm>
        </p:spPr>
        <p:txBody>
          <a:bodyPr/>
          <a:lstStyle/>
          <a:p>
            <a:fld id="{B547E0D5-C779-4B48-9D09-DC37D8A4644B}" type="slidenum">
              <a:rPr lang="id-ID" smtClean="0"/>
              <a:pPr/>
              <a:t>102</a:t>
            </a:fld>
            <a:endParaRPr lang="id-ID" dirty="0"/>
          </a:p>
        </p:txBody>
      </p:sp>
    </p:spTree>
    <p:extLst>
      <p:ext uri="{BB962C8B-B14F-4D97-AF65-F5344CB8AC3E}">
        <p14:creationId xmlns:p14="http://schemas.microsoft.com/office/powerpoint/2010/main" val="210843205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1C9FE5-BD04-0844-B174-819E95EB1735}"/>
              </a:ext>
            </a:extLst>
          </p:cNvPr>
          <p:cNvSpPr>
            <a:spLocks noGrp="1"/>
          </p:cNvSpPr>
          <p:nvPr>
            <p:ph type="title"/>
          </p:nvPr>
        </p:nvSpPr>
        <p:spPr/>
        <p:txBody>
          <a:bodyPr/>
          <a:lstStyle/>
          <a:p>
            <a:r>
              <a:rPr lang="en-US" altLang="en-US" dirty="0"/>
              <a:t>Class</a:t>
            </a:r>
            <a:endParaRPr lang="en-US" dirty="0"/>
          </a:p>
        </p:txBody>
      </p:sp>
      <p:sp>
        <p:nvSpPr>
          <p:cNvPr id="3" name="Content Placeholder 2">
            <a:extLst>
              <a:ext uri="{FF2B5EF4-FFF2-40B4-BE49-F238E27FC236}">
                <a16:creationId xmlns:a16="http://schemas.microsoft.com/office/drawing/2014/main" xmlns="" id="{1457726F-9299-284B-ABBF-12FA739AB5C1}"/>
              </a:ext>
            </a:extLst>
          </p:cNvPr>
          <p:cNvSpPr>
            <a:spLocks noGrp="1"/>
          </p:cNvSpPr>
          <p:nvPr>
            <p:ph idx="1"/>
          </p:nvPr>
        </p:nvSpPr>
        <p:spPr/>
        <p:txBody>
          <a:bodyPr/>
          <a:lstStyle/>
          <a:p>
            <a:r>
              <a:rPr lang="en-US" altLang="en-US" dirty="0"/>
              <a:t>“type” </a:t>
            </a:r>
          </a:p>
          <a:p>
            <a:r>
              <a:rPr lang="en-US" altLang="en-US" dirty="0"/>
              <a:t>object is an </a:t>
            </a:r>
            <a:r>
              <a:rPr lang="en-US" altLang="en-US" b="1" dirty="0"/>
              <a:t>instance</a:t>
            </a:r>
            <a:r>
              <a:rPr lang="en-US" altLang="en-US" dirty="0"/>
              <a:t> of class</a:t>
            </a:r>
          </a:p>
          <a:p>
            <a:r>
              <a:rPr lang="en-US" altLang="en-US" dirty="0"/>
              <a:t>class groups similar objects </a:t>
            </a:r>
          </a:p>
          <a:p>
            <a:pPr lvl="1"/>
            <a:r>
              <a:rPr lang="en-US" altLang="en-US" dirty="0"/>
              <a:t>same (structure of) attributes</a:t>
            </a:r>
          </a:p>
          <a:p>
            <a:pPr lvl="1"/>
            <a:r>
              <a:rPr lang="en-US" altLang="en-US" dirty="0"/>
              <a:t>same services </a:t>
            </a:r>
          </a:p>
          <a:p>
            <a:r>
              <a:rPr lang="en-US" altLang="en-US" dirty="0"/>
              <a:t>object holds values of its class’s attributes</a:t>
            </a:r>
            <a:endParaRPr lang="en-US" dirty="0"/>
          </a:p>
        </p:txBody>
      </p:sp>
      <p:sp>
        <p:nvSpPr>
          <p:cNvPr id="4" name="Slide Number Placeholder 3">
            <a:extLst>
              <a:ext uri="{FF2B5EF4-FFF2-40B4-BE49-F238E27FC236}">
                <a16:creationId xmlns:a16="http://schemas.microsoft.com/office/drawing/2014/main" xmlns="" id="{4ED36437-9742-2B42-9CF0-9FE3749831E3}"/>
              </a:ext>
            </a:extLst>
          </p:cNvPr>
          <p:cNvSpPr>
            <a:spLocks noGrp="1"/>
          </p:cNvSpPr>
          <p:nvPr>
            <p:ph type="sldNum" sz="quarter" idx="12"/>
          </p:nvPr>
        </p:nvSpPr>
        <p:spPr>
          <a:xfrm>
            <a:off x="5645888" y="6406969"/>
            <a:ext cx="457200" cy="365125"/>
          </a:xfrm>
        </p:spPr>
        <p:txBody>
          <a:bodyPr/>
          <a:lstStyle/>
          <a:p>
            <a:fld id="{B547E0D5-C779-4B48-9D09-DC37D8A4644B}" type="slidenum">
              <a:rPr lang="id-ID" smtClean="0"/>
              <a:pPr/>
              <a:t>103</a:t>
            </a:fld>
            <a:endParaRPr lang="id-ID" dirty="0"/>
          </a:p>
        </p:txBody>
      </p:sp>
    </p:spTree>
    <p:extLst>
      <p:ext uri="{BB962C8B-B14F-4D97-AF65-F5344CB8AC3E}">
        <p14:creationId xmlns:p14="http://schemas.microsoft.com/office/powerpoint/2010/main" val="75331772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F336B-57C8-034B-B069-58A2A18D745F}"/>
              </a:ext>
            </a:extLst>
          </p:cNvPr>
          <p:cNvSpPr>
            <a:spLocks noGrp="1"/>
          </p:cNvSpPr>
          <p:nvPr>
            <p:ph type="title"/>
          </p:nvPr>
        </p:nvSpPr>
        <p:spPr/>
        <p:txBody>
          <a:bodyPr/>
          <a:lstStyle/>
          <a:p>
            <a:r>
              <a:rPr lang="en-US" altLang="en-US" dirty="0"/>
              <a:t>Classes</a:t>
            </a:r>
            <a:endParaRPr lang="en-US" dirty="0"/>
          </a:p>
        </p:txBody>
      </p:sp>
      <p:sp>
        <p:nvSpPr>
          <p:cNvPr id="3" name="Content Placeholder 2">
            <a:extLst>
              <a:ext uri="{FF2B5EF4-FFF2-40B4-BE49-F238E27FC236}">
                <a16:creationId xmlns:a16="http://schemas.microsoft.com/office/drawing/2014/main" xmlns="" id="{097866DA-A3BB-694B-A6F8-E8CF4F82AFCE}"/>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xmlns="" id="{D20D3598-9413-5344-BEF4-4EA5AF522909}"/>
              </a:ext>
            </a:extLst>
          </p:cNvPr>
          <p:cNvSpPr>
            <a:spLocks noGrp="1"/>
          </p:cNvSpPr>
          <p:nvPr>
            <p:ph type="sldNum" sz="quarter" idx="12"/>
          </p:nvPr>
        </p:nvSpPr>
        <p:spPr>
          <a:xfrm>
            <a:off x="5603358" y="6406969"/>
            <a:ext cx="499729" cy="365125"/>
          </a:xfrm>
        </p:spPr>
        <p:txBody>
          <a:bodyPr/>
          <a:lstStyle/>
          <a:p>
            <a:fld id="{B547E0D5-C779-4B48-9D09-DC37D8A4644B}" type="slidenum">
              <a:rPr lang="id-ID" smtClean="0"/>
              <a:pPr/>
              <a:t>104</a:t>
            </a:fld>
            <a:endParaRPr lang="id-ID" dirty="0"/>
          </a:p>
        </p:txBody>
      </p:sp>
      <p:sp>
        <p:nvSpPr>
          <p:cNvPr id="5" name="Rectangle 3">
            <a:extLst>
              <a:ext uri="{FF2B5EF4-FFF2-40B4-BE49-F238E27FC236}">
                <a16:creationId xmlns:a16="http://schemas.microsoft.com/office/drawing/2014/main" xmlns="" id="{90F0AE67-0F5F-F24F-AF4C-F80D20657DB8}"/>
              </a:ext>
            </a:extLst>
          </p:cNvPr>
          <p:cNvSpPr txBox="1">
            <a:spLocks noChangeArrowheads="1"/>
          </p:cNvSpPr>
          <p:nvPr/>
        </p:nvSpPr>
        <p:spPr>
          <a:xfrm>
            <a:off x="990600" y="1219200"/>
            <a:ext cx="7924800" cy="4953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t>A class can contain data declarations and method declarations</a:t>
            </a:r>
            <a:endParaRPr lang="en-US" altLang="en-US" dirty="0"/>
          </a:p>
        </p:txBody>
      </p:sp>
      <p:grpSp>
        <p:nvGrpSpPr>
          <p:cNvPr id="6" name="Group 16">
            <a:extLst>
              <a:ext uri="{FF2B5EF4-FFF2-40B4-BE49-F238E27FC236}">
                <a16:creationId xmlns:a16="http://schemas.microsoft.com/office/drawing/2014/main" xmlns="" id="{E9D5B8C9-EA2E-3849-96DD-57BD7A126BDC}"/>
              </a:ext>
            </a:extLst>
          </p:cNvPr>
          <p:cNvGrpSpPr>
            <a:grpSpLocks/>
          </p:cNvGrpSpPr>
          <p:nvPr/>
        </p:nvGrpSpPr>
        <p:grpSpPr bwMode="auto">
          <a:xfrm>
            <a:off x="1752600" y="2286000"/>
            <a:ext cx="2971800" cy="3810000"/>
            <a:chOff x="864" y="1488"/>
            <a:chExt cx="1872" cy="2400"/>
          </a:xfrm>
        </p:grpSpPr>
        <p:sp>
          <p:nvSpPr>
            <p:cNvPr id="7" name="AutoShape 5">
              <a:extLst>
                <a:ext uri="{FF2B5EF4-FFF2-40B4-BE49-F238E27FC236}">
                  <a16:creationId xmlns:a16="http://schemas.microsoft.com/office/drawing/2014/main" xmlns="" id="{CF88DAA9-E780-CB43-86D7-22756D1CFC79}"/>
                </a:ext>
              </a:extLst>
            </p:cNvPr>
            <p:cNvSpPr>
              <a:spLocks noChangeArrowheads="1"/>
            </p:cNvSpPr>
            <p:nvPr/>
          </p:nvSpPr>
          <p:spPr bwMode="auto">
            <a:xfrm>
              <a:off x="864" y="1488"/>
              <a:ext cx="1872" cy="2400"/>
            </a:xfrm>
            <a:prstGeom prst="flowChartAlternateProcess">
              <a:avLst/>
            </a:prstGeom>
            <a:solidFill>
              <a:srgbClr val="F5E985"/>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6">
              <a:extLst>
                <a:ext uri="{FF2B5EF4-FFF2-40B4-BE49-F238E27FC236}">
                  <a16:creationId xmlns:a16="http://schemas.microsoft.com/office/drawing/2014/main" xmlns="" id="{BA0DF74D-5014-A146-BF80-AFB141F6C984}"/>
                </a:ext>
              </a:extLst>
            </p:cNvPr>
            <p:cNvSpPr>
              <a:spLocks noChangeArrowheads="1"/>
            </p:cNvSpPr>
            <p:nvPr/>
          </p:nvSpPr>
          <p:spPr bwMode="auto">
            <a:xfrm>
              <a:off x="1056" y="2160"/>
              <a:ext cx="1104" cy="480"/>
            </a:xfrm>
            <a:prstGeom prst="rect">
              <a:avLst/>
            </a:prstGeom>
            <a:solidFill>
              <a:schemeClr val="accent1"/>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7">
              <a:extLst>
                <a:ext uri="{FF2B5EF4-FFF2-40B4-BE49-F238E27FC236}">
                  <a16:creationId xmlns:a16="http://schemas.microsoft.com/office/drawing/2014/main" xmlns="" id="{6D13E67B-4319-1043-B827-3D504480326D}"/>
                </a:ext>
              </a:extLst>
            </p:cNvPr>
            <p:cNvSpPr>
              <a:spLocks noChangeArrowheads="1"/>
            </p:cNvSpPr>
            <p:nvPr/>
          </p:nvSpPr>
          <p:spPr bwMode="auto">
            <a:xfrm>
              <a:off x="1056" y="2712"/>
              <a:ext cx="1104" cy="336"/>
            </a:xfrm>
            <a:prstGeom prst="rect">
              <a:avLst/>
            </a:prstGeom>
            <a:solidFill>
              <a:schemeClr val="accent1"/>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8">
              <a:extLst>
                <a:ext uri="{FF2B5EF4-FFF2-40B4-BE49-F238E27FC236}">
                  <a16:creationId xmlns:a16="http://schemas.microsoft.com/office/drawing/2014/main" xmlns="" id="{8E47AA6D-18F7-F749-AEE3-936E20813596}"/>
                </a:ext>
              </a:extLst>
            </p:cNvPr>
            <p:cNvSpPr>
              <a:spLocks noChangeArrowheads="1"/>
            </p:cNvSpPr>
            <p:nvPr/>
          </p:nvSpPr>
          <p:spPr bwMode="auto">
            <a:xfrm>
              <a:off x="1056" y="3120"/>
              <a:ext cx="1104" cy="576"/>
            </a:xfrm>
            <a:prstGeom prst="rect">
              <a:avLst/>
            </a:prstGeom>
            <a:solidFill>
              <a:schemeClr val="accent1"/>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9">
              <a:extLst>
                <a:ext uri="{FF2B5EF4-FFF2-40B4-BE49-F238E27FC236}">
                  <a16:creationId xmlns:a16="http://schemas.microsoft.com/office/drawing/2014/main" xmlns="" id="{5FA93AB5-1F22-974A-BE86-2A8010F49681}"/>
                </a:ext>
              </a:extLst>
            </p:cNvPr>
            <p:cNvSpPr txBox="1">
              <a:spLocks noChangeArrowheads="1"/>
            </p:cNvSpPr>
            <p:nvPr/>
          </p:nvSpPr>
          <p:spPr bwMode="auto">
            <a:xfrm>
              <a:off x="1008" y="1632"/>
              <a:ext cx="1578" cy="404"/>
            </a:xfrm>
            <a:prstGeom prst="rect">
              <a:avLst/>
            </a:prstGeom>
            <a:solidFill>
              <a:srgbClr val="F5E985"/>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800" b="1">
                  <a:latin typeface="Courier New" panose="02070309020205020404" pitchFamily="49" charset="0"/>
                </a:rPr>
                <a:t>int size, weight;</a:t>
              </a:r>
            </a:p>
            <a:p>
              <a:r>
                <a:rPr lang="en-US" altLang="en-US" sz="1800" b="1">
                  <a:latin typeface="Courier New" panose="02070309020205020404" pitchFamily="49" charset="0"/>
                </a:rPr>
                <a:t>char category;</a:t>
              </a:r>
              <a:endParaRPr lang="en-US" altLang="en-US">
                <a:latin typeface="Times New Roman" panose="02020603050405020304" pitchFamily="18" charset="0"/>
              </a:endParaRPr>
            </a:p>
          </p:txBody>
        </p:sp>
      </p:grpSp>
      <p:sp>
        <p:nvSpPr>
          <p:cNvPr id="12" name="Text Box 10">
            <a:extLst>
              <a:ext uri="{FF2B5EF4-FFF2-40B4-BE49-F238E27FC236}">
                <a16:creationId xmlns:a16="http://schemas.microsoft.com/office/drawing/2014/main" xmlns="" id="{12C2CA6B-C7FA-7447-821C-26F6D5B6EEE4}"/>
              </a:ext>
            </a:extLst>
          </p:cNvPr>
          <p:cNvSpPr txBox="1">
            <a:spLocks noChangeArrowheads="1"/>
          </p:cNvSpPr>
          <p:nvPr/>
        </p:nvSpPr>
        <p:spPr bwMode="auto">
          <a:xfrm>
            <a:off x="5684838" y="2589213"/>
            <a:ext cx="2697162" cy="401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000" b="1">
                <a:solidFill>
                  <a:schemeClr val="hlink"/>
                </a:solidFill>
                <a:latin typeface="Verdana" panose="020B0604030504040204" pitchFamily="34" charset="0"/>
              </a:rPr>
              <a:t>Data declarations</a:t>
            </a:r>
            <a:endParaRPr lang="en-US" altLang="en-US">
              <a:solidFill>
                <a:schemeClr val="hlink"/>
              </a:solidFill>
              <a:latin typeface="Verdana" panose="020B0604030504040204" pitchFamily="34" charset="0"/>
            </a:endParaRPr>
          </a:p>
        </p:txBody>
      </p:sp>
      <p:sp>
        <p:nvSpPr>
          <p:cNvPr id="13" name="Text Box 11">
            <a:extLst>
              <a:ext uri="{FF2B5EF4-FFF2-40B4-BE49-F238E27FC236}">
                <a16:creationId xmlns:a16="http://schemas.microsoft.com/office/drawing/2014/main" xmlns="" id="{03CC94F2-DF8A-574A-B610-6CEFFB87A064}"/>
              </a:ext>
            </a:extLst>
          </p:cNvPr>
          <p:cNvSpPr txBox="1">
            <a:spLocks noChangeArrowheads="1"/>
          </p:cNvSpPr>
          <p:nvPr/>
        </p:nvSpPr>
        <p:spPr bwMode="auto">
          <a:xfrm>
            <a:off x="5257800" y="4341813"/>
            <a:ext cx="3089275" cy="401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000" b="1">
                <a:solidFill>
                  <a:schemeClr val="hlink"/>
                </a:solidFill>
                <a:latin typeface="Verdana" panose="020B0604030504040204" pitchFamily="34" charset="0"/>
              </a:rPr>
              <a:t>Method declarations</a:t>
            </a:r>
            <a:endParaRPr lang="en-US" altLang="en-US">
              <a:solidFill>
                <a:schemeClr val="hlink"/>
              </a:solidFill>
              <a:latin typeface="Verdana" panose="020B0604030504040204" pitchFamily="34" charset="0"/>
            </a:endParaRPr>
          </a:p>
        </p:txBody>
      </p:sp>
      <p:sp>
        <p:nvSpPr>
          <p:cNvPr id="14" name="Line 12">
            <a:extLst>
              <a:ext uri="{FF2B5EF4-FFF2-40B4-BE49-F238E27FC236}">
                <a16:creationId xmlns:a16="http://schemas.microsoft.com/office/drawing/2014/main" xmlns="" id="{FF70C83B-9012-0A40-9137-603253C8DA0A}"/>
              </a:ext>
            </a:extLst>
          </p:cNvPr>
          <p:cNvSpPr>
            <a:spLocks noChangeShapeType="1"/>
          </p:cNvSpPr>
          <p:nvPr/>
        </p:nvSpPr>
        <p:spPr bwMode="auto">
          <a:xfrm flipH="1">
            <a:off x="4419600" y="2819400"/>
            <a:ext cx="1295400" cy="0"/>
          </a:xfrm>
          <a:prstGeom prst="line">
            <a:avLst/>
          </a:prstGeom>
          <a:noFill/>
          <a:ln w="31750">
            <a:solidFill>
              <a:srgbClr val="FF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5" name="Group 13">
            <a:extLst>
              <a:ext uri="{FF2B5EF4-FFF2-40B4-BE49-F238E27FC236}">
                <a16:creationId xmlns:a16="http://schemas.microsoft.com/office/drawing/2014/main" xmlns="" id="{3188D37E-0C93-7745-B168-F6C1E6F13581}"/>
              </a:ext>
            </a:extLst>
          </p:cNvPr>
          <p:cNvGrpSpPr>
            <a:grpSpLocks/>
          </p:cNvGrpSpPr>
          <p:nvPr/>
        </p:nvGrpSpPr>
        <p:grpSpPr bwMode="auto">
          <a:xfrm>
            <a:off x="3962400" y="3352800"/>
            <a:ext cx="1143000" cy="2438400"/>
            <a:chOff x="2256" y="2064"/>
            <a:chExt cx="960" cy="1536"/>
          </a:xfrm>
        </p:grpSpPr>
        <p:sp>
          <p:nvSpPr>
            <p:cNvPr id="16" name="AutoShape 14">
              <a:extLst>
                <a:ext uri="{FF2B5EF4-FFF2-40B4-BE49-F238E27FC236}">
                  <a16:creationId xmlns:a16="http://schemas.microsoft.com/office/drawing/2014/main" xmlns="" id="{F04F9074-89D7-3547-B026-AA5C3A5250FD}"/>
                </a:ext>
              </a:extLst>
            </p:cNvPr>
            <p:cNvSpPr>
              <a:spLocks/>
            </p:cNvSpPr>
            <p:nvPr/>
          </p:nvSpPr>
          <p:spPr bwMode="auto">
            <a:xfrm>
              <a:off x="2256" y="2064"/>
              <a:ext cx="528" cy="1536"/>
            </a:xfrm>
            <a:prstGeom prst="rightBrace">
              <a:avLst>
                <a:gd name="adj1" fmla="val 24242"/>
                <a:gd name="adj2" fmla="val 50000"/>
              </a:avLst>
            </a:prstGeom>
            <a:noFill/>
            <a:ln w="31750">
              <a:solidFill>
                <a:srgbClr val="FF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5">
              <a:extLst>
                <a:ext uri="{FF2B5EF4-FFF2-40B4-BE49-F238E27FC236}">
                  <a16:creationId xmlns:a16="http://schemas.microsoft.com/office/drawing/2014/main" xmlns="" id="{6FB1C216-697A-3543-89ED-8FB5D5310A6C}"/>
                </a:ext>
              </a:extLst>
            </p:cNvPr>
            <p:cNvSpPr>
              <a:spLocks noChangeShapeType="1"/>
            </p:cNvSpPr>
            <p:nvPr/>
          </p:nvSpPr>
          <p:spPr bwMode="auto">
            <a:xfrm flipH="1">
              <a:off x="2784" y="2832"/>
              <a:ext cx="432" cy="0"/>
            </a:xfrm>
            <a:prstGeom prst="line">
              <a:avLst/>
            </a:prstGeom>
            <a:noFill/>
            <a:ln w="317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74903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500"/>
                                        <p:tgtEl>
                                          <p:spTgt spid="12"/>
                                        </p:tgtEl>
                                      </p:cBhvr>
                                    </p:animEffect>
                                  </p:childTnLst>
                                </p:cTn>
                              </p:par>
                            </p:childTnLst>
                          </p:cTn>
                        </p:par>
                        <p:par>
                          <p:cTn id="19" fill="hold">
                            <p:stCondLst>
                              <p:cond delay="500"/>
                            </p:stCondLst>
                            <p:childTnLst>
                              <p:par>
                                <p:cTn id="20" presetID="22" presetClass="entr" presetSubtype="2"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righ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
                                        <p:tgtEl>
                                          <p:spTgt spid="13"/>
                                        </p:tgtEl>
                                      </p:cBhvr>
                                    </p:animEffect>
                                  </p:childTnLst>
                                </p:cTn>
                              </p:par>
                            </p:childTnLst>
                          </p:cTn>
                        </p:par>
                        <p:par>
                          <p:cTn id="28" fill="hold">
                            <p:stCondLst>
                              <p:cond delay="500"/>
                            </p:stCondLst>
                            <p:childTnLst>
                              <p:par>
                                <p:cTn id="29" presetID="22" presetClass="entr" presetSubtype="2"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right)">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autoUpdateAnimBg="0"/>
      <p:bldP spid="12" grpId="0" autoUpdateAnimBg="0"/>
      <p:bldP spid="13"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75048C-9E98-8745-B3D5-AF7C66E99473}"/>
              </a:ext>
            </a:extLst>
          </p:cNvPr>
          <p:cNvSpPr>
            <a:spLocks noGrp="1"/>
          </p:cNvSpPr>
          <p:nvPr>
            <p:ph type="title"/>
          </p:nvPr>
        </p:nvSpPr>
        <p:spPr/>
        <p:txBody>
          <a:bodyPr/>
          <a:lstStyle/>
          <a:p>
            <a:r>
              <a:rPr lang="en-US" altLang="en-US" dirty="0"/>
              <a:t>Classes</a:t>
            </a:r>
            <a:endParaRPr lang="en-US" dirty="0"/>
          </a:p>
        </p:txBody>
      </p:sp>
      <p:sp>
        <p:nvSpPr>
          <p:cNvPr id="3" name="Content Placeholder 2">
            <a:extLst>
              <a:ext uri="{FF2B5EF4-FFF2-40B4-BE49-F238E27FC236}">
                <a16:creationId xmlns:a16="http://schemas.microsoft.com/office/drawing/2014/main" xmlns="" id="{57B537ED-6AF1-264F-9CBF-BD5A018E89DD}"/>
              </a:ext>
            </a:extLst>
          </p:cNvPr>
          <p:cNvSpPr>
            <a:spLocks noGrp="1"/>
          </p:cNvSpPr>
          <p:nvPr>
            <p:ph idx="1"/>
          </p:nvPr>
        </p:nvSpPr>
        <p:spPr/>
        <p:txBody>
          <a:bodyPr/>
          <a:lstStyle/>
          <a:p>
            <a:pPr>
              <a:spcBef>
                <a:spcPct val="70000"/>
              </a:spcBef>
            </a:pPr>
            <a:r>
              <a:rPr lang="en-US" altLang="en-US" dirty="0"/>
              <a:t>The values of the data define the state of an object created from the class</a:t>
            </a:r>
          </a:p>
          <a:p>
            <a:pPr>
              <a:spcBef>
                <a:spcPct val="70000"/>
              </a:spcBef>
            </a:pPr>
            <a:r>
              <a:rPr lang="en-US" altLang="en-US" dirty="0"/>
              <a:t>The functionality of the methods define the behaviors of the object</a:t>
            </a:r>
          </a:p>
          <a:p>
            <a:pPr>
              <a:spcBef>
                <a:spcPct val="70000"/>
              </a:spcBef>
            </a:pPr>
            <a:r>
              <a:rPr lang="en-US" altLang="en-US" dirty="0"/>
              <a:t>For our </a:t>
            </a:r>
            <a:r>
              <a:rPr lang="en-US" altLang="en-US" dirty="0">
                <a:latin typeface="Courier New" panose="02070309020205020404" pitchFamily="49" charset="0"/>
              </a:rPr>
              <a:t>Die</a:t>
            </a:r>
            <a:r>
              <a:rPr lang="en-US" altLang="en-US" dirty="0"/>
              <a:t> class, we might declare an integer that represents the current value showing on the face</a:t>
            </a:r>
          </a:p>
          <a:p>
            <a:pPr>
              <a:spcBef>
                <a:spcPct val="70000"/>
              </a:spcBef>
            </a:pPr>
            <a:r>
              <a:rPr lang="en-US" altLang="en-US" dirty="0"/>
              <a:t>One of the methods would “roll” the die by setting that value to a random number between one and six</a:t>
            </a:r>
            <a:endParaRPr lang="en-US" dirty="0"/>
          </a:p>
        </p:txBody>
      </p:sp>
      <p:sp>
        <p:nvSpPr>
          <p:cNvPr id="4" name="Slide Number Placeholder 3">
            <a:extLst>
              <a:ext uri="{FF2B5EF4-FFF2-40B4-BE49-F238E27FC236}">
                <a16:creationId xmlns:a16="http://schemas.microsoft.com/office/drawing/2014/main" xmlns="" id="{8B545CD2-6325-204F-9819-D3AE1DFD3EA9}"/>
              </a:ext>
            </a:extLst>
          </p:cNvPr>
          <p:cNvSpPr>
            <a:spLocks noGrp="1"/>
          </p:cNvSpPr>
          <p:nvPr>
            <p:ph type="sldNum" sz="quarter" idx="12"/>
          </p:nvPr>
        </p:nvSpPr>
        <p:spPr>
          <a:xfrm>
            <a:off x="5679441" y="6406969"/>
            <a:ext cx="444912" cy="365125"/>
          </a:xfrm>
        </p:spPr>
        <p:txBody>
          <a:bodyPr/>
          <a:lstStyle/>
          <a:p>
            <a:fld id="{B547E0D5-C779-4B48-9D09-DC37D8A4644B}" type="slidenum">
              <a:rPr lang="id-ID" smtClean="0"/>
              <a:pPr/>
              <a:t>105</a:t>
            </a:fld>
            <a:endParaRPr lang="id-ID" dirty="0"/>
          </a:p>
        </p:txBody>
      </p:sp>
    </p:spTree>
    <p:extLst>
      <p:ext uri="{BB962C8B-B14F-4D97-AF65-F5344CB8AC3E}">
        <p14:creationId xmlns:p14="http://schemas.microsoft.com/office/powerpoint/2010/main" val="7431254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C970C6-008E-D247-979F-3982923C94AA}"/>
              </a:ext>
            </a:extLst>
          </p:cNvPr>
          <p:cNvSpPr>
            <a:spLocks noGrp="1"/>
          </p:cNvSpPr>
          <p:nvPr>
            <p:ph type="title"/>
          </p:nvPr>
        </p:nvSpPr>
        <p:spPr/>
        <p:txBody>
          <a:bodyPr/>
          <a:lstStyle/>
          <a:p>
            <a:r>
              <a:rPr lang="en-US" altLang="en-US" dirty="0"/>
              <a:t>Classes</a:t>
            </a:r>
            <a:endParaRPr lang="en-US" dirty="0"/>
          </a:p>
        </p:txBody>
      </p:sp>
      <p:sp>
        <p:nvSpPr>
          <p:cNvPr id="3" name="Content Placeholder 2">
            <a:extLst>
              <a:ext uri="{FF2B5EF4-FFF2-40B4-BE49-F238E27FC236}">
                <a16:creationId xmlns:a16="http://schemas.microsoft.com/office/drawing/2014/main" xmlns="" id="{26AA7A96-0D92-764C-9071-B37501CF68A4}"/>
              </a:ext>
            </a:extLst>
          </p:cNvPr>
          <p:cNvSpPr>
            <a:spLocks noGrp="1"/>
          </p:cNvSpPr>
          <p:nvPr>
            <p:ph idx="1"/>
          </p:nvPr>
        </p:nvSpPr>
        <p:spPr/>
        <p:txBody>
          <a:bodyPr/>
          <a:lstStyle/>
          <a:p>
            <a:pPr>
              <a:spcBef>
                <a:spcPct val="70000"/>
              </a:spcBef>
            </a:pPr>
            <a:r>
              <a:rPr lang="en-US" altLang="en-US" dirty="0"/>
              <a:t>We’ll want to design the </a:t>
            </a:r>
            <a:r>
              <a:rPr lang="en-US" altLang="en-US" dirty="0">
                <a:latin typeface="Courier New" panose="02070309020205020404" pitchFamily="49" charset="0"/>
              </a:rPr>
              <a:t>Die</a:t>
            </a:r>
            <a:r>
              <a:rPr lang="en-US" altLang="en-US" dirty="0"/>
              <a:t> class with other data and methods to make it a versatile and reusable resource</a:t>
            </a:r>
          </a:p>
          <a:p>
            <a:pPr>
              <a:spcBef>
                <a:spcPct val="70000"/>
              </a:spcBef>
            </a:pPr>
            <a:r>
              <a:rPr lang="en-US" altLang="en-US" dirty="0"/>
              <a:t>Any given program will not necessarily use all aspects of a given class</a:t>
            </a:r>
          </a:p>
          <a:p>
            <a:pPr>
              <a:spcBef>
                <a:spcPct val="70000"/>
              </a:spcBef>
            </a:pPr>
            <a:r>
              <a:rPr lang="en-US" altLang="en-US" dirty="0"/>
              <a:t>See </a:t>
            </a:r>
            <a:r>
              <a:rPr lang="en-US" altLang="en-US" dirty="0">
                <a:hlinkClick r:id="rId2" action="ppaction://hlinkfile"/>
              </a:rPr>
              <a:t>RollingDice.java</a:t>
            </a:r>
            <a:endParaRPr lang="en-US" altLang="en-US" dirty="0"/>
          </a:p>
          <a:p>
            <a:r>
              <a:rPr lang="en-US" altLang="en-US" dirty="0"/>
              <a:t>See </a:t>
            </a:r>
            <a:r>
              <a:rPr lang="en-US" altLang="en-US" dirty="0">
                <a:hlinkClick r:id="rId3" action="ppaction://hlinkfile"/>
              </a:rPr>
              <a:t>Die.java</a:t>
            </a:r>
            <a:endParaRPr lang="en-US" dirty="0"/>
          </a:p>
        </p:txBody>
      </p:sp>
      <p:sp>
        <p:nvSpPr>
          <p:cNvPr id="4" name="Slide Number Placeholder 3">
            <a:extLst>
              <a:ext uri="{FF2B5EF4-FFF2-40B4-BE49-F238E27FC236}">
                <a16:creationId xmlns:a16="http://schemas.microsoft.com/office/drawing/2014/main" xmlns="" id="{0BCA7F85-86A9-3F4E-82F3-0B71C153E5DA}"/>
              </a:ext>
            </a:extLst>
          </p:cNvPr>
          <p:cNvSpPr>
            <a:spLocks noGrp="1"/>
          </p:cNvSpPr>
          <p:nvPr>
            <p:ph type="sldNum" sz="quarter" idx="12"/>
          </p:nvPr>
        </p:nvSpPr>
        <p:spPr>
          <a:xfrm>
            <a:off x="5603358" y="6406969"/>
            <a:ext cx="520995" cy="365125"/>
          </a:xfrm>
        </p:spPr>
        <p:txBody>
          <a:bodyPr/>
          <a:lstStyle/>
          <a:p>
            <a:fld id="{B547E0D5-C779-4B48-9D09-DC37D8A4644B}" type="slidenum">
              <a:rPr lang="id-ID" smtClean="0"/>
              <a:pPr/>
              <a:t>106</a:t>
            </a:fld>
            <a:endParaRPr lang="id-ID" dirty="0"/>
          </a:p>
        </p:txBody>
      </p:sp>
    </p:spTree>
    <p:extLst>
      <p:ext uri="{BB962C8B-B14F-4D97-AF65-F5344CB8AC3E}">
        <p14:creationId xmlns:p14="http://schemas.microsoft.com/office/powerpoint/2010/main" val="335080477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70F5A-409A-CF4A-B4A2-D8A60ADB3688}"/>
              </a:ext>
            </a:extLst>
          </p:cNvPr>
          <p:cNvSpPr>
            <a:spLocks noGrp="1"/>
          </p:cNvSpPr>
          <p:nvPr>
            <p:ph type="title"/>
          </p:nvPr>
        </p:nvSpPr>
        <p:spPr/>
        <p:txBody>
          <a:bodyPr/>
          <a:lstStyle/>
          <a:p>
            <a:r>
              <a:rPr lang="en-US" altLang="en-US" dirty="0" err="1"/>
              <a:t>RollingDice.java</a:t>
            </a:r>
            <a:endParaRPr lang="en-US" dirty="0"/>
          </a:p>
        </p:txBody>
      </p:sp>
      <p:sp>
        <p:nvSpPr>
          <p:cNvPr id="3" name="Content Placeholder 2">
            <a:extLst>
              <a:ext uri="{FF2B5EF4-FFF2-40B4-BE49-F238E27FC236}">
                <a16:creationId xmlns:a16="http://schemas.microsoft.com/office/drawing/2014/main" xmlns="" id="{1CB33392-FF26-0F41-B743-DDB36B90928B}"/>
              </a:ext>
            </a:extLst>
          </p:cNvPr>
          <p:cNvSpPr>
            <a:spLocks noGrp="1"/>
          </p:cNvSpPr>
          <p:nvPr>
            <p:ph idx="1"/>
          </p:nvPr>
        </p:nvSpPr>
        <p:spPr/>
        <p:txBody>
          <a:bodyPr>
            <a:normAutofit fontScale="25000" lnSpcReduction="20000"/>
          </a:bodyPr>
          <a:lstStyle/>
          <a:p>
            <a:pPr>
              <a:lnSpc>
                <a:spcPct val="80000"/>
              </a:lnSpc>
              <a:buFontTx/>
              <a:buNone/>
            </a:pPr>
            <a:r>
              <a:rPr lang="en-US" altLang="en-US" dirty="0">
                <a:solidFill>
                  <a:srgbClr val="800080"/>
                </a:solidFill>
                <a:latin typeface="Courier New" panose="02070309020205020404" pitchFamily="49" charset="0"/>
              </a:rPr>
              <a:t>public class</a:t>
            </a:r>
            <a:r>
              <a:rPr lang="en-US" altLang="en-US" dirty="0">
                <a:latin typeface="Courier New" panose="02070309020205020404" pitchFamily="49" charset="0"/>
              </a:rPr>
              <a:t> </a:t>
            </a:r>
            <a:r>
              <a:rPr lang="en-US" altLang="en-US" dirty="0" err="1">
                <a:latin typeface="Courier New" panose="02070309020205020404" pitchFamily="49" charset="0"/>
              </a:rPr>
              <a:t>RollingDice</a:t>
            </a:r>
            <a:endParaRPr lang="en-US" altLang="en-US" dirty="0">
              <a:latin typeface="Courier New" panose="02070309020205020404" pitchFamily="49" charset="0"/>
            </a:endParaRPr>
          </a:p>
          <a:p>
            <a:pPr>
              <a:lnSpc>
                <a:spcPct val="80000"/>
              </a:lnSpc>
              <a:buFontTx/>
              <a:buNone/>
            </a:pPr>
            <a:r>
              <a:rPr lang="en-US" altLang="en-US" dirty="0">
                <a:latin typeface="Courier New" panose="02070309020205020404" pitchFamily="49" charset="0"/>
              </a:rPr>
              <a:t>{</a:t>
            </a:r>
          </a:p>
          <a:p>
            <a:pPr>
              <a:lnSpc>
                <a:spcPct val="80000"/>
              </a:lnSpc>
              <a:buFontTx/>
              <a:buNone/>
            </a:pPr>
            <a:r>
              <a:rPr lang="en-US" altLang="en-US" dirty="0">
                <a:latin typeface="Courier New" panose="02070309020205020404" pitchFamily="49" charset="0"/>
              </a:rPr>
              <a:t>   </a:t>
            </a:r>
            <a:r>
              <a:rPr lang="en-US" altLang="en-US" dirty="0">
                <a:solidFill>
                  <a:schemeClr val="accent2"/>
                </a:solidFill>
                <a:latin typeface="Courier New" panose="02070309020205020404" pitchFamily="49" charset="0"/>
              </a:rPr>
              <a:t>//----------------------------------------------------------</a:t>
            </a:r>
          </a:p>
          <a:p>
            <a:pPr>
              <a:lnSpc>
                <a:spcPct val="80000"/>
              </a:lnSpc>
              <a:buFontTx/>
              <a:buNone/>
            </a:pPr>
            <a:r>
              <a:rPr lang="en-US" altLang="en-US" dirty="0">
                <a:solidFill>
                  <a:schemeClr val="accent2"/>
                </a:solidFill>
                <a:latin typeface="Courier New" panose="02070309020205020404" pitchFamily="49" charset="0"/>
              </a:rPr>
              <a:t>   //  Creates two Die objects and rolls them several times.</a:t>
            </a:r>
          </a:p>
          <a:p>
            <a:pPr>
              <a:lnSpc>
                <a:spcPct val="80000"/>
              </a:lnSpc>
              <a:buFontTx/>
              <a:buNone/>
            </a:pPr>
            <a:r>
              <a:rPr lang="en-US" altLang="en-US" dirty="0">
                <a:solidFill>
                  <a:schemeClr val="accent2"/>
                </a:solidFill>
                <a:latin typeface="Courier New" panose="02070309020205020404" pitchFamily="49" charset="0"/>
              </a:rPr>
              <a:t>   //----------------------------------------------------------</a:t>
            </a:r>
          </a:p>
          <a:p>
            <a:pPr>
              <a:lnSpc>
                <a:spcPct val="80000"/>
              </a:lnSpc>
              <a:buFontTx/>
              <a:buNone/>
            </a:pPr>
            <a:r>
              <a:rPr lang="en-US" altLang="en-US" dirty="0">
                <a:latin typeface="Courier New" panose="02070309020205020404" pitchFamily="49" charset="0"/>
              </a:rPr>
              <a:t>   </a:t>
            </a:r>
            <a:r>
              <a:rPr lang="en-US" altLang="en-US" dirty="0">
                <a:solidFill>
                  <a:srgbClr val="800080"/>
                </a:solidFill>
                <a:latin typeface="Courier New" panose="02070309020205020404" pitchFamily="49" charset="0"/>
              </a:rPr>
              <a:t>public static void</a:t>
            </a:r>
            <a:r>
              <a:rPr lang="en-US" altLang="en-US" dirty="0">
                <a:latin typeface="Courier New" panose="02070309020205020404" pitchFamily="49" charset="0"/>
              </a:rPr>
              <a:t> main (String[] </a:t>
            </a:r>
            <a:r>
              <a:rPr lang="en-US" altLang="en-US" dirty="0" err="1">
                <a:latin typeface="Courier New" panose="02070309020205020404" pitchFamily="49" charset="0"/>
              </a:rPr>
              <a:t>args</a:t>
            </a:r>
            <a:r>
              <a:rPr lang="en-US" altLang="en-US" dirty="0">
                <a:latin typeface="Courier New" panose="02070309020205020404" pitchFamily="49" charset="0"/>
              </a:rPr>
              <a:t>)</a:t>
            </a:r>
          </a:p>
          <a:p>
            <a:pPr>
              <a:lnSpc>
                <a:spcPct val="80000"/>
              </a:lnSpc>
              <a:buFontTx/>
              <a:buNone/>
            </a:pPr>
            <a:r>
              <a:rPr lang="en-US" altLang="en-US" dirty="0">
                <a:latin typeface="Courier New" panose="02070309020205020404" pitchFamily="49" charset="0"/>
              </a:rPr>
              <a:t>   {</a:t>
            </a:r>
          </a:p>
          <a:p>
            <a:pPr>
              <a:lnSpc>
                <a:spcPct val="80000"/>
              </a:lnSpc>
              <a:buFontTx/>
              <a:buNone/>
            </a:pPr>
            <a:r>
              <a:rPr lang="en-US" altLang="en-US" dirty="0">
                <a:latin typeface="Courier New" panose="02070309020205020404" pitchFamily="49" charset="0"/>
              </a:rPr>
              <a:t>      Die die1, die2;</a:t>
            </a:r>
          </a:p>
          <a:p>
            <a:pPr>
              <a:lnSpc>
                <a:spcPct val="80000"/>
              </a:lnSpc>
              <a:buFontTx/>
              <a:buNone/>
            </a:pPr>
            <a:r>
              <a:rPr lang="en-US" altLang="en-US" dirty="0">
                <a:latin typeface="Courier New" panose="02070309020205020404" pitchFamily="49" charset="0"/>
              </a:rPr>
              <a:t>      </a:t>
            </a:r>
            <a:r>
              <a:rPr lang="en-US" altLang="en-US" dirty="0" err="1">
                <a:solidFill>
                  <a:srgbClr val="800080"/>
                </a:solidFill>
                <a:latin typeface="Courier New" panose="02070309020205020404" pitchFamily="49" charset="0"/>
              </a:rPr>
              <a:t>int</a:t>
            </a:r>
            <a:r>
              <a:rPr lang="en-US" altLang="en-US" dirty="0">
                <a:latin typeface="Courier New" panose="02070309020205020404" pitchFamily="49" charset="0"/>
              </a:rPr>
              <a:t> sum;</a:t>
            </a:r>
          </a:p>
          <a:p>
            <a:pPr>
              <a:lnSpc>
                <a:spcPct val="80000"/>
              </a:lnSpc>
              <a:buFontTx/>
              <a:buNone/>
            </a:pPr>
            <a:r>
              <a:rPr lang="en-US" altLang="en-US" dirty="0">
                <a:latin typeface="Courier New" panose="02070309020205020404" pitchFamily="49" charset="0"/>
              </a:rPr>
              <a:t>      die1 = </a:t>
            </a:r>
            <a:r>
              <a:rPr lang="en-US" altLang="en-US" dirty="0">
                <a:solidFill>
                  <a:srgbClr val="800080"/>
                </a:solidFill>
                <a:latin typeface="Courier New" panose="02070309020205020404" pitchFamily="49" charset="0"/>
              </a:rPr>
              <a:t>new</a:t>
            </a:r>
            <a:r>
              <a:rPr lang="en-US" altLang="en-US" dirty="0">
                <a:latin typeface="Courier New" panose="02070309020205020404" pitchFamily="49" charset="0"/>
              </a:rPr>
              <a:t> Die();</a:t>
            </a:r>
          </a:p>
          <a:p>
            <a:pPr>
              <a:lnSpc>
                <a:spcPct val="80000"/>
              </a:lnSpc>
              <a:buFontTx/>
              <a:buNone/>
            </a:pPr>
            <a:r>
              <a:rPr lang="en-US" altLang="en-US" dirty="0">
                <a:latin typeface="Courier New" panose="02070309020205020404" pitchFamily="49" charset="0"/>
              </a:rPr>
              <a:t>      die2 = </a:t>
            </a:r>
            <a:r>
              <a:rPr lang="en-US" altLang="en-US" dirty="0">
                <a:solidFill>
                  <a:srgbClr val="800080"/>
                </a:solidFill>
                <a:latin typeface="Courier New" panose="02070309020205020404" pitchFamily="49" charset="0"/>
              </a:rPr>
              <a:t>new</a:t>
            </a:r>
            <a:r>
              <a:rPr lang="en-US" altLang="en-US" dirty="0">
                <a:latin typeface="Courier New" panose="02070309020205020404" pitchFamily="49" charset="0"/>
              </a:rPr>
              <a:t> Die();</a:t>
            </a:r>
          </a:p>
          <a:p>
            <a:pPr>
              <a:lnSpc>
                <a:spcPct val="80000"/>
              </a:lnSpc>
              <a:buFontTx/>
              <a:buNone/>
            </a:pPr>
            <a:r>
              <a:rPr lang="en-US" altLang="en-US" dirty="0">
                <a:latin typeface="Courier New" panose="02070309020205020404" pitchFamily="49" charset="0"/>
              </a:rPr>
              <a:t>	  die1.roll();</a:t>
            </a:r>
          </a:p>
          <a:p>
            <a:pPr>
              <a:lnSpc>
                <a:spcPct val="80000"/>
              </a:lnSpc>
              <a:buFontTx/>
              <a:buNone/>
            </a:pPr>
            <a:r>
              <a:rPr lang="en-US" altLang="en-US" dirty="0">
                <a:latin typeface="Courier New" panose="02070309020205020404" pitchFamily="49" charset="0"/>
              </a:rPr>
              <a:t>      die2.roll();</a:t>
            </a:r>
          </a:p>
          <a:p>
            <a:pPr>
              <a:lnSpc>
                <a:spcPct val="80000"/>
              </a:lnSpc>
              <a:buFontTx/>
              <a:buNone/>
            </a:pPr>
            <a:r>
              <a:rPr lang="en-US" altLang="en-US" dirty="0">
                <a:latin typeface="Courier New" panose="02070309020205020404" pitchFamily="49" charset="0"/>
              </a:rPr>
              <a:t>      </a:t>
            </a:r>
            <a:r>
              <a:rPr lang="en-US" altLang="en-US" dirty="0" err="1">
                <a:latin typeface="Courier New" panose="02070309020205020404" pitchFamily="49" charset="0"/>
              </a:rPr>
              <a:t>System.out.println</a:t>
            </a:r>
            <a:r>
              <a:rPr lang="en-US" altLang="en-US" dirty="0">
                <a:latin typeface="Courier New" panose="02070309020205020404" pitchFamily="49" charset="0"/>
              </a:rPr>
              <a:t> (</a:t>
            </a:r>
            <a:r>
              <a:rPr lang="en-US" altLang="en-US" dirty="0">
                <a:solidFill>
                  <a:srgbClr val="009900"/>
                </a:solidFill>
                <a:latin typeface="Courier New" panose="02070309020205020404" pitchFamily="49" charset="0"/>
              </a:rPr>
              <a:t>"Die One: "</a:t>
            </a:r>
            <a:r>
              <a:rPr lang="en-US" altLang="en-US" dirty="0">
                <a:latin typeface="Courier New" panose="02070309020205020404" pitchFamily="49" charset="0"/>
              </a:rPr>
              <a:t> + die1 + </a:t>
            </a:r>
            <a:r>
              <a:rPr lang="en-US" altLang="en-US" dirty="0">
                <a:solidFill>
                  <a:srgbClr val="009900"/>
                </a:solidFill>
                <a:latin typeface="Courier New" panose="02070309020205020404" pitchFamily="49" charset="0"/>
              </a:rPr>
              <a:t>", Die Two: "</a:t>
            </a:r>
            <a:r>
              <a:rPr lang="en-US" altLang="en-US" dirty="0">
                <a:latin typeface="Courier New" panose="02070309020205020404" pitchFamily="49" charset="0"/>
              </a:rPr>
              <a:t> +die2);</a:t>
            </a:r>
          </a:p>
          <a:p>
            <a:pPr>
              <a:lnSpc>
                <a:spcPct val="80000"/>
              </a:lnSpc>
              <a:buFontTx/>
              <a:buNone/>
            </a:pPr>
            <a:endParaRPr lang="en-US" altLang="en-US" dirty="0">
              <a:latin typeface="Courier New" panose="02070309020205020404" pitchFamily="49" charset="0"/>
            </a:endParaRPr>
          </a:p>
          <a:p>
            <a:pPr>
              <a:lnSpc>
                <a:spcPct val="80000"/>
              </a:lnSpc>
              <a:buFontTx/>
              <a:buNone/>
            </a:pPr>
            <a:r>
              <a:rPr lang="en-US" altLang="en-US" dirty="0">
                <a:latin typeface="Courier New" panose="02070309020205020404" pitchFamily="49" charset="0"/>
              </a:rPr>
              <a:t>      die1.roll();</a:t>
            </a:r>
          </a:p>
          <a:p>
            <a:pPr>
              <a:lnSpc>
                <a:spcPct val="80000"/>
              </a:lnSpc>
              <a:buFontTx/>
              <a:buNone/>
            </a:pPr>
            <a:r>
              <a:rPr lang="en-US" altLang="en-US" dirty="0">
                <a:latin typeface="Courier New" panose="02070309020205020404" pitchFamily="49" charset="0"/>
              </a:rPr>
              <a:t>      die2.setFaceValue(4);</a:t>
            </a:r>
          </a:p>
          <a:p>
            <a:pPr>
              <a:lnSpc>
                <a:spcPct val="80000"/>
              </a:lnSpc>
              <a:buFontTx/>
              <a:buNone/>
            </a:pPr>
            <a:r>
              <a:rPr lang="en-US" altLang="en-US" dirty="0">
                <a:latin typeface="Courier New" panose="02070309020205020404" pitchFamily="49" charset="0"/>
              </a:rPr>
              <a:t>      </a:t>
            </a:r>
            <a:r>
              <a:rPr lang="en-US" altLang="en-US" dirty="0" err="1">
                <a:latin typeface="Courier New" panose="02070309020205020404" pitchFamily="49" charset="0"/>
              </a:rPr>
              <a:t>System.out.println</a:t>
            </a:r>
            <a:r>
              <a:rPr lang="en-US" altLang="en-US" dirty="0">
                <a:latin typeface="Courier New" panose="02070309020205020404" pitchFamily="49" charset="0"/>
              </a:rPr>
              <a:t> (</a:t>
            </a:r>
            <a:r>
              <a:rPr lang="en-US" altLang="en-US" dirty="0">
                <a:solidFill>
                  <a:srgbClr val="009900"/>
                </a:solidFill>
                <a:latin typeface="Courier New" panose="02070309020205020404" pitchFamily="49" charset="0"/>
              </a:rPr>
              <a:t>"Die One: "</a:t>
            </a:r>
            <a:r>
              <a:rPr lang="en-US" altLang="en-US" dirty="0">
                <a:latin typeface="Courier New" panose="02070309020205020404" pitchFamily="49" charset="0"/>
              </a:rPr>
              <a:t> + die1 + </a:t>
            </a:r>
            <a:r>
              <a:rPr lang="en-US" altLang="en-US" dirty="0">
                <a:solidFill>
                  <a:srgbClr val="009900"/>
                </a:solidFill>
                <a:latin typeface="Courier New" panose="02070309020205020404" pitchFamily="49" charset="0"/>
              </a:rPr>
              <a:t>", Die Two: "</a:t>
            </a:r>
            <a:r>
              <a:rPr lang="en-US" altLang="en-US" dirty="0">
                <a:latin typeface="Courier New" panose="02070309020205020404" pitchFamily="49" charset="0"/>
              </a:rPr>
              <a:t> +</a:t>
            </a:r>
          </a:p>
          <a:p>
            <a:pPr>
              <a:lnSpc>
                <a:spcPct val="80000"/>
              </a:lnSpc>
              <a:buFontTx/>
              <a:buNone/>
            </a:pPr>
            <a:r>
              <a:rPr lang="en-US" altLang="en-US" dirty="0">
                <a:latin typeface="Courier New" panose="02070309020205020404" pitchFamily="49" charset="0"/>
              </a:rPr>
              <a:t>                           die2);</a:t>
            </a:r>
          </a:p>
          <a:p>
            <a:pPr>
              <a:lnSpc>
                <a:spcPct val="80000"/>
              </a:lnSpc>
              <a:buFontTx/>
              <a:buNone/>
            </a:pPr>
            <a:endParaRPr lang="en-US" altLang="en-US" dirty="0">
              <a:latin typeface="Courier New" panose="02070309020205020404" pitchFamily="49" charset="0"/>
            </a:endParaRPr>
          </a:p>
          <a:p>
            <a:pPr>
              <a:lnSpc>
                <a:spcPct val="80000"/>
              </a:lnSpc>
              <a:buFontTx/>
              <a:buNone/>
            </a:pPr>
            <a:r>
              <a:rPr lang="en-US" altLang="en-US" dirty="0">
                <a:latin typeface="Courier New" panose="02070309020205020404" pitchFamily="49" charset="0"/>
              </a:rPr>
              <a:t>      sum = die1.getFaceValue() + die2.getFaceValue();</a:t>
            </a:r>
          </a:p>
          <a:p>
            <a:pPr>
              <a:lnSpc>
                <a:spcPct val="80000"/>
              </a:lnSpc>
              <a:buFontTx/>
              <a:buNone/>
            </a:pPr>
            <a:r>
              <a:rPr lang="en-US" altLang="en-US" dirty="0">
                <a:latin typeface="Courier New" panose="02070309020205020404" pitchFamily="49" charset="0"/>
              </a:rPr>
              <a:t>      </a:t>
            </a:r>
            <a:r>
              <a:rPr lang="en-US" altLang="en-US" dirty="0" err="1">
                <a:latin typeface="Courier New" panose="02070309020205020404" pitchFamily="49" charset="0"/>
              </a:rPr>
              <a:t>System.out.println</a:t>
            </a:r>
            <a:r>
              <a:rPr lang="en-US" altLang="en-US" dirty="0">
                <a:latin typeface="Courier New" panose="02070309020205020404" pitchFamily="49" charset="0"/>
              </a:rPr>
              <a:t> (</a:t>
            </a:r>
            <a:r>
              <a:rPr lang="en-US" altLang="en-US" dirty="0">
                <a:solidFill>
                  <a:srgbClr val="009900"/>
                </a:solidFill>
                <a:latin typeface="Courier New" panose="02070309020205020404" pitchFamily="49" charset="0"/>
              </a:rPr>
              <a:t>"Sum: "</a:t>
            </a:r>
            <a:r>
              <a:rPr lang="en-US" altLang="en-US" dirty="0">
                <a:latin typeface="Courier New" panose="02070309020205020404" pitchFamily="49" charset="0"/>
              </a:rPr>
              <a:t> + sum);</a:t>
            </a:r>
          </a:p>
          <a:p>
            <a:pPr>
              <a:lnSpc>
                <a:spcPct val="80000"/>
              </a:lnSpc>
              <a:buFontTx/>
              <a:buNone/>
            </a:pPr>
            <a:endParaRPr lang="en-US" altLang="en-US" dirty="0">
              <a:latin typeface="Courier New" panose="02070309020205020404" pitchFamily="49" charset="0"/>
            </a:endParaRPr>
          </a:p>
          <a:p>
            <a:pPr>
              <a:lnSpc>
                <a:spcPct val="80000"/>
              </a:lnSpc>
              <a:buFontTx/>
              <a:buNone/>
            </a:pPr>
            <a:r>
              <a:rPr lang="en-US" altLang="en-US" dirty="0">
                <a:latin typeface="Courier New" panose="02070309020205020404" pitchFamily="49" charset="0"/>
              </a:rPr>
              <a:t>      sum = die1.roll() + die2.roll();</a:t>
            </a:r>
          </a:p>
          <a:p>
            <a:pPr>
              <a:lnSpc>
                <a:spcPct val="80000"/>
              </a:lnSpc>
              <a:buFontTx/>
              <a:buNone/>
            </a:pPr>
            <a:r>
              <a:rPr lang="en-US" altLang="en-US" dirty="0">
                <a:latin typeface="Courier New" panose="02070309020205020404" pitchFamily="49" charset="0"/>
              </a:rPr>
              <a:t>      </a:t>
            </a:r>
            <a:r>
              <a:rPr lang="en-US" altLang="en-US" dirty="0" err="1">
                <a:latin typeface="Courier New" panose="02070309020205020404" pitchFamily="49" charset="0"/>
              </a:rPr>
              <a:t>System.out.println</a:t>
            </a:r>
            <a:r>
              <a:rPr lang="en-US" altLang="en-US" dirty="0">
                <a:latin typeface="Courier New" panose="02070309020205020404" pitchFamily="49" charset="0"/>
              </a:rPr>
              <a:t> (</a:t>
            </a:r>
            <a:r>
              <a:rPr lang="en-US" altLang="en-US" dirty="0">
                <a:solidFill>
                  <a:srgbClr val="009900"/>
                </a:solidFill>
                <a:latin typeface="Courier New" panose="02070309020205020404" pitchFamily="49" charset="0"/>
              </a:rPr>
              <a:t>"Die One: "</a:t>
            </a:r>
            <a:r>
              <a:rPr lang="en-US" altLang="en-US" dirty="0">
                <a:latin typeface="Courier New" panose="02070309020205020404" pitchFamily="49" charset="0"/>
              </a:rPr>
              <a:t> + die1 + </a:t>
            </a:r>
            <a:r>
              <a:rPr lang="en-US" altLang="en-US" dirty="0">
                <a:solidFill>
                  <a:srgbClr val="009900"/>
                </a:solidFill>
                <a:latin typeface="Courier New" panose="02070309020205020404" pitchFamily="49" charset="0"/>
              </a:rPr>
              <a:t>", Die Two: "</a:t>
            </a:r>
            <a:r>
              <a:rPr lang="en-US" altLang="en-US" dirty="0">
                <a:latin typeface="Courier New" panose="02070309020205020404" pitchFamily="49" charset="0"/>
              </a:rPr>
              <a:t> +die2);</a:t>
            </a:r>
          </a:p>
          <a:p>
            <a:pPr>
              <a:lnSpc>
                <a:spcPct val="80000"/>
              </a:lnSpc>
              <a:buFontTx/>
              <a:buNone/>
            </a:pPr>
            <a:r>
              <a:rPr lang="en-US" altLang="en-US" dirty="0">
                <a:latin typeface="Courier New" panose="02070309020205020404" pitchFamily="49" charset="0"/>
              </a:rPr>
              <a:t>      </a:t>
            </a:r>
            <a:r>
              <a:rPr lang="en-US" altLang="en-US" dirty="0" err="1">
                <a:latin typeface="Courier New" panose="02070309020205020404" pitchFamily="49" charset="0"/>
              </a:rPr>
              <a:t>System.out.println</a:t>
            </a:r>
            <a:r>
              <a:rPr lang="en-US" altLang="en-US" dirty="0">
                <a:latin typeface="Courier New" panose="02070309020205020404" pitchFamily="49" charset="0"/>
              </a:rPr>
              <a:t> (</a:t>
            </a:r>
            <a:r>
              <a:rPr lang="en-US" altLang="en-US" dirty="0">
                <a:solidFill>
                  <a:srgbClr val="009900"/>
                </a:solidFill>
                <a:latin typeface="Courier New" panose="02070309020205020404" pitchFamily="49" charset="0"/>
              </a:rPr>
              <a:t>"New sum: "</a:t>
            </a:r>
            <a:r>
              <a:rPr lang="en-US" altLang="en-US" dirty="0">
                <a:latin typeface="Courier New" panose="02070309020205020404" pitchFamily="49" charset="0"/>
              </a:rPr>
              <a:t> + sum);</a:t>
            </a:r>
          </a:p>
          <a:p>
            <a:pPr>
              <a:lnSpc>
                <a:spcPct val="80000"/>
              </a:lnSpc>
              <a:buFontTx/>
              <a:buNone/>
            </a:pPr>
            <a:r>
              <a:rPr lang="en-US" altLang="en-US" dirty="0">
                <a:latin typeface="Courier New" panose="02070309020205020404" pitchFamily="49" charset="0"/>
              </a:rPr>
              <a:t>   }</a:t>
            </a:r>
          </a:p>
          <a:p>
            <a:pPr>
              <a:lnSpc>
                <a:spcPct val="80000"/>
              </a:lnSpc>
              <a:buFontTx/>
              <a:buNone/>
            </a:pPr>
            <a:r>
              <a:rPr lang="en-US" altLang="en-US" dirty="0">
                <a:latin typeface="Courier New" panose="02070309020205020404" pitchFamily="49" charset="0"/>
              </a:rPr>
              <a:t>}</a:t>
            </a:r>
            <a:endParaRPr lang="en-US" dirty="0"/>
          </a:p>
        </p:txBody>
      </p:sp>
      <p:sp>
        <p:nvSpPr>
          <p:cNvPr id="4" name="Slide Number Placeholder 3">
            <a:extLst>
              <a:ext uri="{FF2B5EF4-FFF2-40B4-BE49-F238E27FC236}">
                <a16:creationId xmlns:a16="http://schemas.microsoft.com/office/drawing/2014/main" xmlns="" id="{CB3DEC55-3A9D-F943-A18A-BD6CEDA67F05}"/>
              </a:ext>
            </a:extLst>
          </p:cNvPr>
          <p:cNvSpPr>
            <a:spLocks noGrp="1"/>
          </p:cNvSpPr>
          <p:nvPr>
            <p:ph type="sldNum" sz="quarter" idx="12"/>
          </p:nvPr>
        </p:nvSpPr>
        <p:spPr>
          <a:xfrm>
            <a:off x="5679440" y="6406969"/>
            <a:ext cx="423647" cy="365125"/>
          </a:xfrm>
        </p:spPr>
        <p:txBody>
          <a:bodyPr/>
          <a:lstStyle/>
          <a:p>
            <a:fld id="{B547E0D5-C779-4B48-9D09-DC37D8A4644B}" type="slidenum">
              <a:rPr lang="id-ID" smtClean="0"/>
              <a:pPr/>
              <a:t>107</a:t>
            </a:fld>
            <a:endParaRPr lang="id-ID" dirty="0"/>
          </a:p>
        </p:txBody>
      </p:sp>
    </p:spTree>
    <p:extLst>
      <p:ext uri="{BB962C8B-B14F-4D97-AF65-F5344CB8AC3E}">
        <p14:creationId xmlns:p14="http://schemas.microsoft.com/office/powerpoint/2010/main" val="139206707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E373B-99DB-2141-99FE-4C3869B6AA54}"/>
              </a:ext>
            </a:extLst>
          </p:cNvPr>
          <p:cNvSpPr>
            <a:spLocks noGrp="1"/>
          </p:cNvSpPr>
          <p:nvPr>
            <p:ph type="title"/>
          </p:nvPr>
        </p:nvSpPr>
        <p:spPr/>
        <p:txBody>
          <a:bodyPr/>
          <a:lstStyle/>
          <a:p>
            <a:r>
              <a:rPr lang="en-US" altLang="en-US" dirty="0" err="1"/>
              <a:t>Die.java</a:t>
            </a:r>
            <a:endParaRPr lang="en-US" dirty="0"/>
          </a:p>
        </p:txBody>
      </p:sp>
      <p:sp>
        <p:nvSpPr>
          <p:cNvPr id="3" name="Content Placeholder 2">
            <a:extLst>
              <a:ext uri="{FF2B5EF4-FFF2-40B4-BE49-F238E27FC236}">
                <a16:creationId xmlns:a16="http://schemas.microsoft.com/office/drawing/2014/main" xmlns="" id="{6B1458BB-BC8D-B445-BF72-6D098E95C7A0}"/>
              </a:ext>
            </a:extLst>
          </p:cNvPr>
          <p:cNvSpPr>
            <a:spLocks noGrp="1"/>
          </p:cNvSpPr>
          <p:nvPr>
            <p:ph idx="1"/>
          </p:nvPr>
        </p:nvSpPr>
        <p:spPr/>
        <p:txBody>
          <a:bodyPr>
            <a:normAutofit fontScale="25000" lnSpcReduction="20000"/>
          </a:bodyPr>
          <a:lstStyle/>
          <a:p>
            <a:pPr>
              <a:lnSpc>
                <a:spcPct val="80000"/>
              </a:lnSpc>
              <a:buFontTx/>
              <a:buNone/>
            </a:pPr>
            <a:r>
              <a:rPr lang="en-US" altLang="en-US" dirty="0">
                <a:solidFill>
                  <a:srgbClr val="800080"/>
                </a:solidFill>
                <a:latin typeface="Courier New" panose="02070309020205020404" pitchFamily="49" charset="0"/>
              </a:rPr>
              <a:t>public class</a:t>
            </a:r>
            <a:r>
              <a:rPr lang="en-US" altLang="en-US" dirty="0">
                <a:latin typeface="Courier New" panose="02070309020205020404" pitchFamily="49" charset="0"/>
              </a:rPr>
              <a:t> Die</a:t>
            </a:r>
          </a:p>
          <a:p>
            <a:pPr>
              <a:lnSpc>
                <a:spcPct val="80000"/>
              </a:lnSpc>
              <a:buFontTx/>
              <a:buNone/>
            </a:pPr>
            <a:r>
              <a:rPr lang="en-US" altLang="en-US" dirty="0">
                <a:latin typeface="Courier New" panose="02070309020205020404" pitchFamily="49" charset="0"/>
              </a:rPr>
              <a:t>{</a:t>
            </a:r>
          </a:p>
          <a:p>
            <a:pPr>
              <a:lnSpc>
                <a:spcPct val="80000"/>
              </a:lnSpc>
              <a:buFontTx/>
              <a:buNone/>
            </a:pPr>
            <a:r>
              <a:rPr lang="en-US" altLang="en-US" dirty="0">
                <a:latin typeface="Courier New" panose="02070309020205020404" pitchFamily="49" charset="0"/>
              </a:rPr>
              <a:t>   </a:t>
            </a:r>
            <a:r>
              <a:rPr lang="en-US" altLang="en-US" dirty="0">
                <a:solidFill>
                  <a:srgbClr val="800080"/>
                </a:solidFill>
                <a:latin typeface="Courier New" panose="02070309020205020404" pitchFamily="49" charset="0"/>
              </a:rPr>
              <a:t>private final </a:t>
            </a:r>
            <a:r>
              <a:rPr lang="en-US" altLang="en-US" dirty="0" err="1">
                <a:solidFill>
                  <a:srgbClr val="800080"/>
                </a:solidFill>
                <a:latin typeface="Courier New" panose="02070309020205020404" pitchFamily="49" charset="0"/>
              </a:rPr>
              <a:t>int</a:t>
            </a:r>
            <a:r>
              <a:rPr lang="en-US" altLang="en-US" dirty="0">
                <a:latin typeface="Courier New" panose="02070309020205020404" pitchFamily="49" charset="0"/>
              </a:rPr>
              <a:t> MAX = 6;  </a:t>
            </a:r>
            <a:r>
              <a:rPr lang="en-US" altLang="en-US" dirty="0">
                <a:solidFill>
                  <a:schemeClr val="accent2"/>
                </a:solidFill>
                <a:latin typeface="Courier New" panose="02070309020205020404" pitchFamily="49" charset="0"/>
              </a:rPr>
              <a:t>// maximum face value</a:t>
            </a:r>
          </a:p>
          <a:p>
            <a:pPr>
              <a:lnSpc>
                <a:spcPct val="80000"/>
              </a:lnSpc>
              <a:buFontTx/>
              <a:buNone/>
            </a:pPr>
            <a:r>
              <a:rPr lang="en-US" altLang="en-US" dirty="0">
                <a:latin typeface="Courier New" panose="02070309020205020404" pitchFamily="49" charset="0"/>
              </a:rPr>
              <a:t>   </a:t>
            </a:r>
            <a:r>
              <a:rPr lang="en-US" altLang="en-US" dirty="0">
                <a:solidFill>
                  <a:srgbClr val="800080"/>
                </a:solidFill>
                <a:latin typeface="Courier New" panose="02070309020205020404" pitchFamily="49" charset="0"/>
              </a:rPr>
              <a:t>private </a:t>
            </a:r>
            <a:r>
              <a:rPr lang="en-US" altLang="en-US" dirty="0" err="1">
                <a:solidFill>
                  <a:srgbClr val="800080"/>
                </a:solidFill>
                <a:latin typeface="Courier New" panose="02070309020205020404" pitchFamily="49" charset="0"/>
              </a:rPr>
              <a:t>int</a:t>
            </a:r>
            <a:r>
              <a:rPr lang="en-US" altLang="en-US" dirty="0">
                <a:latin typeface="Courier New" panose="02070309020205020404" pitchFamily="49" charset="0"/>
              </a:rPr>
              <a:t> </a:t>
            </a:r>
            <a:r>
              <a:rPr lang="en-US" altLang="en-US" dirty="0" err="1">
                <a:latin typeface="Courier New" panose="02070309020205020404" pitchFamily="49" charset="0"/>
              </a:rPr>
              <a:t>faceValue</a:t>
            </a:r>
            <a:r>
              <a:rPr lang="en-US" altLang="en-US" dirty="0">
                <a:latin typeface="Courier New" panose="02070309020205020404" pitchFamily="49" charset="0"/>
              </a:rPr>
              <a:t>;  </a:t>
            </a:r>
            <a:r>
              <a:rPr lang="en-US" altLang="en-US" dirty="0">
                <a:solidFill>
                  <a:schemeClr val="accent2"/>
                </a:solidFill>
                <a:latin typeface="Courier New" panose="02070309020205020404" pitchFamily="49" charset="0"/>
              </a:rPr>
              <a:t>// current value showing on the die</a:t>
            </a:r>
          </a:p>
          <a:p>
            <a:pPr>
              <a:lnSpc>
                <a:spcPct val="80000"/>
              </a:lnSpc>
              <a:buFontTx/>
              <a:buNone/>
            </a:pPr>
            <a:r>
              <a:rPr lang="en-US" altLang="en-US" dirty="0">
                <a:solidFill>
                  <a:schemeClr val="accent2"/>
                </a:solidFill>
                <a:latin typeface="Courier New" panose="02070309020205020404" pitchFamily="49" charset="0"/>
              </a:rPr>
              <a:t>   //  Constructor: Sets the initial face value.</a:t>
            </a:r>
          </a:p>
          <a:p>
            <a:pPr>
              <a:lnSpc>
                <a:spcPct val="80000"/>
              </a:lnSpc>
              <a:buFontTx/>
              <a:buNone/>
            </a:pPr>
            <a:r>
              <a:rPr lang="en-US" altLang="en-US" dirty="0">
                <a:solidFill>
                  <a:srgbClr val="800080"/>
                </a:solidFill>
                <a:latin typeface="Courier New" panose="02070309020205020404" pitchFamily="49" charset="0"/>
              </a:rPr>
              <a:t>   public</a:t>
            </a:r>
            <a:r>
              <a:rPr lang="en-US" altLang="en-US" dirty="0">
                <a:latin typeface="Courier New" panose="02070309020205020404" pitchFamily="49" charset="0"/>
              </a:rPr>
              <a:t> Die() {</a:t>
            </a:r>
          </a:p>
          <a:p>
            <a:pPr>
              <a:lnSpc>
                <a:spcPct val="80000"/>
              </a:lnSpc>
              <a:buFontTx/>
              <a:buNone/>
            </a:pPr>
            <a:r>
              <a:rPr lang="en-US" altLang="en-US" dirty="0">
                <a:latin typeface="Courier New" panose="02070309020205020404" pitchFamily="49" charset="0"/>
              </a:rPr>
              <a:t>      </a:t>
            </a:r>
            <a:r>
              <a:rPr lang="en-US" altLang="en-US" dirty="0" err="1">
                <a:latin typeface="Courier New" panose="02070309020205020404" pitchFamily="49" charset="0"/>
              </a:rPr>
              <a:t>faceValue</a:t>
            </a:r>
            <a:r>
              <a:rPr lang="en-US" altLang="en-US" dirty="0">
                <a:latin typeface="Courier New" panose="02070309020205020404" pitchFamily="49" charset="0"/>
              </a:rPr>
              <a:t> = 1;</a:t>
            </a:r>
          </a:p>
          <a:p>
            <a:pPr>
              <a:lnSpc>
                <a:spcPct val="80000"/>
              </a:lnSpc>
              <a:buFontTx/>
              <a:buNone/>
            </a:pPr>
            <a:r>
              <a:rPr lang="en-US" altLang="en-US" dirty="0">
                <a:latin typeface="Courier New" panose="02070309020205020404" pitchFamily="49" charset="0"/>
              </a:rPr>
              <a:t>   }</a:t>
            </a:r>
            <a:endParaRPr lang="en-US" altLang="en-US" dirty="0">
              <a:solidFill>
                <a:schemeClr val="accent2"/>
              </a:solidFill>
              <a:latin typeface="Courier New" panose="02070309020205020404" pitchFamily="49" charset="0"/>
            </a:endParaRPr>
          </a:p>
          <a:p>
            <a:pPr>
              <a:lnSpc>
                <a:spcPct val="80000"/>
              </a:lnSpc>
              <a:buFontTx/>
              <a:buNone/>
            </a:pPr>
            <a:r>
              <a:rPr lang="en-US" altLang="en-US" dirty="0">
                <a:solidFill>
                  <a:schemeClr val="accent2"/>
                </a:solidFill>
                <a:latin typeface="Courier New" panose="02070309020205020404" pitchFamily="49" charset="0"/>
              </a:rPr>
              <a:t>   //  Rolls the die and returns the result.</a:t>
            </a:r>
          </a:p>
          <a:p>
            <a:pPr>
              <a:lnSpc>
                <a:spcPct val="80000"/>
              </a:lnSpc>
              <a:buFontTx/>
              <a:buNone/>
            </a:pPr>
            <a:r>
              <a:rPr lang="en-US" altLang="en-US" dirty="0">
                <a:solidFill>
                  <a:srgbClr val="800080"/>
                </a:solidFill>
                <a:latin typeface="Courier New" panose="02070309020205020404" pitchFamily="49" charset="0"/>
              </a:rPr>
              <a:t>    public </a:t>
            </a:r>
            <a:r>
              <a:rPr lang="en-US" altLang="en-US" dirty="0" err="1">
                <a:solidFill>
                  <a:srgbClr val="800080"/>
                </a:solidFill>
                <a:latin typeface="Courier New" panose="02070309020205020404" pitchFamily="49" charset="0"/>
              </a:rPr>
              <a:t>int</a:t>
            </a:r>
            <a:r>
              <a:rPr lang="en-US" altLang="en-US" dirty="0">
                <a:latin typeface="Courier New" panose="02070309020205020404" pitchFamily="49" charset="0"/>
              </a:rPr>
              <a:t> roll() {</a:t>
            </a:r>
          </a:p>
          <a:p>
            <a:pPr>
              <a:lnSpc>
                <a:spcPct val="80000"/>
              </a:lnSpc>
              <a:buFontTx/>
              <a:buNone/>
            </a:pPr>
            <a:r>
              <a:rPr lang="en-US" altLang="en-US" dirty="0">
                <a:latin typeface="Courier New" panose="02070309020205020404" pitchFamily="49" charset="0"/>
              </a:rPr>
              <a:t>      </a:t>
            </a:r>
            <a:r>
              <a:rPr lang="en-US" altLang="en-US" dirty="0" err="1">
                <a:latin typeface="Courier New" panose="02070309020205020404" pitchFamily="49" charset="0"/>
              </a:rPr>
              <a:t>faceValue</a:t>
            </a:r>
            <a:r>
              <a:rPr lang="en-US" altLang="en-US" dirty="0">
                <a:latin typeface="Courier New" panose="02070309020205020404" pitchFamily="49" charset="0"/>
              </a:rPr>
              <a:t> = (</a:t>
            </a:r>
            <a:r>
              <a:rPr lang="en-US" altLang="en-US" dirty="0" err="1">
                <a:solidFill>
                  <a:srgbClr val="800080"/>
                </a:solidFill>
                <a:latin typeface="Courier New" panose="02070309020205020404" pitchFamily="49" charset="0"/>
              </a:rPr>
              <a:t>int</a:t>
            </a:r>
            <a:r>
              <a:rPr lang="en-US" altLang="en-US" dirty="0">
                <a:latin typeface="Courier New" panose="02070309020205020404" pitchFamily="49" charset="0"/>
              </a:rPr>
              <a:t>)(</a:t>
            </a:r>
            <a:r>
              <a:rPr lang="en-US" altLang="en-US" dirty="0" err="1">
                <a:latin typeface="Courier New" panose="02070309020205020404" pitchFamily="49" charset="0"/>
              </a:rPr>
              <a:t>Math.random</a:t>
            </a:r>
            <a:r>
              <a:rPr lang="en-US" altLang="en-US" dirty="0">
                <a:latin typeface="Courier New" panose="02070309020205020404" pitchFamily="49" charset="0"/>
              </a:rPr>
              <a:t>() * MAX) + 1;</a:t>
            </a:r>
          </a:p>
          <a:p>
            <a:pPr>
              <a:lnSpc>
                <a:spcPct val="80000"/>
              </a:lnSpc>
              <a:buFontTx/>
              <a:buNone/>
            </a:pPr>
            <a:r>
              <a:rPr lang="en-US" altLang="en-US" dirty="0">
                <a:latin typeface="Courier New" panose="02070309020205020404" pitchFamily="49" charset="0"/>
              </a:rPr>
              <a:t>      </a:t>
            </a:r>
            <a:r>
              <a:rPr lang="en-US" altLang="en-US" dirty="0">
                <a:solidFill>
                  <a:srgbClr val="800080"/>
                </a:solidFill>
                <a:latin typeface="Courier New" panose="02070309020205020404" pitchFamily="49" charset="0"/>
              </a:rPr>
              <a:t>return</a:t>
            </a:r>
            <a:r>
              <a:rPr lang="en-US" altLang="en-US" dirty="0">
                <a:latin typeface="Courier New" panose="02070309020205020404" pitchFamily="49" charset="0"/>
              </a:rPr>
              <a:t> </a:t>
            </a:r>
            <a:r>
              <a:rPr lang="en-US" altLang="en-US" dirty="0" err="1">
                <a:latin typeface="Courier New" panose="02070309020205020404" pitchFamily="49" charset="0"/>
              </a:rPr>
              <a:t>faceValue</a:t>
            </a:r>
            <a:r>
              <a:rPr lang="en-US" altLang="en-US" dirty="0">
                <a:latin typeface="Courier New" panose="02070309020205020404" pitchFamily="49" charset="0"/>
              </a:rPr>
              <a:t>;</a:t>
            </a:r>
          </a:p>
          <a:p>
            <a:pPr>
              <a:lnSpc>
                <a:spcPct val="80000"/>
              </a:lnSpc>
              <a:buFontTx/>
              <a:buNone/>
            </a:pPr>
            <a:r>
              <a:rPr lang="en-US" altLang="en-US" dirty="0">
                <a:latin typeface="Courier New" panose="02070309020205020404" pitchFamily="49" charset="0"/>
              </a:rPr>
              <a:t>   }</a:t>
            </a:r>
          </a:p>
          <a:p>
            <a:pPr>
              <a:lnSpc>
                <a:spcPct val="80000"/>
              </a:lnSpc>
              <a:buFontTx/>
              <a:buNone/>
            </a:pPr>
            <a:r>
              <a:rPr lang="en-US" altLang="en-US" dirty="0">
                <a:solidFill>
                  <a:schemeClr val="accent2"/>
                </a:solidFill>
                <a:latin typeface="Courier New" panose="02070309020205020404" pitchFamily="49" charset="0"/>
              </a:rPr>
              <a:t>   //  Face value mutator.</a:t>
            </a:r>
          </a:p>
          <a:p>
            <a:pPr>
              <a:lnSpc>
                <a:spcPct val="80000"/>
              </a:lnSpc>
              <a:buFontTx/>
              <a:buNone/>
            </a:pPr>
            <a:r>
              <a:rPr lang="en-US" altLang="en-US" dirty="0">
                <a:solidFill>
                  <a:srgbClr val="800080"/>
                </a:solidFill>
                <a:latin typeface="Courier New" panose="02070309020205020404" pitchFamily="49" charset="0"/>
              </a:rPr>
              <a:t>   public void</a:t>
            </a:r>
            <a:r>
              <a:rPr lang="en-US" altLang="en-US" dirty="0">
                <a:latin typeface="Courier New" panose="02070309020205020404" pitchFamily="49" charset="0"/>
              </a:rPr>
              <a:t> </a:t>
            </a:r>
            <a:r>
              <a:rPr lang="en-US" altLang="en-US" dirty="0" err="1">
                <a:latin typeface="Courier New" panose="02070309020205020404" pitchFamily="49" charset="0"/>
              </a:rPr>
              <a:t>setFaceValue</a:t>
            </a:r>
            <a:r>
              <a:rPr lang="en-US" altLang="en-US" dirty="0">
                <a:latin typeface="Courier New" panose="02070309020205020404" pitchFamily="49" charset="0"/>
              </a:rPr>
              <a:t> (</a:t>
            </a:r>
            <a:r>
              <a:rPr lang="en-US" altLang="en-US" dirty="0" err="1">
                <a:solidFill>
                  <a:srgbClr val="800080"/>
                </a:solidFill>
                <a:latin typeface="Courier New" panose="02070309020205020404" pitchFamily="49" charset="0"/>
              </a:rPr>
              <a:t>int</a:t>
            </a:r>
            <a:r>
              <a:rPr lang="en-US" altLang="en-US" dirty="0">
                <a:latin typeface="Courier New" panose="02070309020205020404" pitchFamily="49" charset="0"/>
              </a:rPr>
              <a:t> value) {</a:t>
            </a:r>
          </a:p>
          <a:p>
            <a:pPr>
              <a:lnSpc>
                <a:spcPct val="80000"/>
              </a:lnSpc>
              <a:buFontTx/>
              <a:buNone/>
            </a:pPr>
            <a:r>
              <a:rPr lang="en-US" altLang="en-US" dirty="0">
                <a:latin typeface="Courier New" panose="02070309020205020404" pitchFamily="49" charset="0"/>
              </a:rPr>
              <a:t>      </a:t>
            </a:r>
            <a:r>
              <a:rPr lang="en-US" altLang="en-US" dirty="0" err="1">
                <a:latin typeface="Courier New" panose="02070309020205020404" pitchFamily="49" charset="0"/>
              </a:rPr>
              <a:t>faceValue</a:t>
            </a:r>
            <a:r>
              <a:rPr lang="en-US" altLang="en-US" dirty="0">
                <a:latin typeface="Courier New" panose="02070309020205020404" pitchFamily="49" charset="0"/>
              </a:rPr>
              <a:t> = value;</a:t>
            </a:r>
          </a:p>
          <a:p>
            <a:pPr>
              <a:lnSpc>
                <a:spcPct val="80000"/>
              </a:lnSpc>
              <a:buFontTx/>
              <a:buNone/>
            </a:pPr>
            <a:r>
              <a:rPr lang="en-US" altLang="en-US" dirty="0">
                <a:latin typeface="Courier New" panose="02070309020205020404" pitchFamily="49" charset="0"/>
              </a:rPr>
              <a:t>   }</a:t>
            </a:r>
          </a:p>
          <a:p>
            <a:pPr>
              <a:lnSpc>
                <a:spcPct val="80000"/>
              </a:lnSpc>
              <a:buFontTx/>
              <a:buNone/>
            </a:pPr>
            <a:r>
              <a:rPr lang="en-US" altLang="en-US" dirty="0">
                <a:solidFill>
                  <a:schemeClr val="accent2"/>
                </a:solidFill>
                <a:latin typeface="Courier New" panose="02070309020205020404" pitchFamily="49" charset="0"/>
              </a:rPr>
              <a:t>   //  Face value accessor.</a:t>
            </a:r>
          </a:p>
          <a:p>
            <a:pPr>
              <a:lnSpc>
                <a:spcPct val="80000"/>
              </a:lnSpc>
              <a:buFontTx/>
              <a:buNone/>
            </a:pPr>
            <a:r>
              <a:rPr lang="en-US" altLang="en-US" dirty="0">
                <a:latin typeface="Courier New" panose="02070309020205020404" pitchFamily="49" charset="0"/>
              </a:rPr>
              <a:t>   </a:t>
            </a:r>
            <a:r>
              <a:rPr lang="en-US" altLang="en-US" dirty="0">
                <a:solidFill>
                  <a:srgbClr val="800080"/>
                </a:solidFill>
                <a:latin typeface="Courier New" panose="02070309020205020404" pitchFamily="49" charset="0"/>
              </a:rPr>
              <a:t>public </a:t>
            </a:r>
            <a:r>
              <a:rPr lang="en-US" altLang="en-US" dirty="0" err="1">
                <a:solidFill>
                  <a:srgbClr val="800080"/>
                </a:solidFill>
                <a:latin typeface="Courier New" panose="02070309020205020404" pitchFamily="49" charset="0"/>
              </a:rPr>
              <a:t>int</a:t>
            </a:r>
            <a:r>
              <a:rPr lang="en-US" altLang="en-US" dirty="0">
                <a:latin typeface="Courier New" panose="02070309020205020404" pitchFamily="49" charset="0"/>
              </a:rPr>
              <a:t> </a:t>
            </a:r>
            <a:r>
              <a:rPr lang="en-US" altLang="en-US" dirty="0" err="1">
                <a:latin typeface="Courier New" panose="02070309020205020404" pitchFamily="49" charset="0"/>
              </a:rPr>
              <a:t>getFaceValue</a:t>
            </a:r>
            <a:r>
              <a:rPr lang="en-US" altLang="en-US" dirty="0">
                <a:latin typeface="Courier New" panose="02070309020205020404" pitchFamily="49" charset="0"/>
              </a:rPr>
              <a:t>() {</a:t>
            </a:r>
          </a:p>
          <a:p>
            <a:pPr>
              <a:lnSpc>
                <a:spcPct val="80000"/>
              </a:lnSpc>
              <a:buFontTx/>
              <a:buNone/>
            </a:pPr>
            <a:r>
              <a:rPr lang="en-US" altLang="en-US" dirty="0">
                <a:latin typeface="Courier New" panose="02070309020205020404" pitchFamily="49" charset="0"/>
              </a:rPr>
              <a:t>      </a:t>
            </a:r>
            <a:r>
              <a:rPr lang="en-US" altLang="en-US" dirty="0">
                <a:solidFill>
                  <a:srgbClr val="800080"/>
                </a:solidFill>
                <a:latin typeface="Courier New" panose="02070309020205020404" pitchFamily="49" charset="0"/>
              </a:rPr>
              <a:t>return</a:t>
            </a:r>
            <a:r>
              <a:rPr lang="en-US" altLang="en-US" dirty="0">
                <a:latin typeface="Courier New" panose="02070309020205020404" pitchFamily="49" charset="0"/>
              </a:rPr>
              <a:t> </a:t>
            </a:r>
            <a:r>
              <a:rPr lang="en-US" altLang="en-US" dirty="0" err="1">
                <a:latin typeface="Courier New" panose="02070309020205020404" pitchFamily="49" charset="0"/>
              </a:rPr>
              <a:t>faceValue</a:t>
            </a:r>
            <a:r>
              <a:rPr lang="en-US" altLang="en-US" dirty="0">
                <a:latin typeface="Courier New" panose="02070309020205020404" pitchFamily="49" charset="0"/>
              </a:rPr>
              <a:t>;</a:t>
            </a:r>
          </a:p>
          <a:p>
            <a:pPr>
              <a:lnSpc>
                <a:spcPct val="80000"/>
              </a:lnSpc>
              <a:buFontTx/>
              <a:buNone/>
            </a:pPr>
            <a:r>
              <a:rPr lang="en-US" altLang="en-US" dirty="0">
                <a:latin typeface="Courier New" panose="02070309020205020404" pitchFamily="49" charset="0"/>
              </a:rPr>
              <a:t>   }</a:t>
            </a:r>
          </a:p>
          <a:p>
            <a:pPr>
              <a:lnSpc>
                <a:spcPct val="80000"/>
              </a:lnSpc>
              <a:buFontTx/>
              <a:buNone/>
            </a:pPr>
            <a:endParaRPr lang="en-US" altLang="en-US" dirty="0">
              <a:latin typeface="Courier New" panose="02070309020205020404" pitchFamily="49" charset="0"/>
            </a:endParaRPr>
          </a:p>
          <a:p>
            <a:pPr>
              <a:lnSpc>
                <a:spcPct val="80000"/>
              </a:lnSpc>
              <a:buFontTx/>
              <a:buNone/>
            </a:pPr>
            <a:r>
              <a:rPr lang="en-US" altLang="en-US" dirty="0">
                <a:solidFill>
                  <a:schemeClr val="accent2"/>
                </a:solidFill>
                <a:latin typeface="Courier New" panose="02070309020205020404" pitchFamily="49" charset="0"/>
              </a:rPr>
              <a:t>   //  Returns a string representation of this die.</a:t>
            </a:r>
          </a:p>
          <a:p>
            <a:pPr>
              <a:lnSpc>
                <a:spcPct val="80000"/>
              </a:lnSpc>
              <a:buFontTx/>
              <a:buNone/>
            </a:pPr>
            <a:r>
              <a:rPr lang="en-US" altLang="en-US" dirty="0">
                <a:solidFill>
                  <a:srgbClr val="800080"/>
                </a:solidFill>
                <a:latin typeface="Courier New" panose="02070309020205020404" pitchFamily="49" charset="0"/>
              </a:rPr>
              <a:t>   public</a:t>
            </a:r>
            <a:r>
              <a:rPr lang="en-US" altLang="en-US" dirty="0">
                <a:latin typeface="Courier New" panose="02070309020205020404" pitchFamily="49" charset="0"/>
              </a:rPr>
              <a:t> String </a:t>
            </a:r>
            <a:r>
              <a:rPr lang="en-US" altLang="en-US" dirty="0" err="1">
                <a:latin typeface="Courier New" panose="02070309020205020404" pitchFamily="49" charset="0"/>
              </a:rPr>
              <a:t>toString</a:t>
            </a:r>
            <a:r>
              <a:rPr lang="en-US" altLang="en-US" dirty="0">
                <a:latin typeface="Courier New" panose="02070309020205020404" pitchFamily="49" charset="0"/>
              </a:rPr>
              <a:t>() {</a:t>
            </a:r>
          </a:p>
          <a:p>
            <a:pPr>
              <a:lnSpc>
                <a:spcPct val="80000"/>
              </a:lnSpc>
              <a:buFontTx/>
              <a:buNone/>
            </a:pPr>
            <a:r>
              <a:rPr lang="en-US" altLang="en-US" dirty="0">
                <a:latin typeface="Courier New" panose="02070309020205020404" pitchFamily="49" charset="0"/>
              </a:rPr>
              <a:t>      String result = </a:t>
            </a:r>
            <a:r>
              <a:rPr lang="en-US" altLang="en-US" dirty="0" err="1">
                <a:latin typeface="Courier New" panose="02070309020205020404" pitchFamily="49" charset="0"/>
              </a:rPr>
              <a:t>Integer.toString</a:t>
            </a:r>
            <a:r>
              <a:rPr lang="en-US" altLang="en-US" dirty="0">
                <a:latin typeface="Courier New" panose="02070309020205020404" pitchFamily="49" charset="0"/>
              </a:rPr>
              <a:t>(</a:t>
            </a:r>
            <a:r>
              <a:rPr lang="en-US" altLang="en-US" dirty="0" err="1">
                <a:latin typeface="Courier New" panose="02070309020205020404" pitchFamily="49" charset="0"/>
              </a:rPr>
              <a:t>faceValue</a:t>
            </a:r>
            <a:r>
              <a:rPr lang="en-US" altLang="en-US" dirty="0">
                <a:latin typeface="Courier New" panose="02070309020205020404" pitchFamily="49" charset="0"/>
              </a:rPr>
              <a:t>);</a:t>
            </a:r>
          </a:p>
          <a:p>
            <a:pPr>
              <a:lnSpc>
                <a:spcPct val="80000"/>
              </a:lnSpc>
              <a:buFontTx/>
              <a:buNone/>
            </a:pPr>
            <a:r>
              <a:rPr lang="en-US" altLang="en-US" dirty="0">
                <a:latin typeface="Courier New" panose="02070309020205020404" pitchFamily="49" charset="0"/>
              </a:rPr>
              <a:t>      </a:t>
            </a:r>
            <a:r>
              <a:rPr lang="en-US" altLang="en-US" dirty="0">
                <a:solidFill>
                  <a:srgbClr val="800080"/>
                </a:solidFill>
                <a:latin typeface="Courier New" panose="02070309020205020404" pitchFamily="49" charset="0"/>
              </a:rPr>
              <a:t>return</a:t>
            </a:r>
            <a:r>
              <a:rPr lang="en-US" altLang="en-US" dirty="0">
                <a:latin typeface="Courier New" panose="02070309020205020404" pitchFamily="49" charset="0"/>
              </a:rPr>
              <a:t> result;</a:t>
            </a:r>
          </a:p>
          <a:p>
            <a:pPr>
              <a:lnSpc>
                <a:spcPct val="80000"/>
              </a:lnSpc>
              <a:buFontTx/>
              <a:buNone/>
            </a:pPr>
            <a:r>
              <a:rPr lang="en-US" altLang="en-US" dirty="0">
                <a:latin typeface="Courier New" panose="02070309020205020404" pitchFamily="49" charset="0"/>
              </a:rPr>
              <a:t>   }</a:t>
            </a:r>
          </a:p>
          <a:p>
            <a:pPr>
              <a:lnSpc>
                <a:spcPct val="80000"/>
              </a:lnSpc>
              <a:buFontTx/>
              <a:buNone/>
            </a:pPr>
            <a:r>
              <a:rPr lang="en-US" altLang="en-US" dirty="0">
                <a:latin typeface="Courier New" panose="02070309020205020404" pitchFamily="49" charset="0"/>
              </a:rPr>
              <a:t>}</a:t>
            </a:r>
            <a:endParaRPr lang="en-US" dirty="0"/>
          </a:p>
        </p:txBody>
      </p:sp>
      <p:sp>
        <p:nvSpPr>
          <p:cNvPr id="4" name="Slide Number Placeholder 3">
            <a:extLst>
              <a:ext uri="{FF2B5EF4-FFF2-40B4-BE49-F238E27FC236}">
                <a16:creationId xmlns:a16="http://schemas.microsoft.com/office/drawing/2014/main" xmlns="" id="{90E5A01B-F6C7-6845-8448-8056A0555EE7}"/>
              </a:ext>
            </a:extLst>
          </p:cNvPr>
          <p:cNvSpPr>
            <a:spLocks noGrp="1"/>
          </p:cNvSpPr>
          <p:nvPr>
            <p:ph type="sldNum" sz="quarter" idx="12"/>
          </p:nvPr>
        </p:nvSpPr>
        <p:spPr>
          <a:xfrm>
            <a:off x="5635256" y="6406969"/>
            <a:ext cx="425185" cy="365125"/>
          </a:xfrm>
        </p:spPr>
        <p:txBody>
          <a:bodyPr/>
          <a:lstStyle/>
          <a:p>
            <a:fld id="{B547E0D5-C779-4B48-9D09-DC37D8A4644B}" type="slidenum">
              <a:rPr lang="id-ID" smtClean="0"/>
              <a:pPr/>
              <a:t>108</a:t>
            </a:fld>
            <a:endParaRPr lang="id-ID" dirty="0"/>
          </a:p>
        </p:txBody>
      </p:sp>
    </p:spTree>
    <p:extLst>
      <p:ext uri="{BB962C8B-B14F-4D97-AF65-F5344CB8AC3E}">
        <p14:creationId xmlns:p14="http://schemas.microsoft.com/office/powerpoint/2010/main" val="242554096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503254-D2AF-0E41-AC20-F234CEA4DBA4}"/>
              </a:ext>
            </a:extLst>
          </p:cNvPr>
          <p:cNvSpPr>
            <a:spLocks noGrp="1"/>
          </p:cNvSpPr>
          <p:nvPr>
            <p:ph type="title"/>
          </p:nvPr>
        </p:nvSpPr>
        <p:spPr/>
        <p:txBody>
          <a:bodyPr/>
          <a:lstStyle/>
          <a:p>
            <a:r>
              <a:rPr lang="en-US" altLang="en-US" dirty="0"/>
              <a:t>The Die Class</a:t>
            </a:r>
            <a:endParaRPr lang="en-US" dirty="0"/>
          </a:p>
        </p:txBody>
      </p:sp>
      <p:sp>
        <p:nvSpPr>
          <p:cNvPr id="3" name="Content Placeholder 2">
            <a:extLst>
              <a:ext uri="{FF2B5EF4-FFF2-40B4-BE49-F238E27FC236}">
                <a16:creationId xmlns:a16="http://schemas.microsoft.com/office/drawing/2014/main" xmlns="" id="{8720A60B-FE3A-EB43-8FD0-4A72BBB6E951}"/>
              </a:ext>
            </a:extLst>
          </p:cNvPr>
          <p:cNvSpPr>
            <a:spLocks noGrp="1"/>
          </p:cNvSpPr>
          <p:nvPr>
            <p:ph idx="1"/>
          </p:nvPr>
        </p:nvSpPr>
        <p:spPr/>
        <p:txBody>
          <a:bodyPr/>
          <a:lstStyle/>
          <a:p>
            <a:pPr>
              <a:spcBef>
                <a:spcPct val="60000"/>
              </a:spcBef>
            </a:pPr>
            <a:r>
              <a:rPr lang="en-US" altLang="en-US" dirty="0"/>
              <a:t>The </a:t>
            </a:r>
            <a:r>
              <a:rPr lang="en-US" altLang="en-US" dirty="0">
                <a:latin typeface="Courier New" panose="02070309020205020404" pitchFamily="49" charset="0"/>
              </a:rPr>
              <a:t>Die</a:t>
            </a:r>
            <a:r>
              <a:rPr lang="en-US" altLang="en-US" dirty="0"/>
              <a:t> class contains two data values</a:t>
            </a:r>
          </a:p>
          <a:p>
            <a:pPr lvl="1">
              <a:spcBef>
                <a:spcPct val="60000"/>
              </a:spcBef>
            </a:pPr>
            <a:r>
              <a:rPr lang="en-US" altLang="en-US" dirty="0"/>
              <a:t>a constant </a:t>
            </a:r>
            <a:r>
              <a:rPr lang="en-US" altLang="en-US" dirty="0">
                <a:latin typeface="Courier New" panose="02070309020205020404" pitchFamily="49" charset="0"/>
              </a:rPr>
              <a:t>MAX</a:t>
            </a:r>
            <a:r>
              <a:rPr lang="en-US" altLang="en-US" dirty="0"/>
              <a:t> that represents the maximum face value</a:t>
            </a:r>
          </a:p>
          <a:p>
            <a:pPr lvl="1">
              <a:spcBef>
                <a:spcPct val="60000"/>
              </a:spcBef>
            </a:pPr>
            <a:r>
              <a:rPr lang="en-US" altLang="en-US" dirty="0"/>
              <a:t>an integer </a:t>
            </a:r>
            <a:r>
              <a:rPr lang="en-US" altLang="en-US" dirty="0" err="1">
                <a:latin typeface="Courier New" panose="02070309020205020404" pitchFamily="49" charset="0"/>
              </a:rPr>
              <a:t>faceValue</a:t>
            </a:r>
            <a:r>
              <a:rPr lang="en-US" altLang="en-US" dirty="0"/>
              <a:t> that represents the current face value</a:t>
            </a:r>
          </a:p>
          <a:p>
            <a:pPr>
              <a:spcBef>
                <a:spcPct val="60000"/>
              </a:spcBef>
            </a:pPr>
            <a:r>
              <a:rPr lang="en-US" altLang="en-US" dirty="0"/>
              <a:t>The </a:t>
            </a:r>
            <a:r>
              <a:rPr lang="en-US" altLang="en-US" dirty="0">
                <a:latin typeface="Courier New" panose="02070309020205020404" pitchFamily="49" charset="0"/>
              </a:rPr>
              <a:t>roll</a:t>
            </a:r>
            <a:r>
              <a:rPr lang="en-US" altLang="en-US" dirty="0"/>
              <a:t> method uses the </a:t>
            </a:r>
            <a:r>
              <a:rPr lang="en-US" altLang="en-US" dirty="0">
                <a:latin typeface="Courier New" panose="02070309020205020404" pitchFamily="49" charset="0"/>
              </a:rPr>
              <a:t>random</a:t>
            </a:r>
            <a:r>
              <a:rPr lang="en-US" altLang="en-US" dirty="0"/>
              <a:t> method of the </a:t>
            </a:r>
            <a:r>
              <a:rPr lang="en-US" altLang="en-US" dirty="0">
                <a:latin typeface="Courier New" panose="02070309020205020404" pitchFamily="49" charset="0"/>
              </a:rPr>
              <a:t>Math</a:t>
            </a:r>
            <a:r>
              <a:rPr lang="en-US" altLang="en-US" dirty="0"/>
              <a:t> class to determine a new face value</a:t>
            </a:r>
          </a:p>
          <a:p>
            <a:pPr>
              <a:spcBef>
                <a:spcPct val="60000"/>
              </a:spcBef>
            </a:pPr>
            <a:r>
              <a:rPr lang="en-US" altLang="en-US" dirty="0"/>
              <a:t>There are also methods to explicitly set and retrieve the current face value at any time</a:t>
            </a:r>
            <a:endParaRPr lang="en-US" dirty="0"/>
          </a:p>
        </p:txBody>
      </p:sp>
      <p:sp>
        <p:nvSpPr>
          <p:cNvPr id="4" name="Slide Number Placeholder 3">
            <a:extLst>
              <a:ext uri="{FF2B5EF4-FFF2-40B4-BE49-F238E27FC236}">
                <a16:creationId xmlns:a16="http://schemas.microsoft.com/office/drawing/2014/main" xmlns="" id="{54B0C9C4-8CC4-8741-AA8F-4694B8EF200C}"/>
              </a:ext>
            </a:extLst>
          </p:cNvPr>
          <p:cNvSpPr>
            <a:spLocks noGrp="1"/>
          </p:cNvSpPr>
          <p:nvPr>
            <p:ph type="sldNum" sz="quarter" idx="12"/>
          </p:nvPr>
        </p:nvSpPr>
        <p:spPr>
          <a:xfrm>
            <a:off x="5635256" y="6406969"/>
            <a:ext cx="425185" cy="365125"/>
          </a:xfrm>
        </p:spPr>
        <p:txBody>
          <a:bodyPr/>
          <a:lstStyle/>
          <a:p>
            <a:fld id="{B547E0D5-C779-4B48-9D09-DC37D8A4644B}" type="slidenum">
              <a:rPr lang="id-ID" smtClean="0"/>
              <a:pPr/>
              <a:t>109</a:t>
            </a:fld>
            <a:endParaRPr lang="id-ID" dirty="0"/>
          </a:p>
        </p:txBody>
      </p:sp>
    </p:spTree>
    <p:extLst>
      <p:ext uri="{BB962C8B-B14F-4D97-AF65-F5344CB8AC3E}">
        <p14:creationId xmlns:p14="http://schemas.microsoft.com/office/powerpoint/2010/main" val="1202141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694E1-6098-0540-9924-DC69541306AD}"/>
              </a:ext>
            </a:extLst>
          </p:cNvPr>
          <p:cNvSpPr>
            <a:spLocks noGrp="1"/>
          </p:cNvSpPr>
          <p:nvPr>
            <p:ph type="title"/>
          </p:nvPr>
        </p:nvSpPr>
        <p:spPr/>
        <p:txBody>
          <a:bodyPr/>
          <a:lstStyle/>
          <a:p>
            <a:r>
              <a:rPr lang="en-US" altLang="en-US" dirty="0" err="1">
                <a:latin typeface="Courier New" panose="02070309020205020404" pitchFamily="49" charset="0"/>
              </a:rPr>
              <a:t>Lincoln.java</a:t>
            </a:r>
            <a:endParaRPr lang="en-US" dirty="0"/>
          </a:p>
        </p:txBody>
      </p:sp>
      <p:sp>
        <p:nvSpPr>
          <p:cNvPr id="3" name="Content Placeholder 2">
            <a:extLst>
              <a:ext uri="{FF2B5EF4-FFF2-40B4-BE49-F238E27FC236}">
                <a16:creationId xmlns:a16="http://schemas.microsoft.com/office/drawing/2014/main" xmlns="" id="{493B1E00-6A6B-254F-AE72-A314A6057B26}"/>
              </a:ext>
            </a:extLst>
          </p:cNvPr>
          <p:cNvSpPr>
            <a:spLocks noGrp="1"/>
          </p:cNvSpPr>
          <p:nvPr>
            <p:ph idx="1"/>
          </p:nvPr>
        </p:nvSpPr>
        <p:spPr/>
        <p:txBody>
          <a:bodyPr>
            <a:normAutofit fontScale="92500" lnSpcReduction="10000"/>
          </a:bodyPr>
          <a:lstStyle/>
          <a:p>
            <a:pPr>
              <a:buFontTx/>
              <a:buNone/>
            </a:pPr>
            <a:r>
              <a:rPr lang="en-IN" altLang="en-US" noProof="1">
                <a:solidFill>
                  <a:srgbClr val="0000FF"/>
                </a:solidFill>
              </a:rPr>
              <a:t>public class Lincoln</a:t>
            </a:r>
          </a:p>
          <a:p>
            <a:pPr>
              <a:buFontTx/>
              <a:buNone/>
            </a:pPr>
            <a:r>
              <a:rPr lang="en-IN" altLang="en-US" noProof="1">
                <a:solidFill>
                  <a:srgbClr val="0000FF"/>
                </a:solidFill>
              </a:rPr>
              <a:t>{</a:t>
            </a:r>
          </a:p>
          <a:p>
            <a:pPr>
              <a:buFontTx/>
              <a:buNone/>
            </a:pPr>
            <a:r>
              <a:rPr lang="en-IN" altLang="en-US" noProof="1">
                <a:solidFill>
                  <a:srgbClr val="0000FF"/>
                </a:solidFill>
              </a:rPr>
              <a:t>   </a:t>
            </a:r>
            <a:r>
              <a:rPr lang="en-IN" altLang="en-US" noProof="1">
                <a:solidFill>
                  <a:srgbClr val="008000"/>
                </a:solidFill>
              </a:rPr>
              <a:t>//-----------------------------------------------------------------</a:t>
            </a:r>
          </a:p>
          <a:p>
            <a:pPr>
              <a:buFontTx/>
              <a:buNone/>
            </a:pPr>
            <a:r>
              <a:rPr lang="en-IN" altLang="en-US" noProof="1">
                <a:solidFill>
                  <a:srgbClr val="008000"/>
                </a:solidFill>
              </a:rPr>
              <a:t>   //  Prints a presidential quote.</a:t>
            </a:r>
          </a:p>
          <a:p>
            <a:pPr>
              <a:buFontTx/>
              <a:buNone/>
            </a:pPr>
            <a:r>
              <a:rPr lang="en-IN" altLang="en-US" noProof="1">
                <a:solidFill>
                  <a:srgbClr val="008000"/>
                </a:solidFill>
              </a:rPr>
              <a:t>   //-----------------------------------------------------------------</a:t>
            </a:r>
          </a:p>
          <a:p>
            <a:pPr>
              <a:buFontTx/>
              <a:buNone/>
            </a:pPr>
            <a:r>
              <a:rPr lang="en-IN" altLang="en-US" noProof="1">
                <a:solidFill>
                  <a:srgbClr val="008000"/>
                </a:solidFill>
              </a:rPr>
              <a:t>   </a:t>
            </a:r>
            <a:r>
              <a:rPr lang="en-IN" altLang="en-US" noProof="1">
                <a:solidFill>
                  <a:srgbClr val="0000FF"/>
                </a:solidFill>
              </a:rPr>
              <a:t>public static void main (</a:t>
            </a:r>
            <a:r>
              <a:rPr lang="en-IN" altLang="en-US" noProof="1">
                <a:solidFill>
                  <a:srgbClr val="008080"/>
                </a:solidFill>
              </a:rPr>
              <a:t>String[] args)</a:t>
            </a:r>
          </a:p>
          <a:p>
            <a:pPr>
              <a:buFontTx/>
              <a:buNone/>
            </a:pPr>
            <a:r>
              <a:rPr lang="en-IN" altLang="en-US" noProof="1">
                <a:solidFill>
                  <a:srgbClr val="008080"/>
                </a:solidFill>
              </a:rPr>
              <a:t>   {</a:t>
            </a:r>
          </a:p>
          <a:p>
            <a:pPr>
              <a:buFontTx/>
              <a:buNone/>
            </a:pPr>
            <a:r>
              <a:rPr lang="en-IN" altLang="en-US" noProof="1">
                <a:solidFill>
                  <a:srgbClr val="008080"/>
                </a:solidFill>
              </a:rPr>
              <a:t>      System.out.println (</a:t>
            </a:r>
            <a:r>
              <a:rPr lang="en-IN" altLang="en-US" noProof="1">
                <a:solidFill>
                  <a:srgbClr val="800000"/>
                </a:solidFill>
              </a:rPr>
              <a:t>"A quote by Abraham Lincoln:");</a:t>
            </a:r>
          </a:p>
          <a:p>
            <a:pPr>
              <a:buFontTx/>
              <a:buNone/>
            </a:pPr>
            <a:endParaRPr lang="en-IN" altLang="en-US" noProof="1">
              <a:solidFill>
                <a:srgbClr val="800000"/>
              </a:solidFill>
            </a:endParaRPr>
          </a:p>
          <a:p>
            <a:pPr>
              <a:buFontTx/>
              <a:buNone/>
            </a:pPr>
            <a:r>
              <a:rPr lang="en-IN" altLang="en-US" noProof="1">
                <a:solidFill>
                  <a:srgbClr val="800000"/>
                </a:solidFill>
              </a:rPr>
              <a:t>      </a:t>
            </a:r>
            <a:r>
              <a:rPr lang="en-IN" altLang="en-US" noProof="1">
                <a:solidFill>
                  <a:srgbClr val="008080"/>
                </a:solidFill>
              </a:rPr>
              <a:t>System.out.println (</a:t>
            </a:r>
            <a:r>
              <a:rPr lang="en-IN" altLang="en-US" noProof="1">
                <a:solidFill>
                  <a:srgbClr val="800000"/>
                </a:solidFill>
              </a:rPr>
              <a:t>"Whatever you are, be a good one.");</a:t>
            </a:r>
          </a:p>
          <a:p>
            <a:pPr>
              <a:buFontTx/>
              <a:buNone/>
            </a:pPr>
            <a:r>
              <a:rPr lang="en-IN" altLang="en-US" noProof="1">
                <a:solidFill>
                  <a:srgbClr val="800000"/>
                </a:solidFill>
              </a:rPr>
              <a:t>   }</a:t>
            </a:r>
          </a:p>
          <a:p>
            <a:pPr>
              <a:buFontTx/>
              <a:buNone/>
            </a:pPr>
            <a:r>
              <a:rPr lang="en-IN" altLang="en-US" noProof="1">
                <a:solidFill>
                  <a:srgbClr val="800000"/>
                </a:solidFill>
              </a:rPr>
              <a:t>}</a:t>
            </a:r>
            <a:endParaRPr lang="en-US" dirty="0"/>
          </a:p>
        </p:txBody>
      </p:sp>
      <p:sp>
        <p:nvSpPr>
          <p:cNvPr id="4" name="Slide Number Placeholder 3">
            <a:extLst>
              <a:ext uri="{FF2B5EF4-FFF2-40B4-BE49-F238E27FC236}">
                <a16:creationId xmlns:a16="http://schemas.microsoft.com/office/drawing/2014/main" xmlns="" id="{67AD1FD4-F078-034D-B5E5-E10FF73B6FCB}"/>
              </a:ext>
            </a:extLst>
          </p:cNvPr>
          <p:cNvSpPr>
            <a:spLocks noGrp="1"/>
          </p:cNvSpPr>
          <p:nvPr>
            <p:ph type="sldNum" sz="quarter" idx="12"/>
          </p:nvPr>
        </p:nvSpPr>
        <p:spPr/>
        <p:txBody>
          <a:bodyPr/>
          <a:lstStyle/>
          <a:p>
            <a:fld id="{B547E0D5-C779-4B48-9D09-DC37D8A4644B}" type="slidenum">
              <a:rPr lang="id-ID" smtClean="0"/>
              <a:pPr/>
              <a:t>11</a:t>
            </a:fld>
            <a:endParaRPr lang="id-ID" dirty="0"/>
          </a:p>
        </p:txBody>
      </p:sp>
    </p:spTree>
    <p:extLst>
      <p:ext uri="{BB962C8B-B14F-4D97-AF65-F5344CB8AC3E}">
        <p14:creationId xmlns:p14="http://schemas.microsoft.com/office/powerpoint/2010/main" val="107754932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65A0AD-CF27-C042-8A4E-0E577C99C0A9}"/>
              </a:ext>
            </a:extLst>
          </p:cNvPr>
          <p:cNvSpPr>
            <a:spLocks noGrp="1"/>
          </p:cNvSpPr>
          <p:nvPr>
            <p:ph type="title"/>
          </p:nvPr>
        </p:nvSpPr>
        <p:spPr/>
        <p:txBody>
          <a:bodyPr/>
          <a:lstStyle/>
          <a:p>
            <a:r>
              <a:rPr lang="en-US" altLang="en-US" dirty="0"/>
              <a:t>Constructors</a:t>
            </a:r>
            <a:endParaRPr lang="en-US" dirty="0"/>
          </a:p>
        </p:txBody>
      </p:sp>
      <p:sp>
        <p:nvSpPr>
          <p:cNvPr id="3" name="Content Placeholder 2">
            <a:extLst>
              <a:ext uri="{FF2B5EF4-FFF2-40B4-BE49-F238E27FC236}">
                <a16:creationId xmlns:a16="http://schemas.microsoft.com/office/drawing/2014/main" xmlns="" id="{5A2873B7-014D-2E43-9FC2-80AA23F77251}"/>
              </a:ext>
            </a:extLst>
          </p:cNvPr>
          <p:cNvSpPr>
            <a:spLocks noGrp="1"/>
          </p:cNvSpPr>
          <p:nvPr>
            <p:ph idx="1"/>
          </p:nvPr>
        </p:nvSpPr>
        <p:spPr/>
        <p:txBody>
          <a:bodyPr/>
          <a:lstStyle/>
          <a:p>
            <a:pPr>
              <a:spcBef>
                <a:spcPct val="60000"/>
              </a:spcBef>
            </a:pPr>
            <a:r>
              <a:rPr lang="en-US" altLang="en-US" dirty="0"/>
              <a:t>As mentioned previously, a </a:t>
            </a:r>
            <a:r>
              <a:rPr lang="en-US" altLang="en-US" i="1" dirty="0"/>
              <a:t>constructor</a:t>
            </a:r>
            <a:r>
              <a:rPr lang="en-US" altLang="en-US" dirty="0"/>
              <a:t> is a special method that is used to set up an object when it is initially created</a:t>
            </a:r>
          </a:p>
          <a:p>
            <a:pPr>
              <a:spcBef>
                <a:spcPct val="60000"/>
              </a:spcBef>
            </a:pPr>
            <a:r>
              <a:rPr lang="en-US" altLang="en-US" dirty="0"/>
              <a:t>A constructor has the same name as the class</a:t>
            </a:r>
          </a:p>
          <a:p>
            <a:pPr>
              <a:spcBef>
                <a:spcPct val="60000"/>
              </a:spcBef>
            </a:pPr>
            <a:r>
              <a:rPr lang="en-US" altLang="en-US" dirty="0"/>
              <a:t>The </a:t>
            </a:r>
            <a:r>
              <a:rPr lang="en-US" altLang="en-US" dirty="0">
                <a:latin typeface="Courier New" panose="02070309020205020404" pitchFamily="49" charset="0"/>
              </a:rPr>
              <a:t>Die</a:t>
            </a:r>
            <a:r>
              <a:rPr lang="en-US" altLang="en-US" dirty="0"/>
              <a:t> constructor is used to set the initial face value of each new die object to one</a:t>
            </a:r>
          </a:p>
          <a:p>
            <a:pPr>
              <a:spcBef>
                <a:spcPct val="60000"/>
              </a:spcBef>
            </a:pPr>
            <a:r>
              <a:rPr lang="en-US" altLang="en-US" dirty="0"/>
              <a:t>We examine constructors in more detail later in this chapter</a:t>
            </a:r>
            <a:endParaRPr lang="en-US" dirty="0"/>
          </a:p>
        </p:txBody>
      </p:sp>
      <p:sp>
        <p:nvSpPr>
          <p:cNvPr id="4" name="Slide Number Placeholder 3">
            <a:extLst>
              <a:ext uri="{FF2B5EF4-FFF2-40B4-BE49-F238E27FC236}">
                <a16:creationId xmlns:a16="http://schemas.microsoft.com/office/drawing/2014/main" xmlns="" id="{EE02AC46-63EE-E543-AE5A-3454F2657232}"/>
              </a:ext>
            </a:extLst>
          </p:cNvPr>
          <p:cNvSpPr>
            <a:spLocks noGrp="1"/>
          </p:cNvSpPr>
          <p:nvPr>
            <p:ph type="sldNum" sz="quarter" idx="12"/>
          </p:nvPr>
        </p:nvSpPr>
        <p:spPr>
          <a:xfrm>
            <a:off x="5613991" y="6406969"/>
            <a:ext cx="446450" cy="365125"/>
          </a:xfrm>
        </p:spPr>
        <p:txBody>
          <a:bodyPr/>
          <a:lstStyle/>
          <a:p>
            <a:fld id="{B547E0D5-C779-4B48-9D09-DC37D8A4644B}" type="slidenum">
              <a:rPr lang="id-ID" smtClean="0"/>
              <a:pPr/>
              <a:t>110</a:t>
            </a:fld>
            <a:endParaRPr lang="id-ID" dirty="0"/>
          </a:p>
        </p:txBody>
      </p:sp>
    </p:spTree>
    <p:extLst>
      <p:ext uri="{BB962C8B-B14F-4D97-AF65-F5344CB8AC3E}">
        <p14:creationId xmlns:p14="http://schemas.microsoft.com/office/powerpoint/2010/main" val="314072866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CC7A3E-CBCE-1240-B760-ADBAE6BAB67D}"/>
              </a:ext>
            </a:extLst>
          </p:cNvPr>
          <p:cNvSpPr>
            <a:spLocks noGrp="1"/>
          </p:cNvSpPr>
          <p:nvPr>
            <p:ph type="title"/>
          </p:nvPr>
        </p:nvSpPr>
        <p:spPr/>
        <p:txBody>
          <a:bodyPr/>
          <a:lstStyle/>
          <a:p>
            <a:r>
              <a:rPr lang="en-US" dirty="0"/>
              <a:t>Data Scope</a:t>
            </a:r>
          </a:p>
        </p:txBody>
      </p:sp>
      <p:sp>
        <p:nvSpPr>
          <p:cNvPr id="3" name="Content Placeholder 2">
            <a:extLst>
              <a:ext uri="{FF2B5EF4-FFF2-40B4-BE49-F238E27FC236}">
                <a16:creationId xmlns:a16="http://schemas.microsoft.com/office/drawing/2014/main" xmlns="" id="{89E22CB9-26AA-2942-9699-0C7469B2ED5C}"/>
              </a:ext>
            </a:extLst>
          </p:cNvPr>
          <p:cNvSpPr>
            <a:spLocks noGrp="1"/>
          </p:cNvSpPr>
          <p:nvPr>
            <p:ph idx="1"/>
          </p:nvPr>
        </p:nvSpPr>
        <p:spPr/>
        <p:txBody>
          <a:bodyPr/>
          <a:lstStyle/>
          <a:p>
            <a:pPr>
              <a:spcBef>
                <a:spcPct val="75000"/>
              </a:spcBef>
            </a:pPr>
            <a:r>
              <a:rPr lang="en-US" altLang="en-US" dirty="0"/>
              <a:t>The </a:t>
            </a:r>
            <a:r>
              <a:rPr lang="en-US" altLang="en-US" i="1" dirty="0"/>
              <a:t>scope</a:t>
            </a:r>
            <a:r>
              <a:rPr lang="en-US" altLang="en-US" dirty="0"/>
              <a:t> of data is the area in a program in which that data can be referenced (used)</a:t>
            </a:r>
          </a:p>
          <a:p>
            <a:pPr>
              <a:spcBef>
                <a:spcPct val="75000"/>
              </a:spcBef>
            </a:pPr>
            <a:r>
              <a:rPr lang="en-US" altLang="en-US" dirty="0"/>
              <a:t>Data declared at the class level can be referenced by all methods in that class</a:t>
            </a:r>
          </a:p>
          <a:p>
            <a:pPr>
              <a:spcBef>
                <a:spcPct val="75000"/>
              </a:spcBef>
            </a:pPr>
            <a:r>
              <a:rPr lang="en-US" altLang="en-US" dirty="0"/>
              <a:t>Data declared within a method can be used only in that method</a:t>
            </a:r>
          </a:p>
          <a:p>
            <a:pPr>
              <a:spcBef>
                <a:spcPct val="75000"/>
              </a:spcBef>
            </a:pPr>
            <a:r>
              <a:rPr lang="en-US" altLang="en-US" dirty="0"/>
              <a:t>Data declared within a method is called </a:t>
            </a:r>
            <a:r>
              <a:rPr lang="en-US" altLang="en-US" i="1" dirty="0"/>
              <a:t>local data</a:t>
            </a:r>
          </a:p>
          <a:p>
            <a:pPr>
              <a:spcBef>
                <a:spcPct val="75000"/>
              </a:spcBef>
            </a:pPr>
            <a:r>
              <a:rPr lang="en-US" altLang="en-US" dirty="0"/>
              <a:t>In the </a:t>
            </a:r>
            <a:r>
              <a:rPr lang="en-US" altLang="en-US" dirty="0">
                <a:latin typeface="Courier New" panose="02070309020205020404" pitchFamily="49" charset="0"/>
              </a:rPr>
              <a:t>Die</a:t>
            </a:r>
            <a:r>
              <a:rPr lang="en-US" altLang="en-US" dirty="0"/>
              <a:t> class, the variable </a:t>
            </a:r>
            <a:r>
              <a:rPr lang="en-US" altLang="en-US" dirty="0">
                <a:latin typeface="Courier New" panose="02070309020205020404" pitchFamily="49" charset="0"/>
              </a:rPr>
              <a:t>result</a:t>
            </a:r>
            <a:r>
              <a:rPr lang="en-US" altLang="en-US" dirty="0"/>
              <a:t> is declared inside the </a:t>
            </a:r>
            <a:r>
              <a:rPr lang="en-US" altLang="en-US" dirty="0" err="1">
                <a:latin typeface="Courier New" panose="02070309020205020404" pitchFamily="49" charset="0"/>
              </a:rPr>
              <a:t>toString</a:t>
            </a:r>
            <a:r>
              <a:rPr lang="en-US" altLang="en-US" dirty="0"/>
              <a:t> method -- it is local to that method and cannot be referenced anywhere else</a:t>
            </a:r>
            <a:endParaRPr lang="en-US" dirty="0"/>
          </a:p>
        </p:txBody>
      </p:sp>
      <p:sp>
        <p:nvSpPr>
          <p:cNvPr id="4" name="Slide Number Placeholder 3">
            <a:extLst>
              <a:ext uri="{FF2B5EF4-FFF2-40B4-BE49-F238E27FC236}">
                <a16:creationId xmlns:a16="http://schemas.microsoft.com/office/drawing/2014/main" xmlns="" id="{5B92EC7D-1968-504F-9D66-6AC6FE99BA01}"/>
              </a:ext>
            </a:extLst>
          </p:cNvPr>
          <p:cNvSpPr>
            <a:spLocks noGrp="1"/>
          </p:cNvSpPr>
          <p:nvPr>
            <p:ph type="sldNum" sz="quarter" idx="12"/>
          </p:nvPr>
        </p:nvSpPr>
        <p:spPr>
          <a:xfrm>
            <a:off x="5624623" y="6406969"/>
            <a:ext cx="435818" cy="365125"/>
          </a:xfrm>
        </p:spPr>
        <p:txBody>
          <a:bodyPr/>
          <a:lstStyle/>
          <a:p>
            <a:fld id="{B547E0D5-C779-4B48-9D09-DC37D8A4644B}" type="slidenum">
              <a:rPr lang="id-ID" smtClean="0"/>
              <a:pPr/>
              <a:t>111</a:t>
            </a:fld>
            <a:endParaRPr lang="id-ID" dirty="0"/>
          </a:p>
        </p:txBody>
      </p:sp>
    </p:spTree>
    <p:extLst>
      <p:ext uri="{BB962C8B-B14F-4D97-AF65-F5344CB8AC3E}">
        <p14:creationId xmlns:p14="http://schemas.microsoft.com/office/powerpoint/2010/main" val="427307092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83ED9B-5867-9F45-B66E-0CFE6721940F}"/>
              </a:ext>
            </a:extLst>
          </p:cNvPr>
          <p:cNvSpPr>
            <a:spLocks noGrp="1"/>
          </p:cNvSpPr>
          <p:nvPr>
            <p:ph type="title"/>
          </p:nvPr>
        </p:nvSpPr>
        <p:spPr/>
        <p:txBody>
          <a:bodyPr/>
          <a:lstStyle/>
          <a:p>
            <a:r>
              <a:rPr lang="en-US" altLang="en-US" dirty="0"/>
              <a:t>Instance Data</a:t>
            </a:r>
            <a:endParaRPr lang="en-US" dirty="0"/>
          </a:p>
        </p:txBody>
      </p:sp>
      <p:sp>
        <p:nvSpPr>
          <p:cNvPr id="3" name="Content Placeholder 2">
            <a:extLst>
              <a:ext uri="{FF2B5EF4-FFF2-40B4-BE49-F238E27FC236}">
                <a16:creationId xmlns:a16="http://schemas.microsoft.com/office/drawing/2014/main" xmlns="" id="{84E5992D-41CF-C14D-97D7-CEDD281B3A50}"/>
              </a:ext>
            </a:extLst>
          </p:cNvPr>
          <p:cNvSpPr>
            <a:spLocks noGrp="1"/>
          </p:cNvSpPr>
          <p:nvPr>
            <p:ph idx="1"/>
          </p:nvPr>
        </p:nvSpPr>
        <p:spPr/>
        <p:txBody>
          <a:bodyPr/>
          <a:lstStyle/>
          <a:p>
            <a:r>
              <a:rPr lang="en-US" altLang="en-US" dirty="0"/>
              <a:t>The </a:t>
            </a:r>
            <a:r>
              <a:rPr lang="en-US" altLang="en-US" dirty="0" err="1">
                <a:latin typeface="Courier New" panose="02070309020205020404" pitchFamily="49" charset="0"/>
              </a:rPr>
              <a:t>faceValue</a:t>
            </a:r>
            <a:r>
              <a:rPr lang="en-US" altLang="en-US" dirty="0"/>
              <a:t> variable in the </a:t>
            </a:r>
            <a:r>
              <a:rPr lang="en-US" altLang="en-US" dirty="0">
                <a:latin typeface="Courier New" panose="02070309020205020404" pitchFamily="49" charset="0"/>
              </a:rPr>
              <a:t>Die</a:t>
            </a:r>
            <a:r>
              <a:rPr lang="en-US" altLang="en-US" dirty="0"/>
              <a:t> class is called </a:t>
            </a:r>
            <a:r>
              <a:rPr lang="en-US" altLang="en-US" i="1" dirty="0"/>
              <a:t>instance data</a:t>
            </a:r>
            <a:r>
              <a:rPr lang="en-US" altLang="en-US" dirty="0"/>
              <a:t> because each instance (object) that is created has its own version of it</a:t>
            </a:r>
          </a:p>
          <a:p>
            <a:pPr>
              <a:spcBef>
                <a:spcPct val="60000"/>
              </a:spcBef>
            </a:pPr>
            <a:r>
              <a:rPr lang="en-US" altLang="en-US" dirty="0"/>
              <a:t>A class declares the type of the data, but it does not reserve any memory space for it</a:t>
            </a:r>
          </a:p>
          <a:p>
            <a:pPr>
              <a:spcBef>
                <a:spcPct val="60000"/>
              </a:spcBef>
            </a:pPr>
            <a:r>
              <a:rPr lang="en-US" altLang="en-US" dirty="0"/>
              <a:t>Every time a </a:t>
            </a:r>
            <a:r>
              <a:rPr lang="en-US" altLang="en-US" dirty="0">
                <a:latin typeface="Courier New" panose="02070309020205020404" pitchFamily="49" charset="0"/>
              </a:rPr>
              <a:t>Die</a:t>
            </a:r>
            <a:r>
              <a:rPr lang="en-US" altLang="en-US" dirty="0"/>
              <a:t> object is created, a new </a:t>
            </a:r>
            <a:r>
              <a:rPr lang="en-US" altLang="en-US" dirty="0" err="1">
                <a:latin typeface="Courier New" panose="02070309020205020404" pitchFamily="49" charset="0"/>
              </a:rPr>
              <a:t>faceValue</a:t>
            </a:r>
            <a:r>
              <a:rPr lang="en-US" altLang="en-US" dirty="0"/>
              <a:t> variable is created as well</a:t>
            </a:r>
          </a:p>
          <a:p>
            <a:pPr>
              <a:spcBef>
                <a:spcPct val="60000"/>
              </a:spcBef>
            </a:pPr>
            <a:r>
              <a:rPr lang="en-US" altLang="en-US" dirty="0"/>
              <a:t>The objects of a class share the method definitions, but each object has its own data space</a:t>
            </a:r>
          </a:p>
          <a:p>
            <a:pPr>
              <a:spcBef>
                <a:spcPct val="60000"/>
              </a:spcBef>
            </a:pPr>
            <a:r>
              <a:rPr lang="en-US" altLang="en-US" dirty="0"/>
              <a:t>That's the only way two objects can have different states</a:t>
            </a:r>
            <a:endParaRPr lang="en-US" dirty="0"/>
          </a:p>
        </p:txBody>
      </p:sp>
      <p:sp>
        <p:nvSpPr>
          <p:cNvPr id="4" name="Slide Number Placeholder 3">
            <a:extLst>
              <a:ext uri="{FF2B5EF4-FFF2-40B4-BE49-F238E27FC236}">
                <a16:creationId xmlns:a16="http://schemas.microsoft.com/office/drawing/2014/main" xmlns="" id="{54B95481-00EF-684B-8DAD-3EAD73638463}"/>
              </a:ext>
            </a:extLst>
          </p:cNvPr>
          <p:cNvSpPr>
            <a:spLocks noGrp="1"/>
          </p:cNvSpPr>
          <p:nvPr>
            <p:ph type="sldNum" sz="quarter" idx="12"/>
          </p:nvPr>
        </p:nvSpPr>
        <p:spPr>
          <a:xfrm>
            <a:off x="5635256" y="6406969"/>
            <a:ext cx="425185" cy="365125"/>
          </a:xfrm>
        </p:spPr>
        <p:txBody>
          <a:bodyPr/>
          <a:lstStyle/>
          <a:p>
            <a:fld id="{B547E0D5-C779-4B48-9D09-DC37D8A4644B}" type="slidenum">
              <a:rPr lang="id-ID" smtClean="0"/>
              <a:pPr/>
              <a:t>112</a:t>
            </a:fld>
            <a:endParaRPr lang="id-ID" dirty="0"/>
          </a:p>
        </p:txBody>
      </p:sp>
    </p:spTree>
    <p:extLst>
      <p:ext uri="{BB962C8B-B14F-4D97-AF65-F5344CB8AC3E}">
        <p14:creationId xmlns:p14="http://schemas.microsoft.com/office/powerpoint/2010/main" val="230875602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64DC30-C6A2-5841-9E6E-CD3F82CBE1CD}"/>
              </a:ext>
            </a:extLst>
          </p:cNvPr>
          <p:cNvSpPr>
            <a:spLocks noGrp="1"/>
          </p:cNvSpPr>
          <p:nvPr>
            <p:ph type="title"/>
          </p:nvPr>
        </p:nvSpPr>
        <p:spPr/>
        <p:txBody>
          <a:bodyPr/>
          <a:lstStyle/>
          <a:p>
            <a:r>
              <a:rPr lang="en-US" altLang="en-US" dirty="0"/>
              <a:t>Instance Data</a:t>
            </a:r>
            <a:endParaRPr lang="en-US" dirty="0"/>
          </a:p>
        </p:txBody>
      </p:sp>
      <p:sp>
        <p:nvSpPr>
          <p:cNvPr id="3" name="Content Placeholder 2">
            <a:extLst>
              <a:ext uri="{FF2B5EF4-FFF2-40B4-BE49-F238E27FC236}">
                <a16:creationId xmlns:a16="http://schemas.microsoft.com/office/drawing/2014/main" xmlns="" id="{04A06937-719F-5D4C-B82A-7C661313F992}"/>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xmlns="" id="{1C63B41E-D012-9A49-A9F6-FE5E23EDCD13}"/>
              </a:ext>
            </a:extLst>
          </p:cNvPr>
          <p:cNvSpPr>
            <a:spLocks noGrp="1"/>
          </p:cNvSpPr>
          <p:nvPr>
            <p:ph type="sldNum" sz="quarter" idx="12"/>
          </p:nvPr>
        </p:nvSpPr>
        <p:spPr>
          <a:xfrm>
            <a:off x="5603358" y="6406969"/>
            <a:ext cx="457083" cy="365125"/>
          </a:xfrm>
        </p:spPr>
        <p:txBody>
          <a:bodyPr/>
          <a:lstStyle/>
          <a:p>
            <a:fld id="{B547E0D5-C779-4B48-9D09-DC37D8A4644B}" type="slidenum">
              <a:rPr lang="id-ID" smtClean="0"/>
              <a:pPr/>
              <a:t>113</a:t>
            </a:fld>
            <a:endParaRPr lang="id-ID" dirty="0"/>
          </a:p>
        </p:txBody>
      </p:sp>
      <p:sp>
        <p:nvSpPr>
          <p:cNvPr id="5" name="Rectangle 1027">
            <a:extLst>
              <a:ext uri="{FF2B5EF4-FFF2-40B4-BE49-F238E27FC236}">
                <a16:creationId xmlns:a16="http://schemas.microsoft.com/office/drawing/2014/main" xmlns="" id="{8C405F68-27D0-784E-9B87-3476933DA948}"/>
              </a:ext>
            </a:extLst>
          </p:cNvPr>
          <p:cNvSpPr txBox="1">
            <a:spLocks noChangeArrowheads="1"/>
          </p:cNvSpPr>
          <p:nvPr/>
        </p:nvSpPr>
        <p:spPr>
          <a:xfrm>
            <a:off x="990600" y="1219200"/>
            <a:ext cx="7924800" cy="1219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t>We can depict the two </a:t>
            </a:r>
            <a:r>
              <a:rPr lang="en-US" altLang="en-US">
                <a:latin typeface="Courier New" panose="02070309020205020404" pitchFamily="49" charset="0"/>
              </a:rPr>
              <a:t>Die</a:t>
            </a:r>
            <a:r>
              <a:rPr lang="en-US" altLang="en-US"/>
              <a:t> objects from the </a:t>
            </a:r>
            <a:r>
              <a:rPr lang="en-US" altLang="en-US">
                <a:latin typeface="Courier New" panose="02070309020205020404" pitchFamily="49" charset="0"/>
              </a:rPr>
              <a:t>RollingDice</a:t>
            </a:r>
            <a:r>
              <a:rPr lang="en-US" altLang="en-US"/>
              <a:t> program as follows:</a:t>
            </a:r>
          </a:p>
          <a:p>
            <a:endParaRPr lang="en-US" altLang="en-US" sz="2000" dirty="0"/>
          </a:p>
        </p:txBody>
      </p:sp>
      <p:grpSp>
        <p:nvGrpSpPr>
          <p:cNvPr id="6" name="Group 1028">
            <a:extLst>
              <a:ext uri="{FF2B5EF4-FFF2-40B4-BE49-F238E27FC236}">
                <a16:creationId xmlns:a16="http://schemas.microsoft.com/office/drawing/2014/main" xmlns="" id="{EA6D3290-D407-1D46-9364-623825D57A4C}"/>
              </a:ext>
            </a:extLst>
          </p:cNvPr>
          <p:cNvGrpSpPr>
            <a:grpSpLocks/>
          </p:cNvGrpSpPr>
          <p:nvPr/>
        </p:nvGrpSpPr>
        <p:grpSpPr bwMode="auto">
          <a:xfrm>
            <a:off x="2209800" y="2438400"/>
            <a:ext cx="5168900" cy="1524000"/>
            <a:chOff x="1804" y="2544"/>
            <a:chExt cx="3256" cy="960"/>
          </a:xfrm>
        </p:grpSpPr>
        <p:grpSp>
          <p:nvGrpSpPr>
            <p:cNvPr id="7" name="Group 1029">
              <a:extLst>
                <a:ext uri="{FF2B5EF4-FFF2-40B4-BE49-F238E27FC236}">
                  <a16:creationId xmlns:a16="http://schemas.microsoft.com/office/drawing/2014/main" xmlns="" id="{6EE71B81-70D4-B644-99A0-30CEC768D263}"/>
                </a:ext>
              </a:extLst>
            </p:cNvPr>
            <p:cNvGrpSpPr>
              <a:grpSpLocks/>
            </p:cNvGrpSpPr>
            <p:nvPr/>
          </p:nvGrpSpPr>
          <p:grpSpPr bwMode="auto">
            <a:xfrm>
              <a:off x="1804" y="2544"/>
              <a:ext cx="3236" cy="336"/>
              <a:chOff x="1804" y="2544"/>
              <a:chExt cx="3236" cy="336"/>
            </a:xfrm>
          </p:grpSpPr>
          <p:sp>
            <p:nvSpPr>
              <p:cNvPr id="15" name="Rectangle 1030">
                <a:extLst>
                  <a:ext uri="{FF2B5EF4-FFF2-40B4-BE49-F238E27FC236}">
                    <a16:creationId xmlns:a16="http://schemas.microsoft.com/office/drawing/2014/main" xmlns="" id="{2F4FC8AB-CC6F-244C-A639-DDFD85EED7FB}"/>
                  </a:ext>
                </a:extLst>
              </p:cNvPr>
              <p:cNvSpPr>
                <a:spLocks noChangeArrowheads="1"/>
              </p:cNvSpPr>
              <p:nvPr/>
            </p:nvSpPr>
            <p:spPr bwMode="auto">
              <a:xfrm>
                <a:off x="2352" y="2592"/>
                <a:ext cx="432" cy="240"/>
              </a:xfrm>
              <a:prstGeom prst="rect">
                <a:avLst/>
              </a:prstGeom>
              <a:solidFill>
                <a:srgbClr val="F5E98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Text Box 1031">
                <a:extLst>
                  <a:ext uri="{FF2B5EF4-FFF2-40B4-BE49-F238E27FC236}">
                    <a16:creationId xmlns:a16="http://schemas.microsoft.com/office/drawing/2014/main" xmlns="" id="{CAFD37AB-A574-EC40-ABB0-F9A480ADC390}"/>
                  </a:ext>
                </a:extLst>
              </p:cNvPr>
              <p:cNvSpPr txBox="1">
                <a:spLocks noChangeArrowheads="1"/>
              </p:cNvSpPr>
              <p:nvPr/>
            </p:nvSpPr>
            <p:spPr bwMode="auto">
              <a:xfrm>
                <a:off x="1804" y="2587"/>
                <a:ext cx="5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latin typeface="Courier New" panose="02070309020205020404" pitchFamily="49" charset="0"/>
                  </a:rPr>
                  <a:t>die1</a:t>
                </a:r>
              </a:p>
            </p:txBody>
          </p:sp>
          <p:sp>
            <p:nvSpPr>
              <p:cNvPr id="17" name="AutoShape 1032">
                <a:extLst>
                  <a:ext uri="{FF2B5EF4-FFF2-40B4-BE49-F238E27FC236}">
                    <a16:creationId xmlns:a16="http://schemas.microsoft.com/office/drawing/2014/main" xmlns="" id="{886FD67B-4E38-5447-B051-A5026A09AA5D}"/>
                  </a:ext>
                </a:extLst>
              </p:cNvPr>
              <p:cNvSpPr>
                <a:spLocks noChangeArrowheads="1"/>
              </p:cNvSpPr>
              <p:nvPr/>
            </p:nvSpPr>
            <p:spPr bwMode="auto">
              <a:xfrm>
                <a:off x="3216" y="2544"/>
                <a:ext cx="1824" cy="336"/>
              </a:xfrm>
              <a:prstGeom prst="roundRect">
                <a:avLst>
                  <a:gd name="adj" fmla="val 16667"/>
                </a:avLst>
              </a:prstGeom>
              <a:solidFill>
                <a:srgbClr val="F5E985"/>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2000" b="1">
                  <a:latin typeface="Courier New" panose="02070309020205020404" pitchFamily="49" charset="0"/>
                </a:endParaRPr>
              </a:p>
            </p:txBody>
          </p:sp>
          <p:sp>
            <p:nvSpPr>
              <p:cNvPr id="18" name="Line 1033">
                <a:extLst>
                  <a:ext uri="{FF2B5EF4-FFF2-40B4-BE49-F238E27FC236}">
                    <a16:creationId xmlns:a16="http://schemas.microsoft.com/office/drawing/2014/main" xmlns="" id="{0DE7565B-88D4-754C-AE36-7ACA8BBDFF6E}"/>
                  </a:ext>
                </a:extLst>
              </p:cNvPr>
              <p:cNvSpPr>
                <a:spLocks noChangeShapeType="1"/>
              </p:cNvSpPr>
              <p:nvPr/>
            </p:nvSpPr>
            <p:spPr bwMode="auto">
              <a:xfrm>
                <a:off x="2592" y="2712"/>
                <a:ext cx="5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Rectangle 1034">
                <a:extLst>
                  <a:ext uri="{FF2B5EF4-FFF2-40B4-BE49-F238E27FC236}">
                    <a16:creationId xmlns:a16="http://schemas.microsoft.com/office/drawing/2014/main" xmlns="" id="{2F9C249E-0D66-4244-B2A8-F30A18AA7D17}"/>
                  </a:ext>
                </a:extLst>
              </p:cNvPr>
              <p:cNvSpPr>
                <a:spLocks noChangeArrowheads="1"/>
              </p:cNvSpPr>
              <p:nvPr/>
            </p:nvSpPr>
            <p:spPr bwMode="auto">
              <a:xfrm>
                <a:off x="4416" y="2592"/>
                <a:ext cx="432"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latin typeface="Courier New" panose="02070309020205020404" pitchFamily="49" charset="0"/>
                  </a:rPr>
                  <a:t>5</a:t>
                </a:r>
                <a:endParaRPr lang="en-US" altLang="en-US"/>
              </a:p>
            </p:txBody>
          </p:sp>
          <p:sp>
            <p:nvSpPr>
              <p:cNvPr id="20" name="Text Box 1035">
                <a:extLst>
                  <a:ext uri="{FF2B5EF4-FFF2-40B4-BE49-F238E27FC236}">
                    <a16:creationId xmlns:a16="http://schemas.microsoft.com/office/drawing/2014/main" xmlns="" id="{98810A43-C2CE-5D40-8088-F9D4DD3E5785}"/>
                  </a:ext>
                </a:extLst>
              </p:cNvPr>
              <p:cNvSpPr txBox="1">
                <a:spLocks noChangeArrowheads="1"/>
              </p:cNvSpPr>
              <p:nvPr/>
            </p:nvSpPr>
            <p:spPr bwMode="auto">
              <a:xfrm>
                <a:off x="3360" y="2587"/>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latin typeface="Courier New" panose="02070309020205020404" pitchFamily="49" charset="0"/>
                  </a:rPr>
                  <a:t>faceValue</a:t>
                </a:r>
              </a:p>
            </p:txBody>
          </p:sp>
        </p:grpSp>
        <p:grpSp>
          <p:nvGrpSpPr>
            <p:cNvPr id="8" name="Group 1036">
              <a:extLst>
                <a:ext uri="{FF2B5EF4-FFF2-40B4-BE49-F238E27FC236}">
                  <a16:creationId xmlns:a16="http://schemas.microsoft.com/office/drawing/2014/main" xmlns="" id="{36018AFC-0BE7-434D-BA89-02B36CC0F4C6}"/>
                </a:ext>
              </a:extLst>
            </p:cNvPr>
            <p:cNvGrpSpPr>
              <a:grpSpLocks/>
            </p:cNvGrpSpPr>
            <p:nvPr/>
          </p:nvGrpSpPr>
          <p:grpSpPr bwMode="auto">
            <a:xfrm>
              <a:off x="1824" y="3168"/>
              <a:ext cx="3236" cy="336"/>
              <a:chOff x="1824" y="3168"/>
              <a:chExt cx="3236" cy="336"/>
            </a:xfrm>
          </p:grpSpPr>
          <p:sp>
            <p:nvSpPr>
              <p:cNvPr id="9" name="Rectangle 1037">
                <a:extLst>
                  <a:ext uri="{FF2B5EF4-FFF2-40B4-BE49-F238E27FC236}">
                    <a16:creationId xmlns:a16="http://schemas.microsoft.com/office/drawing/2014/main" xmlns="" id="{10140FA3-E720-7241-93AE-FB6FA0440092}"/>
                  </a:ext>
                </a:extLst>
              </p:cNvPr>
              <p:cNvSpPr>
                <a:spLocks noChangeArrowheads="1"/>
              </p:cNvSpPr>
              <p:nvPr/>
            </p:nvSpPr>
            <p:spPr bwMode="auto">
              <a:xfrm>
                <a:off x="2372" y="3216"/>
                <a:ext cx="432" cy="240"/>
              </a:xfrm>
              <a:prstGeom prst="rect">
                <a:avLst/>
              </a:prstGeom>
              <a:solidFill>
                <a:srgbClr val="F5E98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Text Box 1038">
                <a:extLst>
                  <a:ext uri="{FF2B5EF4-FFF2-40B4-BE49-F238E27FC236}">
                    <a16:creationId xmlns:a16="http://schemas.microsoft.com/office/drawing/2014/main" xmlns="" id="{E5512B33-16C8-9049-B1AE-1FAFA904504E}"/>
                  </a:ext>
                </a:extLst>
              </p:cNvPr>
              <p:cNvSpPr txBox="1">
                <a:spLocks noChangeArrowheads="1"/>
              </p:cNvSpPr>
              <p:nvPr/>
            </p:nvSpPr>
            <p:spPr bwMode="auto">
              <a:xfrm>
                <a:off x="1824" y="3211"/>
                <a:ext cx="5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latin typeface="Courier New" panose="02070309020205020404" pitchFamily="49" charset="0"/>
                  </a:rPr>
                  <a:t>die2</a:t>
                </a:r>
              </a:p>
            </p:txBody>
          </p:sp>
          <p:sp>
            <p:nvSpPr>
              <p:cNvPr id="11" name="AutoShape 1039">
                <a:extLst>
                  <a:ext uri="{FF2B5EF4-FFF2-40B4-BE49-F238E27FC236}">
                    <a16:creationId xmlns:a16="http://schemas.microsoft.com/office/drawing/2014/main" xmlns="" id="{D618ED06-B16C-B346-9509-9358A81819FA}"/>
                  </a:ext>
                </a:extLst>
              </p:cNvPr>
              <p:cNvSpPr>
                <a:spLocks noChangeArrowheads="1"/>
              </p:cNvSpPr>
              <p:nvPr/>
            </p:nvSpPr>
            <p:spPr bwMode="auto">
              <a:xfrm>
                <a:off x="3236" y="3168"/>
                <a:ext cx="1824" cy="336"/>
              </a:xfrm>
              <a:prstGeom prst="roundRect">
                <a:avLst>
                  <a:gd name="adj" fmla="val 16667"/>
                </a:avLst>
              </a:prstGeom>
              <a:solidFill>
                <a:srgbClr val="F5E985"/>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2000" b="1">
                  <a:latin typeface="Courier New" panose="02070309020205020404" pitchFamily="49" charset="0"/>
                </a:endParaRPr>
              </a:p>
            </p:txBody>
          </p:sp>
          <p:sp>
            <p:nvSpPr>
              <p:cNvPr id="12" name="Line 1040">
                <a:extLst>
                  <a:ext uri="{FF2B5EF4-FFF2-40B4-BE49-F238E27FC236}">
                    <a16:creationId xmlns:a16="http://schemas.microsoft.com/office/drawing/2014/main" xmlns="" id="{1260EBFE-6017-D345-B6B7-33E00957935F}"/>
                  </a:ext>
                </a:extLst>
              </p:cNvPr>
              <p:cNvSpPr>
                <a:spLocks noChangeShapeType="1"/>
              </p:cNvSpPr>
              <p:nvPr/>
            </p:nvSpPr>
            <p:spPr bwMode="auto">
              <a:xfrm>
                <a:off x="2612" y="3336"/>
                <a:ext cx="5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Rectangle 1041">
                <a:extLst>
                  <a:ext uri="{FF2B5EF4-FFF2-40B4-BE49-F238E27FC236}">
                    <a16:creationId xmlns:a16="http://schemas.microsoft.com/office/drawing/2014/main" xmlns="" id="{8B3A0F97-30BB-2F42-A063-D8315CC22F9C}"/>
                  </a:ext>
                </a:extLst>
              </p:cNvPr>
              <p:cNvSpPr>
                <a:spLocks noChangeArrowheads="1"/>
              </p:cNvSpPr>
              <p:nvPr/>
            </p:nvSpPr>
            <p:spPr bwMode="auto">
              <a:xfrm>
                <a:off x="4436" y="3216"/>
                <a:ext cx="432"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latin typeface="Courier New" panose="02070309020205020404" pitchFamily="49" charset="0"/>
                  </a:rPr>
                  <a:t>2</a:t>
                </a:r>
                <a:endParaRPr lang="en-US" altLang="en-US"/>
              </a:p>
            </p:txBody>
          </p:sp>
          <p:sp>
            <p:nvSpPr>
              <p:cNvPr id="14" name="Text Box 1042">
                <a:extLst>
                  <a:ext uri="{FF2B5EF4-FFF2-40B4-BE49-F238E27FC236}">
                    <a16:creationId xmlns:a16="http://schemas.microsoft.com/office/drawing/2014/main" xmlns="" id="{BAF24B04-BF8F-B946-8DF8-A1D6605AA2F3}"/>
                  </a:ext>
                </a:extLst>
              </p:cNvPr>
              <p:cNvSpPr txBox="1">
                <a:spLocks noChangeArrowheads="1"/>
              </p:cNvSpPr>
              <p:nvPr/>
            </p:nvSpPr>
            <p:spPr bwMode="auto">
              <a:xfrm>
                <a:off x="3380" y="3211"/>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latin typeface="Courier New" panose="02070309020205020404" pitchFamily="49" charset="0"/>
                  </a:rPr>
                  <a:t>faceValue</a:t>
                </a:r>
              </a:p>
            </p:txBody>
          </p:sp>
        </p:grpSp>
      </p:grpSp>
      <p:sp>
        <p:nvSpPr>
          <p:cNvPr id="21" name="Text Box 1043">
            <a:extLst>
              <a:ext uri="{FF2B5EF4-FFF2-40B4-BE49-F238E27FC236}">
                <a16:creationId xmlns:a16="http://schemas.microsoft.com/office/drawing/2014/main" xmlns="" id="{438D2260-7358-8346-9EDB-5F77A0271B07}"/>
              </a:ext>
            </a:extLst>
          </p:cNvPr>
          <p:cNvSpPr txBox="1">
            <a:spLocks noChangeArrowheads="1"/>
          </p:cNvSpPr>
          <p:nvPr/>
        </p:nvSpPr>
        <p:spPr bwMode="auto">
          <a:xfrm>
            <a:off x="1981200" y="4648200"/>
            <a:ext cx="655320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solidFill>
                  <a:schemeClr val="hlink"/>
                </a:solidFill>
                <a:latin typeface="Verdana" panose="020B0604030504040204" pitchFamily="34" charset="0"/>
              </a:rPr>
              <a:t>Each object maintains its own </a:t>
            </a:r>
            <a:r>
              <a:rPr lang="en-US" altLang="en-US" sz="2000" b="1">
                <a:solidFill>
                  <a:schemeClr val="hlink"/>
                </a:solidFill>
                <a:latin typeface="Courier New" panose="02070309020205020404" pitchFamily="49" charset="0"/>
              </a:rPr>
              <a:t>faceValue</a:t>
            </a:r>
            <a:r>
              <a:rPr lang="en-US" altLang="en-US" sz="2000" b="1">
                <a:solidFill>
                  <a:schemeClr val="hlink"/>
                </a:solidFill>
                <a:latin typeface="Verdana" panose="020B0604030504040204" pitchFamily="34" charset="0"/>
              </a:rPr>
              <a:t> variable, and thus its own state</a:t>
            </a:r>
          </a:p>
        </p:txBody>
      </p:sp>
    </p:spTree>
    <p:extLst>
      <p:ext uri="{BB962C8B-B14F-4D97-AF65-F5344CB8AC3E}">
        <p14:creationId xmlns:p14="http://schemas.microsoft.com/office/powerpoint/2010/main" val="1849721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ppt_x"/>
                                          </p:val>
                                        </p:tav>
                                        <p:tav tm="100000">
                                          <p:val>
                                            <p:strVal val="#ppt_x"/>
                                          </p:val>
                                        </p:tav>
                                      </p:tavLst>
                                    </p:anim>
                                    <p:anim calcmode="lin" valueType="num">
                                      <p:cBhvr additive="base">
                                        <p:cTn id="19"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autoUpdateAnimBg="0"/>
      <p:bldP spid="21" grpId="0"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490B4D-40AB-934E-B24F-D2017641BE02}"/>
              </a:ext>
            </a:extLst>
          </p:cNvPr>
          <p:cNvSpPr>
            <a:spLocks noGrp="1"/>
          </p:cNvSpPr>
          <p:nvPr>
            <p:ph type="title"/>
          </p:nvPr>
        </p:nvSpPr>
        <p:spPr/>
        <p:txBody>
          <a:bodyPr/>
          <a:lstStyle/>
          <a:p>
            <a:r>
              <a:rPr lang="en-US" altLang="en-US" dirty="0"/>
              <a:t>UML Diagrams</a:t>
            </a:r>
            <a:endParaRPr lang="en-US" dirty="0"/>
          </a:p>
        </p:txBody>
      </p:sp>
      <p:sp>
        <p:nvSpPr>
          <p:cNvPr id="3" name="Content Placeholder 2">
            <a:extLst>
              <a:ext uri="{FF2B5EF4-FFF2-40B4-BE49-F238E27FC236}">
                <a16:creationId xmlns:a16="http://schemas.microsoft.com/office/drawing/2014/main" xmlns="" id="{51677DF9-4887-5642-AEF9-642E1EDB95C8}"/>
              </a:ext>
            </a:extLst>
          </p:cNvPr>
          <p:cNvSpPr>
            <a:spLocks noGrp="1"/>
          </p:cNvSpPr>
          <p:nvPr>
            <p:ph idx="1"/>
          </p:nvPr>
        </p:nvSpPr>
        <p:spPr/>
        <p:txBody>
          <a:bodyPr/>
          <a:lstStyle/>
          <a:p>
            <a:pPr>
              <a:spcBef>
                <a:spcPct val="75000"/>
              </a:spcBef>
            </a:pPr>
            <a:r>
              <a:rPr lang="en-US" altLang="en-US" dirty="0"/>
              <a:t>UML stands for the </a:t>
            </a:r>
            <a:r>
              <a:rPr lang="en-US" altLang="en-US" i="1" dirty="0"/>
              <a:t>Unified Modeling Language</a:t>
            </a:r>
            <a:endParaRPr lang="en-US" altLang="en-US" dirty="0"/>
          </a:p>
          <a:p>
            <a:pPr>
              <a:spcBef>
                <a:spcPct val="75000"/>
              </a:spcBef>
            </a:pPr>
            <a:r>
              <a:rPr lang="en-US" altLang="en-US" i="1" dirty="0"/>
              <a:t>UML diagrams</a:t>
            </a:r>
            <a:r>
              <a:rPr lang="en-US" altLang="en-US" dirty="0"/>
              <a:t> show relationships among classes and objects</a:t>
            </a:r>
          </a:p>
          <a:p>
            <a:pPr>
              <a:spcBef>
                <a:spcPct val="75000"/>
              </a:spcBef>
            </a:pPr>
            <a:r>
              <a:rPr lang="en-US" altLang="en-US" dirty="0"/>
              <a:t>A UML </a:t>
            </a:r>
            <a:r>
              <a:rPr lang="en-US" altLang="en-US" i="1" dirty="0"/>
              <a:t>class diagram</a:t>
            </a:r>
            <a:r>
              <a:rPr lang="en-US" altLang="en-US" dirty="0"/>
              <a:t> consists of one or more classes, each with sections for the class name, attributes (data), and operations (methods)</a:t>
            </a:r>
          </a:p>
          <a:p>
            <a:pPr>
              <a:spcBef>
                <a:spcPct val="75000"/>
              </a:spcBef>
            </a:pPr>
            <a:r>
              <a:rPr lang="en-US" altLang="en-US" dirty="0"/>
              <a:t>Lines between classes represent </a:t>
            </a:r>
            <a:r>
              <a:rPr lang="en-US" altLang="en-US" i="1" dirty="0"/>
              <a:t>associations</a:t>
            </a:r>
            <a:endParaRPr lang="en-US" altLang="en-US" dirty="0"/>
          </a:p>
          <a:p>
            <a:pPr>
              <a:spcBef>
                <a:spcPct val="75000"/>
              </a:spcBef>
            </a:pPr>
            <a:r>
              <a:rPr lang="en-US" altLang="en-US" dirty="0"/>
              <a:t>A dotted arrow shows that one class </a:t>
            </a:r>
            <a:r>
              <a:rPr lang="en-US" altLang="en-US" i="1" dirty="0"/>
              <a:t>uses</a:t>
            </a:r>
            <a:r>
              <a:rPr lang="en-US" altLang="en-US" dirty="0"/>
              <a:t> the other (calls its methods)</a:t>
            </a:r>
            <a:endParaRPr lang="en-US" dirty="0"/>
          </a:p>
        </p:txBody>
      </p:sp>
      <p:sp>
        <p:nvSpPr>
          <p:cNvPr id="4" name="Slide Number Placeholder 3">
            <a:extLst>
              <a:ext uri="{FF2B5EF4-FFF2-40B4-BE49-F238E27FC236}">
                <a16:creationId xmlns:a16="http://schemas.microsoft.com/office/drawing/2014/main" xmlns="" id="{EB97125E-C3FA-1E43-9E26-399AD2979572}"/>
              </a:ext>
            </a:extLst>
          </p:cNvPr>
          <p:cNvSpPr>
            <a:spLocks noGrp="1"/>
          </p:cNvSpPr>
          <p:nvPr>
            <p:ph type="sldNum" sz="quarter" idx="12"/>
          </p:nvPr>
        </p:nvSpPr>
        <p:spPr>
          <a:xfrm>
            <a:off x="5679441" y="6406969"/>
            <a:ext cx="434280" cy="365125"/>
          </a:xfrm>
        </p:spPr>
        <p:txBody>
          <a:bodyPr/>
          <a:lstStyle/>
          <a:p>
            <a:fld id="{B547E0D5-C779-4B48-9D09-DC37D8A4644B}" type="slidenum">
              <a:rPr lang="id-ID" smtClean="0"/>
              <a:pPr/>
              <a:t>114</a:t>
            </a:fld>
            <a:endParaRPr lang="id-ID" dirty="0"/>
          </a:p>
        </p:txBody>
      </p:sp>
    </p:spTree>
    <p:extLst>
      <p:ext uri="{BB962C8B-B14F-4D97-AF65-F5344CB8AC3E}">
        <p14:creationId xmlns:p14="http://schemas.microsoft.com/office/powerpoint/2010/main" val="209606260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2D0270-100A-184C-A653-04E407D39419}"/>
              </a:ext>
            </a:extLst>
          </p:cNvPr>
          <p:cNvSpPr>
            <a:spLocks noGrp="1"/>
          </p:cNvSpPr>
          <p:nvPr>
            <p:ph type="title"/>
          </p:nvPr>
        </p:nvSpPr>
        <p:spPr/>
        <p:txBody>
          <a:bodyPr/>
          <a:lstStyle/>
          <a:p>
            <a:r>
              <a:rPr lang="en-US" altLang="en-US" dirty="0"/>
              <a:t>UML Class Diagrams</a:t>
            </a:r>
            <a:endParaRPr lang="en-US" dirty="0"/>
          </a:p>
        </p:txBody>
      </p:sp>
      <p:sp>
        <p:nvSpPr>
          <p:cNvPr id="3" name="Content Placeholder 2">
            <a:extLst>
              <a:ext uri="{FF2B5EF4-FFF2-40B4-BE49-F238E27FC236}">
                <a16:creationId xmlns:a16="http://schemas.microsoft.com/office/drawing/2014/main" xmlns="" id="{737B72AD-67D8-FF47-A012-8A0EA6B753EF}"/>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xmlns="" id="{5BC4DA65-91CA-8E48-A7E4-BC7F97462DA1}"/>
              </a:ext>
            </a:extLst>
          </p:cNvPr>
          <p:cNvSpPr>
            <a:spLocks noGrp="1"/>
          </p:cNvSpPr>
          <p:nvPr>
            <p:ph type="sldNum" sz="quarter" idx="12"/>
          </p:nvPr>
        </p:nvSpPr>
        <p:spPr>
          <a:xfrm>
            <a:off x="5679441" y="6406969"/>
            <a:ext cx="444912" cy="365125"/>
          </a:xfrm>
        </p:spPr>
        <p:txBody>
          <a:bodyPr/>
          <a:lstStyle/>
          <a:p>
            <a:fld id="{B547E0D5-C779-4B48-9D09-DC37D8A4644B}" type="slidenum">
              <a:rPr lang="id-ID" smtClean="0"/>
              <a:pPr/>
              <a:t>115</a:t>
            </a:fld>
            <a:endParaRPr lang="id-ID" dirty="0"/>
          </a:p>
        </p:txBody>
      </p:sp>
      <p:sp>
        <p:nvSpPr>
          <p:cNvPr id="5" name="Rectangle 3">
            <a:extLst>
              <a:ext uri="{FF2B5EF4-FFF2-40B4-BE49-F238E27FC236}">
                <a16:creationId xmlns:a16="http://schemas.microsoft.com/office/drawing/2014/main" xmlns="" id="{F0DF45CF-761B-5247-B2E4-F87F825688EF}"/>
              </a:ext>
            </a:extLst>
          </p:cNvPr>
          <p:cNvSpPr txBox="1">
            <a:spLocks noChangeArrowheads="1"/>
          </p:cNvSpPr>
          <p:nvPr/>
        </p:nvSpPr>
        <p:spPr>
          <a:xfrm>
            <a:off x="1066800" y="1219200"/>
            <a:ext cx="7772400" cy="76200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t>A UML class diagram for the </a:t>
            </a:r>
            <a:r>
              <a:rPr lang="en-US" altLang="en-US">
                <a:latin typeface="Courier New" panose="02070309020205020404" pitchFamily="49" charset="0"/>
              </a:rPr>
              <a:t>RollingDice</a:t>
            </a:r>
            <a:r>
              <a:rPr lang="en-US" altLang="en-US"/>
              <a:t> program:</a:t>
            </a:r>
            <a:endParaRPr lang="en-US" altLang="en-US" dirty="0"/>
          </a:p>
        </p:txBody>
      </p:sp>
      <p:grpSp>
        <p:nvGrpSpPr>
          <p:cNvPr id="6" name="Group 17">
            <a:extLst>
              <a:ext uri="{FF2B5EF4-FFF2-40B4-BE49-F238E27FC236}">
                <a16:creationId xmlns:a16="http://schemas.microsoft.com/office/drawing/2014/main" xmlns="" id="{D4BF2CD2-DBD3-8341-B7C3-96F17F3DEE49}"/>
              </a:ext>
            </a:extLst>
          </p:cNvPr>
          <p:cNvGrpSpPr>
            <a:grpSpLocks/>
          </p:cNvGrpSpPr>
          <p:nvPr/>
        </p:nvGrpSpPr>
        <p:grpSpPr bwMode="auto">
          <a:xfrm>
            <a:off x="1295400" y="2590800"/>
            <a:ext cx="7162800" cy="2057400"/>
            <a:chOff x="816" y="1632"/>
            <a:chExt cx="4512" cy="1296"/>
          </a:xfrm>
        </p:grpSpPr>
        <p:sp>
          <p:nvSpPr>
            <p:cNvPr id="7" name="Rectangle 5">
              <a:extLst>
                <a:ext uri="{FF2B5EF4-FFF2-40B4-BE49-F238E27FC236}">
                  <a16:creationId xmlns:a16="http://schemas.microsoft.com/office/drawing/2014/main" xmlns="" id="{6B436E5F-8658-4B4B-98D1-67BD4939003E}"/>
                </a:ext>
              </a:extLst>
            </p:cNvPr>
            <p:cNvSpPr>
              <a:spLocks noChangeArrowheads="1"/>
            </p:cNvSpPr>
            <p:nvPr/>
          </p:nvSpPr>
          <p:spPr bwMode="auto">
            <a:xfrm>
              <a:off x="816" y="1632"/>
              <a:ext cx="1920" cy="258"/>
            </a:xfrm>
            <a:prstGeom prst="rect">
              <a:avLst/>
            </a:prstGeom>
            <a:solidFill>
              <a:srgbClr val="96FE9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2000" b="1">
                  <a:latin typeface="Arial Unicode MS" panose="020B0604020202020204" pitchFamily="34" charset="-128"/>
                </a:rPr>
                <a:t>RollingDice</a:t>
              </a:r>
            </a:p>
          </p:txBody>
        </p:sp>
        <p:sp>
          <p:nvSpPr>
            <p:cNvPr id="8" name="Rectangle 6">
              <a:extLst>
                <a:ext uri="{FF2B5EF4-FFF2-40B4-BE49-F238E27FC236}">
                  <a16:creationId xmlns:a16="http://schemas.microsoft.com/office/drawing/2014/main" xmlns="" id="{B32398FC-1F38-FE49-81BD-E1AD0C7C4D22}"/>
                </a:ext>
              </a:extLst>
            </p:cNvPr>
            <p:cNvSpPr>
              <a:spLocks noChangeArrowheads="1"/>
            </p:cNvSpPr>
            <p:nvPr/>
          </p:nvSpPr>
          <p:spPr bwMode="auto">
            <a:xfrm>
              <a:off x="816" y="1890"/>
              <a:ext cx="1920" cy="192"/>
            </a:xfrm>
            <a:prstGeom prst="rect">
              <a:avLst/>
            </a:prstGeom>
            <a:solidFill>
              <a:srgbClr val="96FE9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en-US" altLang="en-US" sz="2000" b="1">
                <a:latin typeface="Verdana" panose="020B0604030504040204" pitchFamily="34" charset="0"/>
              </a:endParaRPr>
            </a:p>
          </p:txBody>
        </p:sp>
        <p:sp>
          <p:nvSpPr>
            <p:cNvPr id="9" name="Rectangle 7">
              <a:extLst>
                <a:ext uri="{FF2B5EF4-FFF2-40B4-BE49-F238E27FC236}">
                  <a16:creationId xmlns:a16="http://schemas.microsoft.com/office/drawing/2014/main" xmlns="" id="{F424ECEB-C5FB-0D46-80CC-697E00541284}"/>
                </a:ext>
              </a:extLst>
            </p:cNvPr>
            <p:cNvSpPr>
              <a:spLocks noChangeArrowheads="1"/>
            </p:cNvSpPr>
            <p:nvPr/>
          </p:nvSpPr>
          <p:spPr bwMode="auto">
            <a:xfrm>
              <a:off x="816" y="2073"/>
              <a:ext cx="1920" cy="297"/>
            </a:xfrm>
            <a:prstGeom prst="rect">
              <a:avLst/>
            </a:prstGeom>
            <a:solidFill>
              <a:srgbClr val="96FE9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sz="1600" b="1">
                  <a:latin typeface="Arial Unicode MS" panose="020B0604020202020204" pitchFamily="34" charset="-128"/>
                </a:rPr>
                <a:t>main (args : String[]) : void</a:t>
              </a:r>
            </a:p>
          </p:txBody>
        </p:sp>
        <p:sp>
          <p:nvSpPr>
            <p:cNvPr id="10" name="Rectangle 8">
              <a:extLst>
                <a:ext uri="{FF2B5EF4-FFF2-40B4-BE49-F238E27FC236}">
                  <a16:creationId xmlns:a16="http://schemas.microsoft.com/office/drawing/2014/main" xmlns="" id="{1B4DB8F3-5013-D345-8E73-58A43D58FDC5}"/>
                </a:ext>
              </a:extLst>
            </p:cNvPr>
            <p:cNvSpPr>
              <a:spLocks noChangeArrowheads="1"/>
            </p:cNvSpPr>
            <p:nvPr/>
          </p:nvSpPr>
          <p:spPr bwMode="auto">
            <a:xfrm>
              <a:off x="3264" y="1641"/>
              <a:ext cx="2064" cy="258"/>
            </a:xfrm>
            <a:prstGeom prst="rect">
              <a:avLst/>
            </a:prstGeom>
            <a:solidFill>
              <a:srgbClr val="96FE9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2000" b="1">
                  <a:latin typeface="Arial Unicode MS" panose="020B0604020202020204" pitchFamily="34" charset="-128"/>
                </a:rPr>
                <a:t>Die</a:t>
              </a:r>
            </a:p>
          </p:txBody>
        </p:sp>
        <p:sp>
          <p:nvSpPr>
            <p:cNvPr id="11" name="Rectangle 9">
              <a:extLst>
                <a:ext uri="{FF2B5EF4-FFF2-40B4-BE49-F238E27FC236}">
                  <a16:creationId xmlns:a16="http://schemas.microsoft.com/office/drawing/2014/main" xmlns="" id="{F563419F-9A97-BC46-9FC5-B142A208BEA7}"/>
                </a:ext>
              </a:extLst>
            </p:cNvPr>
            <p:cNvSpPr>
              <a:spLocks noChangeArrowheads="1"/>
            </p:cNvSpPr>
            <p:nvPr/>
          </p:nvSpPr>
          <p:spPr bwMode="auto">
            <a:xfrm>
              <a:off x="3264" y="1899"/>
              <a:ext cx="2064" cy="279"/>
            </a:xfrm>
            <a:prstGeom prst="rect">
              <a:avLst/>
            </a:prstGeom>
            <a:solidFill>
              <a:srgbClr val="96FE9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sz="1600" b="1">
                  <a:latin typeface="Arial Unicode MS" panose="020B0604020202020204" pitchFamily="34" charset="-128"/>
                </a:rPr>
                <a:t>faceValue : int</a:t>
              </a:r>
            </a:p>
          </p:txBody>
        </p:sp>
        <p:sp>
          <p:nvSpPr>
            <p:cNvPr id="12" name="Rectangle 10">
              <a:extLst>
                <a:ext uri="{FF2B5EF4-FFF2-40B4-BE49-F238E27FC236}">
                  <a16:creationId xmlns:a16="http://schemas.microsoft.com/office/drawing/2014/main" xmlns="" id="{768A6DA9-7495-FC47-99B0-0F5E74585107}"/>
                </a:ext>
              </a:extLst>
            </p:cNvPr>
            <p:cNvSpPr>
              <a:spLocks noChangeArrowheads="1"/>
            </p:cNvSpPr>
            <p:nvPr/>
          </p:nvSpPr>
          <p:spPr bwMode="auto">
            <a:xfrm>
              <a:off x="3264" y="2178"/>
              <a:ext cx="2064" cy="750"/>
            </a:xfrm>
            <a:prstGeom prst="rect">
              <a:avLst/>
            </a:prstGeom>
            <a:solidFill>
              <a:srgbClr val="96FE9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sz="1600" b="1">
                  <a:latin typeface="Arial Unicode MS" panose="020B0604020202020204" pitchFamily="34" charset="-128"/>
                </a:rPr>
                <a:t>roll() : int</a:t>
              </a:r>
            </a:p>
            <a:p>
              <a:r>
                <a:rPr lang="en-US" altLang="en-US" sz="1600" b="1">
                  <a:latin typeface="Arial Unicode MS" panose="020B0604020202020204" pitchFamily="34" charset="-128"/>
                </a:rPr>
                <a:t>setFaceValue (int value) : void</a:t>
              </a:r>
            </a:p>
            <a:p>
              <a:r>
                <a:rPr lang="en-US" altLang="en-US" sz="1600" b="1">
                  <a:latin typeface="Arial Unicode MS" panose="020B0604020202020204" pitchFamily="34" charset="-128"/>
                </a:rPr>
                <a:t>getFaceValue() : int</a:t>
              </a:r>
            </a:p>
            <a:p>
              <a:r>
                <a:rPr lang="en-US" altLang="en-US" sz="1600" b="1">
                  <a:latin typeface="Arial Unicode MS" panose="020B0604020202020204" pitchFamily="34" charset="-128"/>
                </a:rPr>
                <a:t>toString() : String</a:t>
              </a:r>
            </a:p>
          </p:txBody>
        </p:sp>
        <p:sp>
          <p:nvSpPr>
            <p:cNvPr id="13" name="Line 11">
              <a:extLst>
                <a:ext uri="{FF2B5EF4-FFF2-40B4-BE49-F238E27FC236}">
                  <a16:creationId xmlns:a16="http://schemas.microsoft.com/office/drawing/2014/main" xmlns="" id="{441CE441-2F8E-CB4B-A4FD-188DBA6BE9C0}"/>
                </a:ext>
              </a:extLst>
            </p:cNvPr>
            <p:cNvSpPr>
              <a:spLocks noChangeShapeType="1"/>
            </p:cNvSpPr>
            <p:nvPr/>
          </p:nvSpPr>
          <p:spPr bwMode="auto">
            <a:xfrm flipV="1">
              <a:off x="2736" y="1776"/>
              <a:ext cx="528" cy="0"/>
            </a:xfrm>
            <a:prstGeom prst="line">
              <a:avLst/>
            </a:prstGeom>
            <a:noFill/>
            <a:ln w="28575">
              <a:solidFill>
                <a:schemeClr val="tx1"/>
              </a:solidFill>
              <a:prstDash val="dash"/>
              <a:round/>
              <a:headEnd type="none" w="sm" len="sm"/>
              <a:tailEnd type="arrow"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a:p>
          </p:txBody>
        </p:sp>
      </p:grpSp>
    </p:spTree>
    <p:extLst>
      <p:ext uri="{BB962C8B-B14F-4D97-AF65-F5344CB8AC3E}">
        <p14:creationId xmlns:p14="http://schemas.microsoft.com/office/powerpoint/2010/main" val="721975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AEEEA1-ADD3-CD4B-B9B1-ED34A905F919}"/>
              </a:ext>
            </a:extLst>
          </p:cNvPr>
          <p:cNvSpPr>
            <a:spLocks noGrp="1"/>
          </p:cNvSpPr>
          <p:nvPr>
            <p:ph type="title"/>
          </p:nvPr>
        </p:nvSpPr>
        <p:spPr/>
        <p:txBody>
          <a:bodyPr/>
          <a:lstStyle/>
          <a:p>
            <a:r>
              <a:rPr lang="en-US" altLang="en-US" dirty="0"/>
              <a:t>Encapsulation</a:t>
            </a:r>
            <a:endParaRPr lang="en-US" dirty="0"/>
          </a:p>
        </p:txBody>
      </p:sp>
      <p:sp>
        <p:nvSpPr>
          <p:cNvPr id="3" name="Content Placeholder 2">
            <a:extLst>
              <a:ext uri="{FF2B5EF4-FFF2-40B4-BE49-F238E27FC236}">
                <a16:creationId xmlns:a16="http://schemas.microsoft.com/office/drawing/2014/main" xmlns="" id="{3CD627A8-9B67-7E4A-8BC8-8C9B35EAAEBD}"/>
              </a:ext>
            </a:extLst>
          </p:cNvPr>
          <p:cNvSpPr>
            <a:spLocks noGrp="1"/>
          </p:cNvSpPr>
          <p:nvPr>
            <p:ph idx="1"/>
          </p:nvPr>
        </p:nvSpPr>
        <p:spPr/>
        <p:txBody>
          <a:bodyPr/>
          <a:lstStyle/>
          <a:p>
            <a:pPr>
              <a:spcBef>
                <a:spcPct val="75000"/>
              </a:spcBef>
            </a:pPr>
            <a:r>
              <a:rPr lang="en-US" altLang="en-US" dirty="0"/>
              <a:t>We can take one of two views of an object:</a:t>
            </a:r>
          </a:p>
          <a:p>
            <a:pPr lvl="1">
              <a:spcBef>
                <a:spcPct val="75000"/>
              </a:spcBef>
            </a:pPr>
            <a:r>
              <a:rPr lang="en-US" altLang="en-US" dirty="0"/>
              <a:t>internal  -  the details of the variables and methods of the class that defines it</a:t>
            </a:r>
          </a:p>
          <a:p>
            <a:pPr lvl="1">
              <a:spcBef>
                <a:spcPct val="75000"/>
              </a:spcBef>
            </a:pPr>
            <a:r>
              <a:rPr lang="en-US" altLang="en-US" dirty="0"/>
              <a:t>external  -  the services that an object provides and how the object interacts with the rest of the system</a:t>
            </a:r>
          </a:p>
          <a:p>
            <a:pPr>
              <a:spcBef>
                <a:spcPct val="75000"/>
              </a:spcBef>
            </a:pPr>
            <a:r>
              <a:rPr lang="en-US" altLang="en-US" dirty="0"/>
              <a:t>From the external view, an object is an </a:t>
            </a:r>
            <a:r>
              <a:rPr lang="en-US" altLang="en-US" i="1" dirty="0"/>
              <a:t>encapsulated</a:t>
            </a:r>
            <a:r>
              <a:rPr lang="en-US" altLang="en-US" dirty="0"/>
              <a:t> entity, providing a set of specific services</a:t>
            </a:r>
          </a:p>
          <a:p>
            <a:pPr>
              <a:spcBef>
                <a:spcPct val="75000"/>
              </a:spcBef>
            </a:pPr>
            <a:r>
              <a:rPr lang="en-US" altLang="en-US" dirty="0"/>
              <a:t>These services define the </a:t>
            </a:r>
            <a:r>
              <a:rPr lang="en-US" altLang="en-US" i="1" dirty="0"/>
              <a:t>interface</a:t>
            </a:r>
            <a:r>
              <a:rPr lang="en-US" altLang="en-US" dirty="0"/>
              <a:t> to the object</a:t>
            </a:r>
            <a:endParaRPr lang="en-US" dirty="0"/>
          </a:p>
        </p:txBody>
      </p:sp>
      <p:sp>
        <p:nvSpPr>
          <p:cNvPr id="4" name="Slide Number Placeholder 3">
            <a:extLst>
              <a:ext uri="{FF2B5EF4-FFF2-40B4-BE49-F238E27FC236}">
                <a16:creationId xmlns:a16="http://schemas.microsoft.com/office/drawing/2014/main" xmlns="" id="{1007677F-ECCC-4346-8C7F-13F616834B43}"/>
              </a:ext>
            </a:extLst>
          </p:cNvPr>
          <p:cNvSpPr>
            <a:spLocks noGrp="1"/>
          </p:cNvSpPr>
          <p:nvPr>
            <p:ph type="sldNum" sz="quarter" idx="12"/>
          </p:nvPr>
        </p:nvSpPr>
        <p:spPr>
          <a:xfrm>
            <a:off x="5624623" y="6406969"/>
            <a:ext cx="435818" cy="365125"/>
          </a:xfrm>
        </p:spPr>
        <p:txBody>
          <a:bodyPr/>
          <a:lstStyle/>
          <a:p>
            <a:fld id="{B547E0D5-C779-4B48-9D09-DC37D8A4644B}" type="slidenum">
              <a:rPr lang="id-ID" smtClean="0"/>
              <a:pPr/>
              <a:t>116</a:t>
            </a:fld>
            <a:endParaRPr lang="id-ID" dirty="0"/>
          </a:p>
        </p:txBody>
      </p:sp>
    </p:spTree>
    <p:extLst>
      <p:ext uri="{BB962C8B-B14F-4D97-AF65-F5344CB8AC3E}">
        <p14:creationId xmlns:p14="http://schemas.microsoft.com/office/powerpoint/2010/main" val="108308185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D737C3-0331-E449-9F13-15C7909CF93B}"/>
              </a:ext>
            </a:extLst>
          </p:cNvPr>
          <p:cNvSpPr>
            <a:spLocks noGrp="1"/>
          </p:cNvSpPr>
          <p:nvPr>
            <p:ph type="title"/>
          </p:nvPr>
        </p:nvSpPr>
        <p:spPr/>
        <p:txBody>
          <a:bodyPr/>
          <a:lstStyle/>
          <a:p>
            <a:r>
              <a:rPr lang="en-US" altLang="en-US" dirty="0"/>
              <a:t>Encapsulation</a:t>
            </a:r>
            <a:endParaRPr lang="en-US" dirty="0"/>
          </a:p>
        </p:txBody>
      </p:sp>
      <p:sp>
        <p:nvSpPr>
          <p:cNvPr id="3" name="Content Placeholder 2">
            <a:extLst>
              <a:ext uri="{FF2B5EF4-FFF2-40B4-BE49-F238E27FC236}">
                <a16:creationId xmlns:a16="http://schemas.microsoft.com/office/drawing/2014/main" xmlns="" id="{0EDADB32-9065-3040-ACEE-7C385480C62E}"/>
              </a:ext>
            </a:extLst>
          </p:cNvPr>
          <p:cNvSpPr>
            <a:spLocks noGrp="1"/>
          </p:cNvSpPr>
          <p:nvPr>
            <p:ph idx="1"/>
          </p:nvPr>
        </p:nvSpPr>
        <p:spPr/>
        <p:txBody>
          <a:bodyPr/>
          <a:lstStyle/>
          <a:p>
            <a:pPr>
              <a:spcBef>
                <a:spcPct val="75000"/>
              </a:spcBef>
            </a:pPr>
            <a:r>
              <a:rPr lang="en-US" altLang="en-US" dirty="0"/>
              <a:t>One object (called the </a:t>
            </a:r>
            <a:r>
              <a:rPr lang="en-US" altLang="en-US" i="1" dirty="0"/>
              <a:t>client</a:t>
            </a:r>
            <a:r>
              <a:rPr lang="en-US" altLang="en-US" dirty="0"/>
              <a:t>) may use another object for the services it provides</a:t>
            </a:r>
          </a:p>
          <a:p>
            <a:pPr>
              <a:spcBef>
                <a:spcPct val="75000"/>
              </a:spcBef>
            </a:pPr>
            <a:r>
              <a:rPr lang="en-US" altLang="en-US" dirty="0"/>
              <a:t>The client of an object may request its services (call its methods), but it should not have to be aware of how those services are accomplished </a:t>
            </a:r>
          </a:p>
          <a:p>
            <a:pPr>
              <a:spcBef>
                <a:spcPct val="75000"/>
              </a:spcBef>
            </a:pPr>
            <a:r>
              <a:rPr lang="en-US" altLang="en-US" dirty="0"/>
              <a:t>Any changes to the object's state (its variables) should be made by that object's methods</a:t>
            </a:r>
          </a:p>
          <a:p>
            <a:pPr>
              <a:spcBef>
                <a:spcPct val="75000"/>
              </a:spcBef>
            </a:pPr>
            <a:r>
              <a:rPr lang="en-US" altLang="en-US" dirty="0"/>
              <a:t>We should make it difficult, if not impossible, for a client to access an object’s variables directly</a:t>
            </a:r>
          </a:p>
          <a:p>
            <a:pPr>
              <a:spcBef>
                <a:spcPct val="75000"/>
              </a:spcBef>
            </a:pPr>
            <a:r>
              <a:rPr lang="en-US" altLang="en-US" dirty="0"/>
              <a:t>That is, an object should be </a:t>
            </a:r>
            <a:r>
              <a:rPr lang="en-US" altLang="en-US" i="1" dirty="0"/>
              <a:t>self-governing</a:t>
            </a:r>
            <a:endParaRPr lang="en-US" dirty="0"/>
          </a:p>
        </p:txBody>
      </p:sp>
      <p:sp>
        <p:nvSpPr>
          <p:cNvPr id="4" name="Slide Number Placeholder 3">
            <a:extLst>
              <a:ext uri="{FF2B5EF4-FFF2-40B4-BE49-F238E27FC236}">
                <a16:creationId xmlns:a16="http://schemas.microsoft.com/office/drawing/2014/main" xmlns="" id="{0CE480EB-CDC1-2748-9084-5E075EF1FF70}"/>
              </a:ext>
            </a:extLst>
          </p:cNvPr>
          <p:cNvSpPr>
            <a:spLocks noGrp="1"/>
          </p:cNvSpPr>
          <p:nvPr>
            <p:ph type="sldNum" sz="quarter" idx="12"/>
          </p:nvPr>
        </p:nvSpPr>
        <p:spPr>
          <a:xfrm>
            <a:off x="5679441" y="6406969"/>
            <a:ext cx="434280" cy="365125"/>
          </a:xfrm>
        </p:spPr>
        <p:txBody>
          <a:bodyPr/>
          <a:lstStyle/>
          <a:p>
            <a:fld id="{B547E0D5-C779-4B48-9D09-DC37D8A4644B}" type="slidenum">
              <a:rPr lang="id-ID" smtClean="0"/>
              <a:pPr/>
              <a:t>117</a:t>
            </a:fld>
            <a:endParaRPr lang="id-ID" dirty="0"/>
          </a:p>
        </p:txBody>
      </p:sp>
    </p:spTree>
    <p:extLst>
      <p:ext uri="{BB962C8B-B14F-4D97-AF65-F5344CB8AC3E}">
        <p14:creationId xmlns:p14="http://schemas.microsoft.com/office/powerpoint/2010/main" val="259820997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BF8F62-3439-7F44-A6A9-1DA8050AAF29}"/>
              </a:ext>
            </a:extLst>
          </p:cNvPr>
          <p:cNvSpPr>
            <a:spLocks noGrp="1"/>
          </p:cNvSpPr>
          <p:nvPr>
            <p:ph type="title"/>
          </p:nvPr>
        </p:nvSpPr>
        <p:spPr/>
        <p:txBody>
          <a:bodyPr/>
          <a:lstStyle/>
          <a:p>
            <a:r>
              <a:rPr lang="en-US" altLang="en-US" dirty="0"/>
              <a:t>Encapsulation</a:t>
            </a:r>
            <a:endParaRPr lang="en-US" dirty="0"/>
          </a:p>
        </p:txBody>
      </p:sp>
      <p:sp>
        <p:nvSpPr>
          <p:cNvPr id="3" name="Content Placeholder 2">
            <a:extLst>
              <a:ext uri="{FF2B5EF4-FFF2-40B4-BE49-F238E27FC236}">
                <a16:creationId xmlns:a16="http://schemas.microsoft.com/office/drawing/2014/main" xmlns="" id="{5A9C1033-41E1-9D49-9169-438790F314B7}"/>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xmlns="" id="{2559BDAD-F77F-4044-A7F6-13A1F639AFC8}"/>
              </a:ext>
            </a:extLst>
          </p:cNvPr>
          <p:cNvSpPr>
            <a:spLocks noGrp="1"/>
          </p:cNvSpPr>
          <p:nvPr>
            <p:ph type="sldNum" sz="quarter" idx="12"/>
          </p:nvPr>
        </p:nvSpPr>
        <p:spPr>
          <a:xfrm>
            <a:off x="5638800" y="6406969"/>
            <a:ext cx="421641" cy="365125"/>
          </a:xfrm>
        </p:spPr>
        <p:txBody>
          <a:bodyPr/>
          <a:lstStyle/>
          <a:p>
            <a:fld id="{B547E0D5-C779-4B48-9D09-DC37D8A4644B}" type="slidenum">
              <a:rPr lang="id-ID" smtClean="0"/>
              <a:pPr/>
              <a:t>118</a:t>
            </a:fld>
            <a:endParaRPr lang="id-ID" dirty="0"/>
          </a:p>
        </p:txBody>
      </p:sp>
      <p:grpSp>
        <p:nvGrpSpPr>
          <p:cNvPr id="5" name="Group 25">
            <a:extLst>
              <a:ext uri="{FF2B5EF4-FFF2-40B4-BE49-F238E27FC236}">
                <a16:creationId xmlns:a16="http://schemas.microsoft.com/office/drawing/2014/main" xmlns="" id="{2E1E63DD-BF98-8344-B3B9-4FC07B75C33B}"/>
              </a:ext>
            </a:extLst>
          </p:cNvPr>
          <p:cNvGrpSpPr>
            <a:grpSpLocks/>
          </p:cNvGrpSpPr>
          <p:nvPr/>
        </p:nvGrpSpPr>
        <p:grpSpPr bwMode="auto">
          <a:xfrm>
            <a:off x="5638800" y="3581400"/>
            <a:ext cx="2895600" cy="2514600"/>
            <a:chOff x="2592" y="2256"/>
            <a:chExt cx="1824" cy="1584"/>
          </a:xfrm>
        </p:grpSpPr>
        <p:sp>
          <p:nvSpPr>
            <p:cNvPr id="6" name="Rectangle 3">
              <a:extLst>
                <a:ext uri="{FF2B5EF4-FFF2-40B4-BE49-F238E27FC236}">
                  <a16:creationId xmlns:a16="http://schemas.microsoft.com/office/drawing/2014/main" xmlns="" id="{C952AE78-CDFD-6A48-A974-76BA73831F2B}"/>
                </a:ext>
              </a:extLst>
            </p:cNvPr>
            <p:cNvSpPr>
              <a:spLocks noChangeArrowheads="1"/>
            </p:cNvSpPr>
            <p:nvPr/>
          </p:nvSpPr>
          <p:spPr bwMode="auto">
            <a:xfrm>
              <a:off x="2880" y="2256"/>
              <a:ext cx="1536" cy="1584"/>
            </a:xfrm>
            <a:prstGeom prst="rect">
              <a:avLst/>
            </a:prstGeom>
            <a:solidFill>
              <a:schemeClr val="tx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4">
              <a:extLst>
                <a:ext uri="{FF2B5EF4-FFF2-40B4-BE49-F238E27FC236}">
                  <a16:creationId xmlns:a16="http://schemas.microsoft.com/office/drawing/2014/main" xmlns="" id="{44EB8E12-793A-D444-B5E4-F385EED5143C}"/>
                </a:ext>
              </a:extLst>
            </p:cNvPr>
            <p:cNvSpPr>
              <a:spLocks noChangeShapeType="1"/>
            </p:cNvSpPr>
            <p:nvPr/>
          </p:nvSpPr>
          <p:spPr bwMode="auto">
            <a:xfrm flipH="1">
              <a:off x="2640" y="2496"/>
              <a:ext cx="384"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Oval 5">
              <a:extLst>
                <a:ext uri="{FF2B5EF4-FFF2-40B4-BE49-F238E27FC236}">
                  <a16:creationId xmlns:a16="http://schemas.microsoft.com/office/drawing/2014/main" xmlns="" id="{28D49900-C888-D641-BA21-54D58787CD0A}"/>
                </a:ext>
              </a:extLst>
            </p:cNvPr>
            <p:cNvSpPr>
              <a:spLocks noChangeArrowheads="1"/>
            </p:cNvSpPr>
            <p:nvPr/>
          </p:nvSpPr>
          <p:spPr bwMode="auto">
            <a:xfrm>
              <a:off x="2592" y="2448"/>
              <a:ext cx="96" cy="96"/>
            </a:xfrm>
            <a:prstGeom prst="ellipse">
              <a:avLst/>
            </a:prstGeom>
            <a:solidFill>
              <a:srgbClr val="DE2C28"/>
            </a:solidFill>
            <a:ln w="12700">
              <a:solidFill>
                <a:srgbClr val="DE2C28"/>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6">
              <a:extLst>
                <a:ext uri="{FF2B5EF4-FFF2-40B4-BE49-F238E27FC236}">
                  <a16:creationId xmlns:a16="http://schemas.microsoft.com/office/drawing/2014/main" xmlns="" id="{9346C1AB-A0B1-554A-A9DF-3CC81AD56FA6}"/>
                </a:ext>
              </a:extLst>
            </p:cNvPr>
            <p:cNvSpPr>
              <a:spLocks noChangeShapeType="1"/>
            </p:cNvSpPr>
            <p:nvPr/>
          </p:nvSpPr>
          <p:spPr bwMode="auto">
            <a:xfrm flipH="1">
              <a:off x="2640" y="2640"/>
              <a:ext cx="384"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7">
              <a:extLst>
                <a:ext uri="{FF2B5EF4-FFF2-40B4-BE49-F238E27FC236}">
                  <a16:creationId xmlns:a16="http://schemas.microsoft.com/office/drawing/2014/main" xmlns="" id="{35C5B251-995A-4C4C-9353-81331A5ED700}"/>
                </a:ext>
              </a:extLst>
            </p:cNvPr>
            <p:cNvSpPr>
              <a:spLocks noChangeShapeType="1"/>
            </p:cNvSpPr>
            <p:nvPr/>
          </p:nvSpPr>
          <p:spPr bwMode="auto">
            <a:xfrm flipH="1">
              <a:off x="2640" y="2784"/>
              <a:ext cx="384"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8">
              <a:extLst>
                <a:ext uri="{FF2B5EF4-FFF2-40B4-BE49-F238E27FC236}">
                  <a16:creationId xmlns:a16="http://schemas.microsoft.com/office/drawing/2014/main" xmlns="" id="{71FF6D16-01DB-AE4D-B7A7-03DCFD4B7800}"/>
                </a:ext>
              </a:extLst>
            </p:cNvPr>
            <p:cNvSpPr>
              <a:spLocks noChangeArrowheads="1"/>
            </p:cNvSpPr>
            <p:nvPr/>
          </p:nvSpPr>
          <p:spPr bwMode="auto">
            <a:xfrm>
              <a:off x="2592" y="2736"/>
              <a:ext cx="96" cy="96"/>
            </a:xfrm>
            <a:prstGeom prst="ellipse">
              <a:avLst/>
            </a:prstGeom>
            <a:solidFill>
              <a:srgbClr val="DE2C28"/>
            </a:solidFill>
            <a:ln w="12700">
              <a:solidFill>
                <a:srgbClr val="DE2C28"/>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9">
              <a:extLst>
                <a:ext uri="{FF2B5EF4-FFF2-40B4-BE49-F238E27FC236}">
                  <a16:creationId xmlns:a16="http://schemas.microsoft.com/office/drawing/2014/main" xmlns="" id="{D2C4DCB1-CAD6-8347-9B6D-BFF074735A29}"/>
                </a:ext>
              </a:extLst>
            </p:cNvPr>
            <p:cNvSpPr>
              <a:spLocks noChangeArrowheads="1"/>
            </p:cNvSpPr>
            <p:nvPr/>
          </p:nvSpPr>
          <p:spPr bwMode="auto">
            <a:xfrm>
              <a:off x="2592" y="2592"/>
              <a:ext cx="96" cy="96"/>
            </a:xfrm>
            <a:prstGeom prst="ellipse">
              <a:avLst/>
            </a:prstGeom>
            <a:solidFill>
              <a:srgbClr val="DE2C28"/>
            </a:solidFill>
            <a:ln w="12700">
              <a:solidFill>
                <a:srgbClr val="DE2C28"/>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 name="Rectangle 11">
            <a:extLst>
              <a:ext uri="{FF2B5EF4-FFF2-40B4-BE49-F238E27FC236}">
                <a16:creationId xmlns:a16="http://schemas.microsoft.com/office/drawing/2014/main" xmlns="" id="{E5BF09F7-E617-9F45-972D-8007D816F5A5}"/>
              </a:ext>
            </a:extLst>
          </p:cNvPr>
          <p:cNvSpPr txBox="1">
            <a:spLocks noChangeArrowheads="1"/>
          </p:cNvSpPr>
          <p:nvPr/>
        </p:nvSpPr>
        <p:spPr>
          <a:xfrm>
            <a:off x="2514600" y="1219200"/>
            <a:ext cx="7924800" cy="2057400"/>
          </a:xfrm>
          <a:prstGeom prst="rect">
            <a:avLst/>
          </a:prstGeom>
          <a:noFill/>
          <a:ln/>
        </p:spPr>
        <p:txBody>
          <a:bodyPr vert="horz" lIns="92075" tIns="46038" rIns="92075" bIns="4603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75000"/>
              </a:spcBef>
            </a:pPr>
            <a:r>
              <a:rPr lang="en-US" altLang="en-US" dirty="0"/>
              <a:t>An encapsulated object can be thought of as a </a:t>
            </a:r>
            <a:r>
              <a:rPr lang="en-US" altLang="en-US" i="1" dirty="0"/>
              <a:t>black box</a:t>
            </a:r>
            <a:r>
              <a:rPr lang="en-US" altLang="en-US" dirty="0"/>
              <a:t> -- its inner workings are hidden from the client</a:t>
            </a:r>
          </a:p>
          <a:p>
            <a:pPr>
              <a:spcBef>
                <a:spcPct val="70000"/>
              </a:spcBef>
            </a:pPr>
            <a:r>
              <a:rPr lang="en-US" altLang="en-US" dirty="0"/>
              <a:t>The client invokes the interface methods of the object, which manages the instance data</a:t>
            </a:r>
          </a:p>
        </p:txBody>
      </p:sp>
      <p:grpSp>
        <p:nvGrpSpPr>
          <p:cNvPr id="14" name="Group 23">
            <a:extLst>
              <a:ext uri="{FF2B5EF4-FFF2-40B4-BE49-F238E27FC236}">
                <a16:creationId xmlns:a16="http://schemas.microsoft.com/office/drawing/2014/main" xmlns="" id="{4EAABD9D-A930-8541-BCC3-8C76B47F9562}"/>
              </a:ext>
            </a:extLst>
          </p:cNvPr>
          <p:cNvGrpSpPr>
            <a:grpSpLocks/>
          </p:cNvGrpSpPr>
          <p:nvPr/>
        </p:nvGrpSpPr>
        <p:grpSpPr bwMode="auto">
          <a:xfrm>
            <a:off x="3429000" y="3941764"/>
            <a:ext cx="2057400" cy="401637"/>
            <a:chOff x="1200" y="2483"/>
            <a:chExt cx="1296" cy="253"/>
          </a:xfrm>
        </p:grpSpPr>
        <p:sp>
          <p:nvSpPr>
            <p:cNvPr id="15" name="Text Box 12">
              <a:extLst>
                <a:ext uri="{FF2B5EF4-FFF2-40B4-BE49-F238E27FC236}">
                  <a16:creationId xmlns:a16="http://schemas.microsoft.com/office/drawing/2014/main" xmlns="" id="{4149D8A5-D398-AE40-A705-77AFFB0F618A}"/>
                </a:ext>
              </a:extLst>
            </p:cNvPr>
            <p:cNvSpPr txBox="1">
              <a:spLocks noChangeArrowheads="1"/>
            </p:cNvSpPr>
            <p:nvPr/>
          </p:nvSpPr>
          <p:spPr bwMode="auto">
            <a:xfrm>
              <a:off x="1200" y="2483"/>
              <a:ext cx="635"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000" b="1">
                  <a:solidFill>
                    <a:schemeClr val="hlink"/>
                  </a:solidFill>
                  <a:latin typeface="Verdana" panose="020B0604030504040204" pitchFamily="34" charset="0"/>
                </a:rPr>
                <a:t>Client</a:t>
              </a:r>
              <a:endParaRPr lang="en-US" altLang="en-US">
                <a:solidFill>
                  <a:schemeClr val="hlink"/>
                </a:solidFill>
                <a:latin typeface="Verdana" panose="020B0604030504040204" pitchFamily="34" charset="0"/>
              </a:endParaRPr>
            </a:p>
          </p:txBody>
        </p:sp>
        <p:sp>
          <p:nvSpPr>
            <p:cNvPr id="16" name="AutoShape 22">
              <a:extLst>
                <a:ext uri="{FF2B5EF4-FFF2-40B4-BE49-F238E27FC236}">
                  <a16:creationId xmlns:a16="http://schemas.microsoft.com/office/drawing/2014/main" xmlns="" id="{2133201F-86D4-CE45-A83A-3B016C0C49B4}"/>
                </a:ext>
              </a:extLst>
            </p:cNvPr>
            <p:cNvSpPr>
              <a:spLocks noChangeArrowheads="1"/>
            </p:cNvSpPr>
            <p:nvPr/>
          </p:nvSpPr>
          <p:spPr bwMode="auto">
            <a:xfrm>
              <a:off x="1872" y="2544"/>
              <a:ext cx="624" cy="144"/>
            </a:xfrm>
            <a:prstGeom prst="leftRightArrow">
              <a:avLst>
                <a:gd name="adj1" fmla="val 50000"/>
                <a:gd name="adj2" fmla="val 86667"/>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 name="Rectangle 14">
            <a:extLst>
              <a:ext uri="{FF2B5EF4-FFF2-40B4-BE49-F238E27FC236}">
                <a16:creationId xmlns:a16="http://schemas.microsoft.com/office/drawing/2014/main" xmlns="" id="{5AAF8A96-EFAD-BC4C-820C-93450C82E6EC}"/>
              </a:ext>
            </a:extLst>
          </p:cNvPr>
          <p:cNvSpPr>
            <a:spLocks noChangeArrowheads="1"/>
          </p:cNvSpPr>
          <p:nvPr/>
        </p:nvSpPr>
        <p:spPr bwMode="auto">
          <a:xfrm>
            <a:off x="6324600" y="3810000"/>
            <a:ext cx="1981200" cy="762000"/>
          </a:xfrm>
          <a:prstGeom prst="rect">
            <a:avLst/>
          </a:prstGeom>
          <a:solidFill>
            <a:srgbClr val="F5E985"/>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latin typeface="Arial" panose="020B0604020202020204" pitchFamily="34" charset="0"/>
              </a:rPr>
              <a:t>Methods</a:t>
            </a:r>
            <a:endParaRPr lang="en-US" altLang="en-US">
              <a:latin typeface="Times New Roman" panose="02020603050405020304" pitchFamily="18" charset="0"/>
            </a:endParaRPr>
          </a:p>
        </p:txBody>
      </p:sp>
      <p:sp>
        <p:nvSpPr>
          <p:cNvPr id="18" name="Rectangle 15">
            <a:extLst>
              <a:ext uri="{FF2B5EF4-FFF2-40B4-BE49-F238E27FC236}">
                <a16:creationId xmlns:a16="http://schemas.microsoft.com/office/drawing/2014/main" xmlns="" id="{75E26B52-E26D-C342-B2C2-073DF82623DC}"/>
              </a:ext>
            </a:extLst>
          </p:cNvPr>
          <p:cNvSpPr>
            <a:spLocks noChangeArrowheads="1"/>
          </p:cNvSpPr>
          <p:nvPr/>
        </p:nvSpPr>
        <p:spPr bwMode="auto">
          <a:xfrm>
            <a:off x="6324600" y="5181600"/>
            <a:ext cx="1981200" cy="685800"/>
          </a:xfrm>
          <a:prstGeom prst="rect">
            <a:avLst/>
          </a:prstGeom>
          <a:solidFill>
            <a:srgbClr val="F5E985"/>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latin typeface="Arial" panose="020B0604020202020204" pitchFamily="34" charset="0"/>
              </a:rPr>
              <a:t>Data</a:t>
            </a:r>
            <a:endParaRPr lang="en-US" altLang="en-US">
              <a:latin typeface="Times New Roman" panose="02020603050405020304" pitchFamily="18" charset="0"/>
            </a:endParaRPr>
          </a:p>
        </p:txBody>
      </p:sp>
      <p:sp>
        <p:nvSpPr>
          <p:cNvPr id="19" name="AutoShape 16">
            <a:extLst>
              <a:ext uri="{FF2B5EF4-FFF2-40B4-BE49-F238E27FC236}">
                <a16:creationId xmlns:a16="http://schemas.microsoft.com/office/drawing/2014/main" xmlns="" id="{3D64BE2A-7B63-C841-BA17-C479FE9663CC}"/>
              </a:ext>
            </a:extLst>
          </p:cNvPr>
          <p:cNvSpPr>
            <a:spLocks noChangeArrowheads="1"/>
          </p:cNvSpPr>
          <p:nvPr/>
        </p:nvSpPr>
        <p:spPr bwMode="auto">
          <a:xfrm>
            <a:off x="7239000" y="4572000"/>
            <a:ext cx="228600" cy="609600"/>
          </a:xfrm>
          <a:prstGeom prst="upDownArrow">
            <a:avLst>
              <a:gd name="adj1" fmla="val 50000"/>
              <a:gd name="adj2" fmla="val 53333"/>
            </a:avLst>
          </a:prstGeom>
          <a:solidFill>
            <a:srgbClr val="DE2C28"/>
          </a:solidFill>
          <a:ln w="12700">
            <a:solidFill>
              <a:srgbClr val="DE2C28"/>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47840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4A6661-DA83-4C4A-8783-E43C3786ED50}"/>
              </a:ext>
            </a:extLst>
          </p:cNvPr>
          <p:cNvSpPr>
            <a:spLocks noGrp="1"/>
          </p:cNvSpPr>
          <p:nvPr>
            <p:ph type="title"/>
          </p:nvPr>
        </p:nvSpPr>
        <p:spPr/>
        <p:txBody>
          <a:bodyPr/>
          <a:lstStyle/>
          <a:p>
            <a:r>
              <a:rPr lang="en-US" altLang="en-US" dirty="0"/>
              <a:t>Visibility Modifiers</a:t>
            </a:r>
            <a:endParaRPr lang="en-US" dirty="0"/>
          </a:p>
        </p:txBody>
      </p:sp>
      <p:sp>
        <p:nvSpPr>
          <p:cNvPr id="3" name="Content Placeholder 2">
            <a:extLst>
              <a:ext uri="{FF2B5EF4-FFF2-40B4-BE49-F238E27FC236}">
                <a16:creationId xmlns:a16="http://schemas.microsoft.com/office/drawing/2014/main" xmlns="" id="{2FE27D84-541D-994A-9823-043D2F536DF4}"/>
              </a:ext>
            </a:extLst>
          </p:cNvPr>
          <p:cNvSpPr>
            <a:spLocks noGrp="1"/>
          </p:cNvSpPr>
          <p:nvPr>
            <p:ph idx="1"/>
          </p:nvPr>
        </p:nvSpPr>
        <p:spPr/>
        <p:txBody>
          <a:bodyPr/>
          <a:lstStyle/>
          <a:p>
            <a:pPr>
              <a:spcBef>
                <a:spcPct val="75000"/>
              </a:spcBef>
            </a:pPr>
            <a:r>
              <a:rPr lang="en-US" altLang="en-US" dirty="0"/>
              <a:t>In Java, we accomplish encapsulation through the appropriate use of </a:t>
            </a:r>
            <a:r>
              <a:rPr lang="en-US" altLang="en-US" i="1" dirty="0"/>
              <a:t>visibility modifiers</a:t>
            </a:r>
            <a:endParaRPr lang="en-US" altLang="en-US" dirty="0"/>
          </a:p>
          <a:p>
            <a:pPr>
              <a:spcBef>
                <a:spcPct val="75000"/>
              </a:spcBef>
            </a:pPr>
            <a:r>
              <a:rPr lang="en-US" altLang="en-US" dirty="0"/>
              <a:t>A </a:t>
            </a:r>
            <a:r>
              <a:rPr lang="en-US" altLang="en-US" i="1" dirty="0"/>
              <a:t>modifier</a:t>
            </a:r>
            <a:r>
              <a:rPr lang="en-US" altLang="en-US" dirty="0"/>
              <a:t> is a Java reserved word that specifies particular characteristics of a method or data</a:t>
            </a:r>
          </a:p>
          <a:p>
            <a:pPr>
              <a:spcBef>
                <a:spcPct val="75000"/>
              </a:spcBef>
            </a:pPr>
            <a:r>
              <a:rPr lang="en-US" altLang="en-US" dirty="0"/>
              <a:t>We've used the </a:t>
            </a:r>
            <a:r>
              <a:rPr lang="en-US" altLang="en-US" dirty="0">
                <a:latin typeface="Courier New" panose="02070309020205020404" pitchFamily="49" charset="0"/>
              </a:rPr>
              <a:t>final</a:t>
            </a:r>
            <a:r>
              <a:rPr lang="en-US" altLang="en-US" dirty="0"/>
              <a:t> modifier to define constants</a:t>
            </a:r>
          </a:p>
          <a:p>
            <a:pPr>
              <a:spcBef>
                <a:spcPct val="75000"/>
              </a:spcBef>
            </a:pPr>
            <a:r>
              <a:rPr lang="en-US" altLang="en-US" dirty="0"/>
              <a:t>Java has three visibility modifiers:  </a:t>
            </a:r>
            <a:r>
              <a:rPr lang="en-US" altLang="en-US" dirty="0">
                <a:latin typeface="Courier New" panose="02070309020205020404" pitchFamily="49" charset="0"/>
              </a:rPr>
              <a:t>public</a:t>
            </a:r>
            <a:r>
              <a:rPr lang="en-US" altLang="en-US" dirty="0"/>
              <a:t>, </a:t>
            </a:r>
            <a:r>
              <a:rPr lang="en-US" altLang="en-US" dirty="0">
                <a:latin typeface="Courier New" panose="02070309020205020404" pitchFamily="49" charset="0"/>
              </a:rPr>
              <a:t>protected</a:t>
            </a:r>
            <a:r>
              <a:rPr lang="en-US" altLang="en-US" dirty="0"/>
              <a:t>, and </a:t>
            </a:r>
            <a:r>
              <a:rPr lang="en-US" altLang="en-US" dirty="0">
                <a:latin typeface="Courier New" panose="02070309020205020404" pitchFamily="49" charset="0"/>
              </a:rPr>
              <a:t>private</a:t>
            </a:r>
          </a:p>
          <a:p>
            <a:pPr>
              <a:spcBef>
                <a:spcPct val="75000"/>
              </a:spcBef>
            </a:pPr>
            <a:r>
              <a:rPr lang="en-US" altLang="en-US" dirty="0"/>
              <a:t>The </a:t>
            </a:r>
            <a:r>
              <a:rPr lang="en-US" altLang="en-US" dirty="0">
                <a:latin typeface="Courier New" panose="02070309020205020404" pitchFamily="49" charset="0"/>
              </a:rPr>
              <a:t>protected</a:t>
            </a:r>
            <a:r>
              <a:rPr lang="en-US" altLang="en-US" dirty="0"/>
              <a:t> modifier involves inheritance, which we will discuss later</a:t>
            </a:r>
            <a:endParaRPr lang="en-US" dirty="0"/>
          </a:p>
        </p:txBody>
      </p:sp>
      <p:sp>
        <p:nvSpPr>
          <p:cNvPr id="4" name="Slide Number Placeholder 3">
            <a:extLst>
              <a:ext uri="{FF2B5EF4-FFF2-40B4-BE49-F238E27FC236}">
                <a16:creationId xmlns:a16="http://schemas.microsoft.com/office/drawing/2014/main" xmlns="" id="{9014119A-7EED-6E45-BA0D-5A62A7508E07}"/>
              </a:ext>
            </a:extLst>
          </p:cNvPr>
          <p:cNvSpPr>
            <a:spLocks noGrp="1"/>
          </p:cNvSpPr>
          <p:nvPr>
            <p:ph type="sldNum" sz="quarter" idx="12"/>
          </p:nvPr>
        </p:nvSpPr>
        <p:spPr>
          <a:xfrm>
            <a:off x="5635256" y="6406969"/>
            <a:ext cx="425185" cy="365125"/>
          </a:xfrm>
        </p:spPr>
        <p:txBody>
          <a:bodyPr/>
          <a:lstStyle/>
          <a:p>
            <a:fld id="{B547E0D5-C779-4B48-9D09-DC37D8A4644B}" type="slidenum">
              <a:rPr lang="id-ID" smtClean="0"/>
              <a:pPr/>
              <a:t>119</a:t>
            </a:fld>
            <a:endParaRPr lang="id-ID" dirty="0"/>
          </a:p>
        </p:txBody>
      </p:sp>
    </p:spTree>
    <p:extLst>
      <p:ext uri="{BB962C8B-B14F-4D97-AF65-F5344CB8AC3E}">
        <p14:creationId xmlns:p14="http://schemas.microsoft.com/office/powerpoint/2010/main" val="1876324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AC4150-39E1-B044-A25B-024191CC1D8E}"/>
              </a:ext>
            </a:extLst>
          </p:cNvPr>
          <p:cNvSpPr>
            <a:spLocks noGrp="1"/>
          </p:cNvSpPr>
          <p:nvPr>
            <p:ph type="title"/>
          </p:nvPr>
        </p:nvSpPr>
        <p:spPr/>
        <p:txBody>
          <a:bodyPr/>
          <a:lstStyle/>
          <a:p>
            <a:r>
              <a:rPr lang="en-US" altLang="en-US" dirty="0">
                <a:latin typeface="+mn-lt"/>
              </a:rPr>
              <a:t>Java Program Structure</a:t>
            </a:r>
            <a:endParaRPr lang="en-US" dirty="0">
              <a:latin typeface="+mn-lt"/>
            </a:endParaRPr>
          </a:p>
        </p:txBody>
      </p:sp>
      <p:sp>
        <p:nvSpPr>
          <p:cNvPr id="4" name="Slide Number Placeholder 3">
            <a:extLst>
              <a:ext uri="{FF2B5EF4-FFF2-40B4-BE49-F238E27FC236}">
                <a16:creationId xmlns:a16="http://schemas.microsoft.com/office/drawing/2014/main" xmlns="" id="{E6B69F0B-14A6-9649-B7CF-33DF598BAEB2}"/>
              </a:ext>
            </a:extLst>
          </p:cNvPr>
          <p:cNvSpPr>
            <a:spLocks noGrp="1"/>
          </p:cNvSpPr>
          <p:nvPr>
            <p:ph type="sldNum" sz="quarter" idx="12"/>
          </p:nvPr>
        </p:nvSpPr>
        <p:spPr/>
        <p:txBody>
          <a:bodyPr/>
          <a:lstStyle/>
          <a:p>
            <a:fld id="{B547E0D5-C779-4B48-9D09-DC37D8A4644B}" type="slidenum">
              <a:rPr lang="id-ID" smtClean="0"/>
              <a:pPr/>
              <a:t>12</a:t>
            </a:fld>
            <a:endParaRPr lang="id-ID" dirty="0"/>
          </a:p>
        </p:txBody>
      </p:sp>
      <p:sp>
        <p:nvSpPr>
          <p:cNvPr id="5" name="Text Box 4">
            <a:extLst>
              <a:ext uri="{FF2B5EF4-FFF2-40B4-BE49-F238E27FC236}">
                <a16:creationId xmlns:a16="http://schemas.microsoft.com/office/drawing/2014/main" xmlns="" id="{C7505D25-8DE2-864C-9221-988201A7B451}"/>
              </a:ext>
            </a:extLst>
          </p:cNvPr>
          <p:cNvSpPr txBox="1">
            <a:spLocks noChangeArrowheads="1"/>
          </p:cNvSpPr>
          <p:nvPr/>
        </p:nvSpPr>
        <p:spPr bwMode="auto">
          <a:xfrm>
            <a:off x="1338263" y="2063750"/>
            <a:ext cx="272832"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a:t>
            </a:r>
          </a:p>
          <a:p>
            <a:endParaRPr lang="en-US" altLang="en-US" sz="2000" b="1" dirty="0"/>
          </a:p>
          <a:p>
            <a:endParaRPr lang="en-US" altLang="en-US" sz="2000" b="1" dirty="0"/>
          </a:p>
          <a:p>
            <a:endParaRPr lang="en-US" altLang="en-US" sz="2000" b="1" dirty="0"/>
          </a:p>
          <a:p>
            <a:endParaRPr lang="en-US" altLang="en-US" sz="2000" b="1" dirty="0"/>
          </a:p>
          <a:p>
            <a:endParaRPr lang="en-US" altLang="en-US" sz="2000" b="1" dirty="0"/>
          </a:p>
          <a:p>
            <a:endParaRPr lang="en-US" altLang="en-US" sz="2000" b="1" dirty="0"/>
          </a:p>
          <a:p>
            <a:endParaRPr lang="en-US" altLang="en-US" sz="2000" b="1" dirty="0"/>
          </a:p>
          <a:p>
            <a:endParaRPr lang="en-US" altLang="en-US" sz="2000" b="1" dirty="0"/>
          </a:p>
          <a:p>
            <a:endParaRPr lang="en-US" altLang="en-US" sz="2000" b="1" dirty="0"/>
          </a:p>
          <a:p>
            <a:r>
              <a:rPr lang="en-US" altLang="en-US" sz="2000" b="1" dirty="0"/>
              <a:t>}</a:t>
            </a:r>
            <a:endParaRPr lang="en-US" altLang="en-US" dirty="0"/>
          </a:p>
        </p:txBody>
      </p:sp>
      <p:sp>
        <p:nvSpPr>
          <p:cNvPr id="6" name="Text Box 3">
            <a:extLst>
              <a:ext uri="{FF2B5EF4-FFF2-40B4-BE49-F238E27FC236}">
                <a16:creationId xmlns:a16="http://schemas.microsoft.com/office/drawing/2014/main" xmlns="" id="{D59FA3F3-A5A8-D645-8723-D66603DE8E49}"/>
              </a:ext>
            </a:extLst>
          </p:cNvPr>
          <p:cNvSpPr txBox="1">
            <a:spLocks noChangeArrowheads="1"/>
          </p:cNvSpPr>
          <p:nvPr/>
        </p:nvSpPr>
        <p:spPr bwMode="auto">
          <a:xfrm>
            <a:off x="1338263" y="1682750"/>
            <a:ext cx="2699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public class </a:t>
            </a:r>
            <a:r>
              <a:rPr lang="en-US" altLang="en-US" sz="2000" b="1" dirty="0" err="1"/>
              <a:t>MyProgram</a:t>
            </a:r>
            <a:endParaRPr lang="en-US" altLang="en-US" dirty="0"/>
          </a:p>
        </p:txBody>
      </p:sp>
      <p:sp>
        <p:nvSpPr>
          <p:cNvPr id="7" name="Text Box 5">
            <a:extLst>
              <a:ext uri="{FF2B5EF4-FFF2-40B4-BE49-F238E27FC236}">
                <a16:creationId xmlns:a16="http://schemas.microsoft.com/office/drawing/2014/main" xmlns="" id="{C9987CB5-263F-1840-881E-9659440C95E9}"/>
              </a:ext>
            </a:extLst>
          </p:cNvPr>
          <p:cNvSpPr txBox="1">
            <a:spLocks noGrp="1" noChangeArrowheads="1"/>
          </p:cNvSpPr>
          <p:nvPr>
            <p:ph idx="1"/>
          </p:nvPr>
        </p:nvSpPr>
        <p:spPr bwMode="auto">
          <a:xfrm>
            <a:off x="1338263" y="1159563"/>
            <a:ext cx="32972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indent="0">
              <a:buNone/>
            </a:pPr>
            <a:r>
              <a:rPr lang="en-US" altLang="en-US" sz="2000" b="1" dirty="0">
                <a:solidFill>
                  <a:srgbClr val="008000"/>
                </a:solidFill>
              </a:rPr>
              <a:t>//  comments about the class</a:t>
            </a:r>
          </a:p>
        </p:txBody>
      </p:sp>
      <p:sp>
        <p:nvSpPr>
          <p:cNvPr id="8" name="AutoShape 9">
            <a:extLst>
              <a:ext uri="{FF2B5EF4-FFF2-40B4-BE49-F238E27FC236}">
                <a16:creationId xmlns:a16="http://schemas.microsoft.com/office/drawing/2014/main" xmlns="" id="{1DD018C5-09E7-9147-817C-DE9D29527B5F}"/>
              </a:ext>
            </a:extLst>
          </p:cNvPr>
          <p:cNvSpPr>
            <a:spLocks/>
          </p:cNvSpPr>
          <p:nvPr/>
        </p:nvSpPr>
        <p:spPr bwMode="auto">
          <a:xfrm>
            <a:off x="2024063" y="2216150"/>
            <a:ext cx="457200" cy="3124200"/>
          </a:xfrm>
          <a:prstGeom prst="rightBrace">
            <a:avLst>
              <a:gd name="adj1" fmla="val 56944"/>
              <a:gd name="adj2" fmla="val 50000"/>
            </a:avLst>
          </a:prstGeom>
          <a:noFill/>
          <a:ln w="31750">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Text Box 7">
            <a:extLst>
              <a:ext uri="{FF2B5EF4-FFF2-40B4-BE49-F238E27FC236}">
                <a16:creationId xmlns:a16="http://schemas.microsoft.com/office/drawing/2014/main" xmlns="" id="{3B989AE4-7959-4344-8DF1-52473E35D4F5}"/>
              </a:ext>
            </a:extLst>
          </p:cNvPr>
          <p:cNvSpPr txBox="1">
            <a:spLocks noChangeArrowheads="1"/>
          </p:cNvSpPr>
          <p:nvPr/>
        </p:nvSpPr>
        <p:spPr bwMode="auto">
          <a:xfrm>
            <a:off x="2633663" y="3562350"/>
            <a:ext cx="12795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solidFill>
                  <a:schemeClr val="hlink"/>
                </a:solidFill>
              </a:rPr>
              <a:t>class body</a:t>
            </a:r>
          </a:p>
        </p:txBody>
      </p:sp>
      <p:sp>
        <p:nvSpPr>
          <p:cNvPr id="10" name="Text Box 6">
            <a:extLst>
              <a:ext uri="{FF2B5EF4-FFF2-40B4-BE49-F238E27FC236}">
                <a16:creationId xmlns:a16="http://schemas.microsoft.com/office/drawing/2014/main" xmlns="" id="{7231A7F0-C666-0A49-B26F-FB26C932490F}"/>
              </a:ext>
            </a:extLst>
          </p:cNvPr>
          <p:cNvSpPr txBox="1">
            <a:spLocks noChangeArrowheads="1"/>
          </p:cNvSpPr>
          <p:nvPr/>
        </p:nvSpPr>
        <p:spPr bwMode="auto">
          <a:xfrm>
            <a:off x="5072063" y="2495550"/>
            <a:ext cx="14975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solidFill>
                  <a:schemeClr val="hlink"/>
                </a:solidFill>
              </a:rPr>
              <a:t>class header</a:t>
            </a:r>
          </a:p>
        </p:txBody>
      </p:sp>
      <p:sp>
        <p:nvSpPr>
          <p:cNvPr id="11" name="Line 10">
            <a:extLst>
              <a:ext uri="{FF2B5EF4-FFF2-40B4-BE49-F238E27FC236}">
                <a16:creationId xmlns:a16="http://schemas.microsoft.com/office/drawing/2014/main" xmlns="" id="{1ACB6CF6-18D0-9449-BB5B-2D29292378A5}"/>
              </a:ext>
            </a:extLst>
          </p:cNvPr>
          <p:cNvSpPr>
            <a:spLocks noChangeShapeType="1"/>
          </p:cNvSpPr>
          <p:nvPr/>
        </p:nvSpPr>
        <p:spPr bwMode="auto">
          <a:xfrm flipH="1" flipV="1">
            <a:off x="4233863" y="2139950"/>
            <a:ext cx="838200" cy="457200"/>
          </a:xfrm>
          <a:prstGeom prst="line">
            <a:avLst/>
          </a:prstGeom>
          <a:noFill/>
          <a:ln w="25400">
            <a:solidFill>
              <a:srgbClr val="FF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8">
            <a:extLst>
              <a:ext uri="{FF2B5EF4-FFF2-40B4-BE49-F238E27FC236}">
                <a16:creationId xmlns:a16="http://schemas.microsoft.com/office/drawing/2014/main" xmlns="" id="{0F9F2CF6-184E-9047-AC30-C9F0DD7D10DB}"/>
              </a:ext>
            </a:extLst>
          </p:cNvPr>
          <p:cNvSpPr txBox="1">
            <a:spLocks noChangeArrowheads="1"/>
          </p:cNvSpPr>
          <p:nvPr/>
        </p:nvSpPr>
        <p:spPr bwMode="auto">
          <a:xfrm>
            <a:off x="3167063" y="4724400"/>
            <a:ext cx="47436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solidFill>
                  <a:schemeClr val="hlink"/>
                </a:solidFill>
              </a:rPr>
              <a:t>Comments can be placed almost anywhere</a:t>
            </a:r>
          </a:p>
        </p:txBody>
      </p:sp>
    </p:spTree>
    <p:extLst>
      <p:ext uri="{BB962C8B-B14F-4D97-AF65-F5344CB8AC3E}">
        <p14:creationId xmlns:p14="http://schemas.microsoft.com/office/powerpoint/2010/main" val="401477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1+#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par>
                          <p:cTn id="32" fill="hold">
                            <p:stCondLst>
                              <p:cond delay="2500"/>
                            </p:stCondLst>
                            <p:childTnLst>
                              <p:par>
                                <p:cTn id="33" presetID="22" presetClass="entr" presetSubtype="2"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right)">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up)">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P spid="9" grpId="0" autoUpdateAnimBg="0"/>
      <p:bldP spid="10" grpId="0" autoUpdateAnimBg="0"/>
      <p:bldP spid="12" grpId="0"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106E1D-BB49-FE46-8348-835968B621DB}"/>
              </a:ext>
            </a:extLst>
          </p:cNvPr>
          <p:cNvSpPr>
            <a:spLocks noGrp="1"/>
          </p:cNvSpPr>
          <p:nvPr>
            <p:ph type="title"/>
          </p:nvPr>
        </p:nvSpPr>
        <p:spPr/>
        <p:txBody>
          <a:bodyPr/>
          <a:lstStyle/>
          <a:p>
            <a:r>
              <a:rPr lang="en-US" altLang="en-US" dirty="0"/>
              <a:t>Visibility Modifiers</a:t>
            </a:r>
            <a:endParaRPr lang="en-US" dirty="0"/>
          </a:p>
        </p:txBody>
      </p:sp>
      <p:sp>
        <p:nvSpPr>
          <p:cNvPr id="3" name="Content Placeholder 2">
            <a:extLst>
              <a:ext uri="{FF2B5EF4-FFF2-40B4-BE49-F238E27FC236}">
                <a16:creationId xmlns:a16="http://schemas.microsoft.com/office/drawing/2014/main" xmlns="" id="{4D43B0B7-3221-FA46-A1AC-1CE5D3D69385}"/>
              </a:ext>
            </a:extLst>
          </p:cNvPr>
          <p:cNvSpPr>
            <a:spLocks noGrp="1"/>
          </p:cNvSpPr>
          <p:nvPr>
            <p:ph idx="1"/>
          </p:nvPr>
        </p:nvSpPr>
        <p:spPr/>
        <p:txBody>
          <a:bodyPr/>
          <a:lstStyle/>
          <a:p>
            <a:pPr>
              <a:spcBef>
                <a:spcPct val="75000"/>
              </a:spcBef>
            </a:pPr>
            <a:r>
              <a:rPr lang="en-US" altLang="en-US" dirty="0"/>
              <a:t>Members of a class that are declared with </a:t>
            </a:r>
            <a:r>
              <a:rPr lang="en-US" altLang="en-US" i="1" dirty="0"/>
              <a:t>public visibility</a:t>
            </a:r>
            <a:r>
              <a:rPr lang="en-US" altLang="en-US" dirty="0"/>
              <a:t> can be referenced anywhere</a:t>
            </a:r>
          </a:p>
          <a:p>
            <a:pPr>
              <a:spcBef>
                <a:spcPct val="75000"/>
              </a:spcBef>
            </a:pPr>
            <a:r>
              <a:rPr lang="en-US" altLang="en-US" dirty="0"/>
              <a:t>Members of a class that are declared with </a:t>
            </a:r>
            <a:r>
              <a:rPr lang="en-US" altLang="en-US" i="1" dirty="0"/>
              <a:t>private visibility</a:t>
            </a:r>
            <a:r>
              <a:rPr lang="en-US" altLang="en-US" dirty="0"/>
              <a:t> can be referenced only within that class</a:t>
            </a:r>
          </a:p>
          <a:p>
            <a:pPr>
              <a:spcBef>
                <a:spcPct val="75000"/>
              </a:spcBef>
            </a:pPr>
            <a:r>
              <a:rPr lang="en-US" altLang="en-US" dirty="0"/>
              <a:t>Members declared without a visibility modifier have </a:t>
            </a:r>
            <a:r>
              <a:rPr lang="en-US" altLang="en-US" i="1" dirty="0"/>
              <a:t>default visibility</a:t>
            </a:r>
            <a:r>
              <a:rPr lang="en-US" altLang="en-US" dirty="0"/>
              <a:t> and can be referenced by any class in the same package</a:t>
            </a:r>
            <a:endParaRPr lang="en-US" dirty="0"/>
          </a:p>
        </p:txBody>
      </p:sp>
      <p:sp>
        <p:nvSpPr>
          <p:cNvPr id="4" name="Slide Number Placeholder 3">
            <a:extLst>
              <a:ext uri="{FF2B5EF4-FFF2-40B4-BE49-F238E27FC236}">
                <a16:creationId xmlns:a16="http://schemas.microsoft.com/office/drawing/2014/main" xmlns="" id="{AD4F76F9-1305-A442-9648-6C22816FA16E}"/>
              </a:ext>
            </a:extLst>
          </p:cNvPr>
          <p:cNvSpPr>
            <a:spLocks noGrp="1"/>
          </p:cNvSpPr>
          <p:nvPr>
            <p:ph type="sldNum" sz="quarter" idx="12"/>
          </p:nvPr>
        </p:nvSpPr>
        <p:spPr>
          <a:xfrm>
            <a:off x="5624623" y="6406969"/>
            <a:ext cx="435818" cy="365125"/>
          </a:xfrm>
        </p:spPr>
        <p:txBody>
          <a:bodyPr/>
          <a:lstStyle/>
          <a:p>
            <a:fld id="{B547E0D5-C779-4B48-9D09-DC37D8A4644B}" type="slidenum">
              <a:rPr lang="id-ID" smtClean="0"/>
              <a:pPr/>
              <a:t>120</a:t>
            </a:fld>
            <a:endParaRPr lang="id-ID" dirty="0"/>
          </a:p>
        </p:txBody>
      </p:sp>
    </p:spTree>
    <p:extLst>
      <p:ext uri="{BB962C8B-B14F-4D97-AF65-F5344CB8AC3E}">
        <p14:creationId xmlns:p14="http://schemas.microsoft.com/office/powerpoint/2010/main" val="35050665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919AC1-C87D-A242-A8CA-A0132254EA4D}"/>
              </a:ext>
            </a:extLst>
          </p:cNvPr>
          <p:cNvSpPr>
            <a:spLocks noGrp="1"/>
          </p:cNvSpPr>
          <p:nvPr>
            <p:ph type="title"/>
          </p:nvPr>
        </p:nvSpPr>
        <p:spPr/>
        <p:txBody>
          <a:bodyPr/>
          <a:lstStyle/>
          <a:p>
            <a:r>
              <a:rPr lang="en-US" altLang="en-US" dirty="0"/>
              <a:t>Visibility Modifiers</a:t>
            </a:r>
            <a:endParaRPr lang="en-US" dirty="0"/>
          </a:p>
        </p:txBody>
      </p:sp>
      <p:sp>
        <p:nvSpPr>
          <p:cNvPr id="3" name="Content Placeholder 2">
            <a:extLst>
              <a:ext uri="{FF2B5EF4-FFF2-40B4-BE49-F238E27FC236}">
                <a16:creationId xmlns:a16="http://schemas.microsoft.com/office/drawing/2014/main" xmlns="" id="{BC94FDC0-C024-A14B-B0BB-752557218B4F}"/>
              </a:ext>
            </a:extLst>
          </p:cNvPr>
          <p:cNvSpPr>
            <a:spLocks noGrp="1"/>
          </p:cNvSpPr>
          <p:nvPr>
            <p:ph idx="1"/>
          </p:nvPr>
        </p:nvSpPr>
        <p:spPr/>
        <p:txBody>
          <a:bodyPr/>
          <a:lstStyle/>
          <a:p>
            <a:pPr>
              <a:spcBef>
                <a:spcPct val="75000"/>
              </a:spcBef>
            </a:pPr>
            <a:r>
              <a:rPr lang="en-US" altLang="en-US" dirty="0"/>
              <a:t>Public variables violate encapsulation because they allow the client to “reach in” and modify the values directly</a:t>
            </a:r>
          </a:p>
          <a:p>
            <a:pPr>
              <a:spcBef>
                <a:spcPct val="75000"/>
              </a:spcBef>
            </a:pPr>
            <a:r>
              <a:rPr lang="en-US" altLang="en-US" dirty="0"/>
              <a:t>Therefore instance variables should not be declared with public visibility</a:t>
            </a:r>
          </a:p>
          <a:p>
            <a:pPr>
              <a:spcBef>
                <a:spcPct val="75000"/>
              </a:spcBef>
            </a:pPr>
            <a:r>
              <a:rPr lang="en-US" altLang="en-US" dirty="0"/>
              <a:t>It is acceptable to give a constant public visibility, which allows it to be used outside of the class</a:t>
            </a:r>
          </a:p>
          <a:p>
            <a:pPr>
              <a:spcBef>
                <a:spcPct val="75000"/>
              </a:spcBef>
            </a:pPr>
            <a:r>
              <a:rPr lang="en-US" altLang="en-US" dirty="0"/>
              <a:t>Public constants do not violate encapsulation because, although the client can access it, its value cannot be changed</a:t>
            </a:r>
            <a:endParaRPr lang="en-US" dirty="0"/>
          </a:p>
        </p:txBody>
      </p:sp>
      <p:sp>
        <p:nvSpPr>
          <p:cNvPr id="4" name="Slide Number Placeholder 3">
            <a:extLst>
              <a:ext uri="{FF2B5EF4-FFF2-40B4-BE49-F238E27FC236}">
                <a16:creationId xmlns:a16="http://schemas.microsoft.com/office/drawing/2014/main" xmlns="" id="{CAE0A1F4-FF2D-7E45-9CDC-D46C14903314}"/>
              </a:ext>
            </a:extLst>
          </p:cNvPr>
          <p:cNvSpPr>
            <a:spLocks noGrp="1"/>
          </p:cNvSpPr>
          <p:nvPr>
            <p:ph type="sldNum" sz="quarter" idx="12"/>
          </p:nvPr>
        </p:nvSpPr>
        <p:spPr>
          <a:xfrm>
            <a:off x="5679441" y="6406969"/>
            <a:ext cx="434280" cy="365125"/>
          </a:xfrm>
        </p:spPr>
        <p:txBody>
          <a:bodyPr/>
          <a:lstStyle/>
          <a:p>
            <a:fld id="{B547E0D5-C779-4B48-9D09-DC37D8A4644B}" type="slidenum">
              <a:rPr lang="id-ID" smtClean="0"/>
              <a:pPr/>
              <a:t>121</a:t>
            </a:fld>
            <a:endParaRPr lang="id-ID" dirty="0"/>
          </a:p>
        </p:txBody>
      </p:sp>
    </p:spTree>
    <p:extLst>
      <p:ext uri="{BB962C8B-B14F-4D97-AF65-F5344CB8AC3E}">
        <p14:creationId xmlns:p14="http://schemas.microsoft.com/office/powerpoint/2010/main" val="268155455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27AB61-2CB6-DB4F-988E-6301A1285C24}"/>
              </a:ext>
            </a:extLst>
          </p:cNvPr>
          <p:cNvSpPr>
            <a:spLocks noGrp="1"/>
          </p:cNvSpPr>
          <p:nvPr>
            <p:ph type="title"/>
          </p:nvPr>
        </p:nvSpPr>
        <p:spPr/>
        <p:txBody>
          <a:bodyPr/>
          <a:lstStyle/>
          <a:p>
            <a:r>
              <a:rPr lang="en-US" altLang="en-US" dirty="0"/>
              <a:t>Visibility Modifiers</a:t>
            </a:r>
            <a:endParaRPr lang="en-US" dirty="0"/>
          </a:p>
        </p:txBody>
      </p:sp>
      <p:sp>
        <p:nvSpPr>
          <p:cNvPr id="3" name="Content Placeholder 2">
            <a:extLst>
              <a:ext uri="{FF2B5EF4-FFF2-40B4-BE49-F238E27FC236}">
                <a16:creationId xmlns:a16="http://schemas.microsoft.com/office/drawing/2014/main" xmlns="" id="{E98B2EAA-CB3A-414B-8405-90BABAFC7C23}"/>
              </a:ext>
            </a:extLst>
          </p:cNvPr>
          <p:cNvSpPr>
            <a:spLocks noGrp="1"/>
          </p:cNvSpPr>
          <p:nvPr>
            <p:ph idx="1"/>
          </p:nvPr>
        </p:nvSpPr>
        <p:spPr/>
        <p:txBody>
          <a:bodyPr/>
          <a:lstStyle/>
          <a:p>
            <a:pPr>
              <a:spcBef>
                <a:spcPct val="75000"/>
              </a:spcBef>
            </a:pPr>
            <a:r>
              <a:rPr lang="en-US" altLang="en-US" dirty="0"/>
              <a:t>Methods that provide the object's services are declared with public visibility so that they can be invoked by clients</a:t>
            </a:r>
          </a:p>
          <a:p>
            <a:pPr>
              <a:spcBef>
                <a:spcPct val="75000"/>
              </a:spcBef>
            </a:pPr>
            <a:r>
              <a:rPr lang="en-US" altLang="en-US" dirty="0"/>
              <a:t>Public methods are also called </a:t>
            </a:r>
            <a:r>
              <a:rPr lang="en-US" altLang="en-US" i="1" dirty="0"/>
              <a:t>service methods</a:t>
            </a:r>
          </a:p>
          <a:p>
            <a:pPr>
              <a:spcBef>
                <a:spcPct val="75000"/>
              </a:spcBef>
            </a:pPr>
            <a:r>
              <a:rPr lang="en-US" altLang="en-US" dirty="0"/>
              <a:t>A method created simply to assist a service method is called a </a:t>
            </a:r>
            <a:r>
              <a:rPr lang="en-US" altLang="en-US" i="1" dirty="0"/>
              <a:t>support method</a:t>
            </a:r>
          </a:p>
          <a:p>
            <a:pPr>
              <a:spcBef>
                <a:spcPct val="75000"/>
              </a:spcBef>
            </a:pPr>
            <a:r>
              <a:rPr lang="en-US" altLang="en-US" dirty="0"/>
              <a:t>Since a support method is not intended to be called by a client, it should not be declared with public visibility</a:t>
            </a:r>
            <a:endParaRPr lang="en-US" dirty="0"/>
          </a:p>
        </p:txBody>
      </p:sp>
      <p:sp>
        <p:nvSpPr>
          <p:cNvPr id="4" name="Slide Number Placeholder 3">
            <a:extLst>
              <a:ext uri="{FF2B5EF4-FFF2-40B4-BE49-F238E27FC236}">
                <a16:creationId xmlns:a16="http://schemas.microsoft.com/office/drawing/2014/main" xmlns="" id="{D83F419F-CA4B-FA49-9564-4909566A0542}"/>
              </a:ext>
            </a:extLst>
          </p:cNvPr>
          <p:cNvSpPr>
            <a:spLocks noGrp="1"/>
          </p:cNvSpPr>
          <p:nvPr>
            <p:ph type="sldNum" sz="quarter" idx="12"/>
          </p:nvPr>
        </p:nvSpPr>
        <p:spPr>
          <a:xfrm>
            <a:off x="5679440" y="6406969"/>
            <a:ext cx="423647" cy="365125"/>
          </a:xfrm>
        </p:spPr>
        <p:txBody>
          <a:bodyPr/>
          <a:lstStyle/>
          <a:p>
            <a:fld id="{B547E0D5-C779-4B48-9D09-DC37D8A4644B}" type="slidenum">
              <a:rPr lang="id-ID" smtClean="0"/>
              <a:pPr/>
              <a:t>122</a:t>
            </a:fld>
            <a:endParaRPr lang="id-ID" dirty="0"/>
          </a:p>
        </p:txBody>
      </p:sp>
    </p:spTree>
    <p:extLst>
      <p:ext uri="{BB962C8B-B14F-4D97-AF65-F5344CB8AC3E}">
        <p14:creationId xmlns:p14="http://schemas.microsoft.com/office/powerpoint/2010/main" val="268989934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B9778B-C583-5D44-9A98-FC89CDE2051B}"/>
              </a:ext>
            </a:extLst>
          </p:cNvPr>
          <p:cNvSpPr>
            <a:spLocks noGrp="1"/>
          </p:cNvSpPr>
          <p:nvPr>
            <p:ph type="title"/>
          </p:nvPr>
        </p:nvSpPr>
        <p:spPr/>
        <p:txBody>
          <a:bodyPr/>
          <a:lstStyle/>
          <a:p>
            <a:r>
              <a:rPr lang="en-US" altLang="en-US" dirty="0"/>
              <a:t>Visibility Modifiers</a:t>
            </a:r>
            <a:endParaRPr lang="en-US" dirty="0"/>
          </a:p>
        </p:txBody>
      </p:sp>
      <p:sp>
        <p:nvSpPr>
          <p:cNvPr id="3" name="Content Placeholder 2">
            <a:extLst>
              <a:ext uri="{FF2B5EF4-FFF2-40B4-BE49-F238E27FC236}">
                <a16:creationId xmlns:a16="http://schemas.microsoft.com/office/drawing/2014/main" xmlns="" id="{83CDA783-2CBC-9F4A-9EE6-F9AF93F39968}"/>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xmlns="" id="{F4F09623-D065-E44C-985E-27EAFBBB9054}"/>
              </a:ext>
            </a:extLst>
          </p:cNvPr>
          <p:cNvSpPr>
            <a:spLocks noGrp="1"/>
          </p:cNvSpPr>
          <p:nvPr>
            <p:ph type="sldNum" sz="quarter" idx="12"/>
          </p:nvPr>
        </p:nvSpPr>
        <p:spPr>
          <a:xfrm>
            <a:off x="5613991" y="6406969"/>
            <a:ext cx="446450" cy="365125"/>
          </a:xfrm>
        </p:spPr>
        <p:txBody>
          <a:bodyPr/>
          <a:lstStyle/>
          <a:p>
            <a:fld id="{B547E0D5-C779-4B48-9D09-DC37D8A4644B}" type="slidenum">
              <a:rPr lang="id-ID" smtClean="0"/>
              <a:pPr/>
              <a:t>123</a:t>
            </a:fld>
            <a:endParaRPr lang="id-ID" dirty="0"/>
          </a:p>
        </p:txBody>
      </p:sp>
      <p:grpSp>
        <p:nvGrpSpPr>
          <p:cNvPr id="5" name="Group 21">
            <a:extLst>
              <a:ext uri="{FF2B5EF4-FFF2-40B4-BE49-F238E27FC236}">
                <a16:creationId xmlns:a16="http://schemas.microsoft.com/office/drawing/2014/main" xmlns="" id="{AA82E238-5D14-EA40-BFE8-40C3D96DD938}"/>
              </a:ext>
            </a:extLst>
          </p:cNvPr>
          <p:cNvGrpSpPr>
            <a:grpSpLocks/>
          </p:cNvGrpSpPr>
          <p:nvPr/>
        </p:nvGrpSpPr>
        <p:grpSpPr bwMode="auto">
          <a:xfrm>
            <a:off x="2743200" y="1600200"/>
            <a:ext cx="7239000" cy="3276600"/>
            <a:chOff x="768" y="1008"/>
            <a:chExt cx="4560" cy="2064"/>
          </a:xfrm>
        </p:grpSpPr>
        <p:sp>
          <p:nvSpPr>
            <p:cNvPr id="6" name="Text Box 4">
              <a:extLst>
                <a:ext uri="{FF2B5EF4-FFF2-40B4-BE49-F238E27FC236}">
                  <a16:creationId xmlns:a16="http://schemas.microsoft.com/office/drawing/2014/main" xmlns="" id="{085A5487-B489-EE47-BB02-DAB1CED8F757}"/>
                </a:ext>
              </a:extLst>
            </p:cNvPr>
            <p:cNvSpPr txBox="1">
              <a:spLocks noChangeArrowheads="1"/>
            </p:cNvSpPr>
            <p:nvPr/>
          </p:nvSpPr>
          <p:spPr bwMode="auto">
            <a:xfrm>
              <a:off x="2350" y="1008"/>
              <a:ext cx="637"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a:r>
                <a:rPr lang="en-US" altLang="en-US" b="1">
                  <a:latin typeface="Courier New" panose="02070309020205020404" pitchFamily="49" charset="0"/>
                </a:rPr>
                <a:t>public</a:t>
              </a:r>
            </a:p>
          </p:txBody>
        </p:sp>
        <p:sp>
          <p:nvSpPr>
            <p:cNvPr id="7" name="Text Box 5">
              <a:extLst>
                <a:ext uri="{FF2B5EF4-FFF2-40B4-BE49-F238E27FC236}">
                  <a16:creationId xmlns:a16="http://schemas.microsoft.com/office/drawing/2014/main" xmlns="" id="{ECD63E0A-80DC-2F4F-9651-65B42C9FF0FC}"/>
                </a:ext>
              </a:extLst>
            </p:cNvPr>
            <p:cNvSpPr txBox="1">
              <a:spLocks noChangeArrowheads="1"/>
            </p:cNvSpPr>
            <p:nvPr/>
          </p:nvSpPr>
          <p:spPr bwMode="auto">
            <a:xfrm>
              <a:off x="4034" y="1008"/>
              <a:ext cx="724"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a:r>
                <a:rPr lang="en-US" altLang="en-US" b="1">
                  <a:latin typeface="Courier New" panose="02070309020205020404" pitchFamily="49" charset="0"/>
                </a:rPr>
                <a:t>private</a:t>
              </a:r>
            </a:p>
          </p:txBody>
        </p:sp>
        <p:sp>
          <p:nvSpPr>
            <p:cNvPr id="8" name="Text Box 6">
              <a:extLst>
                <a:ext uri="{FF2B5EF4-FFF2-40B4-BE49-F238E27FC236}">
                  <a16:creationId xmlns:a16="http://schemas.microsoft.com/office/drawing/2014/main" xmlns="" id="{3D382602-8838-094B-9A80-7B5C44E415AE}"/>
                </a:ext>
              </a:extLst>
            </p:cNvPr>
            <p:cNvSpPr txBox="1">
              <a:spLocks noChangeArrowheads="1"/>
            </p:cNvSpPr>
            <p:nvPr/>
          </p:nvSpPr>
          <p:spPr bwMode="auto">
            <a:xfrm>
              <a:off x="768" y="1632"/>
              <a:ext cx="955"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a:r>
                <a:rPr lang="en-US" altLang="en-US" sz="2000" b="1">
                  <a:solidFill>
                    <a:schemeClr val="hlink"/>
                  </a:solidFill>
                  <a:latin typeface="Verdana" panose="020B0604030504040204" pitchFamily="34" charset="0"/>
                </a:rPr>
                <a:t>Variables</a:t>
              </a:r>
            </a:p>
          </p:txBody>
        </p:sp>
        <p:sp>
          <p:nvSpPr>
            <p:cNvPr id="9" name="Text Box 7">
              <a:extLst>
                <a:ext uri="{FF2B5EF4-FFF2-40B4-BE49-F238E27FC236}">
                  <a16:creationId xmlns:a16="http://schemas.microsoft.com/office/drawing/2014/main" xmlns="" id="{E37C85D7-E12E-3F4B-B7D9-F81ED516F571}"/>
                </a:ext>
              </a:extLst>
            </p:cNvPr>
            <p:cNvSpPr txBox="1">
              <a:spLocks noChangeArrowheads="1"/>
            </p:cNvSpPr>
            <p:nvPr/>
          </p:nvSpPr>
          <p:spPr bwMode="auto">
            <a:xfrm>
              <a:off x="864" y="2496"/>
              <a:ext cx="878"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a:r>
                <a:rPr lang="en-US" altLang="en-US" sz="2000" b="1">
                  <a:solidFill>
                    <a:schemeClr val="hlink"/>
                  </a:solidFill>
                  <a:latin typeface="Verdana" panose="020B0604030504040204" pitchFamily="34" charset="0"/>
                </a:rPr>
                <a:t>Methods</a:t>
              </a:r>
            </a:p>
          </p:txBody>
        </p:sp>
        <p:sp>
          <p:nvSpPr>
            <p:cNvPr id="10" name="Rectangle 10">
              <a:extLst>
                <a:ext uri="{FF2B5EF4-FFF2-40B4-BE49-F238E27FC236}">
                  <a16:creationId xmlns:a16="http://schemas.microsoft.com/office/drawing/2014/main" xmlns="" id="{70AF3D07-4B55-334C-9015-6C0FA253F58C}"/>
                </a:ext>
              </a:extLst>
            </p:cNvPr>
            <p:cNvSpPr>
              <a:spLocks noChangeArrowheads="1"/>
            </p:cNvSpPr>
            <p:nvPr/>
          </p:nvSpPr>
          <p:spPr bwMode="auto">
            <a:xfrm>
              <a:off x="1776" y="1344"/>
              <a:ext cx="1776" cy="864"/>
            </a:xfrm>
            <a:prstGeom prst="rect">
              <a:avLst/>
            </a:prstGeom>
            <a:solidFill>
              <a:schemeClr val="accent1"/>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000" b="1">
                <a:solidFill>
                  <a:srgbClr val="FF0000"/>
                </a:solidFill>
                <a:latin typeface="Verdana" panose="020B0604030504040204" pitchFamily="34" charset="0"/>
              </a:endParaRPr>
            </a:p>
          </p:txBody>
        </p:sp>
        <p:sp>
          <p:nvSpPr>
            <p:cNvPr id="11" name="Rectangle 18">
              <a:extLst>
                <a:ext uri="{FF2B5EF4-FFF2-40B4-BE49-F238E27FC236}">
                  <a16:creationId xmlns:a16="http://schemas.microsoft.com/office/drawing/2014/main" xmlns="" id="{EC18FF43-843F-FD49-90DF-31D166011F07}"/>
                </a:ext>
              </a:extLst>
            </p:cNvPr>
            <p:cNvSpPr>
              <a:spLocks noChangeArrowheads="1"/>
            </p:cNvSpPr>
            <p:nvPr/>
          </p:nvSpPr>
          <p:spPr bwMode="auto">
            <a:xfrm>
              <a:off x="3552" y="1344"/>
              <a:ext cx="1776" cy="864"/>
            </a:xfrm>
            <a:prstGeom prst="rect">
              <a:avLst/>
            </a:prstGeom>
            <a:solidFill>
              <a:schemeClr val="accent1"/>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000" b="1">
                <a:solidFill>
                  <a:srgbClr val="FF0000"/>
                </a:solidFill>
                <a:latin typeface="Verdana" panose="020B0604030504040204" pitchFamily="34" charset="0"/>
              </a:endParaRPr>
            </a:p>
          </p:txBody>
        </p:sp>
        <p:sp>
          <p:nvSpPr>
            <p:cNvPr id="12" name="Rectangle 19">
              <a:extLst>
                <a:ext uri="{FF2B5EF4-FFF2-40B4-BE49-F238E27FC236}">
                  <a16:creationId xmlns:a16="http://schemas.microsoft.com/office/drawing/2014/main" xmlns="" id="{A9634C9C-B877-AE45-B03B-C8F3ACBD15C3}"/>
                </a:ext>
              </a:extLst>
            </p:cNvPr>
            <p:cNvSpPr>
              <a:spLocks noChangeArrowheads="1"/>
            </p:cNvSpPr>
            <p:nvPr/>
          </p:nvSpPr>
          <p:spPr bwMode="auto">
            <a:xfrm>
              <a:off x="1776" y="2208"/>
              <a:ext cx="1776" cy="864"/>
            </a:xfrm>
            <a:prstGeom prst="rect">
              <a:avLst/>
            </a:prstGeom>
            <a:solidFill>
              <a:schemeClr val="accent1"/>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000" b="1">
                <a:solidFill>
                  <a:srgbClr val="FF0000"/>
                </a:solidFill>
                <a:latin typeface="Verdana" panose="020B0604030504040204" pitchFamily="34" charset="0"/>
              </a:endParaRPr>
            </a:p>
          </p:txBody>
        </p:sp>
        <p:sp>
          <p:nvSpPr>
            <p:cNvPr id="13" name="Rectangle 20">
              <a:extLst>
                <a:ext uri="{FF2B5EF4-FFF2-40B4-BE49-F238E27FC236}">
                  <a16:creationId xmlns:a16="http://schemas.microsoft.com/office/drawing/2014/main" xmlns="" id="{6A4F325B-E3BE-4F4B-8E3B-A2424BC7D5DF}"/>
                </a:ext>
              </a:extLst>
            </p:cNvPr>
            <p:cNvSpPr>
              <a:spLocks noChangeArrowheads="1"/>
            </p:cNvSpPr>
            <p:nvPr/>
          </p:nvSpPr>
          <p:spPr bwMode="auto">
            <a:xfrm>
              <a:off x="3552" y="2208"/>
              <a:ext cx="1776" cy="864"/>
            </a:xfrm>
            <a:prstGeom prst="rect">
              <a:avLst/>
            </a:prstGeom>
            <a:solidFill>
              <a:schemeClr val="accent1"/>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000" b="1">
                <a:solidFill>
                  <a:srgbClr val="FF0000"/>
                </a:solidFill>
                <a:latin typeface="Verdana" panose="020B0604030504040204" pitchFamily="34" charset="0"/>
              </a:endParaRPr>
            </a:p>
          </p:txBody>
        </p:sp>
      </p:grpSp>
      <p:sp>
        <p:nvSpPr>
          <p:cNvPr id="14" name="Text Box 16">
            <a:extLst>
              <a:ext uri="{FF2B5EF4-FFF2-40B4-BE49-F238E27FC236}">
                <a16:creationId xmlns:a16="http://schemas.microsoft.com/office/drawing/2014/main" xmlns="" id="{A1CCC57F-2968-B24D-9B2E-E4EB983B1B35}"/>
              </a:ext>
            </a:extLst>
          </p:cNvPr>
          <p:cNvSpPr txBox="1">
            <a:spLocks noChangeArrowheads="1"/>
          </p:cNvSpPr>
          <p:nvPr/>
        </p:nvSpPr>
        <p:spPr bwMode="auto">
          <a:xfrm>
            <a:off x="4744644" y="3779839"/>
            <a:ext cx="201850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dirty="0">
                <a:latin typeface="Arial" panose="020B0604020202020204" pitchFamily="34" charset="0"/>
              </a:rPr>
              <a:t>Provide services</a:t>
            </a:r>
          </a:p>
          <a:p>
            <a:pPr algn="ctr"/>
            <a:r>
              <a:rPr lang="en-US" altLang="en-US" b="1" dirty="0">
                <a:latin typeface="Arial" panose="020B0604020202020204" pitchFamily="34" charset="0"/>
              </a:rPr>
              <a:t>to clients</a:t>
            </a:r>
            <a:endParaRPr lang="en-US" altLang="en-US" dirty="0"/>
          </a:p>
        </p:txBody>
      </p:sp>
      <p:sp>
        <p:nvSpPr>
          <p:cNvPr id="15" name="Text Box 17">
            <a:extLst>
              <a:ext uri="{FF2B5EF4-FFF2-40B4-BE49-F238E27FC236}">
                <a16:creationId xmlns:a16="http://schemas.microsoft.com/office/drawing/2014/main" xmlns="" id="{CC8EAF8C-58D4-8D45-9108-4EBF87D75133}"/>
              </a:ext>
            </a:extLst>
          </p:cNvPr>
          <p:cNvSpPr txBox="1">
            <a:spLocks noChangeArrowheads="1"/>
          </p:cNvSpPr>
          <p:nvPr/>
        </p:nvSpPr>
        <p:spPr bwMode="auto">
          <a:xfrm>
            <a:off x="7653080" y="3597275"/>
            <a:ext cx="182614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dirty="0">
                <a:latin typeface="Arial" panose="020B0604020202020204" pitchFamily="34" charset="0"/>
              </a:rPr>
              <a:t>Support other</a:t>
            </a:r>
          </a:p>
          <a:p>
            <a:pPr algn="ctr"/>
            <a:r>
              <a:rPr lang="en-US" altLang="en-US" b="1" dirty="0">
                <a:latin typeface="Arial" panose="020B0604020202020204" pitchFamily="34" charset="0"/>
              </a:rPr>
              <a:t>methods in the</a:t>
            </a:r>
          </a:p>
          <a:p>
            <a:pPr algn="ctr"/>
            <a:r>
              <a:rPr lang="en-US" altLang="en-US" b="1" dirty="0">
                <a:latin typeface="Arial" panose="020B0604020202020204" pitchFamily="34" charset="0"/>
              </a:rPr>
              <a:t>class</a:t>
            </a:r>
            <a:endParaRPr lang="en-US" altLang="en-US" dirty="0"/>
          </a:p>
        </p:txBody>
      </p:sp>
      <p:sp>
        <p:nvSpPr>
          <p:cNvPr id="16" name="Text Box 14">
            <a:extLst>
              <a:ext uri="{FF2B5EF4-FFF2-40B4-BE49-F238E27FC236}">
                <a16:creationId xmlns:a16="http://schemas.microsoft.com/office/drawing/2014/main" xmlns="" id="{76A07D45-E119-A74E-B2FB-47CB68E27185}"/>
              </a:ext>
            </a:extLst>
          </p:cNvPr>
          <p:cNvSpPr txBox="1">
            <a:spLocks noChangeArrowheads="1"/>
          </p:cNvSpPr>
          <p:nvPr/>
        </p:nvSpPr>
        <p:spPr bwMode="auto">
          <a:xfrm>
            <a:off x="7704315" y="2408239"/>
            <a:ext cx="173637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dirty="0">
                <a:latin typeface="Arial" panose="020B0604020202020204" pitchFamily="34" charset="0"/>
              </a:rPr>
              <a:t>Enforce</a:t>
            </a:r>
          </a:p>
          <a:p>
            <a:pPr algn="ctr"/>
            <a:r>
              <a:rPr lang="en-US" altLang="en-US" b="1" dirty="0">
                <a:latin typeface="Arial" panose="020B0604020202020204" pitchFamily="34" charset="0"/>
              </a:rPr>
              <a:t>encapsulation</a:t>
            </a:r>
            <a:endParaRPr lang="en-US" altLang="en-US" dirty="0"/>
          </a:p>
        </p:txBody>
      </p:sp>
      <p:sp>
        <p:nvSpPr>
          <p:cNvPr id="17" name="Text Box 15">
            <a:extLst>
              <a:ext uri="{FF2B5EF4-FFF2-40B4-BE49-F238E27FC236}">
                <a16:creationId xmlns:a16="http://schemas.microsoft.com/office/drawing/2014/main" xmlns="" id="{70D140D5-209E-C241-B089-BC3CBEA7ED51}"/>
              </a:ext>
            </a:extLst>
          </p:cNvPr>
          <p:cNvSpPr txBox="1">
            <a:spLocks noChangeArrowheads="1"/>
          </p:cNvSpPr>
          <p:nvPr/>
        </p:nvSpPr>
        <p:spPr bwMode="auto">
          <a:xfrm>
            <a:off x="4884915" y="2408239"/>
            <a:ext cx="173637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dirty="0">
                <a:solidFill>
                  <a:srgbClr val="FF0000"/>
                </a:solidFill>
                <a:latin typeface="Arial" panose="020B0604020202020204" pitchFamily="34" charset="0"/>
              </a:rPr>
              <a:t>Violate</a:t>
            </a:r>
          </a:p>
          <a:p>
            <a:pPr algn="ctr"/>
            <a:r>
              <a:rPr lang="en-US" altLang="en-US" b="1" dirty="0">
                <a:solidFill>
                  <a:srgbClr val="FF0000"/>
                </a:solidFill>
                <a:latin typeface="Arial" panose="020B0604020202020204" pitchFamily="34" charset="0"/>
              </a:rPr>
              <a:t>encapsulation</a:t>
            </a:r>
            <a:endParaRPr lang="en-US" altLang="en-US" dirty="0"/>
          </a:p>
        </p:txBody>
      </p:sp>
    </p:spTree>
    <p:extLst>
      <p:ext uri="{BB962C8B-B14F-4D97-AF65-F5344CB8AC3E}">
        <p14:creationId xmlns:p14="http://schemas.microsoft.com/office/powerpoint/2010/main" val="370303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dissolv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15" grpId="0" autoUpdateAnimBg="0"/>
      <p:bldP spid="16" grpId="0" autoUpdateAnimBg="0"/>
      <p:bldP spid="17" grpId="0"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8AFE93-11F3-2145-92A9-714683C6397D}"/>
              </a:ext>
            </a:extLst>
          </p:cNvPr>
          <p:cNvSpPr>
            <a:spLocks noGrp="1"/>
          </p:cNvSpPr>
          <p:nvPr>
            <p:ph type="title"/>
          </p:nvPr>
        </p:nvSpPr>
        <p:spPr/>
        <p:txBody>
          <a:bodyPr/>
          <a:lstStyle/>
          <a:p>
            <a:r>
              <a:rPr lang="en-US" altLang="en-US" dirty="0"/>
              <a:t>Accessors and Mutators</a:t>
            </a:r>
            <a:endParaRPr lang="en-US" dirty="0"/>
          </a:p>
        </p:txBody>
      </p:sp>
      <p:sp>
        <p:nvSpPr>
          <p:cNvPr id="3" name="Content Placeholder 2">
            <a:extLst>
              <a:ext uri="{FF2B5EF4-FFF2-40B4-BE49-F238E27FC236}">
                <a16:creationId xmlns:a16="http://schemas.microsoft.com/office/drawing/2014/main" xmlns="" id="{73479C7E-CF72-1046-83A0-273E72CFEC70}"/>
              </a:ext>
            </a:extLst>
          </p:cNvPr>
          <p:cNvSpPr>
            <a:spLocks noGrp="1"/>
          </p:cNvSpPr>
          <p:nvPr>
            <p:ph idx="1"/>
          </p:nvPr>
        </p:nvSpPr>
        <p:spPr/>
        <p:txBody>
          <a:bodyPr/>
          <a:lstStyle/>
          <a:p>
            <a:pPr>
              <a:spcBef>
                <a:spcPct val="70000"/>
              </a:spcBef>
            </a:pPr>
            <a:r>
              <a:rPr lang="en-US" altLang="en-US" dirty="0"/>
              <a:t>Because instance data is private, a class usually provides services to access and modify data values</a:t>
            </a:r>
          </a:p>
          <a:p>
            <a:pPr>
              <a:spcBef>
                <a:spcPct val="70000"/>
              </a:spcBef>
            </a:pPr>
            <a:r>
              <a:rPr lang="en-US" altLang="en-US" dirty="0"/>
              <a:t>An </a:t>
            </a:r>
            <a:r>
              <a:rPr lang="en-US" altLang="en-US" i="1" dirty="0"/>
              <a:t>accessor method</a:t>
            </a:r>
            <a:r>
              <a:rPr lang="en-US" altLang="en-US" dirty="0"/>
              <a:t> returns the current value of a variable</a:t>
            </a:r>
          </a:p>
          <a:p>
            <a:pPr>
              <a:spcBef>
                <a:spcPct val="70000"/>
              </a:spcBef>
            </a:pPr>
            <a:r>
              <a:rPr lang="en-US" altLang="en-US" dirty="0"/>
              <a:t>A </a:t>
            </a:r>
            <a:r>
              <a:rPr lang="en-US" altLang="en-US" i="1" dirty="0"/>
              <a:t>mutator method</a:t>
            </a:r>
            <a:r>
              <a:rPr lang="en-US" altLang="en-US" dirty="0"/>
              <a:t> changes the value of a variable</a:t>
            </a:r>
          </a:p>
          <a:p>
            <a:pPr>
              <a:spcBef>
                <a:spcPct val="70000"/>
              </a:spcBef>
            </a:pPr>
            <a:r>
              <a:rPr lang="en-US" altLang="en-US" dirty="0"/>
              <a:t>The names of accessor and mutator methods take the form </a:t>
            </a:r>
            <a:r>
              <a:rPr lang="en-US" altLang="en-US" dirty="0" err="1">
                <a:latin typeface="Courier New" panose="02070309020205020404" pitchFamily="49" charset="0"/>
              </a:rPr>
              <a:t>getX</a:t>
            </a:r>
            <a:r>
              <a:rPr lang="en-US" altLang="en-US" dirty="0"/>
              <a:t> and </a:t>
            </a:r>
            <a:r>
              <a:rPr lang="en-US" altLang="en-US" dirty="0" err="1">
                <a:latin typeface="Courier New" panose="02070309020205020404" pitchFamily="49" charset="0"/>
              </a:rPr>
              <a:t>setX</a:t>
            </a:r>
            <a:r>
              <a:rPr lang="en-US" altLang="en-US" dirty="0"/>
              <a:t>, respectively, where </a:t>
            </a:r>
            <a:r>
              <a:rPr lang="en-US" altLang="en-US" dirty="0">
                <a:latin typeface="Courier New" panose="02070309020205020404" pitchFamily="49" charset="0"/>
              </a:rPr>
              <a:t>X</a:t>
            </a:r>
            <a:r>
              <a:rPr lang="en-US" altLang="en-US" dirty="0"/>
              <a:t> is the name of the value</a:t>
            </a:r>
          </a:p>
          <a:p>
            <a:pPr>
              <a:spcBef>
                <a:spcPct val="70000"/>
              </a:spcBef>
            </a:pPr>
            <a:r>
              <a:rPr lang="en-US" altLang="en-US" dirty="0"/>
              <a:t>They are sometimes called “getters” and “setters”</a:t>
            </a:r>
            <a:endParaRPr lang="en-US" dirty="0"/>
          </a:p>
        </p:txBody>
      </p:sp>
      <p:sp>
        <p:nvSpPr>
          <p:cNvPr id="4" name="Slide Number Placeholder 3">
            <a:extLst>
              <a:ext uri="{FF2B5EF4-FFF2-40B4-BE49-F238E27FC236}">
                <a16:creationId xmlns:a16="http://schemas.microsoft.com/office/drawing/2014/main" xmlns="" id="{A1B71181-2343-2D4A-A248-AF151A867768}"/>
              </a:ext>
            </a:extLst>
          </p:cNvPr>
          <p:cNvSpPr>
            <a:spLocks noGrp="1"/>
          </p:cNvSpPr>
          <p:nvPr>
            <p:ph type="sldNum" sz="quarter" idx="12"/>
          </p:nvPr>
        </p:nvSpPr>
        <p:spPr>
          <a:xfrm>
            <a:off x="5603358" y="6406969"/>
            <a:ext cx="457083" cy="365125"/>
          </a:xfrm>
        </p:spPr>
        <p:txBody>
          <a:bodyPr/>
          <a:lstStyle/>
          <a:p>
            <a:fld id="{B547E0D5-C779-4B48-9D09-DC37D8A4644B}" type="slidenum">
              <a:rPr lang="id-ID" smtClean="0"/>
              <a:pPr/>
              <a:t>124</a:t>
            </a:fld>
            <a:endParaRPr lang="id-ID" dirty="0"/>
          </a:p>
        </p:txBody>
      </p:sp>
    </p:spTree>
    <p:extLst>
      <p:ext uri="{BB962C8B-B14F-4D97-AF65-F5344CB8AC3E}">
        <p14:creationId xmlns:p14="http://schemas.microsoft.com/office/powerpoint/2010/main" val="117810329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CE3F3E-7F1E-7C4D-8255-0B13BF9B513E}"/>
              </a:ext>
            </a:extLst>
          </p:cNvPr>
          <p:cNvSpPr>
            <a:spLocks noGrp="1"/>
          </p:cNvSpPr>
          <p:nvPr>
            <p:ph type="title"/>
          </p:nvPr>
        </p:nvSpPr>
        <p:spPr/>
        <p:txBody>
          <a:bodyPr/>
          <a:lstStyle/>
          <a:p>
            <a:r>
              <a:rPr lang="en-US" altLang="en-US" dirty="0"/>
              <a:t>Mutator Restrictions</a:t>
            </a:r>
            <a:endParaRPr lang="en-US" dirty="0"/>
          </a:p>
        </p:txBody>
      </p:sp>
      <p:sp>
        <p:nvSpPr>
          <p:cNvPr id="3" name="Content Placeholder 2">
            <a:extLst>
              <a:ext uri="{FF2B5EF4-FFF2-40B4-BE49-F238E27FC236}">
                <a16:creationId xmlns:a16="http://schemas.microsoft.com/office/drawing/2014/main" xmlns="" id="{D8E0B0B7-DD6F-9C47-B0B5-6374A315C51D}"/>
              </a:ext>
            </a:extLst>
          </p:cNvPr>
          <p:cNvSpPr>
            <a:spLocks noGrp="1"/>
          </p:cNvSpPr>
          <p:nvPr>
            <p:ph idx="1"/>
          </p:nvPr>
        </p:nvSpPr>
        <p:spPr/>
        <p:txBody>
          <a:bodyPr/>
          <a:lstStyle/>
          <a:p>
            <a:pPr>
              <a:spcBef>
                <a:spcPct val="70000"/>
              </a:spcBef>
            </a:pPr>
            <a:r>
              <a:rPr lang="en-US" altLang="en-US" dirty="0"/>
              <a:t>The use of mutators gives the class designer the ability to restrict a client’s options to modify an object’s state</a:t>
            </a:r>
          </a:p>
          <a:p>
            <a:pPr>
              <a:spcBef>
                <a:spcPct val="70000"/>
              </a:spcBef>
            </a:pPr>
            <a:r>
              <a:rPr lang="en-US" altLang="en-US" dirty="0"/>
              <a:t>A mutator is often designed so that the values of variables can be set only within particular limits</a:t>
            </a:r>
          </a:p>
          <a:p>
            <a:pPr>
              <a:spcBef>
                <a:spcPct val="70000"/>
              </a:spcBef>
            </a:pPr>
            <a:r>
              <a:rPr lang="en-US" altLang="en-US" dirty="0"/>
              <a:t>For example, the </a:t>
            </a:r>
            <a:r>
              <a:rPr lang="en-US" altLang="en-US" dirty="0" err="1">
                <a:latin typeface="Courier New" panose="02070309020205020404" pitchFamily="49" charset="0"/>
              </a:rPr>
              <a:t>setFaceValue</a:t>
            </a:r>
            <a:r>
              <a:rPr lang="en-US" altLang="en-US" dirty="0"/>
              <a:t> mutator of the </a:t>
            </a:r>
            <a:r>
              <a:rPr lang="en-US" altLang="en-US" dirty="0">
                <a:latin typeface="Courier New" panose="02070309020205020404" pitchFamily="49" charset="0"/>
              </a:rPr>
              <a:t>Die</a:t>
            </a:r>
            <a:r>
              <a:rPr lang="en-US" altLang="en-US" dirty="0"/>
              <a:t> class should have restricted the value to the valid range (1 to </a:t>
            </a:r>
            <a:r>
              <a:rPr lang="en-US" altLang="en-US" dirty="0">
                <a:latin typeface="Courier New" panose="02070309020205020404" pitchFamily="49" charset="0"/>
              </a:rPr>
              <a:t>MAX</a:t>
            </a:r>
            <a:r>
              <a:rPr lang="en-US" altLang="en-US" dirty="0"/>
              <a:t>)</a:t>
            </a:r>
          </a:p>
          <a:p>
            <a:pPr>
              <a:spcBef>
                <a:spcPct val="70000"/>
              </a:spcBef>
            </a:pPr>
            <a:r>
              <a:rPr lang="en-US" altLang="en-US" dirty="0"/>
              <a:t>We’ll see in Chapter 5 how such restrictions can be implemented</a:t>
            </a:r>
            <a:endParaRPr lang="en-US" dirty="0"/>
          </a:p>
        </p:txBody>
      </p:sp>
      <p:sp>
        <p:nvSpPr>
          <p:cNvPr id="4" name="Slide Number Placeholder 3">
            <a:extLst>
              <a:ext uri="{FF2B5EF4-FFF2-40B4-BE49-F238E27FC236}">
                <a16:creationId xmlns:a16="http://schemas.microsoft.com/office/drawing/2014/main" xmlns="" id="{4EEAEBF4-2093-774F-AA0D-8D48097FC1A6}"/>
              </a:ext>
            </a:extLst>
          </p:cNvPr>
          <p:cNvSpPr>
            <a:spLocks noGrp="1"/>
          </p:cNvSpPr>
          <p:nvPr>
            <p:ph type="sldNum" sz="quarter" idx="12"/>
          </p:nvPr>
        </p:nvSpPr>
        <p:spPr>
          <a:xfrm>
            <a:off x="5613991" y="6406969"/>
            <a:ext cx="446450" cy="365125"/>
          </a:xfrm>
        </p:spPr>
        <p:txBody>
          <a:bodyPr/>
          <a:lstStyle/>
          <a:p>
            <a:fld id="{B547E0D5-C779-4B48-9D09-DC37D8A4644B}" type="slidenum">
              <a:rPr lang="id-ID" smtClean="0"/>
              <a:pPr/>
              <a:t>125</a:t>
            </a:fld>
            <a:endParaRPr lang="id-ID" dirty="0"/>
          </a:p>
        </p:txBody>
      </p:sp>
    </p:spTree>
    <p:extLst>
      <p:ext uri="{BB962C8B-B14F-4D97-AF65-F5344CB8AC3E}">
        <p14:creationId xmlns:p14="http://schemas.microsoft.com/office/powerpoint/2010/main" val="216725773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59990C-93A1-D845-9A7E-AD7C6208403C}"/>
              </a:ext>
            </a:extLst>
          </p:cNvPr>
          <p:cNvSpPr>
            <a:spLocks noGrp="1"/>
          </p:cNvSpPr>
          <p:nvPr>
            <p:ph type="title"/>
          </p:nvPr>
        </p:nvSpPr>
        <p:spPr/>
        <p:txBody>
          <a:bodyPr/>
          <a:lstStyle/>
          <a:p>
            <a:r>
              <a:rPr lang="en-US" altLang="en-US" dirty="0"/>
              <a:t>Method Declarations</a:t>
            </a:r>
            <a:endParaRPr lang="en-US" dirty="0"/>
          </a:p>
        </p:txBody>
      </p:sp>
      <p:sp>
        <p:nvSpPr>
          <p:cNvPr id="3" name="Content Placeholder 2">
            <a:extLst>
              <a:ext uri="{FF2B5EF4-FFF2-40B4-BE49-F238E27FC236}">
                <a16:creationId xmlns:a16="http://schemas.microsoft.com/office/drawing/2014/main" xmlns="" id="{C975FF1E-6C1F-5847-9C3B-E7AA7B76F2D0}"/>
              </a:ext>
            </a:extLst>
          </p:cNvPr>
          <p:cNvSpPr>
            <a:spLocks noGrp="1"/>
          </p:cNvSpPr>
          <p:nvPr>
            <p:ph idx="1"/>
          </p:nvPr>
        </p:nvSpPr>
        <p:spPr/>
        <p:txBody>
          <a:bodyPr/>
          <a:lstStyle/>
          <a:p>
            <a:pPr>
              <a:spcBef>
                <a:spcPct val="75000"/>
              </a:spcBef>
            </a:pPr>
            <a:r>
              <a:rPr lang="en-US" altLang="en-US" dirty="0"/>
              <a:t>Let’s now examine method declarations in more detail</a:t>
            </a:r>
          </a:p>
          <a:p>
            <a:pPr>
              <a:spcBef>
                <a:spcPct val="75000"/>
              </a:spcBef>
            </a:pPr>
            <a:r>
              <a:rPr lang="en-US" altLang="en-US" dirty="0"/>
              <a:t>A </a:t>
            </a:r>
            <a:r>
              <a:rPr lang="en-US" altLang="en-US" i="1" dirty="0"/>
              <a:t>method declaration</a:t>
            </a:r>
            <a:r>
              <a:rPr lang="en-US" altLang="en-US" dirty="0"/>
              <a:t> specifies the code that will be executed when the method is invoked (called)</a:t>
            </a:r>
          </a:p>
          <a:p>
            <a:pPr>
              <a:spcBef>
                <a:spcPct val="75000"/>
              </a:spcBef>
            </a:pPr>
            <a:r>
              <a:rPr lang="en-US" altLang="en-US" dirty="0"/>
              <a:t>When a method is invoked, the flow of control jumps to the method and executes its code</a:t>
            </a:r>
          </a:p>
          <a:p>
            <a:pPr>
              <a:spcBef>
                <a:spcPct val="75000"/>
              </a:spcBef>
            </a:pPr>
            <a:r>
              <a:rPr lang="en-US" altLang="en-US" dirty="0"/>
              <a:t>When complete, the flow returns to the place where the method was called and continues</a:t>
            </a:r>
          </a:p>
          <a:p>
            <a:pPr>
              <a:spcBef>
                <a:spcPct val="75000"/>
              </a:spcBef>
            </a:pPr>
            <a:r>
              <a:rPr lang="en-US" altLang="en-US" dirty="0"/>
              <a:t>The invocation may or may not return a value, depending on how the method is defined</a:t>
            </a:r>
            <a:endParaRPr lang="en-US" dirty="0"/>
          </a:p>
        </p:txBody>
      </p:sp>
      <p:sp>
        <p:nvSpPr>
          <p:cNvPr id="4" name="Slide Number Placeholder 3">
            <a:extLst>
              <a:ext uri="{FF2B5EF4-FFF2-40B4-BE49-F238E27FC236}">
                <a16:creationId xmlns:a16="http://schemas.microsoft.com/office/drawing/2014/main" xmlns="" id="{EC82142B-52DC-EC47-B622-CB7C60015238}"/>
              </a:ext>
            </a:extLst>
          </p:cNvPr>
          <p:cNvSpPr>
            <a:spLocks noGrp="1"/>
          </p:cNvSpPr>
          <p:nvPr>
            <p:ph type="sldNum" sz="quarter" idx="12"/>
          </p:nvPr>
        </p:nvSpPr>
        <p:spPr>
          <a:xfrm>
            <a:off x="5635256" y="6406969"/>
            <a:ext cx="425185" cy="365125"/>
          </a:xfrm>
        </p:spPr>
        <p:txBody>
          <a:bodyPr/>
          <a:lstStyle/>
          <a:p>
            <a:fld id="{B547E0D5-C779-4B48-9D09-DC37D8A4644B}" type="slidenum">
              <a:rPr lang="id-ID" smtClean="0"/>
              <a:pPr/>
              <a:t>126</a:t>
            </a:fld>
            <a:endParaRPr lang="id-ID" dirty="0"/>
          </a:p>
        </p:txBody>
      </p:sp>
    </p:spTree>
    <p:extLst>
      <p:ext uri="{BB962C8B-B14F-4D97-AF65-F5344CB8AC3E}">
        <p14:creationId xmlns:p14="http://schemas.microsoft.com/office/powerpoint/2010/main" val="263909055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B7F55A-D708-AD48-8FED-94C189C9CB52}"/>
              </a:ext>
            </a:extLst>
          </p:cNvPr>
          <p:cNvSpPr>
            <a:spLocks noGrp="1"/>
          </p:cNvSpPr>
          <p:nvPr>
            <p:ph type="title"/>
          </p:nvPr>
        </p:nvSpPr>
        <p:spPr/>
        <p:txBody>
          <a:bodyPr/>
          <a:lstStyle/>
          <a:p>
            <a:r>
              <a:rPr lang="en-US" altLang="en-US" dirty="0"/>
              <a:t>Method Control Flow</a:t>
            </a:r>
            <a:endParaRPr lang="en-US" dirty="0"/>
          </a:p>
        </p:txBody>
      </p:sp>
      <p:sp>
        <p:nvSpPr>
          <p:cNvPr id="3" name="Content Placeholder 2">
            <a:extLst>
              <a:ext uri="{FF2B5EF4-FFF2-40B4-BE49-F238E27FC236}">
                <a16:creationId xmlns:a16="http://schemas.microsoft.com/office/drawing/2014/main" xmlns="" id="{C9E351F6-8616-F048-B114-80ED9DCE17AC}"/>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xmlns="" id="{DD0957BD-1144-EF41-982F-C7F3737F7B8B}"/>
              </a:ext>
            </a:extLst>
          </p:cNvPr>
          <p:cNvSpPr>
            <a:spLocks noGrp="1"/>
          </p:cNvSpPr>
          <p:nvPr>
            <p:ph type="sldNum" sz="quarter" idx="12"/>
          </p:nvPr>
        </p:nvSpPr>
        <p:spPr>
          <a:xfrm>
            <a:off x="5679440" y="6406969"/>
            <a:ext cx="444913" cy="365125"/>
          </a:xfrm>
        </p:spPr>
        <p:txBody>
          <a:bodyPr/>
          <a:lstStyle/>
          <a:p>
            <a:fld id="{B547E0D5-C779-4B48-9D09-DC37D8A4644B}" type="slidenum">
              <a:rPr lang="id-ID" smtClean="0"/>
              <a:pPr/>
              <a:t>127</a:t>
            </a:fld>
            <a:endParaRPr lang="id-ID" dirty="0"/>
          </a:p>
        </p:txBody>
      </p:sp>
      <p:grpSp>
        <p:nvGrpSpPr>
          <p:cNvPr id="5" name="Group 2">
            <a:extLst>
              <a:ext uri="{FF2B5EF4-FFF2-40B4-BE49-F238E27FC236}">
                <a16:creationId xmlns:a16="http://schemas.microsoft.com/office/drawing/2014/main" xmlns="" id="{2A380887-B9C7-744B-85E1-9863D7C0F724}"/>
              </a:ext>
            </a:extLst>
          </p:cNvPr>
          <p:cNvGrpSpPr>
            <a:grpSpLocks/>
          </p:cNvGrpSpPr>
          <p:nvPr/>
        </p:nvGrpSpPr>
        <p:grpSpPr bwMode="auto">
          <a:xfrm>
            <a:off x="3276600" y="2209800"/>
            <a:ext cx="6019800" cy="3581400"/>
            <a:chOff x="960" y="1296"/>
            <a:chExt cx="3792" cy="2256"/>
          </a:xfrm>
        </p:grpSpPr>
        <p:sp>
          <p:nvSpPr>
            <p:cNvPr id="6" name="AutoShape 3">
              <a:extLst>
                <a:ext uri="{FF2B5EF4-FFF2-40B4-BE49-F238E27FC236}">
                  <a16:creationId xmlns:a16="http://schemas.microsoft.com/office/drawing/2014/main" xmlns="" id="{AD7383D2-8F99-F444-961C-8551476F60F6}"/>
                </a:ext>
              </a:extLst>
            </p:cNvPr>
            <p:cNvSpPr>
              <a:spLocks noChangeArrowheads="1"/>
            </p:cNvSpPr>
            <p:nvPr/>
          </p:nvSpPr>
          <p:spPr bwMode="auto">
            <a:xfrm>
              <a:off x="960" y="1296"/>
              <a:ext cx="3792" cy="2256"/>
            </a:xfrm>
            <a:prstGeom prst="flowChartAlternateProcess">
              <a:avLst/>
            </a:prstGeom>
            <a:solidFill>
              <a:srgbClr val="CCFFFF"/>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latin typeface="Times New Roman" panose="02020603050405020304" pitchFamily="18" charset="0"/>
              </a:endParaRPr>
            </a:p>
          </p:txBody>
        </p:sp>
        <p:sp>
          <p:nvSpPr>
            <p:cNvPr id="7" name="Rectangle 4">
              <a:extLst>
                <a:ext uri="{FF2B5EF4-FFF2-40B4-BE49-F238E27FC236}">
                  <a16:creationId xmlns:a16="http://schemas.microsoft.com/office/drawing/2014/main" xmlns="" id="{96B2AECC-E745-0F4B-95DB-7F56EA75B790}"/>
                </a:ext>
              </a:extLst>
            </p:cNvPr>
            <p:cNvSpPr>
              <a:spLocks noChangeArrowheads="1"/>
            </p:cNvSpPr>
            <p:nvPr/>
          </p:nvSpPr>
          <p:spPr bwMode="auto">
            <a:xfrm>
              <a:off x="1440" y="1776"/>
              <a:ext cx="1008" cy="1488"/>
            </a:xfrm>
            <a:prstGeom prst="rect">
              <a:avLst/>
            </a:prstGeom>
            <a:solidFill>
              <a:srgbClr val="FFFFFF"/>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latin typeface="Times New Roman" panose="02020603050405020304" pitchFamily="18" charset="0"/>
              </a:endParaRPr>
            </a:p>
          </p:txBody>
        </p:sp>
        <p:sp>
          <p:nvSpPr>
            <p:cNvPr id="8" name="Rectangle 5">
              <a:extLst>
                <a:ext uri="{FF2B5EF4-FFF2-40B4-BE49-F238E27FC236}">
                  <a16:creationId xmlns:a16="http://schemas.microsoft.com/office/drawing/2014/main" xmlns="" id="{02826144-2293-F34B-83A7-E529FA49362F}"/>
                </a:ext>
              </a:extLst>
            </p:cNvPr>
            <p:cNvSpPr>
              <a:spLocks noChangeArrowheads="1"/>
            </p:cNvSpPr>
            <p:nvPr/>
          </p:nvSpPr>
          <p:spPr bwMode="auto">
            <a:xfrm>
              <a:off x="3168" y="1776"/>
              <a:ext cx="1008" cy="1152"/>
            </a:xfrm>
            <a:prstGeom prst="rect">
              <a:avLst/>
            </a:prstGeom>
            <a:solidFill>
              <a:srgbClr val="FFFFFF"/>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latin typeface="Times New Roman" panose="02020603050405020304" pitchFamily="18" charset="0"/>
              </a:endParaRPr>
            </a:p>
          </p:txBody>
        </p:sp>
        <p:sp>
          <p:nvSpPr>
            <p:cNvPr id="9" name="Text Box 6">
              <a:extLst>
                <a:ext uri="{FF2B5EF4-FFF2-40B4-BE49-F238E27FC236}">
                  <a16:creationId xmlns:a16="http://schemas.microsoft.com/office/drawing/2014/main" xmlns="" id="{D878A7A2-80B6-AF4E-9186-6B555285680B}"/>
                </a:ext>
              </a:extLst>
            </p:cNvPr>
            <p:cNvSpPr txBox="1">
              <a:spLocks noChangeArrowheads="1"/>
            </p:cNvSpPr>
            <p:nvPr/>
          </p:nvSpPr>
          <p:spPr bwMode="auto">
            <a:xfrm>
              <a:off x="1462" y="2304"/>
              <a:ext cx="963"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b="1">
                  <a:latin typeface="Courier New" panose="02070309020205020404" pitchFamily="49" charset="0"/>
                </a:rPr>
                <a:t>myMethod();</a:t>
              </a:r>
            </a:p>
          </p:txBody>
        </p:sp>
        <p:sp>
          <p:nvSpPr>
            <p:cNvPr id="10" name="Text Box 7">
              <a:extLst>
                <a:ext uri="{FF2B5EF4-FFF2-40B4-BE49-F238E27FC236}">
                  <a16:creationId xmlns:a16="http://schemas.microsoft.com/office/drawing/2014/main" xmlns="" id="{4F2A442B-23B7-9746-978E-85C3FE307AE9}"/>
                </a:ext>
              </a:extLst>
            </p:cNvPr>
            <p:cNvSpPr txBox="1">
              <a:spLocks noChangeArrowheads="1"/>
            </p:cNvSpPr>
            <p:nvPr/>
          </p:nvSpPr>
          <p:spPr bwMode="auto">
            <a:xfrm>
              <a:off x="3300" y="1536"/>
              <a:ext cx="73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b="1">
                  <a:latin typeface="Courier New" panose="02070309020205020404" pitchFamily="49" charset="0"/>
                </a:rPr>
                <a:t>myMethod</a:t>
              </a:r>
              <a:endParaRPr lang="en-US" altLang="en-US" sz="1600" b="1">
                <a:solidFill>
                  <a:schemeClr val="bg2"/>
                </a:solidFill>
                <a:latin typeface="Courier New" panose="02070309020205020404" pitchFamily="49" charset="0"/>
              </a:endParaRPr>
            </a:p>
          </p:txBody>
        </p:sp>
        <p:sp>
          <p:nvSpPr>
            <p:cNvPr id="11" name="Text Box 8">
              <a:extLst>
                <a:ext uri="{FF2B5EF4-FFF2-40B4-BE49-F238E27FC236}">
                  <a16:creationId xmlns:a16="http://schemas.microsoft.com/office/drawing/2014/main" xmlns="" id="{35CA0719-70D1-734F-963F-A93EDB1492D5}"/>
                </a:ext>
              </a:extLst>
            </p:cNvPr>
            <p:cNvSpPr txBox="1">
              <a:spLocks noChangeArrowheads="1"/>
            </p:cNvSpPr>
            <p:nvPr/>
          </p:nvSpPr>
          <p:spPr bwMode="auto">
            <a:xfrm>
              <a:off x="1623" y="1536"/>
              <a:ext cx="655"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b="1">
                  <a:latin typeface="Courier New" panose="02070309020205020404" pitchFamily="49" charset="0"/>
                </a:rPr>
                <a:t>compute</a:t>
              </a:r>
              <a:endParaRPr lang="en-US" altLang="en-US" sz="1600" b="1">
                <a:solidFill>
                  <a:schemeClr val="bg2"/>
                </a:solidFill>
                <a:latin typeface="Courier New" panose="02070309020205020404" pitchFamily="49" charset="0"/>
              </a:endParaRPr>
            </a:p>
          </p:txBody>
        </p:sp>
        <p:sp>
          <p:nvSpPr>
            <p:cNvPr id="12" name="Text Box 9">
              <a:extLst>
                <a:ext uri="{FF2B5EF4-FFF2-40B4-BE49-F238E27FC236}">
                  <a16:creationId xmlns:a16="http://schemas.microsoft.com/office/drawing/2014/main" xmlns="" id="{ECDDD53E-1211-5644-9EC2-C1190A9E510B}"/>
                </a:ext>
              </a:extLst>
            </p:cNvPr>
            <p:cNvSpPr txBox="1">
              <a:spLocks noChangeArrowheads="1"/>
            </p:cNvSpPr>
            <p:nvPr/>
          </p:nvSpPr>
          <p:spPr bwMode="auto">
            <a:xfrm>
              <a:off x="3602" y="1776"/>
              <a:ext cx="156"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a:latin typeface="Times New Roman" panose="02020603050405020304" pitchFamily="18" charset="0"/>
                </a:rPr>
                <a:t>  </a:t>
              </a:r>
            </a:p>
          </p:txBody>
        </p:sp>
        <p:sp>
          <p:nvSpPr>
            <p:cNvPr id="13" name="Text Box 10">
              <a:extLst>
                <a:ext uri="{FF2B5EF4-FFF2-40B4-BE49-F238E27FC236}">
                  <a16:creationId xmlns:a16="http://schemas.microsoft.com/office/drawing/2014/main" xmlns="" id="{179D12FC-2618-064B-9576-C990BD39EB3A}"/>
                </a:ext>
              </a:extLst>
            </p:cNvPr>
            <p:cNvSpPr txBox="1">
              <a:spLocks noChangeArrowheads="1"/>
            </p:cNvSpPr>
            <p:nvPr/>
          </p:nvSpPr>
          <p:spPr bwMode="auto">
            <a:xfrm>
              <a:off x="3552" y="2784"/>
              <a:ext cx="256"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a:latin typeface="Times New Roman" panose="02020603050405020304" pitchFamily="18" charset="0"/>
                </a:rPr>
                <a:t>       </a:t>
              </a:r>
            </a:p>
          </p:txBody>
        </p:sp>
        <p:sp>
          <p:nvSpPr>
            <p:cNvPr id="14" name="Text Box 11">
              <a:extLst>
                <a:ext uri="{FF2B5EF4-FFF2-40B4-BE49-F238E27FC236}">
                  <a16:creationId xmlns:a16="http://schemas.microsoft.com/office/drawing/2014/main" xmlns="" id="{9455DF23-6114-E14B-9507-C38AF8B0B23B}"/>
                </a:ext>
              </a:extLst>
            </p:cNvPr>
            <p:cNvSpPr txBox="1">
              <a:spLocks noChangeArrowheads="1"/>
            </p:cNvSpPr>
            <p:nvPr/>
          </p:nvSpPr>
          <p:spPr bwMode="auto">
            <a:xfrm>
              <a:off x="1866" y="2496"/>
              <a:ext cx="156"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a:latin typeface="Times New Roman" panose="02020603050405020304" pitchFamily="18" charset="0"/>
                </a:rPr>
                <a:t>  </a:t>
              </a:r>
            </a:p>
          </p:txBody>
        </p:sp>
      </p:grpSp>
      <p:sp>
        <p:nvSpPr>
          <p:cNvPr id="15" name="Rectangle 13">
            <a:extLst>
              <a:ext uri="{FF2B5EF4-FFF2-40B4-BE49-F238E27FC236}">
                <a16:creationId xmlns:a16="http://schemas.microsoft.com/office/drawing/2014/main" xmlns="" id="{B7B1AEF3-B460-A243-B5E0-9EED3EE65F77}"/>
              </a:ext>
            </a:extLst>
          </p:cNvPr>
          <p:cNvSpPr txBox="1">
            <a:spLocks noChangeArrowheads="1"/>
          </p:cNvSpPr>
          <p:nvPr/>
        </p:nvSpPr>
        <p:spPr>
          <a:xfrm>
            <a:off x="2514600" y="1219201"/>
            <a:ext cx="8001000" cy="7905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t>If the called method is in the same class, only the method name is needed</a:t>
            </a:r>
            <a:endParaRPr lang="en-US" altLang="en-US" dirty="0"/>
          </a:p>
        </p:txBody>
      </p:sp>
    </p:spTree>
    <p:extLst>
      <p:ext uri="{BB962C8B-B14F-4D97-AF65-F5344CB8AC3E}">
        <p14:creationId xmlns:p14="http://schemas.microsoft.com/office/powerpoint/2010/main" val="279324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EABA36-B06A-D94C-8286-58F9E323FFD8}"/>
              </a:ext>
            </a:extLst>
          </p:cNvPr>
          <p:cNvSpPr>
            <a:spLocks noGrp="1"/>
          </p:cNvSpPr>
          <p:nvPr>
            <p:ph type="title"/>
          </p:nvPr>
        </p:nvSpPr>
        <p:spPr/>
        <p:txBody>
          <a:bodyPr/>
          <a:lstStyle/>
          <a:p>
            <a:r>
              <a:rPr lang="en-US" altLang="en-US" dirty="0"/>
              <a:t>Method Control Flow</a:t>
            </a:r>
            <a:endParaRPr lang="en-US" dirty="0"/>
          </a:p>
        </p:txBody>
      </p:sp>
      <p:sp>
        <p:nvSpPr>
          <p:cNvPr id="3" name="Content Placeholder 2">
            <a:extLst>
              <a:ext uri="{FF2B5EF4-FFF2-40B4-BE49-F238E27FC236}">
                <a16:creationId xmlns:a16="http://schemas.microsoft.com/office/drawing/2014/main" xmlns="" id="{0EF3FC50-CD3C-3943-999C-E1D0F3E127F6}"/>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xmlns="" id="{7B1F359C-1355-9D48-9743-B6C5CB1DDB95}"/>
              </a:ext>
            </a:extLst>
          </p:cNvPr>
          <p:cNvSpPr>
            <a:spLocks noGrp="1"/>
          </p:cNvSpPr>
          <p:nvPr>
            <p:ph type="sldNum" sz="quarter" idx="12"/>
          </p:nvPr>
        </p:nvSpPr>
        <p:spPr>
          <a:xfrm>
            <a:off x="5638801" y="6415578"/>
            <a:ext cx="457199" cy="365125"/>
          </a:xfrm>
        </p:spPr>
        <p:txBody>
          <a:bodyPr/>
          <a:lstStyle/>
          <a:p>
            <a:fld id="{B547E0D5-C779-4B48-9D09-DC37D8A4644B}" type="slidenum">
              <a:rPr lang="id-ID" smtClean="0"/>
              <a:pPr/>
              <a:t>128</a:t>
            </a:fld>
            <a:endParaRPr lang="id-ID" dirty="0"/>
          </a:p>
        </p:txBody>
      </p:sp>
      <p:grpSp>
        <p:nvGrpSpPr>
          <p:cNvPr id="5" name="Group 2">
            <a:extLst>
              <a:ext uri="{FF2B5EF4-FFF2-40B4-BE49-F238E27FC236}">
                <a16:creationId xmlns:a16="http://schemas.microsoft.com/office/drawing/2014/main" xmlns="" id="{EC7C4C08-E9E6-6643-B4E7-65D0972C649E}"/>
              </a:ext>
            </a:extLst>
          </p:cNvPr>
          <p:cNvGrpSpPr>
            <a:grpSpLocks/>
          </p:cNvGrpSpPr>
          <p:nvPr/>
        </p:nvGrpSpPr>
        <p:grpSpPr bwMode="auto">
          <a:xfrm>
            <a:off x="5562600" y="2209800"/>
            <a:ext cx="4572000" cy="3352800"/>
            <a:chOff x="2304" y="1392"/>
            <a:chExt cx="2880" cy="2112"/>
          </a:xfrm>
        </p:grpSpPr>
        <p:grpSp>
          <p:nvGrpSpPr>
            <p:cNvPr id="6" name="Group 3">
              <a:extLst>
                <a:ext uri="{FF2B5EF4-FFF2-40B4-BE49-F238E27FC236}">
                  <a16:creationId xmlns:a16="http://schemas.microsoft.com/office/drawing/2014/main" xmlns="" id="{2998CB77-B639-F444-ADB3-F7FF33A8765A}"/>
                </a:ext>
              </a:extLst>
            </p:cNvPr>
            <p:cNvGrpSpPr>
              <a:grpSpLocks/>
            </p:cNvGrpSpPr>
            <p:nvPr/>
          </p:nvGrpSpPr>
          <p:grpSpPr bwMode="auto">
            <a:xfrm>
              <a:off x="2304" y="1392"/>
              <a:ext cx="2880" cy="2112"/>
              <a:chOff x="2304" y="1392"/>
              <a:chExt cx="2880" cy="2112"/>
            </a:xfrm>
          </p:grpSpPr>
          <p:sp>
            <p:nvSpPr>
              <p:cNvPr id="8" name="AutoShape 4">
                <a:extLst>
                  <a:ext uri="{FF2B5EF4-FFF2-40B4-BE49-F238E27FC236}">
                    <a16:creationId xmlns:a16="http://schemas.microsoft.com/office/drawing/2014/main" xmlns="" id="{B3EC545C-A7BF-434F-ACAA-E3EAEA187FBC}"/>
                  </a:ext>
                </a:extLst>
              </p:cNvPr>
              <p:cNvSpPr>
                <a:spLocks noChangeArrowheads="1"/>
              </p:cNvSpPr>
              <p:nvPr/>
            </p:nvSpPr>
            <p:spPr bwMode="auto">
              <a:xfrm>
                <a:off x="2304" y="1392"/>
                <a:ext cx="2880" cy="2112"/>
              </a:xfrm>
              <a:prstGeom prst="flowChartAlternateProcess">
                <a:avLst/>
              </a:prstGeom>
              <a:solidFill>
                <a:srgbClr val="CCFFFF"/>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latin typeface="Times New Roman" panose="02020603050405020304" pitchFamily="18" charset="0"/>
                </a:endParaRPr>
              </a:p>
            </p:txBody>
          </p:sp>
          <p:sp>
            <p:nvSpPr>
              <p:cNvPr id="9" name="Text Box 5">
                <a:extLst>
                  <a:ext uri="{FF2B5EF4-FFF2-40B4-BE49-F238E27FC236}">
                    <a16:creationId xmlns:a16="http://schemas.microsoft.com/office/drawing/2014/main" xmlns="" id="{1C9C6402-1BEE-794A-8503-0665B4A6C854}"/>
                  </a:ext>
                </a:extLst>
              </p:cNvPr>
              <p:cNvSpPr txBox="1">
                <a:spLocks noChangeArrowheads="1"/>
              </p:cNvSpPr>
              <p:nvPr/>
            </p:nvSpPr>
            <p:spPr bwMode="auto">
              <a:xfrm>
                <a:off x="2891" y="1632"/>
                <a:ext cx="42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b="1">
                    <a:latin typeface="Courier New" panose="02070309020205020404" pitchFamily="49" charset="0"/>
                  </a:rPr>
                  <a:t>doIt</a:t>
                </a:r>
                <a:endParaRPr lang="en-US" altLang="en-US" sz="1600" b="1">
                  <a:solidFill>
                    <a:schemeClr val="bg2"/>
                  </a:solidFill>
                  <a:latin typeface="Courier New" panose="02070309020205020404" pitchFamily="49" charset="0"/>
                </a:endParaRPr>
              </a:p>
            </p:txBody>
          </p:sp>
          <p:sp>
            <p:nvSpPr>
              <p:cNvPr id="10" name="Rectangle 6">
                <a:extLst>
                  <a:ext uri="{FF2B5EF4-FFF2-40B4-BE49-F238E27FC236}">
                    <a16:creationId xmlns:a16="http://schemas.microsoft.com/office/drawing/2014/main" xmlns="" id="{C5DD264B-DB27-2A46-AE02-4245DF202794}"/>
                  </a:ext>
                </a:extLst>
              </p:cNvPr>
              <p:cNvSpPr>
                <a:spLocks noChangeArrowheads="1"/>
              </p:cNvSpPr>
              <p:nvPr/>
            </p:nvSpPr>
            <p:spPr bwMode="auto">
              <a:xfrm>
                <a:off x="2592" y="1872"/>
                <a:ext cx="1008" cy="1344"/>
              </a:xfrm>
              <a:prstGeom prst="rect">
                <a:avLst/>
              </a:prstGeom>
              <a:solidFill>
                <a:srgbClr val="FFFFFF"/>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latin typeface="Times New Roman" panose="02020603050405020304" pitchFamily="18" charset="0"/>
                </a:endParaRPr>
              </a:p>
            </p:txBody>
          </p:sp>
          <p:sp>
            <p:nvSpPr>
              <p:cNvPr id="11" name="Rectangle 7">
                <a:extLst>
                  <a:ext uri="{FF2B5EF4-FFF2-40B4-BE49-F238E27FC236}">
                    <a16:creationId xmlns:a16="http://schemas.microsoft.com/office/drawing/2014/main" xmlns="" id="{C96F56AA-63C9-7649-AAC5-5ABA50298AA9}"/>
                  </a:ext>
                </a:extLst>
              </p:cNvPr>
              <p:cNvSpPr>
                <a:spLocks noChangeArrowheads="1"/>
              </p:cNvSpPr>
              <p:nvPr/>
            </p:nvSpPr>
            <p:spPr bwMode="auto">
              <a:xfrm>
                <a:off x="3936" y="1872"/>
                <a:ext cx="1008" cy="1008"/>
              </a:xfrm>
              <a:prstGeom prst="rect">
                <a:avLst/>
              </a:prstGeom>
              <a:solidFill>
                <a:srgbClr val="FFFFFF"/>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latin typeface="Times New Roman" panose="02020603050405020304" pitchFamily="18" charset="0"/>
                </a:endParaRPr>
              </a:p>
            </p:txBody>
          </p:sp>
          <p:sp>
            <p:nvSpPr>
              <p:cNvPr id="12" name="Text Box 8">
                <a:extLst>
                  <a:ext uri="{FF2B5EF4-FFF2-40B4-BE49-F238E27FC236}">
                    <a16:creationId xmlns:a16="http://schemas.microsoft.com/office/drawing/2014/main" xmlns="" id="{D478AF13-AA18-8440-B9DF-263B48090F5B}"/>
                  </a:ext>
                </a:extLst>
              </p:cNvPr>
              <p:cNvSpPr txBox="1">
                <a:spLocks noChangeArrowheads="1"/>
              </p:cNvSpPr>
              <p:nvPr/>
            </p:nvSpPr>
            <p:spPr bwMode="auto">
              <a:xfrm>
                <a:off x="3018" y="1872"/>
                <a:ext cx="156"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a:latin typeface="Times New Roman" panose="02020603050405020304" pitchFamily="18" charset="0"/>
                  </a:rPr>
                  <a:t>  </a:t>
                </a:r>
              </a:p>
            </p:txBody>
          </p:sp>
          <p:sp>
            <p:nvSpPr>
              <p:cNvPr id="13" name="Text Box 9">
                <a:extLst>
                  <a:ext uri="{FF2B5EF4-FFF2-40B4-BE49-F238E27FC236}">
                    <a16:creationId xmlns:a16="http://schemas.microsoft.com/office/drawing/2014/main" xmlns="" id="{05B89251-6D29-114B-B4E3-1AC12D3EFD52}"/>
                  </a:ext>
                </a:extLst>
              </p:cNvPr>
              <p:cNvSpPr txBox="1">
                <a:spLocks noChangeArrowheads="1"/>
              </p:cNvSpPr>
              <p:nvPr/>
            </p:nvSpPr>
            <p:spPr bwMode="auto">
              <a:xfrm>
                <a:off x="3028" y="3072"/>
                <a:ext cx="136"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a:latin typeface="Times New Roman" panose="02020603050405020304" pitchFamily="18" charset="0"/>
                  </a:rPr>
                  <a:t> </a:t>
                </a:r>
              </a:p>
            </p:txBody>
          </p:sp>
          <p:sp>
            <p:nvSpPr>
              <p:cNvPr id="14" name="Text Box 10">
                <a:extLst>
                  <a:ext uri="{FF2B5EF4-FFF2-40B4-BE49-F238E27FC236}">
                    <a16:creationId xmlns:a16="http://schemas.microsoft.com/office/drawing/2014/main" xmlns="" id="{19C16DED-4E0C-C948-9312-DD06F3BFE181}"/>
                  </a:ext>
                </a:extLst>
              </p:cNvPr>
              <p:cNvSpPr txBox="1">
                <a:spLocks noChangeArrowheads="1"/>
              </p:cNvSpPr>
              <p:nvPr/>
            </p:nvSpPr>
            <p:spPr bwMode="auto">
              <a:xfrm>
                <a:off x="4149" y="1632"/>
                <a:ext cx="57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b="1">
                    <a:latin typeface="Courier New" panose="02070309020205020404" pitchFamily="49" charset="0"/>
                  </a:rPr>
                  <a:t>helpMe</a:t>
                </a:r>
                <a:endParaRPr lang="en-US" altLang="en-US" sz="1600" b="1">
                  <a:solidFill>
                    <a:schemeClr val="bg2"/>
                  </a:solidFill>
                  <a:latin typeface="Courier New" panose="02070309020205020404" pitchFamily="49" charset="0"/>
                </a:endParaRPr>
              </a:p>
            </p:txBody>
          </p:sp>
          <p:sp>
            <p:nvSpPr>
              <p:cNvPr id="15" name="Text Box 11">
                <a:extLst>
                  <a:ext uri="{FF2B5EF4-FFF2-40B4-BE49-F238E27FC236}">
                    <a16:creationId xmlns:a16="http://schemas.microsoft.com/office/drawing/2014/main" xmlns="" id="{704AF2E6-8B2B-314E-A35F-9BA4CFC2E050}"/>
                  </a:ext>
                </a:extLst>
              </p:cNvPr>
              <p:cNvSpPr txBox="1">
                <a:spLocks noChangeArrowheads="1"/>
              </p:cNvSpPr>
              <p:nvPr/>
            </p:nvSpPr>
            <p:spPr bwMode="auto">
              <a:xfrm>
                <a:off x="2691" y="2352"/>
                <a:ext cx="809"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b="1">
                    <a:latin typeface="Courier New" panose="02070309020205020404" pitchFamily="49" charset="0"/>
                  </a:rPr>
                  <a:t>helpMe();</a:t>
                </a:r>
              </a:p>
            </p:txBody>
          </p:sp>
          <p:sp>
            <p:nvSpPr>
              <p:cNvPr id="16" name="Text Box 12">
                <a:extLst>
                  <a:ext uri="{FF2B5EF4-FFF2-40B4-BE49-F238E27FC236}">
                    <a16:creationId xmlns:a16="http://schemas.microsoft.com/office/drawing/2014/main" xmlns="" id="{5CA974D4-B1E3-B149-B5AD-9F2065DC17B4}"/>
                  </a:ext>
                </a:extLst>
              </p:cNvPr>
              <p:cNvSpPr txBox="1">
                <a:spLocks noChangeArrowheads="1"/>
              </p:cNvSpPr>
              <p:nvPr/>
            </p:nvSpPr>
            <p:spPr bwMode="auto">
              <a:xfrm>
                <a:off x="4372" y="2736"/>
                <a:ext cx="136"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a:latin typeface="Times New Roman" panose="02020603050405020304" pitchFamily="18" charset="0"/>
                  </a:rPr>
                  <a:t> </a:t>
                </a:r>
              </a:p>
            </p:txBody>
          </p:sp>
          <p:sp>
            <p:nvSpPr>
              <p:cNvPr id="17" name="Text Box 13">
                <a:extLst>
                  <a:ext uri="{FF2B5EF4-FFF2-40B4-BE49-F238E27FC236}">
                    <a16:creationId xmlns:a16="http://schemas.microsoft.com/office/drawing/2014/main" xmlns="" id="{378AD876-D0CC-0147-BBD2-387C08791A77}"/>
                  </a:ext>
                </a:extLst>
              </p:cNvPr>
              <p:cNvSpPr txBox="1">
                <a:spLocks noChangeArrowheads="1"/>
              </p:cNvSpPr>
              <p:nvPr/>
            </p:nvSpPr>
            <p:spPr bwMode="auto">
              <a:xfrm>
                <a:off x="4362" y="1872"/>
                <a:ext cx="156"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a:latin typeface="Times New Roman" panose="02020603050405020304" pitchFamily="18" charset="0"/>
                  </a:rPr>
                  <a:t>  </a:t>
                </a:r>
              </a:p>
            </p:txBody>
          </p:sp>
        </p:grpSp>
        <p:sp>
          <p:nvSpPr>
            <p:cNvPr id="7" name="Text Box 14">
              <a:extLst>
                <a:ext uri="{FF2B5EF4-FFF2-40B4-BE49-F238E27FC236}">
                  <a16:creationId xmlns:a16="http://schemas.microsoft.com/office/drawing/2014/main" xmlns="" id="{7D66D44D-B690-C14D-9128-FD5A2F65EE3B}"/>
                </a:ext>
              </a:extLst>
            </p:cNvPr>
            <p:cNvSpPr txBox="1">
              <a:spLocks noChangeArrowheads="1"/>
            </p:cNvSpPr>
            <p:nvPr/>
          </p:nvSpPr>
          <p:spPr bwMode="auto">
            <a:xfrm>
              <a:off x="3028" y="2544"/>
              <a:ext cx="136"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a:latin typeface="Times New Roman" panose="02020603050405020304" pitchFamily="18" charset="0"/>
                </a:rPr>
                <a:t> </a:t>
              </a:r>
            </a:p>
          </p:txBody>
        </p:sp>
      </p:grpSp>
      <p:grpSp>
        <p:nvGrpSpPr>
          <p:cNvPr id="18" name="Group 15">
            <a:extLst>
              <a:ext uri="{FF2B5EF4-FFF2-40B4-BE49-F238E27FC236}">
                <a16:creationId xmlns:a16="http://schemas.microsoft.com/office/drawing/2014/main" xmlns="" id="{6DD6C334-97F3-9F45-8C31-824AA0A29B01}"/>
              </a:ext>
            </a:extLst>
          </p:cNvPr>
          <p:cNvGrpSpPr>
            <a:grpSpLocks/>
          </p:cNvGrpSpPr>
          <p:nvPr/>
        </p:nvGrpSpPr>
        <p:grpSpPr bwMode="auto">
          <a:xfrm>
            <a:off x="2895600" y="2209800"/>
            <a:ext cx="2362200" cy="3657600"/>
            <a:chOff x="816" y="1296"/>
            <a:chExt cx="1488" cy="2304"/>
          </a:xfrm>
        </p:grpSpPr>
        <p:sp>
          <p:nvSpPr>
            <p:cNvPr id="19" name="AutoShape 16">
              <a:extLst>
                <a:ext uri="{FF2B5EF4-FFF2-40B4-BE49-F238E27FC236}">
                  <a16:creationId xmlns:a16="http://schemas.microsoft.com/office/drawing/2014/main" xmlns="" id="{C5D37298-78B7-204B-BA43-180E1FDF208A}"/>
                </a:ext>
              </a:extLst>
            </p:cNvPr>
            <p:cNvSpPr>
              <a:spLocks noChangeArrowheads="1"/>
            </p:cNvSpPr>
            <p:nvPr/>
          </p:nvSpPr>
          <p:spPr bwMode="auto">
            <a:xfrm>
              <a:off x="816" y="1296"/>
              <a:ext cx="1488" cy="2304"/>
            </a:xfrm>
            <a:prstGeom prst="flowChartAlternateProcess">
              <a:avLst/>
            </a:prstGeom>
            <a:solidFill>
              <a:srgbClr val="CCFFFF"/>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latin typeface="Times New Roman" panose="02020603050405020304" pitchFamily="18" charset="0"/>
              </a:endParaRPr>
            </a:p>
          </p:txBody>
        </p:sp>
        <p:sp>
          <p:nvSpPr>
            <p:cNvPr id="20" name="Rectangle 17">
              <a:extLst>
                <a:ext uri="{FF2B5EF4-FFF2-40B4-BE49-F238E27FC236}">
                  <a16:creationId xmlns:a16="http://schemas.microsoft.com/office/drawing/2014/main" xmlns="" id="{3A6D2632-97CE-6441-A24B-C576DCCB5E93}"/>
                </a:ext>
              </a:extLst>
            </p:cNvPr>
            <p:cNvSpPr>
              <a:spLocks noChangeArrowheads="1"/>
            </p:cNvSpPr>
            <p:nvPr/>
          </p:nvSpPr>
          <p:spPr bwMode="auto">
            <a:xfrm>
              <a:off x="1059" y="1776"/>
              <a:ext cx="1008" cy="1488"/>
            </a:xfrm>
            <a:prstGeom prst="rect">
              <a:avLst/>
            </a:prstGeom>
            <a:solidFill>
              <a:srgbClr val="FFFFFF"/>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latin typeface="Times New Roman" panose="02020603050405020304" pitchFamily="18" charset="0"/>
              </a:endParaRPr>
            </a:p>
          </p:txBody>
        </p:sp>
        <p:sp>
          <p:nvSpPr>
            <p:cNvPr id="21" name="Text Box 18">
              <a:extLst>
                <a:ext uri="{FF2B5EF4-FFF2-40B4-BE49-F238E27FC236}">
                  <a16:creationId xmlns:a16="http://schemas.microsoft.com/office/drawing/2014/main" xmlns="" id="{1C561BC2-99D3-514E-812E-40E5C449A0AE}"/>
                </a:ext>
              </a:extLst>
            </p:cNvPr>
            <p:cNvSpPr txBox="1">
              <a:spLocks noChangeArrowheads="1"/>
            </p:cNvSpPr>
            <p:nvPr/>
          </p:nvSpPr>
          <p:spPr bwMode="auto">
            <a:xfrm>
              <a:off x="1082" y="2304"/>
              <a:ext cx="963"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b="1">
                  <a:latin typeface="Courier New" panose="02070309020205020404" pitchFamily="49" charset="0"/>
                </a:rPr>
                <a:t>obj.doIt();</a:t>
              </a:r>
            </a:p>
          </p:txBody>
        </p:sp>
        <p:sp>
          <p:nvSpPr>
            <p:cNvPr id="22" name="Text Box 19">
              <a:extLst>
                <a:ext uri="{FF2B5EF4-FFF2-40B4-BE49-F238E27FC236}">
                  <a16:creationId xmlns:a16="http://schemas.microsoft.com/office/drawing/2014/main" xmlns="" id="{75F23DB8-ACD7-C748-B8CD-EC44DEC10229}"/>
                </a:ext>
              </a:extLst>
            </p:cNvPr>
            <p:cNvSpPr txBox="1">
              <a:spLocks noChangeArrowheads="1"/>
            </p:cNvSpPr>
            <p:nvPr/>
          </p:nvSpPr>
          <p:spPr bwMode="auto">
            <a:xfrm>
              <a:off x="1392" y="1536"/>
              <a:ext cx="42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b="1">
                  <a:latin typeface="Courier New" panose="02070309020205020404" pitchFamily="49" charset="0"/>
                </a:rPr>
                <a:t>main</a:t>
              </a:r>
              <a:endParaRPr lang="en-US" altLang="en-US" sz="1600" b="1">
                <a:solidFill>
                  <a:schemeClr val="bg2"/>
                </a:solidFill>
                <a:latin typeface="Courier New" panose="02070309020205020404" pitchFamily="49" charset="0"/>
              </a:endParaRPr>
            </a:p>
          </p:txBody>
        </p:sp>
        <p:sp>
          <p:nvSpPr>
            <p:cNvPr id="23" name="Text Box 20">
              <a:extLst>
                <a:ext uri="{FF2B5EF4-FFF2-40B4-BE49-F238E27FC236}">
                  <a16:creationId xmlns:a16="http://schemas.microsoft.com/office/drawing/2014/main" xmlns="" id="{4361C109-766F-8C42-8055-8D1AA02D3155}"/>
                </a:ext>
              </a:extLst>
            </p:cNvPr>
            <p:cNvSpPr txBox="1">
              <a:spLocks noChangeArrowheads="1"/>
            </p:cNvSpPr>
            <p:nvPr/>
          </p:nvSpPr>
          <p:spPr bwMode="auto">
            <a:xfrm>
              <a:off x="1495" y="2496"/>
              <a:ext cx="136"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a:latin typeface="Times New Roman" panose="02020603050405020304" pitchFamily="18" charset="0"/>
                </a:rPr>
                <a:t> </a:t>
              </a:r>
            </a:p>
          </p:txBody>
        </p:sp>
      </p:grpSp>
      <p:sp>
        <p:nvSpPr>
          <p:cNvPr id="24" name="Rectangle 22">
            <a:extLst>
              <a:ext uri="{FF2B5EF4-FFF2-40B4-BE49-F238E27FC236}">
                <a16:creationId xmlns:a16="http://schemas.microsoft.com/office/drawing/2014/main" xmlns="" id="{C569A831-971F-204B-98B7-5D7296C74BF0}"/>
              </a:ext>
            </a:extLst>
          </p:cNvPr>
          <p:cNvSpPr txBox="1">
            <a:spLocks noChangeArrowheads="1"/>
          </p:cNvSpPr>
          <p:nvPr/>
        </p:nvSpPr>
        <p:spPr>
          <a:xfrm>
            <a:off x="2514600" y="1219201"/>
            <a:ext cx="7924800" cy="79851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t>The called method is often part of another class or object</a:t>
            </a:r>
            <a:endParaRPr lang="en-US" altLang="en-US" dirty="0"/>
          </a:p>
        </p:txBody>
      </p:sp>
    </p:spTree>
    <p:extLst>
      <p:ext uri="{BB962C8B-B14F-4D97-AF65-F5344CB8AC3E}">
        <p14:creationId xmlns:p14="http://schemas.microsoft.com/office/powerpoint/2010/main" val="82613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9C7206-199C-044C-9B33-338E57163B80}"/>
              </a:ext>
            </a:extLst>
          </p:cNvPr>
          <p:cNvSpPr>
            <a:spLocks noGrp="1"/>
          </p:cNvSpPr>
          <p:nvPr>
            <p:ph type="title"/>
          </p:nvPr>
        </p:nvSpPr>
        <p:spPr/>
        <p:txBody>
          <a:bodyPr/>
          <a:lstStyle/>
          <a:p>
            <a:r>
              <a:rPr lang="en-US" altLang="en-US" dirty="0"/>
              <a:t>Method Header</a:t>
            </a:r>
            <a:endParaRPr lang="en-US" dirty="0"/>
          </a:p>
        </p:txBody>
      </p:sp>
      <p:sp>
        <p:nvSpPr>
          <p:cNvPr id="3" name="Content Placeholder 2">
            <a:extLst>
              <a:ext uri="{FF2B5EF4-FFF2-40B4-BE49-F238E27FC236}">
                <a16:creationId xmlns:a16="http://schemas.microsoft.com/office/drawing/2014/main" xmlns="" id="{A04BCA04-C78C-9B4F-A205-000C007B9B5E}"/>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xmlns="" id="{B9E7D634-9727-EA41-892E-1AD5C7D54E2D}"/>
              </a:ext>
            </a:extLst>
          </p:cNvPr>
          <p:cNvSpPr>
            <a:spLocks noGrp="1"/>
          </p:cNvSpPr>
          <p:nvPr>
            <p:ph type="sldNum" sz="quarter" idx="12"/>
          </p:nvPr>
        </p:nvSpPr>
        <p:spPr>
          <a:xfrm>
            <a:off x="5670550" y="6389687"/>
            <a:ext cx="421906" cy="382408"/>
          </a:xfrm>
        </p:spPr>
        <p:txBody>
          <a:bodyPr/>
          <a:lstStyle/>
          <a:p>
            <a:fld id="{B547E0D5-C779-4B48-9D09-DC37D8A4644B}" type="slidenum">
              <a:rPr lang="id-ID" smtClean="0"/>
              <a:pPr/>
              <a:t>129</a:t>
            </a:fld>
            <a:endParaRPr lang="id-ID" dirty="0"/>
          </a:p>
        </p:txBody>
      </p:sp>
      <p:sp>
        <p:nvSpPr>
          <p:cNvPr id="5" name="Rectangle 3">
            <a:extLst>
              <a:ext uri="{FF2B5EF4-FFF2-40B4-BE49-F238E27FC236}">
                <a16:creationId xmlns:a16="http://schemas.microsoft.com/office/drawing/2014/main" xmlns="" id="{A42AEEC5-3CAA-9549-A481-A56516CA7A2C}"/>
              </a:ext>
            </a:extLst>
          </p:cNvPr>
          <p:cNvSpPr txBox="1">
            <a:spLocks noChangeArrowheads="1"/>
          </p:cNvSpPr>
          <p:nvPr/>
        </p:nvSpPr>
        <p:spPr>
          <a:xfrm>
            <a:off x="2514600" y="1219201"/>
            <a:ext cx="7924800" cy="644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t>A method declaration begins with a </a:t>
            </a:r>
            <a:r>
              <a:rPr lang="en-US" altLang="en-US" i="1"/>
              <a:t>method header</a:t>
            </a:r>
            <a:endParaRPr lang="en-US" altLang="en-US" dirty="0"/>
          </a:p>
        </p:txBody>
      </p:sp>
      <p:sp>
        <p:nvSpPr>
          <p:cNvPr id="6" name="Text Box 4">
            <a:extLst>
              <a:ext uri="{FF2B5EF4-FFF2-40B4-BE49-F238E27FC236}">
                <a16:creationId xmlns:a16="http://schemas.microsoft.com/office/drawing/2014/main" xmlns="" id="{92ADC1CB-A6E4-D745-A176-D75252C8F4B9}"/>
              </a:ext>
            </a:extLst>
          </p:cNvPr>
          <p:cNvSpPr txBox="1">
            <a:spLocks noChangeArrowheads="1"/>
          </p:cNvSpPr>
          <p:nvPr/>
        </p:nvSpPr>
        <p:spPr bwMode="auto">
          <a:xfrm>
            <a:off x="2889250" y="2286001"/>
            <a:ext cx="7194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latin typeface="Courier New" panose="02070309020205020404" pitchFamily="49" charset="0"/>
              </a:rPr>
              <a:t>char calc (int num1, int num2, String message)</a:t>
            </a:r>
          </a:p>
        </p:txBody>
      </p:sp>
      <p:sp>
        <p:nvSpPr>
          <p:cNvPr id="7" name="Text Box 5">
            <a:extLst>
              <a:ext uri="{FF2B5EF4-FFF2-40B4-BE49-F238E27FC236}">
                <a16:creationId xmlns:a16="http://schemas.microsoft.com/office/drawing/2014/main" xmlns="" id="{48ED0399-8DB4-E447-A284-D71C55682095}"/>
              </a:ext>
            </a:extLst>
          </p:cNvPr>
          <p:cNvSpPr txBox="1">
            <a:spLocks noChangeArrowheads="1"/>
          </p:cNvSpPr>
          <p:nvPr/>
        </p:nvSpPr>
        <p:spPr bwMode="auto">
          <a:xfrm>
            <a:off x="3468689" y="3217863"/>
            <a:ext cx="1163637"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a:solidFill>
                  <a:schemeClr val="hlink"/>
                </a:solidFill>
                <a:latin typeface="Verdana" panose="020B0604030504040204" pitchFamily="34" charset="0"/>
              </a:rPr>
              <a:t>method</a:t>
            </a:r>
          </a:p>
          <a:p>
            <a:pPr algn="ctr"/>
            <a:r>
              <a:rPr lang="en-US" altLang="en-US" b="1">
                <a:solidFill>
                  <a:schemeClr val="hlink"/>
                </a:solidFill>
                <a:latin typeface="Verdana" panose="020B0604030504040204" pitchFamily="34" charset="0"/>
              </a:rPr>
              <a:t>name</a:t>
            </a:r>
          </a:p>
        </p:txBody>
      </p:sp>
      <p:sp>
        <p:nvSpPr>
          <p:cNvPr id="8" name="Line 6">
            <a:extLst>
              <a:ext uri="{FF2B5EF4-FFF2-40B4-BE49-F238E27FC236}">
                <a16:creationId xmlns:a16="http://schemas.microsoft.com/office/drawing/2014/main" xmlns="" id="{DFFF27A8-409D-5840-A076-DC2C11B145A3}"/>
              </a:ext>
            </a:extLst>
          </p:cNvPr>
          <p:cNvSpPr>
            <a:spLocks noChangeShapeType="1"/>
          </p:cNvSpPr>
          <p:nvPr/>
        </p:nvSpPr>
        <p:spPr bwMode="auto">
          <a:xfrm flipV="1">
            <a:off x="4032250" y="2743200"/>
            <a:ext cx="0" cy="457200"/>
          </a:xfrm>
          <a:prstGeom prst="line">
            <a:avLst/>
          </a:prstGeom>
          <a:noFill/>
          <a:ln w="3175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Text Box 7">
            <a:extLst>
              <a:ext uri="{FF2B5EF4-FFF2-40B4-BE49-F238E27FC236}">
                <a16:creationId xmlns:a16="http://schemas.microsoft.com/office/drawing/2014/main" xmlns="" id="{2DBF1B64-A89E-CA4F-B9DD-6F6D41BFF931}"/>
              </a:ext>
            </a:extLst>
          </p:cNvPr>
          <p:cNvSpPr txBox="1">
            <a:spLocks noChangeArrowheads="1"/>
          </p:cNvSpPr>
          <p:nvPr/>
        </p:nvSpPr>
        <p:spPr bwMode="auto">
          <a:xfrm>
            <a:off x="2792413" y="4208463"/>
            <a:ext cx="9969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a:solidFill>
                  <a:schemeClr val="hlink"/>
                </a:solidFill>
                <a:latin typeface="Verdana" panose="020B0604030504040204" pitchFamily="34" charset="0"/>
              </a:rPr>
              <a:t>return</a:t>
            </a:r>
          </a:p>
          <a:p>
            <a:pPr algn="ctr"/>
            <a:r>
              <a:rPr lang="en-US" altLang="en-US" b="1">
                <a:solidFill>
                  <a:schemeClr val="hlink"/>
                </a:solidFill>
                <a:latin typeface="Verdana" panose="020B0604030504040204" pitchFamily="34" charset="0"/>
              </a:rPr>
              <a:t>type</a:t>
            </a:r>
          </a:p>
        </p:txBody>
      </p:sp>
      <p:sp>
        <p:nvSpPr>
          <p:cNvPr id="10" name="Line 8">
            <a:extLst>
              <a:ext uri="{FF2B5EF4-FFF2-40B4-BE49-F238E27FC236}">
                <a16:creationId xmlns:a16="http://schemas.microsoft.com/office/drawing/2014/main" xmlns="" id="{CB691163-259E-674E-92EB-4D4CD50ED5D6}"/>
              </a:ext>
            </a:extLst>
          </p:cNvPr>
          <p:cNvSpPr>
            <a:spLocks noChangeShapeType="1"/>
          </p:cNvSpPr>
          <p:nvPr/>
        </p:nvSpPr>
        <p:spPr bwMode="auto">
          <a:xfrm flipV="1">
            <a:off x="3270250" y="2743200"/>
            <a:ext cx="0" cy="1447800"/>
          </a:xfrm>
          <a:prstGeom prst="line">
            <a:avLst/>
          </a:prstGeom>
          <a:noFill/>
          <a:ln w="3175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AutoShape 9">
            <a:extLst>
              <a:ext uri="{FF2B5EF4-FFF2-40B4-BE49-F238E27FC236}">
                <a16:creationId xmlns:a16="http://schemas.microsoft.com/office/drawing/2014/main" xmlns="" id="{4D455BAF-78B2-5B43-84FA-B68C48349EC2}"/>
              </a:ext>
            </a:extLst>
          </p:cNvPr>
          <p:cNvSpPr>
            <a:spLocks/>
          </p:cNvSpPr>
          <p:nvPr/>
        </p:nvSpPr>
        <p:spPr bwMode="auto">
          <a:xfrm rot="16200000">
            <a:off x="7105650" y="533400"/>
            <a:ext cx="304800" cy="5029200"/>
          </a:xfrm>
          <a:prstGeom prst="leftBrace">
            <a:avLst>
              <a:gd name="adj1" fmla="val 137500"/>
              <a:gd name="adj2" fmla="val 50477"/>
            </a:avLst>
          </a:prstGeom>
          <a:noFill/>
          <a:ln w="3175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10">
            <a:extLst>
              <a:ext uri="{FF2B5EF4-FFF2-40B4-BE49-F238E27FC236}">
                <a16:creationId xmlns:a16="http://schemas.microsoft.com/office/drawing/2014/main" xmlns="" id="{12C93654-C896-C849-8382-5635615A5691}"/>
              </a:ext>
            </a:extLst>
          </p:cNvPr>
          <p:cNvSpPr txBox="1">
            <a:spLocks noChangeArrowheads="1"/>
          </p:cNvSpPr>
          <p:nvPr/>
        </p:nvSpPr>
        <p:spPr bwMode="auto">
          <a:xfrm>
            <a:off x="5670550" y="3352800"/>
            <a:ext cx="32004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1">
                <a:solidFill>
                  <a:schemeClr val="hlink"/>
                </a:solidFill>
                <a:latin typeface="Verdana" panose="020B0604030504040204" pitchFamily="34" charset="0"/>
              </a:rPr>
              <a:t>parameter list</a:t>
            </a:r>
          </a:p>
        </p:txBody>
      </p:sp>
      <p:sp>
        <p:nvSpPr>
          <p:cNvPr id="13" name="Text Box 11">
            <a:extLst>
              <a:ext uri="{FF2B5EF4-FFF2-40B4-BE49-F238E27FC236}">
                <a16:creationId xmlns:a16="http://schemas.microsoft.com/office/drawing/2014/main" xmlns="" id="{791F4A32-B127-5C4E-9405-3EAEEAF63BB1}"/>
              </a:ext>
            </a:extLst>
          </p:cNvPr>
          <p:cNvSpPr txBox="1">
            <a:spLocks noChangeArrowheads="1"/>
          </p:cNvSpPr>
          <p:nvPr/>
        </p:nvSpPr>
        <p:spPr bwMode="auto">
          <a:xfrm>
            <a:off x="4800601" y="4132264"/>
            <a:ext cx="5326063" cy="148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chemeClr val="hlink"/>
                </a:solidFill>
                <a:latin typeface="Verdana" panose="020B0604030504040204" pitchFamily="34" charset="0"/>
              </a:rPr>
              <a:t>The parameter list specifies the type</a:t>
            </a:r>
          </a:p>
          <a:p>
            <a:r>
              <a:rPr lang="en-US" altLang="en-US" b="1">
                <a:solidFill>
                  <a:schemeClr val="hlink"/>
                </a:solidFill>
                <a:latin typeface="Verdana" panose="020B0604030504040204" pitchFamily="34" charset="0"/>
              </a:rPr>
              <a:t>and name of each parameter</a:t>
            </a:r>
          </a:p>
          <a:p>
            <a:endParaRPr lang="en-US" altLang="en-US" b="1">
              <a:solidFill>
                <a:schemeClr val="hlink"/>
              </a:solidFill>
              <a:latin typeface="Verdana" panose="020B0604030504040204" pitchFamily="34" charset="0"/>
            </a:endParaRPr>
          </a:p>
          <a:p>
            <a:r>
              <a:rPr lang="en-US" altLang="en-US" b="1">
                <a:solidFill>
                  <a:schemeClr val="hlink"/>
                </a:solidFill>
                <a:latin typeface="Verdana" panose="020B0604030504040204" pitchFamily="34" charset="0"/>
              </a:rPr>
              <a:t>The name of a parameter in the method</a:t>
            </a:r>
          </a:p>
          <a:p>
            <a:r>
              <a:rPr lang="en-US" altLang="en-US" b="1">
                <a:solidFill>
                  <a:schemeClr val="hlink"/>
                </a:solidFill>
                <a:latin typeface="Verdana" panose="020B0604030504040204" pitchFamily="34" charset="0"/>
              </a:rPr>
              <a:t>declaration is called a </a:t>
            </a:r>
            <a:r>
              <a:rPr lang="en-US" altLang="en-US" b="1" i="1">
                <a:solidFill>
                  <a:schemeClr val="hlink"/>
                </a:solidFill>
                <a:latin typeface="Verdana" panose="020B0604030504040204" pitchFamily="34" charset="0"/>
              </a:rPr>
              <a:t>formal parameter</a:t>
            </a:r>
            <a:endParaRPr lang="en-US" altLang="en-US" b="1">
              <a:solidFill>
                <a:schemeClr val="hlink"/>
              </a:solidFill>
              <a:latin typeface="Verdana" panose="020B0604030504040204" pitchFamily="34" charset="0"/>
            </a:endParaRPr>
          </a:p>
        </p:txBody>
      </p:sp>
    </p:spTree>
    <p:extLst>
      <p:ext uri="{BB962C8B-B14F-4D97-AF65-F5344CB8AC3E}">
        <p14:creationId xmlns:p14="http://schemas.microsoft.com/office/powerpoint/2010/main" val="426601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up)">
                                      <p:cBhvr>
                                        <p:cTn id="18" dur="500"/>
                                        <p:tgtEl>
                                          <p:spTgt spid="7"/>
                                        </p:tgtEl>
                                      </p:cBhvr>
                                    </p:animEffect>
                                  </p:childTnLst>
                                </p:cTn>
                              </p:par>
                            </p:childTnLst>
                          </p:cTn>
                        </p:par>
                        <p:par>
                          <p:cTn id="19" fill="hold">
                            <p:stCondLst>
                              <p:cond delay="500"/>
                            </p:stCondLst>
                            <p:childTnLst>
                              <p:par>
                                <p:cTn id="20" presetID="22" presetClass="entr" presetSubtype="4"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par>
                          <p:cTn id="28" fill="hold">
                            <p:stCondLst>
                              <p:cond delay="500"/>
                            </p:stCondLst>
                            <p:childTnLst>
                              <p:par>
                                <p:cTn id="29" presetID="22" presetClass="entr" presetSubtype="4"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up)">
                                      <p:cBhvr>
                                        <p:cTn id="36" dur="500"/>
                                        <p:tgtEl>
                                          <p:spTgt spid="12"/>
                                        </p:tgtEl>
                                      </p:cBhvr>
                                    </p:animEffect>
                                  </p:childTnLst>
                                </p:cTn>
                              </p:par>
                            </p:childTnLst>
                          </p:cTn>
                        </p:par>
                        <p:par>
                          <p:cTn id="37" fill="hold">
                            <p:stCondLst>
                              <p:cond delay="500"/>
                            </p:stCondLst>
                            <p:childTnLst>
                              <p:par>
                                <p:cTn id="38" presetID="22" presetClass="entr" presetSubtype="4" fill="hold"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down)">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up)">
                                      <p:cBhvr>
                                        <p:cTn id="4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4" autoUpdateAnimBg="0"/>
      <p:bldP spid="6" grpId="0" autoUpdateAnimBg="0"/>
      <p:bldP spid="7" grpId="0" autoUpdateAnimBg="0"/>
      <p:bldP spid="9" grpId="0" autoUpdateAnimBg="0"/>
      <p:bldP spid="12" grpId="0" autoUpdateAnimBg="0"/>
      <p:bldP spid="1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3D35F8-BE5A-2348-9223-D61E8CAA7BC9}"/>
              </a:ext>
            </a:extLst>
          </p:cNvPr>
          <p:cNvSpPr>
            <a:spLocks noGrp="1"/>
          </p:cNvSpPr>
          <p:nvPr>
            <p:ph type="title"/>
          </p:nvPr>
        </p:nvSpPr>
        <p:spPr/>
        <p:txBody>
          <a:bodyPr/>
          <a:lstStyle/>
          <a:p>
            <a:r>
              <a:rPr lang="en-US" altLang="en-US" dirty="0"/>
              <a:t>Java Program Structure</a:t>
            </a:r>
            <a:endParaRPr lang="en-US" dirty="0"/>
          </a:p>
        </p:txBody>
      </p:sp>
      <p:sp>
        <p:nvSpPr>
          <p:cNvPr id="4" name="Slide Number Placeholder 3">
            <a:extLst>
              <a:ext uri="{FF2B5EF4-FFF2-40B4-BE49-F238E27FC236}">
                <a16:creationId xmlns:a16="http://schemas.microsoft.com/office/drawing/2014/main" xmlns="" id="{8A19A3F3-6DB3-F240-805A-78293FADD902}"/>
              </a:ext>
            </a:extLst>
          </p:cNvPr>
          <p:cNvSpPr>
            <a:spLocks noGrp="1"/>
          </p:cNvSpPr>
          <p:nvPr>
            <p:ph type="sldNum" sz="quarter" idx="12"/>
          </p:nvPr>
        </p:nvSpPr>
        <p:spPr/>
        <p:txBody>
          <a:bodyPr/>
          <a:lstStyle/>
          <a:p>
            <a:fld id="{B547E0D5-C779-4B48-9D09-DC37D8A4644B}" type="slidenum">
              <a:rPr lang="id-ID" smtClean="0"/>
              <a:pPr/>
              <a:t>13</a:t>
            </a:fld>
            <a:endParaRPr lang="id-ID" dirty="0"/>
          </a:p>
        </p:txBody>
      </p:sp>
      <p:sp>
        <p:nvSpPr>
          <p:cNvPr id="5" name="Text Box 5">
            <a:extLst>
              <a:ext uri="{FF2B5EF4-FFF2-40B4-BE49-F238E27FC236}">
                <a16:creationId xmlns:a16="http://schemas.microsoft.com/office/drawing/2014/main" xmlns="" id="{F28B178F-FBCE-5648-9F63-2E901C96CE92}"/>
              </a:ext>
            </a:extLst>
          </p:cNvPr>
          <p:cNvSpPr txBox="1">
            <a:spLocks noGrp="1" noChangeArrowheads="1"/>
          </p:cNvSpPr>
          <p:nvPr>
            <p:ph idx="1"/>
          </p:nvPr>
        </p:nvSpPr>
        <p:spPr bwMode="auto">
          <a:xfrm>
            <a:off x="1338263" y="1191427"/>
            <a:ext cx="4493538" cy="377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indent="0">
              <a:buNone/>
            </a:pPr>
            <a:r>
              <a:rPr lang="en-US" altLang="en-US" sz="2000" b="1" dirty="0">
                <a:solidFill>
                  <a:srgbClr val="008000"/>
                </a:solidFill>
                <a:latin typeface="Courier New" panose="02070309020205020404" pitchFamily="49" charset="0"/>
              </a:rPr>
              <a:t>//  comments about the class</a:t>
            </a:r>
          </a:p>
        </p:txBody>
      </p:sp>
      <p:sp>
        <p:nvSpPr>
          <p:cNvPr id="6" name="Text Box 3">
            <a:extLst>
              <a:ext uri="{FF2B5EF4-FFF2-40B4-BE49-F238E27FC236}">
                <a16:creationId xmlns:a16="http://schemas.microsoft.com/office/drawing/2014/main" xmlns="" id="{19A25FD0-C875-C94E-B707-7172FF1D6AD3}"/>
              </a:ext>
            </a:extLst>
          </p:cNvPr>
          <p:cNvSpPr txBox="1">
            <a:spLocks noChangeArrowheads="1"/>
          </p:cNvSpPr>
          <p:nvPr/>
        </p:nvSpPr>
        <p:spPr bwMode="auto">
          <a:xfrm>
            <a:off x="1338263" y="1682750"/>
            <a:ext cx="3536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latin typeface="Courier New" panose="02070309020205020404" pitchFamily="49" charset="0"/>
              </a:rPr>
              <a:t>public class </a:t>
            </a:r>
            <a:r>
              <a:rPr lang="en-US" altLang="en-US" sz="2000" b="1" dirty="0" err="1">
                <a:latin typeface="Courier New" panose="02070309020205020404" pitchFamily="49" charset="0"/>
              </a:rPr>
              <a:t>MyProgram</a:t>
            </a:r>
            <a:endParaRPr lang="en-US" altLang="en-US" dirty="0">
              <a:latin typeface="Courier New" panose="02070309020205020404" pitchFamily="49" charset="0"/>
            </a:endParaRPr>
          </a:p>
        </p:txBody>
      </p:sp>
      <p:sp>
        <p:nvSpPr>
          <p:cNvPr id="7" name="Text Box 4">
            <a:extLst>
              <a:ext uri="{FF2B5EF4-FFF2-40B4-BE49-F238E27FC236}">
                <a16:creationId xmlns:a16="http://schemas.microsoft.com/office/drawing/2014/main" xmlns="" id="{18755D92-C289-8C43-AF26-683EAE4F6205}"/>
              </a:ext>
            </a:extLst>
          </p:cNvPr>
          <p:cNvSpPr txBox="1">
            <a:spLocks noChangeArrowheads="1"/>
          </p:cNvSpPr>
          <p:nvPr/>
        </p:nvSpPr>
        <p:spPr bwMode="auto">
          <a:xfrm>
            <a:off x="1338263" y="2063750"/>
            <a:ext cx="33655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latin typeface="Courier New" panose="02070309020205020404" pitchFamily="49" charset="0"/>
              </a:rPr>
              <a:t>{</a:t>
            </a:r>
          </a:p>
          <a:p>
            <a:endParaRPr lang="en-US" altLang="en-US" sz="2000" b="1" dirty="0">
              <a:latin typeface="Courier New" panose="02070309020205020404" pitchFamily="49" charset="0"/>
            </a:endParaRPr>
          </a:p>
          <a:p>
            <a:endParaRPr lang="en-US" altLang="en-US" sz="2000" b="1" dirty="0">
              <a:latin typeface="Courier New" panose="02070309020205020404" pitchFamily="49" charset="0"/>
            </a:endParaRPr>
          </a:p>
          <a:p>
            <a:endParaRPr lang="en-US" altLang="en-US" sz="2000" b="1" dirty="0">
              <a:latin typeface="Courier New" panose="02070309020205020404" pitchFamily="49" charset="0"/>
            </a:endParaRPr>
          </a:p>
          <a:p>
            <a:endParaRPr lang="en-US" altLang="en-US" sz="2000" b="1" dirty="0">
              <a:latin typeface="Courier New" panose="02070309020205020404" pitchFamily="49" charset="0"/>
            </a:endParaRPr>
          </a:p>
          <a:p>
            <a:endParaRPr lang="en-US" altLang="en-US" sz="2000" b="1" dirty="0">
              <a:latin typeface="Courier New" panose="02070309020205020404" pitchFamily="49" charset="0"/>
            </a:endParaRPr>
          </a:p>
          <a:p>
            <a:endParaRPr lang="en-US" altLang="en-US" sz="2000" b="1" dirty="0">
              <a:latin typeface="Courier New" panose="02070309020205020404" pitchFamily="49" charset="0"/>
            </a:endParaRPr>
          </a:p>
          <a:p>
            <a:endParaRPr lang="en-US" altLang="en-US" sz="2000" b="1" dirty="0">
              <a:latin typeface="Courier New" panose="02070309020205020404" pitchFamily="49" charset="0"/>
            </a:endParaRPr>
          </a:p>
          <a:p>
            <a:endParaRPr lang="en-US" altLang="en-US" sz="2000" b="1" dirty="0">
              <a:latin typeface="Courier New" panose="02070309020205020404" pitchFamily="49" charset="0"/>
            </a:endParaRPr>
          </a:p>
          <a:p>
            <a:endParaRPr lang="en-US" altLang="en-US" sz="2000" b="1" dirty="0">
              <a:latin typeface="Courier New" panose="02070309020205020404" pitchFamily="49" charset="0"/>
            </a:endParaRPr>
          </a:p>
          <a:p>
            <a:r>
              <a:rPr lang="en-US" altLang="en-US" sz="2000" b="1" dirty="0">
                <a:latin typeface="Courier New" panose="02070309020205020404" pitchFamily="49" charset="0"/>
              </a:rPr>
              <a:t>}</a:t>
            </a:r>
            <a:endParaRPr lang="en-US" altLang="en-US" dirty="0">
              <a:latin typeface="Times New Roman" panose="02020603050405020304" pitchFamily="18" charset="0"/>
            </a:endParaRPr>
          </a:p>
        </p:txBody>
      </p:sp>
      <p:sp>
        <p:nvSpPr>
          <p:cNvPr id="8" name="Text Box 13">
            <a:extLst>
              <a:ext uri="{FF2B5EF4-FFF2-40B4-BE49-F238E27FC236}">
                <a16:creationId xmlns:a16="http://schemas.microsoft.com/office/drawing/2014/main" xmlns="" id="{82899990-F66A-A14D-A39A-EA9CDD4F2CEA}"/>
              </a:ext>
            </a:extLst>
          </p:cNvPr>
          <p:cNvSpPr txBox="1">
            <a:spLocks noChangeArrowheads="1"/>
          </p:cNvSpPr>
          <p:nvPr/>
        </p:nvSpPr>
        <p:spPr bwMode="auto">
          <a:xfrm>
            <a:off x="1763713" y="2574925"/>
            <a:ext cx="4603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solidFill>
                  <a:srgbClr val="008000"/>
                </a:solidFill>
                <a:latin typeface="Courier New" panose="02070309020205020404" pitchFamily="49" charset="0"/>
              </a:rPr>
              <a:t>//  comments about the method</a:t>
            </a:r>
          </a:p>
        </p:txBody>
      </p:sp>
      <p:sp>
        <p:nvSpPr>
          <p:cNvPr id="9" name="Text Box 11">
            <a:extLst>
              <a:ext uri="{FF2B5EF4-FFF2-40B4-BE49-F238E27FC236}">
                <a16:creationId xmlns:a16="http://schemas.microsoft.com/office/drawing/2014/main" xmlns="" id="{9D380FD5-EBE0-2047-B698-4D5AEA0852DA}"/>
              </a:ext>
            </a:extLst>
          </p:cNvPr>
          <p:cNvSpPr txBox="1">
            <a:spLocks noChangeArrowheads="1"/>
          </p:cNvSpPr>
          <p:nvPr/>
        </p:nvSpPr>
        <p:spPr bwMode="auto">
          <a:xfrm>
            <a:off x="1808163" y="3032125"/>
            <a:ext cx="6127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latin typeface="Courier New" panose="02070309020205020404" pitchFamily="49" charset="0"/>
              </a:rPr>
              <a:t>public static void main (String[] </a:t>
            </a:r>
            <a:r>
              <a:rPr lang="en-US" altLang="en-US" sz="2000" b="1" dirty="0" err="1">
                <a:latin typeface="Courier New" panose="02070309020205020404" pitchFamily="49" charset="0"/>
              </a:rPr>
              <a:t>args</a:t>
            </a:r>
            <a:r>
              <a:rPr lang="en-US" altLang="en-US" sz="2000" b="1" dirty="0">
                <a:latin typeface="Courier New" panose="02070309020205020404" pitchFamily="49" charset="0"/>
              </a:rPr>
              <a:t>)</a:t>
            </a:r>
            <a:endParaRPr lang="en-US" altLang="en-US" dirty="0">
              <a:latin typeface="Courier New" panose="02070309020205020404" pitchFamily="49" charset="0"/>
            </a:endParaRPr>
          </a:p>
        </p:txBody>
      </p:sp>
      <p:sp>
        <p:nvSpPr>
          <p:cNvPr id="10" name="Text Box 12">
            <a:extLst>
              <a:ext uri="{FF2B5EF4-FFF2-40B4-BE49-F238E27FC236}">
                <a16:creationId xmlns:a16="http://schemas.microsoft.com/office/drawing/2014/main" xmlns="" id="{F4731505-1225-DB45-A132-F49EBE95E977}"/>
              </a:ext>
            </a:extLst>
          </p:cNvPr>
          <p:cNvSpPr txBox="1">
            <a:spLocks noChangeArrowheads="1"/>
          </p:cNvSpPr>
          <p:nvPr/>
        </p:nvSpPr>
        <p:spPr bwMode="auto">
          <a:xfrm>
            <a:off x="1763713" y="3489325"/>
            <a:ext cx="3365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latin typeface="Courier New" panose="02070309020205020404" pitchFamily="49" charset="0"/>
              </a:rPr>
              <a:t>{</a:t>
            </a:r>
          </a:p>
          <a:p>
            <a:endParaRPr lang="en-US" altLang="en-US" sz="2000" b="1" dirty="0">
              <a:latin typeface="Courier New" panose="02070309020205020404" pitchFamily="49" charset="0"/>
            </a:endParaRPr>
          </a:p>
          <a:p>
            <a:endParaRPr lang="en-US" altLang="en-US" sz="2000" b="1" dirty="0">
              <a:latin typeface="Courier New" panose="02070309020205020404" pitchFamily="49" charset="0"/>
            </a:endParaRPr>
          </a:p>
          <a:p>
            <a:r>
              <a:rPr lang="en-US" altLang="en-US" sz="2000" b="1" dirty="0">
                <a:latin typeface="Courier New" panose="02070309020205020404" pitchFamily="49" charset="0"/>
              </a:rPr>
              <a:t>}</a:t>
            </a:r>
            <a:endParaRPr lang="en-US" altLang="en-US" dirty="0">
              <a:latin typeface="Times New Roman" panose="02020603050405020304" pitchFamily="18" charset="0"/>
            </a:endParaRPr>
          </a:p>
        </p:txBody>
      </p:sp>
      <p:sp>
        <p:nvSpPr>
          <p:cNvPr id="11" name="AutoShape 16">
            <a:extLst>
              <a:ext uri="{FF2B5EF4-FFF2-40B4-BE49-F238E27FC236}">
                <a16:creationId xmlns:a16="http://schemas.microsoft.com/office/drawing/2014/main" xmlns="" id="{3D7D70D3-642B-1E4E-9D3C-FB3E419456BC}"/>
              </a:ext>
            </a:extLst>
          </p:cNvPr>
          <p:cNvSpPr>
            <a:spLocks/>
          </p:cNvSpPr>
          <p:nvPr/>
        </p:nvSpPr>
        <p:spPr bwMode="auto">
          <a:xfrm>
            <a:off x="2449513" y="3657600"/>
            <a:ext cx="457200" cy="990600"/>
          </a:xfrm>
          <a:prstGeom prst="rightBrace">
            <a:avLst>
              <a:gd name="adj1" fmla="val 18056"/>
              <a:gd name="adj2" fmla="val 50000"/>
            </a:avLst>
          </a:prstGeom>
          <a:noFill/>
          <a:ln w="31750">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15">
            <a:extLst>
              <a:ext uri="{FF2B5EF4-FFF2-40B4-BE49-F238E27FC236}">
                <a16:creationId xmlns:a16="http://schemas.microsoft.com/office/drawing/2014/main" xmlns="" id="{308B8475-D03A-FB4D-B238-902AA053AEE8}"/>
              </a:ext>
            </a:extLst>
          </p:cNvPr>
          <p:cNvSpPr txBox="1">
            <a:spLocks noChangeArrowheads="1"/>
          </p:cNvSpPr>
          <p:nvPr/>
        </p:nvSpPr>
        <p:spPr bwMode="auto">
          <a:xfrm>
            <a:off x="2982913" y="3937000"/>
            <a:ext cx="18176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solidFill>
                  <a:schemeClr val="hlink"/>
                </a:solidFill>
                <a:latin typeface="Arial Unicode MS" panose="020B0604020202020204" pitchFamily="34" charset="-128"/>
              </a:rPr>
              <a:t>method body</a:t>
            </a:r>
          </a:p>
        </p:txBody>
      </p:sp>
      <p:sp>
        <p:nvSpPr>
          <p:cNvPr id="13" name="Text Box 14">
            <a:extLst>
              <a:ext uri="{FF2B5EF4-FFF2-40B4-BE49-F238E27FC236}">
                <a16:creationId xmlns:a16="http://schemas.microsoft.com/office/drawing/2014/main" xmlns="" id="{06FFD84D-0D86-4E48-89E3-7C914EDE5ADB}"/>
              </a:ext>
            </a:extLst>
          </p:cNvPr>
          <p:cNvSpPr txBox="1">
            <a:spLocks noChangeArrowheads="1"/>
          </p:cNvSpPr>
          <p:nvPr/>
        </p:nvSpPr>
        <p:spPr bwMode="auto">
          <a:xfrm>
            <a:off x="6335713" y="3784600"/>
            <a:ext cx="2046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solidFill>
                  <a:schemeClr val="hlink"/>
                </a:solidFill>
                <a:latin typeface="Arial Unicode MS" panose="020B0604020202020204" pitchFamily="34" charset="-128"/>
              </a:rPr>
              <a:t>method header</a:t>
            </a:r>
          </a:p>
        </p:txBody>
      </p:sp>
      <p:sp>
        <p:nvSpPr>
          <p:cNvPr id="14" name="Line 17">
            <a:extLst>
              <a:ext uri="{FF2B5EF4-FFF2-40B4-BE49-F238E27FC236}">
                <a16:creationId xmlns:a16="http://schemas.microsoft.com/office/drawing/2014/main" xmlns="" id="{B304ACB9-3D4C-3647-91C4-A7D1149FF326}"/>
              </a:ext>
            </a:extLst>
          </p:cNvPr>
          <p:cNvSpPr>
            <a:spLocks noChangeShapeType="1"/>
          </p:cNvSpPr>
          <p:nvPr/>
        </p:nvSpPr>
        <p:spPr bwMode="auto">
          <a:xfrm flipH="1" flipV="1">
            <a:off x="5497513" y="3429000"/>
            <a:ext cx="838200" cy="457200"/>
          </a:xfrm>
          <a:prstGeom prst="line">
            <a:avLst/>
          </a:prstGeom>
          <a:noFill/>
          <a:ln w="25400">
            <a:solidFill>
              <a:srgbClr val="FF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84663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par>
                          <p:cTn id="33" fill="hold">
                            <p:stCondLst>
                              <p:cond delay="2000"/>
                            </p:stCondLst>
                            <p:childTnLst>
                              <p:par>
                                <p:cTn id="34" presetID="22" presetClass="entr" presetSubtype="8"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P spid="10" grpId="0" autoUpdateAnimBg="0"/>
      <p:bldP spid="12" grpId="0" autoUpdateAnimBg="0"/>
      <p:bldP spid="13" grpId="0"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638801-7CDC-0D4A-963E-B28093DF18D0}"/>
              </a:ext>
            </a:extLst>
          </p:cNvPr>
          <p:cNvSpPr>
            <a:spLocks noGrp="1"/>
          </p:cNvSpPr>
          <p:nvPr>
            <p:ph type="title"/>
          </p:nvPr>
        </p:nvSpPr>
        <p:spPr/>
        <p:txBody>
          <a:bodyPr/>
          <a:lstStyle/>
          <a:p>
            <a:r>
              <a:rPr lang="en-US" altLang="en-US" dirty="0"/>
              <a:t>Method Body</a:t>
            </a:r>
            <a:endParaRPr lang="en-US" dirty="0"/>
          </a:p>
        </p:txBody>
      </p:sp>
      <p:sp>
        <p:nvSpPr>
          <p:cNvPr id="3" name="Content Placeholder 2">
            <a:extLst>
              <a:ext uri="{FF2B5EF4-FFF2-40B4-BE49-F238E27FC236}">
                <a16:creationId xmlns:a16="http://schemas.microsoft.com/office/drawing/2014/main" xmlns="" id="{A6FBB3D0-94BC-FA41-928F-243287198B9F}"/>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xmlns="" id="{84151961-DDAF-F84C-82D0-507B01952D59}"/>
              </a:ext>
            </a:extLst>
          </p:cNvPr>
          <p:cNvSpPr>
            <a:spLocks noGrp="1"/>
          </p:cNvSpPr>
          <p:nvPr>
            <p:ph type="sldNum" sz="quarter" idx="12"/>
          </p:nvPr>
        </p:nvSpPr>
        <p:spPr>
          <a:xfrm>
            <a:off x="5679440" y="6406969"/>
            <a:ext cx="423647" cy="365125"/>
          </a:xfrm>
        </p:spPr>
        <p:txBody>
          <a:bodyPr/>
          <a:lstStyle/>
          <a:p>
            <a:fld id="{B547E0D5-C779-4B48-9D09-DC37D8A4644B}" type="slidenum">
              <a:rPr lang="id-ID" smtClean="0"/>
              <a:pPr/>
              <a:t>130</a:t>
            </a:fld>
            <a:endParaRPr lang="id-ID" dirty="0"/>
          </a:p>
        </p:txBody>
      </p:sp>
      <p:sp>
        <p:nvSpPr>
          <p:cNvPr id="5" name="Rectangle 3">
            <a:extLst>
              <a:ext uri="{FF2B5EF4-FFF2-40B4-BE49-F238E27FC236}">
                <a16:creationId xmlns:a16="http://schemas.microsoft.com/office/drawing/2014/main" xmlns="" id="{A13E2477-23A9-374D-A682-4EC251962656}"/>
              </a:ext>
            </a:extLst>
          </p:cNvPr>
          <p:cNvSpPr txBox="1">
            <a:spLocks noChangeArrowheads="1"/>
          </p:cNvSpPr>
          <p:nvPr/>
        </p:nvSpPr>
        <p:spPr>
          <a:xfrm>
            <a:off x="2514600" y="1219201"/>
            <a:ext cx="7924800" cy="644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t>The method header is followed by the </a:t>
            </a:r>
            <a:r>
              <a:rPr lang="en-US" altLang="en-US" i="1"/>
              <a:t>method body</a:t>
            </a:r>
            <a:endParaRPr lang="en-US" altLang="en-US" dirty="0"/>
          </a:p>
        </p:txBody>
      </p:sp>
      <p:sp>
        <p:nvSpPr>
          <p:cNvPr id="6" name="Text Box 4">
            <a:extLst>
              <a:ext uri="{FF2B5EF4-FFF2-40B4-BE49-F238E27FC236}">
                <a16:creationId xmlns:a16="http://schemas.microsoft.com/office/drawing/2014/main" xmlns="" id="{60AB68DC-7A81-A445-9EE5-52665DA2F92C}"/>
              </a:ext>
            </a:extLst>
          </p:cNvPr>
          <p:cNvSpPr txBox="1">
            <a:spLocks noChangeArrowheads="1"/>
          </p:cNvSpPr>
          <p:nvPr/>
        </p:nvSpPr>
        <p:spPr bwMode="auto">
          <a:xfrm>
            <a:off x="3016250" y="2230439"/>
            <a:ext cx="7194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latin typeface="Courier New" panose="02070309020205020404" pitchFamily="49" charset="0"/>
              </a:rPr>
              <a:t>char calc (int num1, int num2, String message)</a:t>
            </a:r>
          </a:p>
        </p:txBody>
      </p:sp>
      <p:sp>
        <p:nvSpPr>
          <p:cNvPr id="7" name="Text Box 5">
            <a:extLst>
              <a:ext uri="{FF2B5EF4-FFF2-40B4-BE49-F238E27FC236}">
                <a16:creationId xmlns:a16="http://schemas.microsoft.com/office/drawing/2014/main" xmlns="" id="{D742257A-A822-3142-866B-18542303E166}"/>
              </a:ext>
            </a:extLst>
          </p:cNvPr>
          <p:cNvSpPr txBox="1">
            <a:spLocks noChangeArrowheads="1"/>
          </p:cNvSpPr>
          <p:nvPr/>
        </p:nvSpPr>
        <p:spPr bwMode="auto">
          <a:xfrm>
            <a:off x="3038475" y="2633664"/>
            <a:ext cx="597535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latin typeface="Courier New" panose="02070309020205020404" pitchFamily="49" charset="0"/>
              </a:rPr>
              <a:t>{</a:t>
            </a:r>
          </a:p>
          <a:p>
            <a:r>
              <a:rPr lang="en-US" altLang="en-US" sz="2000" b="1">
                <a:latin typeface="Courier New" panose="02070309020205020404" pitchFamily="49" charset="0"/>
              </a:rPr>
              <a:t>   int sum = num1 + num2;</a:t>
            </a:r>
          </a:p>
          <a:p>
            <a:r>
              <a:rPr lang="en-US" altLang="en-US" sz="2000" b="1">
                <a:latin typeface="Courier New" panose="02070309020205020404" pitchFamily="49" charset="0"/>
              </a:rPr>
              <a:t>   char result = message.charAt (sum);</a:t>
            </a:r>
          </a:p>
          <a:p>
            <a:endParaRPr lang="en-US" altLang="en-US" sz="2000" b="1">
              <a:latin typeface="Courier New" panose="02070309020205020404" pitchFamily="49" charset="0"/>
            </a:endParaRPr>
          </a:p>
          <a:p>
            <a:r>
              <a:rPr lang="en-US" altLang="en-US" sz="2000" b="1">
                <a:latin typeface="Courier New" panose="02070309020205020404" pitchFamily="49" charset="0"/>
              </a:rPr>
              <a:t>   return result;</a:t>
            </a:r>
          </a:p>
          <a:p>
            <a:r>
              <a:rPr lang="en-US" altLang="en-US" sz="2000" b="1">
                <a:latin typeface="Courier New" panose="02070309020205020404" pitchFamily="49" charset="0"/>
              </a:rPr>
              <a:t>}</a:t>
            </a:r>
          </a:p>
        </p:txBody>
      </p:sp>
      <p:sp>
        <p:nvSpPr>
          <p:cNvPr id="8" name="Text Box 6">
            <a:extLst>
              <a:ext uri="{FF2B5EF4-FFF2-40B4-BE49-F238E27FC236}">
                <a16:creationId xmlns:a16="http://schemas.microsoft.com/office/drawing/2014/main" xmlns="" id="{31A0013E-BA18-5240-A0B8-53292679BDEB}"/>
              </a:ext>
            </a:extLst>
          </p:cNvPr>
          <p:cNvSpPr txBox="1">
            <a:spLocks noChangeArrowheads="1"/>
          </p:cNvSpPr>
          <p:nvPr/>
        </p:nvSpPr>
        <p:spPr bwMode="auto">
          <a:xfrm>
            <a:off x="3429001" y="4991101"/>
            <a:ext cx="3273425" cy="92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chemeClr val="hlink"/>
                </a:solidFill>
                <a:latin typeface="Verdana" panose="020B0604030504040204" pitchFamily="34" charset="0"/>
              </a:rPr>
              <a:t>The return expression</a:t>
            </a:r>
          </a:p>
          <a:p>
            <a:r>
              <a:rPr lang="en-US" altLang="en-US" b="1">
                <a:solidFill>
                  <a:schemeClr val="hlink"/>
                </a:solidFill>
                <a:latin typeface="Verdana" panose="020B0604030504040204" pitchFamily="34" charset="0"/>
              </a:rPr>
              <a:t>must be consistent with</a:t>
            </a:r>
          </a:p>
          <a:p>
            <a:r>
              <a:rPr lang="en-US" altLang="en-US" b="1">
                <a:solidFill>
                  <a:schemeClr val="hlink"/>
                </a:solidFill>
                <a:latin typeface="Verdana" panose="020B0604030504040204" pitchFamily="34" charset="0"/>
              </a:rPr>
              <a:t>the return type</a:t>
            </a:r>
          </a:p>
        </p:txBody>
      </p:sp>
      <p:sp>
        <p:nvSpPr>
          <p:cNvPr id="9" name="Line 7">
            <a:extLst>
              <a:ext uri="{FF2B5EF4-FFF2-40B4-BE49-F238E27FC236}">
                <a16:creationId xmlns:a16="http://schemas.microsoft.com/office/drawing/2014/main" xmlns="" id="{BE7CDE8F-8388-E845-91CD-E098D67A53AC}"/>
              </a:ext>
            </a:extLst>
          </p:cNvPr>
          <p:cNvSpPr>
            <a:spLocks noChangeShapeType="1"/>
          </p:cNvSpPr>
          <p:nvPr/>
        </p:nvSpPr>
        <p:spPr bwMode="auto">
          <a:xfrm flipV="1">
            <a:off x="5060950" y="4440238"/>
            <a:ext cx="0" cy="533400"/>
          </a:xfrm>
          <a:prstGeom prst="line">
            <a:avLst/>
          </a:prstGeom>
          <a:noFill/>
          <a:ln w="3175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Text Box 8">
            <a:extLst>
              <a:ext uri="{FF2B5EF4-FFF2-40B4-BE49-F238E27FC236}">
                <a16:creationId xmlns:a16="http://schemas.microsoft.com/office/drawing/2014/main" xmlns="" id="{6EDFF725-7E69-F145-8F47-16FF4E458B80}"/>
              </a:ext>
            </a:extLst>
          </p:cNvPr>
          <p:cNvSpPr txBox="1">
            <a:spLocks noChangeArrowheads="1"/>
          </p:cNvSpPr>
          <p:nvPr/>
        </p:nvSpPr>
        <p:spPr bwMode="auto">
          <a:xfrm>
            <a:off x="7162800" y="3962400"/>
            <a:ext cx="2971800" cy="25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latin typeface="Courier New" panose="02070309020205020404" pitchFamily="49" charset="0"/>
              </a:rPr>
              <a:t>sum</a:t>
            </a:r>
            <a:r>
              <a:rPr lang="en-US" altLang="en-US" b="1">
                <a:solidFill>
                  <a:schemeClr val="hlink"/>
                </a:solidFill>
                <a:latin typeface="Verdana" panose="020B0604030504040204" pitchFamily="34" charset="0"/>
              </a:rPr>
              <a:t> and </a:t>
            </a:r>
            <a:r>
              <a:rPr lang="en-US" altLang="en-US" b="1">
                <a:latin typeface="Courier New" panose="02070309020205020404" pitchFamily="49" charset="0"/>
              </a:rPr>
              <a:t>result</a:t>
            </a:r>
          </a:p>
          <a:p>
            <a:r>
              <a:rPr lang="en-US" altLang="en-US" b="1">
                <a:solidFill>
                  <a:schemeClr val="hlink"/>
                </a:solidFill>
                <a:latin typeface="Verdana" panose="020B0604030504040204" pitchFamily="34" charset="0"/>
              </a:rPr>
              <a:t>are local data</a:t>
            </a:r>
          </a:p>
          <a:p>
            <a:endParaRPr lang="en-US" altLang="en-US" b="1">
              <a:solidFill>
                <a:schemeClr val="hlink"/>
              </a:solidFill>
              <a:latin typeface="Verdana" panose="020B0604030504040204" pitchFamily="34" charset="0"/>
            </a:endParaRPr>
          </a:p>
          <a:p>
            <a:r>
              <a:rPr lang="en-US" altLang="en-US" b="1">
                <a:solidFill>
                  <a:schemeClr val="hlink"/>
                </a:solidFill>
                <a:latin typeface="Verdana" panose="020B0604030504040204" pitchFamily="34" charset="0"/>
              </a:rPr>
              <a:t>They are created each time the method is called, and are destroyed when it finishes executing</a:t>
            </a:r>
          </a:p>
          <a:p>
            <a:endParaRPr lang="en-US" altLang="en-US" b="1">
              <a:solidFill>
                <a:schemeClr val="hlink"/>
              </a:solidFill>
              <a:latin typeface="Verdana" panose="020B0604030504040204" pitchFamily="34" charset="0"/>
            </a:endParaRPr>
          </a:p>
        </p:txBody>
      </p:sp>
    </p:spTree>
    <p:extLst>
      <p:ext uri="{BB962C8B-B14F-4D97-AF65-F5344CB8AC3E}">
        <p14:creationId xmlns:p14="http://schemas.microsoft.com/office/powerpoint/2010/main" val="251312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down)">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4" autoUpdateAnimBg="0"/>
      <p:bldP spid="6" grpId="0" autoUpdateAnimBg="0"/>
      <p:bldP spid="7" grpId="0" autoUpdateAnimBg="0"/>
      <p:bldP spid="8" grpId="0" autoUpdateAnimBg="0"/>
      <p:bldP spid="10" grpId="0"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7DED4B-D951-4748-9BB4-675F78631C9A}"/>
              </a:ext>
            </a:extLst>
          </p:cNvPr>
          <p:cNvSpPr>
            <a:spLocks noGrp="1"/>
          </p:cNvSpPr>
          <p:nvPr>
            <p:ph type="title"/>
          </p:nvPr>
        </p:nvSpPr>
        <p:spPr/>
        <p:txBody>
          <a:bodyPr/>
          <a:lstStyle/>
          <a:p>
            <a:r>
              <a:rPr lang="en-US" altLang="en-US" dirty="0"/>
              <a:t>The return Statement</a:t>
            </a:r>
            <a:endParaRPr lang="en-US" dirty="0"/>
          </a:p>
        </p:txBody>
      </p:sp>
      <p:sp>
        <p:nvSpPr>
          <p:cNvPr id="3" name="Content Placeholder 2">
            <a:extLst>
              <a:ext uri="{FF2B5EF4-FFF2-40B4-BE49-F238E27FC236}">
                <a16:creationId xmlns:a16="http://schemas.microsoft.com/office/drawing/2014/main" xmlns="" id="{8C0D6B24-3A49-5C42-854F-C62CD31499D6}"/>
              </a:ext>
            </a:extLst>
          </p:cNvPr>
          <p:cNvSpPr>
            <a:spLocks noGrp="1"/>
          </p:cNvSpPr>
          <p:nvPr>
            <p:ph idx="1"/>
          </p:nvPr>
        </p:nvSpPr>
        <p:spPr/>
        <p:txBody>
          <a:bodyPr/>
          <a:lstStyle/>
          <a:p>
            <a:pPr>
              <a:spcBef>
                <a:spcPct val="75000"/>
              </a:spcBef>
            </a:pPr>
            <a:r>
              <a:rPr lang="en-US" altLang="en-US" dirty="0"/>
              <a:t>The </a:t>
            </a:r>
            <a:r>
              <a:rPr lang="en-US" altLang="en-US" i="1" dirty="0"/>
              <a:t>return type</a:t>
            </a:r>
            <a:r>
              <a:rPr lang="en-US" altLang="en-US" dirty="0"/>
              <a:t> of a method indicates the type of value that the method sends back to the calling location</a:t>
            </a:r>
          </a:p>
          <a:p>
            <a:pPr>
              <a:spcBef>
                <a:spcPct val="75000"/>
              </a:spcBef>
            </a:pPr>
            <a:r>
              <a:rPr lang="en-US" altLang="en-US" dirty="0"/>
              <a:t>A method that does not return a value has a</a:t>
            </a:r>
            <a:r>
              <a:rPr lang="en-US" altLang="en-US" dirty="0">
                <a:latin typeface="Courier New" panose="02070309020205020404" pitchFamily="49" charset="0"/>
              </a:rPr>
              <a:t> void </a:t>
            </a:r>
            <a:r>
              <a:rPr lang="en-US" altLang="en-US" dirty="0"/>
              <a:t>return type</a:t>
            </a:r>
          </a:p>
          <a:p>
            <a:pPr>
              <a:spcBef>
                <a:spcPct val="75000"/>
              </a:spcBef>
            </a:pPr>
            <a:r>
              <a:rPr lang="en-US" altLang="en-US" dirty="0"/>
              <a:t>A </a:t>
            </a:r>
            <a:r>
              <a:rPr lang="en-US" altLang="en-US" i="1" dirty="0"/>
              <a:t>return statement</a:t>
            </a:r>
            <a:r>
              <a:rPr lang="en-US" altLang="en-US" dirty="0"/>
              <a:t> specifies the value that will be returned</a:t>
            </a:r>
          </a:p>
          <a:p>
            <a:pPr algn="ctr">
              <a:spcBef>
                <a:spcPct val="75000"/>
              </a:spcBef>
              <a:buFontTx/>
              <a:buNone/>
            </a:pPr>
            <a:r>
              <a:rPr lang="en-US" altLang="en-US" dirty="0">
                <a:latin typeface="Courier New" panose="02070309020205020404" pitchFamily="49" charset="0"/>
              </a:rPr>
              <a:t>return </a:t>
            </a:r>
            <a:r>
              <a:rPr lang="en-US" altLang="en-US" i="1" dirty="0">
                <a:latin typeface="Courier New" panose="02070309020205020404" pitchFamily="49" charset="0"/>
              </a:rPr>
              <a:t>expression</a:t>
            </a:r>
            <a:r>
              <a:rPr lang="en-US" altLang="en-US" dirty="0">
                <a:latin typeface="Courier New" panose="02070309020205020404" pitchFamily="49" charset="0"/>
              </a:rPr>
              <a:t>;</a:t>
            </a:r>
          </a:p>
          <a:p>
            <a:pPr>
              <a:spcBef>
                <a:spcPct val="75000"/>
              </a:spcBef>
            </a:pPr>
            <a:r>
              <a:rPr lang="en-US" altLang="en-US" dirty="0"/>
              <a:t>Its expression must conform to the return type</a:t>
            </a:r>
            <a:endParaRPr lang="en-US" dirty="0"/>
          </a:p>
        </p:txBody>
      </p:sp>
      <p:sp>
        <p:nvSpPr>
          <p:cNvPr id="4" name="Slide Number Placeholder 3">
            <a:extLst>
              <a:ext uri="{FF2B5EF4-FFF2-40B4-BE49-F238E27FC236}">
                <a16:creationId xmlns:a16="http://schemas.microsoft.com/office/drawing/2014/main" xmlns="" id="{AEE19BF7-E56D-114F-995A-6474DD649590}"/>
              </a:ext>
            </a:extLst>
          </p:cNvPr>
          <p:cNvSpPr>
            <a:spLocks noGrp="1"/>
          </p:cNvSpPr>
          <p:nvPr>
            <p:ph type="sldNum" sz="quarter" idx="12"/>
          </p:nvPr>
        </p:nvSpPr>
        <p:spPr>
          <a:xfrm>
            <a:off x="5679440" y="6406969"/>
            <a:ext cx="423647" cy="365125"/>
          </a:xfrm>
        </p:spPr>
        <p:txBody>
          <a:bodyPr/>
          <a:lstStyle/>
          <a:p>
            <a:fld id="{B547E0D5-C779-4B48-9D09-DC37D8A4644B}" type="slidenum">
              <a:rPr lang="id-ID" smtClean="0"/>
              <a:pPr/>
              <a:t>131</a:t>
            </a:fld>
            <a:endParaRPr lang="id-ID" dirty="0"/>
          </a:p>
        </p:txBody>
      </p:sp>
    </p:spTree>
    <p:extLst>
      <p:ext uri="{BB962C8B-B14F-4D97-AF65-F5344CB8AC3E}">
        <p14:creationId xmlns:p14="http://schemas.microsoft.com/office/powerpoint/2010/main" val="213842365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265419-E77A-4641-BE98-49787AF56205}"/>
              </a:ext>
            </a:extLst>
          </p:cNvPr>
          <p:cNvSpPr>
            <a:spLocks noGrp="1"/>
          </p:cNvSpPr>
          <p:nvPr>
            <p:ph type="title"/>
          </p:nvPr>
        </p:nvSpPr>
        <p:spPr/>
        <p:txBody>
          <a:bodyPr/>
          <a:lstStyle/>
          <a:p>
            <a:r>
              <a:rPr lang="en-US" altLang="en-US" dirty="0"/>
              <a:t>Parameters</a:t>
            </a:r>
            <a:endParaRPr lang="en-US" dirty="0"/>
          </a:p>
        </p:txBody>
      </p:sp>
      <p:sp>
        <p:nvSpPr>
          <p:cNvPr id="3" name="Content Placeholder 2">
            <a:extLst>
              <a:ext uri="{FF2B5EF4-FFF2-40B4-BE49-F238E27FC236}">
                <a16:creationId xmlns:a16="http://schemas.microsoft.com/office/drawing/2014/main" xmlns="" id="{E87B04A1-BBC2-B645-A70E-2A51FC5B99EE}"/>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xmlns="" id="{7E2539CB-4FD0-9E45-9A88-3E754BBA91E9}"/>
              </a:ext>
            </a:extLst>
          </p:cNvPr>
          <p:cNvSpPr>
            <a:spLocks noGrp="1"/>
          </p:cNvSpPr>
          <p:nvPr>
            <p:ph type="sldNum" sz="quarter" idx="12"/>
          </p:nvPr>
        </p:nvSpPr>
        <p:spPr>
          <a:xfrm>
            <a:off x="5679440" y="6406969"/>
            <a:ext cx="423647" cy="365125"/>
          </a:xfrm>
        </p:spPr>
        <p:txBody>
          <a:bodyPr/>
          <a:lstStyle/>
          <a:p>
            <a:fld id="{B547E0D5-C779-4B48-9D09-DC37D8A4644B}" type="slidenum">
              <a:rPr lang="id-ID" smtClean="0"/>
              <a:pPr/>
              <a:t>132</a:t>
            </a:fld>
            <a:endParaRPr lang="id-ID" dirty="0"/>
          </a:p>
        </p:txBody>
      </p:sp>
      <p:sp>
        <p:nvSpPr>
          <p:cNvPr id="5" name="Rectangle 3">
            <a:extLst>
              <a:ext uri="{FF2B5EF4-FFF2-40B4-BE49-F238E27FC236}">
                <a16:creationId xmlns:a16="http://schemas.microsoft.com/office/drawing/2014/main" xmlns="" id="{3EB6AE94-382D-544C-B1E9-F2DC8A44DFC7}"/>
              </a:ext>
            </a:extLst>
          </p:cNvPr>
          <p:cNvSpPr txBox="1">
            <a:spLocks noChangeArrowheads="1"/>
          </p:cNvSpPr>
          <p:nvPr/>
        </p:nvSpPr>
        <p:spPr>
          <a:xfrm>
            <a:off x="2514600" y="1143000"/>
            <a:ext cx="7924800" cy="12192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t>When a method is called, the </a:t>
            </a:r>
            <a:r>
              <a:rPr lang="en-US" altLang="en-US" i="1"/>
              <a:t>actual parameters</a:t>
            </a:r>
            <a:r>
              <a:rPr lang="en-US" altLang="en-US"/>
              <a:t> in the invocation are copied into the </a:t>
            </a:r>
            <a:r>
              <a:rPr lang="en-US" altLang="en-US" i="1"/>
              <a:t>formal parameters</a:t>
            </a:r>
            <a:r>
              <a:rPr lang="en-US" altLang="en-US"/>
              <a:t> in the method header</a:t>
            </a:r>
            <a:endParaRPr lang="en-US" altLang="en-US" dirty="0"/>
          </a:p>
        </p:txBody>
      </p:sp>
      <p:grpSp>
        <p:nvGrpSpPr>
          <p:cNvPr id="6" name="Group 4">
            <a:extLst>
              <a:ext uri="{FF2B5EF4-FFF2-40B4-BE49-F238E27FC236}">
                <a16:creationId xmlns:a16="http://schemas.microsoft.com/office/drawing/2014/main" xmlns="" id="{DC43326F-0660-2A45-8BE4-02450E575E8D}"/>
              </a:ext>
            </a:extLst>
          </p:cNvPr>
          <p:cNvGrpSpPr>
            <a:grpSpLocks/>
          </p:cNvGrpSpPr>
          <p:nvPr/>
        </p:nvGrpSpPr>
        <p:grpSpPr bwMode="auto">
          <a:xfrm>
            <a:off x="2797175" y="3940175"/>
            <a:ext cx="7194550" cy="2324100"/>
            <a:chOff x="658" y="2338"/>
            <a:chExt cx="4532" cy="1464"/>
          </a:xfrm>
        </p:grpSpPr>
        <p:sp>
          <p:nvSpPr>
            <p:cNvPr id="7" name="Text Box 5">
              <a:extLst>
                <a:ext uri="{FF2B5EF4-FFF2-40B4-BE49-F238E27FC236}">
                  <a16:creationId xmlns:a16="http://schemas.microsoft.com/office/drawing/2014/main" xmlns="" id="{FF6ABA0B-63B5-E34A-8CF9-71588CDA0378}"/>
                </a:ext>
              </a:extLst>
            </p:cNvPr>
            <p:cNvSpPr txBox="1">
              <a:spLocks noChangeArrowheads="1"/>
            </p:cNvSpPr>
            <p:nvPr/>
          </p:nvSpPr>
          <p:spPr bwMode="auto">
            <a:xfrm>
              <a:off x="658" y="2338"/>
              <a:ext cx="45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latin typeface="Courier New" panose="02070309020205020404" pitchFamily="49" charset="0"/>
                </a:rPr>
                <a:t>char calc (int num1, int num2, String message)</a:t>
              </a:r>
            </a:p>
          </p:txBody>
        </p:sp>
        <p:sp>
          <p:nvSpPr>
            <p:cNvPr id="8" name="Text Box 6">
              <a:extLst>
                <a:ext uri="{FF2B5EF4-FFF2-40B4-BE49-F238E27FC236}">
                  <a16:creationId xmlns:a16="http://schemas.microsoft.com/office/drawing/2014/main" xmlns="" id="{0896C406-8668-DD44-BDFB-4FD6DFAB941A}"/>
                </a:ext>
              </a:extLst>
            </p:cNvPr>
            <p:cNvSpPr txBox="1">
              <a:spLocks noChangeArrowheads="1"/>
            </p:cNvSpPr>
            <p:nvPr/>
          </p:nvSpPr>
          <p:spPr bwMode="auto">
            <a:xfrm>
              <a:off x="672" y="2592"/>
              <a:ext cx="3764" cy="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latin typeface="Courier New" panose="02070309020205020404" pitchFamily="49" charset="0"/>
                </a:rPr>
                <a:t>{</a:t>
              </a:r>
            </a:p>
            <a:p>
              <a:r>
                <a:rPr lang="en-US" altLang="en-US" sz="2000" b="1">
                  <a:latin typeface="Courier New" panose="02070309020205020404" pitchFamily="49" charset="0"/>
                </a:rPr>
                <a:t>   int sum = num1 + num2;</a:t>
              </a:r>
            </a:p>
            <a:p>
              <a:r>
                <a:rPr lang="en-US" altLang="en-US" sz="2000" b="1">
                  <a:latin typeface="Courier New" panose="02070309020205020404" pitchFamily="49" charset="0"/>
                </a:rPr>
                <a:t>   char result = message.charAt (sum);</a:t>
              </a:r>
            </a:p>
            <a:p>
              <a:endParaRPr lang="en-US" altLang="en-US" sz="2000" b="1">
                <a:latin typeface="Courier New" panose="02070309020205020404" pitchFamily="49" charset="0"/>
              </a:endParaRPr>
            </a:p>
            <a:p>
              <a:r>
                <a:rPr lang="en-US" altLang="en-US" sz="2000" b="1">
                  <a:latin typeface="Courier New" panose="02070309020205020404" pitchFamily="49" charset="0"/>
                </a:rPr>
                <a:t>   return result;</a:t>
              </a:r>
            </a:p>
            <a:p>
              <a:r>
                <a:rPr lang="en-US" altLang="en-US" sz="2000" b="1">
                  <a:latin typeface="Courier New" panose="02070309020205020404" pitchFamily="49" charset="0"/>
                </a:rPr>
                <a:t>}</a:t>
              </a:r>
            </a:p>
          </p:txBody>
        </p:sp>
      </p:grpSp>
      <p:sp>
        <p:nvSpPr>
          <p:cNvPr id="9" name="Text Box 7">
            <a:extLst>
              <a:ext uri="{FF2B5EF4-FFF2-40B4-BE49-F238E27FC236}">
                <a16:creationId xmlns:a16="http://schemas.microsoft.com/office/drawing/2014/main" xmlns="" id="{5695D685-3FB4-9442-A79B-DE6989DC7FB9}"/>
              </a:ext>
            </a:extLst>
          </p:cNvPr>
          <p:cNvSpPr txBox="1">
            <a:spLocks noChangeArrowheads="1"/>
          </p:cNvSpPr>
          <p:nvPr/>
        </p:nvSpPr>
        <p:spPr bwMode="auto">
          <a:xfrm>
            <a:off x="3429000" y="2667001"/>
            <a:ext cx="551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latin typeface="Courier New" panose="02070309020205020404" pitchFamily="49" charset="0"/>
              </a:rPr>
              <a:t>ch = obj.calc (25, count, "Hello");</a:t>
            </a:r>
          </a:p>
        </p:txBody>
      </p:sp>
      <p:sp>
        <p:nvSpPr>
          <p:cNvPr id="10" name="Line 8">
            <a:extLst>
              <a:ext uri="{FF2B5EF4-FFF2-40B4-BE49-F238E27FC236}">
                <a16:creationId xmlns:a16="http://schemas.microsoft.com/office/drawing/2014/main" xmlns="" id="{F2D28959-ED77-9D4A-8930-17F961EB31E4}"/>
              </a:ext>
            </a:extLst>
          </p:cNvPr>
          <p:cNvSpPr>
            <a:spLocks noChangeShapeType="1"/>
          </p:cNvSpPr>
          <p:nvPr/>
        </p:nvSpPr>
        <p:spPr bwMode="auto">
          <a:xfrm>
            <a:off x="2514600" y="3505200"/>
            <a:ext cx="7620000" cy="0"/>
          </a:xfrm>
          <a:prstGeom prst="line">
            <a:avLst/>
          </a:prstGeom>
          <a:noFill/>
          <a:ln w="3175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 name="Group 9">
            <a:extLst>
              <a:ext uri="{FF2B5EF4-FFF2-40B4-BE49-F238E27FC236}">
                <a16:creationId xmlns:a16="http://schemas.microsoft.com/office/drawing/2014/main" xmlns="" id="{612E729C-CF58-3E48-AE8B-B9534CBE5D5F}"/>
              </a:ext>
            </a:extLst>
          </p:cNvPr>
          <p:cNvGrpSpPr>
            <a:grpSpLocks/>
          </p:cNvGrpSpPr>
          <p:nvPr/>
        </p:nvGrpSpPr>
        <p:grpSpPr bwMode="auto">
          <a:xfrm>
            <a:off x="5486400" y="3124200"/>
            <a:ext cx="3657600" cy="762000"/>
            <a:chOff x="2352" y="1824"/>
            <a:chExt cx="2304" cy="480"/>
          </a:xfrm>
        </p:grpSpPr>
        <p:cxnSp>
          <p:nvCxnSpPr>
            <p:cNvPr id="12" name="AutoShape 10">
              <a:extLst>
                <a:ext uri="{FF2B5EF4-FFF2-40B4-BE49-F238E27FC236}">
                  <a16:creationId xmlns:a16="http://schemas.microsoft.com/office/drawing/2014/main" xmlns="" id="{10617FA7-7138-8444-91FA-023AAE42BD24}"/>
                </a:ext>
              </a:extLst>
            </p:cNvPr>
            <p:cNvCxnSpPr>
              <a:cxnSpLocks noChangeShapeType="1"/>
            </p:cNvCxnSpPr>
            <p:nvPr/>
          </p:nvCxnSpPr>
          <p:spPr bwMode="auto">
            <a:xfrm rot="5400000">
              <a:off x="2256" y="1920"/>
              <a:ext cx="480" cy="288"/>
            </a:xfrm>
            <a:prstGeom prst="bentConnector3">
              <a:avLst>
                <a:gd name="adj1" fmla="val 20620"/>
              </a:avLst>
            </a:prstGeom>
            <a:noFill/>
            <a:ln w="31750">
              <a:solidFill>
                <a:srgbClr val="FF0000"/>
              </a:solidFill>
              <a:miter lim="800000"/>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1">
              <a:extLst>
                <a:ext uri="{FF2B5EF4-FFF2-40B4-BE49-F238E27FC236}">
                  <a16:creationId xmlns:a16="http://schemas.microsoft.com/office/drawing/2014/main" xmlns="" id="{005CB2A2-6EEB-8A46-9B9E-D9AD8B266B86}"/>
                </a:ext>
              </a:extLst>
            </p:cNvPr>
            <p:cNvCxnSpPr>
              <a:cxnSpLocks noChangeShapeType="1"/>
            </p:cNvCxnSpPr>
            <p:nvPr/>
          </p:nvCxnSpPr>
          <p:spPr bwMode="auto">
            <a:xfrm rot="16200000" flipH="1">
              <a:off x="3000" y="1992"/>
              <a:ext cx="480" cy="144"/>
            </a:xfrm>
            <a:prstGeom prst="bentConnector3">
              <a:avLst>
                <a:gd name="adj1" fmla="val 17287"/>
              </a:avLst>
            </a:prstGeom>
            <a:noFill/>
            <a:ln w="31750">
              <a:solidFill>
                <a:srgbClr val="FF0000"/>
              </a:solidFill>
              <a:miter lim="800000"/>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4" name="Group 12">
              <a:extLst>
                <a:ext uri="{FF2B5EF4-FFF2-40B4-BE49-F238E27FC236}">
                  <a16:creationId xmlns:a16="http://schemas.microsoft.com/office/drawing/2014/main" xmlns="" id="{01783BC9-3520-CF4B-8317-11879BDA1E6B}"/>
                </a:ext>
              </a:extLst>
            </p:cNvPr>
            <p:cNvGrpSpPr>
              <a:grpSpLocks/>
            </p:cNvGrpSpPr>
            <p:nvPr/>
          </p:nvGrpSpPr>
          <p:grpSpPr bwMode="auto">
            <a:xfrm>
              <a:off x="3936" y="1824"/>
              <a:ext cx="720" cy="480"/>
              <a:chOff x="3936" y="1824"/>
              <a:chExt cx="720" cy="480"/>
            </a:xfrm>
          </p:grpSpPr>
          <p:sp>
            <p:nvSpPr>
              <p:cNvPr id="15" name="Line 13">
                <a:extLst>
                  <a:ext uri="{FF2B5EF4-FFF2-40B4-BE49-F238E27FC236}">
                    <a16:creationId xmlns:a16="http://schemas.microsoft.com/office/drawing/2014/main" xmlns="" id="{F1B23046-6024-B947-A616-D5A06494D51C}"/>
                  </a:ext>
                </a:extLst>
              </p:cNvPr>
              <p:cNvSpPr>
                <a:spLocks noChangeShapeType="1"/>
              </p:cNvSpPr>
              <p:nvPr/>
            </p:nvSpPr>
            <p:spPr bwMode="auto">
              <a:xfrm>
                <a:off x="3936" y="1824"/>
                <a:ext cx="0" cy="96"/>
              </a:xfrm>
              <a:prstGeom prst="line">
                <a:avLst/>
              </a:prstGeom>
              <a:noFill/>
              <a:ln w="317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4">
                <a:extLst>
                  <a:ext uri="{FF2B5EF4-FFF2-40B4-BE49-F238E27FC236}">
                    <a16:creationId xmlns:a16="http://schemas.microsoft.com/office/drawing/2014/main" xmlns="" id="{AEC934DF-C4B2-0B49-BBA9-6B1EACFAF0A3}"/>
                  </a:ext>
                </a:extLst>
              </p:cNvPr>
              <p:cNvSpPr>
                <a:spLocks noChangeShapeType="1"/>
              </p:cNvSpPr>
              <p:nvPr/>
            </p:nvSpPr>
            <p:spPr bwMode="auto">
              <a:xfrm flipH="1">
                <a:off x="3936" y="1920"/>
                <a:ext cx="720" cy="0"/>
              </a:xfrm>
              <a:prstGeom prst="line">
                <a:avLst/>
              </a:prstGeom>
              <a:noFill/>
              <a:ln w="317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5">
                <a:extLst>
                  <a:ext uri="{FF2B5EF4-FFF2-40B4-BE49-F238E27FC236}">
                    <a16:creationId xmlns:a16="http://schemas.microsoft.com/office/drawing/2014/main" xmlns="" id="{AADF8D76-8ECA-AF45-93F5-13ED85B651A7}"/>
                  </a:ext>
                </a:extLst>
              </p:cNvPr>
              <p:cNvSpPr>
                <a:spLocks noChangeShapeType="1"/>
              </p:cNvSpPr>
              <p:nvPr/>
            </p:nvSpPr>
            <p:spPr bwMode="auto">
              <a:xfrm>
                <a:off x="4656" y="1920"/>
                <a:ext cx="0" cy="384"/>
              </a:xfrm>
              <a:prstGeom prst="line">
                <a:avLst/>
              </a:prstGeom>
              <a:noFill/>
              <a:ln w="31750">
                <a:solidFill>
                  <a:srgbClr val="FF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905636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1+#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2"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1+#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2"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1+#ppt_w/2"/>
                                          </p:val>
                                        </p:tav>
                                        <p:tav tm="100000">
                                          <p:val>
                                            <p:strVal val="#ppt_x"/>
                                          </p:val>
                                        </p:tav>
                                      </p:tavLst>
                                    </p:anim>
                                    <p:anim calcmode="lin" valueType="num">
                                      <p:cBhvr additive="base">
                                        <p:cTn id="2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up)">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4" autoUpdateAnimBg="0"/>
      <p:bldP spid="9" grpId="0"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78EEB-943C-3041-A96C-C1719B134EC0}"/>
              </a:ext>
            </a:extLst>
          </p:cNvPr>
          <p:cNvSpPr>
            <a:spLocks noGrp="1"/>
          </p:cNvSpPr>
          <p:nvPr>
            <p:ph type="title"/>
          </p:nvPr>
        </p:nvSpPr>
        <p:spPr/>
        <p:txBody>
          <a:bodyPr/>
          <a:lstStyle/>
          <a:p>
            <a:r>
              <a:rPr lang="en-US" altLang="en-US" dirty="0"/>
              <a:t>Local Data</a:t>
            </a:r>
            <a:endParaRPr lang="en-US" dirty="0"/>
          </a:p>
        </p:txBody>
      </p:sp>
      <p:sp>
        <p:nvSpPr>
          <p:cNvPr id="3" name="Content Placeholder 2">
            <a:extLst>
              <a:ext uri="{FF2B5EF4-FFF2-40B4-BE49-F238E27FC236}">
                <a16:creationId xmlns:a16="http://schemas.microsoft.com/office/drawing/2014/main" xmlns="" id="{F2798904-862E-6C43-B01D-EE318C38875B}"/>
              </a:ext>
            </a:extLst>
          </p:cNvPr>
          <p:cNvSpPr>
            <a:spLocks noGrp="1"/>
          </p:cNvSpPr>
          <p:nvPr>
            <p:ph idx="1"/>
          </p:nvPr>
        </p:nvSpPr>
        <p:spPr/>
        <p:txBody>
          <a:bodyPr/>
          <a:lstStyle/>
          <a:p>
            <a:pPr>
              <a:spcBef>
                <a:spcPct val="75000"/>
              </a:spcBef>
            </a:pPr>
            <a:r>
              <a:rPr lang="en-US" altLang="en-US" dirty="0"/>
              <a:t>As we’ve seen, local variables can be declared inside a method</a:t>
            </a:r>
          </a:p>
          <a:p>
            <a:pPr>
              <a:spcBef>
                <a:spcPct val="75000"/>
              </a:spcBef>
            </a:pPr>
            <a:r>
              <a:rPr lang="en-US" altLang="en-US" dirty="0"/>
              <a:t>The formal parameters of a method create </a:t>
            </a:r>
            <a:r>
              <a:rPr lang="en-US" altLang="en-US" i="1" dirty="0"/>
              <a:t>automatic local variables</a:t>
            </a:r>
            <a:r>
              <a:rPr lang="en-US" altLang="en-US" dirty="0"/>
              <a:t> when the method is invoked</a:t>
            </a:r>
          </a:p>
          <a:p>
            <a:pPr>
              <a:spcBef>
                <a:spcPct val="75000"/>
              </a:spcBef>
            </a:pPr>
            <a:r>
              <a:rPr lang="en-US" altLang="en-US" dirty="0"/>
              <a:t>When the method finishes, all local variables are destroyed (including the formal parameters)</a:t>
            </a:r>
          </a:p>
          <a:p>
            <a:pPr>
              <a:spcBef>
                <a:spcPct val="75000"/>
              </a:spcBef>
            </a:pPr>
            <a:r>
              <a:rPr lang="en-US" altLang="en-US" dirty="0"/>
              <a:t>Keep in mind that instance variables, declared at the class level, exists as long as the object exists</a:t>
            </a:r>
            <a:endParaRPr lang="en-US" dirty="0"/>
          </a:p>
        </p:txBody>
      </p:sp>
      <p:sp>
        <p:nvSpPr>
          <p:cNvPr id="4" name="Slide Number Placeholder 3">
            <a:extLst>
              <a:ext uri="{FF2B5EF4-FFF2-40B4-BE49-F238E27FC236}">
                <a16:creationId xmlns:a16="http://schemas.microsoft.com/office/drawing/2014/main" xmlns="" id="{5038DF38-E45F-7C44-A8FF-2DD0C03B3ED0}"/>
              </a:ext>
            </a:extLst>
          </p:cNvPr>
          <p:cNvSpPr>
            <a:spLocks noGrp="1"/>
          </p:cNvSpPr>
          <p:nvPr>
            <p:ph type="sldNum" sz="quarter" idx="12"/>
          </p:nvPr>
        </p:nvSpPr>
        <p:spPr>
          <a:xfrm>
            <a:off x="5624623" y="6406969"/>
            <a:ext cx="435818" cy="365125"/>
          </a:xfrm>
        </p:spPr>
        <p:txBody>
          <a:bodyPr/>
          <a:lstStyle/>
          <a:p>
            <a:fld id="{B547E0D5-C779-4B48-9D09-DC37D8A4644B}" type="slidenum">
              <a:rPr lang="id-ID" smtClean="0"/>
              <a:pPr/>
              <a:t>133</a:t>
            </a:fld>
            <a:endParaRPr lang="id-ID" dirty="0"/>
          </a:p>
        </p:txBody>
      </p:sp>
    </p:spTree>
    <p:extLst>
      <p:ext uri="{BB962C8B-B14F-4D97-AF65-F5344CB8AC3E}">
        <p14:creationId xmlns:p14="http://schemas.microsoft.com/office/powerpoint/2010/main" val="211234962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6E272F-5243-0D4D-B904-589A2702F328}"/>
              </a:ext>
            </a:extLst>
          </p:cNvPr>
          <p:cNvSpPr>
            <a:spLocks noGrp="1"/>
          </p:cNvSpPr>
          <p:nvPr>
            <p:ph type="title"/>
          </p:nvPr>
        </p:nvSpPr>
        <p:spPr/>
        <p:txBody>
          <a:bodyPr/>
          <a:lstStyle/>
          <a:p>
            <a:r>
              <a:rPr lang="en-US" altLang="en-US" dirty="0"/>
              <a:t>Bank Account Example</a:t>
            </a:r>
            <a:endParaRPr lang="en-US" dirty="0"/>
          </a:p>
        </p:txBody>
      </p:sp>
      <p:sp>
        <p:nvSpPr>
          <p:cNvPr id="3" name="Content Placeholder 2">
            <a:extLst>
              <a:ext uri="{FF2B5EF4-FFF2-40B4-BE49-F238E27FC236}">
                <a16:creationId xmlns:a16="http://schemas.microsoft.com/office/drawing/2014/main" xmlns="" id="{C6094CEF-5AE1-A241-B48D-BDC8954CE3CF}"/>
              </a:ext>
            </a:extLst>
          </p:cNvPr>
          <p:cNvSpPr>
            <a:spLocks noGrp="1"/>
          </p:cNvSpPr>
          <p:nvPr>
            <p:ph idx="1"/>
          </p:nvPr>
        </p:nvSpPr>
        <p:spPr/>
        <p:txBody>
          <a:bodyPr/>
          <a:lstStyle/>
          <a:p>
            <a:pPr>
              <a:spcBef>
                <a:spcPct val="70000"/>
              </a:spcBef>
            </a:pPr>
            <a:r>
              <a:rPr lang="en-US" altLang="en-US" dirty="0"/>
              <a:t>Let’s look at another example that demonstrates the implementation details of classes and methods</a:t>
            </a:r>
          </a:p>
          <a:p>
            <a:pPr>
              <a:spcBef>
                <a:spcPct val="70000"/>
              </a:spcBef>
            </a:pPr>
            <a:r>
              <a:rPr lang="en-US" altLang="en-US" dirty="0"/>
              <a:t>We’ll represent a bank account by a class named </a:t>
            </a:r>
            <a:r>
              <a:rPr lang="en-US" altLang="en-US" dirty="0">
                <a:latin typeface="Courier New" panose="02070309020205020404" pitchFamily="49" charset="0"/>
              </a:rPr>
              <a:t>Account</a:t>
            </a:r>
            <a:endParaRPr lang="en-US" altLang="en-US" dirty="0"/>
          </a:p>
          <a:p>
            <a:pPr>
              <a:spcBef>
                <a:spcPct val="70000"/>
              </a:spcBef>
            </a:pPr>
            <a:r>
              <a:rPr lang="en-US" altLang="en-US" dirty="0"/>
              <a:t>It’s state can include the account number, the current balance, and the name of the owner</a:t>
            </a:r>
          </a:p>
          <a:p>
            <a:pPr>
              <a:spcBef>
                <a:spcPct val="70000"/>
              </a:spcBef>
            </a:pPr>
            <a:r>
              <a:rPr lang="en-US" altLang="en-US" dirty="0"/>
              <a:t>An account’s behaviors (or services) include deposits and withdrawals, and adding interest</a:t>
            </a:r>
            <a:endParaRPr lang="en-US" dirty="0"/>
          </a:p>
        </p:txBody>
      </p:sp>
      <p:sp>
        <p:nvSpPr>
          <p:cNvPr id="4" name="Slide Number Placeholder 3">
            <a:extLst>
              <a:ext uri="{FF2B5EF4-FFF2-40B4-BE49-F238E27FC236}">
                <a16:creationId xmlns:a16="http://schemas.microsoft.com/office/drawing/2014/main" xmlns="" id="{A351FF40-3FE7-D245-86DD-5EA74E989F75}"/>
              </a:ext>
            </a:extLst>
          </p:cNvPr>
          <p:cNvSpPr>
            <a:spLocks noGrp="1"/>
          </p:cNvSpPr>
          <p:nvPr>
            <p:ph type="sldNum" sz="quarter" idx="12"/>
          </p:nvPr>
        </p:nvSpPr>
        <p:spPr>
          <a:xfrm>
            <a:off x="5635256" y="6406969"/>
            <a:ext cx="425185" cy="365125"/>
          </a:xfrm>
        </p:spPr>
        <p:txBody>
          <a:bodyPr/>
          <a:lstStyle/>
          <a:p>
            <a:fld id="{B547E0D5-C779-4B48-9D09-DC37D8A4644B}" type="slidenum">
              <a:rPr lang="id-ID" smtClean="0"/>
              <a:pPr/>
              <a:t>134</a:t>
            </a:fld>
            <a:endParaRPr lang="id-ID" dirty="0"/>
          </a:p>
        </p:txBody>
      </p:sp>
    </p:spTree>
    <p:extLst>
      <p:ext uri="{BB962C8B-B14F-4D97-AF65-F5344CB8AC3E}">
        <p14:creationId xmlns:p14="http://schemas.microsoft.com/office/powerpoint/2010/main" val="334920464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1B5590-FE45-5E4A-AF15-04AAA4C832DD}"/>
              </a:ext>
            </a:extLst>
          </p:cNvPr>
          <p:cNvSpPr>
            <a:spLocks noGrp="1"/>
          </p:cNvSpPr>
          <p:nvPr>
            <p:ph type="title"/>
          </p:nvPr>
        </p:nvSpPr>
        <p:spPr/>
        <p:txBody>
          <a:bodyPr/>
          <a:lstStyle/>
          <a:p>
            <a:r>
              <a:rPr lang="en-US" altLang="en-US" dirty="0"/>
              <a:t>Driver Programs</a:t>
            </a:r>
            <a:endParaRPr lang="en-US" dirty="0"/>
          </a:p>
        </p:txBody>
      </p:sp>
      <p:sp>
        <p:nvSpPr>
          <p:cNvPr id="3" name="Content Placeholder 2">
            <a:extLst>
              <a:ext uri="{FF2B5EF4-FFF2-40B4-BE49-F238E27FC236}">
                <a16:creationId xmlns:a16="http://schemas.microsoft.com/office/drawing/2014/main" xmlns="" id="{F321C8BF-026D-9B41-9A67-B154DA4E551C}"/>
              </a:ext>
            </a:extLst>
          </p:cNvPr>
          <p:cNvSpPr>
            <a:spLocks noGrp="1"/>
          </p:cNvSpPr>
          <p:nvPr>
            <p:ph idx="1"/>
          </p:nvPr>
        </p:nvSpPr>
        <p:spPr/>
        <p:txBody>
          <a:bodyPr/>
          <a:lstStyle/>
          <a:p>
            <a:pPr>
              <a:spcBef>
                <a:spcPct val="75000"/>
              </a:spcBef>
            </a:pPr>
            <a:r>
              <a:rPr lang="en-US" altLang="en-US" dirty="0"/>
              <a:t>A </a:t>
            </a:r>
            <a:r>
              <a:rPr lang="en-US" altLang="en-US" i="1" dirty="0"/>
              <a:t>driver program </a:t>
            </a:r>
            <a:r>
              <a:rPr lang="en-US" altLang="en-US" dirty="0"/>
              <a:t>drives the use of other, more interesting parts of a program</a:t>
            </a:r>
          </a:p>
          <a:p>
            <a:pPr>
              <a:spcBef>
                <a:spcPct val="75000"/>
              </a:spcBef>
            </a:pPr>
            <a:r>
              <a:rPr lang="en-US" altLang="en-US" dirty="0"/>
              <a:t>Driver programs are often used to test other parts of the software</a:t>
            </a:r>
          </a:p>
          <a:p>
            <a:pPr>
              <a:spcBef>
                <a:spcPct val="75000"/>
              </a:spcBef>
            </a:pPr>
            <a:r>
              <a:rPr lang="en-US" altLang="en-US" dirty="0"/>
              <a:t>The </a:t>
            </a:r>
            <a:r>
              <a:rPr lang="en-US" altLang="en-US" dirty="0">
                <a:latin typeface="Courier New" panose="02070309020205020404" pitchFamily="49" charset="0"/>
              </a:rPr>
              <a:t>Transactions</a:t>
            </a:r>
            <a:r>
              <a:rPr lang="en-US" altLang="en-US" dirty="0"/>
              <a:t> class contains a </a:t>
            </a:r>
            <a:r>
              <a:rPr lang="en-US" altLang="en-US" dirty="0">
                <a:latin typeface="Courier New" panose="02070309020205020404" pitchFamily="49" charset="0"/>
              </a:rPr>
              <a:t>main</a:t>
            </a:r>
            <a:r>
              <a:rPr lang="en-US" altLang="en-US" dirty="0"/>
              <a:t> method that drives the use of the </a:t>
            </a:r>
            <a:r>
              <a:rPr lang="en-US" altLang="en-US" dirty="0">
                <a:latin typeface="Courier New" panose="02070309020205020404" pitchFamily="49" charset="0"/>
              </a:rPr>
              <a:t>Account</a:t>
            </a:r>
            <a:r>
              <a:rPr lang="en-US" altLang="en-US" dirty="0"/>
              <a:t> class, exercising its services</a:t>
            </a:r>
          </a:p>
          <a:p>
            <a:pPr>
              <a:spcBef>
                <a:spcPct val="75000"/>
              </a:spcBef>
            </a:pPr>
            <a:r>
              <a:rPr lang="en-US" altLang="en-US" dirty="0"/>
              <a:t>See </a:t>
            </a:r>
            <a:r>
              <a:rPr lang="en-US" altLang="en-US" dirty="0">
                <a:hlinkClick r:id="rId2" action="ppaction://hlinkfile"/>
              </a:rPr>
              <a:t>Transactions.java</a:t>
            </a:r>
            <a:endParaRPr lang="en-US" altLang="en-US" dirty="0"/>
          </a:p>
          <a:p>
            <a:r>
              <a:rPr lang="en-US" altLang="en-US" dirty="0"/>
              <a:t>See </a:t>
            </a:r>
            <a:r>
              <a:rPr lang="en-US" altLang="en-US" dirty="0">
                <a:hlinkClick r:id="rId3" action="ppaction://hlinkfile"/>
              </a:rPr>
              <a:t>Account.java</a:t>
            </a:r>
            <a:endParaRPr lang="en-US" dirty="0"/>
          </a:p>
        </p:txBody>
      </p:sp>
      <p:sp>
        <p:nvSpPr>
          <p:cNvPr id="4" name="Slide Number Placeholder 3">
            <a:extLst>
              <a:ext uri="{FF2B5EF4-FFF2-40B4-BE49-F238E27FC236}">
                <a16:creationId xmlns:a16="http://schemas.microsoft.com/office/drawing/2014/main" xmlns="" id="{24DB9BEA-A538-1B4E-BD42-FACFA8960F6F}"/>
              </a:ext>
            </a:extLst>
          </p:cNvPr>
          <p:cNvSpPr>
            <a:spLocks noGrp="1"/>
          </p:cNvSpPr>
          <p:nvPr>
            <p:ph type="sldNum" sz="quarter" idx="12"/>
          </p:nvPr>
        </p:nvSpPr>
        <p:spPr>
          <a:xfrm>
            <a:off x="5603358" y="6406969"/>
            <a:ext cx="457083" cy="365125"/>
          </a:xfrm>
        </p:spPr>
        <p:txBody>
          <a:bodyPr/>
          <a:lstStyle/>
          <a:p>
            <a:fld id="{B547E0D5-C779-4B48-9D09-DC37D8A4644B}" type="slidenum">
              <a:rPr lang="id-ID" smtClean="0"/>
              <a:pPr/>
              <a:t>135</a:t>
            </a:fld>
            <a:endParaRPr lang="id-ID" dirty="0"/>
          </a:p>
        </p:txBody>
      </p:sp>
    </p:spTree>
    <p:extLst>
      <p:ext uri="{BB962C8B-B14F-4D97-AF65-F5344CB8AC3E}">
        <p14:creationId xmlns:p14="http://schemas.microsoft.com/office/powerpoint/2010/main" val="56570549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02CB21-F9C1-CB44-9090-7C7D940795A6}"/>
              </a:ext>
            </a:extLst>
          </p:cNvPr>
          <p:cNvSpPr>
            <a:spLocks noGrp="1"/>
          </p:cNvSpPr>
          <p:nvPr>
            <p:ph type="title"/>
          </p:nvPr>
        </p:nvSpPr>
        <p:spPr/>
        <p:txBody>
          <a:bodyPr/>
          <a:lstStyle/>
          <a:p>
            <a:r>
              <a:rPr lang="en-US" altLang="en-US" dirty="0" err="1"/>
              <a:t>Transactions.java</a:t>
            </a:r>
            <a:endParaRPr lang="en-US" dirty="0"/>
          </a:p>
        </p:txBody>
      </p:sp>
      <p:sp>
        <p:nvSpPr>
          <p:cNvPr id="3" name="Content Placeholder 2">
            <a:extLst>
              <a:ext uri="{FF2B5EF4-FFF2-40B4-BE49-F238E27FC236}">
                <a16:creationId xmlns:a16="http://schemas.microsoft.com/office/drawing/2014/main" xmlns="" id="{9649EC3B-C6BF-7A4B-9C05-0DAE20B33984}"/>
              </a:ext>
            </a:extLst>
          </p:cNvPr>
          <p:cNvSpPr>
            <a:spLocks noGrp="1"/>
          </p:cNvSpPr>
          <p:nvPr>
            <p:ph idx="1"/>
          </p:nvPr>
        </p:nvSpPr>
        <p:spPr/>
        <p:txBody>
          <a:bodyPr>
            <a:normAutofit fontScale="25000" lnSpcReduction="20000"/>
          </a:bodyPr>
          <a:lstStyle/>
          <a:p>
            <a:pPr>
              <a:lnSpc>
                <a:spcPct val="80000"/>
              </a:lnSpc>
              <a:buFontTx/>
              <a:buNone/>
            </a:pPr>
            <a:r>
              <a:rPr lang="en-US" altLang="en-US" dirty="0">
                <a:solidFill>
                  <a:srgbClr val="800080"/>
                </a:solidFill>
                <a:latin typeface="Courier New" panose="02070309020205020404" pitchFamily="49" charset="0"/>
              </a:rPr>
              <a:t>public class</a:t>
            </a:r>
            <a:r>
              <a:rPr lang="en-US" altLang="en-US" dirty="0">
                <a:latin typeface="Courier New" panose="02070309020205020404" pitchFamily="49" charset="0"/>
              </a:rPr>
              <a:t> Transactions</a:t>
            </a:r>
          </a:p>
          <a:p>
            <a:pPr>
              <a:lnSpc>
                <a:spcPct val="80000"/>
              </a:lnSpc>
              <a:buFontTx/>
              <a:buNone/>
            </a:pPr>
            <a:r>
              <a:rPr lang="en-US" altLang="en-US" dirty="0">
                <a:latin typeface="Courier New" panose="02070309020205020404" pitchFamily="49" charset="0"/>
              </a:rPr>
              <a:t>{</a:t>
            </a:r>
          </a:p>
          <a:p>
            <a:pPr>
              <a:lnSpc>
                <a:spcPct val="80000"/>
              </a:lnSpc>
              <a:buFontTx/>
              <a:buNone/>
            </a:pPr>
            <a:r>
              <a:rPr lang="en-US" altLang="en-US" dirty="0">
                <a:latin typeface="Courier New" panose="02070309020205020404" pitchFamily="49" charset="0"/>
              </a:rPr>
              <a:t>   </a:t>
            </a:r>
            <a:r>
              <a:rPr lang="en-US" altLang="en-US" dirty="0">
                <a:solidFill>
                  <a:schemeClr val="accent2"/>
                </a:solidFill>
                <a:latin typeface="Courier New" panose="02070309020205020404" pitchFamily="49" charset="0"/>
              </a:rPr>
              <a:t>//----------------------------------------------------------</a:t>
            </a:r>
          </a:p>
          <a:p>
            <a:pPr>
              <a:lnSpc>
                <a:spcPct val="80000"/>
              </a:lnSpc>
              <a:buFontTx/>
              <a:buNone/>
            </a:pPr>
            <a:r>
              <a:rPr lang="en-US" altLang="en-US" dirty="0">
                <a:solidFill>
                  <a:schemeClr val="accent2"/>
                </a:solidFill>
                <a:latin typeface="Courier New" panose="02070309020205020404" pitchFamily="49" charset="0"/>
              </a:rPr>
              <a:t>   //  Creates some bank accounts and requests various</a:t>
            </a:r>
          </a:p>
          <a:p>
            <a:pPr>
              <a:lnSpc>
                <a:spcPct val="80000"/>
              </a:lnSpc>
              <a:buFontTx/>
              <a:buNone/>
            </a:pPr>
            <a:r>
              <a:rPr lang="en-US" altLang="en-US" dirty="0">
                <a:solidFill>
                  <a:schemeClr val="accent2"/>
                </a:solidFill>
                <a:latin typeface="Courier New" panose="02070309020205020404" pitchFamily="49" charset="0"/>
              </a:rPr>
              <a:t>   //  services.</a:t>
            </a:r>
          </a:p>
          <a:p>
            <a:pPr>
              <a:lnSpc>
                <a:spcPct val="80000"/>
              </a:lnSpc>
              <a:buFontTx/>
              <a:buNone/>
            </a:pPr>
            <a:r>
              <a:rPr lang="en-US" altLang="en-US" dirty="0">
                <a:solidFill>
                  <a:schemeClr val="accent2"/>
                </a:solidFill>
                <a:latin typeface="Courier New" panose="02070309020205020404" pitchFamily="49" charset="0"/>
              </a:rPr>
              <a:t>   //----------------------------------------------------------</a:t>
            </a:r>
          </a:p>
          <a:p>
            <a:pPr>
              <a:lnSpc>
                <a:spcPct val="80000"/>
              </a:lnSpc>
              <a:buFontTx/>
              <a:buNone/>
            </a:pPr>
            <a:r>
              <a:rPr lang="en-US" altLang="en-US" dirty="0">
                <a:latin typeface="Courier New" panose="02070309020205020404" pitchFamily="49" charset="0"/>
              </a:rPr>
              <a:t>   </a:t>
            </a:r>
            <a:r>
              <a:rPr lang="en-US" altLang="en-US" dirty="0">
                <a:solidFill>
                  <a:srgbClr val="800080"/>
                </a:solidFill>
                <a:latin typeface="Courier New" panose="02070309020205020404" pitchFamily="49" charset="0"/>
              </a:rPr>
              <a:t>public static void</a:t>
            </a:r>
            <a:r>
              <a:rPr lang="en-US" altLang="en-US" dirty="0">
                <a:latin typeface="Courier New" panose="02070309020205020404" pitchFamily="49" charset="0"/>
              </a:rPr>
              <a:t> main (String[] </a:t>
            </a:r>
            <a:r>
              <a:rPr lang="en-US" altLang="en-US" dirty="0" err="1">
                <a:latin typeface="Courier New" panose="02070309020205020404" pitchFamily="49" charset="0"/>
              </a:rPr>
              <a:t>args</a:t>
            </a:r>
            <a:r>
              <a:rPr lang="en-US" altLang="en-US" dirty="0">
                <a:latin typeface="Courier New" panose="02070309020205020404" pitchFamily="49" charset="0"/>
              </a:rPr>
              <a:t>)</a:t>
            </a:r>
          </a:p>
          <a:p>
            <a:pPr>
              <a:lnSpc>
                <a:spcPct val="80000"/>
              </a:lnSpc>
              <a:buFontTx/>
              <a:buNone/>
            </a:pPr>
            <a:r>
              <a:rPr lang="en-US" altLang="en-US" dirty="0">
                <a:latin typeface="Courier New" panose="02070309020205020404" pitchFamily="49" charset="0"/>
              </a:rPr>
              <a:t>   {</a:t>
            </a:r>
          </a:p>
          <a:p>
            <a:pPr>
              <a:lnSpc>
                <a:spcPct val="80000"/>
              </a:lnSpc>
              <a:buFontTx/>
              <a:buNone/>
            </a:pPr>
            <a:r>
              <a:rPr lang="en-US" altLang="en-US" dirty="0">
                <a:latin typeface="Courier New" panose="02070309020205020404" pitchFamily="49" charset="0"/>
              </a:rPr>
              <a:t>      Account acct1 = </a:t>
            </a:r>
            <a:r>
              <a:rPr lang="en-US" altLang="en-US" dirty="0">
                <a:solidFill>
                  <a:srgbClr val="800080"/>
                </a:solidFill>
                <a:latin typeface="Courier New" panose="02070309020205020404" pitchFamily="49" charset="0"/>
              </a:rPr>
              <a:t>new</a:t>
            </a:r>
            <a:r>
              <a:rPr lang="en-US" altLang="en-US" dirty="0">
                <a:latin typeface="Courier New" panose="02070309020205020404" pitchFamily="49" charset="0"/>
              </a:rPr>
              <a:t> Account (</a:t>
            </a:r>
            <a:r>
              <a:rPr lang="en-US" altLang="en-US" dirty="0">
                <a:solidFill>
                  <a:srgbClr val="009900"/>
                </a:solidFill>
                <a:latin typeface="Courier New" panose="02070309020205020404" pitchFamily="49" charset="0"/>
              </a:rPr>
              <a:t>"Ted Murphy"</a:t>
            </a:r>
            <a:r>
              <a:rPr lang="en-US" altLang="en-US" dirty="0">
                <a:latin typeface="Courier New" panose="02070309020205020404" pitchFamily="49" charset="0"/>
              </a:rPr>
              <a:t>, 72354, 102.56);</a:t>
            </a:r>
          </a:p>
          <a:p>
            <a:pPr>
              <a:lnSpc>
                <a:spcPct val="80000"/>
              </a:lnSpc>
              <a:buFontTx/>
              <a:buNone/>
            </a:pPr>
            <a:r>
              <a:rPr lang="en-US" altLang="en-US" dirty="0">
                <a:latin typeface="Courier New" panose="02070309020205020404" pitchFamily="49" charset="0"/>
              </a:rPr>
              <a:t>      Account acct2 = </a:t>
            </a:r>
            <a:r>
              <a:rPr lang="en-US" altLang="en-US" dirty="0">
                <a:solidFill>
                  <a:srgbClr val="800080"/>
                </a:solidFill>
                <a:latin typeface="Courier New" panose="02070309020205020404" pitchFamily="49" charset="0"/>
              </a:rPr>
              <a:t>new</a:t>
            </a:r>
            <a:r>
              <a:rPr lang="en-US" altLang="en-US" dirty="0">
                <a:latin typeface="Courier New" panose="02070309020205020404" pitchFamily="49" charset="0"/>
              </a:rPr>
              <a:t> Account (</a:t>
            </a:r>
            <a:r>
              <a:rPr lang="en-US" altLang="en-US" dirty="0">
                <a:solidFill>
                  <a:srgbClr val="009900"/>
                </a:solidFill>
                <a:latin typeface="Courier New" panose="02070309020205020404" pitchFamily="49" charset="0"/>
              </a:rPr>
              <a:t>"Jane Smith"</a:t>
            </a:r>
            <a:r>
              <a:rPr lang="en-US" altLang="en-US" dirty="0">
                <a:latin typeface="Courier New" panose="02070309020205020404" pitchFamily="49" charset="0"/>
              </a:rPr>
              <a:t>, 69713, 40.00);</a:t>
            </a:r>
          </a:p>
          <a:p>
            <a:pPr>
              <a:lnSpc>
                <a:spcPct val="80000"/>
              </a:lnSpc>
              <a:buFontTx/>
              <a:buNone/>
            </a:pPr>
            <a:r>
              <a:rPr lang="en-US" altLang="en-US" dirty="0">
                <a:latin typeface="Courier New" panose="02070309020205020404" pitchFamily="49" charset="0"/>
              </a:rPr>
              <a:t>      Account acct3 = </a:t>
            </a:r>
            <a:r>
              <a:rPr lang="en-US" altLang="en-US" dirty="0">
                <a:solidFill>
                  <a:srgbClr val="800080"/>
                </a:solidFill>
                <a:latin typeface="Courier New" panose="02070309020205020404" pitchFamily="49" charset="0"/>
              </a:rPr>
              <a:t>new</a:t>
            </a:r>
            <a:r>
              <a:rPr lang="en-US" altLang="en-US" dirty="0">
                <a:latin typeface="Courier New" panose="02070309020205020404" pitchFamily="49" charset="0"/>
              </a:rPr>
              <a:t> Account (</a:t>
            </a:r>
            <a:r>
              <a:rPr lang="en-US" altLang="en-US" dirty="0">
                <a:solidFill>
                  <a:srgbClr val="009900"/>
                </a:solidFill>
                <a:latin typeface="Courier New" panose="02070309020205020404" pitchFamily="49" charset="0"/>
              </a:rPr>
              <a:t>"Edward </a:t>
            </a:r>
            <a:r>
              <a:rPr lang="en-US" altLang="en-US" dirty="0" err="1">
                <a:solidFill>
                  <a:srgbClr val="009900"/>
                </a:solidFill>
                <a:latin typeface="Courier New" panose="02070309020205020404" pitchFamily="49" charset="0"/>
              </a:rPr>
              <a:t>Demsey</a:t>
            </a:r>
            <a:r>
              <a:rPr lang="en-US" altLang="en-US" dirty="0">
                <a:solidFill>
                  <a:srgbClr val="009900"/>
                </a:solidFill>
                <a:latin typeface="Courier New" panose="02070309020205020404" pitchFamily="49" charset="0"/>
              </a:rPr>
              <a:t>"</a:t>
            </a:r>
            <a:r>
              <a:rPr lang="en-US" altLang="en-US" dirty="0">
                <a:latin typeface="Courier New" panose="02070309020205020404" pitchFamily="49" charset="0"/>
              </a:rPr>
              <a:t>, 93757, 759.32);</a:t>
            </a:r>
          </a:p>
          <a:p>
            <a:pPr>
              <a:lnSpc>
                <a:spcPct val="80000"/>
              </a:lnSpc>
              <a:buFontTx/>
              <a:buNone/>
            </a:pPr>
            <a:r>
              <a:rPr lang="en-US" altLang="en-US" dirty="0">
                <a:latin typeface="Courier New" panose="02070309020205020404" pitchFamily="49" charset="0"/>
              </a:rPr>
              <a:t>      acct1.deposit (25.85);</a:t>
            </a:r>
          </a:p>
          <a:p>
            <a:pPr>
              <a:lnSpc>
                <a:spcPct val="80000"/>
              </a:lnSpc>
              <a:buFontTx/>
              <a:buNone/>
            </a:pPr>
            <a:endParaRPr lang="en-US" altLang="en-US" dirty="0">
              <a:latin typeface="Courier New" panose="02070309020205020404" pitchFamily="49" charset="0"/>
            </a:endParaRPr>
          </a:p>
          <a:p>
            <a:pPr>
              <a:lnSpc>
                <a:spcPct val="80000"/>
              </a:lnSpc>
              <a:buFontTx/>
              <a:buNone/>
            </a:pPr>
            <a:r>
              <a:rPr lang="en-US" altLang="en-US" dirty="0">
                <a:latin typeface="Courier New" panose="02070309020205020404" pitchFamily="49" charset="0"/>
              </a:rPr>
              <a:t>      double </a:t>
            </a:r>
            <a:r>
              <a:rPr lang="en-US" altLang="en-US" dirty="0" err="1">
                <a:latin typeface="Courier New" panose="02070309020205020404" pitchFamily="49" charset="0"/>
              </a:rPr>
              <a:t>smithBalance</a:t>
            </a:r>
            <a:r>
              <a:rPr lang="en-US" altLang="en-US" dirty="0">
                <a:latin typeface="Courier New" panose="02070309020205020404" pitchFamily="49" charset="0"/>
              </a:rPr>
              <a:t> = acct2.deposit (500.00);</a:t>
            </a:r>
          </a:p>
          <a:p>
            <a:pPr>
              <a:lnSpc>
                <a:spcPct val="80000"/>
              </a:lnSpc>
              <a:buFontTx/>
              <a:buNone/>
            </a:pPr>
            <a:r>
              <a:rPr lang="en-US" altLang="en-US" dirty="0">
                <a:latin typeface="Courier New" panose="02070309020205020404" pitchFamily="49" charset="0"/>
              </a:rPr>
              <a:t>      </a:t>
            </a:r>
            <a:r>
              <a:rPr lang="en-US" altLang="en-US" dirty="0" err="1">
                <a:latin typeface="Courier New" panose="02070309020205020404" pitchFamily="49" charset="0"/>
              </a:rPr>
              <a:t>System.out.println</a:t>
            </a:r>
            <a:r>
              <a:rPr lang="en-US" altLang="en-US" dirty="0">
                <a:latin typeface="Courier New" panose="02070309020205020404" pitchFamily="49" charset="0"/>
              </a:rPr>
              <a:t> (</a:t>
            </a:r>
            <a:r>
              <a:rPr lang="en-US" altLang="en-US" dirty="0">
                <a:solidFill>
                  <a:srgbClr val="009900"/>
                </a:solidFill>
                <a:latin typeface="Courier New" panose="02070309020205020404" pitchFamily="49" charset="0"/>
              </a:rPr>
              <a:t>"Smith balance after deposit: "</a:t>
            </a:r>
            <a:r>
              <a:rPr lang="en-US" altLang="en-US" dirty="0">
                <a:latin typeface="Courier New" panose="02070309020205020404" pitchFamily="49" charset="0"/>
              </a:rPr>
              <a:t> +</a:t>
            </a:r>
            <a:r>
              <a:rPr lang="en-US" altLang="en-US" dirty="0" err="1">
                <a:latin typeface="Courier New" panose="02070309020205020404" pitchFamily="49" charset="0"/>
              </a:rPr>
              <a:t>smithBalance</a:t>
            </a:r>
            <a:r>
              <a:rPr lang="en-US" altLang="en-US" dirty="0">
                <a:latin typeface="Courier New" panose="02070309020205020404" pitchFamily="49" charset="0"/>
              </a:rPr>
              <a:t>);</a:t>
            </a:r>
          </a:p>
          <a:p>
            <a:pPr>
              <a:lnSpc>
                <a:spcPct val="80000"/>
              </a:lnSpc>
              <a:buFontTx/>
              <a:buNone/>
            </a:pPr>
            <a:endParaRPr lang="en-US" altLang="en-US" dirty="0">
              <a:latin typeface="Courier New" panose="02070309020205020404" pitchFamily="49" charset="0"/>
            </a:endParaRPr>
          </a:p>
          <a:p>
            <a:pPr>
              <a:lnSpc>
                <a:spcPct val="80000"/>
              </a:lnSpc>
              <a:buFontTx/>
              <a:buNone/>
            </a:pPr>
            <a:r>
              <a:rPr lang="en-US" altLang="en-US" dirty="0">
                <a:latin typeface="Courier New" panose="02070309020205020404" pitchFamily="49" charset="0"/>
              </a:rPr>
              <a:t>      </a:t>
            </a:r>
            <a:r>
              <a:rPr lang="en-US" altLang="en-US" dirty="0" err="1">
                <a:latin typeface="Courier New" panose="02070309020205020404" pitchFamily="49" charset="0"/>
              </a:rPr>
              <a:t>System.out.println</a:t>
            </a:r>
            <a:r>
              <a:rPr lang="en-US" altLang="en-US" dirty="0">
                <a:latin typeface="Courier New" panose="02070309020205020404" pitchFamily="49" charset="0"/>
              </a:rPr>
              <a:t> (</a:t>
            </a:r>
            <a:r>
              <a:rPr lang="en-US" altLang="en-US" dirty="0">
                <a:solidFill>
                  <a:srgbClr val="009900"/>
                </a:solidFill>
                <a:latin typeface="Courier New" panose="02070309020205020404" pitchFamily="49" charset="0"/>
              </a:rPr>
              <a:t>"Smith balance after withdrawal: "</a:t>
            </a:r>
            <a:r>
              <a:rPr lang="en-US" altLang="en-US" dirty="0">
                <a:latin typeface="Courier New" panose="02070309020205020404" pitchFamily="49" charset="0"/>
              </a:rPr>
              <a:t> + acct2.withdraw (430.75, 1.50));</a:t>
            </a:r>
          </a:p>
          <a:p>
            <a:pPr>
              <a:lnSpc>
                <a:spcPct val="80000"/>
              </a:lnSpc>
              <a:buFontTx/>
              <a:buNone/>
            </a:pPr>
            <a:endParaRPr lang="en-US" altLang="en-US" dirty="0">
              <a:latin typeface="Courier New" panose="02070309020205020404" pitchFamily="49" charset="0"/>
            </a:endParaRPr>
          </a:p>
          <a:p>
            <a:pPr>
              <a:lnSpc>
                <a:spcPct val="80000"/>
              </a:lnSpc>
              <a:buFontTx/>
              <a:buNone/>
            </a:pPr>
            <a:r>
              <a:rPr lang="en-US" altLang="en-US" dirty="0">
                <a:latin typeface="Courier New" panose="02070309020205020404" pitchFamily="49" charset="0"/>
              </a:rPr>
              <a:t>      acct1.addInterest();</a:t>
            </a:r>
          </a:p>
          <a:p>
            <a:pPr>
              <a:lnSpc>
                <a:spcPct val="80000"/>
              </a:lnSpc>
              <a:buFontTx/>
              <a:buNone/>
            </a:pPr>
            <a:r>
              <a:rPr lang="en-US" altLang="en-US" dirty="0">
                <a:latin typeface="Courier New" panose="02070309020205020404" pitchFamily="49" charset="0"/>
              </a:rPr>
              <a:t>      acct2.addInterest();</a:t>
            </a:r>
          </a:p>
          <a:p>
            <a:pPr>
              <a:lnSpc>
                <a:spcPct val="80000"/>
              </a:lnSpc>
              <a:buFontTx/>
              <a:buNone/>
            </a:pPr>
            <a:r>
              <a:rPr lang="en-US" altLang="en-US" dirty="0">
                <a:latin typeface="Courier New" panose="02070309020205020404" pitchFamily="49" charset="0"/>
              </a:rPr>
              <a:t>      acct3.addInterest();</a:t>
            </a:r>
          </a:p>
          <a:p>
            <a:pPr>
              <a:lnSpc>
                <a:spcPct val="80000"/>
              </a:lnSpc>
              <a:buFontTx/>
              <a:buNone/>
            </a:pPr>
            <a:endParaRPr lang="en-US" altLang="en-US" dirty="0">
              <a:latin typeface="Courier New" panose="02070309020205020404" pitchFamily="49" charset="0"/>
            </a:endParaRPr>
          </a:p>
          <a:p>
            <a:pPr>
              <a:lnSpc>
                <a:spcPct val="80000"/>
              </a:lnSpc>
              <a:buFontTx/>
              <a:buNone/>
            </a:pPr>
            <a:r>
              <a:rPr lang="en-US" altLang="en-US" dirty="0">
                <a:latin typeface="Courier New" panose="02070309020205020404" pitchFamily="49" charset="0"/>
              </a:rPr>
              <a:t>      </a:t>
            </a:r>
            <a:r>
              <a:rPr lang="en-US" altLang="en-US" dirty="0" err="1">
                <a:latin typeface="Courier New" panose="02070309020205020404" pitchFamily="49" charset="0"/>
              </a:rPr>
              <a:t>System.out.println</a:t>
            </a:r>
            <a:r>
              <a:rPr lang="en-US" altLang="en-US" dirty="0">
                <a:latin typeface="Courier New" panose="02070309020205020404" pitchFamily="49" charset="0"/>
              </a:rPr>
              <a:t> ();</a:t>
            </a:r>
          </a:p>
          <a:p>
            <a:pPr>
              <a:lnSpc>
                <a:spcPct val="80000"/>
              </a:lnSpc>
              <a:buFontTx/>
              <a:buNone/>
            </a:pPr>
            <a:r>
              <a:rPr lang="en-US" altLang="en-US" dirty="0">
                <a:latin typeface="Courier New" panose="02070309020205020404" pitchFamily="49" charset="0"/>
              </a:rPr>
              <a:t>      </a:t>
            </a:r>
            <a:r>
              <a:rPr lang="en-US" altLang="en-US" dirty="0" err="1">
                <a:latin typeface="Courier New" panose="02070309020205020404" pitchFamily="49" charset="0"/>
              </a:rPr>
              <a:t>System.out.println</a:t>
            </a:r>
            <a:r>
              <a:rPr lang="en-US" altLang="en-US" dirty="0">
                <a:latin typeface="Courier New" panose="02070309020205020404" pitchFamily="49" charset="0"/>
              </a:rPr>
              <a:t> (acct1);</a:t>
            </a:r>
          </a:p>
          <a:p>
            <a:pPr>
              <a:lnSpc>
                <a:spcPct val="80000"/>
              </a:lnSpc>
              <a:buFontTx/>
              <a:buNone/>
            </a:pPr>
            <a:r>
              <a:rPr lang="en-US" altLang="en-US" dirty="0">
                <a:latin typeface="Courier New" panose="02070309020205020404" pitchFamily="49" charset="0"/>
              </a:rPr>
              <a:t>      </a:t>
            </a:r>
            <a:r>
              <a:rPr lang="en-US" altLang="en-US" dirty="0" err="1">
                <a:latin typeface="Courier New" panose="02070309020205020404" pitchFamily="49" charset="0"/>
              </a:rPr>
              <a:t>System.out.println</a:t>
            </a:r>
            <a:r>
              <a:rPr lang="en-US" altLang="en-US" dirty="0">
                <a:latin typeface="Courier New" panose="02070309020205020404" pitchFamily="49" charset="0"/>
              </a:rPr>
              <a:t> (acct2);</a:t>
            </a:r>
          </a:p>
          <a:p>
            <a:pPr>
              <a:lnSpc>
                <a:spcPct val="80000"/>
              </a:lnSpc>
              <a:buFontTx/>
              <a:buNone/>
            </a:pPr>
            <a:r>
              <a:rPr lang="en-US" altLang="en-US" dirty="0">
                <a:latin typeface="Courier New" panose="02070309020205020404" pitchFamily="49" charset="0"/>
              </a:rPr>
              <a:t>      </a:t>
            </a:r>
            <a:r>
              <a:rPr lang="en-US" altLang="en-US" dirty="0" err="1">
                <a:latin typeface="Courier New" panose="02070309020205020404" pitchFamily="49" charset="0"/>
              </a:rPr>
              <a:t>System.out.println</a:t>
            </a:r>
            <a:r>
              <a:rPr lang="en-US" altLang="en-US" dirty="0">
                <a:latin typeface="Courier New" panose="02070309020205020404" pitchFamily="49" charset="0"/>
              </a:rPr>
              <a:t> (acct3);</a:t>
            </a:r>
          </a:p>
          <a:p>
            <a:pPr>
              <a:lnSpc>
                <a:spcPct val="80000"/>
              </a:lnSpc>
              <a:buFontTx/>
              <a:buNone/>
            </a:pPr>
            <a:r>
              <a:rPr lang="en-US" altLang="en-US" dirty="0">
                <a:latin typeface="Courier New" panose="02070309020205020404" pitchFamily="49" charset="0"/>
              </a:rPr>
              <a:t>   }</a:t>
            </a:r>
          </a:p>
          <a:p>
            <a:pPr>
              <a:lnSpc>
                <a:spcPct val="80000"/>
              </a:lnSpc>
              <a:buFontTx/>
              <a:buNone/>
            </a:pPr>
            <a:r>
              <a:rPr lang="en-US" altLang="en-US" dirty="0">
                <a:latin typeface="Courier New" panose="02070309020205020404" pitchFamily="49" charset="0"/>
              </a:rPr>
              <a:t>}</a:t>
            </a:r>
            <a:endParaRPr lang="en-US" dirty="0"/>
          </a:p>
        </p:txBody>
      </p:sp>
      <p:sp>
        <p:nvSpPr>
          <p:cNvPr id="4" name="Slide Number Placeholder 3">
            <a:extLst>
              <a:ext uri="{FF2B5EF4-FFF2-40B4-BE49-F238E27FC236}">
                <a16:creationId xmlns:a16="http://schemas.microsoft.com/office/drawing/2014/main" xmlns="" id="{FB0CADBB-EF41-544B-AEA8-DEE4F7DC6999}"/>
              </a:ext>
            </a:extLst>
          </p:cNvPr>
          <p:cNvSpPr>
            <a:spLocks noGrp="1"/>
          </p:cNvSpPr>
          <p:nvPr>
            <p:ph type="sldNum" sz="quarter" idx="12"/>
          </p:nvPr>
        </p:nvSpPr>
        <p:spPr>
          <a:xfrm>
            <a:off x="5679441" y="6406969"/>
            <a:ext cx="434280" cy="365125"/>
          </a:xfrm>
        </p:spPr>
        <p:txBody>
          <a:bodyPr/>
          <a:lstStyle/>
          <a:p>
            <a:fld id="{B547E0D5-C779-4B48-9D09-DC37D8A4644B}" type="slidenum">
              <a:rPr lang="id-ID" smtClean="0"/>
              <a:pPr/>
              <a:t>136</a:t>
            </a:fld>
            <a:endParaRPr lang="id-ID" dirty="0"/>
          </a:p>
        </p:txBody>
      </p:sp>
    </p:spTree>
    <p:extLst>
      <p:ext uri="{BB962C8B-B14F-4D97-AF65-F5344CB8AC3E}">
        <p14:creationId xmlns:p14="http://schemas.microsoft.com/office/powerpoint/2010/main" val="157835350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A4374D-0613-5C46-BAFE-68021B6F8642}"/>
              </a:ext>
            </a:extLst>
          </p:cNvPr>
          <p:cNvSpPr>
            <a:spLocks noGrp="1"/>
          </p:cNvSpPr>
          <p:nvPr>
            <p:ph type="title"/>
          </p:nvPr>
        </p:nvSpPr>
        <p:spPr/>
        <p:txBody>
          <a:bodyPr/>
          <a:lstStyle/>
          <a:p>
            <a:r>
              <a:rPr lang="en-US" altLang="en-US" dirty="0" err="1"/>
              <a:t>Account.java</a:t>
            </a:r>
            <a:endParaRPr lang="en-US" dirty="0"/>
          </a:p>
        </p:txBody>
      </p:sp>
      <p:sp>
        <p:nvSpPr>
          <p:cNvPr id="3" name="Content Placeholder 2">
            <a:extLst>
              <a:ext uri="{FF2B5EF4-FFF2-40B4-BE49-F238E27FC236}">
                <a16:creationId xmlns:a16="http://schemas.microsoft.com/office/drawing/2014/main" xmlns="" id="{81EA0FD8-0F35-9645-9EB7-D69A9E94D2B9}"/>
              </a:ext>
            </a:extLst>
          </p:cNvPr>
          <p:cNvSpPr>
            <a:spLocks noGrp="1"/>
          </p:cNvSpPr>
          <p:nvPr>
            <p:ph idx="1"/>
          </p:nvPr>
        </p:nvSpPr>
        <p:spPr/>
        <p:txBody>
          <a:bodyPr>
            <a:normAutofit fontScale="32500" lnSpcReduction="20000"/>
          </a:bodyPr>
          <a:lstStyle/>
          <a:p>
            <a:pPr>
              <a:lnSpc>
                <a:spcPct val="80000"/>
              </a:lnSpc>
              <a:buFontTx/>
              <a:buNone/>
            </a:pPr>
            <a:r>
              <a:rPr lang="en-US" altLang="en-US" dirty="0">
                <a:solidFill>
                  <a:srgbClr val="800080"/>
                </a:solidFill>
                <a:latin typeface="Courier New" panose="02070309020205020404" pitchFamily="49" charset="0"/>
              </a:rPr>
              <a:t>import</a:t>
            </a:r>
            <a:r>
              <a:rPr lang="en-US" altLang="en-US" dirty="0">
                <a:latin typeface="Courier New" panose="02070309020205020404" pitchFamily="49" charset="0"/>
              </a:rPr>
              <a:t> </a:t>
            </a:r>
            <a:r>
              <a:rPr lang="en-US" altLang="en-US" dirty="0" err="1">
                <a:latin typeface="Courier New" panose="02070309020205020404" pitchFamily="49" charset="0"/>
              </a:rPr>
              <a:t>java.text.NumberFormat</a:t>
            </a:r>
            <a:r>
              <a:rPr lang="en-US" altLang="en-US" dirty="0">
                <a:latin typeface="Courier New" panose="02070309020205020404" pitchFamily="49" charset="0"/>
              </a:rPr>
              <a:t>;</a:t>
            </a:r>
          </a:p>
          <a:p>
            <a:pPr>
              <a:lnSpc>
                <a:spcPct val="80000"/>
              </a:lnSpc>
              <a:buFontTx/>
              <a:buNone/>
            </a:pPr>
            <a:endParaRPr lang="en-US" altLang="en-US" dirty="0">
              <a:latin typeface="Courier New" panose="02070309020205020404" pitchFamily="49" charset="0"/>
            </a:endParaRPr>
          </a:p>
          <a:p>
            <a:pPr>
              <a:lnSpc>
                <a:spcPct val="80000"/>
              </a:lnSpc>
              <a:buFontTx/>
              <a:buNone/>
            </a:pPr>
            <a:r>
              <a:rPr lang="en-US" altLang="en-US" dirty="0">
                <a:solidFill>
                  <a:srgbClr val="800080"/>
                </a:solidFill>
                <a:latin typeface="Courier New" panose="02070309020205020404" pitchFamily="49" charset="0"/>
              </a:rPr>
              <a:t>public class</a:t>
            </a:r>
            <a:r>
              <a:rPr lang="en-US" altLang="en-US" dirty="0">
                <a:latin typeface="Courier New" panose="02070309020205020404" pitchFamily="49" charset="0"/>
              </a:rPr>
              <a:t> Account</a:t>
            </a:r>
          </a:p>
          <a:p>
            <a:pPr>
              <a:lnSpc>
                <a:spcPct val="80000"/>
              </a:lnSpc>
              <a:buFontTx/>
              <a:buNone/>
            </a:pPr>
            <a:r>
              <a:rPr lang="en-US" altLang="en-US" dirty="0">
                <a:latin typeface="Courier New" panose="02070309020205020404" pitchFamily="49" charset="0"/>
              </a:rPr>
              <a:t>{</a:t>
            </a:r>
          </a:p>
          <a:p>
            <a:pPr>
              <a:lnSpc>
                <a:spcPct val="80000"/>
              </a:lnSpc>
              <a:buFontTx/>
              <a:buNone/>
            </a:pPr>
            <a:r>
              <a:rPr lang="en-US" altLang="en-US" dirty="0">
                <a:latin typeface="Courier New" panose="02070309020205020404" pitchFamily="49" charset="0"/>
              </a:rPr>
              <a:t>   </a:t>
            </a:r>
            <a:r>
              <a:rPr lang="en-US" altLang="en-US" dirty="0">
                <a:solidFill>
                  <a:srgbClr val="800080"/>
                </a:solidFill>
                <a:latin typeface="Courier New" panose="02070309020205020404" pitchFamily="49" charset="0"/>
              </a:rPr>
              <a:t>private final double</a:t>
            </a:r>
            <a:r>
              <a:rPr lang="en-US" altLang="en-US" dirty="0">
                <a:latin typeface="Courier New" panose="02070309020205020404" pitchFamily="49" charset="0"/>
              </a:rPr>
              <a:t> RATE = 0.035;  </a:t>
            </a:r>
            <a:r>
              <a:rPr lang="en-US" altLang="en-US" dirty="0">
                <a:solidFill>
                  <a:schemeClr val="accent2"/>
                </a:solidFill>
                <a:latin typeface="Courier New" panose="02070309020205020404" pitchFamily="49" charset="0"/>
              </a:rPr>
              <a:t>// interest rate of 3.5%</a:t>
            </a:r>
            <a:endParaRPr lang="en-US" altLang="en-US" dirty="0">
              <a:latin typeface="Courier New" panose="02070309020205020404" pitchFamily="49" charset="0"/>
            </a:endParaRPr>
          </a:p>
          <a:p>
            <a:pPr>
              <a:lnSpc>
                <a:spcPct val="80000"/>
              </a:lnSpc>
              <a:buFontTx/>
              <a:buNone/>
            </a:pPr>
            <a:r>
              <a:rPr lang="en-US" altLang="en-US" dirty="0">
                <a:latin typeface="Courier New" panose="02070309020205020404" pitchFamily="49" charset="0"/>
              </a:rPr>
              <a:t>   </a:t>
            </a:r>
            <a:r>
              <a:rPr lang="en-US" altLang="en-US" dirty="0">
                <a:solidFill>
                  <a:srgbClr val="800080"/>
                </a:solidFill>
                <a:latin typeface="Courier New" panose="02070309020205020404" pitchFamily="49" charset="0"/>
              </a:rPr>
              <a:t>private long</a:t>
            </a:r>
            <a:r>
              <a:rPr lang="en-US" altLang="en-US" dirty="0">
                <a:latin typeface="Courier New" panose="02070309020205020404" pitchFamily="49" charset="0"/>
              </a:rPr>
              <a:t> </a:t>
            </a:r>
            <a:r>
              <a:rPr lang="en-US" altLang="en-US" dirty="0" err="1">
                <a:latin typeface="Courier New" panose="02070309020205020404" pitchFamily="49" charset="0"/>
              </a:rPr>
              <a:t>acctNumber</a:t>
            </a:r>
            <a:r>
              <a:rPr lang="en-US" altLang="en-US" dirty="0">
                <a:latin typeface="Courier New" panose="02070309020205020404" pitchFamily="49" charset="0"/>
              </a:rPr>
              <a:t>;</a:t>
            </a:r>
          </a:p>
          <a:p>
            <a:pPr>
              <a:lnSpc>
                <a:spcPct val="80000"/>
              </a:lnSpc>
              <a:buFontTx/>
              <a:buNone/>
            </a:pPr>
            <a:r>
              <a:rPr lang="en-US" altLang="en-US" dirty="0">
                <a:latin typeface="Courier New" panose="02070309020205020404" pitchFamily="49" charset="0"/>
              </a:rPr>
              <a:t>   </a:t>
            </a:r>
            <a:r>
              <a:rPr lang="en-US" altLang="en-US" dirty="0">
                <a:solidFill>
                  <a:srgbClr val="800080"/>
                </a:solidFill>
                <a:latin typeface="Courier New" panose="02070309020205020404" pitchFamily="49" charset="0"/>
              </a:rPr>
              <a:t>private double</a:t>
            </a:r>
            <a:r>
              <a:rPr lang="en-US" altLang="en-US" dirty="0">
                <a:latin typeface="Courier New" panose="02070309020205020404" pitchFamily="49" charset="0"/>
              </a:rPr>
              <a:t> balance;</a:t>
            </a:r>
          </a:p>
          <a:p>
            <a:pPr>
              <a:lnSpc>
                <a:spcPct val="80000"/>
              </a:lnSpc>
              <a:buFontTx/>
              <a:buNone/>
            </a:pPr>
            <a:r>
              <a:rPr lang="en-US" altLang="en-US" dirty="0">
                <a:latin typeface="Courier New" panose="02070309020205020404" pitchFamily="49" charset="0"/>
              </a:rPr>
              <a:t>   </a:t>
            </a:r>
            <a:r>
              <a:rPr lang="en-US" altLang="en-US" dirty="0">
                <a:solidFill>
                  <a:srgbClr val="800080"/>
                </a:solidFill>
                <a:latin typeface="Courier New" panose="02070309020205020404" pitchFamily="49" charset="0"/>
              </a:rPr>
              <a:t>private </a:t>
            </a:r>
            <a:r>
              <a:rPr lang="en-US" altLang="en-US" dirty="0">
                <a:latin typeface="Courier New" panose="02070309020205020404" pitchFamily="49" charset="0"/>
              </a:rPr>
              <a:t>String name;</a:t>
            </a:r>
          </a:p>
          <a:p>
            <a:pPr>
              <a:lnSpc>
                <a:spcPct val="80000"/>
              </a:lnSpc>
              <a:buFontTx/>
              <a:buNone/>
            </a:pPr>
            <a:r>
              <a:rPr lang="en-US" altLang="en-US" dirty="0">
                <a:solidFill>
                  <a:schemeClr val="accent2"/>
                </a:solidFill>
                <a:latin typeface="Courier New" panose="02070309020205020404" pitchFamily="49" charset="0"/>
              </a:rPr>
              <a:t>  //----------------------------------------------------------</a:t>
            </a:r>
          </a:p>
          <a:p>
            <a:pPr>
              <a:lnSpc>
                <a:spcPct val="80000"/>
              </a:lnSpc>
              <a:buFontTx/>
              <a:buNone/>
            </a:pPr>
            <a:r>
              <a:rPr lang="en-US" altLang="en-US" dirty="0">
                <a:solidFill>
                  <a:schemeClr val="accent2"/>
                </a:solidFill>
                <a:latin typeface="Courier New" panose="02070309020205020404" pitchFamily="49" charset="0"/>
              </a:rPr>
              <a:t>   //  Sets up the account by defining its owner, account</a:t>
            </a:r>
          </a:p>
          <a:p>
            <a:pPr>
              <a:lnSpc>
                <a:spcPct val="80000"/>
              </a:lnSpc>
              <a:buFontTx/>
              <a:buNone/>
            </a:pPr>
            <a:r>
              <a:rPr lang="en-US" altLang="en-US" dirty="0">
                <a:solidFill>
                  <a:schemeClr val="accent2"/>
                </a:solidFill>
                <a:latin typeface="Courier New" panose="02070309020205020404" pitchFamily="49" charset="0"/>
              </a:rPr>
              <a:t>   // number, and initial balance.</a:t>
            </a:r>
          </a:p>
          <a:p>
            <a:pPr>
              <a:lnSpc>
                <a:spcPct val="80000"/>
              </a:lnSpc>
              <a:buFontTx/>
              <a:buNone/>
            </a:pPr>
            <a:r>
              <a:rPr lang="en-US" altLang="en-US" dirty="0">
                <a:solidFill>
                  <a:schemeClr val="accent2"/>
                </a:solidFill>
                <a:latin typeface="Courier New" panose="02070309020205020404" pitchFamily="49" charset="0"/>
              </a:rPr>
              <a:t>   //----------------------------------------------------------</a:t>
            </a:r>
          </a:p>
          <a:p>
            <a:pPr>
              <a:lnSpc>
                <a:spcPct val="80000"/>
              </a:lnSpc>
              <a:buFontTx/>
              <a:buNone/>
            </a:pPr>
            <a:r>
              <a:rPr lang="en-US" altLang="en-US" dirty="0">
                <a:latin typeface="Courier New" panose="02070309020205020404" pitchFamily="49" charset="0"/>
              </a:rPr>
              <a:t>   </a:t>
            </a:r>
            <a:r>
              <a:rPr lang="en-US" altLang="en-US" dirty="0">
                <a:solidFill>
                  <a:srgbClr val="800080"/>
                </a:solidFill>
                <a:latin typeface="Courier New" panose="02070309020205020404" pitchFamily="49" charset="0"/>
              </a:rPr>
              <a:t>public</a:t>
            </a:r>
            <a:r>
              <a:rPr lang="en-US" altLang="en-US" dirty="0">
                <a:latin typeface="Courier New" panose="02070309020205020404" pitchFamily="49" charset="0"/>
              </a:rPr>
              <a:t> Account (String owner, </a:t>
            </a:r>
            <a:r>
              <a:rPr lang="en-US" altLang="en-US" dirty="0">
                <a:solidFill>
                  <a:srgbClr val="800080"/>
                </a:solidFill>
                <a:latin typeface="Courier New" panose="02070309020205020404" pitchFamily="49" charset="0"/>
              </a:rPr>
              <a:t>long</a:t>
            </a:r>
            <a:r>
              <a:rPr lang="en-US" altLang="en-US" dirty="0">
                <a:latin typeface="Courier New" panose="02070309020205020404" pitchFamily="49" charset="0"/>
              </a:rPr>
              <a:t> account, </a:t>
            </a:r>
            <a:r>
              <a:rPr lang="en-US" altLang="en-US" dirty="0">
                <a:solidFill>
                  <a:srgbClr val="800080"/>
                </a:solidFill>
                <a:latin typeface="Courier New" panose="02070309020205020404" pitchFamily="49" charset="0"/>
              </a:rPr>
              <a:t>double</a:t>
            </a:r>
            <a:r>
              <a:rPr lang="en-US" altLang="en-US" dirty="0">
                <a:latin typeface="Courier New" panose="02070309020205020404" pitchFamily="49" charset="0"/>
              </a:rPr>
              <a:t> initial) {</a:t>
            </a:r>
          </a:p>
          <a:p>
            <a:pPr>
              <a:lnSpc>
                <a:spcPct val="80000"/>
              </a:lnSpc>
              <a:buFontTx/>
              <a:buNone/>
            </a:pPr>
            <a:r>
              <a:rPr lang="en-US" altLang="en-US" dirty="0">
                <a:latin typeface="Courier New" panose="02070309020205020404" pitchFamily="49" charset="0"/>
              </a:rPr>
              <a:t>      name = owner;</a:t>
            </a:r>
          </a:p>
          <a:p>
            <a:pPr>
              <a:lnSpc>
                <a:spcPct val="80000"/>
              </a:lnSpc>
              <a:buFontTx/>
              <a:buNone/>
            </a:pPr>
            <a:r>
              <a:rPr lang="en-US" altLang="en-US" dirty="0">
                <a:latin typeface="Courier New" panose="02070309020205020404" pitchFamily="49" charset="0"/>
              </a:rPr>
              <a:t>      </a:t>
            </a:r>
            <a:r>
              <a:rPr lang="en-US" altLang="en-US" dirty="0" err="1">
                <a:latin typeface="Courier New" panose="02070309020205020404" pitchFamily="49" charset="0"/>
              </a:rPr>
              <a:t>acctNumber</a:t>
            </a:r>
            <a:r>
              <a:rPr lang="en-US" altLang="en-US" dirty="0">
                <a:latin typeface="Courier New" panose="02070309020205020404" pitchFamily="49" charset="0"/>
              </a:rPr>
              <a:t> = account;</a:t>
            </a:r>
          </a:p>
          <a:p>
            <a:pPr>
              <a:lnSpc>
                <a:spcPct val="80000"/>
              </a:lnSpc>
              <a:buFontTx/>
              <a:buNone/>
            </a:pPr>
            <a:r>
              <a:rPr lang="en-US" altLang="en-US" dirty="0">
                <a:latin typeface="Courier New" panose="02070309020205020404" pitchFamily="49" charset="0"/>
              </a:rPr>
              <a:t>      balance = initial;</a:t>
            </a:r>
          </a:p>
          <a:p>
            <a:pPr>
              <a:lnSpc>
                <a:spcPct val="80000"/>
              </a:lnSpc>
              <a:buFontTx/>
              <a:buNone/>
            </a:pPr>
            <a:r>
              <a:rPr lang="en-US" altLang="en-US" dirty="0">
                <a:latin typeface="Courier New" panose="02070309020205020404" pitchFamily="49" charset="0"/>
              </a:rPr>
              <a:t>   }</a:t>
            </a:r>
          </a:p>
          <a:p>
            <a:pPr>
              <a:lnSpc>
                <a:spcPct val="80000"/>
              </a:lnSpc>
              <a:buFontTx/>
              <a:buNone/>
            </a:pPr>
            <a:endParaRPr lang="en-US" altLang="en-US" dirty="0">
              <a:latin typeface="Courier New" panose="02070309020205020404" pitchFamily="49" charset="0"/>
            </a:endParaRPr>
          </a:p>
          <a:p>
            <a:pPr>
              <a:lnSpc>
                <a:spcPct val="80000"/>
              </a:lnSpc>
              <a:buFontTx/>
              <a:buNone/>
            </a:pPr>
            <a:r>
              <a:rPr lang="en-US" altLang="en-US" dirty="0">
                <a:solidFill>
                  <a:schemeClr val="accent2"/>
                </a:solidFill>
                <a:latin typeface="Courier New" panose="02070309020205020404" pitchFamily="49" charset="0"/>
              </a:rPr>
              <a:t>  //  Deposits the specified amount into the account. Returns</a:t>
            </a:r>
          </a:p>
          <a:p>
            <a:pPr>
              <a:lnSpc>
                <a:spcPct val="80000"/>
              </a:lnSpc>
              <a:buFontTx/>
              <a:buNone/>
            </a:pPr>
            <a:r>
              <a:rPr lang="en-US" altLang="en-US" dirty="0">
                <a:solidFill>
                  <a:schemeClr val="accent2"/>
                </a:solidFill>
                <a:latin typeface="Courier New" panose="02070309020205020404" pitchFamily="49" charset="0"/>
              </a:rPr>
              <a:t>   //  the new balance.</a:t>
            </a:r>
          </a:p>
          <a:p>
            <a:pPr>
              <a:lnSpc>
                <a:spcPct val="80000"/>
              </a:lnSpc>
              <a:buFontTx/>
              <a:buNone/>
            </a:pPr>
            <a:r>
              <a:rPr lang="en-US" altLang="en-US" dirty="0">
                <a:solidFill>
                  <a:srgbClr val="800080"/>
                </a:solidFill>
                <a:latin typeface="Courier New" panose="02070309020205020404" pitchFamily="49" charset="0"/>
              </a:rPr>
              <a:t>  public double</a:t>
            </a:r>
            <a:r>
              <a:rPr lang="en-US" altLang="en-US" dirty="0">
                <a:latin typeface="Courier New" panose="02070309020205020404" pitchFamily="49" charset="0"/>
              </a:rPr>
              <a:t> deposit (</a:t>
            </a:r>
            <a:r>
              <a:rPr lang="en-US" altLang="en-US" dirty="0">
                <a:solidFill>
                  <a:srgbClr val="800080"/>
                </a:solidFill>
                <a:latin typeface="Courier New" panose="02070309020205020404" pitchFamily="49" charset="0"/>
              </a:rPr>
              <a:t>double</a:t>
            </a:r>
            <a:r>
              <a:rPr lang="en-US" altLang="en-US" dirty="0">
                <a:latin typeface="Courier New" panose="02070309020205020404" pitchFamily="49" charset="0"/>
              </a:rPr>
              <a:t> amount) {</a:t>
            </a:r>
          </a:p>
          <a:p>
            <a:pPr>
              <a:lnSpc>
                <a:spcPct val="80000"/>
              </a:lnSpc>
              <a:buFontTx/>
              <a:buNone/>
            </a:pPr>
            <a:r>
              <a:rPr lang="en-US" altLang="en-US" dirty="0">
                <a:latin typeface="Courier New" panose="02070309020205020404" pitchFamily="49" charset="0"/>
              </a:rPr>
              <a:t>      balance = balance + amount;</a:t>
            </a:r>
          </a:p>
          <a:p>
            <a:pPr>
              <a:lnSpc>
                <a:spcPct val="80000"/>
              </a:lnSpc>
              <a:buFontTx/>
              <a:buNone/>
            </a:pPr>
            <a:r>
              <a:rPr lang="en-US" altLang="en-US" dirty="0">
                <a:latin typeface="Courier New" panose="02070309020205020404" pitchFamily="49" charset="0"/>
              </a:rPr>
              <a:t>      </a:t>
            </a:r>
            <a:r>
              <a:rPr lang="en-US" altLang="en-US" dirty="0">
                <a:solidFill>
                  <a:srgbClr val="800080"/>
                </a:solidFill>
                <a:latin typeface="Courier New" panose="02070309020205020404" pitchFamily="49" charset="0"/>
              </a:rPr>
              <a:t>return</a:t>
            </a:r>
            <a:r>
              <a:rPr lang="en-US" altLang="en-US" dirty="0">
                <a:latin typeface="Courier New" panose="02070309020205020404" pitchFamily="49" charset="0"/>
              </a:rPr>
              <a:t> balance;</a:t>
            </a:r>
          </a:p>
          <a:p>
            <a:pPr>
              <a:lnSpc>
                <a:spcPct val="80000"/>
              </a:lnSpc>
              <a:buFontTx/>
              <a:buNone/>
            </a:pPr>
            <a:r>
              <a:rPr lang="en-US" altLang="en-US" dirty="0">
                <a:latin typeface="Courier New" panose="02070309020205020404" pitchFamily="49" charset="0"/>
              </a:rPr>
              <a:t>   }</a:t>
            </a:r>
          </a:p>
        </p:txBody>
      </p:sp>
      <p:sp>
        <p:nvSpPr>
          <p:cNvPr id="4" name="Slide Number Placeholder 3">
            <a:extLst>
              <a:ext uri="{FF2B5EF4-FFF2-40B4-BE49-F238E27FC236}">
                <a16:creationId xmlns:a16="http://schemas.microsoft.com/office/drawing/2014/main" xmlns="" id="{118728AC-89B2-844B-872A-B7472A96B996}"/>
              </a:ext>
            </a:extLst>
          </p:cNvPr>
          <p:cNvSpPr>
            <a:spLocks noGrp="1"/>
          </p:cNvSpPr>
          <p:nvPr>
            <p:ph type="sldNum" sz="quarter" idx="12"/>
          </p:nvPr>
        </p:nvSpPr>
        <p:spPr>
          <a:xfrm>
            <a:off x="5624623" y="6406969"/>
            <a:ext cx="435818" cy="365125"/>
          </a:xfrm>
        </p:spPr>
        <p:txBody>
          <a:bodyPr/>
          <a:lstStyle/>
          <a:p>
            <a:fld id="{B547E0D5-C779-4B48-9D09-DC37D8A4644B}" type="slidenum">
              <a:rPr lang="id-ID" smtClean="0"/>
              <a:pPr/>
              <a:t>137</a:t>
            </a:fld>
            <a:endParaRPr lang="id-ID" dirty="0"/>
          </a:p>
        </p:txBody>
      </p:sp>
    </p:spTree>
    <p:extLst>
      <p:ext uri="{BB962C8B-B14F-4D97-AF65-F5344CB8AC3E}">
        <p14:creationId xmlns:p14="http://schemas.microsoft.com/office/powerpoint/2010/main" val="315471093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EB8E5A-A1C5-D442-AA5F-54E10499DAB7}"/>
              </a:ext>
            </a:extLst>
          </p:cNvPr>
          <p:cNvSpPr>
            <a:spLocks noGrp="1"/>
          </p:cNvSpPr>
          <p:nvPr>
            <p:ph type="title"/>
          </p:nvPr>
        </p:nvSpPr>
        <p:spPr/>
        <p:txBody>
          <a:bodyPr/>
          <a:lstStyle/>
          <a:p>
            <a:r>
              <a:rPr lang="en-US" dirty="0" err="1"/>
              <a:t>Account.java</a:t>
            </a:r>
            <a:endParaRPr lang="en-US" dirty="0"/>
          </a:p>
        </p:txBody>
      </p:sp>
      <p:sp>
        <p:nvSpPr>
          <p:cNvPr id="3" name="Content Placeholder 2">
            <a:extLst>
              <a:ext uri="{FF2B5EF4-FFF2-40B4-BE49-F238E27FC236}">
                <a16:creationId xmlns:a16="http://schemas.microsoft.com/office/drawing/2014/main" xmlns="" id="{3A232C5F-0605-D646-B4E3-CC43D616F1BC}"/>
              </a:ext>
            </a:extLst>
          </p:cNvPr>
          <p:cNvSpPr>
            <a:spLocks noGrp="1"/>
          </p:cNvSpPr>
          <p:nvPr>
            <p:ph idx="1"/>
          </p:nvPr>
        </p:nvSpPr>
        <p:spPr/>
        <p:txBody>
          <a:bodyPr>
            <a:normAutofit fontScale="25000" lnSpcReduction="20000"/>
          </a:bodyPr>
          <a:lstStyle/>
          <a:p>
            <a:pPr>
              <a:lnSpc>
                <a:spcPct val="80000"/>
              </a:lnSpc>
              <a:buFontTx/>
              <a:buNone/>
            </a:pPr>
            <a:r>
              <a:rPr lang="en-US" altLang="en-US" dirty="0">
                <a:solidFill>
                  <a:schemeClr val="accent2"/>
                </a:solidFill>
                <a:latin typeface="Courier New" panose="02070309020205020404" pitchFamily="49" charset="0"/>
              </a:rPr>
              <a:t>   //  Sets up the account by defining its owner, account</a:t>
            </a:r>
          </a:p>
          <a:p>
            <a:pPr>
              <a:lnSpc>
                <a:spcPct val="80000"/>
              </a:lnSpc>
              <a:buFontTx/>
              <a:buNone/>
            </a:pPr>
            <a:r>
              <a:rPr lang="en-US" altLang="en-US" dirty="0">
                <a:solidFill>
                  <a:schemeClr val="accent2"/>
                </a:solidFill>
                <a:latin typeface="Courier New" panose="02070309020205020404" pitchFamily="49" charset="0"/>
              </a:rPr>
              <a:t>   // number, and initial balance.</a:t>
            </a:r>
          </a:p>
          <a:p>
            <a:pPr>
              <a:lnSpc>
                <a:spcPct val="80000"/>
              </a:lnSpc>
              <a:buFontTx/>
              <a:buNone/>
            </a:pPr>
            <a:r>
              <a:rPr lang="en-US" altLang="en-US" dirty="0">
                <a:latin typeface="Courier New" panose="02070309020205020404" pitchFamily="49" charset="0"/>
              </a:rPr>
              <a:t>   </a:t>
            </a:r>
            <a:r>
              <a:rPr lang="en-US" altLang="en-US" dirty="0">
                <a:solidFill>
                  <a:srgbClr val="800080"/>
                </a:solidFill>
                <a:latin typeface="Courier New" panose="02070309020205020404" pitchFamily="49" charset="0"/>
              </a:rPr>
              <a:t>public</a:t>
            </a:r>
            <a:r>
              <a:rPr lang="en-US" altLang="en-US" dirty="0">
                <a:latin typeface="Courier New" panose="02070309020205020404" pitchFamily="49" charset="0"/>
              </a:rPr>
              <a:t> Account (String owner, </a:t>
            </a:r>
            <a:r>
              <a:rPr lang="en-US" altLang="en-US" dirty="0">
                <a:solidFill>
                  <a:srgbClr val="800080"/>
                </a:solidFill>
                <a:latin typeface="Courier New" panose="02070309020205020404" pitchFamily="49" charset="0"/>
              </a:rPr>
              <a:t>long</a:t>
            </a:r>
            <a:r>
              <a:rPr lang="en-US" altLang="en-US" dirty="0">
                <a:latin typeface="Courier New" panose="02070309020205020404" pitchFamily="49" charset="0"/>
              </a:rPr>
              <a:t> account, </a:t>
            </a:r>
            <a:r>
              <a:rPr lang="en-US" altLang="en-US" dirty="0">
                <a:solidFill>
                  <a:srgbClr val="800080"/>
                </a:solidFill>
                <a:latin typeface="Courier New" panose="02070309020205020404" pitchFamily="49" charset="0"/>
              </a:rPr>
              <a:t>double</a:t>
            </a:r>
            <a:r>
              <a:rPr lang="en-US" altLang="en-US" dirty="0">
                <a:latin typeface="Courier New" panose="02070309020205020404" pitchFamily="49" charset="0"/>
              </a:rPr>
              <a:t> initial) {</a:t>
            </a:r>
          </a:p>
          <a:p>
            <a:pPr>
              <a:lnSpc>
                <a:spcPct val="80000"/>
              </a:lnSpc>
              <a:buFontTx/>
              <a:buNone/>
            </a:pPr>
            <a:r>
              <a:rPr lang="en-US" altLang="en-US" dirty="0">
                <a:latin typeface="Courier New" panose="02070309020205020404" pitchFamily="49" charset="0"/>
              </a:rPr>
              <a:t>      name = owner;</a:t>
            </a:r>
          </a:p>
          <a:p>
            <a:pPr>
              <a:lnSpc>
                <a:spcPct val="80000"/>
              </a:lnSpc>
              <a:buFontTx/>
              <a:buNone/>
            </a:pPr>
            <a:r>
              <a:rPr lang="en-US" altLang="en-US" dirty="0">
                <a:latin typeface="Courier New" panose="02070309020205020404" pitchFamily="49" charset="0"/>
              </a:rPr>
              <a:t>      </a:t>
            </a:r>
            <a:r>
              <a:rPr lang="en-US" altLang="en-US" dirty="0" err="1">
                <a:latin typeface="Courier New" panose="02070309020205020404" pitchFamily="49" charset="0"/>
              </a:rPr>
              <a:t>acctNumber</a:t>
            </a:r>
            <a:r>
              <a:rPr lang="en-US" altLang="en-US" dirty="0">
                <a:latin typeface="Courier New" panose="02070309020205020404" pitchFamily="49" charset="0"/>
              </a:rPr>
              <a:t> = account;</a:t>
            </a:r>
          </a:p>
          <a:p>
            <a:pPr>
              <a:lnSpc>
                <a:spcPct val="80000"/>
              </a:lnSpc>
              <a:buFontTx/>
              <a:buNone/>
            </a:pPr>
            <a:r>
              <a:rPr lang="en-US" altLang="en-US" dirty="0">
                <a:latin typeface="Courier New" panose="02070309020205020404" pitchFamily="49" charset="0"/>
              </a:rPr>
              <a:t>      balance = initial;</a:t>
            </a:r>
          </a:p>
          <a:p>
            <a:pPr>
              <a:lnSpc>
                <a:spcPct val="80000"/>
              </a:lnSpc>
              <a:buFontTx/>
              <a:buNone/>
            </a:pPr>
            <a:r>
              <a:rPr lang="en-US" altLang="en-US" dirty="0">
                <a:latin typeface="Courier New" panose="02070309020205020404" pitchFamily="49" charset="0"/>
              </a:rPr>
              <a:t>   }</a:t>
            </a:r>
            <a:endParaRPr lang="en-US" altLang="en-US" dirty="0">
              <a:solidFill>
                <a:schemeClr val="accent2"/>
              </a:solidFill>
              <a:latin typeface="Courier New" panose="02070309020205020404" pitchFamily="49" charset="0"/>
            </a:endParaRPr>
          </a:p>
          <a:p>
            <a:pPr>
              <a:lnSpc>
                <a:spcPct val="80000"/>
              </a:lnSpc>
              <a:buFontTx/>
              <a:buNone/>
            </a:pPr>
            <a:r>
              <a:rPr lang="en-US" altLang="en-US" dirty="0">
                <a:solidFill>
                  <a:schemeClr val="accent2"/>
                </a:solidFill>
                <a:latin typeface="Courier New" panose="02070309020205020404" pitchFamily="49" charset="0"/>
              </a:rPr>
              <a:t>   //  Deposits the specified amount into the account. Returns</a:t>
            </a:r>
          </a:p>
          <a:p>
            <a:pPr>
              <a:lnSpc>
                <a:spcPct val="80000"/>
              </a:lnSpc>
              <a:buFontTx/>
              <a:buNone/>
            </a:pPr>
            <a:r>
              <a:rPr lang="en-US" altLang="en-US" dirty="0">
                <a:solidFill>
                  <a:schemeClr val="accent2"/>
                </a:solidFill>
                <a:latin typeface="Courier New" panose="02070309020205020404" pitchFamily="49" charset="0"/>
              </a:rPr>
              <a:t>   //  the new balance.</a:t>
            </a:r>
          </a:p>
          <a:p>
            <a:pPr>
              <a:lnSpc>
                <a:spcPct val="80000"/>
              </a:lnSpc>
              <a:buFontTx/>
              <a:buNone/>
            </a:pPr>
            <a:r>
              <a:rPr lang="en-US" altLang="en-US" dirty="0">
                <a:solidFill>
                  <a:srgbClr val="800080"/>
                </a:solidFill>
                <a:latin typeface="Courier New" panose="02070309020205020404" pitchFamily="49" charset="0"/>
              </a:rPr>
              <a:t>	public double</a:t>
            </a:r>
            <a:r>
              <a:rPr lang="en-US" altLang="en-US" dirty="0">
                <a:latin typeface="Courier New" panose="02070309020205020404" pitchFamily="49" charset="0"/>
              </a:rPr>
              <a:t> deposit (</a:t>
            </a:r>
            <a:r>
              <a:rPr lang="en-US" altLang="en-US" dirty="0">
                <a:solidFill>
                  <a:srgbClr val="800080"/>
                </a:solidFill>
                <a:latin typeface="Courier New" panose="02070309020205020404" pitchFamily="49" charset="0"/>
              </a:rPr>
              <a:t>double</a:t>
            </a:r>
            <a:r>
              <a:rPr lang="en-US" altLang="en-US" dirty="0">
                <a:latin typeface="Courier New" panose="02070309020205020404" pitchFamily="49" charset="0"/>
              </a:rPr>
              <a:t> amount) {</a:t>
            </a:r>
          </a:p>
          <a:p>
            <a:pPr>
              <a:lnSpc>
                <a:spcPct val="80000"/>
              </a:lnSpc>
              <a:buFontTx/>
              <a:buNone/>
            </a:pPr>
            <a:r>
              <a:rPr lang="en-US" altLang="en-US" dirty="0">
                <a:latin typeface="Courier New" panose="02070309020205020404" pitchFamily="49" charset="0"/>
              </a:rPr>
              <a:t>      balance = balance + amount;</a:t>
            </a:r>
          </a:p>
          <a:p>
            <a:pPr>
              <a:lnSpc>
                <a:spcPct val="80000"/>
              </a:lnSpc>
              <a:buFontTx/>
              <a:buNone/>
            </a:pPr>
            <a:r>
              <a:rPr lang="en-US" altLang="en-US" dirty="0">
                <a:latin typeface="Courier New" panose="02070309020205020404" pitchFamily="49" charset="0"/>
              </a:rPr>
              <a:t>      </a:t>
            </a:r>
            <a:r>
              <a:rPr lang="en-US" altLang="en-US" dirty="0">
                <a:solidFill>
                  <a:srgbClr val="800080"/>
                </a:solidFill>
                <a:latin typeface="Courier New" panose="02070309020205020404" pitchFamily="49" charset="0"/>
              </a:rPr>
              <a:t>return</a:t>
            </a:r>
            <a:r>
              <a:rPr lang="en-US" altLang="en-US" dirty="0">
                <a:latin typeface="Courier New" panose="02070309020205020404" pitchFamily="49" charset="0"/>
              </a:rPr>
              <a:t> balance;</a:t>
            </a:r>
          </a:p>
          <a:p>
            <a:pPr>
              <a:lnSpc>
                <a:spcPct val="80000"/>
              </a:lnSpc>
              <a:buFontTx/>
              <a:buNone/>
            </a:pPr>
            <a:r>
              <a:rPr lang="en-US" altLang="en-US" dirty="0">
                <a:latin typeface="Courier New" panose="02070309020205020404" pitchFamily="49" charset="0"/>
              </a:rPr>
              <a:t>   }</a:t>
            </a:r>
            <a:endParaRPr lang="en-US" altLang="en-US" dirty="0">
              <a:solidFill>
                <a:schemeClr val="accent2"/>
              </a:solidFill>
              <a:latin typeface="Courier New" panose="02070309020205020404" pitchFamily="49" charset="0"/>
            </a:endParaRPr>
          </a:p>
          <a:p>
            <a:pPr>
              <a:lnSpc>
                <a:spcPct val="80000"/>
              </a:lnSpc>
              <a:buFontTx/>
              <a:buNone/>
            </a:pPr>
            <a:r>
              <a:rPr lang="en-US" altLang="en-US" dirty="0">
                <a:solidFill>
                  <a:schemeClr val="accent2"/>
                </a:solidFill>
                <a:latin typeface="Courier New" panose="02070309020205020404" pitchFamily="49" charset="0"/>
              </a:rPr>
              <a:t>   //  Withdraws the specified amount from the account and</a:t>
            </a:r>
          </a:p>
          <a:p>
            <a:pPr>
              <a:lnSpc>
                <a:spcPct val="80000"/>
              </a:lnSpc>
              <a:buFontTx/>
              <a:buNone/>
            </a:pPr>
            <a:r>
              <a:rPr lang="en-US" altLang="en-US" dirty="0">
                <a:solidFill>
                  <a:schemeClr val="accent2"/>
                </a:solidFill>
                <a:latin typeface="Courier New" panose="02070309020205020404" pitchFamily="49" charset="0"/>
              </a:rPr>
              <a:t>   //  applies the fee. Returns the new balance.</a:t>
            </a:r>
          </a:p>
          <a:p>
            <a:pPr>
              <a:lnSpc>
                <a:spcPct val="80000"/>
              </a:lnSpc>
              <a:buFontTx/>
              <a:buNone/>
            </a:pPr>
            <a:r>
              <a:rPr lang="en-US" altLang="en-US" dirty="0">
                <a:latin typeface="Courier New" panose="02070309020205020404" pitchFamily="49" charset="0"/>
              </a:rPr>
              <a:t>   </a:t>
            </a:r>
            <a:r>
              <a:rPr lang="en-US" altLang="en-US" dirty="0">
                <a:solidFill>
                  <a:srgbClr val="800080"/>
                </a:solidFill>
                <a:latin typeface="Courier New" panose="02070309020205020404" pitchFamily="49" charset="0"/>
              </a:rPr>
              <a:t>public double</a:t>
            </a:r>
            <a:r>
              <a:rPr lang="en-US" altLang="en-US" dirty="0">
                <a:latin typeface="Courier New" panose="02070309020205020404" pitchFamily="49" charset="0"/>
              </a:rPr>
              <a:t> withdraw (</a:t>
            </a:r>
            <a:r>
              <a:rPr lang="en-US" altLang="en-US" dirty="0">
                <a:solidFill>
                  <a:srgbClr val="800080"/>
                </a:solidFill>
                <a:latin typeface="Courier New" panose="02070309020205020404" pitchFamily="49" charset="0"/>
              </a:rPr>
              <a:t>double</a:t>
            </a:r>
            <a:r>
              <a:rPr lang="en-US" altLang="en-US" dirty="0">
                <a:latin typeface="Courier New" panose="02070309020205020404" pitchFamily="49" charset="0"/>
              </a:rPr>
              <a:t> amount, </a:t>
            </a:r>
            <a:r>
              <a:rPr lang="en-US" altLang="en-US" dirty="0">
                <a:solidFill>
                  <a:srgbClr val="800080"/>
                </a:solidFill>
                <a:latin typeface="Courier New" panose="02070309020205020404" pitchFamily="49" charset="0"/>
              </a:rPr>
              <a:t>double</a:t>
            </a:r>
            <a:r>
              <a:rPr lang="en-US" altLang="en-US" dirty="0">
                <a:latin typeface="Courier New" panose="02070309020205020404" pitchFamily="49" charset="0"/>
              </a:rPr>
              <a:t> fee) {   </a:t>
            </a:r>
          </a:p>
          <a:p>
            <a:pPr>
              <a:lnSpc>
                <a:spcPct val="80000"/>
              </a:lnSpc>
              <a:buFontTx/>
              <a:buNone/>
            </a:pPr>
            <a:r>
              <a:rPr lang="en-US" altLang="en-US" dirty="0">
                <a:latin typeface="Courier New" panose="02070309020205020404" pitchFamily="49" charset="0"/>
              </a:rPr>
              <a:t>	 balance = balance - amount - fee;</a:t>
            </a:r>
          </a:p>
          <a:p>
            <a:pPr>
              <a:lnSpc>
                <a:spcPct val="80000"/>
              </a:lnSpc>
              <a:buFontTx/>
              <a:buNone/>
            </a:pPr>
            <a:r>
              <a:rPr lang="en-US" altLang="en-US" dirty="0">
                <a:latin typeface="Courier New" panose="02070309020205020404" pitchFamily="49" charset="0"/>
              </a:rPr>
              <a:t>      </a:t>
            </a:r>
            <a:r>
              <a:rPr lang="en-US" altLang="en-US" dirty="0">
                <a:solidFill>
                  <a:srgbClr val="800080"/>
                </a:solidFill>
                <a:latin typeface="Courier New" panose="02070309020205020404" pitchFamily="49" charset="0"/>
              </a:rPr>
              <a:t>return</a:t>
            </a:r>
            <a:r>
              <a:rPr lang="en-US" altLang="en-US" dirty="0">
                <a:latin typeface="Courier New" panose="02070309020205020404" pitchFamily="49" charset="0"/>
              </a:rPr>
              <a:t> balance;</a:t>
            </a:r>
          </a:p>
          <a:p>
            <a:pPr>
              <a:lnSpc>
                <a:spcPct val="80000"/>
              </a:lnSpc>
              <a:buFontTx/>
              <a:buNone/>
            </a:pPr>
            <a:r>
              <a:rPr lang="en-US" altLang="en-US" dirty="0">
                <a:latin typeface="Courier New" panose="02070309020205020404" pitchFamily="49" charset="0"/>
              </a:rPr>
              <a:t>   }</a:t>
            </a:r>
          </a:p>
          <a:p>
            <a:pPr>
              <a:lnSpc>
                <a:spcPct val="80000"/>
              </a:lnSpc>
              <a:buFontTx/>
              <a:buNone/>
            </a:pPr>
            <a:endParaRPr lang="en-US" altLang="en-US" dirty="0">
              <a:solidFill>
                <a:schemeClr val="accent2"/>
              </a:solidFill>
              <a:latin typeface="Courier New" panose="02070309020205020404" pitchFamily="49" charset="0"/>
            </a:endParaRPr>
          </a:p>
          <a:p>
            <a:pPr>
              <a:lnSpc>
                <a:spcPct val="80000"/>
              </a:lnSpc>
              <a:buFontTx/>
              <a:buNone/>
            </a:pPr>
            <a:r>
              <a:rPr lang="en-US" altLang="en-US" dirty="0">
                <a:solidFill>
                  <a:schemeClr val="accent2"/>
                </a:solidFill>
                <a:latin typeface="Courier New" panose="02070309020205020404" pitchFamily="49" charset="0"/>
              </a:rPr>
              <a:t>   //  Adds interest to the account and returns the new </a:t>
            </a:r>
          </a:p>
          <a:p>
            <a:pPr>
              <a:lnSpc>
                <a:spcPct val="80000"/>
              </a:lnSpc>
              <a:buFontTx/>
              <a:buNone/>
            </a:pPr>
            <a:r>
              <a:rPr lang="en-US" altLang="en-US" dirty="0">
                <a:solidFill>
                  <a:schemeClr val="accent2"/>
                </a:solidFill>
                <a:latin typeface="Courier New" panose="02070309020205020404" pitchFamily="49" charset="0"/>
              </a:rPr>
              <a:t>   // balance.</a:t>
            </a:r>
          </a:p>
          <a:p>
            <a:pPr>
              <a:lnSpc>
                <a:spcPct val="80000"/>
              </a:lnSpc>
              <a:buFontTx/>
              <a:buNone/>
            </a:pPr>
            <a:r>
              <a:rPr lang="en-US" altLang="en-US" dirty="0">
                <a:latin typeface="Courier New" panose="02070309020205020404" pitchFamily="49" charset="0"/>
              </a:rPr>
              <a:t>   </a:t>
            </a:r>
            <a:r>
              <a:rPr lang="en-US" altLang="en-US" dirty="0">
                <a:solidFill>
                  <a:srgbClr val="800080"/>
                </a:solidFill>
                <a:latin typeface="Courier New" panose="02070309020205020404" pitchFamily="49" charset="0"/>
              </a:rPr>
              <a:t>public double</a:t>
            </a:r>
            <a:r>
              <a:rPr lang="en-US" altLang="en-US" dirty="0">
                <a:latin typeface="Courier New" panose="02070309020205020404" pitchFamily="49" charset="0"/>
              </a:rPr>
              <a:t> </a:t>
            </a:r>
            <a:r>
              <a:rPr lang="en-US" altLang="en-US" dirty="0" err="1">
                <a:latin typeface="Courier New" panose="02070309020205020404" pitchFamily="49" charset="0"/>
              </a:rPr>
              <a:t>addInterest</a:t>
            </a:r>
            <a:r>
              <a:rPr lang="en-US" altLang="en-US" dirty="0">
                <a:latin typeface="Courier New" panose="02070309020205020404" pitchFamily="49" charset="0"/>
              </a:rPr>
              <a:t> ()</a:t>
            </a:r>
          </a:p>
          <a:p>
            <a:pPr>
              <a:lnSpc>
                <a:spcPct val="80000"/>
              </a:lnSpc>
              <a:buFontTx/>
              <a:buNone/>
            </a:pPr>
            <a:r>
              <a:rPr lang="en-US" altLang="en-US" dirty="0">
                <a:latin typeface="Courier New" panose="02070309020205020404" pitchFamily="49" charset="0"/>
              </a:rPr>
              <a:t>   {</a:t>
            </a:r>
          </a:p>
          <a:p>
            <a:pPr>
              <a:lnSpc>
                <a:spcPct val="80000"/>
              </a:lnSpc>
              <a:buFontTx/>
              <a:buNone/>
            </a:pPr>
            <a:r>
              <a:rPr lang="en-US" altLang="en-US" dirty="0">
                <a:latin typeface="Courier New" panose="02070309020205020404" pitchFamily="49" charset="0"/>
              </a:rPr>
              <a:t>      balance += (balance * RATE);</a:t>
            </a:r>
          </a:p>
          <a:p>
            <a:pPr>
              <a:lnSpc>
                <a:spcPct val="80000"/>
              </a:lnSpc>
              <a:buFontTx/>
              <a:buNone/>
            </a:pPr>
            <a:r>
              <a:rPr lang="en-US" altLang="en-US" dirty="0">
                <a:latin typeface="Courier New" panose="02070309020205020404" pitchFamily="49" charset="0"/>
              </a:rPr>
              <a:t>      </a:t>
            </a:r>
            <a:r>
              <a:rPr lang="en-US" altLang="en-US" dirty="0">
                <a:solidFill>
                  <a:srgbClr val="800080"/>
                </a:solidFill>
                <a:latin typeface="Courier New" panose="02070309020205020404" pitchFamily="49" charset="0"/>
              </a:rPr>
              <a:t>return</a:t>
            </a:r>
            <a:r>
              <a:rPr lang="en-US" altLang="en-US" dirty="0">
                <a:latin typeface="Courier New" panose="02070309020205020404" pitchFamily="49" charset="0"/>
              </a:rPr>
              <a:t> balance;</a:t>
            </a:r>
          </a:p>
          <a:p>
            <a:pPr>
              <a:lnSpc>
                <a:spcPct val="80000"/>
              </a:lnSpc>
              <a:buFontTx/>
              <a:buNone/>
            </a:pPr>
            <a:r>
              <a:rPr lang="en-US" altLang="en-US" dirty="0">
                <a:latin typeface="Courier New" panose="02070309020205020404" pitchFamily="49" charset="0"/>
              </a:rPr>
              <a:t>   }</a:t>
            </a:r>
            <a:endParaRPr lang="en-US" dirty="0"/>
          </a:p>
        </p:txBody>
      </p:sp>
      <p:sp>
        <p:nvSpPr>
          <p:cNvPr id="4" name="Slide Number Placeholder 3">
            <a:extLst>
              <a:ext uri="{FF2B5EF4-FFF2-40B4-BE49-F238E27FC236}">
                <a16:creationId xmlns:a16="http://schemas.microsoft.com/office/drawing/2014/main" xmlns="" id="{BC2C899B-4267-DC4E-B7C7-D69ECAC9139F}"/>
              </a:ext>
            </a:extLst>
          </p:cNvPr>
          <p:cNvSpPr>
            <a:spLocks noGrp="1"/>
          </p:cNvSpPr>
          <p:nvPr>
            <p:ph type="sldNum" sz="quarter" idx="12"/>
          </p:nvPr>
        </p:nvSpPr>
        <p:spPr>
          <a:xfrm>
            <a:off x="5679440" y="6406969"/>
            <a:ext cx="423647" cy="365125"/>
          </a:xfrm>
        </p:spPr>
        <p:txBody>
          <a:bodyPr/>
          <a:lstStyle/>
          <a:p>
            <a:fld id="{B547E0D5-C779-4B48-9D09-DC37D8A4644B}" type="slidenum">
              <a:rPr lang="id-ID" smtClean="0"/>
              <a:pPr/>
              <a:t>138</a:t>
            </a:fld>
            <a:endParaRPr lang="id-ID" dirty="0"/>
          </a:p>
        </p:txBody>
      </p:sp>
    </p:spTree>
    <p:extLst>
      <p:ext uri="{BB962C8B-B14F-4D97-AF65-F5344CB8AC3E}">
        <p14:creationId xmlns:p14="http://schemas.microsoft.com/office/powerpoint/2010/main" val="52871335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B968CB-0DC2-0B4B-ACDD-4E7C5F02078D}"/>
              </a:ext>
            </a:extLst>
          </p:cNvPr>
          <p:cNvSpPr>
            <a:spLocks noGrp="1"/>
          </p:cNvSpPr>
          <p:nvPr>
            <p:ph type="title"/>
          </p:nvPr>
        </p:nvSpPr>
        <p:spPr/>
        <p:txBody>
          <a:bodyPr/>
          <a:lstStyle/>
          <a:p>
            <a:r>
              <a:rPr lang="en-US" dirty="0" err="1"/>
              <a:t>Account.java</a:t>
            </a:r>
            <a:endParaRPr lang="en-US" dirty="0"/>
          </a:p>
        </p:txBody>
      </p:sp>
      <p:sp>
        <p:nvSpPr>
          <p:cNvPr id="3" name="Content Placeholder 2">
            <a:extLst>
              <a:ext uri="{FF2B5EF4-FFF2-40B4-BE49-F238E27FC236}">
                <a16:creationId xmlns:a16="http://schemas.microsoft.com/office/drawing/2014/main" xmlns="" id="{A226318D-3C4B-0E47-93F8-71B3B0FD9436}"/>
              </a:ext>
            </a:extLst>
          </p:cNvPr>
          <p:cNvSpPr>
            <a:spLocks noGrp="1"/>
          </p:cNvSpPr>
          <p:nvPr>
            <p:ph idx="1"/>
          </p:nvPr>
        </p:nvSpPr>
        <p:spPr/>
        <p:txBody>
          <a:bodyPr>
            <a:normAutofit fontScale="55000" lnSpcReduction="20000"/>
          </a:bodyPr>
          <a:lstStyle/>
          <a:p>
            <a:pPr>
              <a:lnSpc>
                <a:spcPct val="80000"/>
              </a:lnSpc>
              <a:buFontTx/>
              <a:buNone/>
            </a:pPr>
            <a:r>
              <a:rPr lang="en-US" altLang="en-US" dirty="0">
                <a:solidFill>
                  <a:schemeClr val="accent2"/>
                </a:solidFill>
                <a:latin typeface="Courier New" panose="02070309020205020404" pitchFamily="49" charset="0"/>
              </a:rPr>
              <a:t>//----------------------------------------------------------</a:t>
            </a:r>
          </a:p>
          <a:p>
            <a:pPr>
              <a:lnSpc>
                <a:spcPct val="80000"/>
              </a:lnSpc>
              <a:buFontTx/>
              <a:buNone/>
            </a:pPr>
            <a:r>
              <a:rPr lang="en-US" altLang="en-US" dirty="0">
                <a:solidFill>
                  <a:schemeClr val="accent2"/>
                </a:solidFill>
                <a:latin typeface="Courier New" panose="02070309020205020404" pitchFamily="49" charset="0"/>
              </a:rPr>
              <a:t>   //  Returns the current balance of the account.</a:t>
            </a:r>
          </a:p>
          <a:p>
            <a:pPr>
              <a:lnSpc>
                <a:spcPct val="80000"/>
              </a:lnSpc>
              <a:buFontTx/>
              <a:buNone/>
            </a:pPr>
            <a:r>
              <a:rPr lang="en-US" altLang="en-US" dirty="0">
                <a:solidFill>
                  <a:schemeClr val="accent2"/>
                </a:solidFill>
                <a:latin typeface="Courier New" panose="02070309020205020404" pitchFamily="49" charset="0"/>
              </a:rPr>
              <a:t>   //----------------------------------------------------------</a:t>
            </a:r>
          </a:p>
          <a:p>
            <a:pPr>
              <a:lnSpc>
                <a:spcPct val="80000"/>
              </a:lnSpc>
              <a:buFontTx/>
              <a:buNone/>
            </a:pPr>
            <a:r>
              <a:rPr lang="en-US" altLang="en-US" dirty="0">
                <a:latin typeface="Courier New" panose="02070309020205020404" pitchFamily="49" charset="0"/>
              </a:rPr>
              <a:t>   </a:t>
            </a:r>
            <a:r>
              <a:rPr lang="en-US" altLang="en-US" dirty="0">
                <a:solidFill>
                  <a:srgbClr val="800080"/>
                </a:solidFill>
                <a:latin typeface="Courier New" panose="02070309020205020404" pitchFamily="49" charset="0"/>
              </a:rPr>
              <a:t>public double</a:t>
            </a:r>
            <a:r>
              <a:rPr lang="en-US" altLang="en-US" dirty="0">
                <a:latin typeface="Courier New" panose="02070309020205020404" pitchFamily="49" charset="0"/>
              </a:rPr>
              <a:t> </a:t>
            </a:r>
            <a:r>
              <a:rPr lang="en-US" altLang="en-US" dirty="0" err="1">
                <a:latin typeface="Courier New" panose="02070309020205020404" pitchFamily="49" charset="0"/>
              </a:rPr>
              <a:t>getBalance</a:t>
            </a:r>
            <a:r>
              <a:rPr lang="en-US" altLang="en-US" dirty="0">
                <a:latin typeface="Courier New" panose="02070309020205020404" pitchFamily="49" charset="0"/>
              </a:rPr>
              <a:t> ()</a:t>
            </a:r>
          </a:p>
          <a:p>
            <a:pPr>
              <a:lnSpc>
                <a:spcPct val="80000"/>
              </a:lnSpc>
              <a:buFontTx/>
              <a:buNone/>
            </a:pPr>
            <a:r>
              <a:rPr lang="en-US" altLang="en-US" dirty="0">
                <a:latin typeface="Courier New" panose="02070309020205020404" pitchFamily="49" charset="0"/>
              </a:rPr>
              <a:t>   {</a:t>
            </a:r>
          </a:p>
          <a:p>
            <a:pPr>
              <a:lnSpc>
                <a:spcPct val="80000"/>
              </a:lnSpc>
              <a:buFontTx/>
              <a:buNone/>
            </a:pPr>
            <a:r>
              <a:rPr lang="en-US" altLang="en-US" dirty="0">
                <a:latin typeface="Courier New" panose="02070309020205020404" pitchFamily="49" charset="0"/>
              </a:rPr>
              <a:t>      </a:t>
            </a:r>
            <a:r>
              <a:rPr lang="en-US" altLang="en-US" dirty="0">
                <a:solidFill>
                  <a:srgbClr val="800080"/>
                </a:solidFill>
                <a:latin typeface="Courier New" panose="02070309020205020404" pitchFamily="49" charset="0"/>
              </a:rPr>
              <a:t>return</a:t>
            </a:r>
            <a:r>
              <a:rPr lang="en-US" altLang="en-US" dirty="0">
                <a:latin typeface="Courier New" panose="02070309020205020404" pitchFamily="49" charset="0"/>
              </a:rPr>
              <a:t> balance;</a:t>
            </a:r>
          </a:p>
          <a:p>
            <a:pPr>
              <a:lnSpc>
                <a:spcPct val="80000"/>
              </a:lnSpc>
              <a:buFontTx/>
              <a:buNone/>
            </a:pPr>
            <a:r>
              <a:rPr lang="en-US" altLang="en-US" dirty="0">
                <a:latin typeface="Courier New" panose="02070309020205020404" pitchFamily="49" charset="0"/>
              </a:rPr>
              <a:t>   }</a:t>
            </a:r>
          </a:p>
          <a:p>
            <a:pPr>
              <a:lnSpc>
                <a:spcPct val="80000"/>
              </a:lnSpc>
              <a:buFontTx/>
              <a:buNone/>
            </a:pPr>
            <a:endParaRPr lang="en-US" altLang="en-US" dirty="0">
              <a:latin typeface="Courier New" panose="02070309020205020404" pitchFamily="49" charset="0"/>
            </a:endParaRPr>
          </a:p>
          <a:p>
            <a:pPr>
              <a:lnSpc>
                <a:spcPct val="80000"/>
              </a:lnSpc>
              <a:buFontTx/>
              <a:buNone/>
            </a:pPr>
            <a:r>
              <a:rPr lang="en-US" altLang="en-US" dirty="0">
                <a:latin typeface="Courier New" panose="02070309020205020404" pitchFamily="49" charset="0"/>
              </a:rPr>
              <a:t>   </a:t>
            </a:r>
            <a:r>
              <a:rPr lang="en-US" altLang="en-US" dirty="0">
                <a:solidFill>
                  <a:schemeClr val="accent2"/>
                </a:solidFill>
                <a:latin typeface="Courier New" panose="02070309020205020404" pitchFamily="49" charset="0"/>
              </a:rPr>
              <a:t>//----------------------------------------------------------</a:t>
            </a:r>
          </a:p>
          <a:p>
            <a:pPr>
              <a:lnSpc>
                <a:spcPct val="80000"/>
              </a:lnSpc>
              <a:buFontTx/>
              <a:buNone/>
            </a:pPr>
            <a:r>
              <a:rPr lang="en-US" altLang="en-US" dirty="0">
                <a:solidFill>
                  <a:schemeClr val="accent2"/>
                </a:solidFill>
                <a:latin typeface="Courier New" panose="02070309020205020404" pitchFamily="49" charset="0"/>
              </a:rPr>
              <a:t>   //  Returns a one-line description of the account as a </a:t>
            </a:r>
          </a:p>
          <a:p>
            <a:pPr>
              <a:lnSpc>
                <a:spcPct val="80000"/>
              </a:lnSpc>
              <a:buFontTx/>
              <a:buNone/>
            </a:pPr>
            <a:r>
              <a:rPr lang="en-US" altLang="en-US" dirty="0">
                <a:solidFill>
                  <a:schemeClr val="accent2"/>
                </a:solidFill>
                <a:latin typeface="Courier New" panose="02070309020205020404" pitchFamily="49" charset="0"/>
              </a:rPr>
              <a:t>   //  string.</a:t>
            </a:r>
          </a:p>
          <a:p>
            <a:pPr>
              <a:lnSpc>
                <a:spcPct val="80000"/>
              </a:lnSpc>
              <a:buFontTx/>
              <a:buNone/>
            </a:pPr>
            <a:r>
              <a:rPr lang="en-US" altLang="en-US" dirty="0">
                <a:solidFill>
                  <a:schemeClr val="accent2"/>
                </a:solidFill>
                <a:latin typeface="Courier New" panose="02070309020205020404" pitchFamily="49" charset="0"/>
              </a:rPr>
              <a:t>   //----------------------------------------------------------</a:t>
            </a:r>
          </a:p>
          <a:p>
            <a:pPr>
              <a:lnSpc>
                <a:spcPct val="80000"/>
              </a:lnSpc>
              <a:buFontTx/>
              <a:buNone/>
            </a:pPr>
            <a:r>
              <a:rPr lang="en-US" altLang="en-US" dirty="0">
                <a:latin typeface="Courier New" panose="02070309020205020404" pitchFamily="49" charset="0"/>
              </a:rPr>
              <a:t>   </a:t>
            </a:r>
            <a:r>
              <a:rPr lang="en-US" altLang="en-US" dirty="0">
                <a:solidFill>
                  <a:srgbClr val="800080"/>
                </a:solidFill>
                <a:latin typeface="Courier New" panose="02070309020205020404" pitchFamily="49" charset="0"/>
              </a:rPr>
              <a:t>public</a:t>
            </a:r>
            <a:r>
              <a:rPr lang="en-US" altLang="en-US" dirty="0">
                <a:latin typeface="Courier New" panose="02070309020205020404" pitchFamily="49" charset="0"/>
              </a:rPr>
              <a:t> String </a:t>
            </a:r>
            <a:r>
              <a:rPr lang="en-US" altLang="en-US" dirty="0" err="1">
                <a:latin typeface="Courier New" panose="02070309020205020404" pitchFamily="49" charset="0"/>
              </a:rPr>
              <a:t>toString</a:t>
            </a:r>
            <a:r>
              <a:rPr lang="en-US" altLang="en-US" dirty="0">
                <a:latin typeface="Courier New" panose="02070309020205020404" pitchFamily="49" charset="0"/>
              </a:rPr>
              <a:t> ()</a:t>
            </a:r>
          </a:p>
          <a:p>
            <a:pPr>
              <a:lnSpc>
                <a:spcPct val="80000"/>
              </a:lnSpc>
              <a:buFontTx/>
              <a:buNone/>
            </a:pPr>
            <a:r>
              <a:rPr lang="en-US" altLang="en-US" dirty="0">
                <a:latin typeface="Courier New" panose="02070309020205020404" pitchFamily="49" charset="0"/>
              </a:rPr>
              <a:t>   {</a:t>
            </a:r>
          </a:p>
          <a:p>
            <a:pPr>
              <a:lnSpc>
                <a:spcPct val="80000"/>
              </a:lnSpc>
              <a:buFontTx/>
              <a:buNone/>
            </a:pPr>
            <a:r>
              <a:rPr lang="en-US" altLang="en-US" dirty="0">
                <a:latin typeface="Courier New" panose="02070309020205020404" pitchFamily="49" charset="0"/>
              </a:rPr>
              <a:t>      </a:t>
            </a:r>
            <a:r>
              <a:rPr lang="en-US" altLang="en-US" dirty="0" err="1">
                <a:latin typeface="Courier New" panose="02070309020205020404" pitchFamily="49" charset="0"/>
              </a:rPr>
              <a:t>NumberFormat</a:t>
            </a:r>
            <a:r>
              <a:rPr lang="en-US" altLang="en-US" dirty="0">
                <a:latin typeface="Courier New" panose="02070309020205020404" pitchFamily="49" charset="0"/>
              </a:rPr>
              <a:t> </a:t>
            </a:r>
            <a:r>
              <a:rPr lang="en-US" altLang="en-US" dirty="0" err="1">
                <a:latin typeface="Courier New" panose="02070309020205020404" pitchFamily="49" charset="0"/>
              </a:rPr>
              <a:t>fmt</a:t>
            </a:r>
            <a:r>
              <a:rPr lang="en-US" altLang="en-US" dirty="0">
                <a:latin typeface="Courier New" panose="02070309020205020404" pitchFamily="49" charset="0"/>
              </a:rPr>
              <a:t> = </a:t>
            </a:r>
            <a:r>
              <a:rPr lang="en-US" altLang="en-US" dirty="0" err="1">
                <a:latin typeface="Courier New" panose="02070309020205020404" pitchFamily="49" charset="0"/>
              </a:rPr>
              <a:t>NumberFormat.getCurrencyInstance</a:t>
            </a:r>
            <a:r>
              <a:rPr lang="en-US" altLang="en-US" dirty="0">
                <a:latin typeface="Courier New" panose="02070309020205020404" pitchFamily="49" charset="0"/>
              </a:rPr>
              <a:t>();</a:t>
            </a:r>
          </a:p>
          <a:p>
            <a:pPr>
              <a:lnSpc>
                <a:spcPct val="80000"/>
              </a:lnSpc>
              <a:buFontTx/>
              <a:buNone/>
            </a:pPr>
            <a:endParaRPr lang="en-US" altLang="en-US" dirty="0">
              <a:latin typeface="Courier New" panose="02070309020205020404" pitchFamily="49" charset="0"/>
            </a:endParaRPr>
          </a:p>
          <a:p>
            <a:pPr>
              <a:lnSpc>
                <a:spcPct val="80000"/>
              </a:lnSpc>
              <a:buFontTx/>
              <a:buNone/>
            </a:pPr>
            <a:r>
              <a:rPr lang="en-US" altLang="en-US" dirty="0">
                <a:latin typeface="Courier New" panose="02070309020205020404" pitchFamily="49" charset="0"/>
              </a:rPr>
              <a:t>      </a:t>
            </a:r>
            <a:r>
              <a:rPr lang="en-US" altLang="en-US" dirty="0">
                <a:solidFill>
                  <a:srgbClr val="800080"/>
                </a:solidFill>
                <a:latin typeface="Courier New" panose="02070309020205020404" pitchFamily="49" charset="0"/>
              </a:rPr>
              <a:t>return</a:t>
            </a:r>
            <a:r>
              <a:rPr lang="en-US" altLang="en-US" dirty="0">
                <a:latin typeface="Courier New" panose="02070309020205020404" pitchFamily="49" charset="0"/>
              </a:rPr>
              <a:t> (</a:t>
            </a:r>
            <a:r>
              <a:rPr lang="en-US" altLang="en-US" dirty="0" err="1">
                <a:latin typeface="Courier New" panose="02070309020205020404" pitchFamily="49" charset="0"/>
              </a:rPr>
              <a:t>acctNumber</a:t>
            </a:r>
            <a:r>
              <a:rPr lang="en-US" altLang="en-US" dirty="0">
                <a:latin typeface="Courier New" panose="02070309020205020404" pitchFamily="49" charset="0"/>
              </a:rPr>
              <a:t> + </a:t>
            </a:r>
            <a:r>
              <a:rPr lang="en-US" altLang="en-US" dirty="0">
                <a:solidFill>
                  <a:srgbClr val="009900"/>
                </a:solidFill>
                <a:latin typeface="Courier New" panose="02070309020205020404" pitchFamily="49" charset="0"/>
              </a:rPr>
              <a:t>"\t"</a:t>
            </a:r>
            <a:r>
              <a:rPr lang="en-US" altLang="en-US" dirty="0">
                <a:latin typeface="Courier New" panose="02070309020205020404" pitchFamily="49" charset="0"/>
              </a:rPr>
              <a:t> + name + </a:t>
            </a:r>
            <a:r>
              <a:rPr lang="en-US" altLang="en-US" dirty="0">
                <a:solidFill>
                  <a:srgbClr val="009900"/>
                </a:solidFill>
                <a:latin typeface="Courier New" panose="02070309020205020404" pitchFamily="49" charset="0"/>
              </a:rPr>
              <a:t>"\t"</a:t>
            </a:r>
            <a:r>
              <a:rPr lang="en-US" altLang="en-US" dirty="0">
                <a:latin typeface="Courier New" panose="02070309020205020404" pitchFamily="49" charset="0"/>
              </a:rPr>
              <a:t> + </a:t>
            </a:r>
          </a:p>
          <a:p>
            <a:pPr>
              <a:lnSpc>
                <a:spcPct val="80000"/>
              </a:lnSpc>
              <a:buFontTx/>
              <a:buNone/>
            </a:pPr>
            <a:r>
              <a:rPr lang="en-US" altLang="en-US" dirty="0">
                <a:latin typeface="Courier New" panose="02070309020205020404" pitchFamily="49" charset="0"/>
              </a:rPr>
              <a:t>              </a:t>
            </a:r>
            <a:r>
              <a:rPr lang="en-US" altLang="en-US" dirty="0" err="1">
                <a:latin typeface="Courier New" panose="02070309020205020404" pitchFamily="49" charset="0"/>
              </a:rPr>
              <a:t>fmt.format</a:t>
            </a:r>
            <a:r>
              <a:rPr lang="en-US" altLang="en-US" dirty="0">
                <a:latin typeface="Courier New" panose="02070309020205020404" pitchFamily="49" charset="0"/>
              </a:rPr>
              <a:t>(balance));</a:t>
            </a:r>
          </a:p>
          <a:p>
            <a:pPr>
              <a:lnSpc>
                <a:spcPct val="80000"/>
              </a:lnSpc>
              <a:buFontTx/>
              <a:buNone/>
            </a:pPr>
            <a:r>
              <a:rPr lang="en-US" altLang="en-US" dirty="0">
                <a:latin typeface="Courier New" panose="02070309020205020404" pitchFamily="49" charset="0"/>
              </a:rPr>
              <a:t>   }</a:t>
            </a:r>
          </a:p>
          <a:p>
            <a:pPr>
              <a:lnSpc>
                <a:spcPct val="80000"/>
              </a:lnSpc>
              <a:buFontTx/>
              <a:buNone/>
            </a:pPr>
            <a:r>
              <a:rPr lang="en-US" altLang="en-US" dirty="0">
                <a:latin typeface="Courier New" panose="02070309020205020404" pitchFamily="49" charset="0"/>
              </a:rPr>
              <a:t>}</a:t>
            </a:r>
            <a:endParaRPr lang="en-US" dirty="0"/>
          </a:p>
        </p:txBody>
      </p:sp>
      <p:sp>
        <p:nvSpPr>
          <p:cNvPr id="4" name="Slide Number Placeholder 3">
            <a:extLst>
              <a:ext uri="{FF2B5EF4-FFF2-40B4-BE49-F238E27FC236}">
                <a16:creationId xmlns:a16="http://schemas.microsoft.com/office/drawing/2014/main" xmlns="" id="{6189D510-A3CE-464A-A605-A1E98445637E}"/>
              </a:ext>
            </a:extLst>
          </p:cNvPr>
          <p:cNvSpPr>
            <a:spLocks noGrp="1"/>
          </p:cNvSpPr>
          <p:nvPr>
            <p:ph type="sldNum" sz="quarter" idx="12"/>
          </p:nvPr>
        </p:nvSpPr>
        <p:spPr>
          <a:xfrm>
            <a:off x="5679441" y="6406969"/>
            <a:ext cx="434280" cy="365125"/>
          </a:xfrm>
        </p:spPr>
        <p:txBody>
          <a:bodyPr/>
          <a:lstStyle/>
          <a:p>
            <a:fld id="{B547E0D5-C779-4B48-9D09-DC37D8A4644B}" type="slidenum">
              <a:rPr lang="id-ID" smtClean="0"/>
              <a:pPr/>
              <a:t>139</a:t>
            </a:fld>
            <a:endParaRPr lang="id-ID" dirty="0"/>
          </a:p>
        </p:txBody>
      </p:sp>
    </p:spTree>
    <p:extLst>
      <p:ext uri="{BB962C8B-B14F-4D97-AF65-F5344CB8AC3E}">
        <p14:creationId xmlns:p14="http://schemas.microsoft.com/office/powerpoint/2010/main" val="3659301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F50159-8C11-0643-9174-95B1D0E55BDA}"/>
              </a:ext>
            </a:extLst>
          </p:cNvPr>
          <p:cNvSpPr>
            <a:spLocks noGrp="1"/>
          </p:cNvSpPr>
          <p:nvPr>
            <p:ph type="title"/>
          </p:nvPr>
        </p:nvSpPr>
        <p:spPr/>
        <p:txBody>
          <a:bodyPr/>
          <a:lstStyle/>
          <a:p>
            <a:r>
              <a:rPr lang="en-US" altLang="en-US" dirty="0"/>
              <a:t>Comments</a:t>
            </a:r>
            <a:endParaRPr lang="en-US" dirty="0"/>
          </a:p>
        </p:txBody>
      </p:sp>
      <p:sp>
        <p:nvSpPr>
          <p:cNvPr id="3" name="Content Placeholder 2">
            <a:extLst>
              <a:ext uri="{FF2B5EF4-FFF2-40B4-BE49-F238E27FC236}">
                <a16:creationId xmlns:a16="http://schemas.microsoft.com/office/drawing/2014/main" xmlns="" id="{80FBFCD9-C9CC-6A40-9ADC-FB89EF8A40ED}"/>
              </a:ext>
            </a:extLst>
          </p:cNvPr>
          <p:cNvSpPr>
            <a:spLocks noGrp="1"/>
          </p:cNvSpPr>
          <p:nvPr>
            <p:ph idx="1"/>
          </p:nvPr>
        </p:nvSpPr>
        <p:spPr/>
        <p:txBody>
          <a:bodyPr/>
          <a:lstStyle/>
          <a:p>
            <a:pPr>
              <a:spcBef>
                <a:spcPct val="60000"/>
              </a:spcBef>
            </a:pPr>
            <a:r>
              <a:rPr lang="en-US" altLang="en-US" dirty="0"/>
              <a:t>Comments in a program are called </a:t>
            </a:r>
            <a:r>
              <a:rPr lang="en-US" altLang="en-US" i="1" dirty="0"/>
              <a:t>inline documentation</a:t>
            </a:r>
          </a:p>
          <a:p>
            <a:pPr>
              <a:spcBef>
                <a:spcPct val="60000"/>
              </a:spcBef>
            </a:pPr>
            <a:r>
              <a:rPr lang="en-US" altLang="en-US" dirty="0"/>
              <a:t>They should be included to explain the purpose of the program and describe processing steps</a:t>
            </a:r>
          </a:p>
          <a:p>
            <a:pPr>
              <a:spcBef>
                <a:spcPct val="60000"/>
              </a:spcBef>
            </a:pPr>
            <a:r>
              <a:rPr lang="en-US" altLang="en-US" dirty="0"/>
              <a:t>They do not affect how a program works</a:t>
            </a:r>
          </a:p>
          <a:p>
            <a:pPr>
              <a:spcBef>
                <a:spcPct val="60000"/>
              </a:spcBef>
            </a:pPr>
            <a:r>
              <a:rPr lang="en-US" altLang="en-US" dirty="0"/>
              <a:t>Java comments can take three forms:</a:t>
            </a:r>
          </a:p>
          <a:p>
            <a:pPr>
              <a:spcBef>
                <a:spcPct val="60000"/>
              </a:spcBef>
            </a:pPr>
            <a:endParaRPr lang="en-US" dirty="0"/>
          </a:p>
        </p:txBody>
      </p:sp>
      <p:sp>
        <p:nvSpPr>
          <p:cNvPr id="4" name="Slide Number Placeholder 3">
            <a:extLst>
              <a:ext uri="{FF2B5EF4-FFF2-40B4-BE49-F238E27FC236}">
                <a16:creationId xmlns:a16="http://schemas.microsoft.com/office/drawing/2014/main" xmlns="" id="{D743155D-8A95-7D4F-9A2C-747C8D22791E}"/>
              </a:ext>
            </a:extLst>
          </p:cNvPr>
          <p:cNvSpPr>
            <a:spLocks noGrp="1"/>
          </p:cNvSpPr>
          <p:nvPr>
            <p:ph type="sldNum" sz="quarter" idx="12"/>
          </p:nvPr>
        </p:nvSpPr>
        <p:spPr/>
        <p:txBody>
          <a:bodyPr/>
          <a:lstStyle/>
          <a:p>
            <a:fld id="{B547E0D5-C779-4B48-9D09-DC37D8A4644B}" type="slidenum">
              <a:rPr lang="id-ID" smtClean="0"/>
              <a:pPr/>
              <a:t>14</a:t>
            </a:fld>
            <a:endParaRPr lang="id-ID" dirty="0"/>
          </a:p>
        </p:txBody>
      </p:sp>
      <p:sp>
        <p:nvSpPr>
          <p:cNvPr id="5" name="Text Box 4">
            <a:extLst>
              <a:ext uri="{FF2B5EF4-FFF2-40B4-BE49-F238E27FC236}">
                <a16:creationId xmlns:a16="http://schemas.microsoft.com/office/drawing/2014/main" xmlns="" id="{1B98CC6A-B945-E742-877C-A6934C883955}"/>
              </a:ext>
            </a:extLst>
          </p:cNvPr>
          <p:cNvSpPr txBox="1">
            <a:spLocks noChangeArrowheads="1"/>
          </p:cNvSpPr>
          <p:nvPr/>
        </p:nvSpPr>
        <p:spPr bwMode="auto">
          <a:xfrm>
            <a:off x="1797050" y="3962400"/>
            <a:ext cx="6737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solidFill>
                  <a:srgbClr val="008000"/>
                </a:solidFill>
                <a:latin typeface="Courier New" panose="02070309020205020404" pitchFamily="49" charset="0"/>
              </a:rPr>
              <a:t>// this comment runs to the end of the line</a:t>
            </a:r>
          </a:p>
        </p:txBody>
      </p:sp>
      <p:sp>
        <p:nvSpPr>
          <p:cNvPr id="6" name="Text Box 5">
            <a:extLst>
              <a:ext uri="{FF2B5EF4-FFF2-40B4-BE49-F238E27FC236}">
                <a16:creationId xmlns:a16="http://schemas.microsoft.com/office/drawing/2014/main" xmlns="" id="{5FEEFE46-2F53-3143-8426-8AA9DE776322}"/>
              </a:ext>
            </a:extLst>
          </p:cNvPr>
          <p:cNvSpPr txBox="1">
            <a:spLocks noChangeArrowheads="1"/>
          </p:cNvSpPr>
          <p:nvPr/>
        </p:nvSpPr>
        <p:spPr bwMode="auto">
          <a:xfrm>
            <a:off x="1797050" y="4648200"/>
            <a:ext cx="704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solidFill>
                  <a:srgbClr val="008000"/>
                </a:solidFill>
                <a:latin typeface="Courier New" panose="02070309020205020404" pitchFamily="49" charset="0"/>
              </a:rPr>
              <a:t>/*  this comment runs to the terminating</a:t>
            </a:r>
          </a:p>
          <a:p>
            <a:r>
              <a:rPr lang="en-US" altLang="en-US" sz="2000" b="1" dirty="0">
                <a:solidFill>
                  <a:srgbClr val="008000"/>
                </a:solidFill>
                <a:latin typeface="Courier New" panose="02070309020205020404" pitchFamily="49" charset="0"/>
              </a:rPr>
              <a:t>    symbol, even across line breaks        */</a:t>
            </a:r>
          </a:p>
        </p:txBody>
      </p:sp>
      <p:sp>
        <p:nvSpPr>
          <p:cNvPr id="7" name="Text Box 6">
            <a:extLst>
              <a:ext uri="{FF2B5EF4-FFF2-40B4-BE49-F238E27FC236}">
                <a16:creationId xmlns:a16="http://schemas.microsoft.com/office/drawing/2014/main" xmlns="" id="{E16C6F81-AC0C-424A-9E39-4B061383CF1F}"/>
              </a:ext>
            </a:extLst>
          </p:cNvPr>
          <p:cNvSpPr txBox="1">
            <a:spLocks noChangeArrowheads="1"/>
          </p:cNvSpPr>
          <p:nvPr/>
        </p:nvSpPr>
        <p:spPr bwMode="auto">
          <a:xfrm>
            <a:off x="1752600" y="5638800"/>
            <a:ext cx="5365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solidFill>
                  <a:srgbClr val="008000"/>
                </a:solidFill>
                <a:latin typeface="Courier New" panose="02070309020205020404" pitchFamily="49" charset="0"/>
              </a:rPr>
              <a:t>/** this is a </a:t>
            </a:r>
            <a:r>
              <a:rPr lang="en-US" altLang="en-US" sz="2000" b="1" i="1" dirty="0" err="1">
                <a:solidFill>
                  <a:srgbClr val="008000"/>
                </a:solidFill>
                <a:latin typeface="Courier New" panose="02070309020205020404" pitchFamily="49" charset="0"/>
              </a:rPr>
              <a:t>javadoc</a:t>
            </a:r>
            <a:r>
              <a:rPr lang="en-US" altLang="en-US" sz="2000" b="1" dirty="0">
                <a:solidFill>
                  <a:srgbClr val="008000"/>
                </a:solidFill>
                <a:latin typeface="Courier New" panose="02070309020205020404" pitchFamily="49" charset="0"/>
              </a:rPr>
              <a:t> comment   */</a:t>
            </a:r>
          </a:p>
        </p:txBody>
      </p:sp>
    </p:spTree>
    <p:extLst>
      <p:ext uri="{BB962C8B-B14F-4D97-AF65-F5344CB8AC3E}">
        <p14:creationId xmlns:p14="http://schemas.microsoft.com/office/powerpoint/2010/main" val="345844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B79146-BE59-A145-8FEC-D66A708EE5EC}"/>
              </a:ext>
            </a:extLst>
          </p:cNvPr>
          <p:cNvSpPr>
            <a:spLocks noGrp="1"/>
          </p:cNvSpPr>
          <p:nvPr>
            <p:ph type="title"/>
          </p:nvPr>
        </p:nvSpPr>
        <p:spPr/>
        <p:txBody>
          <a:bodyPr/>
          <a:lstStyle/>
          <a:p>
            <a:r>
              <a:rPr lang="en-US" altLang="en-US" dirty="0"/>
              <a:t>Bank Account Example</a:t>
            </a:r>
            <a:endParaRPr lang="en-US" dirty="0"/>
          </a:p>
        </p:txBody>
      </p:sp>
      <p:sp>
        <p:nvSpPr>
          <p:cNvPr id="3" name="Content Placeholder 2">
            <a:extLst>
              <a:ext uri="{FF2B5EF4-FFF2-40B4-BE49-F238E27FC236}">
                <a16:creationId xmlns:a16="http://schemas.microsoft.com/office/drawing/2014/main" xmlns="" id="{47C4BA5B-0A95-DA40-AFAF-FE5E6C86B3BD}"/>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xmlns="" id="{8DFB57F4-401A-034D-80B5-A1BE0E207A1A}"/>
              </a:ext>
            </a:extLst>
          </p:cNvPr>
          <p:cNvSpPr>
            <a:spLocks noGrp="1"/>
          </p:cNvSpPr>
          <p:nvPr>
            <p:ph type="sldNum" sz="quarter" idx="12"/>
          </p:nvPr>
        </p:nvSpPr>
        <p:spPr>
          <a:xfrm>
            <a:off x="5635256" y="6406969"/>
            <a:ext cx="425185" cy="365125"/>
          </a:xfrm>
        </p:spPr>
        <p:txBody>
          <a:bodyPr/>
          <a:lstStyle/>
          <a:p>
            <a:fld id="{B547E0D5-C779-4B48-9D09-DC37D8A4644B}" type="slidenum">
              <a:rPr lang="id-ID" smtClean="0"/>
              <a:pPr/>
              <a:t>140</a:t>
            </a:fld>
            <a:endParaRPr lang="id-ID" dirty="0"/>
          </a:p>
        </p:txBody>
      </p:sp>
      <p:grpSp>
        <p:nvGrpSpPr>
          <p:cNvPr id="5" name="Group 65">
            <a:extLst>
              <a:ext uri="{FF2B5EF4-FFF2-40B4-BE49-F238E27FC236}">
                <a16:creationId xmlns:a16="http://schemas.microsoft.com/office/drawing/2014/main" xmlns="" id="{0C344A12-7E55-5B4D-B9DE-D1AE82575354}"/>
              </a:ext>
            </a:extLst>
          </p:cNvPr>
          <p:cNvGrpSpPr>
            <a:grpSpLocks/>
          </p:cNvGrpSpPr>
          <p:nvPr/>
        </p:nvGrpSpPr>
        <p:grpSpPr bwMode="auto">
          <a:xfrm>
            <a:off x="2971801" y="1447800"/>
            <a:ext cx="7083425" cy="1600200"/>
            <a:chOff x="912" y="912"/>
            <a:chExt cx="4462" cy="1008"/>
          </a:xfrm>
        </p:grpSpPr>
        <p:sp>
          <p:nvSpPr>
            <p:cNvPr id="6" name="Rectangle 6">
              <a:extLst>
                <a:ext uri="{FF2B5EF4-FFF2-40B4-BE49-F238E27FC236}">
                  <a16:creationId xmlns:a16="http://schemas.microsoft.com/office/drawing/2014/main" xmlns="" id="{F6A21305-471B-CA45-AE73-BC6AF4C457F9}"/>
                </a:ext>
              </a:extLst>
            </p:cNvPr>
            <p:cNvSpPr>
              <a:spLocks noChangeArrowheads="1"/>
            </p:cNvSpPr>
            <p:nvPr/>
          </p:nvSpPr>
          <p:spPr bwMode="auto">
            <a:xfrm>
              <a:off x="1458" y="960"/>
              <a:ext cx="364" cy="240"/>
            </a:xfrm>
            <a:prstGeom prst="rect">
              <a:avLst/>
            </a:prstGeom>
            <a:solidFill>
              <a:srgbClr val="F5E98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Text Box 7">
              <a:extLst>
                <a:ext uri="{FF2B5EF4-FFF2-40B4-BE49-F238E27FC236}">
                  <a16:creationId xmlns:a16="http://schemas.microsoft.com/office/drawing/2014/main" xmlns="" id="{366CD27F-99F3-F246-B75A-AA3B5279EB00}"/>
                </a:ext>
              </a:extLst>
            </p:cNvPr>
            <p:cNvSpPr txBox="1">
              <a:spLocks noChangeArrowheads="1"/>
            </p:cNvSpPr>
            <p:nvPr/>
          </p:nvSpPr>
          <p:spPr bwMode="auto">
            <a:xfrm>
              <a:off x="912" y="969"/>
              <a:ext cx="54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acct1</a:t>
              </a:r>
            </a:p>
          </p:txBody>
        </p:sp>
        <p:sp>
          <p:nvSpPr>
            <p:cNvPr id="8" name="AutoShape 8">
              <a:extLst>
                <a:ext uri="{FF2B5EF4-FFF2-40B4-BE49-F238E27FC236}">
                  <a16:creationId xmlns:a16="http://schemas.microsoft.com/office/drawing/2014/main" xmlns="" id="{A4C92DC2-483A-EC48-BE66-BE73EC2BC68E}"/>
                </a:ext>
              </a:extLst>
            </p:cNvPr>
            <p:cNvSpPr>
              <a:spLocks noChangeArrowheads="1"/>
            </p:cNvSpPr>
            <p:nvPr/>
          </p:nvSpPr>
          <p:spPr bwMode="auto">
            <a:xfrm>
              <a:off x="2110" y="912"/>
              <a:ext cx="1824" cy="1008"/>
            </a:xfrm>
            <a:prstGeom prst="roundRect">
              <a:avLst>
                <a:gd name="adj" fmla="val 16667"/>
              </a:avLst>
            </a:prstGeom>
            <a:solidFill>
              <a:srgbClr val="F5E985"/>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2000" b="1">
                <a:latin typeface="Courier New" panose="02070309020205020404" pitchFamily="49" charset="0"/>
              </a:endParaRPr>
            </a:p>
          </p:txBody>
        </p:sp>
        <p:sp>
          <p:nvSpPr>
            <p:cNvPr id="9" name="Line 9">
              <a:extLst>
                <a:ext uri="{FF2B5EF4-FFF2-40B4-BE49-F238E27FC236}">
                  <a16:creationId xmlns:a16="http://schemas.microsoft.com/office/drawing/2014/main" xmlns="" id="{DC9E47E6-D1A5-1B4B-9D84-2A0F1837C650}"/>
                </a:ext>
              </a:extLst>
            </p:cNvPr>
            <p:cNvSpPr>
              <a:spLocks noChangeShapeType="1"/>
            </p:cNvSpPr>
            <p:nvPr/>
          </p:nvSpPr>
          <p:spPr bwMode="auto">
            <a:xfrm flipV="1">
              <a:off x="1630" y="1080"/>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Rectangle 10">
              <a:extLst>
                <a:ext uri="{FF2B5EF4-FFF2-40B4-BE49-F238E27FC236}">
                  <a16:creationId xmlns:a16="http://schemas.microsoft.com/office/drawing/2014/main" xmlns="" id="{BF7A6A08-3C50-E54C-AB61-F8CEE083858C}"/>
                </a:ext>
              </a:extLst>
            </p:cNvPr>
            <p:cNvSpPr>
              <a:spLocks noChangeArrowheads="1"/>
            </p:cNvSpPr>
            <p:nvPr/>
          </p:nvSpPr>
          <p:spPr bwMode="auto">
            <a:xfrm>
              <a:off x="3186" y="1003"/>
              <a:ext cx="604"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latin typeface="Courier New" panose="02070309020205020404" pitchFamily="49" charset="0"/>
                </a:rPr>
                <a:t>72354</a:t>
              </a:r>
              <a:endParaRPr lang="en-US" altLang="en-US"/>
            </a:p>
          </p:txBody>
        </p:sp>
        <p:sp>
          <p:nvSpPr>
            <p:cNvPr id="11" name="Text Box 11">
              <a:extLst>
                <a:ext uri="{FF2B5EF4-FFF2-40B4-BE49-F238E27FC236}">
                  <a16:creationId xmlns:a16="http://schemas.microsoft.com/office/drawing/2014/main" xmlns="" id="{ECD1EB29-D19C-784D-891E-EEB712E4594F}"/>
                </a:ext>
              </a:extLst>
            </p:cNvPr>
            <p:cNvSpPr txBox="1">
              <a:spLocks noChangeArrowheads="1"/>
            </p:cNvSpPr>
            <p:nvPr/>
          </p:nvSpPr>
          <p:spPr bwMode="auto">
            <a:xfrm>
              <a:off x="2170" y="1012"/>
              <a:ext cx="9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acctNumber</a:t>
              </a:r>
              <a:endParaRPr lang="en-US" altLang="en-US" sz="2000" b="1">
                <a:latin typeface="Courier New" panose="02070309020205020404" pitchFamily="49" charset="0"/>
              </a:endParaRPr>
            </a:p>
          </p:txBody>
        </p:sp>
        <p:sp>
          <p:nvSpPr>
            <p:cNvPr id="12" name="Rectangle 19">
              <a:extLst>
                <a:ext uri="{FF2B5EF4-FFF2-40B4-BE49-F238E27FC236}">
                  <a16:creationId xmlns:a16="http://schemas.microsoft.com/office/drawing/2014/main" xmlns="" id="{C5D3366C-1C4F-9849-A2B1-B0F6A2697E9A}"/>
                </a:ext>
              </a:extLst>
            </p:cNvPr>
            <p:cNvSpPr>
              <a:spLocks noChangeArrowheads="1"/>
            </p:cNvSpPr>
            <p:nvPr/>
          </p:nvSpPr>
          <p:spPr bwMode="auto">
            <a:xfrm>
              <a:off x="3186" y="1296"/>
              <a:ext cx="604"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latin typeface="Courier New" panose="02070309020205020404" pitchFamily="49" charset="0"/>
                </a:rPr>
                <a:t>102.56</a:t>
              </a:r>
              <a:endParaRPr lang="en-US" altLang="en-US"/>
            </a:p>
          </p:txBody>
        </p:sp>
        <p:sp>
          <p:nvSpPr>
            <p:cNvPr id="13" name="Text Box 20">
              <a:extLst>
                <a:ext uri="{FF2B5EF4-FFF2-40B4-BE49-F238E27FC236}">
                  <a16:creationId xmlns:a16="http://schemas.microsoft.com/office/drawing/2014/main" xmlns="" id="{FF3616B7-4D97-5846-9BB3-E1E594B1966B}"/>
                </a:ext>
              </a:extLst>
            </p:cNvPr>
            <p:cNvSpPr txBox="1">
              <a:spLocks noChangeArrowheads="1"/>
            </p:cNvSpPr>
            <p:nvPr/>
          </p:nvSpPr>
          <p:spPr bwMode="auto">
            <a:xfrm>
              <a:off x="2428" y="1305"/>
              <a:ext cx="7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balance</a:t>
              </a:r>
              <a:endParaRPr lang="en-US" altLang="en-US" sz="2000" b="1">
                <a:latin typeface="Courier New" panose="02070309020205020404" pitchFamily="49" charset="0"/>
              </a:endParaRPr>
            </a:p>
          </p:txBody>
        </p:sp>
        <p:sp>
          <p:nvSpPr>
            <p:cNvPr id="14" name="Rectangle 21">
              <a:extLst>
                <a:ext uri="{FF2B5EF4-FFF2-40B4-BE49-F238E27FC236}">
                  <a16:creationId xmlns:a16="http://schemas.microsoft.com/office/drawing/2014/main" xmlns="" id="{A7595393-1069-EE49-BFC8-B0C6C19F873D}"/>
                </a:ext>
              </a:extLst>
            </p:cNvPr>
            <p:cNvSpPr>
              <a:spLocks noChangeArrowheads="1"/>
            </p:cNvSpPr>
            <p:nvPr/>
          </p:nvSpPr>
          <p:spPr bwMode="auto">
            <a:xfrm>
              <a:off x="3186" y="1589"/>
              <a:ext cx="604"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15" name="Text Box 22">
              <a:extLst>
                <a:ext uri="{FF2B5EF4-FFF2-40B4-BE49-F238E27FC236}">
                  <a16:creationId xmlns:a16="http://schemas.microsoft.com/office/drawing/2014/main" xmlns="" id="{60A66B45-1E7F-D641-AFF7-3F84FD6A058B}"/>
                </a:ext>
              </a:extLst>
            </p:cNvPr>
            <p:cNvSpPr txBox="1">
              <a:spLocks noChangeArrowheads="1"/>
            </p:cNvSpPr>
            <p:nvPr/>
          </p:nvSpPr>
          <p:spPr bwMode="auto">
            <a:xfrm>
              <a:off x="2686" y="1598"/>
              <a:ext cx="4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name</a:t>
              </a:r>
            </a:p>
          </p:txBody>
        </p:sp>
        <p:sp>
          <p:nvSpPr>
            <p:cNvPr id="16" name="AutoShape 34">
              <a:extLst>
                <a:ext uri="{FF2B5EF4-FFF2-40B4-BE49-F238E27FC236}">
                  <a16:creationId xmlns:a16="http://schemas.microsoft.com/office/drawing/2014/main" xmlns="" id="{E91B7DE6-8F3C-754C-BA3B-5252E88044B8}"/>
                </a:ext>
              </a:extLst>
            </p:cNvPr>
            <p:cNvSpPr>
              <a:spLocks noChangeArrowheads="1"/>
            </p:cNvSpPr>
            <p:nvPr/>
          </p:nvSpPr>
          <p:spPr bwMode="auto">
            <a:xfrm>
              <a:off x="4174" y="1594"/>
              <a:ext cx="1200" cy="230"/>
            </a:xfrm>
            <a:prstGeom prst="roundRect">
              <a:avLst>
                <a:gd name="adj" fmla="val 16667"/>
              </a:avLst>
            </a:prstGeom>
            <a:solidFill>
              <a:srgbClr val="F5E985"/>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2000" b="1">
                <a:latin typeface="Courier New" panose="02070309020205020404" pitchFamily="49" charset="0"/>
              </a:endParaRPr>
            </a:p>
          </p:txBody>
        </p:sp>
        <p:sp>
          <p:nvSpPr>
            <p:cNvPr id="17" name="Line 35">
              <a:extLst>
                <a:ext uri="{FF2B5EF4-FFF2-40B4-BE49-F238E27FC236}">
                  <a16:creationId xmlns:a16="http://schemas.microsoft.com/office/drawing/2014/main" xmlns="" id="{F66B0F5A-6F21-7C40-A9E3-1E6034BBB0CE}"/>
                </a:ext>
              </a:extLst>
            </p:cNvPr>
            <p:cNvSpPr>
              <a:spLocks noChangeShapeType="1"/>
            </p:cNvSpPr>
            <p:nvPr/>
          </p:nvSpPr>
          <p:spPr bwMode="auto">
            <a:xfrm>
              <a:off x="3470" y="1709"/>
              <a:ext cx="6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Text Box 37">
              <a:extLst>
                <a:ext uri="{FF2B5EF4-FFF2-40B4-BE49-F238E27FC236}">
                  <a16:creationId xmlns:a16="http://schemas.microsoft.com/office/drawing/2014/main" xmlns="" id="{719700D6-C138-154B-9044-B0B6EDD77B39}"/>
                </a:ext>
              </a:extLst>
            </p:cNvPr>
            <p:cNvSpPr txBox="1">
              <a:spLocks noChangeArrowheads="1"/>
            </p:cNvSpPr>
            <p:nvPr/>
          </p:nvSpPr>
          <p:spPr bwMode="auto">
            <a:xfrm>
              <a:off x="4200" y="1584"/>
              <a:ext cx="11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“Ted Murphy”</a:t>
              </a:r>
            </a:p>
          </p:txBody>
        </p:sp>
      </p:grpSp>
      <p:grpSp>
        <p:nvGrpSpPr>
          <p:cNvPr id="19" name="Group 66">
            <a:extLst>
              <a:ext uri="{FF2B5EF4-FFF2-40B4-BE49-F238E27FC236}">
                <a16:creationId xmlns:a16="http://schemas.microsoft.com/office/drawing/2014/main" xmlns="" id="{1C90E5F1-E668-C940-A540-5067633E3756}"/>
              </a:ext>
            </a:extLst>
          </p:cNvPr>
          <p:cNvGrpSpPr>
            <a:grpSpLocks/>
          </p:cNvGrpSpPr>
          <p:nvPr/>
        </p:nvGrpSpPr>
        <p:grpSpPr bwMode="auto">
          <a:xfrm>
            <a:off x="2971801" y="3657600"/>
            <a:ext cx="7083425" cy="1600200"/>
            <a:chOff x="912" y="2304"/>
            <a:chExt cx="4462" cy="1008"/>
          </a:xfrm>
        </p:grpSpPr>
        <p:sp>
          <p:nvSpPr>
            <p:cNvPr id="20" name="Rectangle 52">
              <a:extLst>
                <a:ext uri="{FF2B5EF4-FFF2-40B4-BE49-F238E27FC236}">
                  <a16:creationId xmlns:a16="http://schemas.microsoft.com/office/drawing/2014/main" xmlns="" id="{5EE1453C-BB95-E748-AAFF-83E490B32944}"/>
                </a:ext>
              </a:extLst>
            </p:cNvPr>
            <p:cNvSpPr>
              <a:spLocks noChangeArrowheads="1"/>
            </p:cNvSpPr>
            <p:nvPr/>
          </p:nvSpPr>
          <p:spPr bwMode="auto">
            <a:xfrm>
              <a:off x="1458" y="2352"/>
              <a:ext cx="364" cy="240"/>
            </a:xfrm>
            <a:prstGeom prst="rect">
              <a:avLst/>
            </a:prstGeom>
            <a:solidFill>
              <a:srgbClr val="F5E98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53">
              <a:extLst>
                <a:ext uri="{FF2B5EF4-FFF2-40B4-BE49-F238E27FC236}">
                  <a16:creationId xmlns:a16="http://schemas.microsoft.com/office/drawing/2014/main" xmlns="" id="{8CA278F6-F2DC-6543-A0DE-2E6C320C2375}"/>
                </a:ext>
              </a:extLst>
            </p:cNvPr>
            <p:cNvSpPr txBox="1">
              <a:spLocks noChangeArrowheads="1"/>
            </p:cNvSpPr>
            <p:nvPr/>
          </p:nvSpPr>
          <p:spPr bwMode="auto">
            <a:xfrm>
              <a:off x="912" y="2361"/>
              <a:ext cx="54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acct2</a:t>
              </a:r>
            </a:p>
          </p:txBody>
        </p:sp>
        <p:sp>
          <p:nvSpPr>
            <p:cNvPr id="22" name="AutoShape 54">
              <a:extLst>
                <a:ext uri="{FF2B5EF4-FFF2-40B4-BE49-F238E27FC236}">
                  <a16:creationId xmlns:a16="http://schemas.microsoft.com/office/drawing/2014/main" xmlns="" id="{49D477AC-1D5D-5048-8E4E-B8C0F721755D}"/>
                </a:ext>
              </a:extLst>
            </p:cNvPr>
            <p:cNvSpPr>
              <a:spLocks noChangeArrowheads="1"/>
            </p:cNvSpPr>
            <p:nvPr/>
          </p:nvSpPr>
          <p:spPr bwMode="auto">
            <a:xfrm>
              <a:off x="2110" y="2304"/>
              <a:ext cx="1824" cy="1008"/>
            </a:xfrm>
            <a:prstGeom prst="roundRect">
              <a:avLst>
                <a:gd name="adj" fmla="val 16667"/>
              </a:avLst>
            </a:prstGeom>
            <a:solidFill>
              <a:srgbClr val="F5E985"/>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2000" b="1">
                <a:latin typeface="Courier New" panose="02070309020205020404" pitchFamily="49" charset="0"/>
              </a:endParaRPr>
            </a:p>
          </p:txBody>
        </p:sp>
        <p:sp>
          <p:nvSpPr>
            <p:cNvPr id="23" name="Line 55">
              <a:extLst>
                <a:ext uri="{FF2B5EF4-FFF2-40B4-BE49-F238E27FC236}">
                  <a16:creationId xmlns:a16="http://schemas.microsoft.com/office/drawing/2014/main" xmlns="" id="{ED363EA6-CF55-E042-89EC-C8D8E55FF716}"/>
                </a:ext>
              </a:extLst>
            </p:cNvPr>
            <p:cNvSpPr>
              <a:spLocks noChangeShapeType="1"/>
            </p:cNvSpPr>
            <p:nvPr/>
          </p:nvSpPr>
          <p:spPr bwMode="auto">
            <a:xfrm flipV="1">
              <a:off x="1630" y="2472"/>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Rectangle 56">
              <a:extLst>
                <a:ext uri="{FF2B5EF4-FFF2-40B4-BE49-F238E27FC236}">
                  <a16:creationId xmlns:a16="http://schemas.microsoft.com/office/drawing/2014/main" xmlns="" id="{41F47711-D85C-4346-9085-0F407C4FEEC1}"/>
                </a:ext>
              </a:extLst>
            </p:cNvPr>
            <p:cNvSpPr>
              <a:spLocks noChangeArrowheads="1"/>
            </p:cNvSpPr>
            <p:nvPr/>
          </p:nvSpPr>
          <p:spPr bwMode="auto">
            <a:xfrm>
              <a:off x="3186" y="2395"/>
              <a:ext cx="604"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latin typeface="Courier New" panose="02070309020205020404" pitchFamily="49" charset="0"/>
                </a:rPr>
                <a:t>69713</a:t>
              </a:r>
              <a:endParaRPr lang="en-US" altLang="en-US"/>
            </a:p>
          </p:txBody>
        </p:sp>
        <p:sp>
          <p:nvSpPr>
            <p:cNvPr id="25" name="Text Box 57">
              <a:extLst>
                <a:ext uri="{FF2B5EF4-FFF2-40B4-BE49-F238E27FC236}">
                  <a16:creationId xmlns:a16="http://schemas.microsoft.com/office/drawing/2014/main" xmlns="" id="{A7A04F8B-AE55-364D-AE2E-F06CD6B556C2}"/>
                </a:ext>
              </a:extLst>
            </p:cNvPr>
            <p:cNvSpPr txBox="1">
              <a:spLocks noChangeArrowheads="1"/>
            </p:cNvSpPr>
            <p:nvPr/>
          </p:nvSpPr>
          <p:spPr bwMode="auto">
            <a:xfrm>
              <a:off x="2170" y="2404"/>
              <a:ext cx="9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acctNumber</a:t>
              </a:r>
              <a:endParaRPr lang="en-US" altLang="en-US" sz="2000" b="1">
                <a:latin typeface="Courier New" panose="02070309020205020404" pitchFamily="49" charset="0"/>
              </a:endParaRPr>
            </a:p>
          </p:txBody>
        </p:sp>
        <p:sp>
          <p:nvSpPr>
            <p:cNvPr id="26" name="Rectangle 58">
              <a:extLst>
                <a:ext uri="{FF2B5EF4-FFF2-40B4-BE49-F238E27FC236}">
                  <a16:creationId xmlns:a16="http://schemas.microsoft.com/office/drawing/2014/main" xmlns="" id="{0765E351-9C86-B448-8CEF-15B9F0D2ED0C}"/>
                </a:ext>
              </a:extLst>
            </p:cNvPr>
            <p:cNvSpPr>
              <a:spLocks noChangeArrowheads="1"/>
            </p:cNvSpPr>
            <p:nvPr/>
          </p:nvSpPr>
          <p:spPr bwMode="auto">
            <a:xfrm>
              <a:off x="3186" y="2688"/>
              <a:ext cx="604"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latin typeface="Courier New" panose="02070309020205020404" pitchFamily="49" charset="0"/>
                </a:rPr>
                <a:t>40.00</a:t>
              </a:r>
              <a:endParaRPr lang="en-US" altLang="en-US"/>
            </a:p>
          </p:txBody>
        </p:sp>
        <p:sp>
          <p:nvSpPr>
            <p:cNvPr id="27" name="Text Box 59">
              <a:extLst>
                <a:ext uri="{FF2B5EF4-FFF2-40B4-BE49-F238E27FC236}">
                  <a16:creationId xmlns:a16="http://schemas.microsoft.com/office/drawing/2014/main" xmlns="" id="{12D1B9DC-063B-1743-86F1-BCF12C6A6FDE}"/>
                </a:ext>
              </a:extLst>
            </p:cNvPr>
            <p:cNvSpPr txBox="1">
              <a:spLocks noChangeArrowheads="1"/>
            </p:cNvSpPr>
            <p:nvPr/>
          </p:nvSpPr>
          <p:spPr bwMode="auto">
            <a:xfrm>
              <a:off x="2428" y="2697"/>
              <a:ext cx="7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balance</a:t>
              </a:r>
              <a:endParaRPr lang="en-US" altLang="en-US" sz="2000" b="1">
                <a:latin typeface="Courier New" panose="02070309020205020404" pitchFamily="49" charset="0"/>
              </a:endParaRPr>
            </a:p>
          </p:txBody>
        </p:sp>
        <p:sp>
          <p:nvSpPr>
            <p:cNvPr id="28" name="Rectangle 60">
              <a:extLst>
                <a:ext uri="{FF2B5EF4-FFF2-40B4-BE49-F238E27FC236}">
                  <a16:creationId xmlns:a16="http://schemas.microsoft.com/office/drawing/2014/main" xmlns="" id="{A2D0D0DC-5FE2-704E-89BE-65CCB254F187}"/>
                </a:ext>
              </a:extLst>
            </p:cNvPr>
            <p:cNvSpPr>
              <a:spLocks noChangeArrowheads="1"/>
            </p:cNvSpPr>
            <p:nvPr/>
          </p:nvSpPr>
          <p:spPr bwMode="auto">
            <a:xfrm>
              <a:off x="3186" y="2981"/>
              <a:ext cx="604"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9" name="Text Box 61">
              <a:extLst>
                <a:ext uri="{FF2B5EF4-FFF2-40B4-BE49-F238E27FC236}">
                  <a16:creationId xmlns:a16="http://schemas.microsoft.com/office/drawing/2014/main" xmlns="" id="{F551D7F9-0691-6847-81D4-FB25E6017AD4}"/>
                </a:ext>
              </a:extLst>
            </p:cNvPr>
            <p:cNvSpPr txBox="1">
              <a:spLocks noChangeArrowheads="1"/>
            </p:cNvSpPr>
            <p:nvPr/>
          </p:nvSpPr>
          <p:spPr bwMode="auto">
            <a:xfrm>
              <a:off x="2686" y="2990"/>
              <a:ext cx="4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name</a:t>
              </a:r>
            </a:p>
          </p:txBody>
        </p:sp>
        <p:sp>
          <p:nvSpPr>
            <p:cNvPr id="30" name="AutoShape 62">
              <a:extLst>
                <a:ext uri="{FF2B5EF4-FFF2-40B4-BE49-F238E27FC236}">
                  <a16:creationId xmlns:a16="http://schemas.microsoft.com/office/drawing/2014/main" xmlns="" id="{11781F7B-F745-3F4A-BABB-7ECCFF7F77C7}"/>
                </a:ext>
              </a:extLst>
            </p:cNvPr>
            <p:cNvSpPr>
              <a:spLocks noChangeArrowheads="1"/>
            </p:cNvSpPr>
            <p:nvPr/>
          </p:nvSpPr>
          <p:spPr bwMode="auto">
            <a:xfrm>
              <a:off x="4174" y="2986"/>
              <a:ext cx="1200" cy="230"/>
            </a:xfrm>
            <a:prstGeom prst="roundRect">
              <a:avLst>
                <a:gd name="adj" fmla="val 16667"/>
              </a:avLst>
            </a:prstGeom>
            <a:solidFill>
              <a:srgbClr val="F5E985"/>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2000" b="1">
                <a:latin typeface="Courier New" panose="02070309020205020404" pitchFamily="49" charset="0"/>
              </a:endParaRPr>
            </a:p>
          </p:txBody>
        </p:sp>
        <p:sp>
          <p:nvSpPr>
            <p:cNvPr id="31" name="Line 63">
              <a:extLst>
                <a:ext uri="{FF2B5EF4-FFF2-40B4-BE49-F238E27FC236}">
                  <a16:creationId xmlns:a16="http://schemas.microsoft.com/office/drawing/2014/main" xmlns="" id="{C583C57D-7E3D-084A-8F3F-0834908798C6}"/>
                </a:ext>
              </a:extLst>
            </p:cNvPr>
            <p:cNvSpPr>
              <a:spLocks noChangeShapeType="1"/>
            </p:cNvSpPr>
            <p:nvPr/>
          </p:nvSpPr>
          <p:spPr bwMode="auto">
            <a:xfrm>
              <a:off x="3470" y="3101"/>
              <a:ext cx="6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Text Box 64">
              <a:extLst>
                <a:ext uri="{FF2B5EF4-FFF2-40B4-BE49-F238E27FC236}">
                  <a16:creationId xmlns:a16="http://schemas.microsoft.com/office/drawing/2014/main" xmlns="" id="{700ACC56-7BA3-1F46-A6EB-27BFB663D4B7}"/>
                </a:ext>
              </a:extLst>
            </p:cNvPr>
            <p:cNvSpPr txBox="1">
              <a:spLocks noChangeArrowheads="1"/>
            </p:cNvSpPr>
            <p:nvPr/>
          </p:nvSpPr>
          <p:spPr bwMode="auto">
            <a:xfrm>
              <a:off x="4200" y="2976"/>
              <a:ext cx="11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“Jane Smith”</a:t>
              </a:r>
            </a:p>
          </p:txBody>
        </p:sp>
      </p:grpSp>
    </p:spTree>
    <p:extLst>
      <p:ext uri="{BB962C8B-B14F-4D97-AF65-F5344CB8AC3E}">
        <p14:creationId xmlns:p14="http://schemas.microsoft.com/office/powerpoint/2010/main" val="125348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1+#ppt_w/2"/>
                                          </p:val>
                                        </p:tav>
                                        <p:tav tm="100000">
                                          <p:val>
                                            <p:strVal val="#ppt_x"/>
                                          </p:val>
                                        </p:tav>
                                      </p:tavLst>
                                    </p:anim>
                                    <p:anim calcmode="lin" valueType="num">
                                      <p:cBhvr additive="base">
                                        <p:cTn id="13"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C5C104-F1B5-7C40-A1F4-37FAC076E1A8}"/>
              </a:ext>
            </a:extLst>
          </p:cNvPr>
          <p:cNvSpPr>
            <a:spLocks noGrp="1"/>
          </p:cNvSpPr>
          <p:nvPr>
            <p:ph type="title"/>
          </p:nvPr>
        </p:nvSpPr>
        <p:spPr/>
        <p:txBody>
          <a:bodyPr/>
          <a:lstStyle/>
          <a:p>
            <a:r>
              <a:rPr lang="en-US" altLang="en-US" dirty="0"/>
              <a:t>Bank Account Example</a:t>
            </a:r>
            <a:endParaRPr lang="en-US" dirty="0"/>
          </a:p>
        </p:txBody>
      </p:sp>
      <p:sp>
        <p:nvSpPr>
          <p:cNvPr id="3" name="Content Placeholder 2">
            <a:extLst>
              <a:ext uri="{FF2B5EF4-FFF2-40B4-BE49-F238E27FC236}">
                <a16:creationId xmlns:a16="http://schemas.microsoft.com/office/drawing/2014/main" xmlns="" id="{C9AA90E5-8E2D-0E40-8530-9960E8041F50}"/>
              </a:ext>
            </a:extLst>
          </p:cNvPr>
          <p:cNvSpPr>
            <a:spLocks noGrp="1"/>
          </p:cNvSpPr>
          <p:nvPr>
            <p:ph idx="1"/>
          </p:nvPr>
        </p:nvSpPr>
        <p:spPr/>
        <p:txBody>
          <a:bodyPr/>
          <a:lstStyle/>
          <a:p>
            <a:pPr>
              <a:spcBef>
                <a:spcPct val="70000"/>
              </a:spcBef>
            </a:pPr>
            <a:r>
              <a:rPr lang="en-US" altLang="en-US" dirty="0"/>
              <a:t>There are some improvements that can be made to the </a:t>
            </a:r>
            <a:r>
              <a:rPr lang="en-US" altLang="en-US" dirty="0">
                <a:latin typeface="Courier New" panose="02070309020205020404" pitchFamily="49" charset="0"/>
              </a:rPr>
              <a:t>Account</a:t>
            </a:r>
            <a:r>
              <a:rPr lang="en-US" altLang="en-US" dirty="0"/>
              <a:t> class</a:t>
            </a:r>
          </a:p>
          <a:p>
            <a:pPr>
              <a:spcBef>
                <a:spcPct val="70000"/>
              </a:spcBef>
            </a:pPr>
            <a:r>
              <a:rPr lang="en-US" altLang="en-US" dirty="0"/>
              <a:t>Formal getters and setters could have been defined for all data</a:t>
            </a:r>
          </a:p>
          <a:p>
            <a:pPr>
              <a:spcBef>
                <a:spcPct val="70000"/>
              </a:spcBef>
            </a:pPr>
            <a:r>
              <a:rPr lang="en-US" altLang="en-US" dirty="0"/>
              <a:t>The design of some methods could also be more robust, such as verifying that the </a:t>
            </a:r>
            <a:r>
              <a:rPr lang="en-US" altLang="en-US" dirty="0">
                <a:latin typeface="Courier New" panose="02070309020205020404" pitchFamily="49" charset="0"/>
              </a:rPr>
              <a:t>amount</a:t>
            </a:r>
            <a:r>
              <a:rPr lang="en-US" altLang="en-US" dirty="0"/>
              <a:t> parameter to the </a:t>
            </a:r>
            <a:r>
              <a:rPr lang="en-US" altLang="en-US" dirty="0">
                <a:latin typeface="Courier New" panose="02070309020205020404" pitchFamily="49" charset="0"/>
              </a:rPr>
              <a:t>withdraw</a:t>
            </a:r>
            <a:r>
              <a:rPr lang="en-US" altLang="en-US" dirty="0"/>
              <a:t> method is positive</a:t>
            </a:r>
            <a:endParaRPr lang="en-US" dirty="0"/>
          </a:p>
        </p:txBody>
      </p:sp>
      <p:sp>
        <p:nvSpPr>
          <p:cNvPr id="4" name="Slide Number Placeholder 3">
            <a:extLst>
              <a:ext uri="{FF2B5EF4-FFF2-40B4-BE49-F238E27FC236}">
                <a16:creationId xmlns:a16="http://schemas.microsoft.com/office/drawing/2014/main" xmlns="" id="{349614A1-A2FD-4D45-9001-C7265357A65F}"/>
              </a:ext>
            </a:extLst>
          </p:cNvPr>
          <p:cNvSpPr>
            <a:spLocks noGrp="1"/>
          </p:cNvSpPr>
          <p:nvPr>
            <p:ph type="sldNum" sz="quarter" idx="12"/>
          </p:nvPr>
        </p:nvSpPr>
        <p:spPr>
          <a:xfrm>
            <a:off x="5603358" y="6406969"/>
            <a:ext cx="457083" cy="365125"/>
          </a:xfrm>
        </p:spPr>
        <p:txBody>
          <a:bodyPr/>
          <a:lstStyle/>
          <a:p>
            <a:fld id="{B547E0D5-C779-4B48-9D09-DC37D8A4644B}" type="slidenum">
              <a:rPr lang="id-ID" smtClean="0"/>
              <a:pPr/>
              <a:t>141</a:t>
            </a:fld>
            <a:endParaRPr lang="id-ID" dirty="0"/>
          </a:p>
        </p:txBody>
      </p:sp>
    </p:spTree>
    <p:extLst>
      <p:ext uri="{BB962C8B-B14F-4D97-AF65-F5344CB8AC3E}">
        <p14:creationId xmlns:p14="http://schemas.microsoft.com/office/powerpoint/2010/main" val="44606969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F744FF-B0EA-814A-A26B-368B86F9DACD}"/>
              </a:ext>
            </a:extLst>
          </p:cNvPr>
          <p:cNvSpPr>
            <a:spLocks noGrp="1"/>
          </p:cNvSpPr>
          <p:nvPr>
            <p:ph type="title"/>
          </p:nvPr>
        </p:nvSpPr>
        <p:spPr/>
        <p:txBody>
          <a:bodyPr/>
          <a:lstStyle/>
          <a:p>
            <a:r>
              <a:rPr lang="en-US" altLang="en-US" dirty="0"/>
              <a:t>Constructors Revisited</a:t>
            </a:r>
            <a:endParaRPr lang="en-US" dirty="0"/>
          </a:p>
        </p:txBody>
      </p:sp>
      <p:sp>
        <p:nvSpPr>
          <p:cNvPr id="3" name="Content Placeholder 2">
            <a:extLst>
              <a:ext uri="{FF2B5EF4-FFF2-40B4-BE49-F238E27FC236}">
                <a16:creationId xmlns:a16="http://schemas.microsoft.com/office/drawing/2014/main" xmlns="" id="{2117195A-FD7E-A743-B653-AD97459FA28A}"/>
              </a:ext>
            </a:extLst>
          </p:cNvPr>
          <p:cNvSpPr>
            <a:spLocks noGrp="1"/>
          </p:cNvSpPr>
          <p:nvPr>
            <p:ph idx="1"/>
          </p:nvPr>
        </p:nvSpPr>
        <p:spPr/>
        <p:txBody>
          <a:bodyPr/>
          <a:lstStyle/>
          <a:p>
            <a:pPr>
              <a:spcBef>
                <a:spcPct val="75000"/>
              </a:spcBef>
            </a:pPr>
            <a:r>
              <a:rPr lang="en-US" altLang="en-US" dirty="0"/>
              <a:t>Note that a constructor has no return type specified in the method header, not even </a:t>
            </a:r>
            <a:r>
              <a:rPr lang="en-US" altLang="en-US" dirty="0">
                <a:latin typeface="Courier New" panose="02070309020205020404" pitchFamily="49" charset="0"/>
              </a:rPr>
              <a:t>void</a:t>
            </a:r>
            <a:endParaRPr lang="en-US" altLang="en-US" dirty="0"/>
          </a:p>
          <a:p>
            <a:pPr>
              <a:spcBef>
                <a:spcPct val="75000"/>
              </a:spcBef>
            </a:pPr>
            <a:r>
              <a:rPr lang="en-US" altLang="en-US" dirty="0"/>
              <a:t>A common error is to put a return type on a constructor, which makes it a “regular” method that happens to have the same name as the class</a:t>
            </a:r>
          </a:p>
          <a:p>
            <a:pPr>
              <a:spcBef>
                <a:spcPct val="75000"/>
              </a:spcBef>
            </a:pPr>
            <a:r>
              <a:rPr lang="en-US" altLang="en-US" dirty="0"/>
              <a:t>The programmer does not have to define a constructor for a class</a:t>
            </a:r>
          </a:p>
          <a:p>
            <a:pPr>
              <a:spcBef>
                <a:spcPct val="75000"/>
              </a:spcBef>
            </a:pPr>
            <a:r>
              <a:rPr lang="en-US" altLang="en-US" dirty="0"/>
              <a:t>Each class has a </a:t>
            </a:r>
            <a:r>
              <a:rPr lang="en-US" altLang="en-US" i="1" dirty="0"/>
              <a:t>default constructor</a:t>
            </a:r>
            <a:r>
              <a:rPr lang="en-US" altLang="en-US" dirty="0"/>
              <a:t> that accepts no parameters</a:t>
            </a:r>
            <a:endParaRPr lang="en-US" dirty="0"/>
          </a:p>
        </p:txBody>
      </p:sp>
      <p:sp>
        <p:nvSpPr>
          <p:cNvPr id="4" name="Slide Number Placeholder 3">
            <a:extLst>
              <a:ext uri="{FF2B5EF4-FFF2-40B4-BE49-F238E27FC236}">
                <a16:creationId xmlns:a16="http://schemas.microsoft.com/office/drawing/2014/main" xmlns="" id="{4F9D30A7-AF1E-1541-BBA8-6711423CF866}"/>
              </a:ext>
            </a:extLst>
          </p:cNvPr>
          <p:cNvSpPr>
            <a:spLocks noGrp="1"/>
          </p:cNvSpPr>
          <p:nvPr>
            <p:ph type="sldNum" sz="quarter" idx="12"/>
          </p:nvPr>
        </p:nvSpPr>
        <p:spPr>
          <a:xfrm>
            <a:off x="5624623" y="6406969"/>
            <a:ext cx="435818" cy="365125"/>
          </a:xfrm>
        </p:spPr>
        <p:txBody>
          <a:bodyPr/>
          <a:lstStyle/>
          <a:p>
            <a:fld id="{B547E0D5-C779-4B48-9D09-DC37D8A4644B}" type="slidenum">
              <a:rPr lang="id-ID" smtClean="0"/>
              <a:pPr/>
              <a:t>142</a:t>
            </a:fld>
            <a:endParaRPr lang="id-ID" dirty="0"/>
          </a:p>
        </p:txBody>
      </p:sp>
    </p:spTree>
    <p:extLst>
      <p:ext uri="{BB962C8B-B14F-4D97-AF65-F5344CB8AC3E}">
        <p14:creationId xmlns:p14="http://schemas.microsoft.com/office/powerpoint/2010/main" val="165810998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FB3181-AE94-B14B-8367-E60AC4E0C111}"/>
              </a:ext>
            </a:extLst>
          </p:cNvPr>
          <p:cNvSpPr>
            <a:spLocks noGrp="1"/>
          </p:cNvSpPr>
          <p:nvPr>
            <p:ph type="title"/>
          </p:nvPr>
        </p:nvSpPr>
        <p:spPr/>
        <p:txBody>
          <a:bodyPr/>
          <a:lstStyle/>
          <a:p>
            <a:r>
              <a:rPr lang="en-US" altLang="he-IL" dirty="0"/>
              <a:t>Static</a:t>
            </a:r>
            <a:endParaRPr lang="en-US" dirty="0"/>
          </a:p>
        </p:txBody>
      </p:sp>
      <p:sp>
        <p:nvSpPr>
          <p:cNvPr id="4" name="Slide Number Placeholder 3">
            <a:extLst>
              <a:ext uri="{FF2B5EF4-FFF2-40B4-BE49-F238E27FC236}">
                <a16:creationId xmlns:a16="http://schemas.microsoft.com/office/drawing/2014/main" xmlns="" id="{321D14EE-5EC6-954A-B945-6BE98B3CB2BB}"/>
              </a:ext>
            </a:extLst>
          </p:cNvPr>
          <p:cNvSpPr>
            <a:spLocks noGrp="1"/>
          </p:cNvSpPr>
          <p:nvPr>
            <p:ph type="sldNum" sz="quarter" idx="12"/>
          </p:nvPr>
        </p:nvSpPr>
        <p:spPr>
          <a:xfrm>
            <a:off x="5560828" y="6406969"/>
            <a:ext cx="499613" cy="365125"/>
          </a:xfrm>
        </p:spPr>
        <p:txBody>
          <a:bodyPr/>
          <a:lstStyle/>
          <a:p>
            <a:fld id="{B547E0D5-C779-4B48-9D09-DC37D8A4644B}" type="slidenum">
              <a:rPr lang="id-ID" smtClean="0"/>
              <a:pPr/>
              <a:t>143</a:t>
            </a:fld>
            <a:endParaRPr lang="id-ID" dirty="0"/>
          </a:p>
        </p:txBody>
      </p:sp>
      <p:sp>
        <p:nvSpPr>
          <p:cNvPr id="44" name="Rectangle 3">
            <a:extLst>
              <a:ext uri="{FF2B5EF4-FFF2-40B4-BE49-F238E27FC236}">
                <a16:creationId xmlns:a16="http://schemas.microsoft.com/office/drawing/2014/main" xmlns="" id="{8233106F-8134-134F-A279-E6F68A0619CE}"/>
              </a:ext>
            </a:extLst>
          </p:cNvPr>
          <p:cNvSpPr txBox="1">
            <a:spLocks noChangeArrowheads="1"/>
          </p:cNvSpPr>
          <p:nvPr/>
        </p:nvSpPr>
        <p:spPr>
          <a:xfrm>
            <a:off x="1430079" y="1033553"/>
            <a:ext cx="7772400" cy="914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he-IL" b="1" u="sng" dirty="0"/>
              <a:t>Member data</a:t>
            </a:r>
            <a:r>
              <a:rPr lang="en-US" altLang="he-IL" dirty="0"/>
              <a:t> - Same data is used for all the instances (objects) of some Class.</a:t>
            </a:r>
          </a:p>
        </p:txBody>
      </p:sp>
      <p:sp>
        <p:nvSpPr>
          <p:cNvPr id="45" name="Text Box 4">
            <a:extLst>
              <a:ext uri="{FF2B5EF4-FFF2-40B4-BE49-F238E27FC236}">
                <a16:creationId xmlns:a16="http://schemas.microsoft.com/office/drawing/2014/main" xmlns="" id="{A7432B6F-98C4-7748-836E-3CFC912AA4B6}"/>
              </a:ext>
            </a:extLst>
          </p:cNvPr>
          <p:cNvSpPr txBox="1">
            <a:spLocks noChangeArrowheads="1"/>
          </p:cNvSpPr>
          <p:nvPr/>
        </p:nvSpPr>
        <p:spPr bwMode="auto">
          <a:xfrm>
            <a:off x="1766776" y="1981200"/>
            <a:ext cx="445135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sz="2000" b="1" dirty="0">
                <a:latin typeface="Courier New" panose="02070309020205020404" pitchFamily="49" charset="0"/>
              </a:rPr>
              <a:t>Class A {</a:t>
            </a:r>
          </a:p>
          <a:p>
            <a:r>
              <a:rPr lang="en-US" altLang="he-IL" sz="2000" b="1" dirty="0">
                <a:latin typeface="Courier New" panose="02070309020205020404" pitchFamily="49" charset="0"/>
              </a:rPr>
              <a:t>   public </a:t>
            </a:r>
            <a:r>
              <a:rPr lang="en-US" altLang="he-IL" sz="2000" b="1" dirty="0" err="1">
                <a:latin typeface="Courier New" panose="02070309020205020404" pitchFamily="49" charset="0"/>
              </a:rPr>
              <a:t>int</a:t>
            </a:r>
            <a:r>
              <a:rPr lang="en-US" altLang="he-IL" sz="2000" b="1" dirty="0">
                <a:latin typeface="Courier New" panose="02070309020205020404" pitchFamily="49" charset="0"/>
              </a:rPr>
              <a:t> y = 0;</a:t>
            </a:r>
          </a:p>
          <a:p>
            <a:r>
              <a:rPr lang="en-US" altLang="he-IL" sz="2000" b="1" dirty="0">
                <a:latin typeface="Courier New" panose="02070309020205020404" pitchFamily="49" charset="0"/>
              </a:rPr>
              <a:t>   public static </a:t>
            </a:r>
            <a:r>
              <a:rPr lang="en-US" altLang="he-IL" sz="2000" b="1" dirty="0" err="1">
                <a:latin typeface="Courier New" panose="02070309020205020404" pitchFamily="49" charset="0"/>
              </a:rPr>
              <a:t>int</a:t>
            </a:r>
            <a:r>
              <a:rPr lang="en-US" altLang="he-IL" sz="2000" b="1" dirty="0">
                <a:latin typeface="Courier New" panose="02070309020205020404" pitchFamily="49" charset="0"/>
              </a:rPr>
              <a:t> x_ = 1;</a:t>
            </a:r>
          </a:p>
          <a:p>
            <a:r>
              <a:rPr lang="en-US" altLang="he-IL" sz="2000" b="1" dirty="0">
                <a:latin typeface="Courier New" panose="02070309020205020404" pitchFamily="49" charset="0"/>
              </a:rPr>
              <a:t>};</a:t>
            </a:r>
          </a:p>
          <a:p>
            <a:endParaRPr lang="en-US" altLang="he-IL" sz="2000" b="1" dirty="0">
              <a:latin typeface="Courier New" panose="02070309020205020404" pitchFamily="49" charset="0"/>
            </a:endParaRPr>
          </a:p>
          <a:p>
            <a:r>
              <a:rPr lang="en-US" altLang="he-IL" sz="2000" b="1" dirty="0">
                <a:latin typeface="Courier New" panose="02070309020205020404" pitchFamily="49" charset="0"/>
              </a:rPr>
              <a:t>A a = new A();</a:t>
            </a:r>
          </a:p>
          <a:p>
            <a:r>
              <a:rPr lang="en-US" altLang="he-IL" sz="2000" b="1" dirty="0">
                <a:latin typeface="Courier New" panose="02070309020205020404" pitchFamily="49" charset="0"/>
              </a:rPr>
              <a:t>A b = new A();</a:t>
            </a:r>
          </a:p>
          <a:p>
            <a:r>
              <a:rPr lang="en-US" altLang="he-IL" sz="2000" b="1" dirty="0" err="1">
                <a:latin typeface="Courier New" panose="02070309020205020404" pitchFamily="49" charset="0"/>
              </a:rPr>
              <a:t>System.out.println</a:t>
            </a:r>
            <a:r>
              <a:rPr lang="en-US" altLang="he-IL" sz="2000" b="1" dirty="0">
                <a:latin typeface="Courier New" panose="02070309020205020404" pitchFamily="49" charset="0"/>
              </a:rPr>
              <a:t>(</a:t>
            </a:r>
            <a:r>
              <a:rPr lang="en-US" altLang="he-IL" sz="2000" b="1" dirty="0" err="1">
                <a:latin typeface="Courier New" panose="02070309020205020404" pitchFamily="49" charset="0"/>
              </a:rPr>
              <a:t>b.x</a:t>
            </a:r>
            <a:r>
              <a:rPr lang="en-US" altLang="he-IL" sz="2000" b="1" dirty="0">
                <a:latin typeface="Courier New" panose="02070309020205020404" pitchFamily="49" charset="0"/>
              </a:rPr>
              <a:t>_);</a:t>
            </a:r>
          </a:p>
          <a:p>
            <a:r>
              <a:rPr lang="en-US" altLang="he-IL" sz="2000" b="1" dirty="0" err="1">
                <a:latin typeface="Courier New" panose="02070309020205020404" pitchFamily="49" charset="0"/>
              </a:rPr>
              <a:t>a.x</a:t>
            </a:r>
            <a:r>
              <a:rPr lang="en-US" altLang="he-IL" sz="2000" b="1" dirty="0">
                <a:latin typeface="Courier New" panose="02070309020205020404" pitchFamily="49" charset="0"/>
              </a:rPr>
              <a:t>_ = 5;</a:t>
            </a:r>
          </a:p>
          <a:p>
            <a:r>
              <a:rPr lang="en-US" altLang="he-IL" sz="2000" b="1" dirty="0" err="1">
                <a:latin typeface="Courier New" panose="02070309020205020404" pitchFamily="49" charset="0"/>
              </a:rPr>
              <a:t>System.out.println</a:t>
            </a:r>
            <a:r>
              <a:rPr lang="en-US" altLang="he-IL" sz="2000" b="1" dirty="0">
                <a:latin typeface="Courier New" panose="02070309020205020404" pitchFamily="49" charset="0"/>
              </a:rPr>
              <a:t>(</a:t>
            </a:r>
            <a:r>
              <a:rPr lang="en-US" altLang="he-IL" sz="2000" b="1" dirty="0" err="1">
                <a:latin typeface="Courier New" panose="02070309020205020404" pitchFamily="49" charset="0"/>
              </a:rPr>
              <a:t>b.x</a:t>
            </a:r>
            <a:r>
              <a:rPr lang="en-US" altLang="he-IL" sz="2000" b="1" dirty="0">
                <a:latin typeface="Courier New" panose="02070309020205020404" pitchFamily="49" charset="0"/>
              </a:rPr>
              <a:t>_);</a:t>
            </a:r>
          </a:p>
          <a:p>
            <a:r>
              <a:rPr lang="en-US" altLang="he-IL" sz="2000" b="1" dirty="0" err="1">
                <a:latin typeface="Courier New" panose="02070309020205020404" pitchFamily="49" charset="0"/>
              </a:rPr>
              <a:t>A.x</a:t>
            </a:r>
            <a:r>
              <a:rPr lang="en-US" altLang="he-IL" sz="2000" b="1" dirty="0">
                <a:latin typeface="Courier New" panose="02070309020205020404" pitchFamily="49" charset="0"/>
              </a:rPr>
              <a:t>_ = 10;</a:t>
            </a:r>
          </a:p>
          <a:p>
            <a:r>
              <a:rPr lang="en-US" altLang="he-IL" sz="2000" b="1" dirty="0" err="1">
                <a:latin typeface="Courier New" panose="02070309020205020404" pitchFamily="49" charset="0"/>
              </a:rPr>
              <a:t>System.out.println</a:t>
            </a:r>
            <a:r>
              <a:rPr lang="en-US" altLang="he-IL" sz="2000" b="1" dirty="0">
                <a:latin typeface="Courier New" panose="02070309020205020404" pitchFamily="49" charset="0"/>
              </a:rPr>
              <a:t>(</a:t>
            </a:r>
            <a:r>
              <a:rPr lang="en-US" altLang="he-IL" sz="2000" b="1" dirty="0" err="1">
                <a:latin typeface="Courier New" panose="02070309020205020404" pitchFamily="49" charset="0"/>
              </a:rPr>
              <a:t>b.x</a:t>
            </a:r>
            <a:r>
              <a:rPr lang="en-US" altLang="he-IL" sz="2000" b="1" dirty="0">
                <a:latin typeface="Courier New" panose="02070309020205020404" pitchFamily="49" charset="0"/>
              </a:rPr>
              <a:t>_);</a:t>
            </a:r>
          </a:p>
        </p:txBody>
      </p:sp>
      <p:sp>
        <p:nvSpPr>
          <p:cNvPr id="46" name="Text Box 5">
            <a:extLst>
              <a:ext uri="{FF2B5EF4-FFF2-40B4-BE49-F238E27FC236}">
                <a16:creationId xmlns:a16="http://schemas.microsoft.com/office/drawing/2014/main" xmlns="" id="{5E642EFC-A33D-534F-867A-F4CCF2B7CDF2}"/>
              </a:ext>
            </a:extLst>
          </p:cNvPr>
          <p:cNvSpPr txBox="1">
            <a:spLocks noChangeArrowheads="1"/>
          </p:cNvSpPr>
          <p:nvPr/>
        </p:nvSpPr>
        <p:spPr bwMode="auto">
          <a:xfrm>
            <a:off x="7481776" y="1828800"/>
            <a:ext cx="2649538" cy="1625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sz="2000" i="1" dirty="0"/>
              <a:t>Assignment performed </a:t>
            </a:r>
          </a:p>
          <a:p>
            <a:r>
              <a:rPr lang="en-US" altLang="he-IL" sz="2000" i="1" dirty="0"/>
              <a:t>on the first access to the</a:t>
            </a:r>
          </a:p>
          <a:p>
            <a:r>
              <a:rPr lang="en-US" altLang="he-IL" sz="2000" i="1" dirty="0"/>
              <a:t>Class.</a:t>
            </a:r>
          </a:p>
          <a:p>
            <a:r>
              <a:rPr lang="en-US" altLang="he-IL" sz="2000" i="1" dirty="0"/>
              <a:t>Only one instance of ‘x’</a:t>
            </a:r>
          </a:p>
          <a:p>
            <a:r>
              <a:rPr lang="en-US" altLang="he-IL" sz="2000" i="1" dirty="0"/>
              <a:t>exists in memory</a:t>
            </a:r>
          </a:p>
        </p:txBody>
      </p:sp>
      <p:sp>
        <p:nvSpPr>
          <p:cNvPr id="47" name="Line 6">
            <a:extLst>
              <a:ext uri="{FF2B5EF4-FFF2-40B4-BE49-F238E27FC236}">
                <a16:creationId xmlns:a16="http://schemas.microsoft.com/office/drawing/2014/main" xmlns="" id="{B05040AA-D5C3-804C-823E-E8CBB48D2FE4}"/>
              </a:ext>
            </a:extLst>
          </p:cNvPr>
          <p:cNvSpPr>
            <a:spLocks noChangeShapeType="1"/>
          </p:cNvSpPr>
          <p:nvPr/>
        </p:nvSpPr>
        <p:spPr bwMode="auto">
          <a:xfrm flipH="1">
            <a:off x="5652976" y="2362200"/>
            <a:ext cx="1752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Text Box 7">
            <a:extLst>
              <a:ext uri="{FF2B5EF4-FFF2-40B4-BE49-F238E27FC236}">
                <a16:creationId xmlns:a16="http://schemas.microsoft.com/office/drawing/2014/main" xmlns="" id="{79331ACD-4A7D-5D45-92EE-BA5A9AC69E4B}"/>
              </a:ext>
            </a:extLst>
          </p:cNvPr>
          <p:cNvSpPr txBox="1">
            <a:spLocks noChangeArrowheads="1"/>
          </p:cNvSpPr>
          <p:nvPr/>
        </p:nvSpPr>
        <p:spPr bwMode="auto">
          <a:xfrm>
            <a:off x="6186376" y="4114800"/>
            <a:ext cx="1471613" cy="1927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b="1" u="sng" dirty="0">
                <a:latin typeface="Courier New" panose="02070309020205020404" pitchFamily="49" charset="0"/>
              </a:rPr>
              <a:t>Output</a:t>
            </a:r>
            <a:r>
              <a:rPr lang="en-US" altLang="he-IL" b="1" dirty="0">
                <a:latin typeface="Courier New" panose="02070309020205020404" pitchFamily="49" charset="0"/>
              </a:rPr>
              <a:t>:</a:t>
            </a:r>
          </a:p>
          <a:p>
            <a:endParaRPr lang="en-US" altLang="he-IL" b="1" dirty="0">
              <a:latin typeface="Courier New" panose="02070309020205020404" pitchFamily="49" charset="0"/>
            </a:endParaRPr>
          </a:p>
          <a:p>
            <a:r>
              <a:rPr lang="en-US" altLang="he-IL" b="1" dirty="0">
                <a:latin typeface="Courier New" panose="02070309020205020404" pitchFamily="49" charset="0"/>
              </a:rPr>
              <a:t>1</a:t>
            </a:r>
          </a:p>
          <a:p>
            <a:r>
              <a:rPr lang="en-US" altLang="he-IL" b="1" dirty="0">
                <a:latin typeface="Courier New" panose="02070309020205020404" pitchFamily="49" charset="0"/>
              </a:rPr>
              <a:t>5</a:t>
            </a:r>
          </a:p>
          <a:p>
            <a:r>
              <a:rPr lang="en-US" altLang="he-IL" b="1" dirty="0">
                <a:latin typeface="Courier New" panose="02070309020205020404" pitchFamily="49" charset="0"/>
              </a:rPr>
              <a:t>10</a:t>
            </a:r>
          </a:p>
        </p:txBody>
      </p:sp>
    </p:spTree>
    <p:extLst>
      <p:ext uri="{BB962C8B-B14F-4D97-AF65-F5344CB8AC3E}">
        <p14:creationId xmlns:p14="http://schemas.microsoft.com/office/powerpoint/2010/main" val="333828243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3CEB6D-3893-9340-868B-0A299762BB3A}"/>
              </a:ext>
            </a:extLst>
          </p:cNvPr>
          <p:cNvSpPr>
            <a:spLocks noGrp="1"/>
          </p:cNvSpPr>
          <p:nvPr>
            <p:ph type="title"/>
          </p:nvPr>
        </p:nvSpPr>
        <p:spPr/>
        <p:txBody>
          <a:bodyPr/>
          <a:lstStyle/>
          <a:p>
            <a:r>
              <a:rPr lang="en-US" dirty="0"/>
              <a:t>Static</a:t>
            </a:r>
          </a:p>
        </p:txBody>
      </p:sp>
      <p:sp>
        <p:nvSpPr>
          <p:cNvPr id="3" name="Content Placeholder 2">
            <a:extLst>
              <a:ext uri="{FF2B5EF4-FFF2-40B4-BE49-F238E27FC236}">
                <a16:creationId xmlns:a16="http://schemas.microsoft.com/office/drawing/2014/main" xmlns="" id="{63B81185-9FAF-594B-AFD8-053031A6B132}"/>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xmlns="" id="{E16FAD6B-7502-E449-B648-E8C47680595B}"/>
              </a:ext>
            </a:extLst>
          </p:cNvPr>
          <p:cNvSpPr>
            <a:spLocks noGrp="1"/>
          </p:cNvSpPr>
          <p:nvPr>
            <p:ph type="sldNum" sz="quarter" idx="12"/>
          </p:nvPr>
        </p:nvSpPr>
        <p:spPr>
          <a:xfrm>
            <a:off x="5679441" y="6406969"/>
            <a:ext cx="434280" cy="365125"/>
          </a:xfrm>
        </p:spPr>
        <p:txBody>
          <a:bodyPr/>
          <a:lstStyle/>
          <a:p>
            <a:fld id="{B547E0D5-C779-4B48-9D09-DC37D8A4644B}" type="slidenum">
              <a:rPr lang="id-ID" smtClean="0"/>
              <a:pPr/>
              <a:t>144</a:t>
            </a:fld>
            <a:endParaRPr lang="id-ID" dirty="0"/>
          </a:p>
        </p:txBody>
      </p:sp>
      <p:sp>
        <p:nvSpPr>
          <p:cNvPr id="7" name="Rectangle 1027">
            <a:extLst>
              <a:ext uri="{FF2B5EF4-FFF2-40B4-BE49-F238E27FC236}">
                <a16:creationId xmlns:a16="http://schemas.microsoft.com/office/drawing/2014/main" xmlns="" id="{D3EDC040-2781-A747-BBF0-422F64D95149}"/>
              </a:ext>
            </a:extLst>
          </p:cNvPr>
          <p:cNvSpPr txBox="1">
            <a:spLocks noChangeArrowheads="1"/>
          </p:cNvSpPr>
          <p:nvPr/>
        </p:nvSpPr>
        <p:spPr>
          <a:xfrm>
            <a:off x="533400" y="1066800"/>
            <a:ext cx="7772400"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he-IL" b="1" dirty="0"/>
              <a:t>    Member function</a:t>
            </a:r>
            <a:r>
              <a:rPr lang="en-US" altLang="he-IL" dirty="0"/>
              <a:t> </a:t>
            </a:r>
          </a:p>
          <a:p>
            <a:pPr lvl="1"/>
            <a:r>
              <a:rPr lang="en-US" altLang="he-IL" dirty="0"/>
              <a:t>Static member function can access </a:t>
            </a:r>
            <a:r>
              <a:rPr lang="en-US" altLang="he-IL" u="sng" dirty="0"/>
              <a:t>only</a:t>
            </a:r>
            <a:r>
              <a:rPr lang="en-US" altLang="he-IL" dirty="0"/>
              <a:t> static members </a:t>
            </a:r>
          </a:p>
          <a:p>
            <a:pPr lvl="1"/>
            <a:r>
              <a:rPr lang="en-US" altLang="he-IL" dirty="0"/>
              <a:t>Static member function can be called without an instance.</a:t>
            </a:r>
          </a:p>
        </p:txBody>
      </p:sp>
      <p:sp>
        <p:nvSpPr>
          <p:cNvPr id="8" name="Text Box 1028">
            <a:extLst>
              <a:ext uri="{FF2B5EF4-FFF2-40B4-BE49-F238E27FC236}">
                <a16:creationId xmlns:a16="http://schemas.microsoft.com/office/drawing/2014/main" xmlns="" id="{8ECEB464-FFBC-6643-A3BF-DF2892B58DA1}"/>
              </a:ext>
            </a:extLst>
          </p:cNvPr>
          <p:cNvSpPr txBox="1">
            <a:spLocks noChangeArrowheads="1"/>
          </p:cNvSpPr>
          <p:nvPr/>
        </p:nvSpPr>
        <p:spPr bwMode="auto">
          <a:xfrm>
            <a:off x="3584945" y="2265852"/>
            <a:ext cx="5867400" cy="3946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he-IL" sz="1800" b="1" dirty="0">
                <a:latin typeface="Courier New" panose="02070309020205020404" pitchFamily="49" charset="0"/>
              </a:rPr>
              <a:t>Class </a:t>
            </a:r>
            <a:r>
              <a:rPr lang="en-US" altLang="he-IL" sz="1800" b="1" dirty="0" err="1">
                <a:latin typeface="Courier New" panose="02070309020205020404" pitchFamily="49" charset="0"/>
              </a:rPr>
              <a:t>TeaPot</a:t>
            </a:r>
            <a:r>
              <a:rPr lang="en-US" altLang="he-IL" sz="1800" b="1" dirty="0">
                <a:latin typeface="Courier New" panose="02070309020205020404" pitchFamily="49" charset="0"/>
              </a:rPr>
              <a:t> {</a:t>
            </a:r>
          </a:p>
          <a:p>
            <a:r>
              <a:rPr lang="en-US" altLang="he-IL" sz="1800" b="1" dirty="0">
                <a:latin typeface="Courier New" panose="02070309020205020404" pitchFamily="49" charset="0"/>
              </a:rPr>
              <a:t>	private static </a:t>
            </a:r>
            <a:r>
              <a:rPr lang="en-US" altLang="he-IL" sz="1800" b="1" dirty="0" err="1">
                <a:latin typeface="Courier New" panose="02070309020205020404" pitchFamily="49" charset="0"/>
              </a:rPr>
              <a:t>int</a:t>
            </a:r>
            <a:r>
              <a:rPr lang="en-US" altLang="he-IL" sz="1800" b="1" dirty="0">
                <a:latin typeface="Courier New" panose="02070309020205020404" pitchFamily="49" charset="0"/>
              </a:rPr>
              <a:t> </a:t>
            </a:r>
            <a:r>
              <a:rPr lang="en-US" altLang="he-IL" sz="1800" b="1" dirty="0" err="1">
                <a:latin typeface="Courier New" panose="02070309020205020404" pitchFamily="49" charset="0"/>
              </a:rPr>
              <a:t>numOfTP</a:t>
            </a:r>
            <a:r>
              <a:rPr lang="en-US" altLang="he-IL" sz="1800" b="1" dirty="0">
                <a:latin typeface="Courier New" panose="02070309020205020404" pitchFamily="49" charset="0"/>
              </a:rPr>
              <a:t> = 0;</a:t>
            </a:r>
          </a:p>
          <a:p>
            <a:r>
              <a:rPr lang="en-US" altLang="he-IL" sz="1800" b="1" dirty="0">
                <a:latin typeface="Courier New" panose="02070309020205020404" pitchFamily="49" charset="0"/>
              </a:rPr>
              <a:t>	private Color </a:t>
            </a:r>
            <a:r>
              <a:rPr lang="en-US" altLang="he-IL" sz="1800" b="1" dirty="0" err="1">
                <a:latin typeface="Courier New" panose="02070309020205020404" pitchFamily="49" charset="0"/>
              </a:rPr>
              <a:t>myColor</a:t>
            </a:r>
            <a:r>
              <a:rPr lang="en-US" altLang="he-IL" sz="1800" b="1" dirty="0">
                <a:latin typeface="Courier New" panose="02070309020205020404" pitchFamily="49" charset="0"/>
              </a:rPr>
              <a:t>_;</a:t>
            </a:r>
          </a:p>
          <a:p>
            <a:r>
              <a:rPr lang="en-US" altLang="he-IL" sz="1800" b="1" dirty="0">
                <a:latin typeface="Courier New" panose="02070309020205020404" pitchFamily="49" charset="0"/>
              </a:rPr>
              <a:t>	public </a:t>
            </a:r>
            <a:r>
              <a:rPr lang="en-US" altLang="he-IL" sz="1800" b="1" dirty="0" err="1">
                <a:latin typeface="Courier New" panose="02070309020205020404" pitchFamily="49" charset="0"/>
              </a:rPr>
              <a:t>TeaPot</a:t>
            </a:r>
            <a:r>
              <a:rPr lang="en-US" altLang="he-IL" sz="1800" b="1" dirty="0">
                <a:latin typeface="Courier New" panose="02070309020205020404" pitchFamily="49" charset="0"/>
              </a:rPr>
              <a:t>(Color c) { </a:t>
            </a:r>
          </a:p>
          <a:p>
            <a:r>
              <a:rPr lang="en-US" altLang="he-IL" sz="1800" b="1" dirty="0">
                <a:latin typeface="Courier New" panose="02070309020205020404" pitchFamily="49" charset="0"/>
              </a:rPr>
              <a:t>		</a:t>
            </a:r>
            <a:r>
              <a:rPr lang="en-US" altLang="he-IL" sz="1800" b="1" dirty="0" err="1">
                <a:latin typeface="Courier New" panose="02070309020205020404" pitchFamily="49" charset="0"/>
              </a:rPr>
              <a:t>myColor</a:t>
            </a:r>
            <a:r>
              <a:rPr lang="en-US" altLang="he-IL" sz="1800" b="1" dirty="0">
                <a:latin typeface="Courier New" panose="02070309020205020404" pitchFamily="49" charset="0"/>
              </a:rPr>
              <a:t>_ = c;  </a:t>
            </a:r>
          </a:p>
          <a:p>
            <a:r>
              <a:rPr lang="en-US" altLang="he-IL" sz="1800" b="1" dirty="0">
                <a:latin typeface="Courier New" panose="02070309020205020404" pitchFamily="49" charset="0"/>
              </a:rPr>
              <a:t>		</a:t>
            </a:r>
            <a:r>
              <a:rPr lang="en-US" altLang="he-IL" sz="1800" b="1" dirty="0" err="1">
                <a:latin typeface="Courier New" panose="02070309020205020404" pitchFamily="49" charset="0"/>
              </a:rPr>
              <a:t>numOfTP</a:t>
            </a:r>
            <a:r>
              <a:rPr lang="en-US" altLang="he-IL" sz="1800" b="1" dirty="0">
                <a:latin typeface="Courier New" panose="02070309020205020404" pitchFamily="49" charset="0"/>
              </a:rPr>
              <a:t>++; </a:t>
            </a:r>
          </a:p>
          <a:p>
            <a:r>
              <a:rPr lang="en-US" altLang="he-IL" sz="1800" b="1" dirty="0">
                <a:latin typeface="Courier New" panose="02070309020205020404" pitchFamily="49" charset="0"/>
              </a:rPr>
              <a:t>	}</a:t>
            </a:r>
          </a:p>
          <a:p>
            <a:r>
              <a:rPr lang="en-US" altLang="he-IL" sz="1800" b="1" dirty="0">
                <a:latin typeface="Courier New" panose="02070309020205020404" pitchFamily="49" charset="0"/>
              </a:rPr>
              <a:t>	public static </a:t>
            </a:r>
            <a:r>
              <a:rPr lang="en-US" altLang="he-IL" sz="1800" b="1" dirty="0" err="1">
                <a:latin typeface="Courier New" panose="02070309020205020404" pitchFamily="49" charset="0"/>
              </a:rPr>
              <a:t>int</a:t>
            </a:r>
            <a:r>
              <a:rPr lang="en-US" altLang="he-IL" sz="1800" b="1" dirty="0">
                <a:latin typeface="Courier New" panose="02070309020205020404" pitchFamily="49" charset="0"/>
              </a:rPr>
              <a:t> </a:t>
            </a:r>
            <a:r>
              <a:rPr lang="en-US" altLang="he-IL" sz="1800" b="1" dirty="0" err="1">
                <a:latin typeface="Courier New" panose="02070309020205020404" pitchFamily="49" charset="0"/>
              </a:rPr>
              <a:t>howManyTeaPots</a:t>
            </a:r>
            <a:r>
              <a:rPr lang="en-US" altLang="he-IL" sz="1800" b="1" dirty="0">
                <a:latin typeface="Courier New" panose="02070309020205020404" pitchFamily="49" charset="0"/>
              </a:rPr>
              <a:t>() </a:t>
            </a:r>
          </a:p>
          <a:p>
            <a:r>
              <a:rPr lang="en-US" altLang="he-IL" sz="1800" b="1" dirty="0">
                <a:latin typeface="Courier New" panose="02070309020205020404" pitchFamily="49" charset="0"/>
              </a:rPr>
              <a:t>		{ return </a:t>
            </a:r>
            <a:r>
              <a:rPr lang="en-US" altLang="he-IL" sz="1800" b="1" dirty="0" err="1">
                <a:latin typeface="Courier New" panose="02070309020205020404" pitchFamily="49" charset="0"/>
              </a:rPr>
              <a:t>numOfTP</a:t>
            </a:r>
            <a:r>
              <a:rPr lang="en-US" altLang="he-IL" sz="1800" b="1" dirty="0">
                <a:latin typeface="Courier New" panose="02070309020205020404" pitchFamily="49" charset="0"/>
              </a:rPr>
              <a:t>; }</a:t>
            </a:r>
          </a:p>
          <a:p>
            <a:endParaRPr lang="en-US" altLang="he-IL" sz="1800" b="1" dirty="0">
              <a:latin typeface="Courier New" panose="02070309020205020404" pitchFamily="49" charset="0"/>
            </a:endParaRPr>
          </a:p>
          <a:p>
            <a:r>
              <a:rPr lang="en-US" altLang="he-IL" sz="1800" b="1" dirty="0">
                <a:latin typeface="Courier New" panose="02070309020205020404" pitchFamily="49" charset="0"/>
              </a:rPr>
              <a:t>	// error :</a:t>
            </a:r>
          </a:p>
          <a:p>
            <a:r>
              <a:rPr lang="en-US" altLang="he-IL" sz="1800" b="1" dirty="0">
                <a:latin typeface="Courier New" panose="02070309020205020404" pitchFamily="49" charset="0"/>
              </a:rPr>
              <a:t>	public static Color </a:t>
            </a:r>
            <a:r>
              <a:rPr lang="en-US" altLang="he-IL" sz="1800" b="1" dirty="0" err="1">
                <a:latin typeface="Courier New" panose="02070309020205020404" pitchFamily="49" charset="0"/>
              </a:rPr>
              <a:t>getColor</a:t>
            </a:r>
            <a:r>
              <a:rPr lang="en-US" altLang="he-IL" sz="1800" b="1" dirty="0">
                <a:latin typeface="Courier New" panose="02070309020205020404" pitchFamily="49" charset="0"/>
              </a:rPr>
              <a:t>() </a:t>
            </a:r>
          </a:p>
          <a:p>
            <a:r>
              <a:rPr lang="en-US" altLang="he-IL" sz="1800" b="1" dirty="0">
                <a:latin typeface="Courier New" panose="02070309020205020404" pitchFamily="49" charset="0"/>
              </a:rPr>
              <a:t>		{ return </a:t>
            </a:r>
            <a:r>
              <a:rPr lang="en-US" altLang="he-IL" sz="1800" b="1" dirty="0" err="1">
                <a:latin typeface="Courier New" panose="02070309020205020404" pitchFamily="49" charset="0"/>
              </a:rPr>
              <a:t>myColor</a:t>
            </a:r>
            <a:r>
              <a:rPr lang="en-US" altLang="he-IL" sz="1800" b="1" dirty="0">
                <a:latin typeface="Courier New" panose="02070309020205020404" pitchFamily="49" charset="0"/>
              </a:rPr>
              <a:t>_; }</a:t>
            </a:r>
          </a:p>
          <a:p>
            <a:r>
              <a:rPr lang="en-US" altLang="he-IL" sz="1800" b="1" dirty="0">
                <a:latin typeface="Courier New" panose="02070309020205020404" pitchFamily="49" charset="0"/>
              </a:rPr>
              <a:t>}</a:t>
            </a:r>
          </a:p>
        </p:txBody>
      </p:sp>
    </p:spTree>
    <p:extLst>
      <p:ext uri="{BB962C8B-B14F-4D97-AF65-F5344CB8AC3E}">
        <p14:creationId xmlns:p14="http://schemas.microsoft.com/office/powerpoint/2010/main" val="93072598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75E078-380F-6B45-9D02-4C4AFDD7DE83}"/>
              </a:ext>
            </a:extLst>
          </p:cNvPr>
          <p:cNvSpPr>
            <a:spLocks noGrp="1"/>
          </p:cNvSpPr>
          <p:nvPr>
            <p:ph type="title"/>
          </p:nvPr>
        </p:nvSpPr>
        <p:spPr/>
        <p:txBody>
          <a:bodyPr/>
          <a:lstStyle/>
          <a:p>
            <a:r>
              <a:rPr lang="en-US" dirty="0"/>
              <a:t>Static</a:t>
            </a:r>
          </a:p>
        </p:txBody>
      </p:sp>
      <p:sp>
        <p:nvSpPr>
          <p:cNvPr id="3" name="Content Placeholder 2">
            <a:extLst>
              <a:ext uri="{FF2B5EF4-FFF2-40B4-BE49-F238E27FC236}">
                <a16:creationId xmlns:a16="http://schemas.microsoft.com/office/drawing/2014/main" xmlns="" id="{A4591B24-5DC2-2842-9DDB-C87E49BF5950}"/>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xmlns="" id="{29414CF2-3035-8C41-A5A8-47499ED641C5}"/>
              </a:ext>
            </a:extLst>
          </p:cNvPr>
          <p:cNvSpPr>
            <a:spLocks noGrp="1"/>
          </p:cNvSpPr>
          <p:nvPr>
            <p:ph type="sldNum" sz="quarter" idx="12"/>
          </p:nvPr>
        </p:nvSpPr>
        <p:spPr>
          <a:xfrm>
            <a:off x="5679440" y="6406969"/>
            <a:ext cx="466179" cy="365125"/>
          </a:xfrm>
        </p:spPr>
        <p:txBody>
          <a:bodyPr/>
          <a:lstStyle/>
          <a:p>
            <a:fld id="{B547E0D5-C779-4B48-9D09-DC37D8A4644B}" type="slidenum">
              <a:rPr lang="id-ID" smtClean="0"/>
              <a:pPr/>
              <a:t>145</a:t>
            </a:fld>
            <a:endParaRPr lang="id-ID" dirty="0"/>
          </a:p>
        </p:txBody>
      </p:sp>
      <p:sp>
        <p:nvSpPr>
          <p:cNvPr id="5" name="Rectangle 3">
            <a:extLst>
              <a:ext uri="{FF2B5EF4-FFF2-40B4-BE49-F238E27FC236}">
                <a16:creationId xmlns:a16="http://schemas.microsoft.com/office/drawing/2014/main" xmlns="" id="{AA75EECF-A626-AB41-8A96-7146CD0A5337}"/>
              </a:ext>
            </a:extLst>
          </p:cNvPr>
          <p:cNvSpPr txBox="1">
            <a:spLocks noChangeArrowheads="1"/>
          </p:cNvSpPr>
          <p:nvPr/>
        </p:nvSpPr>
        <p:spPr>
          <a:xfrm>
            <a:off x="762000" y="838200"/>
            <a:ext cx="7772400" cy="2743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he-IL" b="1" u="sng"/>
              <a:t>Block </a:t>
            </a:r>
            <a:r>
              <a:rPr lang="en-US" altLang="he-IL"/>
              <a:t> </a:t>
            </a:r>
          </a:p>
          <a:p>
            <a:pPr lvl="1"/>
            <a:r>
              <a:rPr lang="en-US" altLang="he-IL"/>
              <a:t>Code that is executed in the first reference to the class.</a:t>
            </a:r>
          </a:p>
          <a:p>
            <a:pPr lvl="1"/>
            <a:r>
              <a:rPr lang="en-US" altLang="he-IL"/>
              <a:t>Several static blocks can exist in the same class </a:t>
            </a:r>
            <a:br>
              <a:rPr lang="en-US" altLang="he-IL"/>
            </a:br>
            <a:r>
              <a:rPr lang="en-US" altLang="he-IL"/>
              <a:t>( Execution order is by the appearance order in the class definition ).</a:t>
            </a:r>
          </a:p>
          <a:p>
            <a:pPr lvl="1"/>
            <a:r>
              <a:rPr lang="en-US" altLang="he-IL"/>
              <a:t>Only static members can be accessed.</a:t>
            </a:r>
            <a:endParaRPr lang="en-US" altLang="he-IL" dirty="0"/>
          </a:p>
        </p:txBody>
      </p:sp>
      <p:sp>
        <p:nvSpPr>
          <p:cNvPr id="6" name="Text Box 4">
            <a:extLst>
              <a:ext uri="{FF2B5EF4-FFF2-40B4-BE49-F238E27FC236}">
                <a16:creationId xmlns:a16="http://schemas.microsoft.com/office/drawing/2014/main" xmlns="" id="{E8F2D0CB-9F45-674B-9D9B-56F0B7BF0906}"/>
              </a:ext>
            </a:extLst>
          </p:cNvPr>
          <p:cNvSpPr txBox="1">
            <a:spLocks noChangeArrowheads="1"/>
          </p:cNvSpPr>
          <p:nvPr/>
        </p:nvSpPr>
        <p:spPr bwMode="auto">
          <a:xfrm>
            <a:off x="2278912" y="3158202"/>
            <a:ext cx="5943600" cy="2790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he-IL" sz="1600" b="1" dirty="0">
                <a:latin typeface="Courier New" panose="02070309020205020404" pitchFamily="49" charset="0"/>
              </a:rPr>
              <a:t>class </a:t>
            </a:r>
            <a:r>
              <a:rPr lang="en-US" altLang="he-IL" sz="1600" b="1" dirty="0" err="1">
                <a:latin typeface="Courier New" panose="02070309020205020404" pitchFamily="49" charset="0"/>
              </a:rPr>
              <a:t>RandomGenerator</a:t>
            </a:r>
            <a:r>
              <a:rPr lang="en-US" altLang="he-IL" sz="1600" b="1" dirty="0">
                <a:latin typeface="Courier New" panose="02070309020205020404" pitchFamily="49" charset="0"/>
              </a:rPr>
              <a:t> {</a:t>
            </a:r>
          </a:p>
          <a:p>
            <a:r>
              <a:rPr lang="en-US" altLang="he-IL" sz="1600" b="1" dirty="0">
                <a:latin typeface="Courier New" panose="02070309020205020404" pitchFamily="49" charset="0"/>
              </a:rPr>
              <a:t>   private static </a:t>
            </a:r>
            <a:r>
              <a:rPr lang="en-US" altLang="he-IL" sz="1600" b="1" dirty="0" err="1">
                <a:latin typeface="Courier New" panose="02070309020205020404" pitchFamily="49" charset="0"/>
              </a:rPr>
              <a:t>int</a:t>
            </a:r>
            <a:r>
              <a:rPr lang="en-US" altLang="he-IL" sz="1600" b="1" dirty="0">
                <a:latin typeface="Courier New" panose="02070309020205020404" pitchFamily="49" charset="0"/>
              </a:rPr>
              <a:t> seed_;</a:t>
            </a:r>
          </a:p>
          <a:p>
            <a:endParaRPr lang="en-US" altLang="he-IL" sz="1600" b="1" dirty="0">
              <a:latin typeface="Courier New" panose="02070309020205020404" pitchFamily="49" charset="0"/>
            </a:endParaRPr>
          </a:p>
          <a:p>
            <a:r>
              <a:rPr lang="en-US" altLang="he-IL" sz="1600" b="1" dirty="0">
                <a:latin typeface="Courier New" panose="02070309020205020404" pitchFamily="49" charset="0"/>
              </a:rPr>
              <a:t>   static {</a:t>
            </a:r>
          </a:p>
          <a:p>
            <a:r>
              <a:rPr lang="en-US" altLang="he-IL" sz="1600" b="1" dirty="0">
                <a:latin typeface="Courier New" panose="02070309020205020404" pitchFamily="49" charset="0"/>
              </a:rPr>
              <a:t> 	</a:t>
            </a:r>
            <a:r>
              <a:rPr lang="en-US" altLang="he-IL" sz="1600" b="1" dirty="0" err="1">
                <a:latin typeface="Courier New" panose="02070309020205020404" pitchFamily="49" charset="0"/>
              </a:rPr>
              <a:t>int</a:t>
            </a:r>
            <a:r>
              <a:rPr lang="en-US" altLang="he-IL" sz="1600" b="1" dirty="0">
                <a:latin typeface="Courier New" panose="02070309020205020404" pitchFamily="49" charset="0"/>
              </a:rPr>
              <a:t> t = </a:t>
            </a:r>
            <a:r>
              <a:rPr lang="en-US" altLang="he-IL" sz="1600" b="1" dirty="0" err="1">
                <a:latin typeface="Courier New" panose="02070309020205020404" pitchFamily="49" charset="0"/>
              </a:rPr>
              <a:t>System.getTime</a:t>
            </a:r>
            <a:r>
              <a:rPr lang="en-US" altLang="he-IL" sz="1600" b="1" dirty="0">
                <a:latin typeface="Courier New" panose="02070309020205020404" pitchFamily="49" charset="0"/>
              </a:rPr>
              <a:t>() % 100;</a:t>
            </a:r>
          </a:p>
          <a:p>
            <a:r>
              <a:rPr lang="en-US" altLang="he-IL" sz="1600" b="1" dirty="0">
                <a:latin typeface="Courier New" panose="02070309020205020404" pitchFamily="49" charset="0"/>
              </a:rPr>
              <a:t>	seed_ = </a:t>
            </a:r>
            <a:r>
              <a:rPr lang="en-US" altLang="he-IL" sz="1600" b="1" dirty="0" err="1">
                <a:latin typeface="Courier New" panose="02070309020205020404" pitchFamily="49" charset="0"/>
              </a:rPr>
              <a:t>System.getTime</a:t>
            </a:r>
            <a:r>
              <a:rPr lang="en-US" altLang="he-IL" sz="1600" b="1" dirty="0">
                <a:latin typeface="Courier New" panose="02070309020205020404" pitchFamily="49" charset="0"/>
              </a:rPr>
              <a:t>();</a:t>
            </a:r>
          </a:p>
          <a:p>
            <a:r>
              <a:rPr lang="en-US" altLang="he-IL" sz="1600" b="1" dirty="0">
                <a:latin typeface="Courier New" panose="02070309020205020404" pitchFamily="49" charset="0"/>
              </a:rPr>
              <a:t>	while(t-- &gt; 0) </a:t>
            </a:r>
          </a:p>
          <a:p>
            <a:r>
              <a:rPr lang="en-US" altLang="he-IL" sz="1600" b="1" dirty="0">
                <a:latin typeface="Courier New" panose="02070309020205020404" pitchFamily="49" charset="0"/>
              </a:rPr>
              <a:t>	  seed_ = </a:t>
            </a:r>
            <a:r>
              <a:rPr lang="en-US" altLang="he-IL" sz="1600" b="1" dirty="0" err="1">
                <a:latin typeface="Courier New" panose="02070309020205020404" pitchFamily="49" charset="0"/>
              </a:rPr>
              <a:t>getNextNumber</a:t>
            </a:r>
            <a:r>
              <a:rPr lang="en-US" altLang="he-IL" sz="1600" b="1" dirty="0">
                <a:latin typeface="Courier New" panose="02070309020205020404" pitchFamily="49" charset="0"/>
              </a:rPr>
              <a:t>(seed_);</a:t>
            </a:r>
          </a:p>
          <a:p>
            <a:r>
              <a:rPr lang="en-US" altLang="he-IL" sz="1600" b="1" dirty="0">
                <a:latin typeface="Courier New" panose="02070309020205020404" pitchFamily="49" charset="0"/>
              </a:rPr>
              <a:t>	}</a:t>
            </a:r>
          </a:p>
          <a:p>
            <a:r>
              <a:rPr lang="en-US" altLang="he-IL" sz="1600" b="1" dirty="0">
                <a:latin typeface="Courier New" panose="02070309020205020404" pitchFamily="49" charset="0"/>
              </a:rPr>
              <a:t>   }</a:t>
            </a:r>
          </a:p>
          <a:p>
            <a:r>
              <a:rPr lang="en-US" altLang="he-IL" sz="1600" b="1" dirty="0">
                <a:latin typeface="Courier New" panose="02070309020205020404" pitchFamily="49" charset="0"/>
              </a:rPr>
              <a:t>}</a:t>
            </a:r>
          </a:p>
        </p:txBody>
      </p:sp>
    </p:spTree>
    <p:extLst>
      <p:ext uri="{BB962C8B-B14F-4D97-AF65-F5344CB8AC3E}">
        <p14:creationId xmlns:p14="http://schemas.microsoft.com/office/powerpoint/2010/main" val="175956421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E3C2CC-50B3-B947-A5D5-1B7AC83DBB28}"/>
              </a:ext>
            </a:extLst>
          </p:cNvPr>
          <p:cNvSpPr>
            <a:spLocks noGrp="1"/>
          </p:cNvSpPr>
          <p:nvPr>
            <p:ph type="title"/>
          </p:nvPr>
        </p:nvSpPr>
        <p:spPr/>
        <p:txBody>
          <a:bodyPr/>
          <a:lstStyle/>
          <a:p>
            <a:r>
              <a:rPr lang="en-US" altLang="en-US" dirty="0"/>
              <a:t>Exercise</a:t>
            </a:r>
            <a:endParaRPr lang="en-US" dirty="0"/>
          </a:p>
        </p:txBody>
      </p:sp>
      <p:sp>
        <p:nvSpPr>
          <p:cNvPr id="3" name="Content Placeholder 2">
            <a:extLst>
              <a:ext uri="{FF2B5EF4-FFF2-40B4-BE49-F238E27FC236}">
                <a16:creationId xmlns:a16="http://schemas.microsoft.com/office/drawing/2014/main" xmlns="" id="{A7D06895-ECE2-7647-AFB3-46249D0091DC}"/>
              </a:ext>
            </a:extLst>
          </p:cNvPr>
          <p:cNvSpPr>
            <a:spLocks noGrp="1"/>
          </p:cNvSpPr>
          <p:nvPr>
            <p:ph idx="1"/>
          </p:nvPr>
        </p:nvSpPr>
        <p:spPr/>
        <p:txBody>
          <a:bodyPr/>
          <a:lstStyle/>
          <a:p>
            <a:r>
              <a:rPr lang="en-US" altLang="en-US" sz="1800" dirty="0"/>
              <a:t>Design and implement a class called </a:t>
            </a:r>
            <a:r>
              <a:rPr lang="en-US" altLang="en-US" sz="1800" dirty="0">
                <a:latin typeface="Courier New" panose="02070309020205020404" pitchFamily="49" charset="0"/>
              </a:rPr>
              <a:t>Box</a:t>
            </a:r>
            <a:r>
              <a:rPr lang="en-US" altLang="en-US" sz="1800" dirty="0"/>
              <a:t> that contains instance data that represents the height, width, and depth of the box. Also include a </a:t>
            </a:r>
            <a:r>
              <a:rPr lang="en-US" altLang="en-US" sz="1800" dirty="0" err="1"/>
              <a:t>boolean</a:t>
            </a:r>
            <a:r>
              <a:rPr lang="en-US" altLang="en-US" sz="1800" dirty="0"/>
              <a:t> variable called full as instance data that represents if the box is full or not. </a:t>
            </a:r>
          </a:p>
          <a:p>
            <a:pPr lvl="1"/>
            <a:r>
              <a:rPr lang="en-US" altLang="en-US" sz="1600" dirty="0"/>
              <a:t>Define three Box constructors</a:t>
            </a:r>
          </a:p>
          <a:p>
            <a:pPr lvl="2"/>
            <a:r>
              <a:rPr lang="en-US" altLang="en-US" sz="1400" dirty="0"/>
              <a:t>no arguments and creates the unit box</a:t>
            </a:r>
          </a:p>
          <a:p>
            <a:pPr lvl="2"/>
            <a:r>
              <a:rPr lang="en-US" altLang="en-US" sz="1400" dirty="0"/>
              <a:t>one argument and creates a cube of that size</a:t>
            </a:r>
          </a:p>
          <a:p>
            <a:pPr lvl="2"/>
            <a:r>
              <a:rPr lang="en-US" altLang="en-US" sz="1400" dirty="0"/>
              <a:t>three arguments to accept and initialize the height, width, and depth of the box in that order</a:t>
            </a:r>
          </a:p>
          <a:p>
            <a:pPr lvl="1"/>
            <a:r>
              <a:rPr lang="en-US" altLang="en-US" sz="1600" dirty="0"/>
              <a:t>Each newly created Box is empty (the constructor should initialize full to false). </a:t>
            </a:r>
          </a:p>
          <a:p>
            <a:r>
              <a:rPr lang="en-US" altLang="en-US" sz="1800" dirty="0"/>
              <a:t>Other methods</a:t>
            </a:r>
          </a:p>
          <a:p>
            <a:pPr lvl="1"/>
            <a:r>
              <a:rPr lang="en-US" altLang="en-US" sz="1600" dirty="0"/>
              <a:t>Include a </a:t>
            </a:r>
            <a:r>
              <a:rPr lang="en-US" altLang="en-US" sz="1600" dirty="0" err="1">
                <a:latin typeface="Courier New" panose="02070309020205020404" pitchFamily="49" charset="0"/>
              </a:rPr>
              <a:t>toString</a:t>
            </a:r>
            <a:r>
              <a:rPr lang="en-US" altLang="en-US" sz="1600" dirty="0"/>
              <a:t> method that returns a one-line description of the box. </a:t>
            </a:r>
          </a:p>
          <a:p>
            <a:pPr lvl="1"/>
            <a:r>
              <a:rPr lang="en-US" altLang="en-US" sz="1600" dirty="0"/>
              <a:t>Include accessors (getter) and mutators (setter) methods for all instance data.</a:t>
            </a:r>
          </a:p>
          <a:p>
            <a:pPr lvl="1"/>
            <a:r>
              <a:rPr lang="en-US" altLang="en-US" sz="1600" dirty="0"/>
              <a:t>Include calculation of the volume of the box</a:t>
            </a:r>
            <a:endParaRPr lang="en-US" dirty="0"/>
          </a:p>
        </p:txBody>
      </p:sp>
      <p:sp>
        <p:nvSpPr>
          <p:cNvPr id="4" name="Slide Number Placeholder 3">
            <a:extLst>
              <a:ext uri="{FF2B5EF4-FFF2-40B4-BE49-F238E27FC236}">
                <a16:creationId xmlns:a16="http://schemas.microsoft.com/office/drawing/2014/main" xmlns="" id="{5B6F3031-27B6-D64F-BF1C-8191B5634267}"/>
              </a:ext>
            </a:extLst>
          </p:cNvPr>
          <p:cNvSpPr>
            <a:spLocks noGrp="1"/>
          </p:cNvSpPr>
          <p:nvPr>
            <p:ph type="sldNum" sz="quarter" idx="12"/>
          </p:nvPr>
        </p:nvSpPr>
        <p:spPr>
          <a:xfrm>
            <a:off x="5679441" y="6406969"/>
            <a:ext cx="434280" cy="365125"/>
          </a:xfrm>
        </p:spPr>
        <p:txBody>
          <a:bodyPr/>
          <a:lstStyle/>
          <a:p>
            <a:fld id="{B547E0D5-C779-4B48-9D09-DC37D8A4644B}" type="slidenum">
              <a:rPr lang="id-ID" smtClean="0"/>
              <a:pPr/>
              <a:t>146</a:t>
            </a:fld>
            <a:endParaRPr lang="id-ID" dirty="0"/>
          </a:p>
        </p:txBody>
      </p:sp>
    </p:spTree>
    <p:extLst>
      <p:ext uri="{BB962C8B-B14F-4D97-AF65-F5344CB8AC3E}">
        <p14:creationId xmlns:p14="http://schemas.microsoft.com/office/powerpoint/2010/main" val="416948716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D06A17-F645-D147-90BD-F497EE2FB353}"/>
              </a:ext>
            </a:extLst>
          </p:cNvPr>
          <p:cNvSpPr>
            <a:spLocks noGrp="1"/>
          </p:cNvSpPr>
          <p:nvPr>
            <p:ph type="title"/>
          </p:nvPr>
        </p:nvSpPr>
        <p:spPr/>
        <p:txBody>
          <a:bodyPr/>
          <a:lstStyle/>
          <a:p>
            <a:r>
              <a:rPr lang="en-US" altLang="en-US" dirty="0"/>
              <a:t>Identifiers</a:t>
            </a:r>
            <a:endParaRPr lang="en-US" dirty="0"/>
          </a:p>
        </p:txBody>
      </p:sp>
      <p:sp>
        <p:nvSpPr>
          <p:cNvPr id="3" name="Content Placeholder 2">
            <a:extLst>
              <a:ext uri="{FF2B5EF4-FFF2-40B4-BE49-F238E27FC236}">
                <a16:creationId xmlns:a16="http://schemas.microsoft.com/office/drawing/2014/main" xmlns="" id="{301C94EC-494A-114B-B8F6-EBD690A6328B}"/>
              </a:ext>
            </a:extLst>
          </p:cNvPr>
          <p:cNvSpPr>
            <a:spLocks noGrp="1"/>
          </p:cNvSpPr>
          <p:nvPr>
            <p:ph idx="1"/>
          </p:nvPr>
        </p:nvSpPr>
        <p:spPr/>
        <p:txBody>
          <a:bodyPr/>
          <a:lstStyle/>
          <a:p>
            <a:pPr>
              <a:spcBef>
                <a:spcPct val="50000"/>
              </a:spcBef>
            </a:pPr>
            <a:r>
              <a:rPr lang="en-US" altLang="en-US" i="1" dirty="0"/>
              <a:t>Identifiers</a:t>
            </a:r>
            <a:r>
              <a:rPr lang="en-US" altLang="en-US" dirty="0"/>
              <a:t> are the words a programmer uses in a program</a:t>
            </a:r>
          </a:p>
          <a:p>
            <a:pPr>
              <a:spcBef>
                <a:spcPct val="50000"/>
              </a:spcBef>
            </a:pPr>
            <a:r>
              <a:rPr lang="en-US" altLang="en-US" dirty="0"/>
              <a:t>An identifier can be made up of letters, digits, the underscore character ( _ ), and the dollar sign</a:t>
            </a:r>
          </a:p>
          <a:p>
            <a:pPr>
              <a:spcBef>
                <a:spcPct val="50000"/>
              </a:spcBef>
            </a:pPr>
            <a:r>
              <a:rPr lang="en-US" altLang="en-US" dirty="0"/>
              <a:t>Identifiers cannot begin with a digit</a:t>
            </a:r>
          </a:p>
          <a:p>
            <a:pPr>
              <a:spcBef>
                <a:spcPct val="50000"/>
              </a:spcBef>
            </a:pPr>
            <a:r>
              <a:rPr lang="en-US" altLang="en-US" dirty="0"/>
              <a:t>Java is </a:t>
            </a:r>
            <a:r>
              <a:rPr lang="en-US" altLang="en-US" i="1" dirty="0"/>
              <a:t>case sensitive</a:t>
            </a:r>
            <a:r>
              <a:rPr lang="en-US" altLang="en-US" dirty="0"/>
              <a:t> -</a:t>
            </a:r>
            <a:r>
              <a:rPr lang="en-US" altLang="en-US" dirty="0">
                <a:latin typeface="Courier New" panose="02070309020205020404" pitchFamily="49" charset="0"/>
              </a:rPr>
              <a:t> Total, total, </a:t>
            </a:r>
            <a:r>
              <a:rPr lang="en-US" altLang="en-US" dirty="0"/>
              <a:t>and</a:t>
            </a:r>
            <a:r>
              <a:rPr lang="en-US" altLang="en-US" dirty="0">
                <a:latin typeface="Courier New" panose="02070309020205020404" pitchFamily="49" charset="0"/>
              </a:rPr>
              <a:t> TOTAL </a:t>
            </a:r>
            <a:r>
              <a:rPr lang="en-US" altLang="en-US" dirty="0"/>
              <a:t>are different identifiers</a:t>
            </a:r>
          </a:p>
          <a:p>
            <a:pPr>
              <a:spcBef>
                <a:spcPct val="50000"/>
              </a:spcBef>
            </a:pPr>
            <a:r>
              <a:rPr lang="en-US" altLang="en-US" dirty="0"/>
              <a:t>By convention, programmers use different case styles for different types of identifiers, such as</a:t>
            </a:r>
          </a:p>
          <a:p>
            <a:pPr lvl="1">
              <a:spcBef>
                <a:spcPct val="50000"/>
              </a:spcBef>
            </a:pPr>
            <a:r>
              <a:rPr lang="en-US" altLang="en-US" i="1" dirty="0"/>
              <a:t>title case </a:t>
            </a:r>
            <a:r>
              <a:rPr lang="en-US" altLang="en-US" dirty="0"/>
              <a:t>for class names - </a:t>
            </a:r>
            <a:r>
              <a:rPr lang="en-US" altLang="en-US" dirty="0">
                <a:latin typeface="Courier New" panose="02070309020205020404" pitchFamily="49" charset="0"/>
              </a:rPr>
              <a:t>Lincoln</a:t>
            </a:r>
            <a:endParaRPr lang="en-US" altLang="en-US" dirty="0"/>
          </a:p>
          <a:p>
            <a:pPr lvl="1">
              <a:spcBef>
                <a:spcPct val="50000"/>
              </a:spcBef>
            </a:pPr>
            <a:r>
              <a:rPr lang="en-US" altLang="en-US" i="1" dirty="0"/>
              <a:t>upper case</a:t>
            </a:r>
            <a:r>
              <a:rPr lang="en-US" altLang="en-US" dirty="0"/>
              <a:t> for constants - </a:t>
            </a:r>
            <a:r>
              <a:rPr lang="en-US" altLang="en-US" dirty="0">
                <a:latin typeface="Courier New" panose="02070309020205020404" pitchFamily="49" charset="0"/>
              </a:rPr>
              <a:t>MAXIMUM</a:t>
            </a:r>
            <a:endParaRPr lang="en-US" dirty="0"/>
          </a:p>
        </p:txBody>
      </p:sp>
      <p:sp>
        <p:nvSpPr>
          <p:cNvPr id="4" name="Slide Number Placeholder 3">
            <a:extLst>
              <a:ext uri="{FF2B5EF4-FFF2-40B4-BE49-F238E27FC236}">
                <a16:creationId xmlns:a16="http://schemas.microsoft.com/office/drawing/2014/main" xmlns="" id="{BE192B94-1C59-6342-848B-F5B283BBA1B9}"/>
              </a:ext>
            </a:extLst>
          </p:cNvPr>
          <p:cNvSpPr>
            <a:spLocks noGrp="1"/>
          </p:cNvSpPr>
          <p:nvPr>
            <p:ph type="sldNum" sz="quarter" idx="12"/>
          </p:nvPr>
        </p:nvSpPr>
        <p:spPr>
          <a:xfrm>
            <a:off x="5679441" y="6406969"/>
            <a:ext cx="434280" cy="365125"/>
          </a:xfrm>
        </p:spPr>
        <p:txBody>
          <a:bodyPr/>
          <a:lstStyle/>
          <a:p>
            <a:fld id="{B547E0D5-C779-4B48-9D09-DC37D8A4644B}" type="slidenum">
              <a:rPr lang="id-ID" smtClean="0"/>
              <a:pPr/>
              <a:t>147</a:t>
            </a:fld>
            <a:endParaRPr lang="id-ID" dirty="0"/>
          </a:p>
        </p:txBody>
      </p:sp>
    </p:spTree>
    <p:extLst>
      <p:ext uri="{BB962C8B-B14F-4D97-AF65-F5344CB8AC3E}">
        <p14:creationId xmlns:p14="http://schemas.microsoft.com/office/powerpoint/2010/main" val="148135844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ED1EA1-F84A-B342-BAF7-52FD2353AC30}"/>
              </a:ext>
            </a:extLst>
          </p:cNvPr>
          <p:cNvSpPr>
            <a:spLocks noGrp="1"/>
          </p:cNvSpPr>
          <p:nvPr>
            <p:ph type="title"/>
          </p:nvPr>
        </p:nvSpPr>
        <p:spPr/>
        <p:txBody>
          <a:bodyPr/>
          <a:lstStyle/>
          <a:p>
            <a:r>
              <a:rPr lang="en-US" altLang="en-US" dirty="0"/>
              <a:t>Reserved Words</a:t>
            </a:r>
            <a:endParaRPr lang="en-US" dirty="0"/>
          </a:p>
        </p:txBody>
      </p:sp>
      <p:sp>
        <p:nvSpPr>
          <p:cNvPr id="4" name="Slide Number Placeholder 3">
            <a:extLst>
              <a:ext uri="{FF2B5EF4-FFF2-40B4-BE49-F238E27FC236}">
                <a16:creationId xmlns:a16="http://schemas.microsoft.com/office/drawing/2014/main" xmlns="" id="{EFC3ED2A-94B0-AB4A-ADAE-EF83E8353BC4}"/>
              </a:ext>
            </a:extLst>
          </p:cNvPr>
          <p:cNvSpPr>
            <a:spLocks noGrp="1"/>
          </p:cNvSpPr>
          <p:nvPr>
            <p:ph type="sldNum" sz="quarter" idx="12"/>
          </p:nvPr>
        </p:nvSpPr>
        <p:spPr>
          <a:xfrm>
            <a:off x="5679441" y="6406969"/>
            <a:ext cx="466178" cy="365125"/>
          </a:xfrm>
        </p:spPr>
        <p:txBody>
          <a:bodyPr/>
          <a:lstStyle/>
          <a:p>
            <a:fld id="{B547E0D5-C779-4B48-9D09-DC37D8A4644B}" type="slidenum">
              <a:rPr lang="id-ID" smtClean="0"/>
              <a:pPr/>
              <a:t>148</a:t>
            </a:fld>
            <a:endParaRPr lang="id-ID" dirty="0"/>
          </a:p>
        </p:txBody>
      </p:sp>
      <p:sp>
        <p:nvSpPr>
          <p:cNvPr id="5" name="Rectangle 3">
            <a:extLst>
              <a:ext uri="{FF2B5EF4-FFF2-40B4-BE49-F238E27FC236}">
                <a16:creationId xmlns:a16="http://schemas.microsoft.com/office/drawing/2014/main" xmlns="" id="{95D28FAD-9EEE-F245-B97D-55EEA1F58F69}"/>
              </a:ext>
            </a:extLst>
          </p:cNvPr>
          <p:cNvSpPr>
            <a:spLocks noGrp="1" noChangeArrowheads="1"/>
          </p:cNvSpPr>
          <p:nvPr>
            <p:ph idx="1"/>
          </p:nvPr>
        </p:nvSpPr>
        <p:spPr>
          <a:noFill/>
          <a:ln/>
        </p:spPr>
        <p:txBody>
          <a:bodyPr lIns="92075" tIns="46038" rIns="92075" bIns="46038"/>
          <a:lstStyle/>
          <a:p>
            <a:r>
              <a:rPr lang="en-US" altLang="en-US" dirty="0"/>
              <a:t>The Java reserved words:</a:t>
            </a:r>
          </a:p>
        </p:txBody>
      </p:sp>
      <p:sp>
        <p:nvSpPr>
          <p:cNvPr id="6" name="Rectangle 4">
            <a:extLst>
              <a:ext uri="{FF2B5EF4-FFF2-40B4-BE49-F238E27FC236}">
                <a16:creationId xmlns:a16="http://schemas.microsoft.com/office/drawing/2014/main" xmlns="" id="{6D82B33D-7BC6-D345-92EF-2C0EE23376E0}"/>
              </a:ext>
            </a:extLst>
          </p:cNvPr>
          <p:cNvSpPr>
            <a:spLocks noChangeArrowheads="1"/>
          </p:cNvSpPr>
          <p:nvPr/>
        </p:nvSpPr>
        <p:spPr bwMode="auto">
          <a:xfrm>
            <a:off x="1524000" y="1905000"/>
            <a:ext cx="127635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800" b="1" dirty="0">
                <a:latin typeface="Courier New" panose="02070309020205020404" pitchFamily="49" charset="0"/>
              </a:rPr>
              <a:t>abstract</a:t>
            </a:r>
          </a:p>
          <a:p>
            <a:r>
              <a:rPr lang="en-US" altLang="en-US" sz="1800" b="1" dirty="0">
                <a:latin typeface="Courier New" panose="02070309020205020404" pitchFamily="49" charset="0"/>
              </a:rPr>
              <a:t>assert</a:t>
            </a:r>
          </a:p>
          <a:p>
            <a:r>
              <a:rPr lang="en-US" altLang="en-US" sz="1800" b="1" dirty="0" err="1">
                <a:latin typeface="Courier New" panose="02070309020205020404" pitchFamily="49" charset="0"/>
              </a:rPr>
              <a:t>boolean</a:t>
            </a:r>
            <a:endParaRPr lang="en-US" altLang="en-US" sz="1800" b="1" dirty="0">
              <a:latin typeface="Courier New" panose="02070309020205020404" pitchFamily="49" charset="0"/>
            </a:endParaRPr>
          </a:p>
          <a:p>
            <a:r>
              <a:rPr lang="en-US" altLang="en-US" sz="1800" b="1" dirty="0">
                <a:latin typeface="Courier New" panose="02070309020205020404" pitchFamily="49" charset="0"/>
              </a:rPr>
              <a:t>break</a:t>
            </a:r>
          </a:p>
          <a:p>
            <a:r>
              <a:rPr lang="en-US" altLang="en-US" sz="1800" b="1" dirty="0">
                <a:latin typeface="Courier New" panose="02070309020205020404" pitchFamily="49" charset="0"/>
              </a:rPr>
              <a:t>byte</a:t>
            </a:r>
          </a:p>
          <a:p>
            <a:r>
              <a:rPr lang="en-US" altLang="en-US" sz="1800" b="1" dirty="0">
                <a:latin typeface="Courier New" panose="02070309020205020404" pitchFamily="49" charset="0"/>
              </a:rPr>
              <a:t>case</a:t>
            </a:r>
          </a:p>
          <a:p>
            <a:r>
              <a:rPr lang="en-US" altLang="en-US" sz="1800" b="1" dirty="0">
                <a:latin typeface="Courier New" panose="02070309020205020404" pitchFamily="49" charset="0"/>
              </a:rPr>
              <a:t>catch</a:t>
            </a:r>
          </a:p>
          <a:p>
            <a:r>
              <a:rPr lang="en-US" altLang="en-US" sz="1800" b="1" dirty="0">
                <a:latin typeface="Courier New" panose="02070309020205020404" pitchFamily="49" charset="0"/>
              </a:rPr>
              <a:t>char</a:t>
            </a:r>
          </a:p>
          <a:p>
            <a:r>
              <a:rPr lang="en-US" altLang="en-US" sz="1800" b="1" dirty="0">
                <a:latin typeface="Courier New" panose="02070309020205020404" pitchFamily="49" charset="0"/>
              </a:rPr>
              <a:t>class</a:t>
            </a:r>
          </a:p>
          <a:p>
            <a:r>
              <a:rPr lang="en-US" altLang="en-US" sz="1800" b="1" dirty="0" err="1">
                <a:latin typeface="Courier New" panose="02070309020205020404" pitchFamily="49" charset="0"/>
              </a:rPr>
              <a:t>const</a:t>
            </a:r>
            <a:endParaRPr lang="en-US" altLang="en-US" sz="1800" b="1" dirty="0">
              <a:latin typeface="Courier New" panose="02070309020205020404" pitchFamily="49" charset="0"/>
            </a:endParaRPr>
          </a:p>
          <a:p>
            <a:r>
              <a:rPr lang="en-US" altLang="en-US" sz="1800" b="1" dirty="0">
                <a:latin typeface="Courier New" panose="02070309020205020404" pitchFamily="49" charset="0"/>
              </a:rPr>
              <a:t>continue</a:t>
            </a:r>
          </a:p>
          <a:p>
            <a:r>
              <a:rPr lang="en-US" altLang="en-US" sz="1800" b="1" dirty="0">
                <a:latin typeface="Courier New" panose="02070309020205020404" pitchFamily="49" charset="0"/>
              </a:rPr>
              <a:t>default</a:t>
            </a:r>
          </a:p>
          <a:p>
            <a:r>
              <a:rPr lang="en-US" altLang="en-US" sz="1800" b="1" dirty="0">
                <a:latin typeface="Courier New" panose="02070309020205020404" pitchFamily="49" charset="0"/>
              </a:rPr>
              <a:t>do</a:t>
            </a:r>
          </a:p>
          <a:p>
            <a:r>
              <a:rPr lang="en-US" altLang="en-US" sz="1800" b="1" dirty="0">
                <a:latin typeface="Courier New" panose="02070309020205020404" pitchFamily="49" charset="0"/>
              </a:rPr>
              <a:t>double</a:t>
            </a:r>
          </a:p>
        </p:txBody>
      </p:sp>
      <p:sp>
        <p:nvSpPr>
          <p:cNvPr id="7" name="Rectangle 5">
            <a:extLst>
              <a:ext uri="{FF2B5EF4-FFF2-40B4-BE49-F238E27FC236}">
                <a16:creationId xmlns:a16="http://schemas.microsoft.com/office/drawing/2014/main" xmlns="" id="{BE7C3504-E494-2E4F-B510-B4B3E14DECE6}"/>
              </a:ext>
            </a:extLst>
          </p:cNvPr>
          <p:cNvSpPr>
            <a:spLocks noChangeArrowheads="1"/>
          </p:cNvSpPr>
          <p:nvPr/>
        </p:nvSpPr>
        <p:spPr bwMode="auto">
          <a:xfrm>
            <a:off x="3251200" y="1905000"/>
            <a:ext cx="15494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800" b="1" dirty="0">
                <a:latin typeface="Courier New" panose="02070309020205020404" pitchFamily="49" charset="0"/>
              </a:rPr>
              <a:t>else</a:t>
            </a:r>
          </a:p>
          <a:p>
            <a:r>
              <a:rPr lang="en-US" altLang="en-US" sz="1800" b="1" dirty="0" err="1">
                <a:latin typeface="Courier New" panose="02070309020205020404" pitchFamily="49" charset="0"/>
              </a:rPr>
              <a:t>enum</a:t>
            </a:r>
            <a:endParaRPr lang="en-US" altLang="en-US" sz="1800" b="1" dirty="0">
              <a:latin typeface="Courier New" panose="02070309020205020404" pitchFamily="49" charset="0"/>
            </a:endParaRPr>
          </a:p>
          <a:p>
            <a:r>
              <a:rPr lang="en-US" altLang="en-US" sz="1800" b="1" dirty="0">
                <a:latin typeface="Courier New" panose="02070309020205020404" pitchFamily="49" charset="0"/>
              </a:rPr>
              <a:t>extends</a:t>
            </a:r>
          </a:p>
          <a:p>
            <a:r>
              <a:rPr lang="en-US" altLang="en-US" sz="1800" b="1" dirty="0">
                <a:latin typeface="Courier New" panose="02070309020205020404" pitchFamily="49" charset="0"/>
              </a:rPr>
              <a:t>false</a:t>
            </a:r>
          </a:p>
          <a:p>
            <a:r>
              <a:rPr lang="en-US" altLang="en-US" sz="1800" b="1" dirty="0">
                <a:latin typeface="Courier New" panose="02070309020205020404" pitchFamily="49" charset="0"/>
              </a:rPr>
              <a:t>final</a:t>
            </a:r>
          </a:p>
          <a:p>
            <a:r>
              <a:rPr lang="en-US" altLang="en-US" sz="1800" b="1" dirty="0">
                <a:latin typeface="Courier New" panose="02070309020205020404" pitchFamily="49" charset="0"/>
              </a:rPr>
              <a:t>finally</a:t>
            </a:r>
          </a:p>
          <a:p>
            <a:r>
              <a:rPr lang="en-US" altLang="en-US" sz="1800" b="1" dirty="0">
                <a:latin typeface="Courier New" panose="02070309020205020404" pitchFamily="49" charset="0"/>
              </a:rPr>
              <a:t>float</a:t>
            </a:r>
          </a:p>
          <a:p>
            <a:r>
              <a:rPr lang="en-US" altLang="en-US" sz="1800" b="1" dirty="0">
                <a:latin typeface="Courier New" panose="02070309020205020404" pitchFamily="49" charset="0"/>
              </a:rPr>
              <a:t>for</a:t>
            </a:r>
          </a:p>
          <a:p>
            <a:r>
              <a:rPr lang="en-US" altLang="en-US" sz="1800" b="1" dirty="0" err="1">
                <a:latin typeface="Courier New" panose="02070309020205020404" pitchFamily="49" charset="0"/>
              </a:rPr>
              <a:t>goto</a:t>
            </a:r>
            <a:endParaRPr lang="en-US" altLang="en-US" sz="1800" b="1" dirty="0">
              <a:latin typeface="Courier New" panose="02070309020205020404" pitchFamily="49" charset="0"/>
            </a:endParaRPr>
          </a:p>
          <a:p>
            <a:r>
              <a:rPr lang="en-US" altLang="en-US" sz="1800" b="1" dirty="0">
                <a:latin typeface="Courier New" panose="02070309020205020404" pitchFamily="49" charset="0"/>
              </a:rPr>
              <a:t>if</a:t>
            </a:r>
          </a:p>
          <a:p>
            <a:r>
              <a:rPr lang="en-US" altLang="en-US" sz="1800" b="1" dirty="0">
                <a:latin typeface="Courier New" panose="02070309020205020404" pitchFamily="49" charset="0"/>
              </a:rPr>
              <a:t>implements</a:t>
            </a:r>
          </a:p>
          <a:p>
            <a:r>
              <a:rPr lang="en-US" altLang="en-US" sz="1800" b="1" dirty="0">
                <a:latin typeface="Courier New" panose="02070309020205020404" pitchFamily="49" charset="0"/>
              </a:rPr>
              <a:t>import</a:t>
            </a:r>
          </a:p>
          <a:p>
            <a:r>
              <a:rPr lang="en-US" altLang="en-US" sz="1800" b="1" dirty="0" err="1">
                <a:latin typeface="Courier New" panose="02070309020205020404" pitchFamily="49" charset="0"/>
              </a:rPr>
              <a:t>instanceof</a:t>
            </a:r>
            <a:endParaRPr lang="en-US" altLang="en-US" sz="1800" b="1" dirty="0">
              <a:latin typeface="Courier New" panose="02070309020205020404" pitchFamily="49" charset="0"/>
            </a:endParaRPr>
          </a:p>
          <a:p>
            <a:r>
              <a:rPr lang="en-US" altLang="en-US" sz="1800" b="1" dirty="0" err="1">
                <a:latin typeface="Courier New" panose="02070309020205020404" pitchFamily="49" charset="0"/>
              </a:rPr>
              <a:t>int</a:t>
            </a:r>
            <a:endParaRPr lang="en-US" altLang="en-US" sz="1800" b="1" dirty="0">
              <a:latin typeface="Courier New" panose="02070309020205020404" pitchFamily="49" charset="0"/>
            </a:endParaRPr>
          </a:p>
        </p:txBody>
      </p:sp>
      <p:sp>
        <p:nvSpPr>
          <p:cNvPr id="8" name="Rectangle 6">
            <a:extLst>
              <a:ext uri="{FF2B5EF4-FFF2-40B4-BE49-F238E27FC236}">
                <a16:creationId xmlns:a16="http://schemas.microsoft.com/office/drawing/2014/main" xmlns="" id="{621F0CB0-0D7F-D54A-9329-1974BA1AB76F}"/>
              </a:ext>
            </a:extLst>
          </p:cNvPr>
          <p:cNvSpPr>
            <a:spLocks noChangeArrowheads="1"/>
          </p:cNvSpPr>
          <p:nvPr/>
        </p:nvSpPr>
        <p:spPr bwMode="auto">
          <a:xfrm>
            <a:off x="5140325" y="1905000"/>
            <a:ext cx="1412875"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800" b="1" dirty="0">
                <a:latin typeface="Courier New" panose="02070309020205020404" pitchFamily="49" charset="0"/>
              </a:rPr>
              <a:t>interface</a:t>
            </a:r>
          </a:p>
          <a:p>
            <a:r>
              <a:rPr lang="en-US" altLang="en-US" sz="1800" b="1" dirty="0">
                <a:latin typeface="Courier New" panose="02070309020205020404" pitchFamily="49" charset="0"/>
              </a:rPr>
              <a:t>long</a:t>
            </a:r>
          </a:p>
          <a:p>
            <a:r>
              <a:rPr lang="en-US" altLang="en-US" sz="1800" b="1" dirty="0">
                <a:latin typeface="Courier New" panose="02070309020205020404" pitchFamily="49" charset="0"/>
              </a:rPr>
              <a:t>native</a:t>
            </a:r>
          </a:p>
          <a:p>
            <a:r>
              <a:rPr lang="en-US" altLang="en-US" sz="1800" b="1" dirty="0">
                <a:latin typeface="Courier New" panose="02070309020205020404" pitchFamily="49" charset="0"/>
              </a:rPr>
              <a:t>new</a:t>
            </a:r>
          </a:p>
          <a:p>
            <a:r>
              <a:rPr lang="en-US" altLang="en-US" sz="1800" b="1" dirty="0">
                <a:latin typeface="Courier New" panose="02070309020205020404" pitchFamily="49" charset="0"/>
              </a:rPr>
              <a:t>null</a:t>
            </a:r>
          </a:p>
          <a:p>
            <a:r>
              <a:rPr lang="en-US" altLang="en-US" sz="1800" b="1" dirty="0">
                <a:latin typeface="Courier New" panose="02070309020205020404" pitchFamily="49" charset="0"/>
              </a:rPr>
              <a:t>package</a:t>
            </a:r>
          </a:p>
          <a:p>
            <a:r>
              <a:rPr lang="en-US" altLang="en-US" sz="1800" b="1" dirty="0">
                <a:latin typeface="Courier New" panose="02070309020205020404" pitchFamily="49" charset="0"/>
              </a:rPr>
              <a:t>private</a:t>
            </a:r>
          </a:p>
          <a:p>
            <a:r>
              <a:rPr lang="en-US" altLang="en-US" sz="1800" b="1" dirty="0">
                <a:latin typeface="Courier New" panose="02070309020205020404" pitchFamily="49" charset="0"/>
              </a:rPr>
              <a:t>protected</a:t>
            </a:r>
          </a:p>
          <a:p>
            <a:r>
              <a:rPr lang="en-US" altLang="en-US" sz="1800" b="1" dirty="0">
                <a:latin typeface="Courier New" panose="02070309020205020404" pitchFamily="49" charset="0"/>
              </a:rPr>
              <a:t>public</a:t>
            </a:r>
          </a:p>
          <a:p>
            <a:r>
              <a:rPr lang="en-US" altLang="en-US" sz="1800" b="1" dirty="0">
                <a:latin typeface="Courier New" panose="02070309020205020404" pitchFamily="49" charset="0"/>
              </a:rPr>
              <a:t>return</a:t>
            </a:r>
          </a:p>
          <a:p>
            <a:r>
              <a:rPr lang="en-US" altLang="en-US" sz="1800" b="1" dirty="0">
                <a:latin typeface="Courier New" panose="02070309020205020404" pitchFamily="49" charset="0"/>
              </a:rPr>
              <a:t>short</a:t>
            </a:r>
          </a:p>
          <a:p>
            <a:r>
              <a:rPr lang="en-US" altLang="en-US" sz="1800" b="1" dirty="0">
                <a:latin typeface="Courier New" panose="02070309020205020404" pitchFamily="49" charset="0"/>
              </a:rPr>
              <a:t>static</a:t>
            </a:r>
          </a:p>
          <a:p>
            <a:r>
              <a:rPr lang="en-US" altLang="en-US" sz="1800" b="1" dirty="0" err="1">
                <a:latin typeface="Courier New" panose="02070309020205020404" pitchFamily="49" charset="0"/>
              </a:rPr>
              <a:t>strictfp</a:t>
            </a:r>
            <a:endParaRPr lang="en-US" altLang="en-US" sz="1800" b="1" dirty="0">
              <a:latin typeface="Courier New" panose="02070309020205020404" pitchFamily="49" charset="0"/>
            </a:endParaRPr>
          </a:p>
          <a:p>
            <a:r>
              <a:rPr lang="en-US" altLang="en-US" sz="1800" b="1" dirty="0">
                <a:latin typeface="Courier New" panose="02070309020205020404" pitchFamily="49" charset="0"/>
              </a:rPr>
              <a:t>super</a:t>
            </a:r>
          </a:p>
        </p:txBody>
      </p:sp>
      <p:sp>
        <p:nvSpPr>
          <p:cNvPr id="9" name="Rectangle 7">
            <a:extLst>
              <a:ext uri="{FF2B5EF4-FFF2-40B4-BE49-F238E27FC236}">
                <a16:creationId xmlns:a16="http://schemas.microsoft.com/office/drawing/2014/main" xmlns="" id="{1001E5CD-0583-494B-BA1A-C81D6BB14370}"/>
              </a:ext>
            </a:extLst>
          </p:cNvPr>
          <p:cNvSpPr>
            <a:spLocks noChangeArrowheads="1"/>
          </p:cNvSpPr>
          <p:nvPr/>
        </p:nvSpPr>
        <p:spPr bwMode="auto">
          <a:xfrm>
            <a:off x="6940550" y="1905000"/>
            <a:ext cx="1822450" cy="311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800" b="1" dirty="0">
                <a:latin typeface="Courier New" panose="02070309020205020404" pitchFamily="49" charset="0"/>
              </a:rPr>
              <a:t>switch</a:t>
            </a:r>
          </a:p>
          <a:p>
            <a:r>
              <a:rPr lang="en-US" altLang="en-US" sz="1800" b="1" dirty="0">
                <a:latin typeface="Courier New" panose="02070309020205020404" pitchFamily="49" charset="0"/>
              </a:rPr>
              <a:t>synchronized</a:t>
            </a:r>
          </a:p>
          <a:p>
            <a:r>
              <a:rPr lang="en-US" altLang="en-US" sz="1800" b="1" dirty="0">
                <a:latin typeface="Courier New" panose="02070309020205020404" pitchFamily="49" charset="0"/>
              </a:rPr>
              <a:t>this</a:t>
            </a:r>
          </a:p>
          <a:p>
            <a:r>
              <a:rPr lang="en-US" altLang="en-US" sz="1800" b="1" dirty="0">
                <a:latin typeface="Courier New" panose="02070309020205020404" pitchFamily="49" charset="0"/>
              </a:rPr>
              <a:t>throw</a:t>
            </a:r>
          </a:p>
          <a:p>
            <a:r>
              <a:rPr lang="en-US" altLang="en-US" sz="1800" b="1" dirty="0">
                <a:latin typeface="Courier New" panose="02070309020205020404" pitchFamily="49" charset="0"/>
              </a:rPr>
              <a:t>throws</a:t>
            </a:r>
          </a:p>
          <a:p>
            <a:r>
              <a:rPr lang="en-US" altLang="en-US" sz="1800" b="1" dirty="0">
                <a:latin typeface="Courier New" panose="02070309020205020404" pitchFamily="49" charset="0"/>
              </a:rPr>
              <a:t>transient</a:t>
            </a:r>
          </a:p>
          <a:p>
            <a:r>
              <a:rPr lang="en-US" altLang="en-US" sz="1800" b="1" dirty="0">
                <a:latin typeface="Courier New" panose="02070309020205020404" pitchFamily="49" charset="0"/>
              </a:rPr>
              <a:t>true</a:t>
            </a:r>
          </a:p>
          <a:p>
            <a:r>
              <a:rPr lang="en-US" altLang="en-US" sz="1800" b="1" dirty="0">
                <a:latin typeface="Courier New" panose="02070309020205020404" pitchFamily="49" charset="0"/>
              </a:rPr>
              <a:t>try</a:t>
            </a:r>
          </a:p>
          <a:p>
            <a:r>
              <a:rPr lang="en-US" altLang="en-US" sz="1800" b="1" dirty="0">
                <a:latin typeface="Courier New" panose="02070309020205020404" pitchFamily="49" charset="0"/>
              </a:rPr>
              <a:t>void</a:t>
            </a:r>
          </a:p>
          <a:p>
            <a:r>
              <a:rPr lang="en-US" altLang="en-US" sz="1800" b="1" dirty="0">
                <a:latin typeface="Courier New" panose="02070309020205020404" pitchFamily="49" charset="0"/>
              </a:rPr>
              <a:t>volatile</a:t>
            </a:r>
          </a:p>
          <a:p>
            <a:r>
              <a:rPr lang="en-US" altLang="en-US" sz="1800" b="1" dirty="0">
                <a:latin typeface="Courier New" panose="02070309020205020404" pitchFamily="49" charset="0"/>
              </a:rPr>
              <a:t>while</a:t>
            </a:r>
          </a:p>
        </p:txBody>
      </p:sp>
    </p:spTree>
    <p:extLst>
      <p:ext uri="{BB962C8B-B14F-4D97-AF65-F5344CB8AC3E}">
        <p14:creationId xmlns:p14="http://schemas.microsoft.com/office/powerpoint/2010/main" val="322084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utoUpdateAnimBg="0"/>
      <p:bldP spid="9" grpId="0" autoUpdateAnimBg="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E7CF23-5909-EC45-A1C5-D2E0C56AFEDA}"/>
              </a:ext>
            </a:extLst>
          </p:cNvPr>
          <p:cNvSpPr>
            <a:spLocks noGrp="1"/>
          </p:cNvSpPr>
          <p:nvPr>
            <p:ph type="title"/>
          </p:nvPr>
        </p:nvSpPr>
        <p:spPr/>
        <p:txBody>
          <a:bodyPr/>
          <a:lstStyle/>
          <a:p>
            <a:r>
              <a:rPr lang="en-US" altLang="en-US" dirty="0"/>
              <a:t>White Space</a:t>
            </a:r>
            <a:endParaRPr lang="en-US" dirty="0"/>
          </a:p>
        </p:txBody>
      </p:sp>
      <p:sp>
        <p:nvSpPr>
          <p:cNvPr id="3" name="Content Placeholder 2">
            <a:extLst>
              <a:ext uri="{FF2B5EF4-FFF2-40B4-BE49-F238E27FC236}">
                <a16:creationId xmlns:a16="http://schemas.microsoft.com/office/drawing/2014/main" xmlns="" id="{FC431045-5CC4-774C-8568-3D85B7B9C63D}"/>
              </a:ext>
            </a:extLst>
          </p:cNvPr>
          <p:cNvSpPr>
            <a:spLocks noGrp="1"/>
          </p:cNvSpPr>
          <p:nvPr>
            <p:ph idx="1"/>
          </p:nvPr>
        </p:nvSpPr>
        <p:spPr/>
        <p:txBody>
          <a:bodyPr/>
          <a:lstStyle/>
          <a:p>
            <a:pPr>
              <a:spcBef>
                <a:spcPct val="50000"/>
              </a:spcBef>
            </a:pPr>
            <a:r>
              <a:rPr lang="en-US" altLang="en-US" dirty="0"/>
              <a:t>Spaces, blank lines, and tabs are called </a:t>
            </a:r>
            <a:r>
              <a:rPr lang="en-US" altLang="en-US" i="1" dirty="0"/>
              <a:t>white space</a:t>
            </a:r>
            <a:endParaRPr lang="en-US" altLang="en-US" dirty="0"/>
          </a:p>
          <a:p>
            <a:pPr>
              <a:spcBef>
                <a:spcPct val="50000"/>
              </a:spcBef>
            </a:pPr>
            <a:r>
              <a:rPr lang="en-US" altLang="en-US" dirty="0"/>
              <a:t>White space is used to separate words and symbols in a program</a:t>
            </a:r>
          </a:p>
          <a:p>
            <a:pPr>
              <a:spcBef>
                <a:spcPct val="50000"/>
              </a:spcBef>
            </a:pPr>
            <a:r>
              <a:rPr lang="en-US" altLang="en-US" dirty="0"/>
              <a:t>Extra white space is ignored</a:t>
            </a:r>
          </a:p>
          <a:p>
            <a:pPr>
              <a:spcBef>
                <a:spcPct val="50000"/>
              </a:spcBef>
            </a:pPr>
            <a:r>
              <a:rPr lang="en-US" altLang="en-US" dirty="0"/>
              <a:t>A valid Java program can be formatted many ways</a:t>
            </a:r>
          </a:p>
          <a:p>
            <a:pPr>
              <a:spcBef>
                <a:spcPct val="50000"/>
              </a:spcBef>
            </a:pPr>
            <a:r>
              <a:rPr lang="en-US" altLang="en-US" dirty="0"/>
              <a:t>Programs should be formatted to enhance readability, using consistent indentation</a:t>
            </a:r>
          </a:p>
          <a:p>
            <a:endParaRPr lang="en-US" dirty="0"/>
          </a:p>
        </p:txBody>
      </p:sp>
      <p:sp>
        <p:nvSpPr>
          <p:cNvPr id="4" name="Slide Number Placeholder 3">
            <a:extLst>
              <a:ext uri="{FF2B5EF4-FFF2-40B4-BE49-F238E27FC236}">
                <a16:creationId xmlns:a16="http://schemas.microsoft.com/office/drawing/2014/main" xmlns="" id="{2AB9BE10-8354-8F43-9D08-BBF7DFE1D14E}"/>
              </a:ext>
            </a:extLst>
          </p:cNvPr>
          <p:cNvSpPr>
            <a:spLocks noGrp="1"/>
          </p:cNvSpPr>
          <p:nvPr>
            <p:ph type="sldNum" sz="quarter" idx="12"/>
          </p:nvPr>
        </p:nvSpPr>
        <p:spPr>
          <a:xfrm>
            <a:off x="5679441" y="6406969"/>
            <a:ext cx="434280" cy="365125"/>
          </a:xfrm>
        </p:spPr>
        <p:txBody>
          <a:bodyPr/>
          <a:lstStyle/>
          <a:p>
            <a:fld id="{B547E0D5-C779-4B48-9D09-DC37D8A4644B}" type="slidenum">
              <a:rPr lang="id-ID" smtClean="0"/>
              <a:pPr/>
              <a:t>149</a:t>
            </a:fld>
            <a:endParaRPr lang="id-ID" dirty="0"/>
          </a:p>
        </p:txBody>
      </p:sp>
    </p:spTree>
    <p:extLst>
      <p:ext uri="{BB962C8B-B14F-4D97-AF65-F5344CB8AC3E}">
        <p14:creationId xmlns:p14="http://schemas.microsoft.com/office/powerpoint/2010/main" val="1592035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C67479-243F-CA47-A359-BB58B64B6381}"/>
              </a:ext>
            </a:extLst>
          </p:cNvPr>
          <p:cNvSpPr>
            <a:spLocks noGrp="1"/>
          </p:cNvSpPr>
          <p:nvPr>
            <p:ph type="title"/>
          </p:nvPr>
        </p:nvSpPr>
        <p:spPr/>
        <p:txBody>
          <a:bodyPr/>
          <a:lstStyle/>
          <a:p>
            <a:r>
              <a:rPr lang="en-US" dirty="0"/>
              <a:t>Outline</a:t>
            </a:r>
          </a:p>
        </p:txBody>
      </p:sp>
      <p:sp>
        <p:nvSpPr>
          <p:cNvPr id="4" name="Slide Number Placeholder 3">
            <a:extLst>
              <a:ext uri="{FF2B5EF4-FFF2-40B4-BE49-F238E27FC236}">
                <a16:creationId xmlns:a16="http://schemas.microsoft.com/office/drawing/2014/main" xmlns="" id="{E810CCF9-166D-7C48-93DB-F3CB79387C60}"/>
              </a:ext>
            </a:extLst>
          </p:cNvPr>
          <p:cNvSpPr>
            <a:spLocks noGrp="1"/>
          </p:cNvSpPr>
          <p:nvPr>
            <p:ph type="sldNum" sz="quarter" idx="12"/>
          </p:nvPr>
        </p:nvSpPr>
        <p:spPr/>
        <p:txBody>
          <a:bodyPr/>
          <a:lstStyle/>
          <a:p>
            <a:fld id="{B547E0D5-C779-4B48-9D09-DC37D8A4644B}" type="slidenum">
              <a:rPr lang="id-ID" smtClean="0"/>
              <a:pPr/>
              <a:t>15</a:t>
            </a:fld>
            <a:endParaRPr lang="id-ID" dirty="0"/>
          </a:p>
        </p:txBody>
      </p:sp>
      <p:sp>
        <p:nvSpPr>
          <p:cNvPr id="5" name="Text Box 3">
            <a:extLst>
              <a:ext uri="{FF2B5EF4-FFF2-40B4-BE49-F238E27FC236}">
                <a16:creationId xmlns:a16="http://schemas.microsoft.com/office/drawing/2014/main" xmlns="" id="{A72EA966-03C2-A949-B279-B7408066ED97}"/>
              </a:ext>
            </a:extLst>
          </p:cNvPr>
          <p:cNvSpPr txBox="1">
            <a:spLocks noGrp="1" noChangeArrowheads="1"/>
          </p:cNvSpPr>
          <p:nvPr>
            <p:ph idx="1"/>
          </p:nvPr>
        </p:nvSpPr>
        <p:spPr bwMode="auto">
          <a:xfrm>
            <a:off x="3136604" y="798023"/>
            <a:ext cx="6134987" cy="2111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70000"/>
              </a:spcBef>
            </a:pPr>
            <a:r>
              <a:rPr lang="en-US" altLang="en-US" sz="3200" b="1" dirty="0"/>
              <a:t>The Java Programming Language</a:t>
            </a:r>
          </a:p>
          <a:p>
            <a:pPr>
              <a:spcBef>
                <a:spcPct val="70000"/>
              </a:spcBef>
            </a:pPr>
            <a:r>
              <a:rPr lang="en-US" altLang="en-US" sz="3200" b="1" dirty="0"/>
              <a:t>Program Development</a:t>
            </a:r>
          </a:p>
          <a:p>
            <a:pPr>
              <a:spcBef>
                <a:spcPct val="70000"/>
              </a:spcBef>
            </a:pPr>
            <a:r>
              <a:rPr lang="en-US" altLang="en-US" sz="3200" b="1" dirty="0"/>
              <a:t>Object-Oriented Programming</a:t>
            </a:r>
          </a:p>
        </p:txBody>
      </p:sp>
      <p:sp>
        <p:nvSpPr>
          <p:cNvPr id="6" name="AutoShape 4">
            <a:extLst>
              <a:ext uri="{FF2B5EF4-FFF2-40B4-BE49-F238E27FC236}">
                <a16:creationId xmlns:a16="http://schemas.microsoft.com/office/drawing/2014/main" xmlns="" id="{7ADEEF75-236A-904D-9A96-0E4284A1F705}"/>
              </a:ext>
            </a:extLst>
          </p:cNvPr>
          <p:cNvSpPr>
            <a:spLocks noChangeArrowheads="1"/>
          </p:cNvSpPr>
          <p:nvPr/>
        </p:nvSpPr>
        <p:spPr bwMode="auto">
          <a:xfrm>
            <a:off x="2044995" y="1701296"/>
            <a:ext cx="685800" cy="304800"/>
          </a:xfrm>
          <a:prstGeom prst="rightArrow">
            <a:avLst>
              <a:gd name="adj1" fmla="val 50000"/>
              <a:gd name="adj2" fmla="val 56250"/>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72653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A69E69-1ADD-C04D-A86F-CAFCF0149C75}"/>
              </a:ext>
            </a:extLst>
          </p:cNvPr>
          <p:cNvSpPr>
            <a:spLocks noGrp="1"/>
          </p:cNvSpPr>
          <p:nvPr>
            <p:ph type="title"/>
          </p:nvPr>
        </p:nvSpPr>
        <p:spPr/>
        <p:txBody>
          <a:bodyPr/>
          <a:lstStyle/>
          <a:p>
            <a:r>
              <a:rPr lang="en-US" altLang="en-US" dirty="0"/>
              <a:t>Errors</a:t>
            </a:r>
            <a:endParaRPr lang="en-US" dirty="0"/>
          </a:p>
        </p:txBody>
      </p:sp>
      <p:sp>
        <p:nvSpPr>
          <p:cNvPr id="3" name="Content Placeholder 2">
            <a:extLst>
              <a:ext uri="{FF2B5EF4-FFF2-40B4-BE49-F238E27FC236}">
                <a16:creationId xmlns:a16="http://schemas.microsoft.com/office/drawing/2014/main" xmlns="" id="{A6F84A9C-938E-5848-9E78-65D612EDDF4A}"/>
              </a:ext>
            </a:extLst>
          </p:cNvPr>
          <p:cNvSpPr>
            <a:spLocks noGrp="1"/>
          </p:cNvSpPr>
          <p:nvPr>
            <p:ph idx="1"/>
          </p:nvPr>
        </p:nvSpPr>
        <p:spPr/>
        <p:txBody>
          <a:bodyPr/>
          <a:lstStyle/>
          <a:p>
            <a:pPr>
              <a:spcBef>
                <a:spcPct val="75000"/>
              </a:spcBef>
            </a:pPr>
            <a:r>
              <a:rPr lang="en-US" altLang="en-US" dirty="0"/>
              <a:t>A program can have three types of errors</a:t>
            </a:r>
          </a:p>
          <a:p>
            <a:pPr>
              <a:spcBef>
                <a:spcPct val="75000"/>
              </a:spcBef>
            </a:pPr>
            <a:r>
              <a:rPr lang="en-US" altLang="en-US" dirty="0"/>
              <a:t>The compiler will find syntax errors and other basic problems (</a:t>
            </a:r>
            <a:r>
              <a:rPr lang="en-US" altLang="en-US" i="1" dirty="0"/>
              <a:t>compile-time errors</a:t>
            </a:r>
            <a:r>
              <a:rPr lang="en-US" altLang="en-US" dirty="0"/>
              <a:t>)</a:t>
            </a:r>
          </a:p>
          <a:p>
            <a:pPr lvl="1">
              <a:spcBef>
                <a:spcPct val="75000"/>
              </a:spcBef>
            </a:pPr>
            <a:r>
              <a:rPr lang="en-US" altLang="en-US" dirty="0"/>
              <a:t>If compile-time errors exist, an executable version of the program is not created</a:t>
            </a:r>
          </a:p>
          <a:p>
            <a:pPr>
              <a:spcBef>
                <a:spcPct val="75000"/>
              </a:spcBef>
            </a:pPr>
            <a:r>
              <a:rPr lang="en-US" altLang="en-US" dirty="0"/>
              <a:t>A problem can occur during program execution, such as trying to divide by zero, which causes a program to terminate abnormally (</a:t>
            </a:r>
            <a:r>
              <a:rPr lang="en-US" altLang="en-US" i="1" dirty="0"/>
              <a:t>run-time errors</a:t>
            </a:r>
            <a:r>
              <a:rPr lang="en-US" altLang="en-US" dirty="0"/>
              <a:t>)</a:t>
            </a:r>
          </a:p>
          <a:p>
            <a:pPr>
              <a:spcBef>
                <a:spcPct val="75000"/>
              </a:spcBef>
            </a:pPr>
            <a:r>
              <a:rPr lang="en-US" altLang="en-US" dirty="0"/>
              <a:t>A program may run, but produce incorrect results, perhaps using an incorrect formula (</a:t>
            </a:r>
            <a:r>
              <a:rPr lang="en-US" altLang="en-US" i="1" dirty="0"/>
              <a:t>logical errors</a:t>
            </a:r>
            <a:r>
              <a:rPr lang="en-US" altLang="en-US" dirty="0"/>
              <a:t>)</a:t>
            </a:r>
            <a:endParaRPr lang="en-US" dirty="0"/>
          </a:p>
        </p:txBody>
      </p:sp>
      <p:sp>
        <p:nvSpPr>
          <p:cNvPr id="4" name="Slide Number Placeholder 3">
            <a:extLst>
              <a:ext uri="{FF2B5EF4-FFF2-40B4-BE49-F238E27FC236}">
                <a16:creationId xmlns:a16="http://schemas.microsoft.com/office/drawing/2014/main" xmlns="" id="{7A5F26B1-823B-A344-9BA0-4D4A03682985}"/>
              </a:ext>
            </a:extLst>
          </p:cNvPr>
          <p:cNvSpPr>
            <a:spLocks noGrp="1"/>
          </p:cNvSpPr>
          <p:nvPr>
            <p:ph type="sldNum" sz="quarter" idx="12"/>
          </p:nvPr>
        </p:nvSpPr>
        <p:spPr>
          <a:xfrm>
            <a:off x="5679441" y="6406969"/>
            <a:ext cx="434280" cy="365125"/>
          </a:xfrm>
        </p:spPr>
        <p:txBody>
          <a:bodyPr/>
          <a:lstStyle/>
          <a:p>
            <a:fld id="{B547E0D5-C779-4B48-9D09-DC37D8A4644B}" type="slidenum">
              <a:rPr lang="id-ID" smtClean="0"/>
              <a:pPr/>
              <a:t>150</a:t>
            </a:fld>
            <a:endParaRPr lang="id-ID" dirty="0"/>
          </a:p>
        </p:txBody>
      </p:sp>
    </p:spTree>
    <p:extLst>
      <p:ext uri="{BB962C8B-B14F-4D97-AF65-F5344CB8AC3E}">
        <p14:creationId xmlns:p14="http://schemas.microsoft.com/office/powerpoint/2010/main" val="86404189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6C9311-73EC-044C-8E51-BFE38BE3C2F1}"/>
              </a:ext>
            </a:extLst>
          </p:cNvPr>
          <p:cNvSpPr>
            <a:spLocks noGrp="1"/>
          </p:cNvSpPr>
          <p:nvPr>
            <p:ph type="title"/>
          </p:nvPr>
        </p:nvSpPr>
        <p:spPr/>
        <p:txBody>
          <a:bodyPr/>
          <a:lstStyle/>
          <a:p>
            <a:r>
              <a:rPr lang="en-US" altLang="en-US" dirty="0"/>
              <a:t>Basic Program Development</a:t>
            </a:r>
            <a:endParaRPr lang="en-US" dirty="0"/>
          </a:p>
        </p:txBody>
      </p:sp>
      <p:sp>
        <p:nvSpPr>
          <p:cNvPr id="4" name="Slide Number Placeholder 3">
            <a:extLst>
              <a:ext uri="{FF2B5EF4-FFF2-40B4-BE49-F238E27FC236}">
                <a16:creationId xmlns:a16="http://schemas.microsoft.com/office/drawing/2014/main" xmlns="" id="{ED6B88A7-72B1-334C-8E5D-C9A2F5232A89}"/>
              </a:ext>
            </a:extLst>
          </p:cNvPr>
          <p:cNvSpPr>
            <a:spLocks noGrp="1"/>
          </p:cNvSpPr>
          <p:nvPr>
            <p:ph type="sldNum" sz="quarter" idx="12"/>
          </p:nvPr>
        </p:nvSpPr>
        <p:spPr>
          <a:xfrm>
            <a:off x="5679441" y="6406969"/>
            <a:ext cx="434280" cy="365125"/>
          </a:xfrm>
        </p:spPr>
        <p:txBody>
          <a:bodyPr/>
          <a:lstStyle/>
          <a:p>
            <a:fld id="{B547E0D5-C779-4B48-9D09-DC37D8A4644B}" type="slidenum">
              <a:rPr lang="id-ID" smtClean="0"/>
              <a:pPr/>
              <a:t>151</a:t>
            </a:fld>
            <a:endParaRPr lang="id-ID" dirty="0"/>
          </a:p>
        </p:txBody>
      </p:sp>
      <p:sp>
        <p:nvSpPr>
          <p:cNvPr id="5" name="Rectangle 11">
            <a:extLst>
              <a:ext uri="{FF2B5EF4-FFF2-40B4-BE49-F238E27FC236}">
                <a16:creationId xmlns:a16="http://schemas.microsoft.com/office/drawing/2014/main" xmlns="" id="{77DDF6FF-19CB-1C4E-9955-F18FF2811D97}"/>
              </a:ext>
            </a:extLst>
          </p:cNvPr>
          <p:cNvSpPr>
            <a:spLocks noGrp="1" noChangeArrowheads="1"/>
          </p:cNvSpPr>
          <p:nvPr>
            <p:ph idx="1"/>
          </p:nvPr>
        </p:nvSpPr>
        <p:spPr bwMode="auto">
          <a:xfrm>
            <a:off x="1435395" y="1586337"/>
            <a:ext cx="2603205" cy="918739"/>
          </a:xfrm>
          <a:prstGeom prst="rect">
            <a:avLst/>
          </a:prstGeom>
          <a:solidFill>
            <a:srgbClr val="FFCC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indent="0" algn="ctr">
              <a:buNone/>
            </a:pPr>
            <a:r>
              <a:rPr lang="en-US" altLang="en-US" sz="1800" b="1" dirty="0">
                <a:latin typeface="Arial Unicode MS" panose="020B0604020202020204" pitchFamily="34" charset="-128"/>
              </a:rPr>
              <a:t>Edit and</a:t>
            </a:r>
          </a:p>
          <a:p>
            <a:pPr marL="0" indent="0" algn="ctr">
              <a:buNone/>
            </a:pPr>
            <a:r>
              <a:rPr lang="en-US" altLang="en-US" sz="1800" b="1" dirty="0">
                <a:latin typeface="Arial Unicode MS" panose="020B0604020202020204" pitchFamily="34" charset="-128"/>
              </a:rPr>
              <a:t>save program</a:t>
            </a:r>
          </a:p>
        </p:txBody>
      </p:sp>
      <p:sp>
        <p:nvSpPr>
          <p:cNvPr id="6" name="Rectangle 12">
            <a:extLst>
              <a:ext uri="{FF2B5EF4-FFF2-40B4-BE49-F238E27FC236}">
                <a16:creationId xmlns:a16="http://schemas.microsoft.com/office/drawing/2014/main" xmlns="" id="{8B22750B-6E85-144F-BC83-F9FF0489C00C}"/>
              </a:ext>
            </a:extLst>
          </p:cNvPr>
          <p:cNvSpPr>
            <a:spLocks noChangeArrowheads="1"/>
          </p:cNvSpPr>
          <p:nvPr/>
        </p:nvSpPr>
        <p:spPr bwMode="auto">
          <a:xfrm>
            <a:off x="3657600" y="3200400"/>
            <a:ext cx="2590800" cy="930275"/>
          </a:xfrm>
          <a:prstGeom prst="rect">
            <a:avLst/>
          </a:prstGeom>
          <a:solidFill>
            <a:srgbClr val="FFCC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1800" b="1" dirty="0">
                <a:latin typeface="Arial Unicode MS" panose="020B0604020202020204" pitchFamily="34" charset="-128"/>
              </a:rPr>
              <a:t>Compile program</a:t>
            </a:r>
          </a:p>
        </p:txBody>
      </p:sp>
      <p:sp>
        <p:nvSpPr>
          <p:cNvPr id="7" name="Rectangle 13">
            <a:extLst>
              <a:ext uri="{FF2B5EF4-FFF2-40B4-BE49-F238E27FC236}">
                <a16:creationId xmlns:a16="http://schemas.microsoft.com/office/drawing/2014/main" xmlns="" id="{E504FE91-1C80-4841-9F81-09960DD96AA4}"/>
              </a:ext>
            </a:extLst>
          </p:cNvPr>
          <p:cNvSpPr>
            <a:spLocks noChangeArrowheads="1"/>
          </p:cNvSpPr>
          <p:nvPr/>
        </p:nvSpPr>
        <p:spPr bwMode="auto">
          <a:xfrm>
            <a:off x="5867400" y="4800600"/>
            <a:ext cx="2590800" cy="930275"/>
          </a:xfrm>
          <a:prstGeom prst="rect">
            <a:avLst/>
          </a:prstGeom>
          <a:solidFill>
            <a:srgbClr val="FFCC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1800" b="1" dirty="0">
                <a:latin typeface="Arial Unicode MS" panose="020B0604020202020204" pitchFamily="34" charset="-128"/>
              </a:rPr>
              <a:t>Execute program and</a:t>
            </a:r>
          </a:p>
          <a:p>
            <a:pPr algn="ctr"/>
            <a:r>
              <a:rPr lang="en-US" altLang="en-US" sz="1800" b="1" dirty="0">
                <a:latin typeface="Arial Unicode MS" panose="020B0604020202020204" pitchFamily="34" charset="-128"/>
              </a:rPr>
              <a:t>evaluate results</a:t>
            </a:r>
          </a:p>
        </p:txBody>
      </p:sp>
      <p:grpSp>
        <p:nvGrpSpPr>
          <p:cNvPr id="8" name="Group 5">
            <a:extLst>
              <a:ext uri="{FF2B5EF4-FFF2-40B4-BE49-F238E27FC236}">
                <a16:creationId xmlns:a16="http://schemas.microsoft.com/office/drawing/2014/main" xmlns="" id="{194E24E1-E989-9D4B-90AE-0E1B7CEAB42F}"/>
              </a:ext>
            </a:extLst>
          </p:cNvPr>
          <p:cNvGrpSpPr>
            <a:grpSpLocks/>
          </p:cNvGrpSpPr>
          <p:nvPr/>
        </p:nvGrpSpPr>
        <p:grpSpPr bwMode="auto">
          <a:xfrm>
            <a:off x="4038600" y="2286000"/>
            <a:ext cx="1816100" cy="904875"/>
            <a:chOff x="2304" y="1440"/>
            <a:chExt cx="1144" cy="570"/>
          </a:xfrm>
        </p:grpSpPr>
        <p:cxnSp>
          <p:nvCxnSpPr>
            <p:cNvPr id="9" name="AutoShape 6">
              <a:extLst>
                <a:ext uri="{FF2B5EF4-FFF2-40B4-BE49-F238E27FC236}">
                  <a16:creationId xmlns:a16="http://schemas.microsoft.com/office/drawing/2014/main" xmlns="" id="{4F39267A-8A6D-A540-9D0D-7A53F477D7B3}"/>
                </a:ext>
              </a:extLst>
            </p:cNvPr>
            <p:cNvCxnSpPr>
              <a:cxnSpLocks noChangeShapeType="1"/>
            </p:cNvCxnSpPr>
            <p:nvPr/>
          </p:nvCxnSpPr>
          <p:spPr bwMode="auto">
            <a:xfrm rot="5400000" flipH="1">
              <a:off x="2307" y="1437"/>
              <a:ext cx="570" cy="576"/>
            </a:xfrm>
            <a:prstGeom prst="bentConnector2">
              <a:avLst/>
            </a:prstGeom>
            <a:noFill/>
            <a:ln w="31750">
              <a:solidFill>
                <a:srgbClr val="FF0000"/>
              </a:solidFill>
              <a:miter lim="800000"/>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 Box 7">
              <a:extLst>
                <a:ext uri="{FF2B5EF4-FFF2-40B4-BE49-F238E27FC236}">
                  <a16:creationId xmlns:a16="http://schemas.microsoft.com/office/drawing/2014/main" xmlns="" id="{1DB74101-558E-B74A-93D8-D0FDD01D91D9}"/>
                </a:ext>
              </a:extLst>
            </p:cNvPr>
            <p:cNvSpPr txBox="1">
              <a:spLocks noChangeArrowheads="1"/>
            </p:cNvSpPr>
            <p:nvPr/>
          </p:nvSpPr>
          <p:spPr bwMode="auto">
            <a:xfrm>
              <a:off x="2876" y="1520"/>
              <a:ext cx="57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a:r>
                <a:rPr lang="en-US" altLang="en-US" sz="2000">
                  <a:latin typeface="Arial Unicode MS" panose="020B0604020202020204" pitchFamily="34" charset="-128"/>
                </a:rPr>
                <a:t>errors</a:t>
              </a:r>
            </a:p>
          </p:txBody>
        </p:sp>
      </p:grpSp>
      <p:sp>
        <p:nvSpPr>
          <p:cNvPr id="11" name="Line 3">
            <a:extLst>
              <a:ext uri="{FF2B5EF4-FFF2-40B4-BE49-F238E27FC236}">
                <a16:creationId xmlns:a16="http://schemas.microsoft.com/office/drawing/2014/main" xmlns="" id="{FCB0D87E-F11F-F841-BDF5-020866F271E6}"/>
              </a:ext>
            </a:extLst>
          </p:cNvPr>
          <p:cNvSpPr>
            <a:spLocks noChangeShapeType="1"/>
          </p:cNvSpPr>
          <p:nvPr/>
        </p:nvSpPr>
        <p:spPr bwMode="auto">
          <a:xfrm>
            <a:off x="3657600" y="2514600"/>
            <a:ext cx="304800" cy="609600"/>
          </a:xfrm>
          <a:prstGeom prst="line">
            <a:avLst/>
          </a:prstGeom>
          <a:noFill/>
          <a:ln w="31750">
            <a:solidFill>
              <a:srgbClr val="FF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a:p>
        </p:txBody>
      </p:sp>
      <p:cxnSp>
        <p:nvCxnSpPr>
          <p:cNvPr id="12" name="AutoShape 9">
            <a:extLst>
              <a:ext uri="{FF2B5EF4-FFF2-40B4-BE49-F238E27FC236}">
                <a16:creationId xmlns:a16="http://schemas.microsoft.com/office/drawing/2014/main" xmlns="" id="{3B69FC6D-F850-1842-B168-CCC88FAF893C}"/>
              </a:ext>
            </a:extLst>
          </p:cNvPr>
          <p:cNvCxnSpPr>
            <a:cxnSpLocks noChangeShapeType="1"/>
          </p:cNvCxnSpPr>
          <p:nvPr/>
        </p:nvCxnSpPr>
        <p:spPr bwMode="auto">
          <a:xfrm rot="5400000" flipH="1">
            <a:off x="4157663" y="1785937"/>
            <a:ext cx="2886075" cy="3124200"/>
          </a:xfrm>
          <a:prstGeom prst="bentConnector2">
            <a:avLst/>
          </a:prstGeom>
          <a:noFill/>
          <a:ln w="31750">
            <a:solidFill>
              <a:srgbClr val="FF0000"/>
            </a:solidFill>
            <a:miter lim="800000"/>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Line 4">
            <a:extLst>
              <a:ext uri="{FF2B5EF4-FFF2-40B4-BE49-F238E27FC236}">
                <a16:creationId xmlns:a16="http://schemas.microsoft.com/office/drawing/2014/main" xmlns="" id="{E9B42C3A-CE6B-5B46-BFFF-AAAB1457F127}"/>
              </a:ext>
            </a:extLst>
          </p:cNvPr>
          <p:cNvSpPr>
            <a:spLocks noChangeShapeType="1"/>
          </p:cNvSpPr>
          <p:nvPr/>
        </p:nvSpPr>
        <p:spPr bwMode="auto">
          <a:xfrm>
            <a:off x="5867400" y="4114800"/>
            <a:ext cx="381000" cy="685800"/>
          </a:xfrm>
          <a:prstGeom prst="line">
            <a:avLst/>
          </a:prstGeom>
          <a:noFill/>
          <a:ln w="31750">
            <a:solidFill>
              <a:srgbClr val="FF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a:p>
        </p:txBody>
      </p:sp>
    </p:spTree>
    <p:extLst>
      <p:ext uri="{BB962C8B-B14F-4D97-AF65-F5344CB8AC3E}">
        <p14:creationId xmlns:p14="http://schemas.microsoft.com/office/powerpoint/2010/main" val="617685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up)">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P spid="7" grpId="0" animBg="1" autoUpdateAnimBg="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D70BC0-1BF5-A54B-91D5-4B6BD8BF1B35}"/>
              </a:ext>
            </a:extLst>
          </p:cNvPr>
          <p:cNvSpPr>
            <a:spLocks noGrp="1"/>
          </p:cNvSpPr>
          <p:nvPr>
            <p:ph type="title"/>
          </p:nvPr>
        </p:nvSpPr>
        <p:spPr>
          <a:xfrm>
            <a:off x="0" y="0"/>
            <a:ext cx="12192000" cy="632402"/>
          </a:xfrm>
        </p:spPr>
        <p:txBody>
          <a:bodyPr/>
          <a:lstStyle/>
          <a:p>
            <a:r>
              <a:rPr lang="en-US" dirty="0"/>
              <a:t>Outline</a:t>
            </a:r>
          </a:p>
        </p:txBody>
      </p:sp>
      <p:sp>
        <p:nvSpPr>
          <p:cNvPr id="4" name="Slide Number Placeholder 3">
            <a:extLst>
              <a:ext uri="{FF2B5EF4-FFF2-40B4-BE49-F238E27FC236}">
                <a16:creationId xmlns:a16="http://schemas.microsoft.com/office/drawing/2014/main" xmlns="" id="{CD149894-2973-2546-A529-BF09E44EB50F}"/>
              </a:ext>
            </a:extLst>
          </p:cNvPr>
          <p:cNvSpPr>
            <a:spLocks noGrp="1"/>
          </p:cNvSpPr>
          <p:nvPr>
            <p:ph type="sldNum" sz="quarter" idx="12"/>
          </p:nvPr>
        </p:nvSpPr>
        <p:spPr>
          <a:xfrm>
            <a:off x="5679440" y="6406969"/>
            <a:ext cx="423647" cy="365125"/>
          </a:xfrm>
        </p:spPr>
        <p:txBody>
          <a:bodyPr/>
          <a:lstStyle/>
          <a:p>
            <a:fld id="{B547E0D5-C779-4B48-9D09-DC37D8A4644B}" type="slidenum">
              <a:rPr lang="id-ID" smtClean="0"/>
              <a:pPr/>
              <a:t>152</a:t>
            </a:fld>
            <a:endParaRPr lang="id-ID" dirty="0"/>
          </a:p>
        </p:txBody>
      </p:sp>
      <p:sp>
        <p:nvSpPr>
          <p:cNvPr id="5" name="Text Box 3">
            <a:extLst>
              <a:ext uri="{FF2B5EF4-FFF2-40B4-BE49-F238E27FC236}">
                <a16:creationId xmlns:a16="http://schemas.microsoft.com/office/drawing/2014/main" xmlns="" id="{E7A4BCF7-9169-A74A-A4E0-0496230D209E}"/>
              </a:ext>
            </a:extLst>
          </p:cNvPr>
          <p:cNvSpPr txBox="1">
            <a:spLocks noGrp="1" noChangeArrowheads="1"/>
          </p:cNvSpPr>
          <p:nvPr>
            <p:ph idx="1"/>
          </p:nvPr>
        </p:nvSpPr>
        <p:spPr bwMode="auto">
          <a:xfrm>
            <a:off x="3785191" y="1180795"/>
            <a:ext cx="6781800" cy="1858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70000"/>
              </a:spcBef>
            </a:pPr>
            <a:r>
              <a:rPr lang="en-US" altLang="en-US" b="1" dirty="0">
                <a:latin typeface="Arial" panose="020B0604020202020204" pitchFamily="34" charset="0"/>
              </a:rPr>
              <a:t>The Java Programming Language</a:t>
            </a:r>
          </a:p>
          <a:p>
            <a:pPr>
              <a:spcBef>
                <a:spcPct val="70000"/>
              </a:spcBef>
            </a:pPr>
            <a:r>
              <a:rPr lang="en-US" altLang="en-US" b="1" dirty="0">
                <a:latin typeface="Arial" panose="020B0604020202020204" pitchFamily="34" charset="0"/>
              </a:rPr>
              <a:t>Program Development</a:t>
            </a:r>
          </a:p>
          <a:p>
            <a:pPr>
              <a:spcBef>
                <a:spcPct val="70000"/>
              </a:spcBef>
            </a:pPr>
            <a:r>
              <a:rPr lang="en-US" altLang="en-US" b="1" dirty="0">
                <a:latin typeface="Arial" panose="020B0604020202020204" pitchFamily="34" charset="0"/>
              </a:rPr>
              <a:t>Object-Oriented Programming</a:t>
            </a:r>
          </a:p>
        </p:txBody>
      </p:sp>
      <p:sp>
        <p:nvSpPr>
          <p:cNvPr id="6" name="AutoShape 4">
            <a:extLst>
              <a:ext uri="{FF2B5EF4-FFF2-40B4-BE49-F238E27FC236}">
                <a16:creationId xmlns:a16="http://schemas.microsoft.com/office/drawing/2014/main" xmlns="" id="{C1A1EDC8-D79F-4D48-A52B-4002183755B5}"/>
              </a:ext>
            </a:extLst>
          </p:cNvPr>
          <p:cNvSpPr>
            <a:spLocks noChangeArrowheads="1"/>
          </p:cNvSpPr>
          <p:nvPr/>
        </p:nvSpPr>
        <p:spPr bwMode="auto">
          <a:xfrm>
            <a:off x="2830033" y="2643962"/>
            <a:ext cx="685800" cy="304800"/>
          </a:xfrm>
          <a:prstGeom prst="rightArrow">
            <a:avLst>
              <a:gd name="adj1" fmla="val 50000"/>
              <a:gd name="adj2" fmla="val 56250"/>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965805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4C2026-8F6A-844C-8710-F39D4766C67C}"/>
              </a:ext>
            </a:extLst>
          </p:cNvPr>
          <p:cNvSpPr>
            <a:spLocks noGrp="1"/>
          </p:cNvSpPr>
          <p:nvPr>
            <p:ph type="title"/>
          </p:nvPr>
        </p:nvSpPr>
        <p:spPr/>
        <p:txBody>
          <a:bodyPr/>
          <a:lstStyle/>
          <a:p>
            <a:r>
              <a:rPr lang="en-US" altLang="en-US" dirty="0"/>
              <a:t>Problem Solving</a:t>
            </a:r>
            <a:endParaRPr lang="en-US" dirty="0"/>
          </a:p>
        </p:txBody>
      </p:sp>
      <p:sp>
        <p:nvSpPr>
          <p:cNvPr id="3" name="Content Placeholder 2">
            <a:extLst>
              <a:ext uri="{FF2B5EF4-FFF2-40B4-BE49-F238E27FC236}">
                <a16:creationId xmlns:a16="http://schemas.microsoft.com/office/drawing/2014/main" xmlns="" id="{F933D3AA-5ED0-B447-84AD-305DC4CE3A1D}"/>
              </a:ext>
            </a:extLst>
          </p:cNvPr>
          <p:cNvSpPr>
            <a:spLocks noGrp="1"/>
          </p:cNvSpPr>
          <p:nvPr>
            <p:ph idx="1"/>
          </p:nvPr>
        </p:nvSpPr>
        <p:spPr/>
        <p:txBody>
          <a:bodyPr/>
          <a:lstStyle/>
          <a:p>
            <a:pPr>
              <a:spcBef>
                <a:spcPct val="70000"/>
              </a:spcBef>
            </a:pPr>
            <a:r>
              <a:rPr lang="en-US" altLang="en-US" dirty="0"/>
              <a:t>The purpose of writing a program is to solve a problem</a:t>
            </a:r>
          </a:p>
          <a:p>
            <a:pPr>
              <a:spcBef>
                <a:spcPct val="70000"/>
              </a:spcBef>
            </a:pPr>
            <a:r>
              <a:rPr lang="en-US" altLang="en-US" dirty="0"/>
              <a:t>Solving a problem consists of multiple activities:</a:t>
            </a:r>
          </a:p>
          <a:p>
            <a:pPr lvl="1">
              <a:spcBef>
                <a:spcPct val="70000"/>
              </a:spcBef>
            </a:pPr>
            <a:r>
              <a:rPr lang="en-US" altLang="en-US" dirty="0"/>
              <a:t>Understand the problem</a:t>
            </a:r>
          </a:p>
          <a:p>
            <a:pPr lvl="1">
              <a:spcBef>
                <a:spcPct val="30000"/>
              </a:spcBef>
            </a:pPr>
            <a:r>
              <a:rPr lang="en-US" altLang="en-US" dirty="0"/>
              <a:t>Design a solution</a:t>
            </a:r>
          </a:p>
          <a:p>
            <a:pPr lvl="1">
              <a:spcBef>
                <a:spcPct val="30000"/>
              </a:spcBef>
            </a:pPr>
            <a:r>
              <a:rPr lang="en-US" altLang="en-US" dirty="0"/>
              <a:t>Consider alternatives and refine the solution</a:t>
            </a:r>
          </a:p>
          <a:p>
            <a:pPr lvl="1">
              <a:spcBef>
                <a:spcPct val="30000"/>
              </a:spcBef>
            </a:pPr>
            <a:r>
              <a:rPr lang="en-US" altLang="en-US" dirty="0"/>
              <a:t>Implement the solution</a:t>
            </a:r>
          </a:p>
          <a:p>
            <a:pPr lvl="1">
              <a:spcBef>
                <a:spcPct val="30000"/>
              </a:spcBef>
            </a:pPr>
            <a:r>
              <a:rPr lang="en-US" altLang="en-US" dirty="0"/>
              <a:t>Test the solution</a:t>
            </a:r>
          </a:p>
          <a:p>
            <a:pPr>
              <a:spcBef>
                <a:spcPct val="70000"/>
              </a:spcBef>
            </a:pPr>
            <a:r>
              <a:rPr lang="en-US" altLang="en-US" dirty="0"/>
              <a:t>These activities are not purely linear – they overlap and interact</a:t>
            </a:r>
            <a:endParaRPr lang="en-US" dirty="0"/>
          </a:p>
        </p:txBody>
      </p:sp>
      <p:sp>
        <p:nvSpPr>
          <p:cNvPr id="4" name="Slide Number Placeholder 3">
            <a:extLst>
              <a:ext uri="{FF2B5EF4-FFF2-40B4-BE49-F238E27FC236}">
                <a16:creationId xmlns:a16="http://schemas.microsoft.com/office/drawing/2014/main" xmlns="" id="{90F1B187-1AF8-834B-B48F-04C3D5780029}"/>
              </a:ext>
            </a:extLst>
          </p:cNvPr>
          <p:cNvSpPr>
            <a:spLocks noGrp="1"/>
          </p:cNvSpPr>
          <p:nvPr>
            <p:ph type="sldNum" sz="quarter" idx="12"/>
          </p:nvPr>
        </p:nvSpPr>
        <p:spPr>
          <a:xfrm>
            <a:off x="5679441" y="6406969"/>
            <a:ext cx="444912" cy="365125"/>
          </a:xfrm>
        </p:spPr>
        <p:txBody>
          <a:bodyPr/>
          <a:lstStyle/>
          <a:p>
            <a:fld id="{B547E0D5-C779-4B48-9D09-DC37D8A4644B}" type="slidenum">
              <a:rPr lang="id-ID" smtClean="0"/>
              <a:pPr/>
              <a:t>153</a:t>
            </a:fld>
            <a:endParaRPr lang="id-ID" dirty="0"/>
          </a:p>
        </p:txBody>
      </p:sp>
    </p:spTree>
    <p:extLst>
      <p:ext uri="{BB962C8B-B14F-4D97-AF65-F5344CB8AC3E}">
        <p14:creationId xmlns:p14="http://schemas.microsoft.com/office/powerpoint/2010/main" val="180928929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08AB69-8EB5-8849-BA56-6BBD87CD5E93}"/>
              </a:ext>
            </a:extLst>
          </p:cNvPr>
          <p:cNvSpPr>
            <a:spLocks noGrp="1"/>
          </p:cNvSpPr>
          <p:nvPr>
            <p:ph type="title"/>
          </p:nvPr>
        </p:nvSpPr>
        <p:spPr/>
        <p:txBody>
          <a:bodyPr/>
          <a:lstStyle/>
          <a:p>
            <a:r>
              <a:rPr lang="en-US" altLang="en-US" dirty="0"/>
              <a:t>Problem Solving</a:t>
            </a:r>
            <a:endParaRPr lang="en-US" dirty="0"/>
          </a:p>
        </p:txBody>
      </p:sp>
      <p:sp>
        <p:nvSpPr>
          <p:cNvPr id="3" name="Content Placeholder 2">
            <a:extLst>
              <a:ext uri="{FF2B5EF4-FFF2-40B4-BE49-F238E27FC236}">
                <a16:creationId xmlns:a16="http://schemas.microsoft.com/office/drawing/2014/main" xmlns="" id="{E80E137F-97A8-CC49-9A27-8AFBE0350F3B}"/>
              </a:ext>
            </a:extLst>
          </p:cNvPr>
          <p:cNvSpPr>
            <a:spLocks noGrp="1"/>
          </p:cNvSpPr>
          <p:nvPr>
            <p:ph idx="1"/>
          </p:nvPr>
        </p:nvSpPr>
        <p:spPr/>
        <p:txBody>
          <a:bodyPr/>
          <a:lstStyle/>
          <a:p>
            <a:pPr>
              <a:spcBef>
                <a:spcPct val="70000"/>
              </a:spcBef>
            </a:pPr>
            <a:r>
              <a:rPr lang="en-US" altLang="en-US" dirty="0"/>
              <a:t>The key to designing a solution is breaking it down into manageable pieces</a:t>
            </a:r>
          </a:p>
          <a:p>
            <a:pPr>
              <a:spcBef>
                <a:spcPct val="70000"/>
              </a:spcBef>
            </a:pPr>
            <a:r>
              <a:rPr lang="en-US" altLang="en-US" dirty="0"/>
              <a:t>When writing software, we design separate pieces that are responsible for certain parts of the solution</a:t>
            </a:r>
          </a:p>
          <a:p>
            <a:pPr>
              <a:spcBef>
                <a:spcPct val="70000"/>
              </a:spcBef>
            </a:pPr>
            <a:r>
              <a:rPr lang="en-US" altLang="en-US" dirty="0"/>
              <a:t>An </a:t>
            </a:r>
            <a:r>
              <a:rPr lang="en-US" altLang="en-US" i="1" dirty="0"/>
              <a:t>object-oriented approach</a:t>
            </a:r>
            <a:r>
              <a:rPr lang="en-US" altLang="en-US" dirty="0"/>
              <a:t> lends itself to this kind of solution decomposition</a:t>
            </a:r>
          </a:p>
          <a:p>
            <a:pPr>
              <a:spcBef>
                <a:spcPct val="70000"/>
              </a:spcBef>
            </a:pPr>
            <a:r>
              <a:rPr lang="en-US" altLang="en-US" dirty="0"/>
              <a:t>We will dissect our solutions into pieces called objects and classes</a:t>
            </a:r>
            <a:endParaRPr lang="en-US" dirty="0"/>
          </a:p>
        </p:txBody>
      </p:sp>
      <p:sp>
        <p:nvSpPr>
          <p:cNvPr id="4" name="Slide Number Placeholder 3">
            <a:extLst>
              <a:ext uri="{FF2B5EF4-FFF2-40B4-BE49-F238E27FC236}">
                <a16:creationId xmlns:a16="http://schemas.microsoft.com/office/drawing/2014/main" xmlns="" id="{64E3E691-733D-FE49-A274-4F62E47BA2F2}"/>
              </a:ext>
            </a:extLst>
          </p:cNvPr>
          <p:cNvSpPr>
            <a:spLocks noGrp="1"/>
          </p:cNvSpPr>
          <p:nvPr>
            <p:ph type="sldNum" sz="quarter" idx="12"/>
          </p:nvPr>
        </p:nvSpPr>
        <p:spPr>
          <a:xfrm>
            <a:off x="5679440" y="6406969"/>
            <a:ext cx="423647" cy="365125"/>
          </a:xfrm>
        </p:spPr>
        <p:txBody>
          <a:bodyPr/>
          <a:lstStyle/>
          <a:p>
            <a:fld id="{B547E0D5-C779-4B48-9D09-DC37D8A4644B}" type="slidenum">
              <a:rPr lang="id-ID" smtClean="0"/>
              <a:pPr/>
              <a:t>154</a:t>
            </a:fld>
            <a:endParaRPr lang="id-ID" dirty="0"/>
          </a:p>
        </p:txBody>
      </p:sp>
    </p:spTree>
    <p:extLst>
      <p:ext uri="{BB962C8B-B14F-4D97-AF65-F5344CB8AC3E}">
        <p14:creationId xmlns:p14="http://schemas.microsoft.com/office/powerpoint/2010/main" val="155864775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9020C0-634E-9C4B-8D28-06759A910FEA}"/>
              </a:ext>
            </a:extLst>
          </p:cNvPr>
          <p:cNvSpPr>
            <a:spLocks noGrp="1"/>
          </p:cNvSpPr>
          <p:nvPr>
            <p:ph type="title"/>
          </p:nvPr>
        </p:nvSpPr>
        <p:spPr/>
        <p:txBody>
          <a:bodyPr/>
          <a:lstStyle/>
          <a:p>
            <a:r>
              <a:rPr lang="en-US" altLang="he-IL" dirty="0"/>
              <a:t>Packages</a:t>
            </a:r>
            <a:endParaRPr lang="en-US" dirty="0"/>
          </a:p>
        </p:txBody>
      </p:sp>
      <p:sp>
        <p:nvSpPr>
          <p:cNvPr id="3" name="Content Placeholder 2">
            <a:extLst>
              <a:ext uri="{FF2B5EF4-FFF2-40B4-BE49-F238E27FC236}">
                <a16:creationId xmlns:a16="http://schemas.microsoft.com/office/drawing/2014/main" xmlns="" id="{A39686E2-E05E-2748-904E-F4A592EFA456}"/>
              </a:ext>
            </a:extLst>
          </p:cNvPr>
          <p:cNvSpPr>
            <a:spLocks noGrp="1"/>
          </p:cNvSpPr>
          <p:nvPr>
            <p:ph idx="1"/>
          </p:nvPr>
        </p:nvSpPr>
        <p:spPr/>
        <p:txBody>
          <a:bodyPr/>
          <a:lstStyle/>
          <a:p>
            <a:r>
              <a:rPr lang="en-US" altLang="he-IL" dirty="0"/>
              <a:t>Java code has hierarchical structure.</a:t>
            </a:r>
          </a:p>
          <a:p>
            <a:r>
              <a:rPr lang="en-US" altLang="he-IL" dirty="0"/>
              <a:t>The environment variable CLASSPATH contains the directory names of the roots.</a:t>
            </a:r>
          </a:p>
          <a:p>
            <a:r>
              <a:rPr lang="en-US" altLang="he-IL" dirty="0"/>
              <a:t>Every Object belongs to a package ( ‘package’ keyword)</a:t>
            </a:r>
          </a:p>
          <a:p>
            <a:r>
              <a:rPr lang="en-US" altLang="he-IL" dirty="0"/>
              <a:t>Object full name contains the name full name of the  package containing it.</a:t>
            </a:r>
            <a:endParaRPr lang="en-US" dirty="0"/>
          </a:p>
        </p:txBody>
      </p:sp>
      <p:sp>
        <p:nvSpPr>
          <p:cNvPr id="4" name="Slide Number Placeholder 3">
            <a:extLst>
              <a:ext uri="{FF2B5EF4-FFF2-40B4-BE49-F238E27FC236}">
                <a16:creationId xmlns:a16="http://schemas.microsoft.com/office/drawing/2014/main" xmlns="" id="{159297E9-19E6-974E-A8EE-E16B813A8E44}"/>
              </a:ext>
            </a:extLst>
          </p:cNvPr>
          <p:cNvSpPr>
            <a:spLocks noGrp="1"/>
          </p:cNvSpPr>
          <p:nvPr>
            <p:ph type="sldNum" sz="quarter" idx="12"/>
          </p:nvPr>
        </p:nvSpPr>
        <p:spPr>
          <a:xfrm>
            <a:off x="5679440" y="6406969"/>
            <a:ext cx="423647" cy="365125"/>
          </a:xfrm>
        </p:spPr>
        <p:txBody>
          <a:bodyPr/>
          <a:lstStyle/>
          <a:p>
            <a:fld id="{B547E0D5-C779-4B48-9D09-DC37D8A4644B}" type="slidenum">
              <a:rPr lang="id-ID" smtClean="0"/>
              <a:pPr/>
              <a:t>155</a:t>
            </a:fld>
            <a:endParaRPr lang="id-ID" dirty="0"/>
          </a:p>
        </p:txBody>
      </p:sp>
    </p:spTree>
    <p:extLst>
      <p:ext uri="{BB962C8B-B14F-4D97-AF65-F5344CB8AC3E}">
        <p14:creationId xmlns:p14="http://schemas.microsoft.com/office/powerpoint/2010/main" val="425299898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D801C8-CEB4-364F-BD77-4DA5BFE71789}"/>
              </a:ext>
            </a:extLst>
          </p:cNvPr>
          <p:cNvSpPr>
            <a:spLocks noGrp="1"/>
          </p:cNvSpPr>
          <p:nvPr>
            <p:ph type="title"/>
          </p:nvPr>
        </p:nvSpPr>
        <p:spPr/>
        <p:txBody>
          <a:bodyPr/>
          <a:lstStyle/>
          <a:p>
            <a:r>
              <a:rPr lang="en-US" altLang="he-IL" dirty="0"/>
              <a:t>Access Control</a:t>
            </a:r>
            <a:endParaRPr lang="en-US" dirty="0"/>
          </a:p>
        </p:txBody>
      </p:sp>
      <p:sp>
        <p:nvSpPr>
          <p:cNvPr id="3" name="Content Placeholder 2">
            <a:extLst>
              <a:ext uri="{FF2B5EF4-FFF2-40B4-BE49-F238E27FC236}">
                <a16:creationId xmlns:a16="http://schemas.microsoft.com/office/drawing/2014/main" xmlns="" id="{E23882FD-5F4C-6441-BD73-0C496F7C7398}"/>
              </a:ext>
            </a:extLst>
          </p:cNvPr>
          <p:cNvSpPr>
            <a:spLocks noGrp="1"/>
          </p:cNvSpPr>
          <p:nvPr>
            <p:ph idx="1"/>
          </p:nvPr>
        </p:nvSpPr>
        <p:spPr/>
        <p:txBody>
          <a:bodyPr/>
          <a:lstStyle/>
          <a:p>
            <a:r>
              <a:rPr lang="en-US" altLang="he-IL" b="1" i="1" dirty="0"/>
              <a:t>public</a:t>
            </a:r>
            <a:r>
              <a:rPr lang="en-US" altLang="he-IL" b="1" dirty="0"/>
              <a:t> </a:t>
            </a:r>
            <a:r>
              <a:rPr lang="en-US" altLang="he-IL" dirty="0"/>
              <a:t>member (function/data) </a:t>
            </a:r>
          </a:p>
          <a:p>
            <a:pPr lvl="1"/>
            <a:r>
              <a:rPr lang="en-US" altLang="he-IL" dirty="0"/>
              <a:t>Can be called/modified from outside.</a:t>
            </a:r>
          </a:p>
          <a:p>
            <a:r>
              <a:rPr lang="en-US" altLang="he-IL" b="1" i="1" dirty="0"/>
              <a:t>protected</a:t>
            </a:r>
          </a:p>
          <a:p>
            <a:pPr lvl="1"/>
            <a:r>
              <a:rPr lang="en-US" altLang="he-IL" dirty="0"/>
              <a:t>Can be called/modified from derived classes</a:t>
            </a:r>
          </a:p>
          <a:p>
            <a:r>
              <a:rPr lang="en-US" altLang="he-IL" b="1" i="1" dirty="0"/>
              <a:t>private</a:t>
            </a:r>
          </a:p>
          <a:p>
            <a:pPr lvl="1"/>
            <a:r>
              <a:rPr lang="en-US" altLang="he-IL" dirty="0"/>
              <a:t>Can be called/modified only from the current class</a:t>
            </a:r>
            <a:endParaRPr lang="en-US" altLang="he-IL" b="1" dirty="0"/>
          </a:p>
          <a:p>
            <a:r>
              <a:rPr lang="en-US" altLang="he-IL" b="1" i="1" dirty="0"/>
              <a:t>default ( if no access modifier stated )</a:t>
            </a:r>
          </a:p>
          <a:p>
            <a:pPr lvl="1"/>
            <a:r>
              <a:rPr lang="en-US" altLang="he-IL" dirty="0"/>
              <a:t>Usually referred to as “Friendly”. </a:t>
            </a:r>
          </a:p>
          <a:p>
            <a:pPr lvl="1"/>
            <a:r>
              <a:rPr lang="en-US" altLang="he-IL" dirty="0"/>
              <a:t>Can be called/modified/instantiated from the same package</a:t>
            </a:r>
            <a:endParaRPr lang="en-US" dirty="0"/>
          </a:p>
        </p:txBody>
      </p:sp>
      <p:sp>
        <p:nvSpPr>
          <p:cNvPr id="4" name="Slide Number Placeholder 3">
            <a:extLst>
              <a:ext uri="{FF2B5EF4-FFF2-40B4-BE49-F238E27FC236}">
                <a16:creationId xmlns:a16="http://schemas.microsoft.com/office/drawing/2014/main" xmlns="" id="{06410B21-C1A5-6C4A-89E0-6FD0FD66F562}"/>
              </a:ext>
            </a:extLst>
          </p:cNvPr>
          <p:cNvSpPr>
            <a:spLocks noGrp="1"/>
          </p:cNvSpPr>
          <p:nvPr>
            <p:ph type="sldNum" sz="quarter" idx="12"/>
          </p:nvPr>
        </p:nvSpPr>
        <p:spPr>
          <a:xfrm>
            <a:off x="5679441" y="6406969"/>
            <a:ext cx="444912" cy="365125"/>
          </a:xfrm>
        </p:spPr>
        <p:txBody>
          <a:bodyPr/>
          <a:lstStyle/>
          <a:p>
            <a:fld id="{B547E0D5-C779-4B48-9D09-DC37D8A4644B}" type="slidenum">
              <a:rPr lang="id-ID" smtClean="0"/>
              <a:pPr/>
              <a:t>156</a:t>
            </a:fld>
            <a:endParaRPr lang="id-ID" dirty="0"/>
          </a:p>
        </p:txBody>
      </p:sp>
    </p:spTree>
    <p:extLst>
      <p:ext uri="{BB962C8B-B14F-4D97-AF65-F5344CB8AC3E}">
        <p14:creationId xmlns:p14="http://schemas.microsoft.com/office/powerpoint/2010/main" val="173951570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14419F-91AD-3B4B-90CF-7340EF412A29}"/>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xmlns="" id="{ED3A6DDF-AD93-7D4A-91B4-0EBEE7F7A928}"/>
              </a:ext>
            </a:extLst>
          </p:cNvPr>
          <p:cNvSpPr>
            <a:spLocks noGrp="1"/>
          </p:cNvSpPr>
          <p:nvPr>
            <p:ph idx="1"/>
          </p:nvPr>
        </p:nvSpPr>
        <p:spPr/>
        <p:txBody>
          <a:bodyPr/>
          <a:lstStyle/>
          <a:p>
            <a:r>
              <a:rPr lang="en-IN" dirty="0"/>
              <a:t>Inheritance is a mechanism wherein a new class is derived from an existing class. In Java, classes may inherit or acquire the properties and methods of other classes.</a:t>
            </a:r>
          </a:p>
          <a:p>
            <a:r>
              <a:rPr lang="en-IN" dirty="0"/>
              <a:t>A class derived from another class is called a subclass, whereas the class from which a subclass is derived is called a superclass or parent class.</a:t>
            </a:r>
          </a:p>
          <a:p>
            <a:r>
              <a:rPr lang="en-IN" dirty="0"/>
              <a:t> A subclass can have only one superclass, whereas a superclass may have one or more subclasses.</a:t>
            </a:r>
          </a:p>
          <a:p>
            <a:r>
              <a:rPr lang="en-IN" dirty="0"/>
              <a:t>The inheritance mechanism is very useful in code reuse. </a:t>
            </a:r>
          </a:p>
          <a:p>
            <a:r>
              <a:rPr lang="en-IN" dirty="0"/>
              <a:t>For example, a vehicle is a superclass and a car is a subclass. The car (subclass) inherits all of the vehicle’s properties.</a:t>
            </a:r>
            <a:endParaRPr lang="en-US" dirty="0"/>
          </a:p>
        </p:txBody>
      </p:sp>
      <p:sp>
        <p:nvSpPr>
          <p:cNvPr id="4" name="Slide Number Placeholder 3">
            <a:extLst>
              <a:ext uri="{FF2B5EF4-FFF2-40B4-BE49-F238E27FC236}">
                <a16:creationId xmlns:a16="http://schemas.microsoft.com/office/drawing/2014/main" xmlns="" id="{CA4A2BF4-F0A0-FF46-8024-0D9549E723D8}"/>
              </a:ext>
            </a:extLst>
          </p:cNvPr>
          <p:cNvSpPr>
            <a:spLocks noGrp="1"/>
          </p:cNvSpPr>
          <p:nvPr>
            <p:ph type="sldNum" sz="quarter" idx="12"/>
          </p:nvPr>
        </p:nvSpPr>
        <p:spPr>
          <a:xfrm>
            <a:off x="5679441" y="6406969"/>
            <a:ext cx="444912" cy="365125"/>
          </a:xfrm>
        </p:spPr>
        <p:txBody>
          <a:bodyPr/>
          <a:lstStyle/>
          <a:p>
            <a:fld id="{B547E0D5-C779-4B48-9D09-DC37D8A4644B}" type="slidenum">
              <a:rPr lang="id-ID" smtClean="0"/>
              <a:pPr/>
              <a:t>157</a:t>
            </a:fld>
            <a:endParaRPr lang="id-ID" dirty="0"/>
          </a:p>
        </p:txBody>
      </p:sp>
    </p:spTree>
    <p:extLst>
      <p:ext uri="{BB962C8B-B14F-4D97-AF65-F5344CB8AC3E}">
        <p14:creationId xmlns:p14="http://schemas.microsoft.com/office/powerpoint/2010/main" val="235113863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9EAFEF-D55A-BF42-A9B8-EC7EF89970B6}"/>
              </a:ext>
            </a:extLst>
          </p:cNvPr>
          <p:cNvSpPr>
            <a:spLocks noGrp="1"/>
          </p:cNvSpPr>
          <p:nvPr>
            <p:ph type="title"/>
          </p:nvPr>
        </p:nvSpPr>
        <p:spPr/>
        <p:txBody>
          <a:bodyPr/>
          <a:lstStyle/>
          <a:p>
            <a:r>
              <a:rPr lang="en-US" altLang="he-IL" dirty="0"/>
              <a:t>Inheritance</a:t>
            </a:r>
            <a:endParaRPr lang="en-US" dirty="0"/>
          </a:p>
        </p:txBody>
      </p:sp>
      <p:sp>
        <p:nvSpPr>
          <p:cNvPr id="3" name="Content Placeholder 2">
            <a:extLst>
              <a:ext uri="{FF2B5EF4-FFF2-40B4-BE49-F238E27FC236}">
                <a16:creationId xmlns:a16="http://schemas.microsoft.com/office/drawing/2014/main" xmlns="" id="{B5F4CF67-618C-304B-A508-75B295F3274F}"/>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xmlns="" id="{364A5F85-9D43-834E-8EB4-D8FCD7B1AD27}"/>
              </a:ext>
            </a:extLst>
          </p:cNvPr>
          <p:cNvSpPr>
            <a:spLocks noGrp="1"/>
          </p:cNvSpPr>
          <p:nvPr>
            <p:ph type="sldNum" sz="quarter" idx="12"/>
          </p:nvPr>
        </p:nvSpPr>
        <p:spPr>
          <a:xfrm>
            <a:off x="5679441" y="6406969"/>
            <a:ext cx="434280" cy="365125"/>
          </a:xfrm>
        </p:spPr>
        <p:txBody>
          <a:bodyPr/>
          <a:lstStyle/>
          <a:p>
            <a:fld id="{B547E0D5-C779-4B48-9D09-DC37D8A4644B}" type="slidenum">
              <a:rPr lang="id-ID" smtClean="0"/>
              <a:pPr/>
              <a:t>158</a:t>
            </a:fld>
            <a:endParaRPr lang="id-ID" dirty="0"/>
          </a:p>
        </p:txBody>
      </p:sp>
      <p:sp>
        <p:nvSpPr>
          <p:cNvPr id="5" name="Text Box 5">
            <a:extLst>
              <a:ext uri="{FF2B5EF4-FFF2-40B4-BE49-F238E27FC236}">
                <a16:creationId xmlns:a16="http://schemas.microsoft.com/office/drawing/2014/main" xmlns="" id="{9716435D-5C75-9140-903A-915A28D63EE1}"/>
              </a:ext>
            </a:extLst>
          </p:cNvPr>
          <p:cNvSpPr txBox="1">
            <a:spLocks noChangeArrowheads="1"/>
          </p:cNvSpPr>
          <p:nvPr/>
        </p:nvSpPr>
        <p:spPr bwMode="auto">
          <a:xfrm>
            <a:off x="2971800" y="1600200"/>
            <a:ext cx="625492"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a:t>Base</a:t>
            </a:r>
          </a:p>
        </p:txBody>
      </p:sp>
      <p:sp>
        <p:nvSpPr>
          <p:cNvPr id="6" name="Text Box 6">
            <a:extLst>
              <a:ext uri="{FF2B5EF4-FFF2-40B4-BE49-F238E27FC236}">
                <a16:creationId xmlns:a16="http://schemas.microsoft.com/office/drawing/2014/main" xmlns="" id="{5CB0BB48-0F57-9F4D-8DF4-DFE56DC91528}"/>
              </a:ext>
            </a:extLst>
          </p:cNvPr>
          <p:cNvSpPr txBox="1">
            <a:spLocks noChangeArrowheads="1"/>
          </p:cNvSpPr>
          <p:nvPr/>
        </p:nvSpPr>
        <p:spPr bwMode="auto">
          <a:xfrm>
            <a:off x="2759075" y="3692525"/>
            <a:ext cx="914994"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a:t>Derived</a:t>
            </a:r>
          </a:p>
        </p:txBody>
      </p:sp>
      <p:sp>
        <p:nvSpPr>
          <p:cNvPr id="7" name="AutoShape 7">
            <a:extLst>
              <a:ext uri="{FF2B5EF4-FFF2-40B4-BE49-F238E27FC236}">
                <a16:creationId xmlns:a16="http://schemas.microsoft.com/office/drawing/2014/main" xmlns="" id="{83DFF317-42EE-E84A-A924-1374A129F0BD}"/>
              </a:ext>
            </a:extLst>
          </p:cNvPr>
          <p:cNvSpPr>
            <a:spLocks noChangeArrowheads="1"/>
          </p:cNvSpPr>
          <p:nvPr/>
        </p:nvSpPr>
        <p:spPr bwMode="auto">
          <a:xfrm>
            <a:off x="3140075" y="2092325"/>
            <a:ext cx="381000" cy="381000"/>
          </a:xfrm>
          <a:prstGeom prst="upArrow">
            <a:avLst>
              <a:gd name="adj1" fmla="val 55954"/>
              <a:gd name="adj2" fmla="val 10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8">
            <a:extLst>
              <a:ext uri="{FF2B5EF4-FFF2-40B4-BE49-F238E27FC236}">
                <a16:creationId xmlns:a16="http://schemas.microsoft.com/office/drawing/2014/main" xmlns="" id="{DD7E4DB1-1C4B-3844-86BD-837A3672741E}"/>
              </a:ext>
            </a:extLst>
          </p:cNvPr>
          <p:cNvSpPr>
            <a:spLocks noChangeShapeType="1"/>
          </p:cNvSpPr>
          <p:nvPr/>
        </p:nvSpPr>
        <p:spPr bwMode="auto">
          <a:xfrm flipV="1">
            <a:off x="3340100" y="2473325"/>
            <a:ext cx="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Text Box 9">
            <a:extLst>
              <a:ext uri="{FF2B5EF4-FFF2-40B4-BE49-F238E27FC236}">
                <a16:creationId xmlns:a16="http://schemas.microsoft.com/office/drawing/2014/main" xmlns="" id="{A0D7D5CA-0D60-D24E-97FE-682E8D0007B7}"/>
              </a:ext>
            </a:extLst>
          </p:cNvPr>
          <p:cNvSpPr txBox="1">
            <a:spLocks noChangeArrowheads="1"/>
          </p:cNvSpPr>
          <p:nvPr/>
        </p:nvSpPr>
        <p:spPr bwMode="auto">
          <a:xfrm>
            <a:off x="5107581" y="942754"/>
            <a:ext cx="5146675" cy="467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he-IL" sz="2000" b="1" dirty="0">
                <a:latin typeface="Courier New" panose="02070309020205020404" pitchFamily="49" charset="0"/>
              </a:rPr>
              <a:t>class Base {</a:t>
            </a:r>
          </a:p>
          <a:p>
            <a:r>
              <a:rPr lang="en-US" altLang="he-IL" sz="2000" b="1" dirty="0">
                <a:latin typeface="Courier New" panose="02070309020205020404" pitchFamily="49" charset="0"/>
              </a:rPr>
              <a:t>    Base(){}</a:t>
            </a:r>
          </a:p>
          <a:p>
            <a:r>
              <a:rPr lang="en-US" altLang="he-IL" sz="2000" b="1" dirty="0">
                <a:latin typeface="Courier New" panose="02070309020205020404" pitchFamily="49" charset="0"/>
              </a:rPr>
              <a:t>    Base(</a:t>
            </a:r>
            <a:r>
              <a:rPr lang="en-US" altLang="he-IL" sz="2000" b="1" dirty="0" err="1">
                <a:latin typeface="Courier New" panose="02070309020205020404" pitchFamily="49" charset="0"/>
              </a:rPr>
              <a:t>int</a:t>
            </a:r>
            <a:r>
              <a:rPr lang="en-US" altLang="he-IL" sz="2000" b="1" dirty="0">
                <a:latin typeface="Courier New" panose="02070309020205020404" pitchFamily="49" charset="0"/>
              </a:rPr>
              <a:t> </a:t>
            </a:r>
            <a:r>
              <a:rPr lang="en-US" altLang="he-IL" sz="2000" b="1" dirty="0" err="1">
                <a:latin typeface="Courier New" panose="02070309020205020404" pitchFamily="49" charset="0"/>
              </a:rPr>
              <a:t>i</a:t>
            </a:r>
            <a:r>
              <a:rPr lang="en-US" altLang="he-IL" sz="2000" b="1" dirty="0">
                <a:latin typeface="Courier New" panose="02070309020205020404" pitchFamily="49" charset="0"/>
              </a:rPr>
              <a:t>) {}</a:t>
            </a:r>
          </a:p>
          <a:p>
            <a:r>
              <a:rPr lang="en-US" altLang="he-IL" sz="2000" b="1" dirty="0">
                <a:latin typeface="Courier New" panose="02070309020205020404" pitchFamily="49" charset="0"/>
              </a:rPr>
              <a:t>    protected void foo() {…}</a:t>
            </a:r>
          </a:p>
          <a:p>
            <a:r>
              <a:rPr lang="en-US" altLang="he-IL" sz="2000" b="1" dirty="0">
                <a:latin typeface="Courier New" panose="02070309020205020404" pitchFamily="49" charset="0"/>
              </a:rPr>
              <a:t>}</a:t>
            </a:r>
          </a:p>
          <a:p>
            <a:endParaRPr lang="en-US" altLang="he-IL" sz="2000" b="1" dirty="0">
              <a:latin typeface="Courier New" panose="02070309020205020404" pitchFamily="49" charset="0"/>
            </a:endParaRPr>
          </a:p>
          <a:p>
            <a:r>
              <a:rPr lang="en-US" altLang="he-IL" sz="2000" b="1" dirty="0">
                <a:latin typeface="Courier New" panose="02070309020205020404" pitchFamily="49" charset="0"/>
              </a:rPr>
              <a:t>class Derived extends Base {</a:t>
            </a:r>
          </a:p>
          <a:p>
            <a:r>
              <a:rPr lang="en-US" altLang="he-IL" sz="2000" b="1" dirty="0">
                <a:latin typeface="Courier New" panose="02070309020205020404" pitchFamily="49" charset="0"/>
              </a:rPr>
              <a:t>    Derived() {}</a:t>
            </a:r>
          </a:p>
          <a:p>
            <a:r>
              <a:rPr lang="en-US" altLang="he-IL" sz="2000" b="1" dirty="0">
                <a:latin typeface="Courier New" panose="02070309020205020404" pitchFamily="49" charset="0"/>
              </a:rPr>
              <a:t>    protected void foo() {…}</a:t>
            </a:r>
          </a:p>
          <a:p>
            <a:r>
              <a:rPr lang="en-US" altLang="he-IL" sz="2000" b="1" dirty="0">
                <a:latin typeface="Courier New" panose="02070309020205020404" pitchFamily="49" charset="0"/>
              </a:rPr>
              <a:t>    Derived(</a:t>
            </a:r>
            <a:r>
              <a:rPr lang="en-US" altLang="he-IL" sz="2000" b="1" dirty="0" err="1">
                <a:latin typeface="Courier New" panose="02070309020205020404" pitchFamily="49" charset="0"/>
              </a:rPr>
              <a:t>int</a:t>
            </a:r>
            <a:r>
              <a:rPr lang="en-US" altLang="he-IL" sz="2000" b="1" dirty="0">
                <a:latin typeface="Courier New" panose="02070309020205020404" pitchFamily="49" charset="0"/>
              </a:rPr>
              <a:t> </a:t>
            </a:r>
            <a:r>
              <a:rPr lang="en-US" altLang="he-IL" sz="2000" b="1" dirty="0" err="1">
                <a:latin typeface="Courier New" panose="02070309020205020404" pitchFamily="49" charset="0"/>
              </a:rPr>
              <a:t>i</a:t>
            </a:r>
            <a:r>
              <a:rPr lang="en-US" altLang="he-IL" sz="2000" b="1" dirty="0">
                <a:latin typeface="Courier New" panose="02070309020205020404" pitchFamily="49" charset="0"/>
              </a:rPr>
              <a:t>) {</a:t>
            </a:r>
          </a:p>
          <a:p>
            <a:r>
              <a:rPr lang="en-US" altLang="he-IL" sz="2000" b="1" dirty="0">
                <a:latin typeface="Courier New" panose="02070309020205020404" pitchFamily="49" charset="0"/>
              </a:rPr>
              <a:t>  	super(</a:t>
            </a:r>
            <a:r>
              <a:rPr lang="en-US" altLang="he-IL" sz="2000" b="1" dirty="0" err="1">
                <a:latin typeface="Courier New" panose="02070309020205020404" pitchFamily="49" charset="0"/>
              </a:rPr>
              <a:t>i</a:t>
            </a:r>
            <a:r>
              <a:rPr lang="en-US" altLang="he-IL" sz="2000" b="1" dirty="0">
                <a:latin typeface="Courier New" panose="02070309020205020404" pitchFamily="49" charset="0"/>
              </a:rPr>
              <a:t>);</a:t>
            </a:r>
          </a:p>
          <a:p>
            <a:r>
              <a:rPr lang="en-US" altLang="he-IL" sz="2000" b="1" dirty="0">
                <a:latin typeface="Courier New" panose="02070309020205020404" pitchFamily="49" charset="0"/>
              </a:rPr>
              <a:t>       …</a:t>
            </a:r>
          </a:p>
          <a:p>
            <a:r>
              <a:rPr lang="en-US" altLang="he-IL" sz="2000" b="1" dirty="0">
                <a:latin typeface="Courier New" panose="02070309020205020404" pitchFamily="49" charset="0"/>
              </a:rPr>
              <a:t>      </a:t>
            </a:r>
            <a:r>
              <a:rPr lang="en-US" altLang="he-IL" sz="2000" b="1" dirty="0" err="1">
                <a:latin typeface="Courier New" panose="02070309020205020404" pitchFamily="49" charset="0"/>
              </a:rPr>
              <a:t>super.foo</a:t>
            </a:r>
            <a:r>
              <a:rPr lang="en-US" altLang="he-IL" sz="2000" b="1" dirty="0">
                <a:latin typeface="Courier New" panose="02070309020205020404" pitchFamily="49" charset="0"/>
              </a:rPr>
              <a:t>();</a:t>
            </a:r>
          </a:p>
          <a:p>
            <a:r>
              <a:rPr lang="en-US" altLang="he-IL" sz="2000" b="1" dirty="0">
                <a:latin typeface="Courier New" panose="02070309020205020404" pitchFamily="49" charset="0"/>
              </a:rPr>
              <a:t>    }</a:t>
            </a:r>
          </a:p>
          <a:p>
            <a:r>
              <a:rPr lang="en-US" altLang="he-IL" sz="2000" b="1" dirty="0">
                <a:latin typeface="Courier New" panose="02070309020205020404" pitchFamily="49" charset="0"/>
              </a:rPr>
              <a:t>}</a:t>
            </a:r>
          </a:p>
        </p:txBody>
      </p:sp>
    </p:spTree>
    <p:extLst>
      <p:ext uri="{BB962C8B-B14F-4D97-AF65-F5344CB8AC3E}">
        <p14:creationId xmlns:p14="http://schemas.microsoft.com/office/powerpoint/2010/main" val="357828540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D7FACF-05E7-DF4B-B1FE-6EE34CFAEB2E}"/>
              </a:ext>
            </a:extLst>
          </p:cNvPr>
          <p:cNvSpPr>
            <a:spLocks noGrp="1"/>
          </p:cNvSpPr>
          <p:nvPr>
            <p:ph type="title"/>
          </p:nvPr>
        </p:nvSpPr>
        <p:spPr/>
        <p:txBody>
          <a:bodyPr/>
          <a:lstStyle/>
          <a:p>
            <a:r>
              <a:rPr lang="en-US" altLang="he-IL" dirty="0"/>
              <a:t>Inheritance</a:t>
            </a:r>
            <a:endParaRPr lang="en-US" dirty="0"/>
          </a:p>
        </p:txBody>
      </p:sp>
      <p:sp>
        <p:nvSpPr>
          <p:cNvPr id="3" name="Content Placeholder 2">
            <a:extLst>
              <a:ext uri="{FF2B5EF4-FFF2-40B4-BE49-F238E27FC236}">
                <a16:creationId xmlns:a16="http://schemas.microsoft.com/office/drawing/2014/main" xmlns="" id="{406F6057-0325-5E42-AF1F-E9A96529A128}"/>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xmlns="" id="{E1B12E74-AD09-1141-9697-74DCED257DCA}"/>
              </a:ext>
            </a:extLst>
          </p:cNvPr>
          <p:cNvSpPr>
            <a:spLocks noGrp="1"/>
          </p:cNvSpPr>
          <p:nvPr>
            <p:ph type="sldNum" sz="quarter" idx="12"/>
          </p:nvPr>
        </p:nvSpPr>
        <p:spPr>
          <a:xfrm>
            <a:off x="5679440" y="6406969"/>
            <a:ext cx="455545" cy="365125"/>
          </a:xfrm>
        </p:spPr>
        <p:txBody>
          <a:bodyPr/>
          <a:lstStyle/>
          <a:p>
            <a:fld id="{B547E0D5-C779-4B48-9D09-DC37D8A4644B}" type="slidenum">
              <a:rPr lang="id-ID" smtClean="0"/>
              <a:pPr/>
              <a:t>159</a:t>
            </a:fld>
            <a:endParaRPr lang="id-ID" dirty="0"/>
          </a:p>
        </p:txBody>
      </p:sp>
      <p:sp>
        <p:nvSpPr>
          <p:cNvPr id="5" name="Rectangle 3">
            <a:extLst>
              <a:ext uri="{FF2B5EF4-FFF2-40B4-BE49-F238E27FC236}">
                <a16:creationId xmlns:a16="http://schemas.microsoft.com/office/drawing/2014/main" xmlns="" id="{87C0D573-C145-2548-B1AB-1EFE8A2BC573}"/>
              </a:ext>
            </a:extLst>
          </p:cNvPr>
          <p:cNvSpPr>
            <a:spLocks noChangeArrowheads="1"/>
          </p:cNvSpPr>
          <p:nvPr/>
        </p:nvSpPr>
        <p:spPr bwMode="auto">
          <a:xfrm>
            <a:off x="1981200" y="10668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cs typeface="Times New Roman (Hebrew)"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Hebrew)"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Hebrew)"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Hebrew)"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Hebrew)"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Hebrew)"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Hebrew)"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Hebrew)"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Hebrew)" panose="02020603050405020304" pitchFamily="18" charset="0"/>
              </a:defRPr>
            </a:lvl9pPr>
          </a:lstStyle>
          <a:p>
            <a:r>
              <a:rPr lang="en-US" altLang="he-IL" dirty="0"/>
              <a:t>In Java, all methods are virtual :</a:t>
            </a:r>
          </a:p>
        </p:txBody>
      </p:sp>
      <p:sp>
        <p:nvSpPr>
          <p:cNvPr id="6" name="Text Box 4">
            <a:extLst>
              <a:ext uri="{FF2B5EF4-FFF2-40B4-BE49-F238E27FC236}">
                <a16:creationId xmlns:a16="http://schemas.microsoft.com/office/drawing/2014/main" xmlns="" id="{87450FE2-D405-FC4E-8CCE-73EFFB208CE8}"/>
              </a:ext>
            </a:extLst>
          </p:cNvPr>
          <p:cNvSpPr txBox="1">
            <a:spLocks noChangeArrowheads="1"/>
          </p:cNvSpPr>
          <p:nvPr/>
        </p:nvSpPr>
        <p:spPr bwMode="auto">
          <a:xfrm>
            <a:off x="3048001" y="1905000"/>
            <a:ext cx="6746875" cy="449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b="1">
                <a:latin typeface="Courier New" panose="02070309020205020404" pitchFamily="49" charset="0"/>
              </a:rPr>
              <a:t>class Base {</a:t>
            </a:r>
          </a:p>
          <a:p>
            <a:r>
              <a:rPr lang="en-US" altLang="he-IL" b="1">
                <a:latin typeface="Courier New" panose="02070309020205020404" pitchFamily="49" charset="0"/>
              </a:rPr>
              <a:t>  void foo() {</a:t>
            </a:r>
          </a:p>
          <a:p>
            <a:r>
              <a:rPr lang="en-US" altLang="he-IL" b="1">
                <a:latin typeface="Courier New" panose="02070309020205020404" pitchFamily="49" charset="0"/>
              </a:rPr>
              <a:t>    System.out.println(“Base”);</a:t>
            </a:r>
          </a:p>
          <a:p>
            <a:r>
              <a:rPr lang="en-US" altLang="he-IL" b="1">
                <a:latin typeface="Courier New" panose="02070309020205020404" pitchFamily="49" charset="0"/>
              </a:rPr>
              <a:t>  }</a:t>
            </a:r>
          </a:p>
          <a:p>
            <a:r>
              <a:rPr lang="en-US" altLang="he-IL" b="1">
                <a:latin typeface="Courier New" panose="02070309020205020404" pitchFamily="49" charset="0"/>
              </a:rPr>
              <a:t>}</a:t>
            </a:r>
          </a:p>
          <a:p>
            <a:r>
              <a:rPr lang="en-US" altLang="he-IL" b="1">
                <a:latin typeface="Courier New" panose="02070309020205020404" pitchFamily="49" charset="0"/>
              </a:rPr>
              <a:t>class Derived extends Base {</a:t>
            </a:r>
          </a:p>
          <a:p>
            <a:r>
              <a:rPr lang="en-US" altLang="he-IL" b="1">
                <a:latin typeface="Courier New" panose="02070309020205020404" pitchFamily="49" charset="0"/>
              </a:rPr>
              <a:t>  void foo() {</a:t>
            </a:r>
          </a:p>
          <a:p>
            <a:r>
              <a:rPr lang="en-US" altLang="he-IL" b="1">
                <a:latin typeface="Courier New" panose="02070309020205020404" pitchFamily="49" charset="0"/>
              </a:rPr>
              <a:t>    System.out.println(“Derived”);</a:t>
            </a:r>
          </a:p>
          <a:p>
            <a:r>
              <a:rPr lang="en-US" altLang="he-IL" b="1">
                <a:latin typeface="Courier New" panose="02070309020205020404" pitchFamily="49" charset="0"/>
              </a:rPr>
              <a:t>  }</a:t>
            </a:r>
          </a:p>
          <a:p>
            <a:r>
              <a:rPr lang="en-US" altLang="he-IL" b="1">
                <a:latin typeface="Courier New" panose="02070309020205020404" pitchFamily="49" charset="0"/>
              </a:rPr>
              <a:t>}</a:t>
            </a:r>
          </a:p>
          <a:p>
            <a:r>
              <a:rPr lang="en-US" altLang="he-IL" b="1">
                <a:latin typeface="Courier New" panose="02070309020205020404" pitchFamily="49" charset="0"/>
              </a:rPr>
              <a:t>public class Test {</a:t>
            </a:r>
          </a:p>
          <a:p>
            <a:r>
              <a:rPr lang="en-US" altLang="he-IL" b="1">
                <a:latin typeface="Courier New" panose="02070309020205020404" pitchFamily="49" charset="0"/>
              </a:rPr>
              <a:t>  public static void main(String[] args) {</a:t>
            </a:r>
          </a:p>
          <a:p>
            <a:r>
              <a:rPr lang="en-US" altLang="he-IL" b="1">
                <a:latin typeface="Courier New" panose="02070309020205020404" pitchFamily="49" charset="0"/>
              </a:rPr>
              <a:t>    Base b = new Derived();</a:t>
            </a:r>
          </a:p>
          <a:p>
            <a:r>
              <a:rPr lang="en-US" altLang="he-IL" b="1">
                <a:latin typeface="Courier New" panose="02070309020205020404" pitchFamily="49" charset="0"/>
              </a:rPr>
              <a:t>    b.foo();  // </a:t>
            </a:r>
            <a:r>
              <a:rPr lang="en-US" altLang="he-IL" i="1">
                <a:latin typeface="Courier New" panose="02070309020205020404" pitchFamily="49" charset="0"/>
              </a:rPr>
              <a:t>Derived.foo() will be activated</a:t>
            </a:r>
            <a:endParaRPr lang="en-US" altLang="he-IL" b="1">
              <a:latin typeface="Courier New" panose="02070309020205020404" pitchFamily="49" charset="0"/>
            </a:endParaRPr>
          </a:p>
          <a:p>
            <a:r>
              <a:rPr lang="en-US" altLang="he-IL" b="1">
                <a:latin typeface="Courier New" panose="02070309020205020404" pitchFamily="49" charset="0"/>
              </a:rPr>
              <a:t>  }</a:t>
            </a:r>
          </a:p>
          <a:p>
            <a:r>
              <a:rPr lang="en-US" altLang="he-IL" b="1">
                <a:latin typeface="Courier New" panose="02070309020205020404" pitchFamily="49" charset="0"/>
              </a:rPr>
              <a:t>}</a:t>
            </a:r>
          </a:p>
        </p:txBody>
      </p:sp>
    </p:spTree>
    <p:extLst>
      <p:ext uri="{BB962C8B-B14F-4D97-AF65-F5344CB8AC3E}">
        <p14:creationId xmlns:p14="http://schemas.microsoft.com/office/powerpoint/2010/main" val="2337619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319B6C-80CC-C84D-A915-1ABBD58792D0}"/>
              </a:ext>
            </a:extLst>
          </p:cNvPr>
          <p:cNvSpPr>
            <a:spLocks noGrp="1"/>
          </p:cNvSpPr>
          <p:nvPr>
            <p:ph type="title"/>
          </p:nvPr>
        </p:nvSpPr>
        <p:spPr/>
        <p:txBody>
          <a:bodyPr/>
          <a:lstStyle/>
          <a:p>
            <a:r>
              <a:rPr lang="en-US" altLang="en-US" dirty="0"/>
              <a:t>Program Development</a:t>
            </a:r>
            <a:endParaRPr lang="en-US" dirty="0"/>
          </a:p>
        </p:txBody>
      </p:sp>
      <p:sp>
        <p:nvSpPr>
          <p:cNvPr id="3" name="Content Placeholder 2">
            <a:extLst>
              <a:ext uri="{FF2B5EF4-FFF2-40B4-BE49-F238E27FC236}">
                <a16:creationId xmlns:a16="http://schemas.microsoft.com/office/drawing/2014/main" xmlns="" id="{1CA5E3D1-F7F2-534F-AF5F-C948B732B4CB}"/>
              </a:ext>
            </a:extLst>
          </p:cNvPr>
          <p:cNvSpPr>
            <a:spLocks noGrp="1"/>
          </p:cNvSpPr>
          <p:nvPr>
            <p:ph idx="1"/>
          </p:nvPr>
        </p:nvSpPr>
        <p:spPr/>
        <p:txBody>
          <a:bodyPr/>
          <a:lstStyle/>
          <a:p>
            <a:pPr>
              <a:spcBef>
                <a:spcPct val="70000"/>
              </a:spcBef>
            </a:pPr>
            <a:r>
              <a:rPr lang="en-US" altLang="en-US" dirty="0"/>
              <a:t>The mechanics of developing a program include several activities</a:t>
            </a:r>
          </a:p>
          <a:p>
            <a:pPr lvl="1">
              <a:spcBef>
                <a:spcPct val="70000"/>
              </a:spcBef>
            </a:pPr>
            <a:r>
              <a:rPr lang="en-US" altLang="en-US" dirty="0"/>
              <a:t>writing the program in a specific programming language (such as Java)</a:t>
            </a:r>
          </a:p>
          <a:p>
            <a:pPr lvl="1">
              <a:spcBef>
                <a:spcPct val="70000"/>
              </a:spcBef>
            </a:pPr>
            <a:r>
              <a:rPr lang="en-US" altLang="en-US" dirty="0"/>
              <a:t>translating the program into a form that the computer can execute</a:t>
            </a:r>
          </a:p>
          <a:p>
            <a:pPr lvl="1">
              <a:spcBef>
                <a:spcPct val="70000"/>
              </a:spcBef>
            </a:pPr>
            <a:r>
              <a:rPr lang="en-US" altLang="en-US" dirty="0"/>
              <a:t>investigating and fixing various types of errors that can occur</a:t>
            </a:r>
          </a:p>
          <a:p>
            <a:pPr>
              <a:spcBef>
                <a:spcPct val="70000"/>
              </a:spcBef>
            </a:pPr>
            <a:r>
              <a:rPr lang="en-US" altLang="en-US" dirty="0"/>
              <a:t>Software tools can be used to help with all parts of this process</a:t>
            </a:r>
            <a:endParaRPr lang="en-US" dirty="0"/>
          </a:p>
        </p:txBody>
      </p:sp>
      <p:sp>
        <p:nvSpPr>
          <p:cNvPr id="4" name="Slide Number Placeholder 3">
            <a:extLst>
              <a:ext uri="{FF2B5EF4-FFF2-40B4-BE49-F238E27FC236}">
                <a16:creationId xmlns:a16="http://schemas.microsoft.com/office/drawing/2014/main" xmlns="" id="{B4EC7D81-55CB-5A42-AE19-10F4BFB30119}"/>
              </a:ext>
            </a:extLst>
          </p:cNvPr>
          <p:cNvSpPr>
            <a:spLocks noGrp="1"/>
          </p:cNvSpPr>
          <p:nvPr>
            <p:ph type="sldNum" sz="quarter" idx="12"/>
          </p:nvPr>
        </p:nvSpPr>
        <p:spPr/>
        <p:txBody>
          <a:bodyPr/>
          <a:lstStyle/>
          <a:p>
            <a:fld id="{B547E0D5-C779-4B48-9D09-DC37D8A4644B}" type="slidenum">
              <a:rPr lang="id-ID" smtClean="0"/>
              <a:pPr/>
              <a:t>16</a:t>
            </a:fld>
            <a:endParaRPr lang="id-ID" dirty="0"/>
          </a:p>
        </p:txBody>
      </p:sp>
    </p:spTree>
    <p:extLst>
      <p:ext uri="{BB962C8B-B14F-4D97-AF65-F5344CB8AC3E}">
        <p14:creationId xmlns:p14="http://schemas.microsoft.com/office/powerpoint/2010/main" val="254591866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4E502D-A370-8B4B-9325-F9DD851BDAE7}"/>
              </a:ext>
            </a:extLst>
          </p:cNvPr>
          <p:cNvSpPr>
            <a:spLocks noGrp="1"/>
          </p:cNvSpPr>
          <p:nvPr>
            <p:ph type="title"/>
          </p:nvPr>
        </p:nvSpPr>
        <p:spPr/>
        <p:txBody>
          <a:bodyPr>
            <a:normAutofit/>
          </a:bodyPr>
          <a:lstStyle/>
          <a:p>
            <a:r>
              <a:rPr lang="en-IN" b="1" dirty="0"/>
              <a:t>Types of Inheritance in Java</a:t>
            </a:r>
            <a:endParaRPr lang="en-US" dirty="0"/>
          </a:p>
        </p:txBody>
      </p:sp>
      <p:sp>
        <p:nvSpPr>
          <p:cNvPr id="3" name="Content Placeholder 2">
            <a:extLst>
              <a:ext uri="{FF2B5EF4-FFF2-40B4-BE49-F238E27FC236}">
                <a16:creationId xmlns:a16="http://schemas.microsoft.com/office/drawing/2014/main" xmlns="" id="{F49A6F52-C355-1D42-95E7-694C929B2082}"/>
              </a:ext>
            </a:extLst>
          </p:cNvPr>
          <p:cNvSpPr>
            <a:spLocks noGrp="1"/>
          </p:cNvSpPr>
          <p:nvPr>
            <p:ph idx="1"/>
          </p:nvPr>
        </p:nvSpPr>
        <p:spPr/>
        <p:txBody>
          <a:bodyPr>
            <a:normAutofit fontScale="92500" lnSpcReduction="20000"/>
          </a:bodyPr>
          <a:lstStyle/>
          <a:p>
            <a:r>
              <a:rPr lang="en-IN" b="1" dirty="0"/>
              <a:t>Single Inheritance : </a:t>
            </a:r>
          </a:p>
          <a:p>
            <a:pPr lvl="1"/>
            <a:r>
              <a:rPr lang="en-IN" dirty="0"/>
              <a:t>In single inheritance, subclasses inherit the features of one superclass. In image below, the class A serves as a base class for the derived class B.</a:t>
            </a:r>
            <a:br>
              <a:rPr lang="en-IN" dirty="0"/>
            </a:br>
            <a:endParaRPr lang="en-IN" dirty="0"/>
          </a:p>
          <a:p>
            <a:r>
              <a:rPr lang="en-IN" b="1" dirty="0"/>
              <a:t>Multilevel Inheritance </a:t>
            </a:r>
            <a:r>
              <a:rPr lang="en-IN" dirty="0"/>
              <a:t>: </a:t>
            </a:r>
          </a:p>
          <a:p>
            <a:pPr lvl="1"/>
            <a:r>
              <a:rPr lang="en-IN" dirty="0"/>
              <a:t>In Multilevel Inheritance, a derived class will be inheriting a base class and as well as the derived class also act as the base class to other class. </a:t>
            </a:r>
            <a:br>
              <a:rPr lang="en-IN" dirty="0"/>
            </a:br>
            <a:endParaRPr lang="en-IN" dirty="0"/>
          </a:p>
          <a:p>
            <a:r>
              <a:rPr lang="en-IN" b="1" dirty="0"/>
              <a:t>Hierarchical Inheritance </a:t>
            </a:r>
            <a:r>
              <a:rPr lang="en-IN" dirty="0"/>
              <a:t>: </a:t>
            </a:r>
          </a:p>
          <a:p>
            <a:pPr lvl="1"/>
            <a:r>
              <a:rPr lang="en-IN" dirty="0"/>
              <a:t>In Hierarchical Inheritance, one class serves as a superclass (base class) for more than one sub class.</a:t>
            </a:r>
          </a:p>
          <a:p>
            <a:r>
              <a:rPr lang="en-IN" b="1" dirty="0"/>
              <a:t>Multiple Inheritance (Through Interfaces) </a:t>
            </a:r>
            <a:r>
              <a:rPr lang="en-IN" dirty="0"/>
              <a:t>: </a:t>
            </a:r>
          </a:p>
          <a:p>
            <a:pPr lvl="1"/>
            <a:r>
              <a:rPr lang="en-IN" dirty="0"/>
              <a:t>In Multiple inheritance ,one class can have more than one superclass and inherit features from all parent classes.</a:t>
            </a:r>
            <a:br>
              <a:rPr lang="en-IN" dirty="0"/>
            </a:br>
            <a:endParaRPr lang="en-IN" dirty="0"/>
          </a:p>
          <a:p>
            <a:r>
              <a:rPr lang="en-IN" dirty="0"/>
              <a:t> Please note that Java does not support multiple inheritance with classes. In java, </a:t>
            </a:r>
            <a:r>
              <a:rPr lang="en-IN" b="1" dirty="0"/>
              <a:t>we can achieve multiple inheritance only through Interfaces</a:t>
            </a:r>
            <a:r>
              <a:rPr lang="en-IN" dirty="0"/>
              <a:t>. </a:t>
            </a:r>
          </a:p>
          <a:p>
            <a:endParaRPr lang="en-IN" dirty="0"/>
          </a:p>
        </p:txBody>
      </p:sp>
      <p:sp>
        <p:nvSpPr>
          <p:cNvPr id="4" name="Slide Number Placeholder 3">
            <a:extLst>
              <a:ext uri="{FF2B5EF4-FFF2-40B4-BE49-F238E27FC236}">
                <a16:creationId xmlns:a16="http://schemas.microsoft.com/office/drawing/2014/main" xmlns="" id="{42D41932-CA55-2046-8BAF-2E160194D56B}"/>
              </a:ext>
            </a:extLst>
          </p:cNvPr>
          <p:cNvSpPr>
            <a:spLocks noGrp="1"/>
          </p:cNvSpPr>
          <p:nvPr>
            <p:ph type="sldNum" sz="quarter" idx="12"/>
          </p:nvPr>
        </p:nvSpPr>
        <p:spPr>
          <a:xfrm>
            <a:off x="5679440" y="6406969"/>
            <a:ext cx="466179" cy="365125"/>
          </a:xfrm>
        </p:spPr>
        <p:txBody>
          <a:bodyPr/>
          <a:lstStyle/>
          <a:p>
            <a:fld id="{B547E0D5-C779-4B48-9D09-DC37D8A4644B}" type="slidenum">
              <a:rPr lang="id-ID" smtClean="0"/>
              <a:pPr/>
              <a:t>160</a:t>
            </a:fld>
            <a:endParaRPr lang="id-ID" dirty="0"/>
          </a:p>
        </p:txBody>
      </p:sp>
    </p:spTree>
    <p:extLst>
      <p:ext uri="{BB962C8B-B14F-4D97-AF65-F5344CB8AC3E}">
        <p14:creationId xmlns:p14="http://schemas.microsoft.com/office/powerpoint/2010/main" val="311206755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DF4208-752F-8947-9F44-064B2D2F8182}"/>
              </a:ext>
            </a:extLst>
          </p:cNvPr>
          <p:cNvSpPr>
            <a:spLocks noGrp="1"/>
          </p:cNvSpPr>
          <p:nvPr>
            <p:ph type="title"/>
          </p:nvPr>
        </p:nvSpPr>
        <p:spPr/>
        <p:txBody>
          <a:bodyPr>
            <a:normAutofit/>
          </a:bodyPr>
          <a:lstStyle/>
          <a:p>
            <a:r>
              <a:rPr lang="en-IN" b="1" dirty="0"/>
              <a:t>Why does Java not support Multiple Inheritance</a:t>
            </a:r>
            <a:endParaRPr lang="en-US" dirty="0"/>
          </a:p>
        </p:txBody>
      </p:sp>
      <p:sp>
        <p:nvSpPr>
          <p:cNvPr id="3" name="Content Placeholder 2">
            <a:extLst>
              <a:ext uri="{FF2B5EF4-FFF2-40B4-BE49-F238E27FC236}">
                <a16:creationId xmlns:a16="http://schemas.microsoft.com/office/drawing/2014/main" xmlns="" id="{4CCAE96D-EF8B-4C49-8E85-EBAFDD49E7F6}"/>
              </a:ext>
            </a:extLst>
          </p:cNvPr>
          <p:cNvSpPr>
            <a:spLocks noGrp="1"/>
          </p:cNvSpPr>
          <p:nvPr>
            <p:ph idx="1"/>
          </p:nvPr>
        </p:nvSpPr>
        <p:spPr/>
        <p:txBody>
          <a:bodyPr>
            <a:normAutofit fontScale="40000" lnSpcReduction="20000"/>
          </a:bodyPr>
          <a:lstStyle/>
          <a:p>
            <a:r>
              <a:rPr lang="en-IN" dirty="0"/>
              <a:t>To reduce complexity and ambiguity, Java does not allow Multiple Inheritance using classes. Let us explain the ambiguity with an example.</a:t>
            </a:r>
          </a:p>
          <a:p>
            <a:r>
              <a:rPr lang="en-IN" dirty="0"/>
              <a:t>Say, there is a class A having a method display() and class B having another method display(). A third class C, extends both A and B and as per the concept of inheritance, is able to access both the display() methods of A and B. Now, when creating an object of C and calling the display() method, the compiler will not be able to discern which display method to call as both classes A and B have a method having the same name and are extended by class C.</a:t>
            </a:r>
            <a:br>
              <a:rPr lang="en-IN" dirty="0"/>
            </a:br>
            <a:endParaRPr lang="en-IN" dirty="0"/>
          </a:p>
          <a:p>
            <a:pPr marL="0" indent="0">
              <a:buNone/>
            </a:pPr>
            <a:r>
              <a:rPr lang="en-IN" dirty="0"/>
              <a:t>Class A () {</a:t>
            </a:r>
          </a:p>
          <a:p>
            <a:pPr marL="0" indent="0">
              <a:buNone/>
            </a:pPr>
            <a:r>
              <a:rPr lang="en-IN" dirty="0"/>
              <a:t>public void display ()  {</a:t>
            </a:r>
          </a:p>
          <a:p>
            <a:pPr marL="0" indent="0">
              <a:buNone/>
            </a:pPr>
            <a:r>
              <a:rPr lang="en-IN" dirty="0"/>
              <a:t>    //some code</a:t>
            </a:r>
          </a:p>
          <a:p>
            <a:pPr marL="0" indent="0">
              <a:buNone/>
            </a:pPr>
            <a:r>
              <a:rPr lang="en-IN" dirty="0"/>
              <a:t>   } </a:t>
            </a:r>
          </a:p>
          <a:p>
            <a:pPr marL="0" indent="0">
              <a:buNone/>
            </a:pPr>
            <a:r>
              <a:rPr lang="en-IN" dirty="0"/>
              <a:t>}</a:t>
            </a:r>
          </a:p>
          <a:p>
            <a:pPr marL="0" indent="0">
              <a:buNone/>
            </a:pPr>
            <a:r>
              <a:rPr lang="en-IN" dirty="0"/>
              <a:t>class B () {</a:t>
            </a:r>
          </a:p>
          <a:p>
            <a:pPr marL="0" indent="0">
              <a:buNone/>
            </a:pPr>
            <a:r>
              <a:rPr lang="en-IN" dirty="0"/>
              <a:t>  public void display ()  {</a:t>
            </a:r>
          </a:p>
          <a:p>
            <a:pPr marL="0" indent="0">
              <a:buNone/>
            </a:pPr>
            <a:r>
              <a:rPr lang="en-IN" dirty="0"/>
              <a:t>   //some code </a:t>
            </a:r>
          </a:p>
          <a:p>
            <a:pPr marL="0" indent="0">
              <a:buNone/>
            </a:pPr>
            <a:r>
              <a:rPr lang="en-IN" dirty="0"/>
              <a:t>   } </a:t>
            </a:r>
          </a:p>
          <a:p>
            <a:pPr marL="0" indent="0">
              <a:buNone/>
            </a:pPr>
            <a:r>
              <a:rPr lang="en-IN" dirty="0"/>
              <a:t>}</a:t>
            </a:r>
          </a:p>
          <a:p>
            <a:pPr marL="0" indent="0">
              <a:buNone/>
            </a:pPr>
            <a:r>
              <a:rPr lang="en-IN" dirty="0"/>
              <a:t>class C extends A,B () ( Not supported in Java ){</a:t>
            </a:r>
          </a:p>
          <a:p>
            <a:pPr marL="0" indent="0">
              <a:buNone/>
            </a:pPr>
            <a:r>
              <a:rPr lang="en-IN" dirty="0"/>
              <a:t>   public static void main (){</a:t>
            </a:r>
          </a:p>
          <a:p>
            <a:pPr marL="0" indent="0">
              <a:buNone/>
            </a:pPr>
            <a:r>
              <a:rPr lang="en-IN" dirty="0"/>
              <a:t>      C </a:t>
            </a:r>
            <a:r>
              <a:rPr lang="en-IN" dirty="0" err="1"/>
              <a:t>obj</a:t>
            </a:r>
            <a:r>
              <a:rPr lang="en-IN" dirty="0"/>
              <a:t> = new C ();</a:t>
            </a:r>
          </a:p>
          <a:p>
            <a:pPr marL="0" indent="0">
              <a:buNone/>
            </a:pPr>
            <a:r>
              <a:rPr lang="en-IN" dirty="0"/>
              <a:t>      </a:t>
            </a:r>
            <a:r>
              <a:rPr lang="en-IN" dirty="0" err="1"/>
              <a:t>obj.display</a:t>
            </a:r>
            <a:r>
              <a:rPr lang="en-IN" dirty="0"/>
              <a:t>(); ( Ambiguity between display() of class A and display of class B)</a:t>
            </a:r>
          </a:p>
          <a:p>
            <a:pPr marL="0" indent="0">
              <a:buNone/>
            </a:pPr>
            <a:r>
              <a:rPr lang="en-IN" dirty="0"/>
              <a:t>     }</a:t>
            </a:r>
          </a:p>
          <a:p>
            <a:pPr marL="0" indent="0">
              <a:buNone/>
            </a:pPr>
            <a:r>
              <a:rPr lang="en-IN" dirty="0"/>
              <a:t>}</a:t>
            </a:r>
          </a:p>
          <a:p>
            <a:r>
              <a:rPr lang="en-IN" dirty="0"/>
              <a:t>In order to prevent this ambiguity, Java does not allow multiple inheritance between classes and throws a compile-time error when multiple inheritance is attempted.</a:t>
            </a:r>
          </a:p>
          <a:p>
            <a:r>
              <a:rPr lang="en-IN" dirty="0"/>
              <a:t>Note: Java, however, simulates Multiple Inheritance by using Interfaces.</a:t>
            </a:r>
          </a:p>
          <a:p>
            <a:endParaRPr lang="en-US" dirty="0"/>
          </a:p>
        </p:txBody>
      </p:sp>
      <p:sp>
        <p:nvSpPr>
          <p:cNvPr id="4" name="Slide Number Placeholder 3">
            <a:extLst>
              <a:ext uri="{FF2B5EF4-FFF2-40B4-BE49-F238E27FC236}">
                <a16:creationId xmlns:a16="http://schemas.microsoft.com/office/drawing/2014/main" xmlns="" id="{42B91DA6-4444-1448-94A3-4578B75B6A1D}"/>
              </a:ext>
            </a:extLst>
          </p:cNvPr>
          <p:cNvSpPr>
            <a:spLocks noGrp="1"/>
          </p:cNvSpPr>
          <p:nvPr>
            <p:ph type="sldNum" sz="quarter" idx="12"/>
          </p:nvPr>
        </p:nvSpPr>
        <p:spPr>
          <a:xfrm>
            <a:off x="5679441" y="6406969"/>
            <a:ext cx="466178" cy="365125"/>
          </a:xfrm>
        </p:spPr>
        <p:txBody>
          <a:bodyPr/>
          <a:lstStyle/>
          <a:p>
            <a:fld id="{B547E0D5-C779-4B48-9D09-DC37D8A4644B}" type="slidenum">
              <a:rPr lang="id-ID" smtClean="0"/>
              <a:pPr/>
              <a:t>161</a:t>
            </a:fld>
            <a:endParaRPr lang="id-ID" dirty="0"/>
          </a:p>
        </p:txBody>
      </p:sp>
    </p:spTree>
    <p:extLst>
      <p:ext uri="{BB962C8B-B14F-4D97-AF65-F5344CB8AC3E}">
        <p14:creationId xmlns:p14="http://schemas.microsoft.com/office/powerpoint/2010/main" val="402612190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79D849-8688-7743-BB20-24A2A17A9C88}"/>
              </a:ext>
            </a:extLst>
          </p:cNvPr>
          <p:cNvSpPr>
            <a:spLocks noGrp="1"/>
          </p:cNvSpPr>
          <p:nvPr>
            <p:ph type="title"/>
          </p:nvPr>
        </p:nvSpPr>
        <p:spPr/>
        <p:txBody>
          <a:bodyPr/>
          <a:lstStyle/>
          <a:p>
            <a:r>
              <a:rPr lang="en-US" altLang="he-IL" dirty="0"/>
              <a:t>Polymorphism</a:t>
            </a:r>
            <a:endParaRPr lang="en-US" dirty="0"/>
          </a:p>
        </p:txBody>
      </p:sp>
      <p:sp>
        <p:nvSpPr>
          <p:cNvPr id="3" name="Content Placeholder 2">
            <a:extLst>
              <a:ext uri="{FF2B5EF4-FFF2-40B4-BE49-F238E27FC236}">
                <a16:creationId xmlns:a16="http://schemas.microsoft.com/office/drawing/2014/main" xmlns="" id="{226F3E67-F1B4-1E47-8C0B-A16F641E90A9}"/>
              </a:ext>
            </a:extLst>
          </p:cNvPr>
          <p:cNvSpPr>
            <a:spLocks noGrp="1"/>
          </p:cNvSpPr>
          <p:nvPr>
            <p:ph idx="1"/>
          </p:nvPr>
        </p:nvSpPr>
        <p:spPr/>
        <p:txBody>
          <a:bodyPr/>
          <a:lstStyle/>
          <a:p>
            <a:r>
              <a:rPr lang="en-US" altLang="he-IL" dirty="0"/>
              <a:t>Inheritance creates an “is a” relation:</a:t>
            </a:r>
          </a:p>
          <a:p>
            <a:pPr>
              <a:buFontTx/>
              <a:buNone/>
            </a:pPr>
            <a:r>
              <a:rPr lang="en-US" altLang="he-IL" dirty="0"/>
              <a:t>For example, if B inherits from A, than we say that “B is also an A”.</a:t>
            </a:r>
          </a:p>
          <a:p>
            <a:pPr>
              <a:buFontTx/>
              <a:buNone/>
            </a:pPr>
            <a:r>
              <a:rPr lang="en-US" altLang="he-IL" dirty="0"/>
              <a:t>	Implications are:</a:t>
            </a:r>
          </a:p>
          <a:p>
            <a:pPr lvl="1"/>
            <a:r>
              <a:rPr lang="en-US" altLang="he-IL" dirty="0"/>
              <a:t>access rights (Java forbids reducing access rights) - derived class can receive all the messages that the base class can.</a:t>
            </a:r>
          </a:p>
          <a:p>
            <a:pPr lvl="1"/>
            <a:r>
              <a:rPr lang="en-US" altLang="he-IL" dirty="0"/>
              <a:t>behavior</a:t>
            </a:r>
          </a:p>
          <a:p>
            <a:pPr lvl="1"/>
            <a:r>
              <a:rPr lang="en-US" altLang="he-IL" dirty="0"/>
              <a:t>precondition and postcondition</a:t>
            </a:r>
            <a:endParaRPr lang="en-US" dirty="0"/>
          </a:p>
        </p:txBody>
      </p:sp>
      <p:sp>
        <p:nvSpPr>
          <p:cNvPr id="4" name="Slide Number Placeholder 3">
            <a:extLst>
              <a:ext uri="{FF2B5EF4-FFF2-40B4-BE49-F238E27FC236}">
                <a16:creationId xmlns:a16="http://schemas.microsoft.com/office/drawing/2014/main" xmlns="" id="{B4EA17FC-AD93-A74E-87FE-629D94E0B313}"/>
              </a:ext>
            </a:extLst>
          </p:cNvPr>
          <p:cNvSpPr>
            <a:spLocks noGrp="1"/>
          </p:cNvSpPr>
          <p:nvPr>
            <p:ph type="sldNum" sz="quarter" idx="12"/>
          </p:nvPr>
        </p:nvSpPr>
        <p:spPr>
          <a:xfrm>
            <a:off x="5679441" y="6406969"/>
            <a:ext cx="466178" cy="365125"/>
          </a:xfrm>
        </p:spPr>
        <p:txBody>
          <a:bodyPr/>
          <a:lstStyle/>
          <a:p>
            <a:fld id="{B547E0D5-C779-4B48-9D09-DC37D8A4644B}" type="slidenum">
              <a:rPr lang="id-ID" smtClean="0"/>
              <a:pPr/>
              <a:t>162</a:t>
            </a:fld>
            <a:endParaRPr lang="id-ID" dirty="0"/>
          </a:p>
        </p:txBody>
      </p:sp>
    </p:spTree>
    <p:extLst>
      <p:ext uri="{BB962C8B-B14F-4D97-AF65-F5344CB8AC3E}">
        <p14:creationId xmlns:p14="http://schemas.microsoft.com/office/powerpoint/2010/main" val="14859382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EB2BC-F9A5-4040-ADF3-214287B12B8B}"/>
              </a:ext>
            </a:extLst>
          </p:cNvPr>
          <p:cNvSpPr>
            <a:spLocks noGrp="1"/>
          </p:cNvSpPr>
          <p:nvPr>
            <p:ph type="title"/>
          </p:nvPr>
        </p:nvSpPr>
        <p:spPr/>
        <p:txBody>
          <a:bodyPr/>
          <a:lstStyle/>
          <a:p>
            <a:r>
              <a:rPr lang="en-US" altLang="he-IL" dirty="0"/>
              <a:t>Abstraction</a:t>
            </a:r>
            <a:endParaRPr lang="en-US" dirty="0"/>
          </a:p>
        </p:txBody>
      </p:sp>
      <p:sp>
        <p:nvSpPr>
          <p:cNvPr id="3" name="Content Placeholder 2">
            <a:extLst>
              <a:ext uri="{FF2B5EF4-FFF2-40B4-BE49-F238E27FC236}">
                <a16:creationId xmlns:a16="http://schemas.microsoft.com/office/drawing/2014/main" xmlns="" id="{6F142EA3-960A-2A42-80EB-A2A6D2CF352E}"/>
              </a:ext>
            </a:extLst>
          </p:cNvPr>
          <p:cNvSpPr>
            <a:spLocks noGrp="1"/>
          </p:cNvSpPr>
          <p:nvPr>
            <p:ph idx="1"/>
          </p:nvPr>
        </p:nvSpPr>
        <p:spPr/>
        <p:txBody>
          <a:bodyPr/>
          <a:lstStyle/>
          <a:p>
            <a:r>
              <a:rPr lang="en-IN" dirty="0"/>
              <a:t>Abstraction is a process of hiding the implementation details from the user. </a:t>
            </a:r>
            <a:r>
              <a:rPr lang="az-Cyrl-AZ" dirty="0"/>
              <a:t>О</a:t>
            </a:r>
            <a:r>
              <a:rPr lang="en-IN" dirty="0" err="1"/>
              <a:t>nly</a:t>
            </a:r>
            <a:r>
              <a:rPr lang="en-IN" dirty="0"/>
              <a:t> the functionality will be provided to the user. </a:t>
            </a:r>
          </a:p>
          <a:p>
            <a:r>
              <a:rPr lang="en-IN" dirty="0"/>
              <a:t>Abstraction is achieved using abstract classes and interfaces.</a:t>
            </a:r>
          </a:p>
        </p:txBody>
      </p:sp>
      <p:sp>
        <p:nvSpPr>
          <p:cNvPr id="4" name="Slide Number Placeholder 3">
            <a:extLst>
              <a:ext uri="{FF2B5EF4-FFF2-40B4-BE49-F238E27FC236}">
                <a16:creationId xmlns:a16="http://schemas.microsoft.com/office/drawing/2014/main" xmlns="" id="{57627395-F054-8149-A41C-22BD8F236354}"/>
              </a:ext>
            </a:extLst>
          </p:cNvPr>
          <p:cNvSpPr>
            <a:spLocks noGrp="1"/>
          </p:cNvSpPr>
          <p:nvPr>
            <p:ph type="sldNum" sz="quarter" idx="12"/>
          </p:nvPr>
        </p:nvSpPr>
        <p:spPr>
          <a:xfrm>
            <a:off x="5679440" y="6406969"/>
            <a:ext cx="455545" cy="365125"/>
          </a:xfrm>
        </p:spPr>
        <p:txBody>
          <a:bodyPr/>
          <a:lstStyle/>
          <a:p>
            <a:fld id="{B547E0D5-C779-4B48-9D09-DC37D8A4644B}" type="slidenum">
              <a:rPr lang="id-ID" smtClean="0"/>
              <a:pPr/>
              <a:t>163</a:t>
            </a:fld>
            <a:endParaRPr lang="id-ID" dirty="0"/>
          </a:p>
        </p:txBody>
      </p:sp>
      <p:sp>
        <p:nvSpPr>
          <p:cNvPr id="5" name="Text Box 4">
            <a:extLst>
              <a:ext uri="{FF2B5EF4-FFF2-40B4-BE49-F238E27FC236}">
                <a16:creationId xmlns:a16="http://schemas.microsoft.com/office/drawing/2014/main" xmlns="" id="{0E13EA26-DE5D-804D-9554-6275FDD7A91A}"/>
              </a:ext>
            </a:extLst>
          </p:cNvPr>
          <p:cNvSpPr txBox="1">
            <a:spLocks noChangeArrowheads="1"/>
          </p:cNvSpPr>
          <p:nvPr/>
        </p:nvSpPr>
        <p:spPr bwMode="auto">
          <a:xfrm>
            <a:off x="1752600" y="4267200"/>
            <a:ext cx="8763000" cy="14773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he-IL" dirty="0"/>
              <a:t>NOTE: </a:t>
            </a:r>
          </a:p>
          <a:p>
            <a:r>
              <a:rPr lang="en-US" altLang="he-IL" dirty="0"/>
              <a:t>An abstract class is </a:t>
            </a:r>
            <a:r>
              <a:rPr lang="en-US" altLang="he-IL" dirty="0">
                <a:solidFill>
                  <a:srgbClr val="FF3300"/>
                </a:solidFill>
              </a:rPr>
              <a:t>not</a:t>
            </a:r>
            <a:r>
              <a:rPr lang="en-US" altLang="he-IL" dirty="0"/>
              <a:t> required to have an abstract method in it. </a:t>
            </a:r>
          </a:p>
          <a:p>
            <a:r>
              <a:rPr lang="en-US" altLang="he-IL" dirty="0"/>
              <a:t>But any class that has an abstract method in it or that does </a:t>
            </a:r>
          </a:p>
          <a:p>
            <a:r>
              <a:rPr lang="en-US" altLang="he-IL" dirty="0"/>
              <a:t>not provide an implementation for any abstract methods declared </a:t>
            </a:r>
          </a:p>
          <a:p>
            <a:r>
              <a:rPr lang="en-US" altLang="he-IL" dirty="0"/>
              <a:t>in its </a:t>
            </a:r>
            <a:r>
              <a:rPr lang="en-US" altLang="he-IL" dirty="0" err="1"/>
              <a:t>superclasses</a:t>
            </a:r>
            <a:r>
              <a:rPr lang="en-US" altLang="he-IL" dirty="0"/>
              <a:t> </a:t>
            </a:r>
            <a:r>
              <a:rPr lang="en-US" altLang="he-IL" dirty="0">
                <a:solidFill>
                  <a:srgbClr val="FF3300"/>
                </a:solidFill>
              </a:rPr>
              <a:t>must </a:t>
            </a:r>
            <a:r>
              <a:rPr lang="en-US" altLang="he-IL" dirty="0"/>
              <a:t>be declared as an abstract class. </a:t>
            </a:r>
          </a:p>
        </p:txBody>
      </p:sp>
    </p:spTree>
    <p:extLst>
      <p:ext uri="{BB962C8B-B14F-4D97-AF65-F5344CB8AC3E}">
        <p14:creationId xmlns:p14="http://schemas.microsoft.com/office/powerpoint/2010/main" val="123388464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CAB858-BD68-F54B-93AB-8AA3D23007AB}"/>
              </a:ext>
            </a:extLst>
          </p:cNvPr>
          <p:cNvSpPr>
            <a:spLocks noGrp="1"/>
          </p:cNvSpPr>
          <p:nvPr>
            <p:ph type="title"/>
          </p:nvPr>
        </p:nvSpPr>
        <p:spPr/>
        <p:txBody>
          <a:bodyPr/>
          <a:lstStyle/>
          <a:p>
            <a:r>
              <a:rPr lang="en-US" altLang="he-IL" dirty="0"/>
              <a:t>Abstract - Example</a:t>
            </a:r>
            <a:endParaRPr lang="en-US" dirty="0"/>
          </a:p>
        </p:txBody>
      </p:sp>
      <p:sp>
        <p:nvSpPr>
          <p:cNvPr id="3" name="Content Placeholder 2">
            <a:extLst>
              <a:ext uri="{FF2B5EF4-FFF2-40B4-BE49-F238E27FC236}">
                <a16:creationId xmlns:a16="http://schemas.microsoft.com/office/drawing/2014/main" xmlns="" id="{9E16BA98-AC92-C24A-92A4-2413CC704655}"/>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xmlns="" id="{2D0F9EE7-87C8-AD40-BA33-C4304FF33D57}"/>
              </a:ext>
            </a:extLst>
          </p:cNvPr>
          <p:cNvSpPr>
            <a:spLocks noGrp="1"/>
          </p:cNvSpPr>
          <p:nvPr>
            <p:ph type="sldNum" sz="quarter" idx="12"/>
          </p:nvPr>
        </p:nvSpPr>
        <p:spPr>
          <a:xfrm>
            <a:off x="5679440" y="6406969"/>
            <a:ext cx="455545" cy="365125"/>
          </a:xfrm>
        </p:spPr>
        <p:txBody>
          <a:bodyPr/>
          <a:lstStyle/>
          <a:p>
            <a:fld id="{B547E0D5-C779-4B48-9D09-DC37D8A4644B}" type="slidenum">
              <a:rPr lang="id-ID" smtClean="0"/>
              <a:pPr/>
              <a:t>164</a:t>
            </a:fld>
            <a:endParaRPr lang="id-ID" dirty="0"/>
          </a:p>
        </p:txBody>
      </p:sp>
      <p:sp>
        <p:nvSpPr>
          <p:cNvPr id="5" name="Text Box 3">
            <a:extLst>
              <a:ext uri="{FF2B5EF4-FFF2-40B4-BE49-F238E27FC236}">
                <a16:creationId xmlns:a16="http://schemas.microsoft.com/office/drawing/2014/main" xmlns="" id="{36785B63-52E5-D447-9100-29D048582EF0}"/>
              </a:ext>
            </a:extLst>
          </p:cNvPr>
          <p:cNvSpPr txBox="1">
            <a:spLocks noChangeArrowheads="1"/>
          </p:cNvSpPr>
          <p:nvPr/>
        </p:nvSpPr>
        <p:spPr bwMode="auto">
          <a:xfrm>
            <a:off x="1981201" y="1219201"/>
            <a:ext cx="5476875" cy="31226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b="1" dirty="0">
                <a:latin typeface="Courier New" panose="02070309020205020404" pitchFamily="49" charset="0"/>
              </a:rPr>
              <a:t>package </a:t>
            </a:r>
            <a:r>
              <a:rPr lang="en-US" altLang="he-IL" b="1" dirty="0" err="1">
                <a:latin typeface="Courier New" panose="02070309020205020404" pitchFamily="49" charset="0"/>
              </a:rPr>
              <a:t>java.lang</a:t>
            </a:r>
            <a:r>
              <a:rPr lang="en-US" altLang="he-IL" b="1" dirty="0">
                <a:latin typeface="Courier New" panose="02070309020205020404" pitchFamily="49" charset="0"/>
              </a:rPr>
              <a:t>;</a:t>
            </a:r>
          </a:p>
          <a:p>
            <a:r>
              <a:rPr lang="en-US" altLang="he-IL" b="1" dirty="0">
                <a:latin typeface="Courier New" panose="02070309020205020404" pitchFamily="49" charset="0"/>
              </a:rPr>
              <a:t>public abstract class Shape {</a:t>
            </a:r>
          </a:p>
          <a:p>
            <a:r>
              <a:rPr lang="en-US" altLang="he-IL" b="1" dirty="0">
                <a:latin typeface="Courier New" panose="02070309020205020404" pitchFamily="49" charset="0"/>
              </a:rPr>
              <a:t>	public abstract void draw(); </a:t>
            </a:r>
          </a:p>
          <a:p>
            <a:r>
              <a:rPr lang="en-US" altLang="he-IL" b="1" dirty="0">
                <a:latin typeface="Courier New" panose="02070309020205020404" pitchFamily="49" charset="0"/>
              </a:rPr>
              <a:t>	public void move(</a:t>
            </a:r>
            <a:r>
              <a:rPr lang="en-US" altLang="he-IL" b="1" dirty="0" err="1">
                <a:latin typeface="Courier New" panose="02070309020205020404" pitchFamily="49" charset="0"/>
              </a:rPr>
              <a:t>int</a:t>
            </a:r>
            <a:r>
              <a:rPr lang="en-US" altLang="he-IL" b="1" dirty="0">
                <a:latin typeface="Courier New" panose="02070309020205020404" pitchFamily="49" charset="0"/>
              </a:rPr>
              <a:t> x, </a:t>
            </a:r>
            <a:r>
              <a:rPr lang="en-US" altLang="he-IL" b="1" dirty="0" err="1">
                <a:latin typeface="Courier New" panose="02070309020205020404" pitchFamily="49" charset="0"/>
              </a:rPr>
              <a:t>int</a:t>
            </a:r>
            <a:r>
              <a:rPr lang="en-US" altLang="he-IL" b="1" dirty="0">
                <a:latin typeface="Courier New" panose="02070309020205020404" pitchFamily="49" charset="0"/>
              </a:rPr>
              <a:t> y) {</a:t>
            </a:r>
          </a:p>
          <a:p>
            <a:r>
              <a:rPr lang="en-US" altLang="he-IL" b="1" dirty="0">
                <a:latin typeface="Courier New" panose="02070309020205020404" pitchFamily="49" charset="0"/>
              </a:rPr>
              <a:t>	  </a:t>
            </a:r>
            <a:r>
              <a:rPr lang="en-US" altLang="he-IL" b="1" dirty="0" err="1">
                <a:latin typeface="Courier New" panose="02070309020205020404" pitchFamily="49" charset="0"/>
              </a:rPr>
              <a:t>setColor</a:t>
            </a:r>
            <a:r>
              <a:rPr lang="en-US" altLang="he-IL" b="1" dirty="0">
                <a:latin typeface="Courier New" panose="02070309020205020404" pitchFamily="49" charset="0"/>
              </a:rPr>
              <a:t>(</a:t>
            </a:r>
            <a:r>
              <a:rPr lang="en-US" altLang="he-IL" b="1" dirty="0" err="1">
                <a:latin typeface="Courier New" panose="02070309020205020404" pitchFamily="49" charset="0"/>
              </a:rPr>
              <a:t>BackGroundColor</a:t>
            </a:r>
            <a:r>
              <a:rPr lang="en-US" altLang="he-IL" b="1" dirty="0">
                <a:latin typeface="Courier New" panose="02070309020205020404" pitchFamily="49" charset="0"/>
              </a:rPr>
              <a:t>);</a:t>
            </a:r>
          </a:p>
          <a:p>
            <a:r>
              <a:rPr lang="en-US" altLang="he-IL" b="1" dirty="0">
                <a:latin typeface="Courier New" panose="02070309020205020404" pitchFamily="49" charset="0"/>
              </a:rPr>
              <a:t>         draw();</a:t>
            </a:r>
          </a:p>
          <a:p>
            <a:r>
              <a:rPr lang="en-US" altLang="he-IL" b="1" dirty="0">
                <a:latin typeface="Courier New" panose="02070309020205020404" pitchFamily="49" charset="0"/>
              </a:rPr>
              <a:t>         </a:t>
            </a:r>
            <a:r>
              <a:rPr lang="en-US" altLang="he-IL" b="1" dirty="0" err="1">
                <a:latin typeface="Courier New" panose="02070309020205020404" pitchFamily="49" charset="0"/>
              </a:rPr>
              <a:t>setCenter</a:t>
            </a:r>
            <a:r>
              <a:rPr lang="en-US" altLang="he-IL" b="1" dirty="0">
                <a:latin typeface="Courier New" panose="02070309020205020404" pitchFamily="49" charset="0"/>
              </a:rPr>
              <a:t>(</a:t>
            </a:r>
            <a:r>
              <a:rPr lang="en-US" altLang="he-IL" b="1" dirty="0" err="1">
                <a:latin typeface="Courier New" panose="02070309020205020404" pitchFamily="49" charset="0"/>
              </a:rPr>
              <a:t>x,y</a:t>
            </a:r>
            <a:r>
              <a:rPr lang="en-US" altLang="he-IL" b="1" dirty="0">
                <a:latin typeface="Courier New" panose="02070309020205020404" pitchFamily="49" charset="0"/>
              </a:rPr>
              <a:t>);</a:t>
            </a:r>
          </a:p>
          <a:p>
            <a:r>
              <a:rPr lang="en-US" altLang="he-IL" b="1" dirty="0">
                <a:latin typeface="Courier New" panose="02070309020205020404" pitchFamily="49" charset="0"/>
              </a:rPr>
              <a:t>	  </a:t>
            </a:r>
            <a:r>
              <a:rPr lang="en-US" altLang="he-IL" b="1" dirty="0" err="1">
                <a:latin typeface="Courier New" panose="02070309020205020404" pitchFamily="49" charset="0"/>
              </a:rPr>
              <a:t>setColor</a:t>
            </a:r>
            <a:r>
              <a:rPr lang="en-US" altLang="he-IL" b="1" dirty="0">
                <a:latin typeface="Courier New" panose="02070309020205020404" pitchFamily="49" charset="0"/>
              </a:rPr>
              <a:t>(</a:t>
            </a:r>
            <a:r>
              <a:rPr lang="en-US" altLang="he-IL" b="1" dirty="0" err="1">
                <a:latin typeface="Courier New" panose="02070309020205020404" pitchFamily="49" charset="0"/>
              </a:rPr>
              <a:t>ForeGroundColor</a:t>
            </a:r>
            <a:r>
              <a:rPr lang="en-US" altLang="he-IL" b="1" dirty="0">
                <a:latin typeface="Courier New" panose="02070309020205020404" pitchFamily="49" charset="0"/>
              </a:rPr>
              <a:t>);</a:t>
            </a:r>
          </a:p>
          <a:p>
            <a:r>
              <a:rPr lang="en-US" altLang="he-IL" b="1" dirty="0">
                <a:latin typeface="Courier New" panose="02070309020205020404" pitchFamily="49" charset="0"/>
              </a:rPr>
              <a:t>         draw();</a:t>
            </a:r>
          </a:p>
          <a:p>
            <a:r>
              <a:rPr lang="en-US" altLang="he-IL" b="1" dirty="0">
                <a:latin typeface="Courier New" panose="02070309020205020404" pitchFamily="49" charset="0"/>
              </a:rPr>
              <a:t>       }</a:t>
            </a:r>
          </a:p>
          <a:p>
            <a:r>
              <a:rPr lang="en-US" altLang="he-IL" b="1" dirty="0">
                <a:latin typeface="Courier New" panose="02070309020205020404" pitchFamily="49" charset="0"/>
              </a:rPr>
              <a:t>}</a:t>
            </a:r>
          </a:p>
        </p:txBody>
      </p:sp>
      <p:sp>
        <p:nvSpPr>
          <p:cNvPr id="6" name="Text Box 4">
            <a:extLst>
              <a:ext uri="{FF2B5EF4-FFF2-40B4-BE49-F238E27FC236}">
                <a16:creationId xmlns:a16="http://schemas.microsoft.com/office/drawing/2014/main" xmlns="" id="{B6658CC8-A257-5A4C-81C8-7C2FFEF05E90}"/>
              </a:ext>
            </a:extLst>
          </p:cNvPr>
          <p:cNvSpPr txBox="1">
            <a:spLocks noChangeArrowheads="1"/>
          </p:cNvSpPr>
          <p:nvPr/>
        </p:nvSpPr>
        <p:spPr bwMode="auto">
          <a:xfrm>
            <a:off x="1905000" y="4648201"/>
            <a:ext cx="8153400" cy="1749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he-IL" b="1">
                <a:latin typeface="Courier New" panose="02070309020205020404" pitchFamily="49" charset="0"/>
              </a:rPr>
              <a:t>package java.lang;</a:t>
            </a:r>
          </a:p>
          <a:p>
            <a:r>
              <a:rPr lang="en-US" altLang="he-IL" b="1">
                <a:latin typeface="Courier New" panose="02070309020205020404" pitchFamily="49" charset="0"/>
              </a:rPr>
              <a:t>public class Circle extends Shape {</a:t>
            </a:r>
          </a:p>
          <a:p>
            <a:r>
              <a:rPr lang="en-US" altLang="he-IL" b="1">
                <a:latin typeface="Courier New" panose="02070309020205020404" pitchFamily="49" charset="0"/>
              </a:rPr>
              <a:t>	public void draw() {</a:t>
            </a:r>
          </a:p>
          <a:p>
            <a:r>
              <a:rPr lang="en-US" altLang="he-IL" b="1">
                <a:latin typeface="Courier New" panose="02070309020205020404" pitchFamily="49" charset="0"/>
              </a:rPr>
              <a:t>        // draw the circle ...</a:t>
            </a:r>
          </a:p>
          <a:p>
            <a:r>
              <a:rPr lang="en-US" altLang="he-IL" b="1">
                <a:latin typeface="Courier New" panose="02070309020205020404" pitchFamily="49" charset="0"/>
              </a:rPr>
              <a:t>      }</a:t>
            </a:r>
          </a:p>
          <a:p>
            <a:r>
              <a:rPr lang="en-US" altLang="he-IL" b="1">
                <a:latin typeface="Courier New" panose="02070309020205020404" pitchFamily="49" charset="0"/>
              </a:rPr>
              <a:t>}</a:t>
            </a:r>
          </a:p>
        </p:txBody>
      </p:sp>
    </p:spTree>
    <p:extLst>
      <p:ext uri="{BB962C8B-B14F-4D97-AF65-F5344CB8AC3E}">
        <p14:creationId xmlns:p14="http://schemas.microsoft.com/office/powerpoint/2010/main" val="157567150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266F04-80DA-2F4E-8F90-9FBCCED03DD6}"/>
              </a:ext>
            </a:extLst>
          </p:cNvPr>
          <p:cNvSpPr>
            <a:spLocks noGrp="1"/>
          </p:cNvSpPr>
          <p:nvPr>
            <p:ph type="title"/>
          </p:nvPr>
        </p:nvSpPr>
        <p:spPr/>
        <p:txBody>
          <a:bodyPr/>
          <a:lstStyle/>
          <a:p>
            <a:r>
              <a:rPr lang="en-IN" b="1" dirty="0"/>
              <a:t>Abstract classes and Abstract methods</a:t>
            </a:r>
            <a:endParaRPr lang="en-US" dirty="0"/>
          </a:p>
        </p:txBody>
      </p:sp>
      <p:sp>
        <p:nvSpPr>
          <p:cNvPr id="3" name="Content Placeholder 2">
            <a:extLst>
              <a:ext uri="{FF2B5EF4-FFF2-40B4-BE49-F238E27FC236}">
                <a16:creationId xmlns:a16="http://schemas.microsoft.com/office/drawing/2014/main" xmlns="" id="{DE3811C7-4354-8D49-AE24-F34F45718ECF}"/>
              </a:ext>
            </a:extLst>
          </p:cNvPr>
          <p:cNvSpPr>
            <a:spLocks noGrp="1"/>
          </p:cNvSpPr>
          <p:nvPr>
            <p:ph idx="1"/>
          </p:nvPr>
        </p:nvSpPr>
        <p:spPr/>
        <p:txBody>
          <a:bodyPr>
            <a:normAutofit fontScale="92500" lnSpcReduction="10000"/>
          </a:bodyPr>
          <a:lstStyle/>
          <a:p>
            <a:r>
              <a:rPr lang="en-IN" dirty="0"/>
              <a:t>An abstract class is a class that is declared with abstract keyword.</a:t>
            </a:r>
          </a:p>
          <a:p>
            <a:r>
              <a:rPr lang="en-IN" dirty="0"/>
              <a:t>An abstract method is a method that is declared without an implementation.</a:t>
            </a:r>
          </a:p>
          <a:p>
            <a:r>
              <a:rPr lang="en-IN" dirty="0"/>
              <a:t>An abstract class may or may not have all abstract methods. Some of them can be concrete methods</a:t>
            </a:r>
          </a:p>
          <a:p>
            <a:r>
              <a:rPr lang="en-IN" dirty="0"/>
              <a:t>A method defined abstract must always be redefined in the </a:t>
            </a:r>
            <a:r>
              <a:rPr lang="en-IN" dirty="0" err="1"/>
              <a:t>subclass,thus</a:t>
            </a:r>
            <a:r>
              <a:rPr lang="en-IN" dirty="0"/>
              <a:t> making overriding compulsory OR either make subclass itself abstract.</a:t>
            </a:r>
          </a:p>
          <a:p>
            <a:r>
              <a:rPr lang="en-IN" dirty="0"/>
              <a:t>Any class that contains one or more abstract methods must also be declared with abstract keyword.</a:t>
            </a:r>
          </a:p>
          <a:p>
            <a:r>
              <a:rPr lang="en-IN" dirty="0"/>
              <a:t>There can be no object of an abstract </a:t>
            </a:r>
            <a:r>
              <a:rPr lang="en-IN" dirty="0" err="1"/>
              <a:t>class.That</a:t>
            </a:r>
            <a:r>
              <a:rPr lang="en-IN" dirty="0"/>
              <a:t> is, an abstract class can not be directly instantiated with the new operator.</a:t>
            </a:r>
          </a:p>
          <a:p>
            <a:r>
              <a:rPr lang="en-IN" dirty="0"/>
              <a:t>An abstract class can have parametrized constructors and default constructor is always present in an abstract class.</a:t>
            </a:r>
          </a:p>
          <a:p>
            <a:endParaRPr lang="en-US" dirty="0"/>
          </a:p>
        </p:txBody>
      </p:sp>
      <p:sp>
        <p:nvSpPr>
          <p:cNvPr id="4" name="Slide Number Placeholder 3">
            <a:extLst>
              <a:ext uri="{FF2B5EF4-FFF2-40B4-BE49-F238E27FC236}">
                <a16:creationId xmlns:a16="http://schemas.microsoft.com/office/drawing/2014/main" xmlns="" id="{B2FDC093-6520-EB4E-9066-96EEEFA08AB7}"/>
              </a:ext>
            </a:extLst>
          </p:cNvPr>
          <p:cNvSpPr>
            <a:spLocks noGrp="1"/>
          </p:cNvSpPr>
          <p:nvPr>
            <p:ph type="sldNum" sz="quarter" idx="12"/>
          </p:nvPr>
        </p:nvSpPr>
        <p:spPr>
          <a:xfrm>
            <a:off x="5679440" y="6406969"/>
            <a:ext cx="423647" cy="365125"/>
          </a:xfrm>
        </p:spPr>
        <p:txBody>
          <a:bodyPr/>
          <a:lstStyle/>
          <a:p>
            <a:fld id="{B547E0D5-C779-4B48-9D09-DC37D8A4644B}" type="slidenum">
              <a:rPr lang="id-ID" smtClean="0"/>
              <a:pPr/>
              <a:t>165</a:t>
            </a:fld>
            <a:endParaRPr lang="id-ID" dirty="0"/>
          </a:p>
        </p:txBody>
      </p:sp>
    </p:spTree>
    <p:extLst>
      <p:ext uri="{BB962C8B-B14F-4D97-AF65-F5344CB8AC3E}">
        <p14:creationId xmlns:p14="http://schemas.microsoft.com/office/powerpoint/2010/main" val="386982283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1A7573-4934-1E46-AA5B-1EF6E02466F3}"/>
              </a:ext>
            </a:extLst>
          </p:cNvPr>
          <p:cNvSpPr>
            <a:spLocks noGrp="1"/>
          </p:cNvSpPr>
          <p:nvPr>
            <p:ph type="title"/>
          </p:nvPr>
        </p:nvSpPr>
        <p:spPr/>
        <p:txBody>
          <a:bodyPr/>
          <a:lstStyle/>
          <a:p>
            <a:r>
              <a:rPr lang="en-IN" b="1" dirty="0"/>
              <a:t>Use of abstract class and methods</a:t>
            </a:r>
            <a:endParaRPr lang="en-US" dirty="0"/>
          </a:p>
        </p:txBody>
      </p:sp>
      <p:sp>
        <p:nvSpPr>
          <p:cNvPr id="3" name="Content Placeholder 2">
            <a:extLst>
              <a:ext uri="{FF2B5EF4-FFF2-40B4-BE49-F238E27FC236}">
                <a16:creationId xmlns:a16="http://schemas.microsoft.com/office/drawing/2014/main" xmlns="" id="{C7A2C031-76D5-B94A-A084-A2A8A7A04DFE}"/>
              </a:ext>
            </a:extLst>
          </p:cNvPr>
          <p:cNvSpPr>
            <a:spLocks noGrp="1"/>
          </p:cNvSpPr>
          <p:nvPr>
            <p:ph idx="1"/>
          </p:nvPr>
        </p:nvSpPr>
        <p:spPr/>
        <p:txBody>
          <a:bodyPr/>
          <a:lstStyle/>
          <a:p>
            <a:r>
              <a:rPr lang="en-IN" dirty="0"/>
              <a:t>When we want to  define a superclass that declares the structure of a given abstraction without providing a complete implementation of every method. (i.e., sometimes we will want to create a superclass that only defines a generalization form that will be shared by all of its subclasses, leaving it to each subclass to fill in the details)</a:t>
            </a:r>
          </a:p>
          <a:p>
            <a:endParaRPr lang="en-US" dirty="0"/>
          </a:p>
        </p:txBody>
      </p:sp>
      <p:sp>
        <p:nvSpPr>
          <p:cNvPr id="4" name="Slide Number Placeholder 3">
            <a:extLst>
              <a:ext uri="{FF2B5EF4-FFF2-40B4-BE49-F238E27FC236}">
                <a16:creationId xmlns:a16="http://schemas.microsoft.com/office/drawing/2014/main" xmlns="" id="{DA3D2CFA-696E-8B49-8E4F-730E66DE19C3}"/>
              </a:ext>
            </a:extLst>
          </p:cNvPr>
          <p:cNvSpPr>
            <a:spLocks noGrp="1"/>
          </p:cNvSpPr>
          <p:nvPr>
            <p:ph type="sldNum" sz="quarter" idx="12"/>
          </p:nvPr>
        </p:nvSpPr>
        <p:spPr>
          <a:xfrm>
            <a:off x="5679440" y="6406969"/>
            <a:ext cx="423647" cy="365125"/>
          </a:xfrm>
        </p:spPr>
        <p:txBody>
          <a:bodyPr/>
          <a:lstStyle/>
          <a:p>
            <a:fld id="{B547E0D5-C779-4B48-9D09-DC37D8A4644B}" type="slidenum">
              <a:rPr lang="id-ID" smtClean="0"/>
              <a:pPr/>
              <a:t>166</a:t>
            </a:fld>
            <a:endParaRPr lang="id-ID" dirty="0"/>
          </a:p>
        </p:txBody>
      </p:sp>
    </p:spTree>
    <p:extLst>
      <p:ext uri="{BB962C8B-B14F-4D97-AF65-F5344CB8AC3E}">
        <p14:creationId xmlns:p14="http://schemas.microsoft.com/office/powerpoint/2010/main" val="273204678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0CCB2B-38FC-BF41-B887-472FAECCFAB2}"/>
              </a:ext>
            </a:extLst>
          </p:cNvPr>
          <p:cNvSpPr>
            <a:spLocks noGrp="1"/>
          </p:cNvSpPr>
          <p:nvPr>
            <p:ph type="title"/>
          </p:nvPr>
        </p:nvSpPr>
        <p:spPr/>
        <p:txBody>
          <a:bodyPr/>
          <a:lstStyle/>
          <a:p>
            <a:r>
              <a:rPr lang="en-US" altLang="he-IL" dirty="0"/>
              <a:t>Interface</a:t>
            </a:r>
            <a:endParaRPr lang="en-US" dirty="0"/>
          </a:p>
        </p:txBody>
      </p:sp>
      <p:sp>
        <p:nvSpPr>
          <p:cNvPr id="3" name="Content Placeholder 2">
            <a:extLst>
              <a:ext uri="{FF2B5EF4-FFF2-40B4-BE49-F238E27FC236}">
                <a16:creationId xmlns:a16="http://schemas.microsoft.com/office/drawing/2014/main" xmlns="" id="{5A7BB538-7E2B-284D-9120-28EF52F03DDB}"/>
              </a:ext>
            </a:extLst>
          </p:cNvPr>
          <p:cNvSpPr>
            <a:spLocks noGrp="1"/>
          </p:cNvSpPr>
          <p:nvPr>
            <p:ph idx="1"/>
          </p:nvPr>
        </p:nvSpPr>
        <p:spPr/>
        <p:txBody>
          <a:bodyPr/>
          <a:lstStyle/>
          <a:p>
            <a:pPr>
              <a:spcBef>
                <a:spcPts val="500"/>
              </a:spcBef>
              <a:spcAft>
                <a:spcPts val="500"/>
              </a:spcAft>
              <a:buNone/>
            </a:pPr>
            <a:r>
              <a:rPr lang="en-US" altLang="he-IL" dirty="0">
                <a:solidFill>
                  <a:schemeClr val="accent2"/>
                </a:solidFill>
              </a:rPr>
              <a:t>Interfaces are useful for the following:</a:t>
            </a:r>
            <a:r>
              <a:rPr lang="en-US" altLang="he-IL" dirty="0"/>
              <a:t> </a:t>
            </a:r>
          </a:p>
          <a:p>
            <a:pPr>
              <a:spcBef>
                <a:spcPts val="500"/>
              </a:spcBef>
              <a:spcAft>
                <a:spcPts val="500"/>
              </a:spcAft>
              <a:buFont typeface="Symbol" pitchFamily="2" charset="2"/>
              <a:buChar char="·"/>
            </a:pPr>
            <a:r>
              <a:rPr lang="en-US" altLang="he-IL" dirty="0"/>
              <a:t>Capturing similarities among unrelated classes without artificially forcing a class relationship. </a:t>
            </a:r>
          </a:p>
          <a:p>
            <a:pPr>
              <a:spcBef>
                <a:spcPts val="500"/>
              </a:spcBef>
              <a:spcAft>
                <a:spcPts val="500"/>
              </a:spcAft>
              <a:buFont typeface="Symbol" pitchFamily="2" charset="2"/>
              <a:buChar char="·"/>
            </a:pPr>
            <a:r>
              <a:rPr lang="en-US" altLang="he-IL" dirty="0"/>
              <a:t>Declaring methods that one or more classes are expected to implement. </a:t>
            </a:r>
          </a:p>
          <a:p>
            <a:pPr>
              <a:spcBef>
                <a:spcPts val="500"/>
              </a:spcBef>
              <a:spcAft>
                <a:spcPts val="500"/>
              </a:spcAft>
              <a:buFont typeface="Symbol" pitchFamily="2" charset="2"/>
              <a:buChar char="·"/>
            </a:pPr>
            <a:r>
              <a:rPr lang="en-US" altLang="he-IL" dirty="0"/>
              <a:t>Revealing an object's programming interface without revealing its class.</a:t>
            </a:r>
            <a:endParaRPr lang="en-US" dirty="0"/>
          </a:p>
        </p:txBody>
      </p:sp>
      <p:sp>
        <p:nvSpPr>
          <p:cNvPr id="4" name="Slide Number Placeholder 3">
            <a:extLst>
              <a:ext uri="{FF2B5EF4-FFF2-40B4-BE49-F238E27FC236}">
                <a16:creationId xmlns:a16="http://schemas.microsoft.com/office/drawing/2014/main" xmlns="" id="{6C45CD6C-4465-3448-877E-88B17CAB6E0A}"/>
              </a:ext>
            </a:extLst>
          </p:cNvPr>
          <p:cNvSpPr>
            <a:spLocks noGrp="1"/>
          </p:cNvSpPr>
          <p:nvPr>
            <p:ph type="sldNum" sz="quarter" idx="12"/>
          </p:nvPr>
        </p:nvSpPr>
        <p:spPr>
          <a:xfrm>
            <a:off x="5679441" y="6406969"/>
            <a:ext cx="434280" cy="365125"/>
          </a:xfrm>
        </p:spPr>
        <p:txBody>
          <a:bodyPr/>
          <a:lstStyle/>
          <a:p>
            <a:fld id="{B547E0D5-C779-4B48-9D09-DC37D8A4644B}" type="slidenum">
              <a:rPr lang="id-ID" smtClean="0"/>
              <a:pPr/>
              <a:t>167</a:t>
            </a:fld>
            <a:endParaRPr lang="id-ID" dirty="0"/>
          </a:p>
        </p:txBody>
      </p:sp>
    </p:spTree>
    <p:extLst>
      <p:ext uri="{BB962C8B-B14F-4D97-AF65-F5344CB8AC3E}">
        <p14:creationId xmlns:p14="http://schemas.microsoft.com/office/powerpoint/2010/main" val="52628807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ACB858-F084-8B43-A965-3FC47EEB70D2}"/>
              </a:ext>
            </a:extLst>
          </p:cNvPr>
          <p:cNvSpPr>
            <a:spLocks noGrp="1"/>
          </p:cNvSpPr>
          <p:nvPr>
            <p:ph type="title"/>
          </p:nvPr>
        </p:nvSpPr>
        <p:spPr/>
        <p:txBody>
          <a:bodyPr/>
          <a:lstStyle/>
          <a:p>
            <a:r>
              <a:rPr lang="en-US" altLang="he-IL" dirty="0"/>
              <a:t>Interface</a:t>
            </a:r>
            <a:endParaRPr lang="en-US" dirty="0"/>
          </a:p>
        </p:txBody>
      </p:sp>
      <p:sp>
        <p:nvSpPr>
          <p:cNvPr id="3" name="Content Placeholder 2">
            <a:extLst>
              <a:ext uri="{FF2B5EF4-FFF2-40B4-BE49-F238E27FC236}">
                <a16:creationId xmlns:a16="http://schemas.microsoft.com/office/drawing/2014/main" xmlns="" id="{DC9FA673-F0E1-D14F-A994-4D1BD013CB4F}"/>
              </a:ext>
            </a:extLst>
          </p:cNvPr>
          <p:cNvSpPr>
            <a:spLocks noGrp="1"/>
          </p:cNvSpPr>
          <p:nvPr>
            <p:ph idx="1"/>
          </p:nvPr>
        </p:nvSpPr>
        <p:spPr/>
        <p:txBody>
          <a:bodyPr>
            <a:normAutofit fontScale="92500" lnSpcReduction="20000"/>
          </a:bodyPr>
          <a:lstStyle/>
          <a:p>
            <a:r>
              <a:rPr lang="en-US" altLang="he-IL" dirty="0"/>
              <a:t>abstract “class”</a:t>
            </a:r>
          </a:p>
          <a:p>
            <a:r>
              <a:rPr lang="en-US" altLang="he-IL" dirty="0"/>
              <a:t>Helps defining a “usage contract” between classes</a:t>
            </a:r>
          </a:p>
          <a:p>
            <a:r>
              <a:rPr lang="en-US" altLang="he-IL" dirty="0"/>
              <a:t>All methods are public</a:t>
            </a:r>
          </a:p>
          <a:p>
            <a:r>
              <a:rPr lang="en-US" altLang="he-IL" dirty="0"/>
              <a:t>Java’s compensation for removing the multiple inheritance. You can “inherit” as many interfaces as you want.</a:t>
            </a:r>
          </a:p>
          <a:p>
            <a:r>
              <a:rPr lang="en-IN" dirty="0"/>
              <a:t>Interfaces specify what a class must do and not how. It is the blueprint of the class.</a:t>
            </a:r>
          </a:p>
          <a:p>
            <a:r>
              <a:rPr lang="en-IN" dirty="0"/>
              <a:t>Interface do not have implementation of any method.</a:t>
            </a:r>
          </a:p>
          <a:p>
            <a:r>
              <a:rPr lang="en-IN" dirty="0"/>
              <a:t>To declare an interface, use interface keyword.</a:t>
            </a:r>
          </a:p>
          <a:p>
            <a:r>
              <a:rPr lang="en-IN" dirty="0"/>
              <a:t> It is used to provide total abstraction. That means all the methods in interface are declared with empty body and are public and all fields are public, static and final by default.</a:t>
            </a:r>
          </a:p>
          <a:p>
            <a:r>
              <a:rPr lang="en-IN" dirty="0"/>
              <a:t> A class that implement interface must implement all the methods declared in the interface. To implement interface use implements keyword.</a:t>
            </a:r>
          </a:p>
          <a:p>
            <a:endParaRPr lang="en-US" dirty="0"/>
          </a:p>
        </p:txBody>
      </p:sp>
      <p:sp>
        <p:nvSpPr>
          <p:cNvPr id="4" name="Slide Number Placeholder 3">
            <a:extLst>
              <a:ext uri="{FF2B5EF4-FFF2-40B4-BE49-F238E27FC236}">
                <a16:creationId xmlns:a16="http://schemas.microsoft.com/office/drawing/2014/main" xmlns="" id="{47637DF3-1BC8-7248-ADB3-C705AA234262}"/>
              </a:ext>
            </a:extLst>
          </p:cNvPr>
          <p:cNvSpPr>
            <a:spLocks noGrp="1"/>
          </p:cNvSpPr>
          <p:nvPr>
            <p:ph type="sldNum" sz="quarter" idx="12"/>
          </p:nvPr>
        </p:nvSpPr>
        <p:spPr>
          <a:xfrm>
            <a:off x="5679441" y="6406969"/>
            <a:ext cx="444912" cy="365125"/>
          </a:xfrm>
        </p:spPr>
        <p:txBody>
          <a:bodyPr/>
          <a:lstStyle/>
          <a:p>
            <a:fld id="{B547E0D5-C779-4B48-9D09-DC37D8A4644B}" type="slidenum">
              <a:rPr lang="id-ID" smtClean="0"/>
              <a:pPr/>
              <a:t>168</a:t>
            </a:fld>
            <a:endParaRPr lang="id-ID" dirty="0"/>
          </a:p>
        </p:txBody>
      </p:sp>
    </p:spTree>
    <p:extLst>
      <p:ext uri="{BB962C8B-B14F-4D97-AF65-F5344CB8AC3E}">
        <p14:creationId xmlns:p14="http://schemas.microsoft.com/office/powerpoint/2010/main" val="321891813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07A950-37FE-C948-ADE0-EB8A2AAA81EF}"/>
              </a:ext>
            </a:extLst>
          </p:cNvPr>
          <p:cNvSpPr>
            <a:spLocks noGrp="1"/>
          </p:cNvSpPr>
          <p:nvPr>
            <p:ph type="title"/>
          </p:nvPr>
        </p:nvSpPr>
        <p:spPr/>
        <p:txBody>
          <a:bodyPr/>
          <a:lstStyle/>
          <a:p>
            <a:r>
              <a:rPr lang="en-US" dirty="0"/>
              <a:t>Interface - syntax</a:t>
            </a:r>
          </a:p>
        </p:txBody>
      </p:sp>
      <p:sp>
        <p:nvSpPr>
          <p:cNvPr id="3" name="Content Placeholder 2">
            <a:extLst>
              <a:ext uri="{FF2B5EF4-FFF2-40B4-BE49-F238E27FC236}">
                <a16:creationId xmlns:a16="http://schemas.microsoft.com/office/drawing/2014/main" xmlns="" id="{9713D89F-F1CE-EC41-9C99-BEE0D8535BE4}"/>
              </a:ext>
            </a:extLst>
          </p:cNvPr>
          <p:cNvSpPr>
            <a:spLocks noGrp="1"/>
          </p:cNvSpPr>
          <p:nvPr>
            <p:ph idx="1"/>
          </p:nvPr>
        </p:nvSpPr>
        <p:spPr/>
        <p:txBody>
          <a:bodyPr/>
          <a:lstStyle/>
          <a:p>
            <a:pPr marL="0" indent="0">
              <a:buNone/>
            </a:pPr>
            <a:r>
              <a:rPr lang="en-IN" dirty="0"/>
              <a:t>interface &lt;</a:t>
            </a:r>
            <a:r>
              <a:rPr lang="en-IN" dirty="0" err="1"/>
              <a:t>interface_name</a:t>
            </a:r>
            <a:r>
              <a:rPr lang="en-IN" dirty="0"/>
              <a:t>&gt; {   </a:t>
            </a:r>
          </a:p>
          <a:p>
            <a:pPr marL="0" indent="0">
              <a:buNone/>
            </a:pPr>
            <a:r>
              <a:rPr lang="en-IN" dirty="0"/>
              <a:t>	// declare constant fields</a:t>
            </a:r>
          </a:p>
          <a:p>
            <a:pPr marL="0" indent="0">
              <a:buNone/>
            </a:pPr>
            <a:r>
              <a:rPr lang="en-IN" dirty="0"/>
              <a:t>	// declare methods that abstract </a:t>
            </a:r>
          </a:p>
          <a:p>
            <a:pPr marL="0" indent="0">
              <a:buNone/>
            </a:pPr>
            <a:r>
              <a:rPr lang="en-IN" dirty="0"/>
              <a:t>	// by default.</a:t>
            </a:r>
          </a:p>
          <a:p>
            <a:pPr marL="0" indent="0">
              <a:buNone/>
            </a:pPr>
            <a:r>
              <a:rPr lang="en-IN" dirty="0"/>
              <a:t>}</a:t>
            </a:r>
          </a:p>
          <a:p>
            <a:pPr marL="0" indent="0">
              <a:buNone/>
            </a:pPr>
            <a:endParaRPr lang="en-US" dirty="0"/>
          </a:p>
        </p:txBody>
      </p:sp>
      <p:sp>
        <p:nvSpPr>
          <p:cNvPr id="4" name="Slide Number Placeholder 3">
            <a:extLst>
              <a:ext uri="{FF2B5EF4-FFF2-40B4-BE49-F238E27FC236}">
                <a16:creationId xmlns:a16="http://schemas.microsoft.com/office/drawing/2014/main" xmlns="" id="{76C9DCD4-A0FE-0F4C-B68C-6DEF92B49164}"/>
              </a:ext>
            </a:extLst>
          </p:cNvPr>
          <p:cNvSpPr>
            <a:spLocks noGrp="1"/>
          </p:cNvSpPr>
          <p:nvPr>
            <p:ph type="sldNum" sz="quarter" idx="12"/>
          </p:nvPr>
        </p:nvSpPr>
        <p:spPr>
          <a:xfrm>
            <a:off x="5679441" y="6406969"/>
            <a:ext cx="444912" cy="365125"/>
          </a:xfrm>
        </p:spPr>
        <p:txBody>
          <a:bodyPr/>
          <a:lstStyle/>
          <a:p>
            <a:fld id="{B547E0D5-C779-4B48-9D09-DC37D8A4644B}" type="slidenum">
              <a:rPr lang="id-ID" smtClean="0"/>
              <a:pPr/>
              <a:t>169</a:t>
            </a:fld>
            <a:endParaRPr lang="id-ID" dirty="0"/>
          </a:p>
        </p:txBody>
      </p:sp>
    </p:spTree>
    <p:extLst>
      <p:ext uri="{BB962C8B-B14F-4D97-AF65-F5344CB8AC3E}">
        <p14:creationId xmlns:p14="http://schemas.microsoft.com/office/powerpoint/2010/main" val="1800912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9D853A-D858-374D-9B5C-C97698122390}"/>
              </a:ext>
            </a:extLst>
          </p:cNvPr>
          <p:cNvSpPr>
            <a:spLocks noGrp="1"/>
          </p:cNvSpPr>
          <p:nvPr>
            <p:ph type="title"/>
          </p:nvPr>
        </p:nvSpPr>
        <p:spPr/>
        <p:txBody>
          <a:bodyPr/>
          <a:lstStyle/>
          <a:p>
            <a:r>
              <a:rPr lang="en-US" altLang="en-US" dirty="0"/>
              <a:t>Programming Languages</a:t>
            </a:r>
            <a:endParaRPr lang="en-US" dirty="0"/>
          </a:p>
        </p:txBody>
      </p:sp>
      <p:sp>
        <p:nvSpPr>
          <p:cNvPr id="3" name="Content Placeholder 2">
            <a:extLst>
              <a:ext uri="{FF2B5EF4-FFF2-40B4-BE49-F238E27FC236}">
                <a16:creationId xmlns:a16="http://schemas.microsoft.com/office/drawing/2014/main" xmlns="" id="{80908EC3-F9DD-DC4F-9B51-14C8DA1F2053}"/>
              </a:ext>
            </a:extLst>
          </p:cNvPr>
          <p:cNvSpPr>
            <a:spLocks noGrp="1"/>
          </p:cNvSpPr>
          <p:nvPr>
            <p:ph idx="1"/>
          </p:nvPr>
        </p:nvSpPr>
        <p:spPr/>
        <p:txBody>
          <a:bodyPr/>
          <a:lstStyle/>
          <a:p>
            <a:pPr>
              <a:spcBef>
                <a:spcPct val="75000"/>
              </a:spcBef>
            </a:pPr>
            <a:r>
              <a:rPr lang="en-US" altLang="en-US" dirty="0"/>
              <a:t>Each type of CPU executes only a particular </a:t>
            </a:r>
            <a:r>
              <a:rPr lang="en-US" altLang="en-US" i="1" dirty="0"/>
              <a:t>machine language</a:t>
            </a:r>
          </a:p>
          <a:p>
            <a:pPr>
              <a:spcBef>
                <a:spcPct val="75000"/>
              </a:spcBef>
            </a:pPr>
            <a:r>
              <a:rPr lang="en-US" altLang="en-US" dirty="0"/>
              <a:t>A program must be translated into machine language before it can be executed</a:t>
            </a:r>
          </a:p>
          <a:p>
            <a:pPr>
              <a:spcBef>
                <a:spcPct val="75000"/>
              </a:spcBef>
            </a:pPr>
            <a:r>
              <a:rPr lang="en-US" altLang="en-US" dirty="0"/>
              <a:t>A </a:t>
            </a:r>
            <a:r>
              <a:rPr lang="en-US" altLang="en-US" i="1" dirty="0"/>
              <a:t>compiler</a:t>
            </a:r>
            <a:r>
              <a:rPr lang="en-US" altLang="en-US" dirty="0"/>
              <a:t> is a software tool which translates </a:t>
            </a:r>
            <a:r>
              <a:rPr lang="en-US" altLang="en-US" i="1" dirty="0"/>
              <a:t>source code</a:t>
            </a:r>
            <a:r>
              <a:rPr lang="en-US" altLang="en-US" dirty="0"/>
              <a:t> into a specific target language</a:t>
            </a:r>
          </a:p>
          <a:p>
            <a:pPr>
              <a:spcBef>
                <a:spcPct val="75000"/>
              </a:spcBef>
            </a:pPr>
            <a:r>
              <a:rPr lang="en-US" altLang="en-US" dirty="0"/>
              <a:t>Often, that target language is the machine language for a particular CPU type</a:t>
            </a:r>
          </a:p>
          <a:p>
            <a:pPr>
              <a:spcBef>
                <a:spcPct val="75000"/>
              </a:spcBef>
            </a:pPr>
            <a:r>
              <a:rPr lang="en-US" altLang="en-US" dirty="0"/>
              <a:t>The Java approach is somewhat different</a:t>
            </a:r>
            <a:endParaRPr lang="en-US" dirty="0"/>
          </a:p>
        </p:txBody>
      </p:sp>
      <p:sp>
        <p:nvSpPr>
          <p:cNvPr id="4" name="Slide Number Placeholder 3">
            <a:extLst>
              <a:ext uri="{FF2B5EF4-FFF2-40B4-BE49-F238E27FC236}">
                <a16:creationId xmlns:a16="http://schemas.microsoft.com/office/drawing/2014/main" xmlns="" id="{6D5AF961-B642-1347-8A02-FB7CED516555}"/>
              </a:ext>
            </a:extLst>
          </p:cNvPr>
          <p:cNvSpPr>
            <a:spLocks noGrp="1"/>
          </p:cNvSpPr>
          <p:nvPr>
            <p:ph type="sldNum" sz="quarter" idx="12"/>
          </p:nvPr>
        </p:nvSpPr>
        <p:spPr/>
        <p:txBody>
          <a:bodyPr/>
          <a:lstStyle/>
          <a:p>
            <a:fld id="{B547E0D5-C779-4B48-9D09-DC37D8A4644B}" type="slidenum">
              <a:rPr lang="id-ID" smtClean="0"/>
              <a:pPr/>
              <a:t>17</a:t>
            </a:fld>
            <a:endParaRPr lang="id-ID" dirty="0"/>
          </a:p>
        </p:txBody>
      </p:sp>
    </p:spTree>
    <p:extLst>
      <p:ext uri="{BB962C8B-B14F-4D97-AF65-F5344CB8AC3E}">
        <p14:creationId xmlns:p14="http://schemas.microsoft.com/office/powerpoint/2010/main" val="103313130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E4CB8A-3FAA-4242-84A4-533CA2814082}"/>
              </a:ext>
            </a:extLst>
          </p:cNvPr>
          <p:cNvSpPr>
            <a:spLocks noGrp="1"/>
          </p:cNvSpPr>
          <p:nvPr>
            <p:ph type="title"/>
          </p:nvPr>
        </p:nvSpPr>
        <p:spPr/>
        <p:txBody>
          <a:bodyPr/>
          <a:lstStyle/>
          <a:p>
            <a:r>
              <a:rPr lang="en-US" altLang="he-IL" dirty="0"/>
              <a:t>Interface</a:t>
            </a:r>
            <a:endParaRPr lang="en-US" dirty="0"/>
          </a:p>
        </p:txBody>
      </p:sp>
      <p:sp>
        <p:nvSpPr>
          <p:cNvPr id="3" name="Content Placeholder 2">
            <a:extLst>
              <a:ext uri="{FF2B5EF4-FFF2-40B4-BE49-F238E27FC236}">
                <a16:creationId xmlns:a16="http://schemas.microsoft.com/office/drawing/2014/main" xmlns="" id="{0B65BE47-AD71-FF4B-943E-667D3365CAB1}"/>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xmlns="" id="{0051AB03-5B44-A843-B025-9CCC0882DCF2}"/>
              </a:ext>
            </a:extLst>
          </p:cNvPr>
          <p:cNvSpPr>
            <a:spLocks noGrp="1"/>
          </p:cNvSpPr>
          <p:nvPr>
            <p:ph type="sldNum" sz="quarter" idx="12"/>
          </p:nvPr>
        </p:nvSpPr>
        <p:spPr>
          <a:xfrm>
            <a:off x="5679440" y="6406969"/>
            <a:ext cx="423647" cy="365125"/>
          </a:xfrm>
        </p:spPr>
        <p:txBody>
          <a:bodyPr/>
          <a:lstStyle/>
          <a:p>
            <a:fld id="{B547E0D5-C779-4B48-9D09-DC37D8A4644B}" type="slidenum">
              <a:rPr lang="id-ID" smtClean="0"/>
              <a:pPr/>
              <a:t>170</a:t>
            </a:fld>
            <a:endParaRPr lang="id-ID" dirty="0"/>
          </a:p>
        </p:txBody>
      </p:sp>
      <p:sp>
        <p:nvSpPr>
          <p:cNvPr id="5" name="Text Box 7">
            <a:extLst>
              <a:ext uri="{FF2B5EF4-FFF2-40B4-BE49-F238E27FC236}">
                <a16:creationId xmlns:a16="http://schemas.microsoft.com/office/drawing/2014/main" xmlns="" id="{B90646D0-3706-154B-A35F-9952AFEFDB76}"/>
              </a:ext>
            </a:extLst>
          </p:cNvPr>
          <p:cNvSpPr txBox="1">
            <a:spLocks noChangeArrowheads="1"/>
          </p:cNvSpPr>
          <p:nvPr/>
        </p:nvSpPr>
        <p:spPr bwMode="auto">
          <a:xfrm>
            <a:off x="5867401" y="2743201"/>
            <a:ext cx="4289425" cy="9255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b="1">
                <a:latin typeface="Courier New" panose="02070309020205020404" pitchFamily="49" charset="0"/>
              </a:rPr>
              <a:t>interface SouthParkCharacter {</a:t>
            </a:r>
          </a:p>
          <a:p>
            <a:r>
              <a:rPr lang="en-US" altLang="he-IL" b="1">
                <a:latin typeface="Courier New" panose="02070309020205020404" pitchFamily="49" charset="0"/>
              </a:rPr>
              <a:t>   void curse();</a:t>
            </a:r>
          </a:p>
          <a:p>
            <a:r>
              <a:rPr lang="en-US" altLang="he-IL" b="1">
                <a:latin typeface="Courier New" panose="02070309020205020404" pitchFamily="49" charset="0"/>
              </a:rPr>
              <a:t>}</a:t>
            </a:r>
          </a:p>
        </p:txBody>
      </p:sp>
      <p:sp>
        <p:nvSpPr>
          <p:cNvPr id="6" name="Text Box 9">
            <a:extLst>
              <a:ext uri="{FF2B5EF4-FFF2-40B4-BE49-F238E27FC236}">
                <a16:creationId xmlns:a16="http://schemas.microsoft.com/office/drawing/2014/main" xmlns="" id="{80706497-099C-654E-A2BA-32572BC88F7A}"/>
              </a:ext>
            </a:extLst>
          </p:cNvPr>
          <p:cNvSpPr txBox="1">
            <a:spLocks noChangeArrowheads="1"/>
          </p:cNvSpPr>
          <p:nvPr/>
        </p:nvSpPr>
        <p:spPr bwMode="auto">
          <a:xfrm>
            <a:off x="1752601" y="1235076"/>
            <a:ext cx="3470275" cy="9255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b="1">
                <a:latin typeface="Courier New" panose="02070309020205020404" pitchFamily="49" charset="0"/>
              </a:rPr>
              <a:t>interface IChef {</a:t>
            </a:r>
          </a:p>
          <a:p>
            <a:r>
              <a:rPr lang="en-US" altLang="he-IL" b="1">
                <a:latin typeface="Courier New" panose="02070309020205020404" pitchFamily="49" charset="0"/>
              </a:rPr>
              <a:t>   void cook(Food food);</a:t>
            </a:r>
          </a:p>
          <a:p>
            <a:r>
              <a:rPr lang="en-US" altLang="he-IL" b="1">
                <a:latin typeface="Courier New" panose="02070309020205020404" pitchFamily="49" charset="0"/>
              </a:rPr>
              <a:t>}</a:t>
            </a:r>
          </a:p>
        </p:txBody>
      </p:sp>
      <p:sp>
        <p:nvSpPr>
          <p:cNvPr id="7" name="Text Box 10">
            <a:extLst>
              <a:ext uri="{FF2B5EF4-FFF2-40B4-BE49-F238E27FC236}">
                <a16:creationId xmlns:a16="http://schemas.microsoft.com/office/drawing/2014/main" xmlns="" id="{12C1B057-57FD-4F4E-8E1B-139B84F4CE91}"/>
              </a:ext>
            </a:extLst>
          </p:cNvPr>
          <p:cNvSpPr txBox="1">
            <a:spLocks noChangeArrowheads="1"/>
          </p:cNvSpPr>
          <p:nvPr/>
        </p:nvSpPr>
        <p:spPr bwMode="auto">
          <a:xfrm>
            <a:off x="1828801" y="2743201"/>
            <a:ext cx="3743325" cy="9255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b="1">
                <a:latin typeface="Courier New" panose="02070309020205020404" pitchFamily="49" charset="0"/>
              </a:rPr>
              <a:t>interface BabyKicker {</a:t>
            </a:r>
          </a:p>
          <a:p>
            <a:r>
              <a:rPr lang="en-US" altLang="he-IL" b="1">
                <a:latin typeface="Courier New" panose="02070309020205020404" pitchFamily="49" charset="0"/>
              </a:rPr>
              <a:t>   void kickTheBaby(Baby);</a:t>
            </a:r>
          </a:p>
          <a:p>
            <a:r>
              <a:rPr lang="en-US" altLang="he-IL" b="1">
                <a:latin typeface="Courier New" panose="02070309020205020404" pitchFamily="49" charset="0"/>
              </a:rPr>
              <a:t>}</a:t>
            </a:r>
          </a:p>
        </p:txBody>
      </p:sp>
      <p:sp>
        <p:nvSpPr>
          <p:cNvPr id="8" name="Text Box 13">
            <a:extLst>
              <a:ext uri="{FF2B5EF4-FFF2-40B4-BE49-F238E27FC236}">
                <a16:creationId xmlns:a16="http://schemas.microsoft.com/office/drawing/2014/main" xmlns="" id="{ED20BD95-2ADC-7240-AADB-B617BB09DE37}"/>
              </a:ext>
            </a:extLst>
          </p:cNvPr>
          <p:cNvSpPr txBox="1">
            <a:spLocks noChangeArrowheads="1"/>
          </p:cNvSpPr>
          <p:nvPr/>
        </p:nvSpPr>
        <p:spPr bwMode="auto">
          <a:xfrm>
            <a:off x="2514600" y="4114801"/>
            <a:ext cx="6883400" cy="20240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b="1">
                <a:latin typeface="Courier New" panose="02070309020205020404" pitchFamily="49" charset="0"/>
              </a:rPr>
              <a:t>class Chef implements IChef, SouthParkCharacter {</a:t>
            </a:r>
          </a:p>
          <a:p>
            <a:r>
              <a:rPr lang="en-US" altLang="he-IL" b="1">
                <a:latin typeface="Courier New" panose="02070309020205020404" pitchFamily="49" charset="0"/>
              </a:rPr>
              <a:t>	// overridden methods MUST be public</a:t>
            </a:r>
          </a:p>
          <a:p>
            <a:r>
              <a:rPr lang="en-US" altLang="he-IL" b="1">
                <a:latin typeface="Courier New" panose="02070309020205020404" pitchFamily="49" charset="0"/>
              </a:rPr>
              <a:t>	// can you tell why ?</a:t>
            </a:r>
          </a:p>
          <a:p>
            <a:r>
              <a:rPr lang="en-US" altLang="he-IL" b="1">
                <a:latin typeface="Courier New" panose="02070309020205020404" pitchFamily="49" charset="0"/>
              </a:rPr>
              <a:t>	public void curse() { … }</a:t>
            </a:r>
          </a:p>
          <a:p>
            <a:r>
              <a:rPr lang="en-US" altLang="he-IL" b="1">
                <a:latin typeface="Courier New" panose="02070309020205020404" pitchFamily="49" charset="0"/>
              </a:rPr>
              <a:t>	public void cook(Food f) { … }</a:t>
            </a:r>
          </a:p>
          <a:p>
            <a:r>
              <a:rPr lang="en-US" altLang="he-IL" b="1">
                <a:latin typeface="Courier New" panose="02070309020205020404" pitchFamily="49" charset="0"/>
              </a:rPr>
              <a:t>}</a:t>
            </a:r>
          </a:p>
          <a:p>
            <a:r>
              <a:rPr lang="en-US" altLang="he-IL" b="1">
                <a:latin typeface="Courier New" panose="02070309020205020404" pitchFamily="49" charset="0"/>
              </a:rPr>
              <a:t>		</a:t>
            </a:r>
          </a:p>
        </p:txBody>
      </p:sp>
    </p:spTree>
    <p:extLst>
      <p:ext uri="{BB962C8B-B14F-4D97-AF65-F5344CB8AC3E}">
        <p14:creationId xmlns:p14="http://schemas.microsoft.com/office/powerpoint/2010/main" val="278278869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2E2EA6-C0B2-3C47-852B-C44539E058FF}"/>
              </a:ext>
            </a:extLst>
          </p:cNvPr>
          <p:cNvSpPr>
            <a:spLocks noGrp="1"/>
          </p:cNvSpPr>
          <p:nvPr>
            <p:ph type="title"/>
          </p:nvPr>
        </p:nvSpPr>
        <p:spPr/>
        <p:txBody>
          <a:bodyPr/>
          <a:lstStyle/>
          <a:p>
            <a:r>
              <a:rPr lang="en-IN" b="1" dirty="0"/>
              <a:t>Polymorphism</a:t>
            </a:r>
            <a:endParaRPr lang="en-US" dirty="0"/>
          </a:p>
        </p:txBody>
      </p:sp>
      <p:sp>
        <p:nvSpPr>
          <p:cNvPr id="3" name="Content Placeholder 2">
            <a:extLst>
              <a:ext uri="{FF2B5EF4-FFF2-40B4-BE49-F238E27FC236}">
                <a16:creationId xmlns:a16="http://schemas.microsoft.com/office/drawing/2014/main" xmlns="" id="{553A77DF-2AA5-0E44-BAB5-87B8E5E14362}"/>
              </a:ext>
            </a:extLst>
          </p:cNvPr>
          <p:cNvSpPr>
            <a:spLocks noGrp="1"/>
          </p:cNvSpPr>
          <p:nvPr>
            <p:ph idx="1"/>
          </p:nvPr>
        </p:nvSpPr>
        <p:spPr/>
        <p:txBody>
          <a:bodyPr/>
          <a:lstStyle/>
          <a:p>
            <a:r>
              <a:rPr lang="en-IN" dirty="0"/>
              <a:t>Polymorphism in Java is a concept by which we can perform a single action in different ways.</a:t>
            </a:r>
          </a:p>
          <a:p>
            <a:r>
              <a:rPr lang="en-IN" dirty="0"/>
              <a:t>Greek words: poly and morphs. The word "poly" means many and "morphs" means forms. So polymorphism means many forms.</a:t>
            </a:r>
          </a:p>
          <a:p>
            <a:r>
              <a:rPr lang="en-IN" dirty="0"/>
              <a:t>There are two types of polymorphism in Java:</a:t>
            </a:r>
          </a:p>
          <a:p>
            <a:pPr lvl="1"/>
            <a:r>
              <a:rPr lang="en-IN" dirty="0"/>
              <a:t>compile-time polymorphism </a:t>
            </a:r>
          </a:p>
          <a:p>
            <a:pPr lvl="1"/>
            <a:r>
              <a:rPr lang="en-IN" dirty="0"/>
              <a:t>runtime polymorphism. </a:t>
            </a:r>
          </a:p>
          <a:p>
            <a:r>
              <a:rPr lang="en-IN" dirty="0"/>
              <a:t>We can perform polymorphism in java by method overloading and method overriding.</a:t>
            </a:r>
          </a:p>
          <a:p>
            <a:pPr marL="0" indent="0">
              <a:buNone/>
            </a:pPr>
            <a:endParaRPr lang="en-IN" dirty="0"/>
          </a:p>
          <a:p>
            <a:endParaRPr lang="en-US" dirty="0"/>
          </a:p>
        </p:txBody>
      </p:sp>
      <p:sp>
        <p:nvSpPr>
          <p:cNvPr id="4" name="Slide Number Placeholder 3">
            <a:extLst>
              <a:ext uri="{FF2B5EF4-FFF2-40B4-BE49-F238E27FC236}">
                <a16:creationId xmlns:a16="http://schemas.microsoft.com/office/drawing/2014/main" xmlns="" id="{0406A768-B082-234D-901D-15FF5663B994}"/>
              </a:ext>
            </a:extLst>
          </p:cNvPr>
          <p:cNvSpPr>
            <a:spLocks noGrp="1"/>
          </p:cNvSpPr>
          <p:nvPr>
            <p:ph type="sldNum" sz="quarter" idx="12"/>
          </p:nvPr>
        </p:nvSpPr>
        <p:spPr>
          <a:xfrm>
            <a:off x="5679440" y="6406969"/>
            <a:ext cx="466179" cy="365125"/>
          </a:xfrm>
        </p:spPr>
        <p:txBody>
          <a:bodyPr/>
          <a:lstStyle/>
          <a:p>
            <a:fld id="{B547E0D5-C779-4B48-9D09-DC37D8A4644B}" type="slidenum">
              <a:rPr lang="id-ID" smtClean="0"/>
              <a:pPr/>
              <a:t>171</a:t>
            </a:fld>
            <a:endParaRPr lang="id-ID" dirty="0"/>
          </a:p>
        </p:txBody>
      </p:sp>
    </p:spTree>
    <p:extLst>
      <p:ext uri="{BB962C8B-B14F-4D97-AF65-F5344CB8AC3E}">
        <p14:creationId xmlns:p14="http://schemas.microsoft.com/office/powerpoint/2010/main" val="7846512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628EBF-AE25-AE47-92F8-4BF6C81E7246}"/>
              </a:ext>
            </a:extLst>
          </p:cNvPr>
          <p:cNvSpPr>
            <a:spLocks noGrp="1"/>
          </p:cNvSpPr>
          <p:nvPr>
            <p:ph type="title"/>
          </p:nvPr>
        </p:nvSpPr>
        <p:spPr/>
        <p:txBody>
          <a:bodyPr/>
          <a:lstStyle/>
          <a:p>
            <a:r>
              <a:rPr lang="en-IN" b="1" dirty="0"/>
              <a:t>Runtime polymorphism</a:t>
            </a:r>
            <a:endParaRPr lang="en-US" dirty="0"/>
          </a:p>
        </p:txBody>
      </p:sp>
      <p:sp>
        <p:nvSpPr>
          <p:cNvPr id="3" name="Content Placeholder 2">
            <a:extLst>
              <a:ext uri="{FF2B5EF4-FFF2-40B4-BE49-F238E27FC236}">
                <a16:creationId xmlns:a16="http://schemas.microsoft.com/office/drawing/2014/main" xmlns="" id="{3400D424-C173-BD4E-942D-2FE7C059F254}"/>
              </a:ext>
            </a:extLst>
          </p:cNvPr>
          <p:cNvSpPr>
            <a:spLocks noGrp="1"/>
          </p:cNvSpPr>
          <p:nvPr>
            <p:ph idx="1"/>
          </p:nvPr>
        </p:nvSpPr>
        <p:spPr/>
        <p:txBody>
          <a:bodyPr>
            <a:normAutofit fontScale="92500" lnSpcReduction="20000"/>
          </a:bodyPr>
          <a:lstStyle/>
          <a:p>
            <a:r>
              <a:rPr lang="en-IN" dirty="0"/>
              <a:t>Runtime Polymorphism is nothing but method overriding in </a:t>
            </a:r>
            <a:r>
              <a:rPr lang="en-IN" dirty="0" err="1"/>
              <a:t>java.If</a:t>
            </a:r>
            <a:r>
              <a:rPr lang="en-IN" dirty="0"/>
              <a:t> subclass is having same method as base class then it is known as method overriding Or in another word, If subclass provides specific implementation to any method which is present in its one of parents classes then it is known as method overriding.</a:t>
            </a:r>
            <a:br>
              <a:rPr lang="en-IN" dirty="0"/>
            </a:br>
            <a:endParaRPr lang="en-IN" dirty="0"/>
          </a:p>
          <a:p>
            <a:r>
              <a:rPr lang="en-IN" dirty="0"/>
              <a:t>Runtime polymorphism can't be achieved by data members.</a:t>
            </a:r>
            <a:br>
              <a:rPr lang="en-IN" dirty="0"/>
            </a:br>
            <a:endParaRPr lang="en-IN" dirty="0"/>
          </a:p>
          <a:p>
            <a:r>
              <a:rPr lang="en-IN" dirty="0"/>
              <a:t>In this example, we are creating two classes Bike and </a:t>
            </a:r>
            <a:r>
              <a:rPr lang="en-IN" dirty="0" err="1"/>
              <a:t>Splendor</a:t>
            </a:r>
            <a:r>
              <a:rPr lang="en-IN" dirty="0"/>
              <a:t>. </a:t>
            </a:r>
            <a:r>
              <a:rPr lang="en-IN" dirty="0" err="1"/>
              <a:t>Splendor</a:t>
            </a:r>
            <a:r>
              <a:rPr lang="en-IN" dirty="0"/>
              <a:t> class extends Bike class and overrides its run() method. We are calling the run method by the reference variable of Parent class. Since it refers to the subclass object and subclass method overrides the Parent class method, the subclass method is invoked at runtime.</a:t>
            </a:r>
            <a:br>
              <a:rPr lang="en-IN" dirty="0"/>
            </a:br>
            <a:endParaRPr lang="en-IN" dirty="0"/>
          </a:p>
          <a:p>
            <a:r>
              <a:rPr lang="en-IN" dirty="0"/>
              <a:t>Since method invocation is determined by the JVM not compiler, it is known as runtime polymorphism.</a:t>
            </a:r>
          </a:p>
          <a:p>
            <a:pPr marL="0" indent="0">
              <a:buNone/>
            </a:pPr>
            <a:endParaRPr lang="en-IN" dirty="0"/>
          </a:p>
        </p:txBody>
      </p:sp>
      <p:sp>
        <p:nvSpPr>
          <p:cNvPr id="4" name="Slide Number Placeholder 3">
            <a:extLst>
              <a:ext uri="{FF2B5EF4-FFF2-40B4-BE49-F238E27FC236}">
                <a16:creationId xmlns:a16="http://schemas.microsoft.com/office/drawing/2014/main" xmlns="" id="{03DAF9E9-D2F3-9247-A404-6D7194C59635}"/>
              </a:ext>
            </a:extLst>
          </p:cNvPr>
          <p:cNvSpPr>
            <a:spLocks noGrp="1"/>
          </p:cNvSpPr>
          <p:nvPr>
            <p:ph type="sldNum" sz="quarter" idx="12"/>
          </p:nvPr>
        </p:nvSpPr>
        <p:spPr>
          <a:xfrm>
            <a:off x="5679441" y="6406969"/>
            <a:ext cx="444912" cy="365125"/>
          </a:xfrm>
        </p:spPr>
        <p:txBody>
          <a:bodyPr/>
          <a:lstStyle/>
          <a:p>
            <a:fld id="{B547E0D5-C779-4B48-9D09-DC37D8A4644B}" type="slidenum">
              <a:rPr lang="id-ID" smtClean="0"/>
              <a:pPr/>
              <a:t>172</a:t>
            </a:fld>
            <a:endParaRPr lang="id-ID" dirty="0"/>
          </a:p>
        </p:txBody>
      </p:sp>
    </p:spTree>
    <p:extLst>
      <p:ext uri="{BB962C8B-B14F-4D97-AF65-F5344CB8AC3E}">
        <p14:creationId xmlns:p14="http://schemas.microsoft.com/office/powerpoint/2010/main" val="116557197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7D8BAB-B3B1-BC40-8F7F-4B1BA639C9E5}"/>
              </a:ext>
            </a:extLst>
          </p:cNvPr>
          <p:cNvSpPr>
            <a:spLocks noGrp="1"/>
          </p:cNvSpPr>
          <p:nvPr>
            <p:ph type="title"/>
          </p:nvPr>
        </p:nvSpPr>
        <p:spPr/>
        <p:txBody>
          <a:bodyPr/>
          <a:lstStyle/>
          <a:p>
            <a:r>
              <a:rPr lang="en-IN" b="1" dirty="0"/>
              <a:t>Runtime polymorphism - Example</a:t>
            </a:r>
            <a:endParaRPr lang="en-US" dirty="0"/>
          </a:p>
        </p:txBody>
      </p:sp>
      <p:sp>
        <p:nvSpPr>
          <p:cNvPr id="3" name="Content Placeholder 2">
            <a:extLst>
              <a:ext uri="{FF2B5EF4-FFF2-40B4-BE49-F238E27FC236}">
                <a16:creationId xmlns:a16="http://schemas.microsoft.com/office/drawing/2014/main" xmlns="" id="{68332CD1-1DC1-534F-808F-3EADCF8CA4DE}"/>
              </a:ext>
            </a:extLst>
          </p:cNvPr>
          <p:cNvSpPr>
            <a:spLocks noGrp="1"/>
          </p:cNvSpPr>
          <p:nvPr>
            <p:ph idx="1"/>
          </p:nvPr>
        </p:nvSpPr>
        <p:spPr/>
        <p:txBody>
          <a:bodyPr>
            <a:normAutofit fontScale="55000" lnSpcReduction="20000"/>
          </a:bodyPr>
          <a:lstStyle/>
          <a:p>
            <a:pPr marL="0" indent="0">
              <a:buNone/>
            </a:pPr>
            <a:r>
              <a:rPr lang="en-IN" dirty="0"/>
              <a:t>class Bike{  </a:t>
            </a:r>
          </a:p>
          <a:p>
            <a:pPr marL="0" indent="0">
              <a:buNone/>
            </a:pPr>
            <a:r>
              <a:rPr lang="en-IN" dirty="0"/>
              <a:t> </a:t>
            </a:r>
            <a:r>
              <a:rPr lang="en-IN" dirty="0" err="1"/>
              <a:t>int</a:t>
            </a:r>
            <a:r>
              <a:rPr lang="en-IN" dirty="0"/>
              <a:t> </a:t>
            </a:r>
            <a:r>
              <a:rPr lang="en-IN" dirty="0" err="1"/>
              <a:t>speedlimit</a:t>
            </a:r>
            <a:r>
              <a:rPr lang="en-IN" dirty="0"/>
              <a:t>=100;</a:t>
            </a:r>
          </a:p>
          <a:p>
            <a:pPr marL="0" indent="0">
              <a:buNone/>
            </a:pPr>
            <a:r>
              <a:rPr lang="en-IN" dirty="0"/>
              <a:t>  void run(){</a:t>
            </a:r>
            <a:r>
              <a:rPr lang="en-IN" dirty="0" err="1"/>
              <a:t>System.out.println</a:t>
            </a:r>
            <a:r>
              <a:rPr lang="en-IN" dirty="0"/>
              <a:t>("running");}  </a:t>
            </a:r>
          </a:p>
          <a:p>
            <a:pPr marL="0" indent="0">
              <a:buNone/>
            </a:pPr>
            <a:r>
              <a:rPr lang="en-IN" dirty="0"/>
              <a:t>}  </a:t>
            </a:r>
          </a:p>
          <a:p>
            <a:pPr marL="0" indent="0">
              <a:buNone/>
            </a:pPr>
            <a:r>
              <a:rPr lang="en-IN" dirty="0"/>
              <a:t>class </a:t>
            </a:r>
            <a:r>
              <a:rPr lang="en-IN" dirty="0" err="1"/>
              <a:t>Splendor</a:t>
            </a:r>
            <a:r>
              <a:rPr lang="en-IN" dirty="0"/>
              <a:t> extends Bike{  </a:t>
            </a:r>
          </a:p>
          <a:p>
            <a:pPr marL="0" indent="0">
              <a:buNone/>
            </a:pPr>
            <a:r>
              <a:rPr lang="en-IN" dirty="0" err="1"/>
              <a:t>int</a:t>
            </a:r>
            <a:r>
              <a:rPr lang="en-IN" dirty="0"/>
              <a:t> </a:t>
            </a:r>
            <a:r>
              <a:rPr lang="en-IN" dirty="0" err="1"/>
              <a:t>speedlimit</a:t>
            </a:r>
            <a:r>
              <a:rPr lang="en-IN" dirty="0"/>
              <a:t>=90;</a:t>
            </a:r>
          </a:p>
          <a:p>
            <a:pPr marL="0" indent="0">
              <a:buNone/>
            </a:pPr>
            <a:r>
              <a:rPr lang="en-IN" dirty="0"/>
              <a:t>  void run(){</a:t>
            </a:r>
            <a:r>
              <a:rPr lang="en-IN" dirty="0" err="1"/>
              <a:t>System.out.println</a:t>
            </a:r>
            <a:r>
              <a:rPr lang="en-IN" dirty="0"/>
              <a:t>("running safely with 60km");}  </a:t>
            </a:r>
          </a:p>
          <a:p>
            <a:pPr marL="0" indent="0">
              <a:buNone/>
            </a:pPr>
            <a:r>
              <a:rPr lang="en-IN" dirty="0"/>
              <a:t>  </a:t>
            </a:r>
          </a:p>
          <a:p>
            <a:pPr marL="0" indent="0">
              <a:buNone/>
            </a:pPr>
            <a:r>
              <a:rPr lang="en-IN" dirty="0"/>
              <a:t>  public static void main(String </a:t>
            </a:r>
            <a:r>
              <a:rPr lang="en-IN" dirty="0" err="1"/>
              <a:t>args</a:t>
            </a:r>
            <a:r>
              <a:rPr lang="en-IN" dirty="0"/>
              <a:t>[]){  </a:t>
            </a:r>
          </a:p>
          <a:p>
            <a:pPr marL="0" indent="0">
              <a:buNone/>
            </a:pPr>
            <a:r>
              <a:rPr lang="en-IN" dirty="0"/>
              <a:t>    Bike b = new </a:t>
            </a:r>
            <a:r>
              <a:rPr lang="en-IN" dirty="0" err="1"/>
              <a:t>Splendor</a:t>
            </a:r>
            <a:r>
              <a:rPr lang="en-IN" dirty="0"/>
              <a:t>();//upcasting  </a:t>
            </a:r>
          </a:p>
          <a:p>
            <a:pPr marL="0" indent="0">
              <a:buNone/>
            </a:pPr>
            <a:r>
              <a:rPr lang="en-IN" dirty="0"/>
              <a:t>    </a:t>
            </a:r>
            <a:r>
              <a:rPr lang="en-IN" dirty="0" err="1"/>
              <a:t>b.run</a:t>
            </a:r>
            <a:r>
              <a:rPr lang="en-IN" dirty="0"/>
              <a:t>();  </a:t>
            </a:r>
          </a:p>
          <a:p>
            <a:pPr marL="0" indent="0">
              <a:buNone/>
            </a:pPr>
            <a:r>
              <a:rPr lang="en-IN" dirty="0"/>
              <a:t>     </a:t>
            </a:r>
            <a:r>
              <a:rPr lang="en-IN" dirty="0" err="1"/>
              <a:t>System.out.println</a:t>
            </a:r>
            <a:r>
              <a:rPr lang="en-IN" dirty="0"/>
              <a:t>(</a:t>
            </a:r>
            <a:r>
              <a:rPr lang="en-IN" dirty="0" err="1"/>
              <a:t>b.speedlimit</a:t>
            </a:r>
            <a:r>
              <a:rPr lang="en-IN" dirty="0"/>
              <a:t>);</a:t>
            </a:r>
          </a:p>
          <a:p>
            <a:pPr marL="0" indent="0">
              <a:buNone/>
            </a:pPr>
            <a:r>
              <a:rPr lang="en-IN" dirty="0"/>
              <a:t>  }  </a:t>
            </a:r>
          </a:p>
          <a:p>
            <a:pPr marL="0" indent="0">
              <a:buNone/>
            </a:pPr>
            <a:r>
              <a:rPr lang="en-IN" dirty="0"/>
              <a:t>}  </a:t>
            </a:r>
          </a:p>
          <a:p>
            <a:pPr marL="0" indent="0">
              <a:buNone/>
            </a:pPr>
            <a:r>
              <a:rPr lang="en-IN" dirty="0"/>
              <a:t/>
            </a:r>
            <a:br>
              <a:rPr lang="en-IN" dirty="0"/>
            </a:br>
            <a:endParaRPr lang="en-IN" dirty="0"/>
          </a:p>
          <a:p>
            <a:pPr marL="0" indent="0">
              <a:buNone/>
            </a:pPr>
            <a:r>
              <a:rPr lang="en-IN" b="1" dirty="0"/>
              <a:t>Output:</a:t>
            </a:r>
            <a:endParaRPr lang="en-IN" dirty="0"/>
          </a:p>
          <a:p>
            <a:pPr marL="0" indent="0">
              <a:buNone/>
            </a:pPr>
            <a:r>
              <a:rPr lang="en-IN" dirty="0"/>
              <a:t>running safely with 60km.</a:t>
            </a:r>
          </a:p>
          <a:p>
            <a:pPr marL="0" indent="0">
              <a:buNone/>
            </a:pPr>
            <a:r>
              <a:rPr lang="en-IN" dirty="0"/>
              <a:t>100</a:t>
            </a:r>
          </a:p>
          <a:p>
            <a:pPr marL="0" indent="0">
              <a:buNone/>
            </a:pPr>
            <a:endParaRPr lang="en-US" dirty="0"/>
          </a:p>
        </p:txBody>
      </p:sp>
      <p:sp>
        <p:nvSpPr>
          <p:cNvPr id="4" name="Slide Number Placeholder 3">
            <a:extLst>
              <a:ext uri="{FF2B5EF4-FFF2-40B4-BE49-F238E27FC236}">
                <a16:creationId xmlns:a16="http://schemas.microsoft.com/office/drawing/2014/main" xmlns="" id="{B36B50AC-0B70-E249-89C8-F4813C6FA76F}"/>
              </a:ext>
            </a:extLst>
          </p:cNvPr>
          <p:cNvSpPr>
            <a:spLocks noGrp="1"/>
          </p:cNvSpPr>
          <p:nvPr>
            <p:ph type="sldNum" sz="quarter" idx="12"/>
          </p:nvPr>
        </p:nvSpPr>
        <p:spPr>
          <a:xfrm>
            <a:off x="5679441" y="6406969"/>
            <a:ext cx="434280" cy="365125"/>
          </a:xfrm>
        </p:spPr>
        <p:txBody>
          <a:bodyPr/>
          <a:lstStyle/>
          <a:p>
            <a:fld id="{B547E0D5-C779-4B48-9D09-DC37D8A4644B}" type="slidenum">
              <a:rPr lang="id-ID" smtClean="0"/>
              <a:pPr/>
              <a:t>173</a:t>
            </a:fld>
            <a:endParaRPr lang="id-ID" dirty="0"/>
          </a:p>
        </p:txBody>
      </p:sp>
    </p:spTree>
    <p:extLst>
      <p:ext uri="{BB962C8B-B14F-4D97-AF65-F5344CB8AC3E}">
        <p14:creationId xmlns:p14="http://schemas.microsoft.com/office/powerpoint/2010/main" val="108437729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17BEEE-B402-2143-8D14-F7EDBF5D888D}"/>
              </a:ext>
            </a:extLst>
          </p:cNvPr>
          <p:cNvSpPr>
            <a:spLocks noGrp="1"/>
          </p:cNvSpPr>
          <p:nvPr>
            <p:ph type="title"/>
          </p:nvPr>
        </p:nvSpPr>
        <p:spPr/>
        <p:txBody>
          <a:bodyPr/>
          <a:lstStyle/>
          <a:p>
            <a:r>
              <a:rPr lang="en-IN" b="1" dirty="0"/>
              <a:t>Compile time Polymorphism</a:t>
            </a:r>
            <a:endParaRPr lang="en-US" dirty="0"/>
          </a:p>
        </p:txBody>
      </p:sp>
      <p:sp>
        <p:nvSpPr>
          <p:cNvPr id="3" name="Content Placeholder 2">
            <a:extLst>
              <a:ext uri="{FF2B5EF4-FFF2-40B4-BE49-F238E27FC236}">
                <a16:creationId xmlns:a16="http://schemas.microsoft.com/office/drawing/2014/main" xmlns="" id="{E9DD890E-0488-6F47-8E05-F1882632FFCD}"/>
              </a:ext>
            </a:extLst>
          </p:cNvPr>
          <p:cNvSpPr>
            <a:spLocks noGrp="1"/>
          </p:cNvSpPr>
          <p:nvPr>
            <p:ph idx="1"/>
          </p:nvPr>
        </p:nvSpPr>
        <p:spPr/>
        <p:txBody>
          <a:bodyPr>
            <a:normAutofit fontScale="40000" lnSpcReduction="20000"/>
          </a:bodyPr>
          <a:lstStyle/>
          <a:p>
            <a:r>
              <a:rPr lang="en-IN" dirty="0"/>
              <a:t>Compile time Polymorphism is nothing but method overloading in java. You can define various methods with same name but different method arguments.</a:t>
            </a:r>
          </a:p>
          <a:p>
            <a:pPr marL="0" indent="0">
              <a:buNone/>
            </a:pPr>
            <a:r>
              <a:rPr lang="en-IN" dirty="0"/>
              <a:t>public class </a:t>
            </a:r>
            <a:r>
              <a:rPr lang="en-IN" dirty="0" err="1"/>
              <a:t>MethodOverloadingExample</a:t>
            </a:r>
            <a:r>
              <a:rPr lang="en-IN" dirty="0"/>
              <a:t> {</a:t>
            </a:r>
          </a:p>
          <a:p>
            <a:pPr marL="0" indent="0">
              <a:buNone/>
            </a:pPr>
            <a:r>
              <a:rPr lang="en-IN" dirty="0"/>
              <a:t>	public void method1(</a:t>
            </a:r>
            <a:r>
              <a:rPr lang="en-IN" dirty="0" err="1"/>
              <a:t>int</a:t>
            </a:r>
            <a:r>
              <a:rPr lang="en-IN" dirty="0"/>
              <a:t> a)  {</a:t>
            </a:r>
          </a:p>
          <a:p>
            <a:pPr marL="0" indent="0">
              <a:buNone/>
            </a:pPr>
            <a:r>
              <a:rPr lang="en-IN" dirty="0"/>
              <a:t>		</a:t>
            </a:r>
            <a:r>
              <a:rPr lang="en-IN" dirty="0" err="1"/>
              <a:t>System.out.println</a:t>
            </a:r>
            <a:r>
              <a:rPr lang="en-IN" dirty="0"/>
              <a:t>("Integer: "+a);</a:t>
            </a:r>
          </a:p>
          <a:p>
            <a:pPr marL="0" indent="0">
              <a:buNone/>
            </a:pPr>
            <a:r>
              <a:rPr lang="en-IN" dirty="0"/>
              <a:t>	}</a:t>
            </a:r>
          </a:p>
          <a:p>
            <a:pPr marL="0" indent="0">
              <a:buNone/>
            </a:pPr>
            <a:r>
              <a:rPr lang="en-IN" dirty="0"/>
              <a:t>	public void method1(double b) {</a:t>
            </a:r>
          </a:p>
          <a:p>
            <a:pPr marL="0" indent="0">
              <a:buNone/>
            </a:pPr>
            <a:r>
              <a:rPr lang="en-IN" dirty="0"/>
              <a:t>		</a:t>
            </a:r>
            <a:r>
              <a:rPr lang="en-IN" dirty="0" err="1"/>
              <a:t>System.out.println</a:t>
            </a:r>
            <a:r>
              <a:rPr lang="en-IN" dirty="0"/>
              <a:t>("Double "+b);</a:t>
            </a:r>
          </a:p>
          <a:p>
            <a:pPr marL="0" indent="0">
              <a:buNone/>
            </a:pPr>
            <a:r>
              <a:rPr lang="en-IN" dirty="0"/>
              <a:t>	}</a:t>
            </a:r>
          </a:p>
          <a:p>
            <a:pPr marL="0" indent="0">
              <a:buNone/>
            </a:pPr>
            <a:r>
              <a:rPr lang="en-IN" dirty="0"/>
              <a:t>	public void method1(</a:t>
            </a:r>
            <a:r>
              <a:rPr lang="en-IN" dirty="0" err="1"/>
              <a:t>int</a:t>
            </a:r>
            <a:r>
              <a:rPr lang="en-IN" dirty="0"/>
              <a:t> a, </a:t>
            </a:r>
            <a:r>
              <a:rPr lang="en-IN" dirty="0" err="1"/>
              <a:t>int</a:t>
            </a:r>
            <a:r>
              <a:rPr lang="en-IN" dirty="0"/>
              <a:t> b) {</a:t>
            </a:r>
          </a:p>
          <a:p>
            <a:pPr marL="0" indent="0">
              <a:buNone/>
            </a:pPr>
            <a:r>
              <a:rPr lang="en-IN" dirty="0"/>
              <a:t>		</a:t>
            </a:r>
            <a:r>
              <a:rPr lang="en-IN" dirty="0" err="1"/>
              <a:t>System.out.println</a:t>
            </a:r>
            <a:r>
              <a:rPr lang="en-IN" dirty="0"/>
              <a:t>("Integer a and b:"+a+" "+b);</a:t>
            </a:r>
          </a:p>
          <a:p>
            <a:pPr marL="0" indent="0">
              <a:buNone/>
            </a:pPr>
            <a:r>
              <a:rPr lang="en-IN" dirty="0"/>
              <a:t>	}</a:t>
            </a:r>
          </a:p>
          <a:p>
            <a:pPr marL="0" indent="0">
              <a:buNone/>
            </a:pPr>
            <a:r>
              <a:rPr lang="en-IN" dirty="0"/>
              <a:t>	public static void main(String </a:t>
            </a:r>
            <a:r>
              <a:rPr lang="en-IN" dirty="0" err="1"/>
              <a:t>args</a:t>
            </a:r>
            <a:r>
              <a:rPr lang="en-IN" dirty="0"/>
              <a:t>[]) {</a:t>
            </a:r>
          </a:p>
          <a:p>
            <a:pPr marL="0" indent="0">
              <a:buNone/>
            </a:pPr>
            <a:r>
              <a:rPr lang="en-IN" dirty="0"/>
              <a:t>		</a:t>
            </a:r>
            <a:r>
              <a:rPr lang="en-IN" dirty="0" err="1"/>
              <a:t>MethodOverloadingExample</a:t>
            </a:r>
            <a:r>
              <a:rPr lang="en-IN" dirty="0"/>
              <a:t> </a:t>
            </a:r>
            <a:r>
              <a:rPr lang="en-IN" dirty="0" err="1"/>
              <a:t>moe</a:t>
            </a:r>
            <a:r>
              <a:rPr lang="en-IN" dirty="0"/>
              <a:t>=new </a:t>
            </a:r>
            <a:r>
              <a:rPr lang="en-IN" dirty="0" err="1"/>
              <a:t>MethodOverloadingExample</a:t>
            </a:r>
            <a:r>
              <a:rPr lang="en-IN" dirty="0"/>
              <a:t>();</a:t>
            </a:r>
          </a:p>
          <a:p>
            <a:pPr marL="0" indent="0">
              <a:buNone/>
            </a:pPr>
            <a:r>
              <a:rPr lang="en-IN" dirty="0"/>
              <a:t>		moe.method1(20);</a:t>
            </a:r>
          </a:p>
          <a:p>
            <a:pPr marL="0" indent="0">
              <a:buNone/>
            </a:pPr>
            <a:r>
              <a:rPr lang="en-IN" dirty="0"/>
              <a:t>		moe.method1(30.0);</a:t>
            </a:r>
          </a:p>
          <a:p>
            <a:pPr marL="0" indent="0">
              <a:buNone/>
            </a:pPr>
            <a:r>
              <a:rPr lang="en-IN" dirty="0"/>
              <a:t>		moe.method1(20, 30);</a:t>
            </a:r>
          </a:p>
          <a:p>
            <a:pPr marL="0" indent="0">
              <a:buNone/>
            </a:pPr>
            <a:r>
              <a:rPr lang="en-IN" dirty="0"/>
              <a:t>	}</a:t>
            </a:r>
          </a:p>
          <a:p>
            <a:pPr marL="0" indent="0">
              <a:buNone/>
            </a:pPr>
            <a:r>
              <a:rPr lang="en-IN" dirty="0"/>
              <a:t>}</a:t>
            </a:r>
          </a:p>
          <a:p>
            <a:pPr marL="0" indent="0">
              <a:buNone/>
            </a:pPr>
            <a:r>
              <a:rPr lang="en-IN" dirty="0"/>
              <a:t>Output:</a:t>
            </a:r>
          </a:p>
          <a:p>
            <a:pPr marL="0" indent="0">
              <a:buNone/>
            </a:pPr>
            <a:r>
              <a:rPr lang="en-IN" dirty="0"/>
              <a:t>Integer: 20</a:t>
            </a:r>
          </a:p>
          <a:p>
            <a:pPr marL="0" indent="0">
              <a:buNone/>
            </a:pPr>
            <a:r>
              <a:rPr lang="en-IN" dirty="0"/>
              <a:t>Double 30.0</a:t>
            </a:r>
          </a:p>
          <a:p>
            <a:pPr marL="0" indent="0">
              <a:buNone/>
            </a:pPr>
            <a:r>
              <a:rPr lang="en-IN" dirty="0"/>
              <a:t>Integer a and b:20 30</a:t>
            </a:r>
          </a:p>
          <a:p>
            <a:pPr marL="0" indent="0">
              <a:buNone/>
            </a:pPr>
            <a:endParaRPr lang="en-US" dirty="0"/>
          </a:p>
        </p:txBody>
      </p:sp>
      <p:sp>
        <p:nvSpPr>
          <p:cNvPr id="4" name="Slide Number Placeholder 3">
            <a:extLst>
              <a:ext uri="{FF2B5EF4-FFF2-40B4-BE49-F238E27FC236}">
                <a16:creationId xmlns:a16="http://schemas.microsoft.com/office/drawing/2014/main" xmlns="" id="{F5138193-AC29-7D4C-A3EA-73C782136E53}"/>
              </a:ext>
            </a:extLst>
          </p:cNvPr>
          <p:cNvSpPr>
            <a:spLocks noGrp="1"/>
          </p:cNvSpPr>
          <p:nvPr>
            <p:ph type="sldNum" sz="quarter" idx="12"/>
          </p:nvPr>
        </p:nvSpPr>
        <p:spPr>
          <a:xfrm>
            <a:off x="5679441" y="6406969"/>
            <a:ext cx="434280" cy="365125"/>
          </a:xfrm>
        </p:spPr>
        <p:txBody>
          <a:bodyPr/>
          <a:lstStyle/>
          <a:p>
            <a:fld id="{B547E0D5-C779-4B48-9D09-DC37D8A4644B}" type="slidenum">
              <a:rPr lang="id-ID" smtClean="0"/>
              <a:pPr/>
              <a:t>174</a:t>
            </a:fld>
            <a:endParaRPr lang="id-ID" dirty="0"/>
          </a:p>
        </p:txBody>
      </p:sp>
    </p:spTree>
    <p:extLst>
      <p:ext uri="{BB962C8B-B14F-4D97-AF65-F5344CB8AC3E}">
        <p14:creationId xmlns:p14="http://schemas.microsoft.com/office/powerpoint/2010/main" val="276033172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ENUMS</a:t>
            </a:r>
            <a:endParaRPr lang="en-IN" dirty="0"/>
          </a:p>
        </p:txBody>
      </p:sp>
      <p:sp>
        <p:nvSpPr>
          <p:cNvPr id="3" name="Content Placeholder 2"/>
          <p:cNvSpPr>
            <a:spLocks noGrp="1"/>
          </p:cNvSpPr>
          <p:nvPr>
            <p:ph idx="1"/>
          </p:nvPr>
        </p:nvSpPr>
        <p:spPr/>
        <p:txBody>
          <a:bodyPr>
            <a:normAutofit/>
          </a:bodyPr>
          <a:lstStyle/>
          <a:p>
            <a:r>
              <a:rPr lang="en-US" sz="2600" dirty="0"/>
              <a:t>Enumerations </a:t>
            </a:r>
            <a:r>
              <a:rPr lang="en-US" sz="2600" dirty="0"/>
              <a:t> </a:t>
            </a:r>
            <a:r>
              <a:rPr lang="en-US" sz="2600" dirty="0" smtClean="0"/>
              <a:t>represents  </a:t>
            </a:r>
            <a:r>
              <a:rPr lang="en-US" sz="2600" dirty="0"/>
              <a:t>a group of named constants in a programming </a:t>
            </a:r>
            <a:r>
              <a:rPr lang="en-US" sz="2600" dirty="0" err="1" smtClean="0"/>
              <a:t>language.Examples</a:t>
            </a:r>
            <a:r>
              <a:rPr lang="en-US" sz="2600" dirty="0" smtClean="0"/>
              <a:t> </a:t>
            </a:r>
            <a:r>
              <a:rPr lang="en-US" sz="2600" dirty="0"/>
              <a:t>include natural enumerated types (like the planets, days of the week, colors, directions, etc.).</a:t>
            </a:r>
            <a:r>
              <a:rPr lang="en-US" sz="2600" dirty="0"/>
              <a:t/>
            </a:r>
            <a:br>
              <a:rPr lang="en-US" sz="2600" dirty="0"/>
            </a:br>
            <a:r>
              <a:rPr lang="en-US" sz="2600" dirty="0" err="1"/>
              <a:t>Enums</a:t>
            </a:r>
            <a:r>
              <a:rPr lang="en-US" sz="2600" dirty="0"/>
              <a:t> are used when </a:t>
            </a:r>
            <a:r>
              <a:rPr lang="en-US" sz="2600" dirty="0" smtClean="0"/>
              <a:t>there are all known </a:t>
            </a:r>
            <a:r>
              <a:rPr lang="en-US" sz="2600" dirty="0"/>
              <a:t>possible values at </a:t>
            </a:r>
            <a:r>
              <a:rPr lang="en-US" sz="2600" b="1" dirty="0"/>
              <a:t>compile time</a:t>
            </a:r>
            <a:r>
              <a:rPr lang="en-US" sz="2600" dirty="0"/>
              <a:t>, such as choices on a menu, rounding modes, command line flags, etc. It is not necessary that the set of constants in an </a:t>
            </a:r>
            <a:r>
              <a:rPr lang="en-US" sz="2600" dirty="0" err="1"/>
              <a:t>enum</a:t>
            </a:r>
            <a:r>
              <a:rPr lang="en-US" sz="2600" dirty="0"/>
              <a:t> type stay </a:t>
            </a:r>
            <a:r>
              <a:rPr lang="en-US" sz="2600" b="1" dirty="0"/>
              <a:t>fixed</a:t>
            </a:r>
            <a:r>
              <a:rPr lang="en-US" sz="2600" dirty="0"/>
              <a:t> for all </a:t>
            </a:r>
            <a:r>
              <a:rPr lang="en-US" sz="2600" dirty="0" smtClean="0"/>
              <a:t>time.</a:t>
            </a:r>
          </a:p>
          <a:p>
            <a:r>
              <a:rPr lang="en-US" sz="2400" dirty="0"/>
              <a:t>In Java (from 1.5), </a:t>
            </a:r>
            <a:r>
              <a:rPr lang="en-US" sz="2400" dirty="0" err="1"/>
              <a:t>enums</a:t>
            </a:r>
            <a:r>
              <a:rPr lang="en-US" sz="2400" dirty="0"/>
              <a:t> are represented using </a:t>
            </a:r>
            <a:r>
              <a:rPr lang="en-US" sz="2400" b="1" dirty="0" err="1"/>
              <a:t>enum</a:t>
            </a:r>
            <a:r>
              <a:rPr lang="en-US" sz="2400" dirty="0"/>
              <a:t> data type. </a:t>
            </a:r>
            <a:r>
              <a:rPr lang="en-US" sz="2400" dirty="0" smtClean="0"/>
              <a:t>In </a:t>
            </a:r>
            <a:r>
              <a:rPr lang="en-US" sz="2400" dirty="0"/>
              <a:t>Java, we can also add variables, methods and constructors to it. The main objective of </a:t>
            </a:r>
            <a:r>
              <a:rPr lang="en-US" sz="2400" dirty="0" err="1"/>
              <a:t>enum</a:t>
            </a:r>
            <a:r>
              <a:rPr lang="en-US" sz="2400" dirty="0"/>
              <a:t> is to define our own data </a:t>
            </a:r>
            <a:r>
              <a:rPr lang="en-US" sz="2400" dirty="0" smtClean="0"/>
              <a:t>types(</a:t>
            </a:r>
            <a:r>
              <a:rPr lang="en-US" sz="2400" dirty="0" err="1" smtClean="0"/>
              <a:t>i.e.,Enumerated</a:t>
            </a:r>
            <a:r>
              <a:rPr lang="en-US" sz="2400" dirty="0" smtClean="0"/>
              <a:t> </a:t>
            </a:r>
            <a:r>
              <a:rPr lang="en-US" sz="2400" dirty="0"/>
              <a:t>Data Types).</a:t>
            </a:r>
            <a:endParaRPr lang="en-IN" sz="2600" dirty="0"/>
          </a:p>
        </p:txBody>
      </p:sp>
      <p:sp>
        <p:nvSpPr>
          <p:cNvPr id="4" name="Slide Number Placeholder 3"/>
          <p:cNvSpPr>
            <a:spLocks noGrp="1"/>
          </p:cNvSpPr>
          <p:nvPr>
            <p:ph type="sldNum" sz="quarter" idx="12"/>
          </p:nvPr>
        </p:nvSpPr>
        <p:spPr/>
        <p:txBody>
          <a:bodyPr/>
          <a:lstStyle/>
          <a:p>
            <a:fld id="{B547E0D5-C779-4B48-9D09-DC37D8A4644B}" type="slidenum">
              <a:rPr lang="id-ID" smtClean="0"/>
              <a:pPr/>
              <a:t>175</a:t>
            </a:fld>
            <a:endParaRPr lang="id-ID" dirty="0"/>
          </a:p>
        </p:txBody>
      </p:sp>
    </p:spTree>
    <p:extLst>
      <p:ext uri="{BB962C8B-B14F-4D97-AF65-F5344CB8AC3E}">
        <p14:creationId xmlns:p14="http://schemas.microsoft.com/office/powerpoint/2010/main" val="192980269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Decalration</a:t>
            </a:r>
            <a:r>
              <a:rPr lang="en-IN" dirty="0" smtClean="0"/>
              <a:t> of </a:t>
            </a:r>
            <a:r>
              <a:rPr lang="en-IN" dirty="0" err="1" smtClean="0"/>
              <a:t>Enums</a:t>
            </a:r>
            <a:endParaRPr lang="en-IN" dirty="0"/>
          </a:p>
        </p:txBody>
      </p:sp>
      <p:sp>
        <p:nvSpPr>
          <p:cNvPr id="3" name="Content Placeholder 2"/>
          <p:cNvSpPr>
            <a:spLocks noGrp="1"/>
          </p:cNvSpPr>
          <p:nvPr>
            <p:ph idx="1"/>
          </p:nvPr>
        </p:nvSpPr>
        <p:spPr/>
        <p:txBody>
          <a:bodyPr>
            <a:normAutofit fontScale="92500" lnSpcReduction="20000"/>
          </a:bodyPr>
          <a:lstStyle/>
          <a:p>
            <a:r>
              <a:rPr lang="en-US" sz="2600" b="1" dirty="0"/>
              <a:t>Declaration of </a:t>
            </a:r>
            <a:r>
              <a:rPr lang="en-US" sz="2600" b="1" dirty="0" err="1"/>
              <a:t>enum</a:t>
            </a:r>
            <a:r>
              <a:rPr lang="en-US" sz="2600" b="1" dirty="0"/>
              <a:t> in java </a:t>
            </a:r>
            <a:r>
              <a:rPr lang="en-US" sz="2600" b="1" dirty="0" smtClean="0"/>
              <a:t>:</a:t>
            </a:r>
            <a:r>
              <a:rPr lang="en-US" sz="2600" dirty="0" err="1"/>
              <a:t>Enum</a:t>
            </a:r>
            <a:r>
              <a:rPr lang="en-US" sz="2600" dirty="0"/>
              <a:t> declaration can be done outside a Class or inside a Class but </a:t>
            </a:r>
            <a:r>
              <a:rPr lang="en-US" sz="2600" dirty="0" smtClean="0"/>
              <a:t>not </a:t>
            </a:r>
            <a:r>
              <a:rPr lang="en-US" sz="2600" dirty="0"/>
              <a:t>inside a </a:t>
            </a:r>
            <a:r>
              <a:rPr lang="en-US" sz="2600" dirty="0" smtClean="0"/>
              <a:t>Method</a:t>
            </a:r>
            <a:r>
              <a:rPr lang="en-IN" sz="2600" dirty="0" smtClean="0"/>
              <a:t>.below is the example how a </a:t>
            </a:r>
            <a:r>
              <a:rPr lang="en-IN" sz="2600" dirty="0" err="1" smtClean="0"/>
              <a:t>enum</a:t>
            </a:r>
            <a:r>
              <a:rPr lang="en-IN" sz="2600" dirty="0" smtClean="0"/>
              <a:t> is declared:</a:t>
            </a:r>
          </a:p>
          <a:p>
            <a:pPr marL="0" indent="0">
              <a:buNone/>
            </a:pPr>
            <a:r>
              <a:rPr lang="en-IN" sz="2600" dirty="0" smtClean="0"/>
              <a:t>Example:</a:t>
            </a:r>
          </a:p>
          <a:p>
            <a:pPr marL="0" indent="0">
              <a:buNone/>
            </a:pPr>
            <a:r>
              <a:rPr lang="en-IN" sz="2600" dirty="0" err="1" smtClean="0"/>
              <a:t>enum</a:t>
            </a:r>
            <a:r>
              <a:rPr lang="en-IN" sz="2600" dirty="0" smtClean="0"/>
              <a:t> </a:t>
            </a:r>
            <a:r>
              <a:rPr lang="en-IN" sz="2600" dirty="0" err="1" smtClean="0"/>
              <a:t>Color</a:t>
            </a:r>
            <a:r>
              <a:rPr lang="en-IN" sz="2600" dirty="0" smtClean="0"/>
              <a:t>{</a:t>
            </a:r>
          </a:p>
          <a:p>
            <a:pPr marL="0" indent="0">
              <a:buNone/>
            </a:pPr>
            <a:r>
              <a:rPr lang="en-IN" sz="2600" dirty="0" smtClean="0"/>
              <a:t>RED,</a:t>
            </a:r>
          </a:p>
          <a:p>
            <a:pPr marL="0" indent="0">
              <a:buNone/>
            </a:pPr>
            <a:r>
              <a:rPr lang="en-IN" sz="2600" dirty="0" smtClean="0"/>
              <a:t>GREEN,</a:t>
            </a:r>
          </a:p>
          <a:p>
            <a:pPr marL="0" indent="0">
              <a:buNone/>
            </a:pPr>
            <a:r>
              <a:rPr lang="en-IN" sz="2600" dirty="0" smtClean="0"/>
              <a:t>YELLOW;</a:t>
            </a:r>
            <a:endParaRPr lang="en-IN" sz="2600" dirty="0"/>
          </a:p>
          <a:p>
            <a:pPr marL="0" indent="0">
              <a:buNone/>
            </a:pPr>
            <a:r>
              <a:rPr lang="en-IN" sz="2600" dirty="0" smtClean="0"/>
              <a:t>}</a:t>
            </a:r>
          </a:p>
          <a:p>
            <a:pPr marL="0" indent="0">
              <a:buNone/>
            </a:pPr>
            <a:r>
              <a:rPr lang="en-IN" sz="2600" dirty="0" smtClean="0"/>
              <a:t>Public Class test{</a:t>
            </a:r>
          </a:p>
          <a:p>
            <a:pPr marL="0" indent="0">
              <a:buNone/>
            </a:pPr>
            <a:r>
              <a:rPr lang="en-IN" sz="2600" dirty="0" smtClean="0"/>
              <a:t>Public static void main(String </a:t>
            </a:r>
            <a:r>
              <a:rPr lang="en-IN" sz="2600" dirty="0" err="1" smtClean="0"/>
              <a:t>args</a:t>
            </a:r>
            <a:r>
              <a:rPr lang="en-IN" sz="2600" dirty="0" smtClean="0"/>
              <a:t>[]){</a:t>
            </a:r>
          </a:p>
          <a:p>
            <a:pPr marL="0" indent="0">
              <a:buNone/>
            </a:pPr>
            <a:r>
              <a:rPr lang="en-IN" sz="2600" dirty="0" err="1" smtClean="0"/>
              <a:t>Color</a:t>
            </a:r>
            <a:r>
              <a:rPr lang="en-IN" sz="2600" dirty="0" smtClean="0"/>
              <a:t> c=</a:t>
            </a:r>
            <a:r>
              <a:rPr lang="en-IN" sz="2600" dirty="0" err="1" smtClean="0"/>
              <a:t>Color.RED</a:t>
            </a:r>
            <a:r>
              <a:rPr lang="en-IN" sz="2600" dirty="0" smtClean="0"/>
              <a:t>;</a:t>
            </a:r>
          </a:p>
          <a:p>
            <a:pPr marL="0" indent="0">
              <a:buNone/>
            </a:pPr>
            <a:r>
              <a:rPr lang="en-IN" sz="2600" dirty="0" err="1" smtClean="0"/>
              <a:t>System.out.println</a:t>
            </a:r>
            <a:r>
              <a:rPr lang="en-IN" sz="2600" dirty="0" smtClean="0"/>
              <a:t>(c);</a:t>
            </a:r>
          </a:p>
          <a:p>
            <a:pPr marL="0" indent="0">
              <a:buNone/>
            </a:pPr>
            <a:r>
              <a:rPr lang="en-IN" sz="2600" dirty="0"/>
              <a:t>}</a:t>
            </a:r>
            <a:endParaRPr lang="en-IN" sz="2600" dirty="0" smtClean="0"/>
          </a:p>
          <a:p>
            <a:pPr marL="0" indent="0">
              <a:buNone/>
            </a:pPr>
            <a:endParaRPr lang="en-IN" sz="2600" dirty="0" smtClean="0"/>
          </a:p>
          <a:p>
            <a:pPr marL="0" indent="0">
              <a:buNone/>
            </a:pPr>
            <a:endParaRPr lang="en-US" sz="2600" dirty="0" smtClean="0"/>
          </a:p>
        </p:txBody>
      </p:sp>
      <p:sp>
        <p:nvSpPr>
          <p:cNvPr id="4" name="Slide Number Placeholder 3"/>
          <p:cNvSpPr>
            <a:spLocks noGrp="1"/>
          </p:cNvSpPr>
          <p:nvPr>
            <p:ph type="sldNum" sz="quarter" idx="12"/>
          </p:nvPr>
        </p:nvSpPr>
        <p:spPr/>
        <p:txBody>
          <a:bodyPr/>
          <a:lstStyle/>
          <a:p>
            <a:fld id="{B547E0D5-C779-4B48-9D09-DC37D8A4644B}" type="slidenum">
              <a:rPr lang="id-ID" smtClean="0"/>
              <a:pPr/>
              <a:t>176</a:t>
            </a:fld>
            <a:endParaRPr lang="id-ID" dirty="0"/>
          </a:p>
        </p:txBody>
      </p:sp>
    </p:spTree>
    <p:extLst>
      <p:ext uri="{BB962C8B-B14F-4D97-AF65-F5344CB8AC3E}">
        <p14:creationId xmlns:p14="http://schemas.microsoft.com/office/powerpoint/2010/main" val="121043496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Enum</a:t>
            </a:r>
            <a:r>
              <a:rPr lang="en-IN" dirty="0" smtClean="0"/>
              <a:t> declaration contd..</a:t>
            </a:r>
            <a:endParaRPr lang="en-IN" dirty="0"/>
          </a:p>
        </p:txBody>
      </p:sp>
      <p:sp>
        <p:nvSpPr>
          <p:cNvPr id="3" name="Content Placeholder 2"/>
          <p:cNvSpPr>
            <a:spLocks noGrp="1"/>
          </p:cNvSpPr>
          <p:nvPr>
            <p:ph idx="1"/>
          </p:nvPr>
        </p:nvSpPr>
        <p:spPr/>
        <p:txBody>
          <a:bodyPr/>
          <a:lstStyle/>
          <a:p>
            <a:r>
              <a:rPr lang="en-IN" dirty="0" smtClean="0"/>
              <a:t>We can also declare </a:t>
            </a:r>
            <a:r>
              <a:rPr lang="en-IN" dirty="0" err="1" smtClean="0"/>
              <a:t>enum</a:t>
            </a:r>
            <a:r>
              <a:rPr lang="en-IN" dirty="0" smtClean="0"/>
              <a:t> inside a class:</a:t>
            </a:r>
          </a:p>
          <a:p>
            <a:pPr marL="0" indent="0">
              <a:buNone/>
            </a:pPr>
            <a:r>
              <a:rPr lang="en-IN" dirty="0" smtClean="0"/>
              <a:t>Public class test{</a:t>
            </a:r>
          </a:p>
          <a:p>
            <a:pPr marL="0" indent="0">
              <a:buNone/>
            </a:pPr>
            <a:r>
              <a:rPr lang="en-IN" dirty="0" err="1" smtClean="0"/>
              <a:t>enum</a:t>
            </a:r>
            <a:r>
              <a:rPr lang="en-IN" dirty="0" smtClean="0"/>
              <a:t> </a:t>
            </a:r>
            <a:r>
              <a:rPr lang="en-IN" dirty="0" err="1" smtClean="0"/>
              <a:t>Color</a:t>
            </a:r>
            <a:r>
              <a:rPr lang="en-IN" dirty="0" smtClean="0"/>
              <a:t>{</a:t>
            </a:r>
          </a:p>
          <a:p>
            <a:pPr marL="0" indent="0">
              <a:buNone/>
            </a:pPr>
            <a:r>
              <a:rPr lang="en-IN" dirty="0" smtClean="0"/>
              <a:t>RED,GREEN,YELLOW;</a:t>
            </a:r>
          </a:p>
          <a:p>
            <a:pPr marL="0" indent="0">
              <a:buNone/>
            </a:pPr>
            <a:r>
              <a:rPr lang="en-IN" dirty="0" smtClean="0"/>
              <a:t>}</a:t>
            </a:r>
          </a:p>
          <a:p>
            <a:pPr marL="0" indent="0">
              <a:buNone/>
            </a:pPr>
            <a:r>
              <a:rPr lang="en-IN" dirty="0" smtClean="0"/>
              <a:t>Public static void main(String </a:t>
            </a:r>
            <a:r>
              <a:rPr lang="en-IN" dirty="0" err="1" smtClean="0"/>
              <a:t>args</a:t>
            </a:r>
            <a:r>
              <a:rPr lang="en-IN" dirty="0" smtClean="0"/>
              <a:t>[]){</a:t>
            </a:r>
          </a:p>
          <a:p>
            <a:pPr marL="0" indent="0">
              <a:buNone/>
            </a:pPr>
            <a:r>
              <a:rPr lang="en-IN" dirty="0" err="1" smtClean="0"/>
              <a:t>Color</a:t>
            </a:r>
            <a:r>
              <a:rPr lang="en-IN" dirty="0" smtClean="0"/>
              <a:t> c=</a:t>
            </a:r>
            <a:r>
              <a:rPr lang="en-IN" dirty="0" err="1" smtClean="0"/>
              <a:t>Color.RED</a:t>
            </a:r>
            <a:r>
              <a:rPr lang="en-IN" dirty="0" smtClean="0"/>
              <a:t>;</a:t>
            </a:r>
          </a:p>
          <a:p>
            <a:pPr marL="0" indent="0">
              <a:buNone/>
            </a:pPr>
            <a:r>
              <a:rPr lang="en-IN" dirty="0" err="1" smtClean="0"/>
              <a:t>System.out.println</a:t>
            </a:r>
            <a:r>
              <a:rPr lang="en-IN" dirty="0" smtClean="0"/>
              <a:t>(c);</a:t>
            </a:r>
          </a:p>
          <a:p>
            <a:pPr marL="0" indent="0">
              <a:buNone/>
            </a:pPr>
            <a:r>
              <a:rPr lang="en-IN" dirty="0"/>
              <a:t>}</a:t>
            </a:r>
            <a:endParaRPr lang="en-IN" dirty="0" smtClean="0"/>
          </a:p>
        </p:txBody>
      </p:sp>
      <p:sp>
        <p:nvSpPr>
          <p:cNvPr id="4" name="Slide Number Placeholder 3"/>
          <p:cNvSpPr>
            <a:spLocks noGrp="1"/>
          </p:cNvSpPr>
          <p:nvPr>
            <p:ph type="sldNum" sz="quarter" idx="12"/>
          </p:nvPr>
        </p:nvSpPr>
        <p:spPr/>
        <p:txBody>
          <a:bodyPr/>
          <a:lstStyle/>
          <a:p>
            <a:fld id="{B547E0D5-C779-4B48-9D09-DC37D8A4644B}" type="slidenum">
              <a:rPr lang="id-ID" smtClean="0"/>
              <a:pPr/>
              <a:t>177</a:t>
            </a:fld>
            <a:endParaRPr lang="id-ID" dirty="0"/>
          </a:p>
        </p:txBody>
      </p:sp>
    </p:spTree>
    <p:extLst>
      <p:ext uri="{BB962C8B-B14F-4D97-AF65-F5344CB8AC3E}">
        <p14:creationId xmlns:p14="http://schemas.microsoft.com/office/powerpoint/2010/main" val="1343627250"/>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features of </a:t>
            </a:r>
            <a:r>
              <a:rPr lang="en-IN" dirty="0" err="1" smtClean="0"/>
              <a:t>Enum</a:t>
            </a:r>
            <a:endParaRPr lang="en-IN" dirty="0"/>
          </a:p>
        </p:txBody>
      </p:sp>
      <p:sp>
        <p:nvSpPr>
          <p:cNvPr id="3" name="Content Placeholder 2"/>
          <p:cNvSpPr>
            <a:spLocks noGrp="1"/>
          </p:cNvSpPr>
          <p:nvPr>
            <p:ph idx="1"/>
          </p:nvPr>
        </p:nvSpPr>
        <p:spPr/>
        <p:txBody>
          <a:bodyPr/>
          <a:lstStyle/>
          <a:p>
            <a:r>
              <a:rPr lang="en-US" dirty="0"/>
              <a:t>Every </a:t>
            </a:r>
            <a:r>
              <a:rPr lang="en-US" dirty="0" err="1"/>
              <a:t>enum</a:t>
            </a:r>
            <a:r>
              <a:rPr lang="en-US" dirty="0"/>
              <a:t> internally implemented by using </a:t>
            </a:r>
            <a:r>
              <a:rPr lang="en-US" dirty="0" smtClean="0"/>
              <a:t>Class</a:t>
            </a:r>
          </a:p>
          <a:p>
            <a:r>
              <a:rPr lang="en-US" dirty="0" smtClean="0"/>
              <a:t>Internally the </a:t>
            </a:r>
            <a:r>
              <a:rPr lang="en-US" dirty="0" err="1" smtClean="0"/>
              <a:t>enum</a:t>
            </a:r>
            <a:r>
              <a:rPr lang="en-US" dirty="0" smtClean="0"/>
              <a:t> color in the above example Color is converted as below:</a:t>
            </a:r>
          </a:p>
          <a:p>
            <a:pPr marL="0" indent="0">
              <a:buNone/>
            </a:pPr>
            <a:r>
              <a:rPr lang="en-US" dirty="0"/>
              <a:t> </a:t>
            </a:r>
            <a:r>
              <a:rPr lang="en-US" dirty="0" smtClean="0"/>
              <a:t>               class Color{</a:t>
            </a:r>
          </a:p>
          <a:p>
            <a:pPr marL="0" indent="0">
              <a:buNone/>
            </a:pPr>
            <a:r>
              <a:rPr lang="en-US" dirty="0" smtClean="0"/>
              <a:t>               public static final Color RED =new Color();</a:t>
            </a:r>
          </a:p>
          <a:p>
            <a:pPr marL="0" indent="0">
              <a:buNone/>
            </a:pPr>
            <a:r>
              <a:rPr lang="en-US" dirty="0"/>
              <a:t> </a:t>
            </a:r>
            <a:r>
              <a:rPr lang="en-US" dirty="0" smtClean="0"/>
              <a:t>              </a:t>
            </a:r>
            <a:r>
              <a:rPr lang="en-US" dirty="0"/>
              <a:t>public static final Color </a:t>
            </a:r>
            <a:r>
              <a:rPr lang="en-US" dirty="0" smtClean="0"/>
              <a:t>GREEN </a:t>
            </a:r>
            <a:r>
              <a:rPr lang="en-US" dirty="0"/>
              <a:t>=new Color();</a:t>
            </a:r>
          </a:p>
          <a:p>
            <a:pPr marL="0" indent="0">
              <a:buNone/>
            </a:pPr>
            <a:r>
              <a:rPr lang="en-US" dirty="0" smtClean="0"/>
              <a:t>               </a:t>
            </a:r>
            <a:r>
              <a:rPr lang="en-US" dirty="0"/>
              <a:t>public static final Color </a:t>
            </a:r>
            <a:r>
              <a:rPr lang="en-US" dirty="0" smtClean="0"/>
              <a:t>YELLOW </a:t>
            </a:r>
            <a:r>
              <a:rPr lang="en-US" dirty="0"/>
              <a:t>=new Color();</a:t>
            </a:r>
          </a:p>
          <a:p>
            <a:pPr marL="0" indent="0">
              <a:buNone/>
            </a:pPr>
            <a:r>
              <a:rPr lang="en-US" dirty="0" smtClean="0"/>
              <a:t>             }</a:t>
            </a:r>
          </a:p>
          <a:p>
            <a:r>
              <a:rPr lang="en-US" dirty="0" smtClean="0"/>
              <a:t>Every </a:t>
            </a:r>
            <a:r>
              <a:rPr lang="en-US" dirty="0" err="1"/>
              <a:t>enum</a:t>
            </a:r>
            <a:r>
              <a:rPr lang="en-US" dirty="0"/>
              <a:t> constant represents an </a:t>
            </a:r>
            <a:r>
              <a:rPr lang="en-US" b="1" dirty="0"/>
              <a:t>object</a:t>
            </a:r>
            <a:r>
              <a:rPr lang="en-US" dirty="0"/>
              <a:t> of type </a:t>
            </a:r>
            <a:r>
              <a:rPr lang="en-US" dirty="0" err="1"/>
              <a:t>enum</a:t>
            </a:r>
            <a:r>
              <a:rPr lang="en-US" dirty="0"/>
              <a:t>.</a:t>
            </a:r>
            <a:endParaRPr lang="en-IN" dirty="0"/>
          </a:p>
        </p:txBody>
      </p:sp>
      <p:sp>
        <p:nvSpPr>
          <p:cNvPr id="4" name="Slide Number Placeholder 3"/>
          <p:cNvSpPr>
            <a:spLocks noGrp="1"/>
          </p:cNvSpPr>
          <p:nvPr>
            <p:ph type="sldNum" sz="quarter" idx="12"/>
          </p:nvPr>
        </p:nvSpPr>
        <p:spPr/>
        <p:txBody>
          <a:bodyPr/>
          <a:lstStyle/>
          <a:p>
            <a:fld id="{B547E0D5-C779-4B48-9D09-DC37D8A4644B}" type="slidenum">
              <a:rPr lang="id-ID" smtClean="0"/>
              <a:pPr/>
              <a:t>178</a:t>
            </a:fld>
            <a:endParaRPr lang="id-ID" dirty="0"/>
          </a:p>
        </p:txBody>
      </p:sp>
    </p:spTree>
    <p:extLst>
      <p:ext uri="{BB962C8B-B14F-4D97-AF65-F5344CB8AC3E}">
        <p14:creationId xmlns:p14="http://schemas.microsoft.com/office/powerpoint/2010/main" val="376658334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Enum</a:t>
            </a:r>
            <a:r>
              <a:rPr lang="en-IN" dirty="0" smtClean="0"/>
              <a:t> using a switch statement</a:t>
            </a:r>
            <a:endParaRPr lang="en-IN" dirty="0"/>
          </a:p>
        </p:txBody>
      </p:sp>
      <p:sp>
        <p:nvSpPr>
          <p:cNvPr id="3" name="Content Placeholder 2"/>
          <p:cNvSpPr>
            <a:spLocks noGrp="1"/>
          </p:cNvSpPr>
          <p:nvPr>
            <p:ph idx="1"/>
          </p:nvPr>
        </p:nvSpPr>
        <p:spPr>
          <a:xfrm>
            <a:off x="838200" y="798023"/>
            <a:ext cx="10515600" cy="16714122"/>
          </a:xfrm>
        </p:spPr>
        <p:txBody>
          <a:bodyPr>
            <a:noAutofit/>
          </a:bodyPr>
          <a:lstStyle/>
          <a:p>
            <a:pPr marL="0" indent="0">
              <a:buNone/>
            </a:pPr>
            <a:r>
              <a:rPr lang="en-IN" sz="2000" b="1" dirty="0" smtClean="0"/>
              <a:t>Below is the example how </a:t>
            </a:r>
            <a:r>
              <a:rPr lang="en-IN" sz="2000" b="1" dirty="0" err="1" smtClean="0"/>
              <a:t>enum</a:t>
            </a:r>
            <a:r>
              <a:rPr lang="en-IN" sz="2000" b="1" dirty="0" smtClean="0"/>
              <a:t> is used in a switch statement :</a:t>
            </a:r>
          </a:p>
          <a:p>
            <a:pPr marL="0" indent="0">
              <a:buNone/>
            </a:pPr>
            <a:r>
              <a:rPr lang="en-IN" sz="1400" dirty="0"/>
              <a:t>import </a:t>
            </a:r>
            <a:r>
              <a:rPr lang="en-IN" sz="1400" dirty="0" err="1"/>
              <a:t>java.util.Scanner</a:t>
            </a:r>
            <a:r>
              <a:rPr lang="en-IN" sz="1400" dirty="0"/>
              <a:t>; </a:t>
            </a:r>
          </a:p>
          <a:p>
            <a:pPr marL="0" indent="0">
              <a:buNone/>
            </a:pPr>
            <a:r>
              <a:rPr lang="en-IN" sz="1400" dirty="0"/>
              <a:t>  </a:t>
            </a:r>
          </a:p>
          <a:p>
            <a:pPr marL="0" indent="0">
              <a:buNone/>
            </a:pPr>
            <a:r>
              <a:rPr lang="en-IN" sz="1400" dirty="0"/>
              <a:t>// An </a:t>
            </a:r>
            <a:r>
              <a:rPr lang="en-IN" sz="1400" dirty="0" err="1"/>
              <a:t>Enum</a:t>
            </a:r>
            <a:r>
              <a:rPr lang="en-IN" sz="1400" dirty="0"/>
              <a:t> class </a:t>
            </a:r>
          </a:p>
          <a:p>
            <a:pPr marL="0" indent="0">
              <a:buNone/>
            </a:pPr>
            <a:r>
              <a:rPr lang="en-IN" sz="1400" dirty="0" err="1"/>
              <a:t>enum</a:t>
            </a:r>
            <a:r>
              <a:rPr lang="en-IN" sz="1400" dirty="0"/>
              <a:t> </a:t>
            </a:r>
            <a:r>
              <a:rPr lang="en-IN" sz="1400" dirty="0" err="1"/>
              <a:t>color</a:t>
            </a:r>
            <a:endParaRPr lang="en-IN" sz="1400" dirty="0"/>
          </a:p>
          <a:p>
            <a:pPr marL="0" indent="0">
              <a:buNone/>
            </a:pPr>
            <a:r>
              <a:rPr lang="en-IN" sz="1400" dirty="0"/>
              <a:t>{ </a:t>
            </a:r>
          </a:p>
          <a:p>
            <a:pPr marL="0" indent="0">
              <a:buNone/>
            </a:pPr>
            <a:r>
              <a:rPr lang="en-IN" sz="1400" dirty="0"/>
              <a:t>   RED,GREEN, YELLOW;</a:t>
            </a:r>
          </a:p>
          <a:p>
            <a:pPr marL="0" indent="0">
              <a:buNone/>
            </a:pPr>
            <a:r>
              <a:rPr lang="en-IN" sz="1400" dirty="0"/>
              <a:t>    </a:t>
            </a:r>
          </a:p>
          <a:p>
            <a:pPr marL="0" indent="0">
              <a:buNone/>
            </a:pPr>
            <a:r>
              <a:rPr lang="en-IN" sz="1400" dirty="0"/>
              <a:t>} </a:t>
            </a:r>
          </a:p>
          <a:p>
            <a:pPr marL="0" indent="0">
              <a:buNone/>
            </a:pPr>
            <a:r>
              <a:rPr lang="en-IN" sz="1400" dirty="0"/>
              <a:t>  </a:t>
            </a:r>
          </a:p>
          <a:p>
            <a:pPr marL="0" indent="0">
              <a:buNone/>
            </a:pPr>
            <a:r>
              <a:rPr lang="en-IN" sz="1400" dirty="0"/>
              <a:t>// Driver class that contains an object of "day" and </a:t>
            </a:r>
          </a:p>
          <a:p>
            <a:pPr marL="0" indent="0">
              <a:buNone/>
            </a:pPr>
            <a:r>
              <a:rPr lang="en-IN" sz="1400" dirty="0"/>
              <a:t>// main(). </a:t>
            </a:r>
          </a:p>
          <a:p>
            <a:pPr marL="0" indent="0">
              <a:buNone/>
            </a:pPr>
            <a:r>
              <a:rPr lang="en-IN" sz="1400" dirty="0"/>
              <a:t>public class Test </a:t>
            </a:r>
          </a:p>
          <a:p>
            <a:pPr marL="0" indent="0">
              <a:buNone/>
            </a:pPr>
            <a:r>
              <a:rPr lang="en-IN" sz="1400" dirty="0"/>
              <a:t>{ </a:t>
            </a:r>
          </a:p>
          <a:p>
            <a:pPr marL="0" indent="0">
              <a:buNone/>
            </a:pPr>
            <a:r>
              <a:rPr lang="en-IN" sz="1400" dirty="0"/>
              <a:t>    </a:t>
            </a:r>
            <a:r>
              <a:rPr lang="en-IN" sz="1400" dirty="0" err="1"/>
              <a:t>Color</a:t>
            </a:r>
            <a:r>
              <a:rPr lang="en-IN" sz="1400" dirty="0"/>
              <a:t> </a:t>
            </a:r>
            <a:r>
              <a:rPr lang="en-IN" sz="1400" dirty="0" err="1"/>
              <a:t>color</a:t>
            </a:r>
            <a:r>
              <a:rPr lang="en-IN" sz="1400" dirty="0"/>
              <a:t>;</a:t>
            </a:r>
          </a:p>
          <a:p>
            <a:pPr marL="0" indent="0">
              <a:buNone/>
            </a:pPr>
            <a:r>
              <a:rPr lang="en-IN" sz="1400" dirty="0"/>
              <a:t>  </a:t>
            </a:r>
          </a:p>
          <a:p>
            <a:pPr marL="0" indent="0">
              <a:buNone/>
            </a:pPr>
            <a:r>
              <a:rPr lang="en-IN" sz="1400" dirty="0"/>
              <a:t>    // Constructor </a:t>
            </a:r>
          </a:p>
          <a:p>
            <a:pPr marL="0" indent="0">
              <a:buNone/>
            </a:pPr>
            <a:r>
              <a:rPr lang="en-IN" sz="1400" dirty="0"/>
              <a:t>    public Test(</a:t>
            </a:r>
            <a:r>
              <a:rPr lang="en-IN" sz="1400" dirty="0" err="1"/>
              <a:t>Color</a:t>
            </a:r>
            <a:r>
              <a:rPr lang="en-IN" sz="1400" dirty="0"/>
              <a:t> </a:t>
            </a:r>
            <a:r>
              <a:rPr lang="en-IN" sz="1400" dirty="0" err="1"/>
              <a:t>color</a:t>
            </a:r>
            <a:r>
              <a:rPr lang="en-IN" sz="1400" dirty="0"/>
              <a:t>) </a:t>
            </a:r>
          </a:p>
          <a:p>
            <a:pPr marL="0" indent="0">
              <a:buNone/>
            </a:pPr>
            <a:r>
              <a:rPr lang="en-IN" sz="1400" dirty="0"/>
              <a:t>    { </a:t>
            </a:r>
          </a:p>
          <a:p>
            <a:pPr marL="0" indent="0">
              <a:buNone/>
            </a:pPr>
            <a:r>
              <a:rPr lang="en-IN" sz="1400" dirty="0"/>
              <a:t>        </a:t>
            </a:r>
            <a:r>
              <a:rPr lang="en-IN" sz="1400" dirty="0" err="1"/>
              <a:t>this.color</a:t>
            </a:r>
            <a:r>
              <a:rPr lang="en-IN" sz="1400" dirty="0"/>
              <a:t> = </a:t>
            </a:r>
            <a:r>
              <a:rPr lang="en-IN" sz="1400" dirty="0" err="1"/>
              <a:t>color</a:t>
            </a:r>
            <a:r>
              <a:rPr lang="en-IN" sz="1400" dirty="0"/>
              <a:t>; </a:t>
            </a:r>
          </a:p>
          <a:p>
            <a:pPr marL="0" indent="0">
              <a:buNone/>
            </a:pPr>
            <a:r>
              <a:rPr lang="en-IN" sz="1400" dirty="0"/>
              <a:t>    } </a:t>
            </a:r>
          </a:p>
          <a:p>
            <a:pPr marL="0" indent="0">
              <a:buNone/>
            </a:pPr>
            <a:r>
              <a:rPr lang="en-IN" sz="1400" dirty="0"/>
              <a:t>  </a:t>
            </a:r>
          </a:p>
          <a:p>
            <a:pPr marL="0" indent="0">
              <a:buNone/>
            </a:pPr>
            <a:r>
              <a:rPr lang="en-IN" sz="1400" dirty="0"/>
              <a:t>    // Prints a line about </a:t>
            </a:r>
            <a:r>
              <a:rPr lang="en-IN" sz="1400" dirty="0" err="1"/>
              <a:t>Color</a:t>
            </a:r>
            <a:r>
              <a:rPr lang="en-IN" sz="1400" dirty="0"/>
              <a:t> using switch </a:t>
            </a:r>
          </a:p>
          <a:p>
            <a:pPr marL="0" indent="0">
              <a:buNone/>
            </a:pPr>
            <a:r>
              <a:rPr lang="en-IN" sz="1400" dirty="0"/>
              <a:t>    public void </a:t>
            </a:r>
            <a:r>
              <a:rPr lang="en-IN" sz="1400" dirty="0" err="1"/>
              <a:t>colorIsLike</a:t>
            </a:r>
            <a:r>
              <a:rPr lang="en-IN" sz="1400" dirty="0"/>
              <a:t>() </a:t>
            </a:r>
          </a:p>
          <a:p>
            <a:pPr marL="0" indent="0">
              <a:buNone/>
            </a:pPr>
            <a:r>
              <a:rPr lang="en-IN" sz="1400" dirty="0"/>
              <a:t>    { </a:t>
            </a:r>
          </a:p>
          <a:p>
            <a:pPr marL="0" indent="0">
              <a:buNone/>
            </a:pPr>
            <a:r>
              <a:rPr lang="en-IN" sz="1400" dirty="0"/>
              <a:t>        switch (</a:t>
            </a:r>
            <a:r>
              <a:rPr lang="en-IN" sz="1400" dirty="0" err="1"/>
              <a:t>color</a:t>
            </a:r>
            <a:r>
              <a:rPr lang="en-IN" sz="1400" dirty="0"/>
              <a:t>) </a:t>
            </a:r>
          </a:p>
          <a:p>
            <a:pPr marL="0" indent="0">
              <a:buNone/>
            </a:pPr>
            <a:r>
              <a:rPr lang="en-IN" sz="1400" dirty="0"/>
              <a:t>        { </a:t>
            </a:r>
          </a:p>
          <a:p>
            <a:pPr marL="0" indent="0">
              <a:buNone/>
            </a:pPr>
            <a:r>
              <a:rPr lang="en-IN" sz="1400" dirty="0"/>
              <a:t>        case RED: </a:t>
            </a:r>
          </a:p>
          <a:p>
            <a:pPr marL="0" indent="0">
              <a:buNone/>
            </a:pPr>
            <a:r>
              <a:rPr lang="en-IN" sz="1400" dirty="0"/>
              <a:t>            </a:t>
            </a:r>
            <a:r>
              <a:rPr lang="en-IN" sz="1400" dirty="0" err="1"/>
              <a:t>System.out.println</a:t>
            </a:r>
            <a:r>
              <a:rPr lang="en-IN" sz="1400" dirty="0"/>
              <a:t>(" print the </a:t>
            </a:r>
            <a:r>
              <a:rPr lang="en-IN" sz="1400" dirty="0" err="1"/>
              <a:t>color</a:t>
            </a:r>
            <a:r>
              <a:rPr lang="en-IN" sz="1400" dirty="0"/>
              <a:t> red "); </a:t>
            </a:r>
          </a:p>
          <a:p>
            <a:pPr marL="0" indent="0">
              <a:buNone/>
            </a:pPr>
            <a:r>
              <a:rPr lang="en-IN" sz="1400" dirty="0"/>
              <a:t>            break; </a:t>
            </a:r>
          </a:p>
          <a:p>
            <a:pPr marL="0" indent="0">
              <a:buNone/>
            </a:pPr>
            <a:r>
              <a:rPr lang="en-IN" sz="1400" dirty="0"/>
              <a:t>        case GREEN: </a:t>
            </a:r>
          </a:p>
          <a:p>
            <a:pPr marL="0" indent="0">
              <a:buNone/>
            </a:pPr>
            <a:r>
              <a:rPr lang="en-IN" sz="1400" dirty="0"/>
              <a:t>            </a:t>
            </a:r>
            <a:r>
              <a:rPr lang="en-IN" sz="1400" dirty="0" err="1"/>
              <a:t>System.out.println</a:t>
            </a:r>
            <a:r>
              <a:rPr lang="en-IN" sz="1400" dirty="0"/>
              <a:t>("print the </a:t>
            </a:r>
            <a:r>
              <a:rPr lang="en-IN" sz="1400" dirty="0" err="1"/>
              <a:t>color</a:t>
            </a:r>
            <a:r>
              <a:rPr lang="en-IN" sz="1400" dirty="0"/>
              <a:t> green"); </a:t>
            </a:r>
          </a:p>
          <a:p>
            <a:pPr marL="0" indent="0">
              <a:buNone/>
            </a:pPr>
            <a:r>
              <a:rPr lang="en-IN" sz="1400" dirty="0"/>
              <a:t>            break; </a:t>
            </a:r>
          </a:p>
          <a:p>
            <a:pPr marL="0" indent="0">
              <a:buNone/>
            </a:pPr>
            <a:r>
              <a:rPr lang="en-IN" sz="1400" dirty="0"/>
              <a:t>        </a:t>
            </a:r>
          </a:p>
          <a:p>
            <a:pPr marL="0" indent="0">
              <a:buNone/>
            </a:pPr>
            <a:r>
              <a:rPr lang="en-IN" sz="1400" dirty="0"/>
              <a:t>        case YELLOW:</a:t>
            </a:r>
          </a:p>
          <a:p>
            <a:pPr marL="0" indent="0">
              <a:buNone/>
            </a:pPr>
            <a:r>
              <a:rPr lang="en-IN" sz="1400" dirty="0"/>
              <a:t>            </a:t>
            </a:r>
            <a:r>
              <a:rPr lang="en-IN" sz="1400" dirty="0" err="1"/>
              <a:t>System.out.println</a:t>
            </a:r>
            <a:r>
              <a:rPr lang="en-IN" sz="1400" dirty="0"/>
              <a:t>("</a:t>
            </a:r>
            <a:r>
              <a:rPr lang="en-IN" sz="1400" dirty="0" err="1"/>
              <a:t>pritn</a:t>
            </a:r>
            <a:r>
              <a:rPr lang="en-IN" sz="1400" dirty="0"/>
              <a:t> the </a:t>
            </a:r>
            <a:r>
              <a:rPr lang="en-IN" sz="1400" dirty="0" err="1"/>
              <a:t>color</a:t>
            </a:r>
            <a:r>
              <a:rPr lang="en-IN" sz="1400" dirty="0"/>
              <a:t> yellow"); </a:t>
            </a:r>
          </a:p>
          <a:p>
            <a:pPr marL="0" indent="0">
              <a:buNone/>
            </a:pPr>
            <a:r>
              <a:rPr lang="en-IN" sz="1400" dirty="0"/>
              <a:t>            break; </a:t>
            </a:r>
          </a:p>
          <a:p>
            <a:pPr marL="0" indent="0">
              <a:buNone/>
            </a:pPr>
            <a:r>
              <a:rPr lang="en-IN" sz="1400" dirty="0"/>
              <a:t>        default: </a:t>
            </a:r>
          </a:p>
          <a:p>
            <a:pPr marL="0" indent="0">
              <a:buNone/>
            </a:pPr>
            <a:r>
              <a:rPr lang="en-IN" sz="1400" dirty="0"/>
              <a:t>            </a:t>
            </a:r>
            <a:r>
              <a:rPr lang="en-IN" sz="1400" dirty="0" err="1"/>
              <a:t>System.out.println</a:t>
            </a:r>
            <a:r>
              <a:rPr lang="en-IN" sz="1400" dirty="0"/>
              <a:t>("print nothing"); </a:t>
            </a:r>
          </a:p>
          <a:p>
            <a:pPr marL="0" indent="0">
              <a:buNone/>
            </a:pPr>
            <a:r>
              <a:rPr lang="en-IN" sz="1400" dirty="0"/>
              <a:t>            break; </a:t>
            </a:r>
          </a:p>
          <a:p>
            <a:pPr marL="0" indent="0">
              <a:buNone/>
            </a:pPr>
            <a:r>
              <a:rPr lang="en-IN" sz="1400" dirty="0"/>
              <a:t>        } </a:t>
            </a:r>
          </a:p>
          <a:p>
            <a:pPr marL="0" indent="0">
              <a:buNone/>
            </a:pPr>
            <a:r>
              <a:rPr lang="en-IN" sz="1400" dirty="0"/>
              <a:t>    } </a:t>
            </a:r>
          </a:p>
          <a:p>
            <a:pPr marL="0" indent="0">
              <a:buNone/>
            </a:pPr>
            <a:r>
              <a:rPr lang="en-IN" sz="1400" dirty="0"/>
              <a:t>  </a:t>
            </a:r>
          </a:p>
          <a:p>
            <a:pPr marL="0" indent="0">
              <a:buNone/>
            </a:pPr>
            <a:r>
              <a:rPr lang="en-IN" sz="1400" dirty="0"/>
              <a:t>    // main method </a:t>
            </a:r>
          </a:p>
          <a:p>
            <a:pPr marL="0" indent="0">
              <a:buNone/>
            </a:pPr>
            <a:r>
              <a:rPr lang="en-IN" sz="1400" dirty="0"/>
              <a:t>    public static void main(String[] </a:t>
            </a:r>
            <a:r>
              <a:rPr lang="en-IN" sz="1400" dirty="0" err="1"/>
              <a:t>args</a:t>
            </a:r>
            <a:r>
              <a:rPr lang="en-IN" sz="1400" dirty="0"/>
              <a:t>) </a:t>
            </a:r>
          </a:p>
          <a:p>
            <a:pPr marL="0" indent="0">
              <a:buNone/>
            </a:pPr>
            <a:r>
              <a:rPr lang="en-IN" sz="1400" dirty="0"/>
              <a:t>    { </a:t>
            </a:r>
          </a:p>
          <a:p>
            <a:pPr marL="0" indent="0">
              <a:buNone/>
            </a:pPr>
            <a:r>
              <a:rPr lang="en-IN" sz="1400" dirty="0"/>
              <a:t>        String </a:t>
            </a:r>
            <a:r>
              <a:rPr lang="en-IN" sz="1400" dirty="0" err="1"/>
              <a:t>str</a:t>
            </a:r>
            <a:r>
              <a:rPr lang="en-IN" sz="1400" dirty="0"/>
              <a:t> = "RED"; </a:t>
            </a:r>
          </a:p>
          <a:p>
            <a:pPr marL="0" indent="0">
              <a:buNone/>
            </a:pPr>
            <a:r>
              <a:rPr lang="en-IN" sz="1400" dirty="0"/>
              <a:t>        Test t1 = new Test(</a:t>
            </a:r>
            <a:r>
              <a:rPr lang="en-IN" sz="1400" dirty="0" err="1"/>
              <a:t>Color.valueOf</a:t>
            </a:r>
            <a:r>
              <a:rPr lang="en-IN" sz="1400" dirty="0"/>
              <a:t>(</a:t>
            </a:r>
            <a:r>
              <a:rPr lang="en-IN" sz="1400" dirty="0" err="1"/>
              <a:t>str</a:t>
            </a:r>
            <a:r>
              <a:rPr lang="en-IN" sz="1400" dirty="0"/>
              <a:t>)); </a:t>
            </a:r>
          </a:p>
          <a:p>
            <a:pPr marL="0" indent="0">
              <a:buNone/>
            </a:pPr>
            <a:r>
              <a:rPr lang="en-IN" sz="1400" dirty="0"/>
              <a:t>        t1.colorIsLike(); </a:t>
            </a:r>
          </a:p>
          <a:p>
            <a:pPr marL="0" indent="0">
              <a:buNone/>
            </a:pPr>
            <a:r>
              <a:rPr lang="en-IN" sz="1400" dirty="0"/>
              <a:t>    } </a:t>
            </a:r>
          </a:p>
          <a:p>
            <a:pPr marL="0" indent="0">
              <a:buNone/>
            </a:pPr>
            <a:r>
              <a:rPr lang="en-IN" sz="1400" dirty="0"/>
              <a:t>} </a:t>
            </a:r>
          </a:p>
        </p:txBody>
      </p:sp>
      <p:sp>
        <p:nvSpPr>
          <p:cNvPr id="4" name="Slide Number Placeholder 3"/>
          <p:cNvSpPr>
            <a:spLocks noGrp="1"/>
          </p:cNvSpPr>
          <p:nvPr>
            <p:ph type="sldNum" sz="quarter" idx="12"/>
          </p:nvPr>
        </p:nvSpPr>
        <p:spPr/>
        <p:txBody>
          <a:bodyPr/>
          <a:lstStyle/>
          <a:p>
            <a:fld id="{B547E0D5-C779-4B48-9D09-DC37D8A4644B}" type="slidenum">
              <a:rPr lang="id-ID" smtClean="0"/>
              <a:pPr/>
              <a:t>179</a:t>
            </a:fld>
            <a:endParaRPr lang="id-ID" dirty="0"/>
          </a:p>
        </p:txBody>
      </p:sp>
    </p:spTree>
    <p:extLst>
      <p:ext uri="{BB962C8B-B14F-4D97-AF65-F5344CB8AC3E}">
        <p14:creationId xmlns:p14="http://schemas.microsoft.com/office/powerpoint/2010/main" val="164354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79DCD1-4D89-C84A-82CC-4526DF37DB3C}"/>
              </a:ext>
            </a:extLst>
          </p:cNvPr>
          <p:cNvSpPr>
            <a:spLocks noGrp="1"/>
          </p:cNvSpPr>
          <p:nvPr>
            <p:ph type="title"/>
          </p:nvPr>
        </p:nvSpPr>
        <p:spPr/>
        <p:txBody>
          <a:bodyPr/>
          <a:lstStyle/>
          <a:p>
            <a:r>
              <a:rPr lang="en-US" altLang="en-US" dirty="0"/>
              <a:t>Java Translation</a:t>
            </a:r>
            <a:endParaRPr lang="en-US" dirty="0"/>
          </a:p>
        </p:txBody>
      </p:sp>
      <p:sp>
        <p:nvSpPr>
          <p:cNvPr id="3" name="Content Placeholder 2">
            <a:extLst>
              <a:ext uri="{FF2B5EF4-FFF2-40B4-BE49-F238E27FC236}">
                <a16:creationId xmlns:a16="http://schemas.microsoft.com/office/drawing/2014/main" xmlns="" id="{58D6A758-36A1-7140-BF68-817D64E7CDAD}"/>
              </a:ext>
            </a:extLst>
          </p:cNvPr>
          <p:cNvSpPr>
            <a:spLocks noGrp="1"/>
          </p:cNvSpPr>
          <p:nvPr>
            <p:ph idx="1"/>
          </p:nvPr>
        </p:nvSpPr>
        <p:spPr/>
        <p:txBody>
          <a:bodyPr/>
          <a:lstStyle/>
          <a:p>
            <a:pPr>
              <a:spcBef>
                <a:spcPct val="75000"/>
              </a:spcBef>
            </a:pPr>
            <a:r>
              <a:rPr lang="en-US" altLang="en-US" dirty="0"/>
              <a:t>The Java compiler translates Java source code into a special representation called </a:t>
            </a:r>
            <a:r>
              <a:rPr lang="en-US" altLang="en-US" i="1" dirty="0"/>
              <a:t>bytecode</a:t>
            </a:r>
          </a:p>
          <a:p>
            <a:pPr>
              <a:spcBef>
                <a:spcPct val="75000"/>
              </a:spcBef>
            </a:pPr>
            <a:r>
              <a:rPr lang="en-US" altLang="en-US" dirty="0"/>
              <a:t>Java bytecode is not the machine language for any traditional CPU</a:t>
            </a:r>
          </a:p>
          <a:p>
            <a:pPr>
              <a:spcBef>
                <a:spcPct val="75000"/>
              </a:spcBef>
            </a:pPr>
            <a:r>
              <a:rPr lang="en-US" altLang="en-US" dirty="0"/>
              <a:t>Another software tool, called an </a:t>
            </a:r>
            <a:r>
              <a:rPr lang="en-US" altLang="en-US" i="1" dirty="0"/>
              <a:t>interpreter</a:t>
            </a:r>
            <a:r>
              <a:rPr lang="en-US" altLang="en-US" dirty="0"/>
              <a:t>, translates bytecode into machine language and executes it</a:t>
            </a:r>
          </a:p>
          <a:p>
            <a:pPr>
              <a:spcBef>
                <a:spcPct val="75000"/>
              </a:spcBef>
            </a:pPr>
            <a:r>
              <a:rPr lang="en-US" altLang="en-US" dirty="0"/>
              <a:t>Therefore the Java compiler is not tied to any particular machine</a:t>
            </a:r>
          </a:p>
          <a:p>
            <a:pPr>
              <a:spcBef>
                <a:spcPct val="75000"/>
              </a:spcBef>
            </a:pPr>
            <a:r>
              <a:rPr lang="en-US" altLang="en-US" dirty="0"/>
              <a:t>Java is considered to be </a:t>
            </a:r>
            <a:r>
              <a:rPr lang="en-US" altLang="en-US" i="1" dirty="0"/>
              <a:t>architecture-neutral</a:t>
            </a:r>
            <a:endParaRPr lang="en-US" dirty="0"/>
          </a:p>
        </p:txBody>
      </p:sp>
      <p:sp>
        <p:nvSpPr>
          <p:cNvPr id="4" name="Slide Number Placeholder 3">
            <a:extLst>
              <a:ext uri="{FF2B5EF4-FFF2-40B4-BE49-F238E27FC236}">
                <a16:creationId xmlns:a16="http://schemas.microsoft.com/office/drawing/2014/main" xmlns="" id="{A39C92A6-FB4E-9446-B98D-4CA6284FB9E5}"/>
              </a:ext>
            </a:extLst>
          </p:cNvPr>
          <p:cNvSpPr>
            <a:spLocks noGrp="1"/>
          </p:cNvSpPr>
          <p:nvPr>
            <p:ph type="sldNum" sz="quarter" idx="12"/>
          </p:nvPr>
        </p:nvSpPr>
        <p:spPr/>
        <p:txBody>
          <a:bodyPr/>
          <a:lstStyle/>
          <a:p>
            <a:fld id="{B547E0D5-C779-4B48-9D09-DC37D8A4644B}" type="slidenum">
              <a:rPr lang="id-ID" smtClean="0"/>
              <a:pPr/>
              <a:t>18</a:t>
            </a:fld>
            <a:endParaRPr lang="id-ID" dirty="0"/>
          </a:p>
        </p:txBody>
      </p:sp>
    </p:spTree>
    <p:extLst>
      <p:ext uri="{BB962C8B-B14F-4D97-AF65-F5344CB8AC3E}">
        <p14:creationId xmlns:p14="http://schemas.microsoft.com/office/powerpoint/2010/main" val="220459754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Enum</a:t>
            </a:r>
            <a:r>
              <a:rPr lang="en-IN" dirty="0" smtClean="0"/>
              <a:t> and Inheritance</a:t>
            </a:r>
            <a:endParaRPr lang="en-IN" dirty="0"/>
          </a:p>
        </p:txBody>
      </p:sp>
      <p:sp>
        <p:nvSpPr>
          <p:cNvPr id="3" name="Content Placeholder 2"/>
          <p:cNvSpPr>
            <a:spLocks noGrp="1"/>
          </p:cNvSpPr>
          <p:nvPr>
            <p:ph idx="1"/>
          </p:nvPr>
        </p:nvSpPr>
        <p:spPr/>
        <p:txBody>
          <a:bodyPr>
            <a:normAutofit fontScale="92500"/>
          </a:bodyPr>
          <a:lstStyle/>
          <a:p>
            <a:pPr fontAlgn="base"/>
            <a:r>
              <a:rPr lang="en-IN" dirty="0"/>
              <a:t>All </a:t>
            </a:r>
            <a:r>
              <a:rPr lang="en-IN" dirty="0" err="1"/>
              <a:t>enums</a:t>
            </a:r>
            <a:r>
              <a:rPr lang="en-IN" dirty="0"/>
              <a:t> implicitly extend </a:t>
            </a:r>
            <a:r>
              <a:rPr lang="en-IN" b="1" dirty="0" err="1"/>
              <a:t>java.lang.Enum</a:t>
            </a:r>
            <a:r>
              <a:rPr lang="en-IN" b="1" dirty="0"/>
              <a:t> class</a:t>
            </a:r>
            <a:r>
              <a:rPr lang="en-IN" dirty="0"/>
              <a:t>. As a class can only extend </a:t>
            </a:r>
            <a:r>
              <a:rPr lang="en-IN" b="1" dirty="0" err="1"/>
              <a:t>one</a:t>
            </a:r>
            <a:r>
              <a:rPr lang="en-IN" dirty="0" err="1"/>
              <a:t>parent</a:t>
            </a:r>
            <a:r>
              <a:rPr lang="en-IN" dirty="0"/>
              <a:t> in Java, so an </a:t>
            </a:r>
            <a:r>
              <a:rPr lang="en-IN" dirty="0" err="1"/>
              <a:t>enum</a:t>
            </a:r>
            <a:r>
              <a:rPr lang="en-IN" dirty="0"/>
              <a:t> cannot extend anything else.</a:t>
            </a:r>
          </a:p>
          <a:p>
            <a:pPr fontAlgn="base"/>
            <a:r>
              <a:rPr lang="en-IN" b="1" dirty="0" err="1"/>
              <a:t>toString</a:t>
            </a:r>
            <a:r>
              <a:rPr lang="en-IN" b="1" dirty="0"/>
              <a:t>() method</a:t>
            </a:r>
            <a:r>
              <a:rPr lang="en-IN" dirty="0"/>
              <a:t> is overridden in </a:t>
            </a:r>
            <a:r>
              <a:rPr lang="en-IN" b="1" dirty="0" err="1"/>
              <a:t>java.lang.Enum</a:t>
            </a:r>
            <a:r>
              <a:rPr lang="en-IN" b="1" dirty="0"/>
              <a:t> </a:t>
            </a:r>
            <a:r>
              <a:rPr lang="en-IN" b="1" dirty="0" err="1"/>
              <a:t>class</a:t>
            </a:r>
            <a:r>
              <a:rPr lang="en-IN" dirty="0" err="1"/>
              <a:t>,which</a:t>
            </a:r>
            <a:r>
              <a:rPr lang="en-IN" dirty="0"/>
              <a:t> returns </a:t>
            </a:r>
            <a:r>
              <a:rPr lang="en-IN" dirty="0" err="1"/>
              <a:t>enum</a:t>
            </a:r>
            <a:r>
              <a:rPr lang="en-IN" dirty="0"/>
              <a:t> constant name.</a:t>
            </a:r>
          </a:p>
          <a:p>
            <a:pPr fontAlgn="base"/>
            <a:r>
              <a:rPr lang="en-IN" dirty="0" err="1"/>
              <a:t>enum</a:t>
            </a:r>
            <a:r>
              <a:rPr lang="en-IN" dirty="0"/>
              <a:t> can implement many interfaces</a:t>
            </a:r>
            <a:r>
              <a:rPr lang="en-IN" dirty="0" smtClean="0"/>
              <a:t>.</a:t>
            </a:r>
          </a:p>
          <a:p>
            <a:pPr fontAlgn="base"/>
            <a:r>
              <a:rPr lang="en-US" b="1" dirty="0"/>
              <a:t>values(), ordinal() and </a:t>
            </a:r>
            <a:r>
              <a:rPr lang="en-US" b="1" dirty="0" err="1"/>
              <a:t>valueOf</a:t>
            </a:r>
            <a:r>
              <a:rPr lang="en-US" b="1" dirty="0"/>
              <a:t>() methods :</a:t>
            </a:r>
            <a:endParaRPr lang="en-US" dirty="0"/>
          </a:p>
          <a:p>
            <a:pPr fontAlgn="base"/>
            <a:r>
              <a:rPr lang="en-US" dirty="0"/>
              <a:t>These methods are present inside </a:t>
            </a:r>
            <a:r>
              <a:rPr lang="en-US" b="1" dirty="0" err="1"/>
              <a:t>java.lang.Enum</a:t>
            </a:r>
            <a:r>
              <a:rPr lang="en-US" dirty="0"/>
              <a:t>.</a:t>
            </a:r>
          </a:p>
          <a:p>
            <a:pPr fontAlgn="base"/>
            <a:r>
              <a:rPr lang="en-US" b="1" dirty="0"/>
              <a:t>values() method</a:t>
            </a:r>
            <a:r>
              <a:rPr lang="en-US" dirty="0"/>
              <a:t> can be used to return all values present inside </a:t>
            </a:r>
            <a:r>
              <a:rPr lang="en-US" dirty="0" err="1"/>
              <a:t>enum</a:t>
            </a:r>
            <a:r>
              <a:rPr lang="en-US" dirty="0"/>
              <a:t>.</a:t>
            </a:r>
          </a:p>
          <a:p>
            <a:pPr fontAlgn="base"/>
            <a:r>
              <a:rPr lang="en-US" dirty="0"/>
              <a:t>Order is important in </a:t>
            </a:r>
            <a:r>
              <a:rPr lang="en-US" dirty="0" err="1"/>
              <a:t>enums.By</a:t>
            </a:r>
            <a:r>
              <a:rPr lang="en-US" dirty="0"/>
              <a:t> using </a:t>
            </a:r>
            <a:r>
              <a:rPr lang="en-US" b="1" dirty="0"/>
              <a:t>ordinal() method</a:t>
            </a:r>
            <a:r>
              <a:rPr lang="en-US" dirty="0"/>
              <a:t>, each </a:t>
            </a:r>
            <a:r>
              <a:rPr lang="en-US" dirty="0" err="1"/>
              <a:t>enum</a:t>
            </a:r>
            <a:r>
              <a:rPr lang="en-US" dirty="0"/>
              <a:t> constant index can be found, just like array index.</a:t>
            </a:r>
          </a:p>
          <a:p>
            <a:pPr fontAlgn="base"/>
            <a:r>
              <a:rPr lang="en-US" b="1" dirty="0" err="1"/>
              <a:t>valueOf</a:t>
            </a:r>
            <a:r>
              <a:rPr lang="en-US" b="1" dirty="0"/>
              <a:t>() method</a:t>
            </a:r>
            <a:r>
              <a:rPr lang="en-US" dirty="0"/>
              <a:t> returns the </a:t>
            </a:r>
            <a:r>
              <a:rPr lang="en-US" dirty="0" err="1"/>
              <a:t>enum</a:t>
            </a:r>
            <a:r>
              <a:rPr lang="en-US" dirty="0"/>
              <a:t> constant of the specified string value, if exists.</a:t>
            </a:r>
          </a:p>
          <a:p>
            <a:pPr fontAlgn="base"/>
            <a:endParaRPr lang="en-IN" dirty="0"/>
          </a:p>
        </p:txBody>
      </p:sp>
      <p:sp>
        <p:nvSpPr>
          <p:cNvPr id="4" name="Slide Number Placeholder 3"/>
          <p:cNvSpPr>
            <a:spLocks noGrp="1"/>
          </p:cNvSpPr>
          <p:nvPr>
            <p:ph type="sldNum" sz="quarter" idx="12"/>
          </p:nvPr>
        </p:nvSpPr>
        <p:spPr/>
        <p:txBody>
          <a:bodyPr/>
          <a:lstStyle/>
          <a:p>
            <a:fld id="{B547E0D5-C779-4B48-9D09-DC37D8A4644B}" type="slidenum">
              <a:rPr lang="id-ID" smtClean="0"/>
              <a:pPr/>
              <a:t>180</a:t>
            </a:fld>
            <a:endParaRPr lang="id-ID" dirty="0"/>
          </a:p>
        </p:txBody>
      </p:sp>
    </p:spTree>
    <p:extLst>
      <p:ext uri="{BB962C8B-B14F-4D97-AF65-F5344CB8AC3E}">
        <p14:creationId xmlns:p14="http://schemas.microsoft.com/office/powerpoint/2010/main" val="208496438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Enum</a:t>
            </a:r>
            <a:r>
              <a:rPr lang="en-IN" dirty="0" smtClean="0"/>
              <a:t> and constructor</a:t>
            </a:r>
            <a:endParaRPr lang="en-IN" dirty="0"/>
          </a:p>
        </p:txBody>
      </p:sp>
      <p:sp>
        <p:nvSpPr>
          <p:cNvPr id="3" name="Content Placeholder 2"/>
          <p:cNvSpPr>
            <a:spLocks noGrp="1"/>
          </p:cNvSpPr>
          <p:nvPr>
            <p:ph idx="1"/>
          </p:nvPr>
        </p:nvSpPr>
        <p:spPr/>
        <p:txBody>
          <a:bodyPr/>
          <a:lstStyle/>
          <a:p>
            <a:pPr fontAlgn="base"/>
            <a:r>
              <a:rPr lang="en-US" dirty="0" err="1"/>
              <a:t>enum</a:t>
            </a:r>
            <a:r>
              <a:rPr lang="en-US" dirty="0"/>
              <a:t> can contain constructor and it is executed separately for each </a:t>
            </a:r>
            <a:r>
              <a:rPr lang="en-US" dirty="0" err="1"/>
              <a:t>enum</a:t>
            </a:r>
            <a:r>
              <a:rPr lang="en-US" dirty="0"/>
              <a:t> constant at the time of </a:t>
            </a:r>
            <a:r>
              <a:rPr lang="en-US" dirty="0" err="1"/>
              <a:t>enum</a:t>
            </a:r>
            <a:r>
              <a:rPr lang="en-US" dirty="0"/>
              <a:t> class loading.</a:t>
            </a:r>
          </a:p>
          <a:p>
            <a:pPr fontAlgn="base"/>
            <a:r>
              <a:rPr lang="en-US" dirty="0"/>
              <a:t>We can’t create </a:t>
            </a:r>
            <a:r>
              <a:rPr lang="en-US" dirty="0" err="1"/>
              <a:t>enum</a:t>
            </a:r>
            <a:r>
              <a:rPr lang="en-US" dirty="0"/>
              <a:t> objects explicitly and hence we can’t invoke </a:t>
            </a:r>
            <a:r>
              <a:rPr lang="en-US" dirty="0" err="1"/>
              <a:t>enum</a:t>
            </a:r>
            <a:r>
              <a:rPr lang="en-US" dirty="0"/>
              <a:t> constructor </a:t>
            </a:r>
            <a:r>
              <a:rPr lang="en-US" dirty="0" smtClean="0"/>
              <a:t>directly</a:t>
            </a:r>
          </a:p>
          <a:p>
            <a:pPr fontAlgn="base"/>
            <a:r>
              <a:rPr lang="en-US" dirty="0" err="1"/>
              <a:t>enum</a:t>
            </a:r>
            <a:r>
              <a:rPr lang="en-US" dirty="0"/>
              <a:t> can contain </a:t>
            </a:r>
            <a:r>
              <a:rPr lang="en-US" b="1" dirty="0"/>
              <a:t>concrete</a:t>
            </a:r>
            <a:r>
              <a:rPr lang="en-US" dirty="0"/>
              <a:t> methods </a:t>
            </a:r>
            <a:r>
              <a:rPr lang="en-US" dirty="0" smtClean="0"/>
              <a:t>only, </a:t>
            </a:r>
            <a:r>
              <a:rPr lang="en-US" dirty="0"/>
              <a:t>no any </a:t>
            </a:r>
            <a:r>
              <a:rPr lang="en-US" b="1" dirty="0"/>
              <a:t>abstract</a:t>
            </a:r>
            <a:r>
              <a:rPr lang="en-US" dirty="0"/>
              <a:t> </a:t>
            </a:r>
            <a:r>
              <a:rPr lang="en-US" dirty="0" smtClean="0"/>
              <a:t>methods will be allowed.</a:t>
            </a:r>
            <a:endParaRPr lang="en-US" dirty="0"/>
          </a:p>
          <a:p>
            <a:pPr fontAlgn="base"/>
            <a:endParaRPr lang="en-US" dirty="0"/>
          </a:p>
        </p:txBody>
      </p:sp>
      <p:sp>
        <p:nvSpPr>
          <p:cNvPr id="4" name="Slide Number Placeholder 3"/>
          <p:cNvSpPr>
            <a:spLocks noGrp="1"/>
          </p:cNvSpPr>
          <p:nvPr>
            <p:ph type="sldNum" sz="quarter" idx="12"/>
          </p:nvPr>
        </p:nvSpPr>
        <p:spPr/>
        <p:txBody>
          <a:bodyPr/>
          <a:lstStyle/>
          <a:p>
            <a:fld id="{B547E0D5-C779-4B48-9D09-DC37D8A4644B}" type="slidenum">
              <a:rPr lang="id-ID" smtClean="0"/>
              <a:pPr/>
              <a:t>181</a:t>
            </a:fld>
            <a:endParaRPr lang="id-ID" dirty="0"/>
          </a:p>
        </p:txBody>
      </p:sp>
    </p:spTree>
    <p:extLst>
      <p:ext uri="{BB962C8B-B14F-4D97-AF65-F5344CB8AC3E}">
        <p14:creationId xmlns:p14="http://schemas.microsoft.com/office/powerpoint/2010/main" val="290061393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0B34B4-E3FA-DB4E-B730-827883443D27}"/>
              </a:ext>
            </a:extLst>
          </p:cNvPr>
          <p:cNvSpPr>
            <a:spLocks noGrp="1"/>
          </p:cNvSpPr>
          <p:nvPr>
            <p:ph type="title"/>
          </p:nvPr>
        </p:nvSpPr>
        <p:spPr/>
        <p:txBody>
          <a:bodyPr/>
          <a:lstStyle/>
          <a:p>
            <a:r>
              <a:rPr lang="en-US" altLang="en-US" dirty="0"/>
              <a:t>Collections</a:t>
            </a:r>
            <a:endParaRPr lang="en-US" dirty="0"/>
          </a:p>
        </p:txBody>
      </p:sp>
      <p:sp>
        <p:nvSpPr>
          <p:cNvPr id="3" name="Content Placeholder 2">
            <a:extLst>
              <a:ext uri="{FF2B5EF4-FFF2-40B4-BE49-F238E27FC236}">
                <a16:creationId xmlns:a16="http://schemas.microsoft.com/office/drawing/2014/main" xmlns="" id="{E6E03A83-B97B-FD4E-A70A-849D03BB670C}"/>
              </a:ext>
            </a:extLst>
          </p:cNvPr>
          <p:cNvSpPr>
            <a:spLocks noGrp="1"/>
          </p:cNvSpPr>
          <p:nvPr>
            <p:ph idx="1"/>
          </p:nvPr>
        </p:nvSpPr>
        <p:spPr/>
        <p:txBody>
          <a:bodyPr/>
          <a:lstStyle/>
          <a:p>
            <a:r>
              <a:rPr lang="en-US" altLang="en-US" dirty="0"/>
              <a:t>Collection/container</a:t>
            </a:r>
          </a:p>
          <a:p>
            <a:pPr lvl="1"/>
            <a:r>
              <a:rPr lang="en-US" altLang="en-US" dirty="0"/>
              <a:t>object that groups multiple elements </a:t>
            </a:r>
          </a:p>
          <a:p>
            <a:pPr lvl="1"/>
            <a:r>
              <a:rPr lang="en-US" altLang="en-US" dirty="0"/>
              <a:t>used to store, retrieve, manipulate, communicate aggregate data</a:t>
            </a:r>
          </a:p>
          <a:p>
            <a:r>
              <a:rPr lang="en-US" altLang="en-US" dirty="0"/>
              <a:t>Iterator - object used for traversing a collection and selectively remove elements</a:t>
            </a:r>
          </a:p>
          <a:p>
            <a:endParaRPr lang="en-US" altLang="en-US" dirty="0"/>
          </a:p>
          <a:p>
            <a:r>
              <a:rPr lang="en-US" altLang="en-US" dirty="0"/>
              <a:t>Generics – implementation is parametric in the type of elements</a:t>
            </a:r>
            <a:endParaRPr lang="en-US" dirty="0"/>
          </a:p>
        </p:txBody>
      </p:sp>
      <p:sp>
        <p:nvSpPr>
          <p:cNvPr id="4" name="Slide Number Placeholder 3">
            <a:extLst>
              <a:ext uri="{FF2B5EF4-FFF2-40B4-BE49-F238E27FC236}">
                <a16:creationId xmlns:a16="http://schemas.microsoft.com/office/drawing/2014/main" xmlns="" id="{888B4669-1095-E644-A099-DA86A0FFA020}"/>
              </a:ext>
            </a:extLst>
          </p:cNvPr>
          <p:cNvSpPr>
            <a:spLocks noGrp="1"/>
          </p:cNvSpPr>
          <p:nvPr>
            <p:ph type="sldNum" sz="quarter" idx="12"/>
          </p:nvPr>
        </p:nvSpPr>
        <p:spPr>
          <a:xfrm>
            <a:off x="5679441" y="6406969"/>
            <a:ext cx="434280" cy="365125"/>
          </a:xfrm>
        </p:spPr>
        <p:txBody>
          <a:bodyPr/>
          <a:lstStyle/>
          <a:p>
            <a:fld id="{B547E0D5-C779-4B48-9D09-DC37D8A4644B}" type="slidenum">
              <a:rPr lang="id-ID" smtClean="0"/>
              <a:pPr/>
              <a:t>182</a:t>
            </a:fld>
            <a:endParaRPr lang="id-ID" dirty="0"/>
          </a:p>
        </p:txBody>
      </p:sp>
    </p:spTree>
    <p:extLst>
      <p:ext uri="{BB962C8B-B14F-4D97-AF65-F5344CB8AC3E}">
        <p14:creationId xmlns:p14="http://schemas.microsoft.com/office/powerpoint/2010/main" val="201871407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3B6949-E2C3-084B-8381-98EFE000F0C7}"/>
              </a:ext>
            </a:extLst>
          </p:cNvPr>
          <p:cNvSpPr>
            <a:spLocks noGrp="1"/>
          </p:cNvSpPr>
          <p:nvPr>
            <p:ph type="title"/>
          </p:nvPr>
        </p:nvSpPr>
        <p:spPr/>
        <p:txBody>
          <a:bodyPr/>
          <a:lstStyle/>
          <a:p>
            <a:r>
              <a:rPr lang="en-US" altLang="en-US" dirty="0"/>
              <a:t>Java Collection Framework</a:t>
            </a:r>
            <a:endParaRPr lang="en-US" dirty="0"/>
          </a:p>
        </p:txBody>
      </p:sp>
      <p:sp>
        <p:nvSpPr>
          <p:cNvPr id="3" name="Content Placeholder 2">
            <a:extLst>
              <a:ext uri="{FF2B5EF4-FFF2-40B4-BE49-F238E27FC236}">
                <a16:creationId xmlns:a16="http://schemas.microsoft.com/office/drawing/2014/main" xmlns="" id="{4A56BDD7-45E4-CC47-B41F-E2DB9020B1B0}"/>
              </a:ext>
            </a:extLst>
          </p:cNvPr>
          <p:cNvSpPr>
            <a:spLocks noGrp="1"/>
          </p:cNvSpPr>
          <p:nvPr>
            <p:ph idx="1"/>
          </p:nvPr>
        </p:nvSpPr>
        <p:spPr/>
        <p:txBody>
          <a:bodyPr/>
          <a:lstStyle/>
          <a:p>
            <a:r>
              <a:rPr lang="en-US" altLang="en-US" sz="2400" dirty="0"/>
              <a:t>Goal: Implement reusable data-structures and functionality</a:t>
            </a:r>
          </a:p>
          <a:p>
            <a:endParaRPr lang="en-US" altLang="en-US" sz="2400" dirty="0"/>
          </a:p>
          <a:p>
            <a:r>
              <a:rPr lang="en-US" altLang="en-US" sz="2400" dirty="0"/>
              <a:t>Collection interfaces - manipulate collections independently of representation details</a:t>
            </a:r>
          </a:p>
          <a:p>
            <a:r>
              <a:rPr lang="en-US" altLang="en-US" sz="2400" dirty="0"/>
              <a:t>Collection implementations - reusable data structures</a:t>
            </a:r>
          </a:p>
          <a:p>
            <a:pPr>
              <a:spcBef>
                <a:spcPct val="0"/>
              </a:spcBef>
              <a:buFontTx/>
              <a:buNone/>
            </a:pPr>
            <a:r>
              <a:rPr lang="en-US" altLang="en-US" sz="2400" dirty="0"/>
              <a:t>	</a:t>
            </a:r>
            <a:r>
              <a:rPr lang="en-US" altLang="en-US" sz="2000" dirty="0">
                <a:latin typeface="Courier New" panose="02070309020205020404" pitchFamily="49" charset="0"/>
                <a:cs typeface="Courier New" panose="02070309020205020404" pitchFamily="49" charset="0"/>
              </a:rPr>
              <a:t>List&lt;String&gt; list = new </a:t>
            </a:r>
            <a:r>
              <a:rPr lang="en-US" altLang="en-US" sz="2000" dirty="0" err="1">
                <a:latin typeface="Courier New" panose="02070309020205020404" pitchFamily="49" charset="0"/>
                <a:cs typeface="Courier New" panose="02070309020205020404" pitchFamily="49" charset="0"/>
              </a:rPr>
              <a:t>ArrayList</a:t>
            </a:r>
            <a:r>
              <a:rPr lang="en-US" altLang="en-US" sz="2000" dirty="0">
                <a:latin typeface="Courier New" panose="02070309020205020404" pitchFamily="49" charset="0"/>
                <a:cs typeface="Courier New" panose="02070309020205020404" pitchFamily="49" charset="0"/>
              </a:rPr>
              <a:t>&lt;String&gt;(c); </a:t>
            </a:r>
            <a:endParaRPr lang="en-US" altLang="en-US" sz="2400" dirty="0"/>
          </a:p>
          <a:p>
            <a:r>
              <a:rPr lang="en-US" altLang="en-US" sz="2400" dirty="0"/>
              <a:t>Algorithms - reusable functionality</a:t>
            </a:r>
          </a:p>
          <a:p>
            <a:pPr lvl="1"/>
            <a:r>
              <a:rPr lang="en-US" altLang="en-US" sz="2000" dirty="0"/>
              <a:t>computations on objects that implement collection interfaces</a:t>
            </a:r>
          </a:p>
          <a:p>
            <a:pPr lvl="1"/>
            <a:r>
              <a:rPr lang="en-US" altLang="en-US" sz="2000" dirty="0"/>
              <a:t>e.g., searching, sorting</a:t>
            </a:r>
          </a:p>
          <a:p>
            <a:pPr lvl="1"/>
            <a:r>
              <a:rPr lang="en-US" altLang="en-US" sz="2000" dirty="0"/>
              <a:t>polymorphic: the same method can be used on many different implementations of the appropriate collection interface</a:t>
            </a:r>
            <a:endParaRPr lang="en-US" dirty="0"/>
          </a:p>
        </p:txBody>
      </p:sp>
      <p:sp>
        <p:nvSpPr>
          <p:cNvPr id="4" name="Slide Number Placeholder 3">
            <a:extLst>
              <a:ext uri="{FF2B5EF4-FFF2-40B4-BE49-F238E27FC236}">
                <a16:creationId xmlns:a16="http://schemas.microsoft.com/office/drawing/2014/main" xmlns="" id="{F79B2E3A-FB42-FF4B-B037-4EFA5F1D0490}"/>
              </a:ext>
            </a:extLst>
          </p:cNvPr>
          <p:cNvSpPr>
            <a:spLocks noGrp="1"/>
          </p:cNvSpPr>
          <p:nvPr>
            <p:ph type="sldNum" sz="quarter" idx="12"/>
          </p:nvPr>
        </p:nvSpPr>
        <p:spPr>
          <a:xfrm>
            <a:off x="5679441" y="6406969"/>
            <a:ext cx="444912" cy="365125"/>
          </a:xfrm>
        </p:spPr>
        <p:txBody>
          <a:bodyPr/>
          <a:lstStyle/>
          <a:p>
            <a:fld id="{B547E0D5-C779-4B48-9D09-DC37D8A4644B}" type="slidenum">
              <a:rPr lang="id-ID" smtClean="0"/>
              <a:pPr/>
              <a:t>183</a:t>
            </a:fld>
            <a:endParaRPr lang="id-ID" dirty="0"/>
          </a:p>
        </p:txBody>
      </p:sp>
    </p:spTree>
    <p:extLst>
      <p:ext uri="{BB962C8B-B14F-4D97-AF65-F5344CB8AC3E}">
        <p14:creationId xmlns:p14="http://schemas.microsoft.com/office/powerpoint/2010/main" val="187387161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5C106D-7E6D-014A-AD0A-A4079588E8AE}"/>
              </a:ext>
            </a:extLst>
          </p:cNvPr>
          <p:cNvSpPr>
            <a:spLocks noGrp="1"/>
          </p:cNvSpPr>
          <p:nvPr>
            <p:ph type="title"/>
          </p:nvPr>
        </p:nvSpPr>
        <p:spPr/>
        <p:txBody>
          <a:bodyPr/>
          <a:lstStyle/>
          <a:p>
            <a:r>
              <a:rPr lang="en-US" altLang="en-US" dirty="0"/>
              <a:t>Collection Interfaces</a:t>
            </a:r>
            <a:endParaRPr lang="en-US" dirty="0"/>
          </a:p>
        </p:txBody>
      </p:sp>
      <p:sp>
        <p:nvSpPr>
          <p:cNvPr id="3" name="Content Placeholder 2">
            <a:extLst>
              <a:ext uri="{FF2B5EF4-FFF2-40B4-BE49-F238E27FC236}">
                <a16:creationId xmlns:a16="http://schemas.microsoft.com/office/drawing/2014/main" xmlns="" id="{77B34B03-BCB3-874F-A29D-1EC5259F644D}"/>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xmlns="" id="{6D3A4D51-120B-734A-858A-BB76E7CD0F22}"/>
              </a:ext>
            </a:extLst>
          </p:cNvPr>
          <p:cNvSpPr>
            <a:spLocks noGrp="1"/>
          </p:cNvSpPr>
          <p:nvPr>
            <p:ph type="sldNum" sz="quarter" idx="12"/>
          </p:nvPr>
        </p:nvSpPr>
        <p:spPr>
          <a:xfrm>
            <a:off x="5679440" y="6406969"/>
            <a:ext cx="455546" cy="365125"/>
          </a:xfrm>
        </p:spPr>
        <p:txBody>
          <a:bodyPr/>
          <a:lstStyle/>
          <a:p>
            <a:fld id="{B547E0D5-C779-4B48-9D09-DC37D8A4644B}" type="slidenum">
              <a:rPr lang="id-ID" smtClean="0"/>
              <a:pPr/>
              <a:t>184</a:t>
            </a:fld>
            <a:endParaRPr lang="id-ID" dirty="0"/>
          </a:p>
        </p:txBody>
      </p:sp>
      <p:sp>
        <p:nvSpPr>
          <p:cNvPr id="5" name="Rectangle 5">
            <a:extLst>
              <a:ext uri="{FF2B5EF4-FFF2-40B4-BE49-F238E27FC236}">
                <a16:creationId xmlns:a16="http://schemas.microsoft.com/office/drawing/2014/main" xmlns="" id="{C1A2985C-71EE-F34F-9E33-D39380C11CA3}"/>
              </a:ext>
            </a:extLst>
          </p:cNvPr>
          <p:cNvSpPr>
            <a:spLocks noChangeArrowheads="1"/>
          </p:cNvSpPr>
          <p:nvPr/>
        </p:nvSpPr>
        <p:spPr bwMode="auto">
          <a:xfrm>
            <a:off x="2286000" y="1905000"/>
            <a:ext cx="3962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Collection</a:t>
            </a:r>
          </a:p>
        </p:txBody>
      </p:sp>
      <p:sp>
        <p:nvSpPr>
          <p:cNvPr id="6" name="Rectangle 6">
            <a:extLst>
              <a:ext uri="{FF2B5EF4-FFF2-40B4-BE49-F238E27FC236}">
                <a16:creationId xmlns:a16="http://schemas.microsoft.com/office/drawing/2014/main" xmlns="" id="{D267D02F-C0B3-4041-8179-EF0FCABB5D31}"/>
              </a:ext>
            </a:extLst>
          </p:cNvPr>
          <p:cNvSpPr>
            <a:spLocks noChangeArrowheads="1"/>
          </p:cNvSpPr>
          <p:nvPr/>
        </p:nvSpPr>
        <p:spPr bwMode="auto">
          <a:xfrm>
            <a:off x="2286000" y="2819400"/>
            <a:ext cx="1295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Set</a:t>
            </a:r>
          </a:p>
        </p:txBody>
      </p:sp>
      <p:sp>
        <p:nvSpPr>
          <p:cNvPr id="7" name="Rectangle 7">
            <a:extLst>
              <a:ext uri="{FF2B5EF4-FFF2-40B4-BE49-F238E27FC236}">
                <a16:creationId xmlns:a16="http://schemas.microsoft.com/office/drawing/2014/main" xmlns="" id="{7C5DBC5F-C951-8740-BCA2-1C204BE9E88D}"/>
              </a:ext>
            </a:extLst>
          </p:cNvPr>
          <p:cNvSpPr>
            <a:spLocks noChangeArrowheads="1"/>
          </p:cNvSpPr>
          <p:nvPr/>
        </p:nvSpPr>
        <p:spPr bwMode="auto">
          <a:xfrm>
            <a:off x="3733800" y="2819400"/>
            <a:ext cx="1295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List</a:t>
            </a:r>
          </a:p>
        </p:txBody>
      </p:sp>
      <p:sp>
        <p:nvSpPr>
          <p:cNvPr id="8" name="Rectangle 8">
            <a:extLst>
              <a:ext uri="{FF2B5EF4-FFF2-40B4-BE49-F238E27FC236}">
                <a16:creationId xmlns:a16="http://schemas.microsoft.com/office/drawing/2014/main" xmlns="" id="{487848AC-6FFE-4842-9F85-FFE63BF76FA6}"/>
              </a:ext>
            </a:extLst>
          </p:cNvPr>
          <p:cNvSpPr>
            <a:spLocks noChangeArrowheads="1"/>
          </p:cNvSpPr>
          <p:nvPr/>
        </p:nvSpPr>
        <p:spPr bwMode="auto">
          <a:xfrm>
            <a:off x="5105400" y="2819400"/>
            <a:ext cx="1295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Queue</a:t>
            </a:r>
          </a:p>
        </p:txBody>
      </p:sp>
      <p:sp>
        <p:nvSpPr>
          <p:cNvPr id="9" name="Rectangle 9">
            <a:extLst>
              <a:ext uri="{FF2B5EF4-FFF2-40B4-BE49-F238E27FC236}">
                <a16:creationId xmlns:a16="http://schemas.microsoft.com/office/drawing/2014/main" xmlns="" id="{A8EFA0F9-97E4-054A-B269-9EAC568DF9CB}"/>
              </a:ext>
            </a:extLst>
          </p:cNvPr>
          <p:cNvSpPr>
            <a:spLocks noChangeArrowheads="1"/>
          </p:cNvSpPr>
          <p:nvPr/>
        </p:nvSpPr>
        <p:spPr bwMode="auto">
          <a:xfrm>
            <a:off x="2286000" y="3657600"/>
            <a:ext cx="1295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SortedSet</a:t>
            </a:r>
          </a:p>
        </p:txBody>
      </p:sp>
      <p:sp>
        <p:nvSpPr>
          <p:cNvPr id="10" name="Rectangle 10">
            <a:extLst>
              <a:ext uri="{FF2B5EF4-FFF2-40B4-BE49-F238E27FC236}">
                <a16:creationId xmlns:a16="http://schemas.microsoft.com/office/drawing/2014/main" xmlns="" id="{41538C74-757C-F04D-8438-99CCB908DB98}"/>
              </a:ext>
            </a:extLst>
          </p:cNvPr>
          <p:cNvSpPr>
            <a:spLocks noChangeArrowheads="1"/>
          </p:cNvSpPr>
          <p:nvPr/>
        </p:nvSpPr>
        <p:spPr bwMode="auto">
          <a:xfrm>
            <a:off x="8458200" y="1905000"/>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Map</a:t>
            </a:r>
          </a:p>
        </p:txBody>
      </p:sp>
      <p:sp>
        <p:nvSpPr>
          <p:cNvPr id="11" name="Rectangle 11">
            <a:extLst>
              <a:ext uri="{FF2B5EF4-FFF2-40B4-BE49-F238E27FC236}">
                <a16:creationId xmlns:a16="http://schemas.microsoft.com/office/drawing/2014/main" xmlns="" id="{C13F5AF6-E2D7-EB4E-8881-038245441055}"/>
              </a:ext>
            </a:extLst>
          </p:cNvPr>
          <p:cNvSpPr>
            <a:spLocks noChangeArrowheads="1"/>
          </p:cNvSpPr>
          <p:nvPr/>
        </p:nvSpPr>
        <p:spPr bwMode="auto">
          <a:xfrm>
            <a:off x="8458200" y="2895600"/>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Sorted Map</a:t>
            </a:r>
          </a:p>
        </p:txBody>
      </p:sp>
      <p:cxnSp>
        <p:nvCxnSpPr>
          <p:cNvPr id="12" name="AutoShape 15">
            <a:extLst>
              <a:ext uri="{FF2B5EF4-FFF2-40B4-BE49-F238E27FC236}">
                <a16:creationId xmlns:a16="http://schemas.microsoft.com/office/drawing/2014/main" xmlns="" id="{57533B09-5F4B-4A4F-9F44-D6B22C55DA92}"/>
              </a:ext>
            </a:extLst>
          </p:cNvPr>
          <p:cNvCxnSpPr>
            <a:cxnSpLocks noChangeShapeType="1"/>
            <a:stCxn id="5" idx="2"/>
            <a:endCxn id="6" idx="0"/>
          </p:cNvCxnSpPr>
          <p:nvPr/>
        </p:nvCxnSpPr>
        <p:spPr bwMode="auto">
          <a:xfrm flipH="1">
            <a:off x="2933700" y="2514600"/>
            <a:ext cx="133350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6">
            <a:extLst>
              <a:ext uri="{FF2B5EF4-FFF2-40B4-BE49-F238E27FC236}">
                <a16:creationId xmlns:a16="http://schemas.microsoft.com/office/drawing/2014/main" xmlns="" id="{67E674DE-6224-8242-B099-642DC1779897}"/>
              </a:ext>
            </a:extLst>
          </p:cNvPr>
          <p:cNvCxnSpPr>
            <a:cxnSpLocks noChangeShapeType="1"/>
            <a:stCxn id="5" idx="2"/>
            <a:endCxn id="7" idx="0"/>
          </p:cNvCxnSpPr>
          <p:nvPr/>
        </p:nvCxnSpPr>
        <p:spPr bwMode="auto">
          <a:xfrm>
            <a:off x="4267200" y="2514600"/>
            <a:ext cx="11430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7">
            <a:extLst>
              <a:ext uri="{FF2B5EF4-FFF2-40B4-BE49-F238E27FC236}">
                <a16:creationId xmlns:a16="http://schemas.microsoft.com/office/drawing/2014/main" xmlns="" id="{17C26B2E-2BE5-0549-837C-B695DF9F9505}"/>
              </a:ext>
            </a:extLst>
          </p:cNvPr>
          <p:cNvCxnSpPr>
            <a:cxnSpLocks noChangeShapeType="1"/>
            <a:stCxn id="5" idx="2"/>
            <a:endCxn id="8" idx="0"/>
          </p:cNvCxnSpPr>
          <p:nvPr/>
        </p:nvCxnSpPr>
        <p:spPr bwMode="auto">
          <a:xfrm>
            <a:off x="4267200" y="2514600"/>
            <a:ext cx="148590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9">
            <a:extLst>
              <a:ext uri="{FF2B5EF4-FFF2-40B4-BE49-F238E27FC236}">
                <a16:creationId xmlns:a16="http://schemas.microsoft.com/office/drawing/2014/main" xmlns="" id="{E5E80E87-CB8D-AD4B-BC5D-0C71781C9EDC}"/>
              </a:ext>
            </a:extLst>
          </p:cNvPr>
          <p:cNvCxnSpPr>
            <a:cxnSpLocks noChangeShapeType="1"/>
            <a:stCxn id="10" idx="2"/>
            <a:endCxn id="11" idx="0"/>
          </p:cNvCxnSpPr>
          <p:nvPr/>
        </p:nvCxnSpPr>
        <p:spPr bwMode="auto">
          <a:xfrm>
            <a:off x="9258300" y="2514600"/>
            <a:ext cx="0" cy="381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a:extLst>
              <a:ext uri="{FF2B5EF4-FFF2-40B4-BE49-F238E27FC236}">
                <a16:creationId xmlns:a16="http://schemas.microsoft.com/office/drawing/2014/main" xmlns="" id="{A1A7C56C-439A-6245-937F-2688D652AF60}"/>
              </a:ext>
            </a:extLst>
          </p:cNvPr>
          <p:cNvSpPr txBox="1"/>
          <p:nvPr/>
        </p:nvSpPr>
        <p:spPr>
          <a:xfrm>
            <a:off x="3540642" y="225410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30537203"/>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28FCBB-90D9-C74A-B73C-EEA8ABA8CBB0}"/>
              </a:ext>
            </a:extLst>
          </p:cNvPr>
          <p:cNvSpPr>
            <a:spLocks noGrp="1"/>
          </p:cNvSpPr>
          <p:nvPr>
            <p:ph type="title"/>
          </p:nvPr>
        </p:nvSpPr>
        <p:spPr/>
        <p:txBody>
          <a:bodyPr/>
          <a:lstStyle/>
          <a:p>
            <a:r>
              <a:rPr lang="en-US" altLang="en-US" dirty="0"/>
              <a:t>Collection Interface</a:t>
            </a:r>
            <a:endParaRPr lang="en-US" dirty="0"/>
          </a:p>
        </p:txBody>
      </p:sp>
      <p:sp>
        <p:nvSpPr>
          <p:cNvPr id="3" name="Content Placeholder 2">
            <a:extLst>
              <a:ext uri="{FF2B5EF4-FFF2-40B4-BE49-F238E27FC236}">
                <a16:creationId xmlns:a16="http://schemas.microsoft.com/office/drawing/2014/main" xmlns="" id="{7CA4E994-0807-234A-BB32-06D412542CD1}"/>
              </a:ext>
            </a:extLst>
          </p:cNvPr>
          <p:cNvSpPr>
            <a:spLocks noGrp="1"/>
          </p:cNvSpPr>
          <p:nvPr>
            <p:ph idx="1"/>
          </p:nvPr>
        </p:nvSpPr>
        <p:spPr/>
        <p:txBody>
          <a:bodyPr>
            <a:normAutofit lnSpcReduction="10000"/>
          </a:bodyPr>
          <a:lstStyle/>
          <a:p>
            <a:pPr>
              <a:lnSpc>
                <a:spcPct val="80000"/>
              </a:lnSpc>
            </a:pPr>
            <a:r>
              <a:rPr lang="en-US" altLang="en-US" dirty="0"/>
              <a:t>Basic Operations </a:t>
            </a:r>
          </a:p>
          <a:p>
            <a:pPr lvl="1">
              <a:lnSpc>
                <a:spcPct val="80000"/>
              </a:lnSpc>
            </a:pPr>
            <a:r>
              <a:rPr lang="en-US" altLang="en-US" dirty="0" err="1"/>
              <a:t>int</a:t>
            </a:r>
            <a:r>
              <a:rPr lang="en-US" altLang="en-US" dirty="0"/>
              <a:t> size(); </a:t>
            </a:r>
          </a:p>
          <a:p>
            <a:pPr lvl="1">
              <a:lnSpc>
                <a:spcPct val="80000"/>
              </a:lnSpc>
            </a:pPr>
            <a:r>
              <a:rPr lang="en-US" altLang="en-US" dirty="0" err="1"/>
              <a:t>boolean</a:t>
            </a:r>
            <a:r>
              <a:rPr lang="en-US" altLang="en-US" dirty="0"/>
              <a:t> </a:t>
            </a:r>
            <a:r>
              <a:rPr lang="en-US" altLang="en-US" dirty="0" err="1"/>
              <a:t>isEmpty</a:t>
            </a:r>
            <a:r>
              <a:rPr lang="en-US" altLang="en-US" dirty="0"/>
              <a:t>(); </a:t>
            </a:r>
          </a:p>
          <a:p>
            <a:pPr lvl="1">
              <a:lnSpc>
                <a:spcPct val="80000"/>
              </a:lnSpc>
            </a:pPr>
            <a:r>
              <a:rPr lang="en-US" altLang="en-US" dirty="0" err="1"/>
              <a:t>boolean</a:t>
            </a:r>
            <a:r>
              <a:rPr lang="en-US" altLang="en-US" dirty="0"/>
              <a:t> contains(Object element); </a:t>
            </a:r>
          </a:p>
          <a:p>
            <a:pPr lvl="1">
              <a:lnSpc>
                <a:spcPct val="80000"/>
              </a:lnSpc>
            </a:pPr>
            <a:r>
              <a:rPr lang="en-US" altLang="en-US" dirty="0" err="1"/>
              <a:t>boolean</a:t>
            </a:r>
            <a:r>
              <a:rPr lang="en-US" altLang="en-US" dirty="0"/>
              <a:t> add(E element); </a:t>
            </a:r>
          </a:p>
          <a:p>
            <a:pPr lvl="1">
              <a:lnSpc>
                <a:spcPct val="80000"/>
              </a:lnSpc>
            </a:pPr>
            <a:r>
              <a:rPr lang="en-US" altLang="en-US" dirty="0" err="1"/>
              <a:t>boolean</a:t>
            </a:r>
            <a:r>
              <a:rPr lang="en-US" altLang="en-US" dirty="0"/>
              <a:t> remove(Object element); </a:t>
            </a:r>
          </a:p>
          <a:p>
            <a:pPr lvl="1">
              <a:lnSpc>
                <a:spcPct val="80000"/>
              </a:lnSpc>
            </a:pPr>
            <a:r>
              <a:rPr lang="en-US" altLang="en-US" dirty="0"/>
              <a:t>Iterator iterator(); </a:t>
            </a:r>
          </a:p>
          <a:p>
            <a:pPr>
              <a:lnSpc>
                <a:spcPct val="80000"/>
              </a:lnSpc>
            </a:pPr>
            <a:r>
              <a:rPr lang="en-US" altLang="en-US" dirty="0"/>
              <a:t>Bulk Operations </a:t>
            </a:r>
          </a:p>
          <a:p>
            <a:pPr lvl="1">
              <a:lnSpc>
                <a:spcPct val="80000"/>
              </a:lnSpc>
            </a:pPr>
            <a:r>
              <a:rPr lang="en-US" altLang="en-US" dirty="0" err="1"/>
              <a:t>boolean</a:t>
            </a:r>
            <a:r>
              <a:rPr lang="en-US" altLang="en-US" dirty="0"/>
              <a:t> </a:t>
            </a:r>
            <a:r>
              <a:rPr lang="en-US" altLang="en-US" dirty="0" err="1"/>
              <a:t>containsAll</a:t>
            </a:r>
            <a:r>
              <a:rPr lang="en-US" altLang="en-US" dirty="0"/>
              <a:t>(Collection&lt;?&gt; c); </a:t>
            </a:r>
          </a:p>
          <a:p>
            <a:pPr lvl="1">
              <a:lnSpc>
                <a:spcPct val="80000"/>
              </a:lnSpc>
            </a:pPr>
            <a:r>
              <a:rPr lang="en-US" altLang="en-US" dirty="0" err="1"/>
              <a:t>boolean</a:t>
            </a:r>
            <a:r>
              <a:rPr lang="en-US" altLang="en-US" dirty="0"/>
              <a:t> </a:t>
            </a:r>
            <a:r>
              <a:rPr lang="en-US" altLang="en-US" dirty="0" err="1"/>
              <a:t>addAll</a:t>
            </a:r>
            <a:r>
              <a:rPr lang="en-US" altLang="en-US" dirty="0"/>
              <a:t>(Collection&lt;? extends E&gt; c); </a:t>
            </a:r>
          </a:p>
          <a:p>
            <a:pPr lvl="1">
              <a:lnSpc>
                <a:spcPct val="80000"/>
              </a:lnSpc>
            </a:pPr>
            <a:r>
              <a:rPr lang="en-US" altLang="en-US" dirty="0" err="1"/>
              <a:t>boolean</a:t>
            </a:r>
            <a:r>
              <a:rPr lang="en-US" altLang="en-US" dirty="0"/>
              <a:t> </a:t>
            </a:r>
            <a:r>
              <a:rPr lang="en-US" altLang="en-US" dirty="0" err="1"/>
              <a:t>removeAll</a:t>
            </a:r>
            <a:r>
              <a:rPr lang="en-US" altLang="en-US" dirty="0"/>
              <a:t>(Collection&lt;?&gt; c); </a:t>
            </a:r>
          </a:p>
          <a:p>
            <a:pPr lvl="1">
              <a:lnSpc>
                <a:spcPct val="80000"/>
              </a:lnSpc>
            </a:pPr>
            <a:r>
              <a:rPr lang="en-US" altLang="en-US" dirty="0" err="1"/>
              <a:t>boolean</a:t>
            </a:r>
            <a:r>
              <a:rPr lang="en-US" altLang="en-US" dirty="0"/>
              <a:t> </a:t>
            </a:r>
            <a:r>
              <a:rPr lang="en-US" altLang="en-US" dirty="0" err="1"/>
              <a:t>retainAll</a:t>
            </a:r>
            <a:r>
              <a:rPr lang="en-US" altLang="en-US" dirty="0"/>
              <a:t>(Collection&lt;?&gt; c); </a:t>
            </a:r>
          </a:p>
          <a:p>
            <a:pPr lvl="1">
              <a:lnSpc>
                <a:spcPct val="80000"/>
              </a:lnSpc>
            </a:pPr>
            <a:r>
              <a:rPr lang="en-US" altLang="en-US" dirty="0"/>
              <a:t>void clear(); </a:t>
            </a:r>
          </a:p>
          <a:p>
            <a:pPr>
              <a:lnSpc>
                <a:spcPct val="80000"/>
              </a:lnSpc>
            </a:pPr>
            <a:r>
              <a:rPr lang="en-US" altLang="en-US" dirty="0"/>
              <a:t>Array Operations </a:t>
            </a:r>
          </a:p>
          <a:p>
            <a:pPr lvl="1">
              <a:lnSpc>
                <a:spcPct val="80000"/>
              </a:lnSpc>
            </a:pPr>
            <a:r>
              <a:rPr lang="en-US" altLang="en-US" dirty="0"/>
              <a:t>Object[] </a:t>
            </a:r>
            <a:r>
              <a:rPr lang="en-US" altLang="en-US" dirty="0" err="1"/>
              <a:t>toArray</a:t>
            </a:r>
            <a:r>
              <a:rPr lang="en-US" altLang="en-US" dirty="0"/>
              <a:t>(); &lt;T&gt; T[] </a:t>
            </a:r>
            <a:r>
              <a:rPr lang="en-US" altLang="en-US" dirty="0" err="1"/>
              <a:t>toArray</a:t>
            </a:r>
            <a:r>
              <a:rPr lang="en-US" altLang="en-US" dirty="0"/>
              <a:t>(T[] a); }</a:t>
            </a:r>
            <a:endParaRPr lang="en-US" dirty="0"/>
          </a:p>
        </p:txBody>
      </p:sp>
      <p:sp>
        <p:nvSpPr>
          <p:cNvPr id="4" name="Slide Number Placeholder 3">
            <a:extLst>
              <a:ext uri="{FF2B5EF4-FFF2-40B4-BE49-F238E27FC236}">
                <a16:creationId xmlns:a16="http://schemas.microsoft.com/office/drawing/2014/main" xmlns="" id="{3C1AA8E9-A828-AD40-A61D-706681E04242}"/>
              </a:ext>
            </a:extLst>
          </p:cNvPr>
          <p:cNvSpPr>
            <a:spLocks noGrp="1"/>
          </p:cNvSpPr>
          <p:nvPr>
            <p:ph type="sldNum" sz="quarter" idx="12"/>
          </p:nvPr>
        </p:nvSpPr>
        <p:spPr>
          <a:xfrm>
            <a:off x="5679440" y="6406969"/>
            <a:ext cx="423647" cy="365125"/>
          </a:xfrm>
        </p:spPr>
        <p:txBody>
          <a:bodyPr/>
          <a:lstStyle/>
          <a:p>
            <a:fld id="{B547E0D5-C779-4B48-9D09-DC37D8A4644B}" type="slidenum">
              <a:rPr lang="id-ID" smtClean="0"/>
              <a:pPr/>
              <a:t>185</a:t>
            </a:fld>
            <a:endParaRPr lang="id-ID" dirty="0"/>
          </a:p>
        </p:txBody>
      </p:sp>
    </p:spTree>
    <p:extLst>
      <p:ext uri="{BB962C8B-B14F-4D97-AF65-F5344CB8AC3E}">
        <p14:creationId xmlns:p14="http://schemas.microsoft.com/office/powerpoint/2010/main" val="1561622019"/>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DC75C4-2EED-354F-867C-D0E8FC24D46B}"/>
              </a:ext>
            </a:extLst>
          </p:cNvPr>
          <p:cNvSpPr>
            <a:spLocks noGrp="1"/>
          </p:cNvSpPr>
          <p:nvPr>
            <p:ph type="title"/>
          </p:nvPr>
        </p:nvSpPr>
        <p:spPr/>
        <p:txBody>
          <a:bodyPr/>
          <a:lstStyle/>
          <a:p>
            <a:r>
              <a:rPr lang="en-US" altLang="en-US" dirty="0"/>
              <a:t>General Purpose Implementations</a:t>
            </a:r>
            <a:endParaRPr lang="en-US" dirty="0"/>
          </a:p>
        </p:txBody>
      </p:sp>
      <p:sp>
        <p:nvSpPr>
          <p:cNvPr id="3" name="Content Placeholder 2">
            <a:extLst>
              <a:ext uri="{FF2B5EF4-FFF2-40B4-BE49-F238E27FC236}">
                <a16:creationId xmlns:a16="http://schemas.microsoft.com/office/drawing/2014/main" xmlns="" id="{F1F3C219-EC26-D642-A27A-0B6A7F678705}"/>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xmlns="" id="{325133C2-CE56-4848-BCE1-810D0AF35EC8}"/>
              </a:ext>
            </a:extLst>
          </p:cNvPr>
          <p:cNvSpPr>
            <a:spLocks noGrp="1"/>
          </p:cNvSpPr>
          <p:nvPr>
            <p:ph type="sldNum" sz="quarter" idx="12"/>
          </p:nvPr>
        </p:nvSpPr>
        <p:spPr>
          <a:xfrm>
            <a:off x="5679440" y="6406969"/>
            <a:ext cx="416559" cy="365125"/>
          </a:xfrm>
        </p:spPr>
        <p:txBody>
          <a:bodyPr/>
          <a:lstStyle/>
          <a:p>
            <a:fld id="{B547E0D5-C779-4B48-9D09-DC37D8A4644B}" type="slidenum">
              <a:rPr lang="id-ID" smtClean="0"/>
              <a:pPr/>
              <a:t>186</a:t>
            </a:fld>
            <a:endParaRPr lang="id-ID" dirty="0"/>
          </a:p>
        </p:txBody>
      </p:sp>
      <p:sp>
        <p:nvSpPr>
          <p:cNvPr id="5" name="Rectangle 3">
            <a:extLst>
              <a:ext uri="{FF2B5EF4-FFF2-40B4-BE49-F238E27FC236}">
                <a16:creationId xmlns:a16="http://schemas.microsoft.com/office/drawing/2014/main" xmlns="" id="{D3DA21CD-03C9-4F4C-B7DD-DF31332A993F}"/>
              </a:ext>
            </a:extLst>
          </p:cNvPr>
          <p:cNvSpPr>
            <a:spLocks noChangeArrowheads="1"/>
          </p:cNvSpPr>
          <p:nvPr/>
        </p:nvSpPr>
        <p:spPr bwMode="auto">
          <a:xfrm>
            <a:off x="3200400" y="1905000"/>
            <a:ext cx="3962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Collection</a:t>
            </a:r>
          </a:p>
        </p:txBody>
      </p:sp>
      <p:sp>
        <p:nvSpPr>
          <p:cNvPr id="6" name="Rectangle 4">
            <a:extLst>
              <a:ext uri="{FF2B5EF4-FFF2-40B4-BE49-F238E27FC236}">
                <a16:creationId xmlns:a16="http://schemas.microsoft.com/office/drawing/2014/main" xmlns="" id="{ED9211AF-DE23-4042-818C-99403BAD7A49}"/>
              </a:ext>
            </a:extLst>
          </p:cNvPr>
          <p:cNvSpPr>
            <a:spLocks noChangeArrowheads="1"/>
          </p:cNvSpPr>
          <p:nvPr/>
        </p:nvSpPr>
        <p:spPr bwMode="auto">
          <a:xfrm>
            <a:off x="3200400" y="2819400"/>
            <a:ext cx="1295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Set</a:t>
            </a:r>
          </a:p>
        </p:txBody>
      </p:sp>
      <p:sp>
        <p:nvSpPr>
          <p:cNvPr id="7" name="Rectangle 5">
            <a:extLst>
              <a:ext uri="{FF2B5EF4-FFF2-40B4-BE49-F238E27FC236}">
                <a16:creationId xmlns:a16="http://schemas.microsoft.com/office/drawing/2014/main" xmlns="" id="{C97CF8F2-2F09-3246-8D90-8E41A3E677E6}"/>
              </a:ext>
            </a:extLst>
          </p:cNvPr>
          <p:cNvSpPr>
            <a:spLocks noChangeArrowheads="1"/>
          </p:cNvSpPr>
          <p:nvPr/>
        </p:nvSpPr>
        <p:spPr bwMode="auto">
          <a:xfrm>
            <a:off x="4648200" y="2819400"/>
            <a:ext cx="1295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List</a:t>
            </a:r>
          </a:p>
        </p:txBody>
      </p:sp>
      <p:sp>
        <p:nvSpPr>
          <p:cNvPr id="8" name="Rectangle 6">
            <a:extLst>
              <a:ext uri="{FF2B5EF4-FFF2-40B4-BE49-F238E27FC236}">
                <a16:creationId xmlns:a16="http://schemas.microsoft.com/office/drawing/2014/main" xmlns="" id="{055754D6-9827-F345-968B-349C01C93857}"/>
              </a:ext>
            </a:extLst>
          </p:cNvPr>
          <p:cNvSpPr>
            <a:spLocks noChangeArrowheads="1"/>
          </p:cNvSpPr>
          <p:nvPr/>
        </p:nvSpPr>
        <p:spPr bwMode="auto">
          <a:xfrm>
            <a:off x="6019800" y="2819400"/>
            <a:ext cx="1295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Queue</a:t>
            </a:r>
          </a:p>
        </p:txBody>
      </p:sp>
      <p:sp>
        <p:nvSpPr>
          <p:cNvPr id="9" name="Rectangle 7">
            <a:extLst>
              <a:ext uri="{FF2B5EF4-FFF2-40B4-BE49-F238E27FC236}">
                <a16:creationId xmlns:a16="http://schemas.microsoft.com/office/drawing/2014/main" xmlns="" id="{A326A252-4ABF-2040-8516-928BB263EC62}"/>
              </a:ext>
            </a:extLst>
          </p:cNvPr>
          <p:cNvSpPr>
            <a:spLocks noChangeArrowheads="1"/>
          </p:cNvSpPr>
          <p:nvPr/>
        </p:nvSpPr>
        <p:spPr bwMode="auto">
          <a:xfrm>
            <a:off x="3200400" y="3657600"/>
            <a:ext cx="1295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SortedSet</a:t>
            </a:r>
          </a:p>
        </p:txBody>
      </p:sp>
      <p:sp>
        <p:nvSpPr>
          <p:cNvPr id="10" name="Rectangle 8">
            <a:extLst>
              <a:ext uri="{FF2B5EF4-FFF2-40B4-BE49-F238E27FC236}">
                <a16:creationId xmlns:a16="http://schemas.microsoft.com/office/drawing/2014/main" xmlns="" id="{69CAFEEC-C5A2-8441-846E-F7DFC704D762}"/>
              </a:ext>
            </a:extLst>
          </p:cNvPr>
          <p:cNvSpPr>
            <a:spLocks noChangeArrowheads="1"/>
          </p:cNvSpPr>
          <p:nvPr/>
        </p:nvSpPr>
        <p:spPr bwMode="auto">
          <a:xfrm>
            <a:off x="7924800" y="1905000"/>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Map</a:t>
            </a:r>
          </a:p>
        </p:txBody>
      </p:sp>
      <p:sp>
        <p:nvSpPr>
          <p:cNvPr id="11" name="Rectangle 9">
            <a:extLst>
              <a:ext uri="{FF2B5EF4-FFF2-40B4-BE49-F238E27FC236}">
                <a16:creationId xmlns:a16="http://schemas.microsoft.com/office/drawing/2014/main" xmlns="" id="{BC35F4F3-21EF-574F-A771-3C4F1D0076D5}"/>
              </a:ext>
            </a:extLst>
          </p:cNvPr>
          <p:cNvSpPr>
            <a:spLocks noChangeArrowheads="1"/>
          </p:cNvSpPr>
          <p:nvPr/>
        </p:nvSpPr>
        <p:spPr bwMode="auto">
          <a:xfrm>
            <a:off x="7924800" y="2895600"/>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Sorted Map</a:t>
            </a:r>
          </a:p>
        </p:txBody>
      </p:sp>
      <p:cxnSp>
        <p:nvCxnSpPr>
          <p:cNvPr id="12" name="AutoShape 10">
            <a:extLst>
              <a:ext uri="{FF2B5EF4-FFF2-40B4-BE49-F238E27FC236}">
                <a16:creationId xmlns:a16="http://schemas.microsoft.com/office/drawing/2014/main" xmlns="" id="{1E8C0F93-8398-0740-9C4A-543E9A54870E}"/>
              </a:ext>
            </a:extLst>
          </p:cNvPr>
          <p:cNvCxnSpPr>
            <a:cxnSpLocks noChangeShapeType="1"/>
            <a:stCxn id="5" idx="2"/>
            <a:endCxn id="6" idx="0"/>
          </p:cNvCxnSpPr>
          <p:nvPr/>
        </p:nvCxnSpPr>
        <p:spPr bwMode="auto">
          <a:xfrm flipH="1">
            <a:off x="3848100" y="2514600"/>
            <a:ext cx="133350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a:extLst>
              <a:ext uri="{FF2B5EF4-FFF2-40B4-BE49-F238E27FC236}">
                <a16:creationId xmlns:a16="http://schemas.microsoft.com/office/drawing/2014/main" xmlns="" id="{256B0CDA-7203-4449-BAA5-5A3232BD5B01}"/>
              </a:ext>
            </a:extLst>
          </p:cNvPr>
          <p:cNvCxnSpPr>
            <a:cxnSpLocks noChangeShapeType="1"/>
            <a:stCxn id="5" idx="2"/>
            <a:endCxn id="8" idx="0"/>
          </p:cNvCxnSpPr>
          <p:nvPr/>
        </p:nvCxnSpPr>
        <p:spPr bwMode="auto">
          <a:xfrm>
            <a:off x="5181600" y="2514600"/>
            <a:ext cx="148590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4">
            <a:extLst>
              <a:ext uri="{FF2B5EF4-FFF2-40B4-BE49-F238E27FC236}">
                <a16:creationId xmlns:a16="http://schemas.microsoft.com/office/drawing/2014/main" xmlns="" id="{2D93FBC4-7EE5-1145-BD46-6CA1A23FDAEC}"/>
              </a:ext>
            </a:extLst>
          </p:cNvPr>
          <p:cNvCxnSpPr>
            <a:cxnSpLocks noChangeShapeType="1"/>
            <a:stCxn id="10" idx="2"/>
            <a:endCxn id="11" idx="0"/>
          </p:cNvCxnSpPr>
          <p:nvPr/>
        </p:nvCxnSpPr>
        <p:spPr bwMode="auto">
          <a:xfrm>
            <a:off x="8724900" y="2514600"/>
            <a:ext cx="0" cy="381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Rectangle 15">
            <a:extLst>
              <a:ext uri="{FF2B5EF4-FFF2-40B4-BE49-F238E27FC236}">
                <a16:creationId xmlns:a16="http://schemas.microsoft.com/office/drawing/2014/main" xmlns="" id="{AF531EF8-9E75-D14A-B947-F052A2A2C3F0}"/>
              </a:ext>
            </a:extLst>
          </p:cNvPr>
          <p:cNvSpPr>
            <a:spLocks noChangeArrowheads="1"/>
          </p:cNvSpPr>
          <p:nvPr/>
        </p:nvSpPr>
        <p:spPr bwMode="auto">
          <a:xfrm>
            <a:off x="1676400" y="4724400"/>
            <a:ext cx="1295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HashSet</a:t>
            </a:r>
          </a:p>
        </p:txBody>
      </p:sp>
      <p:sp>
        <p:nvSpPr>
          <p:cNvPr id="16" name="Rectangle 16">
            <a:extLst>
              <a:ext uri="{FF2B5EF4-FFF2-40B4-BE49-F238E27FC236}">
                <a16:creationId xmlns:a16="http://schemas.microsoft.com/office/drawing/2014/main" xmlns="" id="{0CC7666B-8C34-FC47-A432-48333B6A1B66}"/>
              </a:ext>
            </a:extLst>
          </p:cNvPr>
          <p:cNvSpPr>
            <a:spLocks noChangeArrowheads="1"/>
          </p:cNvSpPr>
          <p:nvPr/>
        </p:nvSpPr>
        <p:spPr bwMode="auto">
          <a:xfrm>
            <a:off x="9372600" y="4724400"/>
            <a:ext cx="1295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HashMap</a:t>
            </a:r>
          </a:p>
        </p:txBody>
      </p:sp>
      <p:sp>
        <p:nvSpPr>
          <p:cNvPr id="17" name="Rectangle 18">
            <a:extLst>
              <a:ext uri="{FF2B5EF4-FFF2-40B4-BE49-F238E27FC236}">
                <a16:creationId xmlns:a16="http://schemas.microsoft.com/office/drawing/2014/main" xmlns="" id="{7B57A02A-70DA-1C44-B2B9-6B93C3F77CC7}"/>
              </a:ext>
            </a:extLst>
          </p:cNvPr>
          <p:cNvSpPr>
            <a:spLocks noChangeArrowheads="1"/>
          </p:cNvSpPr>
          <p:nvPr/>
        </p:nvSpPr>
        <p:spPr bwMode="auto">
          <a:xfrm>
            <a:off x="4724400" y="4724400"/>
            <a:ext cx="1295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ArrayList</a:t>
            </a:r>
          </a:p>
        </p:txBody>
      </p:sp>
      <p:sp>
        <p:nvSpPr>
          <p:cNvPr id="18" name="Rectangle 19">
            <a:extLst>
              <a:ext uri="{FF2B5EF4-FFF2-40B4-BE49-F238E27FC236}">
                <a16:creationId xmlns:a16="http://schemas.microsoft.com/office/drawing/2014/main" xmlns="" id="{2C744AE8-D442-2C45-AE62-B19E72EF1D07}"/>
              </a:ext>
            </a:extLst>
          </p:cNvPr>
          <p:cNvSpPr>
            <a:spLocks noChangeArrowheads="1"/>
          </p:cNvSpPr>
          <p:nvPr/>
        </p:nvSpPr>
        <p:spPr bwMode="auto">
          <a:xfrm>
            <a:off x="3124200" y="4724400"/>
            <a:ext cx="1295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TreeSet</a:t>
            </a:r>
          </a:p>
        </p:txBody>
      </p:sp>
      <p:sp>
        <p:nvSpPr>
          <p:cNvPr id="19" name="Rectangle 20">
            <a:extLst>
              <a:ext uri="{FF2B5EF4-FFF2-40B4-BE49-F238E27FC236}">
                <a16:creationId xmlns:a16="http://schemas.microsoft.com/office/drawing/2014/main" xmlns="" id="{6A889136-85E0-8F43-8957-6D246D119460}"/>
              </a:ext>
            </a:extLst>
          </p:cNvPr>
          <p:cNvSpPr>
            <a:spLocks noChangeArrowheads="1"/>
          </p:cNvSpPr>
          <p:nvPr/>
        </p:nvSpPr>
        <p:spPr bwMode="auto">
          <a:xfrm>
            <a:off x="8001000" y="4724400"/>
            <a:ext cx="1295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TreeMap</a:t>
            </a:r>
          </a:p>
        </p:txBody>
      </p:sp>
      <p:sp>
        <p:nvSpPr>
          <p:cNvPr id="20" name="Rectangle 21">
            <a:extLst>
              <a:ext uri="{FF2B5EF4-FFF2-40B4-BE49-F238E27FC236}">
                <a16:creationId xmlns:a16="http://schemas.microsoft.com/office/drawing/2014/main" xmlns="" id="{4299796A-289E-B842-8E05-CABBEDB684C5}"/>
              </a:ext>
            </a:extLst>
          </p:cNvPr>
          <p:cNvSpPr>
            <a:spLocks noChangeArrowheads="1"/>
          </p:cNvSpPr>
          <p:nvPr/>
        </p:nvSpPr>
        <p:spPr bwMode="auto">
          <a:xfrm>
            <a:off x="6096000" y="4724400"/>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LinkedList</a:t>
            </a:r>
          </a:p>
        </p:txBody>
      </p:sp>
      <p:cxnSp>
        <p:nvCxnSpPr>
          <p:cNvPr id="21" name="AutoShape 22">
            <a:extLst>
              <a:ext uri="{FF2B5EF4-FFF2-40B4-BE49-F238E27FC236}">
                <a16:creationId xmlns:a16="http://schemas.microsoft.com/office/drawing/2014/main" xmlns="" id="{94E2FDBE-D07B-F344-8851-DC5E4788A2CF}"/>
              </a:ext>
            </a:extLst>
          </p:cNvPr>
          <p:cNvCxnSpPr>
            <a:cxnSpLocks noChangeShapeType="1"/>
            <a:stCxn id="6" idx="1"/>
            <a:endCxn id="15" idx="0"/>
          </p:cNvCxnSpPr>
          <p:nvPr/>
        </p:nvCxnSpPr>
        <p:spPr bwMode="auto">
          <a:xfrm flipH="1">
            <a:off x="2324100" y="3124200"/>
            <a:ext cx="876300" cy="1600200"/>
          </a:xfrm>
          <a:prstGeom prst="straightConnector1">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3">
            <a:extLst>
              <a:ext uri="{FF2B5EF4-FFF2-40B4-BE49-F238E27FC236}">
                <a16:creationId xmlns:a16="http://schemas.microsoft.com/office/drawing/2014/main" xmlns="" id="{4D74E449-CA0E-A54D-A6F0-34FCD40F674A}"/>
              </a:ext>
            </a:extLst>
          </p:cNvPr>
          <p:cNvCxnSpPr>
            <a:cxnSpLocks noChangeShapeType="1"/>
            <a:stCxn id="9" idx="2"/>
            <a:endCxn id="18" idx="0"/>
          </p:cNvCxnSpPr>
          <p:nvPr/>
        </p:nvCxnSpPr>
        <p:spPr bwMode="auto">
          <a:xfrm flipH="1">
            <a:off x="3771900" y="4267200"/>
            <a:ext cx="76200" cy="457200"/>
          </a:xfrm>
          <a:prstGeom prst="straightConnector1">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24">
            <a:extLst>
              <a:ext uri="{FF2B5EF4-FFF2-40B4-BE49-F238E27FC236}">
                <a16:creationId xmlns:a16="http://schemas.microsoft.com/office/drawing/2014/main" xmlns="" id="{ACB3BCB3-AE0B-3348-BE90-785CF7AC1FF4}"/>
              </a:ext>
            </a:extLst>
          </p:cNvPr>
          <p:cNvCxnSpPr>
            <a:cxnSpLocks noChangeShapeType="1"/>
            <a:stCxn id="7" idx="2"/>
            <a:endCxn id="17" idx="0"/>
          </p:cNvCxnSpPr>
          <p:nvPr/>
        </p:nvCxnSpPr>
        <p:spPr bwMode="auto">
          <a:xfrm>
            <a:off x="5295900" y="3429000"/>
            <a:ext cx="76200" cy="1295400"/>
          </a:xfrm>
          <a:prstGeom prst="straightConnector1">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25">
            <a:extLst>
              <a:ext uri="{FF2B5EF4-FFF2-40B4-BE49-F238E27FC236}">
                <a16:creationId xmlns:a16="http://schemas.microsoft.com/office/drawing/2014/main" xmlns="" id="{CD026908-2323-5A4E-A6B9-579E13BC58EC}"/>
              </a:ext>
            </a:extLst>
          </p:cNvPr>
          <p:cNvCxnSpPr>
            <a:cxnSpLocks noChangeShapeType="1"/>
            <a:stCxn id="7" idx="2"/>
            <a:endCxn id="20" idx="0"/>
          </p:cNvCxnSpPr>
          <p:nvPr/>
        </p:nvCxnSpPr>
        <p:spPr bwMode="auto">
          <a:xfrm>
            <a:off x="5295900" y="3429000"/>
            <a:ext cx="1600200" cy="1295400"/>
          </a:xfrm>
          <a:prstGeom prst="straightConnector1">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26">
            <a:extLst>
              <a:ext uri="{FF2B5EF4-FFF2-40B4-BE49-F238E27FC236}">
                <a16:creationId xmlns:a16="http://schemas.microsoft.com/office/drawing/2014/main" xmlns="" id="{0C89ACAE-D31B-A349-8CD6-193001E8496D}"/>
              </a:ext>
            </a:extLst>
          </p:cNvPr>
          <p:cNvCxnSpPr>
            <a:cxnSpLocks noChangeShapeType="1"/>
            <a:stCxn id="11" idx="2"/>
            <a:endCxn id="19" idx="0"/>
          </p:cNvCxnSpPr>
          <p:nvPr/>
        </p:nvCxnSpPr>
        <p:spPr bwMode="auto">
          <a:xfrm flipH="1">
            <a:off x="8648700" y="3505200"/>
            <a:ext cx="76200" cy="1219200"/>
          </a:xfrm>
          <a:prstGeom prst="straightConnector1">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27">
            <a:extLst>
              <a:ext uri="{FF2B5EF4-FFF2-40B4-BE49-F238E27FC236}">
                <a16:creationId xmlns:a16="http://schemas.microsoft.com/office/drawing/2014/main" xmlns="" id="{DAA0DE63-C2D5-C047-B7D2-85DBE21BA927}"/>
              </a:ext>
            </a:extLst>
          </p:cNvPr>
          <p:cNvCxnSpPr>
            <a:cxnSpLocks noChangeShapeType="1"/>
            <a:stCxn id="10" idx="3"/>
            <a:endCxn id="16" idx="0"/>
          </p:cNvCxnSpPr>
          <p:nvPr/>
        </p:nvCxnSpPr>
        <p:spPr bwMode="auto">
          <a:xfrm>
            <a:off x="9525000" y="2209800"/>
            <a:ext cx="495300" cy="2514600"/>
          </a:xfrm>
          <a:prstGeom prst="straightConnector1">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Rectangle 17">
            <a:extLst>
              <a:ext uri="{FF2B5EF4-FFF2-40B4-BE49-F238E27FC236}">
                <a16:creationId xmlns:a16="http://schemas.microsoft.com/office/drawing/2014/main" xmlns="" id="{22AFBCE2-1A6D-CA40-988C-9CD33E3F0E8C}"/>
              </a:ext>
            </a:extLst>
          </p:cNvPr>
          <p:cNvSpPr>
            <a:spLocks noChangeArrowheads="1"/>
          </p:cNvSpPr>
          <p:nvPr/>
        </p:nvSpPr>
        <p:spPr bwMode="auto">
          <a:xfrm>
            <a:off x="3250720" y="5421868"/>
            <a:ext cx="42848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List&lt;String&gt; list1 = new </a:t>
            </a:r>
            <a:r>
              <a:rPr lang="en-US" altLang="en-US" dirty="0" err="1"/>
              <a:t>ArrayList</a:t>
            </a:r>
            <a:r>
              <a:rPr lang="en-US" altLang="en-US" dirty="0"/>
              <a:t>&lt;String&gt;(c);</a:t>
            </a:r>
          </a:p>
        </p:txBody>
      </p:sp>
      <p:sp>
        <p:nvSpPr>
          <p:cNvPr id="28" name="Rectangle 28">
            <a:extLst>
              <a:ext uri="{FF2B5EF4-FFF2-40B4-BE49-F238E27FC236}">
                <a16:creationId xmlns:a16="http://schemas.microsoft.com/office/drawing/2014/main" xmlns="" id="{4F01A630-7B1F-9D4B-AFC6-CB7BB2C7C047}"/>
              </a:ext>
            </a:extLst>
          </p:cNvPr>
          <p:cNvSpPr>
            <a:spLocks noChangeArrowheads="1"/>
          </p:cNvSpPr>
          <p:nvPr/>
        </p:nvSpPr>
        <p:spPr bwMode="auto">
          <a:xfrm>
            <a:off x="3249133" y="5802868"/>
            <a:ext cx="43922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List&lt;String&gt; list2 = new LinkedList&lt;String&gt;(c);</a:t>
            </a:r>
          </a:p>
        </p:txBody>
      </p:sp>
    </p:spTree>
    <p:extLst>
      <p:ext uri="{BB962C8B-B14F-4D97-AF65-F5344CB8AC3E}">
        <p14:creationId xmlns:p14="http://schemas.microsoft.com/office/powerpoint/2010/main" val="32436924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B76EAF-42D7-E64A-98D3-C5D231BB80DC}"/>
              </a:ext>
            </a:extLst>
          </p:cNvPr>
          <p:cNvSpPr>
            <a:spLocks noGrp="1"/>
          </p:cNvSpPr>
          <p:nvPr>
            <p:ph type="title"/>
          </p:nvPr>
        </p:nvSpPr>
        <p:spPr/>
        <p:txBody>
          <a:bodyPr/>
          <a:lstStyle/>
          <a:p>
            <a:r>
              <a:rPr lang="en-US" altLang="he-IL" dirty="0"/>
              <a:t>final</a:t>
            </a:r>
            <a:endParaRPr lang="en-US" dirty="0"/>
          </a:p>
        </p:txBody>
      </p:sp>
      <p:sp>
        <p:nvSpPr>
          <p:cNvPr id="3" name="Content Placeholder 2">
            <a:extLst>
              <a:ext uri="{FF2B5EF4-FFF2-40B4-BE49-F238E27FC236}">
                <a16:creationId xmlns:a16="http://schemas.microsoft.com/office/drawing/2014/main" xmlns="" id="{633DECC4-1FA0-6544-9C62-288C54A5A23F}"/>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xmlns="" id="{2711216E-7BA1-1E49-AB23-297BABBCD960}"/>
              </a:ext>
            </a:extLst>
          </p:cNvPr>
          <p:cNvSpPr>
            <a:spLocks noGrp="1"/>
          </p:cNvSpPr>
          <p:nvPr>
            <p:ph type="sldNum" sz="quarter" idx="12"/>
          </p:nvPr>
        </p:nvSpPr>
        <p:spPr>
          <a:xfrm>
            <a:off x="5603358" y="6406969"/>
            <a:ext cx="568841" cy="365125"/>
          </a:xfrm>
        </p:spPr>
        <p:txBody>
          <a:bodyPr/>
          <a:lstStyle/>
          <a:p>
            <a:fld id="{B547E0D5-C779-4B48-9D09-DC37D8A4644B}" type="slidenum">
              <a:rPr lang="id-ID" smtClean="0"/>
              <a:pPr/>
              <a:t>187</a:t>
            </a:fld>
            <a:endParaRPr lang="id-ID" dirty="0"/>
          </a:p>
        </p:txBody>
      </p:sp>
      <p:sp>
        <p:nvSpPr>
          <p:cNvPr id="14" name="Rectangle 3">
            <a:extLst>
              <a:ext uri="{FF2B5EF4-FFF2-40B4-BE49-F238E27FC236}">
                <a16:creationId xmlns:a16="http://schemas.microsoft.com/office/drawing/2014/main" xmlns="" id="{3E020008-9774-3740-A935-6925CB3257C7}"/>
              </a:ext>
            </a:extLst>
          </p:cNvPr>
          <p:cNvSpPr txBox="1">
            <a:spLocks noChangeArrowheads="1"/>
          </p:cNvSpPr>
          <p:nvPr/>
        </p:nvSpPr>
        <p:spPr>
          <a:xfrm>
            <a:off x="1981200" y="990600"/>
            <a:ext cx="4191000" cy="5486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b="1" i="1"/>
          </a:p>
          <a:p>
            <a:r>
              <a:rPr lang="en-US" altLang="he-IL" b="1" i="1"/>
              <a:t>final</a:t>
            </a:r>
            <a:r>
              <a:rPr lang="en-US" altLang="he-IL" b="1"/>
              <a:t> member data</a:t>
            </a:r>
            <a:r>
              <a:rPr lang="en-US" altLang="he-IL"/>
              <a:t/>
            </a:r>
            <a:br>
              <a:rPr lang="en-US" altLang="he-IL"/>
            </a:br>
            <a:r>
              <a:rPr lang="en-US" altLang="he-IL"/>
              <a:t>Constant member</a:t>
            </a:r>
          </a:p>
          <a:p>
            <a:endParaRPr lang="en-US" altLang="he-IL" b="1" i="1"/>
          </a:p>
          <a:p>
            <a:r>
              <a:rPr lang="en-US" altLang="he-IL" b="1" i="1"/>
              <a:t>final</a:t>
            </a:r>
            <a:r>
              <a:rPr lang="en-US" altLang="he-IL"/>
              <a:t> </a:t>
            </a:r>
            <a:r>
              <a:rPr lang="en-US" altLang="he-IL" b="1"/>
              <a:t>member function</a:t>
            </a:r>
            <a:r>
              <a:rPr lang="en-US" altLang="he-IL"/>
              <a:t> </a:t>
            </a:r>
            <a:br>
              <a:rPr lang="en-US" altLang="he-IL"/>
            </a:br>
            <a:r>
              <a:rPr lang="en-US" altLang="he-IL"/>
              <a:t>The method can’t be </a:t>
            </a:r>
            <a:br>
              <a:rPr lang="en-US" altLang="he-IL"/>
            </a:br>
            <a:r>
              <a:rPr lang="en-US" altLang="he-IL"/>
              <a:t>overridden.</a:t>
            </a:r>
          </a:p>
          <a:p>
            <a:endParaRPr lang="en-US" altLang="he-IL"/>
          </a:p>
          <a:p>
            <a:r>
              <a:rPr lang="en-US" altLang="he-IL" b="1" i="1"/>
              <a:t>final</a:t>
            </a:r>
            <a:r>
              <a:rPr lang="en-US" altLang="he-IL" b="1"/>
              <a:t> class</a:t>
            </a:r>
            <a:br>
              <a:rPr lang="en-US" altLang="he-IL" b="1"/>
            </a:br>
            <a:r>
              <a:rPr lang="en-US" altLang="he-IL"/>
              <a:t>‘Base’ is final, thus it can’t be extended</a:t>
            </a:r>
            <a:endParaRPr lang="en-US" altLang="he-IL" dirty="0"/>
          </a:p>
        </p:txBody>
      </p:sp>
      <p:sp>
        <p:nvSpPr>
          <p:cNvPr id="15" name="Text Box 4">
            <a:extLst>
              <a:ext uri="{FF2B5EF4-FFF2-40B4-BE49-F238E27FC236}">
                <a16:creationId xmlns:a16="http://schemas.microsoft.com/office/drawing/2014/main" xmlns="" id="{E7F836E9-3C1F-BC44-8BAA-872122B4626B}"/>
              </a:ext>
            </a:extLst>
          </p:cNvPr>
          <p:cNvSpPr txBox="1">
            <a:spLocks noChangeArrowheads="1"/>
          </p:cNvSpPr>
          <p:nvPr/>
        </p:nvSpPr>
        <p:spPr bwMode="auto">
          <a:xfrm>
            <a:off x="6080125" y="1778000"/>
            <a:ext cx="4451350" cy="4978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he-IL" sz="2000" b="1" dirty="0">
                <a:latin typeface="Courier New" panose="02070309020205020404" pitchFamily="49" charset="0"/>
              </a:rPr>
              <a:t>final class Base {</a:t>
            </a:r>
          </a:p>
          <a:p>
            <a:r>
              <a:rPr lang="en-US" altLang="he-IL" sz="2000" b="1" dirty="0">
                <a:latin typeface="Courier New" panose="02070309020205020404" pitchFamily="49" charset="0"/>
              </a:rPr>
              <a:t>  final </a:t>
            </a:r>
            <a:r>
              <a:rPr lang="en-US" altLang="he-IL" sz="2000" b="1" dirty="0" err="1">
                <a:latin typeface="Courier New" panose="02070309020205020404" pitchFamily="49" charset="0"/>
              </a:rPr>
              <a:t>int</a:t>
            </a:r>
            <a:r>
              <a:rPr lang="en-US" altLang="he-IL" sz="2000" b="1" dirty="0">
                <a:latin typeface="Courier New" panose="02070309020205020404" pitchFamily="49" charset="0"/>
              </a:rPr>
              <a:t> </a:t>
            </a:r>
            <a:r>
              <a:rPr lang="en-US" altLang="he-IL" sz="2000" b="1" dirty="0" err="1">
                <a:latin typeface="Courier New" panose="02070309020205020404" pitchFamily="49" charset="0"/>
              </a:rPr>
              <a:t>i</a:t>
            </a:r>
            <a:r>
              <a:rPr lang="en-US" altLang="he-IL" sz="2000" b="1" dirty="0">
                <a:latin typeface="Courier New" panose="02070309020205020404" pitchFamily="49" charset="0"/>
              </a:rPr>
              <a:t>=5;</a:t>
            </a:r>
          </a:p>
          <a:p>
            <a:r>
              <a:rPr lang="en-US" altLang="he-IL" sz="2000" b="1" dirty="0">
                <a:latin typeface="Courier New" panose="02070309020205020404" pitchFamily="49" charset="0"/>
              </a:rPr>
              <a:t>  final void foo() {</a:t>
            </a:r>
          </a:p>
          <a:p>
            <a:r>
              <a:rPr lang="en-US" altLang="he-IL" sz="2000" b="1" dirty="0">
                <a:latin typeface="Courier New" panose="02070309020205020404" pitchFamily="49" charset="0"/>
              </a:rPr>
              <a:t>    </a:t>
            </a:r>
            <a:r>
              <a:rPr lang="en-US" altLang="he-IL" sz="2000" b="1" dirty="0" err="1">
                <a:latin typeface="Courier New" panose="02070309020205020404" pitchFamily="49" charset="0"/>
              </a:rPr>
              <a:t>i</a:t>
            </a:r>
            <a:r>
              <a:rPr lang="en-US" altLang="he-IL" sz="2000" b="1" dirty="0">
                <a:latin typeface="Courier New" panose="02070309020205020404" pitchFamily="49" charset="0"/>
              </a:rPr>
              <a:t>=10; </a:t>
            </a:r>
          </a:p>
          <a:p>
            <a:r>
              <a:rPr lang="en-US" altLang="he-IL" sz="2000" b="1" i="1" dirty="0">
                <a:latin typeface="Courier New" panose="02070309020205020404" pitchFamily="49" charset="0"/>
              </a:rPr>
              <a:t>//what will the compiler say about this?</a:t>
            </a:r>
          </a:p>
          <a:p>
            <a:r>
              <a:rPr lang="en-US" altLang="he-IL" sz="2000" b="1" dirty="0">
                <a:latin typeface="Courier New" panose="02070309020205020404" pitchFamily="49" charset="0"/>
              </a:rPr>
              <a:t>  }</a:t>
            </a:r>
          </a:p>
          <a:p>
            <a:r>
              <a:rPr lang="en-US" altLang="he-IL" sz="2000" b="1" dirty="0">
                <a:latin typeface="Courier New" panose="02070309020205020404" pitchFamily="49" charset="0"/>
              </a:rPr>
              <a:t>}</a:t>
            </a:r>
          </a:p>
          <a:p>
            <a:endParaRPr lang="en-US" altLang="he-IL" sz="2000" b="1" dirty="0">
              <a:latin typeface="Courier New" panose="02070309020205020404" pitchFamily="49" charset="0"/>
            </a:endParaRPr>
          </a:p>
          <a:p>
            <a:r>
              <a:rPr lang="en-US" altLang="he-IL" sz="2000" b="1" dirty="0">
                <a:latin typeface="Courier New" panose="02070309020205020404" pitchFamily="49" charset="0"/>
              </a:rPr>
              <a:t>class Derived extends Base { // Error </a:t>
            </a:r>
          </a:p>
          <a:p>
            <a:r>
              <a:rPr lang="en-US" altLang="he-IL" sz="2000" b="1" dirty="0">
                <a:latin typeface="Courier New" panose="02070309020205020404" pitchFamily="49" charset="0"/>
              </a:rPr>
              <a:t>  // another foo ...</a:t>
            </a:r>
          </a:p>
          <a:p>
            <a:r>
              <a:rPr lang="en-US" altLang="he-IL" sz="2000" b="1" dirty="0">
                <a:latin typeface="Courier New" panose="02070309020205020404" pitchFamily="49" charset="0"/>
              </a:rPr>
              <a:t>  void foo() {</a:t>
            </a:r>
          </a:p>
          <a:p>
            <a:r>
              <a:rPr lang="en-US" altLang="he-IL" sz="2000" b="1" dirty="0">
                <a:latin typeface="Courier New" panose="02070309020205020404" pitchFamily="49" charset="0"/>
              </a:rPr>
              <a:t>    </a:t>
            </a:r>
          </a:p>
          <a:p>
            <a:r>
              <a:rPr lang="en-US" altLang="he-IL" sz="2000" b="1" dirty="0">
                <a:latin typeface="Courier New" panose="02070309020205020404" pitchFamily="49" charset="0"/>
              </a:rPr>
              <a:t>  }</a:t>
            </a:r>
          </a:p>
          <a:p>
            <a:r>
              <a:rPr lang="en-US" altLang="he-IL" sz="2000" b="1" dirty="0">
                <a:latin typeface="Courier New" panose="02070309020205020404" pitchFamily="49" charset="0"/>
              </a:rPr>
              <a:t>}</a:t>
            </a:r>
          </a:p>
        </p:txBody>
      </p:sp>
      <p:sp>
        <p:nvSpPr>
          <p:cNvPr id="16" name="Line 5">
            <a:extLst>
              <a:ext uri="{FF2B5EF4-FFF2-40B4-BE49-F238E27FC236}">
                <a16:creationId xmlns:a16="http://schemas.microsoft.com/office/drawing/2014/main" xmlns="" id="{D8E34F92-875D-854A-A939-F71613DA788D}"/>
              </a:ext>
            </a:extLst>
          </p:cNvPr>
          <p:cNvSpPr>
            <a:spLocks noChangeShapeType="1"/>
          </p:cNvSpPr>
          <p:nvPr/>
        </p:nvSpPr>
        <p:spPr bwMode="auto">
          <a:xfrm>
            <a:off x="5029200" y="2057400"/>
            <a:ext cx="1295400" cy="228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6">
            <a:extLst>
              <a:ext uri="{FF2B5EF4-FFF2-40B4-BE49-F238E27FC236}">
                <a16:creationId xmlns:a16="http://schemas.microsoft.com/office/drawing/2014/main" xmlns="" id="{87BF33C5-B8B9-C14C-B514-73B4362291F3}"/>
              </a:ext>
            </a:extLst>
          </p:cNvPr>
          <p:cNvSpPr>
            <a:spLocks noChangeShapeType="1"/>
          </p:cNvSpPr>
          <p:nvPr/>
        </p:nvSpPr>
        <p:spPr bwMode="auto">
          <a:xfrm flipV="1">
            <a:off x="5791200" y="2590800"/>
            <a:ext cx="533400" cy="533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7">
            <a:extLst>
              <a:ext uri="{FF2B5EF4-FFF2-40B4-BE49-F238E27FC236}">
                <a16:creationId xmlns:a16="http://schemas.microsoft.com/office/drawing/2014/main" xmlns="" id="{599F4433-8FCB-CF45-88A6-228EA4DFAB69}"/>
              </a:ext>
            </a:extLst>
          </p:cNvPr>
          <p:cNvSpPr>
            <a:spLocks noChangeShapeType="1"/>
          </p:cNvSpPr>
          <p:nvPr/>
        </p:nvSpPr>
        <p:spPr bwMode="auto">
          <a:xfrm flipV="1">
            <a:off x="3962400" y="2057400"/>
            <a:ext cx="4075814" cy="3124200"/>
          </a:xfrm>
          <a:prstGeom prst="line">
            <a:avLst/>
          </a:prstGeom>
          <a:noFill/>
          <a:ln w="952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52599077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029DE7B6-DC7C-4BA1-B406-EDDA0C0A31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54296" y="-2"/>
            <a:ext cx="753770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8988DAF2-91C2-9441-9BE4-B86C11238C27}"/>
              </a:ext>
            </a:extLst>
          </p:cNvPr>
          <p:cNvSpPr>
            <a:spLocks noGrp="1"/>
          </p:cNvSpPr>
          <p:nvPr>
            <p:ph type="title"/>
          </p:nvPr>
        </p:nvSpPr>
        <p:spPr>
          <a:xfrm>
            <a:off x="5189620" y="1306071"/>
            <a:ext cx="5478379" cy="2663407"/>
          </a:xfrm>
        </p:spPr>
        <p:txBody>
          <a:bodyPr vert="horz" lIns="91440" tIns="45720" rIns="91440" bIns="45720" rtlCol="0" anchor="b">
            <a:normAutofit/>
          </a:bodyPr>
          <a:lstStyle/>
          <a:p>
            <a:r>
              <a:rPr lang="en-US" sz="5400" kern="1200" dirty="0">
                <a:solidFill>
                  <a:srgbClr val="FFFFFF"/>
                </a:solidFill>
                <a:latin typeface="+mj-lt"/>
                <a:ea typeface="+mj-ea"/>
                <a:cs typeface="+mj-cs"/>
              </a:rPr>
              <a:t>Java Threading</a:t>
            </a:r>
          </a:p>
        </p:txBody>
      </p:sp>
      <p:pic>
        <p:nvPicPr>
          <p:cNvPr id="11" name="Graphic 6" descr="Coffee">
            <a:extLst>
              <a:ext uri="{FF2B5EF4-FFF2-40B4-BE49-F238E27FC236}">
                <a16:creationId xmlns:a16="http://schemas.microsoft.com/office/drawing/2014/main" xmlns="" id="{79D1F9B7-FF0E-4C8A-BDA4-D352C89E33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481723" y="2593485"/>
            <a:ext cx="1648572" cy="1648572"/>
          </a:xfrm>
          <a:prstGeom prst="rect">
            <a:avLst/>
          </a:prstGeom>
        </p:spPr>
      </p:pic>
      <p:sp>
        <p:nvSpPr>
          <p:cNvPr id="3" name="Slide Number Placeholder 2">
            <a:extLst>
              <a:ext uri="{FF2B5EF4-FFF2-40B4-BE49-F238E27FC236}">
                <a16:creationId xmlns:a16="http://schemas.microsoft.com/office/drawing/2014/main" xmlns="" id="{6AB37DBB-3146-5745-8047-D84F3CE929C5}"/>
              </a:ext>
            </a:extLst>
          </p:cNvPr>
          <p:cNvSpPr>
            <a:spLocks noGrp="1"/>
          </p:cNvSpPr>
          <p:nvPr>
            <p:ph type="sldNum" sz="quarter" idx="12"/>
          </p:nvPr>
        </p:nvSpPr>
        <p:spPr>
          <a:xfrm>
            <a:off x="10812379" y="6356350"/>
            <a:ext cx="541420" cy="365125"/>
          </a:xfrm>
        </p:spPr>
        <p:txBody>
          <a:bodyPr vert="horz" lIns="91440" tIns="45720" rIns="91440" bIns="45720" rtlCol="0" anchor="ctr">
            <a:normAutofit/>
          </a:bodyPr>
          <a:lstStyle/>
          <a:p>
            <a:pPr algn="r">
              <a:spcAft>
                <a:spcPts val="600"/>
              </a:spcAft>
            </a:pPr>
            <a:r>
              <a:rPr lang="en-US" dirty="0">
                <a:solidFill>
                  <a:srgbClr val="FFFFFF"/>
                </a:solidFill>
              </a:rPr>
              <a:t>181</a:t>
            </a:r>
          </a:p>
        </p:txBody>
      </p:sp>
    </p:spTree>
    <p:extLst>
      <p:ext uri="{BB962C8B-B14F-4D97-AF65-F5344CB8AC3E}">
        <p14:creationId xmlns:p14="http://schemas.microsoft.com/office/powerpoint/2010/main" val="254944824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Java Threading</a:t>
            </a:r>
          </a:p>
        </p:txBody>
      </p:sp>
      <p:sp>
        <p:nvSpPr>
          <p:cNvPr id="3" name="Content Placeholder 2"/>
          <p:cNvSpPr>
            <a:spLocks noGrp="1"/>
          </p:cNvSpPr>
          <p:nvPr>
            <p:ph idx="1"/>
          </p:nvPr>
        </p:nvSpPr>
        <p:spPr/>
        <p:txBody>
          <a:bodyPr>
            <a:normAutofit/>
          </a:bodyPr>
          <a:lstStyle/>
          <a:p>
            <a:r>
              <a:rPr lang="en-CA" sz="2400" dirty="0"/>
              <a:t>A </a:t>
            </a:r>
            <a:r>
              <a:rPr lang="en-CA" sz="2400" i="1" dirty="0"/>
              <a:t>thread</a:t>
            </a:r>
            <a:r>
              <a:rPr lang="en-CA" sz="2400" dirty="0"/>
              <a:t> is a thread of execution in a program [6] </a:t>
            </a:r>
          </a:p>
          <a:p>
            <a:r>
              <a:rPr lang="en-CA" sz="2400" dirty="0"/>
              <a:t>JVM allows an application to have multiple threads running concurrently.</a:t>
            </a:r>
          </a:p>
          <a:p>
            <a:r>
              <a:rPr lang="en-CA" sz="2400" dirty="0"/>
              <a:t>Apache Harmony example: </a:t>
            </a:r>
          </a:p>
        </p:txBody>
      </p:sp>
      <p:pic>
        <p:nvPicPr>
          <p:cNvPr id="9220" name="Picture 4" descr="http://harmony.apache.org/subcomponents/drlvm/images/NewJavaThrea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7050" y="2150307"/>
            <a:ext cx="3066782" cy="34290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a:xfrm>
            <a:off x="5679441" y="6406969"/>
            <a:ext cx="434280" cy="365125"/>
          </a:xfrm>
        </p:spPr>
        <p:txBody>
          <a:bodyPr/>
          <a:lstStyle/>
          <a:p>
            <a:fld id="{B6F15528-21DE-4FAA-801E-634DDDAF4B2B}" type="slidenum">
              <a:rPr lang="en-US" smtClean="0"/>
              <a:pPr/>
              <a:t>189</a:t>
            </a:fld>
            <a:endParaRPr lang="en-US" dirty="0"/>
          </a:p>
        </p:txBody>
      </p:sp>
    </p:spTree>
    <p:extLst>
      <p:ext uri="{BB962C8B-B14F-4D97-AF65-F5344CB8AC3E}">
        <p14:creationId xmlns:p14="http://schemas.microsoft.com/office/powerpoint/2010/main" val="428034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63B2FF-DA61-7744-9510-DC69A580D6CF}"/>
              </a:ext>
            </a:extLst>
          </p:cNvPr>
          <p:cNvSpPr>
            <a:spLocks noGrp="1"/>
          </p:cNvSpPr>
          <p:nvPr>
            <p:ph type="title"/>
          </p:nvPr>
        </p:nvSpPr>
        <p:spPr/>
        <p:txBody>
          <a:bodyPr/>
          <a:lstStyle/>
          <a:p>
            <a:r>
              <a:rPr lang="en-US" altLang="en-US" dirty="0"/>
              <a:t>Java Translation</a:t>
            </a:r>
            <a:endParaRPr lang="en-US" dirty="0"/>
          </a:p>
        </p:txBody>
      </p:sp>
      <p:sp>
        <p:nvSpPr>
          <p:cNvPr id="4" name="Slide Number Placeholder 3">
            <a:extLst>
              <a:ext uri="{FF2B5EF4-FFF2-40B4-BE49-F238E27FC236}">
                <a16:creationId xmlns:a16="http://schemas.microsoft.com/office/drawing/2014/main" xmlns="" id="{C8816539-4764-894C-A6DD-6FFB553D372A}"/>
              </a:ext>
            </a:extLst>
          </p:cNvPr>
          <p:cNvSpPr>
            <a:spLocks noGrp="1"/>
          </p:cNvSpPr>
          <p:nvPr>
            <p:ph type="sldNum" sz="quarter" idx="12"/>
          </p:nvPr>
        </p:nvSpPr>
        <p:spPr/>
        <p:txBody>
          <a:bodyPr/>
          <a:lstStyle/>
          <a:p>
            <a:fld id="{B547E0D5-C779-4B48-9D09-DC37D8A4644B}" type="slidenum">
              <a:rPr lang="id-ID" smtClean="0"/>
              <a:pPr/>
              <a:t>19</a:t>
            </a:fld>
            <a:endParaRPr lang="id-ID" dirty="0"/>
          </a:p>
        </p:txBody>
      </p:sp>
      <p:sp>
        <p:nvSpPr>
          <p:cNvPr id="6" name="Oval 8">
            <a:extLst>
              <a:ext uri="{FF2B5EF4-FFF2-40B4-BE49-F238E27FC236}">
                <a16:creationId xmlns:a16="http://schemas.microsoft.com/office/drawing/2014/main" xmlns="" id="{47A2A8B8-B450-3E46-A996-C51BBEAF965E}"/>
              </a:ext>
            </a:extLst>
          </p:cNvPr>
          <p:cNvSpPr>
            <a:spLocks noGrp="1" noChangeArrowheads="1"/>
          </p:cNvSpPr>
          <p:nvPr>
            <p:ph idx="1"/>
          </p:nvPr>
        </p:nvSpPr>
        <p:spPr bwMode="auto">
          <a:xfrm>
            <a:off x="3419284" y="827714"/>
            <a:ext cx="2275368" cy="1350335"/>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indent="0" algn="ctr">
              <a:buNone/>
            </a:pPr>
            <a:r>
              <a:rPr lang="en-US" altLang="en-US" sz="2000" dirty="0">
                <a:latin typeface="Times New Roman" panose="02020603050405020304" pitchFamily="18" charset="0"/>
              </a:rPr>
              <a:t>Java source</a:t>
            </a:r>
          </a:p>
          <a:p>
            <a:pPr marL="0" indent="0" algn="ctr">
              <a:buNone/>
            </a:pPr>
            <a:r>
              <a:rPr lang="en-US" altLang="en-US" sz="2000" dirty="0">
                <a:latin typeface="Times New Roman" panose="02020603050405020304" pitchFamily="18" charset="0"/>
              </a:rPr>
              <a:t>code</a:t>
            </a:r>
          </a:p>
        </p:txBody>
      </p:sp>
      <p:sp>
        <p:nvSpPr>
          <p:cNvPr id="7" name="Rectangle 13">
            <a:extLst>
              <a:ext uri="{FF2B5EF4-FFF2-40B4-BE49-F238E27FC236}">
                <a16:creationId xmlns:a16="http://schemas.microsoft.com/office/drawing/2014/main" xmlns="" id="{94FE5032-461B-2841-8933-3CB4438B0826}"/>
              </a:ext>
            </a:extLst>
          </p:cNvPr>
          <p:cNvSpPr>
            <a:spLocks noChangeArrowheads="1"/>
          </p:cNvSpPr>
          <p:nvPr/>
        </p:nvSpPr>
        <p:spPr bwMode="auto">
          <a:xfrm>
            <a:off x="3887789" y="2774951"/>
            <a:ext cx="1228725" cy="930275"/>
          </a:xfrm>
          <a:prstGeom prst="rect">
            <a:avLst/>
          </a:prstGeom>
          <a:solidFill>
            <a:srgbClr val="FFCC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dirty="0">
                <a:latin typeface="Times New Roman" panose="02020603050405020304" pitchFamily="18" charset="0"/>
              </a:rPr>
              <a:t>Java</a:t>
            </a:r>
          </a:p>
          <a:p>
            <a:pPr algn="ctr"/>
            <a:r>
              <a:rPr lang="en-US" altLang="en-US" sz="2000" dirty="0">
                <a:latin typeface="Times New Roman" panose="02020603050405020304" pitchFamily="18" charset="0"/>
              </a:rPr>
              <a:t>compiler</a:t>
            </a:r>
          </a:p>
        </p:txBody>
      </p:sp>
      <p:sp>
        <p:nvSpPr>
          <p:cNvPr id="8" name="Rectangle 11">
            <a:extLst>
              <a:ext uri="{FF2B5EF4-FFF2-40B4-BE49-F238E27FC236}">
                <a16:creationId xmlns:a16="http://schemas.microsoft.com/office/drawing/2014/main" xmlns="" id="{56A70956-610F-464C-832E-4E8C147FF065}"/>
              </a:ext>
            </a:extLst>
          </p:cNvPr>
          <p:cNvSpPr>
            <a:spLocks noChangeArrowheads="1"/>
          </p:cNvSpPr>
          <p:nvPr/>
        </p:nvSpPr>
        <p:spPr bwMode="auto">
          <a:xfrm>
            <a:off x="6138864" y="3228976"/>
            <a:ext cx="1228725" cy="930275"/>
          </a:xfrm>
          <a:prstGeom prst="rect">
            <a:avLst/>
          </a:prstGeom>
          <a:solidFill>
            <a:srgbClr val="FFCC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dirty="0">
                <a:latin typeface="Times New Roman" panose="02020603050405020304" pitchFamily="18" charset="0"/>
              </a:rPr>
              <a:t>Bytecode</a:t>
            </a:r>
          </a:p>
          <a:p>
            <a:pPr algn="ctr"/>
            <a:r>
              <a:rPr lang="en-US" altLang="en-US" sz="2000" dirty="0">
                <a:latin typeface="Times New Roman" panose="02020603050405020304" pitchFamily="18" charset="0"/>
              </a:rPr>
              <a:t>interpreter</a:t>
            </a:r>
          </a:p>
        </p:txBody>
      </p:sp>
      <p:sp>
        <p:nvSpPr>
          <p:cNvPr id="9" name="Rectangle 12">
            <a:extLst>
              <a:ext uri="{FF2B5EF4-FFF2-40B4-BE49-F238E27FC236}">
                <a16:creationId xmlns:a16="http://schemas.microsoft.com/office/drawing/2014/main" xmlns="" id="{3C4CC446-B803-D44E-95D7-2545E0B79346}"/>
              </a:ext>
            </a:extLst>
          </p:cNvPr>
          <p:cNvSpPr>
            <a:spLocks noChangeArrowheads="1"/>
          </p:cNvSpPr>
          <p:nvPr/>
        </p:nvSpPr>
        <p:spPr bwMode="auto">
          <a:xfrm>
            <a:off x="7742239" y="3228976"/>
            <a:ext cx="1228725" cy="930275"/>
          </a:xfrm>
          <a:prstGeom prst="rect">
            <a:avLst/>
          </a:prstGeom>
          <a:solidFill>
            <a:srgbClr val="FFCC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dirty="0">
                <a:latin typeface="Times New Roman" panose="02020603050405020304" pitchFamily="18" charset="0"/>
              </a:rPr>
              <a:t>Bytecode</a:t>
            </a:r>
          </a:p>
          <a:p>
            <a:pPr algn="ctr"/>
            <a:r>
              <a:rPr lang="en-US" altLang="en-US" sz="2000" dirty="0">
                <a:latin typeface="Times New Roman" panose="02020603050405020304" pitchFamily="18" charset="0"/>
              </a:rPr>
              <a:t>compiler</a:t>
            </a:r>
          </a:p>
        </p:txBody>
      </p:sp>
      <p:sp>
        <p:nvSpPr>
          <p:cNvPr id="10" name="Oval 9">
            <a:extLst>
              <a:ext uri="{FF2B5EF4-FFF2-40B4-BE49-F238E27FC236}">
                <a16:creationId xmlns:a16="http://schemas.microsoft.com/office/drawing/2014/main" xmlns="" id="{C9803DBB-4657-634B-822B-57CAD905F709}"/>
              </a:ext>
            </a:extLst>
          </p:cNvPr>
          <p:cNvSpPr>
            <a:spLocks noChangeArrowheads="1"/>
          </p:cNvSpPr>
          <p:nvPr/>
        </p:nvSpPr>
        <p:spPr bwMode="auto">
          <a:xfrm>
            <a:off x="7542214" y="4586288"/>
            <a:ext cx="1601787" cy="8255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dirty="0">
                <a:latin typeface="Times New Roman" panose="02020603050405020304" pitchFamily="18" charset="0"/>
              </a:rPr>
              <a:t>Machine</a:t>
            </a:r>
          </a:p>
          <a:p>
            <a:pPr algn="ctr"/>
            <a:r>
              <a:rPr lang="en-US" altLang="en-US" sz="2000" dirty="0">
                <a:latin typeface="Times New Roman" panose="02020603050405020304" pitchFamily="18" charset="0"/>
              </a:rPr>
              <a:t>code</a:t>
            </a:r>
          </a:p>
        </p:txBody>
      </p:sp>
      <p:sp>
        <p:nvSpPr>
          <p:cNvPr id="11" name="Oval 10">
            <a:extLst>
              <a:ext uri="{FF2B5EF4-FFF2-40B4-BE49-F238E27FC236}">
                <a16:creationId xmlns:a16="http://schemas.microsoft.com/office/drawing/2014/main" xmlns="" id="{0FA188A0-BD1C-4D4A-8F8A-6614E831EA6D}"/>
              </a:ext>
            </a:extLst>
          </p:cNvPr>
          <p:cNvSpPr>
            <a:spLocks noChangeArrowheads="1"/>
          </p:cNvSpPr>
          <p:nvPr/>
        </p:nvSpPr>
        <p:spPr bwMode="auto">
          <a:xfrm>
            <a:off x="6665914" y="1731963"/>
            <a:ext cx="1804987" cy="823912"/>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dirty="0">
                <a:latin typeface="Times New Roman" panose="02020603050405020304" pitchFamily="18" charset="0"/>
              </a:rPr>
              <a:t>Java</a:t>
            </a:r>
          </a:p>
          <a:p>
            <a:pPr algn="ctr"/>
            <a:r>
              <a:rPr lang="en-US" altLang="en-US" sz="2000" dirty="0">
                <a:latin typeface="Times New Roman" panose="02020603050405020304" pitchFamily="18" charset="0"/>
              </a:rPr>
              <a:t>bytecode</a:t>
            </a:r>
          </a:p>
        </p:txBody>
      </p:sp>
      <p:sp>
        <p:nvSpPr>
          <p:cNvPr id="12" name="Line 3">
            <a:extLst>
              <a:ext uri="{FF2B5EF4-FFF2-40B4-BE49-F238E27FC236}">
                <a16:creationId xmlns:a16="http://schemas.microsoft.com/office/drawing/2014/main" xmlns="" id="{F394C904-C3C5-4349-A129-BB0141079DE8}"/>
              </a:ext>
            </a:extLst>
          </p:cNvPr>
          <p:cNvSpPr>
            <a:spLocks noChangeShapeType="1"/>
          </p:cNvSpPr>
          <p:nvPr/>
        </p:nvSpPr>
        <p:spPr bwMode="auto">
          <a:xfrm>
            <a:off x="4522788" y="2216150"/>
            <a:ext cx="0" cy="520700"/>
          </a:xfrm>
          <a:prstGeom prst="line">
            <a:avLst/>
          </a:prstGeom>
          <a:noFill/>
          <a:ln w="25400">
            <a:solidFill>
              <a:srgbClr val="FF33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4">
            <a:extLst>
              <a:ext uri="{FF2B5EF4-FFF2-40B4-BE49-F238E27FC236}">
                <a16:creationId xmlns:a16="http://schemas.microsoft.com/office/drawing/2014/main" xmlns="" id="{120E7353-ACDC-DB45-9731-0AF8DA04CEE0}"/>
              </a:ext>
            </a:extLst>
          </p:cNvPr>
          <p:cNvSpPr>
            <a:spLocks noChangeShapeType="1"/>
          </p:cNvSpPr>
          <p:nvPr/>
        </p:nvSpPr>
        <p:spPr bwMode="auto">
          <a:xfrm flipV="1">
            <a:off x="5121275" y="2195514"/>
            <a:ext cx="1493838" cy="1017587"/>
          </a:xfrm>
          <a:prstGeom prst="line">
            <a:avLst/>
          </a:prstGeom>
          <a:noFill/>
          <a:ln w="25400">
            <a:solidFill>
              <a:srgbClr val="FF33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5">
            <a:extLst>
              <a:ext uri="{FF2B5EF4-FFF2-40B4-BE49-F238E27FC236}">
                <a16:creationId xmlns:a16="http://schemas.microsoft.com/office/drawing/2014/main" xmlns="" id="{30ABFFD5-DC3A-3E49-8C97-6A37D636A271}"/>
              </a:ext>
            </a:extLst>
          </p:cNvPr>
          <p:cNvSpPr>
            <a:spLocks noChangeShapeType="1"/>
          </p:cNvSpPr>
          <p:nvPr/>
        </p:nvSpPr>
        <p:spPr bwMode="auto">
          <a:xfrm flipH="1">
            <a:off x="6875463" y="2516188"/>
            <a:ext cx="438150" cy="696912"/>
          </a:xfrm>
          <a:prstGeom prst="line">
            <a:avLst/>
          </a:prstGeom>
          <a:noFill/>
          <a:ln w="25400">
            <a:solidFill>
              <a:srgbClr val="FF33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6">
            <a:extLst>
              <a:ext uri="{FF2B5EF4-FFF2-40B4-BE49-F238E27FC236}">
                <a16:creationId xmlns:a16="http://schemas.microsoft.com/office/drawing/2014/main" xmlns="" id="{0775A999-6DE7-AE44-9850-8E8AD3111B2A}"/>
              </a:ext>
            </a:extLst>
          </p:cNvPr>
          <p:cNvSpPr>
            <a:spLocks noChangeShapeType="1"/>
          </p:cNvSpPr>
          <p:nvPr/>
        </p:nvSpPr>
        <p:spPr bwMode="auto">
          <a:xfrm>
            <a:off x="7847014" y="2516189"/>
            <a:ext cx="306387" cy="674687"/>
          </a:xfrm>
          <a:prstGeom prst="line">
            <a:avLst/>
          </a:prstGeom>
          <a:noFill/>
          <a:ln w="25400">
            <a:solidFill>
              <a:srgbClr val="FF33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7">
            <a:extLst>
              <a:ext uri="{FF2B5EF4-FFF2-40B4-BE49-F238E27FC236}">
                <a16:creationId xmlns:a16="http://schemas.microsoft.com/office/drawing/2014/main" xmlns="" id="{13AABC4F-3284-2642-B34D-AEE78C91BE0F}"/>
              </a:ext>
            </a:extLst>
          </p:cNvPr>
          <p:cNvSpPr>
            <a:spLocks noChangeShapeType="1"/>
          </p:cNvSpPr>
          <p:nvPr/>
        </p:nvSpPr>
        <p:spPr bwMode="auto">
          <a:xfrm>
            <a:off x="8369300" y="4116388"/>
            <a:ext cx="0" cy="411162"/>
          </a:xfrm>
          <a:prstGeom prst="line">
            <a:avLst/>
          </a:prstGeom>
          <a:noFill/>
          <a:ln w="25400">
            <a:solidFill>
              <a:srgbClr val="FF33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5989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up)">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up)">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up)">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autoUpdateAnimBg="0"/>
      <p:bldP spid="9" grpId="0" animBg="1" autoUpdateAnimBg="0"/>
      <p:bldP spid="10" grpId="0" animBg="1" autoUpdateAnimBg="0"/>
      <p:bldP spid="11" grpId="0" animBg="1" autoUpdateAnimBg="0"/>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Two ways to do threading </a:t>
            </a:r>
          </a:p>
        </p:txBody>
      </p:sp>
      <p:sp>
        <p:nvSpPr>
          <p:cNvPr id="3" name="Content Placeholder 2"/>
          <p:cNvSpPr>
            <a:spLocks noGrp="1"/>
          </p:cNvSpPr>
          <p:nvPr>
            <p:ph idx="1"/>
          </p:nvPr>
        </p:nvSpPr>
        <p:spPr>
          <a:xfrm>
            <a:off x="1981200" y="1600201"/>
            <a:ext cx="3276600" cy="4525963"/>
          </a:xfrm>
        </p:spPr>
        <p:txBody>
          <a:bodyPr>
            <a:normAutofit/>
          </a:bodyPr>
          <a:lstStyle/>
          <a:p>
            <a:pPr marL="514350" indent="-514350">
              <a:buFont typeface="+mj-lt"/>
              <a:buAutoNum type="arabicPeriod"/>
            </a:pPr>
            <a:r>
              <a:rPr lang="en-CA" sz="2400" dirty="0"/>
              <a:t>Extends Thread class</a:t>
            </a:r>
          </a:p>
          <a:p>
            <a:pPr marL="514350" indent="-514350">
              <a:buFont typeface="+mj-lt"/>
              <a:buAutoNum type="arabicPeriod"/>
            </a:pPr>
            <a:endParaRPr lang="en-CA" sz="2400" dirty="0"/>
          </a:p>
          <a:p>
            <a:pPr marL="514350" indent="-514350">
              <a:buFont typeface="+mj-lt"/>
              <a:buAutoNum type="arabicPeriod"/>
            </a:pPr>
            <a:endParaRPr lang="en-CA" sz="2400" dirty="0"/>
          </a:p>
          <a:p>
            <a:pPr marL="514350" indent="-514350">
              <a:buFont typeface="+mj-lt"/>
              <a:buAutoNum type="arabicPeriod"/>
            </a:pPr>
            <a:endParaRPr lang="en-CA" sz="2400" dirty="0"/>
          </a:p>
          <a:p>
            <a:pPr marL="514350" indent="-514350">
              <a:buFont typeface="+mj-lt"/>
              <a:buAutoNum type="arabicPeriod"/>
            </a:pPr>
            <a:endParaRPr lang="en-CA" sz="2400" dirty="0"/>
          </a:p>
          <a:p>
            <a:pPr marL="514350" indent="-514350">
              <a:buFont typeface="+mj-lt"/>
              <a:buAutoNum type="arabicPeriod"/>
            </a:pPr>
            <a:endParaRPr lang="en-CA" sz="2400" dirty="0"/>
          </a:p>
          <a:p>
            <a:pPr marL="514350" indent="-514350">
              <a:buFont typeface="+mj-lt"/>
              <a:buAutoNum type="arabicPeriod"/>
            </a:pPr>
            <a:r>
              <a:rPr lang="en-CA" sz="2400" dirty="0"/>
              <a:t>Implements Runnable interface </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0981" y="771953"/>
            <a:ext cx="5138057"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239" y="3667553"/>
            <a:ext cx="5066567"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1723" y="3034141"/>
            <a:ext cx="5485596" cy="633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6577" y="5749447"/>
            <a:ext cx="4931228" cy="6876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206409" y="3034141"/>
            <a:ext cx="4267200" cy="5572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p:cNvSpPr/>
          <p:nvPr/>
        </p:nvSpPr>
        <p:spPr>
          <a:xfrm>
            <a:off x="5050921" y="5688278"/>
            <a:ext cx="4267200" cy="5572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Slide Number Placeholder 5"/>
          <p:cNvSpPr>
            <a:spLocks noGrp="1"/>
          </p:cNvSpPr>
          <p:nvPr>
            <p:ph type="sldNum" sz="quarter" idx="12"/>
          </p:nvPr>
        </p:nvSpPr>
        <p:spPr>
          <a:xfrm>
            <a:off x="5679440" y="6406969"/>
            <a:ext cx="455545" cy="365125"/>
          </a:xfrm>
        </p:spPr>
        <p:txBody>
          <a:bodyPr/>
          <a:lstStyle/>
          <a:p>
            <a:fld id="{B6F15528-21DE-4FAA-801E-634DDDAF4B2B}" type="slidenum">
              <a:rPr lang="en-US" smtClean="0"/>
              <a:pPr/>
              <a:t>190</a:t>
            </a:fld>
            <a:endParaRPr lang="en-US" dirty="0"/>
          </a:p>
        </p:txBody>
      </p:sp>
    </p:spTree>
    <p:extLst>
      <p:ext uri="{BB962C8B-B14F-4D97-AF65-F5344CB8AC3E}">
        <p14:creationId xmlns:p14="http://schemas.microsoft.com/office/powerpoint/2010/main" val="118289792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Thread lifecycle</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29000" y="1905000"/>
            <a:ext cx="5486400" cy="4244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a:xfrm>
            <a:off x="5679440" y="6406969"/>
            <a:ext cx="423647" cy="365125"/>
          </a:xfrm>
        </p:spPr>
        <p:txBody>
          <a:bodyPr/>
          <a:lstStyle/>
          <a:p>
            <a:fld id="{B6F15528-21DE-4FAA-801E-634DDDAF4B2B}" type="slidenum">
              <a:rPr lang="en-US" smtClean="0"/>
              <a:pPr/>
              <a:t>191</a:t>
            </a:fld>
            <a:endParaRPr lang="en-US" dirty="0"/>
          </a:p>
        </p:txBody>
      </p:sp>
    </p:spTree>
    <p:extLst>
      <p:ext uri="{BB962C8B-B14F-4D97-AF65-F5344CB8AC3E}">
        <p14:creationId xmlns:p14="http://schemas.microsoft.com/office/powerpoint/2010/main" val="169453496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How to stop a Thread</a:t>
            </a:r>
          </a:p>
        </p:txBody>
      </p:sp>
      <p:sp>
        <p:nvSpPr>
          <p:cNvPr id="3" name="Content Placeholder 2"/>
          <p:cNvSpPr>
            <a:spLocks noGrp="1"/>
          </p:cNvSpPr>
          <p:nvPr>
            <p:ph idx="1"/>
          </p:nvPr>
        </p:nvSpPr>
        <p:spPr/>
        <p:txBody>
          <a:bodyPr>
            <a:normAutofit/>
          </a:bodyPr>
          <a:lstStyle/>
          <a:p>
            <a:pPr fontAlgn="base"/>
            <a:r>
              <a:rPr lang="en-CA" sz="2400" dirty="0"/>
              <a:t>Using </a:t>
            </a:r>
            <a:r>
              <a:rPr lang="en-CA" sz="2400" dirty="0" err="1"/>
              <a:t>Thread.interrupt</a:t>
            </a:r>
            <a:r>
              <a:rPr lang="en-CA" sz="2400" dirty="0"/>
              <a:t>() method: </a:t>
            </a:r>
          </a:p>
        </p:txBody>
      </p:sp>
      <p:pic>
        <p:nvPicPr>
          <p:cNvPr id="1126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4049" b="16062"/>
          <a:stretch/>
        </p:blipFill>
        <p:spPr bwMode="auto">
          <a:xfrm>
            <a:off x="3287264" y="1315793"/>
            <a:ext cx="5165353"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a:xfrm>
            <a:off x="5679441" y="6406969"/>
            <a:ext cx="444912" cy="365125"/>
          </a:xfrm>
        </p:spPr>
        <p:txBody>
          <a:bodyPr/>
          <a:lstStyle/>
          <a:p>
            <a:fld id="{B6F15528-21DE-4FAA-801E-634DDDAF4B2B}" type="slidenum">
              <a:rPr lang="en-US" smtClean="0"/>
              <a:pPr/>
              <a:t>192</a:t>
            </a:fld>
            <a:endParaRPr lang="en-US" dirty="0"/>
          </a:p>
        </p:txBody>
      </p:sp>
    </p:spTree>
    <p:extLst>
      <p:ext uri="{BB962C8B-B14F-4D97-AF65-F5344CB8AC3E}">
        <p14:creationId xmlns:p14="http://schemas.microsoft.com/office/powerpoint/2010/main" val="189850938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897006-614E-2D41-A791-DBB40246F72D}"/>
              </a:ext>
            </a:extLst>
          </p:cNvPr>
          <p:cNvSpPr>
            <a:spLocks noGrp="1"/>
          </p:cNvSpPr>
          <p:nvPr>
            <p:ph type="title"/>
          </p:nvPr>
        </p:nvSpPr>
        <p:spPr>
          <a:xfrm>
            <a:off x="838200" y="365125"/>
            <a:ext cx="10515600" cy="1325563"/>
          </a:xfrm>
        </p:spPr>
        <p:txBody>
          <a:bodyPr/>
          <a:lstStyle/>
          <a:p>
            <a:r>
              <a:rPr lang="en-CA" dirty="0"/>
              <a:t>Java Synchronization</a:t>
            </a:r>
            <a:endParaRPr lang="en-US" dirty="0"/>
          </a:p>
        </p:txBody>
      </p:sp>
      <p:sp>
        <p:nvSpPr>
          <p:cNvPr id="3" name="Slide Number Placeholder 2">
            <a:extLst>
              <a:ext uri="{FF2B5EF4-FFF2-40B4-BE49-F238E27FC236}">
                <a16:creationId xmlns:a16="http://schemas.microsoft.com/office/drawing/2014/main" xmlns="" id="{6ECE3A32-228B-414A-91DA-3AC9ADF947F3}"/>
              </a:ext>
            </a:extLst>
          </p:cNvPr>
          <p:cNvSpPr>
            <a:spLocks noGrp="1"/>
          </p:cNvSpPr>
          <p:nvPr>
            <p:ph type="sldNum" sz="quarter" idx="12"/>
          </p:nvPr>
        </p:nvSpPr>
        <p:spPr>
          <a:xfrm>
            <a:off x="5349922" y="6406969"/>
            <a:ext cx="1064526" cy="365125"/>
          </a:xfrm>
        </p:spPr>
        <p:txBody>
          <a:bodyPr/>
          <a:lstStyle/>
          <a:p>
            <a:fld id="{B547E0D5-C779-4B48-9D09-DC37D8A4644B}" type="slidenum">
              <a:rPr lang="id-ID" smtClean="0"/>
              <a:pPr/>
              <a:t>193</a:t>
            </a:fld>
            <a:endParaRPr lang="id-ID" dirty="0"/>
          </a:p>
        </p:txBody>
      </p:sp>
    </p:spTree>
    <p:extLst>
      <p:ext uri="{BB962C8B-B14F-4D97-AF65-F5344CB8AC3E}">
        <p14:creationId xmlns:p14="http://schemas.microsoft.com/office/powerpoint/2010/main" val="189449492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Thread Interference (1)</a:t>
            </a:r>
          </a:p>
        </p:txBody>
      </p:sp>
      <p:sp>
        <p:nvSpPr>
          <p:cNvPr id="3" name="Content Placeholder 2"/>
          <p:cNvSpPr>
            <a:spLocks noGrp="1"/>
          </p:cNvSpPr>
          <p:nvPr>
            <p:ph idx="1"/>
          </p:nvPr>
        </p:nvSpPr>
        <p:spPr>
          <a:xfrm>
            <a:off x="1981200" y="1600201"/>
            <a:ext cx="5029200" cy="4525963"/>
          </a:xfrm>
        </p:spPr>
        <p:txBody>
          <a:bodyPr/>
          <a:lstStyle/>
          <a:p>
            <a:r>
              <a:rPr lang="en-CA" sz="2400" dirty="0"/>
              <a:t>Increment operation is translated to </a:t>
            </a:r>
            <a:r>
              <a:rPr lang="en-CA" sz="2400" b="1" dirty="0"/>
              <a:t>multiple steps </a:t>
            </a:r>
            <a:r>
              <a:rPr lang="en-CA" sz="2400" dirty="0"/>
              <a:t>by the virtual machine : </a:t>
            </a:r>
          </a:p>
          <a:p>
            <a:pPr marL="914400" lvl="1" indent="-457200">
              <a:buFont typeface="+mj-lt"/>
              <a:buAutoNum type="arabicPeriod"/>
            </a:pPr>
            <a:r>
              <a:rPr lang="en-CA" dirty="0"/>
              <a:t>Retrieve the current value of c.</a:t>
            </a:r>
          </a:p>
          <a:p>
            <a:pPr marL="914400" lvl="1" indent="-457200">
              <a:buFont typeface="+mj-lt"/>
              <a:buAutoNum type="arabicPeriod"/>
            </a:pPr>
            <a:r>
              <a:rPr lang="en-CA" dirty="0"/>
              <a:t>Increment the retrieved value by 1.</a:t>
            </a:r>
          </a:p>
          <a:p>
            <a:pPr marL="914400" lvl="1" indent="-457200">
              <a:buFont typeface="+mj-lt"/>
              <a:buAutoNum type="arabicPeriod"/>
            </a:pPr>
            <a:r>
              <a:rPr lang="en-CA" dirty="0"/>
              <a:t>Store the incremented value back in c.</a:t>
            </a:r>
          </a:p>
          <a:p>
            <a:pPr lvl="1"/>
            <a:endParaRPr lang="en-CA" dirty="0"/>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7594" b="53745"/>
          <a:stretch/>
        </p:blipFill>
        <p:spPr bwMode="auto">
          <a:xfrm>
            <a:off x="7086600" y="2133601"/>
            <a:ext cx="3733800" cy="3167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a:xfrm>
            <a:off x="5679441" y="6406969"/>
            <a:ext cx="434280" cy="365125"/>
          </a:xfrm>
        </p:spPr>
        <p:txBody>
          <a:bodyPr/>
          <a:lstStyle/>
          <a:p>
            <a:fld id="{B6F15528-21DE-4FAA-801E-634DDDAF4B2B}" type="slidenum">
              <a:rPr lang="en-US" smtClean="0"/>
              <a:pPr/>
              <a:t>194</a:t>
            </a:fld>
            <a:endParaRPr lang="en-US" dirty="0"/>
          </a:p>
        </p:txBody>
      </p:sp>
    </p:spTree>
    <p:extLst>
      <p:ext uri="{BB962C8B-B14F-4D97-AF65-F5344CB8AC3E}">
        <p14:creationId xmlns:p14="http://schemas.microsoft.com/office/powerpoint/2010/main" val="738563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Thread Interference (2)</a:t>
            </a:r>
          </a:p>
        </p:txBody>
      </p:sp>
      <p:sp>
        <p:nvSpPr>
          <p:cNvPr id="3" name="Content Placeholder 2"/>
          <p:cNvSpPr>
            <a:spLocks noGrp="1"/>
          </p:cNvSpPr>
          <p:nvPr>
            <p:ph idx="1"/>
          </p:nvPr>
        </p:nvSpPr>
        <p:spPr>
          <a:xfrm>
            <a:off x="1945641" y="1089837"/>
            <a:ext cx="8229600" cy="5105400"/>
          </a:xfrm>
        </p:spPr>
        <p:txBody>
          <a:bodyPr>
            <a:normAutofit lnSpcReduction="10000"/>
          </a:bodyPr>
          <a:lstStyle/>
          <a:p>
            <a:r>
              <a:rPr lang="en-CA" dirty="0"/>
              <a:t>Assume we have 2 threads, A and B. </a:t>
            </a:r>
          </a:p>
          <a:p>
            <a:r>
              <a:rPr lang="en-CA" dirty="0"/>
              <a:t>A increments c, and B decrements c.  </a:t>
            </a:r>
          </a:p>
          <a:p>
            <a:r>
              <a:rPr lang="en-CA" dirty="0"/>
              <a:t>Thread A and B runs together. </a:t>
            </a:r>
          </a:p>
          <a:p>
            <a:r>
              <a:rPr lang="en-CA" dirty="0"/>
              <a:t>One possible order of the low-level steps: </a:t>
            </a:r>
          </a:p>
          <a:p>
            <a:pPr marL="914400" lvl="1" indent="-514350">
              <a:buFont typeface="+mj-lt"/>
              <a:buAutoNum type="arabicPeriod"/>
            </a:pPr>
            <a:r>
              <a:rPr lang="en-CA" dirty="0">
                <a:solidFill>
                  <a:srgbClr val="00B050"/>
                </a:solidFill>
              </a:rPr>
              <a:t>Thread A: </a:t>
            </a:r>
            <a:r>
              <a:rPr lang="en-CA" dirty="0"/>
              <a:t>Retrieve c.</a:t>
            </a:r>
          </a:p>
          <a:p>
            <a:pPr marL="914400" lvl="1" indent="-514350">
              <a:buFont typeface="+mj-lt"/>
              <a:buAutoNum type="arabicPeriod"/>
            </a:pPr>
            <a:r>
              <a:rPr lang="en-CA" dirty="0">
                <a:solidFill>
                  <a:schemeClr val="accent2"/>
                </a:solidFill>
              </a:rPr>
              <a:t>Thread B: </a:t>
            </a:r>
            <a:r>
              <a:rPr lang="en-CA" dirty="0"/>
              <a:t>Retrieve c.</a:t>
            </a:r>
          </a:p>
          <a:p>
            <a:pPr marL="914400" lvl="1" indent="-514350">
              <a:buFont typeface="+mj-lt"/>
              <a:buAutoNum type="arabicPeriod"/>
            </a:pPr>
            <a:r>
              <a:rPr lang="en-CA" dirty="0">
                <a:solidFill>
                  <a:srgbClr val="00B050"/>
                </a:solidFill>
              </a:rPr>
              <a:t>Thread A: </a:t>
            </a:r>
            <a:r>
              <a:rPr lang="en-CA" dirty="0"/>
              <a:t>Increment retrieved value; result is 1.</a:t>
            </a:r>
          </a:p>
          <a:p>
            <a:pPr marL="914400" lvl="1" indent="-514350">
              <a:buFont typeface="+mj-lt"/>
              <a:buAutoNum type="arabicPeriod"/>
            </a:pPr>
            <a:r>
              <a:rPr lang="en-CA" dirty="0">
                <a:solidFill>
                  <a:schemeClr val="accent2"/>
                </a:solidFill>
              </a:rPr>
              <a:t>Thread B: </a:t>
            </a:r>
            <a:r>
              <a:rPr lang="en-CA" dirty="0"/>
              <a:t>Decrement retrieved value; result is -1.</a:t>
            </a:r>
          </a:p>
          <a:p>
            <a:pPr marL="914400" lvl="1" indent="-514350">
              <a:buFont typeface="+mj-lt"/>
              <a:buAutoNum type="arabicPeriod"/>
            </a:pPr>
            <a:r>
              <a:rPr lang="en-CA" dirty="0">
                <a:solidFill>
                  <a:srgbClr val="00B050"/>
                </a:solidFill>
              </a:rPr>
              <a:t>Thread A: </a:t>
            </a:r>
            <a:r>
              <a:rPr lang="en-CA" dirty="0"/>
              <a:t>Store result in c; c is now 1.</a:t>
            </a:r>
          </a:p>
          <a:p>
            <a:pPr marL="914400" lvl="1" indent="-514350">
              <a:buFont typeface="+mj-lt"/>
              <a:buAutoNum type="arabicPeriod"/>
            </a:pPr>
            <a:r>
              <a:rPr lang="en-CA" dirty="0">
                <a:solidFill>
                  <a:schemeClr val="accent2"/>
                </a:solidFill>
              </a:rPr>
              <a:t>Thread B: </a:t>
            </a:r>
            <a:r>
              <a:rPr lang="en-CA" dirty="0"/>
              <a:t>Store result in c; </a:t>
            </a:r>
            <a:r>
              <a:rPr lang="en-CA" dirty="0">
                <a:solidFill>
                  <a:srgbClr val="FF0000"/>
                </a:solidFill>
              </a:rPr>
              <a:t>c is now -1.</a:t>
            </a:r>
          </a:p>
          <a:p>
            <a:r>
              <a:rPr lang="en-CA" dirty="0"/>
              <a:t>Is the result correct? </a:t>
            </a:r>
          </a:p>
          <a:p>
            <a:r>
              <a:rPr lang="en-CA" dirty="0"/>
              <a:t>What if the thread A and B are bank transactions?</a:t>
            </a:r>
          </a:p>
        </p:txBody>
      </p:sp>
      <p:sp>
        <p:nvSpPr>
          <p:cNvPr id="4" name="Slide Number Placeholder 3"/>
          <p:cNvSpPr>
            <a:spLocks noGrp="1"/>
          </p:cNvSpPr>
          <p:nvPr>
            <p:ph type="sldNum" sz="quarter" idx="12"/>
          </p:nvPr>
        </p:nvSpPr>
        <p:spPr>
          <a:xfrm>
            <a:off x="5679441" y="6406969"/>
            <a:ext cx="434280" cy="365125"/>
          </a:xfrm>
        </p:spPr>
        <p:txBody>
          <a:bodyPr/>
          <a:lstStyle/>
          <a:p>
            <a:fld id="{B6F15528-21DE-4FAA-801E-634DDDAF4B2B}" type="slidenum">
              <a:rPr lang="en-US" smtClean="0"/>
              <a:pPr/>
              <a:t>195</a:t>
            </a:fld>
            <a:endParaRPr lang="en-US" dirty="0"/>
          </a:p>
        </p:txBody>
      </p:sp>
    </p:spTree>
    <p:extLst>
      <p:ext uri="{BB962C8B-B14F-4D97-AF65-F5344CB8AC3E}">
        <p14:creationId xmlns:p14="http://schemas.microsoft.com/office/powerpoint/2010/main" val="295490352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Problem Root Cause</a:t>
            </a:r>
          </a:p>
        </p:txBody>
      </p:sp>
      <p:sp>
        <p:nvSpPr>
          <p:cNvPr id="3" name="Content Placeholder 2"/>
          <p:cNvSpPr>
            <a:spLocks noGrp="1"/>
          </p:cNvSpPr>
          <p:nvPr>
            <p:ph idx="1"/>
          </p:nvPr>
        </p:nvSpPr>
        <p:spPr/>
        <p:txBody>
          <a:bodyPr/>
          <a:lstStyle/>
          <a:p>
            <a:r>
              <a:rPr lang="en-CA" dirty="0"/>
              <a:t>Threads are visiting one field (resource) at the same time. </a:t>
            </a:r>
          </a:p>
          <a:p>
            <a:r>
              <a:rPr lang="en-CA" dirty="0"/>
              <a:t>Multiple steps of an operation</a:t>
            </a:r>
          </a:p>
          <a:p>
            <a:r>
              <a:rPr lang="en-CA" dirty="0"/>
              <a:t>No enforced “happen-before” relationship</a:t>
            </a:r>
          </a:p>
          <a:p>
            <a:endParaRPr lang="en-CA" dirty="0"/>
          </a:p>
        </p:txBody>
      </p:sp>
      <p:sp>
        <p:nvSpPr>
          <p:cNvPr id="4" name="Slide Number Placeholder 3"/>
          <p:cNvSpPr>
            <a:spLocks noGrp="1"/>
          </p:cNvSpPr>
          <p:nvPr>
            <p:ph type="sldNum" sz="quarter" idx="12"/>
          </p:nvPr>
        </p:nvSpPr>
        <p:spPr>
          <a:xfrm>
            <a:off x="5679440" y="6406969"/>
            <a:ext cx="423647" cy="365125"/>
          </a:xfrm>
        </p:spPr>
        <p:txBody>
          <a:bodyPr/>
          <a:lstStyle/>
          <a:p>
            <a:fld id="{B6F15528-21DE-4FAA-801E-634DDDAF4B2B}" type="slidenum">
              <a:rPr lang="en-US" smtClean="0"/>
              <a:pPr/>
              <a:t>196</a:t>
            </a:fld>
            <a:endParaRPr lang="en-US" dirty="0"/>
          </a:p>
        </p:txBody>
      </p:sp>
    </p:spTree>
    <p:extLst>
      <p:ext uri="{BB962C8B-B14F-4D97-AF65-F5344CB8AC3E}">
        <p14:creationId xmlns:p14="http://schemas.microsoft.com/office/powerpoint/2010/main" val="155632976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Solution: </a:t>
            </a:r>
            <a:r>
              <a:rPr lang="en-CA" b="1" dirty="0"/>
              <a:t>synchronized</a:t>
            </a:r>
            <a:r>
              <a:rPr lang="en-CA" dirty="0"/>
              <a:t> method</a:t>
            </a:r>
          </a:p>
        </p:txBody>
      </p:sp>
      <p:sp>
        <p:nvSpPr>
          <p:cNvPr id="3" name="Content Placeholder 2"/>
          <p:cNvSpPr>
            <a:spLocks noGrp="1"/>
          </p:cNvSpPr>
          <p:nvPr>
            <p:ph idx="1"/>
          </p:nvPr>
        </p:nvSpPr>
        <p:spPr/>
        <p:txBody>
          <a:bodyPr/>
          <a:lstStyle/>
          <a:p>
            <a:endParaRPr lang="en-CA" dirty="0"/>
          </a:p>
        </p:txBody>
      </p:sp>
      <p:pic>
        <p:nvPicPr>
          <p:cNvPr id="1331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1314" b="47705"/>
          <a:stretch/>
        </p:blipFill>
        <p:spPr bwMode="auto">
          <a:xfrm>
            <a:off x="3581401" y="1828800"/>
            <a:ext cx="5606143"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416176" y="5681378"/>
            <a:ext cx="6526530" cy="307777"/>
          </a:xfrm>
          <a:prstGeom prst="rect">
            <a:avLst/>
          </a:prstGeom>
          <a:noFill/>
        </p:spPr>
        <p:txBody>
          <a:bodyPr wrap="none" rtlCol="0">
            <a:spAutoFit/>
          </a:bodyPr>
          <a:lstStyle/>
          <a:p>
            <a:r>
              <a:rPr lang="en-CA" sz="1400" dirty="0"/>
              <a:t>Example: </a:t>
            </a:r>
            <a:r>
              <a:rPr lang="en-CA" sz="1400" dirty="0">
                <a:hlinkClick r:id="rId3"/>
              </a:rPr>
              <a:t>http://docs.oracle.com/javase/tutorial/essential/concurrency/syncmeth.html</a:t>
            </a:r>
            <a:endParaRPr lang="en-CA" sz="1400" dirty="0"/>
          </a:p>
        </p:txBody>
      </p:sp>
      <p:sp>
        <p:nvSpPr>
          <p:cNvPr id="5" name="Slide Number Placeholder 4"/>
          <p:cNvSpPr>
            <a:spLocks noGrp="1"/>
          </p:cNvSpPr>
          <p:nvPr>
            <p:ph type="sldNum" sz="quarter" idx="12"/>
          </p:nvPr>
        </p:nvSpPr>
        <p:spPr>
          <a:xfrm>
            <a:off x="5679441" y="6406969"/>
            <a:ext cx="434280" cy="365125"/>
          </a:xfrm>
        </p:spPr>
        <p:txBody>
          <a:bodyPr/>
          <a:lstStyle/>
          <a:p>
            <a:fld id="{B6F15528-21DE-4FAA-801E-634DDDAF4B2B}" type="slidenum">
              <a:rPr lang="en-US" smtClean="0"/>
              <a:pPr/>
              <a:t>197</a:t>
            </a:fld>
            <a:endParaRPr lang="en-US" dirty="0"/>
          </a:p>
        </p:txBody>
      </p:sp>
    </p:spTree>
    <p:extLst>
      <p:ext uri="{BB962C8B-B14F-4D97-AF65-F5344CB8AC3E}">
        <p14:creationId xmlns:p14="http://schemas.microsoft.com/office/powerpoint/2010/main" val="228237693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synchronized</a:t>
            </a:r>
            <a:r>
              <a:rPr lang="en-CA" dirty="0"/>
              <a:t> method</a:t>
            </a:r>
          </a:p>
        </p:txBody>
      </p:sp>
      <p:sp>
        <p:nvSpPr>
          <p:cNvPr id="3" name="Content Placeholder 2"/>
          <p:cNvSpPr>
            <a:spLocks noGrp="1"/>
          </p:cNvSpPr>
          <p:nvPr>
            <p:ph idx="1"/>
          </p:nvPr>
        </p:nvSpPr>
        <p:spPr>
          <a:xfrm>
            <a:off x="1981200" y="1600201"/>
            <a:ext cx="8229600" cy="2209799"/>
          </a:xfrm>
        </p:spPr>
        <p:txBody>
          <a:bodyPr>
            <a:normAutofit/>
          </a:bodyPr>
          <a:lstStyle/>
          <a:p>
            <a:r>
              <a:rPr lang="en-CA" dirty="0"/>
              <a:t>Enforce the ‘happen-before’ relationship in the method level. </a:t>
            </a:r>
          </a:p>
          <a:p>
            <a:r>
              <a:rPr lang="en-CA" dirty="0"/>
              <a:t>Either one of the below instance will happen. But result is always 0, which is correct. </a:t>
            </a:r>
          </a:p>
        </p:txBody>
      </p:sp>
      <p:sp>
        <p:nvSpPr>
          <p:cNvPr id="4" name="Rectangle 3"/>
          <p:cNvSpPr/>
          <p:nvPr/>
        </p:nvSpPr>
        <p:spPr>
          <a:xfrm>
            <a:off x="1426029" y="4038600"/>
            <a:ext cx="4572000" cy="2062103"/>
          </a:xfrm>
          <a:prstGeom prst="rect">
            <a:avLst/>
          </a:prstGeom>
        </p:spPr>
        <p:txBody>
          <a:bodyPr wrap="square">
            <a:spAutoFit/>
          </a:bodyPr>
          <a:lstStyle/>
          <a:p>
            <a:pPr marL="914400" lvl="1" indent="-514350">
              <a:buFont typeface="+mj-lt"/>
              <a:buAutoNum type="arabicPeriod"/>
            </a:pPr>
            <a:r>
              <a:rPr lang="en-CA" sz="1600" dirty="0">
                <a:solidFill>
                  <a:srgbClr val="00B050"/>
                </a:solidFill>
              </a:rPr>
              <a:t>Thread A: </a:t>
            </a:r>
            <a:r>
              <a:rPr lang="en-CA" sz="1600" dirty="0"/>
              <a:t>Retrieve c.</a:t>
            </a:r>
          </a:p>
          <a:p>
            <a:pPr marL="914400" lvl="1" indent="-514350">
              <a:buFont typeface="+mj-lt"/>
              <a:buAutoNum type="arabicPeriod"/>
            </a:pPr>
            <a:r>
              <a:rPr lang="en-CA" sz="1600" dirty="0">
                <a:solidFill>
                  <a:srgbClr val="00B050"/>
                </a:solidFill>
              </a:rPr>
              <a:t>Thread A: </a:t>
            </a:r>
            <a:r>
              <a:rPr lang="en-CA" sz="1600" dirty="0"/>
              <a:t>Increment retrieved value; result is 1.</a:t>
            </a:r>
          </a:p>
          <a:p>
            <a:pPr marL="914400" lvl="1" indent="-514350">
              <a:buFont typeface="+mj-lt"/>
              <a:buAutoNum type="arabicPeriod"/>
            </a:pPr>
            <a:r>
              <a:rPr lang="en-CA" sz="1600" dirty="0">
                <a:solidFill>
                  <a:srgbClr val="00B050"/>
                </a:solidFill>
              </a:rPr>
              <a:t>Thread A: </a:t>
            </a:r>
            <a:r>
              <a:rPr lang="en-CA" sz="1600" dirty="0"/>
              <a:t>Store result in c; c is now 1.</a:t>
            </a:r>
          </a:p>
          <a:p>
            <a:pPr marL="914400" lvl="1" indent="-514350">
              <a:buFont typeface="+mj-lt"/>
              <a:buAutoNum type="arabicPeriod"/>
            </a:pPr>
            <a:r>
              <a:rPr lang="en-CA" sz="1600" dirty="0">
                <a:solidFill>
                  <a:schemeClr val="accent2"/>
                </a:solidFill>
              </a:rPr>
              <a:t>Thread B: </a:t>
            </a:r>
            <a:r>
              <a:rPr lang="en-CA" sz="1600" dirty="0"/>
              <a:t>Retrieve c.</a:t>
            </a:r>
          </a:p>
          <a:p>
            <a:pPr marL="914400" lvl="1" indent="-514350">
              <a:buFont typeface="+mj-lt"/>
              <a:buAutoNum type="arabicPeriod"/>
            </a:pPr>
            <a:r>
              <a:rPr lang="en-CA" sz="1600" dirty="0">
                <a:solidFill>
                  <a:schemeClr val="accent2"/>
                </a:solidFill>
              </a:rPr>
              <a:t>Thread B: </a:t>
            </a:r>
            <a:r>
              <a:rPr lang="en-CA" sz="1600" dirty="0"/>
              <a:t>Decrement retrieved value; result is 0.</a:t>
            </a:r>
          </a:p>
          <a:p>
            <a:pPr marL="914400" lvl="1" indent="-514350">
              <a:buFont typeface="+mj-lt"/>
              <a:buAutoNum type="arabicPeriod"/>
            </a:pPr>
            <a:r>
              <a:rPr lang="en-CA" sz="1600" dirty="0">
                <a:solidFill>
                  <a:schemeClr val="accent2"/>
                </a:solidFill>
              </a:rPr>
              <a:t>Thread B: </a:t>
            </a:r>
            <a:r>
              <a:rPr lang="en-CA" sz="1600" dirty="0"/>
              <a:t>Store result in c; </a:t>
            </a:r>
            <a:r>
              <a:rPr lang="en-CA" sz="1600" dirty="0">
                <a:solidFill>
                  <a:srgbClr val="FF0000"/>
                </a:solidFill>
              </a:rPr>
              <a:t>c is now 0.</a:t>
            </a:r>
          </a:p>
        </p:txBody>
      </p:sp>
      <p:sp>
        <p:nvSpPr>
          <p:cNvPr id="5" name="Rectangle 4"/>
          <p:cNvSpPr/>
          <p:nvPr/>
        </p:nvSpPr>
        <p:spPr>
          <a:xfrm>
            <a:off x="6102400" y="4114800"/>
            <a:ext cx="4572000" cy="2308324"/>
          </a:xfrm>
          <a:prstGeom prst="rect">
            <a:avLst/>
          </a:prstGeom>
        </p:spPr>
        <p:txBody>
          <a:bodyPr wrap="square">
            <a:spAutoFit/>
          </a:bodyPr>
          <a:lstStyle/>
          <a:p>
            <a:pPr marL="914400" lvl="1" indent="-514350">
              <a:buFont typeface="+mj-lt"/>
              <a:buAutoNum type="arabicPeriod"/>
            </a:pPr>
            <a:r>
              <a:rPr lang="en-CA" sz="1600" dirty="0">
                <a:solidFill>
                  <a:schemeClr val="accent2"/>
                </a:solidFill>
              </a:rPr>
              <a:t>Thread B: </a:t>
            </a:r>
            <a:r>
              <a:rPr lang="en-CA" sz="1600" dirty="0"/>
              <a:t>Retrieve c.</a:t>
            </a:r>
          </a:p>
          <a:p>
            <a:pPr marL="914400" lvl="1" indent="-514350">
              <a:buFont typeface="+mj-lt"/>
              <a:buAutoNum type="arabicPeriod"/>
            </a:pPr>
            <a:r>
              <a:rPr lang="en-CA" sz="1600" dirty="0">
                <a:solidFill>
                  <a:schemeClr val="accent2"/>
                </a:solidFill>
              </a:rPr>
              <a:t>Thread B: </a:t>
            </a:r>
            <a:r>
              <a:rPr lang="en-CA" sz="1600" dirty="0"/>
              <a:t>Decrement retrieved value; result is -1.</a:t>
            </a:r>
          </a:p>
          <a:p>
            <a:pPr marL="914400" lvl="1" indent="-514350">
              <a:buFont typeface="+mj-lt"/>
              <a:buAutoNum type="arabicPeriod"/>
            </a:pPr>
            <a:r>
              <a:rPr lang="en-CA" sz="1600" dirty="0">
                <a:solidFill>
                  <a:schemeClr val="accent2"/>
                </a:solidFill>
              </a:rPr>
              <a:t>Thread B: </a:t>
            </a:r>
            <a:r>
              <a:rPr lang="en-CA" sz="1600" dirty="0"/>
              <a:t>Store result in c; c is now -1.</a:t>
            </a:r>
          </a:p>
          <a:p>
            <a:pPr marL="914400" lvl="1" indent="-514350">
              <a:buFont typeface="+mj-lt"/>
              <a:buAutoNum type="arabicPeriod"/>
            </a:pPr>
            <a:r>
              <a:rPr lang="en-CA" sz="1600" dirty="0">
                <a:solidFill>
                  <a:srgbClr val="00B050"/>
                </a:solidFill>
              </a:rPr>
              <a:t>Thread A: </a:t>
            </a:r>
            <a:r>
              <a:rPr lang="en-CA" sz="1600" dirty="0"/>
              <a:t>Retrieve c.</a:t>
            </a:r>
          </a:p>
          <a:p>
            <a:pPr marL="914400" lvl="1" indent="-514350">
              <a:buFont typeface="+mj-lt"/>
              <a:buAutoNum type="arabicPeriod"/>
            </a:pPr>
            <a:r>
              <a:rPr lang="en-CA" sz="1600" dirty="0">
                <a:solidFill>
                  <a:srgbClr val="00B050"/>
                </a:solidFill>
              </a:rPr>
              <a:t>Thread A: </a:t>
            </a:r>
            <a:r>
              <a:rPr lang="en-CA" sz="1600" dirty="0"/>
              <a:t>Increment retrieved value; result is 0.</a:t>
            </a:r>
          </a:p>
          <a:p>
            <a:pPr marL="914400" lvl="1" indent="-514350">
              <a:buFont typeface="+mj-lt"/>
              <a:buAutoNum type="arabicPeriod"/>
            </a:pPr>
            <a:r>
              <a:rPr lang="en-CA" sz="1600" dirty="0">
                <a:solidFill>
                  <a:srgbClr val="00B050"/>
                </a:solidFill>
              </a:rPr>
              <a:t>Thread A: </a:t>
            </a:r>
            <a:r>
              <a:rPr lang="en-CA" sz="1600" dirty="0"/>
              <a:t>Store result in c; </a:t>
            </a:r>
            <a:r>
              <a:rPr lang="en-CA" sz="1600" dirty="0">
                <a:solidFill>
                  <a:srgbClr val="FF0000"/>
                </a:solidFill>
              </a:rPr>
              <a:t>c is now 0.</a:t>
            </a:r>
          </a:p>
          <a:p>
            <a:pPr marL="914400" lvl="1" indent="-514350">
              <a:buFont typeface="+mj-lt"/>
              <a:buAutoNum type="arabicPeriod"/>
            </a:pPr>
            <a:endParaRPr lang="en-CA" sz="1600" dirty="0">
              <a:solidFill>
                <a:srgbClr val="FF0000"/>
              </a:solidFill>
            </a:endParaRPr>
          </a:p>
        </p:txBody>
      </p:sp>
      <p:sp>
        <p:nvSpPr>
          <p:cNvPr id="6" name="TextBox 5"/>
          <p:cNvSpPr txBox="1"/>
          <p:nvPr/>
        </p:nvSpPr>
        <p:spPr>
          <a:xfrm>
            <a:off x="5763029" y="4961185"/>
            <a:ext cx="470000" cy="369332"/>
          </a:xfrm>
          <a:prstGeom prst="rect">
            <a:avLst/>
          </a:prstGeom>
          <a:noFill/>
        </p:spPr>
        <p:txBody>
          <a:bodyPr wrap="none" rtlCol="0">
            <a:spAutoFit/>
          </a:bodyPr>
          <a:lstStyle/>
          <a:p>
            <a:r>
              <a:rPr lang="en-CA" b="1" dirty="0"/>
              <a:t>OR</a:t>
            </a:r>
          </a:p>
        </p:txBody>
      </p:sp>
      <p:sp>
        <p:nvSpPr>
          <p:cNvPr id="7" name="Slide Number Placeholder 6"/>
          <p:cNvSpPr>
            <a:spLocks noGrp="1"/>
          </p:cNvSpPr>
          <p:nvPr>
            <p:ph type="sldNum" sz="quarter" idx="12"/>
          </p:nvPr>
        </p:nvSpPr>
        <p:spPr>
          <a:xfrm>
            <a:off x="5679440" y="6406969"/>
            <a:ext cx="422959" cy="365125"/>
          </a:xfrm>
        </p:spPr>
        <p:txBody>
          <a:bodyPr/>
          <a:lstStyle/>
          <a:p>
            <a:fld id="{B6F15528-21DE-4FAA-801E-634DDDAF4B2B}" type="slidenum">
              <a:rPr lang="en-US" smtClean="0"/>
              <a:pPr/>
              <a:t>198</a:t>
            </a:fld>
            <a:endParaRPr lang="en-US" dirty="0"/>
          </a:p>
        </p:txBody>
      </p:sp>
    </p:spTree>
    <p:extLst>
      <p:ext uri="{BB962C8B-B14F-4D97-AF65-F5344CB8AC3E}">
        <p14:creationId xmlns:p14="http://schemas.microsoft.com/office/powerpoint/2010/main" val="426096963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synchronized </a:t>
            </a:r>
            <a:r>
              <a:rPr lang="en-CA" dirty="0"/>
              <a:t>statements (1)</a:t>
            </a:r>
          </a:p>
        </p:txBody>
      </p:sp>
      <p:sp>
        <p:nvSpPr>
          <p:cNvPr id="3" name="Content Placeholder 2"/>
          <p:cNvSpPr>
            <a:spLocks noGrp="1"/>
          </p:cNvSpPr>
          <p:nvPr>
            <p:ph idx="1"/>
          </p:nvPr>
        </p:nvSpPr>
        <p:spPr/>
        <p:txBody>
          <a:bodyPr/>
          <a:lstStyle/>
          <a:p>
            <a:r>
              <a:rPr lang="en-CA" dirty="0"/>
              <a:t>Every object has an intrinsic lock associated with it</a:t>
            </a:r>
          </a:p>
          <a:p>
            <a:r>
              <a:rPr lang="en-CA" dirty="0"/>
              <a:t>Primitive types (e.g., </a:t>
            </a:r>
            <a:r>
              <a:rPr lang="en-CA" dirty="0" err="1"/>
              <a:t>int</a:t>
            </a:r>
            <a:r>
              <a:rPr lang="en-CA" dirty="0"/>
              <a:t>, char) do not have intrinsic locks.</a:t>
            </a:r>
          </a:p>
          <a:p>
            <a:r>
              <a:rPr lang="en-CA" dirty="0"/>
              <a:t>We can combine object intrinsic locks and </a:t>
            </a:r>
            <a:r>
              <a:rPr lang="en-CA" b="1" dirty="0"/>
              <a:t>synchronized </a:t>
            </a:r>
            <a:r>
              <a:rPr lang="en-CA" dirty="0"/>
              <a:t>keyword to create fine-grained synchronization control.</a:t>
            </a:r>
          </a:p>
        </p:txBody>
      </p:sp>
      <p:sp>
        <p:nvSpPr>
          <p:cNvPr id="4" name="Slide Number Placeholder 3"/>
          <p:cNvSpPr>
            <a:spLocks noGrp="1"/>
          </p:cNvSpPr>
          <p:nvPr>
            <p:ph type="sldNum" sz="quarter" idx="12"/>
          </p:nvPr>
        </p:nvSpPr>
        <p:spPr>
          <a:xfrm>
            <a:off x="5679440" y="6406969"/>
            <a:ext cx="455545" cy="365125"/>
          </a:xfrm>
        </p:spPr>
        <p:txBody>
          <a:bodyPr/>
          <a:lstStyle/>
          <a:p>
            <a:fld id="{B6F15528-21DE-4FAA-801E-634DDDAF4B2B}" type="slidenum">
              <a:rPr lang="en-US" smtClean="0"/>
              <a:pPr/>
              <a:t>199</a:t>
            </a:fld>
            <a:endParaRPr lang="en-US" dirty="0"/>
          </a:p>
        </p:txBody>
      </p:sp>
    </p:spTree>
    <p:extLst>
      <p:ext uri="{BB962C8B-B14F-4D97-AF65-F5344CB8AC3E}">
        <p14:creationId xmlns:p14="http://schemas.microsoft.com/office/powerpoint/2010/main" val="2013567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E78842B5-707D-44C6-B1B5-1CEFFDBFB234}"/>
              </a:ext>
            </a:extLst>
          </p:cNvPr>
          <p:cNvSpPr>
            <a:spLocks noGrp="1"/>
          </p:cNvSpPr>
          <p:nvPr>
            <p:ph type="sldNum" sz="quarter" idx="12"/>
          </p:nvPr>
        </p:nvSpPr>
        <p:spPr/>
        <p:txBody>
          <a:bodyPr/>
          <a:lstStyle/>
          <a:p>
            <a:fld id="{B547E0D5-C779-4B48-9D09-DC37D8A4644B}" type="slidenum">
              <a:rPr lang="id-ID" smtClean="0"/>
              <a:pPr/>
              <a:t>2</a:t>
            </a:fld>
            <a:endParaRPr lang="id-ID" dirty="0"/>
          </a:p>
        </p:txBody>
      </p:sp>
      <p:sp>
        <p:nvSpPr>
          <p:cNvPr id="25" name="Title 1">
            <a:extLst>
              <a:ext uri="{FF2B5EF4-FFF2-40B4-BE49-F238E27FC236}">
                <a16:creationId xmlns:a16="http://schemas.microsoft.com/office/drawing/2014/main" xmlns="" id="{6325549B-0360-4B67-9966-C0FE1CBD315E}"/>
              </a:ext>
            </a:extLst>
          </p:cNvPr>
          <p:cNvSpPr>
            <a:spLocks noGrp="1"/>
          </p:cNvSpPr>
          <p:nvPr>
            <p:ph type="title"/>
          </p:nvPr>
        </p:nvSpPr>
        <p:spPr>
          <a:xfrm>
            <a:off x="0" y="0"/>
            <a:ext cx="12192000" cy="632402"/>
          </a:xfrm>
        </p:spPr>
        <p:txBody>
          <a:bodyPr/>
          <a:lstStyle/>
          <a:p>
            <a:pPr algn="l"/>
            <a:r>
              <a:rPr lang="en-IN" sz="2800" b="1" dirty="0">
                <a:solidFill>
                  <a:schemeClr val="bg1"/>
                </a:solidFill>
              </a:rPr>
              <a:t>AGENDA</a:t>
            </a:r>
            <a:endParaRPr lang="en-IN" b="1" dirty="0">
              <a:solidFill>
                <a:schemeClr val="bg1"/>
              </a:solidFill>
            </a:endParaRPr>
          </a:p>
        </p:txBody>
      </p:sp>
    </p:spTree>
    <p:extLst>
      <p:ext uri="{BB962C8B-B14F-4D97-AF65-F5344CB8AC3E}">
        <p14:creationId xmlns:p14="http://schemas.microsoft.com/office/powerpoint/2010/main" val="2483975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0537B0-91AE-B948-A7FA-E2085C76B326}"/>
              </a:ext>
            </a:extLst>
          </p:cNvPr>
          <p:cNvSpPr>
            <a:spLocks noGrp="1"/>
          </p:cNvSpPr>
          <p:nvPr>
            <p:ph type="title"/>
          </p:nvPr>
        </p:nvSpPr>
        <p:spPr/>
        <p:txBody>
          <a:bodyPr/>
          <a:lstStyle/>
          <a:p>
            <a:r>
              <a:rPr lang="en-CA" dirty="0"/>
              <a:t>Java Development Process</a:t>
            </a:r>
            <a:endParaRPr lang="en-US" dirty="0"/>
          </a:p>
        </p:txBody>
      </p:sp>
      <p:sp>
        <p:nvSpPr>
          <p:cNvPr id="3" name="Content Placeholder 2">
            <a:extLst>
              <a:ext uri="{FF2B5EF4-FFF2-40B4-BE49-F238E27FC236}">
                <a16:creationId xmlns:a16="http://schemas.microsoft.com/office/drawing/2014/main" xmlns="" id="{FFA3C128-8F5C-C047-B787-2E0178497A04}"/>
              </a:ext>
            </a:extLst>
          </p:cNvPr>
          <p:cNvSpPr>
            <a:spLocks noGrp="1"/>
          </p:cNvSpPr>
          <p:nvPr>
            <p:ph idx="1"/>
          </p:nvPr>
        </p:nvSpPr>
        <p:spPr/>
        <p:txBody>
          <a:bodyPr/>
          <a:lstStyle/>
          <a:p>
            <a:pPr marL="0" indent="0">
              <a:buNone/>
            </a:pPr>
            <a:r>
              <a:rPr lang="en-CA" dirty="0"/>
              <a:t>.java =&gt; .class =&gt; JVM execution</a:t>
            </a:r>
          </a:p>
          <a:p>
            <a:pPr marL="0" indent="0">
              <a:buNone/>
            </a:pPr>
            <a:endParaRPr lang="en-US" dirty="0"/>
          </a:p>
        </p:txBody>
      </p:sp>
      <p:sp>
        <p:nvSpPr>
          <p:cNvPr id="4" name="Slide Number Placeholder 3">
            <a:extLst>
              <a:ext uri="{FF2B5EF4-FFF2-40B4-BE49-F238E27FC236}">
                <a16:creationId xmlns:a16="http://schemas.microsoft.com/office/drawing/2014/main" xmlns="" id="{C53D6242-8CC5-9340-B446-AFA121994031}"/>
              </a:ext>
            </a:extLst>
          </p:cNvPr>
          <p:cNvSpPr>
            <a:spLocks noGrp="1"/>
          </p:cNvSpPr>
          <p:nvPr>
            <p:ph type="sldNum" sz="quarter" idx="12"/>
          </p:nvPr>
        </p:nvSpPr>
        <p:spPr/>
        <p:txBody>
          <a:bodyPr/>
          <a:lstStyle/>
          <a:p>
            <a:fld id="{B547E0D5-C779-4B48-9D09-DC37D8A4644B}" type="slidenum">
              <a:rPr lang="id-ID" smtClean="0"/>
              <a:pPr/>
              <a:t>20</a:t>
            </a:fld>
            <a:endParaRPr lang="id-ID" dirty="0"/>
          </a:p>
        </p:txBody>
      </p:sp>
      <p:sp>
        <p:nvSpPr>
          <p:cNvPr id="5" name="Content Placeholder 2">
            <a:extLst>
              <a:ext uri="{FF2B5EF4-FFF2-40B4-BE49-F238E27FC236}">
                <a16:creationId xmlns:a16="http://schemas.microsoft.com/office/drawing/2014/main" xmlns="" id="{DDCC1E6C-70CD-D949-BB69-59790E5F040E}"/>
              </a:ext>
            </a:extLst>
          </p:cNvPr>
          <p:cNvSpPr txBox="1">
            <a:spLocks/>
          </p:cNvSpPr>
          <p:nvPr/>
        </p:nvSpPr>
        <p:spPr>
          <a:xfrm>
            <a:off x="457200" y="1600200"/>
            <a:ext cx="82296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CA" dirty="0"/>
          </a:p>
        </p:txBody>
      </p:sp>
      <p:pic>
        <p:nvPicPr>
          <p:cNvPr id="6" name="Picture 2">
            <a:extLst>
              <a:ext uri="{FF2B5EF4-FFF2-40B4-BE49-F238E27FC236}">
                <a16:creationId xmlns:a16="http://schemas.microsoft.com/office/drawing/2014/main" xmlns="" id="{72557226-48EF-8B43-9901-143F0B7929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8182" y="1600200"/>
            <a:ext cx="5915025"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508460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synchronized </a:t>
            </a:r>
            <a:r>
              <a:rPr lang="en-CA" dirty="0"/>
              <a:t>statements (2)</a:t>
            </a:r>
          </a:p>
        </p:txBody>
      </p:sp>
      <p:sp>
        <p:nvSpPr>
          <p:cNvPr id="3" name="Content Placeholder 2"/>
          <p:cNvSpPr>
            <a:spLocks noGrp="1"/>
          </p:cNvSpPr>
          <p:nvPr>
            <p:ph idx="1"/>
          </p:nvPr>
        </p:nvSpPr>
        <p:spPr/>
        <p:txBody>
          <a:bodyPr/>
          <a:lstStyle/>
          <a:p>
            <a:endParaRPr lang="en-CA" dirty="0"/>
          </a:p>
        </p:txBody>
      </p:sp>
      <p:sp>
        <p:nvSpPr>
          <p:cNvPr id="4" name="Slide Number Placeholder 3"/>
          <p:cNvSpPr>
            <a:spLocks noGrp="1"/>
          </p:cNvSpPr>
          <p:nvPr>
            <p:ph type="sldNum" sz="quarter" idx="12"/>
          </p:nvPr>
        </p:nvSpPr>
        <p:spPr>
          <a:xfrm>
            <a:off x="5679440" y="6406969"/>
            <a:ext cx="423647" cy="365125"/>
          </a:xfrm>
        </p:spPr>
        <p:txBody>
          <a:bodyPr/>
          <a:lstStyle/>
          <a:p>
            <a:fld id="{B6F15528-21DE-4FAA-801E-634DDDAF4B2B}" type="slidenum">
              <a:rPr lang="en-US" smtClean="0"/>
              <a:pPr/>
              <a:t>200</a:t>
            </a:fld>
            <a:endParaRPr lang="en-US" dirty="0"/>
          </a:p>
        </p:txBody>
      </p:sp>
      <p:pic>
        <p:nvPicPr>
          <p:cNvPr id="174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8480" b="29267"/>
          <a:stretch/>
        </p:blipFill>
        <p:spPr bwMode="auto">
          <a:xfrm>
            <a:off x="3265968" y="1065421"/>
            <a:ext cx="6520543" cy="4844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265968" y="5904764"/>
            <a:ext cx="4929876" cy="276999"/>
          </a:xfrm>
          <a:prstGeom prst="rect">
            <a:avLst/>
          </a:prstGeom>
          <a:noFill/>
        </p:spPr>
        <p:txBody>
          <a:bodyPr wrap="none" rtlCol="0">
            <a:spAutoFit/>
          </a:bodyPr>
          <a:lstStyle/>
          <a:p>
            <a:r>
              <a:rPr lang="en-CA" sz="1200" dirty="0">
                <a:hlinkClick r:id="rId3"/>
              </a:rPr>
              <a:t>http://docs.oracle.com/javase/tutorial/essential/concurrency/locksync.html</a:t>
            </a:r>
            <a:endParaRPr lang="en-CA" sz="1200" dirty="0"/>
          </a:p>
        </p:txBody>
      </p:sp>
    </p:spTree>
    <p:extLst>
      <p:ext uri="{BB962C8B-B14F-4D97-AF65-F5344CB8AC3E}">
        <p14:creationId xmlns:p14="http://schemas.microsoft.com/office/powerpoint/2010/main" val="162673887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b="1" dirty="0"/>
              <a:t>synchronized </a:t>
            </a:r>
            <a:r>
              <a:rPr lang="en-CA" dirty="0"/>
              <a:t>statement hazards (1)</a:t>
            </a:r>
          </a:p>
        </p:txBody>
      </p:sp>
      <p:sp>
        <p:nvSpPr>
          <p:cNvPr id="3" name="Content Placeholder 2"/>
          <p:cNvSpPr>
            <a:spLocks noGrp="1"/>
          </p:cNvSpPr>
          <p:nvPr>
            <p:ph idx="1"/>
          </p:nvPr>
        </p:nvSpPr>
        <p:spPr>
          <a:xfrm>
            <a:off x="2133600" y="2913992"/>
            <a:ext cx="8229600" cy="2773624"/>
          </a:xfrm>
        </p:spPr>
        <p:txBody>
          <a:bodyPr>
            <a:normAutofit lnSpcReduction="10000"/>
          </a:bodyPr>
          <a:lstStyle/>
          <a:p>
            <a:r>
              <a:rPr lang="en-CA" sz="2400" dirty="0"/>
              <a:t>Boolean has only two instances of Boolean </a:t>
            </a:r>
          </a:p>
          <a:p>
            <a:r>
              <a:rPr lang="en-CA" sz="2400" dirty="0"/>
              <a:t>If another thread also synchronizes on the same Boolean instance, like this: </a:t>
            </a:r>
          </a:p>
          <a:p>
            <a:pPr lvl="1"/>
            <a:r>
              <a:rPr lang="en-CA" sz="2000" dirty="0"/>
              <a:t>private final Boolean </a:t>
            </a:r>
            <a:r>
              <a:rPr lang="en-CA" sz="2000" b="1" dirty="0" err="1">
                <a:solidFill>
                  <a:srgbClr val="FF0000"/>
                </a:solidFill>
              </a:rPr>
              <a:t>someLock</a:t>
            </a:r>
            <a:r>
              <a:rPr lang="en-CA" sz="2000" b="1" dirty="0">
                <a:solidFill>
                  <a:srgbClr val="FF0000"/>
                </a:solidFill>
              </a:rPr>
              <a:t> </a:t>
            </a:r>
            <a:r>
              <a:rPr lang="en-CA" sz="2000" dirty="0">
                <a:solidFill>
                  <a:srgbClr val="FF0000"/>
                </a:solidFill>
              </a:rPr>
              <a:t>= </a:t>
            </a:r>
            <a:r>
              <a:rPr lang="en-CA" sz="2000" dirty="0" err="1">
                <a:solidFill>
                  <a:srgbClr val="FF0000"/>
                </a:solidFill>
              </a:rPr>
              <a:t>Boolean.FALSE</a:t>
            </a:r>
            <a:r>
              <a:rPr lang="en-CA" sz="2000" dirty="0"/>
              <a:t>;</a:t>
            </a:r>
          </a:p>
          <a:p>
            <a:r>
              <a:rPr lang="en-CA" sz="2400" dirty="0"/>
              <a:t>The lock will be reused. </a:t>
            </a:r>
          </a:p>
          <a:p>
            <a:r>
              <a:rPr lang="en-CA" sz="2400" dirty="0"/>
              <a:t>The system might be deadlock or unresponsive. </a:t>
            </a:r>
          </a:p>
          <a:p>
            <a:r>
              <a:rPr lang="en-CA" sz="2400" dirty="0"/>
              <a:t>It is hard to detect this type of bugs!</a:t>
            </a:r>
          </a:p>
        </p:txBody>
      </p:sp>
      <p:sp>
        <p:nvSpPr>
          <p:cNvPr id="4" name="Slide Number Placeholder 3"/>
          <p:cNvSpPr>
            <a:spLocks noGrp="1"/>
          </p:cNvSpPr>
          <p:nvPr>
            <p:ph type="sldNum" sz="quarter" idx="12"/>
          </p:nvPr>
        </p:nvSpPr>
        <p:spPr>
          <a:xfrm>
            <a:off x="5679441" y="6406969"/>
            <a:ext cx="444912" cy="365125"/>
          </a:xfrm>
        </p:spPr>
        <p:txBody>
          <a:bodyPr/>
          <a:lstStyle/>
          <a:p>
            <a:fld id="{B6F15528-21DE-4FAA-801E-634DDDAF4B2B}" type="slidenum">
              <a:rPr lang="en-US" smtClean="0"/>
              <a:pPr/>
              <a:t>201</a:t>
            </a:fld>
            <a:endParaRPr lang="en-US" dirty="0"/>
          </a:p>
        </p:txBody>
      </p:sp>
      <p:sp>
        <p:nvSpPr>
          <p:cNvPr id="6" name="TextBox 5"/>
          <p:cNvSpPr txBox="1"/>
          <p:nvPr/>
        </p:nvSpPr>
        <p:spPr>
          <a:xfrm>
            <a:off x="2160005" y="6047601"/>
            <a:ext cx="8176790" cy="276999"/>
          </a:xfrm>
          <a:prstGeom prst="rect">
            <a:avLst/>
          </a:prstGeom>
          <a:noFill/>
        </p:spPr>
        <p:txBody>
          <a:bodyPr wrap="none" rtlCol="0">
            <a:spAutoFit/>
          </a:bodyPr>
          <a:lstStyle/>
          <a:p>
            <a:r>
              <a:rPr lang="en-CA" sz="1200" dirty="0">
                <a:hlinkClick r:id="rId3"/>
              </a:rPr>
              <a:t>https://www.securecoding.cert.org/confluence/display/java/LCK01-J.+Do+not+synchronize+on+objects+that+may+be+reused</a:t>
            </a:r>
            <a:endParaRPr lang="en-CA" sz="1200" dirty="0"/>
          </a:p>
        </p:txBody>
      </p:sp>
      <p:pic>
        <p:nvPicPr>
          <p:cNvPr id="1433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8842"/>
          <a:stretch/>
        </p:blipFill>
        <p:spPr bwMode="auto">
          <a:xfrm>
            <a:off x="2955376" y="1027667"/>
            <a:ext cx="5625487" cy="188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218660" y="5821442"/>
            <a:ext cx="1746568" cy="369332"/>
          </a:xfrm>
          <a:prstGeom prst="rect">
            <a:avLst/>
          </a:prstGeom>
          <a:noFill/>
        </p:spPr>
        <p:txBody>
          <a:bodyPr wrap="none" rtlCol="0">
            <a:spAutoFit/>
          </a:bodyPr>
          <a:lstStyle/>
          <a:p>
            <a:r>
              <a:rPr lang="en-CA" dirty="0"/>
              <a:t>More examples: </a:t>
            </a:r>
          </a:p>
        </p:txBody>
      </p:sp>
    </p:spTree>
    <p:extLst>
      <p:ext uri="{BB962C8B-B14F-4D97-AF65-F5344CB8AC3E}">
        <p14:creationId xmlns:p14="http://schemas.microsoft.com/office/powerpoint/2010/main" val="159021743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b="1" dirty="0"/>
              <a:t>synchronized </a:t>
            </a:r>
            <a:r>
              <a:rPr lang="en-CA" dirty="0"/>
              <a:t>statement hazards (2)</a:t>
            </a:r>
          </a:p>
        </p:txBody>
      </p:sp>
      <p:sp>
        <p:nvSpPr>
          <p:cNvPr id="4" name="Slide Number Placeholder 3"/>
          <p:cNvSpPr>
            <a:spLocks noGrp="1"/>
          </p:cNvSpPr>
          <p:nvPr>
            <p:ph type="sldNum" sz="quarter" idx="12"/>
          </p:nvPr>
        </p:nvSpPr>
        <p:spPr>
          <a:xfrm>
            <a:off x="5679441" y="6406969"/>
            <a:ext cx="434280" cy="365125"/>
          </a:xfrm>
        </p:spPr>
        <p:txBody>
          <a:bodyPr/>
          <a:lstStyle/>
          <a:p>
            <a:fld id="{B6F15528-21DE-4FAA-801E-634DDDAF4B2B}" type="slidenum">
              <a:rPr lang="en-US" smtClean="0"/>
              <a:pPr/>
              <a:t>202</a:t>
            </a:fld>
            <a:endParaRPr lang="en-US" dirty="0"/>
          </a:p>
        </p:txBody>
      </p:sp>
      <p:sp>
        <p:nvSpPr>
          <p:cNvPr id="7" name="Content Placeholder 6"/>
          <p:cNvSpPr>
            <a:spLocks noGrp="1"/>
          </p:cNvSpPr>
          <p:nvPr>
            <p:ph idx="1"/>
          </p:nvPr>
        </p:nvSpPr>
        <p:spPr>
          <a:xfrm>
            <a:off x="2024062" y="1524000"/>
            <a:ext cx="8229600" cy="2897188"/>
          </a:xfrm>
        </p:spPr>
        <p:txBody>
          <a:bodyPr/>
          <a:lstStyle/>
          <a:p>
            <a:r>
              <a:rPr lang="en-CA" dirty="0"/>
              <a:t>Another example of the wrong way of using locks: </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819400"/>
            <a:ext cx="8097698"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2212341" y="5035368"/>
            <a:ext cx="7315200" cy="646331"/>
          </a:xfrm>
          <a:prstGeom prst="rect">
            <a:avLst/>
          </a:prstGeom>
          <a:noFill/>
        </p:spPr>
        <p:txBody>
          <a:bodyPr wrap="square" rtlCol="0">
            <a:spAutoFit/>
          </a:bodyPr>
          <a:lstStyle/>
          <a:p>
            <a:r>
              <a:rPr lang="en-CA" i="1" dirty="0"/>
              <a:t>What will happen another thread also synchronizes on an integer instance with the 0 integer value? </a:t>
            </a:r>
          </a:p>
        </p:txBody>
      </p:sp>
      <p:sp>
        <p:nvSpPr>
          <p:cNvPr id="10" name="TextBox 9"/>
          <p:cNvSpPr txBox="1"/>
          <p:nvPr/>
        </p:nvSpPr>
        <p:spPr>
          <a:xfrm>
            <a:off x="2076872" y="6018880"/>
            <a:ext cx="8176790" cy="276999"/>
          </a:xfrm>
          <a:prstGeom prst="rect">
            <a:avLst/>
          </a:prstGeom>
          <a:noFill/>
        </p:spPr>
        <p:txBody>
          <a:bodyPr wrap="none" rtlCol="0">
            <a:spAutoFit/>
          </a:bodyPr>
          <a:lstStyle/>
          <a:p>
            <a:r>
              <a:rPr lang="en-CA" sz="1200" dirty="0">
                <a:hlinkClick r:id="rId4"/>
              </a:rPr>
              <a:t>https://www.securecoding.cert.org/confluence/display/java/LCK01-J.+Do+not+synchronize+on+objects+that+may+be+reused</a:t>
            </a:r>
            <a:endParaRPr lang="en-CA" sz="1200" dirty="0"/>
          </a:p>
        </p:txBody>
      </p:sp>
    </p:spTree>
    <p:extLst>
      <p:ext uri="{BB962C8B-B14F-4D97-AF65-F5344CB8AC3E}">
        <p14:creationId xmlns:p14="http://schemas.microsoft.com/office/powerpoint/2010/main" val="259382866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b="1" dirty="0"/>
              <a:t>synchronized </a:t>
            </a:r>
            <a:r>
              <a:rPr lang="en-CA" dirty="0"/>
              <a:t>statement hazards (3)</a:t>
            </a:r>
          </a:p>
        </p:txBody>
      </p:sp>
      <p:sp>
        <p:nvSpPr>
          <p:cNvPr id="3" name="Content Placeholder 2"/>
          <p:cNvSpPr>
            <a:spLocks noGrp="1"/>
          </p:cNvSpPr>
          <p:nvPr>
            <p:ph idx="1"/>
          </p:nvPr>
        </p:nvSpPr>
        <p:spPr/>
        <p:txBody>
          <a:bodyPr/>
          <a:lstStyle/>
          <a:p>
            <a:r>
              <a:rPr lang="en-CA" dirty="0"/>
              <a:t>Correct way of using locks: using </a:t>
            </a:r>
            <a:r>
              <a:rPr lang="en-CA" b="1" dirty="0"/>
              <a:t>new </a:t>
            </a:r>
            <a:r>
              <a:rPr lang="en-CA" dirty="0"/>
              <a:t>to instantiate an object</a:t>
            </a:r>
          </a:p>
        </p:txBody>
      </p:sp>
      <p:sp>
        <p:nvSpPr>
          <p:cNvPr id="4" name="Slide Number Placeholder 3"/>
          <p:cNvSpPr>
            <a:spLocks noGrp="1"/>
          </p:cNvSpPr>
          <p:nvPr>
            <p:ph type="sldNum" sz="quarter" idx="12"/>
          </p:nvPr>
        </p:nvSpPr>
        <p:spPr>
          <a:xfrm>
            <a:off x="5679441" y="6406969"/>
            <a:ext cx="444912" cy="365125"/>
          </a:xfrm>
        </p:spPr>
        <p:txBody>
          <a:bodyPr/>
          <a:lstStyle/>
          <a:p>
            <a:fld id="{B6F15528-21DE-4FAA-801E-634DDDAF4B2B}" type="slidenum">
              <a:rPr lang="en-US" smtClean="0"/>
              <a:pPr/>
              <a:t>203</a:t>
            </a:fld>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1552" y="2130055"/>
            <a:ext cx="5536777"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176130" y="5394888"/>
            <a:ext cx="8176790" cy="276999"/>
          </a:xfrm>
          <a:prstGeom prst="rect">
            <a:avLst/>
          </a:prstGeom>
          <a:noFill/>
        </p:spPr>
        <p:txBody>
          <a:bodyPr wrap="none" rtlCol="0">
            <a:spAutoFit/>
          </a:bodyPr>
          <a:lstStyle/>
          <a:p>
            <a:r>
              <a:rPr lang="en-CA" sz="1200" dirty="0">
                <a:hlinkClick r:id="rId3"/>
              </a:rPr>
              <a:t>https://www.securecoding.cert.org/confluence/display/java/LCK01-J.+Do+not+synchronize+on+objects+that+may+be+reused</a:t>
            </a:r>
            <a:endParaRPr lang="en-CA" sz="1200" dirty="0"/>
          </a:p>
        </p:txBody>
      </p:sp>
    </p:spTree>
    <p:extLst>
      <p:ext uri="{BB962C8B-B14F-4D97-AF65-F5344CB8AC3E}">
        <p14:creationId xmlns:p14="http://schemas.microsoft.com/office/powerpoint/2010/main" val="3602067540"/>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189296-F054-3B47-BB9B-0C0107D0B264}"/>
              </a:ext>
            </a:extLst>
          </p:cNvPr>
          <p:cNvSpPr>
            <a:spLocks noGrp="1"/>
          </p:cNvSpPr>
          <p:nvPr>
            <p:ph type="title"/>
          </p:nvPr>
        </p:nvSpPr>
        <p:spPr/>
        <p:txBody>
          <a:bodyPr/>
          <a:lstStyle/>
          <a:p>
            <a:r>
              <a:rPr lang="en-US" altLang="he-IL" dirty="0"/>
              <a:t>IO - Introduction</a:t>
            </a:r>
            <a:endParaRPr lang="en-US" dirty="0"/>
          </a:p>
        </p:txBody>
      </p:sp>
      <p:sp>
        <p:nvSpPr>
          <p:cNvPr id="3" name="Content Placeholder 2">
            <a:extLst>
              <a:ext uri="{FF2B5EF4-FFF2-40B4-BE49-F238E27FC236}">
                <a16:creationId xmlns:a16="http://schemas.microsoft.com/office/drawing/2014/main" xmlns="" id="{06767D7E-05EF-AF46-8B09-3663A4046458}"/>
              </a:ext>
            </a:extLst>
          </p:cNvPr>
          <p:cNvSpPr>
            <a:spLocks noGrp="1"/>
          </p:cNvSpPr>
          <p:nvPr>
            <p:ph idx="1"/>
          </p:nvPr>
        </p:nvSpPr>
        <p:spPr/>
        <p:txBody>
          <a:bodyPr/>
          <a:lstStyle/>
          <a:p>
            <a:r>
              <a:rPr lang="en-US" altLang="he-IL" sz="2400" dirty="0"/>
              <a:t>Definition</a:t>
            </a:r>
          </a:p>
          <a:p>
            <a:pPr lvl="1"/>
            <a:r>
              <a:rPr lang="en-US" altLang="he-IL" sz="2000" b="1" dirty="0"/>
              <a:t>Stream</a:t>
            </a:r>
            <a:r>
              <a:rPr lang="en-US" altLang="he-IL" sz="2000" dirty="0"/>
              <a:t> is a flow of data</a:t>
            </a:r>
          </a:p>
          <a:p>
            <a:pPr lvl="2"/>
            <a:r>
              <a:rPr lang="en-US" altLang="he-IL" sz="1800" dirty="0"/>
              <a:t>characters read from a file</a:t>
            </a:r>
          </a:p>
          <a:p>
            <a:pPr lvl="2"/>
            <a:r>
              <a:rPr lang="en-US" altLang="he-IL" sz="1800" dirty="0"/>
              <a:t>bytes written to the network</a:t>
            </a:r>
          </a:p>
          <a:p>
            <a:pPr lvl="2"/>
            <a:r>
              <a:rPr lang="en-US" altLang="he-IL" sz="1800" dirty="0"/>
              <a:t>…</a:t>
            </a:r>
          </a:p>
          <a:p>
            <a:pPr lvl="2"/>
            <a:endParaRPr lang="en-US" altLang="he-IL" sz="1800" dirty="0"/>
          </a:p>
          <a:p>
            <a:r>
              <a:rPr lang="en-US" altLang="he-IL" sz="2400" dirty="0"/>
              <a:t>Philosophy </a:t>
            </a:r>
          </a:p>
          <a:p>
            <a:pPr lvl="1"/>
            <a:r>
              <a:rPr lang="en-US" altLang="he-IL" sz="2000" dirty="0"/>
              <a:t>All streams in the world are basically the same.</a:t>
            </a:r>
          </a:p>
          <a:p>
            <a:pPr lvl="1"/>
            <a:r>
              <a:rPr lang="en-US" altLang="he-IL" sz="2000" dirty="0"/>
              <a:t>Streams can be divided (as the name “IO” suggests) to </a:t>
            </a:r>
            <a:r>
              <a:rPr lang="en-US" altLang="he-IL" sz="2000" b="1" dirty="0"/>
              <a:t>Input</a:t>
            </a:r>
            <a:r>
              <a:rPr lang="en-US" altLang="he-IL" sz="2000" dirty="0"/>
              <a:t> and </a:t>
            </a:r>
            <a:r>
              <a:rPr lang="en-US" altLang="he-IL" sz="2000" b="1" dirty="0"/>
              <a:t>Output</a:t>
            </a:r>
            <a:r>
              <a:rPr lang="en-US" altLang="he-IL" sz="2000" dirty="0"/>
              <a:t> streams.</a:t>
            </a:r>
          </a:p>
          <a:p>
            <a:pPr lvl="1"/>
            <a:endParaRPr lang="en-US" altLang="he-IL" sz="2000" dirty="0"/>
          </a:p>
          <a:p>
            <a:r>
              <a:rPr lang="en-US" altLang="he-IL" sz="2000" dirty="0"/>
              <a:t>Implementation</a:t>
            </a:r>
          </a:p>
          <a:p>
            <a:pPr lvl="1"/>
            <a:r>
              <a:rPr lang="en-US" altLang="he-IL" sz="1800" dirty="0"/>
              <a:t>Incoming flow of data (characters) implements “Reader” </a:t>
            </a:r>
            <a:r>
              <a:rPr lang="en-US" altLang="he-IL" sz="1600" dirty="0"/>
              <a:t>(</a:t>
            </a:r>
            <a:r>
              <a:rPr lang="en-US" altLang="he-IL" sz="1600" dirty="0" err="1"/>
              <a:t>InputStream</a:t>
            </a:r>
            <a:r>
              <a:rPr lang="en-US" altLang="he-IL" sz="1600" dirty="0"/>
              <a:t> for bytes)</a:t>
            </a:r>
            <a:endParaRPr lang="en-US" altLang="he-IL" sz="1800" dirty="0"/>
          </a:p>
          <a:p>
            <a:pPr lvl="1"/>
            <a:r>
              <a:rPr lang="en-US" altLang="he-IL" sz="1800" dirty="0"/>
              <a:t>Outgoing flow of data (characters) implements “Writer” </a:t>
            </a:r>
            <a:r>
              <a:rPr lang="en-US" altLang="he-IL" sz="1600" dirty="0"/>
              <a:t>(</a:t>
            </a:r>
            <a:r>
              <a:rPr lang="en-US" altLang="he-IL" sz="1600" dirty="0" err="1"/>
              <a:t>OutputStream</a:t>
            </a:r>
            <a:r>
              <a:rPr lang="en-US" altLang="he-IL" sz="1600" dirty="0"/>
              <a:t> for bytes –</a:t>
            </a:r>
            <a:r>
              <a:rPr lang="en-US" altLang="he-IL" sz="1600" dirty="0" err="1"/>
              <a:t>eg.</a:t>
            </a:r>
            <a:r>
              <a:rPr lang="en-US" altLang="he-IL" sz="1600" dirty="0"/>
              <a:t> Images, sounds etc.)</a:t>
            </a:r>
            <a:endParaRPr lang="en-US" dirty="0"/>
          </a:p>
        </p:txBody>
      </p:sp>
      <p:sp>
        <p:nvSpPr>
          <p:cNvPr id="4" name="Slide Number Placeholder 3">
            <a:extLst>
              <a:ext uri="{FF2B5EF4-FFF2-40B4-BE49-F238E27FC236}">
                <a16:creationId xmlns:a16="http://schemas.microsoft.com/office/drawing/2014/main" xmlns="" id="{B688AC73-E28F-CA47-BB74-0E90B267A2CC}"/>
              </a:ext>
            </a:extLst>
          </p:cNvPr>
          <p:cNvSpPr>
            <a:spLocks noGrp="1"/>
          </p:cNvSpPr>
          <p:nvPr>
            <p:ph type="sldNum" sz="quarter" idx="12"/>
          </p:nvPr>
        </p:nvSpPr>
        <p:spPr>
          <a:xfrm>
            <a:off x="5679440" y="6406969"/>
            <a:ext cx="444913" cy="365125"/>
          </a:xfrm>
        </p:spPr>
        <p:txBody>
          <a:bodyPr/>
          <a:lstStyle/>
          <a:p>
            <a:fld id="{B547E0D5-C779-4B48-9D09-DC37D8A4644B}" type="slidenum">
              <a:rPr lang="id-ID" smtClean="0"/>
              <a:pPr/>
              <a:t>204</a:t>
            </a:fld>
            <a:endParaRPr lang="id-ID" dirty="0"/>
          </a:p>
        </p:txBody>
      </p:sp>
    </p:spTree>
    <p:extLst>
      <p:ext uri="{BB962C8B-B14F-4D97-AF65-F5344CB8AC3E}">
        <p14:creationId xmlns:p14="http://schemas.microsoft.com/office/powerpoint/2010/main" val="33238316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7EB70C22-E961-3844-8465-A875E2C96EA9}"/>
              </a:ext>
            </a:extLst>
          </p:cNvPr>
          <p:cNvSpPr>
            <a:spLocks noGrp="1"/>
          </p:cNvSpPr>
          <p:nvPr>
            <p:ph type="ftr" sz="quarter" idx="11"/>
          </p:nvPr>
        </p:nvSpPr>
        <p:spPr/>
        <p:txBody>
          <a:bodyPr/>
          <a:lstStyle/>
          <a:p>
            <a:r>
              <a:rPr lang="en-US" altLang="en-US"/>
              <a:t>Appendix A: Introduction to Java</a:t>
            </a:r>
          </a:p>
        </p:txBody>
      </p:sp>
      <p:sp>
        <p:nvSpPr>
          <p:cNvPr id="6" name="Slide Number Placeholder 5">
            <a:extLst>
              <a:ext uri="{FF2B5EF4-FFF2-40B4-BE49-F238E27FC236}">
                <a16:creationId xmlns:a16="http://schemas.microsoft.com/office/drawing/2014/main" xmlns="" id="{40FC9134-CE8E-8B4B-A86E-E200A7C81201}"/>
              </a:ext>
            </a:extLst>
          </p:cNvPr>
          <p:cNvSpPr>
            <a:spLocks noGrp="1"/>
          </p:cNvSpPr>
          <p:nvPr>
            <p:ph type="sldNum" sz="quarter" idx="12"/>
          </p:nvPr>
        </p:nvSpPr>
        <p:spPr>
          <a:xfrm>
            <a:off x="5679441" y="6406969"/>
            <a:ext cx="444912" cy="365125"/>
          </a:xfrm>
        </p:spPr>
        <p:txBody>
          <a:bodyPr/>
          <a:lstStyle/>
          <a:p>
            <a:fld id="{21F79C27-6538-E44C-9B91-72F54DB40546}" type="slidenum">
              <a:rPr lang="en-US" altLang="en-US"/>
              <a:pPr/>
              <a:t>205</a:t>
            </a:fld>
            <a:endParaRPr lang="en-US" altLang="en-US" dirty="0"/>
          </a:p>
        </p:txBody>
      </p:sp>
      <p:sp>
        <p:nvSpPr>
          <p:cNvPr id="39938" name="Rectangle 2">
            <a:extLst>
              <a:ext uri="{FF2B5EF4-FFF2-40B4-BE49-F238E27FC236}">
                <a16:creationId xmlns:a16="http://schemas.microsoft.com/office/drawing/2014/main" xmlns="" id="{CAC1389C-198B-B241-92FC-2745F1E3B2E4}"/>
              </a:ext>
            </a:extLst>
          </p:cNvPr>
          <p:cNvSpPr>
            <a:spLocks noGrp="1" noChangeArrowheads="1"/>
          </p:cNvSpPr>
          <p:nvPr>
            <p:ph type="title"/>
          </p:nvPr>
        </p:nvSpPr>
        <p:spPr/>
        <p:txBody>
          <a:bodyPr/>
          <a:lstStyle/>
          <a:p>
            <a:r>
              <a:rPr lang="en-US" altLang="en-US"/>
              <a:t>Input/Output using Streams</a:t>
            </a:r>
          </a:p>
        </p:txBody>
      </p:sp>
      <p:sp>
        <p:nvSpPr>
          <p:cNvPr id="39939" name="Rectangle 3">
            <a:extLst>
              <a:ext uri="{FF2B5EF4-FFF2-40B4-BE49-F238E27FC236}">
                <a16:creationId xmlns:a16="http://schemas.microsoft.com/office/drawing/2014/main" xmlns="" id="{8FF67320-7CE4-7548-B51C-4A6DD2E0659F}"/>
              </a:ext>
            </a:extLst>
          </p:cNvPr>
          <p:cNvSpPr>
            <a:spLocks noGrp="1" noChangeArrowheads="1"/>
          </p:cNvSpPr>
          <p:nvPr>
            <p:ph type="body" idx="1"/>
          </p:nvPr>
        </p:nvSpPr>
        <p:spPr/>
        <p:txBody>
          <a:bodyPr/>
          <a:lstStyle/>
          <a:p>
            <a:pPr algn="l"/>
            <a:r>
              <a:rPr lang="en-US" altLang="en-US" dirty="0"/>
              <a:t>An </a:t>
            </a:r>
            <a:r>
              <a:rPr lang="en-US" altLang="en-US" b="1" dirty="0" err="1"/>
              <a:t>InputStream</a:t>
            </a:r>
            <a:r>
              <a:rPr lang="en-US" altLang="en-US" dirty="0"/>
              <a:t> is a sequence of characters representing program input data</a:t>
            </a:r>
          </a:p>
          <a:p>
            <a:pPr algn="l"/>
            <a:r>
              <a:rPr lang="en-US" altLang="en-US" dirty="0"/>
              <a:t>An </a:t>
            </a:r>
            <a:r>
              <a:rPr lang="en-US" altLang="en-US" b="1" dirty="0" err="1"/>
              <a:t>OutputStream</a:t>
            </a:r>
            <a:r>
              <a:rPr lang="en-US" altLang="en-US" dirty="0"/>
              <a:t> is a sequence of characters representing program output</a:t>
            </a:r>
          </a:p>
          <a:p>
            <a:pPr algn="l"/>
            <a:r>
              <a:rPr lang="en-US" altLang="en-US" dirty="0"/>
              <a:t>The console keyboard stream is </a:t>
            </a:r>
            <a:r>
              <a:rPr lang="en-US" altLang="en-US" b="1" dirty="0" err="1"/>
              <a:t>System.in</a:t>
            </a:r>
            <a:endParaRPr lang="en-US" altLang="en-US" b="1" dirty="0"/>
          </a:p>
          <a:p>
            <a:pPr algn="l"/>
            <a:r>
              <a:rPr lang="en-US" altLang="en-US" dirty="0"/>
              <a:t>The console window is associated with </a:t>
            </a:r>
            <a:r>
              <a:rPr lang="en-US" altLang="en-US" b="1" dirty="0" err="1"/>
              <a:t>System.out</a:t>
            </a:r>
            <a:endParaRPr lang="en-US" altLang="en-US" b="1" dirty="0"/>
          </a:p>
        </p:txBody>
      </p:sp>
    </p:spTree>
    <p:extLst>
      <p:ext uri="{BB962C8B-B14F-4D97-AF65-F5344CB8AC3E}">
        <p14:creationId xmlns:p14="http://schemas.microsoft.com/office/powerpoint/2010/main" val="128449186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2D0EE2A7-E1D3-144B-9E73-F7DA9F75E722}"/>
              </a:ext>
            </a:extLst>
          </p:cNvPr>
          <p:cNvSpPr>
            <a:spLocks noGrp="1"/>
          </p:cNvSpPr>
          <p:nvPr>
            <p:ph type="ftr" sz="quarter" idx="11"/>
          </p:nvPr>
        </p:nvSpPr>
        <p:spPr/>
        <p:txBody>
          <a:bodyPr/>
          <a:lstStyle/>
          <a:p>
            <a:r>
              <a:rPr lang="en-US" altLang="en-US"/>
              <a:t>Appendix A: Introduction to Java</a:t>
            </a:r>
          </a:p>
        </p:txBody>
      </p:sp>
      <p:sp>
        <p:nvSpPr>
          <p:cNvPr id="6" name="Slide Number Placeholder 5">
            <a:extLst>
              <a:ext uri="{FF2B5EF4-FFF2-40B4-BE49-F238E27FC236}">
                <a16:creationId xmlns:a16="http://schemas.microsoft.com/office/drawing/2014/main" xmlns="" id="{FA72948E-2509-474D-99EA-2E506D0E3E62}"/>
              </a:ext>
            </a:extLst>
          </p:cNvPr>
          <p:cNvSpPr>
            <a:spLocks noGrp="1"/>
          </p:cNvSpPr>
          <p:nvPr>
            <p:ph type="sldNum" sz="quarter" idx="12"/>
          </p:nvPr>
        </p:nvSpPr>
        <p:spPr>
          <a:xfrm>
            <a:off x="5679441" y="6406969"/>
            <a:ext cx="444912" cy="365125"/>
          </a:xfrm>
        </p:spPr>
        <p:txBody>
          <a:bodyPr/>
          <a:lstStyle/>
          <a:p>
            <a:fld id="{0E1E0C85-AA46-CD46-AFEE-F556D1F6F96D}" type="slidenum">
              <a:rPr lang="en-US" altLang="en-US"/>
              <a:pPr/>
              <a:t>206</a:t>
            </a:fld>
            <a:endParaRPr lang="en-US" altLang="en-US" dirty="0"/>
          </a:p>
        </p:txBody>
      </p:sp>
      <p:sp>
        <p:nvSpPr>
          <p:cNvPr id="64514" name="Rectangle 2">
            <a:extLst>
              <a:ext uri="{FF2B5EF4-FFF2-40B4-BE49-F238E27FC236}">
                <a16:creationId xmlns:a16="http://schemas.microsoft.com/office/drawing/2014/main" xmlns="" id="{B3DB84A5-BE18-E24E-8F02-304B144CAEDE}"/>
              </a:ext>
            </a:extLst>
          </p:cNvPr>
          <p:cNvSpPr>
            <a:spLocks noGrp="1" noChangeArrowheads="1"/>
          </p:cNvSpPr>
          <p:nvPr>
            <p:ph type="title"/>
          </p:nvPr>
        </p:nvSpPr>
        <p:spPr/>
        <p:txBody>
          <a:bodyPr/>
          <a:lstStyle/>
          <a:p>
            <a:r>
              <a:rPr lang="en-US" altLang="en-US"/>
              <a:t>Opening and Using Files: Reading Input</a:t>
            </a:r>
          </a:p>
        </p:txBody>
      </p:sp>
      <p:sp>
        <p:nvSpPr>
          <p:cNvPr id="64515" name="Rectangle 3">
            <a:extLst>
              <a:ext uri="{FF2B5EF4-FFF2-40B4-BE49-F238E27FC236}">
                <a16:creationId xmlns:a16="http://schemas.microsoft.com/office/drawing/2014/main" xmlns="" id="{4617F6AA-4391-324D-A57C-213E0B1FF4E7}"/>
              </a:ext>
            </a:extLst>
          </p:cNvPr>
          <p:cNvSpPr>
            <a:spLocks noGrp="1" noChangeArrowheads="1"/>
          </p:cNvSpPr>
          <p:nvPr>
            <p:ph type="body" idx="1"/>
          </p:nvPr>
        </p:nvSpPr>
        <p:spPr/>
        <p:txBody>
          <a:bodyPr/>
          <a:lstStyle/>
          <a:p>
            <a:pPr>
              <a:buFontTx/>
              <a:buNone/>
            </a:pPr>
            <a:r>
              <a:rPr lang="en-US" altLang="en-US" b="1" dirty="0"/>
              <a:t>import </a:t>
            </a:r>
            <a:r>
              <a:rPr lang="en-US" altLang="en-US" b="1" dirty="0" err="1"/>
              <a:t>java.io</a:t>
            </a:r>
            <a:r>
              <a:rPr lang="en-US" altLang="en-US" b="1" dirty="0"/>
              <a:t>.*;</a:t>
            </a:r>
          </a:p>
          <a:p>
            <a:pPr>
              <a:buFontTx/>
              <a:buNone/>
            </a:pPr>
            <a:r>
              <a:rPr lang="en-US" altLang="en-US" b="1" dirty="0"/>
              <a:t>public static void main (String[] </a:t>
            </a:r>
            <a:r>
              <a:rPr lang="en-US" altLang="en-US" b="1" dirty="0" err="1"/>
              <a:t>args</a:t>
            </a:r>
            <a:r>
              <a:rPr lang="en-US" altLang="en-US" b="1" dirty="0"/>
              <a:t>) {</a:t>
            </a:r>
          </a:p>
          <a:p>
            <a:pPr>
              <a:buFontTx/>
              <a:buNone/>
            </a:pPr>
            <a:r>
              <a:rPr lang="en-US" altLang="en-US" dirty="0"/>
              <a:t>  // open an input stream   (**exceptions!)</a:t>
            </a:r>
          </a:p>
          <a:p>
            <a:pPr>
              <a:buFontTx/>
              <a:buNone/>
            </a:pPr>
            <a:r>
              <a:rPr lang="en-US" altLang="en-US" dirty="0"/>
              <a:t>  </a:t>
            </a:r>
            <a:r>
              <a:rPr lang="en-US" altLang="en-US" b="1" dirty="0" err="1"/>
              <a:t>BufferedReader</a:t>
            </a:r>
            <a:r>
              <a:rPr lang="en-US" altLang="en-US" b="1" dirty="0"/>
              <a:t> </a:t>
            </a:r>
            <a:r>
              <a:rPr lang="en-US" altLang="en-US" b="1" dirty="0" err="1"/>
              <a:t>rdr</a:t>
            </a:r>
            <a:r>
              <a:rPr lang="en-US" altLang="en-US" b="1" dirty="0"/>
              <a:t> =</a:t>
            </a:r>
          </a:p>
          <a:p>
            <a:pPr>
              <a:buFontTx/>
              <a:buNone/>
            </a:pPr>
            <a:r>
              <a:rPr lang="en-US" altLang="en-US" b="1" dirty="0"/>
              <a:t>    new </a:t>
            </a:r>
            <a:r>
              <a:rPr lang="en-US" altLang="en-US" b="1" dirty="0" err="1"/>
              <a:t>BufferedReader</a:t>
            </a:r>
            <a:r>
              <a:rPr lang="en-US" altLang="en-US" b="1" dirty="0"/>
              <a:t>(</a:t>
            </a:r>
          </a:p>
          <a:p>
            <a:pPr>
              <a:buFontTx/>
              <a:buNone/>
            </a:pPr>
            <a:r>
              <a:rPr lang="en-US" altLang="en-US" b="1" dirty="0"/>
              <a:t>      new </a:t>
            </a:r>
            <a:r>
              <a:rPr lang="en-US" altLang="en-US" b="1" dirty="0" err="1"/>
              <a:t>FileReader</a:t>
            </a:r>
            <a:r>
              <a:rPr lang="en-US" altLang="en-US" b="1" dirty="0"/>
              <a:t>(</a:t>
            </a:r>
            <a:r>
              <a:rPr lang="en-US" altLang="en-US" b="1" dirty="0" err="1"/>
              <a:t>args</a:t>
            </a:r>
            <a:r>
              <a:rPr lang="en-US" altLang="en-US" b="1" dirty="0"/>
              <a:t>[0]));</a:t>
            </a:r>
          </a:p>
          <a:p>
            <a:pPr>
              <a:buFontTx/>
              <a:buNone/>
            </a:pPr>
            <a:r>
              <a:rPr lang="en-US" altLang="en-US" dirty="0"/>
              <a:t>  // read a line of input</a:t>
            </a:r>
          </a:p>
          <a:p>
            <a:pPr>
              <a:buFontTx/>
              <a:buNone/>
            </a:pPr>
            <a:r>
              <a:rPr lang="en-US" altLang="en-US" dirty="0"/>
              <a:t>  </a:t>
            </a:r>
            <a:r>
              <a:rPr lang="en-US" altLang="en-US" b="1" dirty="0"/>
              <a:t>String line = </a:t>
            </a:r>
            <a:r>
              <a:rPr lang="en-US" altLang="en-US" b="1" dirty="0" err="1"/>
              <a:t>rdr.readLine</a:t>
            </a:r>
            <a:r>
              <a:rPr lang="en-US" altLang="en-US" b="1" dirty="0"/>
              <a:t>();</a:t>
            </a:r>
          </a:p>
          <a:p>
            <a:pPr>
              <a:buFontTx/>
              <a:buNone/>
            </a:pPr>
            <a:r>
              <a:rPr lang="en-US" altLang="en-US" b="1" dirty="0"/>
              <a:t>  </a:t>
            </a:r>
            <a:r>
              <a:rPr lang="en-US" altLang="en-US" dirty="0"/>
              <a:t>// see if at end of file</a:t>
            </a:r>
          </a:p>
          <a:p>
            <a:pPr>
              <a:buFontTx/>
              <a:buNone/>
            </a:pPr>
            <a:r>
              <a:rPr lang="en-US" altLang="en-US" dirty="0"/>
              <a:t>  </a:t>
            </a:r>
            <a:r>
              <a:rPr lang="en-US" altLang="en-US" b="1" dirty="0"/>
              <a:t>if (line == null) { ... }</a:t>
            </a:r>
            <a:endParaRPr lang="en-US" altLang="en-US" dirty="0"/>
          </a:p>
        </p:txBody>
      </p:sp>
    </p:spTree>
    <p:extLst>
      <p:ext uri="{BB962C8B-B14F-4D97-AF65-F5344CB8AC3E}">
        <p14:creationId xmlns:p14="http://schemas.microsoft.com/office/powerpoint/2010/main" val="51073805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9ABB2839-B663-994B-BE16-CF049FFD87EF}"/>
              </a:ext>
            </a:extLst>
          </p:cNvPr>
          <p:cNvSpPr>
            <a:spLocks noGrp="1"/>
          </p:cNvSpPr>
          <p:nvPr>
            <p:ph type="ftr" sz="quarter" idx="11"/>
          </p:nvPr>
        </p:nvSpPr>
        <p:spPr/>
        <p:txBody>
          <a:bodyPr/>
          <a:lstStyle/>
          <a:p>
            <a:r>
              <a:rPr lang="en-US" altLang="en-US"/>
              <a:t>Appendix A: Introduction to Java</a:t>
            </a:r>
          </a:p>
        </p:txBody>
      </p:sp>
      <p:sp>
        <p:nvSpPr>
          <p:cNvPr id="6" name="Slide Number Placeholder 5">
            <a:extLst>
              <a:ext uri="{FF2B5EF4-FFF2-40B4-BE49-F238E27FC236}">
                <a16:creationId xmlns:a16="http://schemas.microsoft.com/office/drawing/2014/main" xmlns="" id="{FB7B41F4-33AD-9042-B1D3-F3373A3A4944}"/>
              </a:ext>
            </a:extLst>
          </p:cNvPr>
          <p:cNvSpPr>
            <a:spLocks noGrp="1"/>
          </p:cNvSpPr>
          <p:nvPr>
            <p:ph type="sldNum" sz="quarter" idx="12"/>
          </p:nvPr>
        </p:nvSpPr>
        <p:spPr>
          <a:xfrm>
            <a:off x="5679441" y="6406969"/>
            <a:ext cx="434280" cy="365125"/>
          </a:xfrm>
        </p:spPr>
        <p:txBody>
          <a:bodyPr/>
          <a:lstStyle/>
          <a:p>
            <a:fld id="{AE3283E2-69C7-4C4F-8DDE-83ABCB492FE0}" type="slidenum">
              <a:rPr lang="en-US" altLang="en-US"/>
              <a:pPr/>
              <a:t>207</a:t>
            </a:fld>
            <a:endParaRPr lang="en-US" altLang="en-US" dirty="0"/>
          </a:p>
        </p:txBody>
      </p:sp>
      <p:sp>
        <p:nvSpPr>
          <p:cNvPr id="65538" name="Rectangle 2">
            <a:extLst>
              <a:ext uri="{FF2B5EF4-FFF2-40B4-BE49-F238E27FC236}">
                <a16:creationId xmlns:a16="http://schemas.microsoft.com/office/drawing/2014/main" xmlns="" id="{927B3D23-DE16-D849-9982-AE5FA88D3DA0}"/>
              </a:ext>
            </a:extLst>
          </p:cNvPr>
          <p:cNvSpPr>
            <a:spLocks noGrp="1" noChangeArrowheads="1"/>
          </p:cNvSpPr>
          <p:nvPr>
            <p:ph type="title"/>
          </p:nvPr>
        </p:nvSpPr>
        <p:spPr/>
        <p:txBody>
          <a:bodyPr/>
          <a:lstStyle/>
          <a:p>
            <a:r>
              <a:rPr lang="en-US" altLang="en-US"/>
              <a:t>Opening and Using Files: Reading Input (2)</a:t>
            </a:r>
          </a:p>
        </p:txBody>
      </p:sp>
      <p:sp>
        <p:nvSpPr>
          <p:cNvPr id="65539" name="Rectangle 3">
            <a:extLst>
              <a:ext uri="{FF2B5EF4-FFF2-40B4-BE49-F238E27FC236}">
                <a16:creationId xmlns:a16="http://schemas.microsoft.com/office/drawing/2014/main" xmlns="" id="{D9447FCA-174C-2340-93AD-5F9A6270FD36}"/>
              </a:ext>
            </a:extLst>
          </p:cNvPr>
          <p:cNvSpPr>
            <a:spLocks noGrp="1" noChangeArrowheads="1"/>
          </p:cNvSpPr>
          <p:nvPr>
            <p:ph type="body" idx="1"/>
          </p:nvPr>
        </p:nvSpPr>
        <p:spPr/>
        <p:txBody>
          <a:bodyPr/>
          <a:lstStyle/>
          <a:p>
            <a:pPr algn="l">
              <a:buFontTx/>
              <a:buNone/>
            </a:pPr>
            <a:r>
              <a:rPr lang="en-US" altLang="en-US" dirty="0"/>
              <a:t>  // using input with </a:t>
            </a:r>
            <a:r>
              <a:rPr lang="en-US" altLang="en-US" b="1" dirty="0" err="1"/>
              <a:t>StringTokenizer</a:t>
            </a:r>
            <a:endParaRPr lang="en-US" altLang="en-US" b="1" dirty="0"/>
          </a:p>
          <a:p>
            <a:pPr algn="l">
              <a:buFontTx/>
              <a:buNone/>
            </a:pPr>
            <a:r>
              <a:rPr lang="en-US" altLang="en-US" dirty="0"/>
              <a:t>  </a:t>
            </a:r>
            <a:r>
              <a:rPr lang="en-US" altLang="en-US" b="1" dirty="0" err="1"/>
              <a:t>StringTokenizer</a:t>
            </a:r>
            <a:r>
              <a:rPr lang="en-US" altLang="en-US" b="1" dirty="0"/>
              <a:t> </a:t>
            </a:r>
            <a:r>
              <a:rPr lang="en-US" altLang="en-US" b="1" dirty="0" err="1"/>
              <a:t>sTok</a:t>
            </a:r>
            <a:r>
              <a:rPr lang="en-US" altLang="en-US" b="1" dirty="0"/>
              <a:t> =</a:t>
            </a:r>
          </a:p>
          <a:p>
            <a:pPr algn="l">
              <a:buFontTx/>
              <a:buNone/>
            </a:pPr>
            <a:r>
              <a:rPr lang="en-US" altLang="en-US" b="1" dirty="0"/>
              <a:t>    new </a:t>
            </a:r>
            <a:r>
              <a:rPr lang="en-US" altLang="en-US" b="1" dirty="0" err="1"/>
              <a:t>StringTokenizer</a:t>
            </a:r>
            <a:r>
              <a:rPr lang="en-US" altLang="en-US" b="1" dirty="0"/>
              <a:t> (line);</a:t>
            </a:r>
          </a:p>
          <a:p>
            <a:pPr algn="l">
              <a:buFontTx/>
              <a:buNone/>
            </a:pPr>
            <a:r>
              <a:rPr lang="en-US" altLang="en-US" b="1" dirty="0"/>
              <a:t>  while (</a:t>
            </a:r>
            <a:r>
              <a:rPr lang="en-US" altLang="en-US" b="1" dirty="0" err="1"/>
              <a:t>sTok.hasMoreElements</a:t>
            </a:r>
            <a:r>
              <a:rPr lang="en-US" altLang="en-US" b="1" dirty="0"/>
              <a:t>()) {</a:t>
            </a:r>
          </a:p>
          <a:p>
            <a:pPr algn="l">
              <a:buFontTx/>
              <a:buNone/>
            </a:pPr>
            <a:r>
              <a:rPr lang="en-US" altLang="en-US" b="1" dirty="0"/>
              <a:t>    String token = </a:t>
            </a:r>
            <a:r>
              <a:rPr lang="en-US" altLang="en-US" b="1" dirty="0" err="1"/>
              <a:t>sTok.nextToken</a:t>
            </a:r>
            <a:r>
              <a:rPr lang="en-US" altLang="en-US" b="1" dirty="0"/>
              <a:t>();</a:t>
            </a:r>
          </a:p>
          <a:p>
            <a:pPr algn="l">
              <a:buFontTx/>
              <a:buNone/>
            </a:pPr>
            <a:r>
              <a:rPr lang="en-US" altLang="en-US" b="1" dirty="0"/>
              <a:t>    ...;</a:t>
            </a:r>
          </a:p>
          <a:p>
            <a:pPr algn="l">
              <a:buFontTx/>
              <a:buNone/>
            </a:pPr>
            <a:r>
              <a:rPr lang="en-US" altLang="en-US" b="1" dirty="0"/>
              <a:t>  }</a:t>
            </a:r>
            <a:endParaRPr lang="en-US" altLang="en-US" dirty="0"/>
          </a:p>
          <a:p>
            <a:pPr algn="l">
              <a:buFontTx/>
              <a:buNone/>
            </a:pPr>
            <a:r>
              <a:rPr lang="en-US" altLang="en-US" dirty="0"/>
              <a:t>  // when done, always close a stream/reader</a:t>
            </a:r>
          </a:p>
          <a:p>
            <a:pPr algn="l">
              <a:buFontTx/>
              <a:buNone/>
            </a:pPr>
            <a:r>
              <a:rPr lang="en-US" altLang="en-US" dirty="0"/>
              <a:t>  </a:t>
            </a:r>
            <a:r>
              <a:rPr lang="en-US" altLang="en-US" b="1" dirty="0" err="1"/>
              <a:t>rdr.close</a:t>
            </a:r>
            <a:r>
              <a:rPr lang="en-US" altLang="en-US" b="1" dirty="0"/>
              <a:t>();</a:t>
            </a:r>
          </a:p>
          <a:p>
            <a:pPr>
              <a:buFontTx/>
              <a:buNone/>
            </a:pPr>
            <a:endParaRPr lang="en-US" altLang="en-US" dirty="0"/>
          </a:p>
        </p:txBody>
      </p:sp>
    </p:spTree>
    <p:extLst>
      <p:ext uri="{BB962C8B-B14F-4D97-AF65-F5344CB8AC3E}">
        <p14:creationId xmlns:p14="http://schemas.microsoft.com/office/powerpoint/2010/main" val="2689091836"/>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E3C4FE1C-385F-3541-A98A-42E68052BD2C}"/>
              </a:ext>
            </a:extLst>
          </p:cNvPr>
          <p:cNvSpPr>
            <a:spLocks noGrp="1"/>
          </p:cNvSpPr>
          <p:nvPr>
            <p:ph type="ftr" sz="quarter" idx="11"/>
          </p:nvPr>
        </p:nvSpPr>
        <p:spPr/>
        <p:txBody>
          <a:bodyPr/>
          <a:lstStyle/>
          <a:p>
            <a:r>
              <a:rPr lang="en-US" altLang="en-US"/>
              <a:t>Appendix A: Introduction to Java</a:t>
            </a:r>
          </a:p>
        </p:txBody>
      </p:sp>
      <p:sp>
        <p:nvSpPr>
          <p:cNvPr id="6" name="Slide Number Placeholder 5">
            <a:extLst>
              <a:ext uri="{FF2B5EF4-FFF2-40B4-BE49-F238E27FC236}">
                <a16:creationId xmlns:a16="http://schemas.microsoft.com/office/drawing/2014/main" xmlns="" id="{59B1DA79-D0C2-0B46-B933-E8E54414B52F}"/>
              </a:ext>
            </a:extLst>
          </p:cNvPr>
          <p:cNvSpPr>
            <a:spLocks noGrp="1"/>
          </p:cNvSpPr>
          <p:nvPr>
            <p:ph type="sldNum" sz="quarter" idx="12"/>
          </p:nvPr>
        </p:nvSpPr>
        <p:spPr>
          <a:xfrm>
            <a:off x="5679440" y="6406969"/>
            <a:ext cx="423647" cy="365125"/>
          </a:xfrm>
        </p:spPr>
        <p:txBody>
          <a:bodyPr/>
          <a:lstStyle/>
          <a:p>
            <a:fld id="{73CA592E-8EAA-F24D-A042-F7C0C774FAD1}" type="slidenum">
              <a:rPr lang="en-US" altLang="en-US"/>
              <a:pPr/>
              <a:t>208</a:t>
            </a:fld>
            <a:endParaRPr lang="en-US" altLang="en-US" dirty="0"/>
          </a:p>
        </p:txBody>
      </p:sp>
      <p:sp>
        <p:nvSpPr>
          <p:cNvPr id="66562" name="Rectangle 2">
            <a:extLst>
              <a:ext uri="{FF2B5EF4-FFF2-40B4-BE49-F238E27FC236}">
                <a16:creationId xmlns:a16="http://schemas.microsoft.com/office/drawing/2014/main" xmlns="" id="{6A56D33F-EFF1-7A4A-AEB6-072B6C1922E6}"/>
              </a:ext>
            </a:extLst>
          </p:cNvPr>
          <p:cNvSpPr>
            <a:spLocks noGrp="1" noChangeArrowheads="1"/>
          </p:cNvSpPr>
          <p:nvPr>
            <p:ph type="title"/>
          </p:nvPr>
        </p:nvSpPr>
        <p:spPr/>
        <p:txBody>
          <a:bodyPr/>
          <a:lstStyle/>
          <a:p>
            <a:r>
              <a:rPr lang="en-US" altLang="en-US" dirty="0"/>
              <a:t>Alternate Ways to Split a </a:t>
            </a:r>
            <a:r>
              <a:rPr lang="en-US" altLang="en-US" b="1" dirty="0">
                <a:latin typeface="Courier New" panose="02070309020205020404" pitchFamily="49" charset="0"/>
              </a:rPr>
              <a:t>String</a:t>
            </a:r>
            <a:endParaRPr lang="en-US" altLang="en-US" dirty="0"/>
          </a:p>
        </p:txBody>
      </p:sp>
      <p:sp>
        <p:nvSpPr>
          <p:cNvPr id="66563" name="Rectangle 3">
            <a:extLst>
              <a:ext uri="{FF2B5EF4-FFF2-40B4-BE49-F238E27FC236}">
                <a16:creationId xmlns:a16="http://schemas.microsoft.com/office/drawing/2014/main" xmlns="" id="{0C60019B-35F6-A241-91D1-97022846EEA3}"/>
              </a:ext>
            </a:extLst>
          </p:cNvPr>
          <p:cNvSpPr>
            <a:spLocks noGrp="1" noChangeArrowheads="1"/>
          </p:cNvSpPr>
          <p:nvPr>
            <p:ph type="body" idx="1"/>
          </p:nvPr>
        </p:nvSpPr>
        <p:spPr/>
        <p:txBody>
          <a:bodyPr/>
          <a:lstStyle/>
          <a:p>
            <a:r>
              <a:rPr lang="en-US" altLang="en-US" dirty="0"/>
              <a:t>Use the </a:t>
            </a:r>
            <a:r>
              <a:rPr lang="en-US" altLang="en-US" b="1" dirty="0"/>
              <a:t>split </a:t>
            </a:r>
            <a:r>
              <a:rPr lang="en-US" altLang="en-US" dirty="0"/>
              <a:t>method of</a:t>
            </a:r>
            <a:r>
              <a:rPr lang="en-US" altLang="en-US" b="1" dirty="0"/>
              <a:t> String</a:t>
            </a:r>
            <a:r>
              <a:rPr lang="en-US" altLang="en-US" dirty="0"/>
              <a:t>:</a:t>
            </a:r>
          </a:p>
          <a:p>
            <a:pPr lvl="1">
              <a:buFontTx/>
              <a:buNone/>
            </a:pPr>
            <a:r>
              <a:rPr lang="en-US" altLang="en-US" b="1" dirty="0"/>
              <a:t>String[] = </a:t>
            </a:r>
            <a:r>
              <a:rPr lang="en-US" altLang="en-US" b="1" dirty="0" err="1"/>
              <a:t>s.split</a:t>
            </a:r>
            <a:r>
              <a:rPr lang="en-US" altLang="en-US" b="1" dirty="0"/>
              <a:t>(“\\s”);</a:t>
            </a:r>
          </a:p>
          <a:p>
            <a:pPr lvl="1">
              <a:buFontTx/>
              <a:buNone/>
            </a:pPr>
            <a:r>
              <a:rPr lang="en-US" altLang="en-US" dirty="0"/>
              <a:t>// see class </a:t>
            </a:r>
            <a:r>
              <a:rPr lang="en-US" altLang="en-US" b="1" dirty="0"/>
              <a:t>Pattern</a:t>
            </a:r>
            <a:r>
              <a:rPr lang="en-US" altLang="en-US" dirty="0"/>
              <a:t> in </a:t>
            </a:r>
            <a:r>
              <a:rPr lang="en-US" altLang="en-US" dirty="0" err="1"/>
              <a:t>java.util.regex</a:t>
            </a:r>
            <a:endParaRPr lang="en-US" altLang="en-US" dirty="0"/>
          </a:p>
          <a:p>
            <a:r>
              <a:rPr lang="en-US" altLang="en-US" dirty="0"/>
              <a:t>Use a </a:t>
            </a:r>
            <a:r>
              <a:rPr lang="en-US" altLang="en-US" b="1" dirty="0" err="1"/>
              <a:t>StreamTokenizer</a:t>
            </a:r>
            <a:r>
              <a:rPr lang="en-US" altLang="en-US" dirty="0"/>
              <a:t> (in </a:t>
            </a:r>
            <a:r>
              <a:rPr lang="en-US" altLang="en-US" dirty="0" err="1"/>
              <a:t>java.io</a:t>
            </a:r>
            <a:r>
              <a:rPr lang="en-US" altLang="en-US" dirty="0"/>
              <a:t>)</a:t>
            </a:r>
          </a:p>
          <a:p>
            <a:pPr lvl="1">
              <a:buFontTx/>
              <a:buNone/>
            </a:pPr>
            <a:endParaRPr lang="en-US" altLang="en-US" dirty="0"/>
          </a:p>
        </p:txBody>
      </p:sp>
    </p:spTree>
    <p:extLst>
      <p:ext uri="{BB962C8B-B14F-4D97-AF65-F5344CB8AC3E}">
        <p14:creationId xmlns:p14="http://schemas.microsoft.com/office/powerpoint/2010/main" val="72153010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6317FC28-053E-B74D-B358-0DB51628B16F}"/>
              </a:ext>
            </a:extLst>
          </p:cNvPr>
          <p:cNvSpPr>
            <a:spLocks noGrp="1"/>
          </p:cNvSpPr>
          <p:nvPr>
            <p:ph type="ftr" sz="quarter" idx="11"/>
          </p:nvPr>
        </p:nvSpPr>
        <p:spPr/>
        <p:txBody>
          <a:bodyPr/>
          <a:lstStyle/>
          <a:p>
            <a:r>
              <a:rPr lang="en-US" altLang="en-US"/>
              <a:t>Appendix A: Introduction to Java</a:t>
            </a:r>
          </a:p>
        </p:txBody>
      </p:sp>
      <p:sp>
        <p:nvSpPr>
          <p:cNvPr id="6" name="Slide Number Placeholder 5">
            <a:extLst>
              <a:ext uri="{FF2B5EF4-FFF2-40B4-BE49-F238E27FC236}">
                <a16:creationId xmlns:a16="http://schemas.microsoft.com/office/drawing/2014/main" xmlns="" id="{68280B34-D9B3-AE4C-ABCA-2DB92ACDFE3C}"/>
              </a:ext>
            </a:extLst>
          </p:cNvPr>
          <p:cNvSpPr>
            <a:spLocks noGrp="1"/>
          </p:cNvSpPr>
          <p:nvPr>
            <p:ph type="sldNum" sz="quarter" idx="12"/>
          </p:nvPr>
        </p:nvSpPr>
        <p:spPr>
          <a:xfrm>
            <a:off x="5679440" y="6406969"/>
            <a:ext cx="423647" cy="365125"/>
          </a:xfrm>
        </p:spPr>
        <p:txBody>
          <a:bodyPr/>
          <a:lstStyle/>
          <a:p>
            <a:fld id="{7DB140A5-4253-AF42-A0FD-4F17E5E62096}" type="slidenum">
              <a:rPr lang="en-US" altLang="en-US"/>
              <a:pPr/>
              <a:t>209</a:t>
            </a:fld>
            <a:endParaRPr lang="en-US" altLang="en-US" dirty="0"/>
          </a:p>
        </p:txBody>
      </p:sp>
      <p:sp>
        <p:nvSpPr>
          <p:cNvPr id="68610" name="Rectangle 2">
            <a:extLst>
              <a:ext uri="{FF2B5EF4-FFF2-40B4-BE49-F238E27FC236}">
                <a16:creationId xmlns:a16="http://schemas.microsoft.com/office/drawing/2014/main" xmlns="" id="{1B4DD981-E44D-3D47-BC0B-89442CAC06C0}"/>
              </a:ext>
            </a:extLst>
          </p:cNvPr>
          <p:cNvSpPr>
            <a:spLocks noGrp="1" noChangeArrowheads="1"/>
          </p:cNvSpPr>
          <p:nvPr>
            <p:ph type="title"/>
          </p:nvPr>
        </p:nvSpPr>
        <p:spPr/>
        <p:txBody>
          <a:bodyPr/>
          <a:lstStyle/>
          <a:p>
            <a:r>
              <a:rPr lang="en-US" altLang="en-US"/>
              <a:t>Opening and Using Files: Writing Output</a:t>
            </a:r>
          </a:p>
        </p:txBody>
      </p:sp>
      <p:sp>
        <p:nvSpPr>
          <p:cNvPr id="68611" name="Rectangle 3">
            <a:extLst>
              <a:ext uri="{FF2B5EF4-FFF2-40B4-BE49-F238E27FC236}">
                <a16:creationId xmlns:a16="http://schemas.microsoft.com/office/drawing/2014/main" xmlns="" id="{BAC3A67E-41DF-A740-A582-930391A979EF}"/>
              </a:ext>
            </a:extLst>
          </p:cNvPr>
          <p:cNvSpPr>
            <a:spLocks noGrp="1" noChangeArrowheads="1"/>
          </p:cNvSpPr>
          <p:nvPr>
            <p:ph type="body" idx="1"/>
          </p:nvPr>
        </p:nvSpPr>
        <p:spPr/>
        <p:txBody>
          <a:bodyPr/>
          <a:lstStyle/>
          <a:p>
            <a:pPr algn="l">
              <a:buFontTx/>
              <a:buNone/>
            </a:pPr>
            <a:r>
              <a:rPr lang="en-US" altLang="en-US" dirty="0"/>
              <a:t>// open a print stream   (**exceptions!)</a:t>
            </a:r>
          </a:p>
          <a:p>
            <a:pPr algn="l">
              <a:buFontTx/>
              <a:buNone/>
            </a:pPr>
            <a:r>
              <a:rPr lang="en-US" altLang="en-US" b="1" dirty="0" err="1"/>
              <a:t>PrintStream</a:t>
            </a:r>
            <a:r>
              <a:rPr lang="en-US" altLang="en-US" b="1" dirty="0"/>
              <a:t> </a:t>
            </a:r>
            <a:r>
              <a:rPr lang="en-US" altLang="en-US" b="1" dirty="0" err="1"/>
              <a:t>ps</a:t>
            </a:r>
            <a:r>
              <a:rPr lang="en-US" altLang="en-US" b="1" dirty="0"/>
              <a:t> = new </a:t>
            </a:r>
            <a:r>
              <a:rPr lang="en-US" altLang="en-US" b="1" dirty="0" err="1"/>
              <a:t>PrintStream</a:t>
            </a:r>
            <a:r>
              <a:rPr lang="en-US" altLang="en-US" b="1" dirty="0"/>
              <a:t>(</a:t>
            </a:r>
            <a:r>
              <a:rPr lang="en-US" altLang="en-US" b="1" dirty="0" err="1"/>
              <a:t>args</a:t>
            </a:r>
            <a:r>
              <a:rPr lang="en-US" altLang="en-US" b="1" dirty="0"/>
              <a:t>[0]);</a:t>
            </a:r>
          </a:p>
          <a:p>
            <a:pPr algn="l">
              <a:buFontTx/>
              <a:buNone/>
            </a:pPr>
            <a:r>
              <a:rPr lang="en-US" altLang="en-US" dirty="0"/>
              <a:t>// ways to write output</a:t>
            </a:r>
          </a:p>
          <a:p>
            <a:pPr algn="l">
              <a:buFontTx/>
              <a:buNone/>
            </a:pPr>
            <a:r>
              <a:rPr lang="en-US" altLang="en-US" b="1" dirty="0" err="1"/>
              <a:t>ps.print</a:t>
            </a:r>
            <a:r>
              <a:rPr lang="en-US" altLang="en-US" b="1" dirty="0"/>
              <a:t>(“Hello”);  </a:t>
            </a:r>
            <a:r>
              <a:rPr lang="en-US" altLang="en-US" dirty="0"/>
              <a:t>// a string</a:t>
            </a:r>
            <a:endParaRPr lang="en-US" altLang="en-US" b="1" dirty="0"/>
          </a:p>
          <a:p>
            <a:pPr algn="l">
              <a:buFontTx/>
              <a:buNone/>
            </a:pPr>
            <a:r>
              <a:rPr lang="en-US" altLang="en-US" b="1" dirty="0" err="1"/>
              <a:t>ps.print</a:t>
            </a:r>
            <a:r>
              <a:rPr lang="en-US" altLang="en-US" b="1" dirty="0"/>
              <a:t>(i+3);      </a:t>
            </a:r>
            <a:r>
              <a:rPr lang="en-US" altLang="en-US" dirty="0"/>
              <a:t>// an integer</a:t>
            </a:r>
            <a:endParaRPr lang="en-US" altLang="en-US" b="1" dirty="0"/>
          </a:p>
          <a:p>
            <a:pPr algn="l">
              <a:buFontTx/>
              <a:buNone/>
            </a:pPr>
            <a:r>
              <a:rPr lang="en-US" altLang="en-US" b="1" dirty="0" err="1"/>
              <a:t>ps.println</a:t>
            </a:r>
            <a:r>
              <a:rPr lang="en-US" altLang="en-US" b="1" dirty="0"/>
              <a:t>(“ and goodbye.”);  </a:t>
            </a:r>
            <a:r>
              <a:rPr lang="en-US" altLang="en-US" dirty="0"/>
              <a:t>// with NL</a:t>
            </a:r>
          </a:p>
          <a:p>
            <a:pPr algn="l">
              <a:buFontTx/>
              <a:buNone/>
            </a:pPr>
            <a:r>
              <a:rPr lang="en-US" altLang="en-US" b="1" dirty="0" err="1"/>
              <a:t>ps.printf</a:t>
            </a:r>
            <a:r>
              <a:rPr lang="en-US" altLang="en-US" b="1" dirty="0"/>
              <a:t>(“%2d %12d%n”, </a:t>
            </a:r>
            <a:r>
              <a:rPr lang="en-US" altLang="en-US" b="1" dirty="0" err="1"/>
              <a:t>i</a:t>
            </a:r>
            <a:r>
              <a:rPr lang="en-US" altLang="en-US" b="1" dirty="0"/>
              <a:t>, 1&lt;&lt;</a:t>
            </a:r>
            <a:r>
              <a:rPr lang="en-US" altLang="en-US" b="1" dirty="0" err="1"/>
              <a:t>i</a:t>
            </a:r>
            <a:r>
              <a:rPr lang="en-US" altLang="en-US" b="1" dirty="0"/>
              <a:t>);</a:t>
            </a:r>
            <a:r>
              <a:rPr lang="en-US" altLang="en-US" dirty="0"/>
              <a:t> // like C</a:t>
            </a:r>
            <a:endParaRPr lang="en-US" altLang="en-US" b="1" dirty="0"/>
          </a:p>
          <a:p>
            <a:pPr algn="l">
              <a:buFontTx/>
              <a:buNone/>
            </a:pPr>
            <a:r>
              <a:rPr lang="en-US" altLang="en-US" b="1" dirty="0" err="1"/>
              <a:t>ps.format</a:t>
            </a:r>
            <a:r>
              <a:rPr lang="en-US" altLang="en-US" b="1" dirty="0"/>
              <a:t>(“%2d %12d%n”, </a:t>
            </a:r>
            <a:r>
              <a:rPr lang="en-US" altLang="en-US" b="1" dirty="0" err="1"/>
              <a:t>i</a:t>
            </a:r>
            <a:r>
              <a:rPr lang="en-US" altLang="en-US" b="1" dirty="0"/>
              <a:t>, 1&lt;&lt;</a:t>
            </a:r>
            <a:r>
              <a:rPr lang="en-US" altLang="en-US" b="1" dirty="0" err="1"/>
              <a:t>i</a:t>
            </a:r>
            <a:r>
              <a:rPr lang="en-US" altLang="en-US" b="1" dirty="0"/>
              <a:t>); </a:t>
            </a:r>
            <a:r>
              <a:rPr lang="en-US" altLang="en-US" dirty="0"/>
              <a:t>// same</a:t>
            </a:r>
          </a:p>
          <a:p>
            <a:pPr algn="l">
              <a:buFontTx/>
              <a:buNone/>
            </a:pPr>
            <a:r>
              <a:rPr lang="en-US" altLang="en-US" dirty="0"/>
              <a:t>// closing output streams is very important!</a:t>
            </a:r>
          </a:p>
          <a:p>
            <a:pPr algn="l">
              <a:buFontTx/>
              <a:buNone/>
            </a:pPr>
            <a:r>
              <a:rPr lang="en-US" altLang="en-US" b="1" dirty="0" err="1"/>
              <a:t>ps.close</a:t>
            </a:r>
            <a:r>
              <a:rPr lang="en-US" altLang="en-US" b="1" dirty="0"/>
              <a:t>();</a:t>
            </a:r>
          </a:p>
        </p:txBody>
      </p:sp>
    </p:spTree>
    <p:extLst>
      <p:ext uri="{BB962C8B-B14F-4D97-AF65-F5344CB8AC3E}">
        <p14:creationId xmlns:p14="http://schemas.microsoft.com/office/powerpoint/2010/main" val="266241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9F706D-D671-A648-8504-61DE89FABBE3}"/>
              </a:ext>
            </a:extLst>
          </p:cNvPr>
          <p:cNvSpPr>
            <a:spLocks noGrp="1"/>
          </p:cNvSpPr>
          <p:nvPr>
            <p:ph type="title"/>
          </p:nvPr>
        </p:nvSpPr>
        <p:spPr/>
        <p:txBody>
          <a:bodyPr/>
          <a:lstStyle/>
          <a:p>
            <a:r>
              <a:rPr lang="en-US" altLang="en-US" dirty="0"/>
              <a:t>Development Environments</a:t>
            </a:r>
            <a:endParaRPr lang="en-US" dirty="0"/>
          </a:p>
        </p:txBody>
      </p:sp>
      <p:sp>
        <p:nvSpPr>
          <p:cNvPr id="3" name="Content Placeholder 2">
            <a:extLst>
              <a:ext uri="{FF2B5EF4-FFF2-40B4-BE49-F238E27FC236}">
                <a16:creationId xmlns:a16="http://schemas.microsoft.com/office/drawing/2014/main" xmlns="" id="{16F9C557-EEEF-0648-8DF4-ABF68043B138}"/>
              </a:ext>
            </a:extLst>
          </p:cNvPr>
          <p:cNvSpPr>
            <a:spLocks noGrp="1"/>
          </p:cNvSpPr>
          <p:nvPr>
            <p:ph idx="1"/>
          </p:nvPr>
        </p:nvSpPr>
        <p:spPr/>
        <p:txBody>
          <a:bodyPr/>
          <a:lstStyle/>
          <a:p>
            <a:r>
              <a:rPr lang="en-US" altLang="en-US" dirty="0"/>
              <a:t>There are many programs that support the development of Java software, including:</a:t>
            </a:r>
          </a:p>
          <a:p>
            <a:pPr lvl="1">
              <a:spcBef>
                <a:spcPct val="60000"/>
              </a:spcBef>
            </a:pPr>
            <a:r>
              <a:rPr lang="en-US" altLang="en-US" dirty="0"/>
              <a:t>Sun Java Development Kit (JDK)</a:t>
            </a:r>
          </a:p>
          <a:p>
            <a:pPr lvl="1"/>
            <a:r>
              <a:rPr lang="en-US" altLang="en-US" dirty="0"/>
              <a:t>Sun NetBeans</a:t>
            </a:r>
          </a:p>
          <a:p>
            <a:pPr lvl="1"/>
            <a:r>
              <a:rPr lang="en-US" altLang="en-US" dirty="0"/>
              <a:t>IBM Eclipse</a:t>
            </a:r>
          </a:p>
          <a:p>
            <a:pPr lvl="1"/>
            <a:r>
              <a:rPr lang="en-US" altLang="en-US" dirty="0"/>
              <a:t>Borland JBuilder</a:t>
            </a:r>
          </a:p>
          <a:p>
            <a:pPr lvl="1"/>
            <a:r>
              <a:rPr lang="en-US" altLang="en-US" dirty="0" err="1"/>
              <a:t>MetroWerks</a:t>
            </a:r>
            <a:r>
              <a:rPr lang="en-US" altLang="en-US" dirty="0"/>
              <a:t> CodeWarrior</a:t>
            </a:r>
          </a:p>
          <a:p>
            <a:pPr lvl="1"/>
            <a:r>
              <a:rPr lang="en-US" altLang="en-US" dirty="0" err="1"/>
              <a:t>BlueJ</a:t>
            </a:r>
            <a:endParaRPr lang="en-US" altLang="en-US" dirty="0"/>
          </a:p>
          <a:p>
            <a:pPr lvl="1"/>
            <a:r>
              <a:rPr lang="en-US" altLang="en-US" dirty="0" err="1"/>
              <a:t>jGRASP</a:t>
            </a:r>
            <a:endParaRPr lang="en-US" altLang="en-US" dirty="0"/>
          </a:p>
          <a:p>
            <a:pPr>
              <a:spcBef>
                <a:spcPct val="70000"/>
              </a:spcBef>
            </a:pPr>
            <a:r>
              <a:rPr lang="en-US" altLang="en-US" dirty="0"/>
              <a:t>Though the details of these environments differ, the basic compilation and execution process is essentially the same</a:t>
            </a:r>
          </a:p>
          <a:p>
            <a:endParaRPr lang="en-US" dirty="0"/>
          </a:p>
        </p:txBody>
      </p:sp>
      <p:sp>
        <p:nvSpPr>
          <p:cNvPr id="4" name="Slide Number Placeholder 3">
            <a:extLst>
              <a:ext uri="{FF2B5EF4-FFF2-40B4-BE49-F238E27FC236}">
                <a16:creationId xmlns:a16="http://schemas.microsoft.com/office/drawing/2014/main" xmlns="" id="{BB925836-6E8D-BE40-A9FD-91231C77EA1B}"/>
              </a:ext>
            </a:extLst>
          </p:cNvPr>
          <p:cNvSpPr>
            <a:spLocks noGrp="1"/>
          </p:cNvSpPr>
          <p:nvPr>
            <p:ph type="sldNum" sz="quarter" idx="12"/>
          </p:nvPr>
        </p:nvSpPr>
        <p:spPr/>
        <p:txBody>
          <a:bodyPr/>
          <a:lstStyle/>
          <a:p>
            <a:fld id="{B547E0D5-C779-4B48-9D09-DC37D8A4644B}" type="slidenum">
              <a:rPr lang="id-ID" smtClean="0"/>
              <a:pPr/>
              <a:t>21</a:t>
            </a:fld>
            <a:endParaRPr lang="id-ID" dirty="0"/>
          </a:p>
        </p:txBody>
      </p:sp>
    </p:spTree>
    <p:extLst>
      <p:ext uri="{BB962C8B-B14F-4D97-AF65-F5344CB8AC3E}">
        <p14:creationId xmlns:p14="http://schemas.microsoft.com/office/powerpoint/2010/main" val="3161850448"/>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E3FC3-A5CD-D74D-8768-360B54814D02}"/>
              </a:ext>
            </a:extLst>
          </p:cNvPr>
          <p:cNvSpPr>
            <a:spLocks noGrp="1"/>
          </p:cNvSpPr>
          <p:nvPr>
            <p:ph type="title"/>
          </p:nvPr>
        </p:nvSpPr>
        <p:spPr>
          <a:xfrm>
            <a:off x="2370667" y="2187743"/>
            <a:ext cx="5293449" cy="2482515"/>
          </a:xfrm>
        </p:spPr>
        <p:txBody>
          <a:bodyPr vert="horz" lIns="91440" tIns="45720" rIns="91440" bIns="45720" rtlCol="0" anchor="ctr">
            <a:normAutofit/>
          </a:bodyPr>
          <a:lstStyle/>
          <a:p>
            <a:pPr algn="l"/>
            <a:r>
              <a:rPr lang="en-US" sz="6000" kern="1200">
                <a:solidFill>
                  <a:schemeClr val="tx1"/>
                </a:solidFill>
                <a:latin typeface="+mj-lt"/>
                <a:ea typeface="+mj-ea"/>
                <a:cs typeface="+mj-cs"/>
              </a:rPr>
              <a:t>Debugging </a:t>
            </a:r>
          </a:p>
        </p:txBody>
      </p:sp>
      <p:pic>
        <p:nvPicPr>
          <p:cNvPr id="8" name="Graphic 7" descr="Tools">
            <a:extLst>
              <a:ext uri="{FF2B5EF4-FFF2-40B4-BE49-F238E27FC236}">
                <a16:creationId xmlns:a16="http://schemas.microsoft.com/office/drawing/2014/main" xmlns="" id="{617EC7A4-87F0-48FF-9673-470E3E07241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38201" y="2743201"/>
            <a:ext cx="1371600" cy="1371600"/>
          </a:xfrm>
          <a:prstGeom prst="rect">
            <a:avLst/>
          </a:prstGeom>
        </p:spPr>
      </p:pic>
      <p:pic>
        <p:nvPicPr>
          <p:cNvPr id="10" name="Graphic 9">
            <a:extLst>
              <a:ext uri="{FF2B5EF4-FFF2-40B4-BE49-F238E27FC236}">
                <a16:creationId xmlns:a16="http://schemas.microsoft.com/office/drawing/2014/main" xmlns="" id="{A0BDE333-CAED-49A9-AC50-A739F17E260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641431" y="816337"/>
            <a:ext cx="5225327" cy="5225327"/>
          </a:xfrm>
          <a:prstGeom prst="rect">
            <a:avLst/>
          </a:prstGeom>
        </p:spPr>
      </p:pic>
      <p:sp>
        <p:nvSpPr>
          <p:cNvPr id="4" name="Slide Number Placeholder 3">
            <a:extLst>
              <a:ext uri="{FF2B5EF4-FFF2-40B4-BE49-F238E27FC236}">
                <a16:creationId xmlns:a16="http://schemas.microsoft.com/office/drawing/2014/main" xmlns="" id="{C09EFF9A-0140-4C4F-8BDA-01EB06928A8F}"/>
              </a:ext>
            </a:extLst>
          </p:cNvPr>
          <p:cNvSpPr>
            <a:spLocks noGrp="1"/>
          </p:cNvSpPr>
          <p:nvPr>
            <p:ph type="sldNum" sz="quarter" idx="12"/>
          </p:nvPr>
        </p:nvSpPr>
        <p:spPr>
          <a:xfrm>
            <a:off x="9123558" y="6356350"/>
            <a:ext cx="2743200" cy="365125"/>
          </a:xfrm>
        </p:spPr>
        <p:txBody>
          <a:bodyPr vert="horz" lIns="91440" tIns="45720" rIns="91440" bIns="45720" rtlCol="0" anchor="ctr">
            <a:normAutofit/>
          </a:bodyPr>
          <a:lstStyle/>
          <a:p>
            <a:pPr algn="r">
              <a:spcAft>
                <a:spcPts val="600"/>
              </a:spcAft>
            </a:pPr>
            <a:fld id="{B547E0D5-C779-4B48-9D09-DC37D8A4644B}" type="slidenum">
              <a:rPr lang="en-US" smtClean="0">
                <a:solidFill>
                  <a:schemeClr val="tx1">
                    <a:tint val="75000"/>
                  </a:schemeClr>
                </a:solidFill>
              </a:rPr>
              <a:pPr algn="r">
                <a:spcAft>
                  <a:spcPts val="600"/>
                </a:spcAft>
              </a:pPr>
              <a:t>210</a:t>
            </a:fld>
            <a:endParaRPr lang="en-US">
              <a:solidFill>
                <a:schemeClr val="tx1">
                  <a:tint val="75000"/>
                </a:schemeClr>
              </a:solidFill>
            </a:endParaRPr>
          </a:p>
        </p:txBody>
      </p:sp>
      <p:sp>
        <p:nvSpPr>
          <p:cNvPr id="5" name="TextBox 4">
            <a:extLst>
              <a:ext uri="{FF2B5EF4-FFF2-40B4-BE49-F238E27FC236}">
                <a16:creationId xmlns:a16="http://schemas.microsoft.com/office/drawing/2014/main" xmlns="" id="{5479FE96-0725-C344-B5A5-87798208FA7A}"/>
              </a:ext>
            </a:extLst>
          </p:cNvPr>
          <p:cNvSpPr txBox="1"/>
          <p:nvPr/>
        </p:nvSpPr>
        <p:spPr>
          <a:xfrm>
            <a:off x="5695559" y="6459865"/>
            <a:ext cx="401072" cy="261610"/>
          </a:xfrm>
          <a:prstGeom prst="rect">
            <a:avLst/>
          </a:prstGeom>
          <a:noFill/>
        </p:spPr>
        <p:txBody>
          <a:bodyPr wrap="none" rtlCol="0">
            <a:spAutoFit/>
          </a:bodyPr>
          <a:lstStyle/>
          <a:p>
            <a:r>
              <a:rPr lang="en-US" sz="1100" dirty="0">
                <a:solidFill>
                  <a:schemeClr val="bg1"/>
                </a:solidFill>
              </a:rPr>
              <a:t>203</a:t>
            </a:r>
          </a:p>
        </p:txBody>
      </p:sp>
    </p:spTree>
    <p:extLst>
      <p:ext uri="{BB962C8B-B14F-4D97-AF65-F5344CB8AC3E}">
        <p14:creationId xmlns:p14="http://schemas.microsoft.com/office/powerpoint/2010/main" val="216503842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Debugging Java in Eclipse (1)</a:t>
            </a:r>
          </a:p>
        </p:txBody>
      </p:sp>
      <p:sp>
        <p:nvSpPr>
          <p:cNvPr id="3" name="Content Placeholder 2"/>
          <p:cNvSpPr>
            <a:spLocks noGrp="1"/>
          </p:cNvSpPr>
          <p:nvPr>
            <p:ph idx="1"/>
          </p:nvPr>
        </p:nvSpPr>
        <p:spPr/>
        <p:txBody>
          <a:bodyPr/>
          <a:lstStyle/>
          <a:p>
            <a:r>
              <a:rPr lang="en-CA" b="1" i="1" dirty="0"/>
              <a:t>Debugging</a:t>
            </a:r>
            <a:r>
              <a:rPr lang="en-CA" dirty="0"/>
              <a:t> means “run a program interactively while watching the source code and the variables during the execution.” [5]</a:t>
            </a:r>
          </a:p>
          <a:p>
            <a:r>
              <a:rPr lang="en-CA" dirty="0"/>
              <a:t>Set </a:t>
            </a:r>
            <a:r>
              <a:rPr lang="en-CA" b="1" i="1" dirty="0"/>
              <a:t>breakpoints</a:t>
            </a:r>
            <a:r>
              <a:rPr lang="en-CA" dirty="0"/>
              <a:t> to stop the program at the middle of execution</a:t>
            </a:r>
          </a:p>
          <a:p>
            <a:r>
              <a:rPr lang="en-CA" dirty="0"/>
              <a:t>Eclipse has a </a:t>
            </a:r>
            <a:r>
              <a:rPr lang="en-CA" i="1" dirty="0"/>
              <a:t>Debug Mode</a:t>
            </a:r>
            <a:endParaRPr lang="en-CA" dirty="0"/>
          </a:p>
        </p:txBody>
      </p:sp>
      <p:sp>
        <p:nvSpPr>
          <p:cNvPr id="4" name="Slide Number Placeholder 3"/>
          <p:cNvSpPr>
            <a:spLocks noGrp="1"/>
          </p:cNvSpPr>
          <p:nvPr>
            <p:ph type="sldNum" sz="quarter" idx="12"/>
          </p:nvPr>
        </p:nvSpPr>
        <p:spPr>
          <a:xfrm>
            <a:off x="5613991" y="6406969"/>
            <a:ext cx="446450" cy="365125"/>
          </a:xfrm>
        </p:spPr>
        <p:txBody>
          <a:bodyPr/>
          <a:lstStyle/>
          <a:p>
            <a:fld id="{B6F15528-21DE-4FAA-801E-634DDDAF4B2B}" type="slidenum">
              <a:rPr lang="en-US" smtClean="0"/>
              <a:pPr/>
              <a:t>211</a:t>
            </a:fld>
            <a:endParaRPr lang="en-US" dirty="0"/>
          </a:p>
        </p:txBody>
      </p:sp>
    </p:spTree>
    <p:extLst>
      <p:ext uri="{BB962C8B-B14F-4D97-AF65-F5344CB8AC3E}">
        <p14:creationId xmlns:p14="http://schemas.microsoft.com/office/powerpoint/2010/main" val="294272281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Debugging Java in Eclipse(2)</a:t>
            </a:r>
          </a:p>
        </p:txBody>
      </p:sp>
      <p:pic>
        <p:nvPicPr>
          <p:cNvPr id="2050" name="Picture 2" descr="Switch to perspect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348469"/>
            <a:ext cx="6324600" cy="47465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546498" y="6095013"/>
            <a:ext cx="8458200" cy="461665"/>
          </a:xfrm>
          <a:prstGeom prst="rect">
            <a:avLst/>
          </a:prstGeom>
          <a:noFill/>
        </p:spPr>
        <p:txBody>
          <a:bodyPr wrap="square" rtlCol="0">
            <a:spAutoFit/>
          </a:bodyPr>
          <a:lstStyle/>
          <a:p>
            <a:r>
              <a:rPr lang="en-CA" sz="1200" dirty="0"/>
              <a:t>Image courtesy: </a:t>
            </a:r>
            <a:r>
              <a:rPr lang="en-CA" sz="1200" dirty="0">
                <a:hlinkClick r:id="rId3"/>
              </a:rPr>
              <a:t>http://www.vogella.com/tutorials/EclipseDebugging/images/xdebugstart20.gif.pagespeed.ic.SqCELlNeCm.png</a:t>
            </a:r>
            <a:endParaRPr lang="en-CA" sz="1200" dirty="0"/>
          </a:p>
          <a:p>
            <a:endParaRPr lang="en-CA" sz="1200" dirty="0"/>
          </a:p>
        </p:txBody>
      </p:sp>
      <p:sp>
        <p:nvSpPr>
          <p:cNvPr id="6" name="Slide Number Placeholder 5"/>
          <p:cNvSpPr>
            <a:spLocks noGrp="1"/>
          </p:cNvSpPr>
          <p:nvPr>
            <p:ph type="sldNum" sz="quarter" idx="12"/>
          </p:nvPr>
        </p:nvSpPr>
        <p:spPr>
          <a:xfrm>
            <a:off x="5679440" y="6406969"/>
            <a:ext cx="423647" cy="365125"/>
          </a:xfrm>
        </p:spPr>
        <p:txBody>
          <a:bodyPr/>
          <a:lstStyle/>
          <a:p>
            <a:fld id="{B6F15528-21DE-4FAA-801E-634DDDAF4B2B}" type="slidenum">
              <a:rPr lang="en-US" smtClean="0"/>
              <a:pPr/>
              <a:t>212</a:t>
            </a:fld>
            <a:endParaRPr lang="en-US" dirty="0"/>
          </a:p>
        </p:txBody>
      </p:sp>
    </p:spTree>
    <p:extLst>
      <p:ext uri="{BB962C8B-B14F-4D97-AF65-F5344CB8AC3E}">
        <p14:creationId xmlns:p14="http://schemas.microsoft.com/office/powerpoint/2010/main" val="230516914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Debugging Java in Eclipse(3)</a:t>
            </a:r>
          </a:p>
        </p:txBody>
      </p:sp>
      <p:sp>
        <p:nvSpPr>
          <p:cNvPr id="3" name="Content Placeholder 2"/>
          <p:cNvSpPr>
            <a:spLocks noGrp="1"/>
          </p:cNvSpPr>
          <p:nvPr>
            <p:ph idx="1"/>
          </p:nvPr>
        </p:nvSpPr>
        <p:spPr/>
        <p:txBody>
          <a:bodyPr/>
          <a:lstStyle/>
          <a:p>
            <a:endParaRPr lang="en-CA"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6616" y="2243470"/>
            <a:ext cx="7867650" cy="314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1" y="1134874"/>
            <a:ext cx="303847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493335" y="5386720"/>
            <a:ext cx="8458200" cy="461665"/>
          </a:xfrm>
          <a:prstGeom prst="rect">
            <a:avLst/>
          </a:prstGeom>
          <a:noFill/>
        </p:spPr>
        <p:txBody>
          <a:bodyPr wrap="square" rtlCol="0">
            <a:spAutoFit/>
          </a:bodyPr>
          <a:lstStyle/>
          <a:p>
            <a:r>
              <a:rPr lang="en-CA" sz="1200" dirty="0"/>
              <a:t>Table courtesy: </a:t>
            </a:r>
            <a:r>
              <a:rPr lang="en-CA" sz="1200" dirty="0">
                <a:hlinkClick r:id="rId4"/>
              </a:rPr>
              <a:t>http://www.vogella.com/tutorials/EclipseDebugging/article.html</a:t>
            </a:r>
            <a:endParaRPr lang="en-CA" sz="1200" dirty="0"/>
          </a:p>
          <a:p>
            <a:endParaRPr lang="en-CA" sz="1200" dirty="0"/>
          </a:p>
        </p:txBody>
      </p:sp>
      <p:sp>
        <p:nvSpPr>
          <p:cNvPr id="4" name="Slide Number Placeholder 3"/>
          <p:cNvSpPr>
            <a:spLocks noGrp="1"/>
          </p:cNvSpPr>
          <p:nvPr>
            <p:ph type="sldNum" sz="quarter" idx="12"/>
          </p:nvPr>
        </p:nvSpPr>
        <p:spPr>
          <a:xfrm>
            <a:off x="5679441" y="6406969"/>
            <a:ext cx="434280" cy="365125"/>
          </a:xfrm>
        </p:spPr>
        <p:txBody>
          <a:bodyPr/>
          <a:lstStyle/>
          <a:p>
            <a:fld id="{B6F15528-21DE-4FAA-801E-634DDDAF4B2B}" type="slidenum">
              <a:rPr lang="en-US" smtClean="0"/>
              <a:pPr/>
              <a:t>213</a:t>
            </a:fld>
            <a:endParaRPr lang="en-US" dirty="0"/>
          </a:p>
        </p:txBody>
      </p:sp>
    </p:spTree>
    <p:extLst>
      <p:ext uri="{BB962C8B-B14F-4D97-AF65-F5344CB8AC3E}">
        <p14:creationId xmlns:p14="http://schemas.microsoft.com/office/powerpoint/2010/main" val="71318911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538BDC-9168-414C-ADD0-D50B099905AF}"/>
              </a:ext>
            </a:extLst>
          </p:cNvPr>
          <p:cNvSpPr>
            <a:spLocks noGrp="1"/>
          </p:cNvSpPr>
          <p:nvPr>
            <p:ph type="title"/>
          </p:nvPr>
        </p:nvSpPr>
        <p:spPr/>
        <p:txBody>
          <a:bodyPr/>
          <a:lstStyle/>
          <a:p>
            <a:r>
              <a:rPr lang="en-IN" b="1" u="sng" dirty="0"/>
              <a:t>Java latest features</a:t>
            </a:r>
            <a:r>
              <a:rPr lang="en-IN" b="1" dirty="0"/>
              <a:t>(Java 7,8, 9)</a:t>
            </a:r>
            <a:endParaRPr lang="en-IN" dirty="0"/>
          </a:p>
        </p:txBody>
      </p:sp>
      <p:sp>
        <p:nvSpPr>
          <p:cNvPr id="4" name="Slide Number Placeholder 3">
            <a:extLst>
              <a:ext uri="{FF2B5EF4-FFF2-40B4-BE49-F238E27FC236}">
                <a16:creationId xmlns:a16="http://schemas.microsoft.com/office/drawing/2014/main" xmlns="" id="{EED91F36-5959-304C-9AC1-A4F78FF56332}"/>
              </a:ext>
            </a:extLst>
          </p:cNvPr>
          <p:cNvSpPr>
            <a:spLocks noGrp="1"/>
          </p:cNvSpPr>
          <p:nvPr>
            <p:ph type="sldNum" sz="quarter" idx="12"/>
          </p:nvPr>
        </p:nvSpPr>
        <p:spPr>
          <a:xfrm>
            <a:off x="5679440" y="6406969"/>
            <a:ext cx="423647" cy="365125"/>
          </a:xfrm>
        </p:spPr>
        <p:txBody>
          <a:bodyPr/>
          <a:lstStyle/>
          <a:p>
            <a:fld id="{B547E0D5-C779-4B48-9D09-DC37D8A4644B}" type="slidenum">
              <a:rPr lang="id-ID" smtClean="0"/>
              <a:pPr/>
              <a:t>214</a:t>
            </a:fld>
            <a:endParaRPr lang="id-ID" dirty="0"/>
          </a:p>
        </p:txBody>
      </p:sp>
    </p:spTree>
    <p:extLst>
      <p:ext uri="{BB962C8B-B14F-4D97-AF65-F5344CB8AC3E}">
        <p14:creationId xmlns:p14="http://schemas.microsoft.com/office/powerpoint/2010/main" val="189735126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42E6F2-350A-654F-9D34-5329310CDA19}"/>
              </a:ext>
            </a:extLst>
          </p:cNvPr>
          <p:cNvSpPr>
            <a:spLocks noGrp="1"/>
          </p:cNvSpPr>
          <p:nvPr>
            <p:ph type="title"/>
          </p:nvPr>
        </p:nvSpPr>
        <p:spPr/>
        <p:txBody>
          <a:bodyPr>
            <a:normAutofit/>
          </a:bodyPr>
          <a:lstStyle/>
          <a:p>
            <a:r>
              <a:rPr lang="en-IN" b="1" dirty="0"/>
              <a:t>Java Lambda expressions</a:t>
            </a:r>
            <a:endParaRPr lang="en-US" dirty="0"/>
          </a:p>
        </p:txBody>
      </p:sp>
      <p:sp>
        <p:nvSpPr>
          <p:cNvPr id="3" name="Content Placeholder 2">
            <a:extLst>
              <a:ext uri="{FF2B5EF4-FFF2-40B4-BE49-F238E27FC236}">
                <a16:creationId xmlns:a16="http://schemas.microsoft.com/office/drawing/2014/main" xmlns="" id="{1CFA166A-2385-9A47-8A3E-A94513ADE89B}"/>
              </a:ext>
            </a:extLst>
          </p:cNvPr>
          <p:cNvSpPr>
            <a:spLocks noGrp="1"/>
          </p:cNvSpPr>
          <p:nvPr>
            <p:ph idx="1"/>
          </p:nvPr>
        </p:nvSpPr>
        <p:spPr/>
        <p:txBody>
          <a:bodyPr/>
          <a:lstStyle/>
          <a:p>
            <a:r>
              <a:rPr lang="en-IN" dirty="0"/>
              <a:t>Lambda Expressions provides a concise way to represent one method interface using an expression. It helps to iterate, filter and extract data from collection.</a:t>
            </a:r>
          </a:p>
          <a:p>
            <a:r>
              <a:rPr lang="en-IN" dirty="0"/>
              <a:t>The Lambda expression is used to provide the implementation of an interface which has functional interface. It saves a lot of code. In case of lambda expression, we don't need to define the method again for providing the implementation. Here, we just write the implementation code.</a:t>
            </a:r>
          </a:p>
          <a:p>
            <a:pPr marL="0" indent="0">
              <a:buNone/>
            </a:pPr>
            <a:endParaRPr lang="en-US" dirty="0"/>
          </a:p>
        </p:txBody>
      </p:sp>
      <p:sp>
        <p:nvSpPr>
          <p:cNvPr id="4" name="Slide Number Placeholder 3">
            <a:extLst>
              <a:ext uri="{FF2B5EF4-FFF2-40B4-BE49-F238E27FC236}">
                <a16:creationId xmlns:a16="http://schemas.microsoft.com/office/drawing/2014/main" xmlns="" id="{3C28E167-882D-9949-AAFB-A86AB8BF7450}"/>
              </a:ext>
            </a:extLst>
          </p:cNvPr>
          <p:cNvSpPr>
            <a:spLocks noGrp="1"/>
          </p:cNvSpPr>
          <p:nvPr>
            <p:ph type="sldNum" sz="quarter" idx="12"/>
          </p:nvPr>
        </p:nvSpPr>
        <p:spPr>
          <a:xfrm>
            <a:off x="5679441" y="6406969"/>
            <a:ext cx="444912" cy="365125"/>
          </a:xfrm>
        </p:spPr>
        <p:txBody>
          <a:bodyPr/>
          <a:lstStyle/>
          <a:p>
            <a:fld id="{B547E0D5-C779-4B48-9D09-DC37D8A4644B}" type="slidenum">
              <a:rPr lang="id-ID" smtClean="0"/>
              <a:pPr/>
              <a:t>215</a:t>
            </a:fld>
            <a:endParaRPr lang="id-ID" dirty="0"/>
          </a:p>
        </p:txBody>
      </p:sp>
    </p:spTree>
    <p:extLst>
      <p:ext uri="{BB962C8B-B14F-4D97-AF65-F5344CB8AC3E}">
        <p14:creationId xmlns:p14="http://schemas.microsoft.com/office/powerpoint/2010/main" val="1337299553"/>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CCD7D7-A6BB-EE43-B5EE-AC32BD58B748}"/>
              </a:ext>
            </a:extLst>
          </p:cNvPr>
          <p:cNvSpPr>
            <a:spLocks noGrp="1"/>
          </p:cNvSpPr>
          <p:nvPr>
            <p:ph type="title"/>
          </p:nvPr>
        </p:nvSpPr>
        <p:spPr/>
        <p:txBody>
          <a:bodyPr/>
          <a:lstStyle/>
          <a:p>
            <a:r>
              <a:rPr lang="en-IN" b="1" dirty="0"/>
              <a:t>Java Lambda expressions - Example</a:t>
            </a:r>
            <a:endParaRPr lang="en-US" dirty="0"/>
          </a:p>
        </p:txBody>
      </p:sp>
      <p:sp>
        <p:nvSpPr>
          <p:cNvPr id="3" name="Content Placeholder 2">
            <a:extLst>
              <a:ext uri="{FF2B5EF4-FFF2-40B4-BE49-F238E27FC236}">
                <a16:creationId xmlns:a16="http://schemas.microsoft.com/office/drawing/2014/main" xmlns="" id="{08DDAE54-913A-414B-BDC0-21EA50E4FDFF}"/>
              </a:ext>
            </a:extLst>
          </p:cNvPr>
          <p:cNvSpPr>
            <a:spLocks noGrp="1"/>
          </p:cNvSpPr>
          <p:nvPr>
            <p:ph idx="1"/>
          </p:nvPr>
        </p:nvSpPr>
        <p:spPr/>
        <p:txBody>
          <a:bodyPr>
            <a:normAutofit fontScale="47500" lnSpcReduction="20000"/>
          </a:bodyPr>
          <a:lstStyle/>
          <a:p>
            <a:pPr marL="0" indent="0">
              <a:buNone/>
            </a:pPr>
            <a:r>
              <a:rPr lang="en-IN" u="sng" dirty="0"/>
              <a:t>Functional Interface</a:t>
            </a:r>
            <a:endParaRPr lang="en-IN" dirty="0"/>
          </a:p>
          <a:p>
            <a:pPr marL="0" indent="0">
              <a:buNone/>
            </a:pPr>
            <a:r>
              <a:rPr lang="en-IN" dirty="0"/>
              <a:t>                             Lambda expression provides implementation of functional interface. An interface which has only one abstract method is called functional interface. Java provides an </a:t>
            </a:r>
            <a:r>
              <a:rPr lang="en-IN" dirty="0" err="1"/>
              <a:t>anotation</a:t>
            </a:r>
            <a:r>
              <a:rPr lang="en-IN" dirty="0"/>
              <a:t> @</a:t>
            </a:r>
            <a:r>
              <a:rPr lang="en-IN" dirty="0" err="1"/>
              <a:t>FunctionalInterface</a:t>
            </a:r>
            <a:r>
              <a:rPr lang="en-IN" dirty="0"/>
              <a:t>, which is used to declare an interface as functional interface.</a:t>
            </a:r>
          </a:p>
          <a:p>
            <a:pPr marL="0" indent="0">
              <a:buNone/>
            </a:pPr>
            <a:r>
              <a:rPr lang="en-IN" u="sng" dirty="0"/>
              <a:t>Java Lambda Expression Syntax</a:t>
            </a:r>
            <a:endParaRPr lang="en-IN" dirty="0"/>
          </a:p>
          <a:p>
            <a:pPr marL="0" indent="0">
              <a:buNone/>
            </a:pPr>
            <a:r>
              <a:rPr lang="en-IN" dirty="0"/>
              <a:t>         (argument-list) -&gt; {body} </a:t>
            </a:r>
          </a:p>
          <a:p>
            <a:pPr marL="0" indent="0">
              <a:buNone/>
            </a:pPr>
            <a:r>
              <a:rPr lang="en-IN" u="sng" dirty="0"/>
              <a:t>Example</a:t>
            </a:r>
            <a:r>
              <a:rPr lang="en-IN" dirty="0"/>
              <a:t>:</a:t>
            </a:r>
          </a:p>
          <a:p>
            <a:pPr marL="0" indent="0">
              <a:buNone/>
            </a:pPr>
            <a:r>
              <a:rPr lang="en-IN" dirty="0"/>
              <a:t>@</a:t>
            </a:r>
            <a:r>
              <a:rPr lang="en-IN" dirty="0" err="1"/>
              <a:t>FunctionalInterface</a:t>
            </a:r>
            <a:r>
              <a:rPr lang="en-IN" dirty="0"/>
              <a:t>  //It is optional  </a:t>
            </a:r>
          </a:p>
          <a:p>
            <a:pPr marL="0" indent="0">
              <a:buNone/>
            </a:pPr>
            <a:r>
              <a:rPr lang="en-IN" dirty="0"/>
              <a:t>interface Drawable{  </a:t>
            </a:r>
          </a:p>
          <a:p>
            <a:pPr marL="0" indent="0">
              <a:buNone/>
            </a:pPr>
            <a:r>
              <a:rPr lang="en-IN" dirty="0"/>
              <a:t>    public void draw();  </a:t>
            </a:r>
          </a:p>
          <a:p>
            <a:pPr marL="0" indent="0">
              <a:buNone/>
            </a:pPr>
            <a:r>
              <a:rPr lang="en-IN" dirty="0"/>
              <a:t>}</a:t>
            </a:r>
          </a:p>
          <a:p>
            <a:pPr marL="0" indent="0">
              <a:buNone/>
            </a:pPr>
            <a:r>
              <a:rPr lang="en-IN" dirty="0"/>
              <a:t>public class LambdaExpressionExample2 {  </a:t>
            </a:r>
          </a:p>
          <a:p>
            <a:pPr marL="0" indent="0">
              <a:buNone/>
            </a:pPr>
            <a:r>
              <a:rPr lang="en-IN" dirty="0"/>
              <a:t>    public static void main(String[] </a:t>
            </a:r>
            <a:r>
              <a:rPr lang="en-IN" dirty="0" err="1"/>
              <a:t>args</a:t>
            </a:r>
            <a:r>
              <a:rPr lang="en-IN" dirty="0"/>
              <a:t>) {  </a:t>
            </a:r>
          </a:p>
          <a:p>
            <a:pPr marL="0" indent="0">
              <a:buNone/>
            </a:pPr>
            <a:r>
              <a:rPr lang="en-IN" dirty="0"/>
              <a:t>        </a:t>
            </a:r>
            <a:r>
              <a:rPr lang="en-IN" dirty="0" err="1"/>
              <a:t>int</a:t>
            </a:r>
            <a:r>
              <a:rPr lang="en-IN" dirty="0"/>
              <a:t> width=10;  </a:t>
            </a:r>
          </a:p>
          <a:p>
            <a:pPr marL="0" indent="0">
              <a:buNone/>
            </a:pPr>
            <a:r>
              <a:rPr lang="en-IN" dirty="0"/>
              <a:t>        //with lambda  </a:t>
            </a:r>
          </a:p>
          <a:p>
            <a:pPr marL="0" indent="0">
              <a:buNone/>
            </a:pPr>
            <a:r>
              <a:rPr lang="en-IN" dirty="0"/>
              <a:t>        Drawable d2=()-&gt;{  </a:t>
            </a:r>
          </a:p>
          <a:p>
            <a:pPr marL="0" indent="0">
              <a:buNone/>
            </a:pPr>
            <a:r>
              <a:rPr lang="en-IN" dirty="0"/>
              <a:t>            </a:t>
            </a:r>
            <a:r>
              <a:rPr lang="en-IN" dirty="0" err="1"/>
              <a:t>System.out.println</a:t>
            </a:r>
            <a:r>
              <a:rPr lang="en-IN" dirty="0"/>
              <a:t>("Drawing "+width);  </a:t>
            </a:r>
          </a:p>
          <a:p>
            <a:pPr marL="0" indent="0">
              <a:buNone/>
            </a:pPr>
            <a:r>
              <a:rPr lang="en-IN" dirty="0"/>
              <a:t>        };  </a:t>
            </a:r>
          </a:p>
          <a:p>
            <a:pPr marL="0" indent="0">
              <a:buNone/>
            </a:pPr>
            <a:r>
              <a:rPr lang="en-IN" dirty="0"/>
              <a:t>        d2.draw();  </a:t>
            </a:r>
          </a:p>
          <a:p>
            <a:pPr marL="0" indent="0">
              <a:buNone/>
            </a:pPr>
            <a:r>
              <a:rPr lang="en-IN" dirty="0"/>
              <a:t>    }  </a:t>
            </a:r>
          </a:p>
          <a:p>
            <a:pPr marL="0" indent="0">
              <a:buNone/>
            </a:pPr>
            <a:r>
              <a:rPr lang="en-IN" dirty="0"/>
              <a:t>} </a:t>
            </a:r>
          </a:p>
          <a:p>
            <a:pPr marL="0" indent="0">
              <a:buNone/>
            </a:pPr>
            <a:endParaRPr lang="en-US" dirty="0"/>
          </a:p>
        </p:txBody>
      </p:sp>
      <p:sp>
        <p:nvSpPr>
          <p:cNvPr id="4" name="Slide Number Placeholder 3">
            <a:extLst>
              <a:ext uri="{FF2B5EF4-FFF2-40B4-BE49-F238E27FC236}">
                <a16:creationId xmlns:a16="http://schemas.microsoft.com/office/drawing/2014/main" xmlns="" id="{A1267119-EB4C-9741-A538-1A2D33ABF6B7}"/>
              </a:ext>
            </a:extLst>
          </p:cNvPr>
          <p:cNvSpPr>
            <a:spLocks noGrp="1"/>
          </p:cNvSpPr>
          <p:nvPr>
            <p:ph type="sldNum" sz="quarter" idx="12"/>
          </p:nvPr>
        </p:nvSpPr>
        <p:spPr>
          <a:xfrm>
            <a:off x="5679440" y="6406969"/>
            <a:ext cx="487443" cy="365125"/>
          </a:xfrm>
        </p:spPr>
        <p:txBody>
          <a:bodyPr/>
          <a:lstStyle/>
          <a:p>
            <a:fld id="{B547E0D5-C779-4B48-9D09-DC37D8A4644B}" type="slidenum">
              <a:rPr lang="id-ID" smtClean="0"/>
              <a:pPr/>
              <a:t>216</a:t>
            </a:fld>
            <a:endParaRPr lang="id-ID" dirty="0"/>
          </a:p>
        </p:txBody>
      </p:sp>
    </p:spTree>
    <p:extLst>
      <p:ext uri="{BB962C8B-B14F-4D97-AF65-F5344CB8AC3E}">
        <p14:creationId xmlns:p14="http://schemas.microsoft.com/office/powerpoint/2010/main" val="163605393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114C13-1FF2-014A-AEB2-05506931C295}"/>
              </a:ext>
            </a:extLst>
          </p:cNvPr>
          <p:cNvSpPr>
            <a:spLocks noGrp="1"/>
          </p:cNvSpPr>
          <p:nvPr>
            <p:ph type="title"/>
          </p:nvPr>
        </p:nvSpPr>
        <p:spPr/>
        <p:txBody>
          <a:bodyPr>
            <a:normAutofit/>
          </a:bodyPr>
          <a:lstStyle/>
          <a:p>
            <a:r>
              <a:rPr lang="en-IN" b="1" dirty="0"/>
              <a:t>Functional Interfaces</a:t>
            </a:r>
            <a:endParaRPr lang="en-US" dirty="0"/>
          </a:p>
        </p:txBody>
      </p:sp>
      <p:sp>
        <p:nvSpPr>
          <p:cNvPr id="3" name="Content Placeholder 2">
            <a:extLst>
              <a:ext uri="{FF2B5EF4-FFF2-40B4-BE49-F238E27FC236}">
                <a16:creationId xmlns:a16="http://schemas.microsoft.com/office/drawing/2014/main" xmlns="" id="{1B48DB1C-EBC9-7B4E-A129-FD26BE8A2C55}"/>
              </a:ext>
            </a:extLst>
          </p:cNvPr>
          <p:cNvSpPr>
            <a:spLocks noGrp="1"/>
          </p:cNvSpPr>
          <p:nvPr>
            <p:ph idx="1"/>
          </p:nvPr>
        </p:nvSpPr>
        <p:spPr/>
        <p:txBody>
          <a:bodyPr>
            <a:normAutofit fontScale="85000" lnSpcReduction="20000"/>
          </a:bodyPr>
          <a:lstStyle/>
          <a:p>
            <a:pPr marL="0" indent="0">
              <a:buNone/>
            </a:pPr>
            <a:r>
              <a:rPr lang="en-IN" dirty="0"/>
              <a:t>An Interface that contains exactly one abstract method is known as functional interface. It can have any number of default, static methods but can contain only one abstract method. It can also declare methods of object class.</a:t>
            </a:r>
          </a:p>
          <a:p>
            <a:pPr marL="0" indent="0">
              <a:buNone/>
            </a:pPr>
            <a:r>
              <a:rPr lang="en-IN" dirty="0"/>
              <a:t>A functional interface can extends another interface only when it does not have any abstract method.</a:t>
            </a:r>
          </a:p>
          <a:p>
            <a:pPr marL="0" indent="0">
              <a:buNone/>
            </a:pPr>
            <a:r>
              <a:rPr lang="en-IN" u="sng" dirty="0"/>
              <a:t>Example</a:t>
            </a:r>
            <a:r>
              <a:rPr lang="en-IN" dirty="0"/>
              <a:t>:</a:t>
            </a:r>
          </a:p>
          <a:p>
            <a:pPr marL="0" indent="0">
              <a:buNone/>
            </a:pPr>
            <a:r>
              <a:rPr lang="en-IN" dirty="0"/>
              <a:t>interface </a:t>
            </a:r>
            <a:r>
              <a:rPr lang="en-IN" dirty="0" err="1"/>
              <a:t>sayable</a:t>
            </a:r>
            <a:r>
              <a:rPr lang="en-IN" dirty="0"/>
              <a:t>{  </a:t>
            </a:r>
          </a:p>
          <a:p>
            <a:pPr marL="0" indent="0">
              <a:buNone/>
            </a:pPr>
            <a:r>
              <a:rPr lang="en-IN" dirty="0"/>
              <a:t>    void say(String </a:t>
            </a:r>
            <a:r>
              <a:rPr lang="en-IN" dirty="0" err="1"/>
              <a:t>msg</a:t>
            </a:r>
            <a:r>
              <a:rPr lang="en-IN" dirty="0"/>
              <a:t>);   // abstract method  </a:t>
            </a:r>
          </a:p>
          <a:p>
            <a:pPr marL="0" indent="0">
              <a:buNone/>
            </a:pPr>
            <a:r>
              <a:rPr lang="en-IN" dirty="0"/>
              <a:t>}  </a:t>
            </a:r>
          </a:p>
          <a:p>
            <a:pPr marL="0" indent="0">
              <a:buNone/>
            </a:pPr>
            <a:r>
              <a:rPr lang="en-IN" dirty="0"/>
              <a:t>@</a:t>
            </a:r>
            <a:r>
              <a:rPr lang="en-IN" dirty="0" err="1"/>
              <a:t>FunctionalInterface</a:t>
            </a:r>
            <a:r>
              <a:rPr lang="en-IN" dirty="0"/>
              <a:t>  </a:t>
            </a:r>
          </a:p>
          <a:p>
            <a:pPr marL="0" indent="0">
              <a:buNone/>
            </a:pPr>
            <a:r>
              <a:rPr lang="en-IN" dirty="0"/>
              <a:t>interface Doable extends </a:t>
            </a:r>
            <a:r>
              <a:rPr lang="en-IN" dirty="0" err="1"/>
              <a:t>sayable</a:t>
            </a:r>
            <a:r>
              <a:rPr lang="en-IN" dirty="0"/>
              <a:t>{  </a:t>
            </a:r>
          </a:p>
          <a:p>
            <a:pPr marL="0" indent="0">
              <a:buNone/>
            </a:pPr>
            <a:r>
              <a:rPr lang="en-IN" dirty="0"/>
              <a:t>    // Invalid '@</a:t>
            </a:r>
            <a:r>
              <a:rPr lang="en-IN" dirty="0" err="1"/>
              <a:t>FunctionalInterface</a:t>
            </a:r>
            <a:r>
              <a:rPr lang="en-IN" dirty="0"/>
              <a:t>' annotation; Doable is not a functional interface  </a:t>
            </a:r>
          </a:p>
          <a:p>
            <a:pPr marL="0" indent="0">
              <a:buNone/>
            </a:pPr>
            <a:r>
              <a:rPr lang="en-IN" dirty="0"/>
              <a:t>    void </a:t>
            </a:r>
            <a:r>
              <a:rPr lang="en-IN" dirty="0" err="1"/>
              <a:t>doIt</a:t>
            </a:r>
            <a:r>
              <a:rPr lang="en-IN" dirty="0"/>
              <a:t>();  </a:t>
            </a:r>
          </a:p>
          <a:p>
            <a:pPr marL="0" indent="0">
              <a:buNone/>
            </a:pPr>
            <a:r>
              <a:rPr lang="en-IN" dirty="0"/>
              <a:t>}  </a:t>
            </a:r>
          </a:p>
          <a:p>
            <a:pPr marL="0" indent="0">
              <a:buNone/>
            </a:pPr>
            <a:endParaRPr lang="en-US" dirty="0"/>
          </a:p>
        </p:txBody>
      </p:sp>
      <p:sp>
        <p:nvSpPr>
          <p:cNvPr id="4" name="Slide Number Placeholder 3">
            <a:extLst>
              <a:ext uri="{FF2B5EF4-FFF2-40B4-BE49-F238E27FC236}">
                <a16:creationId xmlns:a16="http://schemas.microsoft.com/office/drawing/2014/main" xmlns="" id="{689AA1F5-5349-CC4B-A69A-48EA670F3D6A}"/>
              </a:ext>
            </a:extLst>
          </p:cNvPr>
          <p:cNvSpPr>
            <a:spLocks noGrp="1"/>
          </p:cNvSpPr>
          <p:nvPr>
            <p:ph type="sldNum" sz="quarter" idx="12"/>
          </p:nvPr>
        </p:nvSpPr>
        <p:spPr>
          <a:xfrm>
            <a:off x="5679441" y="6406969"/>
            <a:ext cx="444912" cy="365125"/>
          </a:xfrm>
        </p:spPr>
        <p:txBody>
          <a:bodyPr/>
          <a:lstStyle/>
          <a:p>
            <a:fld id="{B547E0D5-C779-4B48-9D09-DC37D8A4644B}" type="slidenum">
              <a:rPr lang="id-ID" smtClean="0"/>
              <a:pPr/>
              <a:t>217</a:t>
            </a:fld>
            <a:endParaRPr lang="id-ID" dirty="0"/>
          </a:p>
        </p:txBody>
      </p:sp>
    </p:spTree>
    <p:extLst>
      <p:ext uri="{BB962C8B-B14F-4D97-AF65-F5344CB8AC3E}">
        <p14:creationId xmlns:p14="http://schemas.microsoft.com/office/powerpoint/2010/main" val="2745737265"/>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F70D6F-3C64-9C47-BD6E-19E67C7DBB21}"/>
              </a:ext>
            </a:extLst>
          </p:cNvPr>
          <p:cNvSpPr>
            <a:spLocks noGrp="1"/>
          </p:cNvSpPr>
          <p:nvPr>
            <p:ph type="title"/>
          </p:nvPr>
        </p:nvSpPr>
        <p:spPr/>
        <p:txBody>
          <a:bodyPr>
            <a:normAutofit/>
          </a:bodyPr>
          <a:lstStyle/>
          <a:p>
            <a:r>
              <a:rPr lang="en-IN" b="1" dirty="0"/>
              <a:t>Stream API</a:t>
            </a:r>
            <a:endParaRPr lang="en-US" dirty="0"/>
          </a:p>
        </p:txBody>
      </p:sp>
      <p:sp>
        <p:nvSpPr>
          <p:cNvPr id="3" name="Content Placeholder 2">
            <a:extLst>
              <a:ext uri="{FF2B5EF4-FFF2-40B4-BE49-F238E27FC236}">
                <a16:creationId xmlns:a16="http://schemas.microsoft.com/office/drawing/2014/main" xmlns="" id="{AD4A8295-1E64-0B49-80A7-23D17D1819C3}"/>
              </a:ext>
            </a:extLst>
          </p:cNvPr>
          <p:cNvSpPr>
            <a:spLocks noGrp="1"/>
          </p:cNvSpPr>
          <p:nvPr>
            <p:ph idx="1"/>
          </p:nvPr>
        </p:nvSpPr>
        <p:spPr/>
        <p:txBody>
          <a:bodyPr>
            <a:normAutofit fontScale="55000" lnSpcReduction="20000"/>
          </a:bodyPr>
          <a:lstStyle/>
          <a:p>
            <a:pPr marL="0" indent="0">
              <a:buNone/>
            </a:pPr>
            <a:r>
              <a:rPr lang="en-IN" dirty="0"/>
              <a:t>We can use stream to filter, collect, print, and convert from one data structure to other etc.  Stream does not store elements. It simply conveys elements from a source such as a data structure, an array, or an I/O channel, through a pipeline of computational operations.</a:t>
            </a:r>
          </a:p>
          <a:p>
            <a:pPr marL="0" indent="0">
              <a:buNone/>
            </a:pPr>
            <a:r>
              <a:rPr lang="en-IN" dirty="0"/>
              <a:t>Operations performed on a stream does not modify it's source. For example, filtering a Stream obtained from a collection produces a new Stream without the filtered elements, rather than removing elements from the source collection. We can use stream by importing </a:t>
            </a:r>
            <a:r>
              <a:rPr lang="en-IN" dirty="0" err="1"/>
              <a:t>java.util.stream</a:t>
            </a:r>
            <a:r>
              <a:rPr lang="en-IN" dirty="0"/>
              <a:t> package</a:t>
            </a:r>
          </a:p>
          <a:p>
            <a:pPr marL="0" indent="0">
              <a:buNone/>
            </a:pPr>
            <a:r>
              <a:rPr lang="en-IN" dirty="0"/>
              <a:t>In the following examples, we have apply various operations with the help of stream.</a:t>
            </a:r>
          </a:p>
          <a:p>
            <a:pPr marL="0" indent="0">
              <a:buNone/>
            </a:pPr>
            <a:endParaRPr lang="en-IN" dirty="0"/>
          </a:p>
          <a:p>
            <a:pPr marL="0" indent="0">
              <a:buNone/>
            </a:pPr>
            <a:r>
              <a:rPr lang="en-IN" dirty="0"/>
              <a:t>import </a:t>
            </a:r>
            <a:r>
              <a:rPr lang="en-IN" dirty="0" err="1"/>
              <a:t>java.util</a:t>
            </a:r>
            <a:r>
              <a:rPr lang="en-IN" dirty="0"/>
              <a:t>.*;  </a:t>
            </a:r>
          </a:p>
          <a:p>
            <a:pPr marL="0" indent="0">
              <a:buNone/>
            </a:pPr>
            <a:r>
              <a:rPr lang="en-IN" dirty="0"/>
              <a:t>import </a:t>
            </a:r>
            <a:r>
              <a:rPr lang="en-IN" dirty="0" err="1"/>
              <a:t>java.util.stream.Collectors</a:t>
            </a:r>
            <a:r>
              <a:rPr lang="en-IN" dirty="0"/>
              <a:t>;  </a:t>
            </a:r>
          </a:p>
          <a:p>
            <a:pPr marL="0" indent="0">
              <a:buNone/>
            </a:pPr>
            <a:r>
              <a:rPr lang="en-IN" dirty="0"/>
              <a:t>class Product{  </a:t>
            </a:r>
          </a:p>
          <a:p>
            <a:pPr marL="0" indent="0">
              <a:buNone/>
            </a:pPr>
            <a:r>
              <a:rPr lang="en-IN" dirty="0"/>
              <a:t>    </a:t>
            </a:r>
            <a:r>
              <a:rPr lang="en-IN" dirty="0" err="1"/>
              <a:t>int</a:t>
            </a:r>
            <a:r>
              <a:rPr lang="en-IN" dirty="0"/>
              <a:t> id;  </a:t>
            </a:r>
          </a:p>
          <a:p>
            <a:pPr marL="0" indent="0">
              <a:buNone/>
            </a:pPr>
            <a:r>
              <a:rPr lang="en-IN" dirty="0"/>
              <a:t>   String name;  </a:t>
            </a:r>
          </a:p>
          <a:p>
            <a:pPr marL="0" indent="0">
              <a:buNone/>
            </a:pPr>
            <a:r>
              <a:rPr lang="en-IN" dirty="0"/>
              <a:t>    float price;  </a:t>
            </a:r>
          </a:p>
          <a:p>
            <a:pPr marL="0" indent="0">
              <a:buNone/>
            </a:pPr>
            <a:r>
              <a:rPr lang="en-IN" dirty="0"/>
              <a:t>    public Product(</a:t>
            </a:r>
            <a:r>
              <a:rPr lang="en-IN" dirty="0" err="1"/>
              <a:t>int</a:t>
            </a:r>
            <a:r>
              <a:rPr lang="en-IN" dirty="0"/>
              <a:t> id, String name, float price) {  </a:t>
            </a:r>
          </a:p>
          <a:p>
            <a:pPr marL="0" indent="0">
              <a:buNone/>
            </a:pPr>
            <a:r>
              <a:rPr lang="en-IN" dirty="0"/>
              <a:t>        </a:t>
            </a:r>
            <a:r>
              <a:rPr lang="en-IN" dirty="0" err="1"/>
              <a:t>this.id</a:t>
            </a:r>
            <a:r>
              <a:rPr lang="en-IN" dirty="0"/>
              <a:t> = id;  </a:t>
            </a:r>
          </a:p>
          <a:p>
            <a:pPr marL="0" indent="0">
              <a:buNone/>
            </a:pPr>
            <a:r>
              <a:rPr lang="en-IN" dirty="0"/>
              <a:t>        </a:t>
            </a:r>
            <a:r>
              <a:rPr lang="en-IN" dirty="0" err="1"/>
              <a:t>this.name</a:t>
            </a:r>
            <a:r>
              <a:rPr lang="en-IN" dirty="0"/>
              <a:t> = name;  </a:t>
            </a:r>
          </a:p>
          <a:p>
            <a:pPr marL="0" indent="0">
              <a:buNone/>
            </a:pPr>
            <a:r>
              <a:rPr lang="en-IN" dirty="0"/>
              <a:t>        </a:t>
            </a:r>
            <a:r>
              <a:rPr lang="en-IN" dirty="0" err="1"/>
              <a:t>this.price</a:t>
            </a:r>
            <a:r>
              <a:rPr lang="en-IN" dirty="0"/>
              <a:t> = price;  </a:t>
            </a:r>
          </a:p>
          <a:p>
            <a:pPr marL="0" indent="0">
              <a:buNone/>
            </a:pPr>
            <a:r>
              <a:rPr lang="en-IN" dirty="0"/>
              <a:t>    }  </a:t>
            </a:r>
          </a:p>
          <a:p>
            <a:pPr marL="0" indent="0">
              <a:buNone/>
            </a:pPr>
            <a:r>
              <a:rPr lang="en-IN" dirty="0"/>
              <a:t>}  </a:t>
            </a:r>
          </a:p>
          <a:p>
            <a:pPr marL="0" indent="0">
              <a:buNone/>
            </a:pPr>
            <a:endParaRPr lang="en-US" dirty="0"/>
          </a:p>
        </p:txBody>
      </p:sp>
      <p:sp>
        <p:nvSpPr>
          <p:cNvPr id="4" name="Slide Number Placeholder 3">
            <a:extLst>
              <a:ext uri="{FF2B5EF4-FFF2-40B4-BE49-F238E27FC236}">
                <a16:creationId xmlns:a16="http://schemas.microsoft.com/office/drawing/2014/main" xmlns="" id="{3740502C-9122-4345-BA85-C2E6E56CD290}"/>
              </a:ext>
            </a:extLst>
          </p:cNvPr>
          <p:cNvSpPr>
            <a:spLocks noGrp="1"/>
          </p:cNvSpPr>
          <p:nvPr>
            <p:ph type="sldNum" sz="quarter" idx="12"/>
          </p:nvPr>
        </p:nvSpPr>
        <p:spPr>
          <a:xfrm>
            <a:off x="5679441" y="6406969"/>
            <a:ext cx="444912" cy="365125"/>
          </a:xfrm>
        </p:spPr>
        <p:txBody>
          <a:bodyPr/>
          <a:lstStyle/>
          <a:p>
            <a:fld id="{B547E0D5-C779-4B48-9D09-DC37D8A4644B}" type="slidenum">
              <a:rPr lang="id-ID" smtClean="0"/>
              <a:pPr/>
              <a:t>218</a:t>
            </a:fld>
            <a:endParaRPr lang="id-ID" dirty="0"/>
          </a:p>
        </p:txBody>
      </p:sp>
    </p:spTree>
    <p:extLst>
      <p:ext uri="{BB962C8B-B14F-4D97-AF65-F5344CB8AC3E}">
        <p14:creationId xmlns:p14="http://schemas.microsoft.com/office/powerpoint/2010/main" val="3181308024"/>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05C8FB-DDB4-1647-A580-14C313D53A7C}"/>
              </a:ext>
            </a:extLst>
          </p:cNvPr>
          <p:cNvSpPr>
            <a:spLocks noGrp="1"/>
          </p:cNvSpPr>
          <p:nvPr>
            <p:ph type="title"/>
          </p:nvPr>
        </p:nvSpPr>
        <p:spPr/>
        <p:txBody>
          <a:bodyPr/>
          <a:lstStyle/>
          <a:p>
            <a:r>
              <a:rPr lang="en-US" dirty="0"/>
              <a:t>Streams API – cont..</a:t>
            </a:r>
          </a:p>
        </p:txBody>
      </p:sp>
      <p:sp>
        <p:nvSpPr>
          <p:cNvPr id="3" name="Content Placeholder 2">
            <a:extLst>
              <a:ext uri="{FF2B5EF4-FFF2-40B4-BE49-F238E27FC236}">
                <a16:creationId xmlns:a16="http://schemas.microsoft.com/office/drawing/2014/main" xmlns="" id="{560749BD-F977-484F-B77B-FD4E0AE4DE35}"/>
              </a:ext>
            </a:extLst>
          </p:cNvPr>
          <p:cNvSpPr>
            <a:spLocks noGrp="1"/>
          </p:cNvSpPr>
          <p:nvPr>
            <p:ph idx="1"/>
          </p:nvPr>
        </p:nvSpPr>
        <p:spPr/>
        <p:txBody>
          <a:bodyPr>
            <a:normAutofit fontScale="62500" lnSpcReduction="20000"/>
          </a:bodyPr>
          <a:lstStyle/>
          <a:p>
            <a:pPr marL="0" indent="0">
              <a:buNone/>
            </a:pPr>
            <a:r>
              <a:rPr lang="en-IN" dirty="0"/>
              <a:t>public class </a:t>
            </a:r>
            <a:r>
              <a:rPr lang="en-IN" dirty="0" err="1"/>
              <a:t>JavaStreamExample</a:t>
            </a:r>
            <a:r>
              <a:rPr lang="en-IN" dirty="0"/>
              <a:t> {  </a:t>
            </a:r>
          </a:p>
          <a:p>
            <a:pPr marL="0" indent="0">
              <a:buNone/>
            </a:pPr>
            <a:r>
              <a:rPr lang="en-IN" dirty="0"/>
              <a:t>    public static void main(String[] </a:t>
            </a:r>
            <a:r>
              <a:rPr lang="en-IN" dirty="0" err="1"/>
              <a:t>args</a:t>
            </a:r>
            <a:r>
              <a:rPr lang="en-IN" dirty="0"/>
              <a:t>) {  </a:t>
            </a:r>
          </a:p>
          <a:p>
            <a:pPr marL="0" indent="0">
              <a:buNone/>
            </a:pPr>
            <a:r>
              <a:rPr lang="en-IN" dirty="0"/>
              <a:t>        List&lt;Product&gt; </a:t>
            </a:r>
            <a:r>
              <a:rPr lang="en-IN" dirty="0" err="1"/>
              <a:t>productsList</a:t>
            </a:r>
            <a:r>
              <a:rPr lang="en-IN" dirty="0"/>
              <a:t> = new </a:t>
            </a:r>
            <a:r>
              <a:rPr lang="en-IN" dirty="0" err="1"/>
              <a:t>ArrayList</a:t>
            </a:r>
            <a:r>
              <a:rPr lang="en-IN" dirty="0"/>
              <a:t>&lt;Product&gt;();  </a:t>
            </a:r>
          </a:p>
          <a:p>
            <a:pPr marL="0" indent="0">
              <a:buNone/>
            </a:pPr>
            <a:r>
              <a:rPr lang="en-IN" dirty="0"/>
              <a:t>        //Adding Products  </a:t>
            </a:r>
          </a:p>
          <a:p>
            <a:pPr marL="0" indent="0">
              <a:buNone/>
            </a:pPr>
            <a:r>
              <a:rPr lang="en-IN" dirty="0"/>
              <a:t>        </a:t>
            </a:r>
            <a:r>
              <a:rPr lang="en-IN" dirty="0" err="1"/>
              <a:t>productsList.add</a:t>
            </a:r>
            <a:r>
              <a:rPr lang="en-IN" dirty="0"/>
              <a:t>(new Product(1,"HP Laptop",25000f));  </a:t>
            </a:r>
          </a:p>
          <a:p>
            <a:pPr marL="0" indent="0">
              <a:buNone/>
            </a:pPr>
            <a:r>
              <a:rPr lang="en-IN" dirty="0"/>
              <a:t>        </a:t>
            </a:r>
            <a:r>
              <a:rPr lang="en-IN" dirty="0" err="1"/>
              <a:t>productsList.add</a:t>
            </a:r>
            <a:r>
              <a:rPr lang="en-IN" dirty="0"/>
              <a:t>(new Product(2,"Dell Laptop",30000f));  </a:t>
            </a:r>
          </a:p>
          <a:p>
            <a:pPr marL="0" indent="0">
              <a:buNone/>
            </a:pPr>
            <a:r>
              <a:rPr lang="en-IN" dirty="0"/>
              <a:t>        </a:t>
            </a:r>
            <a:r>
              <a:rPr lang="en-IN" dirty="0" err="1"/>
              <a:t>productsList.add</a:t>
            </a:r>
            <a:r>
              <a:rPr lang="en-IN" dirty="0"/>
              <a:t>(new Product(3,"Lenevo Laptop",28000f));  </a:t>
            </a:r>
          </a:p>
          <a:p>
            <a:pPr marL="0" indent="0">
              <a:buNone/>
            </a:pPr>
            <a:r>
              <a:rPr lang="en-IN" dirty="0"/>
              <a:t>        </a:t>
            </a:r>
            <a:r>
              <a:rPr lang="en-IN" dirty="0" err="1"/>
              <a:t>productsList.add</a:t>
            </a:r>
            <a:r>
              <a:rPr lang="en-IN" dirty="0"/>
              <a:t>(new Product(4,"Sony Laptop",28000f));  </a:t>
            </a:r>
          </a:p>
          <a:p>
            <a:pPr marL="0" indent="0">
              <a:buNone/>
            </a:pPr>
            <a:r>
              <a:rPr lang="en-IN" dirty="0"/>
              <a:t>        </a:t>
            </a:r>
            <a:r>
              <a:rPr lang="en-IN" dirty="0" err="1"/>
              <a:t>productsList.add</a:t>
            </a:r>
            <a:r>
              <a:rPr lang="en-IN" dirty="0"/>
              <a:t>(new Product(5,"Apple Laptop",90000f));  </a:t>
            </a:r>
          </a:p>
          <a:p>
            <a:pPr marL="0" indent="0">
              <a:buNone/>
            </a:pPr>
            <a:r>
              <a:rPr lang="en-IN" dirty="0"/>
              <a:t>        List&lt;Float&gt; productPriceList2 =</a:t>
            </a:r>
            <a:r>
              <a:rPr lang="en-IN" dirty="0" err="1"/>
              <a:t>productsList.stream</a:t>
            </a:r>
            <a:r>
              <a:rPr lang="en-IN" dirty="0"/>
              <a:t>()  </a:t>
            </a:r>
          </a:p>
          <a:p>
            <a:pPr marL="0" indent="0">
              <a:buNone/>
            </a:pPr>
            <a:r>
              <a:rPr lang="en-IN" dirty="0"/>
              <a:t>                                     .filter(p -&gt; </a:t>
            </a:r>
            <a:r>
              <a:rPr lang="en-IN" dirty="0" err="1"/>
              <a:t>p.price</a:t>
            </a:r>
            <a:r>
              <a:rPr lang="en-IN" dirty="0"/>
              <a:t> &gt; 30000)// filtering data  </a:t>
            </a:r>
          </a:p>
          <a:p>
            <a:pPr marL="0" indent="0">
              <a:buNone/>
            </a:pPr>
            <a:r>
              <a:rPr lang="en-IN" dirty="0"/>
              <a:t>                                     .map(p-&gt;</a:t>
            </a:r>
            <a:r>
              <a:rPr lang="en-IN" dirty="0" err="1"/>
              <a:t>p.price</a:t>
            </a:r>
            <a:r>
              <a:rPr lang="en-IN" dirty="0"/>
              <a:t>)        // fetching price  </a:t>
            </a:r>
          </a:p>
          <a:p>
            <a:pPr marL="0" indent="0">
              <a:buNone/>
            </a:pPr>
            <a:r>
              <a:rPr lang="en-IN" dirty="0"/>
              <a:t>                                     .collect(</a:t>
            </a:r>
            <a:r>
              <a:rPr lang="en-IN" dirty="0" err="1"/>
              <a:t>Collectors.toList</a:t>
            </a:r>
            <a:r>
              <a:rPr lang="en-IN" dirty="0"/>
              <a:t>()); // collecting as list  </a:t>
            </a:r>
          </a:p>
          <a:p>
            <a:pPr marL="0" indent="0">
              <a:buNone/>
            </a:pPr>
            <a:r>
              <a:rPr lang="en-IN" dirty="0"/>
              <a:t>        </a:t>
            </a:r>
            <a:r>
              <a:rPr lang="en-IN" dirty="0" err="1"/>
              <a:t>System.out.println</a:t>
            </a:r>
            <a:r>
              <a:rPr lang="en-IN" dirty="0"/>
              <a:t>(productPriceList2);  </a:t>
            </a:r>
          </a:p>
          <a:p>
            <a:pPr marL="0" indent="0">
              <a:buNone/>
            </a:pPr>
            <a:r>
              <a:rPr lang="en-IN" dirty="0"/>
              <a:t>    }  </a:t>
            </a:r>
          </a:p>
          <a:p>
            <a:pPr marL="0" indent="0">
              <a:buNone/>
            </a:pPr>
            <a:r>
              <a:rPr lang="en-IN" dirty="0"/>
              <a:t>}  </a:t>
            </a:r>
          </a:p>
          <a:p>
            <a:pPr marL="0" indent="0">
              <a:buNone/>
            </a:pPr>
            <a:endParaRPr lang="en-US" dirty="0"/>
          </a:p>
        </p:txBody>
      </p:sp>
      <p:sp>
        <p:nvSpPr>
          <p:cNvPr id="4" name="Slide Number Placeholder 3">
            <a:extLst>
              <a:ext uri="{FF2B5EF4-FFF2-40B4-BE49-F238E27FC236}">
                <a16:creationId xmlns:a16="http://schemas.microsoft.com/office/drawing/2014/main" xmlns="" id="{98CEEFC7-0720-184D-B5F7-42491F536225}"/>
              </a:ext>
            </a:extLst>
          </p:cNvPr>
          <p:cNvSpPr>
            <a:spLocks noGrp="1"/>
          </p:cNvSpPr>
          <p:nvPr>
            <p:ph type="sldNum" sz="quarter" idx="12"/>
          </p:nvPr>
        </p:nvSpPr>
        <p:spPr>
          <a:xfrm>
            <a:off x="5679440" y="6406969"/>
            <a:ext cx="455545" cy="365125"/>
          </a:xfrm>
        </p:spPr>
        <p:txBody>
          <a:bodyPr/>
          <a:lstStyle/>
          <a:p>
            <a:fld id="{B547E0D5-C779-4B48-9D09-DC37D8A4644B}" type="slidenum">
              <a:rPr lang="id-ID" smtClean="0"/>
              <a:pPr/>
              <a:t>219</a:t>
            </a:fld>
            <a:endParaRPr lang="id-ID" dirty="0"/>
          </a:p>
        </p:txBody>
      </p:sp>
    </p:spTree>
    <p:extLst>
      <p:ext uri="{BB962C8B-B14F-4D97-AF65-F5344CB8AC3E}">
        <p14:creationId xmlns:p14="http://schemas.microsoft.com/office/powerpoint/2010/main" val="3209968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3F7FD8-86F5-A14F-9A08-A9207D872836}"/>
              </a:ext>
            </a:extLst>
          </p:cNvPr>
          <p:cNvSpPr>
            <a:spLocks noGrp="1"/>
          </p:cNvSpPr>
          <p:nvPr>
            <p:ph type="title"/>
          </p:nvPr>
        </p:nvSpPr>
        <p:spPr/>
        <p:txBody>
          <a:bodyPr/>
          <a:lstStyle/>
          <a:p>
            <a:r>
              <a:rPr lang="en-CA" dirty="0"/>
              <a:t>Compile .java File into a .class File (Command Line)</a:t>
            </a:r>
            <a:endParaRPr lang="en-US" dirty="0"/>
          </a:p>
        </p:txBody>
      </p:sp>
      <p:sp>
        <p:nvSpPr>
          <p:cNvPr id="4" name="Slide Number Placeholder 3">
            <a:extLst>
              <a:ext uri="{FF2B5EF4-FFF2-40B4-BE49-F238E27FC236}">
                <a16:creationId xmlns:a16="http://schemas.microsoft.com/office/drawing/2014/main" xmlns="" id="{60E0F5AD-7264-2440-92C9-C9AB1914BFA4}"/>
              </a:ext>
            </a:extLst>
          </p:cNvPr>
          <p:cNvSpPr>
            <a:spLocks noGrp="1"/>
          </p:cNvSpPr>
          <p:nvPr>
            <p:ph type="sldNum" sz="quarter" idx="12"/>
          </p:nvPr>
        </p:nvSpPr>
        <p:spPr/>
        <p:txBody>
          <a:bodyPr/>
          <a:lstStyle/>
          <a:p>
            <a:fld id="{B547E0D5-C779-4B48-9D09-DC37D8A4644B}" type="slidenum">
              <a:rPr lang="id-ID" smtClean="0"/>
              <a:pPr/>
              <a:t>22</a:t>
            </a:fld>
            <a:endParaRPr lang="id-ID" dirty="0"/>
          </a:p>
        </p:txBody>
      </p:sp>
      <p:pic>
        <p:nvPicPr>
          <p:cNvPr id="5" name="Picture 3">
            <a:extLst>
              <a:ext uri="{FF2B5EF4-FFF2-40B4-BE49-F238E27FC236}">
                <a16:creationId xmlns:a16="http://schemas.microsoft.com/office/drawing/2014/main" xmlns="" id="{9B1E5B93-B4D8-2743-ABB6-1FE85A646F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00450" y="1709738"/>
            <a:ext cx="4991100" cy="355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2125479"/>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EA404A-2282-0C4C-95C1-ADA8CD3DEC41}"/>
              </a:ext>
            </a:extLst>
          </p:cNvPr>
          <p:cNvSpPr>
            <a:spLocks noGrp="1"/>
          </p:cNvSpPr>
          <p:nvPr>
            <p:ph type="title"/>
          </p:nvPr>
        </p:nvSpPr>
        <p:spPr/>
        <p:txBody>
          <a:bodyPr/>
          <a:lstStyle/>
          <a:p>
            <a:r>
              <a:rPr lang="en-US" dirty="0"/>
              <a:t>Streams API- cont..</a:t>
            </a:r>
          </a:p>
        </p:txBody>
      </p:sp>
      <p:sp>
        <p:nvSpPr>
          <p:cNvPr id="3" name="Content Placeholder 2">
            <a:extLst>
              <a:ext uri="{FF2B5EF4-FFF2-40B4-BE49-F238E27FC236}">
                <a16:creationId xmlns:a16="http://schemas.microsoft.com/office/drawing/2014/main" xmlns="" id="{9ACBF5F8-7FDF-5944-9938-C1091CC70CA5}"/>
              </a:ext>
            </a:extLst>
          </p:cNvPr>
          <p:cNvSpPr>
            <a:spLocks noGrp="1"/>
          </p:cNvSpPr>
          <p:nvPr>
            <p:ph idx="1"/>
          </p:nvPr>
        </p:nvSpPr>
        <p:spPr/>
        <p:txBody>
          <a:bodyPr>
            <a:normAutofit fontScale="25000" lnSpcReduction="20000"/>
          </a:bodyPr>
          <a:lstStyle/>
          <a:p>
            <a:pPr marL="0" indent="0">
              <a:buNone/>
            </a:pPr>
            <a:r>
              <a:rPr lang="en-IN" dirty="0"/>
              <a:t>In the following example, we are using filter() method. Here, you can see code is optimized and very concise.</a:t>
            </a:r>
          </a:p>
          <a:p>
            <a:pPr marL="0" indent="0">
              <a:buNone/>
            </a:pPr>
            <a:r>
              <a:rPr lang="en-IN" dirty="0"/>
              <a:t>import </a:t>
            </a:r>
            <a:r>
              <a:rPr lang="en-IN" dirty="0" err="1"/>
              <a:t>java.util</a:t>
            </a:r>
            <a:r>
              <a:rPr lang="en-IN" dirty="0"/>
              <a:t>.*;  </a:t>
            </a:r>
          </a:p>
          <a:p>
            <a:pPr marL="0" indent="0">
              <a:buNone/>
            </a:pPr>
            <a:r>
              <a:rPr lang="en-IN" dirty="0"/>
              <a:t>class Product{  </a:t>
            </a:r>
          </a:p>
          <a:p>
            <a:pPr marL="0" indent="0">
              <a:buNone/>
            </a:pPr>
            <a:r>
              <a:rPr lang="en-IN" dirty="0"/>
              <a:t>    </a:t>
            </a:r>
            <a:r>
              <a:rPr lang="en-IN" dirty="0" err="1"/>
              <a:t>int</a:t>
            </a:r>
            <a:r>
              <a:rPr lang="en-IN" dirty="0"/>
              <a:t> id;  </a:t>
            </a:r>
          </a:p>
          <a:p>
            <a:pPr marL="0" indent="0">
              <a:buNone/>
            </a:pPr>
            <a:r>
              <a:rPr lang="en-IN" dirty="0"/>
              <a:t>    String name;  </a:t>
            </a:r>
          </a:p>
          <a:p>
            <a:pPr marL="0" indent="0">
              <a:buNone/>
            </a:pPr>
            <a:r>
              <a:rPr lang="en-IN" dirty="0"/>
              <a:t>    float price;  </a:t>
            </a:r>
          </a:p>
          <a:p>
            <a:pPr marL="0" indent="0">
              <a:buNone/>
            </a:pPr>
            <a:r>
              <a:rPr lang="en-IN" dirty="0"/>
              <a:t>    public Product(</a:t>
            </a:r>
            <a:r>
              <a:rPr lang="en-IN" dirty="0" err="1"/>
              <a:t>int</a:t>
            </a:r>
            <a:r>
              <a:rPr lang="en-IN" dirty="0"/>
              <a:t> id, String name, float price) {  </a:t>
            </a:r>
          </a:p>
          <a:p>
            <a:pPr marL="0" indent="0">
              <a:buNone/>
            </a:pPr>
            <a:r>
              <a:rPr lang="en-IN" dirty="0"/>
              <a:t>        </a:t>
            </a:r>
            <a:r>
              <a:rPr lang="en-IN" dirty="0" err="1"/>
              <a:t>this.id</a:t>
            </a:r>
            <a:r>
              <a:rPr lang="en-IN" dirty="0"/>
              <a:t> = id;  </a:t>
            </a:r>
          </a:p>
          <a:p>
            <a:pPr marL="0" indent="0">
              <a:buNone/>
            </a:pPr>
            <a:r>
              <a:rPr lang="en-IN" dirty="0"/>
              <a:t>        </a:t>
            </a:r>
            <a:r>
              <a:rPr lang="en-IN" dirty="0" err="1"/>
              <a:t>this.name</a:t>
            </a:r>
            <a:r>
              <a:rPr lang="en-IN" dirty="0"/>
              <a:t> = name;  </a:t>
            </a:r>
          </a:p>
          <a:p>
            <a:pPr marL="0" indent="0">
              <a:buNone/>
            </a:pPr>
            <a:r>
              <a:rPr lang="en-IN" dirty="0"/>
              <a:t>        </a:t>
            </a:r>
            <a:r>
              <a:rPr lang="en-IN" dirty="0" err="1"/>
              <a:t>this.price</a:t>
            </a:r>
            <a:r>
              <a:rPr lang="en-IN" dirty="0"/>
              <a:t> = price;  </a:t>
            </a:r>
          </a:p>
          <a:p>
            <a:pPr marL="0" indent="0">
              <a:buNone/>
            </a:pPr>
            <a:r>
              <a:rPr lang="en-IN" dirty="0"/>
              <a:t>    }  </a:t>
            </a:r>
          </a:p>
          <a:p>
            <a:pPr marL="0" indent="0">
              <a:buNone/>
            </a:pPr>
            <a:r>
              <a:rPr lang="en-IN" dirty="0"/>
              <a:t>}  </a:t>
            </a:r>
          </a:p>
          <a:p>
            <a:pPr marL="0" indent="0">
              <a:buNone/>
            </a:pPr>
            <a:r>
              <a:rPr lang="en-IN" dirty="0"/>
              <a:t>public class </a:t>
            </a:r>
            <a:r>
              <a:rPr lang="en-IN" dirty="0" err="1"/>
              <a:t>JavaStreamExample</a:t>
            </a:r>
            <a:r>
              <a:rPr lang="en-IN" dirty="0"/>
              <a:t> {  </a:t>
            </a:r>
          </a:p>
          <a:p>
            <a:pPr marL="0" indent="0">
              <a:buNone/>
            </a:pPr>
            <a:r>
              <a:rPr lang="en-IN" dirty="0"/>
              <a:t>    public static void main(String[] </a:t>
            </a:r>
            <a:r>
              <a:rPr lang="en-IN" dirty="0" err="1"/>
              <a:t>args</a:t>
            </a:r>
            <a:r>
              <a:rPr lang="en-IN" dirty="0"/>
              <a:t>) {  </a:t>
            </a:r>
          </a:p>
          <a:p>
            <a:pPr marL="0" indent="0">
              <a:buNone/>
            </a:pPr>
            <a:r>
              <a:rPr lang="en-IN" dirty="0"/>
              <a:t>        List&lt;Product&gt; </a:t>
            </a:r>
            <a:r>
              <a:rPr lang="en-IN" dirty="0" err="1"/>
              <a:t>productsList</a:t>
            </a:r>
            <a:r>
              <a:rPr lang="en-IN" dirty="0"/>
              <a:t> = new </a:t>
            </a:r>
            <a:r>
              <a:rPr lang="en-IN" dirty="0" err="1"/>
              <a:t>ArrayList</a:t>
            </a:r>
            <a:r>
              <a:rPr lang="en-IN" dirty="0"/>
              <a:t>&lt;Product&gt;();  </a:t>
            </a:r>
          </a:p>
          <a:p>
            <a:pPr marL="0" indent="0">
              <a:buNone/>
            </a:pPr>
            <a:r>
              <a:rPr lang="en-IN" dirty="0"/>
              <a:t>        //Adding Products  </a:t>
            </a:r>
          </a:p>
          <a:p>
            <a:pPr marL="0" indent="0">
              <a:buNone/>
            </a:pPr>
            <a:r>
              <a:rPr lang="en-IN" dirty="0"/>
              <a:t>        </a:t>
            </a:r>
            <a:r>
              <a:rPr lang="en-IN" dirty="0" err="1"/>
              <a:t>productsList.add</a:t>
            </a:r>
            <a:r>
              <a:rPr lang="en-IN" dirty="0"/>
              <a:t>(new Product(1,"HP Laptop",25000f));  </a:t>
            </a:r>
          </a:p>
          <a:p>
            <a:pPr marL="0" indent="0">
              <a:buNone/>
            </a:pPr>
            <a:r>
              <a:rPr lang="en-IN" dirty="0"/>
              <a:t>        </a:t>
            </a:r>
            <a:r>
              <a:rPr lang="en-IN" dirty="0" err="1"/>
              <a:t>productsList.add</a:t>
            </a:r>
            <a:r>
              <a:rPr lang="en-IN" dirty="0"/>
              <a:t>(new Product(2,"Dell Laptop",30000f));  </a:t>
            </a:r>
          </a:p>
          <a:p>
            <a:pPr marL="0" indent="0">
              <a:buNone/>
            </a:pPr>
            <a:r>
              <a:rPr lang="en-IN" dirty="0"/>
              <a:t>        </a:t>
            </a:r>
            <a:r>
              <a:rPr lang="en-IN" dirty="0" err="1"/>
              <a:t>productsList.add</a:t>
            </a:r>
            <a:r>
              <a:rPr lang="en-IN" dirty="0"/>
              <a:t>(new Product(3,"Lenevo Laptop",28000f));  </a:t>
            </a:r>
          </a:p>
          <a:p>
            <a:pPr marL="0" indent="0">
              <a:buNone/>
            </a:pPr>
            <a:r>
              <a:rPr lang="en-IN" dirty="0"/>
              <a:t>        </a:t>
            </a:r>
            <a:r>
              <a:rPr lang="en-IN" dirty="0" err="1"/>
              <a:t>productsList.add</a:t>
            </a:r>
            <a:r>
              <a:rPr lang="en-IN" dirty="0"/>
              <a:t>(new Product(4,"Sony Laptop",28000f));  </a:t>
            </a:r>
          </a:p>
          <a:p>
            <a:pPr marL="0" indent="0">
              <a:buNone/>
            </a:pPr>
            <a:r>
              <a:rPr lang="en-IN" dirty="0"/>
              <a:t>        </a:t>
            </a:r>
            <a:r>
              <a:rPr lang="en-IN" dirty="0" err="1"/>
              <a:t>productsList.add</a:t>
            </a:r>
            <a:r>
              <a:rPr lang="en-IN" dirty="0"/>
              <a:t>(new Product(5,"Apple Laptop",90000f));  </a:t>
            </a:r>
          </a:p>
          <a:p>
            <a:pPr marL="0" indent="0">
              <a:buNone/>
            </a:pPr>
            <a:r>
              <a:rPr lang="en-IN" dirty="0"/>
              <a:t>        // This is more compact approach for filtering data  </a:t>
            </a:r>
          </a:p>
          <a:p>
            <a:pPr marL="0" indent="0">
              <a:buNone/>
            </a:pPr>
            <a:r>
              <a:rPr lang="en-IN" dirty="0"/>
              <a:t>        </a:t>
            </a:r>
            <a:r>
              <a:rPr lang="en-IN" dirty="0" err="1"/>
              <a:t>productsList.stream</a:t>
            </a:r>
            <a:r>
              <a:rPr lang="en-IN" dirty="0"/>
              <a:t>()  </a:t>
            </a:r>
          </a:p>
          <a:p>
            <a:pPr marL="0" indent="0">
              <a:buNone/>
            </a:pPr>
            <a:r>
              <a:rPr lang="en-IN" dirty="0"/>
              <a:t>                             .filter(product -&gt; </a:t>
            </a:r>
            <a:r>
              <a:rPr lang="en-IN" dirty="0" err="1"/>
              <a:t>product.price</a:t>
            </a:r>
            <a:r>
              <a:rPr lang="en-IN" dirty="0"/>
              <a:t> == 30000)  </a:t>
            </a:r>
          </a:p>
          <a:p>
            <a:pPr marL="0" indent="0">
              <a:buNone/>
            </a:pPr>
            <a:r>
              <a:rPr lang="en-IN" dirty="0"/>
              <a:t>                             .</a:t>
            </a:r>
            <a:r>
              <a:rPr lang="en-IN" dirty="0" err="1"/>
              <a:t>forEach</a:t>
            </a:r>
            <a:r>
              <a:rPr lang="en-IN" dirty="0"/>
              <a:t>(product -&gt; </a:t>
            </a:r>
            <a:r>
              <a:rPr lang="en-IN" dirty="0" err="1"/>
              <a:t>System.out.println</a:t>
            </a:r>
            <a:r>
              <a:rPr lang="en-IN" dirty="0"/>
              <a:t>(</a:t>
            </a:r>
            <a:r>
              <a:rPr lang="en-IN" dirty="0" err="1"/>
              <a:t>product.name</a:t>
            </a:r>
            <a:r>
              <a:rPr lang="en-IN" dirty="0"/>
              <a:t>));    </a:t>
            </a:r>
          </a:p>
          <a:p>
            <a:pPr marL="0" indent="0">
              <a:buNone/>
            </a:pPr>
            <a:r>
              <a:rPr lang="en-IN" dirty="0"/>
              <a:t>    }  </a:t>
            </a:r>
          </a:p>
          <a:p>
            <a:pPr marL="0" indent="0">
              <a:buNone/>
            </a:pPr>
            <a:r>
              <a:rPr lang="en-IN" dirty="0"/>
              <a:t>}  </a:t>
            </a:r>
          </a:p>
          <a:p>
            <a:pPr marL="0" indent="0">
              <a:buNone/>
            </a:pPr>
            <a:endParaRPr lang="en-US" dirty="0"/>
          </a:p>
        </p:txBody>
      </p:sp>
      <p:sp>
        <p:nvSpPr>
          <p:cNvPr id="4" name="Slide Number Placeholder 3">
            <a:extLst>
              <a:ext uri="{FF2B5EF4-FFF2-40B4-BE49-F238E27FC236}">
                <a16:creationId xmlns:a16="http://schemas.microsoft.com/office/drawing/2014/main" xmlns="" id="{41D4AC61-B88C-034B-BD24-C3CB77D1AF3B}"/>
              </a:ext>
            </a:extLst>
          </p:cNvPr>
          <p:cNvSpPr>
            <a:spLocks noGrp="1"/>
          </p:cNvSpPr>
          <p:nvPr>
            <p:ph type="sldNum" sz="quarter" idx="12"/>
          </p:nvPr>
        </p:nvSpPr>
        <p:spPr>
          <a:xfrm>
            <a:off x="5679440" y="6406969"/>
            <a:ext cx="423647" cy="365125"/>
          </a:xfrm>
        </p:spPr>
        <p:txBody>
          <a:bodyPr/>
          <a:lstStyle/>
          <a:p>
            <a:fld id="{B547E0D5-C779-4B48-9D09-DC37D8A4644B}" type="slidenum">
              <a:rPr lang="id-ID" smtClean="0"/>
              <a:pPr/>
              <a:t>220</a:t>
            </a:fld>
            <a:endParaRPr lang="id-ID" dirty="0"/>
          </a:p>
        </p:txBody>
      </p:sp>
    </p:spTree>
    <p:extLst>
      <p:ext uri="{BB962C8B-B14F-4D97-AF65-F5344CB8AC3E}">
        <p14:creationId xmlns:p14="http://schemas.microsoft.com/office/powerpoint/2010/main" val="392006895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B0B0E0-7007-204D-9BC3-FA6BC6749613}"/>
              </a:ext>
            </a:extLst>
          </p:cNvPr>
          <p:cNvSpPr>
            <a:spLocks noGrp="1"/>
          </p:cNvSpPr>
          <p:nvPr>
            <p:ph type="title"/>
          </p:nvPr>
        </p:nvSpPr>
        <p:spPr/>
        <p:txBody>
          <a:bodyPr>
            <a:normAutofit/>
          </a:bodyPr>
          <a:lstStyle/>
          <a:p>
            <a:r>
              <a:rPr lang="en-IN" b="1" dirty="0"/>
              <a:t>Java Default Methods</a:t>
            </a:r>
            <a:endParaRPr lang="en-US" dirty="0"/>
          </a:p>
        </p:txBody>
      </p:sp>
      <p:sp>
        <p:nvSpPr>
          <p:cNvPr id="3" name="Content Placeholder 2">
            <a:extLst>
              <a:ext uri="{FF2B5EF4-FFF2-40B4-BE49-F238E27FC236}">
                <a16:creationId xmlns:a16="http://schemas.microsoft.com/office/drawing/2014/main" xmlns="" id="{32B06739-3D5F-9E41-80F7-93DC2F432D12}"/>
              </a:ext>
            </a:extLst>
          </p:cNvPr>
          <p:cNvSpPr>
            <a:spLocks noGrp="1"/>
          </p:cNvSpPr>
          <p:nvPr>
            <p:ph idx="1"/>
          </p:nvPr>
        </p:nvSpPr>
        <p:spPr/>
        <p:txBody>
          <a:bodyPr>
            <a:normAutofit fontScale="40000" lnSpcReduction="20000"/>
          </a:bodyPr>
          <a:lstStyle/>
          <a:p>
            <a:pPr marL="0" indent="0">
              <a:buNone/>
            </a:pPr>
            <a:r>
              <a:rPr lang="en-IN" dirty="0"/>
              <a:t>Java provides a facility to create default methods inside the interface. Methods which are defined inside the interface and tagged with default are known as default methods. These methods are non-abstract methods.</a:t>
            </a:r>
          </a:p>
          <a:p>
            <a:pPr marL="0" indent="0">
              <a:buNone/>
            </a:pPr>
            <a:r>
              <a:rPr lang="en-IN" u="sng" dirty="0"/>
              <a:t>Java Default Method Example</a:t>
            </a:r>
            <a:r>
              <a:rPr lang="en-IN" dirty="0"/>
              <a:t>:</a:t>
            </a:r>
          </a:p>
          <a:p>
            <a:pPr marL="0" indent="0">
              <a:buNone/>
            </a:pPr>
            <a:r>
              <a:rPr lang="en-IN" dirty="0"/>
              <a:t>interface </a:t>
            </a:r>
            <a:r>
              <a:rPr lang="en-IN" dirty="0" err="1"/>
              <a:t>Sayable</a:t>
            </a:r>
            <a:r>
              <a:rPr lang="en-IN" dirty="0"/>
              <a:t>{  </a:t>
            </a:r>
          </a:p>
          <a:p>
            <a:pPr marL="0" indent="0">
              <a:buNone/>
            </a:pPr>
            <a:r>
              <a:rPr lang="en-IN" dirty="0"/>
              <a:t>    // Default method   </a:t>
            </a:r>
          </a:p>
          <a:p>
            <a:pPr marL="0" indent="0">
              <a:buNone/>
            </a:pPr>
            <a:r>
              <a:rPr lang="en-IN" dirty="0"/>
              <a:t>    default void say(){  </a:t>
            </a:r>
          </a:p>
          <a:p>
            <a:pPr marL="0" indent="0">
              <a:buNone/>
            </a:pPr>
            <a:r>
              <a:rPr lang="en-IN" dirty="0"/>
              <a:t>        </a:t>
            </a:r>
            <a:r>
              <a:rPr lang="en-IN" dirty="0" err="1"/>
              <a:t>System.out.println</a:t>
            </a:r>
            <a:r>
              <a:rPr lang="en-IN" dirty="0"/>
              <a:t>("Hello, this is default method");  </a:t>
            </a:r>
          </a:p>
          <a:p>
            <a:pPr marL="0" indent="0">
              <a:buNone/>
            </a:pPr>
            <a:r>
              <a:rPr lang="en-IN" dirty="0"/>
              <a:t>    }  </a:t>
            </a:r>
          </a:p>
          <a:p>
            <a:pPr marL="0" indent="0">
              <a:buNone/>
            </a:pPr>
            <a:r>
              <a:rPr lang="en-IN" dirty="0"/>
              <a:t>    // Abstract method  </a:t>
            </a:r>
          </a:p>
          <a:p>
            <a:pPr marL="0" indent="0">
              <a:buNone/>
            </a:pPr>
            <a:r>
              <a:rPr lang="en-IN" dirty="0"/>
              <a:t>    void </a:t>
            </a:r>
            <a:r>
              <a:rPr lang="en-IN" dirty="0" err="1"/>
              <a:t>sayMore</a:t>
            </a:r>
            <a:r>
              <a:rPr lang="en-IN" dirty="0"/>
              <a:t>(String </a:t>
            </a:r>
            <a:r>
              <a:rPr lang="en-IN" dirty="0" err="1"/>
              <a:t>msg</a:t>
            </a:r>
            <a:r>
              <a:rPr lang="en-IN" dirty="0"/>
              <a:t>);  </a:t>
            </a:r>
          </a:p>
          <a:p>
            <a:pPr marL="0" indent="0">
              <a:buNone/>
            </a:pPr>
            <a:r>
              <a:rPr lang="en-IN" dirty="0"/>
              <a:t>}  </a:t>
            </a:r>
          </a:p>
          <a:p>
            <a:pPr marL="0" indent="0">
              <a:buNone/>
            </a:pPr>
            <a:r>
              <a:rPr lang="en-IN" dirty="0"/>
              <a:t>public class </a:t>
            </a:r>
            <a:r>
              <a:rPr lang="en-IN" dirty="0" err="1"/>
              <a:t>DefaultMethods</a:t>
            </a:r>
            <a:r>
              <a:rPr lang="en-IN" dirty="0"/>
              <a:t> implements </a:t>
            </a:r>
            <a:r>
              <a:rPr lang="en-IN" dirty="0" err="1"/>
              <a:t>Sayable</a:t>
            </a:r>
            <a:r>
              <a:rPr lang="en-IN" dirty="0"/>
              <a:t>{  </a:t>
            </a:r>
          </a:p>
          <a:p>
            <a:pPr marL="0" indent="0">
              <a:buNone/>
            </a:pPr>
            <a:r>
              <a:rPr lang="en-IN" dirty="0"/>
              <a:t>    public void </a:t>
            </a:r>
            <a:r>
              <a:rPr lang="en-IN" dirty="0" err="1"/>
              <a:t>sayMore</a:t>
            </a:r>
            <a:r>
              <a:rPr lang="en-IN" dirty="0"/>
              <a:t>(String </a:t>
            </a:r>
            <a:r>
              <a:rPr lang="en-IN" dirty="0" err="1"/>
              <a:t>msg</a:t>
            </a:r>
            <a:r>
              <a:rPr lang="en-IN" dirty="0"/>
              <a:t>){        // implementing abstract method   </a:t>
            </a:r>
          </a:p>
          <a:p>
            <a:pPr marL="0" indent="0">
              <a:buNone/>
            </a:pPr>
            <a:r>
              <a:rPr lang="en-IN" dirty="0"/>
              <a:t>        </a:t>
            </a:r>
            <a:r>
              <a:rPr lang="en-IN" dirty="0" err="1"/>
              <a:t>System.out.println</a:t>
            </a:r>
            <a:r>
              <a:rPr lang="en-IN" dirty="0"/>
              <a:t>(</a:t>
            </a:r>
            <a:r>
              <a:rPr lang="en-IN" dirty="0" err="1"/>
              <a:t>msg</a:t>
            </a:r>
            <a:r>
              <a:rPr lang="en-IN" dirty="0"/>
              <a:t>);  </a:t>
            </a:r>
          </a:p>
          <a:p>
            <a:pPr marL="0" indent="0">
              <a:buNone/>
            </a:pPr>
            <a:r>
              <a:rPr lang="en-IN" dirty="0"/>
              <a:t>    }  </a:t>
            </a:r>
          </a:p>
          <a:p>
            <a:pPr marL="0" indent="0">
              <a:buNone/>
            </a:pPr>
            <a:r>
              <a:rPr lang="en-IN" dirty="0"/>
              <a:t>  public static void main(String[] </a:t>
            </a:r>
            <a:r>
              <a:rPr lang="en-IN" dirty="0" err="1"/>
              <a:t>args</a:t>
            </a:r>
            <a:r>
              <a:rPr lang="en-IN" dirty="0"/>
              <a:t>) {  </a:t>
            </a:r>
          </a:p>
          <a:p>
            <a:pPr marL="0" indent="0">
              <a:buNone/>
            </a:pPr>
            <a:r>
              <a:rPr lang="en-IN" dirty="0"/>
              <a:t>        </a:t>
            </a:r>
            <a:r>
              <a:rPr lang="en-IN" dirty="0" err="1"/>
              <a:t>DefaultMethods</a:t>
            </a:r>
            <a:r>
              <a:rPr lang="en-IN" dirty="0"/>
              <a:t> </a:t>
            </a:r>
            <a:r>
              <a:rPr lang="en-IN" dirty="0" err="1"/>
              <a:t>dm</a:t>
            </a:r>
            <a:r>
              <a:rPr lang="en-IN" dirty="0"/>
              <a:t> = new </a:t>
            </a:r>
            <a:r>
              <a:rPr lang="en-IN" dirty="0" err="1"/>
              <a:t>DefaultMethods</a:t>
            </a:r>
            <a:r>
              <a:rPr lang="en-IN" dirty="0"/>
              <a:t>();  </a:t>
            </a:r>
          </a:p>
          <a:p>
            <a:pPr marL="0" indent="0">
              <a:buNone/>
            </a:pPr>
            <a:r>
              <a:rPr lang="en-IN" dirty="0"/>
              <a:t>        </a:t>
            </a:r>
            <a:r>
              <a:rPr lang="en-IN" dirty="0" err="1"/>
              <a:t>dm.say</a:t>
            </a:r>
            <a:r>
              <a:rPr lang="en-IN" dirty="0"/>
              <a:t>();   // calling default method  </a:t>
            </a:r>
          </a:p>
          <a:p>
            <a:pPr marL="0" indent="0">
              <a:buNone/>
            </a:pPr>
            <a:r>
              <a:rPr lang="en-IN" dirty="0"/>
              <a:t>        </a:t>
            </a:r>
            <a:r>
              <a:rPr lang="en-IN" dirty="0" err="1"/>
              <a:t>dm.sayMore</a:t>
            </a:r>
            <a:r>
              <a:rPr lang="en-IN" dirty="0"/>
              <a:t>("Work is worship");  // calling abstract method </a:t>
            </a:r>
          </a:p>
          <a:p>
            <a:pPr marL="0" indent="0">
              <a:buNone/>
            </a:pPr>
            <a:r>
              <a:rPr lang="en-IN" dirty="0"/>
              <a:t>    }  </a:t>
            </a:r>
          </a:p>
          <a:p>
            <a:pPr marL="0" indent="0">
              <a:buNone/>
            </a:pPr>
            <a:r>
              <a:rPr lang="en-IN" dirty="0"/>
              <a:t>}</a:t>
            </a:r>
          </a:p>
          <a:p>
            <a:pPr marL="0" indent="0">
              <a:buNone/>
            </a:pPr>
            <a:endParaRPr lang="en-US" dirty="0"/>
          </a:p>
        </p:txBody>
      </p:sp>
      <p:sp>
        <p:nvSpPr>
          <p:cNvPr id="4" name="Slide Number Placeholder 3">
            <a:extLst>
              <a:ext uri="{FF2B5EF4-FFF2-40B4-BE49-F238E27FC236}">
                <a16:creationId xmlns:a16="http://schemas.microsoft.com/office/drawing/2014/main" xmlns="" id="{E0B9E51B-6876-DC49-9B1D-F16B5AF10CFD}"/>
              </a:ext>
            </a:extLst>
          </p:cNvPr>
          <p:cNvSpPr>
            <a:spLocks noGrp="1"/>
          </p:cNvSpPr>
          <p:nvPr>
            <p:ph type="sldNum" sz="quarter" idx="12"/>
          </p:nvPr>
        </p:nvSpPr>
        <p:spPr>
          <a:xfrm>
            <a:off x="5679440" y="6406969"/>
            <a:ext cx="423647" cy="365125"/>
          </a:xfrm>
        </p:spPr>
        <p:txBody>
          <a:bodyPr/>
          <a:lstStyle/>
          <a:p>
            <a:fld id="{B547E0D5-C779-4B48-9D09-DC37D8A4644B}" type="slidenum">
              <a:rPr lang="id-ID" smtClean="0"/>
              <a:pPr/>
              <a:t>221</a:t>
            </a:fld>
            <a:endParaRPr lang="id-ID" dirty="0"/>
          </a:p>
        </p:txBody>
      </p:sp>
    </p:spTree>
    <p:extLst>
      <p:ext uri="{BB962C8B-B14F-4D97-AF65-F5344CB8AC3E}">
        <p14:creationId xmlns:p14="http://schemas.microsoft.com/office/powerpoint/2010/main" val="269008293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FB763F-C025-4148-ADD1-8F8CE665C74A}"/>
              </a:ext>
            </a:extLst>
          </p:cNvPr>
          <p:cNvSpPr>
            <a:spLocks noGrp="1"/>
          </p:cNvSpPr>
          <p:nvPr>
            <p:ph type="title"/>
          </p:nvPr>
        </p:nvSpPr>
        <p:spPr/>
        <p:txBody>
          <a:bodyPr>
            <a:normAutofit/>
          </a:bodyPr>
          <a:lstStyle/>
          <a:p>
            <a:r>
              <a:rPr lang="en-IN" b="1" dirty="0"/>
              <a:t>Java </a:t>
            </a:r>
            <a:r>
              <a:rPr lang="en-IN" b="1" dirty="0" err="1"/>
              <a:t>ForEach</a:t>
            </a:r>
            <a:r>
              <a:rPr lang="en-IN" b="1" dirty="0"/>
              <a:t> Loo</a:t>
            </a:r>
            <a:endParaRPr lang="en-US" dirty="0"/>
          </a:p>
        </p:txBody>
      </p:sp>
      <p:sp>
        <p:nvSpPr>
          <p:cNvPr id="3" name="Content Placeholder 2">
            <a:extLst>
              <a:ext uri="{FF2B5EF4-FFF2-40B4-BE49-F238E27FC236}">
                <a16:creationId xmlns:a16="http://schemas.microsoft.com/office/drawing/2014/main" xmlns="" id="{5EEA7482-4471-4E4C-9003-5B791DCF27FB}"/>
              </a:ext>
            </a:extLst>
          </p:cNvPr>
          <p:cNvSpPr>
            <a:spLocks noGrp="1"/>
          </p:cNvSpPr>
          <p:nvPr>
            <p:ph idx="1"/>
          </p:nvPr>
        </p:nvSpPr>
        <p:spPr/>
        <p:txBody>
          <a:bodyPr>
            <a:normAutofit fontScale="85000" lnSpcReduction="20000"/>
          </a:bodyPr>
          <a:lstStyle/>
          <a:p>
            <a:pPr marL="0" indent="0">
              <a:buNone/>
            </a:pPr>
            <a:r>
              <a:rPr lang="en-IN" dirty="0"/>
              <a:t>Java provides a new method </a:t>
            </a:r>
            <a:r>
              <a:rPr lang="en-IN" dirty="0" err="1"/>
              <a:t>forEach</a:t>
            </a:r>
            <a:r>
              <a:rPr lang="en-IN" dirty="0"/>
              <a:t>() to iterate the elements. It is defined in </a:t>
            </a:r>
            <a:r>
              <a:rPr lang="en-IN" dirty="0" err="1"/>
              <a:t>Iterable</a:t>
            </a:r>
            <a:r>
              <a:rPr lang="en-IN" dirty="0"/>
              <a:t> and Stream interface. It is a default method defined in the </a:t>
            </a:r>
            <a:r>
              <a:rPr lang="en-IN" dirty="0" err="1"/>
              <a:t>Iterable</a:t>
            </a:r>
            <a:r>
              <a:rPr lang="en-IN" dirty="0"/>
              <a:t> interface. Collection classes which extends </a:t>
            </a:r>
            <a:r>
              <a:rPr lang="en-IN" dirty="0" err="1"/>
              <a:t>Iterable</a:t>
            </a:r>
            <a:r>
              <a:rPr lang="en-IN" dirty="0"/>
              <a:t> interface can use </a:t>
            </a:r>
            <a:r>
              <a:rPr lang="en-IN" dirty="0" err="1"/>
              <a:t>forEach</a:t>
            </a:r>
            <a:r>
              <a:rPr lang="en-IN" dirty="0"/>
              <a:t> loop to iterate elements.</a:t>
            </a:r>
          </a:p>
          <a:p>
            <a:pPr marL="0" indent="0">
              <a:buNone/>
            </a:pPr>
            <a:r>
              <a:rPr lang="en-IN" dirty="0"/>
              <a:t>This method takes a single parameter which is a functional interface. So, you can pass lambda expression as an argument.</a:t>
            </a:r>
          </a:p>
          <a:p>
            <a:pPr marL="0" indent="0">
              <a:buNone/>
            </a:pPr>
            <a:endParaRPr lang="en-IN" dirty="0"/>
          </a:p>
          <a:p>
            <a:pPr marL="0" indent="0">
              <a:buNone/>
            </a:pPr>
            <a:r>
              <a:rPr lang="en-IN" dirty="0"/>
              <a:t>Example:</a:t>
            </a:r>
          </a:p>
          <a:p>
            <a:pPr marL="0" indent="0">
              <a:buNone/>
            </a:pPr>
            <a:r>
              <a:rPr lang="en-IN" dirty="0"/>
              <a:t>List&lt;String&gt; </a:t>
            </a:r>
            <a:r>
              <a:rPr lang="en-IN" dirty="0" err="1"/>
              <a:t>gamesList</a:t>
            </a:r>
            <a:r>
              <a:rPr lang="en-IN" dirty="0"/>
              <a:t> = </a:t>
            </a:r>
            <a:r>
              <a:rPr lang="en-IN" b="1" dirty="0"/>
              <a:t>new</a:t>
            </a:r>
            <a:r>
              <a:rPr lang="en-IN" dirty="0"/>
              <a:t> </a:t>
            </a:r>
            <a:r>
              <a:rPr lang="en-IN" dirty="0" err="1"/>
              <a:t>ArrayList</a:t>
            </a:r>
            <a:r>
              <a:rPr lang="en-IN" dirty="0"/>
              <a:t>&lt;String&gt;();  </a:t>
            </a:r>
          </a:p>
          <a:p>
            <a:pPr marL="0" indent="0">
              <a:buNone/>
            </a:pPr>
            <a:r>
              <a:rPr lang="en-IN" dirty="0"/>
              <a:t>        </a:t>
            </a:r>
            <a:r>
              <a:rPr lang="en-IN" dirty="0" err="1"/>
              <a:t>gamesList.add</a:t>
            </a:r>
            <a:r>
              <a:rPr lang="en-IN" dirty="0"/>
              <a:t>("Football");  </a:t>
            </a:r>
          </a:p>
          <a:p>
            <a:pPr marL="0" indent="0">
              <a:buNone/>
            </a:pPr>
            <a:r>
              <a:rPr lang="en-IN" dirty="0"/>
              <a:t>        </a:t>
            </a:r>
            <a:r>
              <a:rPr lang="en-IN" dirty="0" err="1"/>
              <a:t>gamesList.add</a:t>
            </a:r>
            <a:r>
              <a:rPr lang="en-IN" dirty="0"/>
              <a:t>("Cricket");  </a:t>
            </a:r>
          </a:p>
          <a:p>
            <a:pPr marL="0" indent="0">
              <a:buNone/>
            </a:pPr>
            <a:r>
              <a:rPr lang="en-IN" dirty="0"/>
              <a:t>        </a:t>
            </a:r>
            <a:r>
              <a:rPr lang="en-IN" dirty="0" err="1"/>
              <a:t>gamesList.add</a:t>
            </a:r>
            <a:r>
              <a:rPr lang="en-IN" dirty="0"/>
              <a:t>("Chess");  </a:t>
            </a:r>
          </a:p>
          <a:p>
            <a:pPr marL="0" indent="0">
              <a:buNone/>
            </a:pPr>
            <a:r>
              <a:rPr lang="en-IN" dirty="0"/>
              <a:t>        </a:t>
            </a:r>
            <a:r>
              <a:rPr lang="en-IN" dirty="0" err="1"/>
              <a:t>gamesList.add</a:t>
            </a:r>
            <a:r>
              <a:rPr lang="en-IN" dirty="0"/>
              <a:t>("</a:t>
            </a:r>
            <a:r>
              <a:rPr lang="en-IN" dirty="0" err="1"/>
              <a:t>Hocky</a:t>
            </a:r>
            <a:r>
              <a:rPr lang="en-IN" dirty="0"/>
              <a:t>");  </a:t>
            </a:r>
          </a:p>
          <a:p>
            <a:pPr marL="0" indent="0">
              <a:buNone/>
            </a:pPr>
            <a:r>
              <a:rPr lang="en-IN" dirty="0"/>
              <a:t>  </a:t>
            </a:r>
            <a:r>
              <a:rPr lang="en-IN" dirty="0" err="1"/>
              <a:t>System.out.println</a:t>
            </a:r>
            <a:r>
              <a:rPr lang="en-IN" dirty="0"/>
              <a:t>("------------Iterating by passing lambda expression--------------");          </a:t>
            </a:r>
            <a:r>
              <a:rPr lang="en-IN" dirty="0" err="1"/>
              <a:t>gamesList.forEach</a:t>
            </a:r>
            <a:r>
              <a:rPr lang="en-IN" dirty="0"/>
              <a:t>(games -&gt; </a:t>
            </a:r>
            <a:r>
              <a:rPr lang="en-IN" dirty="0" err="1"/>
              <a:t>System.out.println</a:t>
            </a:r>
            <a:r>
              <a:rPr lang="en-IN" dirty="0"/>
              <a:t>(games));  </a:t>
            </a:r>
          </a:p>
          <a:p>
            <a:pPr marL="0" indent="0">
              <a:buNone/>
            </a:pPr>
            <a:endParaRPr lang="en-US" dirty="0"/>
          </a:p>
        </p:txBody>
      </p:sp>
      <p:sp>
        <p:nvSpPr>
          <p:cNvPr id="4" name="Slide Number Placeholder 3">
            <a:extLst>
              <a:ext uri="{FF2B5EF4-FFF2-40B4-BE49-F238E27FC236}">
                <a16:creationId xmlns:a16="http://schemas.microsoft.com/office/drawing/2014/main" xmlns="" id="{A80AE967-D047-714B-B282-DA2805341A1F}"/>
              </a:ext>
            </a:extLst>
          </p:cNvPr>
          <p:cNvSpPr>
            <a:spLocks noGrp="1"/>
          </p:cNvSpPr>
          <p:nvPr>
            <p:ph type="sldNum" sz="quarter" idx="12"/>
          </p:nvPr>
        </p:nvSpPr>
        <p:spPr>
          <a:xfrm>
            <a:off x="5679440" y="6406969"/>
            <a:ext cx="423647" cy="365125"/>
          </a:xfrm>
        </p:spPr>
        <p:txBody>
          <a:bodyPr/>
          <a:lstStyle/>
          <a:p>
            <a:fld id="{B547E0D5-C779-4B48-9D09-DC37D8A4644B}" type="slidenum">
              <a:rPr lang="id-ID" smtClean="0"/>
              <a:pPr/>
              <a:t>222</a:t>
            </a:fld>
            <a:endParaRPr lang="id-ID" dirty="0"/>
          </a:p>
        </p:txBody>
      </p:sp>
    </p:spTree>
    <p:extLst>
      <p:ext uri="{BB962C8B-B14F-4D97-AF65-F5344CB8AC3E}">
        <p14:creationId xmlns:p14="http://schemas.microsoft.com/office/powerpoint/2010/main" val="409834547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9A882C-72FD-634A-8436-3DB1D33D1562}"/>
              </a:ext>
            </a:extLst>
          </p:cNvPr>
          <p:cNvSpPr>
            <a:spLocks noGrp="1"/>
          </p:cNvSpPr>
          <p:nvPr>
            <p:ph type="title"/>
          </p:nvPr>
        </p:nvSpPr>
        <p:spPr/>
        <p:txBody>
          <a:bodyPr>
            <a:normAutofit/>
          </a:bodyPr>
          <a:lstStyle/>
          <a:p>
            <a:r>
              <a:rPr lang="en-IN" dirty="0"/>
              <a:t>Java </a:t>
            </a:r>
            <a:r>
              <a:rPr lang="en-IN" dirty="0" err="1"/>
              <a:t>StringJoiner</a:t>
            </a:r>
            <a:endParaRPr lang="en-US" dirty="0"/>
          </a:p>
        </p:txBody>
      </p:sp>
      <p:sp>
        <p:nvSpPr>
          <p:cNvPr id="3" name="Content Placeholder 2">
            <a:extLst>
              <a:ext uri="{FF2B5EF4-FFF2-40B4-BE49-F238E27FC236}">
                <a16:creationId xmlns:a16="http://schemas.microsoft.com/office/drawing/2014/main" xmlns="" id="{61A6FA7E-7D40-C948-AA9E-E0D85A54218B}"/>
              </a:ext>
            </a:extLst>
          </p:cNvPr>
          <p:cNvSpPr>
            <a:spLocks noGrp="1"/>
          </p:cNvSpPr>
          <p:nvPr>
            <p:ph idx="1"/>
          </p:nvPr>
        </p:nvSpPr>
        <p:spPr/>
        <p:txBody>
          <a:bodyPr>
            <a:normAutofit fontScale="85000" lnSpcReduction="20000"/>
          </a:bodyPr>
          <a:lstStyle/>
          <a:p>
            <a:pPr marL="0" indent="0">
              <a:buNone/>
            </a:pPr>
            <a:r>
              <a:rPr lang="en-IN" dirty="0"/>
              <a:t>Java added a new final class </a:t>
            </a:r>
            <a:r>
              <a:rPr lang="en-IN" dirty="0" err="1"/>
              <a:t>StringJoiner</a:t>
            </a:r>
            <a:r>
              <a:rPr lang="en-IN" dirty="0"/>
              <a:t> in </a:t>
            </a:r>
            <a:r>
              <a:rPr lang="en-IN" dirty="0" err="1"/>
              <a:t>java.util</a:t>
            </a:r>
            <a:r>
              <a:rPr lang="en-IN" dirty="0"/>
              <a:t> package. It is used to construct a sequence of characters separated by a delimiter. Now, you can create string by passing delimiters like comma(,), hyphen(-) etc. You can also pass prefix and suffix to the char sequence.</a:t>
            </a:r>
          </a:p>
          <a:p>
            <a:pPr marL="0" indent="0">
              <a:buNone/>
            </a:pPr>
            <a:r>
              <a:rPr lang="en-IN" dirty="0"/>
              <a:t>Example:</a:t>
            </a:r>
          </a:p>
          <a:p>
            <a:pPr marL="0" indent="0">
              <a:buNone/>
            </a:pPr>
            <a:r>
              <a:rPr lang="en-IN" dirty="0"/>
              <a:t>  </a:t>
            </a:r>
            <a:r>
              <a:rPr lang="en-IN" dirty="0" err="1"/>
              <a:t>StringJoiner</a:t>
            </a:r>
            <a:r>
              <a:rPr lang="en-IN" dirty="0"/>
              <a:t> </a:t>
            </a:r>
            <a:r>
              <a:rPr lang="en-IN" dirty="0" err="1"/>
              <a:t>joinNames</a:t>
            </a:r>
            <a:r>
              <a:rPr lang="en-IN" dirty="0"/>
              <a:t> = </a:t>
            </a:r>
            <a:r>
              <a:rPr lang="en-IN" b="1" dirty="0"/>
              <a:t>new</a:t>
            </a:r>
            <a:r>
              <a:rPr lang="en-IN" dirty="0"/>
              <a:t> </a:t>
            </a:r>
            <a:r>
              <a:rPr lang="en-IN" dirty="0" err="1"/>
              <a:t>StringJoiner</a:t>
            </a:r>
            <a:r>
              <a:rPr lang="en-IN" dirty="0"/>
              <a:t>(","); // passing comma(,) as delimiter   </a:t>
            </a:r>
          </a:p>
          <a:p>
            <a:pPr marL="0" indent="0">
              <a:buNone/>
            </a:pPr>
            <a:r>
              <a:rPr lang="en-IN" dirty="0"/>
              <a:t>        // Adding values to </a:t>
            </a:r>
            <a:r>
              <a:rPr lang="en-IN" dirty="0" err="1"/>
              <a:t>StringJoiner</a:t>
            </a:r>
            <a:r>
              <a:rPr lang="en-IN" dirty="0"/>
              <a:t>  </a:t>
            </a:r>
          </a:p>
          <a:p>
            <a:pPr marL="0" indent="0">
              <a:buNone/>
            </a:pPr>
            <a:r>
              <a:rPr lang="en-IN" dirty="0"/>
              <a:t>       </a:t>
            </a:r>
            <a:r>
              <a:rPr lang="en-IN" dirty="0" err="1"/>
              <a:t>joinNames.add</a:t>
            </a:r>
            <a:r>
              <a:rPr lang="en-IN" dirty="0"/>
              <a:t>("Rahul");  </a:t>
            </a:r>
          </a:p>
          <a:p>
            <a:pPr marL="0" indent="0">
              <a:buNone/>
            </a:pPr>
            <a:r>
              <a:rPr lang="en-IN" dirty="0"/>
              <a:t>       </a:t>
            </a:r>
            <a:r>
              <a:rPr lang="en-IN" dirty="0" err="1"/>
              <a:t>joinNames.add</a:t>
            </a:r>
            <a:r>
              <a:rPr lang="en-IN" dirty="0"/>
              <a:t>("Raju");  </a:t>
            </a:r>
          </a:p>
          <a:p>
            <a:pPr marL="0" indent="0">
              <a:buNone/>
            </a:pPr>
            <a:r>
              <a:rPr lang="en-IN" dirty="0"/>
              <a:t>       </a:t>
            </a:r>
            <a:r>
              <a:rPr lang="en-IN" dirty="0" err="1"/>
              <a:t>joinNames.add</a:t>
            </a:r>
            <a:r>
              <a:rPr lang="en-IN" dirty="0"/>
              <a:t>("Peter");  </a:t>
            </a:r>
          </a:p>
          <a:p>
            <a:pPr marL="0" indent="0">
              <a:buNone/>
            </a:pPr>
            <a:r>
              <a:rPr lang="en-IN" dirty="0"/>
              <a:t>       </a:t>
            </a:r>
            <a:r>
              <a:rPr lang="en-IN" dirty="0" err="1"/>
              <a:t>joinNames.add</a:t>
            </a:r>
            <a:r>
              <a:rPr lang="en-IN" dirty="0"/>
              <a:t>("Raheem");  </a:t>
            </a:r>
          </a:p>
          <a:p>
            <a:pPr marL="0" indent="0">
              <a:buNone/>
            </a:pPr>
            <a:r>
              <a:rPr lang="en-IN" dirty="0"/>
              <a:t>       </a:t>
            </a:r>
            <a:r>
              <a:rPr lang="en-IN" dirty="0" err="1"/>
              <a:t>System.out.println</a:t>
            </a:r>
            <a:r>
              <a:rPr lang="en-IN" dirty="0"/>
              <a:t>(</a:t>
            </a:r>
            <a:r>
              <a:rPr lang="en-IN" dirty="0" err="1"/>
              <a:t>joinNames</a:t>
            </a:r>
            <a:r>
              <a:rPr lang="en-IN" dirty="0"/>
              <a:t>);  </a:t>
            </a:r>
          </a:p>
          <a:p>
            <a:pPr marL="0" indent="0">
              <a:buNone/>
            </a:pPr>
            <a:r>
              <a:rPr lang="en-IN" dirty="0"/>
              <a:t>Output:</a:t>
            </a:r>
          </a:p>
          <a:p>
            <a:pPr marL="0" indent="0">
              <a:buNone/>
            </a:pPr>
            <a:r>
              <a:rPr lang="en-IN" dirty="0" err="1"/>
              <a:t>Rahul,Raju,Peter,Raheem</a:t>
            </a:r>
            <a:endParaRPr lang="en-IN" dirty="0"/>
          </a:p>
          <a:p>
            <a:pPr marL="0" indent="0">
              <a:buNone/>
            </a:pPr>
            <a:endParaRPr lang="en-US" dirty="0"/>
          </a:p>
        </p:txBody>
      </p:sp>
      <p:sp>
        <p:nvSpPr>
          <p:cNvPr id="4" name="Slide Number Placeholder 3">
            <a:extLst>
              <a:ext uri="{FF2B5EF4-FFF2-40B4-BE49-F238E27FC236}">
                <a16:creationId xmlns:a16="http://schemas.microsoft.com/office/drawing/2014/main" xmlns="" id="{8F8989BD-A26D-2F4F-8547-65AC082DBFF4}"/>
              </a:ext>
            </a:extLst>
          </p:cNvPr>
          <p:cNvSpPr>
            <a:spLocks noGrp="1"/>
          </p:cNvSpPr>
          <p:nvPr>
            <p:ph type="sldNum" sz="quarter" idx="12"/>
          </p:nvPr>
        </p:nvSpPr>
        <p:spPr>
          <a:xfrm>
            <a:off x="5679441" y="6406969"/>
            <a:ext cx="434280" cy="365125"/>
          </a:xfrm>
        </p:spPr>
        <p:txBody>
          <a:bodyPr/>
          <a:lstStyle/>
          <a:p>
            <a:fld id="{B547E0D5-C779-4B48-9D09-DC37D8A4644B}" type="slidenum">
              <a:rPr lang="id-ID" smtClean="0"/>
              <a:pPr/>
              <a:t>223</a:t>
            </a:fld>
            <a:endParaRPr lang="id-ID" dirty="0"/>
          </a:p>
        </p:txBody>
      </p:sp>
    </p:spTree>
    <p:extLst>
      <p:ext uri="{BB962C8B-B14F-4D97-AF65-F5344CB8AC3E}">
        <p14:creationId xmlns:p14="http://schemas.microsoft.com/office/powerpoint/2010/main" val="170982466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E4E188-1D02-024B-9C4E-0C9E212BBB8F}"/>
              </a:ext>
            </a:extLst>
          </p:cNvPr>
          <p:cNvSpPr>
            <a:spLocks noGrp="1"/>
          </p:cNvSpPr>
          <p:nvPr>
            <p:ph type="title"/>
          </p:nvPr>
        </p:nvSpPr>
        <p:spPr/>
        <p:txBody>
          <a:bodyPr>
            <a:normAutofit/>
          </a:bodyPr>
          <a:lstStyle/>
          <a:p>
            <a:r>
              <a:rPr lang="en-IN" dirty="0"/>
              <a:t>Base64 Encode and Decode</a:t>
            </a:r>
            <a:endParaRPr lang="en-US" dirty="0"/>
          </a:p>
        </p:txBody>
      </p:sp>
      <p:sp>
        <p:nvSpPr>
          <p:cNvPr id="3" name="Content Placeholder 2">
            <a:extLst>
              <a:ext uri="{FF2B5EF4-FFF2-40B4-BE49-F238E27FC236}">
                <a16:creationId xmlns:a16="http://schemas.microsoft.com/office/drawing/2014/main" xmlns="" id="{ED5194DD-E4CD-3B49-A210-EBFE0240642C}"/>
              </a:ext>
            </a:extLst>
          </p:cNvPr>
          <p:cNvSpPr>
            <a:spLocks noGrp="1"/>
          </p:cNvSpPr>
          <p:nvPr>
            <p:ph idx="1"/>
          </p:nvPr>
        </p:nvSpPr>
        <p:spPr/>
        <p:txBody>
          <a:bodyPr/>
          <a:lstStyle/>
          <a:p>
            <a:pPr marL="0" indent="0">
              <a:buNone/>
            </a:pPr>
            <a:r>
              <a:rPr lang="en-IN" dirty="0"/>
              <a:t>Java provides a class Base64 to deal with encryption. You can encrypt and decrypt your data by using provided methods. You need to import java.util.Base64 in your source file to use its methods.</a:t>
            </a:r>
            <a:br>
              <a:rPr lang="en-IN" dirty="0"/>
            </a:br>
            <a:endParaRPr lang="en-IN" dirty="0"/>
          </a:p>
          <a:p>
            <a:pPr marL="0" indent="0">
              <a:buNone/>
            </a:pPr>
            <a:r>
              <a:rPr lang="en-IN" b="1" dirty="0"/>
              <a:t> Basic Encoding and Decoding:</a:t>
            </a:r>
            <a:endParaRPr lang="en-IN" dirty="0"/>
          </a:p>
          <a:p>
            <a:pPr marL="0" indent="0">
              <a:buNone/>
            </a:pPr>
            <a:r>
              <a:rPr lang="en-IN" dirty="0"/>
              <a:t>It uses the Base64 alphabet specified by Java in RFC 4648 and RFC 2045 for encoding and decoding operations. The encoder does not add any line separator character. The decoder rejects data that contains characters outside the base64 alphabet.</a:t>
            </a:r>
          </a:p>
          <a:p>
            <a:pPr marL="0" indent="0">
              <a:buNone/>
            </a:pPr>
            <a:r>
              <a:rPr lang="en-IN" dirty="0"/>
              <a:t>      // Getting encoder  </a:t>
            </a:r>
          </a:p>
          <a:p>
            <a:pPr marL="0" indent="0">
              <a:buNone/>
            </a:pPr>
            <a:r>
              <a:rPr lang="en-IN" dirty="0"/>
              <a:t>        Base64.Encoder encoder = Base64.getUrlEncoder();  </a:t>
            </a:r>
          </a:p>
          <a:p>
            <a:pPr marL="0" indent="0">
              <a:buNone/>
            </a:pPr>
            <a:endParaRPr lang="en-US" dirty="0"/>
          </a:p>
        </p:txBody>
      </p:sp>
      <p:sp>
        <p:nvSpPr>
          <p:cNvPr id="4" name="Slide Number Placeholder 3">
            <a:extLst>
              <a:ext uri="{FF2B5EF4-FFF2-40B4-BE49-F238E27FC236}">
                <a16:creationId xmlns:a16="http://schemas.microsoft.com/office/drawing/2014/main" xmlns="" id="{E3644982-60CC-F142-8456-5FA55BEF2A3A}"/>
              </a:ext>
            </a:extLst>
          </p:cNvPr>
          <p:cNvSpPr>
            <a:spLocks noGrp="1"/>
          </p:cNvSpPr>
          <p:nvPr>
            <p:ph type="sldNum" sz="quarter" idx="12"/>
          </p:nvPr>
        </p:nvSpPr>
        <p:spPr>
          <a:xfrm>
            <a:off x="5679440" y="6406969"/>
            <a:ext cx="423647" cy="365125"/>
          </a:xfrm>
        </p:spPr>
        <p:txBody>
          <a:bodyPr/>
          <a:lstStyle/>
          <a:p>
            <a:fld id="{B547E0D5-C779-4B48-9D09-DC37D8A4644B}" type="slidenum">
              <a:rPr lang="id-ID" smtClean="0"/>
              <a:pPr/>
              <a:t>224</a:t>
            </a:fld>
            <a:endParaRPr lang="id-ID" dirty="0"/>
          </a:p>
        </p:txBody>
      </p:sp>
    </p:spTree>
    <p:extLst>
      <p:ext uri="{BB962C8B-B14F-4D97-AF65-F5344CB8AC3E}">
        <p14:creationId xmlns:p14="http://schemas.microsoft.com/office/powerpoint/2010/main" val="222396074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400477-9807-EF42-B254-C37EAD966A58}"/>
              </a:ext>
            </a:extLst>
          </p:cNvPr>
          <p:cNvSpPr>
            <a:spLocks noGrp="1"/>
          </p:cNvSpPr>
          <p:nvPr>
            <p:ph type="title"/>
          </p:nvPr>
        </p:nvSpPr>
        <p:spPr/>
        <p:txBody>
          <a:bodyPr>
            <a:normAutofit/>
          </a:bodyPr>
          <a:lstStyle/>
          <a:p>
            <a:r>
              <a:rPr lang="en-IN" b="1" dirty="0"/>
              <a:t>Java Collectors</a:t>
            </a:r>
            <a:endParaRPr lang="en-US" dirty="0"/>
          </a:p>
        </p:txBody>
      </p:sp>
      <p:sp>
        <p:nvSpPr>
          <p:cNvPr id="3" name="Content Placeholder 2">
            <a:extLst>
              <a:ext uri="{FF2B5EF4-FFF2-40B4-BE49-F238E27FC236}">
                <a16:creationId xmlns:a16="http://schemas.microsoft.com/office/drawing/2014/main" xmlns="" id="{308B9EEA-ED97-7E4F-940B-EDA767BBED93}"/>
              </a:ext>
            </a:extLst>
          </p:cNvPr>
          <p:cNvSpPr>
            <a:spLocks noGrp="1"/>
          </p:cNvSpPr>
          <p:nvPr>
            <p:ph idx="1"/>
          </p:nvPr>
        </p:nvSpPr>
        <p:spPr/>
        <p:txBody>
          <a:bodyPr/>
          <a:lstStyle/>
          <a:p>
            <a:pPr marL="0" indent="0">
              <a:buNone/>
            </a:pPr>
            <a:r>
              <a:rPr lang="en-IN" dirty="0"/>
              <a:t>Collectors is a final class that extends Object class. It provides reduction operations, such as accumulating elements into collections, summarizing elements according to various criteria, etc</a:t>
            </a:r>
          </a:p>
          <a:p>
            <a:pPr marL="0" indent="0">
              <a:buNone/>
            </a:pPr>
            <a:r>
              <a:rPr lang="en-IN" dirty="0"/>
              <a:t> </a:t>
            </a:r>
            <a:r>
              <a:rPr lang="en-IN" u="sng" dirty="0"/>
              <a:t>Example</a:t>
            </a:r>
            <a:r>
              <a:rPr lang="en-IN" dirty="0"/>
              <a:t>:</a:t>
            </a:r>
          </a:p>
          <a:p>
            <a:pPr marL="0" indent="0">
              <a:buNone/>
            </a:pPr>
            <a:r>
              <a:rPr lang="en-IN" dirty="0"/>
              <a:t>                    List&lt;Float&gt; </a:t>
            </a:r>
            <a:r>
              <a:rPr lang="en-IN" dirty="0" err="1"/>
              <a:t>productPriceList</a:t>
            </a:r>
            <a:r>
              <a:rPr lang="en-IN" dirty="0"/>
              <a:t> =  </a:t>
            </a:r>
            <a:r>
              <a:rPr lang="en-IN" dirty="0" err="1"/>
              <a:t>productsList.stream</a:t>
            </a:r>
            <a:r>
              <a:rPr lang="en-IN" dirty="0"/>
              <a:t>()  </a:t>
            </a:r>
          </a:p>
          <a:p>
            <a:pPr marL="0" indent="0">
              <a:buNone/>
            </a:pPr>
            <a:r>
              <a:rPr lang="en-IN" dirty="0"/>
              <a:t>                            .map(x-&gt;</a:t>
            </a:r>
            <a:r>
              <a:rPr lang="en-IN" dirty="0" err="1"/>
              <a:t>x.price</a:t>
            </a:r>
            <a:r>
              <a:rPr lang="en-IN" dirty="0"/>
              <a:t>)         // fetching price  </a:t>
            </a:r>
          </a:p>
          <a:p>
            <a:pPr marL="0" indent="0">
              <a:buNone/>
            </a:pPr>
            <a:r>
              <a:rPr lang="en-IN" dirty="0"/>
              <a:t>                            .collect(</a:t>
            </a:r>
            <a:r>
              <a:rPr lang="en-IN" dirty="0" err="1"/>
              <a:t>Collectors.toList</a:t>
            </a:r>
            <a:r>
              <a:rPr lang="en-IN" dirty="0"/>
              <a:t>()); // collecting as list       </a:t>
            </a:r>
          </a:p>
          <a:p>
            <a:pPr marL="0" indent="0">
              <a:buNone/>
            </a:pPr>
            <a:r>
              <a:rPr lang="en-IN" dirty="0"/>
              <a:t>                  </a:t>
            </a:r>
            <a:r>
              <a:rPr lang="en-IN" dirty="0" err="1"/>
              <a:t>System.out.println</a:t>
            </a:r>
            <a:r>
              <a:rPr lang="en-IN" dirty="0"/>
              <a:t>(</a:t>
            </a:r>
            <a:r>
              <a:rPr lang="en-IN" dirty="0" err="1"/>
              <a:t>productPriceList</a:t>
            </a:r>
            <a:r>
              <a:rPr lang="en-IN" dirty="0"/>
              <a:t>);</a:t>
            </a:r>
          </a:p>
          <a:p>
            <a:pPr marL="0" indent="0">
              <a:buNone/>
            </a:pPr>
            <a:endParaRPr lang="en-US" dirty="0"/>
          </a:p>
        </p:txBody>
      </p:sp>
      <p:sp>
        <p:nvSpPr>
          <p:cNvPr id="4" name="Slide Number Placeholder 3">
            <a:extLst>
              <a:ext uri="{FF2B5EF4-FFF2-40B4-BE49-F238E27FC236}">
                <a16:creationId xmlns:a16="http://schemas.microsoft.com/office/drawing/2014/main" xmlns="" id="{E5DFBAC4-670A-6145-BF3B-2592988A7307}"/>
              </a:ext>
            </a:extLst>
          </p:cNvPr>
          <p:cNvSpPr>
            <a:spLocks noGrp="1"/>
          </p:cNvSpPr>
          <p:nvPr>
            <p:ph type="sldNum" sz="quarter" idx="12"/>
          </p:nvPr>
        </p:nvSpPr>
        <p:spPr>
          <a:xfrm>
            <a:off x="5679441" y="6406969"/>
            <a:ext cx="444912" cy="365125"/>
          </a:xfrm>
        </p:spPr>
        <p:txBody>
          <a:bodyPr/>
          <a:lstStyle/>
          <a:p>
            <a:fld id="{B547E0D5-C779-4B48-9D09-DC37D8A4644B}" type="slidenum">
              <a:rPr lang="id-ID" smtClean="0"/>
              <a:pPr/>
              <a:t>225</a:t>
            </a:fld>
            <a:endParaRPr lang="id-ID" dirty="0"/>
          </a:p>
        </p:txBody>
      </p:sp>
    </p:spTree>
    <p:extLst>
      <p:ext uri="{BB962C8B-B14F-4D97-AF65-F5344CB8AC3E}">
        <p14:creationId xmlns:p14="http://schemas.microsoft.com/office/powerpoint/2010/main" val="214387399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CE978C-CBF5-5F43-8909-A8212690C4C4}"/>
              </a:ext>
            </a:extLst>
          </p:cNvPr>
          <p:cNvSpPr>
            <a:spLocks noGrp="1"/>
          </p:cNvSpPr>
          <p:nvPr>
            <p:ph type="title"/>
          </p:nvPr>
        </p:nvSpPr>
        <p:spPr/>
        <p:txBody>
          <a:bodyPr>
            <a:normAutofit/>
          </a:bodyPr>
          <a:lstStyle/>
          <a:p>
            <a:r>
              <a:rPr lang="en-IN" b="1" dirty="0"/>
              <a:t>Java 9 Private Interface Methods</a:t>
            </a:r>
            <a:endParaRPr lang="en-US" dirty="0"/>
          </a:p>
        </p:txBody>
      </p:sp>
      <p:sp>
        <p:nvSpPr>
          <p:cNvPr id="3" name="Content Placeholder 2">
            <a:extLst>
              <a:ext uri="{FF2B5EF4-FFF2-40B4-BE49-F238E27FC236}">
                <a16:creationId xmlns:a16="http://schemas.microsoft.com/office/drawing/2014/main" xmlns="" id="{F735CE7C-C9C2-7B47-B41E-A51589C44C73}"/>
              </a:ext>
            </a:extLst>
          </p:cNvPr>
          <p:cNvSpPr>
            <a:spLocks noGrp="1"/>
          </p:cNvSpPr>
          <p:nvPr>
            <p:ph idx="1"/>
          </p:nvPr>
        </p:nvSpPr>
        <p:spPr/>
        <p:txBody>
          <a:bodyPr>
            <a:normAutofit fontScale="85000" lnSpcReduction="20000"/>
          </a:bodyPr>
          <a:lstStyle/>
          <a:p>
            <a:pPr marL="0" indent="0">
              <a:buNone/>
            </a:pPr>
            <a:r>
              <a:rPr lang="en-IN" dirty="0"/>
              <a:t>We can create private methods inside an interface. Interface allows us to declare private methods that help to </a:t>
            </a:r>
            <a:r>
              <a:rPr lang="en-IN" b="1" dirty="0"/>
              <a:t>share </a:t>
            </a:r>
            <a:r>
              <a:rPr lang="en-IN" dirty="0"/>
              <a:t>common code between </a:t>
            </a:r>
            <a:r>
              <a:rPr lang="en-IN" b="1" dirty="0"/>
              <a:t>non-abstract</a:t>
            </a:r>
            <a:r>
              <a:rPr lang="en-IN" dirty="0"/>
              <a:t> methods. </a:t>
            </a:r>
          </a:p>
          <a:p>
            <a:pPr marL="0" indent="0">
              <a:buNone/>
            </a:pPr>
            <a:r>
              <a:rPr lang="en-IN" dirty="0"/>
              <a:t>Before Java 9, creating private methods inside an interface cause a compile time error.</a:t>
            </a:r>
          </a:p>
          <a:p>
            <a:pPr marL="0" indent="0">
              <a:buNone/>
            </a:pPr>
            <a:r>
              <a:rPr lang="en-IN" dirty="0"/>
              <a:t>Example:</a:t>
            </a:r>
          </a:p>
          <a:p>
            <a:pPr marL="0" indent="0">
              <a:buNone/>
            </a:pPr>
            <a:r>
              <a:rPr lang="en-IN" b="1" dirty="0"/>
              <a:t>interface</a:t>
            </a:r>
            <a:r>
              <a:rPr lang="en-IN" dirty="0"/>
              <a:t> </a:t>
            </a:r>
            <a:r>
              <a:rPr lang="en-IN" dirty="0" err="1"/>
              <a:t>Sayable</a:t>
            </a:r>
            <a:r>
              <a:rPr lang="en-IN" dirty="0"/>
              <a:t>{  </a:t>
            </a:r>
          </a:p>
          <a:p>
            <a:pPr marL="0" indent="0">
              <a:buNone/>
            </a:pPr>
            <a:r>
              <a:rPr lang="en-IN" dirty="0"/>
              <a:t>    </a:t>
            </a:r>
            <a:r>
              <a:rPr lang="en-IN" b="1" dirty="0"/>
              <a:t>default</a:t>
            </a:r>
            <a:r>
              <a:rPr lang="en-IN" dirty="0"/>
              <a:t> </a:t>
            </a:r>
            <a:r>
              <a:rPr lang="en-IN" b="1" dirty="0"/>
              <a:t>void</a:t>
            </a:r>
            <a:r>
              <a:rPr lang="en-IN" dirty="0"/>
              <a:t> say() {  </a:t>
            </a:r>
          </a:p>
          <a:p>
            <a:pPr marL="0" indent="0">
              <a:buNone/>
            </a:pPr>
            <a:r>
              <a:rPr lang="en-IN" dirty="0"/>
              <a:t>        </a:t>
            </a:r>
            <a:r>
              <a:rPr lang="en-IN" dirty="0" err="1"/>
              <a:t>saySomething</a:t>
            </a:r>
            <a:r>
              <a:rPr lang="en-IN" dirty="0"/>
              <a:t>();  </a:t>
            </a:r>
          </a:p>
          <a:p>
            <a:pPr marL="0" indent="0">
              <a:buNone/>
            </a:pPr>
            <a:r>
              <a:rPr lang="en-IN" dirty="0"/>
              <a:t>    }  </a:t>
            </a:r>
          </a:p>
          <a:p>
            <a:pPr marL="0" indent="0">
              <a:buNone/>
            </a:pPr>
            <a:r>
              <a:rPr lang="en-IN" dirty="0"/>
              <a:t>    // Private method inside interface  </a:t>
            </a:r>
          </a:p>
          <a:p>
            <a:pPr marL="0" indent="0">
              <a:buNone/>
            </a:pPr>
            <a:r>
              <a:rPr lang="en-IN" dirty="0"/>
              <a:t>   </a:t>
            </a:r>
            <a:r>
              <a:rPr lang="en-IN" b="1" dirty="0"/>
              <a:t>private</a:t>
            </a:r>
            <a:r>
              <a:rPr lang="en-IN" dirty="0"/>
              <a:t> </a:t>
            </a:r>
            <a:r>
              <a:rPr lang="en-IN" b="1" dirty="0"/>
              <a:t>void</a:t>
            </a:r>
            <a:r>
              <a:rPr lang="en-IN" dirty="0"/>
              <a:t> </a:t>
            </a:r>
            <a:r>
              <a:rPr lang="en-IN" dirty="0" err="1"/>
              <a:t>saySomething</a:t>
            </a:r>
            <a:r>
              <a:rPr lang="en-IN" dirty="0"/>
              <a:t>() {  </a:t>
            </a:r>
          </a:p>
          <a:p>
            <a:pPr marL="0" indent="0">
              <a:buNone/>
            </a:pPr>
            <a:r>
              <a:rPr lang="en-IN" dirty="0"/>
              <a:t>      </a:t>
            </a:r>
            <a:r>
              <a:rPr lang="en-IN" dirty="0" err="1"/>
              <a:t>System.out.println</a:t>
            </a:r>
            <a:r>
              <a:rPr lang="en-IN" dirty="0"/>
              <a:t>("Hello... I'm private method");  </a:t>
            </a:r>
          </a:p>
          <a:p>
            <a:pPr marL="0" indent="0">
              <a:buNone/>
            </a:pPr>
            <a:r>
              <a:rPr lang="en-IN" dirty="0"/>
              <a:t>  }  </a:t>
            </a:r>
          </a:p>
          <a:p>
            <a:pPr marL="0" indent="0">
              <a:buNone/>
            </a:pPr>
            <a:r>
              <a:rPr lang="en-IN" dirty="0"/>
              <a:t>}  </a:t>
            </a:r>
          </a:p>
          <a:p>
            <a:pPr marL="0" indent="0">
              <a:buNone/>
            </a:pPr>
            <a:endParaRPr lang="en-US" dirty="0"/>
          </a:p>
        </p:txBody>
      </p:sp>
      <p:sp>
        <p:nvSpPr>
          <p:cNvPr id="4" name="Slide Number Placeholder 3">
            <a:extLst>
              <a:ext uri="{FF2B5EF4-FFF2-40B4-BE49-F238E27FC236}">
                <a16:creationId xmlns:a16="http://schemas.microsoft.com/office/drawing/2014/main" xmlns="" id="{BB98460A-12FE-BC4F-BCBA-BD5E153D3085}"/>
              </a:ext>
            </a:extLst>
          </p:cNvPr>
          <p:cNvSpPr>
            <a:spLocks noGrp="1"/>
          </p:cNvSpPr>
          <p:nvPr>
            <p:ph type="sldNum" sz="quarter" idx="12"/>
          </p:nvPr>
        </p:nvSpPr>
        <p:spPr>
          <a:xfrm>
            <a:off x="5679440" y="6406969"/>
            <a:ext cx="423647" cy="365125"/>
          </a:xfrm>
        </p:spPr>
        <p:txBody>
          <a:bodyPr/>
          <a:lstStyle/>
          <a:p>
            <a:fld id="{B547E0D5-C779-4B48-9D09-DC37D8A4644B}" type="slidenum">
              <a:rPr lang="id-ID" smtClean="0"/>
              <a:pPr/>
              <a:t>226</a:t>
            </a:fld>
            <a:endParaRPr lang="id-ID" dirty="0"/>
          </a:p>
        </p:txBody>
      </p:sp>
    </p:spTree>
    <p:extLst>
      <p:ext uri="{BB962C8B-B14F-4D97-AF65-F5344CB8AC3E}">
        <p14:creationId xmlns:p14="http://schemas.microsoft.com/office/powerpoint/2010/main" val="35708984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899C8D-796E-6547-9693-141017B49FD7}"/>
              </a:ext>
            </a:extLst>
          </p:cNvPr>
          <p:cNvSpPr>
            <a:spLocks noGrp="1"/>
          </p:cNvSpPr>
          <p:nvPr>
            <p:ph type="title"/>
          </p:nvPr>
        </p:nvSpPr>
        <p:spPr/>
        <p:txBody>
          <a:bodyPr>
            <a:normAutofit/>
          </a:bodyPr>
          <a:lstStyle/>
          <a:p>
            <a:r>
              <a:rPr lang="en-IN" b="1" dirty="0"/>
              <a:t>Java 9 Factory methods</a:t>
            </a:r>
            <a:endParaRPr lang="en-US" dirty="0"/>
          </a:p>
        </p:txBody>
      </p:sp>
      <p:sp>
        <p:nvSpPr>
          <p:cNvPr id="3" name="Content Placeholder 2">
            <a:extLst>
              <a:ext uri="{FF2B5EF4-FFF2-40B4-BE49-F238E27FC236}">
                <a16:creationId xmlns:a16="http://schemas.microsoft.com/office/drawing/2014/main" xmlns="" id="{6C40FCB3-C87C-3541-9800-C9FD1D38B05A}"/>
              </a:ext>
            </a:extLst>
          </p:cNvPr>
          <p:cNvSpPr>
            <a:spLocks noGrp="1"/>
          </p:cNvSpPr>
          <p:nvPr>
            <p:ph idx="1"/>
          </p:nvPr>
        </p:nvSpPr>
        <p:spPr/>
        <p:txBody>
          <a:bodyPr>
            <a:normAutofit fontScale="92500" lnSpcReduction="20000"/>
          </a:bodyPr>
          <a:lstStyle/>
          <a:p>
            <a:pPr marL="0" indent="0">
              <a:buNone/>
            </a:pPr>
            <a:r>
              <a:rPr lang="en-IN" dirty="0"/>
              <a:t>Java 9 Collection library includes static factory methods for List, Set and Map interface. These methods are useful to create small number of collection.</a:t>
            </a:r>
          </a:p>
          <a:p>
            <a:pPr marL="0" indent="0">
              <a:buNone/>
            </a:pPr>
            <a:r>
              <a:rPr lang="en-IN" dirty="0"/>
              <a:t>Example for List:</a:t>
            </a:r>
          </a:p>
          <a:p>
            <a:pPr marL="0" indent="0">
              <a:buNone/>
            </a:pPr>
            <a:r>
              <a:rPr lang="en-IN" dirty="0"/>
              <a:t>         List&lt;String&gt; list = </a:t>
            </a:r>
            <a:r>
              <a:rPr lang="en-IN" dirty="0" err="1"/>
              <a:t>List.of</a:t>
            </a:r>
            <a:r>
              <a:rPr lang="en-IN" dirty="0"/>
              <a:t>("</a:t>
            </a:r>
            <a:r>
              <a:rPr lang="en-IN" dirty="0" err="1"/>
              <a:t>Java","JavaFX","Spring","Hibernate","JSP</a:t>
            </a:r>
            <a:r>
              <a:rPr lang="en-IN" dirty="0"/>
              <a:t>");  </a:t>
            </a:r>
          </a:p>
          <a:p>
            <a:pPr marL="0" indent="0">
              <a:buNone/>
            </a:pPr>
            <a:r>
              <a:rPr lang="en-IN" dirty="0"/>
              <a:t>           </a:t>
            </a:r>
            <a:r>
              <a:rPr lang="en-IN" b="1" dirty="0"/>
              <a:t>for</a:t>
            </a:r>
            <a:r>
              <a:rPr lang="en-IN" dirty="0"/>
              <a:t>(String </a:t>
            </a:r>
            <a:r>
              <a:rPr lang="en-IN" dirty="0" err="1"/>
              <a:t>l:list</a:t>
            </a:r>
            <a:r>
              <a:rPr lang="en-IN" dirty="0"/>
              <a:t>) {  </a:t>
            </a:r>
          </a:p>
          <a:p>
            <a:pPr marL="0" indent="0">
              <a:buNone/>
            </a:pPr>
            <a:r>
              <a:rPr lang="en-IN" dirty="0"/>
              <a:t>            </a:t>
            </a:r>
            <a:r>
              <a:rPr lang="en-IN" dirty="0" err="1"/>
              <a:t>System.out.println</a:t>
            </a:r>
            <a:r>
              <a:rPr lang="en-IN" dirty="0"/>
              <a:t>(l);  </a:t>
            </a:r>
          </a:p>
          <a:p>
            <a:pPr marL="0" indent="0">
              <a:buNone/>
            </a:pPr>
            <a:r>
              <a:rPr lang="en-IN" dirty="0"/>
              <a:t>        }  </a:t>
            </a:r>
          </a:p>
          <a:p>
            <a:pPr marL="0" indent="0">
              <a:buNone/>
            </a:pPr>
            <a:r>
              <a:rPr lang="en-IN" dirty="0"/>
              <a:t>Example for Map:</a:t>
            </a:r>
          </a:p>
          <a:p>
            <a:pPr marL="0" indent="0">
              <a:buNone/>
            </a:pPr>
            <a:r>
              <a:rPr lang="en-IN" dirty="0"/>
              <a:t>   Map&lt;</a:t>
            </a:r>
            <a:r>
              <a:rPr lang="en-IN" dirty="0" err="1"/>
              <a:t>Integer,String</a:t>
            </a:r>
            <a:r>
              <a:rPr lang="en-IN" dirty="0"/>
              <a:t>&gt; map = </a:t>
            </a:r>
            <a:r>
              <a:rPr lang="en-IN" dirty="0" err="1"/>
              <a:t>Map.of</a:t>
            </a:r>
            <a:r>
              <a:rPr lang="en-IN" dirty="0"/>
              <a:t>(101,"JavaFX",102,"Hibernate",103,"Spring MVC");  </a:t>
            </a:r>
          </a:p>
          <a:p>
            <a:pPr marL="0" indent="0">
              <a:buNone/>
            </a:pPr>
            <a:r>
              <a:rPr lang="en-IN" dirty="0"/>
              <a:t>        </a:t>
            </a:r>
            <a:r>
              <a:rPr lang="en-IN" b="1" dirty="0"/>
              <a:t>for</a:t>
            </a:r>
            <a:r>
              <a:rPr lang="en-IN" dirty="0"/>
              <a:t>(</a:t>
            </a:r>
            <a:r>
              <a:rPr lang="en-IN" dirty="0" err="1"/>
              <a:t>Map.Entry</a:t>
            </a:r>
            <a:r>
              <a:rPr lang="en-IN" dirty="0"/>
              <a:t>&lt;Integer, String&gt; m : </a:t>
            </a:r>
            <a:r>
              <a:rPr lang="en-IN" dirty="0" err="1"/>
              <a:t>map.entrySet</a:t>
            </a:r>
            <a:r>
              <a:rPr lang="en-IN" dirty="0"/>
              <a:t>()){    </a:t>
            </a:r>
          </a:p>
          <a:p>
            <a:pPr marL="0" indent="0">
              <a:buNone/>
            </a:pPr>
            <a:r>
              <a:rPr lang="en-IN" dirty="0"/>
              <a:t>            </a:t>
            </a:r>
            <a:r>
              <a:rPr lang="en-IN" dirty="0" err="1"/>
              <a:t>System.out.println</a:t>
            </a:r>
            <a:r>
              <a:rPr lang="en-IN" dirty="0"/>
              <a:t>(</a:t>
            </a:r>
            <a:r>
              <a:rPr lang="en-IN" dirty="0" err="1"/>
              <a:t>m.getKey</a:t>
            </a:r>
            <a:r>
              <a:rPr lang="en-IN" dirty="0"/>
              <a:t>()+" "+</a:t>
            </a:r>
            <a:r>
              <a:rPr lang="en-IN" dirty="0" err="1"/>
              <a:t>m.getValue</a:t>
            </a:r>
            <a:r>
              <a:rPr lang="en-IN" dirty="0"/>
              <a:t>());  </a:t>
            </a:r>
          </a:p>
          <a:p>
            <a:pPr marL="0" indent="0">
              <a:buNone/>
            </a:pPr>
            <a:r>
              <a:rPr lang="en-IN" dirty="0"/>
              <a:t>        }  </a:t>
            </a:r>
          </a:p>
          <a:p>
            <a:pPr marL="0" indent="0">
              <a:buNone/>
            </a:pPr>
            <a:endParaRPr lang="en-US" dirty="0"/>
          </a:p>
        </p:txBody>
      </p:sp>
      <p:sp>
        <p:nvSpPr>
          <p:cNvPr id="4" name="Slide Number Placeholder 3">
            <a:extLst>
              <a:ext uri="{FF2B5EF4-FFF2-40B4-BE49-F238E27FC236}">
                <a16:creationId xmlns:a16="http://schemas.microsoft.com/office/drawing/2014/main" xmlns="" id="{0A45A8A9-546C-0A41-883D-B8112ACA1F97}"/>
              </a:ext>
            </a:extLst>
          </p:cNvPr>
          <p:cNvSpPr>
            <a:spLocks noGrp="1"/>
          </p:cNvSpPr>
          <p:nvPr>
            <p:ph type="sldNum" sz="quarter" idx="12"/>
          </p:nvPr>
        </p:nvSpPr>
        <p:spPr>
          <a:xfrm>
            <a:off x="5679440" y="6406969"/>
            <a:ext cx="423647" cy="365125"/>
          </a:xfrm>
        </p:spPr>
        <p:txBody>
          <a:bodyPr/>
          <a:lstStyle/>
          <a:p>
            <a:fld id="{B547E0D5-C779-4B48-9D09-DC37D8A4644B}" type="slidenum">
              <a:rPr lang="id-ID" smtClean="0"/>
              <a:pPr/>
              <a:t>227</a:t>
            </a:fld>
            <a:endParaRPr lang="id-ID" dirty="0"/>
          </a:p>
        </p:txBody>
      </p:sp>
    </p:spTree>
    <p:extLst>
      <p:ext uri="{BB962C8B-B14F-4D97-AF65-F5344CB8AC3E}">
        <p14:creationId xmlns:p14="http://schemas.microsoft.com/office/powerpoint/2010/main" val="187489037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63D364-3F4F-0945-B26F-19F93BE8DE2B}"/>
              </a:ext>
            </a:extLst>
          </p:cNvPr>
          <p:cNvSpPr>
            <a:spLocks noGrp="1"/>
          </p:cNvSpPr>
          <p:nvPr>
            <p:ph type="title"/>
          </p:nvPr>
        </p:nvSpPr>
        <p:spPr/>
        <p:txBody>
          <a:bodyPr>
            <a:normAutofit/>
          </a:bodyPr>
          <a:lstStyle/>
          <a:p>
            <a:r>
              <a:rPr lang="en-IN" b="1" dirty="0"/>
              <a:t>Java 9 Underscore</a:t>
            </a:r>
            <a:endParaRPr lang="en-US" dirty="0"/>
          </a:p>
        </p:txBody>
      </p:sp>
      <p:sp>
        <p:nvSpPr>
          <p:cNvPr id="3" name="Content Placeholder 2">
            <a:extLst>
              <a:ext uri="{FF2B5EF4-FFF2-40B4-BE49-F238E27FC236}">
                <a16:creationId xmlns:a16="http://schemas.microsoft.com/office/drawing/2014/main" xmlns="" id="{36422996-1201-1343-AEC6-5D0270A827C5}"/>
              </a:ext>
            </a:extLst>
          </p:cNvPr>
          <p:cNvSpPr>
            <a:spLocks noGrp="1"/>
          </p:cNvSpPr>
          <p:nvPr>
            <p:ph idx="1"/>
          </p:nvPr>
        </p:nvSpPr>
        <p:spPr/>
        <p:txBody>
          <a:bodyPr/>
          <a:lstStyle/>
          <a:p>
            <a:r>
              <a:rPr lang="en-IN" dirty="0"/>
              <a:t> In earlier versions of Java, underscore can be used as identifier and to create variable name also. But in Java 9 release, underscore is a keyword and can't be used as an identifier or variable name.</a:t>
            </a:r>
          </a:p>
          <a:p>
            <a:r>
              <a:rPr lang="en-IN" dirty="0"/>
              <a:t>If we use the underscore character ("_") as an identifier, our source code can no longer be compiled.</a:t>
            </a:r>
          </a:p>
          <a:p>
            <a:endParaRPr lang="en-US" dirty="0"/>
          </a:p>
        </p:txBody>
      </p:sp>
      <p:sp>
        <p:nvSpPr>
          <p:cNvPr id="4" name="Slide Number Placeholder 3">
            <a:extLst>
              <a:ext uri="{FF2B5EF4-FFF2-40B4-BE49-F238E27FC236}">
                <a16:creationId xmlns:a16="http://schemas.microsoft.com/office/drawing/2014/main" xmlns="" id="{8150B914-4C76-F34D-9C84-25BD630C63BA}"/>
              </a:ext>
            </a:extLst>
          </p:cNvPr>
          <p:cNvSpPr>
            <a:spLocks noGrp="1"/>
          </p:cNvSpPr>
          <p:nvPr>
            <p:ph type="sldNum" sz="quarter" idx="12"/>
          </p:nvPr>
        </p:nvSpPr>
        <p:spPr>
          <a:xfrm>
            <a:off x="5679440" y="6406969"/>
            <a:ext cx="423647" cy="365125"/>
          </a:xfrm>
        </p:spPr>
        <p:txBody>
          <a:bodyPr/>
          <a:lstStyle/>
          <a:p>
            <a:fld id="{B547E0D5-C779-4B48-9D09-DC37D8A4644B}" type="slidenum">
              <a:rPr lang="id-ID" smtClean="0"/>
              <a:pPr/>
              <a:t>228</a:t>
            </a:fld>
            <a:endParaRPr lang="id-ID" dirty="0"/>
          </a:p>
        </p:txBody>
      </p:sp>
    </p:spTree>
    <p:extLst>
      <p:ext uri="{BB962C8B-B14F-4D97-AF65-F5344CB8AC3E}">
        <p14:creationId xmlns:p14="http://schemas.microsoft.com/office/powerpoint/2010/main" val="2019340276"/>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FAF45E-82D3-4249-9ED4-791369B3D567}"/>
              </a:ext>
            </a:extLst>
          </p:cNvPr>
          <p:cNvSpPr>
            <a:spLocks noGrp="1"/>
          </p:cNvSpPr>
          <p:nvPr>
            <p:ph type="title"/>
          </p:nvPr>
        </p:nvSpPr>
        <p:spPr/>
        <p:txBody>
          <a:bodyPr>
            <a:normAutofit/>
          </a:bodyPr>
          <a:lstStyle/>
          <a:p>
            <a:r>
              <a:rPr lang="en-IN" b="1" dirty="0"/>
              <a:t>Catch Multiple Exceptions</a:t>
            </a:r>
            <a:endParaRPr lang="en-US" dirty="0"/>
          </a:p>
        </p:txBody>
      </p:sp>
      <p:sp>
        <p:nvSpPr>
          <p:cNvPr id="3" name="Content Placeholder 2">
            <a:extLst>
              <a:ext uri="{FF2B5EF4-FFF2-40B4-BE49-F238E27FC236}">
                <a16:creationId xmlns:a16="http://schemas.microsoft.com/office/drawing/2014/main" xmlns="" id="{1E90F118-32E0-824E-A60D-56276307BFDC}"/>
              </a:ext>
            </a:extLst>
          </p:cNvPr>
          <p:cNvSpPr>
            <a:spLocks noGrp="1"/>
          </p:cNvSpPr>
          <p:nvPr>
            <p:ph idx="1"/>
          </p:nvPr>
        </p:nvSpPr>
        <p:spPr/>
        <p:txBody>
          <a:bodyPr/>
          <a:lstStyle/>
          <a:p>
            <a:r>
              <a:rPr lang="en-IN" dirty="0"/>
              <a:t> Java allows you to catch multiple type exceptions in a single catch block. It was introduced in Java 7 and helps to optimize code.</a:t>
            </a:r>
          </a:p>
          <a:p>
            <a:r>
              <a:rPr lang="en-IN" dirty="0"/>
              <a:t>You can use vertical bar (|) to separate multiple exceptions in catch block.</a:t>
            </a:r>
          </a:p>
          <a:p>
            <a:r>
              <a:rPr lang="en-IN" b="1" dirty="0"/>
              <a:t>catch</a:t>
            </a:r>
            <a:r>
              <a:rPr lang="en-IN" dirty="0"/>
              <a:t>(Exception | </a:t>
            </a:r>
            <a:r>
              <a:rPr lang="en-IN" dirty="0" err="1"/>
              <a:t>ArithmeticException</a:t>
            </a:r>
            <a:r>
              <a:rPr lang="en-IN" dirty="0"/>
              <a:t> | </a:t>
            </a:r>
            <a:r>
              <a:rPr lang="en-IN" dirty="0" err="1"/>
              <a:t>ArrayIndexOutOfBoundsException</a:t>
            </a:r>
            <a:r>
              <a:rPr lang="en-IN" dirty="0"/>
              <a:t> e)</a:t>
            </a:r>
          </a:p>
          <a:p>
            <a:endParaRPr lang="en-US" dirty="0"/>
          </a:p>
        </p:txBody>
      </p:sp>
      <p:sp>
        <p:nvSpPr>
          <p:cNvPr id="4" name="Slide Number Placeholder 3">
            <a:extLst>
              <a:ext uri="{FF2B5EF4-FFF2-40B4-BE49-F238E27FC236}">
                <a16:creationId xmlns:a16="http://schemas.microsoft.com/office/drawing/2014/main" xmlns="" id="{438C8943-2E22-CF4C-9781-B446F67CCE2B}"/>
              </a:ext>
            </a:extLst>
          </p:cNvPr>
          <p:cNvSpPr>
            <a:spLocks noGrp="1"/>
          </p:cNvSpPr>
          <p:nvPr>
            <p:ph type="sldNum" sz="quarter" idx="12"/>
          </p:nvPr>
        </p:nvSpPr>
        <p:spPr>
          <a:xfrm>
            <a:off x="5679441" y="6406969"/>
            <a:ext cx="434280" cy="365125"/>
          </a:xfrm>
        </p:spPr>
        <p:txBody>
          <a:bodyPr/>
          <a:lstStyle/>
          <a:p>
            <a:fld id="{B547E0D5-C779-4B48-9D09-DC37D8A4644B}" type="slidenum">
              <a:rPr lang="id-ID" smtClean="0"/>
              <a:pPr/>
              <a:t>229</a:t>
            </a:fld>
            <a:endParaRPr lang="id-ID" dirty="0"/>
          </a:p>
        </p:txBody>
      </p:sp>
    </p:spTree>
    <p:extLst>
      <p:ext uri="{BB962C8B-B14F-4D97-AF65-F5344CB8AC3E}">
        <p14:creationId xmlns:p14="http://schemas.microsoft.com/office/powerpoint/2010/main" val="749115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BB05A4-178F-2943-B918-F3B2655662AC}"/>
              </a:ext>
            </a:extLst>
          </p:cNvPr>
          <p:cNvSpPr>
            <a:spLocks noGrp="1"/>
          </p:cNvSpPr>
          <p:nvPr>
            <p:ph type="title"/>
          </p:nvPr>
        </p:nvSpPr>
        <p:spPr/>
        <p:txBody>
          <a:bodyPr/>
          <a:lstStyle/>
          <a:p>
            <a:r>
              <a:rPr lang="en-CA" dirty="0"/>
              <a:t>Running HelloWorld in Eclipse IDE</a:t>
            </a:r>
            <a:endParaRPr lang="en-US" dirty="0"/>
          </a:p>
        </p:txBody>
      </p:sp>
      <p:sp>
        <p:nvSpPr>
          <p:cNvPr id="4" name="Slide Number Placeholder 3">
            <a:extLst>
              <a:ext uri="{FF2B5EF4-FFF2-40B4-BE49-F238E27FC236}">
                <a16:creationId xmlns:a16="http://schemas.microsoft.com/office/drawing/2014/main" xmlns="" id="{F8B41CB0-9D6C-C34B-86B5-DA606ACB6F56}"/>
              </a:ext>
            </a:extLst>
          </p:cNvPr>
          <p:cNvSpPr>
            <a:spLocks noGrp="1"/>
          </p:cNvSpPr>
          <p:nvPr>
            <p:ph type="sldNum" sz="quarter" idx="12"/>
          </p:nvPr>
        </p:nvSpPr>
        <p:spPr/>
        <p:txBody>
          <a:bodyPr/>
          <a:lstStyle/>
          <a:p>
            <a:fld id="{B547E0D5-C779-4B48-9D09-DC37D8A4644B}" type="slidenum">
              <a:rPr lang="id-ID" smtClean="0"/>
              <a:pPr/>
              <a:t>23</a:t>
            </a:fld>
            <a:endParaRPr lang="id-ID" dirty="0"/>
          </a:p>
        </p:txBody>
      </p:sp>
      <p:pic>
        <p:nvPicPr>
          <p:cNvPr id="5" name="Picture 2">
            <a:extLst>
              <a:ext uri="{FF2B5EF4-FFF2-40B4-BE49-F238E27FC236}">
                <a16:creationId xmlns:a16="http://schemas.microsoft.com/office/drawing/2014/main" xmlns="" id="{9DFEF7E1-C87A-C846-8EA0-96015386BEE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34469" y="798513"/>
            <a:ext cx="6723062" cy="537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824869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DC2671-DE51-2B45-9EED-CD108EF88EB6}"/>
              </a:ext>
            </a:extLst>
          </p:cNvPr>
          <p:cNvSpPr>
            <a:spLocks noGrp="1"/>
          </p:cNvSpPr>
          <p:nvPr>
            <p:ph type="title"/>
          </p:nvPr>
        </p:nvSpPr>
        <p:spPr/>
        <p:txBody>
          <a:bodyPr>
            <a:normAutofit/>
          </a:bodyPr>
          <a:lstStyle/>
          <a:p>
            <a:r>
              <a:rPr lang="en-IN" b="1" dirty="0"/>
              <a:t>Type Inference</a:t>
            </a:r>
            <a:endParaRPr lang="en-US" dirty="0"/>
          </a:p>
        </p:txBody>
      </p:sp>
      <p:sp>
        <p:nvSpPr>
          <p:cNvPr id="3" name="Content Placeholder 2">
            <a:extLst>
              <a:ext uri="{FF2B5EF4-FFF2-40B4-BE49-F238E27FC236}">
                <a16:creationId xmlns:a16="http://schemas.microsoft.com/office/drawing/2014/main" xmlns="" id="{1E512C57-192D-3140-A9DC-8878C24C0F69}"/>
              </a:ext>
            </a:extLst>
          </p:cNvPr>
          <p:cNvSpPr>
            <a:spLocks noGrp="1"/>
          </p:cNvSpPr>
          <p:nvPr>
            <p:ph idx="1"/>
          </p:nvPr>
        </p:nvSpPr>
        <p:spPr/>
        <p:txBody>
          <a:bodyPr/>
          <a:lstStyle/>
          <a:p>
            <a:r>
              <a:rPr lang="en-IN" dirty="0"/>
              <a:t> In Java 7, Java provides improved compiler which is enough smart to infer the type of generic instance. Now, you can replace the type arguments with an empty set of type parameters (&lt;&gt;). This pair of angle brackets is informally called the diamond.</a:t>
            </a:r>
          </a:p>
          <a:p>
            <a:pPr marL="0" indent="0">
              <a:buNone/>
            </a:pPr>
            <a:r>
              <a:rPr lang="en-IN" dirty="0"/>
              <a:t>The following approach is used in Java 6 and prior version.</a:t>
            </a:r>
          </a:p>
          <a:p>
            <a:pPr marL="0" indent="0">
              <a:buNone/>
            </a:pPr>
            <a:r>
              <a:rPr lang="en-IN" dirty="0"/>
              <a:t>List&lt;Integer&gt; list  = </a:t>
            </a:r>
            <a:r>
              <a:rPr lang="en-IN" b="1" dirty="0"/>
              <a:t>new</a:t>
            </a:r>
            <a:r>
              <a:rPr lang="en-IN" dirty="0"/>
              <a:t> List&lt;Integer&gt;();  </a:t>
            </a:r>
          </a:p>
          <a:p>
            <a:pPr marL="0" indent="0">
              <a:buNone/>
            </a:pPr>
            <a:r>
              <a:rPr lang="en-IN" dirty="0"/>
              <a:t>Now, you can use the following new approach introduced in Java 7.</a:t>
            </a:r>
          </a:p>
          <a:p>
            <a:pPr marL="0" indent="0">
              <a:buNone/>
            </a:pPr>
            <a:r>
              <a:rPr lang="en-IN" dirty="0"/>
              <a:t>List&lt;Integer&gt; list = </a:t>
            </a:r>
            <a:r>
              <a:rPr lang="en-IN" b="1" dirty="0"/>
              <a:t>new</a:t>
            </a:r>
            <a:r>
              <a:rPr lang="en-IN" dirty="0"/>
              <a:t> List&lt;&gt;(); // Here, we just used diamond</a:t>
            </a:r>
          </a:p>
          <a:p>
            <a:pPr marL="0" indent="0">
              <a:buNone/>
            </a:pPr>
            <a:endParaRPr lang="en-US" dirty="0"/>
          </a:p>
        </p:txBody>
      </p:sp>
      <p:sp>
        <p:nvSpPr>
          <p:cNvPr id="4" name="Slide Number Placeholder 3">
            <a:extLst>
              <a:ext uri="{FF2B5EF4-FFF2-40B4-BE49-F238E27FC236}">
                <a16:creationId xmlns:a16="http://schemas.microsoft.com/office/drawing/2014/main" xmlns="" id="{E113821A-CFA4-3941-9632-298B545485EA}"/>
              </a:ext>
            </a:extLst>
          </p:cNvPr>
          <p:cNvSpPr>
            <a:spLocks noGrp="1"/>
          </p:cNvSpPr>
          <p:nvPr>
            <p:ph type="sldNum" sz="quarter" idx="12"/>
          </p:nvPr>
        </p:nvSpPr>
        <p:spPr>
          <a:xfrm>
            <a:off x="5679440" y="6406969"/>
            <a:ext cx="455545" cy="365125"/>
          </a:xfrm>
        </p:spPr>
        <p:txBody>
          <a:bodyPr/>
          <a:lstStyle/>
          <a:p>
            <a:fld id="{B547E0D5-C779-4B48-9D09-DC37D8A4644B}" type="slidenum">
              <a:rPr lang="id-ID" smtClean="0"/>
              <a:pPr/>
              <a:t>230</a:t>
            </a:fld>
            <a:endParaRPr lang="id-ID" dirty="0"/>
          </a:p>
        </p:txBody>
      </p:sp>
    </p:spTree>
    <p:extLst>
      <p:ext uri="{BB962C8B-B14F-4D97-AF65-F5344CB8AC3E}">
        <p14:creationId xmlns:p14="http://schemas.microsoft.com/office/powerpoint/2010/main" val="101702864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A86C75-B54B-CB49-A4CB-0CCB28455BBE}"/>
              </a:ext>
            </a:extLst>
          </p:cNvPr>
          <p:cNvSpPr>
            <a:spLocks noGrp="1"/>
          </p:cNvSpPr>
          <p:nvPr>
            <p:ph type="title"/>
          </p:nvPr>
        </p:nvSpPr>
        <p:spPr>
          <a:xfrm>
            <a:off x="2370667" y="2187743"/>
            <a:ext cx="5293449" cy="2482515"/>
          </a:xfrm>
        </p:spPr>
        <p:txBody>
          <a:bodyPr vert="horz" lIns="91440" tIns="45720" rIns="91440" bIns="45720" rtlCol="0" anchor="ctr">
            <a:normAutofit/>
          </a:bodyPr>
          <a:lstStyle/>
          <a:p>
            <a:pPr algn="l"/>
            <a:r>
              <a:rPr lang="en-US" sz="6000" kern="1200" dirty="0">
                <a:solidFill>
                  <a:schemeClr val="tx1"/>
                </a:solidFill>
                <a:latin typeface="+mj-lt"/>
                <a:ea typeface="+mj-ea"/>
                <a:cs typeface="+mj-cs"/>
              </a:rPr>
              <a:t>Exception Handling</a:t>
            </a:r>
          </a:p>
        </p:txBody>
      </p:sp>
      <p:pic>
        <p:nvPicPr>
          <p:cNvPr id="8" name="Graphic 7" descr="Slippery">
            <a:extLst>
              <a:ext uri="{FF2B5EF4-FFF2-40B4-BE49-F238E27FC236}">
                <a16:creationId xmlns:a16="http://schemas.microsoft.com/office/drawing/2014/main" xmlns="" id="{6A691112-4A99-4C46-B483-E13708301C5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38201" y="2743201"/>
            <a:ext cx="1371600" cy="1371600"/>
          </a:xfrm>
          <a:prstGeom prst="rect">
            <a:avLst/>
          </a:prstGeom>
        </p:spPr>
      </p:pic>
      <p:pic>
        <p:nvPicPr>
          <p:cNvPr id="10" name="Graphic 9">
            <a:extLst>
              <a:ext uri="{FF2B5EF4-FFF2-40B4-BE49-F238E27FC236}">
                <a16:creationId xmlns:a16="http://schemas.microsoft.com/office/drawing/2014/main" xmlns="" id="{A868954A-2C5C-4E1B-AC29-9772A84E59E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641431" y="816337"/>
            <a:ext cx="5225327" cy="5225327"/>
          </a:xfrm>
          <a:prstGeom prst="rect">
            <a:avLst/>
          </a:prstGeom>
        </p:spPr>
      </p:pic>
      <p:sp>
        <p:nvSpPr>
          <p:cNvPr id="4" name="Slide Number Placeholder 3">
            <a:extLst>
              <a:ext uri="{FF2B5EF4-FFF2-40B4-BE49-F238E27FC236}">
                <a16:creationId xmlns:a16="http://schemas.microsoft.com/office/drawing/2014/main" xmlns="" id="{C06B6254-5825-F847-96EF-205610EDB36C}"/>
              </a:ext>
            </a:extLst>
          </p:cNvPr>
          <p:cNvSpPr>
            <a:spLocks noGrp="1"/>
          </p:cNvSpPr>
          <p:nvPr>
            <p:ph type="sldNum" sz="quarter" idx="12"/>
          </p:nvPr>
        </p:nvSpPr>
        <p:spPr>
          <a:xfrm>
            <a:off x="9123558" y="6356350"/>
            <a:ext cx="2743200" cy="365125"/>
          </a:xfrm>
        </p:spPr>
        <p:txBody>
          <a:bodyPr vert="horz" lIns="91440" tIns="45720" rIns="91440" bIns="45720" rtlCol="0" anchor="ctr">
            <a:normAutofit/>
          </a:bodyPr>
          <a:lstStyle/>
          <a:p>
            <a:pPr algn="r">
              <a:spcAft>
                <a:spcPts val="600"/>
              </a:spcAft>
            </a:pPr>
            <a:fld id="{B547E0D5-C779-4B48-9D09-DC37D8A4644B}" type="slidenum">
              <a:rPr lang="en-US" smtClean="0">
                <a:solidFill>
                  <a:schemeClr val="tx1">
                    <a:tint val="75000"/>
                  </a:schemeClr>
                </a:solidFill>
              </a:rPr>
              <a:pPr algn="r">
                <a:spcAft>
                  <a:spcPts val="600"/>
                </a:spcAft>
              </a:pPr>
              <a:t>231</a:t>
            </a:fld>
            <a:endParaRPr lang="en-US">
              <a:solidFill>
                <a:schemeClr val="tx1">
                  <a:tint val="75000"/>
                </a:schemeClr>
              </a:solidFill>
            </a:endParaRPr>
          </a:p>
        </p:txBody>
      </p:sp>
      <p:sp>
        <p:nvSpPr>
          <p:cNvPr id="5" name="Rectangle 4">
            <a:extLst>
              <a:ext uri="{FF2B5EF4-FFF2-40B4-BE49-F238E27FC236}">
                <a16:creationId xmlns:a16="http://schemas.microsoft.com/office/drawing/2014/main" xmlns="" id="{EBE44ADE-CA95-CB40-82BE-2BB93014D6C0}"/>
              </a:ext>
            </a:extLst>
          </p:cNvPr>
          <p:cNvSpPr/>
          <p:nvPr/>
        </p:nvSpPr>
        <p:spPr>
          <a:xfrm>
            <a:off x="5687218" y="6459865"/>
            <a:ext cx="401072" cy="261610"/>
          </a:xfrm>
          <a:prstGeom prst="rect">
            <a:avLst/>
          </a:prstGeom>
        </p:spPr>
        <p:txBody>
          <a:bodyPr wrap="none">
            <a:spAutoFit/>
          </a:bodyPr>
          <a:lstStyle/>
          <a:p>
            <a:r>
              <a:rPr lang="id-ID" sz="1100" dirty="0">
                <a:solidFill>
                  <a:schemeClr val="bg1"/>
                </a:solidFill>
              </a:rPr>
              <a:t>224</a:t>
            </a:r>
            <a:endParaRPr lang="en-US" sz="1100" dirty="0">
              <a:solidFill>
                <a:schemeClr val="bg1"/>
              </a:solidFill>
            </a:endParaRPr>
          </a:p>
        </p:txBody>
      </p:sp>
    </p:spTree>
    <p:extLst>
      <p:ext uri="{BB962C8B-B14F-4D97-AF65-F5344CB8AC3E}">
        <p14:creationId xmlns:p14="http://schemas.microsoft.com/office/powerpoint/2010/main" val="152986758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A6BA28-6E3E-3543-8859-7464E2248A1A}"/>
              </a:ext>
            </a:extLst>
          </p:cNvPr>
          <p:cNvSpPr>
            <a:spLocks noGrp="1"/>
          </p:cNvSpPr>
          <p:nvPr>
            <p:ph type="title"/>
          </p:nvPr>
        </p:nvSpPr>
        <p:spPr/>
        <p:txBody>
          <a:bodyPr/>
          <a:lstStyle/>
          <a:p>
            <a:r>
              <a:rPr lang="en-US" altLang="en-US" dirty="0"/>
              <a:t>Errors</a:t>
            </a:r>
            <a:endParaRPr lang="en-US" dirty="0"/>
          </a:p>
        </p:txBody>
      </p:sp>
      <p:sp>
        <p:nvSpPr>
          <p:cNvPr id="3" name="Content Placeholder 2">
            <a:extLst>
              <a:ext uri="{FF2B5EF4-FFF2-40B4-BE49-F238E27FC236}">
                <a16:creationId xmlns:a16="http://schemas.microsoft.com/office/drawing/2014/main" xmlns="" id="{88EE09A1-BA29-3442-9CF3-7E3981F00542}"/>
              </a:ext>
            </a:extLst>
          </p:cNvPr>
          <p:cNvSpPr>
            <a:spLocks noGrp="1"/>
          </p:cNvSpPr>
          <p:nvPr>
            <p:ph idx="1"/>
          </p:nvPr>
        </p:nvSpPr>
        <p:spPr/>
        <p:txBody>
          <a:bodyPr/>
          <a:lstStyle/>
          <a:p>
            <a:r>
              <a:rPr lang="en-US" altLang="en-US" i="1" dirty="0">
                <a:cs typeface="Times New Roman" panose="02020603050405020304" pitchFamily="18" charset="0"/>
              </a:rPr>
              <a:t>Syntax</a:t>
            </a:r>
            <a:r>
              <a:rPr lang="en-US" altLang="en-US" dirty="0">
                <a:cs typeface="Times New Roman" panose="02020603050405020304" pitchFamily="18" charset="0"/>
              </a:rPr>
              <a:t> </a:t>
            </a:r>
            <a:r>
              <a:rPr lang="en-US" altLang="en-US" i="1" dirty="0">
                <a:cs typeface="Times New Roman" panose="02020603050405020304" pitchFamily="18" charset="0"/>
              </a:rPr>
              <a:t>errors</a:t>
            </a:r>
            <a:r>
              <a:rPr lang="en-US" altLang="en-US" dirty="0">
                <a:cs typeface="Times New Roman" panose="02020603050405020304" pitchFamily="18" charset="0"/>
              </a:rPr>
              <a:t> arise because the rules of the language have not been followed. They are detected by the compiler.</a:t>
            </a:r>
          </a:p>
          <a:p>
            <a:r>
              <a:rPr lang="en-US" altLang="en-US" i="1" dirty="0">
                <a:cs typeface="Times New Roman" panose="02020603050405020304" pitchFamily="18" charset="0"/>
              </a:rPr>
              <a:t>Runtime errors</a:t>
            </a:r>
            <a:r>
              <a:rPr lang="en-US" altLang="en-US" dirty="0">
                <a:cs typeface="Times New Roman" panose="02020603050405020304" pitchFamily="18" charset="0"/>
              </a:rPr>
              <a:t> occur while the program is running if the environment detects an operation that is impossible to carry out.</a:t>
            </a:r>
          </a:p>
          <a:p>
            <a:r>
              <a:rPr lang="en-US" altLang="en-US" i="1" dirty="0">
                <a:cs typeface="Times New Roman" panose="02020603050405020304" pitchFamily="18" charset="0"/>
              </a:rPr>
              <a:t>Logic errors</a:t>
            </a:r>
            <a:r>
              <a:rPr lang="en-US" altLang="en-US" dirty="0">
                <a:cs typeface="Times New Roman" panose="02020603050405020304" pitchFamily="18" charset="0"/>
              </a:rPr>
              <a:t> occur when a program doesn't perform the way it was intended to.</a:t>
            </a:r>
            <a:endParaRPr lang="en-US" dirty="0"/>
          </a:p>
        </p:txBody>
      </p:sp>
      <p:sp>
        <p:nvSpPr>
          <p:cNvPr id="4" name="Slide Number Placeholder 3">
            <a:extLst>
              <a:ext uri="{FF2B5EF4-FFF2-40B4-BE49-F238E27FC236}">
                <a16:creationId xmlns:a16="http://schemas.microsoft.com/office/drawing/2014/main" xmlns="" id="{6CC524BB-5111-F645-BA1C-D67DF616FD9A}"/>
              </a:ext>
            </a:extLst>
          </p:cNvPr>
          <p:cNvSpPr>
            <a:spLocks noGrp="1"/>
          </p:cNvSpPr>
          <p:nvPr>
            <p:ph type="sldNum" sz="quarter" idx="12"/>
          </p:nvPr>
        </p:nvSpPr>
        <p:spPr>
          <a:xfrm>
            <a:off x="5679440" y="6406969"/>
            <a:ext cx="423647" cy="365125"/>
          </a:xfrm>
        </p:spPr>
        <p:txBody>
          <a:bodyPr/>
          <a:lstStyle/>
          <a:p>
            <a:fld id="{B547E0D5-C779-4B48-9D09-DC37D8A4644B}" type="slidenum">
              <a:rPr lang="id-ID" smtClean="0"/>
              <a:pPr/>
              <a:t>232</a:t>
            </a:fld>
            <a:endParaRPr lang="id-ID" dirty="0"/>
          </a:p>
        </p:txBody>
      </p:sp>
    </p:spTree>
    <p:extLst>
      <p:ext uri="{BB962C8B-B14F-4D97-AF65-F5344CB8AC3E}">
        <p14:creationId xmlns:p14="http://schemas.microsoft.com/office/powerpoint/2010/main" val="3691555958"/>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02FB7A-AFE7-6C4D-8AF4-8CFE04FA2CA3}"/>
              </a:ext>
            </a:extLst>
          </p:cNvPr>
          <p:cNvSpPr>
            <a:spLocks noGrp="1"/>
          </p:cNvSpPr>
          <p:nvPr>
            <p:ph type="title"/>
          </p:nvPr>
        </p:nvSpPr>
        <p:spPr/>
        <p:txBody>
          <a:bodyPr/>
          <a:lstStyle/>
          <a:p>
            <a:r>
              <a:rPr lang="en-US" altLang="en-US" dirty="0"/>
              <a:t>Runtime Errors</a:t>
            </a:r>
            <a:endParaRPr lang="en-US" dirty="0"/>
          </a:p>
        </p:txBody>
      </p:sp>
      <p:sp>
        <p:nvSpPr>
          <p:cNvPr id="4" name="Slide Number Placeholder 3">
            <a:extLst>
              <a:ext uri="{FF2B5EF4-FFF2-40B4-BE49-F238E27FC236}">
                <a16:creationId xmlns:a16="http://schemas.microsoft.com/office/drawing/2014/main" xmlns="" id="{5498C58F-5837-9540-9C84-6DC892E4CBE6}"/>
              </a:ext>
            </a:extLst>
          </p:cNvPr>
          <p:cNvSpPr>
            <a:spLocks noGrp="1"/>
          </p:cNvSpPr>
          <p:nvPr>
            <p:ph type="sldNum" sz="quarter" idx="12"/>
          </p:nvPr>
        </p:nvSpPr>
        <p:spPr>
          <a:xfrm>
            <a:off x="5679440" y="6406969"/>
            <a:ext cx="423647" cy="365125"/>
          </a:xfrm>
        </p:spPr>
        <p:txBody>
          <a:bodyPr/>
          <a:lstStyle/>
          <a:p>
            <a:fld id="{B547E0D5-C779-4B48-9D09-DC37D8A4644B}" type="slidenum">
              <a:rPr lang="id-ID" smtClean="0"/>
              <a:pPr/>
              <a:t>233</a:t>
            </a:fld>
            <a:endParaRPr lang="id-ID" dirty="0"/>
          </a:p>
        </p:txBody>
      </p:sp>
      <p:graphicFrame>
        <p:nvGraphicFramePr>
          <p:cNvPr id="5" name="Object 12">
            <a:extLst>
              <a:ext uri="{FF2B5EF4-FFF2-40B4-BE49-F238E27FC236}">
                <a16:creationId xmlns:a16="http://schemas.microsoft.com/office/drawing/2014/main" xmlns="" id="{6BD71721-ADAA-7D43-9F42-CBBE016921DA}"/>
              </a:ext>
            </a:extLst>
          </p:cNvPr>
          <p:cNvGraphicFramePr>
            <a:graphicFrameLocks noGrp="1" noChangeAspect="1"/>
          </p:cNvGraphicFramePr>
          <p:nvPr>
            <p:ph idx="1"/>
          </p:nvPr>
        </p:nvGraphicFramePr>
        <p:xfrm>
          <a:off x="838200" y="1534453"/>
          <a:ext cx="10515600" cy="3906570"/>
        </p:xfrm>
        <a:graphic>
          <a:graphicData uri="http://schemas.openxmlformats.org/presentationml/2006/ole">
            <mc:AlternateContent xmlns:mc="http://schemas.openxmlformats.org/markup-compatibility/2006">
              <mc:Choice xmlns:v="urn:schemas-microsoft-com:vml" Requires="v">
                <p:oleObj spid="_x0000_s207910" name="Picture" r:id="rId3" imgW="29502100" imgH="10960100" progId="Word.Picture.8">
                  <p:embed/>
                </p:oleObj>
              </mc:Choice>
              <mc:Fallback>
                <p:oleObj name="Picture" r:id="rId3" imgW="29502100" imgH="10960100" progId="Word.Picture.8">
                  <p:embed/>
                  <p:pic>
                    <p:nvPicPr>
                      <p:cNvPr id="271372" name="Object 12">
                        <a:extLst>
                          <a:ext uri="{FF2B5EF4-FFF2-40B4-BE49-F238E27FC236}">
                            <a16:creationId xmlns:a16="http://schemas.microsoft.com/office/drawing/2014/main" xmlns="" id="{125F9B7E-1EFC-7646-A0A6-55B5DD6C97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534453"/>
                        <a:ext cx="10515600" cy="3906570"/>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4278990501"/>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81D8B9-B769-7D42-AA85-8B6768BB9D66}"/>
              </a:ext>
            </a:extLst>
          </p:cNvPr>
          <p:cNvSpPr>
            <a:spLocks noGrp="1"/>
          </p:cNvSpPr>
          <p:nvPr>
            <p:ph type="title"/>
          </p:nvPr>
        </p:nvSpPr>
        <p:spPr/>
        <p:txBody>
          <a:bodyPr/>
          <a:lstStyle/>
          <a:p>
            <a:r>
              <a:rPr lang="en-US" altLang="en-US" dirty="0"/>
              <a:t>Catch Runtime Errors</a:t>
            </a:r>
            <a:endParaRPr lang="en-US" dirty="0"/>
          </a:p>
        </p:txBody>
      </p:sp>
      <p:sp>
        <p:nvSpPr>
          <p:cNvPr id="4" name="Slide Number Placeholder 3">
            <a:extLst>
              <a:ext uri="{FF2B5EF4-FFF2-40B4-BE49-F238E27FC236}">
                <a16:creationId xmlns:a16="http://schemas.microsoft.com/office/drawing/2014/main" xmlns="" id="{807BECAE-273C-C44F-A8A9-1A8908DCD047}"/>
              </a:ext>
            </a:extLst>
          </p:cNvPr>
          <p:cNvSpPr>
            <a:spLocks noGrp="1"/>
          </p:cNvSpPr>
          <p:nvPr>
            <p:ph type="sldNum" sz="quarter" idx="12"/>
          </p:nvPr>
        </p:nvSpPr>
        <p:spPr>
          <a:xfrm>
            <a:off x="5679441" y="6406969"/>
            <a:ext cx="444912" cy="365125"/>
          </a:xfrm>
        </p:spPr>
        <p:txBody>
          <a:bodyPr/>
          <a:lstStyle/>
          <a:p>
            <a:fld id="{B547E0D5-C779-4B48-9D09-DC37D8A4644B}" type="slidenum">
              <a:rPr lang="id-ID" smtClean="0"/>
              <a:pPr/>
              <a:t>234</a:t>
            </a:fld>
            <a:endParaRPr lang="id-ID" dirty="0"/>
          </a:p>
        </p:txBody>
      </p:sp>
      <p:graphicFrame>
        <p:nvGraphicFramePr>
          <p:cNvPr id="5" name="Object 7">
            <a:extLst>
              <a:ext uri="{FF2B5EF4-FFF2-40B4-BE49-F238E27FC236}">
                <a16:creationId xmlns:a16="http://schemas.microsoft.com/office/drawing/2014/main" xmlns="" id="{417EB0DE-B66E-E84F-B6DB-EBC7BEF32BF6}"/>
              </a:ext>
            </a:extLst>
          </p:cNvPr>
          <p:cNvGraphicFramePr>
            <a:graphicFrameLocks noGrp="1" noChangeAspect="1"/>
          </p:cNvGraphicFramePr>
          <p:nvPr>
            <p:ph idx="1"/>
          </p:nvPr>
        </p:nvGraphicFramePr>
        <p:xfrm>
          <a:off x="1598374" y="798513"/>
          <a:ext cx="8995251" cy="5378450"/>
        </p:xfrm>
        <a:graphic>
          <a:graphicData uri="http://schemas.openxmlformats.org/presentationml/2006/ole">
            <mc:AlternateContent xmlns:mc="http://schemas.openxmlformats.org/markup-compatibility/2006">
              <mc:Choice xmlns:v="urn:schemas-microsoft-com:vml" Requires="v">
                <p:oleObj spid="_x0000_s208934" name="Picture" r:id="rId3" imgW="30543500" imgH="18262600" progId="Word.Picture.8">
                  <p:embed/>
                </p:oleObj>
              </mc:Choice>
              <mc:Fallback>
                <p:oleObj name="Picture" r:id="rId3" imgW="30543500" imgH="18262600" progId="Word.Picture.8">
                  <p:embed/>
                  <p:pic>
                    <p:nvPicPr>
                      <p:cNvPr id="272391" name="Object 7">
                        <a:extLst>
                          <a:ext uri="{FF2B5EF4-FFF2-40B4-BE49-F238E27FC236}">
                            <a16:creationId xmlns:a16="http://schemas.microsoft.com/office/drawing/2014/main" xmlns="" id="{E4CE2B90-2E11-7143-BF2D-E8C67DE552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8374" y="798513"/>
                        <a:ext cx="8995251" cy="5378450"/>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52728547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88F2C9-63E7-5344-90B9-C92B0840A674}"/>
              </a:ext>
            </a:extLst>
          </p:cNvPr>
          <p:cNvSpPr>
            <a:spLocks noGrp="1"/>
          </p:cNvSpPr>
          <p:nvPr>
            <p:ph type="title"/>
          </p:nvPr>
        </p:nvSpPr>
        <p:spPr/>
        <p:txBody>
          <a:bodyPr/>
          <a:lstStyle/>
          <a:p>
            <a:r>
              <a:rPr lang="en-US" altLang="en-US" dirty="0"/>
              <a:t>Exception Classes</a:t>
            </a:r>
            <a:endParaRPr lang="en-US" dirty="0"/>
          </a:p>
        </p:txBody>
      </p:sp>
      <p:sp>
        <p:nvSpPr>
          <p:cNvPr id="4" name="Slide Number Placeholder 3">
            <a:extLst>
              <a:ext uri="{FF2B5EF4-FFF2-40B4-BE49-F238E27FC236}">
                <a16:creationId xmlns:a16="http://schemas.microsoft.com/office/drawing/2014/main" xmlns="" id="{E70C94F2-F7C1-C047-B3BC-1950ED547DFD}"/>
              </a:ext>
            </a:extLst>
          </p:cNvPr>
          <p:cNvSpPr>
            <a:spLocks noGrp="1"/>
          </p:cNvSpPr>
          <p:nvPr>
            <p:ph type="sldNum" sz="quarter" idx="12"/>
          </p:nvPr>
        </p:nvSpPr>
        <p:spPr>
          <a:xfrm>
            <a:off x="5679440" y="6406969"/>
            <a:ext cx="423647" cy="365125"/>
          </a:xfrm>
        </p:spPr>
        <p:txBody>
          <a:bodyPr/>
          <a:lstStyle/>
          <a:p>
            <a:fld id="{B547E0D5-C779-4B48-9D09-DC37D8A4644B}" type="slidenum">
              <a:rPr lang="id-ID" smtClean="0"/>
              <a:pPr/>
              <a:t>235</a:t>
            </a:fld>
            <a:endParaRPr lang="id-ID" dirty="0"/>
          </a:p>
        </p:txBody>
      </p:sp>
      <p:graphicFrame>
        <p:nvGraphicFramePr>
          <p:cNvPr id="5" name="Object 6">
            <a:extLst>
              <a:ext uri="{FF2B5EF4-FFF2-40B4-BE49-F238E27FC236}">
                <a16:creationId xmlns:a16="http://schemas.microsoft.com/office/drawing/2014/main" xmlns="" id="{F2D35DD7-449A-CB47-8821-C922E08946F0}"/>
              </a:ext>
            </a:extLst>
          </p:cNvPr>
          <p:cNvGraphicFramePr>
            <a:graphicFrameLocks noGrp="1" noChangeAspect="1"/>
          </p:cNvGraphicFramePr>
          <p:nvPr>
            <p:ph idx="1"/>
            <p:extLst>
              <p:ext uri="{D42A27DB-BD31-4B8C-83A1-F6EECF244321}">
                <p14:modId xmlns:p14="http://schemas.microsoft.com/office/powerpoint/2010/main" val="3301402334"/>
              </p:ext>
            </p:extLst>
          </p:nvPr>
        </p:nvGraphicFramePr>
        <p:xfrm>
          <a:off x="838200" y="1088224"/>
          <a:ext cx="10515600" cy="4799028"/>
        </p:xfrm>
        <a:graphic>
          <a:graphicData uri="http://schemas.openxmlformats.org/presentationml/2006/ole">
            <mc:AlternateContent xmlns:mc="http://schemas.openxmlformats.org/markup-compatibility/2006">
              <mc:Choice xmlns:v="urn:schemas-microsoft-com:vml" Requires="v">
                <p:oleObj spid="_x0000_s209958" name="Picture" r:id="rId3" imgW="48031400" imgH="21920200" progId="Word.Picture.8">
                  <p:embed/>
                </p:oleObj>
              </mc:Choice>
              <mc:Fallback>
                <p:oleObj name="Picture" r:id="rId3" imgW="48031400" imgH="21920200" progId="Word.Picture.8">
                  <p:embed/>
                  <p:pic>
                    <p:nvPicPr>
                      <p:cNvPr id="149510" name="Object 6">
                        <a:extLst>
                          <a:ext uri="{FF2B5EF4-FFF2-40B4-BE49-F238E27FC236}">
                            <a16:creationId xmlns:a16="http://schemas.microsoft.com/office/drawing/2014/main" xmlns="" id="{F44AC8C3-5ED5-9644-A26A-60FA205D8B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051" t="2000" r="31065" b="4500"/>
                      <a:stretch>
                        <a:fillRect/>
                      </a:stretch>
                    </p:blipFill>
                    <p:spPr bwMode="auto">
                      <a:xfrm>
                        <a:off x="838200" y="1088224"/>
                        <a:ext cx="10515600" cy="479902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3057052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6FB67C-5BAC-4141-9BD4-B414E0D3E288}"/>
              </a:ext>
            </a:extLst>
          </p:cNvPr>
          <p:cNvSpPr>
            <a:spLocks noGrp="1"/>
          </p:cNvSpPr>
          <p:nvPr>
            <p:ph type="title"/>
          </p:nvPr>
        </p:nvSpPr>
        <p:spPr/>
        <p:txBody>
          <a:bodyPr/>
          <a:lstStyle/>
          <a:p>
            <a:r>
              <a:rPr lang="en-US" altLang="en-US" dirty="0"/>
              <a:t>System Errors</a:t>
            </a:r>
            <a:endParaRPr lang="en-US" dirty="0"/>
          </a:p>
        </p:txBody>
      </p:sp>
      <p:sp>
        <p:nvSpPr>
          <p:cNvPr id="3" name="Content Placeholder 2">
            <a:extLst>
              <a:ext uri="{FF2B5EF4-FFF2-40B4-BE49-F238E27FC236}">
                <a16:creationId xmlns:a16="http://schemas.microsoft.com/office/drawing/2014/main" xmlns="" id="{1EB13144-9DF3-B740-9310-C87B852D05E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xmlns="" id="{A756741F-CB5E-6243-8D8B-B8817CEBAAFE}"/>
              </a:ext>
            </a:extLst>
          </p:cNvPr>
          <p:cNvSpPr>
            <a:spLocks noGrp="1"/>
          </p:cNvSpPr>
          <p:nvPr>
            <p:ph type="sldNum" sz="quarter" idx="12"/>
          </p:nvPr>
        </p:nvSpPr>
        <p:spPr>
          <a:xfrm>
            <a:off x="5679441" y="6406969"/>
            <a:ext cx="444912" cy="365125"/>
          </a:xfrm>
        </p:spPr>
        <p:txBody>
          <a:bodyPr/>
          <a:lstStyle/>
          <a:p>
            <a:fld id="{B547E0D5-C779-4B48-9D09-DC37D8A4644B}" type="slidenum">
              <a:rPr lang="id-ID" smtClean="0"/>
              <a:pPr/>
              <a:t>236</a:t>
            </a:fld>
            <a:endParaRPr lang="id-ID" dirty="0"/>
          </a:p>
        </p:txBody>
      </p:sp>
      <p:graphicFrame>
        <p:nvGraphicFramePr>
          <p:cNvPr id="5" name="Object 3">
            <a:extLst>
              <a:ext uri="{FF2B5EF4-FFF2-40B4-BE49-F238E27FC236}">
                <a16:creationId xmlns:a16="http://schemas.microsoft.com/office/drawing/2014/main" xmlns="" id="{BF41F672-BED2-8A4A-B54B-AA377DFB1EB9}"/>
              </a:ext>
            </a:extLst>
          </p:cNvPr>
          <p:cNvGraphicFramePr>
            <a:graphicFrameLocks noChangeAspect="1"/>
          </p:cNvGraphicFramePr>
          <p:nvPr>
            <p:extLst>
              <p:ext uri="{D42A27DB-BD31-4B8C-83A1-F6EECF244321}">
                <p14:modId xmlns:p14="http://schemas.microsoft.com/office/powerpoint/2010/main" val="2770820991"/>
              </p:ext>
            </p:extLst>
          </p:nvPr>
        </p:nvGraphicFramePr>
        <p:xfrm>
          <a:off x="2567763" y="862408"/>
          <a:ext cx="8359775" cy="5110163"/>
        </p:xfrm>
        <a:graphic>
          <a:graphicData uri="http://schemas.openxmlformats.org/presentationml/2006/ole">
            <mc:AlternateContent xmlns:mc="http://schemas.openxmlformats.org/markup-compatibility/2006">
              <mc:Choice xmlns:v="urn:schemas-microsoft-com:vml" Requires="v">
                <p:oleObj spid="_x0000_s210982" name="Picture" r:id="rId3" imgW="48031400" imgH="21920200" progId="Word.Picture.8">
                  <p:embed/>
                </p:oleObj>
              </mc:Choice>
              <mc:Fallback>
                <p:oleObj name="Picture" r:id="rId3" imgW="48031400" imgH="21920200" progId="Word.Picture.8">
                  <p:embed/>
                  <p:pic>
                    <p:nvPicPr>
                      <p:cNvPr id="284675" name="Object 3">
                        <a:extLst>
                          <a:ext uri="{FF2B5EF4-FFF2-40B4-BE49-F238E27FC236}">
                            <a16:creationId xmlns:a16="http://schemas.microsoft.com/office/drawing/2014/main" xmlns="" id="{CF87BBBC-E821-F541-81A6-54C9CC28C5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028" t="2000" r="31085" b="4500"/>
                      <a:stretch>
                        <a:fillRect/>
                      </a:stretch>
                    </p:blipFill>
                    <p:spPr bwMode="auto">
                      <a:xfrm>
                        <a:off x="2567763" y="862408"/>
                        <a:ext cx="8359775" cy="51101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14">
            <a:extLst>
              <a:ext uri="{FF2B5EF4-FFF2-40B4-BE49-F238E27FC236}">
                <a16:creationId xmlns:a16="http://schemas.microsoft.com/office/drawing/2014/main" xmlns="" id="{46561780-6A28-B24D-831F-EE2E119B16F2}"/>
              </a:ext>
            </a:extLst>
          </p:cNvPr>
          <p:cNvSpPr txBox="1">
            <a:spLocks noChangeArrowheads="1"/>
          </p:cNvSpPr>
          <p:nvPr/>
        </p:nvSpPr>
        <p:spPr bwMode="auto">
          <a:xfrm>
            <a:off x="1881963" y="3834208"/>
            <a:ext cx="3048000" cy="2047875"/>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dirty="0">
                <a:solidFill>
                  <a:schemeClr val="bg2"/>
                </a:solidFill>
                <a:cs typeface="Times New Roman" panose="02020603050405020304" pitchFamily="18" charset="0"/>
              </a:rPr>
              <a:t>System errors</a:t>
            </a:r>
            <a:r>
              <a:rPr lang="en-US" altLang="en-US" sz="1600" dirty="0">
                <a:solidFill>
                  <a:schemeClr val="bg2"/>
                </a:solidFill>
                <a:cs typeface="Times New Roman" panose="02020603050405020304" pitchFamily="18" charset="0"/>
              </a:rPr>
              <a:t> are thrown by JVM and represented in the </a:t>
            </a:r>
            <a:r>
              <a:rPr lang="en-US" altLang="en-US" sz="1600" u="sng" dirty="0">
                <a:solidFill>
                  <a:schemeClr val="bg2"/>
                </a:solidFill>
                <a:cs typeface="Times New Roman" panose="02020603050405020304" pitchFamily="18" charset="0"/>
              </a:rPr>
              <a:t>Error</a:t>
            </a:r>
            <a:r>
              <a:rPr lang="en-US" altLang="en-US" sz="1600" dirty="0">
                <a:solidFill>
                  <a:schemeClr val="bg2"/>
                </a:solidFill>
                <a:cs typeface="Times New Roman" panose="02020603050405020304" pitchFamily="18" charset="0"/>
              </a:rPr>
              <a:t> class. The </a:t>
            </a:r>
            <a:r>
              <a:rPr lang="en-US" altLang="en-US" sz="1600" u="sng" dirty="0">
                <a:solidFill>
                  <a:schemeClr val="bg2"/>
                </a:solidFill>
                <a:cs typeface="Times New Roman" panose="02020603050405020304" pitchFamily="18" charset="0"/>
              </a:rPr>
              <a:t>Error</a:t>
            </a:r>
            <a:r>
              <a:rPr lang="en-US" altLang="en-US" sz="1600" dirty="0">
                <a:solidFill>
                  <a:schemeClr val="bg2"/>
                </a:solidFill>
                <a:cs typeface="Times New Roman" panose="02020603050405020304" pitchFamily="18" charset="0"/>
              </a:rPr>
              <a:t> class describes internal system errors. Such errors rarely occur. If one does, there is little you can do beyond notifying the user and trying to terminate the program gracefully.</a:t>
            </a:r>
            <a:r>
              <a:rPr lang="en-US" altLang="en-US" sz="1600" dirty="0">
                <a:cs typeface="Times New Roman" panose="02020603050405020304" pitchFamily="18" charset="0"/>
              </a:rPr>
              <a:t> </a:t>
            </a:r>
            <a:endParaRPr lang="en-US" altLang="en-US" sz="1600" dirty="0"/>
          </a:p>
        </p:txBody>
      </p:sp>
    </p:spTree>
    <p:extLst>
      <p:ext uri="{BB962C8B-B14F-4D97-AF65-F5344CB8AC3E}">
        <p14:creationId xmlns:p14="http://schemas.microsoft.com/office/powerpoint/2010/main" val="4255351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0A1CA-A675-E848-B918-10F06DE7FFBC}"/>
              </a:ext>
            </a:extLst>
          </p:cNvPr>
          <p:cNvSpPr>
            <a:spLocks noGrp="1"/>
          </p:cNvSpPr>
          <p:nvPr>
            <p:ph type="title"/>
          </p:nvPr>
        </p:nvSpPr>
        <p:spPr/>
        <p:txBody>
          <a:bodyPr/>
          <a:lstStyle/>
          <a:p>
            <a:r>
              <a:rPr lang="en-US" altLang="en-US" dirty="0"/>
              <a:t>Exceptions</a:t>
            </a:r>
            <a:endParaRPr lang="en-US" dirty="0"/>
          </a:p>
        </p:txBody>
      </p:sp>
      <p:sp>
        <p:nvSpPr>
          <p:cNvPr id="3" name="Content Placeholder 2">
            <a:extLst>
              <a:ext uri="{FF2B5EF4-FFF2-40B4-BE49-F238E27FC236}">
                <a16:creationId xmlns:a16="http://schemas.microsoft.com/office/drawing/2014/main" xmlns="" id="{66ADB6F5-2534-B14C-A228-257AC9E2E0B8}"/>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xmlns="" id="{080B02A2-53E6-F440-B6AE-45E746EC7756}"/>
              </a:ext>
            </a:extLst>
          </p:cNvPr>
          <p:cNvSpPr>
            <a:spLocks noGrp="1"/>
          </p:cNvSpPr>
          <p:nvPr>
            <p:ph type="sldNum" sz="quarter" idx="12"/>
          </p:nvPr>
        </p:nvSpPr>
        <p:spPr>
          <a:xfrm>
            <a:off x="5679441" y="6406969"/>
            <a:ext cx="444912" cy="365125"/>
          </a:xfrm>
        </p:spPr>
        <p:txBody>
          <a:bodyPr/>
          <a:lstStyle/>
          <a:p>
            <a:fld id="{B547E0D5-C779-4B48-9D09-DC37D8A4644B}" type="slidenum">
              <a:rPr lang="id-ID" smtClean="0"/>
              <a:pPr/>
              <a:t>237</a:t>
            </a:fld>
            <a:endParaRPr lang="id-ID" dirty="0"/>
          </a:p>
        </p:txBody>
      </p:sp>
      <p:graphicFrame>
        <p:nvGraphicFramePr>
          <p:cNvPr id="5" name="Object 3">
            <a:extLst>
              <a:ext uri="{FF2B5EF4-FFF2-40B4-BE49-F238E27FC236}">
                <a16:creationId xmlns:a16="http://schemas.microsoft.com/office/drawing/2014/main" xmlns="" id="{11C7E7DC-4E2F-D84F-8887-E9E1B16E9D3C}"/>
              </a:ext>
            </a:extLst>
          </p:cNvPr>
          <p:cNvGraphicFramePr>
            <a:graphicFrameLocks noChangeAspect="1"/>
          </p:cNvGraphicFramePr>
          <p:nvPr>
            <p:extLst>
              <p:ext uri="{D42A27DB-BD31-4B8C-83A1-F6EECF244321}">
                <p14:modId xmlns:p14="http://schemas.microsoft.com/office/powerpoint/2010/main" val="3147270749"/>
              </p:ext>
            </p:extLst>
          </p:nvPr>
        </p:nvGraphicFramePr>
        <p:xfrm>
          <a:off x="1959935" y="862408"/>
          <a:ext cx="8364538" cy="5110163"/>
        </p:xfrm>
        <a:graphic>
          <a:graphicData uri="http://schemas.openxmlformats.org/presentationml/2006/ole">
            <mc:AlternateContent xmlns:mc="http://schemas.openxmlformats.org/markup-compatibility/2006">
              <mc:Choice xmlns:v="urn:schemas-microsoft-com:vml" Requires="v">
                <p:oleObj spid="_x0000_s212006" name="Picture" r:id="rId3" imgW="48031400" imgH="21920200" progId="Word.Picture.8">
                  <p:embed/>
                </p:oleObj>
              </mc:Choice>
              <mc:Fallback>
                <p:oleObj name="Picture" r:id="rId3" imgW="48031400" imgH="21920200" progId="Word.Picture.8">
                  <p:embed/>
                  <p:pic>
                    <p:nvPicPr>
                      <p:cNvPr id="285699" name="Object 3">
                        <a:extLst>
                          <a:ext uri="{FF2B5EF4-FFF2-40B4-BE49-F238E27FC236}">
                            <a16:creationId xmlns:a16="http://schemas.microsoft.com/office/drawing/2014/main" xmlns="" id="{5C7C5279-2952-9947-8E85-4E0ABFF58E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051" t="2000" r="31065" b="4500"/>
                      <a:stretch>
                        <a:fillRect/>
                      </a:stretch>
                    </p:blipFill>
                    <p:spPr bwMode="auto">
                      <a:xfrm>
                        <a:off x="1959935" y="862408"/>
                        <a:ext cx="8364538" cy="51101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8">
            <a:extLst>
              <a:ext uri="{FF2B5EF4-FFF2-40B4-BE49-F238E27FC236}">
                <a16:creationId xmlns:a16="http://schemas.microsoft.com/office/drawing/2014/main" xmlns="" id="{DAC28507-2103-C846-8315-10CDE3E0ED6B}"/>
              </a:ext>
            </a:extLst>
          </p:cNvPr>
          <p:cNvSpPr txBox="1">
            <a:spLocks noChangeArrowheads="1"/>
          </p:cNvSpPr>
          <p:nvPr/>
        </p:nvSpPr>
        <p:spPr bwMode="auto">
          <a:xfrm>
            <a:off x="1578935" y="1014808"/>
            <a:ext cx="2667000" cy="173990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u="sng" dirty="0">
                <a:solidFill>
                  <a:schemeClr val="bg2"/>
                </a:solidFill>
                <a:cs typeface="Times New Roman" panose="02020603050405020304" pitchFamily="18" charset="0"/>
              </a:rPr>
              <a:t>Exception</a:t>
            </a:r>
            <a:r>
              <a:rPr lang="en-US" altLang="en-US" sz="1800" dirty="0">
                <a:solidFill>
                  <a:schemeClr val="bg2"/>
                </a:solidFill>
                <a:cs typeface="Times New Roman" panose="02020603050405020304" pitchFamily="18" charset="0"/>
              </a:rPr>
              <a:t> describes errors caused by your program and external circumstances. These errors can be caught and handled by your program. </a:t>
            </a:r>
            <a:endParaRPr lang="en-US" altLang="en-US" sz="1800" dirty="0">
              <a:solidFill>
                <a:schemeClr val="bg2"/>
              </a:solidFill>
            </a:endParaRPr>
          </a:p>
        </p:txBody>
      </p:sp>
      <p:sp>
        <p:nvSpPr>
          <p:cNvPr id="7" name="Rectangle 14">
            <a:extLst>
              <a:ext uri="{FF2B5EF4-FFF2-40B4-BE49-F238E27FC236}">
                <a16:creationId xmlns:a16="http://schemas.microsoft.com/office/drawing/2014/main" xmlns="" id="{A7B28F34-3AC4-F946-AB99-B4EEC59D63F2}"/>
              </a:ext>
            </a:extLst>
          </p:cNvPr>
          <p:cNvSpPr>
            <a:spLocks noChangeArrowheads="1"/>
          </p:cNvSpPr>
          <p:nvPr/>
        </p:nvSpPr>
        <p:spPr bwMode="auto">
          <a:xfrm>
            <a:off x="4322135" y="1091008"/>
            <a:ext cx="5943600" cy="2667000"/>
          </a:xfrm>
          <a:prstGeom prst="rect">
            <a:avLst/>
          </a:prstGeom>
          <a:solidFill>
            <a:schemeClr val="accent1">
              <a:alpha val="19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74973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343F35-CF59-634F-9F86-F592AC9D9825}"/>
              </a:ext>
            </a:extLst>
          </p:cNvPr>
          <p:cNvSpPr>
            <a:spLocks noGrp="1"/>
          </p:cNvSpPr>
          <p:nvPr>
            <p:ph type="title"/>
          </p:nvPr>
        </p:nvSpPr>
        <p:spPr/>
        <p:txBody>
          <a:bodyPr/>
          <a:lstStyle/>
          <a:p>
            <a:r>
              <a:rPr lang="en-US" altLang="en-US" dirty="0"/>
              <a:t>Runtime Exceptions</a:t>
            </a:r>
            <a:endParaRPr lang="en-US" dirty="0"/>
          </a:p>
        </p:txBody>
      </p:sp>
      <p:sp>
        <p:nvSpPr>
          <p:cNvPr id="3" name="Content Placeholder 2">
            <a:extLst>
              <a:ext uri="{FF2B5EF4-FFF2-40B4-BE49-F238E27FC236}">
                <a16:creationId xmlns:a16="http://schemas.microsoft.com/office/drawing/2014/main" xmlns="" id="{2D677199-16FC-474B-A8EF-C637072A84F7}"/>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xmlns="" id="{3DAF0B05-76E5-364E-92B6-067DA889CD39}"/>
              </a:ext>
            </a:extLst>
          </p:cNvPr>
          <p:cNvSpPr>
            <a:spLocks noGrp="1"/>
          </p:cNvSpPr>
          <p:nvPr>
            <p:ph type="sldNum" sz="quarter" idx="12"/>
          </p:nvPr>
        </p:nvSpPr>
        <p:spPr>
          <a:xfrm>
            <a:off x="5679441" y="6406969"/>
            <a:ext cx="434280" cy="365125"/>
          </a:xfrm>
        </p:spPr>
        <p:txBody>
          <a:bodyPr/>
          <a:lstStyle/>
          <a:p>
            <a:fld id="{B547E0D5-C779-4B48-9D09-DC37D8A4644B}" type="slidenum">
              <a:rPr lang="id-ID" smtClean="0"/>
              <a:pPr/>
              <a:t>238</a:t>
            </a:fld>
            <a:endParaRPr lang="id-ID" dirty="0"/>
          </a:p>
        </p:txBody>
      </p:sp>
      <p:graphicFrame>
        <p:nvGraphicFramePr>
          <p:cNvPr id="5" name="Object 3">
            <a:extLst>
              <a:ext uri="{FF2B5EF4-FFF2-40B4-BE49-F238E27FC236}">
                <a16:creationId xmlns:a16="http://schemas.microsoft.com/office/drawing/2014/main" xmlns="" id="{3951ECEB-A8DD-6C4A-9745-ED463A89B195}"/>
              </a:ext>
            </a:extLst>
          </p:cNvPr>
          <p:cNvGraphicFramePr>
            <a:graphicFrameLocks noChangeAspect="1"/>
          </p:cNvGraphicFramePr>
          <p:nvPr>
            <p:extLst>
              <p:ext uri="{D42A27DB-BD31-4B8C-83A1-F6EECF244321}">
                <p14:modId xmlns:p14="http://schemas.microsoft.com/office/powerpoint/2010/main" val="3490680210"/>
              </p:ext>
            </p:extLst>
          </p:nvPr>
        </p:nvGraphicFramePr>
        <p:xfrm>
          <a:off x="2027274" y="798023"/>
          <a:ext cx="8364538" cy="5110163"/>
        </p:xfrm>
        <a:graphic>
          <a:graphicData uri="http://schemas.openxmlformats.org/presentationml/2006/ole">
            <mc:AlternateContent xmlns:mc="http://schemas.openxmlformats.org/markup-compatibility/2006">
              <mc:Choice xmlns:v="urn:schemas-microsoft-com:vml" Requires="v">
                <p:oleObj spid="_x0000_s213030" name="Picture" r:id="rId3" imgW="48031400" imgH="21920200" progId="Word.Picture.8">
                  <p:embed/>
                </p:oleObj>
              </mc:Choice>
              <mc:Fallback>
                <p:oleObj name="Picture" r:id="rId3" imgW="48031400" imgH="21920200" progId="Word.Picture.8">
                  <p:embed/>
                  <p:pic>
                    <p:nvPicPr>
                      <p:cNvPr id="287747" name="Object 3">
                        <a:extLst>
                          <a:ext uri="{FF2B5EF4-FFF2-40B4-BE49-F238E27FC236}">
                            <a16:creationId xmlns:a16="http://schemas.microsoft.com/office/drawing/2014/main" xmlns="" id="{E5511BAC-EBF1-5741-9AD1-DEECEEBC1E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051" t="2000" r="31065" b="4500"/>
                      <a:stretch>
                        <a:fillRect/>
                      </a:stretch>
                    </p:blipFill>
                    <p:spPr bwMode="auto">
                      <a:xfrm>
                        <a:off x="2027274" y="798023"/>
                        <a:ext cx="8364538" cy="51101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11">
            <a:extLst>
              <a:ext uri="{FF2B5EF4-FFF2-40B4-BE49-F238E27FC236}">
                <a16:creationId xmlns:a16="http://schemas.microsoft.com/office/drawing/2014/main" xmlns="" id="{755C29E0-B064-9B44-B19B-04DF54FD7AD4}"/>
              </a:ext>
            </a:extLst>
          </p:cNvPr>
          <p:cNvSpPr txBox="1">
            <a:spLocks noChangeArrowheads="1"/>
          </p:cNvSpPr>
          <p:nvPr/>
        </p:nvSpPr>
        <p:spPr bwMode="auto">
          <a:xfrm>
            <a:off x="7894674" y="4455623"/>
            <a:ext cx="2743200" cy="942975"/>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bg2"/>
                </a:solidFill>
              </a:rPr>
              <a:t>RuntimeException is caused by programming errors, such as bad casting, accessing an out-of-bounds array, and numeric errors.</a:t>
            </a:r>
          </a:p>
        </p:txBody>
      </p:sp>
    </p:spTree>
    <p:extLst>
      <p:ext uri="{BB962C8B-B14F-4D97-AF65-F5344CB8AC3E}">
        <p14:creationId xmlns:p14="http://schemas.microsoft.com/office/powerpoint/2010/main" val="301942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1"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6" grpId="1" animBg="1"/>
    </p:bld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C664B7-2930-6542-9306-61BF69C03235}"/>
              </a:ext>
            </a:extLst>
          </p:cNvPr>
          <p:cNvSpPr>
            <a:spLocks noGrp="1"/>
          </p:cNvSpPr>
          <p:nvPr>
            <p:ph type="title"/>
          </p:nvPr>
        </p:nvSpPr>
        <p:spPr/>
        <p:txBody>
          <a:bodyPr/>
          <a:lstStyle/>
          <a:p>
            <a:r>
              <a:rPr lang="en-US" altLang="en-US" dirty="0"/>
              <a:t>Checked Exceptions vs. Unchecked Exceptions</a:t>
            </a:r>
            <a:endParaRPr lang="en-US" dirty="0"/>
          </a:p>
        </p:txBody>
      </p:sp>
      <p:sp>
        <p:nvSpPr>
          <p:cNvPr id="3" name="Content Placeholder 2">
            <a:extLst>
              <a:ext uri="{FF2B5EF4-FFF2-40B4-BE49-F238E27FC236}">
                <a16:creationId xmlns:a16="http://schemas.microsoft.com/office/drawing/2014/main" xmlns="" id="{E2105BC7-58DC-7A43-9A16-0A98C0C02815}"/>
              </a:ext>
            </a:extLst>
          </p:cNvPr>
          <p:cNvSpPr>
            <a:spLocks noGrp="1"/>
          </p:cNvSpPr>
          <p:nvPr>
            <p:ph idx="1"/>
          </p:nvPr>
        </p:nvSpPr>
        <p:spPr/>
        <p:txBody>
          <a:bodyPr/>
          <a:lstStyle/>
          <a:p>
            <a:r>
              <a:rPr lang="en-US" altLang="en-US" u="sng" dirty="0" err="1">
                <a:cs typeface="Times New Roman" panose="02020603050405020304" pitchFamily="18" charset="0"/>
              </a:rPr>
              <a:t>RuntimeException</a:t>
            </a:r>
            <a:r>
              <a:rPr lang="en-US" altLang="en-US" dirty="0">
                <a:cs typeface="Times New Roman" panose="02020603050405020304" pitchFamily="18" charset="0"/>
              </a:rPr>
              <a:t>, </a:t>
            </a:r>
            <a:r>
              <a:rPr lang="en-US" altLang="en-US" u="sng" dirty="0">
                <a:cs typeface="Times New Roman" panose="02020603050405020304" pitchFamily="18" charset="0"/>
              </a:rPr>
              <a:t>Error</a:t>
            </a:r>
            <a:r>
              <a:rPr lang="en-US" altLang="en-US" dirty="0">
                <a:cs typeface="Times New Roman" panose="02020603050405020304" pitchFamily="18" charset="0"/>
              </a:rPr>
              <a:t> and their subclasses are known as </a:t>
            </a:r>
            <a:r>
              <a:rPr lang="en-US" altLang="en-US" i="1" dirty="0">
                <a:cs typeface="Times New Roman" panose="02020603050405020304" pitchFamily="18" charset="0"/>
              </a:rPr>
              <a:t>unchecked</a:t>
            </a:r>
            <a:r>
              <a:rPr lang="en-US" altLang="en-US" dirty="0">
                <a:cs typeface="Times New Roman" panose="02020603050405020304" pitchFamily="18" charset="0"/>
              </a:rPr>
              <a:t> </a:t>
            </a:r>
            <a:r>
              <a:rPr lang="en-US" altLang="en-US" i="1" dirty="0">
                <a:cs typeface="Times New Roman" panose="02020603050405020304" pitchFamily="18" charset="0"/>
              </a:rPr>
              <a:t>exceptions</a:t>
            </a:r>
            <a:r>
              <a:rPr lang="en-US" altLang="en-US" dirty="0">
                <a:cs typeface="Times New Roman" panose="02020603050405020304" pitchFamily="18" charset="0"/>
              </a:rPr>
              <a:t>. All other exceptions are known as </a:t>
            </a:r>
            <a:r>
              <a:rPr lang="en-US" altLang="en-US" i="1" dirty="0">
                <a:cs typeface="Times New Roman" panose="02020603050405020304" pitchFamily="18" charset="0"/>
              </a:rPr>
              <a:t>checked exceptions</a:t>
            </a:r>
            <a:r>
              <a:rPr lang="en-US" altLang="en-US" dirty="0">
                <a:cs typeface="Times New Roman" panose="02020603050405020304" pitchFamily="18" charset="0"/>
              </a:rPr>
              <a:t>, meaning that the compiler forces the programmer to check and deal with the exceptions.</a:t>
            </a:r>
            <a:endParaRPr lang="en-US" dirty="0"/>
          </a:p>
        </p:txBody>
      </p:sp>
      <p:sp>
        <p:nvSpPr>
          <p:cNvPr id="4" name="Slide Number Placeholder 3">
            <a:extLst>
              <a:ext uri="{FF2B5EF4-FFF2-40B4-BE49-F238E27FC236}">
                <a16:creationId xmlns:a16="http://schemas.microsoft.com/office/drawing/2014/main" xmlns="" id="{392C1543-C60F-364B-B0A7-5EB9B7B998DF}"/>
              </a:ext>
            </a:extLst>
          </p:cNvPr>
          <p:cNvSpPr>
            <a:spLocks noGrp="1"/>
          </p:cNvSpPr>
          <p:nvPr>
            <p:ph type="sldNum" sz="quarter" idx="12"/>
          </p:nvPr>
        </p:nvSpPr>
        <p:spPr>
          <a:xfrm>
            <a:off x="5679441" y="6406969"/>
            <a:ext cx="434280" cy="365125"/>
          </a:xfrm>
        </p:spPr>
        <p:txBody>
          <a:bodyPr/>
          <a:lstStyle/>
          <a:p>
            <a:fld id="{B547E0D5-C779-4B48-9D09-DC37D8A4644B}" type="slidenum">
              <a:rPr lang="id-ID" smtClean="0"/>
              <a:pPr/>
              <a:t>239</a:t>
            </a:fld>
            <a:endParaRPr lang="id-ID" dirty="0"/>
          </a:p>
        </p:txBody>
      </p:sp>
    </p:spTree>
    <p:extLst>
      <p:ext uri="{BB962C8B-B14F-4D97-AF65-F5344CB8AC3E}">
        <p14:creationId xmlns:p14="http://schemas.microsoft.com/office/powerpoint/2010/main" val="3575561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656B70-1541-814D-B4E5-6A7BB6AB757E}"/>
              </a:ext>
            </a:extLst>
          </p:cNvPr>
          <p:cNvSpPr>
            <a:spLocks noGrp="1"/>
          </p:cNvSpPr>
          <p:nvPr>
            <p:ph type="title"/>
          </p:nvPr>
        </p:nvSpPr>
        <p:spPr/>
        <p:txBody>
          <a:bodyPr/>
          <a:lstStyle/>
          <a:p>
            <a:r>
              <a:rPr lang="en-CA" dirty="0"/>
              <a:t>Java platform</a:t>
            </a:r>
            <a:endParaRPr lang="en-US" dirty="0"/>
          </a:p>
        </p:txBody>
      </p:sp>
      <p:sp>
        <p:nvSpPr>
          <p:cNvPr id="3" name="Content Placeholder 2">
            <a:extLst>
              <a:ext uri="{FF2B5EF4-FFF2-40B4-BE49-F238E27FC236}">
                <a16:creationId xmlns:a16="http://schemas.microsoft.com/office/drawing/2014/main" xmlns="" id="{5A9FF411-988E-B94F-A5FE-0F0AFF7A8000}"/>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xmlns="" id="{97C955F8-46F3-7049-A397-243864D4F80B}"/>
              </a:ext>
            </a:extLst>
          </p:cNvPr>
          <p:cNvSpPr>
            <a:spLocks noGrp="1"/>
          </p:cNvSpPr>
          <p:nvPr>
            <p:ph type="sldNum" sz="quarter" idx="12"/>
          </p:nvPr>
        </p:nvSpPr>
        <p:spPr/>
        <p:txBody>
          <a:bodyPr/>
          <a:lstStyle/>
          <a:p>
            <a:fld id="{B547E0D5-C779-4B48-9D09-DC37D8A4644B}" type="slidenum">
              <a:rPr lang="id-ID" smtClean="0"/>
              <a:pPr/>
              <a:t>24</a:t>
            </a:fld>
            <a:endParaRPr lang="id-ID" dirty="0"/>
          </a:p>
        </p:txBody>
      </p:sp>
      <p:pic>
        <p:nvPicPr>
          <p:cNvPr id="5" name="Picture 2">
            <a:extLst>
              <a:ext uri="{FF2B5EF4-FFF2-40B4-BE49-F238E27FC236}">
                <a16:creationId xmlns:a16="http://schemas.microsoft.com/office/drawing/2014/main" xmlns="" id="{E3E0FE92-A140-1A47-9A3D-6C14FA828B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7104" y="2137144"/>
            <a:ext cx="436502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Content Placeholder 3">
            <a:extLst>
              <a:ext uri="{FF2B5EF4-FFF2-40B4-BE49-F238E27FC236}">
                <a16:creationId xmlns:a16="http://schemas.microsoft.com/office/drawing/2014/main" xmlns="" id="{717AF468-4FF9-3D49-B1F3-8B614B04A5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2129" y="1594884"/>
            <a:ext cx="5019675" cy="360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5954742"/>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0E17CE-80C6-C44C-804D-92597D9A7E70}"/>
              </a:ext>
            </a:extLst>
          </p:cNvPr>
          <p:cNvSpPr>
            <a:spLocks noGrp="1"/>
          </p:cNvSpPr>
          <p:nvPr>
            <p:ph type="title"/>
          </p:nvPr>
        </p:nvSpPr>
        <p:spPr/>
        <p:txBody>
          <a:bodyPr/>
          <a:lstStyle/>
          <a:p>
            <a:r>
              <a:rPr lang="en-US" altLang="en-US" dirty="0"/>
              <a:t>Unchecked Exceptions</a:t>
            </a:r>
            <a:endParaRPr lang="en-US" dirty="0"/>
          </a:p>
        </p:txBody>
      </p:sp>
      <p:sp>
        <p:nvSpPr>
          <p:cNvPr id="3" name="Content Placeholder 2">
            <a:extLst>
              <a:ext uri="{FF2B5EF4-FFF2-40B4-BE49-F238E27FC236}">
                <a16:creationId xmlns:a16="http://schemas.microsoft.com/office/drawing/2014/main" xmlns="" id="{6E4C2D4F-4957-2748-AACD-36A53279AB7A}"/>
              </a:ext>
            </a:extLst>
          </p:cNvPr>
          <p:cNvSpPr>
            <a:spLocks noGrp="1"/>
          </p:cNvSpPr>
          <p:nvPr>
            <p:ph idx="1"/>
          </p:nvPr>
        </p:nvSpPr>
        <p:spPr/>
        <p:txBody>
          <a:bodyPr/>
          <a:lstStyle/>
          <a:p>
            <a:r>
              <a:rPr lang="en-US" altLang="en-US" dirty="0">
                <a:cs typeface="Times New Roman" panose="02020603050405020304" pitchFamily="18" charset="0"/>
              </a:rPr>
              <a:t>In most cases, unchecked exceptions reflect programming logic errors that are not recoverable. For example, a </a:t>
            </a:r>
            <a:r>
              <a:rPr lang="en-US" altLang="en-US" u="sng" dirty="0" err="1">
                <a:cs typeface="Times New Roman" panose="02020603050405020304" pitchFamily="18" charset="0"/>
              </a:rPr>
              <a:t>NullPointerException</a:t>
            </a:r>
            <a:r>
              <a:rPr lang="en-US" altLang="en-US" dirty="0">
                <a:cs typeface="Times New Roman" panose="02020603050405020304" pitchFamily="18" charset="0"/>
              </a:rPr>
              <a:t> is thrown if you access an object through a reference variable before an object is assigned to it; an </a:t>
            </a:r>
            <a:r>
              <a:rPr lang="en-US" altLang="en-US" u="sng" dirty="0" err="1">
                <a:cs typeface="Times New Roman" panose="02020603050405020304" pitchFamily="18" charset="0"/>
              </a:rPr>
              <a:t>IndexOutOfBoundsException</a:t>
            </a:r>
            <a:r>
              <a:rPr lang="en-US" altLang="en-US" dirty="0">
                <a:cs typeface="Times New Roman" panose="02020603050405020304" pitchFamily="18" charset="0"/>
              </a:rPr>
              <a:t> is thrown if you access an element in an array outside the bounds of the array. These are the logic errors that should be corrected in the program. Unchecked exceptions can occur anywhere in the program. To avoid cumbersome overuse of try-catch blocks, Java does not mandate you to write code to catch unchecked exceptions.</a:t>
            </a:r>
            <a:endParaRPr lang="en-US" dirty="0"/>
          </a:p>
        </p:txBody>
      </p:sp>
      <p:sp>
        <p:nvSpPr>
          <p:cNvPr id="4" name="Slide Number Placeholder 3">
            <a:extLst>
              <a:ext uri="{FF2B5EF4-FFF2-40B4-BE49-F238E27FC236}">
                <a16:creationId xmlns:a16="http://schemas.microsoft.com/office/drawing/2014/main" xmlns="" id="{12F13A57-DAF1-0149-AEA0-12E574DBB84C}"/>
              </a:ext>
            </a:extLst>
          </p:cNvPr>
          <p:cNvSpPr>
            <a:spLocks noGrp="1"/>
          </p:cNvSpPr>
          <p:nvPr>
            <p:ph type="sldNum" sz="quarter" idx="12"/>
          </p:nvPr>
        </p:nvSpPr>
        <p:spPr>
          <a:xfrm>
            <a:off x="5679440" y="6406969"/>
            <a:ext cx="423647" cy="365125"/>
          </a:xfrm>
        </p:spPr>
        <p:txBody>
          <a:bodyPr/>
          <a:lstStyle/>
          <a:p>
            <a:fld id="{B547E0D5-C779-4B48-9D09-DC37D8A4644B}" type="slidenum">
              <a:rPr lang="id-ID" smtClean="0"/>
              <a:pPr/>
              <a:t>240</a:t>
            </a:fld>
            <a:endParaRPr lang="id-ID" dirty="0"/>
          </a:p>
        </p:txBody>
      </p:sp>
    </p:spTree>
    <p:extLst>
      <p:ext uri="{BB962C8B-B14F-4D97-AF65-F5344CB8AC3E}">
        <p14:creationId xmlns:p14="http://schemas.microsoft.com/office/powerpoint/2010/main" val="118753611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2905E7-B78F-354D-A132-34828816387E}"/>
              </a:ext>
            </a:extLst>
          </p:cNvPr>
          <p:cNvSpPr>
            <a:spLocks noGrp="1"/>
          </p:cNvSpPr>
          <p:nvPr>
            <p:ph type="title"/>
          </p:nvPr>
        </p:nvSpPr>
        <p:spPr/>
        <p:txBody>
          <a:bodyPr/>
          <a:lstStyle/>
          <a:p>
            <a:r>
              <a:rPr lang="en-US" altLang="en-US" dirty="0"/>
              <a:t>Checked or Unchecked Exceptions</a:t>
            </a:r>
            <a:endParaRPr lang="en-US" dirty="0"/>
          </a:p>
        </p:txBody>
      </p:sp>
      <p:sp>
        <p:nvSpPr>
          <p:cNvPr id="4" name="Slide Number Placeholder 3">
            <a:extLst>
              <a:ext uri="{FF2B5EF4-FFF2-40B4-BE49-F238E27FC236}">
                <a16:creationId xmlns:a16="http://schemas.microsoft.com/office/drawing/2014/main" xmlns="" id="{9BA247D9-B544-7B44-9A95-B33ED78950BE}"/>
              </a:ext>
            </a:extLst>
          </p:cNvPr>
          <p:cNvSpPr>
            <a:spLocks noGrp="1"/>
          </p:cNvSpPr>
          <p:nvPr>
            <p:ph type="sldNum" sz="quarter" idx="12"/>
          </p:nvPr>
        </p:nvSpPr>
        <p:spPr>
          <a:xfrm>
            <a:off x="5679440" y="6406969"/>
            <a:ext cx="423647" cy="365125"/>
          </a:xfrm>
        </p:spPr>
        <p:txBody>
          <a:bodyPr/>
          <a:lstStyle/>
          <a:p>
            <a:fld id="{B547E0D5-C779-4B48-9D09-DC37D8A4644B}" type="slidenum">
              <a:rPr lang="id-ID" smtClean="0"/>
              <a:pPr/>
              <a:t>241</a:t>
            </a:fld>
            <a:endParaRPr lang="id-ID" dirty="0"/>
          </a:p>
        </p:txBody>
      </p:sp>
      <p:graphicFrame>
        <p:nvGraphicFramePr>
          <p:cNvPr id="5" name="Object 3">
            <a:extLst>
              <a:ext uri="{FF2B5EF4-FFF2-40B4-BE49-F238E27FC236}">
                <a16:creationId xmlns:a16="http://schemas.microsoft.com/office/drawing/2014/main" xmlns="" id="{8F043B3D-1830-6E46-AB0E-89BC1E3EE539}"/>
              </a:ext>
            </a:extLst>
          </p:cNvPr>
          <p:cNvGraphicFramePr>
            <a:graphicFrameLocks noGrp="1" noChangeAspect="1"/>
          </p:cNvGraphicFramePr>
          <p:nvPr>
            <p:ph idx="1"/>
            <p:extLst>
              <p:ext uri="{D42A27DB-BD31-4B8C-83A1-F6EECF244321}">
                <p14:modId xmlns:p14="http://schemas.microsoft.com/office/powerpoint/2010/main" val="2065141966"/>
              </p:ext>
            </p:extLst>
          </p:nvPr>
        </p:nvGraphicFramePr>
        <p:xfrm>
          <a:off x="838200" y="1110849"/>
          <a:ext cx="10515600" cy="4753778"/>
        </p:xfrm>
        <a:graphic>
          <a:graphicData uri="http://schemas.openxmlformats.org/presentationml/2006/ole">
            <mc:AlternateContent xmlns:mc="http://schemas.openxmlformats.org/markup-compatibility/2006">
              <mc:Choice xmlns:v="urn:schemas-microsoft-com:vml" Requires="v">
                <p:oleObj spid="_x0000_s214054" name="Picture" r:id="rId3" imgW="48488600" imgH="21920200" progId="Word.Picture.8">
                  <p:embed/>
                </p:oleObj>
              </mc:Choice>
              <mc:Fallback>
                <p:oleObj name="Picture" r:id="rId3" imgW="48488600" imgH="21920200" progId="Word.Picture.8">
                  <p:embed/>
                  <p:pic>
                    <p:nvPicPr>
                      <p:cNvPr id="289795" name="Object 3">
                        <a:extLst>
                          <a:ext uri="{FF2B5EF4-FFF2-40B4-BE49-F238E27FC236}">
                            <a16:creationId xmlns:a16="http://schemas.microsoft.com/office/drawing/2014/main" xmlns="" id="{F06EF0E8-51A1-D640-82AD-BAE8D43CFE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051" t="2000" r="31065" b="4500"/>
                      <a:stretch>
                        <a:fillRect/>
                      </a:stretch>
                    </p:blipFill>
                    <p:spPr bwMode="auto">
                      <a:xfrm>
                        <a:off x="838200" y="1110849"/>
                        <a:ext cx="10515600" cy="475377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3890701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C31C9A-0B04-C540-94F3-E062826D7AEC}"/>
              </a:ext>
            </a:extLst>
          </p:cNvPr>
          <p:cNvSpPr>
            <a:spLocks noGrp="1"/>
          </p:cNvSpPr>
          <p:nvPr>
            <p:ph type="title"/>
          </p:nvPr>
        </p:nvSpPr>
        <p:spPr/>
        <p:txBody>
          <a:bodyPr/>
          <a:lstStyle/>
          <a:p>
            <a:r>
              <a:rPr lang="en-US" altLang="en-US" dirty="0"/>
              <a:t>Declaring, Throwing, and Catching Exceptions</a:t>
            </a:r>
            <a:endParaRPr lang="en-US" dirty="0"/>
          </a:p>
        </p:txBody>
      </p:sp>
      <p:sp>
        <p:nvSpPr>
          <p:cNvPr id="4" name="Slide Number Placeholder 3">
            <a:extLst>
              <a:ext uri="{FF2B5EF4-FFF2-40B4-BE49-F238E27FC236}">
                <a16:creationId xmlns:a16="http://schemas.microsoft.com/office/drawing/2014/main" xmlns="" id="{DDA6D4EB-CBD0-D648-A525-96C2AC7C6587}"/>
              </a:ext>
            </a:extLst>
          </p:cNvPr>
          <p:cNvSpPr>
            <a:spLocks noGrp="1"/>
          </p:cNvSpPr>
          <p:nvPr>
            <p:ph type="sldNum" sz="quarter" idx="12"/>
          </p:nvPr>
        </p:nvSpPr>
        <p:spPr>
          <a:xfrm>
            <a:off x="5679440" y="6406969"/>
            <a:ext cx="455545" cy="365125"/>
          </a:xfrm>
        </p:spPr>
        <p:txBody>
          <a:bodyPr/>
          <a:lstStyle/>
          <a:p>
            <a:fld id="{B547E0D5-C779-4B48-9D09-DC37D8A4644B}" type="slidenum">
              <a:rPr lang="id-ID" smtClean="0"/>
              <a:pPr/>
              <a:t>242</a:t>
            </a:fld>
            <a:endParaRPr lang="id-ID" dirty="0"/>
          </a:p>
        </p:txBody>
      </p:sp>
      <p:graphicFrame>
        <p:nvGraphicFramePr>
          <p:cNvPr id="5" name="Content Placeholder 4">
            <a:extLst>
              <a:ext uri="{FF2B5EF4-FFF2-40B4-BE49-F238E27FC236}">
                <a16:creationId xmlns:a16="http://schemas.microsoft.com/office/drawing/2014/main" xmlns="" id="{0864ED55-F6CC-B648-8533-6FAE7F0C32FF}"/>
              </a:ext>
            </a:extLst>
          </p:cNvPr>
          <p:cNvGraphicFramePr>
            <a:graphicFrameLocks noGrp="1" noChangeAspect="1"/>
          </p:cNvGraphicFramePr>
          <p:nvPr>
            <p:ph idx="1"/>
          </p:nvPr>
        </p:nvGraphicFramePr>
        <p:xfrm>
          <a:off x="838200" y="2232664"/>
          <a:ext cx="10515600" cy="2510147"/>
        </p:xfrm>
        <a:graphic>
          <a:graphicData uri="http://schemas.openxmlformats.org/presentationml/2006/ole">
            <mc:AlternateContent xmlns:mc="http://schemas.openxmlformats.org/markup-compatibility/2006">
              <mc:Choice xmlns:v="urn:schemas-microsoft-com:vml" Requires="v">
                <p:oleObj spid="_x0000_s215078" name="Picture" r:id="rId3" imgW="30645100" imgH="7315200" progId="Word.Picture.8">
                  <p:embed/>
                </p:oleObj>
              </mc:Choice>
              <mc:Fallback>
                <p:oleObj name="Picture" r:id="rId3" imgW="30645100" imgH="7315200" progId="Word.Picture.8">
                  <p:embed/>
                  <p:pic>
                    <p:nvPicPr>
                      <p:cNvPr id="259076" name="Object 4">
                        <a:extLst>
                          <a:ext uri="{FF2B5EF4-FFF2-40B4-BE49-F238E27FC236}">
                            <a16:creationId xmlns:a16="http://schemas.microsoft.com/office/drawing/2014/main" xmlns="" id="{00F11425-8B22-D44B-8723-92B098AD40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232664"/>
                        <a:ext cx="10515600" cy="2510147"/>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1474607586"/>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BCB50A-5613-BF46-8F4B-45FDFB4A6D22}"/>
              </a:ext>
            </a:extLst>
          </p:cNvPr>
          <p:cNvSpPr>
            <a:spLocks noGrp="1"/>
          </p:cNvSpPr>
          <p:nvPr>
            <p:ph type="title"/>
          </p:nvPr>
        </p:nvSpPr>
        <p:spPr/>
        <p:txBody>
          <a:bodyPr/>
          <a:lstStyle/>
          <a:p>
            <a:r>
              <a:rPr lang="en-US" altLang="en-US" dirty="0"/>
              <a:t>Declaring Exceptions</a:t>
            </a:r>
            <a:endParaRPr lang="en-US" dirty="0"/>
          </a:p>
        </p:txBody>
      </p:sp>
      <p:sp>
        <p:nvSpPr>
          <p:cNvPr id="3" name="Content Placeholder 2">
            <a:extLst>
              <a:ext uri="{FF2B5EF4-FFF2-40B4-BE49-F238E27FC236}">
                <a16:creationId xmlns:a16="http://schemas.microsoft.com/office/drawing/2014/main" xmlns="" id="{29003610-A13D-0E41-BBFE-14A20D592DB7}"/>
              </a:ext>
            </a:extLst>
          </p:cNvPr>
          <p:cNvSpPr>
            <a:spLocks noGrp="1"/>
          </p:cNvSpPr>
          <p:nvPr>
            <p:ph idx="1"/>
          </p:nvPr>
        </p:nvSpPr>
        <p:spPr/>
        <p:txBody>
          <a:bodyPr/>
          <a:lstStyle/>
          <a:p>
            <a:pPr marL="0" indent="0">
              <a:spcBef>
                <a:spcPct val="0"/>
              </a:spcBef>
              <a:buFont typeface="Monotype Sorts" pitchFamily="2" charset="2"/>
              <a:buNone/>
            </a:pPr>
            <a:r>
              <a:rPr lang="en-US" altLang="en-US" dirty="0">
                <a:cs typeface="Times New Roman" panose="02020603050405020304" pitchFamily="18" charset="0"/>
              </a:rPr>
              <a:t>Every method must state the types of checked exceptions it might throw. This is known as </a:t>
            </a:r>
            <a:r>
              <a:rPr lang="en-US" altLang="en-US" i="1" dirty="0">
                <a:cs typeface="Times New Roman" panose="02020603050405020304" pitchFamily="18" charset="0"/>
              </a:rPr>
              <a:t>declaring exceptions</a:t>
            </a:r>
            <a:r>
              <a:rPr lang="en-US" altLang="en-US" dirty="0">
                <a:cs typeface="Times New Roman" panose="02020603050405020304" pitchFamily="18" charset="0"/>
              </a:rPr>
              <a:t>. </a:t>
            </a:r>
          </a:p>
          <a:p>
            <a:pPr marL="0" indent="0">
              <a:spcBef>
                <a:spcPct val="0"/>
              </a:spcBef>
              <a:buFont typeface="Monotype Sorts" pitchFamily="2" charset="2"/>
              <a:buNone/>
            </a:pPr>
            <a:endParaRPr lang="en-US" altLang="en-US" dirty="0">
              <a:cs typeface="Times New Roman" panose="02020603050405020304" pitchFamily="18" charset="0"/>
            </a:endParaRPr>
          </a:p>
          <a:p>
            <a:pPr marL="0" indent="0">
              <a:spcBef>
                <a:spcPct val="0"/>
              </a:spcBef>
              <a:buFont typeface="Monotype Sorts" pitchFamily="2" charset="2"/>
              <a:buNone/>
            </a:pPr>
            <a:r>
              <a:rPr lang="en-US" altLang="en-US" dirty="0"/>
              <a:t>public void </a:t>
            </a:r>
            <a:r>
              <a:rPr lang="en-US" altLang="en-US" dirty="0" err="1"/>
              <a:t>myMethod</a:t>
            </a:r>
            <a:r>
              <a:rPr lang="en-US" altLang="en-US" dirty="0"/>
              <a:t>()</a:t>
            </a:r>
          </a:p>
          <a:p>
            <a:pPr marL="0" indent="0">
              <a:spcBef>
                <a:spcPct val="0"/>
              </a:spcBef>
              <a:buFont typeface="Monotype Sorts" pitchFamily="2" charset="2"/>
              <a:buNone/>
            </a:pPr>
            <a:r>
              <a:rPr lang="en-US" altLang="en-US" dirty="0"/>
              <a:t>   throws </a:t>
            </a:r>
            <a:r>
              <a:rPr lang="en-US" altLang="en-US" dirty="0" err="1"/>
              <a:t>IOException</a:t>
            </a:r>
            <a:endParaRPr lang="en-US" altLang="en-US" dirty="0"/>
          </a:p>
          <a:p>
            <a:pPr marL="0" indent="0">
              <a:spcBef>
                <a:spcPct val="100000"/>
              </a:spcBef>
              <a:buFont typeface="Monotype Sorts" pitchFamily="2" charset="2"/>
              <a:buNone/>
            </a:pPr>
            <a:r>
              <a:rPr lang="en-US" altLang="en-US" dirty="0"/>
              <a:t>public void </a:t>
            </a:r>
            <a:r>
              <a:rPr lang="en-US" altLang="en-US" dirty="0" err="1"/>
              <a:t>myMethod</a:t>
            </a:r>
            <a:r>
              <a:rPr lang="en-US" altLang="en-US" dirty="0"/>
              <a:t>()</a:t>
            </a:r>
          </a:p>
          <a:p>
            <a:pPr marL="0" indent="0">
              <a:spcBef>
                <a:spcPct val="0"/>
              </a:spcBef>
              <a:buFont typeface="Monotype Sorts" pitchFamily="2" charset="2"/>
              <a:buNone/>
            </a:pPr>
            <a:r>
              <a:rPr lang="en-US" altLang="en-US" dirty="0"/>
              <a:t>   throws </a:t>
            </a:r>
            <a:r>
              <a:rPr lang="en-US" altLang="en-US" dirty="0" err="1"/>
              <a:t>IOException</a:t>
            </a:r>
            <a:r>
              <a:rPr lang="en-US" altLang="en-US" dirty="0"/>
              <a:t>, </a:t>
            </a:r>
            <a:r>
              <a:rPr lang="en-US" altLang="en-US" dirty="0" err="1"/>
              <a:t>OtherException</a:t>
            </a:r>
            <a:endParaRPr lang="en-US" dirty="0"/>
          </a:p>
        </p:txBody>
      </p:sp>
      <p:sp>
        <p:nvSpPr>
          <p:cNvPr id="4" name="Slide Number Placeholder 3">
            <a:extLst>
              <a:ext uri="{FF2B5EF4-FFF2-40B4-BE49-F238E27FC236}">
                <a16:creationId xmlns:a16="http://schemas.microsoft.com/office/drawing/2014/main" xmlns="" id="{20B1E207-9A56-7840-9D5E-923355D83CD6}"/>
              </a:ext>
            </a:extLst>
          </p:cNvPr>
          <p:cNvSpPr>
            <a:spLocks noGrp="1"/>
          </p:cNvSpPr>
          <p:nvPr>
            <p:ph type="sldNum" sz="quarter" idx="12"/>
          </p:nvPr>
        </p:nvSpPr>
        <p:spPr>
          <a:xfrm>
            <a:off x="5679441" y="6406969"/>
            <a:ext cx="466178" cy="365125"/>
          </a:xfrm>
        </p:spPr>
        <p:txBody>
          <a:bodyPr/>
          <a:lstStyle/>
          <a:p>
            <a:fld id="{B547E0D5-C779-4B48-9D09-DC37D8A4644B}" type="slidenum">
              <a:rPr lang="id-ID" smtClean="0"/>
              <a:pPr/>
              <a:t>243</a:t>
            </a:fld>
            <a:endParaRPr lang="id-ID" dirty="0"/>
          </a:p>
        </p:txBody>
      </p:sp>
    </p:spTree>
    <p:extLst>
      <p:ext uri="{BB962C8B-B14F-4D97-AF65-F5344CB8AC3E}">
        <p14:creationId xmlns:p14="http://schemas.microsoft.com/office/powerpoint/2010/main" val="87847536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272254-E015-E041-8259-EF8C838C43CC}"/>
              </a:ext>
            </a:extLst>
          </p:cNvPr>
          <p:cNvSpPr>
            <a:spLocks noGrp="1"/>
          </p:cNvSpPr>
          <p:nvPr>
            <p:ph type="title"/>
          </p:nvPr>
        </p:nvSpPr>
        <p:spPr/>
        <p:txBody>
          <a:bodyPr/>
          <a:lstStyle/>
          <a:p>
            <a:r>
              <a:rPr lang="en-US" altLang="en-US" dirty="0"/>
              <a:t>Throwing Exceptions</a:t>
            </a:r>
            <a:endParaRPr lang="en-US" dirty="0"/>
          </a:p>
        </p:txBody>
      </p:sp>
      <p:sp>
        <p:nvSpPr>
          <p:cNvPr id="3" name="Content Placeholder 2">
            <a:extLst>
              <a:ext uri="{FF2B5EF4-FFF2-40B4-BE49-F238E27FC236}">
                <a16:creationId xmlns:a16="http://schemas.microsoft.com/office/drawing/2014/main" xmlns="" id="{40734842-23EA-FD44-860F-BDC4381326A0}"/>
              </a:ext>
            </a:extLst>
          </p:cNvPr>
          <p:cNvSpPr>
            <a:spLocks noGrp="1"/>
          </p:cNvSpPr>
          <p:nvPr>
            <p:ph idx="1"/>
          </p:nvPr>
        </p:nvSpPr>
        <p:spPr/>
        <p:txBody>
          <a:bodyPr/>
          <a:lstStyle/>
          <a:p>
            <a:pPr marL="0" indent="0">
              <a:buNone/>
            </a:pPr>
            <a:r>
              <a:rPr lang="en-US" altLang="en-US" dirty="0">
                <a:cs typeface="Times New Roman" panose="02020603050405020304" pitchFamily="18" charset="0"/>
              </a:rPr>
              <a:t>When the program detects an error, the program can create an instance of an appropriate exception type and throw it. This is known as </a:t>
            </a:r>
            <a:r>
              <a:rPr lang="en-US" altLang="en-US" i="1" dirty="0">
                <a:cs typeface="Times New Roman" panose="02020603050405020304" pitchFamily="18" charset="0"/>
              </a:rPr>
              <a:t>throwing an exception</a:t>
            </a:r>
            <a:r>
              <a:rPr lang="en-US" altLang="en-US" dirty="0">
                <a:cs typeface="Times New Roman" panose="02020603050405020304" pitchFamily="18" charset="0"/>
              </a:rPr>
              <a:t>. Here is an example, </a:t>
            </a:r>
          </a:p>
          <a:p>
            <a:pPr marL="0" indent="0">
              <a:buNone/>
            </a:pPr>
            <a:endParaRPr lang="en-US" altLang="en-US" dirty="0">
              <a:cs typeface="Times New Roman" panose="02020603050405020304" pitchFamily="18" charset="0"/>
            </a:endParaRPr>
          </a:p>
          <a:p>
            <a:pPr marL="0" indent="0">
              <a:buNone/>
            </a:pPr>
            <a:r>
              <a:rPr lang="en-US" altLang="en-US" dirty="0"/>
              <a:t>throw new </a:t>
            </a:r>
            <a:r>
              <a:rPr lang="en-US" altLang="en-US" dirty="0" err="1"/>
              <a:t>TheException</a:t>
            </a:r>
            <a:r>
              <a:rPr lang="en-US" altLang="en-US" dirty="0"/>
              <a:t>(); </a:t>
            </a:r>
          </a:p>
          <a:p>
            <a:pPr marL="0" indent="0">
              <a:spcBef>
                <a:spcPct val="100000"/>
              </a:spcBef>
              <a:buNone/>
            </a:pPr>
            <a:r>
              <a:rPr lang="en-US" altLang="en-US" dirty="0" err="1"/>
              <a:t>TheException</a:t>
            </a:r>
            <a:r>
              <a:rPr lang="en-US" altLang="en-US" dirty="0"/>
              <a:t> ex = new </a:t>
            </a:r>
            <a:r>
              <a:rPr lang="en-US" altLang="en-US" dirty="0" err="1"/>
              <a:t>TheException</a:t>
            </a:r>
            <a:r>
              <a:rPr lang="en-US" altLang="en-US" dirty="0"/>
              <a:t>();</a:t>
            </a:r>
            <a:br>
              <a:rPr lang="en-US" altLang="en-US" dirty="0"/>
            </a:br>
            <a:r>
              <a:rPr lang="en-US" altLang="en-US" dirty="0"/>
              <a:t>throw ex;</a:t>
            </a:r>
            <a:endParaRPr lang="en-US" dirty="0"/>
          </a:p>
        </p:txBody>
      </p:sp>
      <p:sp>
        <p:nvSpPr>
          <p:cNvPr id="4" name="Slide Number Placeholder 3">
            <a:extLst>
              <a:ext uri="{FF2B5EF4-FFF2-40B4-BE49-F238E27FC236}">
                <a16:creationId xmlns:a16="http://schemas.microsoft.com/office/drawing/2014/main" xmlns="" id="{66FC9094-9F96-4545-8F70-FCA73B1B7582}"/>
              </a:ext>
            </a:extLst>
          </p:cNvPr>
          <p:cNvSpPr>
            <a:spLocks noGrp="1"/>
          </p:cNvSpPr>
          <p:nvPr>
            <p:ph type="sldNum" sz="quarter" idx="12"/>
          </p:nvPr>
        </p:nvSpPr>
        <p:spPr>
          <a:xfrm>
            <a:off x="5679441" y="6406969"/>
            <a:ext cx="434280" cy="365125"/>
          </a:xfrm>
        </p:spPr>
        <p:txBody>
          <a:bodyPr/>
          <a:lstStyle/>
          <a:p>
            <a:fld id="{B547E0D5-C779-4B48-9D09-DC37D8A4644B}" type="slidenum">
              <a:rPr lang="id-ID" smtClean="0"/>
              <a:pPr/>
              <a:t>244</a:t>
            </a:fld>
            <a:endParaRPr lang="id-ID" dirty="0"/>
          </a:p>
        </p:txBody>
      </p:sp>
    </p:spTree>
    <p:extLst>
      <p:ext uri="{BB962C8B-B14F-4D97-AF65-F5344CB8AC3E}">
        <p14:creationId xmlns:p14="http://schemas.microsoft.com/office/powerpoint/2010/main" val="407908754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C83023-39DD-5E48-87B3-0BABFAFAB4A9}"/>
              </a:ext>
            </a:extLst>
          </p:cNvPr>
          <p:cNvSpPr>
            <a:spLocks noGrp="1"/>
          </p:cNvSpPr>
          <p:nvPr>
            <p:ph type="title"/>
          </p:nvPr>
        </p:nvSpPr>
        <p:spPr/>
        <p:txBody>
          <a:bodyPr/>
          <a:lstStyle/>
          <a:p>
            <a:r>
              <a:rPr lang="en-US" altLang="en-US" dirty="0"/>
              <a:t>Throwing Exceptions Example</a:t>
            </a:r>
            <a:endParaRPr lang="en-US" dirty="0"/>
          </a:p>
        </p:txBody>
      </p:sp>
      <p:sp>
        <p:nvSpPr>
          <p:cNvPr id="3" name="Content Placeholder 2">
            <a:extLst>
              <a:ext uri="{FF2B5EF4-FFF2-40B4-BE49-F238E27FC236}">
                <a16:creationId xmlns:a16="http://schemas.microsoft.com/office/drawing/2014/main" xmlns="" id="{10903821-91F0-594C-A5C3-73128EAFB9F4}"/>
              </a:ext>
            </a:extLst>
          </p:cNvPr>
          <p:cNvSpPr>
            <a:spLocks noGrp="1"/>
          </p:cNvSpPr>
          <p:nvPr>
            <p:ph idx="1"/>
          </p:nvPr>
        </p:nvSpPr>
        <p:spPr/>
        <p:txBody>
          <a:bodyPr/>
          <a:lstStyle/>
          <a:p>
            <a:pPr>
              <a:spcBef>
                <a:spcPct val="0"/>
              </a:spcBef>
              <a:buFont typeface="Monotype Sorts" pitchFamily="2" charset="2"/>
              <a:buNone/>
            </a:pPr>
            <a:r>
              <a:rPr lang="en-US" altLang="en-US" dirty="0">
                <a:solidFill>
                  <a:schemeClr val="bg2">
                    <a:lumMod val="25000"/>
                  </a:schemeClr>
                </a:solidFill>
                <a:latin typeface="Courier New" panose="02070309020205020404" pitchFamily="49" charset="0"/>
                <a:cs typeface="Times New Roman" panose="02020603050405020304" pitchFamily="18" charset="0"/>
              </a:rPr>
              <a:t>/** Set a new radius */</a:t>
            </a:r>
          </a:p>
          <a:p>
            <a:pPr>
              <a:spcBef>
                <a:spcPct val="0"/>
              </a:spcBef>
              <a:buFont typeface="Monotype Sorts" pitchFamily="2" charset="2"/>
              <a:buNone/>
            </a:pPr>
            <a:r>
              <a:rPr lang="en-US" altLang="en-US" dirty="0">
                <a:solidFill>
                  <a:schemeClr val="bg2">
                    <a:lumMod val="25000"/>
                  </a:schemeClr>
                </a:solidFill>
                <a:latin typeface="Courier New" panose="02070309020205020404" pitchFamily="49" charset="0"/>
                <a:cs typeface="Times New Roman" panose="02020603050405020304" pitchFamily="18" charset="0"/>
              </a:rPr>
              <a:t>  public void </a:t>
            </a:r>
            <a:r>
              <a:rPr lang="en-US" altLang="en-US" dirty="0" err="1">
                <a:solidFill>
                  <a:schemeClr val="bg2">
                    <a:lumMod val="25000"/>
                  </a:schemeClr>
                </a:solidFill>
                <a:latin typeface="Courier New" panose="02070309020205020404" pitchFamily="49" charset="0"/>
                <a:cs typeface="Times New Roman" panose="02020603050405020304" pitchFamily="18" charset="0"/>
              </a:rPr>
              <a:t>setRadius</a:t>
            </a:r>
            <a:r>
              <a:rPr lang="en-US" altLang="en-US" dirty="0">
                <a:solidFill>
                  <a:schemeClr val="bg2">
                    <a:lumMod val="25000"/>
                  </a:schemeClr>
                </a:solidFill>
                <a:latin typeface="Courier New" panose="02070309020205020404" pitchFamily="49" charset="0"/>
                <a:cs typeface="Times New Roman" panose="02020603050405020304" pitchFamily="18" charset="0"/>
              </a:rPr>
              <a:t>(double </a:t>
            </a:r>
            <a:r>
              <a:rPr lang="en-US" altLang="en-US" dirty="0" err="1">
                <a:solidFill>
                  <a:schemeClr val="bg2">
                    <a:lumMod val="25000"/>
                  </a:schemeClr>
                </a:solidFill>
                <a:latin typeface="Courier New" panose="02070309020205020404" pitchFamily="49" charset="0"/>
                <a:cs typeface="Times New Roman" panose="02020603050405020304" pitchFamily="18" charset="0"/>
              </a:rPr>
              <a:t>newRadius</a:t>
            </a:r>
            <a:r>
              <a:rPr lang="en-US" altLang="en-US" dirty="0">
                <a:solidFill>
                  <a:schemeClr val="bg2">
                    <a:lumMod val="25000"/>
                  </a:schemeClr>
                </a:solidFill>
                <a:latin typeface="Courier New" panose="02070309020205020404" pitchFamily="49" charset="0"/>
                <a:cs typeface="Times New Roman" panose="02020603050405020304" pitchFamily="18" charset="0"/>
              </a:rPr>
              <a:t>) </a:t>
            </a:r>
          </a:p>
          <a:p>
            <a:pPr>
              <a:spcBef>
                <a:spcPct val="0"/>
              </a:spcBef>
              <a:buFont typeface="Monotype Sorts" pitchFamily="2" charset="2"/>
              <a:buNone/>
            </a:pPr>
            <a:r>
              <a:rPr lang="en-US" altLang="en-US" dirty="0">
                <a:solidFill>
                  <a:schemeClr val="bg2"/>
                </a:solidFill>
                <a:latin typeface="Courier New" panose="02070309020205020404" pitchFamily="49" charset="0"/>
                <a:cs typeface="Times New Roman" panose="02020603050405020304" pitchFamily="18" charset="0"/>
              </a:rPr>
              <a:t>      </a:t>
            </a:r>
            <a:r>
              <a:rPr lang="en-US" altLang="en-US" dirty="0">
                <a:solidFill>
                  <a:srgbClr val="FF3300"/>
                </a:solidFill>
                <a:effectLst>
                  <a:outerShdw blurRad="38100" dist="38100" dir="2700000" algn="tl">
                    <a:srgbClr val="C0C0C0"/>
                  </a:outerShdw>
                </a:effectLst>
                <a:latin typeface="Courier New" panose="02070309020205020404" pitchFamily="49" charset="0"/>
                <a:cs typeface="Times New Roman" panose="02020603050405020304" pitchFamily="18" charset="0"/>
              </a:rPr>
              <a:t>throws </a:t>
            </a:r>
            <a:r>
              <a:rPr lang="en-US" altLang="en-US" dirty="0" err="1">
                <a:solidFill>
                  <a:srgbClr val="FF3300"/>
                </a:solidFill>
                <a:effectLst>
                  <a:outerShdw blurRad="38100" dist="38100" dir="2700000" algn="tl">
                    <a:srgbClr val="C0C0C0"/>
                  </a:outerShdw>
                </a:effectLst>
                <a:latin typeface="Courier New" panose="02070309020205020404" pitchFamily="49" charset="0"/>
                <a:cs typeface="Times New Roman" panose="02020603050405020304" pitchFamily="18" charset="0"/>
              </a:rPr>
              <a:t>IllegalArgumentException</a:t>
            </a:r>
            <a:r>
              <a:rPr lang="en-US" altLang="en-US" dirty="0">
                <a:solidFill>
                  <a:schemeClr val="bg2"/>
                </a:solidFill>
                <a:latin typeface="Courier New" panose="02070309020205020404" pitchFamily="49" charset="0"/>
                <a:cs typeface="Times New Roman" panose="02020603050405020304" pitchFamily="18" charset="0"/>
              </a:rPr>
              <a:t> {</a:t>
            </a:r>
          </a:p>
          <a:p>
            <a:pPr>
              <a:spcBef>
                <a:spcPct val="0"/>
              </a:spcBef>
              <a:buFont typeface="Monotype Sorts" pitchFamily="2" charset="2"/>
              <a:buNone/>
            </a:pPr>
            <a:r>
              <a:rPr lang="en-US" altLang="en-US" dirty="0">
                <a:solidFill>
                  <a:schemeClr val="bg2"/>
                </a:solidFill>
                <a:latin typeface="Courier New" panose="02070309020205020404" pitchFamily="49" charset="0"/>
                <a:cs typeface="Times New Roman" panose="02020603050405020304" pitchFamily="18" charset="0"/>
              </a:rPr>
              <a:t>    </a:t>
            </a:r>
            <a:r>
              <a:rPr lang="en-US" altLang="en-US" dirty="0">
                <a:solidFill>
                  <a:schemeClr val="bg2">
                    <a:lumMod val="25000"/>
                  </a:schemeClr>
                </a:solidFill>
                <a:latin typeface="Courier New" panose="02070309020205020404" pitchFamily="49" charset="0"/>
                <a:cs typeface="Times New Roman" panose="02020603050405020304" pitchFamily="18" charset="0"/>
              </a:rPr>
              <a:t>if (</a:t>
            </a:r>
            <a:r>
              <a:rPr lang="en-US" altLang="en-US" dirty="0" err="1">
                <a:solidFill>
                  <a:schemeClr val="bg2">
                    <a:lumMod val="25000"/>
                  </a:schemeClr>
                </a:solidFill>
                <a:latin typeface="Courier New" panose="02070309020205020404" pitchFamily="49" charset="0"/>
                <a:cs typeface="Times New Roman" panose="02020603050405020304" pitchFamily="18" charset="0"/>
              </a:rPr>
              <a:t>newRadius</a:t>
            </a:r>
            <a:r>
              <a:rPr lang="en-US" altLang="en-US" dirty="0">
                <a:solidFill>
                  <a:schemeClr val="bg2">
                    <a:lumMod val="25000"/>
                  </a:schemeClr>
                </a:solidFill>
                <a:latin typeface="Courier New" panose="02070309020205020404" pitchFamily="49" charset="0"/>
                <a:cs typeface="Times New Roman" panose="02020603050405020304" pitchFamily="18" charset="0"/>
              </a:rPr>
              <a:t> &gt;= 0)</a:t>
            </a:r>
          </a:p>
          <a:p>
            <a:pPr>
              <a:spcBef>
                <a:spcPct val="0"/>
              </a:spcBef>
              <a:buFont typeface="Monotype Sorts" pitchFamily="2" charset="2"/>
              <a:buNone/>
            </a:pPr>
            <a:r>
              <a:rPr lang="en-US" altLang="en-US" dirty="0">
                <a:solidFill>
                  <a:schemeClr val="bg2">
                    <a:lumMod val="25000"/>
                  </a:schemeClr>
                </a:solidFill>
                <a:latin typeface="Courier New" panose="02070309020205020404" pitchFamily="49" charset="0"/>
                <a:cs typeface="Times New Roman" panose="02020603050405020304" pitchFamily="18" charset="0"/>
              </a:rPr>
              <a:t>      radius =  </a:t>
            </a:r>
            <a:r>
              <a:rPr lang="en-US" altLang="en-US" dirty="0" err="1">
                <a:solidFill>
                  <a:schemeClr val="bg2">
                    <a:lumMod val="25000"/>
                  </a:schemeClr>
                </a:solidFill>
                <a:latin typeface="Courier New" panose="02070309020205020404" pitchFamily="49" charset="0"/>
                <a:cs typeface="Times New Roman" panose="02020603050405020304" pitchFamily="18" charset="0"/>
              </a:rPr>
              <a:t>newRadius</a:t>
            </a:r>
            <a:r>
              <a:rPr lang="en-US" altLang="en-US" dirty="0">
                <a:solidFill>
                  <a:schemeClr val="bg2">
                    <a:lumMod val="25000"/>
                  </a:schemeClr>
                </a:solidFill>
                <a:latin typeface="Courier New" panose="02070309020205020404" pitchFamily="49" charset="0"/>
                <a:cs typeface="Times New Roman" panose="02020603050405020304" pitchFamily="18" charset="0"/>
              </a:rPr>
              <a:t>;</a:t>
            </a:r>
          </a:p>
          <a:p>
            <a:pPr>
              <a:spcBef>
                <a:spcPct val="0"/>
              </a:spcBef>
              <a:buFont typeface="Monotype Sorts" pitchFamily="2" charset="2"/>
              <a:buNone/>
            </a:pPr>
            <a:r>
              <a:rPr lang="en-US" altLang="en-US" dirty="0">
                <a:solidFill>
                  <a:schemeClr val="bg2">
                    <a:lumMod val="25000"/>
                  </a:schemeClr>
                </a:solidFill>
                <a:latin typeface="Courier New" panose="02070309020205020404" pitchFamily="49" charset="0"/>
                <a:cs typeface="Times New Roman" panose="02020603050405020304" pitchFamily="18" charset="0"/>
              </a:rPr>
              <a:t>    else</a:t>
            </a:r>
          </a:p>
          <a:p>
            <a:pPr>
              <a:spcBef>
                <a:spcPct val="0"/>
              </a:spcBef>
              <a:buFont typeface="Monotype Sorts" pitchFamily="2" charset="2"/>
              <a:buNone/>
            </a:pPr>
            <a:r>
              <a:rPr lang="en-US" altLang="en-US" dirty="0">
                <a:solidFill>
                  <a:schemeClr val="bg2"/>
                </a:solidFill>
                <a:latin typeface="Courier New" panose="02070309020205020404" pitchFamily="49" charset="0"/>
                <a:cs typeface="Times New Roman" panose="02020603050405020304" pitchFamily="18" charset="0"/>
              </a:rPr>
              <a:t>      </a:t>
            </a:r>
            <a:r>
              <a:rPr lang="en-US" altLang="en-US" dirty="0">
                <a:solidFill>
                  <a:srgbClr val="FF3300"/>
                </a:solidFill>
                <a:latin typeface="Courier New" panose="02070309020205020404" pitchFamily="49" charset="0"/>
                <a:cs typeface="Times New Roman" panose="02020603050405020304" pitchFamily="18" charset="0"/>
              </a:rPr>
              <a:t>throw new </a:t>
            </a:r>
            <a:r>
              <a:rPr lang="en-US" altLang="en-US" dirty="0" err="1">
                <a:solidFill>
                  <a:srgbClr val="FF3300"/>
                </a:solidFill>
                <a:latin typeface="Courier New" panose="02070309020205020404" pitchFamily="49" charset="0"/>
                <a:cs typeface="Times New Roman" panose="02020603050405020304" pitchFamily="18" charset="0"/>
              </a:rPr>
              <a:t>IllegalArgumentException</a:t>
            </a:r>
            <a:r>
              <a:rPr lang="en-US" altLang="en-US" dirty="0">
                <a:solidFill>
                  <a:srgbClr val="FF3300"/>
                </a:solidFill>
                <a:latin typeface="Courier New" panose="02070309020205020404" pitchFamily="49" charset="0"/>
                <a:cs typeface="Times New Roman" panose="02020603050405020304" pitchFamily="18" charset="0"/>
              </a:rPr>
              <a:t>(</a:t>
            </a:r>
          </a:p>
          <a:p>
            <a:pPr>
              <a:spcBef>
                <a:spcPct val="0"/>
              </a:spcBef>
              <a:buFont typeface="Monotype Sorts" pitchFamily="2" charset="2"/>
              <a:buNone/>
            </a:pPr>
            <a:r>
              <a:rPr lang="en-US" altLang="en-US" dirty="0">
                <a:solidFill>
                  <a:srgbClr val="FF3300"/>
                </a:solidFill>
                <a:latin typeface="Courier New" panose="02070309020205020404" pitchFamily="49" charset="0"/>
                <a:cs typeface="Times New Roman" panose="02020603050405020304" pitchFamily="18" charset="0"/>
              </a:rPr>
              <a:t>        "Radius cannot be negative");</a:t>
            </a:r>
          </a:p>
          <a:p>
            <a:pPr>
              <a:spcBef>
                <a:spcPct val="0"/>
              </a:spcBef>
              <a:buFont typeface="Monotype Sorts" pitchFamily="2" charset="2"/>
              <a:buNone/>
            </a:pPr>
            <a:r>
              <a:rPr lang="en-US" altLang="en-US" dirty="0">
                <a:solidFill>
                  <a:schemeClr val="bg2"/>
                </a:solidFill>
                <a:latin typeface="Courier New" panose="02070309020205020404" pitchFamily="49" charset="0"/>
                <a:cs typeface="Times New Roman" panose="02020603050405020304" pitchFamily="18" charset="0"/>
              </a:rPr>
              <a:t>  </a:t>
            </a:r>
            <a:r>
              <a:rPr lang="en-US" altLang="en-US" dirty="0">
                <a:solidFill>
                  <a:schemeClr val="bg2">
                    <a:lumMod val="25000"/>
                  </a:schemeClr>
                </a:solidFill>
                <a:latin typeface="Courier New" panose="02070309020205020404" pitchFamily="49" charset="0"/>
                <a:cs typeface="Times New Roman" panose="02020603050405020304" pitchFamily="18" charset="0"/>
              </a:rPr>
              <a:t>}</a:t>
            </a:r>
            <a:endParaRPr lang="en-US" dirty="0">
              <a:solidFill>
                <a:schemeClr val="bg2">
                  <a:lumMod val="25000"/>
                </a:schemeClr>
              </a:solidFill>
            </a:endParaRPr>
          </a:p>
        </p:txBody>
      </p:sp>
      <p:sp>
        <p:nvSpPr>
          <p:cNvPr id="4" name="Slide Number Placeholder 3">
            <a:extLst>
              <a:ext uri="{FF2B5EF4-FFF2-40B4-BE49-F238E27FC236}">
                <a16:creationId xmlns:a16="http://schemas.microsoft.com/office/drawing/2014/main" xmlns="" id="{44EE5515-9FEE-814E-BD4B-27E1C2346619}"/>
              </a:ext>
            </a:extLst>
          </p:cNvPr>
          <p:cNvSpPr>
            <a:spLocks noGrp="1"/>
          </p:cNvSpPr>
          <p:nvPr>
            <p:ph type="sldNum" sz="quarter" idx="12"/>
          </p:nvPr>
        </p:nvSpPr>
        <p:spPr>
          <a:xfrm>
            <a:off x="5679441" y="6406969"/>
            <a:ext cx="434280" cy="365125"/>
          </a:xfrm>
        </p:spPr>
        <p:txBody>
          <a:bodyPr/>
          <a:lstStyle/>
          <a:p>
            <a:fld id="{B547E0D5-C779-4B48-9D09-DC37D8A4644B}" type="slidenum">
              <a:rPr lang="id-ID" smtClean="0"/>
              <a:pPr/>
              <a:t>245</a:t>
            </a:fld>
            <a:endParaRPr lang="id-ID" dirty="0"/>
          </a:p>
        </p:txBody>
      </p:sp>
    </p:spTree>
    <p:extLst>
      <p:ext uri="{BB962C8B-B14F-4D97-AF65-F5344CB8AC3E}">
        <p14:creationId xmlns:p14="http://schemas.microsoft.com/office/powerpoint/2010/main" val="638659152"/>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B1E7F4-78E9-834A-8CE3-A1716E961A12}"/>
              </a:ext>
            </a:extLst>
          </p:cNvPr>
          <p:cNvSpPr>
            <a:spLocks noGrp="1"/>
          </p:cNvSpPr>
          <p:nvPr>
            <p:ph type="title"/>
          </p:nvPr>
        </p:nvSpPr>
        <p:spPr/>
        <p:txBody>
          <a:bodyPr/>
          <a:lstStyle/>
          <a:p>
            <a:r>
              <a:rPr lang="en-US" altLang="en-US" dirty="0"/>
              <a:t>Catching Exceptions</a:t>
            </a:r>
            <a:endParaRPr lang="en-US" dirty="0"/>
          </a:p>
        </p:txBody>
      </p:sp>
      <p:sp>
        <p:nvSpPr>
          <p:cNvPr id="3" name="Content Placeholder 2">
            <a:extLst>
              <a:ext uri="{FF2B5EF4-FFF2-40B4-BE49-F238E27FC236}">
                <a16:creationId xmlns:a16="http://schemas.microsoft.com/office/drawing/2014/main" xmlns="" id="{3F82E475-39DD-B94E-BCFB-78E063A08F68}"/>
              </a:ext>
            </a:extLst>
          </p:cNvPr>
          <p:cNvSpPr>
            <a:spLocks noGrp="1"/>
          </p:cNvSpPr>
          <p:nvPr>
            <p:ph idx="1"/>
          </p:nvPr>
        </p:nvSpPr>
        <p:spPr/>
        <p:txBody>
          <a:bodyPr>
            <a:normAutofit lnSpcReduction="10000"/>
          </a:bodyPr>
          <a:lstStyle/>
          <a:p>
            <a:pPr algn="just">
              <a:spcBef>
                <a:spcPct val="0"/>
              </a:spcBef>
              <a:buNone/>
            </a:pPr>
            <a:r>
              <a:rPr lang="en-US" altLang="en-US" dirty="0">
                <a:solidFill>
                  <a:schemeClr val="bg2">
                    <a:lumMod val="25000"/>
                  </a:schemeClr>
                </a:solidFill>
                <a:latin typeface="Courier New" panose="02070309020205020404" pitchFamily="49" charset="0"/>
                <a:cs typeface="Times New Roman" panose="02020603050405020304" pitchFamily="18" charset="0"/>
              </a:rPr>
              <a:t>try {</a:t>
            </a:r>
          </a:p>
          <a:p>
            <a:pPr algn="just">
              <a:spcBef>
                <a:spcPct val="0"/>
              </a:spcBef>
              <a:buNone/>
            </a:pPr>
            <a:r>
              <a:rPr lang="en-US" altLang="en-US" dirty="0">
                <a:solidFill>
                  <a:schemeClr val="bg2">
                    <a:lumMod val="25000"/>
                  </a:schemeClr>
                </a:solidFill>
                <a:latin typeface="Courier New" panose="02070309020205020404" pitchFamily="49" charset="0"/>
                <a:cs typeface="Times New Roman" panose="02020603050405020304" pitchFamily="18" charset="0"/>
              </a:rPr>
              <a:t>  statements;  // Statements that may throw exceptions</a:t>
            </a:r>
          </a:p>
          <a:p>
            <a:pPr algn="just">
              <a:spcBef>
                <a:spcPct val="0"/>
              </a:spcBef>
              <a:buNone/>
            </a:pPr>
            <a:r>
              <a:rPr lang="en-US" altLang="en-US" dirty="0">
                <a:solidFill>
                  <a:schemeClr val="bg2">
                    <a:lumMod val="25000"/>
                  </a:schemeClr>
                </a:solidFill>
                <a:latin typeface="Courier New" panose="02070309020205020404" pitchFamily="49" charset="0"/>
                <a:cs typeface="Times New Roman" panose="02020603050405020304" pitchFamily="18" charset="0"/>
              </a:rPr>
              <a:t>}</a:t>
            </a:r>
          </a:p>
          <a:p>
            <a:pPr algn="just">
              <a:spcBef>
                <a:spcPct val="0"/>
              </a:spcBef>
              <a:buNone/>
            </a:pPr>
            <a:r>
              <a:rPr lang="en-US" altLang="en-US" dirty="0">
                <a:solidFill>
                  <a:schemeClr val="bg2">
                    <a:lumMod val="25000"/>
                  </a:schemeClr>
                </a:solidFill>
                <a:latin typeface="Courier New" panose="02070309020205020404" pitchFamily="49" charset="0"/>
                <a:cs typeface="Times New Roman" panose="02020603050405020304" pitchFamily="18" charset="0"/>
              </a:rPr>
              <a:t>catch (Exception1 exVar1) {</a:t>
            </a:r>
          </a:p>
          <a:p>
            <a:pPr algn="just">
              <a:spcBef>
                <a:spcPct val="0"/>
              </a:spcBef>
              <a:buNone/>
            </a:pPr>
            <a:r>
              <a:rPr lang="en-US" altLang="en-US" dirty="0">
                <a:solidFill>
                  <a:schemeClr val="bg2">
                    <a:lumMod val="25000"/>
                  </a:schemeClr>
                </a:solidFill>
                <a:latin typeface="Courier New" panose="02070309020205020404" pitchFamily="49" charset="0"/>
                <a:cs typeface="Times New Roman" panose="02020603050405020304" pitchFamily="18" charset="0"/>
              </a:rPr>
              <a:t>  handler for exception1;</a:t>
            </a:r>
          </a:p>
          <a:p>
            <a:pPr algn="just">
              <a:spcBef>
                <a:spcPct val="0"/>
              </a:spcBef>
              <a:buNone/>
            </a:pPr>
            <a:r>
              <a:rPr lang="en-US" altLang="en-US" dirty="0">
                <a:solidFill>
                  <a:schemeClr val="bg2">
                    <a:lumMod val="25000"/>
                  </a:schemeClr>
                </a:solidFill>
                <a:latin typeface="Courier New" panose="02070309020205020404" pitchFamily="49" charset="0"/>
                <a:cs typeface="Times New Roman" panose="02020603050405020304" pitchFamily="18" charset="0"/>
              </a:rPr>
              <a:t>}</a:t>
            </a:r>
          </a:p>
          <a:p>
            <a:pPr algn="just">
              <a:spcBef>
                <a:spcPct val="0"/>
              </a:spcBef>
              <a:buNone/>
            </a:pPr>
            <a:r>
              <a:rPr lang="en-US" altLang="en-US" dirty="0">
                <a:solidFill>
                  <a:schemeClr val="bg2">
                    <a:lumMod val="25000"/>
                  </a:schemeClr>
                </a:solidFill>
                <a:latin typeface="Courier New" panose="02070309020205020404" pitchFamily="49" charset="0"/>
                <a:cs typeface="Times New Roman" panose="02020603050405020304" pitchFamily="18" charset="0"/>
              </a:rPr>
              <a:t>catch (Exception2 exVar2) { </a:t>
            </a:r>
          </a:p>
          <a:p>
            <a:pPr algn="just">
              <a:spcBef>
                <a:spcPct val="0"/>
              </a:spcBef>
              <a:buNone/>
            </a:pPr>
            <a:r>
              <a:rPr lang="en-US" altLang="en-US" dirty="0">
                <a:solidFill>
                  <a:schemeClr val="bg2">
                    <a:lumMod val="25000"/>
                  </a:schemeClr>
                </a:solidFill>
                <a:latin typeface="Courier New" panose="02070309020205020404" pitchFamily="49" charset="0"/>
                <a:cs typeface="Times New Roman" panose="02020603050405020304" pitchFamily="18" charset="0"/>
              </a:rPr>
              <a:t>  handler for exception2;</a:t>
            </a:r>
          </a:p>
          <a:p>
            <a:pPr algn="just">
              <a:spcBef>
                <a:spcPct val="0"/>
              </a:spcBef>
              <a:buNone/>
            </a:pPr>
            <a:r>
              <a:rPr lang="en-US" altLang="en-US" dirty="0">
                <a:solidFill>
                  <a:schemeClr val="bg2">
                    <a:lumMod val="25000"/>
                  </a:schemeClr>
                </a:solidFill>
                <a:latin typeface="Courier New" panose="02070309020205020404" pitchFamily="49" charset="0"/>
                <a:cs typeface="Times New Roman" panose="02020603050405020304" pitchFamily="18" charset="0"/>
              </a:rPr>
              <a:t>}</a:t>
            </a:r>
          </a:p>
          <a:p>
            <a:pPr algn="just">
              <a:spcBef>
                <a:spcPct val="0"/>
              </a:spcBef>
              <a:buNone/>
            </a:pPr>
            <a:r>
              <a:rPr lang="en-US" altLang="en-US" dirty="0">
                <a:solidFill>
                  <a:schemeClr val="bg2">
                    <a:lumMod val="25000"/>
                  </a:schemeClr>
                </a:solidFill>
                <a:latin typeface="Courier New" panose="02070309020205020404" pitchFamily="49" charset="0"/>
                <a:cs typeface="Times New Roman" panose="02020603050405020304" pitchFamily="18" charset="0"/>
              </a:rPr>
              <a:t>...</a:t>
            </a:r>
          </a:p>
          <a:p>
            <a:pPr algn="just">
              <a:spcBef>
                <a:spcPct val="0"/>
              </a:spcBef>
              <a:buNone/>
            </a:pPr>
            <a:r>
              <a:rPr lang="en-US" altLang="en-US" dirty="0">
                <a:solidFill>
                  <a:schemeClr val="bg2">
                    <a:lumMod val="25000"/>
                  </a:schemeClr>
                </a:solidFill>
                <a:latin typeface="Courier New" panose="02070309020205020404" pitchFamily="49" charset="0"/>
                <a:cs typeface="Times New Roman" panose="02020603050405020304" pitchFamily="18" charset="0"/>
              </a:rPr>
              <a:t>catch (</a:t>
            </a:r>
            <a:r>
              <a:rPr lang="en-US" altLang="en-US" dirty="0" err="1">
                <a:solidFill>
                  <a:schemeClr val="bg2">
                    <a:lumMod val="25000"/>
                  </a:schemeClr>
                </a:solidFill>
                <a:latin typeface="Courier New" panose="02070309020205020404" pitchFamily="49" charset="0"/>
                <a:cs typeface="Times New Roman" panose="02020603050405020304" pitchFamily="18" charset="0"/>
              </a:rPr>
              <a:t>ExceptionN</a:t>
            </a:r>
            <a:r>
              <a:rPr lang="en-US" altLang="en-US" dirty="0">
                <a:solidFill>
                  <a:schemeClr val="bg2">
                    <a:lumMod val="25000"/>
                  </a:schemeClr>
                </a:solidFill>
                <a:latin typeface="Courier New" panose="02070309020205020404" pitchFamily="49" charset="0"/>
                <a:cs typeface="Times New Roman" panose="02020603050405020304" pitchFamily="18" charset="0"/>
              </a:rPr>
              <a:t> exVar3) {</a:t>
            </a:r>
          </a:p>
          <a:p>
            <a:pPr algn="just">
              <a:spcBef>
                <a:spcPct val="0"/>
              </a:spcBef>
              <a:buNone/>
            </a:pPr>
            <a:r>
              <a:rPr lang="en-US" altLang="en-US" dirty="0">
                <a:solidFill>
                  <a:schemeClr val="bg2">
                    <a:lumMod val="25000"/>
                  </a:schemeClr>
                </a:solidFill>
                <a:latin typeface="Courier New" panose="02070309020205020404" pitchFamily="49" charset="0"/>
                <a:cs typeface="Times New Roman" panose="02020603050405020304" pitchFamily="18" charset="0"/>
              </a:rPr>
              <a:t>  handler for </a:t>
            </a:r>
            <a:r>
              <a:rPr lang="en-US" altLang="en-US" dirty="0" err="1">
                <a:solidFill>
                  <a:schemeClr val="bg2">
                    <a:lumMod val="25000"/>
                  </a:schemeClr>
                </a:solidFill>
                <a:latin typeface="Courier New" panose="02070309020205020404" pitchFamily="49" charset="0"/>
                <a:cs typeface="Times New Roman" panose="02020603050405020304" pitchFamily="18" charset="0"/>
              </a:rPr>
              <a:t>exceptionN</a:t>
            </a:r>
            <a:r>
              <a:rPr lang="en-US" altLang="en-US" dirty="0">
                <a:solidFill>
                  <a:schemeClr val="bg2">
                    <a:lumMod val="25000"/>
                  </a:schemeClr>
                </a:solidFill>
                <a:latin typeface="Courier New" panose="02070309020205020404" pitchFamily="49" charset="0"/>
                <a:cs typeface="Times New Roman" panose="02020603050405020304" pitchFamily="18" charset="0"/>
              </a:rPr>
              <a:t>;</a:t>
            </a:r>
          </a:p>
          <a:p>
            <a:pPr algn="just">
              <a:spcBef>
                <a:spcPct val="0"/>
              </a:spcBef>
              <a:buNone/>
            </a:pPr>
            <a:r>
              <a:rPr lang="en-US" altLang="en-US" dirty="0">
                <a:solidFill>
                  <a:schemeClr val="bg2">
                    <a:lumMod val="25000"/>
                  </a:schemeClr>
                </a:solidFill>
                <a:latin typeface="Courier New" panose="02070309020205020404" pitchFamily="49" charset="0"/>
                <a:cs typeface="Times New Roman" panose="02020603050405020304" pitchFamily="18" charset="0"/>
              </a:rPr>
              <a:t>}</a:t>
            </a:r>
            <a:endParaRPr lang="en-US" dirty="0">
              <a:solidFill>
                <a:schemeClr val="bg2">
                  <a:lumMod val="25000"/>
                </a:schemeClr>
              </a:solidFill>
            </a:endParaRPr>
          </a:p>
        </p:txBody>
      </p:sp>
      <p:sp>
        <p:nvSpPr>
          <p:cNvPr id="4" name="Slide Number Placeholder 3">
            <a:extLst>
              <a:ext uri="{FF2B5EF4-FFF2-40B4-BE49-F238E27FC236}">
                <a16:creationId xmlns:a16="http://schemas.microsoft.com/office/drawing/2014/main" xmlns="" id="{010AC8F4-5504-604C-8E4C-8C812FE168BF}"/>
              </a:ext>
            </a:extLst>
          </p:cNvPr>
          <p:cNvSpPr>
            <a:spLocks noGrp="1"/>
          </p:cNvSpPr>
          <p:nvPr>
            <p:ph type="sldNum" sz="quarter" idx="12"/>
          </p:nvPr>
        </p:nvSpPr>
        <p:spPr>
          <a:xfrm>
            <a:off x="5679440" y="6406969"/>
            <a:ext cx="423647" cy="365125"/>
          </a:xfrm>
        </p:spPr>
        <p:txBody>
          <a:bodyPr/>
          <a:lstStyle/>
          <a:p>
            <a:fld id="{B547E0D5-C779-4B48-9D09-DC37D8A4644B}" type="slidenum">
              <a:rPr lang="id-ID" smtClean="0"/>
              <a:pPr/>
              <a:t>246</a:t>
            </a:fld>
            <a:endParaRPr lang="id-ID" dirty="0"/>
          </a:p>
        </p:txBody>
      </p:sp>
    </p:spTree>
    <p:extLst>
      <p:ext uri="{BB962C8B-B14F-4D97-AF65-F5344CB8AC3E}">
        <p14:creationId xmlns:p14="http://schemas.microsoft.com/office/powerpoint/2010/main" val="117951105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EBD8C7-833F-EA4B-84FF-7F65A81ADE5F}"/>
              </a:ext>
            </a:extLst>
          </p:cNvPr>
          <p:cNvSpPr>
            <a:spLocks noGrp="1"/>
          </p:cNvSpPr>
          <p:nvPr>
            <p:ph type="title"/>
          </p:nvPr>
        </p:nvSpPr>
        <p:spPr/>
        <p:txBody>
          <a:bodyPr/>
          <a:lstStyle/>
          <a:p>
            <a:r>
              <a:rPr lang="en-US" altLang="en-US" dirty="0"/>
              <a:t>Catching Exceptions</a:t>
            </a:r>
            <a:endParaRPr lang="en-US" dirty="0"/>
          </a:p>
        </p:txBody>
      </p:sp>
      <p:sp>
        <p:nvSpPr>
          <p:cNvPr id="4" name="Slide Number Placeholder 3">
            <a:extLst>
              <a:ext uri="{FF2B5EF4-FFF2-40B4-BE49-F238E27FC236}">
                <a16:creationId xmlns:a16="http://schemas.microsoft.com/office/drawing/2014/main" xmlns="" id="{851371AE-44AE-B949-9099-95AD8FF38819}"/>
              </a:ext>
            </a:extLst>
          </p:cNvPr>
          <p:cNvSpPr>
            <a:spLocks noGrp="1"/>
          </p:cNvSpPr>
          <p:nvPr>
            <p:ph type="sldNum" sz="quarter" idx="12"/>
          </p:nvPr>
        </p:nvSpPr>
        <p:spPr>
          <a:xfrm>
            <a:off x="5679440" y="6406969"/>
            <a:ext cx="423647" cy="365125"/>
          </a:xfrm>
        </p:spPr>
        <p:txBody>
          <a:bodyPr/>
          <a:lstStyle/>
          <a:p>
            <a:fld id="{B547E0D5-C779-4B48-9D09-DC37D8A4644B}" type="slidenum">
              <a:rPr lang="id-ID" smtClean="0"/>
              <a:pPr/>
              <a:t>247</a:t>
            </a:fld>
            <a:endParaRPr lang="id-ID" dirty="0"/>
          </a:p>
        </p:txBody>
      </p:sp>
      <p:graphicFrame>
        <p:nvGraphicFramePr>
          <p:cNvPr id="5" name="Object 8">
            <a:extLst>
              <a:ext uri="{FF2B5EF4-FFF2-40B4-BE49-F238E27FC236}">
                <a16:creationId xmlns:a16="http://schemas.microsoft.com/office/drawing/2014/main" xmlns="" id="{DE525C58-D584-5B4D-93F3-B1DB640CB7CB}"/>
              </a:ext>
            </a:extLst>
          </p:cNvPr>
          <p:cNvGraphicFramePr>
            <a:graphicFrameLocks noGrp="1" noChangeAspect="1"/>
          </p:cNvGraphicFramePr>
          <p:nvPr>
            <p:ph idx="1"/>
          </p:nvPr>
        </p:nvGraphicFramePr>
        <p:xfrm>
          <a:off x="838200" y="2145321"/>
          <a:ext cx="10515600" cy="2684834"/>
        </p:xfrm>
        <a:graphic>
          <a:graphicData uri="http://schemas.openxmlformats.org/presentationml/2006/ole">
            <mc:AlternateContent xmlns:mc="http://schemas.openxmlformats.org/markup-compatibility/2006">
              <mc:Choice xmlns:v="urn:schemas-microsoft-com:vml" Requires="v">
                <p:oleObj spid="_x0000_s216102" r:id="rId3" imgW="32232600" imgH="8229600" progId="Word.Picture.8">
                  <p:embed/>
                </p:oleObj>
              </mc:Choice>
              <mc:Fallback>
                <p:oleObj r:id="rId3" imgW="32232600" imgH="8229600" progId="Word.Picture.8">
                  <p:embed/>
                  <p:pic>
                    <p:nvPicPr>
                      <p:cNvPr id="253960" name="Object 8">
                        <a:extLst>
                          <a:ext uri="{FF2B5EF4-FFF2-40B4-BE49-F238E27FC236}">
                            <a16:creationId xmlns:a16="http://schemas.microsoft.com/office/drawing/2014/main" xmlns="" id="{9E4277FD-E1B6-9B4D-8351-A71B8C7745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145321"/>
                        <a:ext cx="10515600" cy="2684834"/>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4186158608"/>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A6A146-D644-F241-9735-A08384A7F606}"/>
              </a:ext>
            </a:extLst>
          </p:cNvPr>
          <p:cNvSpPr>
            <a:spLocks noGrp="1"/>
          </p:cNvSpPr>
          <p:nvPr>
            <p:ph type="title"/>
          </p:nvPr>
        </p:nvSpPr>
        <p:spPr/>
        <p:txBody>
          <a:bodyPr/>
          <a:lstStyle/>
          <a:p>
            <a:r>
              <a:rPr lang="en-US" altLang="en-US" dirty="0"/>
              <a:t>Catch or Declare Checked Exceptions</a:t>
            </a:r>
            <a:endParaRPr lang="en-US" dirty="0"/>
          </a:p>
        </p:txBody>
      </p:sp>
      <p:sp>
        <p:nvSpPr>
          <p:cNvPr id="3" name="Content Placeholder 2">
            <a:extLst>
              <a:ext uri="{FF2B5EF4-FFF2-40B4-BE49-F238E27FC236}">
                <a16:creationId xmlns:a16="http://schemas.microsoft.com/office/drawing/2014/main" xmlns="" id="{8A230127-9010-6D4C-B89E-378AC213DF77}"/>
              </a:ext>
            </a:extLst>
          </p:cNvPr>
          <p:cNvSpPr>
            <a:spLocks noGrp="1"/>
          </p:cNvSpPr>
          <p:nvPr>
            <p:ph idx="1"/>
          </p:nvPr>
        </p:nvSpPr>
        <p:spPr/>
        <p:txBody>
          <a:bodyPr/>
          <a:lstStyle/>
          <a:p>
            <a:pPr marL="0" indent="0">
              <a:buNone/>
            </a:pPr>
            <a:r>
              <a:rPr lang="en-US" altLang="en-US" dirty="0">
                <a:cs typeface="Courier New" panose="02070309020205020404" pitchFamily="49" charset="0"/>
              </a:rPr>
              <a:t>Java forces you to deal with checked exceptions. If a method declares a checked exception (i.e., an exception other than </a:t>
            </a:r>
            <a:r>
              <a:rPr lang="en-US" altLang="en-US" u="sng" dirty="0">
                <a:cs typeface="Courier New" panose="02070309020205020404" pitchFamily="49" charset="0"/>
              </a:rPr>
              <a:t>Error</a:t>
            </a:r>
            <a:r>
              <a:rPr lang="en-US" altLang="en-US" dirty="0">
                <a:cs typeface="Courier New" panose="02070309020205020404" pitchFamily="49" charset="0"/>
              </a:rPr>
              <a:t> or </a:t>
            </a:r>
            <a:r>
              <a:rPr lang="en-US" altLang="en-US" u="sng" dirty="0" err="1">
                <a:cs typeface="Courier New" panose="02070309020205020404" pitchFamily="49" charset="0"/>
              </a:rPr>
              <a:t>RuntimeException</a:t>
            </a:r>
            <a:r>
              <a:rPr lang="en-US" altLang="en-US" dirty="0">
                <a:cs typeface="Courier New" panose="02070309020205020404" pitchFamily="49" charset="0"/>
              </a:rPr>
              <a:t>), you must invoke it in a </a:t>
            </a:r>
            <a:r>
              <a:rPr lang="en-US" altLang="en-US" u="sng" dirty="0">
                <a:cs typeface="Courier New" panose="02070309020205020404" pitchFamily="49" charset="0"/>
              </a:rPr>
              <a:t>try-catch</a:t>
            </a:r>
            <a:r>
              <a:rPr lang="en-US" altLang="en-US" dirty="0">
                <a:cs typeface="Courier New" panose="02070309020205020404" pitchFamily="49" charset="0"/>
              </a:rPr>
              <a:t> block or declare to throw the exception in the calling method. For example, suppose that method </a:t>
            </a:r>
            <a:r>
              <a:rPr lang="en-US" altLang="en-US" u="sng" dirty="0">
                <a:cs typeface="Courier New" panose="02070309020205020404" pitchFamily="49" charset="0"/>
              </a:rPr>
              <a:t>p1</a:t>
            </a:r>
            <a:r>
              <a:rPr lang="en-US" altLang="en-US" dirty="0">
                <a:cs typeface="Courier New" panose="02070309020205020404" pitchFamily="49" charset="0"/>
              </a:rPr>
              <a:t> invokes method </a:t>
            </a:r>
            <a:r>
              <a:rPr lang="en-US" altLang="en-US" u="sng" dirty="0">
                <a:cs typeface="Courier New" panose="02070309020205020404" pitchFamily="49" charset="0"/>
              </a:rPr>
              <a:t>p2</a:t>
            </a:r>
            <a:r>
              <a:rPr lang="en-US" altLang="en-US" dirty="0">
                <a:cs typeface="Courier New" panose="02070309020205020404" pitchFamily="49" charset="0"/>
              </a:rPr>
              <a:t> and </a:t>
            </a:r>
            <a:r>
              <a:rPr lang="en-US" altLang="en-US" u="sng" dirty="0">
                <a:cs typeface="Courier New" panose="02070309020205020404" pitchFamily="49" charset="0"/>
              </a:rPr>
              <a:t>p2</a:t>
            </a:r>
            <a:r>
              <a:rPr lang="en-US" altLang="en-US" dirty="0">
                <a:cs typeface="Courier New" panose="02070309020205020404" pitchFamily="49" charset="0"/>
              </a:rPr>
              <a:t> may throw a checked exception (e.g., </a:t>
            </a:r>
            <a:r>
              <a:rPr lang="en-US" altLang="en-US" u="sng" dirty="0" err="1">
                <a:cs typeface="Courier New" panose="02070309020205020404" pitchFamily="49" charset="0"/>
              </a:rPr>
              <a:t>IOException</a:t>
            </a:r>
            <a:r>
              <a:rPr lang="en-US" altLang="en-US" dirty="0">
                <a:cs typeface="Courier New" panose="02070309020205020404" pitchFamily="49" charset="0"/>
              </a:rPr>
              <a:t>), you have to write the code as shown in (a) or (b).</a:t>
            </a:r>
          </a:p>
          <a:p>
            <a:pPr marL="0" indent="0">
              <a:buNone/>
            </a:pPr>
            <a:endParaRPr lang="en-US" dirty="0"/>
          </a:p>
        </p:txBody>
      </p:sp>
      <p:sp>
        <p:nvSpPr>
          <p:cNvPr id="4" name="Slide Number Placeholder 3">
            <a:extLst>
              <a:ext uri="{FF2B5EF4-FFF2-40B4-BE49-F238E27FC236}">
                <a16:creationId xmlns:a16="http://schemas.microsoft.com/office/drawing/2014/main" xmlns="" id="{3C752EB2-546B-5444-8471-E7268432E0B3}"/>
              </a:ext>
            </a:extLst>
          </p:cNvPr>
          <p:cNvSpPr>
            <a:spLocks noGrp="1"/>
          </p:cNvSpPr>
          <p:nvPr>
            <p:ph type="sldNum" sz="quarter" idx="12"/>
          </p:nvPr>
        </p:nvSpPr>
        <p:spPr>
          <a:xfrm>
            <a:off x="5679441" y="6406969"/>
            <a:ext cx="444912" cy="365125"/>
          </a:xfrm>
        </p:spPr>
        <p:txBody>
          <a:bodyPr/>
          <a:lstStyle/>
          <a:p>
            <a:fld id="{B547E0D5-C779-4B48-9D09-DC37D8A4644B}" type="slidenum">
              <a:rPr lang="id-ID" smtClean="0"/>
              <a:pPr/>
              <a:t>248</a:t>
            </a:fld>
            <a:endParaRPr lang="id-ID" dirty="0"/>
          </a:p>
        </p:txBody>
      </p:sp>
      <p:graphicFrame>
        <p:nvGraphicFramePr>
          <p:cNvPr id="5" name="Object 7">
            <a:extLst>
              <a:ext uri="{FF2B5EF4-FFF2-40B4-BE49-F238E27FC236}">
                <a16:creationId xmlns:a16="http://schemas.microsoft.com/office/drawing/2014/main" xmlns="" id="{27C486C2-D7FD-3B4C-BD82-1FCDC2B3003A}"/>
              </a:ext>
            </a:extLst>
          </p:cNvPr>
          <p:cNvGraphicFramePr>
            <a:graphicFrameLocks noChangeAspect="1"/>
          </p:cNvGraphicFramePr>
          <p:nvPr>
            <p:extLst>
              <p:ext uri="{D42A27DB-BD31-4B8C-83A1-F6EECF244321}">
                <p14:modId xmlns:p14="http://schemas.microsoft.com/office/powerpoint/2010/main" val="3451622019"/>
              </p:ext>
            </p:extLst>
          </p:nvPr>
        </p:nvGraphicFramePr>
        <p:xfrm>
          <a:off x="2312582" y="3366977"/>
          <a:ext cx="8458200" cy="2606675"/>
        </p:xfrm>
        <a:graphic>
          <a:graphicData uri="http://schemas.openxmlformats.org/presentationml/2006/ole">
            <mc:AlternateContent xmlns:mc="http://schemas.openxmlformats.org/markup-compatibility/2006">
              <mc:Choice xmlns:v="urn:schemas-microsoft-com:vml" Requires="v">
                <p:oleObj spid="_x0000_s217126" name="Picture" r:id="rId3" imgW="26543000" imgH="8140700" progId="Word.Picture.8">
                  <p:embed/>
                </p:oleObj>
              </mc:Choice>
              <mc:Fallback>
                <p:oleObj name="Picture" r:id="rId3" imgW="26543000" imgH="8140700" progId="Word.Picture.8">
                  <p:embed/>
                  <p:pic>
                    <p:nvPicPr>
                      <p:cNvPr id="288775" name="Object 7">
                        <a:extLst>
                          <a:ext uri="{FF2B5EF4-FFF2-40B4-BE49-F238E27FC236}">
                            <a16:creationId xmlns:a16="http://schemas.microsoft.com/office/drawing/2014/main" xmlns="" id="{A60B4A28-4CFB-6E4D-B6A6-AFAAD73BFC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2582" y="3366977"/>
                        <a:ext cx="8458200" cy="2606675"/>
                      </a:xfrm>
                      <a:prstGeom prst="rect">
                        <a:avLst/>
                      </a:prstGeom>
                      <a:solidFill>
                        <a:schemeClr val="tx1"/>
                      </a:solidFill>
                    </p:spPr>
                  </p:pic>
                </p:oleObj>
              </mc:Fallback>
            </mc:AlternateContent>
          </a:graphicData>
        </a:graphic>
      </p:graphicFrame>
      <p:sp>
        <p:nvSpPr>
          <p:cNvPr id="6" name="Line 9">
            <a:extLst>
              <a:ext uri="{FF2B5EF4-FFF2-40B4-BE49-F238E27FC236}">
                <a16:creationId xmlns:a16="http://schemas.microsoft.com/office/drawing/2014/main" xmlns="" id="{0F180BC4-32A4-B444-BD22-72103537685D}"/>
              </a:ext>
            </a:extLst>
          </p:cNvPr>
          <p:cNvSpPr>
            <a:spLocks noChangeShapeType="1"/>
          </p:cNvSpPr>
          <p:nvPr/>
        </p:nvSpPr>
        <p:spPr bwMode="auto">
          <a:xfrm flipH="1">
            <a:off x="4446182" y="1919177"/>
            <a:ext cx="3505200" cy="2133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10">
            <a:extLst>
              <a:ext uri="{FF2B5EF4-FFF2-40B4-BE49-F238E27FC236}">
                <a16:creationId xmlns:a16="http://schemas.microsoft.com/office/drawing/2014/main" xmlns="" id="{733DE03B-C6CE-A541-95D5-33CFA2FAC941}"/>
              </a:ext>
            </a:extLst>
          </p:cNvPr>
          <p:cNvSpPr>
            <a:spLocks noChangeShapeType="1"/>
          </p:cNvSpPr>
          <p:nvPr/>
        </p:nvSpPr>
        <p:spPr bwMode="auto">
          <a:xfrm flipH="1">
            <a:off x="8789582" y="1919177"/>
            <a:ext cx="1143000" cy="1752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819216914"/>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FA82BA-AFF1-2749-891D-291AEE049EAC}"/>
              </a:ext>
            </a:extLst>
          </p:cNvPr>
          <p:cNvSpPr>
            <a:spLocks noGrp="1"/>
          </p:cNvSpPr>
          <p:nvPr>
            <p:ph type="title"/>
          </p:nvPr>
        </p:nvSpPr>
        <p:spPr>
          <a:xfrm>
            <a:off x="0" y="0"/>
            <a:ext cx="12192000" cy="632402"/>
          </a:xfrm>
        </p:spPr>
        <p:txBody>
          <a:bodyPr/>
          <a:lstStyle/>
          <a:p>
            <a:r>
              <a:rPr lang="en-US" altLang="en-US" dirty="0"/>
              <a:t>Rethrowing Exceptions</a:t>
            </a:r>
            <a:endParaRPr lang="en-US" dirty="0"/>
          </a:p>
        </p:txBody>
      </p:sp>
      <p:sp>
        <p:nvSpPr>
          <p:cNvPr id="3" name="Content Placeholder 2">
            <a:extLst>
              <a:ext uri="{FF2B5EF4-FFF2-40B4-BE49-F238E27FC236}">
                <a16:creationId xmlns:a16="http://schemas.microsoft.com/office/drawing/2014/main" xmlns="" id="{FE91D648-9338-3C44-BBF6-71A74B23BD76}"/>
              </a:ext>
            </a:extLst>
          </p:cNvPr>
          <p:cNvSpPr>
            <a:spLocks noGrp="1"/>
          </p:cNvSpPr>
          <p:nvPr>
            <p:ph idx="1"/>
          </p:nvPr>
        </p:nvSpPr>
        <p:spPr/>
        <p:txBody>
          <a:bodyPr/>
          <a:lstStyle/>
          <a:p>
            <a:pPr>
              <a:buFont typeface="Monotype Sorts" pitchFamily="2" charset="2"/>
              <a:buNone/>
            </a:pPr>
            <a:r>
              <a:rPr lang="en-US" altLang="en-US" dirty="0">
                <a:solidFill>
                  <a:schemeClr val="bg2">
                    <a:lumMod val="25000"/>
                  </a:schemeClr>
                </a:solidFill>
                <a:latin typeface="Courier New" panose="02070309020205020404" pitchFamily="49" charset="0"/>
              </a:rPr>
              <a:t>try {  </a:t>
            </a:r>
          </a:p>
          <a:p>
            <a:pPr>
              <a:spcBef>
                <a:spcPct val="0"/>
              </a:spcBef>
              <a:buFont typeface="Monotype Sorts" pitchFamily="2" charset="2"/>
              <a:buNone/>
            </a:pPr>
            <a:r>
              <a:rPr lang="en-US" altLang="en-US" dirty="0">
                <a:solidFill>
                  <a:schemeClr val="bg2">
                    <a:lumMod val="25000"/>
                  </a:schemeClr>
                </a:solidFill>
                <a:latin typeface="Courier New" panose="02070309020205020404" pitchFamily="49" charset="0"/>
              </a:rPr>
              <a:t>  statements;</a:t>
            </a:r>
          </a:p>
          <a:p>
            <a:pPr>
              <a:spcBef>
                <a:spcPct val="0"/>
              </a:spcBef>
              <a:buFont typeface="Monotype Sorts" pitchFamily="2" charset="2"/>
              <a:buNone/>
            </a:pPr>
            <a:r>
              <a:rPr lang="en-US" altLang="en-US" dirty="0">
                <a:solidFill>
                  <a:schemeClr val="bg2">
                    <a:lumMod val="25000"/>
                  </a:schemeClr>
                </a:solidFill>
                <a:latin typeface="Courier New" panose="02070309020205020404" pitchFamily="49" charset="0"/>
              </a:rPr>
              <a:t>}</a:t>
            </a:r>
          </a:p>
          <a:p>
            <a:pPr>
              <a:spcBef>
                <a:spcPct val="0"/>
              </a:spcBef>
              <a:buFont typeface="Monotype Sorts" pitchFamily="2" charset="2"/>
              <a:buNone/>
            </a:pPr>
            <a:r>
              <a:rPr lang="en-US" altLang="en-US" dirty="0">
                <a:solidFill>
                  <a:schemeClr val="bg2">
                    <a:lumMod val="25000"/>
                  </a:schemeClr>
                </a:solidFill>
                <a:latin typeface="Courier New" panose="02070309020205020404" pitchFamily="49" charset="0"/>
              </a:rPr>
              <a:t>catch(</a:t>
            </a:r>
            <a:r>
              <a:rPr lang="en-US" altLang="en-US" dirty="0" err="1">
                <a:solidFill>
                  <a:schemeClr val="bg2">
                    <a:lumMod val="25000"/>
                  </a:schemeClr>
                </a:solidFill>
                <a:latin typeface="Courier New" panose="02070309020205020404" pitchFamily="49" charset="0"/>
              </a:rPr>
              <a:t>TheException</a:t>
            </a:r>
            <a:r>
              <a:rPr lang="en-US" altLang="en-US" dirty="0">
                <a:solidFill>
                  <a:schemeClr val="bg2">
                    <a:lumMod val="25000"/>
                  </a:schemeClr>
                </a:solidFill>
                <a:latin typeface="Courier New" panose="02070309020205020404" pitchFamily="49" charset="0"/>
              </a:rPr>
              <a:t> ex) { </a:t>
            </a:r>
          </a:p>
          <a:p>
            <a:pPr>
              <a:spcBef>
                <a:spcPct val="0"/>
              </a:spcBef>
              <a:buFont typeface="Monotype Sorts" pitchFamily="2" charset="2"/>
              <a:buNone/>
            </a:pPr>
            <a:r>
              <a:rPr lang="en-US" altLang="en-US" dirty="0">
                <a:solidFill>
                  <a:schemeClr val="bg2">
                    <a:lumMod val="25000"/>
                  </a:schemeClr>
                </a:solidFill>
                <a:latin typeface="Courier New" panose="02070309020205020404" pitchFamily="49" charset="0"/>
              </a:rPr>
              <a:t>  perform operations before exits;</a:t>
            </a:r>
          </a:p>
          <a:p>
            <a:pPr>
              <a:spcBef>
                <a:spcPct val="0"/>
              </a:spcBef>
              <a:buFont typeface="Monotype Sorts" pitchFamily="2" charset="2"/>
              <a:buNone/>
            </a:pPr>
            <a:r>
              <a:rPr lang="en-US" altLang="en-US" dirty="0">
                <a:solidFill>
                  <a:schemeClr val="bg2">
                    <a:lumMod val="25000"/>
                  </a:schemeClr>
                </a:solidFill>
                <a:latin typeface="Courier New" panose="02070309020205020404" pitchFamily="49" charset="0"/>
              </a:rPr>
              <a:t>  throw ex;</a:t>
            </a:r>
          </a:p>
          <a:p>
            <a:pPr>
              <a:spcBef>
                <a:spcPct val="0"/>
              </a:spcBef>
              <a:buFont typeface="Monotype Sorts" pitchFamily="2" charset="2"/>
              <a:buNone/>
            </a:pPr>
            <a:r>
              <a:rPr lang="en-US" altLang="en-US" dirty="0">
                <a:solidFill>
                  <a:schemeClr val="bg2">
                    <a:lumMod val="25000"/>
                  </a:schemeClr>
                </a:solidFill>
                <a:latin typeface="Courier New" panose="02070309020205020404" pitchFamily="49" charset="0"/>
              </a:rPr>
              <a:t>}</a:t>
            </a:r>
          </a:p>
          <a:p>
            <a:pPr marL="0" indent="0">
              <a:buNone/>
            </a:pPr>
            <a:endParaRPr lang="en-US" dirty="0">
              <a:solidFill>
                <a:schemeClr val="bg2">
                  <a:lumMod val="25000"/>
                </a:schemeClr>
              </a:solidFill>
            </a:endParaRPr>
          </a:p>
        </p:txBody>
      </p:sp>
      <p:sp>
        <p:nvSpPr>
          <p:cNvPr id="4" name="Slide Number Placeholder 3">
            <a:extLst>
              <a:ext uri="{FF2B5EF4-FFF2-40B4-BE49-F238E27FC236}">
                <a16:creationId xmlns:a16="http://schemas.microsoft.com/office/drawing/2014/main" xmlns="" id="{1CBC4999-1E59-7D40-B724-B376909393B2}"/>
              </a:ext>
            </a:extLst>
          </p:cNvPr>
          <p:cNvSpPr>
            <a:spLocks noGrp="1"/>
          </p:cNvSpPr>
          <p:nvPr>
            <p:ph type="sldNum" sz="quarter" idx="12"/>
          </p:nvPr>
        </p:nvSpPr>
        <p:spPr>
          <a:xfrm>
            <a:off x="5679441" y="6406969"/>
            <a:ext cx="466178" cy="365125"/>
          </a:xfrm>
        </p:spPr>
        <p:txBody>
          <a:bodyPr/>
          <a:lstStyle/>
          <a:p>
            <a:fld id="{B547E0D5-C779-4B48-9D09-DC37D8A4644B}" type="slidenum">
              <a:rPr lang="id-ID" smtClean="0"/>
              <a:pPr/>
              <a:t>249</a:t>
            </a:fld>
            <a:endParaRPr lang="id-ID" dirty="0"/>
          </a:p>
        </p:txBody>
      </p:sp>
    </p:spTree>
    <p:extLst>
      <p:ext uri="{BB962C8B-B14F-4D97-AF65-F5344CB8AC3E}">
        <p14:creationId xmlns:p14="http://schemas.microsoft.com/office/powerpoint/2010/main" val="4095604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4CBAC4-189B-3B4B-A29D-EA0775F72139}"/>
              </a:ext>
            </a:extLst>
          </p:cNvPr>
          <p:cNvSpPr>
            <a:spLocks noGrp="1"/>
          </p:cNvSpPr>
          <p:nvPr>
            <p:ph type="title"/>
          </p:nvPr>
        </p:nvSpPr>
        <p:spPr/>
        <p:txBody>
          <a:bodyPr/>
          <a:lstStyle/>
          <a:p>
            <a:r>
              <a:rPr lang="en-US" altLang="en-US" dirty="0"/>
              <a:t>Syntax and Semantics</a:t>
            </a:r>
            <a:endParaRPr lang="en-US" dirty="0"/>
          </a:p>
        </p:txBody>
      </p:sp>
      <p:sp>
        <p:nvSpPr>
          <p:cNvPr id="3" name="Content Placeholder 2">
            <a:extLst>
              <a:ext uri="{FF2B5EF4-FFF2-40B4-BE49-F238E27FC236}">
                <a16:creationId xmlns:a16="http://schemas.microsoft.com/office/drawing/2014/main" xmlns="" id="{B929890B-FD84-564E-81F7-34EDA7FF73C4}"/>
              </a:ext>
            </a:extLst>
          </p:cNvPr>
          <p:cNvSpPr>
            <a:spLocks noGrp="1"/>
          </p:cNvSpPr>
          <p:nvPr>
            <p:ph idx="1"/>
          </p:nvPr>
        </p:nvSpPr>
        <p:spPr/>
        <p:txBody>
          <a:bodyPr/>
          <a:lstStyle/>
          <a:p>
            <a:pPr>
              <a:spcBef>
                <a:spcPct val="75000"/>
              </a:spcBef>
            </a:pPr>
            <a:r>
              <a:rPr lang="en-US" altLang="en-US" dirty="0"/>
              <a:t>The </a:t>
            </a:r>
            <a:r>
              <a:rPr lang="en-US" altLang="en-US" i="1" dirty="0"/>
              <a:t>syntax rules</a:t>
            </a:r>
            <a:r>
              <a:rPr lang="en-US" altLang="en-US" dirty="0"/>
              <a:t> of a language define how we can put together symbols, reserved words, and identifiers to make a valid program</a:t>
            </a:r>
          </a:p>
          <a:p>
            <a:pPr>
              <a:spcBef>
                <a:spcPct val="75000"/>
              </a:spcBef>
            </a:pPr>
            <a:r>
              <a:rPr lang="en-US" altLang="en-US" dirty="0"/>
              <a:t>The </a:t>
            </a:r>
            <a:r>
              <a:rPr lang="en-US" altLang="en-US" i="1" dirty="0"/>
              <a:t>semantics</a:t>
            </a:r>
            <a:r>
              <a:rPr lang="en-US" altLang="en-US" dirty="0"/>
              <a:t> of a program statement define what that statement means (its purpose or role in a program)</a:t>
            </a:r>
          </a:p>
          <a:p>
            <a:pPr>
              <a:spcBef>
                <a:spcPct val="75000"/>
              </a:spcBef>
            </a:pPr>
            <a:r>
              <a:rPr lang="en-US" altLang="en-US" dirty="0"/>
              <a:t>A program that is syntactically correct is not necessarily logically (semantically) correct</a:t>
            </a:r>
          </a:p>
          <a:p>
            <a:pPr>
              <a:spcBef>
                <a:spcPct val="75000"/>
              </a:spcBef>
            </a:pPr>
            <a:r>
              <a:rPr lang="en-US" altLang="en-US" dirty="0"/>
              <a:t>A program will always do what we tell it to do, not what we </a:t>
            </a:r>
            <a:r>
              <a:rPr lang="en-US" altLang="en-US" u="sng" dirty="0"/>
              <a:t>meant</a:t>
            </a:r>
            <a:r>
              <a:rPr lang="en-US" altLang="en-US" dirty="0"/>
              <a:t> to tell it to do</a:t>
            </a:r>
            <a:endParaRPr lang="en-US" dirty="0"/>
          </a:p>
        </p:txBody>
      </p:sp>
      <p:sp>
        <p:nvSpPr>
          <p:cNvPr id="4" name="Slide Number Placeholder 3">
            <a:extLst>
              <a:ext uri="{FF2B5EF4-FFF2-40B4-BE49-F238E27FC236}">
                <a16:creationId xmlns:a16="http://schemas.microsoft.com/office/drawing/2014/main" xmlns="" id="{718CF058-3DEE-3B4B-9D97-D461ACBB4B71}"/>
              </a:ext>
            </a:extLst>
          </p:cNvPr>
          <p:cNvSpPr>
            <a:spLocks noGrp="1"/>
          </p:cNvSpPr>
          <p:nvPr>
            <p:ph type="sldNum" sz="quarter" idx="12"/>
          </p:nvPr>
        </p:nvSpPr>
        <p:spPr/>
        <p:txBody>
          <a:bodyPr/>
          <a:lstStyle/>
          <a:p>
            <a:fld id="{B547E0D5-C779-4B48-9D09-DC37D8A4644B}" type="slidenum">
              <a:rPr lang="id-ID" smtClean="0"/>
              <a:pPr/>
              <a:t>25</a:t>
            </a:fld>
            <a:endParaRPr lang="id-ID" dirty="0"/>
          </a:p>
        </p:txBody>
      </p:sp>
    </p:spTree>
    <p:extLst>
      <p:ext uri="{BB962C8B-B14F-4D97-AF65-F5344CB8AC3E}">
        <p14:creationId xmlns:p14="http://schemas.microsoft.com/office/powerpoint/2010/main" val="1983807660"/>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061A8-1027-5446-BDA9-80DEEE78F17B}"/>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rPr>
              <a:t>finally</a:t>
            </a:r>
            <a:r>
              <a:rPr lang="en-US" altLang="en-US" dirty="0"/>
              <a:t> Clause</a:t>
            </a:r>
            <a:endParaRPr lang="en-US" dirty="0"/>
          </a:p>
        </p:txBody>
      </p:sp>
      <p:sp>
        <p:nvSpPr>
          <p:cNvPr id="3" name="Content Placeholder 2">
            <a:extLst>
              <a:ext uri="{FF2B5EF4-FFF2-40B4-BE49-F238E27FC236}">
                <a16:creationId xmlns:a16="http://schemas.microsoft.com/office/drawing/2014/main" xmlns="" id="{30ABB3FC-1A7D-8840-9A3D-99BEB35007E1}"/>
              </a:ext>
            </a:extLst>
          </p:cNvPr>
          <p:cNvSpPr>
            <a:spLocks noGrp="1"/>
          </p:cNvSpPr>
          <p:nvPr>
            <p:ph idx="1"/>
          </p:nvPr>
        </p:nvSpPr>
        <p:spPr/>
        <p:txBody>
          <a:bodyPr/>
          <a:lstStyle/>
          <a:p>
            <a:pPr algn="just">
              <a:buNone/>
            </a:pPr>
            <a:r>
              <a:rPr lang="en-US" altLang="en-US" dirty="0">
                <a:solidFill>
                  <a:schemeClr val="bg2">
                    <a:lumMod val="25000"/>
                  </a:schemeClr>
                </a:solidFill>
                <a:latin typeface="Courier New" panose="02070309020205020404" pitchFamily="49" charset="0"/>
              </a:rPr>
              <a:t>try {  </a:t>
            </a:r>
          </a:p>
          <a:p>
            <a:pPr algn="just">
              <a:spcBef>
                <a:spcPct val="0"/>
              </a:spcBef>
              <a:buNone/>
            </a:pPr>
            <a:r>
              <a:rPr lang="en-US" altLang="en-US" dirty="0">
                <a:solidFill>
                  <a:schemeClr val="bg2">
                    <a:lumMod val="25000"/>
                  </a:schemeClr>
                </a:solidFill>
                <a:latin typeface="Courier New" panose="02070309020205020404" pitchFamily="49" charset="0"/>
              </a:rPr>
              <a:t>  statements;</a:t>
            </a:r>
          </a:p>
          <a:p>
            <a:pPr algn="just">
              <a:spcBef>
                <a:spcPct val="0"/>
              </a:spcBef>
              <a:buNone/>
            </a:pPr>
            <a:r>
              <a:rPr lang="en-US" altLang="en-US" dirty="0">
                <a:solidFill>
                  <a:schemeClr val="bg2">
                    <a:lumMod val="25000"/>
                  </a:schemeClr>
                </a:solidFill>
                <a:latin typeface="Courier New" panose="02070309020205020404" pitchFamily="49" charset="0"/>
              </a:rPr>
              <a:t>}</a:t>
            </a:r>
          </a:p>
          <a:p>
            <a:pPr algn="just">
              <a:spcBef>
                <a:spcPct val="0"/>
              </a:spcBef>
              <a:buNone/>
            </a:pPr>
            <a:r>
              <a:rPr lang="en-US" altLang="en-US" dirty="0">
                <a:solidFill>
                  <a:schemeClr val="bg2">
                    <a:lumMod val="25000"/>
                  </a:schemeClr>
                </a:solidFill>
                <a:latin typeface="Courier New" panose="02070309020205020404" pitchFamily="49" charset="0"/>
              </a:rPr>
              <a:t>catch(</a:t>
            </a:r>
            <a:r>
              <a:rPr lang="en-US" altLang="en-US" dirty="0" err="1">
                <a:solidFill>
                  <a:schemeClr val="bg2">
                    <a:lumMod val="25000"/>
                  </a:schemeClr>
                </a:solidFill>
                <a:latin typeface="Courier New" panose="02070309020205020404" pitchFamily="49" charset="0"/>
              </a:rPr>
              <a:t>TheException</a:t>
            </a:r>
            <a:r>
              <a:rPr lang="en-US" altLang="en-US" dirty="0">
                <a:solidFill>
                  <a:schemeClr val="bg2">
                    <a:lumMod val="25000"/>
                  </a:schemeClr>
                </a:solidFill>
                <a:latin typeface="Courier New" panose="02070309020205020404" pitchFamily="49" charset="0"/>
              </a:rPr>
              <a:t> ex) { </a:t>
            </a:r>
          </a:p>
          <a:p>
            <a:pPr algn="just">
              <a:spcBef>
                <a:spcPct val="0"/>
              </a:spcBef>
              <a:buNone/>
            </a:pPr>
            <a:r>
              <a:rPr lang="en-US" altLang="en-US" dirty="0">
                <a:solidFill>
                  <a:schemeClr val="bg2">
                    <a:lumMod val="25000"/>
                  </a:schemeClr>
                </a:solidFill>
                <a:latin typeface="Courier New" panose="02070309020205020404" pitchFamily="49" charset="0"/>
              </a:rPr>
              <a:t>  handling ex; </a:t>
            </a:r>
          </a:p>
          <a:p>
            <a:pPr algn="just">
              <a:spcBef>
                <a:spcPct val="0"/>
              </a:spcBef>
              <a:buNone/>
            </a:pPr>
            <a:r>
              <a:rPr lang="en-US" altLang="en-US" dirty="0">
                <a:solidFill>
                  <a:schemeClr val="bg2">
                    <a:lumMod val="25000"/>
                  </a:schemeClr>
                </a:solidFill>
                <a:latin typeface="Courier New" panose="02070309020205020404" pitchFamily="49" charset="0"/>
              </a:rPr>
              <a:t>}</a:t>
            </a:r>
          </a:p>
          <a:p>
            <a:pPr algn="just">
              <a:spcBef>
                <a:spcPct val="0"/>
              </a:spcBef>
              <a:buNone/>
            </a:pPr>
            <a:r>
              <a:rPr lang="en-US" altLang="en-US" dirty="0">
                <a:solidFill>
                  <a:schemeClr val="bg2">
                    <a:lumMod val="25000"/>
                  </a:schemeClr>
                </a:solidFill>
                <a:latin typeface="Courier New" panose="02070309020205020404" pitchFamily="49" charset="0"/>
              </a:rPr>
              <a:t>finally { </a:t>
            </a:r>
          </a:p>
          <a:p>
            <a:pPr algn="just">
              <a:spcBef>
                <a:spcPct val="0"/>
              </a:spcBef>
              <a:buNone/>
            </a:pPr>
            <a:r>
              <a:rPr lang="en-US" altLang="en-US" dirty="0">
                <a:solidFill>
                  <a:schemeClr val="bg2">
                    <a:lumMod val="25000"/>
                  </a:schemeClr>
                </a:solidFill>
                <a:latin typeface="Courier New" panose="02070309020205020404" pitchFamily="49" charset="0"/>
              </a:rPr>
              <a:t>  </a:t>
            </a:r>
            <a:r>
              <a:rPr lang="en-US" altLang="en-US" dirty="0" err="1">
                <a:solidFill>
                  <a:schemeClr val="bg2">
                    <a:lumMod val="25000"/>
                  </a:schemeClr>
                </a:solidFill>
                <a:latin typeface="Courier New" panose="02070309020205020404" pitchFamily="49" charset="0"/>
              </a:rPr>
              <a:t>finalStatements</a:t>
            </a:r>
            <a:r>
              <a:rPr lang="en-US" altLang="en-US" dirty="0">
                <a:solidFill>
                  <a:schemeClr val="bg2">
                    <a:lumMod val="25000"/>
                  </a:schemeClr>
                </a:solidFill>
                <a:latin typeface="Courier New" panose="02070309020205020404" pitchFamily="49" charset="0"/>
              </a:rPr>
              <a:t>; </a:t>
            </a:r>
          </a:p>
          <a:p>
            <a:pPr algn="just">
              <a:spcBef>
                <a:spcPct val="0"/>
              </a:spcBef>
              <a:buNone/>
            </a:pPr>
            <a:r>
              <a:rPr lang="en-US" altLang="en-US" dirty="0">
                <a:solidFill>
                  <a:schemeClr val="bg2">
                    <a:lumMod val="25000"/>
                  </a:schemeClr>
                </a:solidFill>
                <a:latin typeface="Courier New" panose="02070309020205020404" pitchFamily="49" charset="0"/>
              </a:rPr>
              <a:t>}</a:t>
            </a:r>
            <a:endParaRPr lang="en-US" dirty="0">
              <a:solidFill>
                <a:schemeClr val="bg2">
                  <a:lumMod val="25000"/>
                </a:schemeClr>
              </a:solidFill>
            </a:endParaRPr>
          </a:p>
        </p:txBody>
      </p:sp>
      <p:sp>
        <p:nvSpPr>
          <p:cNvPr id="4" name="Slide Number Placeholder 3">
            <a:extLst>
              <a:ext uri="{FF2B5EF4-FFF2-40B4-BE49-F238E27FC236}">
                <a16:creationId xmlns:a16="http://schemas.microsoft.com/office/drawing/2014/main" xmlns="" id="{B314C06A-A075-8D4D-92DE-FE2BB61F2C0C}"/>
              </a:ext>
            </a:extLst>
          </p:cNvPr>
          <p:cNvSpPr>
            <a:spLocks noGrp="1"/>
          </p:cNvSpPr>
          <p:nvPr>
            <p:ph type="sldNum" sz="quarter" idx="12"/>
          </p:nvPr>
        </p:nvSpPr>
        <p:spPr>
          <a:xfrm>
            <a:off x="5679441" y="6406969"/>
            <a:ext cx="444912" cy="365125"/>
          </a:xfrm>
        </p:spPr>
        <p:txBody>
          <a:bodyPr/>
          <a:lstStyle/>
          <a:p>
            <a:fld id="{B547E0D5-C779-4B48-9D09-DC37D8A4644B}" type="slidenum">
              <a:rPr lang="id-ID" smtClean="0"/>
              <a:pPr/>
              <a:t>250</a:t>
            </a:fld>
            <a:endParaRPr lang="id-ID" dirty="0"/>
          </a:p>
        </p:txBody>
      </p:sp>
    </p:spTree>
    <p:extLst>
      <p:ext uri="{BB962C8B-B14F-4D97-AF65-F5344CB8AC3E}">
        <p14:creationId xmlns:p14="http://schemas.microsoft.com/office/powerpoint/2010/main" val="1834009328"/>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AD732D-5826-D544-9D6C-FD4564CD2DD0}"/>
              </a:ext>
            </a:extLst>
          </p:cNvPr>
          <p:cNvSpPr>
            <a:spLocks noGrp="1"/>
          </p:cNvSpPr>
          <p:nvPr>
            <p:ph type="title"/>
          </p:nvPr>
        </p:nvSpPr>
        <p:spPr/>
        <p:txBody>
          <a:bodyPr/>
          <a:lstStyle/>
          <a:p>
            <a:r>
              <a:rPr lang="en-US" altLang="en-US" dirty="0"/>
              <a:t>Cautions When Using Exceptions</a:t>
            </a:r>
            <a:endParaRPr lang="en-US" dirty="0"/>
          </a:p>
        </p:txBody>
      </p:sp>
      <p:sp>
        <p:nvSpPr>
          <p:cNvPr id="3" name="Content Placeholder 2">
            <a:extLst>
              <a:ext uri="{FF2B5EF4-FFF2-40B4-BE49-F238E27FC236}">
                <a16:creationId xmlns:a16="http://schemas.microsoft.com/office/drawing/2014/main" xmlns="" id="{9C0C51C3-0874-134D-8948-9BBF8525F781}"/>
              </a:ext>
            </a:extLst>
          </p:cNvPr>
          <p:cNvSpPr>
            <a:spLocks noGrp="1"/>
          </p:cNvSpPr>
          <p:nvPr>
            <p:ph idx="1"/>
          </p:nvPr>
        </p:nvSpPr>
        <p:spPr/>
        <p:txBody>
          <a:bodyPr/>
          <a:lstStyle/>
          <a:p>
            <a:pPr marL="0" indent="0">
              <a:buNone/>
            </a:pPr>
            <a:r>
              <a:rPr lang="en-US" altLang="en-US" dirty="0"/>
              <a:t>Exception handling separates error-handling code from normal programming tasks, thus making programs easier to read and to modify. Be aware, however, that exception handling usually requires more time and resources because it requires instantiating a new exception object, rolling back the call stack, and propagating the errors to the calling methods.</a:t>
            </a:r>
            <a:endParaRPr lang="en-US" dirty="0"/>
          </a:p>
        </p:txBody>
      </p:sp>
      <p:sp>
        <p:nvSpPr>
          <p:cNvPr id="4" name="Slide Number Placeholder 3">
            <a:extLst>
              <a:ext uri="{FF2B5EF4-FFF2-40B4-BE49-F238E27FC236}">
                <a16:creationId xmlns:a16="http://schemas.microsoft.com/office/drawing/2014/main" xmlns="" id="{31A69403-6380-3941-A248-DE134C74F9FB}"/>
              </a:ext>
            </a:extLst>
          </p:cNvPr>
          <p:cNvSpPr>
            <a:spLocks noGrp="1"/>
          </p:cNvSpPr>
          <p:nvPr>
            <p:ph type="sldNum" sz="quarter" idx="12"/>
          </p:nvPr>
        </p:nvSpPr>
        <p:spPr>
          <a:xfrm>
            <a:off x="5679441" y="6406969"/>
            <a:ext cx="434280" cy="365125"/>
          </a:xfrm>
        </p:spPr>
        <p:txBody>
          <a:bodyPr/>
          <a:lstStyle/>
          <a:p>
            <a:fld id="{B547E0D5-C779-4B48-9D09-DC37D8A4644B}" type="slidenum">
              <a:rPr lang="id-ID" smtClean="0"/>
              <a:pPr/>
              <a:t>251</a:t>
            </a:fld>
            <a:endParaRPr lang="id-ID" dirty="0"/>
          </a:p>
        </p:txBody>
      </p:sp>
    </p:spTree>
    <p:extLst>
      <p:ext uri="{BB962C8B-B14F-4D97-AF65-F5344CB8AC3E}">
        <p14:creationId xmlns:p14="http://schemas.microsoft.com/office/powerpoint/2010/main" val="229434233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5E7245-4A91-CC40-A6C8-7EFD45820EAC}"/>
              </a:ext>
            </a:extLst>
          </p:cNvPr>
          <p:cNvSpPr>
            <a:spLocks noGrp="1"/>
          </p:cNvSpPr>
          <p:nvPr>
            <p:ph type="title"/>
          </p:nvPr>
        </p:nvSpPr>
        <p:spPr/>
        <p:txBody>
          <a:bodyPr/>
          <a:lstStyle/>
          <a:p>
            <a:r>
              <a:rPr lang="en-US" altLang="en-US" dirty="0"/>
              <a:t>When to Throw Exceptions</a:t>
            </a:r>
            <a:endParaRPr lang="en-US" dirty="0"/>
          </a:p>
        </p:txBody>
      </p:sp>
      <p:sp>
        <p:nvSpPr>
          <p:cNvPr id="3" name="Content Placeholder 2">
            <a:extLst>
              <a:ext uri="{FF2B5EF4-FFF2-40B4-BE49-F238E27FC236}">
                <a16:creationId xmlns:a16="http://schemas.microsoft.com/office/drawing/2014/main" xmlns="" id="{207CDA5B-E03A-A441-B33F-D3811C72F7CA}"/>
              </a:ext>
            </a:extLst>
          </p:cNvPr>
          <p:cNvSpPr>
            <a:spLocks noGrp="1"/>
          </p:cNvSpPr>
          <p:nvPr>
            <p:ph idx="1"/>
          </p:nvPr>
        </p:nvSpPr>
        <p:spPr/>
        <p:txBody>
          <a:bodyPr/>
          <a:lstStyle/>
          <a:p>
            <a:pPr marL="0" indent="0">
              <a:buNone/>
            </a:pPr>
            <a:r>
              <a:rPr lang="en-US" altLang="en-US" dirty="0">
                <a:cs typeface="Times New Roman" panose="02020603050405020304" pitchFamily="18" charset="0"/>
              </a:rPr>
              <a:t>An exception occurs in a method. If you want the exception to be processed by its caller, you should create an exception object and throw it. If you can handle the exception in the method where it occurs, there is no need to throw it</a:t>
            </a:r>
            <a:r>
              <a:rPr lang="en-US" altLang="en-US" dirty="0"/>
              <a:t>.</a:t>
            </a:r>
            <a:endParaRPr lang="en-US" dirty="0"/>
          </a:p>
        </p:txBody>
      </p:sp>
      <p:sp>
        <p:nvSpPr>
          <p:cNvPr id="4" name="Slide Number Placeholder 3">
            <a:extLst>
              <a:ext uri="{FF2B5EF4-FFF2-40B4-BE49-F238E27FC236}">
                <a16:creationId xmlns:a16="http://schemas.microsoft.com/office/drawing/2014/main" xmlns="" id="{7E5D6C93-5C68-3E42-9A0A-D4CEDB3DF76F}"/>
              </a:ext>
            </a:extLst>
          </p:cNvPr>
          <p:cNvSpPr>
            <a:spLocks noGrp="1"/>
          </p:cNvSpPr>
          <p:nvPr>
            <p:ph type="sldNum" sz="quarter" idx="12"/>
          </p:nvPr>
        </p:nvSpPr>
        <p:spPr>
          <a:xfrm>
            <a:off x="5679441" y="6406969"/>
            <a:ext cx="434280" cy="365125"/>
          </a:xfrm>
        </p:spPr>
        <p:txBody>
          <a:bodyPr/>
          <a:lstStyle/>
          <a:p>
            <a:fld id="{B547E0D5-C779-4B48-9D09-DC37D8A4644B}" type="slidenum">
              <a:rPr lang="id-ID" smtClean="0"/>
              <a:pPr/>
              <a:t>252</a:t>
            </a:fld>
            <a:endParaRPr lang="id-ID" dirty="0"/>
          </a:p>
        </p:txBody>
      </p:sp>
    </p:spTree>
    <p:extLst>
      <p:ext uri="{BB962C8B-B14F-4D97-AF65-F5344CB8AC3E}">
        <p14:creationId xmlns:p14="http://schemas.microsoft.com/office/powerpoint/2010/main" val="3624680267"/>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679441" y="6406969"/>
            <a:ext cx="466178" cy="365125"/>
          </a:xfrm>
        </p:spPr>
        <p:txBody>
          <a:bodyPr/>
          <a:lstStyle/>
          <a:p>
            <a:fld id="{B547E0D5-C779-4B48-9D09-DC37D8A4644B}" type="slidenum">
              <a:rPr lang="id-ID" sz="1400" smtClean="0">
                <a:latin typeface="Lato Light"/>
              </a:rPr>
              <a:pPr/>
              <a:t>253</a:t>
            </a:fld>
            <a:endParaRPr lang="id-ID" sz="1400" dirty="0">
              <a:latin typeface="Lato Light"/>
            </a:endParaRPr>
          </a:p>
        </p:txBody>
      </p:sp>
      <p:sp>
        <p:nvSpPr>
          <p:cNvPr id="6" name="Title 5"/>
          <p:cNvSpPr>
            <a:spLocks noGrp="1"/>
          </p:cNvSpPr>
          <p:nvPr>
            <p:ph type="title"/>
          </p:nvPr>
        </p:nvSpPr>
        <p:spPr/>
        <p:txBody>
          <a:bodyPr>
            <a:normAutofit/>
          </a:bodyPr>
          <a:lstStyle/>
          <a:p>
            <a:pPr algn="l"/>
            <a:r>
              <a:rPr lang="en-IN" sz="2800" b="1" dirty="0">
                <a:solidFill>
                  <a:schemeClr val="bg1"/>
                </a:solidFill>
              </a:rPr>
              <a:t>Suggested Materials for Reference</a:t>
            </a:r>
          </a:p>
        </p:txBody>
      </p:sp>
      <p:sp>
        <p:nvSpPr>
          <p:cNvPr id="78" name="TextBox 77">
            <a:extLst>
              <a:ext uri="{FF2B5EF4-FFF2-40B4-BE49-F238E27FC236}">
                <a16:creationId xmlns:a16="http://schemas.microsoft.com/office/drawing/2014/main" xmlns="" id="{8275804B-6F0B-44A1-A768-0CC8972464A7}"/>
              </a:ext>
            </a:extLst>
          </p:cNvPr>
          <p:cNvSpPr txBox="1"/>
          <p:nvPr>
            <p:custDataLst>
              <p:tags r:id="rId1"/>
            </p:custDataLst>
          </p:nvPr>
        </p:nvSpPr>
        <p:spPr>
          <a:xfrm>
            <a:off x="7789807" y="5437698"/>
            <a:ext cx="3462335" cy="369332"/>
          </a:xfrm>
          <a:prstGeom prst="rect">
            <a:avLst/>
          </a:prstGeom>
          <a:noFill/>
        </p:spPr>
        <p:txBody>
          <a:bodyPr wrap="square" lIns="0" tIns="0" rIns="0" bIns="0" rtlCol="0" anchor="b">
            <a:spAutoFit/>
          </a:bodyPr>
          <a:lstStyle/>
          <a:p>
            <a:endParaRPr lang="en-US" sz="2400" b="1" dirty="0">
              <a:solidFill>
                <a:srgbClr val="C00000"/>
              </a:solidFill>
              <a:latin typeface="Lato Light" panose="020F0402020204030203"/>
            </a:endParaRPr>
          </a:p>
        </p:txBody>
      </p:sp>
      <p:sp>
        <p:nvSpPr>
          <p:cNvPr id="3" name="TextBox 2">
            <a:extLst>
              <a:ext uri="{FF2B5EF4-FFF2-40B4-BE49-F238E27FC236}">
                <a16:creationId xmlns:a16="http://schemas.microsoft.com/office/drawing/2014/main" xmlns="" id="{EA48DD82-F553-3940-85DE-3C8EC45C5B45}"/>
              </a:ext>
            </a:extLst>
          </p:cNvPr>
          <p:cNvSpPr txBox="1"/>
          <p:nvPr/>
        </p:nvSpPr>
        <p:spPr>
          <a:xfrm>
            <a:off x="1297172" y="1679944"/>
            <a:ext cx="7155711" cy="369332"/>
          </a:xfrm>
          <a:prstGeom prst="rect">
            <a:avLst/>
          </a:prstGeom>
          <a:noFill/>
        </p:spPr>
        <p:txBody>
          <a:bodyPr wrap="square" rtlCol="0">
            <a:spAutoFit/>
          </a:bodyPr>
          <a:lstStyle/>
          <a:p>
            <a:r>
              <a:rPr lang="en-IN" dirty="0">
                <a:hlinkClick r:id="rId3"/>
              </a:rPr>
              <a:t>https://docs.oracle.com/javase/tutorial/</a:t>
            </a:r>
            <a:endParaRPr lang="en-US" dirty="0"/>
          </a:p>
        </p:txBody>
      </p:sp>
    </p:spTree>
    <p:extLst>
      <p:ext uri="{BB962C8B-B14F-4D97-AF65-F5344CB8AC3E}">
        <p14:creationId xmlns:p14="http://schemas.microsoft.com/office/powerpoint/2010/main" val="84024669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679441" y="6406969"/>
            <a:ext cx="466178" cy="365125"/>
          </a:xfrm>
        </p:spPr>
        <p:txBody>
          <a:bodyPr/>
          <a:lstStyle/>
          <a:p>
            <a:fld id="{B547E0D5-C779-4B48-9D09-DC37D8A4644B}" type="slidenum">
              <a:rPr lang="id-ID" sz="1400" smtClean="0">
                <a:latin typeface="Lato Light"/>
              </a:rPr>
              <a:pPr/>
              <a:t>254</a:t>
            </a:fld>
            <a:endParaRPr lang="id-ID" sz="1400" dirty="0">
              <a:latin typeface="Lato Light"/>
            </a:endParaRPr>
          </a:p>
        </p:txBody>
      </p:sp>
      <p:sp>
        <p:nvSpPr>
          <p:cNvPr id="6" name="Title 5"/>
          <p:cNvSpPr>
            <a:spLocks noGrp="1"/>
          </p:cNvSpPr>
          <p:nvPr>
            <p:ph type="title"/>
          </p:nvPr>
        </p:nvSpPr>
        <p:spPr/>
        <p:txBody>
          <a:bodyPr>
            <a:normAutofit/>
          </a:bodyPr>
          <a:lstStyle/>
          <a:p>
            <a:pPr algn="l"/>
            <a:r>
              <a:rPr lang="en-IN" sz="2800" b="1" dirty="0">
                <a:solidFill>
                  <a:schemeClr val="bg1"/>
                </a:solidFill>
              </a:rPr>
              <a:t>Closing - Questions</a:t>
            </a:r>
          </a:p>
        </p:txBody>
      </p:sp>
      <p:sp>
        <p:nvSpPr>
          <p:cNvPr id="10" name="TextBox 9">
            <a:extLst>
              <a:ext uri="{FF2B5EF4-FFF2-40B4-BE49-F238E27FC236}">
                <a16:creationId xmlns:a16="http://schemas.microsoft.com/office/drawing/2014/main" xmlns="" id="{4CAEA4FA-158D-41D5-BD20-72437BC0E620}"/>
              </a:ext>
            </a:extLst>
          </p:cNvPr>
          <p:cNvSpPr txBox="1"/>
          <p:nvPr/>
        </p:nvSpPr>
        <p:spPr>
          <a:xfrm>
            <a:off x="1614103" y="2681107"/>
            <a:ext cx="3015855" cy="707886"/>
          </a:xfrm>
          <a:prstGeom prst="rect">
            <a:avLst/>
          </a:prstGeom>
          <a:noFill/>
        </p:spPr>
        <p:txBody>
          <a:bodyPr wrap="square" rtlCol="0">
            <a:spAutoFit/>
          </a:bodyPr>
          <a:lstStyle/>
          <a:p>
            <a:r>
              <a:rPr lang="en-US" sz="4000" b="1" dirty="0">
                <a:latin typeface="Lato Light" panose="020F0402020204030203"/>
                <a:cs typeface="Market-Regular"/>
              </a:rPr>
              <a:t>Questions</a:t>
            </a:r>
          </a:p>
        </p:txBody>
      </p:sp>
      <p:sp>
        <p:nvSpPr>
          <p:cNvPr id="61" name="Freeform 300">
            <a:extLst>
              <a:ext uri="{FF2B5EF4-FFF2-40B4-BE49-F238E27FC236}">
                <a16:creationId xmlns:a16="http://schemas.microsoft.com/office/drawing/2014/main" xmlns="" id="{6904FE37-9FB4-45AC-9765-061A853ADD15}"/>
              </a:ext>
            </a:extLst>
          </p:cNvPr>
          <p:cNvSpPr>
            <a:spLocks noEditPoints="1"/>
          </p:cNvSpPr>
          <p:nvPr/>
        </p:nvSpPr>
        <p:spPr bwMode="auto">
          <a:xfrm rot="433632">
            <a:off x="4121640" y="2216686"/>
            <a:ext cx="1016633" cy="1112780"/>
          </a:xfrm>
          <a:custGeom>
            <a:avLst/>
            <a:gdLst>
              <a:gd name="T0" fmla="*/ 5 w 913"/>
              <a:gd name="T1" fmla="*/ 402 h 1382"/>
              <a:gd name="T2" fmla="*/ 46 w 913"/>
              <a:gd name="T3" fmla="*/ 264 h 1382"/>
              <a:gd name="T4" fmla="*/ 90 w 913"/>
              <a:gd name="T5" fmla="*/ 187 h 1382"/>
              <a:gd name="T6" fmla="*/ 145 w 913"/>
              <a:gd name="T7" fmla="*/ 122 h 1382"/>
              <a:gd name="T8" fmla="*/ 246 w 913"/>
              <a:gd name="T9" fmla="*/ 49 h 1382"/>
              <a:gd name="T10" fmla="*/ 306 w 913"/>
              <a:gd name="T11" fmla="*/ 25 h 1382"/>
              <a:gd name="T12" fmla="*/ 370 w 913"/>
              <a:gd name="T13" fmla="*/ 9 h 1382"/>
              <a:gd name="T14" fmla="*/ 460 w 913"/>
              <a:gd name="T15" fmla="*/ 0 h 1382"/>
              <a:gd name="T16" fmla="*/ 602 w 913"/>
              <a:gd name="T17" fmla="*/ 16 h 1382"/>
              <a:gd name="T18" fmla="*/ 685 w 913"/>
              <a:gd name="T19" fmla="*/ 46 h 1382"/>
              <a:gd name="T20" fmla="*/ 787 w 913"/>
              <a:gd name="T21" fmla="*/ 110 h 1382"/>
              <a:gd name="T22" fmla="*/ 841 w 913"/>
              <a:gd name="T23" fmla="*/ 166 h 1382"/>
              <a:gd name="T24" fmla="*/ 881 w 913"/>
              <a:gd name="T25" fmla="*/ 233 h 1382"/>
              <a:gd name="T26" fmla="*/ 901 w 913"/>
              <a:gd name="T27" fmla="*/ 288 h 1382"/>
              <a:gd name="T28" fmla="*/ 911 w 913"/>
              <a:gd name="T29" fmla="*/ 348 h 1382"/>
              <a:gd name="T30" fmla="*/ 913 w 913"/>
              <a:gd name="T31" fmla="*/ 414 h 1382"/>
              <a:gd name="T32" fmla="*/ 902 w 913"/>
              <a:gd name="T33" fmla="*/ 481 h 1382"/>
              <a:gd name="T34" fmla="*/ 879 w 913"/>
              <a:gd name="T35" fmla="*/ 547 h 1382"/>
              <a:gd name="T36" fmla="*/ 858 w 913"/>
              <a:gd name="T37" fmla="*/ 586 h 1382"/>
              <a:gd name="T38" fmla="*/ 810 w 913"/>
              <a:gd name="T39" fmla="*/ 651 h 1382"/>
              <a:gd name="T40" fmla="*/ 741 w 913"/>
              <a:gd name="T41" fmla="*/ 718 h 1382"/>
              <a:gd name="T42" fmla="*/ 669 w 913"/>
              <a:gd name="T43" fmla="*/ 780 h 1382"/>
              <a:gd name="T44" fmla="*/ 619 w 913"/>
              <a:gd name="T45" fmla="*/ 830 h 1382"/>
              <a:gd name="T46" fmla="*/ 593 w 913"/>
              <a:gd name="T47" fmla="*/ 869 h 1382"/>
              <a:gd name="T48" fmla="*/ 584 w 913"/>
              <a:gd name="T49" fmla="*/ 899 h 1382"/>
              <a:gd name="T50" fmla="*/ 573 w 913"/>
              <a:gd name="T51" fmla="*/ 998 h 1382"/>
              <a:gd name="T52" fmla="*/ 334 w 913"/>
              <a:gd name="T53" fmla="*/ 1067 h 1382"/>
              <a:gd name="T54" fmla="*/ 342 w 913"/>
              <a:gd name="T55" fmla="*/ 927 h 1382"/>
              <a:gd name="T56" fmla="*/ 350 w 913"/>
              <a:gd name="T57" fmla="*/ 855 h 1382"/>
              <a:gd name="T58" fmla="*/ 377 w 913"/>
              <a:gd name="T59" fmla="*/ 773 h 1382"/>
              <a:gd name="T60" fmla="*/ 402 w 913"/>
              <a:gd name="T61" fmla="*/ 731 h 1382"/>
              <a:gd name="T62" fmla="*/ 455 w 913"/>
              <a:gd name="T63" fmla="*/ 665 h 1382"/>
              <a:gd name="T64" fmla="*/ 526 w 913"/>
              <a:gd name="T65" fmla="*/ 598 h 1382"/>
              <a:gd name="T66" fmla="*/ 600 w 913"/>
              <a:gd name="T67" fmla="*/ 531 h 1382"/>
              <a:gd name="T68" fmla="*/ 641 w 913"/>
              <a:gd name="T69" fmla="*/ 481 h 1382"/>
              <a:gd name="T70" fmla="*/ 655 w 913"/>
              <a:gd name="T71" fmla="*/ 451 h 1382"/>
              <a:gd name="T72" fmla="*/ 660 w 913"/>
              <a:gd name="T73" fmla="*/ 421 h 1382"/>
              <a:gd name="T74" fmla="*/ 660 w 913"/>
              <a:gd name="T75" fmla="*/ 380 h 1382"/>
              <a:gd name="T76" fmla="*/ 646 w 913"/>
              <a:gd name="T77" fmla="*/ 324 h 1382"/>
              <a:gd name="T78" fmla="*/ 628 w 913"/>
              <a:gd name="T79" fmla="*/ 292 h 1382"/>
              <a:gd name="T80" fmla="*/ 605 w 913"/>
              <a:gd name="T81" fmla="*/ 264 h 1382"/>
              <a:gd name="T82" fmla="*/ 561 w 913"/>
              <a:gd name="T83" fmla="*/ 232 h 1382"/>
              <a:gd name="T84" fmla="*/ 524 w 913"/>
              <a:gd name="T85" fmla="*/ 218 h 1382"/>
              <a:gd name="T86" fmla="*/ 462 w 913"/>
              <a:gd name="T87" fmla="*/ 210 h 1382"/>
              <a:gd name="T88" fmla="*/ 421 w 913"/>
              <a:gd name="T89" fmla="*/ 214 h 1382"/>
              <a:gd name="T90" fmla="*/ 368 w 913"/>
              <a:gd name="T91" fmla="*/ 233 h 1382"/>
              <a:gd name="T92" fmla="*/ 324 w 913"/>
              <a:gd name="T93" fmla="*/ 271 h 1382"/>
              <a:gd name="T94" fmla="*/ 288 w 913"/>
              <a:gd name="T95" fmla="*/ 324 h 1382"/>
              <a:gd name="T96" fmla="*/ 264 w 913"/>
              <a:gd name="T97" fmla="*/ 394 h 1382"/>
              <a:gd name="T98" fmla="*/ 0 w 913"/>
              <a:gd name="T99" fmla="*/ 451 h 1382"/>
              <a:gd name="T100" fmla="*/ 327 w 913"/>
              <a:gd name="T101" fmla="*/ 1122 h 1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3" h="1382">
                <a:moveTo>
                  <a:pt x="0" y="451"/>
                </a:moveTo>
                <a:lnTo>
                  <a:pt x="0" y="451"/>
                </a:lnTo>
                <a:lnTo>
                  <a:pt x="5" y="402"/>
                </a:lnTo>
                <a:lnTo>
                  <a:pt x="16" y="352"/>
                </a:lnTo>
                <a:lnTo>
                  <a:pt x="28" y="308"/>
                </a:lnTo>
                <a:lnTo>
                  <a:pt x="46" y="264"/>
                </a:lnTo>
                <a:lnTo>
                  <a:pt x="46" y="264"/>
                </a:lnTo>
                <a:lnTo>
                  <a:pt x="67" y="225"/>
                </a:lnTo>
                <a:lnTo>
                  <a:pt x="90" y="187"/>
                </a:lnTo>
                <a:lnTo>
                  <a:pt x="115" y="154"/>
                </a:lnTo>
                <a:lnTo>
                  <a:pt x="145" y="122"/>
                </a:lnTo>
                <a:lnTo>
                  <a:pt x="145" y="122"/>
                </a:lnTo>
                <a:lnTo>
                  <a:pt x="175" y="95"/>
                </a:lnTo>
                <a:lnTo>
                  <a:pt x="211" y="71"/>
                </a:lnTo>
                <a:lnTo>
                  <a:pt x="246" y="49"/>
                </a:lnTo>
                <a:lnTo>
                  <a:pt x="285" y="32"/>
                </a:lnTo>
                <a:lnTo>
                  <a:pt x="285" y="32"/>
                </a:lnTo>
                <a:lnTo>
                  <a:pt x="306" y="25"/>
                </a:lnTo>
                <a:lnTo>
                  <a:pt x="326" y="18"/>
                </a:lnTo>
                <a:lnTo>
                  <a:pt x="347" y="12"/>
                </a:lnTo>
                <a:lnTo>
                  <a:pt x="370" y="9"/>
                </a:lnTo>
                <a:lnTo>
                  <a:pt x="414" y="2"/>
                </a:lnTo>
                <a:lnTo>
                  <a:pt x="460" y="0"/>
                </a:lnTo>
                <a:lnTo>
                  <a:pt x="460" y="0"/>
                </a:lnTo>
                <a:lnTo>
                  <a:pt x="510" y="2"/>
                </a:lnTo>
                <a:lnTo>
                  <a:pt x="557" y="7"/>
                </a:lnTo>
                <a:lnTo>
                  <a:pt x="602" y="16"/>
                </a:lnTo>
                <a:lnTo>
                  <a:pt x="644" y="30"/>
                </a:lnTo>
                <a:lnTo>
                  <a:pt x="644" y="30"/>
                </a:lnTo>
                <a:lnTo>
                  <a:pt x="685" y="46"/>
                </a:lnTo>
                <a:lnTo>
                  <a:pt x="722" y="64"/>
                </a:lnTo>
                <a:lnTo>
                  <a:pt x="757" y="85"/>
                </a:lnTo>
                <a:lnTo>
                  <a:pt x="787" y="110"/>
                </a:lnTo>
                <a:lnTo>
                  <a:pt x="787" y="110"/>
                </a:lnTo>
                <a:lnTo>
                  <a:pt x="816" y="138"/>
                </a:lnTo>
                <a:lnTo>
                  <a:pt x="841" y="166"/>
                </a:lnTo>
                <a:lnTo>
                  <a:pt x="862" y="198"/>
                </a:lnTo>
                <a:lnTo>
                  <a:pt x="881" y="233"/>
                </a:lnTo>
                <a:lnTo>
                  <a:pt x="881" y="233"/>
                </a:lnTo>
                <a:lnTo>
                  <a:pt x="888" y="251"/>
                </a:lnTo>
                <a:lnTo>
                  <a:pt x="895" y="271"/>
                </a:lnTo>
                <a:lnTo>
                  <a:pt x="901" y="288"/>
                </a:lnTo>
                <a:lnTo>
                  <a:pt x="906" y="308"/>
                </a:lnTo>
                <a:lnTo>
                  <a:pt x="910" y="327"/>
                </a:lnTo>
                <a:lnTo>
                  <a:pt x="911" y="348"/>
                </a:lnTo>
                <a:lnTo>
                  <a:pt x="913" y="389"/>
                </a:lnTo>
                <a:lnTo>
                  <a:pt x="913" y="389"/>
                </a:lnTo>
                <a:lnTo>
                  <a:pt x="913" y="414"/>
                </a:lnTo>
                <a:lnTo>
                  <a:pt x="911" y="437"/>
                </a:lnTo>
                <a:lnTo>
                  <a:pt x="908" y="460"/>
                </a:lnTo>
                <a:lnTo>
                  <a:pt x="902" y="481"/>
                </a:lnTo>
                <a:lnTo>
                  <a:pt x="897" y="504"/>
                </a:lnTo>
                <a:lnTo>
                  <a:pt x="888" y="525"/>
                </a:lnTo>
                <a:lnTo>
                  <a:pt x="879" y="547"/>
                </a:lnTo>
                <a:lnTo>
                  <a:pt x="869" y="566"/>
                </a:lnTo>
                <a:lnTo>
                  <a:pt x="869" y="566"/>
                </a:lnTo>
                <a:lnTo>
                  <a:pt x="858" y="586"/>
                </a:lnTo>
                <a:lnTo>
                  <a:pt x="844" y="607"/>
                </a:lnTo>
                <a:lnTo>
                  <a:pt x="828" y="628"/>
                </a:lnTo>
                <a:lnTo>
                  <a:pt x="810" y="651"/>
                </a:lnTo>
                <a:lnTo>
                  <a:pt x="789" y="672"/>
                </a:lnTo>
                <a:lnTo>
                  <a:pt x="766" y="695"/>
                </a:lnTo>
                <a:lnTo>
                  <a:pt x="741" y="718"/>
                </a:lnTo>
                <a:lnTo>
                  <a:pt x="713" y="741"/>
                </a:lnTo>
                <a:lnTo>
                  <a:pt x="713" y="741"/>
                </a:lnTo>
                <a:lnTo>
                  <a:pt x="669" y="780"/>
                </a:lnTo>
                <a:lnTo>
                  <a:pt x="634" y="814"/>
                </a:lnTo>
                <a:lnTo>
                  <a:pt x="634" y="814"/>
                </a:lnTo>
                <a:lnTo>
                  <a:pt x="619" y="830"/>
                </a:lnTo>
                <a:lnTo>
                  <a:pt x="609" y="844"/>
                </a:lnTo>
                <a:lnTo>
                  <a:pt x="600" y="856"/>
                </a:lnTo>
                <a:lnTo>
                  <a:pt x="593" y="869"/>
                </a:lnTo>
                <a:lnTo>
                  <a:pt x="593" y="869"/>
                </a:lnTo>
                <a:lnTo>
                  <a:pt x="589" y="881"/>
                </a:lnTo>
                <a:lnTo>
                  <a:pt x="584" y="899"/>
                </a:lnTo>
                <a:lnTo>
                  <a:pt x="580" y="918"/>
                </a:lnTo>
                <a:lnTo>
                  <a:pt x="579" y="941"/>
                </a:lnTo>
                <a:lnTo>
                  <a:pt x="573" y="998"/>
                </a:lnTo>
                <a:lnTo>
                  <a:pt x="573" y="1067"/>
                </a:lnTo>
                <a:lnTo>
                  <a:pt x="334" y="1067"/>
                </a:lnTo>
                <a:lnTo>
                  <a:pt x="334" y="1067"/>
                </a:lnTo>
                <a:lnTo>
                  <a:pt x="336" y="1017"/>
                </a:lnTo>
                <a:lnTo>
                  <a:pt x="338" y="970"/>
                </a:lnTo>
                <a:lnTo>
                  <a:pt x="342" y="927"/>
                </a:lnTo>
                <a:lnTo>
                  <a:pt x="345" y="888"/>
                </a:lnTo>
                <a:lnTo>
                  <a:pt x="345" y="888"/>
                </a:lnTo>
                <a:lnTo>
                  <a:pt x="350" y="855"/>
                </a:lnTo>
                <a:lnTo>
                  <a:pt x="357" y="823"/>
                </a:lnTo>
                <a:lnTo>
                  <a:pt x="366" y="796"/>
                </a:lnTo>
                <a:lnTo>
                  <a:pt x="377" y="773"/>
                </a:lnTo>
                <a:lnTo>
                  <a:pt x="377" y="773"/>
                </a:lnTo>
                <a:lnTo>
                  <a:pt x="388" y="752"/>
                </a:lnTo>
                <a:lnTo>
                  <a:pt x="402" y="731"/>
                </a:lnTo>
                <a:lnTo>
                  <a:pt x="416" y="708"/>
                </a:lnTo>
                <a:lnTo>
                  <a:pt x="434" y="686"/>
                </a:lnTo>
                <a:lnTo>
                  <a:pt x="455" y="665"/>
                </a:lnTo>
                <a:lnTo>
                  <a:pt x="476" y="642"/>
                </a:lnTo>
                <a:lnTo>
                  <a:pt x="499" y="621"/>
                </a:lnTo>
                <a:lnTo>
                  <a:pt x="526" y="598"/>
                </a:lnTo>
                <a:lnTo>
                  <a:pt x="526" y="598"/>
                </a:lnTo>
                <a:lnTo>
                  <a:pt x="568" y="561"/>
                </a:lnTo>
                <a:lnTo>
                  <a:pt x="600" y="531"/>
                </a:lnTo>
                <a:lnTo>
                  <a:pt x="600" y="531"/>
                </a:lnTo>
                <a:lnTo>
                  <a:pt x="623" y="504"/>
                </a:lnTo>
                <a:lnTo>
                  <a:pt x="641" y="481"/>
                </a:lnTo>
                <a:lnTo>
                  <a:pt x="641" y="481"/>
                </a:lnTo>
                <a:lnTo>
                  <a:pt x="651" y="460"/>
                </a:lnTo>
                <a:lnTo>
                  <a:pt x="655" y="451"/>
                </a:lnTo>
                <a:lnTo>
                  <a:pt x="657" y="441"/>
                </a:lnTo>
                <a:lnTo>
                  <a:pt x="657" y="441"/>
                </a:lnTo>
                <a:lnTo>
                  <a:pt x="660" y="421"/>
                </a:lnTo>
                <a:lnTo>
                  <a:pt x="660" y="400"/>
                </a:lnTo>
                <a:lnTo>
                  <a:pt x="660" y="400"/>
                </a:lnTo>
                <a:lnTo>
                  <a:pt x="660" y="380"/>
                </a:lnTo>
                <a:lnTo>
                  <a:pt x="657" y="361"/>
                </a:lnTo>
                <a:lnTo>
                  <a:pt x="653" y="341"/>
                </a:lnTo>
                <a:lnTo>
                  <a:pt x="646" y="324"/>
                </a:lnTo>
                <a:lnTo>
                  <a:pt x="646" y="324"/>
                </a:lnTo>
                <a:lnTo>
                  <a:pt x="637" y="308"/>
                </a:lnTo>
                <a:lnTo>
                  <a:pt x="628" y="292"/>
                </a:lnTo>
                <a:lnTo>
                  <a:pt x="618" y="278"/>
                </a:lnTo>
                <a:lnTo>
                  <a:pt x="605" y="264"/>
                </a:lnTo>
                <a:lnTo>
                  <a:pt x="605" y="264"/>
                </a:lnTo>
                <a:lnTo>
                  <a:pt x="591" y="253"/>
                </a:lnTo>
                <a:lnTo>
                  <a:pt x="577" y="242"/>
                </a:lnTo>
                <a:lnTo>
                  <a:pt x="561" y="232"/>
                </a:lnTo>
                <a:lnTo>
                  <a:pt x="543" y="225"/>
                </a:lnTo>
                <a:lnTo>
                  <a:pt x="543" y="225"/>
                </a:lnTo>
                <a:lnTo>
                  <a:pt x="524" y="218"/>
                </a:lnTo>
                <a:lnTo>
                  <a:pt x="504" y="214"/>
                </a:lnTo>
                <a:lnTo>
                  <a:pt x="485" y="210"/>
                </a:lnTo>
                <a:lnTo>
                  <a:pt x="462" y="210"/>
                </a:lnTo>
                <a:lnTo>
                  <a:pt x="462" y="210"/>
                </a:lnTo>
                <a:lnTo>
                  <a:pt x="441" y="210"/>
                </a:lnTo>
                <a:lnTo>
                  <a:pt x="421" y="214"/>
                </a:lnTo>
                <a:lnTo>
                  <a:pt x="402" y="219"/>
                </a:lnTo>
                <a:lnTo>
                  <a:pt x="384" y="225"/>
                </a:lnTo>
                <a:lnTo>
                  <a:pt x="368" y="233"/>
                </a:lnTo>
                <a:lnTo>
                  <a:pt x="352" y="244"/>
                </a:lnTo>
                <a:lnTo>
                  <a:pt x="336" y="256"/>
                </a:lnTo>
                <a:lnTo>
                  <a:pt x="324" y="271"/>
                </a:lnTo>
                <a:lnTo>
                  <a:pt x="311" y="287"/>
                </a:lnTo>
                <a:lnTo>
                  <a:pt x="299" y="304"/>
                </a:lnTo>
                <a:lnTo>
                  <a:pt x="288" y="324"/>
                </a:lnTo>
                <a:lnTo>
                  <a:pt x="280" y="347"/>
                </a:lnTo>
                <a:lnTo>
                  <a:pt x="271" y="370"/>
                </a:lnTo>
                <a:lnTo>
                  <a:pt x="264" y="394"/>
                </a:lnTo>
                <a:lnTo>
                  <a:pt x="258" y="423"/>
                </a:lnTo>
                <a:lnTo>
                  <a:pt x="253" y="451"/>
                </a:lnTo>
                <a:lnTo>
                  <a:pt x="0" y="451"/>
                </a:lnTo>
                <a:close/>
                <a:moveTo>
                  <a:pt x="591" y="1382"/>
                </a:moveTo>
                <a:lnTo>
                  <a:pt x="327" y="1382"/>
                </a:lnTo>
                <a:lnTo>
                  <a:pt x="327" y="1122"/>
                </a:lnTo>
                <a:lnTo>
                  <a:pt x="591" y="1122"/>
                </a:lnTo>
                <a:lnTo>
                  <a:pt x="591" y="1382"/>
                </a:lnTo>
                <a:close/>
              </a:path>
            </a:pathLst>
          </a:custGeom>
          <a:gradFill flip="none" rotWithShape="1">
            <a:gsLst>
              <a:gs pos="5000">
                <a:srgbClr val="0D65AC">
                  <a:shade val="30000"/>
                  <a:satMod val="115000"/>
                </a:srgbClr>
              </a:gs>
              <a:gs pos="59000">
                <a:srgbClr val="0D65AC"/>
              </a:gs>
            </a:gsLst>
            <a:lin ang="18900000" scaled="1"/>
            <a:tileRect/>
          </a:gra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78" name="TextBox 77">
            <a:extLst>
              <a:ext uri="{FF2B5EF4-FFF2-40B4-BE49-F238E27FC236}">
                <a16:creationId xmlns:a16="http://schemas.microsoft.com/office/drawing/2014/main" xmlns="" id="{8275804B-6F0B-44A1-A768-0CC8972464A7}"/>
              </a:ext>
            </a:extLst>
          </p:cNvPr>
          <p:cNvSpPr txBox="1"/>
          <p:nvPr>
            <p:custDataLst>
              <p:tags r:id="rId1"/>
            </p:custDataLst>
          </p:nvPr>
        </p:nvSpPr>
        <p:spPr>
          <a:xfrm>
            <a:off x="7789807" y="5437698"/>
            <a:ext cx="3462335" cy="369332"/>
          </a:xfrm>
          <a:prstGeom prst="rect">
            <a:avLst/>
          </a:prstGeom>
          <a:noFill/>
        </p:spPr>
        <p:txBody>
          <a:bodyPr wrap="square" lIns="0" tIns="0" rIns="0" bIns="0" rtlCol="0" anchor="b">
            <a:spAutoFit/>
          </a:bodyPr>
          <a:lstStyle/>
          <a:p>
            <a:endParaRPr lang="en-US" sz="2400" b="1" dirty="0">
              <a:solidFill>
                <a:srgbClr val="C00000"/>
              </a:solidFill>
              <a:latin typeface="Lato Light" panose="020F0402020204030203"/>
            </a:endParaRPr>
          </a:p>
        </p:txBody>
      </p:sp>
      <p:sp>
        <p:nvSpPr>
          <p:cNvPr id="70" name="TextBox 69">
            <a:extLst>
              <a:ext uri="{FF2B5EF4-FFF2-40B4-BE49-F238E27FC236}">
                <a16:creationId xmlns:a16="http://schemas.microsoft.com/office/drawing/2014/main" xmlns="" id="{6C565371-8A18-4900-98D3-A5C9F4A17DF2}"/>
              </a:ext>
            </a:extLst>
          </p:cNvPr>
          <p:cNvSpPr txBox="1"/>
          <p:nvPr/>
        </p:nvSpPr>
        <p:spPr>
          <a:xfrm>
            <a:off x="8804787" y="150167"/>
            <a:ext cx="3387213" cy="440121"/>
          </a:xfrm>
          <a:prstGeom prst="rect">
            <a:avLst/>
          </a:prstGeom>
          <a:noFill/>
        </p:spPr>
        <p:txBody>
          <a:bodyPr wrap="square" rtlCol="0">
            <a:spAutoFit/>
          </a:bodyPr>
          <a:lstStyle/>
          <a:p>
            <a:pPr algn="r"/>
            <a:r>
              <a:rPr lang="en-IN" sz="2000" b="1" dirty="0">
                <a:solidFill>
                  <a:srgbClr val="FFFF00"/>
                </a:solidFill>
                <a:latin typeface="Lato Light" panose="020F0402020204030203"/>
              </a:rPr>
              <a:t> Campus Drive</a:t>
            </a:r>
          </a:p>
        </p:txBody>
      </p:sp>
      <p:pic>
        <p:nvPicPr>
          <p:cNvPr id="15" name="Picture 14" descr="C:\Users\sboundugulap\Downloads\MC900441930 (1).WMF"/>
          <p:cNvPicPr>
            <a:picLocks noChangeAspect="1" noChangeArrowheads="1"/>
          </p:cNvPicPr>
          <p:nvPr/>
        </p:nvPicPr>
        <p:blipFill>
          <a:blip r:embed="rId3"/>
          <a:srcRect/>
          <a:stretch>
            <a:fillRect/>
          </a:stretch>
        </p:blipFill>
        <p:spPr bwMode="auto">
          <a:xfrm>
            <a:off x="5794319" y="1041342"/>
            <a:ext cx="3990975" cy="3849687"/>
          </a:xfrm>
          <a:prstGeom prst="rect">
            <a:avLst/>
          </a:prstGeom>
          <a:noFill/>
          <a:ln w="9525">
            <a:noFill/>
            <a:miter lim="800000"/>
            <a:headEnd/>
            <a:tailEnd/>
          </a:ln>
        </p:spPr>
      </p:pic>
    </p:spTree>
    <p:extLst>
      <p:ext uri="{BB962C8B-B14F-4D97-AF65-F5344CB8AC3E}">
        <p14:creationId xmlns:p14="http://schemas.microsoft.com/office/powerpoint/2010/main" val="1841873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924330-AD44-9C4E-8CF4-324CF1F0C27E}"/>
              </a:ext>
            </a:extLst>
          </p:cNvPr>
          <p:cNvSpPr>
            <a:spLocks noGrp="1"/>
          </p:cNvSpPr>
          <p:nvPr>
            <p:ph type="title"/>
          </p:nvPr>
        </p:nvSpPr>
        <p:spPr/>
        <p:txBody>
          <a:bodyPr/>
          <a:lstStyle/>
          <a:p>
            <a:r>
              <a:rPr lang="en-CA" dirty="0"/>
              <a:t>Primitive Data Types</a:t>
            </a:r>
            <a:endParaRPr lang="en-US" dirty="0"/>
          </a:p>
        </p:txBody>
      </p:sp>
      <p:sp>
        <p:nvSpPr>
          <p:cNvPr id="3" name="Content Placeholder 2">
            <a:extLst>
              <a:ext uri="{FF2B5EF4-FFF2-40B4-BE49-F238E27FC236}">
                <a16:creationId xmlns:a16="http://schemas.microsoft.com/office/drawing/2014/main" xmlns="" id="{60E335B0-E970-F549-A73B-9AEADAF0FEDB}"/>
              </a:ext>
            </a:extLst>
          </p:cNvPr>
          <p:cNvSpPr>
            <a:spLocks noGrp="1"/>
          </p:cNvSpPr>
          <p:nvPr>
            <p:ph idx="1"/>
          </p:nvPr>
        </p:nvSpPr>
        <p:spPr/>
        <p:txBody>
          <a:bodyPr/>
          <a:lstStyle/>
          <a:p>
            <a:r>
              <a:rPr lang="en-CA" b="1" dirty="0"/>
              <a:t>Primitive Data Types</a:t>
            </a:r>
            <a:r>
              <a:rPr lang="en-CA" dirty="0"/>
              <a:t>: byte, short, </a:t>
            </a:r>
            <a:r>
              <a:rPr lang="en-CA" dirty="0" err="1"/>
              <a:t>int</a:t>
            </a:r>
            <a:r>
              <a:rPr lang="en-CA" dirty="0"/>
              <a:t>, long, float, double, </a:t>
            </a:r>
            <a:r>
              <a:rPr lang="en-CA" dirty="0" err="1"/>
              <a:t>boolean</a:t>
            </a:r>
            <a:r>
              <a:rPr lang="en-CA" dirty="0"/>
              <a:t>, char</a:t>
            </a:r>
          </a:p>
          <a:p>
            <a:r>
              <a:rPr lang="en-CA" b="1" dirty="0"/>
              <a:t>Arrays</a:t>
            </a:r>
            <a:r>
              <a:rPr lang="en-CA" dirty="0"/>
              <a:t> are also a class</a:t>
            </a:r>
          </a:p>
          <a:p>
            <a:pPr marL="457200" lvl="1" indent="0">
              <a:buNone/>
            </a:pPr>
            <a:r>
              <a:rPr lang="en-CA" sz="2200" dirty="0">
                <a:cs typeface="Courier New" panose="02070309020205020404" pitchFamily="49" charset="0"/>
              </a:rPr>
              <a:t>long [] a = new  long[5];</a:t>
            </a:r>
          </a:p>
          <a:p>
            <a:pPr lvl="1"/>
            <a:r>
              <a:rPr lang="en-CA" dirty="0"/>
              <a:t>You can get the length by visiting the length field of array object a, like this: </a:t>
            </a:r>
            <a:r>
              <a:rPr lang="en-CA" sz="2200" b="1" dirty="0" err="1">
                <a:cs typeface="Courier New" panose="02070309020205020404" pitchFamily="49" charset="0"/>
              </a:rPr>
              <a:t>a.length</a:t>
            </a:r>
            <a:endParaRPr lang="en-CA" sz="2200" b="1" dirty="0">
              <a:cs typeface="Courier New" panose="02070309020205020404" pitchFamily="49" charset="0"/>
            </a:endParaRPr>
          </a:p>
          <a:p>
            <a:r>
              <a:rPr lang="en-CA" b="1" dirty="0"/>
              <a:t>String </a:t>
            </a:r>
            <a:r>
              <a:rPr lang="en-CA" dirty="0"/>
              <a:t>class is very commonly used to  represents character strings, for example</a:t>
            </a:r>
            <a:endParaRPr lang="en-CA" b="1" dirty="0"/>
          </a:p>
          <a:p>
            <a:pPr marL="457200" lvl="1" indent="0">
              <a:buNone/>
            </a:pPr>
            <a:r>
              <a:rPr lang="en-CA" sz="2200" dirty="0">
                <a:cs typeface="Courier New" panose="02070309020205020404" pitchFamily="49" charset="0"/>
              </a:rPr>
              <a:t>String s1 = “Hello ”, s2 = “</a:t>
            </a:r>
            <a:r>
              <a:rPr lang="en-CA" sz="2200" dirty="0" err="1">
                <a:cs typeface="Courier New" panose="02070309020205020404" pitchFamily="49" charset="0"/>
              </a:rPr>
              <a:t>Wolrd</a:t>
            </a:r>
            <a:r>
              <a:rPr lang="en-CA" sz="2200" dirty="0">
                <a:cs typeface="Courier New" panose="02070309020205020404" pitchFamily="49" charset="0"/>
              </a:rPr>
              <a:t>!”;</a:t>
            </a:r>
          </a:p>
          <a:p>
            <a:pPr marL="457200" lvl="1" indent="0">
              <a:buNone/>
            </a:pPr>
            <a:r>
              <a:rPr lang="en-CA" sz="2200" dirty="0">
                <a:cs typeface="Courier New" panose="02070309020205020404" pitchFamily="49" charset="0"/>
              </a:rPr>
              <a:t>String s3 = s1 + s2;</a:t>
            </a:r>
            <a:endParaRPr lang="en-US" dirty="0"/>
          </a:p>
        </p:txBody>
      </p:sp>
      <p:sp>
        <p:nvSpPr>
          <p:cNvPr id="4" name="Slide Number Placeholder 3">
            <a:extLst>
              <a:ext uri="{FF2B5EF4-FFF2-40B4-BE49-F238E27FC236}">
                <a16:creationId xmlns:a16="http://schemas.microsoft.com/office/drawing/2014/main" xmlns="" id="{EC1DB99B-CC8B-B748-8216-11DEC8DBE0DC}"/>
              </a:ext>
            </a:extLst>
          </p:cNvPr>
          <p:cNvSpPr>
            <a:spLocks noGrp="1"/>
          </p:cNvSpPr>
          <p:nvPr>
            <p:ph type="sldNum" sz="quarter" idx="12"/>
          </p:nvPr>
        </p:nvSpPr>
        <p:spPr/>
        <p:txBody>
          <a:bodyPr/>
          <a:lstStyle/>
          <a:p>
            <a:fld id="{B547E0D5-C779-4B48-9D09-DC37D8A4644B}" type="slidenum">
              <a:rPr lang="id-ID" smtClean="0"/>
              <a:pPr/>
              <a:t>26</a:t>
            </a:fld>
            <a:endParaRPr lang="id-ID" dirty="0"/>
          </a:p>
        </p:txBody>
      </p:sp>
    </p:spTree>
    <p:extLst>
      <p:ext uri="{BB962C8B-B14F-4D97-AF65-F5344CB8AC3E}">
        <p14:creationId xmlns:p14="http://schemas.microsoft.com/office/powerpoint/2010/main" val="898255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9A02C0-4808-AD44-97A4-F43E2E3252F2}"/>
              </a:ext>
            </a:extLst>
          </p:cNvPr>
          <p:cNvSpPr>
            <a:spLocks noGrp="1"/>
          </p:cNvSpPr>
          <p:nvPr>
            <p:ph type="title"/>
          </p:nvPr>
        </p:nvSpPr>
        <p:spPr/>
        <p:txBody>
          <a:bodyPr/>
          <a:lstStyle/>
          <a:p>
            <a:r>
              <a:rPr lang="en-CA" dirty="0"/>
              <a:t>Primitive Data Types</a:t>
            </a:r>
            <a:endParaRPr lang="en-US" dirty="0"/>
          </a:p>
        </p:txBody>
      </p:sp>
      <p:graphicFrame>
        <p:nvGraphicFramePr>
          <p:cNvPr id="5" name="Content Placeholder 4">
            <a:extLst>
              <a:ext uri="{FF2B5EF4-FFF2-40B4-BE49-F238E27FC236}">
                <a16:creationId xmlns:a16="http://schemas.microsoft.com/office/drawing/2014/main" xmlns="" id="{E2DC82A6-DEA1-2D41-9214-C2510561F16F}"/>
              </a:ext>
            </a:extLst>
          </p:cNvPr>
          <p:cNvGraphicFramePr>
            <a:graphicFrameLocks noGrp="1"/>
          </p:cNvGraphicFramePr>
          <p:nvPr>
            <p:ph idx="1"/>
            <p:extLst>
              <p:ext uri="{D42A27DB-BD31-4B8C-83A1-F6EECF244321}">
                <p14:modId xmlns:p14="http://schemas.microsoft.com/office/powerpoint/2010/main" val="1684603523"/>
              </p:ext>
            </p:extLst>
          </p:nvPr>
        </p:nvGraphicFramePr>
        <p:xfrm>
          <a:off x="838200" y="798513"/>
          <a:ext cx="10515600" cy="44196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xmlns="" val="3172073861"/>
                    </a:ext>
                  </a:extLst>
                </a:gridCol>
                <a:gridCol w="5257800">
                  <a:extLst>
                    <a:ext uri="{9D8B030D-6E8A-4147-A177-3AD203B41FA5}">
                      <a16:colId xmlns:a16="http://schemas.microsoft.com/office/drawing/2014/main" xmlns="" val="2956950598"/>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cap="none" normalizeH="0" baseline="0" dirty="0">
                          <a:ln>
                            <a:noFill/>
                          </a:ln>
                          <a:solidFill>
                            <a:schemeClr val="tx1"/>
                          </a:solidFill>
                          <a:effectLst/>
                          <a:latin typeface="+mn-lt"/>
                          <a:cs typeface="Arial" panose="020B0604020202020204" pitchFamily="34" charset="0"/>
                        </a:rPr>
                        <a:t>Data type</a:t>
                      </a:r>
                    </a:p>
                    <a:p>
                      <a:pPr algn="ctr"/>
                      <a:endParaRPr lang="en-US"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cap="none" normalizeH="0" baseline="0" dirty="0">
                          <a:ln>
                            <a:noFill/>
                          </a:ln>
                          <a:solidFill>
                            <a:schemeClr val="tx1"/>
                          </a:solidFill>
                          <a:effectLst/>
                          <a:latin typeface="+mn-lt"/>
                          <a:cs typeface="Arial" panose="020B0604020202020204" pitchFamily="34" charset="0"/>
                        </a:rPr>
                        <a:t>Range of values</a:t>
                      </a:r>
                    </a:p>
                    <a:p>
                      <a:pPr algn="ctr"/>
                      <a:endParaRPr lang="en-US" dirty="0">
                        <a:latin typeface="+mn-lt"/>
                      </a:endParaRPr>
                    </a:p>
                  </a:txBody>
                  <a:tcPr/>
                </a:tc>
                <a:extLst>
                  <a:ext uri="{0D108BD9-81ED-4DB2-BD59-A6C34878D82A}">
                    <a16:rowId xmlns:a16="http://schemas.microsoft.com/office/drawing/2014/main" xmlns="" val="2801091632"/>
                  </a:ext>
                </a:extLst>
              </a:tr>
              <a:tr h="370840">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mn-lt"/>
                          <a:cs typeface="Arial" panose="020B0604020202020204" pitchFamily="34" charset="0"/>
                        </a:rPr>
                        <a:t>byte</a:t>
                      </a:r>
                    </a:p>
                  </a:txBody>
                  <a:tcPr horzOverflow="overflow"/>
                </a:tc>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cs typeface="Arial" panose="020B0604020202020204" pitchFamily="34" charset="0"/>
                        </a:rPr>
                        <a:t>-128 .. 127  (8 bits)</a:t>
                      </a:r>
                    </a:p>
                  </a:txBody>
                  <a:tcPr horzOverflow="overflow"/>
                </a:tc>
                <a:extLst>
                  <a:ext uri="{0D108BD9-81ED-4DB2-BD59-A6C34878D82A}">
                    <a16:rowId xmlns:a16="http://schemas.microsoft.com/office/drawing/2014/main" xmlns="" val="268404497"/>
                  </a:ext>
                </a:extLst>
              </a:tr>
              <a:tr h="370840">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mn-lt"/>
                          <a:cs typeface="Arial" panose="020B0604020202020204" pitchFamily="34" charset="0"/>
                        </a:rPr>
                        <a:t>short</a:t>
                      </a:r>
                    </a:p>
                  </a:txBody>
                  <a:tcPr horzOverflow="overflow"/>
                </a:tc>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mn-lt"/>
                          <a:cs typeface="Arial" panose="020B0604020202020204" pitchFamily="34" charset="0"/>
                        </a:rPr>
                        <a:t>-32,768 .. 32,767  (16 bits)</a:t>
                      </a:r>
                    </a:p>
                  </a:txBody>
                  <a:tcPr horzOverflow="overflow"/>
                </a:tc>
                <a:extLst>
                  <a:ext uri="{0D108BD9-81ED-4DB2-BD59-A6C34878D82A}">
                    <a16:rowId xmlns:a16="http://schemas.microsoft.com/office/drawing/2014/main" xmlns="" val="2733970247"/>
                  </a:ext>
                </a:extLst>
              </a:tr>
              <a:tr h="370840">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mn-lt"/>
                          <a:cs typeface="Arial" panose="020B0604020202020204" pitchFamily="34" charset="0"/>
                        </a:rPr>
                        <a:t>int</a:t>
                      </a:r>
                    </a:p>
                  </a:txBody>
                  <a:tcPr horzOverflow="overflow"/>
                </a:tc>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mn-lt"/>
                          <a:cs typeface="Arial" panose="020B0604020202020204" pitchFamily="34" charset="0"/>
                        </a:rPr>
                        <a:t>-2,147,483,648 .. 2,147,483,647 (32 bits)</a:t>
                      </a:r>
                    </a:p>
                  </a:txBody>
                  <a:tcPr horzOverflow="overflow"/>
                </a:tc>
                <a:extLst>
                  <a:ext uri="{0D108BD9-81ED-4DB2-BD59-A6C34878D82A}">
                    <a16:rowId xmlns:a16="http://schemas.microsoft.com/office/drawing/2014/main" xmlns="" val="3439842884"/>
                  </a:ext>
                </a:extLst>
              </a:tr>
              <a:tr h="370840">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mn-lt"/>
                          <a:cs typeface="Arial" panose="020B0604020202020204" pitchFamily="34" charset="0"/>
                        </a:rPr>
                        <a:t>long</a:t>
                      </a:r>
                    </a:p>
                  </a:txBody>
                  <a:tcPr horzOverflow="overflow"/>
                </a:tc>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mn-lt"/>
                          <a:cs typeface="Arial" panose="020B0604020202020204" pitchFamily="34" charset="0"/>
                        </a:rPr>
                        <a:t>-9,223,372,036,854,775,808 ..  ...  (64 bits)</a:t>
                      </a:r>
                    </a:p>
                  </a:txBody>
                  <a:tcPr horzOverflow="overflow"/>
                </a:tc>
                <a:extLst>
                  <a:ext uri="{0D108BD9-81ED-4DB2-BD59-A6C34878D82A}">
                    <a16:rowId xmlns:a16="http://schemas.microsoft.com/office/drawing/2014/main" xmlns="" val="2323623282"/>
                  </a:ext>
                </a:extLst>
              </a:tr>
              <a:tr h="370840">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mn-lt"/>
                          <a:cs typeface="Arial" panose="020B0604020202020204" pitchFamily="34" charset="0"/>
                        </a:rPr>
                        <a:t>float</a:t>
                      </a:r>
                    </a:p>
                  </a:txBody>
                  <a:tcPr horzOverflow="overflow"/>
                </a:tc>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mn-lt"/>
                          <a:cs typeface="Arial" panose="020B0604020202020204" pitchFamily="34" charset="0"/>
                        </a:rPr>
                        <a:t>+/-10</a:t>
                      </a:r>
                      <a:r>
                        <a:rPr kumimoji="0" lang="en-US" altLang="en-US" sz="2000" b="0" i="0" u="none" strike="noStrike" cap="none" normalizeH="0" baseline="30000">
                          <a:ln>
                            <a:noFill/>
                          </a:ln>
                          <a:solidFill>
                            <a:schemeClr val="tx1"/>
                          </a:solidFill>
                          <a:effectLst/>
                          <a:latin typeface="+mn-lt"/>
                          <a:cs typeface="Arial" panose="020B0604020202020204" pitchFamily="34" charset="0"/>
                        </a:rPr>
                        <a:t>-38</a:t>
                      </a:r>
                      <a:r>
                        <a:rPr kumimoji="0" lang="en-US" altLang="en-US" sz="2000" b="0" i="0" u="none" strike="noStrike" cap="none" normalizeH="0" baseline="0">
                          <a:ln>
                            <a:noFill/>
                          </a:ln>
                          <a:solidFill>
                            <a:schemeClr val="tx1"/>
                          </a:solidFill>
                          <a:effectLst/>
                          <a:latin typeface="+mn-lt"/>
                          <a:cs typeface="Arial" panose="020B0604020202020204" pitchFamily="34" charset="0"/>
                        </a:rPr>
                        <a:t> to +/-10</a:t>
                      </a:r>
                      <a:r>
                        <a:rPr kumimoji="0" lang="en-US" altLang="en-US" sz="2000" b="0" i="0" u="none" strike="noStrike" cap="none" normalizeH="0" baseline="30000">
                          <a:ln>
                            <a:noFill/>
                          </a:ln>
                          <a:solidFill>
                            <a:schemeClr val="tx1"/>
                          </a:solidFill>
                          <a:effectLst/>
                          <a:latin typeface="+mn-lt"/>
                          <a:cs typeface="Arial" panose="020B0604020202020204" pitchFamily="34" charset="0"/>
                        </a:rPr>
                        <a:t>+38</a:t>
                      </a:r>
                      <a:r>
                        <a:rPr kumimoji="0" lang="en-US" altLang="en-US" sz="2000" b="0" i="0" u="none" strike="noStrike" cap="none" normalizeH="0" baseline="0">
                          <a:ln>
                            <a:noFill/>
                          </a:ln>
                          <a:solidFill>
                            <a:schemeClr val="tx1"/>
                          </a:solidFill>
                          <a:effectLst/>
                          <a:latin typeface="+mn-lt"/>
                          <a:cs typeface="Arial" panose="020B0604020202020204" pitchFamily="34" charset="0"/>
                        </a:rPr>
                        <a:t> and 0, about 6 digits precision</a:t>
                      </a:r>
                      <a:endParaRPr kumimoji="0" lang="en-US" altLang="en-US" sz="2000" b="0" i="0" u="none" strike="noStrike" cap="none" normalizeH="0" baseline="30000">
                        <a:ln>
                          <a:noFill/>
                        </a:ln>
                        <a:solidFill>
                          <a:schemeClr val="tx1"/>
                        </a:solidFill>
                        <a:effectLst/>
                        <a:latin typeface="+mn-lt"/>
                        <a:cs typeface="Arial" panose="020B0604020202020204" pitchFamily="34" charset="0"/>
                      </a:endParaRPr>
                    </a:p>
                  </a:txBody>
                  <a:tcPr horzOverflow="overflow"/>
                </a:tc>
                <a:extLst>
                  <a:ext uri="{0D108BD9-81ED-4DB2-BD59-A6C34878D82A}">
                    <a16:rowId xmlns:a16="http://schemas.microsoft.com/office/drawing/2014/main" xmlns="" val="3328719287"/>
                  </a:ext>
                </a:extLst>
              </a:tr>
              <a:tr h="370840">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mn-lt"/>
                          <a:cs typeface="Arial" panose="020B0604020202020204" pitchFamily="34" charset="0"/>
                        </a:rPr>
                        <a:t>double</a:t>
                      </a:r>
                    </a:p>
                  </a:txBody>
                  <a:tcPr horzOverflow="overflow"/>
                </a:tc>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mn-lt"/>
                          <a:cs typeface="Arial" panose="020B0604020202020204" pitchFamily="34" charset="0"/>
                        </a:rPr>
                        <a:t>+/-10</a:t>
                      </a:r>
                      <a:r>
                        <a:rPr kumimoji="0" lang="en-US" altLang="en-US" sz="2000" b="0" i="0" u="none" strike="noStrike" cap="none" normalizeH="0" baseline="30000">
                          <a:ln>
                            <a:noFill/>
                          </a:ln>
                          <a:solidFill>
                            <a:schemeClr val="tx1"/>
                          </a:solidFill>
                          <a:effectLst/>
                          <a:latin typeface="+mn-lt"/>
                          <a:cs typeface="Arial" panose="020B0604020202020204" pitchFamily="34" charset="0"/>
                        </a:rPr>
                        <a:t>-308</a:t>
                      </a:r>
                      <a:r>
                        <a:rPr kumimoji="0" lang="en-US" altLang="en-US" sz="2000" b="0" i="0" u="none" strike="noStrike" cap="none" normalizeH="0" baseline="0">
                          <a:ln>
                            <a:noFill/>
                          </a:ln>
                          <a:solidFill>
                            <a:schemeClr val="tx1"/>
                          </a:solidFill>
                          <a:effectLst/>
                          <a:latin typeface="+mn-lt"/>
                          <a:cs typeface="Arial" panose="020B0604020202020204" pitchFamily="34" charset="0"/>
                        </a:rPr>
                        <a:t> to +/-10</a:t>
                      </a:r>
                      <a:r>
                        <a:rPr kumimoji="0" lang="en-US" altLang="en-US" sz="2000" b="0" i="0" u="none" strike="noStrike" cap="none" normalizeH="0" baseline="30000">
                          <a:ln>
                            <a:noFill/>
                          </a:ln>
                          <a:solidFill>
                            <a:schemeClr val="tx1"/>
                          </a:solidFill>
                          <a:effectLst/>
                          <a:latin typeface="+mn-lt"/>
                          <a:cs typeface="Arial" panose="020B0604020202020204" pitchFamily="34" charset="0"/>
                        </a:rPr>
                        <a:t>+308</a:t>
                      </a:r>
                      <a:r>
                        <a:rPr kumimoji="0" lang="en-US" altLang="en-US" sz="2000" b="0" i="0" u="none" strike="noStrike" cap="none" normalizeH="0" baseline="0">
                          <a:ln>
                            <a:noFill/>
                          </a:ln>
                          <a:solidFill>
                            <a:schemeClr val="tx1"/>
                          </a:solidFill>
                          <a:effectLst/>
                          <a:latin typeface="+mn-lt"/>
                          <a:cs typeface="Arial" panose="020B0604020202020204" pitchFamily="34" charset="0"/>
                        </a:rPr>
                        <a:t> and 0, about 15 digits precision</a:t>
                      </a:r>
                    </a:p>
                  </a:txBody>
                  <a:tcPr horzOverflow="overflow"/>
                </a:tc>
                <a:extLst>
                  <a:ext uri="{0D108BD9-81ED-4DB2-BD59-A6C34878D82A}">
                    <a16:rowId xmlns:a16="http://schemas.microsoft.com/office/drawing/2014/main" xmlns="" val="3645414307"/>
                  </a:ext>
                </a:extLst>
              </a:tr>
              <a:tr h="370840">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mn-lt"/>
                          <a:cs typeface="Arial" panose="020B0604020202020204" pitchFamily="34" charset="0"/>
                        </a:rPr>
                        <a:t>char</a:t>
                      </a:r>
                    </a:p>
                  </a:txBody>
                  <a:tcPr horzOverflow="overflow"/>
                </a:tc>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mn-lt"/>
                          <a:cs typeface="Arial" panose="020B0604020202020204" pitchFamily="34" charset="0"/>
                        </a:rPr>
                        <a:t>Unicode characters (generally 16 bits per char)</a:t>
                      </a:r>
                    </a:p>
                  </a:txBody>
                  <a:tcPr horzOverflow="overflow"/>
                </a:tc>
                <a:extLst>
                  <a:ext uri="{0D108BD9-81ED-4DB2-BD59-A6C34878D82A}">
                    <a16:rowId xmlns:a16="http://schemas.microsoft.com/office/drawing/2014/main" xmlns="" val="2502030125"/>
                  </a:ext>
                </a:extLst>
              </a:tr>
              <a:tr h="370840">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mn-lt"/>
                          <a:cs typeface="Arial" panose="020B0604020202020204" pitchFamily="34" charset="0"/>
                        </a:rPr>
                        <a:t>boolean</a:t>
                      </a:r>
                    </a:p>
                  </a:txBody>
                  <a:tcPr horzOverflow="overflow"/>
                </a:tc>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cs typeface="Arial" panose="020B0604020202020204" pitchFamily="34" charset="0"/>
                        </a:rPr>
                        <a:t>True or false</a:t>
                      </a:r>
                    </a:p>
                  </a:txBody>
                  <a:tcPr horzOverflow="overflow"/>
                </a:tc>
                <a:extLst>
                  <a:ext uri="{0D108BD9-81ED-4DB2-BD59-A6C34878D82A}">
                    <a16:rowId xmlns:a16="http://schemas.microsoft.com/office/drawing/2014/main" xmlns="" val="133336315"/>
                  </a:ext>
                </a:extLst>
              </a:tr>
            </a:tbl>
          </a:graphicData>
        </a:graphic>
      </p:graphicFrame>
      <p:sp>
        <p:nvSpPr>
          <p:cNvPr id="4" name="Slide Number Placeholder 3">
            <a:extLst>
              <a:ext uri="{FF2B5EF4-FFF2-40B4-BE49-F238E27FC236}">
                <a16:creationId xmlns:a16="http://schemas.microsoft.com/office/drawing/2014/main" xmlns="" id="{073229A4-59EB-354F-9AE9-A8054812AA5B}"/>
              </a:ext>
            </a:extLst>
          </p:cNvPr>
          <p:cNvSpPr>
            <a:spLocks noGrp="1"/>
          </p:cNvSpPr>
          <p:nvPr>
            <p:ph type="sldNum" sz="quarter" idx="12"/>
          </p:nvPr>
        </p:nvSpPr>
        <p:spPr/>
        <p:txBody>
          <a:bodyPr/>
          <a:lstStyle/>
          <a:p>
            <a:fld id="{B547E0D5-C779-4B48-9D09-DC37D8A4644B}" type="slidenum">
              <a:rPr lang="id-ID" smtClean="0"/>
              <a:pPr/>
              <a:t>27</a:t>
            </a:fld>
            <a:endParaRPr lang="id-ID" dirty="0"/>
          </a:p>
        </p:txBody>
      </p:sp>
    </p:spTree>
    <p:extLst>
      <p:ext uri="{BB962C8B-B14F-4D97-AF65-F5344CB8AC3E}">
        <p14:creationId xmlns:p14="http://schemas.microsoft.com/office/powerpoint/2010/main" val="1796748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A94A79-9FC6-6E43-A6B9-DDD4EFA0DC44}"/>
              </a:ext>
            </a:extLst>
          </p:cNvPr>
          <p:cNvSpPr>
            <a:spLocks noGrp="1"/>
          </p:cNvSpPr>
          <p:nvPr>
            <p:ph type="title"/>
          </p:nvPr>
        </p:nvSpPr>
        <p:spPr/>
        <p:txBody>
          <a:bodyPr/>
          <a:lstStyle/>
          <a:p>
            <a:r>
              <a:rPr lang="en-CA" dirty="0"/>
              <a:t>Declaring Variables</a:t>
            </a:r>
            <a:endParaRPr lang="en-US" dirty="0"/>
          </a:p>
        </p:txBody>
      </p:sp>
      <p:sp>
        <p:nvSpPr>
          <p:cNvPr id="3" name="Content Placeholder 2">
            <a:extLst>
              <a:ext uri="{FF2B5EF4-FFF2-40B4-BE49-F238E27FC236}">
                <a16:creationId xmlns:a16="http://schemas.microsoft.com/office/drawing/2014/main" xmlns="" id="{0B2FC084-7A45-EA40-82EE-27154C7A902A}"/>
              </a:ext>
            </a:extLst>
          </p:cNvPr>
          <p:cNvSpPr>
            <a:spLocks noGrp="1"/>
          </p:cNvSpPr>
          <p:nvPr>
            <p:ph idx="1"/>
          </p:nvPr>
        </p:nvSpPr>
        <p:spPr/>
        <p:txBody>
          <a:bodyPr>
            <a:normAutofit lnSpcReduction="10000"/>
          </a:bodyPr>
          <a:lstStyle/>
          <a:p>
            <a:pPr marL="0" indent="0">
              <a:buNone/>
            </a:pPr>
            <a:r>
              <a:rPr lang="en-CA" b="1" dirty="0" err="1">
                <a:cs typeface="Courier New" panose="02070309020205020404" pitchFamily="49" charset="0"/>
              </a:rPr>
              <a:t>int</a:t>
            </a:r>
            <a:r>
              <a:rPr lang="en-CA" b="1" dirty="0">
                <a:cs typeface="Courier New" panose="02070309020205020404" pitchFamily="49" charset="0"/>
              </a:rPr>
              <a:t> n = 1;</a:t>
            </a:r>
          </a:p>
          <a:p>
            <a:pPr marL="0" indent="0">
              <a:buNone/>
            </a:pPr>
            <a:r>
              <a:rPr lang="en-CA" b="1" dirty="0">
                <a:cs typeface="Courier New" panose="02070309020205020404" pitchFamily="49" charset="0"/>
              </a:rPr>
              <a:t>char </a:t>
            </a:r>
            <a:r>
              <a:rPr lang="en-CA" b="1" dirty="0" err="1">
                <a:cs typeface="Courier New" panose="02070309020205020404" pitchFamily="49" charset="0"/>
              </a:rPr>
              <a:t>ch</a:t>
            </a:r>
            <a:r>
              <a:rPr lang="en-CA" b="1" dirty="0">
                <a:cs typeface="Courier New" panose="02070309020205020404" pitchFamily="49" charset="0"/>
              </a:rPr>
              <a:t> = ‘A’;</a:t>
            </a:r>
          </a:p>
          <a:p>
            <a:pPr marL="0" indent="0">
              <a:buNone/>
            </a:pPr>
            <a:r>
              <a:rPr lang="en-CA" b="1" dirty="0">
                <a:cs typeface="Courier New" panose="02070309020205020404" pitchFamily="49" charset="0"/>
              </a:rPr>
              <a:t>String s = “Hello”;</a:t>
            </a:r>
          </a:p>
          <a:p>
            <a:pPr marL="0" indent="0">
              <a:buNone/>
            </a:pPr>
            <a:r>
              <a:rPr lang="en-CA" b="1" dirty="0">
                <a:cs typeface="Courier New" panose="02070309020205020404" pitchFamily="49" charset="0"/>
              </a:rPr>
              <a:t>long L = 100000;</a:t>
            </a:r>
          </a:p>
          <a:p>
            <a:pPr marL="0" indent="0">
              <a:buNone/>
            </a:pPr>
            <a:r>
              <a:rPr lang="en-CA" b="1" dirty="0" err="1">
                <a:cs typeface="Courier New" panose="02070309020205020404" pitchFamily="49" charset="0"/>
              </a:rPr>
              <a:t>boolean</a:t>
            </a:r>
            <a:r>
              <a:rPr lang="en-CA" b="1" dirty="0">
                <a:cs typeface="Courier New" panose="02070309020205020404" pitchFamily="49" charset="0"/>
              </a:rPr>
              <a:t> done = false;</a:t>
            </a:r>
          </a:p>
          <a:p>
            <a:pPr marL="0" indent="0">
              <a:buNone/>
            </a:pPr>
            <a:r>
              <a:rPr lang="en-CA" b="1" dirty="0">
                <a:cs typeface="Courier New" panose="02070309020205020404" pitchFamily="49" charset="0"/>
              </a:rPr>
              <a:t>final double pi = 3.14159265358979323846;</a:t>
            </a:r>
          </a:p>
          <a:p>
            <a:pPr marL="0" indent="0">
              <a:buNone/>
            </a:pPr>
            <a:r>
              <a:rPr lang="en-CA" b="1" dirty="0">
                <a:cs typeface="Courier New" panose="02070309020205020404" pitchFamily="49" charset="0"/>
              </a:rPr>
              <a:t>char [] a = new char[3];</a:t>
            </a:r>
          </a:p>
          <a:p>
            <a:r>
              <a:rPr lang="en-US" altLang="en-US" b="1" dirty="0" err="1"/>
              <a:t>int</a:t>
            </a:r>
            <a:r>
              <a:rPr lang="en-US" altLang="en-US" b="1" dirty="0"/>
              <a:t> square;</a:t>
            </a:r>
          </a:p>
          <a:p>
            <a:pPr>
              <a:buFontTx/>
              <a:buNone/>
            </a:pPr>
            <a:r>
              <a:rPr lang="en-US" altLang="en-US" b="1" dirty="0"/>
              <a:t>	square = n * n;</a:t>
            </a:r>
          </a:p>
          <a:p>
            <a:r>
              <a:rPr lang="en-US" altLang="en-US" b="1" dirty="0"/>
              <a:t>double cube = n * (double)square;</a:t>
            </a:r>
          </a:p>
          <a:p>
            <a:pPr lvl="1"/>
            <a:r>
              <a:rPr lang="en-US" altLang="en-US" dirty="0"/>
              <a:t>Can generally declare local variables where they are initialized</a:t>
            </a:r>
          </a:p>
          <a:p>
            <a:pPr lvl="1"/>
            <a:r>
              <a:rPr lang="en-US" altLang="en-US" dirty="0"/>
              <a:t>All variables get a safe initial value anyway (zero/null)</a:t>
            </a:r>
            <a:endParaRPr lang="en-CA" b="1" dirty="0">
              <a:cs typeface="Courier New" panose="02070309020205020404" pitchFamily="49" charset="0"/>
            </a:endParaRPr>
          </a:p>
        </p:txBody>
      </p:sp>
      <p:sp>
        <p:nvSpPr>
          <p:cNvPr id="4" name="Slide Number Placeholder 3">
            <a:extLst>
              <a:ext uri="{FF2B5EF4-FFF2-40B4-BE49-F238E27FC236}">
                <a16:creationId xmlns:a16="http://schemas.microsoft.com/office/drawing/2014/main" xmlns="" id="{04F31D34-7470-8B4C-B833-8F27F298C1AC}"/>
              </a:ext>
            </a:extLst>
          </p:cNvPr>
          <p:cNvSpPr>
            <a:spLocks noGrp="1"/>
          </p:cNvSpPr>
          <p:nvPr>
            <p:ph type="sldNum" sz="quarter" idx="12"/>
          </p:nvPr>
        </p:nvSpPr>
        <p:spPr/>
        <p:txBody>
          <a:bodyPr/>
          <a:lstStyle/>
          <a:p>
            <a:fld id="{B547E0D5-C779-4B48-9D09-DC37D8A4644B}" type="slidenum">
              <a:rPr lang="id-ID" smtClean="0"/>
              <a:pPr/>
              <a:t>28</a:t>
            </a:fld>
            <a:endParaRPr lang="id-ID" dirty="0"/>
          </a:p>
        </p:txBody>
      </p:sp>
    </p:spTree>
    <p:extLst>
      <p:ext uri="{BB962C8B-B14F-4D97-AF65-F5344CB8AC3E}">
        <p14:creationId xmlns:p14="http://schemas.microsoft.com/office/powerpoint/2010/main" val="4262646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5E9BC1-B83F-DD45-8679-229BAD3CE358}"/>
              </a:ext>
            </a:extLst>
          </p:cNvPr>
          <p:cNvSpPr>
            <a:spLocks noGrp="1"/>
          </p:cNvSpPr>
          <p:nvPr>
            <p:ph type="title"/>
          </p:nvPr>
        </p:nvSpPr>
        <p:spPr/>
        <p:txBody>
          <a:bodyPr/>
          <a:lstStyle/>
          <a:p>
            <a:r>
              <a:rPr lang="en-CA" dirty="0"/>
              <a:t>Operators</a:t>
            </a:r>
            <a:endParaRPr lang="en-US" dirty="0"/>
          </a:p>
        </p:txBody>
      </p:sp>
      <p:sp>
        <p:nvSpPr>
          <p:cNvPr id="3" name="Content Placeholder 2">
            <a:extLst>
              <a:ext uri="{FF2B5EF4-FFF2-40B4-BE49-F238E27FC236}">
                <a16:creationId xmlns:a16="http://schemas.microsoft.com/office/drawing/2014/main" xmlns="" id="{61B97777-E942-A448-9AE3-618034CBAC46}"/>
              </a:ext>
            </a:extLst>
          </p:cNvPr>
          <p:cNvSpPr>
            <a:spLocks noGrp="1"/>
          </p:cNvSpPr>
          <p:nvPr>
            <p:ph idx="1"/>
          </p:nvPr>
        </p:nvSpPr>
        <p:spPr/>
        <p:txBody>
          <a:bodyPr/>
          <a:lstStyle/>
          <a:p>
            <a:r>
              <a:rPr lang="en-CA" dirty="0"/>
              <a:t>++,-- Auto increment/decrement</a:t>
            </a:r>
          </a:p>
          <a:p>
            <a:r>
              <a:rPr lang="en-CA" dirty="0"/>
              <a:t>+,- Unary plus/minus</a:t>
            </a:r>
          </a:p>
          <a:p>
            <a:r>
              <a:rPr lang="en-CA" dirty="0"/>
              <a:t>*,/ Multiplication/division</a:t>
            </a:r>
          </a:p>
          <a:p>
            <a:r>
              <a:rPr lang="en-CA" dirty="0"/>
              <a:t>% Modulus</a:t>
            </a:r>
          </a:p>
          <a:p>
            <a:r>
              <a:rPr lang="en-CA" dirty="0"/>
              <a:t>+,- Addition/subtraction</a:t>
            </a:r>
          </a:p>
          <a:p>
            <a:endParaRPr lang="en-US" dirty="0"/>
          </a:p>
        </p:txBody>
      </p:sp>
      <p:sp>
        <p:nvSpPr>
          <p:cNvPr id="4" name="Slide Number Placeholder 3">
            <a:extLst>
              <a:ext uri="{FF2B5EF4-FFF2-40B4-BE49-F238E27FC236}">
                <a16:creationId xmlns:a16="http://schemas.microsoft.com/office/drawing/2014/main" xmlns="" id="{62F9BFCA-421B-9E46-8B1D-C2D3C6F36F56}"/>
              </a:ext>
            </a:extLst>
          </p:cNvPr>
          <p:cNvSpPr>
            <a:spLocks noGrp="1"/>
          </p:cNvSpPr>
          <p:nvPr>
            <p:ph type="sldNum" sz="quarter" idx="12"/>
          </p:nvPr>
        </p:nvSpPr>
        <p:spPr/>
        <p:txBody>
          <a:bodyPr/>
          <a:lstStyle/>
          <a:p>
            <a:fld id="{B547E0D5-C779-4B48-9D09-DC37D8A4644B}" type="slidenum">
              <a:rPr lang="id-ID" smtClean="0"/>
              <a:pPr/>
              <a:t>29</a:t>
            </a:fld>
            <a:endParaRPr lang="id-ID" dirty="0"/>
          </a:p>
        </p:txBody>
      </p:sp>
    </p:spTree>
    <p:extLst>
      <p:ext uri="{BB962C8B-B14F-4D97-AF65-F5344CB8AC3E}">
        <p14:creationId xmlns:p14="http://schemas.microsoft.com/office/powerpoint/2010/main" val="3016593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800" b="1" dirty="0">
                <a:solidFill>
                  <a:schemeClr val="bg1"/>
                </a:solidFill>
              </a:rPr>
              <a:t>Sub Topics with Objective</a:t>
            </a:r>
          </a:p>
        </p:txBody>
      </p:sp>
      <p:sp>
        <p:nvSpPr>
          <p:cNvPr id="4" name="Slide Number Placeholder 3"/>
          <p:cNvSpPr>
            <a:spLocks noGrp="1"/>
          </p:cNvSpPr>
          <p:nvPr>
            <p:ph type="sldNum" sz="quarter" idx="12"/>
          </p:nvPr>
        </p:nvSpPr>
        <p:spPr/>
        <p:txBody>
          <a:bodyPr/>
          <a:lstStyle/>
          <a:p>
            <a:fld id="{B547E0D5-C779-4B48-9D09-DC37D8A4644B}" type="slidenum">
              <a:rPr lang="id-ID" sz="1400" smtClean="0">
                <a:latin typeface="Lato Light"/>
              </a:rPr>
              <a:pPr/>
              <a:t>3</a:t>
            </a:fld>
            <a:endParaRPr lang="id-ID" sz="1400" dirty="0">
              <a:latin typeface="Lato Light"/>
            </a:endParaRPr>
          </a:p>
        </p:txBody>
      </p:sp>
      <p:sp>
        <p:nvSpPr>
          <p:cNvPr id="3" name="TextBox 2"/>
          <p:cNvSpPr txBox="1"/>
          <p:nvPr/>
        </p:nvSpPr>
        <p:spPr>
          <a:xfrm>
            <a:off x="1648495" y="2720002"/>
            <a:ext cx="4411945" cy="523220"/>
          </a:xfrm>
          <a:prstGeom prst="rect">
            <a:avLst/>
          </a:prstGeom>
          <a:noFill/>
        </p:spPr>
        <p:txBody>
          <a:bodyPr wrap="square" rtlCol="0">
            <a:spAutoFit/>
          </a:bodyPr>
          <a:lstStyle/>
          <a:p>
            <a:pPr marL="457200" indent="-457200">
              <a:buFont typeface="Arial" panose="020B0604020202020204" pitchFamily="34" charset="0"/>
              <a:buChar char="•"/>
            </a:pPr>
            <a:r>
              <a:rPr lang="en-IN" sz="2800" b="1" dirty="0">
                <a:solidFill>
                  <a:srgbClr val="002060"/>
                </a:solidFill>
              </a:rPr>
              <a:t>MOURI Tech Overview </a:t>
            </a:r>
          </a:p>
        </p:txBody>
      </p:sp>
      <p:sp>
        <p:nvSpPr>
          <p:cNvPr id="8" name="TextBox 7"/>
          <p:cNvSpPr txBox="1"/>
          <p:nvPr/>
        </p:nvSpPr>
        <p:spPr>
          <a:xfrm>
            <a:off x="7431110" y="2720002"/>
            <a:ext cx="3361386" cy="523220"/>
          </a:xfrm>
          <a:prstGeom prst="rect">
            <a:avLst/>
          </a:prstGeom>
          <a:noFill/>
        </p:spPr>
        <p:txBody>
          <a:bodyPr wrap="square" rtlCol="0">
            <a:spAutoFit/>
          </a:bodyPr>
          <a:lstStyle/>
          <a:p>
            <a:pPr marL="457200" indent="-457200">
              <a:buFont typeface="Arial" panose="020B0604020202020204" pitchFamily="34" charset="0"/>
              <a:buChar char="•"/>
            </a:pPr>
            <a:r>
              <a:rPr lang="en-IN" sz="2800" b="1" dirty="0">
                <a:solidFill>
                  <a:srgbClr val="002060"/>
                </a:solidFill>
              </a:rPr>
              <a:t>Success</a:t>
            </a:r>
            <a:r>
              <a:rPr lang="en-IN" sz="2800" b="1" dirty="0"/>
              <a:t> </a:t>
            </a:r>
            <a:r>
              <a:rPr lang="en-IN" sz="2800" b="1" dirty="0">
                <a:solidFill>
                  <a:srgbClr val="002060"/>
                </a:solidFill>
              </a:rPr>
              <a:t>Journey</a:t>
            </a:r>
          </a:p>
        </p:txBody>
      </p:sp>
    </p:spTree>
    <p:extLst>
      <p:ext uri="{BB962C8B-B14F-4D97-AF65-F5344CB8AC3E}">
        <p14:creationId xmlns:p14="http://schemas.microsoft.com/office/powerpoint/2010/main" val="807568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257973-4824-0745-B3B7-8FFF8674C789}"/>
              </a:ext>
            </a:extLst>
          </p:cNvPr>
          <p:cNvSpPr>
            <a:spLocks noGrp="1"/>
          </p:cNvSpPr>
          <p:nvPr>
            <p:ph type="title"/>
          </p:nvPr>
        </p:nvSpPr>
        <p:spPr/>
        <p:txBody>
          <a:bodyPr/>
          <a:lstStyle/>
          <a:p>
            <a:r>
              <a:rPr lang="en-CA" dirty="0"/>
              <a:t>Operators</a:t>
            </a:r>
            <a:endParaRPr lang="en-US" dirty="0"/>
          </a:p>
        </p:txBody>
      </p:sp>
      <p:sp>
        <p:nvSpPr>
          <p:cNvPr id="3" name="Content Placeholder 2">
            <a:extLst>
              <a:ext uri="{FF2B5EF4-FFF2-40B4-BE49-F238E27FC236}">
                <a16:creationId xmlns:a16="http://schemas.microsoft.com/office/drawing/2014/main" xmlns="" id="{5DE1DAA2-9057-A643-AEDB-4F7549909BB0}"/>
              </a:ext>
            </a:extLst>
          </p:cNvPr>
          <p:cNvSpPr>
            <a:spLocks noGrp="1"/>
          </p:cNvSpPr>
          <p:nvPr>
            <p:ph idx="1"/>
          </p:nvPr>
        </p:nvSpPr>
        <p:spPr/>
        <p:txBody>
          <a:bodyPr/>
          <a:lstStyle/>
          <a:p>
            <a:pPr marL="457200" indent="-457200">
              <a:buFontTx/>
              <a:buAutoNum type="arabicPeriod"/>
            </a:pPr>
            <a:r>
              <a:rPr lang="en-US" altLang="en-US" dirty="0"/>
              <a:t>subscript </a:t>
            </a:r>
            <a:r>
              <a:rPr lang="en-US" altLang="en-US" b="1" dirty="0"/>
              <a:t>[ ]</a:t>
            </a:r>
            <a:r>
              <a:rPr lang="en-US" altLang="en-US" dirty="0"/>
              <a:t>, call </a:t>
            </a:r>
            <a:r>
              <a:rPr lang="en-US" altLang="en-US" b="1" dirty="0"/>
              <a:t>( )</a:t>
            </a:r>
            <a:r>
              <a:rPr lang="en-US" altLang="en-US" dirty="0"/>
              <a:t>, member access </a:t>
            </a:r>
            <a:r>
              <a:rPr lang="en-US" altLang="en-US" b="1" dirty="0"/>
              <a:t>.</a:t>
            </a:r>
          </a:p>
          <a:p>
            <a:pPr marL="457200" indent="-457200">
              <a:buFontTx/>
              <a:buAutoNum type="arabicPeriod"/>
            </a:pPr>
            <a:r>
              <a:rPr lang="en-US" altLang="en-US" dirty="0"/>
              <a:t>pre/post-increment </a:t>
            </a:r>
            <a:r>
              <a:rPr lang="en-US" altLang="en-US" b="1" dirty="0"/>
              <a:t>++ --</a:t>
            </a:r>
            <a:r>
              <a:rPr lang="en-US" altLang="en-US" dirty="0"/>
              <a:t>, </a:t>
            </a:r>
            <a:r>
              <a:rPr lang="en-US" altLang="en-US" dirty="0" err="1"/>
              <a:t>boolean</a:t>
            </a:r>
            <a:r>
              <a:rPr lang="en-US" altLang="en-US" dirty="0"/>
              <a:t> complement </a:t>
            </a:r>
            <a:r>
              <a:rPr lang="en-US" altLang="en-US" b="1" dirty="0"/>
              <a:t>!</a:t>
            </a:r>
            <a:r>
              <a:rPr lang="en-US" altLang="en-US" dirty="0"/>
              <a:t>, bitwise complement </a:t>
            </a:r>
            <a:r>
              <a:rPr lang="en-US" altLang="en-US" b="1" dirty="0"/>
              <a:t>~</a:t>
            </a:r>
            <a:r>
              <a:rPr lang="en-US" altLang="en-US" dirty="0"/>
              <a:t>, unary </a:t>
            </a:r>
            <a:r>
              <a:rPr lang="en-US" altLang="en-US" b="1" dirty="0"/>
              <a:t>+ -</a:t>
            </a:r>
            <a:r>
              <a:rPr lang="en-US" altLang="en-US" dirty="0"/>
              <a:t>, type cast </a:t>
            </a:r>
            <a:r>
              <a:rPr lang="en-US" altLang="en-US" b="1" dirty="0"/>
              <a:t>(type)</a:t>
            </a:r>
            <a:r>
              <a:rPr lang="en-US" altLang="en-US" dirty="0"/>
              <a:t>, object creation </a:t>
            </a:r>
            <a:r>
              <a:rPr lang="en-US" altLang="en-US" b="1" dirty="0"/>
              <a:t>new</a:t>
            </a:r>
          </a:p>
          <a:p>
            <a:pPr marL="457200" indent="-457200">
              <a:buFontTx/>
              <a:buAutoNum type="arabicPeriod"/>
            </a:pPr>
            <a:r>
              <a:rPr lang="en-US" altLang="en-US" dirty="0"/>
              <a:t> </a:t>
            </a:r>
            <a:r>
              <a:rPr lang="en-US" altLang="en-US" b="1" dirty="0"/>
              <a:t>* / %</a:t>
            </a:r>
          </a:p>
          <a:p>
            <a:pPr marL="457200" indent="-457200">
              <a:buFontTx/>
              <a:buAutoNum type="arabicPeriod"/>
            </a:pPr>
            <a:r>
              <a:rPr lang="en-US" altLang="en-US" dirty="0"/>
              <a:t>binary </a:t>
            </a:r>
            <a:r>
              <a:rPr lang="en-US" altLang="en-US" b="1" dirty="0"/>
              <a:t>+ -</a:t>
            </a:r>
            <a:r>
              <a:rPr lang="en-US" altLang="en-US" dirty="0"/>
              <a:t>   (</a:t>
            </a:r>
            <a:r>
              <a:rPr lang="en-US" altLang="en-US" b="1" dirty="0"/>
              <a:t>+</a:t>
            </a:r>
            <a:r>
              <a:rPr lang="en-US" altLang="en-US" dirty="0"/>
              <a:t> also concatenates strings)</a:t>
            </a:r>
          </a:p>
          <a:p>
            <a:pPr marL="457200" indent="-457200">
              <a:buFontTx/>
              <a:buAutoNum type="arabicPeriod"/>
            </a:pPr>
            <a:r>
              <a:rPr lang="en-US" altLang="en-US" dirty="0"/>
              <a:t>signed shift </a:t>
            </a:r>
            <a:r>
              <a:rPr lang="en-US" altLang="en-US" b="1" dirty="0"/>
              <a:t>&lt;&lt; &gt;&gt;</a:t>
            </a:r>
            <a:r>
              <a:rPr lang="en-US" altLang="en-US" dirty="0"/>
              <a:t>, unsigned shift </a:t>
            </a:r>
            <a:r>
              <a:rPr lang="en-US" altLang="en-US" b="1" dirty="0"/>
              <a:t>&gt;&gt;&gt;</a:t>
            </a:r>
          </a:p>
          <a:p>
            <a:pPr marL="457200" indent="-457200">
              <a:buFontTx/>
              <a:buAutoNum type="arabicPeriod"/>
            </a:pPr>
            <a:r>
              <a:rPr lang="en-US" altLang="en-US" dirty="0"/>
              <a:t>comparison </a:t>
            </a:r>
            <a:r>
              <a:rPr lang="en-US" altLang="en-US" b="1" dirty="0"/>
              <a:t>&lt; &lt;= &gt; &gt;=</a:t>
            </a:r>
            <a:r>
              <a:rPr lang="en-US" altLang="en-US" dirty="0"/>
              <a:t>, class test </a:t>
            </a:r>
            <a:r>
              <a:rPr lang="en-US" altLang="en-US" b="1" dirty="0" err="1"/>
              <a:t>instanceof</a:t>
            </a:r>
            <a:endParaRPr lang="en-US" altLang="en-US" b="1" dirty="0"/>
          </a:p>
          <a:p>
            <a:pPr marL="457200" indent="-457200">
              <a:buFontTx/>
              <a:buAutoNum type="arabicPeriod"/>
            </a:pPr>
            <a:r>
              <a:rPr lang="en-US" altLang="en-US" dirty="0"/>
              <a:t>equality comparison </a:t>
            </a:r>
            <a:r>
              <a:rPr lang="en-US" altLang="en-US" b="1" dirty="0"/>
              <a:t>== !=</a:t>
            </a:r>
          </a:p>
          <a:p>
            <a:pPr marL="457200" indent="-457200">
              <a:buFontTx/>
              <a:buAutoNum type="arabicPeriod"/>
            </a:pPr>
            <a:r>
              <a:rPr lang="en-US" altLang="en-US" dirty="0"/>
              <a:t>bitwise and </a:t>
            </a:r>
            <a:r>
              <a:rPr lang="en-US" altLang="en-US" b="1" dirty="0"/>
              <a:t>&amp;</a:t>
            </a:r>
          </a:p>
          <a:p>
            <a:pPr marL="457200" indent="-457200">
              <a:buFontTx/>
              <a:buAutoNum type="arabicPeriod"/>
            </a:pPr>
            <a:r>
              <a:rPr lang="en-US" altLang="en-US" dirty="0"/>
              <a:t>bitwise or </a:t>
            </a:r>
            <a:r>
              <a:rPr lang="en-US" altLang="en-US" b="1" dirty="0"/>
              <a:t>|</a:t>
            </a:r>
            <a:endParaRPr lang="en-US" dirty="0"/>
          </a:p>
        </p:txBody>
      </p:sp>
      <p:sp>
        <p:nvSpPr>
          <p:cNvPr id="4" name="Slide Number Placeholder 3">
            <a:extLst>
              <a:ext uri="{FF2B5EF4-FFF2-40B4-BE49-F238E27FC236}">
                <a16:creationId xmlns:a16="http://schemas.microsoft.com/office/drawing/2014/main" xmlns="" id="{E867A9E4-17BD-DD44-8A52-F4F1E23AB49A}"/>
              </a:ext>
            </a:extLst>
          </p:cNvPr>
          <p:cNvSpPr>
            <a:spLocks noGrp="1"/>
          </p:cNvSpPr>
          <p:nvPr>
            <p:ph type="sldNum" sz="quarter" idx="12"/>
          </p:nvPr>
        </p:nvSpPr>
        <p:spPr/>
        <p:txBody>
          <a:bodyPr/>
          <a:lstStyle/>
          <a:p>
            <a:fld id="{B547E0D5-C779-4B48-9D09-DC37D8A4644B}" type="slidenum">
              <a:rPr lang="id-ID" smtClean="0"/>
              <a:pPr/>
              <a:t>30</a:t>
            </a:fld>
            <a:endParaRPr lang="id-ID" dirty="0"/>
          </a:p>
        </p:txBody>
      </p:sp>
    </p:spTree>
    <p:extLst>
      <p:ext uri="{BB962C8B-B14F-4D97-AF65-F5344CB8AC3E}">
        <p14:creationId xmlns:p14="http://schemas.microsoft.com/office/powerpoint/2010/main" val="3582500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25D123-AF42-8B4F-964B-04E5B07E9F15}"/>
              </a:ext>
            </a:extLst>
          </p:cNvPr>
          <p:cNvSpPr>
            <a:spLocks noGrp="1"/>
          </p:cNvSpPr>
          <p:nvPr>
            <p:ph type="title"/>
          </p:nvPr>
        </p:nvSpPr>
        <p:spPr/>
        <p:txBody>
          <a:bodyPr/>
          <a:lstStyle/>
          <a:p>
            <a:r>
              <a:rPr lang="en-CA" dirty="0"/>
              <a:t>Operators</a:t>
            </a:r>
            <a:endParaRPr lang="en-US" dirty="0"/>
          </a:p>
        </p:txBody>
      </p:sp>
      <p:sp>
        <p:nvSpPr>
          <p:cNvPr id="3" name="Content Placeholder 2">
            <a:extLst>
              <a:ext uri="{FF2B5EF4-FFF2-40B4-BE49-F238E27FC236}">
                <a16:creationId xmlns:a16="http://schemas.microsoft.com/office/drawing/2014/main" xmlns="" id="{0ADEAC85-87FA-C543-804E-4D1F22234920}"/>
              </a:ext>
            </a:extLst>
          </p:cNvPr>
          <p:cNvSpPr>
            <a:spLocks noGrp="1"/>
          </p:cNvSpPr>
          <p:nvPr>
            <p:ph idx="1"/>
          </p:nvPr>
        </p:nvSpPr>
        <p:spPr/>
        <p:txBody>
          <a:bodyPr/>
          <a:lstStyle/>
          <a:p>
            <a:pPr marL="457200" indent="-457200">
              <a:buFontTx/>
              <a:buAutoNum type="arabicPeriod" startAt="11"/>
            </a:pPr>
            <a:r>
              <a:rPr lang="en-US" altLang="en-US" dirty="0"/>
              <a:t>logical (sequential) and </a:t>
            </a:r>
            <a:r>
              <a:rPr lang="en-US" altLang="en-US" b="1" dirty="0"/>
              <a:t>&amp;&amp;</a:t>
            </a:r>
          </a:p>
          <a:p>
            <a:pPr marL="457200" indent="-457200">
              <a:buFontTx/>
              <a:buAutoNum type="arabicPeriod" startAt="11"/>
            </a:pPr>
            <a:r>
              <a:rPr lang="en-US" altLang="en-US" dirty="0"/>
              <a:t>logical (sequential) or </a:t>
            </a:r>
            <a:r>
              <a:rPr lang="en-US" altLang="en-US" b="1" dirty="0"/>
              <a:t>||</a:t>
            </a:r>
          </a:p>
          <a:p>
            <a:pPr marL="457200" indent="-457200">
              <a:buFontTx/>
              <a:buAutoNum type="arabicPeriod" startAt="11"/>
            </a:pPr>
            <a:r>
              <a:rPr lang="en-US" altLang="en-US" dirty="0"/>
              <a:t>conditional  </a:t>
            </a:r>
            <a:r>
              <a:rPr lang="en-US" altLang="en-US" b="1" dirty="0" err="1"/>
              <a:t>cond</a:t>
            </a:r>
            <a:r>
              <a:rPr lang="en-US" altLang="en-US" b="1" dirty="0"/>
              <a:t> ? true-expr : false-expr</a:t>
            </a:r>
          </a:p>
          <a:p>
            <a:pPr marL="457200" indent="-457200">
              <a:buFontTx/>
              <a:buAutoNum type="arabicPeriod" startAt="11"/>
            </a:pPr>
            <a:r>
              <a:rPr lang="en-US" altLang="en-US" dirty="0"/>
              <a:t>assignment </a:t>
            </a:r>
            <a:r>
              <a:rPr lang="en-US" altLang="en-US" b="1" dirty="0"/>
              <a:t>=</a:t>
            </a:r>
            <a:r>
              <a:rPr lang="en-US" altLang="en-US" dirty="0"/>
              <a:t>, compound assignment </a:t>
            </a:r>
            <a:r>
              <a:rPr lang="en-US" altLang="en-US" b="1" dirty="0"/>
              <a:t>+= -= *= /= &lt;&lt;= &gt;&gt;= &gt;&gt;&gt;= &amp;= |=</a:t>
            </a:r>
            <a:endParaRPr lang="en-US" dirty="0"/>
          </a:p>
        </p:txBody>
      </p:sp>
      <p:sp>
        <p:nvSpPr>
          <p:cNvPr id="4" name="Slide Number Placeholder 3">
            <a:extLst>
              <a:ext uri="{FF2B5EF4-FFF2-40B4-BE49-F238E27FC236}">
                <a16:creationId xmlns:a16="http://schemas.microsoft.com/office/drawing/2014/main" xmlns="" id="{0F38A53F-D478-7C4A-9125-1E5AA17ADD9B}"/>
              </a:ext>
            </a:extLst>
          </p:cNvPr>
          <p:cNvSpPr>
            <a:spLocks noGrp="1"/>
          </p:cNvSpPr>
          <p:nvPr>
            <p:ph type="sldNum" sz="quarter" idx="12"/>
          </p:nvPr>
        </p:nvSpPr>
        <p:spPr/>
        <p:txBody>
          <a:bodyPr/>
          <a:lstStyle/>
          <a:p>
            <a:fld id="{B547E0D5-C779-4B48-9D09-DC37D8A4644B}" type="slidenum">
              <a:rPr lang="id-ID" smtClean="0"/>
              <a:pPr/>
              <a:t>31</a:t>
            </a:fld>
            <a:endParaRPr lang="id-ID" dirty="0"/>
          </a:p>
        </p:txBody>
      </p:sp>
    </p:spTree>
    <p:extLst>
      <p:ext uri="{BB962C8B-B14F-4D97-AF65-F5344CB8AC3E}">
        <p14:creationId xmlns:p14="http://schemas.microsoft.com/office/powerpoint/2010/main" val="24315562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3B253E-7A32-3B4F-91B0-9D0978411DA4}"/>
              </a:ext>
            </a:extLst>
          </p:cNvPr>
          <p:cNvSpPr>
            <a:spLocks noGrp="1"/>
          </p:cNvSpPr>
          <p:nvPr>
            <p:ph type="title"/>
          </p:nvPr>
        </p:nvSpPr>
        <p:spPr/>
        <p:txBody>
          <a:bodyPr/>
          <a:lstStyle/>
          <a:p>
            <a:r>
              <a:rPr lang="en-US" altLang="en-US" dirty="0"/>
              <a:t>Type Compatibility and Conversion</a:t>
            </a:r>
            <a:endParaRPr lang="en-US" dirty="0"/>
          </a:p>
        </p:txBody>
      </p:sp>
      <p:sp>
        <p:nvSpPr>
          <p:cNvPr id="3" name="Content Placeholder 2">
            <a:extLst>
              <a:ext uri="{FF2B5EF4-FFF2-40B4-BE49-F238E27FC236}">
                <a16:creationId xmlns:a16="http://schemas.microsoft.com/office/drawing/2014/main" xmlns="" id="{8578BDA3-3999-054C-9615-E502269A2D2F}"/>
              </a:ext>
            </a:extLst>
          </p:cNvPr>
          <p:cNvSpPr>
            <a:spLocks noGrp="1"/>
          </p:cNvSpPr>
          <p:nvPr>
            <p:ph idx="1"/>
          </p:nvPr>
        </p:nvSpPr>
        <p:spPr/>
        <p:txBody>
          <a:bodyPr/>
          <a:lstStyle/>
          <a:p>
            <a:r>
              <a:rPr lang="en-US" altLang="en-US" b="1" dirty="0"/>
              <a:t>Widening conversion:</a:t>
            </a:r>
            <a:endParaRPr lang="en-US" altLang="en-US" dirty="0"/>
          </a:p>
          <a:p>
            <a:pPr lvl="1"/>
            <a:r>
              <a:rPr lang="en-US" altLang="en-US" dirty="0"/>
              <a:t>In operations on mixed-type operands, the numeric type of the smaller range is converted to the numeric type of the larger range</a:t>
            </a:r>
          </a:p>
          <a:p>
            <a:pPr lvl="1"/>
            <a:r>
              <a:rPr lang="en-US" altLang="en-US" dirty="0"/>
              <a:t>In an assignment, a numeric type of smaller range can be assigned to a numeric type of larger range</a:t>
            </a:r>
          </a:p>
          <a:p>
            <a:r>
              <a:rPr lang="en-US" altLang="en-US" b="1" dirty="0"/>
              <a:t>byte</a:t>
            </a:r>
            <a:r>
              <a:rPr lang="en-US" altLang="en-US" dirty="0"/>
              <a:t> to </a:t>
            </a:r>
            <a:r>
              <a:rPr lang="en-US" altLang="en-US" b="1" dirty="0"/>
              <a:t>short</a:t>
            </a:r>
            <a:r>
              <a:rPr lang="en-US" altLang="en-US" dirty="0"/>
              <a:t> to </a:t>
            </a:r>
            <a:r>
              <a:rPr lang="en-US" altLang="en-US" b="1" dirty="0" err="1"/>
              <a:t>int</a:t>
            </a:r>
            <a:r>
              <a:rPr lang="en-US" altLang="en-US" dirty="0"/>
              <a:t> to </a:t>
            </a:r>
            <a:r>
              <a:rPr lang="en-US" altLang="en-US" b="1" dirty="0"/>
              <a:t>long</a:t>
            </a:r>
          </a:p>
          <a:p>
            <a:r>
              <a:rPr lang="en-US" altLang="en-US" b="1" dirty="0" err="1"/>
              <a:t>int</a:t>
            </a:r>
            <a:r>
              <a:rPr lang="en-US" altLang="en-US" dirty="0"/>
              <a:t> kind to </a:t>
            </a:r>
            <a:r>
              <a:rPr lang="en-US" altLang="en-US" b="1" dirty="0"/>
              <a:t>float</a:t>
            </a:r>
            <a:r>
              <a:rPr lang="en-US" altLang="en-US" dirty="0"/>
              <a:t> to </a:t>
            </a:r>
            <a:r>
              <a:rPr lang="en-US" altLang="en-US" b="1" dirty="0"/>
              <a:t>double</a:t>
            </a:r>
            <a:endParaRPr lang="en-US" dirty="0"/>
          </a:p>
        </p:txBody>
      </p:sp>
      <p:sp>
        <p:nvSpPr>
          <p:cNvPr id="4" name="Slide Number Placeholder 3">
            <a:extLst>
              <a:ext uri="{FF2B5EF4-FFF2-40B4-BE49-F238E27FC236}">
                <a16:creationId xmlns:a16="http://schemas.microsoft.com/office/drawing/2014/main" xmlns="" id="{85164239-E098-E74A-8837-84F8A2C3EEE6}"/>
              </a:ext>
            </a:extLst>
          </p:cNvPr>
          <p:cNvSpPr>
            <a:spLocks noGrp="1"/>
          </p:cNvSpPr>
          <p:nvPr>
            <p:ph type="sldNum" sz="quarter" idx="12"/>
          </p:nvPr>
        </p:nvSpPr>
        <p:spPr/>
        <p:txBody>
          <a:bodyPr/>
          <a:lstStyle/>
          <a:p>
            <a:fld id="{B547E0D5-C779-4B48-9D09-DC37D8A4644B}" type="slidenum">
              <a:rPr lang="id-ID" smtClean="0"/>
              <a:pPr/>
              <a:t>32</a:t>
            </a:fld>
            <a:endParaRPr lang="id-ID" dirty="0"/>
          </a:p>
        </p:txBody>
      </p:sp>
    </p:spTree>
    <p:extLst>
      <p:ext uri="{BB962C8B-B14F-4D97-AF65-F5344CB8AC3E}">
        <p14:creationId xmlns:p14="http://schemas.microsoft.com/office/powerpoint/2010/main" val="3826637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E391B3-25EA-E44B-BBB0-82396257968C}"/>
              </a:ext>
            </a:extLst>
          </p:cNvPr>
          <p:cNvSpPr>
            <a:spLocks noGrp="1"/>
          </p:cNvSpPr>
          <p:nvPr>
            <p:ph type="title"/>
          </p:nvPr>
        </p:nvSpPr>
        <p:spPr/>
        <p:txBody>
          <a:bodyPr/>
          <a:lstStyle/>
          <a:p>
            <a:r>
              <a:rPr lang="en-US" altLang="en-US" dirty="0"/>
              <a:t>Referencing and Creating Objects</a:t>
            </a:r>
            <a:endParaRPr lang="en-US" dirty="0"/>
          </a:p>
        </p:txBody>
      </p:sp>
      <p:sp>
        <p:nvSpPr>
          <p:cNvPr id="3" name="Content Placeholder 2">
            <a:extLst>
              <a:ext uri="{FF2B5EF4-FFF2-40B4-BE49-F238E27FC236}">
                <a16:creationId xmlns:a16="http://schemas.microsoft.com/office/drawing/2014/main" xmlns="" id="{066FE379-5F48-0842-93AC-A5D8945CA248}"/>
              </a:ext>
            </a:extLst>
          </p:cNvPr>
          <p:cNvSpPr>
            <a:spLocks noGrp="1"/>
          </p:cNvSpPr>
          <p:nvPr>
            <p:ph idx="1"/>
          </p:nvPr>
        </p:nvSpPr>
        <p:spPr/>
        <p:txBody>
          <a:bodyPr/>
          <a:lstStyle/>
          <a:p>
            <a:r>
              <a:rPr lang="en-US" altLang="en-US" dirty="0"/>
              <a:t>You can </a:t>
            </a:r>
            <a:r>
              <a:rPr lang="en-US" altLang="en-US" b="1" dirty="0"/>
              <a:t>declare reference variables</a:t>
            </a:r>
          </a:p>
          <a:p>
            <a:pPr lvl="1"/>
            <a:r>
              <a:rPr lang="en-US" altLang="en-US" dirty="0"/>
              <a:t>They reference objects of </a:t>
            </a:r>
            <a:r>
              <a:rPr lang="en-US" altLang="en-US" b="1" dirty="0"/>
              <a:t>specified types</a:t>
            </a:r>
          </a:p>
          <a:p>
            <a:r>
              <a:rPr lang="en-US" altLang="en-US" dirty="0"/>
              <a:t>Two reference variables can reference </a:t>
            </a:r>
            <a:r>
              <a:rPr lang="en-US" altLang="en-US" b="1" dirty="0"/>
              <a:t>the same object</a:t>
            </a:r>
          </a:p>
          <a:p>
            <a:r>
              <a:rPr lang="en-US" altLang="en-US" dirty="0"/>
              <a:t>The </a:t>
            </a:r>
            <a:r>
              <a:rPr lang="en-US" altLang="en-US" b="1" dirty="0"/>
              <a:t>new</a:t>
            </a:r>
            <a:r>
              <a:rPr lang="en-US" altLang="en-US" dirty="0"/>
              <a:t> operator creates an instance of a class</a:t>
            </a:r>
          </a:p>
          <a:p>
            <a:r>
              <a:rPr lang="en-US" altLang="en-US" dirty="0"/>
              <a:t>A </a:t>
            </a:r>
            <a:r>
              <a:rPr lang="en-US" altLang="en-US" b="1" dirty="0"/>
              <a:t>constructor</a:t>
            </a:r>
            <a:r>
              <a:rPr lang="en-US" altLang="en-US" dirty="0"/>
              <a:t> executes when a new object is created</a:t>
            </a:r>
          </a:p>
          <a:p>
            <a:r>
              <a:rPr lang="en-US" altLang="en-US" dirty="0"/>
              <a:t>Example: </a:t>
            </a:r>
            <a:r>
              <a:rPr lang="en-US" altLang="en-US" b="1" dirty="0"/>
              <a:t>String greeting = ″hello″;</a:t>
            </a:r>
            <a:endParaRPr lang="en-US" dirty="0"/>
          </a:p>
        </p:txBody>
      </p:sp>
      <p:sp>
        <p:nvSpPr>
          <p:cNvPr id="4" name="Slide Number Placeholder 3">
            <a:extLst>
              <a:ext uri="{FF2B5EF4-FFF2-40B4-BE49-F238E27FC236}">
                <a16:creationId xmlns:a16="http://schemas.microsoft.com/office/drawing/2014/main" xmlns="" id="{FCF48613-0B1D-8444-A9A2-A1D3CE0A1A20}"/>
              </a:ext>
            </a:extLst>
          </p:cNvPr>
          <p:cNvSpPr>
            <a:spLocks noGrp="1"/>
          </p:cNvSpPr>
          <p:nvPr>
            <p:ph type="sldNum" sz="quarter" idx="12"/>
          </p:nvPr>
        </p:nvSpPr>
        <p:spPr/>
        <p:txBody>
          <a:bodyPr/>
          <a:lstStyle/>
          <a:p>
            <a:fld id="{B547E0D5-C779-4B48-9D09-DC37D8A4644B}" type="slidenum">
              <a:rPr lang="id-ID" smtClean="0"/>
              <a:pPr/>
              <a:t>33</a:t>
            </a:fld>
            <a:endParaRPr lang="id-ID" dirty="0"/>
          </a:p>
        </p:txBody>
      </p:sp>
    </p:spTree>
    <p:extLst>
      <p:ext uri="{BB962C8B-B14F-4D97-AF65-F5344CB8AC3E}">
        <p14:creationId xmlns:p14="http://schemas.microsoft.com/office/powerpoint/2010/main" val="313109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238831-681B-3F47-BB35-3642E912C959}"/>
              </a:ext>
            </a:extLst>
          </p:cNvPr>
          <p:cNvSpPr>
            <a:spLocks noGrp="1"/>
          </p:cNvSpPr>
          <p:nvPr>
            <p:ph type="title"/>
          </p:nvPr>
        </p:nvSpPr>
        <p:spPr/>
        <p:txBody>
          <a:bodyPr/>
          <a:lstStyle/>
          <a:p>
            <a:r>
              <a:rPr lang="en-US" altLang="en-US" dirty="0"/>
              <a:t>Java Control Statements</a:t>
            </a:r>
            <a:endParaRPr lang="en-US" dirty="0"/>
          </a:p>
        </p:txBody>
      </p:sp>
      <p:sp>
        <p:nvSpPr>
          <p:cNvPr id="3" name="Content Placeholder 2">
            <a:extLst>
              <a:ext uri="{FF2B5EF4-FFF2-40B4-BE49-F238E27FC236}">
                <a16:creationId xmlns:a16="http://schemas.microsoft.com/office/drawing/2014/main" xmlns="" id="{0311BD2F-A66B-C849-A338-4D02E382F989}"/>
              </a:ext>
            </a:extLst>
          </p:cNvPr>
          <p:cNvSpPr>
            <a:spLocks noGrp="1"/>
          </p:cNvSpPr>
          <p:nvPr>
            <p:ph idx="1"/>
          </p:nvPr>
        </p:nvSpPr>
        <p:spPr/>
        <p:txBody>
          <a:bodyPr>
            <a:normAutofit fontScale="92500" lnSpcReduction="20000"/>
          </a:bodyPr>
          <a:lstStyle/>
          <a:p>
            <a:r>
              <a:rPr lang="en-US" altLang="en-US" dirty="0"/>
              <a:t>A group of statements executed in order is written</a:t>
            </a:r>
          </a:p>
          <a:p>
            <a:pPr lvl="1"/>
            <a:r>
              <a:rPr lang="en-US" altLang="en-US" b="1" dirty="0"/>
              <a:t>{ stmt1; stmt2; ...; </a:t>
            </a:r>
            <a:r>
              <a:rPr lang="en-US" altLang="en-US" b="1" dirty="0" err="1"/>
              <a:t>stmtN</a:t>
            </a:r>
            <a:r>
              <a:rPr lang="en-US" altLang="en-US" b="1" dirty="0"/>
              <a:t>; }</a:t>
            </a:r>
          </a:p>
          <a:p>
            <a:r>
              <a:rPr lang="en-US" altLang="en-US" dirty="0"/>
              <a:t>The statements execute in the order 1, 2, ..., N</a:t>
            </a:r>
          </a:p>
          <a:p>
            <a:r>
              <a:rPr lang="en-US" altLang="en-US" dirty="0"/>
              <a:t>Control statements alter this sequential flow of execution</a:t>
            </a:r>
          </a:p>
          <a:p>
            <a:pPr>
              <a:spcBef>
                <a:spcPct val="75000"/>
              </a:spcBef>
            </a:pPr>
            <a:r>
              <a:rPr lang="en-US" altLang="en-US" dirty="0"/>
              <a:t>A </a:t>
            </a:r>
            <a:r>
              <a:rPr lang="en-US" altLang="en-US" i="1" dirty="0"/>
              <a:t>conditional statement</a:t>
            </a:r>
            <a:r>
              <a:rPr lang="en-US" altLang="en-US" dirty="0"/>
              <a:t> lets us choose which statement will be executed next</a:t>
            </a:r>
          </a:p>
          <a:p>
            <a:pPr>
              <a:spcBef>
                <a:spcPct val="75000"/>
              </a:spcBef>
            </a:pPr>
            <a:r>
              <a:rPr lang="en-US" altLang="en-US" dirty="0"/>
              <a:t>Therefore they are sometimes called </a:t>
            </a:r>
            <a:r>
              <a:rPr lang="en-US" altLang="en-US" i="1" dirty="0"/>
              <a:t>selection statements</a:t>
            </a:r>
          </a:p>
          <a:p>
            <a:pPr>
              <a:spcBef>
                <a:spcPct val="75000"/>
              </a:spcBef>
            </a:pPr>
            <a:r>
              <a:rPr lang="en-US" altLang="en-US" dirty="0"/>
              <a:t>Conditional statements give us the power to make basic decisions</a:t>
            </a:r>
          </a:p>
          <a:p>
            <a:pPr>
              <a:spcBef>
                <a:spcPct val="75000"/>
              </a:spcBef>
            </a:pPr>
            <a:r>
              <a:rPr lang="en-US" altLang="en-US" dirty="0"/>
              <a:t>The Java conditional statements are the:</a:t>
            </a:r>
          </a:p>
          <a:p>
            <a:pPr lvl="1">
              <a:spcBef>
                <a:spcPct val="70000"/>
              </a:spcBef>
            </a:pPr>
            <a:r>
              <a:rPr lang="en-US" altLang="en-US" i="1" dirty="0"/>
              <a:t>if statement</a:t>
            </a:r>
            <a:endParaRPr lang="en-US" altLang="en-US" dirty="0"/>
          </a:p>
          <a:p>
            <a:pPr lvl="1"/>
            <a:r>
              <a:rPr lang="en-US" altLang="en-US" i="1" dirty="0"/>
              <a:t>if-else statement</a:t>
            </a:r>
            <a:endParaRPr lang="en-US" altLang="en-US" dirty="0"/>
          </a:p>
          <a:p>
            <a:pPr lvl="1"/>
            <a:r>
              <a:rPr lang="en-US" altLang="en-US" i="1" dirty="0"/>
              <a:t>switch statement</a:t>
            </a:r>
            <a:endParaRPr lang="en-US" dirty="0"/>
          </a:p>
        </p:txBody>
      </p:sp>
      <p:sp>
        <p:nvSpPr>
          <p:cNvPr id="4" name="Slide Number Placeholder 3">
            <a:extLst>
              <a:ext uri="{FF2B5EF4-FFF2-40B4-BE49-F238E27FC236}">
                <a16:creationId xmlns:a16="http://schemas.microsoft.com/office/drawing/2014/main" xmlns="" id="{572BBEC8-AABB-4B47-9F28-537A878A974F}"/>
              </a:ext>
            </a:extLst>
          </p:cNvPr>
          <p:cNvSpPr>
            <a:spLocks noGrp="1"/>
          </p:cNvSpPr>
          <p:nvPr>
            <p:ph type="sldNum" sz="quarter" idx="12"/>
          </p:nvPr>
        </p:nvSpPr>
        <p:spPr/>
        <p:txBody>
          <a:bodyPr/>
          <a:lstStyle/>
          <a:p>
            <a:fld id="{B547E0D5-C779-4B48-9D09-DC37D8A4644B}" type="slidenum">
              <a:rPr lang="id-ID" smtClean="0"/>
              <a:pPr/>
              <a:t>34</a:t>
            </a:fld>
            <a:endParaRPr lang="id-ID" dirty="0"/>
          </a:p>
        </p:txBody>
      </p:sp>
    </p:spTree>
    <p:extLst>
      <p:ext uri="{BB962C8B-B14F-4D97-AF65-F5344CB8AC3E}">
        <p14:creationId xmlns:p14="http://schemas.microsoft.com/office/powerpoint/2010/main" val="41863476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1CAEAF-86AC-9949-AF44-3A0D6E302824}"/>
              </a:ext>
            </a:extLst>
          </p:cNvPr>
          <p:cNvSpPr>
            <a:spLocks noGrp="1"/>
          </p:cNvSpPr>
          <p:nvPr>
            <p:ph type="title"/>
          </p:nvPr>
        </p:nvSpPr>
        <p:spPr/>
        <p:txBody>
          <a:bodyPr/>
          <a:lstStyle/>
          <a:p>
            <a:r>
              <a:rPr lang="en-US" altLang="en-US" dirty="0"/>
              <a:t>The if Statement</a:t>
            </a:r>
            <a:endParaRPr lang="en-US" dirty="0"/>
          </a:p>
        </p:txBody>
      </p:sp>
      <p:sp>
        <p:nvSpPr>
          <p:cNvPr id="3" name="Content Placeholder 2">
            <a:extLst>
              <a:ext uri="{FF2B5EF4-FFF2-40B4-BE49-F238E27FC236}">
                <a16:creationId xmlns:a16="http://schemas.microsoft.com/office/drawing/2014/main" xmlns="" id="{7A99BDB5-5E20-3F46-A1BE-B7AB4254E8F8}"/>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xmlns="" id="{6D309EAB-6735-E246-BEE4-5C6AA376F16C}"/>
              </a:ext>
            </a:extLst>
          </p:cNvPr>
          <p:cNvSpPr>
            <a:spLocks noGrp="1"/>
          </p:cNvSpPr>
          <p:nvPr>
            <p:ph type="sldNum" sz="quarter" idx="12"/>
          </p:nvPr>
        </p:nvSpPr>
        <p:spPr/>
        <p:txBody>
          <a:bodyPr/>
          <a:lstStyle/>
          <a:p>
            <a:fld id="{B547E0D5-C779-4B48-9D09-DC37D8A4644B}" type="slidenum">
              <a:rPr lang="id-ID" smtClean="0"/>
              <a:pPr/>
              <a:t>35</a:t>
            </a:fld>
            <a:endParaRPr lang="id-ID" dirty="0"/>
          </a:p>
        </p:txBody>
      </p:sp>
      <p:sp>
        <p:nvSpPr>
          <p:cNvPr id="5" name="Rectangle 3">
            <a:extLst>
              <a:ext uri="{FF2B5EF4-FFF2-40B4-BE49-F238E27FC236}">
                <a16:creationId xmlns:a16="http://schemas.microsoft.com/office/drawing/2014/main" xmlns="" id="{55F1E7D7-706C-794C-9323-614F1061D195}"/>
              </a:ext>
            </a:extLst>
          </p:cNvPr>
          <p:cNvSpPr txBox="1">
            <a:spLocks noChangeArrowheads="1"/>
          </p:cNvSpPr>
          <p:nvPr/>
        </p:nvSpPr>
        <p:spPr>
          <a:xfrm>
            <a:off x="990600" y="1219200"/>
            <a:ext cx="7924800" cy="798513"/>
          </a:xfrm>
          <a:prstGeom prst="rect">
            <a:avLst/>
          </a:prstGeom>
          <a:noFill/>
          <a:ln/>
        </p:spPr>
        <p:txBody>
          <a:bodyPr vert="horz" lIns="92075" tIns="46038" rIns="92075" bIns="4603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The </a:t>
            </a:r>
            <a:r>
              <a:rPr lang="en-US" altLang="en-US" i="1" dirty="0"/>
              <a:t>if statement</a:t>
            </a:r>
            <a:r>
              <a:rPr lang="en-US" altLang="en-US" dirty="0"/>
              <a:t> has the following syntax:</a:t>
            </a:r>
          </a:p>
          <a:p>
            <a:endParaRPr lang="en-US" altLang="en-US" dirty="0"/>
          </a:p>
        </p:txBody>
      </p:sp>
      <p:sp>
        <p:nvSpPr>
          <p:cNvPr id="6" name="Text Box 4">
            <a:extLst>
              <a:ext uri="{FF2B5EF4-FFF2-40B4-BE49-F238E27FC236}">
                <a16:creationId xmlns:a16="http://schemas.microsoft.com/office/drawing/2014/main" xmlns="" id="{06ED6107-FD9F-C140-92FF-B9BED981AD7B}"/>
              </a:ext>
            </a:extLst>
          </p:cNvPr>
          <p:cNvSpPr txBox="1">
            <a:spLocks noChangeArrowheads="1"/>
          </p:cNvSpPr>
          <p:nvPr/>
        </p:nvSpPr>
        <p:spPr bwMode="auto">
          <a:xfrm>
            <a:off x="3522663" y="3489325"/>
            <a:ext cx="26225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000" b="1">
                <a:latin typeface="Courier New" panose="02070309020205020404" pitchFamily="49" charset="0"/>
              </a:rPr>
              <a:t>if ( </a:t>
            </a:r>
            <a:r>
              <a:rPr lang="en-US" altLang="en-US" sz="2000" b="1" i="1">
                <a:solidFill>
                  <a:schemeClr val="hlink"/>
                </a:solidFill>
                <a:latin typeface="Courier New" panose="02070309020205020404" pitchFamily="49" charset="0"/>
              </a:rPr>
              <a:t>condition</a:t>
            </a:r>
            <a:r>
              <a:rPr lang="en-US" altLang="en-US" sz="2000" b="1">
                <a:latin typeface="Courier New" panose="02070309020205020404" pitchFamily="49" charset="0"/>
              </a:rPr>
              <a:t> )</a:t>
            </a:r>
          </a:p>
          <a:p>
            <a:r>
              <a:rPr lang="en-US" altLang="en-US" sz="2000" b="1">
                <a:latin typeface="Courier New" panose="02070309020205020404" pitchFamily="49" charset="0"/>
              </a:rPr>
              <a:t>   </a:t>
            </a:r>
            <a:r>
              <a:rPr lang="en-US" altLang="en-US" sz="2000" b="1" i="1">
                <a:solidFill>
                  <a:schemeClr val="hlink"/>
                </a:solidFill>
                <a:latin typeface="Courier New" panose="02070309020205020404" pitchFamily="49" charset="0"/>
              </a:rPr>
              <a:t>statement</a:t>
            </a:r>
            <a:r>
              <a:rPr lang="en-US" altLang="en-US" sz="2000" b="1">
                <a:latin typeface="Courier New" panose="02070309020205020404" pitchFamily="49" charset="0"/>
              </a:rPr>
              <a:t>;</a:t>
            </a:r>
          </a:p>
        </p:txBody>
      </p:sp>
      <p:grpSp>
        <p:nvGrpSpPr>
          <p:cNvPr id="7" name="Group 5">
            <a:extLst>
              <a:ext uri="{FF2B5EF4-FFF2-40B4-BE49-F238E27FC236}">
                <a16:creationId xmlns:a16="http://schemas.microsoft.com/office/drawing/2014/main" xmlns="" id="{4BEBFCBB-ED45-CB47-ACBA-566F101E1E62}"/>
              </a:ext>
            </a:extLst>
          </p:cNvPr>
          <p:cNvGrpSpPr>
            <a:grpSpLocks/>
          </p:cNvGrpSpPr>
          <p:nvPr/>
        </p:nvGrpSpPr>
        <p:grpSpPr bwMode="auto">
          <a:xfrm>
            <a:off x="1292225" y="2498725"/>
            <a:ext cx="2154238" cy="990600"/>
            <a:chOff x="515" y="1488"/>
            <a:chExt cx="1357" cy="624"/>
          </a:xfrm>
        </p:grpSpPr>
        <p:sp>
          <p:nvSpPr>
            <p:cNvPr id="8" name="Text Box 6">
              <a:extLst>
                <a:ext uri="{FF2B5EF4-FFF2-40B4-BE49-F238E27FC236}">
                  <a16:creationId xmlns:a16="http://schemas.microsoft.com/office/drawing/2014/main" xmlns="" id="{86CBEF5D-39BE-C640-A66C-CA3B3ACF8B3A}"/>
                </a:ext>
              </a:extLst>
            </p:cNvPr>
            <p:cNvSpPr txBox="1">
              <a:spLocks noChangeArrowheads="1"/>
            </p:cNvSpPr>
            <p:nvPr/>
          </p:nvSpPr>
          <p:spPr bwMode="auto">
            <a:xfrm>
              <a:off x="515" y="1488"/>
              <a:ext cx="1220"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000" b="1">
                  <a:latin typeface="Courier New" panose="02070309020205020404" pitchFamily="49" charset="0"/>
                </a:rPr>
                <a:t>if</a:t>
              </a:r>
              <a:r>
                <a:rPr lang="en-US" altLang="en-US" sz="2000" b="1">
                  <a:solidFill>
                    <a:schemeClr val="hlink"/>
                  </a:solidFill>
                  <a:latin typeface="Arial Unicode MS" panose="020B0604020202020204" pitchFamily="34" charset="-128"/>
                </a:rPr>
                <a:t> is a Java</a:t>
              </a:r>
            </a:p>
            <a:p>
              <a:r>
                <a:rPr lang="en-US" altLang="en-US" sz="2000" b="1">
                  <a:solidFill>
                    <a:schemeClr val="hlink"/>
                  </a:solidFill>
                  <a:latin typeface="Arial Unicode MS" panose="020B0604020202020204" pitchFamily="34" charset="-128"/>
                </a:rPr>
                <a:t>reserved word</a:t>
              </a:r>
            </a:p>
          </p:txBody>
        </p:sp>
        <p:sp>
          <p:nvSpPr>
            <p:cNvPr id="9" name="Line 7">
              <a:extLst>
                <a:ext uri="{FF2B5EF4-FFF2-40B4-BE49-F238E27FC236}">
                  <a16:creationId xmlns:a16="http://schemas.microsoft.com/office/drawing/2014/main" xmlns="" id="{3F7B3C2B-EF89-EC40-A8A9-427AF7E55FDA}"/>
                </a:ext>
              </a:extLst>
            </p:cNvPr>
            <p:cNvSpPr>
              <a:spLocks noChangeShapeType="1"/>
            </p:cNvSpPr>
            <p:nvPr/>
          </p:nvSpPr>
          <p:spPr bwMode="auto">
            <a:xfrm>
              <a:off x="1536" y="1968"/>
              <a:ext cx="336" cy="144"/>
            </a:xfrm>
            <a:prstGeom prst="line">
              <a:avLst/>
            </a:prstGeom>
            <a:noFill/>
            <a:ln w="31750">
              <a:solidFill>
                <a:srgbClr val="FF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 name="Group 11">
            <a:extLst>
              <a:ext uri="{FF2B5EF4-FFF2-40B4-BE49-F238E27FC236}">
                <a16:creationId xmlns:a16="http://schemas.microsoft.com/office/drawing/2014/main" xmlns="" id="{E87FE810-ABA2-B142-8396-FFB4E7118E9A}"/>
              </a:ext>
            </a:extLst>
          </p:cNvPr>
          <p:cNvGrpSpPr>
            <a:grpSpLocks/>
          </p:cNvGrpSpPr>
          <p:nvPr/>
        </p:nvGrpSpPr>
        <p:grpSpPr bwMode="auto">
          <a:xfrm>
            <a:off x="1628775" y="4327525"/>
            <a:ext cx="6677025" cy="1235075"/>
            <a:chOff x="727" y="2640"/>
            <a:chExt cx="4206" cy="778"/>
          </a:xfrm>
        </p:grpSpPr>
        <p:sp>
          <p:nvSpPr>
            <p:cNvPr id="11" name="Text Box 12">
              <a:extLst>
                <a:ext uri="{FF2B5EF4-FFF2-40B4-BE49-F238E27FC236}">
                  <a16:creationId xmlns:a16="http://schemas.microsoft.com/office/drawing/2014/main" xmlns="" id="{A76A80BB-E3FF-D54B-AB6D-17741202E7D7}"/>
                </a:ext>
              </a:extLst>
            </p:cNvPr>
            <p:cNvSpPr txBox="1">
              <a:spLocks noChangeArrowheads="1"/>
            </p:cNvSpPr>
            <p:nvPr/>
          </p:nvSpPr>
          <p:spPr bwMode="auto">
            <a:xfrm>
              <a:off x="727" y="2976"/>
              <a:ext cx="4206"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000" b="1">
                  <a:solidFill>
                    <a:schemeClr val="hlink"/>
                  </a:solidFill>
                  <a:latin typeface="Arial Unicode MS" panose="020B0604020202020204" pitchFamily="34" charset="-128"/>
                </a:rPr>
                <a:t>If the </a:t>
              </a:r>
              <a:r>
                <a:rPr lang="en-US" altLang="en-US" sz="2000" b="1" i="1">
                  <a:solidFill>
                    <a:schemeClr val="hlink"/>
                  </a:solidFill>
                  <a:latin typeface="Courier New" panose="02070309020205020404" pitchFamily="49" charset="0"/>
                </a:rPr>
                <a:t>condition</a:t>
              </a:r>
              <a:r>
                <a:rPr lang="en-US" altLang="en-US" sz="2000" b="1">
                  <a:solidFill>
                    <a:schemeClr val="hlink"/>
                  </a:solidFill>
                  <a:latin typeface="Arial Unicode MS" panose="020B0604020202020204" pitchFamily="34" charset="-128"/>
                </a:rPr>
                <a:t> is true, the </a:t>
              </a:r>
              <a:r>
                <a:rPr lang="en-US" altLang="en-US" sz="2000" b="1" i="1">
                  <a:solidFill>
                    <a:schemeClr val="hlink"/>
                  </a:solidFill>
                  <a:latin typeface="Courier New" panose="02070309020205020404" pitchFamily="49" charset="0"/>
                </a:rPr>
                <a:t>statement</a:t>
              </a:r>
              <a:r>
                <a:rPr lang="en-US" altLang="en-US" sz="2000" b="1">
                  <a:solidFill>
                    <a:schemeClr val="hlink"/>
                  </a:solidFill>
                  <a:latin typeface="Arial Unicode MS" panose="020B0604020202020204" pitchFamily="34" charset="-128"/>
                </a:rPr>
                <a:t> is executed.</a:t>
              </a:r>
            </a:p>
            <a:p>
              <a:r>
                <a:rPr lang="en-US" altLang="en-US" sz="2000" b="1">
                  <a:solidFill>
                    <a:schemeClr val="hlink"/>
                  </a:solidFill>
                  <a:latin typeface="Arial Unicode MS" panose="020B0604020202020204" pitchFamily="34" charset="-128"/>
                </a:rPr>
                <a:t>If it is false, the </a:t>
              </a:r>
              <a:r>
                <a:rPr lang="en-US" altLang="en-US" sz="2000" b="1" i="1">
                  <a:solidFill>
                    <a:schemeClr val="hlink"/>
                  </a:solidFill>
                  <a:latin typeface="Courier New" panose="02070309020205020404" pitchFamily="49" charset="0"/>
                </a:rPr>
                <a:t>statement</a:t>
              </a:r>
              <a:r>
                <a:rPr lang="en-US" altLang="en-US" sz="2000" b="1">
                  <a:solidFill>
                    <a:schemeClr val="hlink"/>
                  </a:solidFill>
                  <a:latin typeface="Arial Unicode MS" panose="020B0604020202020204" pitchFamily="34" charset="-128"/>
                </a:rPr>
                <a:t> is skipped.</a:t>
              </a:r>
            </a:p>
          </p:txBody>
        </p:sp>
        <p:sp>
          <p:nvSpPr>
            <p:cNvPr id="12" name="Line 13">
              <a:extLst>
                <a:ext uri="{FF2B5EF4-FFF2-40B4-BE49-F238E27FC236}">
                  <a16:creationId xmlns:a16="http://schemas.microsoft.com/office/drawing/2014/main" xmlns="" id="{F648DD33-06DB-B24C-8FEB-F7C9768DFC6F}"/>
                </a:ext>
              </a:extLst>
            </p:cNvPr>
            <p:cNvSpPr>
              <a:spLocks noChangeShapeType="1"/>
            </p:cNvSpPr>
            <p:nvPr/>
          </p:nvSpPr>
          <p:spPr bwMode="auto">
            <a:xfrm flipV="1">
              <a:off x="2736" y="2640"/>
              <a:ext cx="0" cy="288"/>
            </a:xfrm>
            <a:prstGeom prst="line">
              <a:avLst/>
            </a:prstGeom>
            <a:noFill/>
            <a:ln w="31750">
              <a:solidFill>
                <a:srgbClr val="FF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13862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autoUpdateAnimBg="0"/>
      <p:bldP spid="6"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A27DFF-5FAB-5140-B2AE-168AD41769A1}"/>
              </a:ext>
            </a:extLst>
          </p:cNvPr>
          <p:cNvSpPr>
            <a:spLocks noGrp="1"/>
          </p:cNvSpPr>
          <p:nvPr>
            <p:ph type="title"/>
          </p:nvPr>
        </p:nvSpPr>
        <p:spPr/>
        <p:txBody>
          <a:bodyPr/>
          <a:lstStyle/>
          <a:p>
            <a:r>
              <a:rPr lang="en-US" altLang="en-US" dirty="0"/>
              <a:t>Logic of an if statement</a:t>
            </a:r>
            <a:endParaRPr lang="en-US" dirty="0"/>
          </a:p>
        </p:txBody>
      </p:sp>
      <p:sp>
        <p:nvSpPr>
          <p:cNvPr id="3" name="Content Placeholder 2">
            <a:extLst>
              <a:ext uri="{FF2B5EF4-FFF2-40B4-BE49-F238E27FC236}">
                <a16:creationId xmlns:a16="http://schemas.microsoft.com/office/drawing/2014/main" xmlns="" id="{BBB625D0-245B-A241-87A2-1CEDC41275F8}"/>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xmlns="" id="{8773315C-774D-8247-8BEB-19B11830E122}"/>
              </a:ext>
            </a:extLst>
          </p:cNvPr>
          <p:cNvSpPr>
            <a:spLocks noGrp="1"/>
          </p:cNvSpPr>
          <p:nvPr>
            <p:ph type="sldNum" sz="quarter" idx="12"/>
          </p:nvPr>
        </p:nvSpPr>
        <p:spPr/>
        <p:txBody>
          <a:bodyPr/>
          <a:lstStyle/>
          <a:p>
            <a:fld id="{B547E0D5-C779-4B48-9D09-DC37D8A4644B}" type="slidenum">
              <a:rPr lang="id-ID" smtClean="0"/>
              <a:pPr/>
              <a:t>36</a:t>
            </a:fld>
            <a:endParaRPr lang="id-ID" dirty="0"/>
          </a:p>
        </p:txBody>
      </p:sp>
      <p:grpSp>
        <p:nvGrpSpPr>
          <p:cNvPr id="5" name="Group 3">
            <a:extLst>
              <a:ext uri="{FF2B5EF4-FFF2-40B4-BE49-F238E27FC236}">
                <a16:creationId xmlns:a16="http://schemas.microsoft.com/office/drawing/2014/main" xmlns="" id="{FB5EA117-BFCF-8845-A982-3DCC0DE1E677}"/>
              </a:ext>
            </a:extLst>
          </p:cNvPr>
          <p:cNvGrpSpPr>
            <a:grpSpLocks/>
          </p:cNvGrpSpPr>
          <p:nvPr/>
        </p:nvGrpSpPr>
        <p:grpSpPr bwMode="auto">
          <a:xfrm>
            <a:off x="3429000" y="1371600"/>
            <a:ext cx="2057400" cy="1752600"/>
            <a:chOff x="2160" y="864"/>
            <a:chExt cx="1296" cy="1104"/>
          </a:xfrm>
        </p:grpSpPr>
        <p:sp>
          <p:nvSpPr>
            <p:cNvPr id="6" name="AutoShape 4">
              <a:extLst>
                <a:ext uri="{FF2B5EF4-FFF2-40B4-BE49-F238E27FC236}">
                  <a16:creationId xmlns:a16="http://schemas.microsoft.com/office/drawing/2014/main" xmlns="" id="{43DB32ED-93C6-3549-A705-985E5A23E4AD}"/>
                </a:ext>
              </a:extLst>
            </p:cNvPr>
            <p:cNvSpPr>
              <a:spLocks noChangeArrowheads="1"/>
            </p:cNvSpPr>
            <p:nvPr/>
          </p:nvSpPr>
          <p:spPr bwMode="auto">
            <a:xfrm>
              <a:off x="2160" y="1296"/>
              <a:ext cx="1296" cy="672"/>
            </a:xfrm>
            <a:prstGeom prst="diamond">
              <a:avLst/>
            </a:prstGeom>
            <a:solidFill>
              <a:srgbClr val="FFCC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Text Box 5">
              <a:extLst>
                <a:ext uri="{FF2B5EF4-FFF2-40B4-BE49-F238E27FC236}">
                  <a16:creationId xmlns:a16="http://schemas.microsoft.com/office/drawing/2014/main" xmlns="" id="{0E8D99EC-C6CB-FF4C-B2B9-821E908AFC83}"/>
                </a:ext>
              </a:extLst>
            </p:cNvPr>
            <p:cNvSpPr txBox="1">
              <a:spLocks noChangeArrowheads="1"/>
            </p:cNvSpPr>
            <p:nvPr/>
          </p:nvSpPr>
          <p:spPr bwMode="auto">
            <a:xfrm>
              <a:off x="2408" y="1420"/>
              <a:ext cx="799"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800" b="1" dirty="0">
                  <a:latin typeface="Arial Unicode MS" panose="020B0604020202020204" pitchFamily="34" charset="-128"/>
                </a:rPr>
                <a:t>condition</a:t>
              </a:r>
            </a:p>
            <a:p>
              <a:pPr algn="ctr"/>
              <a:r>
                <a:rPr lang="en-US" altLang="en-US" sz="1800" b="1" dirty="0">
                  <a:latin typeface="Arial Unicode MS" panose="020B0604020202020204" pitchFamily="34" charset="-128"/>
                </a:rPr>
                <a:t>evaluated</a:t>
              </a:r>
              <a:endParaRPr lang="en-US" altLang="en-US" dirty="0">
                <a:latin typeface="Arial Unicode MS" panose="020B0604020202020204" pitchFamily="34" charset="-128"/>
              </a:endParaRPr>
            </a:p>
          </p:txBody>
        </p:sp>
        <p:cxnSp>
          <p:nvCxnSpPr>
            <p:cNvPr id="8" name="AutoShape 6">
              <a:extLst>
                <a:ext uri="{FF2B5EF4-FFF2-40B4-BE49-F238E27FC236}">
                  <a16:creationId xmlns:a16="http://schemas.microsoft.com/office/drawing/2014/main" xmlns="" id="{2B20EB76-AC30-2742-B67B-60C7807F1AF7}"/>
                </a:ext>
              </a:extLst>
            </p:cNvPr>
            <p:cNvCxnSpPr>
              <a:cxnSpLocks noChangeShapeType="1"/>
            </p:cNvCxnSpPr>
            <p:nvPr/>
          </p:nvCxnSpPr>
          <p:spPr bwMode="auto">
            <a:xfrm>
              <a:off x="2808" y="864"/>
              <a:ext cx="0" cy="432"/>
            </a:xfrm>
            <a:prstGeom prst="straightConnector1">
              <a:avLst/>
            </a:prstGeom>
            <a:noFill/>
            <a:ln w="31750">
              <a:solidFill>
                <a:srgbClr val="FF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9" name="AutoShape 7">
            <a:extLst>
              <a:ext uri="{FF2B5EF4-FFF2-40B4-BE49-F238E27FC236}">
                <a16:creationId xmlns:a16="http://schemas.microsoft.com/office/drawing/2014/main" xmlns="" id="{8D5CC43E-0C56-B449-9D78-F3E61F56DCEE}"/>
              </a:ext>
            </a:extLst>
          </p:cNvPr>
          <p:cNvCxnSpPr>
            <a:cxnSpLocks noChangeShapeType="1"/>
          </p:cNvCxnSpPr>
          <p:nvPr/>
        </p:nvCxnSpPr>
        <p:spPr bwMode="auto">
          <a:xfrm>
            <a:off x="4457700" y="4405313"/>
            <a:ext cx="0" cy="1081087"/>
          </a:xfrm>
          <a:prstGeom prst="straightConnector1">
            <a:avLst/>
          </a:prstGeom>
          <a:noFill/>
          <a:ln w="31750">
            <a:solidFill>
              <a:srgbClr val="FF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 name="Group 8">
            <a:extLst>
              <a:ext uri="{FF2B5EF4-FFF2-40B4-BE49-F238E27FC236}">
                <a16:creationId xmlns:a16="http://schemas.microsoft.com/office/drawing/2014/main" xmlns="" id="{6BA1540D-DAD4-AA47-92C5-5F861F163F74}"/>
              </a:ext>
            </a:extLst>
          </p:cNvPr>
          <p:cNvGrpSpPr>
            <a:grpSpLocks/>
          </p:cNvGrpSpPr>
          <p:nvPr/>
        </p:nvGrpSpPr>
        <p:grpSpPr bwMode="auto">
          <a:xfrm>
            <a:off x="3657600" y="3124200"/>
            <a:ext cx="1600200" cy="1295400"/>
            <a:chOff x="2304" y="1968"/>
            <a:chExt cx="1008" cy="816"/>
          </a:xfrm>
        </p:grpSpPr>
        <p:sp>
          <p:nvSpPr>
            <p:cNvPr id="11" name="Rectangle 9">
              <a:extLst>
                <a:ext uri="{FF2B5EF4-FFF2-40B4-BE49-F238E27FC236}">
                  <a16:creationId xmlns:a16="http://schemas.microsoft.com/office/drawing/2014/main" xmlns="" id="{E4C784CA-0D6D-3341-92CD-C2A5936F5971}"/>
                </a:ext>
              </a:extLst>
            </p:cNvPr>
            <p:cNvSpPr>
              <a:spLocks noChangeArrowheads="1"/>
            </p:cNvSpPr>
            <p:nvPr/>
          </p:nvSpPr>
          <p:spPr bwMode="auto">
            <a:xfrm>
              <a:off x="2304" y="2544"/>
              <a:ext cx="1008" cy="240"/>
            </a:xfrm>
            <a:prstGeom prst="rect">
              <a:avLst/>
            </a:prstGeom>
            <a:solidFill>
              <a:srgbClr val="FFCC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10">
              <a:extLst>
                <a:ext uri="{FF2B5EF4-FFF2-40B4-BE49-F238E27FC236}">
                  <a16:creationId xmlns:a16="http://schemas.microsoft.com/office/drawing/2014/main" xmlns="" id="{43A30D58-8613-DB48-A74F-AF8CAADB0D70}"/>
                </a:ext>
              </a:extLst>
            </p:cNvPr>
            <p:cNvSpPr txBox="1">
              <a:spLocks noChangeArrowheads="1"/>
            </p:cNvSpPr>
            <p:nvPr/>
          </p:nvSpPr>
          <p:spPr bwMode="auto">
            <a:xfrm>
              <a:off x="2385" y="2544"/>
              <a:ext cx="84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800" b="1">
                  <a:latin typeface="Arial Unicode MS" panose="020B0604020202020204" pitchFamily="34" charset="-128"/>
                </a:rPr>
                <a:t>statement</a:t>
              </a:r>
              <a:endParaRPr lang="en-US" altLang="en-US">
                <a:latin typeface="Arial Unicode MS" panose="020B0604020202020204" pitchFamily="34" charset="-128"/>
              </a:endParaRPr>
            </a:p>
          </p:txBody>
        </p:sp>
        <p:cxnSp>
          <p:nvCxnSpPr>
            <p:cNvPr id="13" name="AutoShape 11">
              <a:extLst>
                <a:ext uri="{FF2B5EF4-FFF2-40B4-BE49-F238E27FC236}">
                  <a16:creationId xmlns:a16="http://schemas.microsoft.com/office/drawing/2014/main" xmlns="" id="{E2F767BE-66E3-704D-8F49-51B5593DC141}"/>
                </a:ext>
              </a:extLst>
            </p:cNvPr>
            <p:cNvCxnSpPr>
              <a:cxnSpLocks noChangeShapeType="1"/>
              <a:stCxn id="6" idx="2"/>
              <a:endCxn id="11" idx="0"/>
            </p:cNvCxnSpPr>
            <p:nvPr/>
          </p:nvCxnSpPr>
          <p:spPr bwMode="auto">
            <a:xfrm>
              <a:off x="2808" y="1968"/>
              <a:ext cx="0" cy="576"/>
            </a:xfrm>
            <a:prstGeom prst="straightConnector1">
              <a:avLst/>
            </a:prstGeom>
            <a:noFill/>
            <a:ln w="31750">
              <a:solidFill>
                <a:srgbClr val="FF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 Box 12">
              <a:extLst>
                <a:ext uri="{FF2B5EF4-FFF2-40B4-BE49-F238E27FC236}">
                  <a16:creationId xmlns:a16="http://schemas.microsoft.com/office/drawing/2014/main" xmlns="" id="{A78FB681-2991-6148-BE88-46310577A545}"/>
                </a:ext>
              </a:extLst>
            </p:cNvPr>
            <p:cNvSpPr txBox="1">
              <a:spLocks noChangeArrowheads="1"/>
            </p:cNvSpPr>
            <p:nvPr/>
          </p:nvSpPr>
          <p:spPr bwMode="auto">
            <a:xfrm>
              <a:off x="2827" y="2112"/>
              <a:ext cx="40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800" b="1">
                  <a:solidFill>
                    <a:schemeClr val="hlink"/>
                  </a:solidFill>
                  <a:latin typeface="Arial Unicode MS" panose="020B0604020202020204" pitchFamily="34" charset="-128"/>
                </a:rPr>
                <a:t>true</a:t>
              </a:r>
              <a:endParaRPr lang="en-US" altLang="en-US">
                <a:solidFill>
                  <a:schemeClr val="hlink"/>
                </a:solidFill>
                <a:latin typeface="Arial Unicode MS" panose="020B0604020202020204" pitchFamily="34" charset="-128"/>
              </a:endParaRPr>
            </a:p>
          </p:txBody>
        </p:sp>
      </p:grpSp>
      <p:grpSp>
        <p:nvGrpSpPr>
          <p:cNvPr id="15" name="Group 16">
            <a:extLst>
              <a:ext uri="{FF2B5EF4-FFF2-40B4-BE49-F238E27FC236}">
                <a16:creationId xmlns:a16="http://schemas.microsoft.com/office/drawing/2014/main" xmlns="" id="{254BFF39-6DBF-DF45-BB63-AAC45B012332}"/>
              </a:ext>
            </a:extLst>
          </p:cNvPr>
          <p:cNvGrpSpPr>
            <a:grpSpLocks/>
          </p:cNvGrpSpPr>
          <p:nvPr/>
        </p:nvGrpSpPr>
        <p:grpSpPr bwMode="auto">
          <a:xfrm>
            <a:off x="4495800" y="2590800"/>
            <a:ext cx="2081213" cy="2286000"/>
            <a:chOff x="2832" y="1632"/>
            <a:chExt cx="1311" cy="1440"/>
          </a:xfrm>
        </p:grpSpPr>
        <p:sp>
          <p:nvSpPr>
            <p:cNvPr id="16" name="Text Box 14">
              <a:extLst>
                <a:ext uri="{FF2B5EF4-FFF2-40B4-BE49-F238E27FC236}">
                  <a16:creationId xmlns:a16="http://schemas.microsoft.com/office/drawing/2014/main" xmlns="" id="{4435456F-9F46-5A4A-B217-E3F5EE406226}"/>
                </a:ext>
              </a:extLst>
            </p:cNvPr>
            <p:cNvSpPr txBox="1">
              <a:spLocks noChangeArrowheads="1"/>
            </p:cNvSpPr>
            <p:nvPr/>
          </p:nvSpPr>
          <p:spPr bwMode="auto">
            <a:xfrm>
              <a:off x="3696" y="2256"/>
              <a:ext cx="44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800" b="1">
                  <a:solidFill>
                    <a:schemeClr val="hlink"/>
                  </a:solidFill>
                  <a:latin typeface="Arial Unicode MS" panose="020B0604020202020204" pitchFamily="34" charset="-128"/>
                </a:rPr>
                <a:t>false</a:t>
              </a:r>
              <a:endParaRPr lang="en-US" altLang="en-US">
                <a:solidFill>
                  <a:schemeClr val="hlink"/>
                </a:solidFill>
                <a:latin typeface="Arial Unicode MS" panose="020B0604020202020204" pitchFamily="34" charset="-128"/>
              </a:endParaRPr>
            </a:p>
          </p:txBody>
        </p:sp>
        <p:cxnSp>
          <p:nvCxnSpPr>
            <p:cNvPr id="17" name="AutoShape 15">
              <a:extLst>
                <a:ext uri="{FF2B5EF4-FFF2-40B4-BE49-F238E27FC236}">
                  <a16:creationId xmlns:a16="http://schemas.microsoft.com/office/drawing/2014/main" xmlns="" id="{F101512D-2060-ED4B-A0E2-3258B9B12A53}"/>
                </a:ext>
              </a:extLst>
            </p:cNvPr>
            <p:cNvCxnSpPr>
              <a:cxnSpLocks noChangeShapeType="1"/>
            </p:cNvCxnSpPr>
            <p:nvPr/>
          </p:nvCxnSpPr>
          <p:spPr bwMode="auto">
            <a:xfrm flipH="1">
              <a:off x="2832" y="1632"/>
              <a:ext cx="624" cy="1440"/>
            </a:xfrm>
            <a:prstGeom prst="bentConnector4">
              <a:avLst>
                <a:gd name="adj1" fmla="val -33333"/>
                <a:gd name="adj2" fmla="val 100481"/>
              </a:avLst>
            </a:prstGeom>
            <a:noFill/>
            <a:ln w="317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630429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5D2660-23FB-8B47-B0D3-FF3E889ACFFB}"/>
              </a:ext>
            </a:extLst>
          </p:cNvPr>
          <p:cNvSpPr>
            <a:spLocks noGrp="1"/>
          </p:cNvSpPr>
          <p:nvPr>
            <p:ph type="title"/>
          </p:nvPr>
        </p:nvSpPr>
        <p:spPr/>
        <p:txBody>
          <a:bodyPr/>
          <a:lstStyle/>
          <a:p>
            <a:r>
              <a:rPr lang="en-US" altLang="en-US" dirty="0"/>
              <a:t>Boolean Expressions</a:t>
            </a:r>
            <a:endParaRPr lang="en-US" dirty="0"/>
          </a:p>
        </p:txBody>
      </p:sp>
      <p:sp>
        <p:nvSpPr>
          <p:cNvPr id="3" name="Content Placeholder 2">
            <a:extLst>
              <a:ext uri="{FF2B5EF4-FFF2-40B4-BE49-F238E27FC236}">
                <a16:creationId xmlns:a16="http://schemas.microsoft.com/office/drawing/2014/main" xmlns="" id="{17CFBA98-CF21-9D43-B386-04B0D0A77C02}"/>
              </a:ext>
            </a:extLst>
          </p:cNvPr>
          <p:cNvSpPr>
            <a:spLocks noGrp="1"/>
          </p:cNvSpPr>
          <p:nvPr>
            <p:ph idx="1"/>
          </p:nvPr>
        </p:nvSpPr>
        <p:spPr/>
        <p:txBody>
          <a:bodyPr/>
          <a:lstStyle/>
          <a:p>
            <a:r>
              <a:rPr lang="en-US" altLang="en-US" dirty="0"/>
              <a:t>A condition often uses one of Java's </a:t>
            </a:r>
            <a:r>
              <a:rPr lang="en-US" altLang="en-US" i="1" dirty="0"/>
              <a:t>equality operators </a:t>
            </a:r>
            <a:r>
              <a:rPr lang="en-US" altLang="en-US" dirty="0"/>
              <a:t>or </a:t>
            </a:r>
            <a:r>
              <a:rPr lang="en-US" altLang="en-US" i="1" dirty="0"/>
              <a:t>relational operators</a:t>
            </a:r>
            <a:r>
              <a:rPr lang="en-US" altLang="en-US" dirty="0"/>
              <a:t>, which all return </a:t>
            </a:r>
            <a:r>
              <a:rPr lang="en-US" altLang="en-US" dirty="0" err="1"/>
              <a:t>boolean</a:t>
            </a:r>
            <a:r>
              <a:rPr lang="en-US" altLang="en-US" dirty="0"/>
              <a:t> results:</a:t>
            </a:r>
          </a:p>
          <a:p>
            <a:pPr lvl="3"/>
            <a:endParaRPr lang="en-US" altLang="en-US" dirty="0"/>
          </a:p>
          <a:p>
            <a:pPr lvl="3">
              <a:buFontTx/>
              <a:buNone/>
            </a:pPr>
            <a:r>
              <a:rPr lang="en-US" altLang="en-US" sz="2000" dirty="0">
                <a:latin typeface="Courier New" panose="02070309020205020404" pitchFamily="49" charset="0"/>
              </a:rPr>
              <a:t>==</a:t>
            </a:r>
            <a:r>
              <a:rPr lang="en-US" altLang="en-US" sz="2000" dirty="0">
                <a:solidFill>
                  <a:schemeClr val="hlink"/>
                </a:solidFill>
              </a:rPr>
              <a:t>		equal to</a:t>
            </a:r>
          </a:p>
          <a:p>
            <a:pPr lvl="3">
              <a:buFontTx/>
              <a:buNone/>
            </a:pPr>
            <a:r>
              <a:rPr lang="en-US" altLang="en-US" sz="2000" dirty="0">
                <a:latin typeface="Courier New" panose="02070309020205020404" pitchFamily="49" charset="0"/>
              </a:rPr>
              <a:t>!=</a:t>
            </a:r>
            <a:r>
              <a:rPr lang="en-US" altLang="en-US" sz="2000" dirty="0">
                <a:solidFill>
                  <a:schemeClr val="hlink"/>
                </a:solidFill>
              </a:rPr>
              <a:t>		not equal to</a:t>
            </a:r>
          </a:p>
          <a:p>
            <a:pPr lvl="3">
              <a:buFontTx/>
              <a:buNone/>
            </a:pPr>
            <a:r>
              <a:rPr lang="en-US" altLang="en-US" sz="2000" dirty="0">
                <a:latin typeface="Courier New" panose="02070309020205020404" pitchFamily="49" charset="0"/>
              </a:rPr>
              <a:t>&lt;</a:t>
            </a:r>
            <a:r>
              <a:rPr lang="en-US" altLang="en-US" sz="2000" dirty="0">
                <a:solidFill>
                  <a:schemeClr val="hlink"/>
                </a:solidFill>
              </a:rPr>
              <a:t>			less than</a:t>
            </a:r>
          </a:p>
          <a:p>
            <a:pPr lvl="3">
              <a:buFontTx/>
              <a:buNone/>
            </a:pPr>
            <a:r>
              <a:rPr lang="en-US" altLang="en-US" sz="2000" dirty="0">
                <a:latin typeface="Courier New" panose="02070309020205020404" pitchFamily="49" charset="0"/>
              </a:rPr>
              <a:t>&gt;</a:t>
            </a:r>
            <a:r>
              <a:rPr lang="en-US" altLang="en-US" sz="2000" dirty="0">
                <a:solidFill>
                  <a:schemeClr val="hlink"/>
                </a:solidFill>
              </a:rPr>
              <a:t>			greater than</a:t>
            </a:r>
          </a:p>
          <a:p>
            <a:pPr lvl="3">
              <a:buFontTx/>
              <a:buNone/>
            </a:pPr>
            <a:r>
              <a:rPr lang="en-US" altLang="en-US" sz="2000" dirty="0">
                <a:latin typeface="Courier New" panose="02070309020205020404" pitchFamily="49" charset="0"/>
              </a:rPr>
              <a:t>&lt;=</a:t>
            </a:r>
            <a:r>
              <a:rPr lang="en-US" altLang="en-US" sz="2000" dirty="0">
                <a:solidFill>
                  <a:schemeClr val="hlink"/>
                </a:solidFill>
              </a:rPr>
              <a:t>		less than or equal to</a:t>
            </a:r>
          </a:p>
          <a:p>
            <a:pPr lvl="3">
              <a:buFontTx/>
              <a:buNone/>
            </a:pPr>
            <a:r>
              <a:rPr lang="en-US" altLang="en-US" sz="2000" dirty="0">
                <a:latin typeface="Courier New" panose="02070309020205020404" pitchFamily="49" charset="0"/>
              </a:rPr>
              <a:t>&gt;=</a:t>
            </a:r>
            <a:r>
              <a:rPr lang="en-US" altLang="en-US" sz="2000" dirty="0">
                <a:solidFill>
                  <a:schemeClr val="hlink"/>
                </a:solidFill>
              </a:rPr>
              <a:t>		greater than or equal to</a:t>
            </a:r>
            <a:endParaRPr lang="en-US" altLang="en-US" dirty="0">
              <a:solidFill>
                <a:schemeClr val="hlink"/>
              </a:solidFill>
            </a:endParaRPr>
          </a:p>
          <a:p>
            <a:pPr lvl="3">
              <a:buFontTx/>
              <a:buNone/>
            </a:pPr>
            <a:endParaRPr lang="en-US" altLang="en-US" dirty="0"/>
          </a:p>
          <a:p>
            <a:r>
              <a:rPr lang="en-US" altLang="en-US" dirty="0"/>
              <a:t>Note the difference between the equality operator (</a:t>
            </a:r>
            <a:r>
              <a:rPr lang="en-US" altLang="en-US" dirty="0">
                <a:latin typeface="Courier New" panose="02070309020205020404" pitchFamily="49" charset="0"/>
              </a:rPr>
              <a:t>==</a:t>
            </a:r>
            <a:r>
              <a:rPr lang="en-US" altLang="en-US" dirty="0"/>
              <a:t>) and the assignment operator (</a:t>
            </a:r>
            <a:r>
              <a:rPr lang="en-US" altLang="en-US" dirty="0">
                <a:latin typeface="Courier New" panose="02070309020205020404" pitchFamily="49" charset="0"/>
              </a:rPr>
              <a:t>=</a:t>
            </a:r>
            <a:r>
              <a:rPr lang="en-US" altLang="en-US" dirty="0"/>
              <a:t>)</a:t>
            </a:r>
            <a:endParaRPr lang="en-US" dirty="0"/>
          </a:p>
        </p:txBody>
      </p:sp>
      <p:sp>
        <p:nvSpPr>
          <p:cNvPr id="4" name="Slide Number Placeholder 3">
            <a:extLst>
              <a:ext uri="{FF2B5EF4-FFF2-40B4-BE49-F238E27FC236}">
                <a16:creationId xmlns:a16="http://schemas.microsoft.com/office/drawing/2014/main" xmlns="" id="{1649A1D2-0C4D-144B-A89E-C4FC86950C99}"/>
              </a:ext>
            </a:extLst>
          </p:cNvPr>
          <p:cNvSpPr>
            <a:spLocks noGrp="1"/>
          </p:cNvSpPr>
          <p:nvPr>
            <p:ph type="sldNum" sz="quarter" idx="12"/>
          </p:nvPr>
        </p:nvSpPr>
        <p:spPr/>
        <p:txBody>
          <a:bodyPr/>
          <a:lstStyle/>
          <a:p>
            <a:fld id="{B547E0D5-C779-4B48-9D09-DC37D8A4644B}" type="slidenum">
              <a:rPr lang="id-ID" smtClean="0"/>
              <a:pPr/>
              <a:t>37</a:t>
            </a:fld>
            <a:endParaRPr lang="id-ID" dirty="0"/>
          </a:p>
        </p:txBody>
      </p:sp>
    </p:spTree>
    <p:extLst>
      <p:ext uri="{BB962C8B-B14F-4D97-AF65-F5344CB8AC3E}">
        <p14:creationId xmlns:p14="http://schemas.microsoft.com/office/powerpoint/2010/main" val="34210874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E68120-CD7C-C04B-9464-DCF2BF89D6A6}"/>
              </a:ext>
            </a:extLst>
          </p:cNvPr>
          <p:cNvSpPr>
            <a:spLocks noGrp="1"/>
          </p:cNvSpPr>
          <p:nvPr>
            <p:ph type="title"/>
          </p:nvPr>
        </p:nvSpPr>
        <p:spPr/>
        <p:txBody>
          <a:bodyPr/>
          <a:lstStyle/>
          <a:p>
            <a:r>
              <a:rPr lang="en-US" altLang="en-US" dirty="0" err="1"/>
              <a:t>Age.java</a:t>
            </a:r>
            <a:endParaRPr lang="en-US" dirty="0"/>
          </a:p>
        </p:txBody>
      </p:sp>
      <p:sp>
        <p:nvSpPr>
          <p:cNvPr id="3" name="Content Placeholder 2">
            <a:extLst>
              <a:ext uri="{FF2B5EF4-FFF2-40B4-BE49-F238E27FC236}">
                <a16:creationId xmlns:a16="http://schemas.microsoft.com/office/drawing/2014/main" xmlns="" id="{7C7AFBD0-AF5E-E249-A0FC-6E0ED7C02311}"/>
              </a:ext>
            </a:extLst>
          </p:cNvPr>
          <p:cNvSpPr>
            <a:spLocks noGrp="1"/>
          </p:cNvSpPr>
          <p:nvPr>
            <p:ph idx="1"/>
          </p:nvPr>
        </p:nvSpPr>
        <p:spPr/>
        <p:txBody>
          <a:bodyPr>
            <a:normAutofit fontScale="55000" lnSpcReduction="20000"/>
          </a:bodyPr>
          <a:lstStyle/>
          <a:p>
            <a:pPr>
              <a:lnSpc>
                <a:spcPct val="80000"/>
              </a:lnSpc>
              <a:buFontTx/>
              <a:buNone/>
            </a:pPr>
            <a:r>
              <a:rPr lang="en-US" altLang="en-US" dirty="0"/>
              <a:t>…</a:t>
            </a:r>
          </a:p>
          <a:p>
            <a:pPr>
              <a:lnSpc>
                <a:spcPct val="80000"/>
              </a:lnSpc>
              <a:buFontTx/>
              <a:buNone/>
            </a:pPr>
            <a:r>
              <a:rPr lang="en-US" altLang="en-US" dirty="0"/>
              <a:t>   </a:t>
            </a:r>
            <a:r>
              <a:rPr lang="en-US" altLang="en-US" dirty="0">
                <a:solidFill>
                  <a:srgbClr val="800080"/>
                </a:solidFill>
              </a:rPr>
              <a:t>public static void</a:t>
            </a:r>
            <a:r>
              <a:rPr lang="en-US" altLang="en-US" dirty="0"/>
              <a:t> main (String[] </a:t>
            </a:r>
            <a:r>
              <a:rPr lang="en-US" altLang="en-US" dirty="0" err="1"/>
              <a:t>args</a:t>
            </a:r>
            <a:r>
              <a:rPr lang="en-US" altLang="en-US" dirty="0"/>
              <a:t>)</a:t>
            </a:r>
          </a:p>
          <a:p>
            <a:pPr>
              <a:lnSpc>
                <a:spcPct val="80000"/>
              </a:lnSpc>
              <a:buFontTx/>
              <a:buNone/>
            </a:pPr>
            <a:r>
              <a:rPr lang="en-US" altLang="en-US" dirty="0"/>
              <a:t>   {</a:t>
            </a:r>
          </a:p>
          <a:p>
            <a:pPr>
              <a:lnSpc>
                <a:spcPct val="80000"/>
              </a:lnSpc>
              <a:buFontTx/>
              <a:buNone/>
            </a:pPr>
            <a:r>
              <a:rPr lang="en-US" altLang="en-US" dirty="0"/>
              <a:t>      </a:t>
            </a:r>
            <a:r>
              <a:rPr lang="en-US" altLang="en-US" dirty="0">
                <a:solidFill>
                  <a:srgbClr val="800080"/>
                </a:solidFill>
              </a:rPr>
              <a:t>final </a:t>
            </a:r>
            <a:r>
              <a:rPr lang="en-US" altLang="en-US" dirty="0" err="1">
                <a:solidFill>
                  <a:srgbClr val="800080"/>
                </a:solidFill>
              </a:rPr>
              <a:t>int</a:t>
            </a:r>
            <a:r>
              <a:rPr lang="en-US" altLang="en-US" dirty="0"/>
              <a:t> MINOR = 21;</a:t>
            </a:r>
          </a:p>
          <a:p>
            <a:pPr>
              <a:lnSpc>
                <a:spcPct val="80000"/>
              </a:lnSpc>
              <a:buFontTx/>
              <a:buNone/>
            </a:pPr>
            <a:endParaRPr lang="en-US" altLang="en-US" dirty="0"/>
          </a:p>
          <a:p>
            <a:pPr>
              <a:lnSpc>
                <a:spcPct val="80000"/>
              </a:lnSpc>
              <a:buFontTx/>
              <a:buNone/>
            </a:pPr>
            <a:r>
              <a:rPr lang="en-US" altLang="en-US" dirty="0"/>
              <a:t>      Scanner scan = </a:t>
            </a:r>
            <a:r>
              <a:rPr lang="en-US" altLang="en-US" dirty="0">
                <a:solidFill>
                  <a:srgbClr val="800080"/>
                </a:solidFill>
              </a:rPr>
              <a:t>new</a:t>
            </a:r>
            <a:r>
              <a:rPr lang="en-US" altLang="en-US" dirty="0"/>
              <a:t> Scanner (</a:t>
            </a:r>
            <a:r>
              <a:rPr lang="en-US" altLang="en-US" dirty="0" err="1"/>
              <a:t>System.in</a:t>
            </a:r>
            <a:r>
              <a:rPr lang="en-US" altLang="en-US" dirty="0"/>
              <a:t>);</a:t>
            </a:r>
          </a:p>
          <a:p>
            <a:pPr>
              <a:lnSpc>
                <a:spcPct val="80000"/>
              </a:lnSpc>
              <a:buFontTx/>
              <a:buNone/>
            </a:pPr>
            <a:endParaRPr lang="en-US" altLang="en-US" dirty="0"/>
          </a:p>
          <a:p>
            <a:pPr>
              <a:lnSpc>
                <a:spcPct val="80000"/>
              </a:lnSpc>
              <a:buFontTx/>
              <a:buNone/>
            </a:pPr>
            <a:r>
              <a:rPr lang="en-US" altLang="en-US" dirty="0"/>
              <a:t>      </a:t>
            </a:r>
            <a:r>
              <a:rPr lang="en-US" altLang="en-US" dirty="0" err="1"/>
              <a:t>System.out.print</a:t>
            </a:r>
            <a:r>
              <a:rPr lang="en-US" altLang="en-US" dirty="0"/>
              <a:t> (</a:t>
            </a:r>
            <a:r>
              <a:rPr lang="en-US" altLang="en-US" dirty="0">
                <a:solidFill>
                  <a:schemeClr val="hlink"/>
                </a:solidFill>
              </a:rPr>
              <a:t>"Enter your age: "</a:t>
            </a:r>
            <a:r>
              <a:rPr lang="en-US" altLang="en-US" dirty="0"/>
              <a:t>);</a:t>
            </a:r>
          </a:p>
          <a:p>
            <a:pPr>
              <a:lnSpc>
                <a:spcPct val="80000"/>
              </a:lnSpc>
              <a:buFontTx/>
              <a:buNone/>
            </a:pPr>
            <a:r>
              <a:rPr lang="en-US" altLang="en-US" dirty="0"/>
              <a:t>      </a:t>
            </a:r>
            <a:r>
              <a:rPr lang="en-US" altLang="en-US" dirty="0" err="1">
                <a:solidFill>
                  <a:srgbClr val="800080"/>
                </a:solidFill>
              </a:rPr>
              <a:t>int</a:t>
            </a:r>
            <a:r>
              <a:rPr lang="en-US" altLang="en-US" dirty="0"/>
              <a:t> age = </a:t>
            </a:r>
            <a:r>
              <a:rPr lang="en-US" altLang="en-US" dirty="0" err="1"/>
              <a:t>scan.nextInt</a:t>
            </a:r>
            <a:r>
              <a:rPr lang="en-US" altLang="en-US" dirty="0"/>
              <a:t>();</a:t>
            </a:r>
          </a:p>
          <a:p>
            <a:pPr>
              <a:lnSpc>
                <a:spcPct val="80000"/>
              </a:lnSpc>
              <a:buFontTx/>
              <a:buNone/>
            </a:pPr>
            <a:endParaRPr lang="en-US" altLang="en-US" dirty="0"/>
          </a:p>
          <a:p>
            <a:pPr>
              <a:lnSpc>
                <a:spcPct val="80000"/>
              </a:lnSpc>
              <a:buFontTx/>
              <a:buNone/>
            </a:pPr>
            <a:r>
              <a:rPr lang="en-US" altLang="en-US" dirty="0"/>
              <a:t>      </a:t>
            </a:r>
            <a:r>
              <a:rPr lang="en-US" altLang="en-US" dirty="0" err="1"/>
              <a:t>System.out.println</a:t>
            </a:r>
            <a:r>
              <a:rPr lang="en-US" altLang="en-US" dirty="0"/>
              <a:t> (</a:t>
            </a:r>
            <a:r>
              <a:rPr lang="en-US" altLang="en-US" dirty="0">
                <a:solidFill>
                  <a:schemeClr val="hlink"/>
                </a:solidFill>
              </a:rPr>
              <a:t>"You entered: "</a:t>
            </a:r>
            <a:r>
              <a:rPr lang="en-US" altLang="en-US" dirty="0"/>
              <a:t> + age);</a:t>
            </a:r>
          </a:p>
          <a:p>
            <a:pPr>
              <a:lnSpc>
                <a:spcPct val="80000"/>
              </a:lnSpc>
              <a:buFontTx/>
              <a:buNone/>
            </a:pPr>
            <a:endParaRPr lang="en-US" altLang="en-US" dirty="0"/>
          </a:p>
          <a:p>
            <a:pPr>
              <a:lnSpc>
                <a:spcPct val="80000"/>
              </a:lnSpc>
              <a:buFontTx/>
              <a:buNone/>
            </a:pPr>
            <a:r>
              <a:rPr lang="en-US" altLang="en-US" dirty="0"/>
              <a:t>      </a:t>
            </a:r>
            <a:r>
              <a:rPr lang="en-US" altLang="en-US" dirty="0">
                <a:solidFill>
                  <a:srgbClr val="800080"/>
                </a:solidFill>
              </a:rPr>
              <a:t>if</a:t>
            </a:r>
            <a:r>
              <a:rPr lang="en-US" altLang="en-US" dirty="0"/>
              <a:t> (age &lt; MINOR)</a:t>
            </a:r>
          </a:p>
          <a:p>
            <a:pPr>
              <a:lnSpc>
                <a:spcPct val="80000"/>
              </a:lnSpc>
              <a:buFontTx/>
              <a:buNone/>
            </a:pPr>
            <a:r>
              <a:rPr lang="en-US" altLang="en-US" dirty="0"/>
              <a:t>         </a:t>
            </a:r>
            <a:r>
              <a:rPr lang="en-US" altLang="en-US" dirty="0" err="1"/>
              <a:t>System.out.println</a:t>
            </a:r>
            <a:r>
              <a:rPr lang="en-US" altLang="en-US" dirty="0"/>
              <a:t> (</a:t>
            </a:r>
            <a:r>
              <a:rPr lang="en-US" altLang="en-US" dirty="0">
                <a:solidFill>
                  <a:schemeClr val="hlink"/>
                </a:solidFill>
              </a:rPr>
              <a:t>"Youth is a wonderful thing. "</a:t>
            </a:r>
          </a:p>
          <a:p>
            <a:pPr>
              <a:lnSpc>
                <a:spcPct val="80000"/>
              </a:lnSpc>
              <a:buFontTx/>
              <a:buNone/>
            </a:pPr>
            <a:r>
              <a:rPr lang="en-US" altLang="en-US" dirty="0"/>
              <a:t>                             + </a:t>
            </a:r>
            <a:r>
              <a:rPr lang="en-US" altLang="en-US" dirty="0">
                <a:solidFill>
                  <a:schemeClr val="hlink"/>
                </a:solidFill>
              </a:rPr>
              <a:t>"Enjoy."</a:t>
            </a:r>
            <a:r>
              <a:rPr lang="en-US" altLang="en-US" dirty="0"/>
              <a:t>);</a:t>
            </a:r>
          </a:p>
          <a:p>
            <a:pPr>
              <a:lnSpc>
                <a:spcPct val="80000"/>
              </a:lnSpc>
              <a:buFontTx/>
              <a:buNone/>
            </a:pPr>
            <a:endParaRPr lang="en-US" altLang="en-US" dirty="0"/>
          </a:p>
          <a:p>
            <a:pPr>
              <a:lnSpc>
                <a:spcPct val="80000"/>
              </a:lnSpc>
              <a:buFontTx/>
              <a:buNone/>
            </a:pPr>
            <a:r>
              <a:rPr lang="en-US" altLang="en-US" dirty="0"/>
              <a:t>      </a:t>
            </a:r>
            <a:r>
              <a:rPr lang="en-US" altLang="en-US" dirty="0" err="1"/>
              <a:t>System.out.println</a:t>
            </a:r>
            <a:r>
              <a:rPr lang="en-US" altLang="en-US" dirty="0"/>
              <a:t> (</a:t>
            </a:r>
            <a:r>
              <a:rPr lang="en-US" altLang="en-US" dirty="0">
                <a:solidFill>
                  <a:schemeClr val="hlink"/>
                </a:solidFill>
              </a:rPr>
              <a:t>"Age is a state of mind."</a:t>
            </a:r>
            <a:r>
              <a:rPr lang="en-US" altLang="en-US" dirty="0"/>
              <a:t>);</a:t>
            </a:r>
          </a:p>
          <a:p>
            <a:pPr>
              <a:lnSpc>
                <a:spcPct val="80000"/>
              </a:lnSpc>
              <a:buFontTx/>
              <a:buNone/>
            </a:pPr>
            <a:r>
              <a:rPr lang="en-US" altLang="en-US" dirty="0"/>
              <a:t>   }</a:t>
            </a:r>
          </a:p>
          <a:p>
            <a:pPr>
              <a:lnSpc>
                <a:spcPct val="80000"/>
              </a:lnSpc>
              <a:buFontTx/>
              <a:buNone/>
            </a:pPr>
            <a:r>
              <a:rPr lang="en-US" altLang="en-US" dirty="0"/>
              <a:t>}</a:t>
            </a:r>
            <a:endParaRPr lang="en-US" dirty="0"/>
          </a:p>
        </p:txBody>
      </p:sp>
      <p:sp>
        <p:nvSpPr>
          <p:cNvPr id="4" name="Slide Number Placeholder 3">
            <a:extLst>
              <a:ext uri="{FF2B5EF4-FFF2-40B4-BE49-F238E27FC236}">
                <a16:creationId xmlns:a16="http://schemas.microsoft.com/office/drawing/2014/main" xmlns="" id="{5B43E146-C955-6A44-A07C-E00CA3E622F7}"/>
              </a:ext>
            </a:extLst>
          </p:cNvPr>
          <p:cNvSpPr>
            <a:spLocks noGrp="1"/>
          </p:cNvSpPr>
          <p:nvPr>
            <p:ph type="sldNum" sz="quarter" idx="12"/>
          </p:nvPr>
        </p:nvSpPr>
        <p:spPr/>
        <p:txBody>
          <a:bodyPr/>
          <a:lstStyle/>
          <a:p>
            <a:fld id="{B547E0D5-C779-4B48-9D09-DC37D8A4644B}" type="slidenum">
              <a:rPr lang="id-ID" smtClean="0"/>
              <a:pPr/>
              <a:t>38</a:t>
            </a:fld>
            <a:endParaRPr lang="id-ID" dirty="0"/>
          </a:p>
        </p:txBody>
      </p:sp>
    </p:spTree>
    <p:extLst>
      <p:ext uri="{BB962C8B-B14F-4D97-AF65-F5344CB8AC3E}">
        <p14:creationId xmlns:p14="http://schemas.microsoft.com/office/powerpoint/2010/main" val="25793888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C1D7E3-2EF0-C44B-8650-87DBBCA81E00}"/>
              </a:ext>
            </a:extLst>
          </p:cNvPr>
          <p:cNvSpPr>
            <a:spLocks noGrp="1"/>
          </p:cNvSpPr>
          <p:nvPr>
            <p:ph type="title"/>
          </p:nvPr>
        </p:nvSpPr>
        <p:spPr/>
        <p:txBody>
          <a:bodyPr/>
          <a:lstStyle/>
          <a:p>
            <a:r>
              <a:rPr lang="en-US" altLang="en-US" dirty="0" err="1"/>
              <a:t>Age.java</a:t>
            </a:r>
            <a:r>
              <a:rPr lang="en-US" altLang="en-US" dirty="0"/>
              <a:t> Output</a:t>
            </a:r>
            <a:endParaRPr lang="en-US" dirty="0"/>
          </a:p>
        </p:txBody>
      </p:sp>
      <p:sp>
        <p:nvSpPr>
          <p:cNvPr id="3" name="Content Placeholder 2">
            <a:extLst>
              <a:ext uri="{FF2B5EF4-FFF2-40B4-BE49-F238E27FC236}">
                <a16:creationId xmlns:a16="http://schemas.microsoft.com/office/drawing/2014/main" xmlns="" id="{19D3A53F-BD18-6249-9A96-374144B77C82}"/>
              </a:ext>
            </a:extLst>
          </p:cNvPr>
          <p:cNvSpPr>
            <a:spLocks noGrp="1"/>
          </p:cNvSpPr>
          <p:nvPr>
            <p:ph idx="1"/>
          </p:nvPr>
        </p:nvSpPr>
        <p:spPr/>
        <p:txBody>
          <a:bodyPr>
            <a:normAutofit fontScale="62500" lnSpcReduction="20000"/>
          </a:bodyPr>
          <a:lstStyle/>
          <a:p>
            <a:r>
              <a:rPr lang="en-US" altLang="en-US" dirty="0"/>
              <a:t>----</a:t>
            </a:r>
            <a:r>
              <a:rPr lang="en-US" altLang="en-US" dirty="0" err="1"/>
              <a:t>jGRASP</a:t>
            </a:r>
            <a:r>
              <a:rPr lang="en-US" altLang="en-US" dirty="0"/>
              <a:t> exec: java Age</a:t>
            </a:r>
          </a:p>
          <a:p>
            <a:endParaRPr lang="en-US" altLang="en-US" dirty="0"/>
          </a:p>
          <a:p>
            <a:r>
              <a:rPr lang="en-US" altLang="en-US" dirty="0"/>
              <a:t>Enter your age: 12</a:t>
            </a:r>
          </a:p>
          <a:p>
            <a:r>
              <a:rPr lang="en-US" altLang="en-US" dirty="0"/>
              <a:t>You entered: 12</a:t>
            </a:r>
          </a:p>
          <a:p>
            <a:r>
              <a:rPr lang="en-US" altLang="en-US" dirty="0"/>
              <a:t>Youth is a wonderful thing. Enjoy.</a:t>
            </a:r>
          </a:p>
          <a:p>
            <a:r>
              <a:rPr lang="en-US" altLang="en-US" dirty="0"/>
              <a:t>Age is a state of mind.</a:t>
            </a:r>
          </a:p>
          <a:p>
            <a:endParaRPr lang="en-US" altLang="en-US" dirty="0"/>
          </a:p>
          <a:p>
            <a:r>
              <a:rPr lang="en-US" altLang="en-US" dirty="0"/>
              <a:t> ----</a:t>
            </a:r>
            <a:r>
              <a:rPr lang="en-US" altLang="en-US" dirty="0" err="1"/>
              <a:t>jGRASP</a:t>
            </a:r>
            <a:r>
              <a:rPr lang="en-US" altLang="en-US" dirty="0"/>
              <a:t>: operation complete.</a:t>
            </a:r>
          </a:p>
          <a:p>
            <a:endParaRPr lang="en-US" altLang="en-US" dirty="0"/>
          </a:p>
          <a:p>
            <a:r>
              <a:rPr lang="en-US" altLang="en-US" dirty="0"/>
              <a:t> ----</a:t>
            </a:r>
            <a:r>
              <a:rPr lang="en-US" altLang="en-US" dirty="0" err="1"/>
              <a:t>jGRASP</a:t>
            </a:r>
            <a:r>
              <a:rPr lang="en-US" altLang="en-US" dirty="0"/>
              <a:t> exec: java Age</a:t>
            </a:r>
          </a:p>
          <a:p>
            <a:endParaRPr lang="en-US" altLang="en-US" dirty="0"/>
          </a:p>
          <a:p>
            <a:r>
              <a:rPr lang="en-US" altLang="en-US" dirty="0"/>
              <a:t>Enter your age: 100</a:t>
            </a:r>
          </a:p>
          <a:p>
            <a:r>
              <a:rPr lang="en-US" altLang="en-US" dirty="0"/>
              <a:t>You entered: 100</a:t>
            </a:r>
          </a:p>
          <a:p>
            <a:r>
              <a:rPr lang="en-US" altLang="en-US" dirty="0"/>
              <a:t>Age is a state of mind.</a:t>
            </a:r>
          </a:p>
          <a:p>
            <a:endParaRPr lang="en-US" altLang="en-US" dirty="0"/>
          </a:p>
          <a:p>
            <a:r>
              <a:rPr lang="en-US" altLang="en-US" dirty="0"/>
              <a:t> ----</a:t>
            </a:r>
            <a:r>
              <a:rPr lang="en-US" altLang="en-US" dirty="0" err="1"/>
              <a:t>jGRASP</a:t>
            </a:r>
            <a:r>
              <a:rPr lang="en-US" altLang="en-US" dirty="0"/>
              <a:t>: operation complete.</a:t>
            </a:r>
            <a:endParaRPr lang="en-US" dirty="0"/>
          </a:p>
        </p:txBody>
      </p:sp>
      <p:sp>
        <p:nvSpPr>
          <p:cNvPr id="4" name="Slide Number Placeholder 3">
            <a:extLst>
              <a:ext uri="{FF2B5EF4-FFF2-40B4-BE49-F238E27FC236}">
                <a16:creationId xmlns:a16="http://schemas.microsoft.com/office/drawing/2014/main" xmlns="" id="{728C8877-B33C-914D-A35C-4A00DA395D29}"/>
              </a:ext>
            </a:extLst>
          </p:cNvPr>
          <p:cNvSpPr>
            <a:spLocks noGrp="1"/>
          </p:cNvSpPr>
          <p:nvPr>
            <p:ph type="sldNum" sz="quarter" idx="12"/>
          </p:nvPr>
        </p:nvSpPr>
        <p:spPr/>
        <p:txBody>
          <a:bodyPr/>
          <a:lstStyle/>
          <a:p>
            <a:fld id="{B547E0D5-C779-4B48-9D09-DC37D8A4644B}" type="slidenum">
              <a:rPr lang="id-ID" smtClean="0"/>
              <a:pPr/>
              <a:t>39</a:t>
            </a:fld>
            <a:endParaRPr lang="id-ID" dirty="0"/>
          </a:p>
        </p:txBody>
      </p:sp>
    </p:spTree>
    <p:extLst>
      <p:ext uri="{BB962C8B-B14F-4D97-AF65-F5344CB8AC3E}">
        <p14:creationId xmlns:p14="http://schemas.microsoft.com/office/powerpoint/2010/main" val="4037904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xmlns="" id="{029DE7B6-DC7C-4BA1-B406-EDDA0C0A31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54296" y="-2"/>
            <a:ext cx="753770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EF89D7AE-A53E-354E-97C9-ED0CCD45F19D}"/>
              </a:ext>
            </a:extLst>
          </p:cNvPr>
          <p:cNvSpPr>
            <a:spLocks noGrp="1"/>
          </p:cNvSpPr>
          <p:nvPr>
            <p:ph type="title"/>
          </p:nvPr>
        </p:nvSpPr>
        <p:spPr>
          <a:xfrm>
            <a:off x="5189620" y="1306071"/>
            <a:ext cx="5478379" cy="2663407"/>
          </a:xfrm>
        </p:spPr>
        <p:txBody>
          <a:bodyPr vert="horz" lIns="91440" tIns="45720" rIns="91440" bIns="45720" rtlCol="0" anchor="b">
            <a:normAutofit/>
          </a:bodyPr>
          <a:lstStyle/>
          <a:p>
            <a:pPr algn="l"/>
            <a:r>
              <a:rPr lang="en-US" sz="5400" kern="1200" dirty="0">
                <a:solidFill>
                  <a:srgbClr val="FFFFFF"/>
                </a:solidFill>
                <a:latin typeface="+mj-lt"/>
                <a:ea typeface="+mj-ea"/>
                <a:cs typeface="+mj-cs"/>
              </a:rPr>
              <a:t>Introduction to Java Programming Language</a:t>
            </a:r>
          </a:p>
        </p:txBody>
      </p:sp>
      <p:pic>
        <p:nvPicPr>
          <p:cNvPr id="30" name="Graphic 29" descr="Teacher">
            <a:extLst>
              <a:ext uri="{FF2B5EF4-FFF2-40B4-BE49-F238E27FC236}">
                <a16:creationId xmlns:a16="http://schemas.microsoft.com/office/drawing/2014/main" xmlns="" id="{DFE1973C-18F8-47DB-BD20-211250CB0B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481723" y="2593485"/>
            <a:ext cx="1648572" cy="1648572"/>
          </a:xfrm>
          <a:prstGeom prst="rect">
            <a:avLst/>
          </a:prstGeom>
        </p:spPr>
      </p:pic>
      <p:sp>
        <p:nvSpPr>
          <p:cNvPr id="4" name="Slide Number Placeholder 3">
            <a:extLst>
              <a:ext uri="{FF2B5EF4-FFF2-40B4-BE49-F238E27FC236}">
                <a16:creationId xmlns:a16="http://schemas.microsoft.com/office/drawing/2014/main" xmlns="" id="{E1C31293-A1EA-AE46-A01F-9A9C9FD0930D}"/>
              </a:ext>
            </a:extLst>
          </p:cNvPr>
          <p:cNvSpPr>
            <a:spLocks noGrp="1"/>
          </p:cNvSpPr>
          <p:nvPr>
            <p:ph type="sldNum" sz="quarter" idx="12"/>
          </p:nvPr>
        </p:nvSpPr>
        <p:spPr>
          <a:xfrm>
            <a:off x="10812379" y="6356350"/>
            <a:ext cx="541420" cy="365125"/>
          </a:xfrm>
        </p:spPr>
        <p:txBody>
          <a:bodyPr vert="horz" lIns="91440" tIns="45720" rIns="91440" bIns="45720" rtlCol="0" anchor="ctr">
            <a:normAutofit/>
          </a:bodyPr>
          <a:lstStyle/>
          <a:p>
            <a:pPr algn="r">
              <a:spcAft>
                <a:spcPts val="600"/>
              </a:spcAft>
            </a:pPr>
            <a:fld id="{B547E0D5-C779-4B48-9D09-DC37D8A4644B}" type="slidenum">
              <a:rPr lang="en-US">
                <a:solidFill>
                  <a:srgbClr val="FFFFFF"/>
                </a:solidFill>
              </a:rPr>
              <a:pPr algn="r">
                <a:spcAft>
                  <a:spcPts val="600"/>
                </a:spcAft>
              </a:pPr>
              <a:t>4</a:t>
            </a:fld>
            <a:endParaRPr lang="en-US">
              <a:solidFill>
                <a:srgbClr val="FFFFFF"/>
              </a:solidFill>
            </a:endParaRPr>
          </a:p>
        </p:txBody>
      </p:sp>
    </p:spTree>
    <p:extLst>
      <p:ext uri="{BB962C8B-B14F-4D97-AF65-F5344CB8AC3E}">
        <p14:creationId xmlns:p14="http://schemas.microsoft.com/office/powerpoint/2010/main" val="4320135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E64321-566C-4942-8FE5-B3C6B9AD65E8}"/>
              </a:ext>
            </a:extLst>
          </p:cNvPr>
          <p:cNvSpPr>
            <a:spLocks noGrp="1"/>
          </p:cNvSpPr>
          <p:nvPr>
            <p:ph type="title"/>
          </p:nvPr>
        </p:nvSpPr>
        <p:spPr/>
        <p:txBody>
          <a:bodyPr/>
          <a:lstStyle/>
          <a:p>
            <a:r>
              <a:rPr lang="en-US" altLang="en-US" dirty="0"/>
              <a:t>Indentation</a:t>
            </a:r>
            <a:endParaRPr lang="en-US" dirty="0"/>
          </a:p>
        </p:txBody>
      </p:sp>
      <p:sp>
        <p:nvSpPr>
          <p:cNvPr id="3" name="Content Placeholder 2">
            <a:extLst>
              <a:ext uri="{FF2B5EF4-FFF2-40B4-BE49-F238E27FC236}">
                <a16:creationId xmlns:a16="http://schemas.microsoft.com/office/drawing/2014/main" xmlns="" id="{F8802498-67BF-164D-84ED-D0691DEA70D7}"/>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xmlns="" id="{39730CEE-82E7-5A43-935C-951DF0CFF081}"/>
              </a:ext>
            </a:extLst>
          </p:cNvPr>
          <p:cNvSpPr>
            <a:spLocks noGrp="1"/>
          </p:cNvSpPr>
          <p:nvPr>
            <p:ph type="sldNum" sz="quarter" idx="12"/>
          </p:nvPr>
        </p:nvSpPr>
        <p:spPr/>
        <p:txBody>
          <a:bodyPr/>
          <a:lstStyle/>
          <a:p>
            <a:fld id="{B547E0D5-C779-4B48-9D09-DC37D8A4644B}" type="slidenum">
              <a:rPr lang="id-ID" smtClean="0"/>
              <a:pPr/>
              <a:t>40</a:t>
            </a:fld>
            <a:endParaRPr lang="id-ID" dirty="0"/>
          </a:p>
        </p:txBody>
      </p:sp>
      <p:sp>
        <p:nvSpPr>
          <p:cNvPr id="5" name="Rectangle 3">
            <a:extLst>
              <a:ext uri="{FF2B5EF4-FFF2-40B4-BE49-F238E27FC236}">
                <a16:creationId xmlns:a16="http://schemas.microsoft.com/office/drawing/2014/main" xmlns="" id="{F764FFC0-26F5-7D4C-B57A-EA8D3036ECF6}"/>
              </a:ext>
            </a:extLst>
          </p:cNvPr>
          <p:cNvSpPr txBox="1">
            <a:spLocks noChangeArrowheads="1"/>
          </p:cNvSpPr>
          <p:nvPr/>
        </p:nvSpPr>
        <p:spPr>
          <a:xfrm>
            <a:off x="990600" y="1219200"/>
            <a:ext cx="7924800" cy="29718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70000"/>
              </a:spcBef>
            </a:pPr>
            <a:r>
              <a:rPr lang="en-US" altLang="en-US" dirty="0"/>
              <a:t>The statement controlled by the if statement is indented to indicate that relationship</a:t>
            </a:r>
          </a:p>
          <a:p>
            <a:pPr>
              <a:spcBef>
                <a:spcPct val="70000"/>
              </a:spcBef>
            </a:pPr>
            <a:r>
              <a:rPr lang="en-US" altLang="en-US" dirty="0"/>
              <a:t>The use of a consistent indentation style makes a program easier to read and understand</a:t>
            </a:r>
          </a:p>
          <a:p>
            <a:pPr>
              <a:spcBef>
                <a:spcPct val="70000"/>
              </a:spcBef>
            </a:pPr>
            <a:r>
              <a:rPr lang="en-US" altLang="en-US" dirty="0"/>
              <a:t>Although it makes no difference to the compiler, proper indentation is crucial</a:t>
            </a:r>
          </a:p>
        </p:txBody>
      </p:sp>
      <p:sp>
        <p:nvSpPr>
          <p:cNvPr id="6" name="Text Box 4">
            <a:extLst>
              <a:ext uri="{FF2B5EF4-FFF2-40B4-BE49-F238E27FC236}">
                <a16:creationId xmlns:a16="http://schemas.microsoft.com/office/drawing/2014/main" xmlns="" id="{83D1FF65-8FBF-1B44-B67D-7DE117643A40}"/>
              </a:ext>
            </a:extLst>
          </p:cNvPr>
          <p:cNvSpPr txBox="1">
            <a:spLocks noChangeArrowheads="1"/>
          </p:cNvSpPr>
          <p:nvPr/>
        </p:nvSpPr>
        <p:spPr bwMode="auto">
          <a:xfrm>
            <a:off x="2133600" y="4343400"/>
            <a:ext cx="57150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dirty="0">
                <a:solidFill>
                  <a:schemeClr val="hlink"/>
                </a:solidFill>
                <a:latin typeface="Arial" panose="020B0604020202020204" pitchFamily="34" charset="0"/>
              </a:rPr>
              <a:t>"Always code as if the person who ends up maintaining your code will be a violent psychopath who knows where you live."</a:t>
            </a:r>
          </a:p>
          <a:p>
            <a:pPr>
              <a:spcBef>
                <a:spcPct val="50000"/>
              </a:spcBef>
            </a:pPr>
            <a:r>
              <a:rPr lang="en-US" altLang="en-US" sz="2000" b="1" dirty="0">
                <a:solidFill>
                  <a:schemeClr val="hlink"/>
                </a:solidFill>
                <a:latin typeface="Arial" panose="020B0604020202020204" pitchFamily="34" charset="0"/>
              </a:rPr>
              <a:t>	-- Martin Golding</a:t>
            </a:r>
          </a:p>
        </p:txBody>
      </p:sp>
    </p:spTree>
    <p:extLst>
      <p:ext uri="{BB962C8B-B14F-4D97-AF65-F5344CB8AC3E}">
        <p14:creationId xmlns:p14="http://schemas.microsoft.com/office/powerpoint/2010/main" val="1846793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C0A170-3DAD-2E48-96F9-F341D60827D2}"/>
              </a:ext>
            </a:extLst>
          </p:cNvPr>
          <p:cNvSpPr>
            <a:spLocks noGrp="1"/>
          </p:cNvSpPr>
          <p:nvPr>
            <p:ph type="title"/>
          </p:nvPr>
        </p:nvSpPr>
        <p:spPr/>
        <p:txBody>
          <a:bodyPr/>
          <a:lstStyle/>
          <a:p>
            <a:r>
              <a:rPr lang="en-US" altLang="en-US" dirty="0"/>
              <a:t>The if Statement</a:t>
            </a:r>
            <a:endParaRPr lang="en-US" dirty="0"/>
          </a:p>
        </p:txBody>
      </p:sp>
      <p:sp>
        <p:nvSpPr>
          <p:cNvPr id="3" name="Content Placeholder 2">
            <a:extLst>
              <a:ext uri="{FF2B5EF4-FFF2-40B4-BE49-F238E27FC236}">
                <a16:creationId xmlns:a16="http://schemas.microsoft.com/office/drawing/2014/main" xmlns="" id="{AD63E485-999A-A94A-9714-D0970B96CC41}"/>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xmlns="" id="{D79D96A1-B21F-314B-9D74-CE98523316B3}"/>
              </a:ext>
            </a:extLst>
          </p:cNvPr>
          <p:cNvSpPr>
            <a:spLocks noGrp="1"/>
          </p:cNvSpPr>
          <p:nvPr>
            <p:ph type="sldNum" sz="quarter" idx="12"/>
          </p:nvPr>
        </p:nvSpPr>
        <p:spPr/>
        <p:txBody>
          <a:bodyPr/>
          <a:lstStyle/>
          <a:p>
            <a:fld id="{B547E0D5-C779-4B48-9D09-DC37D8A4644B}" type="slidenum">
              <a:rPr lang="id-ID" smtClean="0"/>
              <a:pPr/>
              <a:t>41</a:t>
            </a:fld>
            <a:endParaRPr lang="id-ID" dirty="0"/>
          </a:p>
        </p:txBody>
      </p:sp>
      <p:sp>
        <p:nvSpPr>
          <p:cNvPr id="5" name="Rectangle 3">
            <a:extLst>
              <a:ext uri="{FF2B5EF4-FFF2-40B4-BE49-F238E27FC236}">
                <a16:creationId xmlns:a16="http://schemas.microsoft.com/office/drawing/2014/main" xmlns="" id="{53ABD115-F199-AD4A-A463-4775D26192A3}"/>
              </a:ext>
            </a:extLst>
          </p:cNvPr>
          <p:cNvSpPr txBox="1">
            <a:spLocks noChangeArrowheads="1"/>
          </p:cNvSpPr>
          <p:nvPr/>
        </p:nvSpPr>
        <p:spPr>
          <a:xfrm>
            <a:off x="990600" y="1219200"/>
            <a:ext cx="7924800" cy="685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What do the following statements do?</a:t>
            </a:r>
          </a:p>
        </p:txBody>
      </p:sp>
      <p:sp>
        <p:nvSpPr>
          <p:cNvPr id="6" name="Text Box 4">
            <a:extLst>
              <a:ext uri="{FF2B5EF4-FFF2-40B4-BE49-F238E27FC236}">
                <a16:creationId xmlns:a16="http://schemas.microsoft.com/office/drawing/2014/main" xmlns="" id="{3344535C-E94D-5E4D-8F01-EDEB758CE87C}"/>
              </a:ext>
            </a:extLst>
          </p:cNvPr>
          <p:cNvSpPr txBox="1">
            <a:spLocks noChangeArrowheads="1"/>
          </p:cNvSpPr>
          <p:nvPr/>
        </p:nvSpPr>
        <p:spPr bwMode="auto">
          <a:xfrm>
            <a:off x="2482850" y="1828800"/>
            <a:ext cx="248568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if (top &gt;= MAXIMUM)</a:t>
            </a:r>
          </a:p>
          <a:p>
            <a:r>
              <a:rPr lang="en-US" altLang="en-US" sz="2000" b="1" dirty="0"/>
              <a:t>   top = 0;</a:t>
            </a:r>
          </a:p>
        </p:txBody>
      </p:sp>
      <p:sp>
        <p:nvSpPr>
          <p:cNvPr id="7" name="Text Box 5">
            <a:extLst>
              <a:ext uri="{FF2B5EF4-FFF2-40B4-BE49-F238E27FC236}">
                <a16:creationId xmlns:a16="http://schemas.microsoft.com/office/drawing/2014/main" xmlns="" id="{DFDAA41A-24F6-9E42-BDAE-9B2AD36A8720}"/>
              </a:ext>
            </a:extLst>
          </p:cNvPr>
          <p:cNvSpPr txBox="1">
            <a:spLocks noChangeArrowheads="1"/>
          </p:cNvSpPr>
          <p:nvPr/>
        </p:nvSpPr>
        <p:spPr bwMode="auto">
          <a:xfrm>
            <a:off x="1676400" y="2590800"/>
            <a:ext cx="6553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dirty="0">
                <a:solidFill>
                  <a:schemeClr val="hlink"/>
                </a:solidFill>
              </a:rPr>
              <a:t>Sets top to zero if the current value of top is greater than or equal to the value of MAXIMUM</a:t>
            </a:r>
          </a:p>
        </p:txBody>
      </p:sp>
      <p:sp>
        <p:nvSpPr>
          <p:cNvPr id="8" name="Text Box 6">
            <a:extLst>
              <a:ext uri="{FF2B5EF4-FFF2-40B4-BE49-F238E27FC236}">
                <a16:creationId xmlns:a16="http://schemas.microsoft.com/office/drawing/2014/main" xmlns="" id="{A17A5C6E-B09F-424A-BA65-12787CAFBC28}"/>
              </a:ext>
            </a:extLst>
          </p:cNvPr>
          <p:cNvSpPr txBox="1">
            <a:spLocks noChangeArrowheads="1"/>
          </p:cNvSpPr>
          <p:nvPr/>
        </p:nvSpPr>
        <p:spPr bwMode="auto">
          <a:xfrm>
            <a:off x="2514600" y="3429000"/>
            <a:ext cx="334899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if (total != stock + warehouse)</a:t>
            </a:r>
          </a:p>
          <a:p>
            <a:r>
              <a:rPr lang="en-US" altLang="en-US" sz="2000" b="1" dirty="0"/>
              <a:t>   </a:t>
            </a:r>
            <a:r>
              <a:rPr lang="en-US" altLang="en-US" sz="2000" b="1" dirty="0" err="1"/>
              <a:t>inventoryError</a:t>
            </a:r>
            <a:r>
              <a:rPr lang="en-US" altLang="en-US" sz="2000" b="1" dirty="0"/>
              <a:t> = true;</a:t>
            </a:r>
          </a:p>
        </p:txBody>
      </p:sp>
      <p:sp>
        <p:nvSpPr>
          <p:cNvPr id="9" name="Text Box 7">
            <a:extLst>
              <a:ext uri="{FF2B5EF4-FFF2-40B4-BE49-F238E27FC236}">
                <a16:creationId xmlns:a16="http://schemas.microsoft.com/office/drawing/2014/main" xmlns="" id="{AFE65B45-6C4C-BB47-A81C-BE61B6E85089}"/>
              </a:ext>
            </a:extLst>
          </p:cNvPr>
          <p:cNvSpPr txBox="1">
            <a:spLocks noChangeArrowheads="1"/>
          </p:cNvSpPr>
          <p:nvPr/>
        </p:nvSpPr>
        <p:spPr bwMode="auto">
          <a:xfrm>
            <a:off x="1676400" y="4251325"/>
            <a:ext cx="6781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dirty="0">
                <a:solidFill>
                  <a:schemeClr val="hlink"/>
                </a:solidFill>
              </a:rPr>
              <a:t>Sets a flag to true if the value of total is not equal to the sum of stock and warehouse</a:t>
            </a:r>
          </a:p>
        </p:txBody>
      </p:sp>
      <p:sp>
        <p:nvSpPr>
          <p:cNvPr id="10" name="Rectangle 9">
            <a:extLst>
              <a:ext uri="{FF2B5EF4-FFF2-40B4-BE49-F238E27FC236}">
                <a16:creationId xmlns:a16="http://schemas.microsoft.com/office/drawing/2014/main" xmlns="" id="{54B9FBDC-2B2E-D44D-A832-03EBDDC388A4}"/>
              </a:ext>
            </a:extLst>
          </p:cNvPr>
          <p:cNvSpPr>
            <a:spLocks noChangeArrowheads="1"/>
          </p:cNvSpPr>
          <p:nvPr/>
        </p:nvSpPr>
        <p:spPr bwMode="auto">
          <a:xfrm>
            <a:off x="1066800" y="5029200"/>
            <a:ext cx="7924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b="1">
                <a:solidFill>
                  <a:schemeClr val="tx1"/>
                </a:solidFill>
                <a:latin typeface="Arial" panose="020B0604020202020204" pitchFamily="34" charset="0"/>
              </a:defRPr>
            </a:lvl1pPr>
            <a:lvl2pPr marL="742950" indent="-285750">
              <a:spcBef>
                <a:spcPct val="20000"/>
              </a:spcBef>
              <a:buFont typeface="Wingdings" pitchFamily="2" charset="2"/>
              <a:buChar char="§"/>
              <a:defRPr sz="2000" b="1">
                <a:solidFill>
                  <a:schemeClr val="tx1"/>
                </a:solidFill>
                <a:latin typeface="Arial" panose="020B0604020202020204" pitchFamily="34" charset="0"/>
              </a:defRPr>
            </a:lvl2pPr>
            <a:lvl3pPr marL="1143000" indent="-228600">
              <a:spcBef>
                <a:spcPct val="20000"/>
              </a:spcBef>
              <a:buChar char="•"/>
              <a:defRPr b="1">
                <a:solidFill>
                  <a:schemeClr val="tx1"/>
                </a:solidFill>
                <a:latin typeface="Arial" panose="020B0604020202020204" pitchFamily="34" charset="0"/>
              </a:defRPr>
            </a:lvl3pPr>
            <a:lvl4pPr marL="1600200" indent="-228600">
              <a:spcBef>
                <a:spcPct val="20000"/>
              </a:spcBef>
              <a:buChar char="–"/>
              <a:defRPr b="1">
                <a:solidFill>
                  <a:schemeClr val="tx1"/>
                </a:solidFill>
                <a:latin typeface="Arial" panose="020B0604020202020204" pitchFamily="34" charset="0"/>
              </a:defRPr>
            </a:lvl4pPr>
            <a:lvl5pPr marL="2057400" indent="-228600">
              <a:spcBef>
                <a:spcPct val="20000"/>
              </a:spcBef>
              <a:buChar char="»"/>
              <a:defRPr b="1">
                <a:solidFill>
                  <a:schemeClr val="tx1"/>
                </a:solidFill>
                <a:latin typeface="Arial" panose="020B0604020202020204" pitchFamily="34" charset="0"/>
              </a:defRPr>
            </a:lvl5pPr>
            <a:lvl6pPr marL="2514600" indent="-228600" fontAlgn="base">
              <a:spcBef>
                <a:spcPct val="20000"/>
              </a:spcBef>
              <a:spcAft>
                <a:spcPct val="0"/>
              </a:spcAft>
              <a:buChar char="»"/>
              <a:defRPr b="1">
                <a:solidFill>
                  <a:schemeClr val="tx1"/>
                </a:solidFill>
                <a:latin typeface="Arial" panose="020B0604020202020204" pitchFamily="34" charset="0"/>
              </a:defRPr>
            </a:lvl6pPr>
            <a:lvl7pPr marL="2971800" indent="-228600" fontAlgn="base">
              <a:spcBef>
                <a:spcPct val="20000"/>
              </a:spcBef>
              <a:spcAft>
                <a:spcPct val="0"/>
              </a:spcAft>
              <a:buChar char="»"/>
              <a:defRPr b="1">
                <a:solidFill>
                  <a:schemeClr val="tx1"/>
                </a:solidFill>
                <a:latin typeface="Arial" panose="020B0604020202020204" pitchFamily="34" charset="0"/>
              </a:defRPr>
            </a:lvl7pPr>
            <a:lvl8pPr marL="3429000" indent="-228600" fontAlgn="base">
              <a:spcBef>
                <a:spcPct val="20000"/>
              </a:spcBef>
              <a:spcAft>
                <a:spcPct val="0"/>
              </a:spcAft>
              <a:buChar char="»"/>
              <a:defRPr b="1">
                <a:solidFill>
                  <a:schemeClr val="tx1"/>
                </a:solidFill>
                <a:latin typeface="Arial" panose="020B0604020202020204" pitchFamily="34" charset="0"/>
              </a:defRPr>
            </a:lvl8pPr>
            <a:lvl9pPr marL="3886200" indent="-228600" fontAlgn="base">
              <a:spcBef>
                <a:spcPct val="20000"/>
              </a:spcBef>
              <a:spcAft>
                <a:spcPct val="0"/>
              </a:spcAft>
              <a:buChar char="»"/>
              <a:defRPr b="1">
                <a:solidFill>
                  <a:schemeClr val="tx1"/>
                </a:solidFill>
                <a:latin typeface="Arial" panose="020B0604020202020204" pitchFamily="34" charset="0"/>
              </a:defRPr>
            </a:lvl9pPr>
          </a:lstStyle>
          <a:p>
            <a:pPr eaLnBrk="1" hangingPunct="1"/>
            <a:r>
              <a:rPr lang="en-US" altLang="en-US" dirty="0">
                <a:latin typeface="+mn-lt"/>
              </a:rPr>
              <a:t>The precedence of the arithmetic operators is higher than the precedence of the equality and relational operators</a:t>
            </a:r>
          </a:p>
        </p:txBody>
      </p:sp>
    </p:spTree>
    <p:extLst>
      <p:ext uri="{BB962C8B-B14F-4D97-AF65-F5344CB8AC3E}">
        <p14:creationId xmlns:p14="http://schemas.microsoft.com/office/powerpoint/2010/main" val="1798590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utoUpdateAnimBg="0"/>
      <p:bldP spid="9" grpId="0" autoUpdateAnimBg="0"/>
      <p:bldP spid="10"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D2AAED-3399-274D-BF49-6B338F012C22}"/>
              </a:ext>
            </a:extLst>
          </p:cNvPr>
          <p:cNvSpPr>
            <a:spLocks noGrp="1"/>
          </p:cNvSpPr>
          <p:nvPr>
            <p:ph type="title"/>
          </p:nvPr>
        </p:nvSpPr>
        <p:spPr/>
        <p:txBody>
          <a:bodyPr/>
          <a:lstStyle/>
          <a:p>
            <a:r>
              <a:rPr lang="en-US" altLang="en-US" dirty="0"/>
              <a:t>Logical Operators</a:t>
            </a:r>
            <a:endParaRPr lang="en-US" dirty="0"/>
          </a:p>
        </p:txBody>
      </p:sp>
      <p:sp>
        <p:nvSpPr>
          <p:cNvPr id="3" name="Content Placeholder 2">
            <a:extLst>
              <a:ext uri="{FF2B5EF4-FFF2-40B4-BE49-F238E27FC236}">
                <a16:creationId xmlns:a16="http://schemas.microsoft.com/office/drawing/2014/main" xmlns="" id="{40D10B56-E52C-524B-B682-9BB9D1C7006B}"/>
              </a:ext>
            </a:extLst>
          </p:cNvPr>
          <p:cNvSpPr>
            <a:spLocks noGrp="1"/>
          </p:cNvSpPr>
          <p:nvPr>
            <p:ph idx="1"/>
          </p:nvPr>
        </p:nvSpPr>
        <p:spPr/>
        <p:txBody>
          <a:bodyPr/>
          <a:lstStyle/>
          <a:p>
            <a:r>
              <a:rPr lang="en-US" altLang="en-US" dirty="0"/>
              <a:t>Boolean expressions can also use the following </a:t>
            </a:r>
            <a:r>
              <a:rPr lang="en-US" altLang="en-US" i="1" dirty="0"/>
              <a:t>logical operators</a:t>
            </a:r>
            <a:r>
              <a:rPr lang="en-US" altLang="en-US" dirty="0"/>
              <a:t>:</a:t>
            </a:r>
          </a:p>
          <a:p>
            <a:pPr lvl="1">
              <a:spcBef>
                <a:spcPct val="60000"/>
              </a:spcBef>
              <a:buFont typeface="Wingdings" pitchFamily="2" charset="2"/>
              <a:buNone/>
            </a:pPr>
            <a:r>
              <a:rPr lang="en-US" altLang="en-US" dirty="0"/>
              <a:t>			!	</a:t>
            </a:r>
            <a:r>
              <a:rPr lang="en-US" altLang="en-US" dirty="0">
                <a:solidFill>
                  <a:schemeClr val="hlink"/>
                </a:solidFill>
              </a:rPr>
              <a:t>Logical NOT</a:t>
            </a:r>
          </a:p>
          <a:p>
            <a:pPr lvl="1">
              <a:buFont typeface="Wingdings" pitchFamily="2" charset="2"/>
              <a:buNone/>
            </a:pPr>
            <a:r>
              <a:rPr lang="en-US" altLang="en-US" dirty="0"/>
              <a:t>			&amp;&amp;	</a:t>
            </a:r>
            <a:r>
              <a:rPr lang="en-US" altLang="en-US" dirty="0">
                <a:solidFill>
                  <a:schemeClr val="hlink"/>
                </a:solidFill>
              </a:rPr>
              <a:t>Logical AND</a:t>
            </a:r>
          </a:p>
          <a:p>
            <a:pPr lvl="1">
              <a:buFont typeface="Wingdings" pitchFamily="2" charset="2"/>
              <a:buNone/>
            </a:pPr>
            <a:r>
              <a:rPr lang="en-US" altLang="en-US" dirty="0"/>
              <a:t>			||	</a:t>
            </a:r>
            <a:r>
              <a:rPr lang="en-US" altLang="en-US" dirty="0">
                <a:solidFill>
                  <a:schemeClr val="hlink"/>
                </a:solidFill>
              </a:rPr>
              <a:t>Logical OR</a:t>
            </a:r>
          </a:p>
          <a:p>
            <a:pPr>
              <a:spcBef>
                <a:spcPct val="60000"/>
              </a:spcBef>
            </a:pPr>
            <a:r>
              <a:rPr lang="en-US" altLang="en-US" dirty="0"/>
              <a:t>They all take </a:t>
            </a:r>
            <a:r>
              <a:rPr lang="en-US" altLang="en-US" dirty="0" err="1"/>
              <a:t>boolean</a:t>
            </a:r>
            <a:r>
              <a:rPr lang="en-US" altLang="en-US" dirty="0"/>
              <a:t> operands and produce </a:t>
            </a:r>
            <a:r>
              <a:rPr lang="en-US" altLang="en-US" dirty="0" err="1"/>
              <a:t>boolean</a:t>
            </a:r>
            <a:r>
              <a:rPr lang="en-US" altLang="en-US" dirty="0"/>
              <a:t> results</a:t>
            </a:r>
          </a:p>
          <a:p>
            <a:pPr>
              <a:spcBef>
                <a:spcPct val="60000"/>
              </a:spcBef>
            </a:pPr>
            <a:r>
              <a:rPr lang="en-US" altLang="en-US" dirty="0"/>
              <a:t>Logical NOT is a unary operator (it operates on one operand)</a:t>
            </a:r>
          </a:p>
          <a:p>
            <a:pPr>
              <a:spcBef>
                <a:spcPct val="60000"/>
              </a:spcBef>
            </a:pPr>
            <a:r>
              <a:rPr lang="en-US" altLang="en-US" dirty="0"/>
              <a:t>Logical AND and logical OR are binary operators (each operates on two operands)</a:t>
            </a:r>
            <a:endParaRPr lang="en-US" dirty="0"/>
          </a:p>
        </p:txBody>
      </p:sp>
      <p:sp>
        <p:nvSpPr>
          <p:cNvPr id="4" name="Slide Number Placeholder 3">
            <a:extLst>
              <a:ext uri="{FF2B5EF4-FFF2-40B4-BE49-F238E27FC236}">
                <a16:creationId xmlns:a16="http://schemas.microsoft.com/office/drawing/2014/main" xmlns="" id="{F024C029-A4D7-B247-9DC6-6A3D33C9DFE7}"/>
              </a:ext>
            </a:extLst>
          </p:cNvPr>
          <p:cNvSpPr>
            <a:spLocks noGrp="1"/>
          </p:cNvSpPr>
          <p:nvPr>
            <p:ph type="sldNum" sz="quarter" idx="12"/>
          </p:nvPr>
        </p:nvSpPr>
        <p:spPr/>
        <p:txBody>
          <a:bodyPr/>
          <a:lstStyle/>
          <a:p>
            <a:fld id="{B547E0D5-C779-4B48-9D09-DC37D8A4644B}" type="slidenum">
              <a:rPr lang="id-ID" smtClean="0"/>
              <a:pPr/>
              <a:t>42</a:t>
            </a:fld>
            <a:endParaRPr lang="id-ID" dirty="0"/>
          </a:p>
        </p:txBody>
      </p:sp>
    </p:spTree>
    <p:extLst>
      <p:ext uri="{BB962C8B-B14F-4D97-AF65-F5344CB8AC3E}">
        <p14:creationId xmlns:p14="http://schemas.microsoft.com/office/powerpoint/2010/main" val="36058675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DA2762-3475-5741-8582-CDC2E222C07F}"/>
              </a:ext>
            </a:extLst>
          </p:cNvPr>
          <p:cNvSpPr>
            <a:spLocks noGrp="1"/>
          </p:cNvSpPr>
          <p:nvPr>
            <p:ph type="title"/>
          </p:nvPr>
        </p:nvSpPr>
        <p:spPr/>
        <p:txBody>
          <a:bodyPr/>
          <a:lstStyle/>
          <a:p>
            <a:r>
              <a:rPr lang="en-US" altLang="en-US" dirty="0"/>
              <a:t>Logical NOT</a:t>
            </a:r>
            <a:endParaRPr lang="en-US" dirty="0"/>
          </a:p>
        </p:txBody>
      </p:sp>
      <p:sp>
        <p:nvSpPr>
          <p:cNvPr id="3" name="Content Placeholder 2">
            <a:extLst>
              <a:ext uri="{FF2B5EF4-FFF2-40B4-BE49-F238E27FC236}">
                <a16:creationId xmlns:a16="http://schemas.microsoft.com/office/drawing/2014/main" xmlns="" id="{58A8FB1A-DDA6-0A45-AE8B-A13D3E64A1D7}"/>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xmlns="" id="{6CCE046D-EEC4-B04C-A72F-45FD53D6E545}"/>
              </a:ext>
            </a:extLst>
          </p:cNvPr>
          <p:cNvSpPr>
            <a:spLocks noGrp="1"/>
          </p:cNvSpPr>
          <p:nvPr>
            <p:ph type="sldNum" sz="quarter" idx="12"/>
          </p:nvPr>
        </p:nvSpPr>
        <p:spPr/>
        <p:txBody>
          <a:bodyPr/>
          <a:lstStyle/>
          <a:p>
            <a:fld id="{B547E0D5-C779-4B48-9D09-DC37D8A4644B}" type="slidenum">
              <a:rPr lang="id-ID" smtClean="0"/>
              <a:pPr/>
              <a:t>43</a:t>
            </a:fld>
            <a:endParaRPr lang="id-ID" dirty="0"/>
          </a:p>
        </p:txBody>
      </p:sp>
      <p:sp>
        <p:nvSpPr>
          <p:cNvPr id="5" name="Rectangle 3">
            <a:extLst>
              <a:ext uri="{FF2B5EF4-FFF2-40B4-BE49-F238E27FC236}">
                <a16:creationId xmlns:a16="http://schemas.microsoft.com/office/drawing/2014/main" xmlns="" id="{BBFA45D5-841E-A742-BCA5-467867DA421D}"/>
              </a:ext>
            </a:extLst>
          </p:cNvPr>
          <p:cNvSpPr txBox="1">
            <a:spLocks noChangeArrowheads="1"/>
          </p:cNvSpPr>
          <p:nvPr/>
        </p:nvSpPr>
        <p:spPr>
          <a:xfrm>
            <a:off x="990600" y="1219200"/>
            <a:ext cx="7778750" cy="2770188"/>
          </a:xfrm>
          <a:prstGeom prst="rect">
            <a:avLst/>
          </a:prstGeom>
          <a:noFill/>
          <a:ln/>
        </p:spPr>
        <p:txBody>
          <a:bodyPr vert="horz" lIns="92075" tIns="46038" rIns="92075" bIns="46038"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75000"/>
              </a:spcBef>
            </a:pPr>
            <a:r>
              <a:rPr lang="en-US" altLang="en-US" dirty="0"/>
              <a:t>The </a:t>
            </a:r>
            <a:r>
              <a:rPr lang="en-US" altLang="en-US" i="1" dirty="0"/>
              <a:t>logical NOT</a:t>
            </a:r>
            <a:r>
              <a:rPr lang="en-US" altLang="en-US" dirty="0"/>
              <a:t> operation is also called </a:t>
            </a:r>
            <a:r>
              <a:rPr lang="en-US" altLang="en-US" i="1" dirty="0"/>
              <a:t>logical negation</a:t>
            </a:r>
            <a:r>
              <a:rPr lang="en-US" altLang="en-US" dirty="0"/>
              <a:t> or </a:t>
            </a:r>
            <a:r>
              <a:rPr lang="en-US" altLang="en-US" i="1" dirty="0"/>
              <a:t>logical complement</a:t>
            </a:r>
          </a:p>
          <a:p>
            <a:pPr>
              <a:spcBef>
                <a:spcPct val="75000"/>
              </a:spcBef>
            </a:pPr>
            <a:r>
              <a:rPr lang="en-US" altLang="en-US" dirty="0"/>
              <a:t>If some </a:t>
            </a:r>
            <a:r>
              <a:rPr lang="en-US" altLang="en-US" dirty="0" err="1"/>
              <a:t>boolean</a:t>
            </a:r>
            <a:r>
              <a:rPr lang="en-US" altLang="en-US" dirty="0"/>
              <a:t> condition </a:t>
            </a:r>
            <a:r>
              <a:rPr lang="en-US" altLang="en-US" dirty="0">
                <a:latin typeface="Courier New" panose="02070309020205020404" pitchFamily="49" charset="0"/>
              </a:rPr>
              <a:t>a</a:t>
            </a:r>
            <a:r>
              <a:rPr lang="en-US" altLang="en-US" dirty="0"/>
              <a:t> is true, then </a:t>
            </a:r>
            <a:r>
              <a:rPr lang="en-US" altLang="en-US" dirty="0">
                <a:latin typeface="Courier New" panose="02070309020205020404" pitchFamily="49" charset="0"/>
              </a:rPr>
              <a:t>!a</a:t>
            </a:r>
            <a:r>
              <a:rPr lang="en-US" altLang="en-US" dirty="0"/>
              <a:t> is false;  if </a:t>
            </a:r>
            <a:r>
              <a:rPr lang="en-US" altLang="en-US" dirty="0">
                <a:latin typeface="Courier New" panose="02070309020205020404" pitchFamily="49" charset="0"/>
              </a:rPr>
              <a:t>a</a:t>
            </a:r>
            <a:r>
              <a:rPr lang="en-US" altLang="en-US" dirty="0"/>
              <a:t> is false, then </a:t>
            </a:r>
            <a:r>
              <a:rPr lang="en-US" altLang="en-US" dirty="0">
                <a:latin typeface="Courier New" panose="02070309020205020404" pitchFamily="49" charset="0"/>
              </a:rPr>
              <a:t>!a</a:t>
            </a:r>
            <a:r>
              <a:rPr lang="en-US" altLang="en-US" dirty="0"/>
              <a:t> is true</a:t>
            </a:r>
          </a:p>
          <a:p>
            <a:pPr>
              <a:spcBef>
                <a:spcPct val="75000"/>
              </a:spcBef>
            </a:pPr>
            <a:r>
              <a:rPr lang="en-US" altLang="en-US" dirty="0"/>
              <a:t>Logical expressions can be shown using a </a:t>
            </a:r>
            <a:r>
              <a:rPr lang="en-US" altLang="en-US" i="1" dirty="0"/>
              <a:t>truth table</a:t>
            </a:r>
          </a:p>
        </p:txBody>
      </p:sp>
      <p:graphicFrame>
        <p:nvGraphicFramePr>
          <p:cNvPr id="6" name="Group 20">
            <a:extLst>
              <a:ext uri="{FF2B5EF4-FFF2-40B4-BE49-F238E27FC236}">
                <a16:creationId xmlns:a16="http://schemas.microsoft.com/office/drawing/2014/main" xmlns="" id="{34774548-FA9F-374F-9B82-BD4C32C252A9}"/>
              </a:ext>
            </a:extLst>
          </p:cNvPr>
          <p:cNvGraphicFramePr>
            <a:graphicFrameLocks/>
          </p:cNvGraphicFramePr>
          <p:nvPr/>
        </p:nvGraphicFramePr>
        <p:xfrm>
          <a:off x="3389313" y="4267200"/>
          <a:ext cx="2763837" cy="1323976"/>
        </p:xfrm>
        <a:graphic>
          <a:graphicData uri="http://schemas.openxmlformats.org/drawingml/2006/table">
            <a:tbl>
              <a:tblPr/>
              <a:tblGrid>
                <a:gridCol w="1382712">
                  <a:extLst>
                    <a:ext uri="{9D8B030D-6E8A-4147-A177-3AD203B41FA5}">
                      <a16:colId xmlns:a16="http://schemas.microsoft.com/office/drawing/2014/main" xmlns="" val="61907839"/>
                    </a:ext>
                  </a:extLst>
                </a:gridCol>
                <a:gridCol w="1381125">
                  <a:extLst>
                    <a:ext uri="{9D8B030D-6E8A-4147-A177-3AD203B41FA5}">
                      <a16:colId xmlns:a16="http://schemas.microsoft.com/office/drawing/2014/main" xmlns="" val="3664929477"/>
                    </a:ext>
                  </a:extLst>
                </a:gridCol>
              </a:tblGrid>
              <a:tr h="423863">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Courier New" panose="02070309020205020404" pitchFamily="49" charset="0"/>
                        </a:rPr>
                        <a:t>a</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Courier New" panose="02070309020205020404" pitchFamily="49" charset="0"/>
                        </a:rPr>
                        <a:t>!a</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2563502362"/>
                  </a:ext>
                </a:extLst>
              </a:tr>
              <a:tr h="450850">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hlink"/>
                          </a:solidFill>
                          <a:effectLst/>
                          <a:latin typeface="Arial" panose="020B0604020202020204" pitchFamily="34" charset="0"/>
                        </a:rPr>
                        <a:t>true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hlink"/>
                          </a:solidFill>
                          <a:effectLst/>
                          <a:latin typeface="Arial" panose="020B0604020202020204" pitchFamily="34" charset="0"/>
                        </a:rPr>
                        <a:t>false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2184072259"/>
                  </a:ext>
                </a:extLst>
              </a:tr>
              <a:tr h="449263">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hlink"/>
                          </a:solidFill>
                          <a:effectLst/>
                          <a:latin typeface="Arial" panose="020B0604020202020204" pitchFamily="34" charset="0"/>
                        </a:rPr>
                        <a:t>false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hlink"/>
                          </a:solidFill>
                          <a:effectLst/>
                          <a:latin typeface="Arial" panose="020B0604020202020204" pitchFamily="34" charset="0"/>
                        </a:rPr>
                        <a:t>true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3461753381"/>
                  </a:ext>
                </a:extLst>
              </a:tr>
            </a:tbl>
          </a:graphicData>
        </a:graphic>
      </p:graphicFrame>
    </p:spTree>
    <p:extLst>
      <p:ext uri="{BB962C8B-B14F-4D97-AF65-F5344CB8AC3E}">
        <p14:creationId xmlns:p14="http://schemas.microsoft.com/office/powerpoint/2010/main" val="52873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up)">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up)">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AFAC89-809C-7E40-AE02-32FE62657832}"/>
              </a:ext>
            </a:extLst>
          </p:cNvPr>
          <p:cNvSpPr>
            <a:spLocks noGrp="1"/>
          </p:cNvSpPr>
          <p:nvPr>
            <p:ph type="title"/>
          </p:nvPr>
        </p:nvSpPr>
        <p:spPr/>
        <p:txBody>
          <a:bodyPr/>
          <a:lstStyle/>
          <a:p>
            <a:r>
              <a:rPr lang="en-US" altLang="en-US" dirty="0"/>
              <a:t>Logical AND and Logical OR</a:t>
            </a:r>
            <a:endParaRPr lang="en-US" dirty="0"/>
          </a:p>
        </p:txBody>
      </p:sp>
      <p:sp>
        <p:nvSpPr>
          <p:cNvPr id="3" name="Content Placeholder 2">
            <a:extLst>
              <a:ext uri="{FF2B5EF4-FFF2-40B4-BE49-F238E27FC236}">
                <a16:creationId xmlns:a16="http://schemas.microsoft.com/office/drawing/2014/main" xmlns="" id="{FA151E93-E63D-F04F-98CD-EF022828BB86}"/>
              </a:ext>
            </a:extLst>
          </p:cNvPr>
          <p:cNvSpPr>
            <a:spLocks noGrp="1"/>
          </p:cNvSpPr>
          <p:nvPr>
            <p:ph idx="1"/>
          </p:nvPr>
        </p:nvSpPr>
        <p:spPr/>
        <p:txBody>
          <a:bodyPr/>
          <a:lstStyle/>
          <a:p>
            <a:pPr>
              <a:spcBef>
                <a:spcPct val="75000"/>
              </a:spcBef>
            </a:pPr>
            <a:r>
              <a:rPr lang="en-US" altLang="en-US" dirty="0"/>
              <a:t>The </a:t>
            </a:r>
            <a:r>
              <a:rPr lang="en-US" altLang="en-US" i="1" dirty="0"/>
              <a:t>logical AND</a:t>
            </a:r>
            <a:r>
              <a:rPr lang="en-US" altLang="en-US" dirty="0"/>
              <a:t> expression</a:t>
            </a:r>
          </a:p>
          <a:p>
            <a:pPr algn="ctr">
              <a:spcBef>
                <a:spcPct val="75000"/>
              </a:spcBef>
              <a:buFontTx/>
              <a:buNone/>
            </a:pPr>
            <a:r>
              <a:rPr lang="en-US" altLang="en-US" dirty="0">
                <a:latin typeface="Courier New" panose="02070309020205020404" pitchFamily="49" charset="0"/>
              </a:rPr>
              <a:t>a &amp;&amp; b</a:t>
            </a:r>
            <a:endParaRPr lang="en-US" altLang="en-US" dirty="0"/>
          </a:p>
          <a:p>
            <a:pPr>
              <a:spcBef>
                <a:spcPct val="75000"/>
              </a:spcBef>
              <a:buFontTx/>
              <a:buNone/>
            </a:pPr>
            <a:r>
              <a:rPr lang="en-US" altLang="en-US" dirty="0"/>
              <a:t>	is true if both </a:t>
            </a:r>
            <a:r>
              <a:rPr lang="en-US" altLang="en-US" dirty="0">
                <a:latin typeface="Courier New" panose="02070309020205020404" pitchFamily="49" charset="0"/>
              </a:rPr>
              <a:t>a</a:t>
            </a:r>
            <a:r>
              <a:rPr lang="en-US" altLang="en-US" dirty="0"/>
              <a:t> and </a:t>
            </a:r>
            <a:r>
              <a:rPr lang="en-US" altLang="en-US" dirty="0">
                <a:latin typeface="Courier New" panose="02070309020205020404" pitchFamily="49" charset="0"/>
              </a:rPr>
              <a:t>b</a:t>
            </a:r>
            <a:r>
              <a:rPr lang="en-US" altLang="en-US" dirty="0"/>
              <a:t> are true, and false otherwise</a:t>
            </a:r>
          </a:p>
          <a:p>
            <a:pPr>
              <a:spcBef>
                <a:spcPct val="95000"/>
              </a:spcBef>
            </a:pPr>
            <a:r>
              <a:rPr lang="en-US" altLang="en-US" dirty="0"/>
              <a:t>The </a:t>
            </a:r>
            <a:r>
              <a:rPr lang="en-US" altLang="en-US" i="1" dirty="0"/>
              <a:t>logical OR</a:t>
            </a:r>
            <a:r>
              <a:rPr lang="en-US" altLang="en-US" dirty="0"/>
              <a:t> expression</a:t>
            </a:r>
          </a:p>
          <a:p>
            <a:pPr algn="ctr">
              <a:spcBef>
                <a:spcPct val="75000"/>
              </a:spcBef>
              <a:buFontTx/>
              <a:buNone/>
            </a:pPr>
            <a:r>
              <a:rPr lang="en-US" altLang="en-US" dirty="0">
                <a:latin typeface="Courier New" panose="02070309020205020404" pitchFamily="49" charset="0"/>
              </a:rPr>
              <a:t>a || b</a:t>
            </a:r>
            <a:endParaRPr lang="en-US" altLang="en-US" dirty="0"/>
          </a:p>
          <a:p>
            <a:pPr>
              <a:spcBef>
                <a:spcPct val="75000"/>
              </a:spcBef>
              <a:buFontTx/>
              <a:buNone/>
            </a:pPr>
            <a:r>
              <a:rPr lang="en-US" altLang="en-US" dirty="0"/>
              <a:t>	is true if </a:t>
            </a:r>
            <a:r>
              <a:rPr lang="en-US" altLang="en-US" dirty="0">
                <a:latin typeface="Courier New" panose="02070309020205020404" pitchFamily="49" charset="0"/>
              </a:rPr>
              <a:t>a</a:t>
            </a:r>
            <a:r>
              <a:rPr lang="en-US" altLang="en-US" dirty="0"/>
              <a:t> or </a:t>
            </a:r>
            <a:r>
              <a:rPr lang="en-US" altLang="en-US" dirty="0">
                <a:latin typeface="Courier New" panose="02070309020205020404" pitchFamily="49" charset="0"/>
              </a:rPr>
              <a:t>b</a:t>
            </a:r>
            <a:r>
              <a:rPr lang="en-US" altLang="en-US" dirty="0"/>
              <a:t> or both are true, and false otherwise</a:t>
            </a:r>
            <a:endParaRPr lang="en-US" dirty="0"/>
          </a:p>
        </p:txBody>
      </p:sp>
      <p:sp>
        <p:nvSpPr>
          <p:cNvPr id="4" name="Slide Number Placeholder 3">
            <a:extLst>
              <a:ext uri="{FF2B5EF4-FFF2-40B4-BE49-F238E27FC236}">
                <a16:creationId xmlns:a16="http://schemas.microsoft.com/office/drawing/2014/main" xmlns="" id="{64DB5CAD-28CA-DD44-A119-9458517B66F6}"/>
              </a:ext>
            </a:extLst>
          </p:cNvPr>
          <p:cNvSpPr>
            <a:spLocks noGrp="1"/>
          </p:cNvSpPr>
          <p:nvPr>
            <p:ph type="sldNum" sz="quarter" idx="12"/>
          </p:nvPr>
        </p:nvSpPr>
        <p:spPr/>
        <p:txBody>
          <a:bodyPr/>
          <a:lstStyle/>
          <a:p>
            <a:fld id="{B547E0D5-C779-4B48-9D09-DC37D8A4644B}" type="slidenum">
              <a:rPr lang="id-ID" smtClean="0"/>
              <a:pPr/>
              <a:t>44</a:t>
            </a:fld>
            <a:endParaRPr lang="id-ID" dirty="0"/>
          </a:p>
        </p:txBody>
      </p:sp>
    </p:spTree>
    <p:extLst>
      <p:ext uri="{BB962C8B-B14F-4D97-AF65-F5344CB8AC3E}">
        <p14:creationId xmlns:p14="http://schemas.microsoft.com/office/powerpoint/2010/main" val="24387803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CADBE3-C385-B049-B17F-7BDF453D31E0}"/>
              </a:ext>
            </a:extLst>
          </p:cNvPr>
          <p:cNvSpPr>
            <a:spLocks noGrp="1"/>
          </p:cNvSpPr>
          <p:nvPr>
            <p:ph type="title"/>
          </p:nvPr>
        </p:nvSpPr>
        <p:spPr/>
        <p:txBody>
          <a:bodyPr/>
          <a:lstStyle/>
          <a:p>
            <a:r>
              <a:rPr lang="en-US" altLang="en-US" dirty="0"/>
              <a:t>Logical Operators</a:t>
            </a:r>
            <a:endParaRPr lang="en-US" dirty="0"/>
          </a:p>
        </p:txBody>
      </p:sp>
      <p:sp>
        <p:nvSpPr>
          <p:cNvPr id="3" name="Content Placeholder 2">
            <a:extLst>
              <a:ext uri="{FF2B5EF4-FFF2-40B4-BE49-F238E27FC236}">
                <a16:creationId xmlns:a16="http://schemas.microsoft.com/office/drawing/2014/main" xmlns="" id="{7F7D65C2-0D81-DC41-9442-45B70A44CEC4}"/>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xmlns="" id="{ACBEBEE4-3F11-C844-A847-A06889DEDBD4}"/>
              </a:ext>
            </a:extLst>
          </p:cNvPr>
          <p:cNvSpPr>
            <a:spLocks noGrp="1"/>
          </p:cNvSpPr>
          <p:nvPr>
            <p:ph type="sldNum" sz="quarter" idx="12"/>
          </p:nvPr>
        </p:nvSpPr>
        <p:spPr/>
        <p:txBody>
          <a:bodyPr/>
          <a:lstStyle/>
          <a:p>
            <a:fld id="{B547E0D5-C779-4B48-9D09-DC37D8A4644B}" type="slidenum">
              <a:rPr lang="id-ID" smtClean="0"/>
              <a:pPr/>
              <a:t>45</a:t>
            </a:fld>
            <a:endParaRPr lang="id-ID" dirty="0"/>
          </a:p>
        </p:txBody>
      </p:sp>
      <p:sp>
        <p:nvSpPr>
          <p:cNvPr id="5" name="Rectangle 3">
            <a:extLst>
              <a:ext uri="{FF2B5EF4-FFF2-40B4-BE49-F238E27FC236}">
                <a16:creationId xmlns:a16="http://schemas.microsoft.com/office/drawing/2014/main" xmlns="" id="{1BAD42C2-9065-9143-B60F-069FE3B6F56A}"/>
              </a:ext>
            </a:extLst>
          </p:cNvPr>
          <p:cNvSpPr txBox="1">
            <a:spLocks noChangeArrowheads="1"/>
          </p:cNvSpPr>
          <p:nvPr/>
        </p:nvSpPr>
        <p:spPr>
          <a:xfrm>
            <a:off x="990600" y="1219200"/>
            <a:ext cx="7924800" cy="1000125"/>
          </a:xfrm>
          <a:prstGeom prst="rect">
            <a:avLst/>
          </a:prstGeom>
          <a:noFill/>
          <a:ln/>
        </p:spPr>
        <p:txBody>
          <a:bodyPr vert="horz" lIns="92075" tIns="46038" rIns="92075" bIns="4603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Expressions that use logical operators can form complex conditions</a:t>
            </a:r>
          </a:p>
        </p:txBody>
      </p:sp>
      <p:sp>
        <p:nvSpPr>
          <p:cNvPr id="6" name="Text Box 4">
            <a:extLst>
              <a:ext uri="{FF2B5EF4-FFF2-40B4-BE49-F238E27FC236}">
                <a16:creationId xmlns:a16="http://schemas.microsoft.com/office/drawing/2014/main" xmlns="" id="{2381E207-C20E-B94D-981C-063166AE47F9}"/>
              </a:ext>
            </a:extLst>
          </p:cNvPr>
          <p:cNvSpPr txBox="1">
            <a:spLocks noChangeArrowheads="1"/>
          </p:cNvSpPr>
          <p:nvPr/>
        </p:nvSpPr>
        <p:spPr bwMode="auto">
          <a:xfrm>
            <a:off x="1905000" y="2343220"/>
            <a:ext cx="4159344"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000" b="1" dirty="0"/>
              <a:t>if (total &lt; MAX+5 &amp;&amp; !found)</a:t>
            </a:r>
          </a:p>
          <a:p>
            <a:r>
              <a:rPr lang="en-US" altLang="en-US" sz="2000" b="1" dirty="0"/>
              <a:t>   </a:t>
            </a:r>
            <a:r>
              <a:rPr lang="en-US" altLang="en-US" sz="2000" b="1" dirty="0" err="1"/>
              <a:t>System.out.println</a:t>
            </a:r>
            <a:r>
              <a:rPr lang="en-US" altLang="en-US" sz="2000" b="1" dirty="0"/>
              <a:t> ("Processing…");</a:t>
            </a:r>
            <a:endParaRPr lang="en-US" altLang="en-US" dirty="0"/>
          </a:p>
        </p:txBody>
      </p:sp>
      <p:sp>
        <p:nvSpPr>
          <p:cNvPr id="7" name="Rectangle 5">
            <a:extLst>
              <a:ext uri="{FF2B5EF4-FFF2-40B4-BE49-F238E27FC236}">
                <a16:creationId xmlns:a16="http://schemas.microsoft.com/office/drawing/2014/main" xmlns="" id="{BCF26897-302F-3C4A-9646-EB95380FAC0D}"/>
              </a:ext>
            </a:extLst>
          </p:cNvPr>
          <p:cNvSpPr>
            <a:spLocks noChangeArrowheads="1"/>
          </p:cNvSpPr>
          <p:nvPr/>
        </p:nvSpPr>
        <p:spPr bwMode="auto">
          <a:xfrm>
            <a:off x="990600" y="3352800"/>
            <a:ext cx="79248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sz="2400" b="1">
                <a:solidFill>
                  <a:schemeClr val="tx1"/>
                </a:solidFill>
                <a:latin typeface="Arial" panose="020B0604020202020204" pitchFamily="34" charset="0"/>
              </a:defRPr>
            </a:lvl1pPr>
            <a:lvl2pPr marL="742950" indent="-285750">
              <a:spcBef>
                <a:spcPct val="20000"/>
              </a:spcBef>
              <a:buFont typeface="Wingdings" pitchFamily="2" charset="2"/>
              <a:buChar char="§"/>
              <a:defRPr sz="2000" b="1">
                <a:solidFill>
                  <a:schemeClr val="tx1"/>
                </a:solidFill>
                <a:latin typeface="Arial" panose="020B0604020202020204" pitchFamily="34" charset="0"/>
              </a:defRPr>
            </a:lvl2pPr>
            <a:lvl3pPr marL="1143000" indent="-228600">
              <a:spcBef>
                <a:spcPct val="20000"/>
              </a:spcBef>
              <a:buChar char="•"/>
              <a:defRPr b="1">
                <a:solidFill>
                  <a:schemeClr val="tx1"/>
                </a:solidFill>
                <a:latin typeface="Arial" panose="020B0604020202020204" pitchFamily="34" charset="0"/>
              </a:defRPr>
            </a:lvl3pPr>
            <a:lvl4pPr marL="1600200" indent="-228600">
              <a:spcBef>
                <a:spcPct val="20000"/>
              </a:spcBef>
              <a:buChar char="–"/>
              <a:defRPr b="1">
                <a:solidFill>
                  <a:schemeClr val="tx1"/>
                </a:solidFill>
                <a:latin typeface="Arial" panose="020B0604020202020204" pitchFamily="34" charset="0"/>
              </a:defRPr>
            </a:lvl4pPr>
            <a:lvl5pPr marL="2057400" indent="-228600">
              <a:spcBef>
                <a:spcPct val="20000"/>
              </a:spcBef>
              <a:buChar char="»"/>
              <a:defRPr b="1">
                <a:solidFill>
                  <a:schemeClr val="tx1"/>
                </a:solidFill>
                <a:latin typeface="Arial" panose="020B0604020202020204" pitchFamily="34" charset="0"/>
              </a:defRPr>
            </a:lvl5pPr>
            <a:lvl6pPr marL="2514600" indent="-228600" fontAlgn="base">
              <a:spcBef>
                <a:spcPct val="20000"/>
              </a:spcBef>
              <a:spcAft>
                <a:spcPct val="0"/>
              </a:spcAft>
              <a:buChar char="»"/>
              <a:defRPr b="1">
                <a:solidFill>
                  <a:schemeClr val="tx1"/>
                </a:solidFill>
                <a:latin typeface="Arial" panose="020B0604020202020204" pitchFamily="34" charset="0"/>
              </a:defRPr>
            </a:lvl6pPr>
            <a:lvl7pPr marL="2971800" indent="-228600" fontAlgn="base">
              <a:spcBef>
                <a:spcPct val="20000"/>
              </a:spcBef>
              <a:spcAft>
                <a:spcPct val="0"/>
              </a:spcAft>
              <a:buChar char="»"/>
              <a:defRPr b="1">
                <a:solidFill>
                  <a:schemeClr val="tx1"/>
                </a:solidFill>
                <a:latin typeface="Arial" panose="020B0604020202020204" pitchFamily="34" charset="0"/>
              </a:defRPr>
            </a:lvl7pPr>
            <a:lvl8pPr marL="3429000" indent="-228600" fontAlgn="base">
              <a:spcBef>
                <a:spcPct val="20000"/>
              </a:spcBef>
              <a:spcAft>
                <a:spcPct val="0"/>
              </a:spcAft>
              <a:buChar char="»"/>
              <a:defRPr b="1">
                <a:solidFill>
                  <a:schemeClr val="tx1"/>
                </a:solidFill>
                <a:latin typeface="Arial" panose="020B0604020202020204" pitchFamily="34" charset="0"/>
              </a:defRPr>
            </a:lvl8pPr>
            <a:lvl9pPr marL="3886200" indent="-228600" fontAlgn="base">
              <a:spcBef>
                <a:spcPct val="20000"/>
              </a:spcBef>
              <a:spcAft>
                <a:spcPct val="0"/>
              </a:spcAft>
              <a:buChar char="»"/>
              <a:defRPr b="1">
                <a:solidFill>
                  <a:schemeClr val="tx1"/>
                </a:solidFill>
                <a:latin typeface="Arial" panose="020B0604020202020204" pitchFamily="34" charset="0"/>
              </a:defRPr>
            </a:lvl9pPr>
          </a:lstStyle>
          <a:p>
            <a:pPr eaLnBrk="1" hangingPunct="1">
              <a:spcBef>
                <a:spcPct val="50000"/>
              </a:spcBef>
            </a:pPr>
            <a:r>
              <a:rPr lang="en-US" altLang="en-US" dirty="0">
                <a:latin typeface="+mn-lt"/>
              </a:rPr>
              <a:t>All logical operators have lower precedence than the relational operators</a:t>
            </a:r>
          </a:p>
          <a:p>
            <a:pPr eaLnBrk="1" hangingPunct="1">
              <a:spcBef>
                <a:spcPct val="70000"/>
              </a:spcBef>
            </a:pPr>
            <a:r>
              <a:rPr lang="en-US" altLang="en-US" dirty="0">
                <a:latin typeface="+mn-lt"/>
              </a:rPr>
              <a:t>Logical NOT has higher precedence than logical AND and logical OR</a:t>
            </a:r>
          </a:p>
          <a:p>
            <a:pPr eaLnBrk="1" hangingPunct="1">
              <a:spcBef>
                <a:spcPct val="50000"/>
              </a:spcBef>
            </a:pPr>
            <a:endParaRPr lang="en-US" altLang="en-US" dirty="0">
              <a:latin typeface="+mn-lt"/>
            </a:endParaRPr>
          </a:p>
        </p:txBody>
      </p:sp>
    </p:spTree>
    <p:extLst>
      <p:ext uri="{BB962C8B-B14F-4D97-AF65-F5344CB8AC3E}">
        <p14:creationId xmlns:p14="http://schemas.microsoft.com/office/powerpoint/2010/main" val="25182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up)">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wipe(up)">
                                      <p:cBhvr>
                                        <p:cTn id="18"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build="p" bldLvl="2"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EF402F-81E0-E646-8192-EE109CC956E6}"/>
              </a:ext>
            </a:extLst>
          </p:cNvPr>
          <p:cNvSpPr>
            <a:spLocks noGrp="1"/>
          </p:cNvSpPr>
          <p:nvPr>
            <p:ph type="title"/>
          </p:nvPr>
        </p:nvSpPr>
        <p:spPr/>
        <p:txBody>
          <a:bodyPr/>
          <a:lstStyle/>
          <a:p>
            <a:r>
              <a:rPr lang="en-US" altLang="en-US" dirty="0"/>
              <a:t>Logical Operators</a:t>
            </a:r>
            <a:endParaRPr lang="en-US" dirty="0"/>
          </a:p>
        </p:txBody>
      </p:sp>
      <p:sp>
        <p:nvSpPr>
          <p:cNvPr id="3" name="Content Placeholder 2">
            <a:extLst>
              <a:ext uri="{FF2B5EF4-FFF2-40B4-BE49-F238E27FC236}">
                <a16:creationId xmlns:a16="http://schemas.microsoft.com/office/drawing/2014/main" xmlns="" id="{2A5ED14C-9EA6-FD41-AC45-95506500F645}"/>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xmlns="" id="{1FF0D85F-87EE-7748-95E9-8A8DECD34674}"/>
              </a:ext>
            </a:extLst>
          </p:cNvPr>
          <p:cNvSpPr>
            <a:spLocks noGrp="1"/>
          </p:cNvSpPr>
          <p:nvPr>
            <p:ph type="sldNum" sz="quarter" idx="12"/>
          </p:nvPr>
        </p:nvSpPr>
        <p:spPr/>
        <p:txBody>
          <a:bodyPr/>
          <a:lstStyle/>
          <a:p>
            <a:fld id="{B547E0D5-C779-4B48-9D09-DC37D8A4644B}" type="slidenum">
              <a:rPr lang="id-ID" smtClean="0"/>
              <a:pPr/>
              <a:t>46</a:t>
            </a:fld>
            <a:endParaRPr lang="id-ID" dirty="0"/>
          </a:p>
        </p:txBody>
      </p:sp>
      <p:sp>
        <p:nvSpPr>
          <p:cNvPr id="5" name="Rectangle 3">
            <a:extLst>
              <a:ext uri="{FF2B5EF4-FFF2-40B4-BE49-F238E27FC236}">
                <a16:creationId xmlns:a16="http://schemas.microsoft.com/office/drawing/2014/main" xmlns="" id="{D09E9E68-9B2A-5241-8826-77B9721F5408}"/>
              </a:ext>
            </a:extLst>
          </p:cNvPr>
          <p:cNvSpPr txBox="1">
            <a:spLocks noChangeArrowheads="1"/>
          </p:cNvSpPr>
          <p:nvPr/>
        </p:nvSpPr>
        <p:spPr>
          <a:xfrm>
            <a:off x="990600" y="1143000"/>
            <a:ext cx="7924800" cy="2286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75000"/>
              </a:spcBef>
            </a:pPr>
            <a:r>
              <a:rPr lang="en-US" altLang="en-US"/>
              <a:t>A truth table shows all possible true-false combinations of the terms</a:t>
            </a:r>
          </a:p>
          <a:p>
            <a:pPr>
              <a:spcBef>
                <a:spcPct val="75000"/>
              </a:spcBef>
            </a:pPr>
            <a:r>
              <a:rPr lang="en-US" altLang="en-US"/>
              <a:t>Since </a:t>
            </a:r>
            <a:r>
              <a:rPr lang="en-US" altLang="en-US">
                <a:latin typeface="Courier New" panose="02070309020205020404" pitchFamily="49" charset="0"/>
              </a:rPr>
              <a:t>&amp;&amp;</a:t>
            </a:r>
            <a:r>
              <a:rPr lang="en-US" altLang="en-US"/>
              <a:t> and </a:t>
            </a:r>
            <a:r>
              <a:rPr lang="en-US" altLang="en-US">
                <a:latin typeface="Courier New" panose="02070309020205020404" pitchFamily="49" charset="0"/>
              </a:rPr>
              <a:t>||</a:t>
            </a:r>
            <a:r>
              <a:rPr lang="en-US" altLang="en-US"/>
              <a:t> each have two operands, there are four possible combinations of conditions </a:t>
            </a:r>
            <a:r>
              <a:rPr lang="en-US" altLang="en-US">
                <a:latin typeface="Courier New" panose="02070309020205020404" pitchFamily="49" charset="0"/>
              </a:rPr>
              <a:t>a</a:t>
            </a:r>
            <a:r>
              <a:rPr lang="en-US" altLang="en-US"/>
              <a:t> and </a:t>
            </a:r>
            <a:r>
              <a:rPr lang="en-US" altLang="en-US">
                <a:latin typeface="Courier New" panose="02070309020205020404" pitchFamily="49" charset="0"/>
              </a:rPr>
              <a:t>b</a:t>
            </a:r>
            <a:endParaRPr lang="en-US" altLang="en-US" dirty="0">
              <a:latin typeface="Courier New" panose="02070309020205020404" pitchFamily="49" charset="0"/>
            </a:endParaRPr>
          </a:p>
        </p:txBody>
      </p:sp>
      <p:graphicFrame>
        <p:nvGraphicFramePr>
          <p:cNvPr id="6" name="Group 36">
            <a:extLst>
              <a:ext uri="{FF2B5EF4-FFF2-40B4-BE49-F238E27FC236}">
                <a16:creationId xmlns:a16="http://schemas.microsoft.com/office/drawing/2014/main" xmlns="" id="{4E33F20F-5E15-4349-B3DE-ABDF220D4C2B}"/>
              </a:ext>
            </a:extLst>
          </p:cNvPr>
          <p:cNvGraphicFramePr>
            <a:graphicFrameLocks/>
          </p:cNvGraphicFramePr>
          <p:nvPr/>
        </p:nvGraphicFramePr>
        <p:xfrm>
          <a:off x="2444750" y="3581400"/>
          <a:ext cx="5089525" cy="2438402"/>
        </p:xfrm>
        <a:graphic>
          <a:graphicData uri="http://schemas.openxmlformats.org/drawingml/2006/table">
            <a:tbl>
              <a:tblPr/>
              <a:tblGrid>
                <a:gridCol w="1017588">
                  <a:extLst>
                    <a:ext uri="{9D8B030D-6E8A-4147-A177-3AD203B41FA5}">
                      <a16:colId xmlns:a16="http://schemas.microsoft.com/office/drawing/2014/main" xmlns="" val="3908940251"/>
                    </a:ext>
                  </a:extLst>
                </a:gridCol>
                <a:gridCol w="1163637">
                  <a:extLst>
                    <a:ext uri="{9D8B030D-6E8A-4147-A177-3AD203B41FA5}">
                      <a16:colId xmlns:a16="http://schemas.microsoft.com/office/drawing/2014/main" xmlns="" val="1138832914"/>
                    </a:ext>
                  </a:extLst>
                </a:gridCol>
                <a:gridCol w="1454150">
                  <a:extLst>
                    <a:ext uri="{9D8B030D-6E8A-4147-A177-3AD203B41FA5}">
                      <a16:colId xmlns:a16="http://schemas.microsoft.com/office/drawing/2014/main" xmlns="" val="1611906442"/>
                    </a:ext>
                  </a:extLst>
                </a:gridCol>
                <a:gridCol w="1454150">
                  <a:extLst>
                    <a:ext uri="{9D8B030D-6E8A-4147-A177-3AD203B41FA5}">
                      <a16:colId xmlns:a16="http://schemas.microsoft.com/office/drawing/2014/main" xmlns="" val="2691446282"/>
                    </a:ext>
                  </a:extLst>
                </a:gridCol>
              </a:tblGrid>
              <a:tr h="487363">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Courier New" panose="02070309020205020404" pitchFamily="49" charset="0"/>
                        </a:rPr>
                        <a:t>a</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Courier New" panose="02070309020205020404" pitchFamily="49" charset="0"/>
                        </a:rPr>
                        <a:t>b</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Courier New" panose="02070309020205020404" pitchFamily="49" charset="0"/>
                        </a:rPr>
                        <a:t>a &amp;&amp; b</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Courier New" panose="02070309020205020404" pitchFamily="49" charset="0"/>
                        </a:rPr>
                        <a:t>a || b</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3223469935"/>
                  </a:ext>
                </a:extLst>
              </a:tr>
              <a:tr h="487363">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hlink"/>
                          </a:solidFill>
                          <a:effectLst/>
                          <a:latin typeface="Arial" panose="020B0604020202020204" pitchFamily="34" charset="0"/>
                        </a:rPr>
                        <a:t>true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hlink"/>
                          </a:solidFill>
                          <a:effectLst/>
                          <a:latin typeface="Arial" panose="020B0604020202020204" pitchFamily="34" charset="0"/>
                        </a:rPr>
                        <a:t>true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hlink"/>
                          </a:solidFill>
                          <a:effectLst/>
                          <a:latin typeface="Arial" panose="020B0604020202020204" pitchFamily="34" charset="0"/>
                        </a:rPr>
                        <a:t>true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hlink"/>
                          </a:solidFill>
                          <a:effectLst/>
                          <a:latin typeface="Arial" panose="020B0604020202020204" pitchFamily="34" charset="0"/>
                        </a:rPr>
                        <a:t>true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2164889109"/>
                  </a:ext>
                </a:extLst>
              </a:tr>
              <a:tr h="488950">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hlink"/>
                          </a:solidFill>
                          <a:effectLst/>
                          <a:latin typeface="Arial" panose="020B0604020202020204" pitchFamily="34" charset="0"/>
                        </a:rPr>
                        <a:t>true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hlink"/>
                          </a:solidFill>
                          <a:effectLst/>
                          <a:latin typeface="Arial" panose="020B0604020202020204" pitchFamily="34" charset="0"/>
                        </a:rPr>
                        <a:t>false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hlink"/>
                          </a:solidFill>
                          <a:effectLst/>
                          <a:latin typeface="Arial" panose="020B0604020202020204" pitchFamily="34" charset="0"/>
                        </a:rPr>
                        <a:t>false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hlink"/>
                          </a:solidFill>
                          <a:effectLst/>
                          <a:latin typeface="Arial" panose="020B0604020202020204" pitchFamily="34" charset="0"/>
                        </a:rPr>
                        <a:t>true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3528509365"/>
                  </a:ext>
                </a:extLst>
              </a:tr>
              <a:tr h="487363">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hlink"/>
                          </a:solidFill>
                          <a:effectLst/>
                          <a:latin typeface="Arial" panose="020B0604020202020204" pitchFamily="34" charset="0"/>
                        </a:rPr>
                        <a:t>false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hlink"/>
                          </a:solidFill>
                          <a:effectLst/>
                          <a:latin typeface="Arial" panose="020B0604020202020204" pitchFamily="34" charset="0"/>
                        </a:rPr>
                        <a:t>true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hlink"/>
                          </a:solidFill>
                          <a:effectLst/>
                          <a:latin typeface="Arial" panose="020B0604020202020204" pitchFamily="34" charset="0"/>
                        </a:rPr>
                        <a:t>false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hlink"/>
                          </a:solidFill>
                          <a:effectLst/>
                          <a:latin typeface="Arial" panose="020B0604020202020204" pitchFamily="34" charset="0"/>
                        </a:rPr>
                        <a:t>true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661199881"/>
                  </a:ext>
                </a:extLst>
              </a:tr>
              <a:tr h="487363">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hlink"/>
                          </a:solidFill>
                          <a:effectLst/>
                          <a:latin typeface="Arial" panose="020B0604020202020204" pitchFamily="34" charset="0"/>
                        </a:rPr>
                        <a:t>false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hlink"/>
                          </a:solidFill>
                          <a:effectLst/>
                          <a:latin typeface="Arial" panose="020B0604020202020204" pitchFamily="34" charset="0"/>
                        </a:rPr>
                        <a:t>false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hlink"/>
                          </a:solidFill>
                          <a:effectLst/>
                          <a:latin typeface="Arial" panose="020B0604020202020204" pitchFamily="34" charset="0"/>
                        </a:rPr>
                        <a:t>false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hlink"/>
                          </a:solidFill>
                          <a:effectLst/>
                          <a:latin typeface="Arial" panose="020B0604020202020204" pitchFamily="34" charset="0"/>
                        </a:rPr>
                        <a:t>false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3540299408"/>
                  </a:ext>
                </a:extLst>
              </a:tr>
            </a:tbl>
          </a:graphicData>
        </a:graphic>
      </p:graphicFrame>
    </p:spTree>
    <p:extLst>
      <p:ext uri="{BB962C8B-B14F-4D97-AF65-F5344CB8AC3E}">
        <p14:creationId xmlns:p14="http://schemas.microsoft.com/office/powerpoint/2010/main" val="412889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up)">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7274EB-36DB-4F4B-80E6-A32A9CAE2C09}"/>
              </a:ext>
            </a:extLst>
          </p:cNvPr>
          <p:cNvSpPr>
            <a:spLocks noGrp="1"/>
          </p:cNvSpPr>
          <p:nvPr>
            <p:ph type="title"/>
          </p:nvPr>
        </p:nvSpPr>
        <p:spPr/>
        <p:txBody>
          <a:bodyPr/>
          <a:lstStyle/>
          <a:p>
            <a:r>
              <a:rPr lang="en-US" altLang="en-US" dirty="0"/>
              <a:t>Boolean Expressions</a:t>
            </a:r>
            <a:endParaRPr lang="en-US" dirty="0"/>
          </a:p>
        </p:txBody>
      </p:sp>
      <p:sp>
        <p:nvSpPr>
          <p:cNvPr id="3" name="Content Placeholder 2">
            <a:extLst>
              <a:ext uri="{FF2B5EF4-FFF2-40B4-BE49-F238E27FC236}">
                <a16:creationId xmlns:a16="http://schemas.microsoft.com/office/drawing/2014/main" xmlns="" id="{92C873C9-B7B6-4B44-A45B-0CC012DCBA80}"/>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xmlns="" id="{042CAA5B-2DFA-9E43-9125-E2DE9529A19E}"/>
              </a:ext>
            </a:extLst>
          </p:cNvPr>
          <p:cNvSpPr>
            <a:spLocks noGrp="1"/>
          </p:cNvSpPr>
          <p:nvPr>
            <p:ph type="sldNum" sz="quarter" idx="12"/>
          </p:nvPr>
        </p:nvSpPr>
        <p:spPr/>
        <p:txBody>
          <a:bodyPr/>
          <a:lstStyle/>
          <a:p>
            <a:fld id="{B547E0D5-C779-4B48-9D09-DC37D8A4644B}" type="slidenum">
              <a:rPr lang="id-ID" smtClean="0"/>
              <a:pPr/>
              <a:t>47</a:t>
            </a:fld>
            <a:endParaRPr lang="id-ID" dirty="0"/>
          </a:p>
        </p:txBody>
      </p:sp>
      <p:sp>
        <p:nvSpPr>
          <p:cNvPr id="5" name="Rectangle 3">
            <a:extLst>
              <a:ext uri="{FF2B5EF4-FFF2-40B4-BE49-F238E27FC236}">
                <a16:creationId xmlns:a16="http://schemas.microsoft.com/office/drawing/2014/main" xmlns="" id="{4D2C2A76-3AF6-3349-9428-D8252D966301}"/>
              </a:ext>
            </a:extLst>
          </p:cNvPr>
          <p:cNvSpPr txBox="1">
            <a:spLocks noChangeArrowheads="1"/>
          </p:cNvSpPr>
          <p:nvPr/>
        </p:nvSpPr>
        <p:spPr>
          <a:xfrm>
            <a:off x="990600" y="1219200"/>
            <a:ext cx="7924800" cy="846138"/>
          </a:xfrm>
          <a:prstGeom prst="rect">
            <a:avLst/>
          </a:prstGeom>
          <a:noFill/>
          <a:ln/>
        </p:spPr>
        <p:txBody>
          <a:bodyPr vert="horz" lIns="92075" tIns="46038" rIns="92075" bIns="46038"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t>Specific expressions can be evaluated using truth tables</a:t>
            </a:r>
            <a:endParaRPr lang="en-US" altLang="en-US" dirty="0"/>
          </a:p>
        </p:txBody>
      </p:sp>
      <p:graphicFrame>
        <p:nvGraphicFramePr>
          <p:cNvPr id="6" name="Group 44">
            <a:extLst>
              <a:ext uri="{FF2B5EF4-FFF2-40B4-BE49-F238E27FC236}">
                <a16:creationId xmlns:a16="http://schemas.microsoft.com/office/drawing/2014/main" xmlns="" id="{EA4901AF-4B04-B94A-AF01-26988DC84058}"/>
              </a:ext>
            </a:extLst>
          </p:cNvPr>
          <p:cNvGraphicFramePr>
            <a:graphicFrameLocks/>
          </p:cNvGraphicFramePr>
          <p:nvPr/>
        </p:nvGraphicFramePr>
        <p:xfrm>
          <a:off x="1292225" y="2452688"/>
          <a:ext cx="7470775" cy="2195514"/>
        </p:xfrm>
        <a:graphic>
          <a:graphicData uri="http://schemas.openxmlformats.org/drawingml/2006/table">
            <a:tbl>
              <a:tblPr/>
              <a:tblGrid>
                <a:gridCol w="1755775">
                  <a:extLst>
                    <a:ext uri="{9D8B030D-6E8A-4147-A177-3AD203B41FA5}">
                      <a16:colId xmlns:a16="http://schemas.microsoft.com/office/drawing/2014/main" xmlns="" val="1540311731"/>
                    </a:ext>
                  </a:extLst>
                </a:gridCol>
                <a:gridCol w="1143000">
                  <a:extLst>
                    <a:ext uri="{9D8B030D-6E8A-4147-A177-3AD203B41FA5}">
                      <a16:colId xmlns:a16="http://schemas.microsoft.com/office/drawing/2014/main" xmlns="" val="4205345884"/>
                    </a:ext>
                  </a:extLst>
                </a:gridCol>
                <a:gridCol w="1219200">
                  <a:extLst>
                    <a:ext uri="{9D8B030D-6E8A-4147-A177-3AD203B41FA5}">
                      <a16:colId xmlns:a16="http://schemas.microsoft.com/office/drawing/2014/main" xmlns="" val="1847929609"/>
                    </a:ext>
                  </a:extLst>
                </a:gridCol>
                <a:gridCol w="3352800">
                  <a:extLst>
                    <a:ext uri="{9D8B030D-6E8A-4147-A177-3AD203B41FA5}">
                      <a16:colId xmlns:a16="http://schemas.microsoft.com/office/drawing/2014/main" xmlns="" val="1196014850"/>
                    </a:ext>
                  </a:extLst>
                </a:gridCol>
              </a:tblGrid>
              <a:tr h="450850">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Courier New" panose="02070309020205020404" pitchFamily="49" charset="0"/>
                        </a:rPr>
                        <a:t>total &lt; MAX</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Courier New" panose="02070309020205020404" pitchFamily="49" charset="0"/>
                        </a:rPr>
                        <a:t>found</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Courier New" panose="02070309020205020404" pitchFamily="49" charset="0"/>
                        </a:rPr>
                        <a:t>!found</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Courier New" panose="02070309020205020404" pitchFamily="49" charset="0"/>
                        </a:rPr>
                        <a:t>total &lt; MAX &amp;&amp; !found</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212957317"/>
                  </a:ext>
                </a:extLst>
              </a:tr>
              <a:tr h="436563">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hlink"/>
                          </a:solidFill>
                          <a:effectLst/>
                          <a:latin typeface="Arial" panose="020B0604020202020204" pitchFamily="34" charset="0"/>
                        </a:rPr>
                        <a:t>false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hlink"/>
                          </a:solidFill>
                          <a:effectLst/>
                          <a:latin typeface="Arial" panose="020B0604020202020204" pitchFamily="34" charset="0"/>
                        </a:rPr>
                        <a:t>false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hlink"/>
                          </a:solidFill>
                          <a:effectLst/>
                          <a:latin typeface="Arial" panose="020B0604020202020204" pitchFamily="34" charset="0"/>
                        </a:rPr>
                        <a:t>true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hlink"/>
                          </a:solidFill>
                          <a:effectLst/>
                          <a:latin typeface="Arial" panose="020B0604020202020204" pitchFamily="34" charset="0"/>
                        </a:rPr>
                        <a:t>false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3099086891"/>
                  </a:ext>
                </a:extLst>
              </a:tr>
              <a:tr h="436563">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hlink"/>
                          </a:solidFill>
                          <a:effectLst/>
                          <a:latin typeface="Arial" panose="020B0604020202020204" pitchFamily="34" charset="0"/>
                        </a:rPr>
                        <a:t>false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hlink"/>
                          </a:solidFill>
                          <a:effectLst/>
                          <a:latin typeface="Arial" panose="020B0604020202020204" pitchFamily="34" charset="0"/>
                        </a:rPr>
                        <a:t>true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hlink"/>
                          </a:solidFill>
                          <a:effectLst/>
                          <a:latin typeface="Arial" panose="020B0604020202020204" pitchFamily="34" charset="0"/>
                        </a:rPr>
                        <a:t>false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hlink"/>
                          </a:solidFill>
                          <a:effectLst/>
                          <a:latin typeface="Arial" panose="020B0604020202020204" pitchFamily="34" charset="0"/>
                        </a:rPr>
                        <a:t>false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3496245234"/>
                  </a:ext>
                </a:extLst>
              </a:tr>
              <a:tr h="434975">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hlink"/>
                          </a:solidFill>
                          <a:effectLst/>
                          <a:latin typeface="Arial" panose="020B0604020202020204" pitchFamily="34" charset="0"/>
                        </a:rPr>
                        <a:t>true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hlink"/>
                          </a:solidFill>
                          <a:effectLst/>
                          <a:latin typeface="Arial" panose="020B0604020202020204" pitchFamily="34" charset="0"/>
                        </a:rPr>
                        <a:t>false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hlink"/>
                          </a:solidFill>
                          <a:effectLst/>
                          <a:latin typeface="Arial" panose="020B0604020202020204" pitchFamily="34" charset="0"/>
                        </a:rPr>
                        <a:t>true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hlink"/>
                          </a:solidFill>
                          <a:effectLst/>
                          <a:latin typeface="Arial" panose="020B0604020202020204" pitchFamily="34" charset="0"/>
                        </a:rPr>
                        <a:t>true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794842755"/>
                  </a:ext>
                </a:extLst>
              </a:tr>
              <a:tr h="436563">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hlink"/>
                          </a:solidFill>
                          <a:effectLst/>
                          <a:latin typeface="Arial" panose="020B0604020202020204" pitchFamily="34" charset="0"/>
                        </a:rPr>
                        <a:t>true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hlink"/>
                          </a:solidFill>
                          <a:effectLst/>
                          <a:latin typeface="Arial" panose="020B0604020202020204" pitchFamily="34" charset="0"/>
                        </a:rPr>
                        <a:t>true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hlink"/>
                          </a:solidFill>
                          <a:effectLst/>
                          <a:latin typeface="Arial" panose="020B0604020202020204" pitchFamily="34" charset="0"/>
                        </a:rPr>
                        <a:t>false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a:spcBef>
                          <a:spcPct val="20000"/>
                        </a:spcBef>
                        <a:buFont typeface="Wingdings" pitchFamily="2" charset="2"/>
                        <a:defRPr b="1">
                          <a:solidFill>
                            <a:schemeClr val="tx1"/>
                          </a:solidFill>
                          <a:latin typeface="Arial" panose="020B0604020202020204" pitchFamily="34" charset="0"/>
                        </a:defRPr>
                      </a:lvl2pPr>
                      <a:lvl3pPr>
                        <a:spcBef>
                          <a:spcPct val="20000"/>
                        </a:spcBef>
                        <a:defRPr sz="1600" b="1">
                          <a:solidFill>
                            <a:schemeClr val="tx1"/>
                          </a:solidFill>
                          <a:latin typeface="Arial" panose="020B0604020202020204" pitchFamily="34" charset="0"/>
                        </a:defRPr>
                      </a:lvl3pPr>
                      <a:lvl4pPr>
                        <a:spcBef>
                          <a:spcPct val="20000"/>
                        </a:spcBef>
                        <a:defRPr sz="1600" b="1">
                          <a:solidFill>
                            <a:schemeClr val="tx1"/>
                          </a:solidFill>
                          <a:latin typeface="Arial" panose="020B0604020202020204" pitchFamily="34" charset="0"/>
                        </a:defRPr>
                      </a:lvl4pPr>
                      <a:lvl5pPr>
                        <a:spcBef>
                          <a:spcPct val="20000"/>
                        </a:spcBef>
                        <a:defRPr sz="1600" b="1">
                          <a:solidFill>
                            <a:schemeClr val="tx1"/>
                          </a:solidFill>
                          <a:latin typeface="Arial" panose="020B0604020202020204" pitchFamily="34" charset="0"/>
                        </a:defRPr>
                      </a:lvl5pPr>
                      <a:lvl6pPr fontAlgn="base">
                        <a:spcBef>
                          <a:spcPct val="20000"/>
                        </a:spcBef>
                        <a:spcAft>
                          <a:spcPct val="0"/>
                        </a:spcAft>
                        <a:defRPr sz="1600" b="1">
                          <a:solidFill>
                            <a:schemeClr val="tx1"/>
                          </a:solidFill>
                          <a:latin typeface="Arial" panose="020B0604020202020204" pitchFamily="34" charset="0"/>
                        </a:defRPr>
                      </a:lvl6pPr>
                      <a:lvl7pPr fontAlgn="base">
                        <a:spcBef>
                          <a:spcPct val="20000"/>
                        </a:spcBef>
                        <a:spcAft>
                          <a:spcPct val="0"/>
                        </a:spcAft>
                        <a:defRPr sz="1600" b="1">
                          <a:solidFill>
                            <a:schemeClr val="tx1"/>
                          </a:solidFill>
                          <a:latin typeface="Arial" panose="020B0604020202020204" pitchFamily="34" charset="0"/>
                        </a:defRPr>
                      </a:lvl7pPr>
                      <a:lvl8pPr fontAlgn="base">
                        <a:spcBef>
                          <a:spcPct val="20000"/>
                        </a:spcBef>
                        <a:spcAft>
                          <a:spcPct val="0"/>
                        </a:spcAft>
                        <a:defRPr sz="1600" b="1">
                          <a:solidFill>
                            <a:schemeClr val="tx1"/>
                          </a:solidFill>
                          <a:latin typeface="Arial" panose="020B0604020202020204" pitchFamily="34" charset="0"/>
                        </a:defRPr>
                      </a:lvl8pPr>
                      <a:lvl9pPr fontAlgn="base">
                        <a:spcBef>
                          <a:spcPct val="20000"/>
                        </a:spcBef>
                        <a:spcAft>
                          <a:spcPct val="0"/>
                        </a:spcAft>
                        <a:defRPr sz="16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hlink"/>
                          </a:solidFill>
                          <a:effectLst/>
                          <a:latin typeface="Arial" panose="020B0604020202020204" pitchFamily="34" charset="0"/>
                        </a:rPr>
                        <a:t>false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2791927599"/>
                  </a:ext>
                </a:extLst>
              </a:tr>
            </a:tbl>
          </a:graphicData>
        </a:graphic>
      </p:graphicFrame>
    </p:spTree>
    <p:extLst>
      <p:ext uri="{BB962C8B-B14F-4D97-AF65-F5344CB8AC3E}">
        <p14:creationId xmlns:p14="http://schemas.microsoft.com/office/powerpoint/2010/main" val="154866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68EB7D-977A-A249-9C0C-5CEA7853AC21}"/>
              </a:ext>
            </a:extLst>
          </p:cNvPr>
          <p:cNvSpPr>
            <a:spLocks noGrp="1"/>
          </p:cNvSpPr>
          <p:nvPr>
            <p:ph type="title"/>
          </p:nvPr>
        </p:nvSpPr>
        <p:spPr/>
        <p:txBody>
          <a:bodyPr/>
          <a:lstStyle/>
          <a:p>
            <a:r>
              <a:rPr lang="en-US" altLang="en-US" dirty="0"/>
              <a:t>The if-else Statement</a:t>
            </a:r>
            <a:endParaRPr lang="en-US" dirty="0"/>
          </a:p>
        </p:txBody>
      </p:sp>
      <p:sp>
        <p:nvSpPr>
          <p:cNvPr id="3" name="Content Placeholder 2">
            <a:extLst>
              <a:ext uri="{FF2B5EF4-FFF2-40B4-BE49-F238E27FC236}">
                <a16:creationId xmlns:a16="http://schemas.microsoft.com/office/drawing/2014/main" xmlns="" id="{3266AD83-EBFD-824B-8B9C-3DBEC1CC92A2}"/>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xmlns="" id="{0DBA5122-3EB7-5145-805A-FA8D390E75B4}"/>
              </a:ext>
            </a:extLst>
          </p:cNvPr>
          <p:cNvSpPr>
            <a:spLocks noGrp="1"/>
          </p:cNvSpPr>
          <p:nvPr>
            <p:ph type="sldNum" sz="quarter" idx="12"/>
          </p:nvPr>
        </p:nvSpPr>
        <p:spPr/>
        <p:txBody>
          <a:bodyPr/>
          <a:lstStyle/>
          <a:p>
            <a:fld id="{B547E0D5-C779-4B48-9D09-DC37D8A4644B}" type="slidenum">
              <a:rPr lang="id-ID" smtClean="0"/>
              <a:pPr/>
              <a:t>48</a:t>
            </a:fld>
            <a:endParaRPr lang="id-ID" dirty="0"/>
          </a:p>
        </p:txBody>
      </p:sp>
      <p:sp>
        <p:nvSpPr>
          <p:cNvPr id="5" name="Rectangle 3">
            <a:extLst>
              <a:ext uri="{FF2B5EF4-FFF2-40B4-BE49-F238E27FC236}">
                <a16:creationId xmlns:a16="http://schemas.microsoft.com/office/drawing/2014/main" xmlns="" id="{43CE48EE-1911-F64A-978B-A5B9E6924ABF}"/>
              </a:ext>
            </a:extLst>
          </p:cNvPr>
          <p:cNvSpPr txBox="1">
            <a:spLocks noChangeArrowheads="1"/>
          </p:cNvSpPr>
          <p:nvPr/>
        </p:nvSpPr>
        <p:spPr>
          <a:xfrm>
            <a:off x="990600" y="1219200"/>
            <a:ext cx="7924800" cy="1028700"/>
          </a:xfrm>
          <a:prstGeom prst="rect">
            <a:avLst/>
          </a:prstGeom>
          <a:noFill/>
          <a:ln/>
        </p:spPr>
        <p:txBody>
          <a:bodyPr vert="horz" lIns="92075" tIns="46038" rIns="92075" bIns="4603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t>An </a:t>
            </a:r>
            <a:r>
              <a:rPr lang="en-US" altLang="en-US" i="1"/>
              <a:t>else clause</a:t>
            </a:r>
            <a:r>
              <a:rPr lang="en-US" altLang="en-US"/>
              <a:t> can be added to an </a:t>
            </a:r>
            <a:r>
              <a:rPr lang="en-US" altLang="en-US">
                <a:latin typeface="Courier New" panose="02070309020205020404" pitchFamily="49" charset="0"/>
              </a:rPr>
              <a:t>if</a:t>
            </a:r>
            <a:r>
              <a:rPr lang="en-US" altLang="en-US"/>
              <a:t> statement to make an </a:t>
            </a:r>
            <a:r>
              <a:rPr lang="en-US" altLang="en-US" i="1"/>
              <a:t>if-else statement</a:t>
            </a:r>
            <a:endParaRPr lang="en-US" altLang="en-US" dirty="0">
              <a:latin typeface="Courier New" panose="02070309020205020404" pitchFamily="49" charset="0"/>
            </a:endParaRPr>
          </a:p>
        </p:txBody>
      </p:sp>
      <p:sp>
        <p:nvSpPr>
          <p:cNvPr id="6" name="Text Box 4">
            <a:extLst>
              <a:ext uri="{FF2B5EF4-FFF2-40B4-BE49-F238E27FC236}">
                <a16:creationId xmlns:a16="http://schemas.microsoft.com/office/drawing/2014/main" xmlns="" id="{12E4FCE9-0B98-D247-A778-FD55C254FC68}"/>
              </a:ext>
            </a:extLst>
          </p:cNvPr>
          <p:cNvSpPr txBox="1">
            <a:spLocks noChangeArrowheads="1"/>
          </p:cNvSpPr>
          <p:nvPr/>
        </p:nvSpPr>
        <p:spPr bwMode="auto">
          <a:xfrm>
            <a:off x="3321050" y="2286000"/>
            <a:ext cx="2622550" cy="131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000" b="1">
                <a:latin typeface="Courier New" panose="02070309020205020404" pitchFamily="49" charset="0"/>
              </a:rPr>
              <a:t>if ( </a:t>
            </a:r>
            <a:r>
              <a:rPr lang="en-US" altLang="en-US" sz="2000" b="1" i="1">
                <a:solidFill>
                  <a:schemeClr val="hlink"/>
                </a:solidFill>
                <a:latin typeface="Courier New" panose="02070309020205020404" pitchFamily="49" charset="0"/>
              </a:rPr>
              <a:t>condition</a:t>
            </a:r>
            <a:r>
              <a:rPr lang="en-US" altLang="en-US" sz="2000" b="1">
                <a:latin typeface="Courier New" panose="02070309020205020404" pitchFamily="49" charset="0"/>
              </a:rPr>
              <a:t> )</a:t>
            </a:r>
          </a:p>
          <a:p>
            <a:r>
              <a:rPr lang="en-US" altLang="en-US" sz="2000" b="1">
                <a:latin typeface="Courier New" panose="02070309020205020404" pitchFamily="49" charset="0"/>
              </a:rPr>
              <a:t>   </a:t>
            </a:r>
            <a:r>
              <a:rPr lang="en-US" altLang="en-US" sz="2000" b="1" i="1">
                <a:solidFill>
                  <a:schemeClr val="hlink"/>
                </a:solidFill>
                <a:latin typeface="Courier New" panose="02070309020205020404" pitchFamily="49" charset="0"/>
              </a:rPr>
              <a:t>statement1</a:t>
            </a:r>
            <a:r>
              <a:rPr lang="en-US" altLang="en-US" sz="2000" b="1">
                <a:latin typeface="Courier New" panose="02070309020205020404" pitchFamily="49" charset="0"/>
              </a:rPr>
              <a:t>;</a:t>
            </a:r>
          </a:p>
          <a:p>
            <a:r>
              <a:rPr lang="en-US" altLang="en-US" sz="2000" b="1">
                <a:latin typeface="Courier New" panose="02070309020205020404" pitchFamily="49" charset="0"/>
              </a:rPr>
              <a:t>else</a:t>
            </a:r>
          </a:p>
          <a:p>
            <a:r>
              <a:rPr lang="en-US" altLang="en-US" sz="2000" b="1">
                <a:latin typeface="Courier New" panose="02070309020205020404" pitchFamily="49" charset="0"/>
              </a:rPr>
              <a:t>   </a:t>
            </a:r>
            <a:r>
              <a:rPr lang="en-US" altLang="en-US" sz="2000" b="1" i="1">
                <a:solidFill>
                  <a:schemeClr val="hlink"/>
                </a:solidFill>
                <a:latin typeface="Courier New" panose="02070309020205020404" pitchFamily="49" charset="0"/>
              </a:rPr>
              <a:t>statement2</a:t>
            </a:r>
            <a:r>
              <a:rPr lang="en-US" altLang="en-US" sz="2000" b="1">
                <a:latin typeface="Courier New" panose="02070309020205020404" pitchFamily="49" charset="0"/>
              </a:rPr>
              <a:t>;</a:t>
            </a:r>
          </a:p>
        </p:txBody>
      </p:sp>
      <p:sp>
        <p:nvSpPr>
          <p:cNvPr id="7" name="Rectangle 6">
            <a:extLst>
              <a:ext uri="{FF2B5EF4-FFF2-40B4-BE49-F238E27FC236}">
                <a16:creationId xmlns:a16="http://schemas.microsoft.com/office/drawing/2014/main" xmlns="" id="{CF8C215B-AFAD-AE48-A3FF-495361F9627E}"/>
              </a:ext>
            </a:extLst>
          </p:cNvPr>
          <p:cNvSpPr>
            <a:spLocks noChangeArrowheads="1"/>
          </p:cNvSpPr>
          <p:nvPr/>
        </p:nvSpPr>
        <p:spPr bwMode="auto">
          <a:xfrm>
            <a:off x="990600" y="3886200"/>
            <a:ext cx="78486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sz="2400" b="1">
                <a:solidFill>
                  <a:schemeClr val="tx1"/>
                </a:solidFill>
                <a:latin typeface="Arial" panose="020B0604020202020204" pitchFamily="34" charset="0"/>
              </a:defRPr>
            </a:lvl1pPr>
            <a:lvl2pPr marL="742950" indent="-285750">
              <a:spcBef>
                <a:spcPct val="20000"/>
              </a:spcBef>
              <a:buFont typeface="Wingdings" pitchFamily="2" charset="2"/>
              <a:buChar char="§"/>
              <a:defRPr sz="2000" b="1">
                <a:solidFill>
                  <a:schemeClr val="tx1"/>
                </a:solidFill>
                <a:latin typeface="Arial" panose="020B0604020202020204" pitchFamily="34" charset="0"/>
              </a:defRPr>
            </a:lvl2pPr>
            <a:lvl3pPr marL="1143000" indent="-228600">
              <a:spcBef>
                <a:spcPct val="20000"/>
              </a:spcBef>
              <a:buChar char="•"/>
              <a:defRPr b="1">
                <a:solidFill>
                  <a:schemeClr val="tx1"/>
                </a:solidFill>
                <a:latin typeface="Arial" panose="020B0604020202020204" pitchFamily="34" charset="0"/>
              </a:defRPr>
            </a:lvl3pPr>
            <a:lvl4pPr marL="1600200" indent="-228600">
              <a:spcBef>
                <a:spcPct val="20000"/>
              </a:spcBef>
              <a:buChar char="–"/>
              <a:defRPr b="1">
                <a:solidFill>
                  <a:schemeClr val="tx1"/>
                </a:solidFill>
                <a:latin typeface="Arial" panose="020B0604020202020204" pitchFamily="34" charset="0"/>
              </a:defRPr>
            </a:lvl4pPr>
            <a:lvl5pPr marL="2057400" indent="-228600">
              <a:spcBef>
                <a:spcPct val="20000"/>
              </a:spcBef>
              <a:buChar char="»"/>
              <a:defRPr b="1">
                <a:solidFill>
                  <a:schemeClr val="tx1"/>
                </a:solidFill>
                <a:latin typeface="Arial" panose="020B0604020202020204" pitchFamily="34" charset="0"/>
              </a:defRPr>
            </a:lvl5pPr>
            <a:lvl6pPr marL="2514600" indent="-228600" fontAlgn="base">
              <a:spcBef>
                <a:spcPct val="20000"/>
              </a:spcBef>
              <a:spcAft>
                <a:spcPct val="0"/>
              </a:spcAft>
              <a:buChar char="»"/>
              <a:defRPr b="1">
                <a:solidFill>
                  <a:schemeClr val="tx1"/>
                </a:solidFill>
                <a:latin typeface="Arial" panose="020B0604020202020204" pitchFamily="34" charset="0"/>
              </a:defRPr>
            </a:lvl6pPr>
            <a:lvl7pPr marL="2971800" indent="-228600" fontAlgn="base">
              <a:spcBef>
                <a:spcPct val="20000"/>
              </a:spcBef>
              <a:spcAft>
                <a:spcPct val="0"/>
              </a:spcAft>
              <a:buChar char="»"/>
              <a:defRPr b="1">
                <a:solidFill>
                  <a:schemeClr val="tx1"/>
                </a:solidFill>
                <a:latin typeface="Arial" panose="020B0604020202020204" pitchFamily="34" charset="0"/>
              </a:defRPr>
            </a:lvl7pPr>
            <a:lvl8pPr marL="3429000" indent="-228600" fontAlgn="base">
              <a:spcBef>
                <a:spcPct val="20000"/>
              </a:spcBef>
              <a:spcAft>
                <a:spcPct val="0"/>
              </a:spcAft>
              <a:buChar char="»"/>
              <a:defRPr b="1">
                <a:solidFill>
                  <a:schemeClr val="tx1"/>
                </a:solidFill>
                <a:latin typeface="Arial" panose="020B0604020202020204" pitchFamily="34" charset="0"/>
              </a:defRPr>
            </a:lvl8pPr>
            <a:lvl9pPr marL="3886200" indent="-228600" fontAlgn="base">
              <a:spcBef>
                <a:spcPct val="20000"/>
              </a:spcBef>
              <a:spcAft>
                <a:spcPct val="0"/>
              </a:spcAft>
              <a:buChar char="»"/>
              <a:defRPr b="1">
                <a:solidFill>
                  <a:schemeClr val="tx1"/>
                </a:solidFill>
                <a:latin typeface="Arial" panose="020B0604020202020204" pitchFamily="34" charset="0"/>
              </a:defRPr>
            </a:lvl9pPr>
          </a:lstStyle>
          <a:p>
            <a:pPr eaLnBrk="1" hangingPunct="1">
              <a:spcBef>
                <a:spcPct val="70000"/>
              </a:spcBef>
            </a:pPr>
            <a:r>
              <a:rPr lang="en-US" altLang="en-US"/>
              <a:t>If the </a:t>
            </a:r>
            <a:r>
              <a:rPr lang="en-US" altLang="en-US" i="1">
                <a:solidFill>
                  <a:schemeClr val="hlink"/>
                </a:solidFill>
                <a:latin typeface="Courier New" panose="02070309020205020404" pitchFamily="49" charset="0"/>
              </a:rPr>
              <a:t>condition</a:t>
            </a:r>
            <a:r>
              <a:rPr lang="en-US" altLang="en-US"/>
              <a:t> is true, </a:t>
            </a:r>
            <a:r>
              <a:rPr lang="en-US" altLang="en-US" i="1">
                <a:solidFill>
                  <a:schemeClr val="hlink"/>
                </a:solidFill>
                <a:latin typeface="Courier New" panose="02070309020205020404" pitchFamily="49" charset="0"/>
              </a:rPr>
              <a:t>statement1</a:t>
            </a:r>
            <a:r>
              <a:rPr lang="en-US" altLang="en-US"/>
              <a:t> is executed;  if the condition is false, </a:t>
            </a:r>
            <a:r>
              <a:rPr lang="en-US" altLang="en-US" i="1">
                <a:solidFill>
                  <a:schemeClr val="hlink"/>
                </a:solidFill>
                <a:latin typeface="Courier New" panose="02070309020205020404" pitchFamily="49" charset="0"/>
              </a:rPr>
              <a:t>statement2</a:t>
            </a:r>
            <a:r>
              <a:rPr lang="en-US" altLang="en-US"/>
              <a:t> is executed</a:t>
            </a:r>
          </a:p>
          <a:p>
            <a:pPr eaLnBrk="1" hangingPunct="1">
              <a:spcBef>
                <a:spcPct val="70000"/>
              </a:spcBef>
            </a:pPr>
            <a:r>
              <a:rPr lang="en-US" altLang="en-US"/>
              <a:t>One or the other will be executed, but not both</a:t>
            </a:r>
          </a:p>
        </p:txBody>
      </p:sp>
    </p:spTree>
    <p:extLst>
      <p:ext uri="{BB962C8B-B14F-4D97-AF65-F5344CB8AC3E}">
        <p14:creationId xmlns:p14="http://schemas.microsoft.com/office/powerpoint/2010/main" val="229862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up)">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wipe(up)">
                                      <p:cBhvr>
                                        <p:cTn id="18"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build="p" bldLvl="2"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8B96FA-F2B5-C84A-840D-F9621F52EBCC}"/>
              </a:ext>
            </a:extLst>
          </p:cNvPr>
          <p:cNvSpPr>
            <a:spLocks noGrp="1"/>
          </p:cNvSpPr>
          <p:nvPr>
            <p:ph type="title"/>
          </p:nvPr>
        </p:nvSpPr>
        <p:spPr/>
        <p:txBody>
          <a:bodyPr/>
          <a:lstStyle/>
          <a:p>
            <a:r>
              <a:rPr lang="en-US" altLang="en-US" dirty="0"/>
              <a:t>Logic of an if-else statement</a:t>
            </a:r>
            <a:endParaRPr lang="en-US" dirty="0"/>
          </a:p>
        </p:txBody>
      </p:sp>
      <p:sp>
        <p:nvSpPr>
          <p:cNvPr id="3" name="Content Placeholder 2">
            <a:extLst>
              <a:ext uri="{FF2B5EF4-FFF2-40B4-BE49-F238E27FC236}">
                <a16:creationId xmlns:a16="http://schemas.microsoft.com/office/drawing/2014/main" xmlns="" id="{72A56AC0-861E-BE45-9684-BFF26DF1EC53}"/>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xmlns="" id="{FCBB5521-6700-D847-B8A3-1D89B1BEF217}"/>
              </a:ext>
            </a:extLst>
          </p:cNvPr>
          <p:cNvSpPr>
            <a:spLocks noGrp="1"/>
          </p:cNvSpPr>
          <p:nvPr>
            <p:ph type="sldNum" sz="quarter" idx="12"/>
          </p:nvPr>
        </p:nvSpPr>
        <p:spPr/>
        <p:txBody>
          <a:bodyPr/>
          <a:lstStyle/>
          <a:p>
            <a:fld id="{B547E0D5-C779-4B48-9D09-DC37D8A4644B}" type="slidenum">
              <a:rPr lang="id-ID" smtClean="0"/>
              <a:pPr/>
              <a:t>49</a:t>
            </a:fld>
            <a:endParaRPr lang="id-ID" dirty="0"/>
          </a:p>
        </p:txBody>
      </p:sp>
      <p:grpSp>
        <p:nvGrpSpPr>
          <p:cNvPr id="5" name="Group 22">
            <a:extLst>
              <a:ext uri="{FF2B5EF4-FFF2-40B4-BE49-F238E27FC236}">
                <a16:creationId xmlns:a16="http://schemas.microsoft.com/office/drawing/2014/main" xmlns="" id="{00A38F6D-93B3-FF44-8037-CB205A671C0E}"/>
              </a:ext>
            </a:extLst>
          </p:cNvPr>
          <p:cNvGrpSpPr>
            <a:grpSpLocks/>
          </p:cNvGrpSpPr>
          <p:nvPr/>
        </p:nvGrpSpPr>
        <p:grpSpPr bwMode="auto">
          <a:xfrm>
            <a:off x="3048000" y="1295400"/>
            <a:ext cx="2057400" cy="1752600"/>
            <a:chOff x="2160" y="864"/>
            <a:chExt cx="1296" cy="1104"/>
          </a:xfrm>
        </p:grpSpPr>
        <p:sp>
          <p:nvSpPr>
            <p:cNvPr id="6" name="AutoShape 23">
              <a:extLst>
                <a:ext uri="{FF2B5EF4-FFF2-40B4-BE49-F238E27FC236}">
                  <a16:creationId xmlns:a16="http://schemas.microsoft.com/office/drawing/2014/main" xmlns="" id="{00B68851-4256-884D-BF73-698EEC77BFD6}"/>
                </a:ext>
              </a:extLst>
            </p:cNvPr>
            <p:cNvSpPr>
              <a:spLocks noChangeArrowheads="1"/>
            </p:cNvSpPr>
            <p:nvPr/>
          </p:nvSpPr>
          <p:spPr bwMode="auto">
            <a:xfrm>
              <a:off x="2160" y="1296"/>
              <a:ext cx="1296" cy="672"/>
            </a:xfrm>
            <a:prstGeom prst="diamond">
              <a:avLst/>
            </a:prstGeom>
            <a:solidFill>
              <a:srgbClr val="FFCC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Text Box 24">
              <a:extLst>
                <a:ext uri="{FF2B5EF4-FFF2-40B4-BE49-F238E27FC236}">
                  <a16:creationId xmlns:a16="http://schemas.microsoft.com/office/drawing/2014/main" xmlns="" id="{D6E74646-DCD7-E749-AB96-C787E2BA65F8}"/>
                </a:ext>
              </a:extLst>
            </p:cNvPr>
            <p:cNvSpPr txBox="1">
              <a:spLocks noChangeArrowheads="1"/>
            </p:cNvSpPr>
            <p:nvPr/>
          </p:nvSpPr>
          <p:spPr bwMode="auto">
            <a:xfrm>
              <a:off x="2408" y="1420"/>
              <a:ext cx="799"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800" b="1" dirty="0">
                  <a:latin typeface="Arial Unicode MS" panose="020B0604020202020204" pitchFamily="34" charset="-128"/>
                </a:rPr>
                <a:t>condition</a:t>
              </a:r>
            </a:p>
            <a:p>
              <a:pPr algn="ctr"/>
              <a:r>
                <a:rPr lang="en-US" altLang="en-US" sz="1800" b="1" dirty="0">
                  <a:latin typeface="Arial Unicode MS" panose="020B0604020202020204" pitchFamily="34" charset="-128"/>
                </a:rPr>
                <a:t>evaluated</a:t>
              </a:r>
              <a:endParaRPr lang="en-US" altLang="en-US" dirty="0">
                <a:latin typeface="Arial Unicode MS" panose="020B0604020202020204" pitchFamily="34" charset="-128"/>
              </a:endParaRPr>
            </a:p>
          </p:txBody>
        </p:sp>
        <p:cxnSp>
          <p:nvCxnSpPr>
            <p:cNvPr id="8" name="AutoShape 25">
              <a:extLst>
                <a:ext uri="{FF2B5EF4-FFF2-40B4-BE49-F238E27FC236}">
                  <a16:creationId xmlns:a16="http://schemas.microsoft.com/office/drawing/2014/main" xmlns="" id="{E2FD6D27-7507-9843-9BBE-D71F63BF23CD}"/>
                </a:ext>
              </a:extLst>
            </p:cNvPr>
            <p:cNvCxnSpPr>
              <a:cxnSpLocks noChangeShapeType="1"/>
            </p:cNvCxnSpPr>
            <p:nvPr/>
          </p:nvCxnSpPr>
          <p:spPr bwMode="auto">
            <a:xfrm>
              <a:off x="2808" y="864"/>
              <a:ext cx="0" cy="432"/>
            </a:xfrm>
            <a:prstGeom prst="straightConnector1">
              <a:avLst/>
            </a:prstGeom>
            <a:noFill/>
            <a:ln w="31750">
              <a:solidFill>
                <a:srgbClr val="FF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9" name="AutoShape 26">
            <a:extLst>
              <a:ext uri="{FF2B5EF4-FFF2-40B4-BE49-F238E27FC236}">
                <a16:creationId xmlns:a16="http://schemas.microsoft.com/office/drawing/2014/main" xmlns="" id="{3887ACFE-EC8B-7549-AA59-0BF8DE957ACF}"/>
              </a:ext>
            </a:extLst>
          </p:cNvPr>
          <p:cNvCxnSpPr>
            <a:cxnSpLocks noChangeShapeType="1"/>
          </p:cNvCxnSpPr>
          <p:nvPr/>
        </p:nvCxnSpPr>
        <p:spPr bwMode="auto">
          <a:xfrm>
            <a:off x="4076700" y="4329113"/>
            <a:ext cx="0" cy="1081087"/>
          </a:xfrm>
          <a:prstGeom prst="straightConnector1">
            <a:avLst/>
          </a:prstGeom>
          <a:noFill/>
          <a:ln w="31750">
            <a:solidFill>
              <a:srgbClr val="FF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 name="Group 43">
            <a:extLst>
              <a:ext uri="{FF2B5EF4-FFF2-40B4-BE49-F238E27FC236}">
                <a16:creationId xmlns:a16="http://schemas.microsoft.com/office/drawing/2014/main" xmlns="" id="{BA165E40-82EE-9844-8DE1-BA23D6EB4BB8}"/>
              </a:ext>
            </a:extLst>
          </p:cNvPr>
          <p:cNvGrpSpPr>
            <a:grpSpLocks/>
          </p:cNvGrpSpPr>
          <p:nvPr/>
        </p:nvGrpSpPr>
        <p:grpSpPr bwMode="auto">
          <a:xfrm>
            <a:off x="3276600" y="3048000"/>
            <a:ext cx="1600200" cy="1295400"/>
            <a:chOff x="2064" y="1920"/>
            <a:chExt cx="1008" cy="816"/>
          </a:xfrm>
        </p:grpSpPr>
        <p:sp>
          <p:nvSpPr>
            <p:cNvPr id="11" name="Rectangle 29">
              <a:extLst>
                <a:ext uri="{FF2B5EF4-FFF2-40B4-BE49-F238E27FC236}">
                  <a16:creationId xmlns:a16="http://schemas.microsoft.com/office/drawing/2014/main" xmlns="" id="{838E4DEC-F7E1-5644-9A0E-C0FD41BEE867}"/>
                </a:ext>
              </a:extLst>
            </p:cNvPr>
            <p:cNvSpPr>
              <a:spLocks noChangeArrowheads="1"/>
            </p:cNvSpPr>
            <p:nvPr/>
          </p:nvSpPr>
          <p:spPr bwMode="auto">
            <a:xfrm>
              <a:off x="2064" y="2496"/>
              <a:ext cx="1008" cy="240"/>
            </a:xfrm>
            <a:prstGeom prst="rect">
              <a:avLst/>
            </a:prstGeom>
            <a:solidFill>
              <a:srgbClr val="FFCC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30">
              <a:extLst>
                <a:ext uri="{FF2B5EF4-FFF2-40B4-BE49-F238E27FC236}">
                  <a16:creationId xmlns:a16="http://schemas.microsoft.com/office/drawing/2014/main" xmlns="" id="{3F22FF16-2EFF-ED4D-9374-84E11121CAB2}"/>
                </a:ext>
              </a:extLst>
            </p:cNvPr>
            <p:cNvSpPr txBox="1">
              <a:spLocks noChangeArrowheads="1"/>
            </p:cNvSpPr>
            <p:nvPr/>
          </p:nvSpPr>
          <p:spPr bwMode="auto">
            <a:xfrm>
              <a:off x="2097" y="2496"/>
              <a:ext cx="94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800" b="1">
                  <a:latin typeface="Arial Unicode MS" panose="020B0604020202020204" pitchFamily="34" charset="-128"/>
                </a:rPr>
                <a:t>statement1</a:t>
              </a:r>
              <a:endParaRPr lang="en-US" altLang="en-US">
                <a:latin typeface="Arial Unicode MS" panose="020B0604020202020204" pitchFamily="34" charset="-128"/>
              </a:endParaRPr>
            </a:p>
          </p:txBody>
        </p:sp>
        <p:cxnSp>
          <p:nvCxnSpPr>
            <p:cNvPr id="13" name="AutoShape 31">
              <a:extLst>
                <a:ext uri="{FF2B5EF4-FFF2-40B4-BE49-F238E27FC236}">
                  <a16:creationId xmlns:a16="http://schemas.microsoft.com/office/drawing/2014/main" xmlns="" id="{A987B575-C4E0-D548-86A9-652372AB2880}"/>
                </a:ext>
              </a:extLst>
            </p:cNvPr>
            <p:cNvCxnSpPr>
              <a:cxnSpLocks noChangeShapeType="1"/>
              <a:stCxn id="6" idx="2"/>
              <a:endCxn id="11" idx="0"/>
            </p:cNvCxnSpPr>
            <p:nvPr/>
          </p:nvCxnSpPr>
          <p:spPr bwMode="auto">
            <a:xfrm>
              <a:off x="2568" y="1920"/>
              <a:ext cx="0" cy="576"/>
            </a:xfrm>
            <a:prstGeom prst="straightConnector1">
              <a:avLst/>
            </a:prstGeom>
            <a:noFill/>
            <a:ln w="31750">
              <a:solidFill>
                <a:srgbClr val="FF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 Box 32">
              <a:extLst>
                <a:ext uri="{FF2B5EF4-FFF2-40B4-BE49-F238E27FC236}">
                  <a16:creationId xmlns:a16="http://schemas.microsoft.com/office/drawing/2014/main" xmlns="" id="{96023EB7-3BAF-DF48-B9DC-6862158BE087}"/>
                </a:ext>
              </a:extLst>
            </p:cNvPr>
            <p:cNvSpPr txBox="1">
              <a:spLocks noChangeArrowheads="1"/>
            </p:cNvSpPr>
            <p:nvPr/>
          </p:nvSpPr>
          <p:spPr bwMode="auto">
            <a:xfrm>
              <a:off x="2587" y="2064"/>
              <a:ext cx="40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800" b="1">
                  <a:solidFill>
                    <a:schemeClr val="hlink"/>
                  </a:solidFill>
                  <a:latin typeface="Arial Unicode MS" panose="020B0604020202020204" pitchFamily="34" charset="-128"/>
                </a:rPr>
                <a:t>true</a:t>
              </a:r>
              <a:endParaRPr lang="en-US" altLang="en-US">
                <a:solidFill>
                  <a:schemeClr val="hlink"/>
                </a:solidFill>
                <a:latin typeface="Arial Unicode MS" panose="020B0604020202020204" pitchFamily="34" charset="-128"/>
              </a:endParaRPr>
            </a:p>
          </p:txBody>
        </p:sp>
      </p:grpSp>
      <p:cxnSp>
        <p:nvCxnSpPr>
          <p:cNvPr id="15" name="AutoShape 42">
            <a:extLst>
              <a:ext uri="{FF2B5EF4-FFF2-40B4-BE49-F238E27FC236}">
                <a16:creationId xmlns:a16="http://schemas.microsoft.com/office/drawing/2014/main" xmlns="" id="{C1320E91-1292-E74D-9124-4172BA6C0A82}"/>
              </a:ext>
            </a:extLst>
          </p:cNvPr>
          <p:cNvCxnSpPr>
            <a:cxnSpLocks noChangeShapeType="1"/>
            <a:stCxn id="21" idx="2"/>
          </p:cNvCxnSpPr>
          <p:nvPr/>
        </p:nvCxnSpPr>
        <p:spPr bwMode="auto">
          <a:xfrm rot="5400000">
            <a:off x="4775200" y="3668713"/>
            <a:ext cx="547687" cy="1868488"/>
          </a:xfrm>
          <a:prstGeom prst="bentConnector2">
            <a:avLst/>
          </a:prstGeom>
          <a:noFill/>
          <a:ln w="31750">
            <a:solidFill>
              <a:srgbClr val="FF0000"/>
            </a:solidFill>
            <a:miter lim="800000"/>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 name="Group 45">
            <a:extLst>
              <a:ext uri="{FF2B5EF4-FFF2-40B4-BE49-F238E27FC236}">
                <a16:creationId xmlns:a16="http://schemas.microsoft.com/office/drawing/2014/main" xmlns="" id="{1B5AFAED-7E41-6A44-A480-0940A524ABF2}"/>
              </a:ext>
            </a:extLst>
          </p:cNvPr>
          <p:cNvGrpSpPr>
            <a:grpSpLocks/>
          </p:cNvGrpSpPr>
          <p:nvPr/>
        </p:nvGrpSpPr>
        <p:grpSpPr bwMode="auto">
          <a:xfrm>
            <a:off x="5105400" y="2514600"/>
            <a:ext cx="1676400" cy="1828800"/>
            <a:chOff x="3216" y="1584"/>
            <a:chExt cx="1056" cy="1152"/>
          </a:xfrm>
        </p:grpSpPr>
        <p:sp>
          <p:nvSpPr>
            <p:cNvPr id="17" name="Text Box 34">
              <a:extLst>
                <a:ext uri="{FF2B5EF4-FFF2-40B4-BE49-F238E27FC236}">
                  <a16:creationId xmlns:a16="http://schemas.microsoft.com/office/drawing/2014/main" xmlns="" id="{E7DC750E-A9CD-4E43-8613-45AC70CB24D0}"/>
                </a:ext>
              </a:extLst>
            </p:cNvPr>
            <p:cNvSpPr txBox="1">
              <a:spLocks noChangeArrowheads="1"/>
            </p:cNvSpPr>
            <p:nvPr/>
          </p:nvSpPr>
          <p:spPr bwMode="auto">
            <a:xfrm>
              <a:off x="3777" y="2064"/>
              <a:ext cx="44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800" b="1">
                  <a:solidFill>
                    <a:schemeClr val="hlink"/>
                  </a:solidFill>
                  <a:latin typeface="Arial Unicode MS" panose="020B0604020202020204" pitchFamily="34" charset="-128"/>
                </a:rPr>
                <a:t>false</a:t>
              </a:r>
              <a:endParaRPr lang="en-US" altLang="en-US">
                <a:solidFill>
                  <a:schemeClr val="hlink"/>
                </a:solidFill>
                <a:latin typeface="Arial Unicode MS" panose="020B0604020202020204" pitchFamily="34" charset="-128"/>
              </a:endParaRPr>
            </a:p>
          </p:txBody>
        </p:sp>
        <p:cxnSp>
          <p:nvCxnSpPr>
            <p:cNvPr id="18" name="AutoShape 35">
              <a:extLst>
                <a:ext uri="{FF2B5EF4-FFF2-40B4-BE49-F238E27FC236}">
                  <a16:creationId xmlns:a16="http://schemas.microsoft.com/office/drawing/2014/main" xmlns="" id="{610E2F0A-550B-D644-9576-4451A9B18016}"/>
                </a:ext>
              </a:extLst>
            </p:cNvPr>
            <p:cNvCxnSpPr>
              <a:cxnSpLocks noChangeShapeType="1"/>
              <a:endCxn id="21" idx="0"/>
            </p:cNvCxnSpPr>
            <p:nvPr/>
          </p:nvCxnSpPr>
          <p:spPr bwMode="auto">
            <a:xfrm rot="16200000" flipH="1">
              <a:off x="3037" y="1763"/>
              <a:ext cx="912" cy="553"/>
            </a:xfrm>
            <a:prstGeom prst="bentConnector3">
              <a:avLst>
                <a:gd name="adj1" fmla="val -5"/>
              </a:avLst>
            </a:prstGeom>
            <a:noFill/>
            <a:ln w="31750">
              <a:solidFill>
                <a:srgbClr val="FF0000"/>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9" name="Group 44">
              <a:extLst>
                <a:ext uri="{FF2B5EF4-FFF2-40B4-BE49-F238E27FC236}">
                  <a16:creationId xmlns:a16="http://schemas.microsoft.com/office/drawing/2014/main" xmlns="" id="{9B26B376-A584-DB4F-8D04-CECA7715930B}"/>
                </a:ext>
              </a:extLst>
            </p:cNvPr>
            <p:cNvGrpSpPr>
              <a:grpSpLocks/>
            </p:cNvGrpSpPr>
            <p:nvPr/>
          </p:nvGrpSpPr>
          <p:grpSpPr bwMode="auto">
            <a:xfrm>
              <a:off x="3264" y="2496"/>
              <a:ext cx="1008" cy="240"/>
              <a:chOff x="3264" y="2496"/>
              <a:chExt cx="1008" cy="240"/>
            </a:xfrm>
          </p:grpSpPr>
          <p:sp>
            <p:nvSpPr>
              <p:cNvPr id="20" name="Rectangle 38">
                <a:extLst>
                  <a:ext uri="{FF2B5EF4-FFF2-40B4-BE49-F238E27FC236}">
                    <a16:creationId xmlns:a16="http://schemas.microsoft.com/office/drawing/2014/main" xmlns="" id="{67B65D90-520D-6249-B61D-3444DBFF1123}"/>
                  </a:ext>
                </a:extLst>
              </p:cNvPr>
              <p:cNvSpPr>
                <a:spLocks noChangeArrowheads="1"/>
              </p:cNvSpPr>
              <p:nvPr/>
            </p:nvSpPr>
            <p:spPr bwMode="auto">
              <a:xfrm>
                <a:off x="3264" y="2496"/>
                <a:ext cx="1008" cy="240"/>
              </a:xfrm>
              <a:prstGeom prst="rect">
                <a:avLst/>
              </a:prstGeom>
              <a:solidFill>
                <a:srgbClr val="FFCC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39">
                <a:extLst>
                  <a:ext uri="{FF2B5EF4-FFF2-40B4-BE49-F238E27FC236}">
                    <a16:creationId xmlns:a16="http://schemas.microsoft.com/office/drawing/2014/main" xmlns="" id="{EDD4A180-D768-474E-955E-70FB53D753FC}"/>
                  </a:ext>
                </a:extLst>
              </p:cNvPr>
              <p:cNvSpPr txBox="1">
                <a:spLocks noChangeArrowheads="1"/>
              </p:cNvSpPr>
              <p:nvPr/>
            </p:nvSpPr>
            <p:spPr bwMode="auto">
              <a:xfrm>
                <a:off x="3297" y="2496"/>
                <a:ext cx="94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800" b="1">
                    <a:latin typeface="Arial Unicode MS" panose="020B0604020202020204" pitchFamily="34" charset="-128"/>
                  </a:rPr>
                  <a:t>statement2</a:t>
                </a:r>
                <a:endParaRPr lang="en-US" altLang="en-US">
                  <a:latin typeface="Arial Unicode MS" panose="020B0604020202020204" pitchFamily="34" charset="-128"/>
                </a:endParaRPr>
              </a:p>
            </p:txBody>
          </p:sp>
        </p:grpSp>
      </p:grpSp>
    </p:spTree>
    <p:extLst>
      <p:ext uri="{BB962C8B-B14F-4D97-AF65-F5344CB8AC3E}">
        <p14:creationId xmlns:p14="http://schemas.microsoft.com/office/powerpoint/2010/main" val="236981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righ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1C9DA7-E9AE-D047-9AE9-5FA4C21AFCA2}"/>
              </a:ext>
            </a:extLst>
          </p:cNvPr>
          <p:cNvSpPr>
            <a:spLocks noGrp="1"/>
          </p:cNvSpPr>
          <p:nvPr>
            <p:ph type="title"/>
          </p:nvPr>
        </p:nvSpPr>
        <p:spPr/>
        <p:txBody>
          <a:bodyPr/>
          <a:lstStyle/>
          <a:p>
            <a:r>
              <a:rPr lang="en-US" altLang="en-US" dirty="0"/>
              <a:t>Chapter 1: Introduction</a:t>
            </a:r>
            <a:endParaRPr lang="en-US" dirty="0"/>
          </a:p>
        </p:txBody>
      </p:sp>
      <p:sp>
        <p:nvSpPr>
          <p:cNvPr id="3" name="Content Placeholder 2">
            <a:extLst>
              <a:ext uri="{FF2B5EF4-FFF2-40B4-BE49-F238E27FC236}">
                <a16:creationId xmlns:a16="http://schemas.microsoft.com/office/drawing/2014/main" xmlns="" id="{57C5C7A3-749C-E444-8AC4-D5E73290EF17}"/>
              </a:ext>
            </a:extLst>
          </p:cNvPr>
          <p:cNvSpPr>
            <a:spLocks noGrp="1"/>
          </p:cNvSpPr>
          <p:nvPr>
            <p:ph idx="1"/>
          </p:nvPr>
        </p:nvSpPr>
        <p:spPr>
          <a:xfrm>
            <a:off x="2923953" y="798023"/>
            <a:ext cx="6771167" cy="2221624"/>
          </a:xfrm>
        </p:spPr>
        <p:txBody>
          <a:bodyPr/>
          <a:lstStyle/>
          <a:p>
            <a:pPr>
              <a:spcBef>
                <a:spcPct val="70000"/>
              </a:spcBef>
            </a:pPr>
            <a:r>
              <a:rPr lang="en-US" altLang="en-US" b="1" dirty="0"/>
              <a:t>The Java Programming Language</a:t>
            </a:r>
          </a:p>
          <a:p>
            <a:pPr>
              <a:spcBef>
                <a:spcPct val="70000"/>
              </a:spcBef>
            </a:pPr>
            <a:r>
              <a:rPr lang="en-US" altLang="en-US" b="1" dirty="0"/>
              <a:t>Program Development</a:t>
            </a:r>
          </a:p>
          <a:p>
            <a:pPr>
              <a:spcBef>
                <a:spcPct val="70000"/>
              </a:spcBef>
            </a:pPr>
            <a:r>
              <a:rPr lang="en-US" altLang="en-US" b="1" dirty="0"/>
              <a:t>Object-Oriented Programming</a:t>
            </a:r>
          </a:p>
          <a:p>
            <a:endParaRPr lang="en-US" dirty="0"/>
          </a:p>
        </p:txBody>
      </p:sp>
      <p:sp>
        <p:nvSpPr>
          <p:cNvPr id="4" name="Slide Number Placeholder 3">
            <a:extLst>
              <a:ext uri="{FF2B5EF4-FFF2-40B4-BE49-F238E27FC236}">
                <a16:creationId xmlns:a16="http://schemas.microsoft.com/office/drawing/2014/main" xmlns="" id="{B248A332-7F6D-0E41-860D-6EA897EFAD53}"/>
              </a:ext>
            </a:extLst>
          </p:cNvPr>
          <p:cNvSpPr>
            <a:spLocks noGrp="1"/>
          </p:cNvSpPr>
          <p:nvPr>
            <p:ph type="sldNum" sz="quarter" idx="12"/>
          </p:nvPr>
        </p:nvSpPr>
        <p:spPr/>
        <p:txBody>
          <a:bodyPr/>
          <a:lstStyle/>
          <a:p>
            <a:fld id="{B547E0D5-C779-4B48-9D09-DC37D8A4644B}" type="slidenum">
              <a:rPr lang="id-ID" smtClean="0"/>
              <a:pPr/>
              <a:t>5</a:t>
            </a:fld>
            <a:endParaRPr lang="id-ID" dirty="0"/>
          </a:p>
        </p:txBody>
      </p:sp>
      <p:sp>
        <p:nvSpPr>
          <p:cNvPr id="5" name="AutoShape 4">
            <a:extLst>
              <a:ext uri="{FF2B5EF4-FFF2-40B4-BE49-F238E27FC236}">
                <a16:creationId xmlns:a16="http://schemas.microsoft.com/office/drawing/2014/main" xmlns="" id="{DFE5C0ED-7005-3F48-AA71-C1327C34FBFF}"/>
              </a:ext>
            </a:extLst>
          </p:cNvPr>
          <p:cNvSpPr>
            <a:spLocks noChangeArrowheads="1"/>
          </p:cNvSpPr>
          <p:nvPr/>
        </p:nvSpPr>
        <p:spPr bwMode="auto">
          <a:xfrm>
            <a:off x="2087526" y="798023"/>
            <a:ext cx="685800" cy="304800"/>
          </a:xfrm>
          <a:prstGeom prst="rightArrow">
            <a:avLst>
              <a:gd name="adj1" fmla="val 50000"/>
              <a:gd name="adj2" fmla="val 56250"/>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70947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17F446-2840-D244-8985-5E49AC01FD5C}"/>
              </a:ext>
            </a:extLst>
          </p:cNvPr>
          <p:cNvSpPr>
            <a:spLocks noGrp="1"/>
          </p:cNvSpPr>
          <p:nvPr>
            <p:ph type="title"/>
          </p:nvPr>
        </p:nvSpPr>
        <p:spPr/>
        <p:txBody>
          <a:bodyPr/>
          <a:lstStyle/>
          <a:p>
            <a:r>
              <a:rPr lang="en-US" altLang="en-US" dirty="0"/>
              <a:t>else if drift</a:t>
            </a:r>
            <a:endParaRPr lang="en-US" dirty="0"/>
          </a:p>
        </p:txBody>
      </p:sp>
      <p:sp>
        <p:nvSpPr>
          <p:cNvPr id="3" name="Content Placeholder 2">
            <a:extLst>
              <a:ext uri="{FF2B5EF4-FFF2-40B4-BE49-F238E27FC236}">
                <a16:creationId xmlns:a16="http://schemas.microsoft.com/office/drawing/2014/main" xmlns="" id="{869969CE-A5E0-1E4E-96C2-EE8895AA6D93}"/>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xmlns="" id="{12477EEB-E568-934F-AA1C-9CB2E2B651BC}"/>
              </a:ext>
            </a:extLst>
          </p:cNvPr>
          <p:cNvSpPr>
            <a:spLocks noGrp="1"/>
          </p:cNvSpPr>
          <p:nvPr>
            <p:ph type="sldNum" sz="quarter" idx="12"/>
          </p:nvPr>
        </p:nvSpPr>
        <p:spPr/>
        <p:txBody>
          <a:bodyPr/>
          <a:lstStyle/>
          <a:p>
            <a:fld id="{B547E0D5-C779-4B48-9D09-DC37D8A4644B}" type="slidenum">
              <a:rPr lang="id-ID" smtClean="0"/>
              <a:pPr/>
              <a:t>50</a:t>
            </a:fld>
            <a:endParaRPr lang="id-ID" dirty="0"/>
          </a:p>
        </p:txBody>
      </p:sp>
      <p:sp>
        <p:nvSpPr>
          <p:cNvPr id="5" name="Rectangle 3">
            <a:extLst>
              <a:ext uri="{FF2B5EF4-FFF2-40B4-BE49-F238E27FC236}">
                <a16:creationId xmlns:a16="http://schemas.microsoft.com/office/drawing/2014/main" xmlns="" id="{4178BC6B-2CC3-6048-9664-5A8418DBF9B5}"/>
              </a:ext>
            </a:extLst>
          </p:cNvPr>
          <p:cNvSpPr txBox="1">
            <a:spLocks noChangeArrowheads="1"/>
          </p:cNvSpPr>
          <p:nvPr/>
        </p:nvSpPr>
        <p:spPr>
          <a:xfrm>
            <a:off x="1915632" y="862408"/>
            <a:ext cx="3889375" cy="49530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en-US" sz="1900" dirty="0">
                <a:latin typeface="Courier New" panose="02070309020205020404" pitchFamily="49" charset="0"/>
              </a:rPr>
              <a:t>String </a:t>
            </a:r>
            <a:r>
              <a:rPr lang="en-US" altLang="en-US" sz="1900" dirty="0" err="1">
                <a:latin typeface="Courier New" panose="02070309020205020404" pitchFamily="49" charset="0"/>
              </a:rPr>
              <a:t>grdStr</a:t>
            </a:r>
            <a:r>
              <a:rPr lang="en-US" altLang="en-US" sz="1900" dirty="0">
                <a:latin typeface="Courier New" panose="02070309020205020404" pitchFamily="49" charset="0"/>
              </a:rPr>
              <a:t>;</a:t>
            </a:r>
          </a:p>
          <a:p>
            <a:pPr>
              <a:buFontTx/>
              <a:buNone/>
            </a:pPr>
            <a:r>
              <a:rPr lang="en-US" altLang="en-US" sz="1900" dirty="0">
                <a:solidFill>
                  <a:srgbClr val="800080"/>
                </a:solidFill>
                <a:latin typeface="Courier New" panose="02070309020205020404" pitchFamily="49" charset="0"/>
              </a:rPr>
              <a:t>if</a:t>
            </a:r>
            <a:r>
              <a:rPr lang="en-US" altLang="en-US" sz="1900" dirty="0">
                <a:latin typeface="Courier New" panose="02070309020205020404" pitchFamily="49" charset="0"/>
              </a:rPr>
              <a:t> (grade &gt;= 90)</a:t>
            </a:r>
          </a:p>
          <a:p>
            <a:pPr>
              <a:buFontTx/>
              <a:buNone/>
            </a:pPr>
            <a:r>
              <a:rPr lang="en-US" altLang="en-US" sz="1900" dirty="0">
                <a:latin typeface="Courier New" panose="02070309020205020404" pitchFamily="49" charset="0"/>
              </a:rPr>
              <a:t>  </a:t>
            </a:r>
            <a:r>
              <a:rPr lang="en-US" altLang="en-US" sz="1900" dirty="0" err="1">
                <a:latin typeface="Courier New" panose="02070309020205020404" pitchFamily="49" charset="0"/>
              </a:rPr>
              <a:t>grdStr</a:t>
            </a:r>
            <a:r>
              <a:rPr lang="en-US" altLang="en-US" sz="1900" dirty="0">
                <a:latin typeface="Courier New" panose="02070309020205020404" pitchFamily="49" charset="0"/>
              </a:rPr>
              <a:t> = </a:t>
            </a:r>
            <a:r>
              <a:rPr lang="en-US" altLang="en-US" sz="1900" dirty="0">
                <a:solidFill>
                  <a:schemeClr val="hlink"/>
                </a:solidFill>
                <a:latin typeface="Courier New" panose="02070309020205020404" pitchFamily="49" charset="0"/>
              </a:rPr>
              <a:t>“A”</a:t>
            </a:r>
            <a:r>
              <a:rPr lang="en-US" altLang="en-US" sz="1900" dirty="0">
                <a:latin typeface="Courier New" panose="02070309020205020404" pitchFamily="49" charset="0"/>
              </a:rPr>
              <a:t>;</a:t>
            </a:r>
          </a:p>
          <a:p>
            <a:pPr>
              <a:buFontTx/>
              <a:buNone/>
            </a:pPr>
            <a:r>
              <a:rPr lang="en-US" altLang="en-US" sz="1900" dirty="0">
                <a:solidFill>
                  <a:srgbClr val="800080"/>
                </a:solidFill>
                <a:latin typeface="Courier New" panose="02070309020205020404" pitchFamily="49" charset="0"/>
              </a:rPr>
              <a:t>else</a:t>
            </a:r>
          </a:p>
          <a:p>
            <a:pPr>
              <a:buFontTx/>
              <a:buNone/>
            </a:pPr>
            <a:r>
              <a:rPr lang="en-US" altLang="en-US" sz="1900" dirty="0">
                <a:latin typeface="Courier New" panose="02070309020205020404" pitchFamily="49" charset="0"/>
              </a:rPr>
              <a:t>  </a:t>
            </a:r>
            <a:r>
              <a:rPr lang="en-US" altLang="en-US" sz="1900" dirty="0">
                <a:solidFill>
                  <a:srgbClr val="800080"/>
                </a:solidFill>
                <a:latin typeface="Courier New" panose="02070309020205020404" pitchFamily="49" charset="0"/>
              </a:rPr>
              <a:t>if</a:t>
            </a:r>
            <a:r>
              <a:rPr lang="en-US" altLang="en-US" sz="1900" dirty="0">
                <a:latin typeface="Courier New" panose="02070309020205020404" pitchFamily="49" charset="0"/>
              </a:rPr>
              <a:t> (grade &gt;= 80)</a:t>
            </a:r>
          </a:p>
          <a:p>
            <a:pPr>
              <a:buFontTx/>
              <a:buNone/>
            </a:pPr>
            <a:r>
              <a:rPr lang="en-US" altLang="en-US" sz="1900" dirty="0">
                <a:latin typeface="Courier New" panose="02070309020205020404" pitchFamily="49" charset="0"/>
              </a:rPr>
              <a:t>     </a:t>
            </a:r>
            <a:r>
              <a:rPr lang="en-US" altLang="en-US" sz="1900" dirty="0" err="1">
                <a:latin typeface="Courier New" panose="02070309020205020404" pitchFamily="49" charset="0"/>
              </a:rPr>
              <a:t>grdStr</a:t>
            </a:r>
            <a:r>
              <a:rPr lang="en-US" altLang="en-US" sz="1900" dirty="0">
                <a:latin typeface="Courier New" panose="02070309020205020404" pitchFamily="49" charset="0"/>
              </a:rPr>
              <a:t> = </a:t>
            </a:r>
            <a:r>
              <a:rPr lang="en-US" altLang="en-US" sz="1900" dirty="0">
                <a:solidFill>
                  <a:schemeClr val="hlink"/>
                </a:solidFill>
                <a:latin typeface="Courier New" panose="02070309020205020404" pitchFamily="49" charset="0"/>
              </a:rPr>
              <a:t>“B”</a:t>
            </a:r>
            <a:r>
              <a:rPr lang="en-US" altLang="en-US" sz="1900" dirty="0">
                <a:latin typeface="Courier New" panose="02070309020205020404" pitchFamily="49" charset="0"/>
              </a:rPr>
              <a:t>;</a:t>
            </a:r>
          </a:p>
          <a:p>
            <a:pPr>
              <a:buFontTx/>
              <a:buNone/>
            </a:pPr>
            <a:r>
              <a:rPr lang="en-US" altLang="en-US" sz="1900" dirty="0">
                <a:latin typeface="Courier New" panose="02070309020205020404" pitchFamily="49" charset="0"/>
              </a:rPr>
              <a:t>  </a:t>
            </a:r>
            <a:r>
              <a:rPr lang="en-US" altLang="en-US" sz="1900" dirty="0">
                <a:solidFill>
                  <a:srgbClr val="800080"/>
                </a:solidFill>
                <a:latin typeface="Courier New" panose="02070309020205020404" pitchFamily="49" charset="0"/>
              </a:rPr>
              <a:t>else</a:t>
            </a:r>
          </a:p>
          <a:p>
            <a:pPr>
              <a:buFontTx/>
              <a:buNone/>
            </a:pPr>
            <a:r>
              <a:rPr lang="en-US" altLang="en-US" sz="1900" dirty="0">
                <a:latin typeface="Courier New" panose="02070309020205020404" pitchFamily="49" charset="0"/>
              </a:rPr>
              <a:t>     </a:t>
            </a:r>
            <a:r>
              <a:rPr lang="en-US" altLang="en-US" sz="1900" dirty="0">
                <a:solidFill>
                  <a:srgbClr val="800080"/>
                </a:solidFill>
                <a:latin typeface="Courier New" panose="02070309020205020404" pitchFamily="49" charset="0"/>
              </a:rPr>
              <a:t>if</a:t>
            </a:r>
            <a:r>
              <a:rPr lang="en-US" altLang="en-US" sz="1900" dirty="0">
                <a:latin typeface="Courier New" panose="02070309020205020404" pitchFamily="49" charset="0"/>
              </a:rPr>
              <a:t> (grade &gt;= 70)</a:t>
            </a:r>
          </a:p>
          <a:p>
            <a:pPr>
              <a:buFontTx/>
              <a:buNone/>
            </a:pPr>
            <a:r>
              <a:rPr lang="en-US" altLang="en-US" sz="1900" dirty="0">
                <a:latin typeface="Courier New" panose="02070309020205020404" pitchFamily="49" charset="0"/>
              </a:rPr>
              <a:t>       </a:t>
            </a:r>
            <a:r>
              <a:rPr lang="en-US" altLang="en-US" sz="1900" dirty="0" err="1">
                <a:latin typeface="Courier New" panose="02070309020205020404" pitchFamily="49" charset="0"/>
              </a:rPr>
              <a:t>grdStr</a:t>
            </a:r>
            <a:r>
              <a:rPr lang="en-US" altLang="en-US" sz="1900" dirty="0">
                <a:latin typeface="Courier New" panose="02070309020205020404" pitchFamily="49" charset="0"/>
              </a:rPr>
              <a:t> = </a:t>
            </a:r>
            <a:r>
              <a:rPr lang="en-US" altLang="en-US" sz="1900" dirty="0">
                <a:solidFill>
                  <a:schemeClr val="hlink"/>
                </a:solidFill>
                <a:latin typeface="Courier New" panose="02070309020205020404" pitchFamily="49" charset="0"/>
              </a:rPr>
              <a:t>“C”</a:t>
            </a:r>
            <a:r>
              <a:rPr lang="en-US" altLang="en-US" sz="1900" dirty="0">
                <a:latin typeface="Courier New" panose="02070309020205020404" pitchFamily="49" charset="0"/>
              </a:rPr>
              <a:t>;</a:t>
            </a:r>
          </a:p>
          <a:p>
            <a:pPr>
              <a:buFontTx/>
              <a:buNone/>
            </a:pPr>
            <a:r>
              <a:rPr lang="en-US" altLang="en-US" sz="1900" dirty="0">
                <a:latin typeface="Courier New" panose="02070309020205020404" pitchFamily="49" charset="0"/>
              </a:rPr>
              <a:t>     </a:t>
            </a:r>
            <a:r>
              <a:rPr lang="en-US" altLang="en-US" sz="1900" dirty="0">
                <a:solidFill>
                  <a:srgbClr val="800080"/>
                </a:solidFill>
                <a:latin typeface="Courier New" panose="02070309020205020404" pitchFamily="49" charset="0"/>
              </a:rPr>
              <a:t>else</a:t>
            </a:r>
          </a:p>
          <a:p>
            <a:pPr>
              <a:buFontTx/>
              <a:buNone/>
            </a:pPr>
            <a:r>
              <a:rPr lang="en-US" altLang="en-US" sz="1900" dirty="0">
                <a:latin typeface="Courier New" panose="02070309020205020404" pitchFamily="49" charset="0"/>
              </a:rPr>
              <a:t>       </a:t>
            </a:r>
            <a:r>
              <a:rPr lang="en-US" altLang="en-US" sz="1900" dirty="0">
                <a:solidFill>
                  <a:srgbClr val="800080"/>
                </a:solidFill>
                <a:latin typeface="Courier New" panose="02070309020205020404" pitchFamily="49" charset="0"/>
              </a:rPr>
              <a:t>if</a:t>
            </a:r>
            <a:r>
              <a:rPr lang="en-US" altLang="en-US" sz="1900" dirty="0">
                <a:latin typeface="Courier New" panose="02070309020205020404" pitchFamily="49" charset="0"/>
              </a:rPr>
              <a:t> (grade &gt;= 60)</a:t>
            </a:r>
          </a:p>
          <a:p>
            <a:pPr>
              <a:buFontTx/>
              <a:buNone/>
            </a:pPr>
            <a:r>
              <a:rPr lang="en-US" altLang="en-US" sz="1900" dirty="0">
                <a:latin typeface="Courier New" panose="02070309020205020404" pitchFamily="49" charset="0"/>
              </a:rPr>
              <a:t>         </a:t>
            </a:r>
            <a:r>
              <a:rPr lang="en-US" altLang="en-US" sz="1900" dirty="0" err="1">
                <a:latin typeface="Courier New" panose="02070309020205020404" pitchFamily="49" charset="0"/>
              </a:rPr>
              <a:t>grdStr</a:t>
            </a:r>
            <a:r>
              <a:rPr lang="en-US" altLang="en-US" sz="1900" dirty="0">
                <a:latin typeface="Courier New" panose="02070309020205020404" pitchFamily="49" charset="0"/>
              </a:rPr>
              <a:t> = </a:t>
            </a:r>
            <a:r>
              <a:rPr lang="en-US" altLang="en-US" sz="1900" dirty="0">
                <a:solidFill>
                  <a:schemeClr val="hlink"/>
                </a:solidFill>
                <a:latin typeface="Courier New" panose="02070309020205020404" pitchFamily="49" charset="0"/>
              </a:rPr>
              <a:t>“D”</a:t>
            </a:r>
            <a:r>
              <a:rPr lang="en-US" altLang="en-US" sz="1900" dirty="0">
                <a:latin typeface="Courier New" panose="02070309020205020404" pitchFamily="49" charset="0"/>
              </a:rPr>
              <a:t>;</a:t>
            </a:r>
          </a:p>
          <a:p>
            <a:pPr>
              <a:buFontTx/>
              <a:buNone/>
            </a:pPr>
            <a:r>
              <a:rPr lang="en-US" altLang="en-US" sz="1900" dirty="0">
                <a:latin typeface="Courier New" panose="02070309020205020404" pitchFamily="49" charset="0"/>
              </a:rPr>
              <a:t>       </a:t>
            </a:r>
            <a:r>
              <a:rPr lang="en-US" altLang="en-US" sz="1900" dirty="0">
                <a:solidFill>
                  <a:srgbClr val="800080"/>
                </a:solidFill>
                <a:latin typeface="Courier New" panose="02070309020205020404" pitchFamily="49" charset="0"/>
              </a:rPr>
              <a:t>else</a:t>
            </a:r>
            <a:r>
              <a:rPr lang="en-US" altLang="en-US" sz="1900" dirty="0">
                <a:latin typeface="Courier New" panose="02070309020205020404" pitchFamily="49" charset="0"/>
              </a:rPr>
              <a:t> </a:t>
            </a:r>
          </a:p>
          <a:p>
            <a:pPr>
              <a:buFontTx/>
              <a:buNone/>
            </a:pPr>
            <a:r>
              <a:rPr lang="en-US" altLang="en-US" sz="1900" dirty="0">
                <a:latin typeface="Courier New" panose="02070309020205020404" pitchFamily="49" charset="0"/>
              </a:rPr>
              <a:t>         </a:t>
            </a:r>
            <a:r>
              <a:rPr lang="en-US" altLang="en-US" sz="1900" dirty="0" err="1">
                <a:latin typeface="Courier New" panose="02070309020205020404" pitchFamily="49" charset="0"/>
              </a:rPr>
              <a:t>grdStr</a:t>
            </a:r>
            <a:r>
              <a:rPr lang="en-US" altLang="en-US" sz="1900" dirty="0">
                <a:latin typeface="Courier New" panose="02070309020205020404" pitchFamily="49" charset="0"/>
              </a:rPr>
              <a:t> = </a:t>
            </a:r>
            <a:r>
              <a:rPr lang="en-US" altLang="en-US" sz="1900" dirty="0">
                <a:solidFill>
                  <a:schemeClr val="hlink"/>
                </a:solidFill>
                <a:latin typeface="Courier New" panose="02070309020205020404" pitchFamily="49" charset="0"/>
              </a:rPr>
              <a:t>“F”</a:t>
            </a:r>
            <a:r>
              <a:rPr lang="en-US" altLang="en-US" sz="1900" dirty="0">
                <a:latin typeface="Courier New" panose="02070309020205020404" pitchFamily="49" charset="0"/>
              </a:rPr>
              <a:t>;</a:t>
            </a:r>
          </a:p>
        </p:txBody>
      </p:sp>
      <p:sp>
        <p:nvSpPr>
          <p:cNvPr id="6" name="Rectangle 4">
            <a:extLst>
              <a:ext uri="{FF2B5EF4-FFF2-40B4-BE49-F238E27FC236}">
                <a16:creationId xmlns:a16="http://schemas.microsoft.com/office/drawing/2014/main" xmlns="" id="{94A81E4E-6882-B744-A7F2-323E179BD305}"/>
              </a:ext>
            </a:extLst>
          </p:cNvPr>
          <p:cNvSpPr txBox="1">
            <a:spLocks noChangeArrowheads="1"/>
          </p:cNvSpPr>
          <p:nvPr/>
        </p:nvSpPr>
        <p:spPr>
          <a:xfrm>
            <a:off x="5951057" y="862408"/>
            <a:ext cx="3889375" cy="4953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en-US" sz="2100">
                <a:latin typeface="Courier New" panose="02070309020205020404" pitchFamily="49" charset="0"/>
              </a:rPr>
              <a:t>String grdStr;</a:t>
            </a:r>
          </a:p>
          <a:p>
            <a:pPr>
              <a:buFontTx/>
              <a:buNone/>
            </a:pPr>
            <a:r>
              <a:rPr lang="en-US" altLang="en-US" sz="2100">
                <a:solidFill>
                  <a:srgbClr val="800080"/>
                </a:solidFill>
                <a:latin typeface="Courier New" panose="02070309020205020404" pitchFamily="49" charset="0"/>
              </a:rPr>
              <a:t>if</a:t>
            </a:r>
            <a:r>
              <a:rPr lang="en-US" altLang="en-US" sz="2100">
                <a:latin typeface="Courier New" panose="02070309020205020404" pitchFamily="49" charset="0"/>
              </a:rPr>
              <a:t> (grade &gt;= 90)</a:t>
            </a:r>
          </a:p>
          <a:p>
            <a:pPr>
              <a:buFontTx/>
              <a:buNone/>
            </a:pPr>
            <a:r>
              <a:rPr lang="en-US" altLang="en-US" sz="2100">
                <a:latin typeface="Courier New" panose="02070309020205020404" pitchFamily="49" charset="0"/>
              </a:rPr>
              <a:t>  grdStr = </a:t>
            </a:r>
            <a:r>
              <a:rPr lang="en-US" altLang="en-US" sz="2100">
                <a:solidFill>
                  <a:schemeClr val="hlink"/>
                </a:solidFill>
                <a:latin typeface="Courier New" panose="02070309020205020404" pitchFamily="49" charset="0"/>
              </a:rPr>
              <a:t>“A”</a:t>
            </a:r>
            <a:r>
              <a:rPr lang="en-US" altLang="en-US" sz="2100">
                <a:latin typeface="Courier New" panose="02070309020205020404" pitchFamily="49" charset="0"/>
              </a:rPr>
              <a:t>;</a:t>
            </a:r>
          </a:p>
          <a:p>
            <a:pPr>
              <a:buFontTx/>
              <a:buNone/>
            </a:pPr>
            <a:r>
              <a:rPr lang="en-US" altLang="en-US" sz="2100">
                <a:solidFill>
                  <a:srgbClr val="800080"/>
                </a:solidFill>
                <a:latin typeface="Courier New" panose="02070309020205020404" pitchFamily="49" charset="0"/>
              </a:rPr>
              <a:t>else if</a:t>
            </a:r>
            <a:r>
              <a:rPr lang="en-US" altLang="en-US" sz="2100">
                <a:latin typeface="Courier New" panose="02070309020205020404" pitchFamily="49" charset="0"/>
              </a:rPr>
              <a:t> (grade &gt;= 80)</a:t>
            </a:r>
          </a:p>
          <a:p>
            <a:pPr>
              <a:buFontTx/>
              <a:buNone/>
            </a:pPr>
            <a:r>
              <a:rPr lang="en-US" altLang="en-US" sz="2100">
                <a:latin typeface="Courier New" panose="02070309020205020404" pitchFamily="49" charset="0"/>
              </a:rPr>
              <a:t>  grdStr = </a:t>
            </a:r>
            <a:r>
              <a:rPr lang="en-US" altLang="en-US" sz="2100">
                <a:solidFill>
                  <a:schemeClr val="hlink"/>
                </a:solidFill>
                <a:latin typeface="Courier New" panose="02070309020205020404" pitchFamily="49" charset="0"/>
              </a:rPr>
              <a:t>“B”</a:t>
            </a:r>
            <a:r>
              <a:rPr lang="en-US" altLang="en-US" sz="2100">
                <a:latin typeface="Courier New" panose="02070309020205020404" pitchFamily="49" charset="0"/>
              </a:rPr>
              <a:t>;</a:t>
            </a:r>
          </a:p>
          <a:p>
            <a:pPr>
              <a:buFontTx/>
              <a:buNone/>
            </a:pPr>
            <a:r>
              <a:rPr lang="en-US" altLang="en-US" sz="2100">
                <a:solidFill>
                  <a:srgbClr val="800080"/>
                </a:solidFill>
                <a:latin typeface="Courier New" panose="02070309020205020404" pitchFamily="49" charset="0"/>
              </a:rPr>
              <a:t>else if</a:t>
            </a:r>
            <a:r>
              <a:rPr lang="en-US" altLang="en-US" sz="2100">
                <a:latin typeface="Courier New" panose="02070309020205020404" pitchFamily="49" charset="0"/>
              </a:rPr>
              <a:t> (grade &gt;= 70)</a:t>
            </a:r>
          </a:p>
          <a:p>
            <a:pPr>
              <a:buFontTx/>
              <a:buNone/>
            </a:pPr>
            <a:r>
              <a:rPr lang="en-US" altLang="en-US" sz="2100">
                <a:latin typeface="Courier New" panose="02070309020205020404" pitchFamily="49" charset="0"/>
              </a:rPr>
              <a:t>  grdStr = </a:t>
            </a:r>
            <a:r>
              <a:rPr lang="en-US" altLang="en-US" sz="2100">
                <a:solidFill>
                  <a:schemeClr val="hlink"/>
                </a:solidFill>
                <a:latin typeface="Courier New" panose="02070309020205020404" pitchFamily="49" charset="0"/>
              </a:rPr>
              <a:t>“C”</a:t>
            </a:r>
            <a:r>
              <a:rPr lang="en-US" altLang="en-US" sz="2100">
                <a:latin typeface="Courier New" panose="02070309020205020404" pitchFamily="49" charset="0"/>
              </a:rPr>
              <a:t>;</a:t>
            </a:r>
          </a:p>
          <a:p>
            <a:pPr>
              <a:buFontTx/>
              <a:buNone/>
            </a:pPr>
            <a:r>
              <a:rPr lang="en-US" altLang="en-US" sz="2100">
                <a:solidFill>
                  <a:srgbClr val="800080"/>
                </a:solidFill>
                <a:latin typeface="Courier New" panose="02070309020205020404" pitchFamily="49" charset="0"/>
              </a:rPr>
              <a:t>else if</a:t>
            </a:r>
            <a:r>
              <a:rPr lang="en-US" altLang="en-US" sz="2100">
                <a:latin typeface="Courier New" panose="02070309020205020404" pitchFamily="49" charset="0"/>
              </a:rPr>
              <a:t> (grade &gt;= 60)</a:t>
            </a:r>
          </a:p>
          <a:p>
            <a:pPr>
              <a:buFontTx/>
              <a:buNone/>
            </a:pPr>
            <a:r>
              <a:rPr lang="en-US" altLang="en-US" sz="2100">
                <a:latin typeface="Courier New" panose="02070309020205020404" pitchFamily="49" charset="0"/>
              </a:rPr>
              <a:t>  grdStr = </a:t>
            </a:r>
            <a:r>
              <a:rPr lang="en-US" altLang="en-US" sz="2100">
                <a:solidFill>
                  <a:schemeClr val="hlink"/>
                </a:solidFill>
                <a:latin typeface="Courier New" panose="02070309020205020404" pitchFamily="49" charset="0"/>
              </a:rPr>
              <a:t>“D”</a:t>
            </a:r>
            <a:r>
              <a:rPr lang="en-US" altLang="en-US" sz="2100">
                <a:latin typeface="Courier New" panose="02070309020205020404" pitchFamily="49" charset="0"/>
              </a:rPr>
              <a:t>;</a:t>
            </a:r>
          </a:p>
          <a:p>
            <a:pPr>
              <a:buFontTx/>
              <a:buNone/>
            </a:pPr>
            <a:r>
              <a:rPr lang="en-US" altLang="en-US" sz="2100">
                <a:solidFill>
                  <a:srgbClr val="800080"/>
                </a:solidFill>
                <a:latin typeface="Courier New" panose="02070309020205020404" pitchFamily="49" charset="0"/>
              </a:rPr>
              <a:t>else</a:t>
            </a:r>
            <a:r>
              <a:rPr lang="en-US" altLang="en-US" sz="2100">
                <a:latin typeface="Courier New" panose="02070309020205020404" pitchFamily="49" charset="0"/>
              </a:rPr>
              <a:t> </a:t>
            </a:r>
          </a:p>
          <a:p>
            <a:pPr>
              <a:buFontTx/>
              <a:buNone/>
            </a:pPr>
            <a:r>
              <a:rPr lang="en-US" altLang="en-US" sz="2100">
                <a:latin typeface="Courier New" panose="02070309020205020404" pitchFamily="49" charset="0"/>
              </a:rPr>
              <a:t>  grdStr = </a:t>
            </a:r>
            <a:r>
              <a:rPr lang="en-US" altLang="en-US" sz="2100">
                <a:solidFill>
                  <a:schemeClr val="hlink"/>
                </a:solidFill>
                <a:latin typeface="Courier New" panose="02070309020205020404" pitchFamily="49" charset="0"/>
              </a:rPr>
              <a:t>“F”</a:t>
            </a:r>
            <a:r>
              <a:rPr lang="en-US" altLang="en-US" sz="2100">
                <a:latin typeface="Courier New" panose="02070309020205020404" pitchFamily="49" charset="0"/>
              </a:rPr>
              <a:t>;</a:t>
            </a:r>
          </a:p>
          <a:p>
            <a:pPr>
              <a:buFontTx/>
              <a:buNone/>
            </a:pPr>
            <a:endParaRPr lang="en-US" altLang="en-US" sz="2500" dirty="0">
              <a:latin typeface="Courier New" panose="02070309020205020404" pitchFamily="49" charset="0"/>
            </a:endParaRPr>
          </a:p>
        </p:txBody>
      </p:sp>
    </p:spTree>
    <p:extLst>
      <p:ext uri="{BB962C8B-B14F-4D97-AF65-F5344CB8AC3E}">
        <p14:creationId xmlns:p14="http://schemas.microsoft.com/office/powerpoint/2010/main" val="78073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248153-4C83-EF4E-BC8E-42996B89EA5D}"/>
              </a:ext>
            </a:extLst>
          </p:cNvPr>
          <p:cNvSpPr>
            <a:spLocks noGrp="1"/>
          </p:cNvSpPr>
          <p:nvPr>
            <p:ph type="title"/>
          </p:nvPr>
        </p:nvSpPr>
        <p:spPr/>
        <p:txBody>
          <a:bodyPr/>
          <a:lstStyle/>
          <a:p>
            <a:r>
              <a:rPr lang="en-US" altLang="en-US" dirty="0"/>
              <a:t>Indentation Revisited</a:t>
            </a:r>
            <a:endParaRPr lang="en-US" dirty="0"/>
          </a:p>
        </p:txBody>
      </p:sp>
      <p:sp>
        <p:nvSpPr>
          <p:cNvPr id="3" name="Content Placeholder 2">
            <a:extLst>
              <a:ext uri="{FF2B5EF4-FFF2-40B4-BE49-F238E27FC236}">
                <a16:creationId xmlns:a16="http://schemas.microsoft.com/office/drawing/2014/main" xmlns="" id="{D3DF8EEC-F8F9-1C45-B976-CB03CD3342E1}"/>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xmlns="" id="{A7C1FA3D-DBFE-E444-BEC1-BDE19736BAAD}"/>
              </a:ext>
            </a:extLst>
          </p:cNvPr>
          <p:cNvSpPr>
            <a:spLocks noGrp="1"/>
          </p:cNvSpPr>
          <p:nvPr>
            <p:ph type="sldNum" sz="quarter" idx="12"/>
          </p:nvPr>
        </p:nvSpPr>
        <p:spPr/>
        <p:txBody>
          <a:bodyPr/>
          <a:lstStyle/>
          <a:p>
            <a:fld id="{B547E0D5-C779-4B48-9D09-DC37D8A4644B}" type="slidenum">
              <a:rPr lang="id-ID" smtClean="0"/>
              <a:pPr/>
              <a:t>51</a:t>
            </a:fld>
            <a:endParaRPr lang="id-ID" dirty="0"/>
          </a:p>
        </p:txBody>
      </p:sp>
      <p:sp>
        <p:nvSpPr>
          <p:cNvPr id="5" name="Rectangle 3">
            <a:extLst>
              <a:ext uri="{FF2B5EF4-FFF2-40B4-BE49-F238E27FC236}">
                <a16:creationId xmlns:a16="http://schemas.microsoft.com/office/drawing/2014/main" xmlns="" id="{DFE43EAF-ABC2-9E48-850F-0A39DBAE8972}"/>
              </a:ext>
            </a:extLst>
          </p:cNvPr>
          <p:cNvSpPr txBox="1">
            <a:spLocks noChangeArrowheads="1"/>
          </p:cNvSpPr>
          <p:nvPr/>
        </p:nvSpPr>
        <p:spPr>
          <a:xfrm>
            <a:off x="990600" y="1219200"/>
            <a:ext cx="7924800" cy="1143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t>Remember that indentation is for the human reader, and is ignored by the computer</a:t>
            </a:r>
            <a:endParaRPr lang="en-US" altLang="en-US" dirty="0"/>
          </a:p>
        </p:txBody>
      </p:sp>
      <p:sp>
        <p:nvSpPr>
          <p:cNvPr id="6" name="Text Box 4">
            <a:extLst>
              <a:ext uri="{FF2B5EF4-FFF2-40B4-BE49-F238E27FC236}">
                <a16:creationId xmlns:a16="http://schemas.microsoft.com/office/drawing/2014/main" xmlns="" id="{45747999-4E1E-5C42-8427-692958E1AFC3}"/>
              </a:ext>
            </a:extLst>
          </p:cNvPr>
          <p:cNvSpPr txBox="1">
            <a:spLocks noChangeArrowheads="1"/>
          </p:cNvSpPr>
          <p:nvPr/>
        </p:nvSpPr>
        <p:spPr bwMode="auto">
          <a:xfrm>
            <a:off x="2133600" y="2438400"/>
            <a:ext cx="536575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000" b="1">
                <a:solidFill>
                  <a:srgbClr val="800080"/>
                </a:solidFill>
                <a:latin typeface="Courier New" panose="02070309020205020404" pitchFamily="49" charset="0"/>
              </a:rPr>
              <a:t>if</a:t>
            </a:r>
            <a:r>
              <a:rPr lang="en-US" altLang="en-US" sz="2000" b="1">
                <a:latin typeface="Courier New" panose="02070309020205020404" pitchFamily="49" charset="0"/>
              </a:rPr>
              <a:t> (total &gt; MAX)</a:t>
            </a:r>
          </a:p>
          <a:p>
            <a:r>
              <a:rPr lang="en-US" altLang="en-US" sz="2000" b="1">
                <a:latin typeface="Courier New" panose="02070309020205020404" pitchFamily="49" charset="0"/>
              </a:rPr>
              <a:t>   System.out.println (</a:t>
            </a:r>
            <a:r>
              <a:rPr lang="en-US" altLang="en-US" sz="2000" b="1">
                <a:solidFill>
                  <a:schemeClr val="hlink"/>
                </a:solidFill>
                <a:latin typeface="Courier New" panose="02070309020205020404" pitchFamily="49" charset="0"/>
              </a:rPr>
              <a:t>"Error!!"</a:t>
            </a:r>
            <a:r>
              <a:rPr lang="en-US" altLang="en-US" sz="2000" b="1">
                <a:latin typeface="Courier New" panose="02070309020205020404" pitchFamily="49" charset="0"/>
              </a:rPr>
              <a:t>);</a:t>
            </a:r>
          </a:p>
          <a:p>
            <a:r>
              <a:rPr lang="en-US" altLang="en-US" sz="2000" b="1">
                <a:latin typeface="Courier New" panose="02070309020205020404" pitchFamily="49" charset="0"/>
              </a:rPr>
              <a:t>   errorCount++;</a:t>
            </a:r>
            <a:endParaRPr lang="en-US" altLang="en-US">
              <a:latin typeface="Times New Roman" panose="02020603050405020304" pitchFamily="18" charset="0"/>
            </a:endParaRPr>
          </a:p>
        </p:txBody>
      </p:sp>
      <p:sp>
        <p:nvSpPr>
          <p:cNvPr id="7" name="Text Box 5">
            <a:extLst>
              <a:ext uri="{FF2B5EF4-FFF2-40B4-BE49-F238E27FC236}">
                <a16:creationId xmlns:a16="http://schemas.microsoft.com/office/drawing/2014/main" xmlns="" id="{ED7777B5-F2E3-5C4A-81BF-0984344F3B50}"/>
              </a:ext>
            </a:extLst>
          </p:cNvPr>
          <p:cNvSpPr txBox="1">
            <a:spLocks noChangeArrowheads="1"/>
          </p:cNvSpPr>
          <p:nvPr/>
        </p:nvSpPr>
        <p:spPr bwMode="auto">
          <a:xfrm>
            <a:off x="1752600" y="4114800"/>
            <a:ext cx="6096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solidFill>
                  <a:schemeClr val="hlink"/>
                </a:solidFill>
                <a:latin typeface="Arial" panose="020B0604020202020204" pitchFamily="34" charset="0"/>
              </a:rPr>
              <a:t>Despite what is implied by the indentation, the increment will occur whether the condition is true or not</a:t>
            </a:r>
          </a:p>
        </p:txBody>
      </p:sp>
    </p:spTree>
    <p:extLst>
      <p:ext uri="{BB962C8B-B14F-4D97-AF65-F5344CB8AC3E}">
        <p14:creationId xmlns:p14="http://schemas.microsoft.com/office/powerpoint/2010/main" val="291049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5BD294-3538-0A4F-B3AA-63935931479F}"/>
              </a:ext>
            </a:extLst>
          </p:cNvPr>
          <p:cNvSpPr>
            <a:spLocks noGrp="1"/>
          </p:cNvSpPr>
          <p:nvPr>
            <p:ph type="title"/>
          </p:nvPr>
        </p:nvSpPr>
        <p:spPr/>
        <p:txBody>
          <a:bodyPr/>
          <a:lstStyle/>
          <a:p>
            <a:r>
              <a:rPr lang="en-US" altLang="en-US" dirty="0"/>
              <a:t>Importance of Curly Braces</a:t>
            </a:r>
            <a:endParaRPr lang="en-US" dirty="0"/>
          </a:p>
        </p:txBody>
      </p:sp>
      <p:sp>
        <p:nvSpPr>
          <p:cNvPr id="3" name="Content Placeholder 2">
            <a:extLst>
              <a:ext uri="{FF2B5EF4-FFF2-40B4-BE49-F238E27FC236}">
                <a16:creationId xmlns:a16="http://schemas.microsoft.com/office/drawing/2014/main" xmlns="" id="{A5B3DDEC-8D2C-0F4B-A500-17EFE369289F}"/>
              </a:ext>
            </a:extLst>
          </p:cNvPr>
          <p:cNvSpPr>
            <a:spLocks noGrp="1"/>
          </p:cNvSpPr>
          <p:nvPr>
            <p:ph idx="1"/>
          </p:nvPr>
        </p:nvSpPr>
        <p:spPr/>
        <p:txBody>
          <a:bodyPr/>
          <a:lstStyle/>
          <a:p>
            <a:r>
              <a:rPr lang="en-US" altLang="en-US" dirty="0"/>
              <a:t>Print “We have a problem” if </a:t>
            </a:r>
            <a:r>
              <a:rPr lang="en-US" altLang="en-US" dirty="0" err="1"/>
              <a:t>examGrade</a:t>
            </a:r>
            <a:r>
              <a:rPr lang="en-US" altLang="en-US" dirty="0"/>
              <a:t> &lt; 60</a:t>
            </a:r>
          </a:p>
          <a:p>
            <a:r>
              <a:rPr lang="en-US" altLang="en-US" dirty="0"/>
              <a:t>Print “We have a real problem” if </a:t>
            </a:r>
            <a:r>
              <a:rPr lang="en-US" altLang="en-US" dirty="0" err="1"/>
              <a:t>examGrade</a:t>
            </a:r>
            <a:r>
              <a:rPr lang="en-US" altLang="en-US" dirty="0"/>
              <a:t> &lt; 60 and </a:t>
            </a:r>
            <a:r>
              <a:rPr lang="en-US" altLang="en-US" dirty="0" err="1"/>
              <a:t>quizGrade</a:t>
            </a:r>
            <a:r>
              <a:rPr lang="en-US" altLang="en-US" dirty="0"/>
              <a:t> &lt; 10</a:t>
            </a:r>
          </a:p>
          <a:p>
            <a:r>
              <a:rPr lang="en-US" altLang="en-US" dirty="0"/>
              <a:t>Print “Ok” if </a:t>
            </a:r>
            <a:r>
              <a:rPr lang="en-US" altLang="en-US" dirty="0" err="1"/>
              <a:t>examGrade</a:t>
            </a:r>
            <a:r>
              <a:rPr lang="en-US" altLang="en-US" dirty="0"/>
              <a:t> &gt;= 60</a:t>
            </a:r>
          </a:p>
          <a:p>
            <a:pPr>
              <a:buNone/>
            </a:pPr>
            <a:endParaRPr lang="en-US" altLang="en-US" sz="2400" dirty="0">
              <a:latin typeface="Courier New" panose="02070309020205020404" pitchFamily="49" charset="0"/>
            </a:endParaRPr>
          </a:p>
          <a:p>
            <a:pPr>
              <a:buNone/>
            </a:pPr>
            <a:r>
              <a:rPr lang="en-US" altLang="en-US" sz="2400" dirty="0" err="1">
                <a:solidFill>
                  <a:srgbClr val="800080"/>
                </a:solidFill>
                <a:latin typeface="Courier New" panose="02070309020205020404" pitchFamily="49" charset="0"/>
              </a:rPr>
              <a:t>int</a:t>
            </a:r>
            <a:r>
              <a:rPr lang="en-US" altLang="en-US" sz="2400" dirty="0">
                <a:latin typeface="Courier New" panose="02070309020205020404" pitchFamily="49" charset="0"/>
              </a:rPr>
              <a:t> </a:t>
            </a:r>
            <a:r>
              <a:rPr lang="en-US" altLang="en-US" sz="2400" dirty="0" err="1">
                <a:latin typeface="Courier New" panose="02070309020205020404" pitchFamily="49" charset="0"/>
              </a:rPr>
              <a:t>examGrade</a:t>
            </a:r>
            <a:r>
              <a:rPr lang="en-US" altLang="en-US" sz="2400" dirty="0">
                <a:latin typeface="Courier New" panose="02070309020205020404" pitchFamily="49" charset="0"/>
              </a:rPr>
              <a:t>, </a:t>
            </a:r>
            <a:r>
              <a:rPr lang="en-US" altLang="en-US" sz="2400" dirty="0" err="1">
                <a:latin typeface="Courier New" panose="02070309020205020404" pitchFamily="49" charset="0"/>
              </a:rPr>
              <a:t>quizGrade</a:t>
            </a:r>
            <a:r>
              <a:rPr lang="en-US" altLang="en-US" sz="2400" dirty="0">
                <a:latin typeface="Courier New" panose="02070309020205020404" pitchFamily="49" charset="0"/>
              </a:rPr>
              <a:t>;</a:t>
            </a:r>
          </a:p>
          <a:p>
            <a:pPr>
              <a:buNone/>
            </a:pPr>
            <a:r>
              <a:rPr lang="en-US" altLang="en-US" sz="2400" dirty="0">
                <a:solidFill>
                  <a:srgbClr val="800080"/>
                </a:solidFill>
                <a:latin typeface="Courier New" panose="02070309020205020404" pitchFamily="49" charset="0"/>
              </a:rPr>
              <a:t>if</a:t>
            </a:r>
            <a:r>
              <a:rPr lang="en-US" altLang="en-US" sz="2400" dirty="0">
                <a:latin typeface="Courier New" panose="02070309020205020404" pitchFamily="49" charset="0"/>
              </a:rPr>
              <a:t> (</a:t>
            </a:r>
            <a:r>
              <a:rPr lang="en-US" altLang="en-US" sz="2400" dirty="0" err="1">
                <a:latin typeface="Courier New" panose="02070309020205020404" pitchFamily="49" charset="0"/>
              </a:rPr>
              <a:t>examGrade</a:t>
            </a:r>
            <a:r>
              <a:rPr lang="en-US" altLang="en-US" sz="2400" dirty="0">
                <a:latin typeface="Courier New" panose="02070309020205020404" pitchFamily="49" charset="0"/>
              </a:rPr>
              <a:t> &lt; 60)</a:t>
            </a:r>
          </a:p>
          <a:p>
            <a:pPr>
              <a:buNone/>
            </a:pPr>
            <a:r>
              <a:rPr lang="en-US" altLang="en-US" sz="2400" dirty="0" err="1">
                <a:latin typeface="Courier New" panose="02070309020205020404" pitchFamily="49" charset="0"/>
              </a:rPr>
              <a:t>System.out.println</a:t>
            </a:r>
            <a:r>
              <a:rPr lang="en-US" altLang="en-US" sz="2400" dirty="0">
                <a:latin typeface="Courier New" panose="02070309020205020404" pitchFamily="49" charset="0"/>
              </a:rPr>
              <a:t>(</a:t>
            </a:r>
            <a:r>
              <a:rPr lang="en-US" altLang="en-US" sz="2400" dirty="0">
                <a:solidFill>
                  <a:schemeClr val="hlink"/>
                </a:solidFill>
                <a:latin typeface="Courier New" panose="02070309020205020404" pitchFamily="49" charset="0"/>
              </a:rPr>
              <a:t>“We have a problem”</a:t>
            </a:r>
            <a:r>
              <a:rPr lang="en-US" altLang="en-US" sz="2400" dirty="0">
                <a:latin typeface="Courier New" panose="02070309020205020404" pitchFamily="49" charset="0"/>
              </a:rPr>
              <a:t>);</a:t>
            </a:r>
          </a:p>
          <a:p>
            <a:pPr>
              <a:buNone/>
            </a:pPr>
            <a:r>
              <a:rPr lang="en-US" altLang="en-US" sz="2400" dirty="0">
                <a:solidFill>
                  <a:srgbClr val="800080"/>
                </a:solidFill>
                <a:latin typeface="Courier New" panose="02070309020205020404" pitchFamily="49" charset="0"/>
              </a:rPr>
              <a:t>if</a:t>
            </a:r>
            <a:r>
              <a:rPr lang="en-US" altLang="en-US" sz="2400" dirty="0">
                <a:latin typeface="Courier New" panose="02070309020205020404" pitchFamily="49" charset="0"/>
              </a:rPr>
              <a:t> (</a:t>
            </a:r>
            <a:r>
              <a:rPr lang="en-US" altLang="en-US" sz="2400" dirty="0" err="1">
                <a:latin typeface="Courier New" panose="02070309020205020404" pitchFamily="49" charset="0"/>
              </a:rPr>
              <a:t>quizGrade</a:t>
            </a:r>
            <a:r>
              <a:rPr lang="en-US" altLang="en-US" sz="2400" dirty="0">
                <a:latin typeface="Courier New" panose="02070309020205020404" pitchFamily="49" charset="0"/>
              </a:rPr>
              <a:t> &lt; 10)</a:t>
            </a:r>
          </a:p>
          <a:p>
            <a:pPr>
              <a:buNone/>
            </a:pPr>
            <a:r>
              <a:rPr lang="en-US" altLang="en-US" sz="2400" dirty="0" err="1">
                <a:latin typeface="Courier New" panose="02070309020205020404" pitchFamily="49" charset="0"/>
              </a:rPr>
              <a:t>System.out.println</a:t>
            </a:r>
            <a:r>
              <a:rPr lang="en-US" altLang="en-US" sz="2400" dirty="0">
                <a:latin typeface="Courier New" panose="02070309020205020404" pitchFamily="49" charset="0"/>
              </a:rPr>
              <a:t>(</a:t>
            </a:r>
            <a:r>
              <a:rPr lang="en-US" altLang="en-US" sz="2400" dirty="0">
                <a:solidFill>
                  <a:schemeClr val="hlink"/>
                </a:solidFill>
                <a:latin typeface="Courier New" panose="02070309020205020404" pitchFamily="49" charset="0"/>
              </a:rPr>
              <a:t>“We have a real problem”</a:t>
            </a:r>
            <a:r>
              <a:rPr lang="en-US" altLang="en-US" sz="2400" dirty="0">
                <a:latin typeface="Courier New" panose="02070309020205020404" pitchFamily="49" charset="0"/>
              </a:rPr>
              <a:t>);</a:t>
            </a:r>
          </a:p>
          <a:p>
            <a:pPr>
              <a:buNone/>
            </a:pPr>
            <a:r>
              <a:rPr lang="en-US" altLang="en-US" sz="2400" dirty="0">
                <a:solidFill>
                  <a:srgbClr val="800080"/>
                </a:solidFill>
                <a:latin typeface="Courier New" panose="02070309020205020404" pitchFamily="49" charset="0"/>
              </a:rPr>
              <a:t>else</a:t>
            </a:r>
          </a:p>
          <a:p>
            <a:pPr>
              <a:buNone/>
            </a:pPr>
            <a:r>
              <a:rPr lang="en-US" altLang="en-US" sz="2400" dirty="0" err="1">
                <a:latin typeface="Courier New" panose="02070309020205020404" pitchFamily="49" charset="0"/>
              </a:rPr>
              <a:t>System.out.println</a:t>
            </a:r>
            <a:r>
              <a:rPr lang="en-US" altLang="en-US" sz="2400" dirty="0">
                <a:latin typeface="Courier New" panose="02070309020205020404" pitchFamily="49" charset="0"/>
              </a:rPr>
              <a:t>(</a:t>
            </a:r>
            <a:r>
              <a:rPr lang="en-US" altLang="en-US" sz="2400" dirty="0">
                <a:solidFill>
                  <a:schemeClr val="hlink"/>
                </a:solidFill>
                <a:latin typeface="Courier New" panose="02070309020205020404" pitchFamily="49" charset="0"/>
              </a:rPr>
              <a:t>“Ok”</a:t>
            </a:r>
            <a:r>
              <a:rPr lang="en-US" altLang="en-US" sz="2400" dirty="0">
                <a:latin typeface="Courier New" panose="02070309020205020404" pitchFamily="49" charset="0"/>
              </a:rPr>
              <a:t>);</a:t>
            </a:r>
            <a:endParaRPr lang="en-US" dirty="0"/>
          </a:p>
        </p:txBody>
      </p:sp>
      <p:sp>
        <p:nvSpPr>
          <p:cNvPr id="4" name="Slide Number Placeholder 3">
            <a:extLst>
              <a:ext uri="{FF2B5EF4-FFF2-40B4-BE49-F238E27FC236}">
                <a16:creationId xmlns:a16="http://schemas.microsoft.com/office/drawing/2014/main" xmlns="" id="{DBB6B974-7917-A047-ADFE-41EB49C9A835}"/>
              </a:ext>
            </a:extLst>
          </p:cNvPr>
          <p:cNvSpPr>
            <a:spLocks noGrp="1"/>
          </p:cNvSpPr>
          <p:nvPr>
            <p:ph type="sldNum" sz="quarter" idx="12"/>
          </p:nvPr>
        </p:nvSpPr>
        <p:spPr/>
        <p:txBody>
          <a:bodyPr/>
          <a:lstStyle/>
          <a:p>
            <a:fld id="{B547E0D5-C779-4B48-9D09-DC37D8A4644B}" type="slidenum">
              <a:rPr lang="id-ID" smtClean="0"/>
              <a:pPr/>
              <a:t>52</a:t>
            </a:fld>
            <a:endParaRPr lang="id-ID" dirty="0"/>
          </a:p>
        </p:txBody>
      </p:sp>
    </p:spTree>
    <p:extLst>
      <p:ext uri="{BB962C8B-B14F-4D97-AF65-F5344CB8AC3E}">
        <p14:creationId xmlns:p14="http://schemas.microsoft.com/office/powerpoint/2010/main" val="10029296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F9E5ED-D1FA-2E40-AC2D-8608ED35F7BA}"/>
              </a:ext>
            </a:extLst>
          </p:cNvPr>
          <p:cNvSpPr>
            <a:spLocks noGrp="1"/>
          </p:cNvSpPr>
          <p:nvPr>
            <p:ph type="title"/>
          </p:nvPr>
        </p:nvSpPr>
        <p:spPr/>
        <p:txBody>
          <a:bodyPr/>
          <a:lstStyle/>
          <a:p>
            <a:r>
              <a:rPr lang="en-US" altLang="en-US" dirty="0"/>
              <a:t>The switch Statement</a:t>
            </a:r>
            <a:endParaRPr lang="en-US" dirty="0"/>
          </a:p>
        </p:txBody>
      </p:sp>
      <p:sp>
        <p:nvSpPr>
          <p:cNvPr id="3" name="Content Placeholder 2">
            <a:extLst>
              <a:ext uri="{FF2B5EF4-FFF2-40B4-BE49-F238E27FC236}">
                <a16:creationId xmlns:a16="http://schemas.microsoft.com/office/drawing/2014/main" xmlns="" id="{F65112B8-7138-534D-A069-63458E9A0F6D}"/>
              </a:ext>
            </a:extLst>
          </p:cNvPr>
          <p:cNvSpPr>
            <a:spLocks noGrp="1"/>
          </p:cNvSpPr>
          <p:nvPr>
            <p:ph idx="1"/>
          </p:nvPr>
        </p:nvSpPr>
        <p:spPr/>
        <p:txBody>
          <a:bodyPr/>
          <a:lstStyle/>
          <a:p>
            <a:pPr>
              <a:spcBef>
                <a:spcPct val="75000"/>
              </a:spcBef>
            </a:pPr>
            <a:r>
              <a:rPr lang="en-US" altLang="en-US" dirty="0"/>
              <a:t>The </a:t>
            </a:r>
            <a:r>
              <a:rPr lang="en-US" altLang="en-US" i="1" dirty="0"/>
              <a:t>switch statement</a:t>
            </a:r>
            <a:r>
              <a:rPr lang="en-US" altLang="en-US" dirty="0"/>
              <a:t> provides another way to decide which statement to execute next</a:t>
            </a:r>
          </a:p>
          <a:p>
            <a:pPr>
              <a:spcBef>
                <a:spcPct val="75000"/>
              </a:spcBef>
            </a:pPr>
            <a:r>
              <a:rPr lang="en-US" altLang="en-US" dirty="0"/>
              <a:t>The </a:t>
            </a:r>
            <a:r>
              <a:rPr lang="en-US" altLang="en-US" dirty="0">
                <a:latin typeface="Courier" pitchFamily="2" charset="0"/>
              </a:rPr>
              <a:t>switch</a:t>
            </a:r>
            <a:r>
              <a:rPr lang="en-US" altLang="en-US" dirty="0"/>
              <a:t> statement evaluates an expression, then attempts to match the result to one of several possible </a:t>
            </a:r>
            <a:r>
              <a:rPr lang="en-US" altLang="en-US" i="1" dirty="0"/>
              <a:t>cases</a:t>
            </a:r>
            <a:endParaRPr lang="en-US" altLang="en-US" dirty="0"/>
          </a:p>
          <a:p>
            <a:pPr>
              <a:spcBef>
                <a:spcPct val="75000"/>
              </a:spcBef>
            </a:pPr>
            <a:r>
              <a:rPr lang="en-US" altLang="en-US" dirty="0"/>
              <a:t>Each case contains a value and a list of statements</a:t>
            </a:r>
          </a:p>
          <a:p>
            <a:pPr>
              <a:spcBef>
                <a:spcPct val="75000"/>
              </a:spcBef>
            </a:pPr>
            <a:r>
              <a:rPr lang="en-US" altLang="en-US" dirty="0"/>
              <a:t>The flow of control transfers to statement associated with the first case value that matches</a:t>
            </a:r>
            <a:endParaRPr lang="en-US" dirty="0"/>
          </a:p>
        </p:txBody>
      </p:sp>
      <p:sp>
        <p:nvSpPr>
          <p:cNvPr id="4" name="Slide Number Placeholder 3">
            <a:extLst>
              <a:ext uri="{FF2B5EF4-FFF2-40B4-BE49-F238E27FC236}">
                <a16:creationId xmlns:a16="http://schemas.microsoft.com/office/drawing/2014/main" xmlns="" id="{635EB146-469A-B344-8C99-827E439C0EDD}"/>
              </a:ext>
            </a:extLst>
          </p:cNvPr>
          <p:cNvSpPr>
            <a:spLocks noGrp="1"/>
          </p:cNvSpPr>
          <p:nvPr>
            <p:ph type="sldNum" sz="quarter" idx="12"/>
          </p:nvPr>
        </p:nvSpPr>
        <p:spPr/>
        <p:txBody>
          <a:bodyPr/>
          <a:lstStyle/>
          <a:p>
            <a:fld id="{B547E0D5-C779-4B48-9D09-DC37D8A4644B}" type="slidenum">
              <a:rPr lang="id-ID" smtClean="0"/>
              <a:pPr/>
              <a:t>53</a:t>
            </a:fld>
            <a:endParaRPr lang="id-ID" dirty="0"/>
          </a:p>
        </p:txBody>
      </p:sp>
    </p:spTree>
    <p:extLst>
      <p:ext uri="{BB962C8B-B14F-4D97-AF65-F5344CB8AC3E}">
        <p14:creationId xmlns:p14="http://schemas.microsoft.com/office/powerpoint/2010/main" val="11819627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74FA92-FFC9-A941-899E-C11A19D12F76}"/>
              </a:ext>
            </a:extLst>
          </p:cNvPr>
          <p:cNvSpPr>
            <a:spLocks noGrp="1"/>
          </p:cNvSpPr>
          <p:nvPr>
            <p:ph type="title"/>
          </p:nvPr>
        </p:nvSpPr>
        <p:spPr/>
        <p:txBody>
          <a:bodyPr/>
          <a:lstStyle/>
          <a:p>
            <a:r>
              <a:rPr lang="en-US" altLang="en-US" dirty="0"/>
              <a:t>The switch Statement</a:t>
            </a:r>
            <a:endParaRPr lang="en-US" dirty="0"/>
          </a:p>
        </p:txBody>
      </p:sp>
      <p:sp>
        <p:nvSpPr>
          <p:cNvPr id="3" name="Content Placeholder 2">
            <a:extLst>
              <a:ext uri="{FF2B5EF4-FFF2-40B4-BE49-F238E27FC236}">
                <a16:creationId xmlns:a16="http://schemas.microsoft.com/office/drawing/2014/main" xmlns="" id="{0560FC28-E8E3-4449-AF16-E00FC7566DC0}"/>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xmlns="" id="{1E8B0725-26C9-0444-981D-D6DF3DBAD35B}"/>
              </a:ext>
            </a:extLst>
          </p:cNvPr>
          <p:cNvSpPr>
            <a:spLocks noGrp="1"/>
          </p:cNvSpPr>
          <p:nvPr>
            <p:ph type="sldNum" sz="quarter" idx="12"/>
          </p:nvPr>
        </p:nvSpPr>
        <p:spPr/>
        <p:txBody>
          <a:bodyPr/>
          <a:lstStyle/>
          <a:p>
            <a:fld id="{B547E0D5-C779-4B48-9D09-DC37D8A4644B}" type="slidenum">
              <a:rPr lang="id-ID" smtClean="0"/>
              <a:pPr/>
              <a:t>54</a:t>
            </a:fld>
            <a:endParaRPr lang="id-ID" dirty="0"/>
          </a:p>
        </p:txBody>
      </p:sp>
      <p:sp>
        <p:nvSpPr>
          <p:cNvPr id="5" name="Rectangle 3">
            <a:extLst>
              <a:ext uri="{FF2B5EF4-FFF2-40B4-BE49-F238E27FC236}">
                <a16:creationId xmlns:a16="http://schemas.microsoft.com/office/drawing/2014/main" xmlns="" id="{B3087C21-FEDE-774B-9720-C06798F3BBBC}"/>
              </a:ext>
            </a:extLst>
          </p:cNvPr>
          <p:cNvSpPr txBox="1">
            <a:spLocks noChangeArrowheads="1"/>
          </p:cNvSpPr>
          <p:nvPr/>
        </p:nvSpPr>
        <p:spPr>
          <a:xfrm>
            <a:off x="990600" y="1219200"/>
            <a:ext cx="7924800" cy="644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t>The general syntax of a </a:t>
            </a:r>
            <a:r>
              <a:rPr lang="en-US" altLang="en-US">
                <a:latin typeface="Courier New" panose="02070309020205020404" pitchFamily="49" charset="0"/>
              </a:rPr>
              <a:t>switch</a:t>
            </a:r>
            <a:r>
              <a:rPr lang="en-US" altLang="en-US"/>
              <a:t> statement is:</a:t>
            </a:r>
            <a:endParaRPr lang="en-US" altLang="en-US" dirty="0"/>
          </a:p>
        </p:txBody>
      </p:sp>
      <p:sp>
        <p:nvSpPr>
          <p:cNvPr id="6" name="Text Box 4">
            <a:extLst>
              <a:ext uri="{FF2B5EF4-FFF2-40B4-BE49-F238E27FC236}">
                <a16:creationId xmlns:a16="http://schemas.microsoft.com/office/drawing/2014/main" xmlns="" id="{4897A245-2CB9-2E41-BF37-80879EB31812}"/>
              </a:ext>
            </a:extLst>
          </p:cNvPr>
          <p:cNvSpPr txBox="1">
            <a:spLocks noChangeArrowheads="1"/>
          </p:cNvSpPr>
          <p:nvPr/>
        </p:nvSpPr>
        <p:spPr bwMode="auto">
          <a:xfrm>
            <a:off x="2863850" y="2057400"/>
            <a:ext cx="3384550" cy="344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000" b="1" dirty="0">
                <a:latin typeface="Courier New" panose="02070309020205020404" pitchFamily="49" charset="0"/>
              </a:rPr>
              <a:t>switch ( </a:t>
            </a:r>
            <a:r>
              <a:rPr lang="en-US" altLang="en-US" sz="2000" b="1" i="1" dirty="0">
                <a:solidFill>
                  <a:schemeClr val="hlink"/>
                </a:solidFill>
                <a:latin typeface="Courier New" panose="02070309020205020404" pitchFamily="49" charset="0"/>
              </a:rPr>
              <a:t>expression</a:t>
            </a:r>
            <a:r>
              <a:rPr lang="en-US" altLang="en-US" sz="2000" b="1" dirty="0">
                <a:latin typeface="Courier New" panose="02070309020205020404" pitchFamily="49" charset="0"/>
              </a:rPr>
              <a:t> )</a:t>
            </a:r>
          </a:p>
          <a:p>
            <a:r>
              <a:rPr lang="en-US" altLang="en-US" sz="2000" b="1" dirty="0">
                <a:latin typeface="Courier New" panose="02070309020205020404" pitchFamily="49" charset="0"/>
              </a:rPr>
              <a:t>{</a:t>
            </a:r>
          </a:p>
          <a:p>
            <a:r>
              <a:rPr lang="en-US" altLang="en-US" sz="2000" b="1" dirty="0">
                <a:latin typeface="Courier New" panose="02070309020205020404" pitchFamily="49" charset="0"/>
              </a:rPr>
              <a:t>   case </a:t>
            </a:r>
            <a:r>
              <a:rPr lang="en-US" altLang="en-US" sz="2000" b="1" i="1" dirty="0">
                <a:solidFill>
                  <a:schemeClr val="hlink"/>
                </a:solidFill>
                <a:latin typeface="Courier New" panose="02070309020205020404" pitchFamily="49" charset="0"/>
              </a:rPr>
              <a:t>value1</a:t>
            </a:r>
            <a:r>
              <a:rPr lang="en-US" altLang="en-US" sz="2000" b="1" i="1" dirty="0">
                <a:solidFill>
                  <a:srgbClr val="FFFF99"/>
                </a:solidFill>
                <a:latin typeface="Courier New" panose="02070309020205020404" pitchFamily="49" charset="0"/>
              </a:rPr>
              <a:t> </a:t>
            </a:r>
            <a:r>
              <a:rPr lang="en-US" altLang="en-US" sz="2000" b="1" dirty="0">
                <a:latin typeface="Courier New" panose="02070309020205020404" pitchFamily="49" charset="0"/>
              </a:rPr>
              <a:t>:</a:t>
            </a:r>
          </a:p>
          <a:p>
            <a:r>
              <a:rPr lang="en-US" altLang="en-US" sz="2000" b="1" dirty="0">
                <a:latin typeface="Courier New" panose="02070309020205020404" pitchFamily="49" charset="0"/>
              </a:rPr>
              <a:t>      </a:t>
            </a:r>
            <a:r>
              <a:rPr lang="en-US" altLang="en-US" sz="2000" b="1" i="1" dirty="0">
                <a:solidFill>
                  <a:schemeClr val="hlink"/>
                </a:solidFill>
                <a:latin typeface="Courier New" panose="02070309020205020404" pitchFamily="49" charset="0"/>
              </a:rPr>
              <a:t>statement-list1</a:t>
            </a:r>
            <a:endParaRPr lang="en-US" altLang="en-US" sz="2000" b="1" dirty="0">
              <a:latin typeface="Courier New" panose="02070309020205020404" pitchFamily="49" charset="0"/>
            </a:endParaRPr>
          </a:p>
          <a:p>
            <a:r>
              <a:rPr lang="en-US" altLang="en-US" sz="2000" b="1" dirty="0">
                <a:latin typeface="Courier New" panose="02070309020205020404" pitchFamily="49" charset="0"/>
              </a:rPr>
              <a:t>   case </a:t>
            </a:r>
            <a:r>
              <a:rPr lang="en-US" altLang="en-US" sz="2000" b="1" i="1" dirty="0">
                <a:solidFill>
                  <a:schemeClr val="hlink"/>
                </a:solidFill>
                <a:latin typeface="Courier New" panose="02070309020205020404" pitchFamily="49" charset="0"/>
              </a:rPr>
              <a:t>value2</a:t>
            </a:r>
            <a:r>
              <a:rPr lang="en-US" altLang="en-US" sz="2000" b="1" i="1" dirty="0">
                <a:solidFill>
                  <a:srgbClr val="FFFF99"/>
                </a:solidFill>
                <a:latin typeface="Courier New" panose="02070309020205020404" pitchFamily="49" charset="0"/>
              </a:rPr>
              <a:t> </a:t>
            </a:r>
            <a:r>
              <a:rPr lang="en-US" altLang="en-US" sz="2000" b="1" dirty="0">
                <a:latin typeface="Courier New" panose="02070309020205020404" pitchFamily="49" charset="0"/>
              </a:rPr>
              <a:t>:</a:t>
            </a:r>
          </a:p>
          <a:p>
            <a:r>
              <a:rPr lang="en-US" altLang="en-US" sz="2000" b="1" dirty="0">
                <a:latin typeface="Courier New" panose="02070309020205020404" pitchFamily="49" charset="0"/>
              </a:rPr>
              <a:t>      </a:t>
            </a:r>
            <a:r>
              <a:rPr lang="en-US" altLang="en-US" sz="2000" b="1" i="1" dirty="0">
                <a:solidFill>
                  <a:schemeClr val="hlink"/>
                </a:solidFill>
                <a:latin typeface="Courier New" panose="02070309020205020404" pitchFamily="49" charset="0"/>
              </a:rPr>
              <a:t>statement-list2</a:t>
            </a:r>
            <a:endParaRPr lang="en-US" altLang="en-US" sz="2000" b="1" dirty="0">
              <a:latin typeface="Courier New" panose="02070309020205020404" pitchFamily="49" charset="0"/>
            </a:endParaRPr>
          </a:p>
          <a:p>
            <a:r>
              <a:rPr lang="en-US" altLang="en-US" sz="2000" b="1" dirty="0">
                <a:latin typeface="Courier New" panose="02070309020205020404" pitchFamily="49" charset="0"/>
              </a:rPr>
              <a:t>   case </a:t>
            </a:r>
            <a:r>
              <a:rPr lang="en-US" altLang="en-US" sz="2000" b="1" dirty="0">
                <a:solidFill>
                  <a:schemeClr val="hlink"/>
                </a:solidFill>
                <a:latin typeface="Courier New" panose="02070309020205020404" pitchFamily="49" charset="0"/>
              </a:rPr>
              <a:t>value3</a:t>
            </a:r>
            <a:r>
              <a:rPr lang="en-US" altLang="en-US" sz="2000" b="1" dirty="0">
                <a:latin typeface="Courier New" panose="02070309020205020404" pitchFamily="49" charset="0"/>
              </a:rPr>
              <a:t> :</a:t>
            </a:r>
            <a:endParaRPr lang="en-US" altLang="en-US" sz="2000" b="1" dirty="0">
              <a:solidFill>
                <a:srgbClr val="FFFF99"/>
              </a:solidFill>
              <a:latin typeface="Courier New" panose="02070309020205020404" pitchFamily="49" charset="0"/>
            </a:endParaRPr>
          </a:p>
          <a:p>
            <a:r>
              <a:rPr lang="en-US" altLang="en-US" sz="2000" b="1" dirty="0">
                <a:solidFill>
                  <a:srgbClr val="FFFF99"/>
                </a:solidFill>
                <a:latin typeface="Courier New" panose="02070309020205020404" pitchFamily="49" charset="0"/>
              </a:rPr>
              <a:t>      </a:t>
            </a:r>
            <a:r>
              <a:rPr lang="en-US" altLang="en-US" sz="2000" b="1" dirty="0">
                <a:solidFill>
                  <a:schemeClr val="hlink"/>
                </a:solidFill>
                <a:latin typeface="Courier New" panose="02070309020205020404" pitchFamily="49" charset="0"/>
              </a:rPr>
              <a:t>statement-list3</a:t>
            </a:r>
          </a:p>
          <a:p>
            <a:r>
              <a:rPr lang="en-US" altLang="en-US" sz="2000" b="1" dirty="0">
                <a:solidFill>
                  <a:srgbClr val="FFFF99"/>
                </a:solidFill>
                <a:latin typeface="Courier New" panose="02070309020205020404" pitchFamily="49" charset="0"/>
              </a:rPr>
              <a:t>   </a:t>
            </a:r>
            <a:r>
              <a:rPr lang="en-US" altLang="en-US" sz="2000" b="1" dirty="0">
                <a:latin typeface="Courier New" panose="02070309020205020404" pitchFamily="49" charset="0"/>
              </a:rPr>
              <a:t>case</a:t>
            </a:r>
            <a:r>
              <a:rPr lang="en-US" altLang="en-US" sz="2000" b="1" dirty="0">
                <a:solidFill>
                  <a:srgbClr val="FFFF99"/>
                </a:solidFill>
                <a:latin typeface="Courier New" panose="02070309020205020404" pitchFamily="49" charset="0"/>
              </a:rPr>
              <a:t>  </a:t>
            </a:r>
            <a:r>
              <a:rPr lang="en-US" altLang="en-US" sz="2000" b="1" dirty="0">
                <a:solidFill>
                  <a:schemeClr val="hlink"/>
                </a:solidFill>
                <a:latin typeface="Courier New" panose="02070309020205020404" pitchFamily="49" charset="0"/>
              </a:rPr>
              <a:t>...</a:t>
            </a:r>
            <a:endParaRPr lang="en-US" altLang="en-US" sz="2000" b="1" dirty="0">
              <a:latin typeface="Courier New" panose="02070309020205020404" pitchFamily="49" charset="0"/>
            </a:endParaRPr>
          </a:p>
          <a:p>
            <a:endParaRPr lang="en-US" altLang="en-US" sz="2000" b="1" dirty="0">
              <a:latin typeface="Courier New" panose="02070309020205020404" pitchFamily="49" charset="0"/>
            </a:endParaRPr>
          </a:p>
          <a:p>
            <a:r>
              <a:rPr lang="en-US" altLang="en-US" sz="2000" b="1" dirty="0">
                <a:latin typeface="Courier New" panose="02070309020205020404" pitchFamily="49" charset="0"/>
              </a:rPr>
              <a:t>}</a:t>
            </a:r>
          </a:p>
        </p:txBody>
      </p:sp>
      <p:grpSp>
        <p:nvGrpSpPr>
          <p:cNvPr id="7" name="Group 12">
            <a:extLst>
              <a:ext uri="{FF2B5EF4-FFF2-40B4-BE49-F238E27FC236}">
                <a16:creationId xmlns:a16="http://schemas.microsoft.com/office/drawing/2014/main" xmlns="" id="{599FC2C6-4CB8-9B4B-9F11-FA017348678F}"/>
              </a:ext>
            </a:extLst>
          </p:cNvPr>
          <p:cNvGrpSpPr>
            <a:grpSpLocks/>
          </p:cNvGrpSpPr>
          <p:nvPr/>
        </p:nvGrpSpPr>
        <p:grpSpPr bwMode="auto">
          <a:xfrm>
            <a:off x="1030288" y="2041525"/>
            <a:ext cx="1789112" cy="1920875"/>
            <a:chOff x="649" y="1286"/>
            <a:chExt cx="1127" cy="1210"/>
          </a:xfrm>
        </p:grpSpPr>
        <p:sp>
          <p:nvSpPr>
            <p:cNvPr id="8" name="Text Box 6">
              <a:extLst>
                <a:ext uri="{FF2B5EF4-FFF2-40B4-BE49-F238E27FC236}">
                  <a16:creationId xmlns:a16="http://schemas.microsoft.com/office/drawing/2014/main" xmlns="" id="{CEAC0453-7EBA-D048-907C-5D694D37A251}"/>
                </a:ext>
              </a:extLst>
            </p:cNvPr>
            <p:cNvSpPr txBox="1">
              <a:spLocks noChangeArrowheads="1"/>
            </p:cNvSpPr>
            <p:nvPr/>
          </p:nvSpPr>
          <p:spPr bwMode="auto">
            <a:xfrm>
              <a:off x="649" y="1286"/>
              <a:ext cx="791" cy="1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000" b="1">
                  <a:latin typeface="Courier New" panose="02070309020205020404" pitchFamily="49" charset="0"/>
                </a:rPr>
                <a:t>switch</a:t>
              </a:r>
            </a:p>
            <a:p>
              <a:pPr algn="ctr"/>
              <a:r>
                <a:rPr lang="en-US" altLang="en-US" sz="2000" b="1">
                  <a:solidFill>
                    <a:schemeClr val="hlink"/>
                  </a:solidFill>
                  <a:latin typeface="Arial Unicode MS" panose="020B0604020202020204" pitchFamily="34" charset="-128"/>
                </a:rPr>
                <a:t>and</a:t>
              </a:r>
            </a:p>
            <a:p>
              <a:pPr algn="ctr"/>
              <a:r>
                <a:rPr lang="en-US" altLang="en-US" sz="2000" b="1">
                  <a:latin typeface="Courier New" panose="02070309020205020404" pitchFamily="49" charset="0"/>
                </a:rPr>
                <a:t>case</a:t>
              </a:r>
            </a:p>
            <a:p>
              <a:pPr algn="ctr"/>
              <a:r>
                <a:rPr lang="en-US" altLang="en-US" sz="2000" b="1">
                  <a:solidFill>
                    <a:schemeClr val="hlink"/>
                  </a:solidFill>
                  <a:latin typeface="Arial Unicode MS" panose="020B0604020202020204" pitchFamily="34" charset="-128"/>
                </a:rPr>
                <a:t>are</a:t>
              </a:r>
            </a:p>
            <a:p>
              <a:pPr algn="ctr"/>
              <a:r>
                <a:rPr lang="en-US" altLang="en-US" sz="2000" b="1">
                  <a:solidFill>
                    <a:schemeClr val="hlink"/>
                  </a:solidFill>
                  <a:latin typeface="Arial Unicode MS" panose="020B0604020202020204" pitchFamily="34" charset="-128"/>
                </a:rPr>
                <a:t>reserved</a:t>
              </a:r>
            </a:p>
            <a:p>
              <a:pPr algn="ctr"/>
              <a:r>
                <a:rPr lang="en-US" altLang="en-US" sz="2000" b="1">
                  <a:solidFill>
                    <a:schemeClr val="hlink"/>
                  </a:solidFill>
                  <a:latin typeface="Arial Unicode MS" panose="020B0604020202020204" pitchFamily="34" charset="-128"/>
                </a:rPr>
                <a:t>words</a:t>
              </a:r>
            </a:p>
          </p:txBody>
        </p:sp>
        <p:sp>
          <p:nvSpPr>
            <p:cNvPr id="9" name="Line 7">
              <a:extLst>
                <a:ext uri="{FF2B5EF4-FFF2-40B4-BE49-F238E27FC236}">
                  <a16:creationId xmlns:a16="http://schemas.microsoft.com/office/drawing/2014/main" xmlns="" id="{FE4EE6F1-8D92-3540-BC01-0DF3F72FA493}"/>
                </a:ext>
              </a:extLst>
            </p:cNvPr>
            <p:cNvSpPr>
              <a:spLocks noChangeShapeType="1"/>
            </p:cNvSpPr>
            <p:nvPr/>
          </p:nvSpPr>
          <p:spPr bwMode="auto">
            <a:xfrm>
              <a:off x="1296" y="1776"/>
              <a:ext cx="480" cy="0"/>
            </a:xfrm>
            <a:prstGeom prst="line">
              <a:avLst/>
            </a:prstGeom>
            <a:noFill/>
            <a:ln w="31750">
              <a:solidFill>
                <a:srgbClr val="FF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8">
              <a:extLst>
                <a:ext uri="{FF2B5EF4-FFF2-40B4-BE49-F238E27FC236}">
                  <a16:creationId xmlns:a16="http://schemas.microsoft.com/office/drawing/2014/main" xmlns="" id="{895AA13D-4338-764A-B634-96510B68DFEC}"/>
                </a:ext>
              </a:extLst>
            </p:cNvPr>
            <p:cNvSpPr>
              <a:spLocks noChangeShapeType="1"/>
            </p:cNvSpPr>
            <p:nvPr/>
          </p:nvSpPr>
          <p:spPr bwMode="auto">
            <a:xfrm flipV="1">
              <a:off x="1296" y="1584"/>
              <a:ext cx="432" cy="192"/>
            </a:xfrm>
            <a:prstGeom prst="line">
              <a:avLst/>
            </a:prstGeom>
            <a:noFill/>
            <a:ln w="31750">
              <a:solidFill>
                <a:srgbClr val="FF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 name="Group 9">
            <a:extLst>
              <a:ext uri="{FF2B5EF4-FFF2-40B4-BE49-F238E27FC236}">
                <a16:creationId xmlns:a16="http://schemas.microsoft.com/office/drawing/2014/main" xmlns="" id="{6B4F3EDD-B17D-DC46-AAE2-C1FA79EF4F26}"/>
              </a:ext>
            </a:extLst>
          </p:cNvPr>
          <p:cNvGrpSpPr>
            <a:grpSpLocks/>
          </p:cNvGrpSpPr>
          <p:nvPr/>
        </p:nvGrpSpPr>
        <p:grpSpPr bwMode="auto">
          <a:xfrm>
            <a:off x="6553200" y="3733800"/>
            <a:ext cx="2303463" cy="1768475"/>
            <a:chOff x="4272" y="2448"/>
            <a:chExt cx="1451" cy="1114"/>
          </a:xfrm>
        </p:grpSpPr>
        <p:sp>
          <p:nvSpPr>
            <p:cNvPr id="12" name="Text Box 10">
              <a:extLst>
                <a:ext uri="{FF2B5EF4-FFF2-40B4-BE49-F238E27FC236}">
                  <a16:creationId xmlns:a16="http://schemas.microsoft.com/office/drawing/2014/main" xmlns="" id="{F4B5927D-7988-A248-9737-E4FF876D7286}"/>
                </a:ext>
              </a:extLst>
            </p:cNvPr>
            <p:cNvSpPr txBox="1">
              <a:spLocks noChangeArrowheads="1"/>
            </p:cNvSpPr>
            <p:nvPr/>
          </p:nvSpPr>
          <p:spPr bwMode="auto">
            <a:xfrm>
              <a:off x="4272" y="2736"/>
              <a:ext cx="1451" cy="8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000" b="1">
                  <a:solidFill>
                    <a:schemeClr val="hlink"/>
                  </a:solidFill>
                  <a:latin typeface="Arial Unicode MS" panose="020B0604020202020204" pitchFamily="34" charset="-128"/>
                </a:rPr>
                <a:t>If </a:t>
              </a:r>
              <a:r>
                <a:rPr lang="en-US" altLang="en-US" sz="2000" b="1" i="1">
                  <a:solidFill>
                    <a:schemeClr val="hlink"/>
                  </a:solidFill>
                  <a:latin typeface="Courier New" panose="02070309020205020404" pitchFamily="49" charset="0"/>
                </a:rPr>
                <a:t>expression</a:t>
              </a:r>
              <a:endParaRPr lang="en-US" altLang="en-US" sz="2000" b="1">
                <a:solidFill>
                  <a:srgbClr val="FFFF99"/>
                </a:solidFill>
                <a:latin typeface="Courier New" panose="02070309020205020404" pitchFamily="49" charset="0"/>
              </a:endParaRPr>
            </a:p>
            <a:p>
              <a:r>
                <a:rPr lang="en-US" altLang="en-US" sz="2000" b="1">
                  <a:solidFill>
                    <a:schemeClr val="hlink"/>
                  </a:solidFill>
                  <a:latin typeface="Arial Unicode MS" panose="020B0604020202020204" pitchFamily="34" charset="-128"/>
                </a:rPr>
                <a:t>matches </a:t>
              </a:r>
              <a:r>
                <a:rPr lang="en-US" altLang="en-US" sz="2000" b="1" i="1">
                  <a:solidFill>
                    <a:schemeClr val="hlink"/>
                  </a:solidFill>
                  <a:latin typeface="Courier New" panose="02070309020205020404" pitchFamily="49" charset="0"/>
                </a:rPr>
                <a:t>value2</a:t>
              </a:r>
              <a:r>
                <a:rPr lang="en-US" altLang="en-US" sz="2000" b="1">
                  <a:solidFill>
                    <a:schemeClr val="hlink"/>
                  </a:solidFill>
                  <a:latin typeface="Arial Unicode MS" panose="020B0604020202020204" pitchFamily="34" charset="-128"/>
                </a:rPr>
                <a:t>,</a:t>
              </a:r>
            </a:p>
            <a:p>
              <a:r>
                <a:rPr lang="en-US" altLang="en-US" sz="2000" b="1">
                  <a:solidFill>
                    <a:schemeClr val="hlink"/>
                  </a:solidFill>
                  <a:latin typeface="Arial Unicode MS" panose="020B0604020202020204" pitchFamily="34" charset="-128"/>
                </a:rPr>
                <a:t>control jumps</a:t>
              </a:r>
            </a:p>
            <a:p>
              <a:r>
                <a:rPr lang="en-US" altLang="en-US" sz="2000" b="1">
                  <a:solidFill>
                    <a:schemeClr val="hlink"/>
                  </a:solidFill>
                  <a:latin typeface="Arial Unicode MS" panose="020B0604020202020204" pitchFamily="34" charset="-128"/>
                </a:rPr>
                <a:t>to here</a:t>
              </a:r>
            </a:p>
          </p:txBody>
        </p:sp>
        <p:cxnSp>
          <p:nvCxnSpPr>
            <p:cNvPr id="13" name="AutoShape 11">
              <a:extLst>
                <a:ext uri="{FF2B5EF4-FFF2-40B4-BE49-F238E27FC236}">
                  <a16:creationId xmlns:a16="http://schemas.microsoft.com/office/drawing/2014/main" xmlns="" id="{17DFF9E9-A581-CC43-9136-E08521CFCA60}"/>
                </a:ext>
              </a:extLst>
            </p:cNvPr>
            <p:cNvCxnSpPr>
              <a:cxnSpLocks noChangeShapeType="1"/>
              <a:stCxn id="12" idx="0"/>
            </p:cNvCxnSpPr>
            <p:nvPr/>
          </p:nvCxnSpPr>
          <p:spPr bwMode="auto">
            <a:xfrm rot="5400000" flipH="1">
              <a:off x="4426" y="2294"/>
              <a:ext cx="288" cy="595"/>
            </a:xfrm>
            <a:prstGeom prst="bentConnector2">
              <a:avLst/>
            </a:prstGeom>
            <a:noFill/>
            <a:ln w="31750">
              <a:solidFill>
                <a:srgbClr val="FF0000"/>
              </a:solidFill>
              <a:miter lim="800000"/>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686186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right)">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autoUpdateAnimBg="0"/>
      <p:bldP spid="6"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666ED8-99C2-4F49-9336-77155B6ED0B2}"/>
              </a:ext>
            </a:extLst>
          </p:cNvPr>
          <p:cNvSpPr>
            <a:spLocks noGrp="1"/>
          </p:cNvSpPr>
          <p:nvPr>
            <p:ph type="title"/>
          </p:nvPr>
        </p:nvSpPr>
        <p:spPr/>
        <p:txBody>
          <a:bodyPr/>
          <a:lstStyle/>
          <a:p>
            <a:r>
              <a:rPr lang="en-US" altLang="en-US" dirty="0"/>
              <a:t>The switch Statement</a:t>
            </a:r>
            <a:endParaRPr lang="en-US" dirty="0"/>
          </a:p>
        </p:txBody>
      </p:sp>
      <p:sp>
        <p:nvSpPr>
          <p:cNvPr id="3" name="Content Placeholder 2">
            <a:extLst>
              <a:ext uri="{FF2B5EF4-FFF2-40B4-BE49-F238E27FC236}">
                <a16:creationId xmlns:a16="http://schemas.microsoft.com/office/drawing/2014/main" xmlns="" id="{0E00839E-0C8B-DC40-BB8E-3973DE7A6955}"/>
              </a:ext>
            </a:extLst>
          </p:cNvPr>
          <p:cNvSpPr>
            <a:spLocks noGrp="1"/>
          </p:cNvSpPr>
          <p:nvPr>
            <p:ph idx="1"/>
          </p:nvPr>
        </p:nvSpPr>
        <p:spPr/>
        <p:txBody>
          <a:bodyPr/>
          <a:lstStyle/>
          <a:p>
            <a:pPr>
              <a:spcBef>
                <a:spcPct val="75000"/>
              </a:spcBef>
            </a:pPr>
            <a:r>
              <a:rPr lang="en-US" altLang="en-US" dirty="0"/>
              <a:t>Often a </a:t>
            </a:r>
            <a:r>
              <a:rPr lang="en-US" altLang="en-US" i="1" dirty="0"/>
              <a:t>break statement</a:t>
            </a:r>
            <a:r>
              <a:rPr lang="en-US" altLang="en-US" dirty="0"/>
              <a:t> is used as the last statement in each case's statement list</a:t>
            </a:r>
          </a:p>
          <a:p>
            <a:pPr>
              <a:spcBef>
                <a:spcPct val="75000"/>
              </a:spcBef>
            </a:pPr>
            <a:r>
              <a:rPr lang="en-US" altLang="en-US" dirty="0"/>
              <a:t>A </a:t>
            </a:r>
            <a:r>
              <a:rPr lang="en-US" altLang="en-US" dirty="0">
                <a:latin typeface="Courier" pitchFamily="2" charset="0"/>
              </a:rPr>
              <a:t>break</a:t>
            </a:r>
            <a:r>
              <a:rPr lang="en-US" altLang="en-US" dirty="0"/>
              <a:t> statement causes control to transfer to the end of the </a:t>
            </a:r>
            <a:r>
              <a:rPr lang="en-US" altLang="en-US" dirty="0">
                <a:latin typeface="Courier" pitchFamily="2" charset="0"/>
              </a:rPr>
              <a:t>switch</a:t>
            </a:r>
            <a:r>
              <a:rPr lang="en-US" altLang="en-US" dirty="0"/>
              <a:t> statement</a:t>
            </a:r>
          </a:p>
          <a:p>
            <a:pPr>
              <a:spcBef>
                <a:spcPct val="75000"/>
              </a:spcBef>
            </a:pPr>
            <a:r>
              <a:rPr lang="en-US" altLang="en-US" dirty="0"/>
              <a:t>If a </a:t>
            </a:r>
            <a:r>
              <a:rPr lang="en-US" altLang="en-US" dirty="0">
                <a:latin typeface="Courier" pitchFamily="2" charset="0"/>
              </a:rPr>
              <a:t>break</a:t>
            </a:r>
            <a:r>
              <a:rPr lang="en-US" altLang="en-US" dirty="0"/>
              <a:t> statement is not used, the flow of control will continue into the next case</a:t>
            </a:r>
          </a:p>
          <a:p>
            <a:pPr>
              <a:spcBef>
                <a:spcPct val="75000"/>
              </a:spcBef>
            </a:pPr>
            <a:r>
              <a:rPr lang="en-US" altLang="en-US" dirty="0"/>
              <a:t>Sometimes this may be appropriate, but often we want to execute only the statements associated with one case</a:t>
            </a:r>
            <a:endParaRPr lang="en-US" dirty="0"/>
          </a:p>
        </p:txBody>
      </p:sp>
      <p:sp>
        <p:nvSpPr>
          <p:cNvPr id="4" name="Slide Number Placeholder 3">
            <a:extLst>
              <a:ext uri="{FF2B5EF4-FFF2-40B4-BE49-F238E27FC236}">
                <a16:creationId xmlns:a16="http://schemas.microsoft.com/office/drawing/2014/main" xmlns="" id="{BBDD9904-695B-A84F-86BC-9B381770185E}"/>
              </a:ext>
            </a:extLst>
          </p:cNvPr>
          <p:cNvSpPr>
            <a:spLocks noGrp="1"/>
          </p:cNvSpPr>
          <p:nvPr>
            <p:ph type="sldNum" sz="quarter" idx="12"/>
          </p:nvPr>
        </p:nvSpPr>
        <p:spPr/>
        <p:txBody>
          <a:bodyPr/>
          <a:lstStyle/>
          <a:p>
            <a:fld id="{B547E0D5-C779-4B48-9D09-DC37D8A4644B}" type="slidenum">
              <a:rPr lang="id-ID" smtClean="0"/>
              <a:pPr/>
              <a:t>55</a:t>
            </a:fld>
            <a:endParaRPr lang="id-ID" dirty="0"/>
          </a:p>
        </p:txBody>
      </p:sp>
    </p:spTree>
    <p:extLst>
      <p:ext uri="{BB962C8B-B14F-4D97-AF65-F5344CB8AC3E}">
        <p14:creationId xmlns:p14="http://schemas.microsoft.com/office/powerpoint/2010/main" val="63597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8A63F5-8DA3-9544-AB26-BBA1F39ED65F}"/>
              </a:ext>
            </a:extLst>
          </p:cNvPr>
          <p:cNvSpPr>
            <a:spLocks noGrp="1"/>
          </p:cNvSpPr>
          <p:nvPr>
            <p:ph type="title"/>
          </p:nvPr>
        </p:nvSpPr>
        <p:spPr/>
        <p:txBody>
          <a:bodyPr/>
          <a:lstStyle/>
          <a:p>
            <a:r>
              <a:rPr lang="en-US" altLang="en-US" dirty="0"/>
              <a:t>The switch Statement</a:t>
            </a:r>
            <a:endParaRPr lang="en-US" dirty="0"/>
          </a:p>
        </p:txBody>
      </p:sp>
      <p:sp>
        <p:nvSpPr>
          <p:cNvPr id="3" name="Content Placeholder 2">
            <a:extLst>
              <a:ext uri="{FF2B5EF4-FFF2-40B4-BE49-F238E27FC236}">
                <a16:creationId xmlns:a16="http://schemas.microsoft.com/office/drawing/2014/main" xmlns="" id="{992DFC86-8E79-7E41-BB11-DC0BC83C4ED4}"/>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xmlns="" id="{B01CD0FD-6AB9-2149-9BEB-E293565193B4}"/>
              </a:ext>
            </a:extLst>
          </p:cNvPr>
          <p:cNvSpPr>
            <a:spLocks noGrp="1"/>
          </p:cNvSpPr>
          <p:nvPr>
            <p:ph type="sldNum" sz="quarter" idx="12"/>
          </p:nvPr>
        </p:nvSpPr>
        <p:spPr/>
        <p:txBody>
          <a:bodyPr/>
          <a:lstStyle/>
          <a:p>
            <a:fld id="{B547E0D5-C779-4B48-9D09-DC37D8A4644B}" type="slidenum">
              <a:rPr lang="id-ID" smtClean="0"/>
              <a:pPr/>
              <a:t>56</a:t>
            </a:fld>
            <a:endParaRPr lang="id-ID" dirty="0"/>
          </a:p>
        </p:txBody>
      </p:sp>
      <p:sp>
        <p:nvSpPr>
          <p:cNvPr id="5" name="Text Box 4">
            <a:extLst>
              <a:ext uri="{FF2B5EF4-FFF2-40B4-BE49-F238E27FC236}">
                <a16:creationId xmlns:a16="http://schemas.microsoft.com/office/drawing/2014/main" xmlns="" id="{5E1C424C-14AE-D342-A246-B753B1B2AC08}"/>
              </a:ext>
            </a:extLst>
          </p:cNvPr>
          <p:cNvSpPr txBox="1">
            <a:spLocks noChangeArrowheads="1"/>
          </p:cNvSpPr>
          <p:nvPr/>
        </p:nvSpPr>
        <p:spPr bwMode="auto">
          <a:xfrm>
            <a:off x="3200400" y="1905000"/>
            <a:ext cx="2470150" cy="3749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000" b="1">
                <a:latin typeface="Courier New" panose="02070309020205020404" pitchFamily="49" charset="0"/>
              </a:rPr>
              <a:t>switch (option)</a:t>
            </a:r>
          </a:p>
          <a:p>
            <a:r>
              <a:rPr lang="en-US" altLang="en-US" sz="2000" b="1">
                <a:latin typeface="Courier New" panose="02070309020205020404" pitchFamily="49" charset="0"/>
              </a:rPr>
              <a:t>{</a:t>
            </a:r>
          </a:p>
          <a:p>
            <a:r>
              <a:rPr lang="en-US" altLang="en-US" sz="2000" b="1">
                <a:latin typeface="Courier New" panose="02070309020205020404" pitchFamily="49" charset="0"/>
              </a:rPr>
              <a:t>   case 'A':</a:t>
            </a:r>
          </a:p>
          <a:p>
            <a:r>
              <a:rPr lang="en-US" altLang="en-US" sz="2000" b="1">
                <a:latin typeface="Courier New" panose="02070309020205020404" pitchFamily="49" charset="0"/>
              </a:rPr>
              <a:t>      aCount++;</a:t>
            </a:r>
          </a:p>
          <a:p>
            <a:r>
              <a:rPr lang="en-US" altLang="en-US" sz="2000" b="1">
                <a:latin typeface="Courier New" panose="02070309020205020404" pitchFamily="49" charset="0"/>
              </a:rPr>
              <a:t>      break;</a:t>
            </a:r>
          </a:p>
          <a:p>
            <a:r>
              <a:rPr lang="en-US" altLang="en-US" sz="2000">
                <a:latin typeface="Courier New" panose="02070309020205020404" pitchFamily="49" charset="0"/>
              </a:rPr>
              <a:t>   </a:t>
            </a:r>
            <a:r>
              <a:rPr lang="en-US" altLang="en-US" sz="2000" b="1">
                <a:latin typeface="Courier New" panose="02070309020205020404" pitchFamily="49" charset="0"/>
              </a:rPr>
              <a:t>case 'B':</a:t>
            </a:r>
          </a:p>
          <a:p>
            <a:r>
              <a:rPr lang="en-US" altLang="en-US" sz="2000" b="1">
                <a:latin typeface="Courier New" panose="02070309020205020404" pitchFamily="49" charset="0"/>
              </a:rPr>
              <a:t>      bCount++;</a:t>
            </a:r>
          </a:p>
          <a:p>
            <a:r>
              <a:rPr lang="en-US" altLang="en-US" sz="2000" b="1">
                <a:latin typeface="Courier New" panose="02070309020205020404" pitchFamily="49" charset="0"/>
              </a:rPr>
              <a:t>      break;</a:t>
            </a:r>
          </a:p>
          <a:p>
            <a:r>
              <a:rPr lang="en-US" altLang="en-US" sz="2000" b="1">
                <a:latin typeface="Courier New" panose="02070309020205020404" pitchFamily="49" charset="0"/>
              </a:rPr>
              <a:t>   case 'C':</a:t>
            </a:r>
          </a:p>
          <a:p>
            <a:r>
              <a:rPr lang="en-US" altLang="en-US" sz="2000" b="1">
                <a:latin typeface="Courier New" panose="02070309020205020404" pitchFamily="49" charset="0"/>
              </a:rPr>
              <a:t>      cCount++;</a:t>
            </a:r>
          </a:p>
          <a:p>
            <a:r>
              <a:rPr lang="en-US" altLang="en-US" sz="2000" b="1">
                <a:latin typeface="Courier New" panose="02070309020205020404" pitchFamily="49" charset="0"/>
              </a:rPr>
              <a:t>      break;</a:t>
            </a:r>
          </a:p>
          <a:p>
            <a:r>
              <a:rPr lang="en-US" altLang="en-US" sz="2000" b="1">
                <a:latin typeface="Courier New" panose="02070309020205020404" pitchFamily="49" charset="0"/>
              </a:rPr>
              <a:t>}</a:t>
            </a:r>
          </a:p>
        </p:txBody>
      </p:sp>
      <p:sp>
        <p:nvSpPr>
          <p:cNvPr id="6" name="Rectangle 5">
            <a:extLst>
              <a:ext uri="{FF2B5EF4-FFF2-40B4-BE49-F238E27FC236}">
                <a16:creationId xmlns:a16="http://schemas.microsoft.com/office/drawing/2014/main" xmlns="" id="{3EE81B7D-FAD1-564C-9C8F-447C32511D02}"/>
              </a:ext>
            </a:extLst>
          </p:cNvPr>
          <p:cNvSpPr txBox="1">
            <a:spLocks noChangeArrowheads="1"/>
          </p:cNvSpPr>
          <p:nvPr/>
        </p:nvSpPr>
        <p:spPr>
          <a:xfrm>
            <a:off x="990600" y="1219200"/>
            <a:ext cx="7924800" cy="609600"/>
          </a:xfrm>
          <a:prstGeom prst="rect">
            <a:avLst/>
          </a:prstGeom>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An example of a switch statement:</a:t>
            </a:r>
          </a:p>
        </p:txBody>
      </p:sp>
    </p:spTree>
    <p:extLst>
      <p:ext uri="{BB962C8B-B14F-4D97-AF65-F5344CB8AC3E}">
        <p14:creationId xmlns:p14="http://schemas.microsoft.com/office/powerpoint/2010/main" val="355794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FF1300-9318-AC4D-9ABB-E5E5985297DE}"/>
              </a:ext>
            </a:extLst>
          </p:cNvPr>
          <p:cNvSpPr>
            <a:spLocks noGrp="1"/>
          </p:cNvSpPr>
          <p:nvPr>
            <p:ph type="title"/>
          </p:nvPr>
        </p:nvSpPr>
        <p:spPr/>
        <p:txBody>
          <a:bodyPr/>
          <a:lstStyle/>
          <a:p>
            <a:r>
              <a:rPr lang="en-US" altLang="en-US" dirty="0"/>
              <a:t>The switch Statement</a:t>
            </a:r>
            <a:endParaRPr lang="en-US" dirty="0"/>
          </a:p>
        </p:txBody>
      </p:sp>
      <p:sp>
        <p:nvSpPr>
          <p:cNvPr id="3" name="Content Placeholder 2">
            <a:extLst>
              <a:ext uri="{FF2B5EF4-FFF2-40B4-BE49-F238E27FC236}">
                <a16:creationId xmlns:a16="http://schemas.microsoft.com/office/drawing/2014/main" xmlns="" id="{74F32868-87A6-6B42-8CED-EA639CA27C8C}"/>
              </a:ext>
            </a:extLst>
          </p:cNvPr>
          <p:cNvSpPr>
            <a:spLocks noGrp="1"/>
          </p:cNvSpPr>
          <p:nvPr>
            <p:ph idx="1"/>
          </p:nvPr>
        </p:nvSpPr>
        <p:spPr/>
        <p:txBody>
          <a:bodyPr/>
          <a:lstStyle/>
          <a:p>
            <a:pPr>
              <a:spcBef>
                <a:spcPct val="75000"/>
              </a:spcBef>
            </a:pPr>
            <a:r>
              <a:rPr lang="en-US" altLang="en-US" dirty="0"/>
              <a:t>A </a:t>
            </a:r>
            <a:r>
              <a:rPr lang="en-US" altLang="en-US" dirty="0">
                <a:latin typeface="Courier New" panose="02070309020205020404" pitchFamily="49" charset="0"/>
              </a:rPr>
              <a:t>switch</a:t>
            </a:r>
            <a:r>
              <a:rPr lang="en-US" altLang="en-US" dirty="0"/>
              <a:t> statement can have an optional </a:t>
            </a:r>
            <a:r>
              <a:rPr lang="en-US" altLang="en-US" i="1" dirty="0"/>
              <a:t>default case</a:t>
            </a:r>
            <a:endParaRPr lang="en-US" altLang="en-US" dirty="0"/>
          </a:p>
          <a:p>
            <a:pPr>
              <a:spcBef>
                <a:spcPct val="75000"/>
              </a:spcBef>
            </a:pPr>
            <a:r>
              <a:rPr lang="en-US" altLang="en-US" dirty="0"/>
              <a:t>The default case has no associated value and simply uses the reserved word </a:t>
            </a:r>
            <a:r>
              <a:rPr lang="en-US" altLang="en-US" dirty="0">
                <a:latin typeface="Courier New" panose="02070309020205020404" pitchFamily="49" charset="0"/>
              </a:rPr>
              <a:t>default</a:t>
            </a:r>
            <a:endParaRPr lang="en-US" altLang="en-US" dirty="0"/>
          </a:p>
          <a:p>
            <a:pPr>
              <a:spcBef>
                <a:spcPct val="75000"/>
              </a:spcBef>
            </a:pPr>
            <a:r>
              <a:rPr lang="en-US" altLang="en-US" dirty="0"/>
              <a:t>If the default case is present, control will transfer to it if no other case value matches</a:t>
            </a:r>
          </a:p>
          <a:p>
            <a:pPr>
              <a:spcBef>
                <a:spcPct val="75000"/>
              </a:spcBef>
            </a:pPr>
            <a:r>
              <a:rPr lang="en-US" altLang="en-US" dirty="0"/>
              <a:t>If there is no default case, and no other value matches, control falls through to the statement after the switch</a:t>
            </a:r>
            <a:endParaRPr lang="en-US" dirty="0"/>
          </a:p>
        </p:txBody>
      </p:sp>
      <p:sp>
        <p:nvSpPr>
          <p:cNvPr id="4" name="Slide Number Placeholder 3">
            <a:extLst>
              <a:ext uri="{FF2B5EF4-FFF2-40B4-BE49-F238E27FC236}">
                <a16:creationId xmlns:a16="http://schemas.microsoft.com/office/drawing/2014/main" xmlns="" id="{88561E10-4EB6-7540-BB41-524B9E1D424F}"/>
              </a:ext>
            </a:extLst>
          </p:cNvPr>
          <p:cNvSpPr>
            <a:spLocks noGrp="1"/>
          </p:cNvSpPr>
          <p:nvPr>
            <p:ph type="sldNum" sz="quarter" idx="12"/>
          </p:nvPr>
        </p:nvSpPr>
        <p:spPr/>
        <p:txBody>
          <a:bodyPr/>
          <a:lstStyle/>
          <a:p>
            <a:fld id="{B547E0D5-C779-4B48-9D09-DC37D8A4644B}" type="slidenum">
              <a:rPr lang="id-ID" smtClean="0"/>
              <a:pPr/>
              <a:t>57</a:t>
            </a:fld>
            <a:endParaRPr lang="id-ID" dirty="0"/>
          </a:p>
        </p:txBody>
      </p:sp>
    </p:spTree>
    <p:extLst>
      <p:ext uri="{BB962C8B-B14F-4D97-AF65-F5344CB8AC3E}">
        <p14:creationId xmlns:p14="http://schemas.microsoft.com/office/powerpoint/2010/main" val="25169737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F25358-756A-DC47-BE3E-9760F977B21F}"/>
              </a:ext>
            </a:extLst>
          </p:cNvPr>
          <p:cNvSpPr>
            <a:spLocks noGrp="1"/>
          </p:cNvSpPr>
          <p:nvPr>
            <p:ph type="title"/>
          </p:nvPr>
        </p:nvSpPr>
        <p:spPr/>
        <p:txBody>
          <a:bodyPr/>
          <a:lstStyle/>
          <a:p>
            <a:r>
              <a:rPr lang="en-US" altLang="en-US" dirty="0"/>
              <a:t>The switch Statement</a:t>
            </a:r>
            <a:endParaRPr lang="en-US" dirty="0"/>
          </a:p>
        </p:txBody>
      </p:sp>
      <p:sp>
        <p:nvSpPr>
          <p:cNvPr id="3" name="Content Placeholder 2">
            <a:extLst>
              <a:ext uri="{FF2B5EF4-FFF2-40B4-BE49-F238E27FC236}">
                <a16:creationId xmlns:a16="http://schemas.microsoft.com/office/drawing/2014/main" xmlns="" id="{7E8ADE65-6F4F-254D-84EE-D07E4DFECD6C}"/>
              </a:ext>
            </a:extLst>
          </p:cNvPr>
          <p:cNvSpPr>
            <a:spLocks noGrp="1"/>
          </p:cNvSpPr>
          <p:nvPr>
            <p:ph idx="1"/>
          </p:nvPr>
        </p:nvSpPr>
        <p:spPr/>
        <p:txBody>
          <a:bodyPr/>
          <a:lstStyle/>
          <a:p>
            <a:pPr>
              <a:spcBef>
                <a:spcPct val="75000"/>
              </a:spcBef>
            </a:pPr>
            <a:r>
              <a:rPr lang="en-US" altLang="en-US" dirty="0"/>
              <a:t>The expression of a </a:t>
            </a:r>
            <a:r>
              <a:rPr lang="en-US" altLang="en-US" dirty="0">
                <a:latin typeface="Courier New" panose="02070309020205020404" pitchFamily="49" charset="0"/>
              </a:rPr>
              <a:t>switch</a:t>
            </a:r>
            <a:r>
              <a:rPr lang="en-US" altLang="en-US" dirty="0"/>
              <a:t> statement must result in an </a:t>
            </a:r>
            <a:r>
              <a:rPr lang="en-US" altLang="en-US" i="1" dirty="0"/>
              <a:t>integral type</a:t>
            </a:r>
            <a:r>
              <a:rPr lang="en-US" altLang="en-US" dirty="0"/>
              <a:t>, meaning an </a:t>
            </a:r>
            <a:r>
              <a:rPr lang="en-US" altLang="en-US" dirty="0" err="1">
                <a:latin typeface="Courier New" panose="02070309020205020404" pitchFamily="49" charset="0"/>
              </a:rPr>
              <a:t>int</a:t>
            </a:r>
            <a:r>
              <a:rPr lang="en-US" altLang="en-US" dirty="0"/>
              <a:t> or a </a:t>
            </a:r>
            <a:r>
              <a:rPr lang="en-US" altLang="en-US" dirty="0">
                <a:latin typeface="Courier New" panose="02070309020205020404" pitchFamily="49" charset="0"/>
              </a:rPr>
              <a:t>char</a:t>
            </a:r>
          </a:p>
          <a:p>
            <a:pPr>
              <a:spcBef>
                <a:spcPct val="75000"/>
              </a:spcBef>
            </a:pPr>
            <a:r>
              <a:rPr lang="en-US" altLang="en-US" dirty="0"/>
              <a:t>It cannot be a </a:t>
            </a:r>
            <a:r>
              <a:rPr lang="en-US" altLang="en-US" dirty="0" err="1">
                <a:latin typeface="Courier New" panose="02070309020205020404" pitchFamily="49" charset="0"/>
              </a:rPr>
              <a:t>boolean</a:t>
            </a:r>
            <a:r>
              <a:rPr lang="en-US" altLang="en-US" dirty="0"/>
              <a:t> value, a floating point value (</a:t>
            </a:r>
            <a:r>
              <a:rPr lang="en-US" altLang="en-US" dirty="0">
                <a:latin typeface="Courier New" panose="02070309020205020404" pitchFamily="49" charset="0"/>
              </a:rPr>
              <a:t>float</a:t>
            </a:r>
            <a:r>
              <a:rPr lang="en-US" altLang="en-US" dirty="0"/>
              <a:t> or </a:t>
            </a:r>
            <a:r>
              <a:rPr lang="en-US" altLang="en-US" dirty="0">
                <a:latin typeface="Courier New" panose="02070309020205020404" pitchFamily="49" charset="0"/>
              </a:rPr>
              <a:t>double</a:t>
            </a:r>
            <a:r>
              <a:rPr lang="en-US" altLang="en-US" dirty="0"/>
              <a:t>), or another integer type</a:t>
            </a:r>
            <a:endParaRPr lang="en-US" altLang="en-US" dirty="0">
              <a:latin typeface="Courier New" panose="02070309020205020404" pitchFamily="49" charset="0"/>
            </a:endParaRPr>
          </a:p>
          <a:p>
            <a:pPr>
              <a:spcBef>
                <a:spcPct val="75000"/>
              </a:spcBef>
            </a:pPr>
            <a:r>
              <a:rPr lang="en-US" altLang="en-US" dirty="0"/>
              <a:t>The implicit </a:t>
            </a:r>
            <a:r>
              <a:rPr lang="en-US" altLang="en-US" dirty="0" err="1"/>
              <a:t>boolean</a:t>
            </a:r>
            <a:r>
              <a:rPr lang="en-US" altLang="en-US" dirty="0"/>
              <a:t> condition in a </a:t>
            </a:r>
            <a:r>
              <a:rPr lang="en-US" altLang="en-US" dirty="0">
                <a:latin typeface="Courier New" panose="02070309020205020404" pitchFamily="49" charset="0"/>
              </a:rPr>
              <a:t>switch</a:t>
            </a:r>
            <a:r>
              <a:rPr lang="en-US" altLang="en-US" dirty="0"/>
              <a:t> statement is equality</a:t>
            </a:r>
          </a:p>
          <a:p>
            <a:pPr>
              <a:spcBef>
                <a:spcPct val="75000"/>
              </a:spcBef>
            </a:pPr>
            <a:r>
              <a:rPr lang="en-US" altLang="en-US" dirty="0"/>
              <a:t>You cannot perform relational checks with a </a:t>
            </a:r>
            <a:r>
              <a:rPr lang="en-US" altLang="en-US" dirty="0">
                <a:latin typeface="Courier New" panose="02070309020205020404" pitchFamily="49" charset="0"/>
              </a:rPr>
              <a:t>switch</a:t>
            </a:r>
            <a:r>
              <a:rPr lang="en-US" altLang="en-US" dirty="0"/>
              <a:t> statement</a:t>
            </a:r>
            <a:endParaRPr lang="en-US" dirty="0"/>
          </a:p>
        </p:txBody>
      </p:sp>
      <p:sp>
        <p:nvSpPr>
          <p:cNvPr id="4" name="Slide Number Placeholder 3">
            <a:extLst>
              <a:ext uri="{FF2B5EF4-FFF2-40B4-BE49-F238E27FC236}">
                <a16:creationId xmlns:a16="http://schemas.microsoft.com/office/drawing/2014/main" xmlns="" id="{B5F41A3E-21DF-5548-BF24-10AC8F81A766}"/>
              </a:ext>
            </a:extLst>
          </p:cNvPr>
          <p:cNvSpPr>
            <a:spLocks noGrp="1"/>
          </p:cNvSpPr>
          <p:nvPr>
            <p:ph type="sldNum" sz="quarter" idx="12"/>
          </p:nvPr>
        </p:nvSpPr>
        <p:spPr/>
        <p:txBody>
          <a:bodyPr/>
          <a:lstStyle/>
          <a:p>
            <a:fld id="{B547E0D5-C779-4B48-9D09-DC37D8A4644B}" type="slidenum">
              <a:rPr lang="id-ID" smtClean="0"/>
              <a:pPr/>
              <a:t>58</a:t>
            </a:fld>
            <a:endParaRPr lang="id-ID" dirty="0"/>
          </a:p>
        </p:txBody>
      </p:sp>
    </p:spTree>
    <p:extLst>
      <p:ext uri="{BB962C8B-B14F-4D97-AF65-F5344CB8AC3E}">
        <p14:creationId xmlns:p14="http://schemas.microsoft.com/office/powerpoint/2010/main" val="4081021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18C981-F44B-BE4A-8D2D-3E60D2AA814F}"/>
              </a:ext>
            </a:extLst>
          </p:cNvPr>
          <p:cNvSpPr>
            <a:spLocks noGrp="1"/>
          </p:cNvSpPr>
          <p:nvPr>
            <p:ph type="title"/>
          </p:nvPr>
        </p:nvSpPr>
        <p:spPr/>
        <p:txBody>
          <a:bodyPr/>
          <a:lstStyle/>
          <a:p>
            <a:r>
              <a:rPr lang="en-US" altLang="en-US" dirty="0"/>
              <a:t>Java Control Statements (continued)</a:t>
            </a:r>
            <a:endParaRPr lang="en-US" dirty="0"/>
          </a:p>
        </p:txBody>
      </p:sp>
      <p:sp>
        <p:nvSpPr>
          <p:cNvPr id="4" name="Slide Number Placeholder 3">
            <a:extLst>
              <a:ext uri="{FF2B5EF4-FFF2-40B4-BE49-F238E27FC236}">
                <a16:creationId xmlns:a16="http://schemas.microsoft.com/office/drawing/2014/main" xmlns="" id="{A5C46031-320A-034B-94FA-6E6DF11B6612}"/>
              </a:ext>
            </a:extLst>
          </p:cNvPr>
          <p:cNvSpPr>
            <a:spLocks noGrp="1"/>
          </p:cNvSpPr>
          <p:nvPr>
            <p:ph type="sldNum" sz="quarter" idx="12"/>
          </p:nvPr>
        </p:nvSpPr>
        <p:spPr/>
        <p:txBody>
          <a:bodyPr/>
          <a:lstStyle/>
          <a:p>
            <a:fld id="{B547E0D5-C779-4B48-9D09-DC37D8A4644B}" type="slidenum">
              <a:rPr lang="id-ID" smtClean="0"/>
              <a:pPr/>
              <a:t>59</a:t>
            </a:fld>
            <a:endParaRPr lang="id-ID" dirty="0"/>
          </a:p>
        </p:txBody>
      </p:sp>
      <p:pic>
        <p:nvPicPr>
          <p:cNvPr id="5" name="Content Placeholder 4">
            <a:extLst>
              <a:ext uri="{FF2B5EF4-FFF2-40B4-BE49-F238E27FC236}">
                <a16:creationId xmlns:a16="http://schemas.microsoft.com/office/drawing/2014/main" xmlns="" id="{BD108092-870B-F44E-95E2-101D6C8975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35395" y="712381"/>
            <a:ext cx="9845749" cy="5018568"/>
          </a:xfrm>
          <a:noFill/>
          <a:ln/>
        </p:spPr>
      </p:pic>
    </p:spTree>
    <p:extLst>
      <p:ext uri="{BB962C8B-B14F-4D97-AF65-F5344CB8AC3E}">
        <p14:creationId xmlns:p14="http://schemas.microsoft.com/office/powerpoint/2010/main" val="1891269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A0582E-9B0E-7C4B-8AA7-EEE74FCD150A}"/>
              </a:ext>
            </a:extLst>
          </p:cNvPr>
          <p:cNvSpPr>
            <a:spLocks noGrp="1"/>
          </p:cNvSpPr>
          <p:nvPr>
            <p:ph type="title"/>
          </p:nvPr>
        </p:nvSpPr>
        <p:spPr>
          <a:xfrm>
            <a:off x="0" y="0"/>
            <a:ext cx="12192000" cy="632402"/>
          </a:xfrm>
        </p:spPr>
        <p:txBody>
          <a:bodyPr/>
          <a:lstStyle/>
          <a:p>
            <a:r>
              <a:rPr lang="en-US"/>
              <a:t>Java</a:t>
            </a:r>
            <a:endParaRPr lang="en-US" dirty="0"/>
          </a:p>
        </p:txBody>
      </p:sp>
      <p:sp>
        <p:nvSpPr>
          <p:cNvPr id="3" name="Content Placeholder 2">
            <a:extLst>
              <a:ext uri="{FF2B5EF4-FFF2-40B4-BE49-F238E27FC236}">
                <a16:creationId xmlns:a16="http://schemas.microsoft.com/office/drawing/2014/main" xmlns="" id="{8E9235F9-5150-0741-9D2C-5A6F7C99B682}"/>
              </a:ext>
            </a:extLst>
          </p:cNvPr>
          <p:cNvSpPr>
            <a:spLocks noGrp="1"/>
          </p:cNvSpPr>
          <p:nvPr>
            <p:ph idx="1"/>
          </p:nvPr>
        </p:nvSpPr>
        <p:spPr/>
        <p:txBody>
          <a:bodyPr/>
          <a:lstStyle/>
          <a:p>
            <a:pPr>
              <a:spcBef>
                <a:spcPct val="70000"/>
              </a:spcBef>
            </a:pPr>
            <a:r>
              <a:rPr lang="en-US" altLang="en-US" dirty="0"/>
              <a:t>A </a:t>
            </a:r>
            <a:r>
              <a:rPr lang="en-US" altLang="en-US" i="1" dirty="0"/>
              <a:t>programming language</a:t>
            </a:r>
            <a:r>
              <a:rPr lang="en-US" altLang="en-US" dirty="0"/>
              <a:t> specifies the words and symbols that we can use to write a program</a:t>
            </a:r>
          </a:p>
          <a:p>
            <a:pPr>
              <a:spcBef>
                <a:spcPct val="70000"/>
              </a:spcBef>
            </a:pPr>
            <a:r>
              <a:rPr lang="en-US" altLang="en-US" dirty="0"/>
              <a:t>A programming language employs a set of rules that dictate how the words and symbols can be put together to form valid </a:t>
            </a:r>
            <a:r>
              <a:rPr lang="en-US" altLang="en-US" i="1" dirty="0"/>
              <a:t>program statements</a:t>
            </a:r>
            <a:endParaRPr lang="en-US" altLang="en-US" dirty="0"/>
          </a:p>
          <a:p>
            <a:pPr>
              <a:spcBef>
                <a:spcPct val="70000"/>
              </a:spcBef>
            </a:pPr>
            <a:r>
              <a:rPr lang="en-US" altLang="en-US" dirty="0"/>
              <a:t>The Java programming language was created by Sun Microsystems, Inc.</a:t>
            </a:r>
          </a:p>
          <a:p>
            <a:pPr>
              <a:spcBef>
                <a:spcPct val="70000"/>
              </a:spcBef>
            </a:pPr>
            <a:r>
              <a:rPr lang="en-US" altLang="en-US" dirty="0"/>
              <a:t>It was introduced in 1995 and it's popularity has grown quickly since</a:t>
            </a:r>
          </a:p>
          <a:p>
            <a:endParaRPr lang="en-US" dirty="0"/>
          </a:p>
        </p:txBody>
      </p:sp>
      <p:sp>
        <p:nvSpPr>
          <p:cNvPr id="4" name="Slide Number Placeholder 3">
            <a:extLst>
              <a:ext uri="{FF2B5EF4-FFF2-40B4-BE49-F238E27FC236}">
                <a16:creationId xmlns:a16="http://schemas.microsoft.com/office/drawing/2014/main" xmlns="" id="{4EE34CF4-BB26-F446-8A24-6043137D9E38}"/>
              </a:ext>
            </a:extLst>
          </p:cNvPr>
          <p:cNvSpPr>
            <a:spLocks noGrp="1"/>
          </p:cNvSpPr>
          <p:nvPr>
            <p:ph type="sldNum" sz="quarter" idx="12"/>
          </p:nvPr>
        </p:nvSpPr>
        <p:spPr>
          <a:xfrm>
            <a:off x="5679441" y="6406969"/>
            <a:ext cx="381000" cy="365125"/>
          </a:xfrm>
        </p:spPr>
        <p:txBody>
          <a:bodyPr/>
          <a:lstStyle/>
          <a:p>
            <a:fld id="{B547E0D5-C779-4B48-9D09-DC37D8A4644B}" type="slidenum">
              <a:rPr lang="id-ID" smtClean="0"/>
              <a:pPr/>
              <a:t>6</a:t>
            </a:fld>
            <a:endParaRPr lang="id-ID" dirty="0"/>
          </a:p>
        </p:txBody>
      </p:sp>
    </p:spTree>
    <p:extLst>
      <p:ext uri="{BB962C8B-B14F-4D97-AF65-F5344CB8AC3E}">
        <p14:creationId xmlns:p14="http://schemas.microsoft.com/office/powerpoint/2010/main" val="36834689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883866-D0E1-7C4E-8C6C-000094FA3E5B}"/>
              </a:ext>
            </a:extLst>
          </p:cNvPr>
          <p:cNvSpPr>
            <a:spLocks noGrp="1"/>
          </p:cNvSpPr>
          <p:nvPr>
            <p:ph type="title"/>
          </p:nvPr>
        </p:nvSpPr>
        <p:spPr/>
        <p:txBody>
          <a:bodyPr/>
          <a:lstStyle/>
          <a:p>
            <a:r>
              <a:rPr lang="en-US" altLang="en-US" dirty="0"/>
              <a:t>Java Control Statements (continued)</a:t>
            </a:r>
            <a:endParaRPr lang="en-US" dirty="0"/>
          </a:p>
        </p:txBody>
      </p:sp>
      <p:sp>
        <p:nvSpPr>
          <p:cNvPr id="4" name="Slide Number Placeholder 3">
            <a:extLst>
              <a:ext uri="{FF2B5EF4-FFF2-40B4-BE49-F238E27FC236}">
                <a16:creationId xmlns:a16="http://schemas.microsoft.com/office/drawing/2014/main" xmlns="" id="{5D8DD2F4-02F3-F14D-AFE1-1A48C3D72B56}"/>
              </a:ext>
            </a:extLst>
          </p:cNvPr>
          <p:cNvSpPr>
            <a:spLocks noGrp="1"/>
          </p:cNvSpPr>
          <p:nvPr>
            <p:ph type="sldNum" sz="quarter" idx="12"/>
          </p:nvPr>
        </p:nvSpPr>
        <p:spPr/>
        <p:txBody>
          <a:bodyPr/>
          <a:lstStyle/>
          <a:p>
            <a:fld id="{B547E0D5-C779-4B48-9D09-DC37D8A4644B}" type="slidenum">
              <a:rPr lang="id-ID" smtClean="0"/>
              <a:pPr/>
              <a:t>60</a:t>
            </a:fld>
            <a:endParaRPr lang="id-ID" dirty="0"/>
          </a:p>
        </p:txBody>
      </p:sp>
      <p:pic>
        <p:nvPicPr>
          <p:cNvPr id="5" name="Content Placeholder 4">
            <a:extLst>
              <a:ext uri="{FF2B5EF4-FFF2-40B4-BE49-F238E27FC236}">
                <a16:creationId xmlns:a16="http://schemas.microsoft.com/office/drawing/2014/main" xmlns="" id="{2A056087-BE80-6343-98BA-C1D4E1A388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1237" y="1127051"/>
            <a:ext cx="10738884" cy="302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74890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6943CF-4345-B347-9771-4BCD158C0F16}"/>
              </a:ext>
            </a:extLst>
          </p:cNvPr>
          <p:cNvSpPr>
            <a:spLocks noGrp="1"/>
          </p:cNvSpPr>
          <p:nvPr>
            <p:ph type="title"/>
          </p:nvPr>
        </p:nvSpPr>
        <p:spPr/>
        <p:txBody>
          <a:bodyPr/>
          <a:lstStyle/>
          <a:p>
            <a:r>
              <a:rPr lang="en-US" altLang="en-US" dirty="0"/>
              <a:t>The </a:t>
            </a:r>
            <a:r>
              <a:rPr lang="en-US" altLang="en-US" b="1" dirty="0">
                <a:latin typeface="Courier New" panose="02070309020205020404" pitchFamily="49" charset="0"/>
              </a:rPr>
              <a:t>String</a:t>
            </a:r>
            <a:r>
              <a:rPr lang="en-US" altLang="en-US" dirty="0"/>
              <a:t> Class</a:t>
            </a:r>
            <a:endParaRPr lang="en-US" dirty="0"/>
          </a:p>
        </p:txBody>
      </p:sp>
      <p:sp>
        <p:nvSpPr>
          <p:cNvPr id="3" name="Content Placeholder 2">
            <a:extLst>
              <a:ext uri="{FF2B5EF4-FFF2-40B4-BE49-F238E27FC236}">
                <a16:creationId xmlns:a16="http://schemas.microsoft.com/office/drawing/2014/main" xmlns="" id="{052464F5-4DA6-584F-9F57-37B001D23F44}"/>
              </a:ext>
            </a:extLst>
          </p:cNvPr>
          <p:cNvSpPr>
            <a:spLocks noGrp="1"/>
          </p:cNvSpPr>
          <p:nvPr>
            <p:ph idx="1"/>
          </p:nvPr>
        </p:nvSpPr>
        <p:spPr/>
        <p:txBody>
          <a:bodyPr/>
          <a:lstStyle/>
          <a:p>
            <a:r>
              <a:rPr lang="en-US" altLang="en-US" dirty="0"/>
              <a:t>The </a:t>
            </a:r>
            <a:r>
              <a:rPr lang="en-US" altLang="en-US" b="1" dirty="0">
                <a:latin typeface="Courier New" panose="02070309020205020404" pitchFamily="49" charset="0"/>
              </a:rPr>
              <a:t>String</a:t>
            </a:r>
            <a:r>
              <a:rPr lang="en-US" altLang="en-US" dirty="0"/>
              <a:t> class defines a data type that is used to store a sequence of characters</a:t>
            </a:r>
          </a:p>
          <a:p>
            <a:r>
              <a:rPr lang="en-US" altLang="en-US" dirty="0"/>
              <a:t>You cannot modify a </a:t>
            </a:r>
            <a:r>
              <a:rPr lang="en-US" altLang="en-US" b="1" dirty="0">
                <a:latin typeface="Courier New" panose="02070309020205020404" pitchFamily="49" charset="0"/>
              </a:rPr>
              <a:t>String</a:t>
            </a:r>
            <a:r>
              <a:rPr lang="en-US" altLang="en-US" dirty="0"/>
              <a:t> object</a:t>
            </a:r>
          </a:p>
          <a:p>
            <a:pPr lvl="1"/>
            <a:r>
              <a:rPr lang="en-US" altLang="en-US" dirty="0"/>
              <a:t>If you attempt to do so, Java will create a new object that contains the modified character sequence</a:t>
            </a:r>
            <a:endParaRPr lang="en-US" dirty="0"/>
          </a:p>
        </p:txBody>
      </p:sp>
      <p:sp>
        <p:nvSpPr>
          <p:cNvPr id="4" name="Slide Number Placeholder 3">
            <a:extLst>
              <a:ext uri="{FF2B5EF4-FFF2-40B4-BE49-F238E27FC236}">
                <a16:creationId xmlns:a16="http://schemas.microsoft.com/office/drawing/2014/main" xmlns="" id="{258C93D7-E973-7944-89A4-512571A5BC3B}"/>
              </a:ext>
            </a:extLst>
          </p:cNvPr>
          <p:cNvSpPr>
            <a:spLocks noGrp="1"/>
          </p:cNvSpPr>
          <p:nvPr>
            <p:ph type="sldNum" sz="quarter" idx="12"/>
          </p:nvPr>
        </p:nvSpPr>
        <p:spPr/>
        <p:txBody>
          <a:bodyPr/>
          <a:lstStyle/>
          <a:p>
            <a:fld id="{B547E0D5-C779-4B48-9D09-DC37D8A4644B}" type="slidenum">
              <a:rPr lang="id-ID" smtClean="0"/>
              <a:pPr/>
              <a:t>61</a:t>
            </a:fld>
            <a:endParaRPr lang="id-ID" dirty="0"/>
          </a:p>
        </p:txBody>
      </p:sp>
      <p:pic>
        <p:nvPicPr>
          <p:cNvPr id="5" name="Picture 4">
            <a:extLst>
              <a:ext uri="{FF2B5EF4-FFF2-40B4-BE49-F238E27FC236}">
                <a16:creationId xmlns:a16="http://schemas.microsoft.com/office/drawing/2014/main" xmlns="" id="{665F7D49-33F8-E540-9AED-1C68F0562F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3996" y="2975344"/>
            <a:ext cx="7162800" cy="267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22028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39C1D6-8CAD-524E-BF3D-1C593ACE1613}"/>
              </a:ext>
            </a:extLst>
          </p:cNvPr>
          <p:cNvSpPr>
            <a:spLocks noGrp="1"/>
          </p:cNvSpPr>
          <p:nvPr>
            <p:ph type="title"/>
          </p:nvPr>
        </p:nvSpPr>
        <p:spPr/>
        <p:txBody>
          <a:bodyPr/>
          <a:lstStyle/>
          <a:p>
            <a:r>
              <a:rPr lang="en-US" altLang="en-US" dirty="0"/>
              <a:t>Comparing Objects</a:t>
            </a:r>
            <a:endParaRPr lang="en-US" dirty="0"/>
          </a:p>
        </p:txBody>
      </p:sp>
      <p:sp>
        <p:nvSpPr>
          <p:cNvPr id="3" name="Content Placeholder 2">
            <a:extLst>
              <a:ext uri="{FF2B5EF4-FFF2-40B4-BE49-F238E27FC236}">
                <a16:creationId xmlns:a16="http://schemas.microsoft.com/office/drawing/2014/main" xmlns="" id="{BF4E69A4-68B2-2244-9D85-593212065F6A}"/>
              </a:ext>
            </a:extLst>
          </p:cNvPr>
          <p:cNvSpPr>
            <a:spLocks noGrp="1"/>
          </p:cNvSpPr>
          <p:nvPr>
            <p:ph idx="1"/>
          </p:nvPr>
        </p:nvSpPr>
        <p:spPr/>
        <p:txBody>
          <a:bodyPr/>
          <a:lstStyle/>
          <a:p>
            <a:r>
              <a:rPr lang="en-US" altLang="en-US" dirty="0"/>
              <a:t>You </a:t>
            </a:r>
            <a:r>
              <a:rPr lang="en-US" altLang="en-US" b="1" i="1" dirty="0"/>
              <a:t>can’t use the relational or equality operators</a:t>
            </a:r>
            <a:r>
              <a:rPr lang="en-US" altLang="en-US" dirty="0"/>
              <a:t> to compare the values stored in strings (or other objects)</a:t>
            </a:r>
          </a:p>
          <a:p>
            <a:pPr lvl="2">
              <a:buFontTx/>
              <a:buNone/>
            </a:pPr>
            <a:r>
              <a:rPr lang="en-US" altLang="en-US" dirty="0"/>
              <a:t>(You will compare the </a:t>
            </a:r>
            <a:r>
              <a:rPr lang="en-US" altLang="en-US" i="1" dirty="0"/>
              <a:t>pointers</a:t>
            </a:r>
            <a:r>
              <a:rPr lang="en-US" altLang="en-US" dirty="0"/>
              <a:t>, not the </a:t>
            </a:r>
            <a:r>
              <a:rPr lang="en-US" altLang="en-US" i="1" dirty="0"/>
              <a:t>objects</a:t>
            </a:r>
            <a:r>
              <a:rPr lang="en-US" altLang="en-US" dirty="0"/>
              <a:t>!)</a:t>
            </a:r>
            <a:endParaRPr lang="en-US" dirty="0"/>
          </a:p>
        </p:txBody>
      </p:sp>
      <p:sp>
        <p:nvSpPr>
          <p:cNvPr id="4" name="Slide Number Placeholder 3">
            <a:extLst>
              <a:ext uri="{FF2B5EF4-FFF2-40B4-BE49-F238E27FC236}">
                <a16:creationId xmlns:a16="http://schemas.microsoft.com/office/drawing/2014/main" xmlns="" id="{FEEBB98B-0845-4344-9289-FCA4C666C431}"/>
              </a:ext>
            </a:extLst>
          </p:cNvPr>
          <p:cNvSpPr>
            <a:spLocks noGrp="1"/>
          </p:cNvSpPr>
          <p:nvPr>
            <p:ph type="sldNum" sz="quarter" idx="12"/>
          </p:nvPr>
        </p:nvSpPr>
        <p:spPr/>
        <p:txBody>
          <a:bodyPr/>
          <a:lstStyle/>
          <a:p>
            <a:fld id="{B547E0D5-C779-4B48-9D09-DC37D8A4644B}" type="slidenum">
              <a:rPr lang="id-ID" smtClean="0"/>
              <a:pPr/>
              <a:t>62</a:t>
            </a:fld>
            <a:endParaRPr lang="id-ID" dirty="0"/>
          </a:p>
        </p:txBody>
      </p:sp>
      <p:pic>
        <p:nvPicPr>
          <p:cNvPr id="5" name="Picture 4">
            <a:extLst>
              <a:ext uri="{FF2B5EF4-FFF2-40B4-BE49-F238E27FC236}">
                <a16:creationId xmlns:a16="http://schemas.microsoft.com/office/drawing/2014/main" xmlns="" id="{C54E249D-B2CF-9C4B-8AA6-EAA9B6647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9441" y="2470245"/>
            <a:ext cx="4191000" cy="152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xmlns="" id="{74E27C97-E4D2-524B-82A5-12E6902FD7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0441" y="2546445"/>
            <a:ext cx="35814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42568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C567FE-3641-704D-B255-63B0F1608085}"/>
              </a:ext>
            </a:extLst>
          </p:cNvPr>
          <p:cNvSpPr>
            <a:spLocks noGrp="1"/>
          </p:cNvSpPr>
          <p:nvPr>
            <p:ph type="title"/>
          </p:nvPr>
        </p:nvSpPr>
        <p:spPr/>
        <p:txBody>
          <a:bodyPr/>
          <a:lstStyle/>
          <a:p>
            <a:r>
              <a:rPr lang="en-US" altLang="en-US" dirty="0"/>
              <a:t>The </a:t>
            </a:r>
            <a:r>
              <a:rPr lang="en-US" altLang="en-US" b="1" dirty="0" err="1">
                <a:latin typeface="Courier New" panose="02070309020205020404" pitchFamily="49" charset="0"/>
              </a:rPr>
              <a:t>StringBuffer</a:t>
            </a:r>
            <a:r>
              <a:rPr lang="en-US" altLang="en-US" dirty="0"/>
              <a:t> Class</a:t>
            </a:r>
            <a:endParaRPr lang="en-US" dirty="0"/>
          </a:p>
        </p:txBody>
      </p:sp>
      <p:sp>
        <p:nvSpPr>
          <p:cNvPr id="3" name="Content Placeholder 2">
            <a:extLst>
              <a:ext uri="{FF2B5EF4-FFF2-40B4-BE49-F238E27FC236}">
                <a16:creationId xmlns:a16="http://schemas.microsoft.com/office/drawing/2014/main" xmlns="" id="{C1C818DA-9BCD-5D47-99B8-88A79A2C4C6C}"/>
              </a:ext>
            </a:extLst>
          </p:cNvPr>
          <p:cNvSpPr>
            <a:spLocks noGrp="1"/>
          </p:cNvSpPr>
          <p:nvPr>
            <p:ph idx="1"/>
          </p:nvPr>
        </p:nvSpPr>
        <p:spPr/>
        <p:txBody>
          <a:bodyPr/>
          <a:lstStyle/>
          <a:p>
            <a:r>
              <a:rPr lang="en-US" altLang="en-US" dirty="0"/>
              <a:t>Stores character sequences</a:t>
            </a:r>
          </a:p>
          <a:p>
            <a:r>
              <a:rPr lang="en-US" altLang="en-US" dirty="0"/>
              <a:t>Unlike a </a:t>
            </a:r>
            <a:r>
              <a:rPr lang="en-US" altLang="en-US" b="1" dirty="0">
                <a:latin typeface="Courier New" panose="02070309020205020404" pitchFamily="49" charset="0"/>
              </a:rPr>
              <a:t>String</a:t>
            </a:r>
            <a:r>
              <a:rPr lang="en-US" altLang="en-US" dirty="0"/>
              <a:t> object, you </a:t>
            </a:r>
            <a:r>
              <a:rPr lang="en-US" altLang="en-US" b="1" i="1" dirty="0"/>
              <a:t>can</a:t>
            </a:r>
            <a:r>
              <a:rPr lang="en-US" altLang="en-US" dirty="0"/>
              <a:t> change the </a:t>
            </a:r>
            <a:r>
              <a:rPr lang="en-US" altLang="en-US" u="sng" dirty="0"/>
              <a:t>contents</a:t>
            </a:r>
            <a:r>
              <a:rPr lang="en-US" altLang="en-US" dirty="0"/>
              <a:t> of a </a:t>
            </a:r>
            <a:r>
              <a:rPr lang="en-US" altLang="en-US" b="1" dirty="0" err="1">
                <a:latin typeface="Courier New" panose="02070309020205020404" pitchFamily="49" charset="0"/>
              </a:rPr>
              <a:t>StringBuffer</a:t>
            </a:r>
            <a:r>
              <a:rPr lang="en-US" altLang="en-US" dirty="0"/>
              <a:t> object</a:t>
            </a:r>
            <a:endParaRPr lang="en-US" dirty="0"/>
          </a:p>
        </p:txBody>
      </p:sp>
      <p:sp>
        <p:nvSpPr>
          <p:cNvPr id="4" name="Slide Number Placeholder 3">
            <a:extLst>
              <a:ext uri="{FF2B5EF4-FFF2-40B4-BE49-F238E27FC236}">
                <a16:creationId xmlns:a16="http://schemas.microsoft.com/office/drawing/2014/main" xmlns="" id="{AD2641DE-1B9F-B742-899D-08AE3ED0C657}"/>
              </a:ext>
            </a:extLst>
          </p:cNvPr>
          <p:cNvSpPr>
            <a:spLocks noGrp="1"/>
          </p:cNvSpPr>
          <p:nvPr>
            <p:ph type="sldNum" sz="quarter" idx="12"/>
          </p:nvPr>
        </p:nvSpPr>
        <p:spPr/>
        <p:txBody>
          <a:bodyPr/>
          <a:lstStyle/>
          <a:p>
            <a:fld id="{B547E0D5-C779-4B48-9D09-DC37D8A4644B}" type="slidenum">
              <a:rPr lang="id-ID" smtClean="0"/>
              <a:pPr/>
              <a:t>63</a:t>
            </a:fld>
            <a:endParaRPr lang="id-ID" dirty="0"/>
          </a:p>
        </p:txBody>
      </p:sp>
      <p:pic>
        <p:nvPicPr>
          <p:cNvPr id="5" name="Picture 4">
            <a:extLst>
              <a:ext uri="{FF2B5EF4-FFF2-40B4-BE49-F238E27FC236}">
                <a16:creationId xmlns:a16="http://schemas.microsoft.com/office/drawing/2014/main" xmlns="" id="{6B7F3577-BECE-1E42-BB40-26BA5465D9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3991" y="2068773"/>
            <a:ext cx="5076825" cy="351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66395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DA1624-5128-9F47-B55F-9200A2071EDD}"/>
              </a:ext>
            </a:extLst>
          </p:cNvPr>
          <p:cNvSpPr>
            <a:spLocks noGrp="1"/>
          </p:cNvSpPr>
          <p:nvPr>
            <p:ph type="title"/>
          </p:nvPr>
        </p:nvSpPr>
        <p:spPr/>
        <p:txBody>
          <a:bodyPr/>
          <a:lstStyle/>
          <a:p>
            <a:r>
              <a:rPr lang="en-US" altLang="en-US" b="1" dirty="0" err="1">
                <a:latin typeface="Courier New" panose="02070309020205020404" pitchFamily="49" charset="0"/>
              </a:rPr>
              <a:t>StringTokenizer</a:t>
            </a:r>
            <a:r>
              <a:rPr lang="en-US" altLang="en-US" dirty="0"/>
              <a:t> Class</a:t>
            </a:r>
            <a:endParaRPr lang="en-US" dirty="0"/>
          </a:p>
        </p:txBody>
      </p:sp>
      <p:sp>
        <p:nvSpPr>
          <p:cNvPr id="3" name="Content Placeholder 2">
            <a:extLst>
              <a:ext uri="{FF2B5EF4-FFF2-40B4-BE49-F238E27FC236}">
                <a16:creationId xmlns:a16="http://schemas.microsoft.com/office/drawing/2014/main" xmlns="" id="{F8C74D62-B498-4C4D-872B-938AEBADEB3D}"/>
              </a:ext>
            </a:extLst>
          </p:cNvPr>
          <p:cNvSpPr>
            <a:spLocks noGrp="1"/>
          </p:cNvSpPr>
          <p:nvPr>
            <p:ph idx="1"/>
          </p:nvPr>
        </p:nvSpPr>
        <p:spPr/>
        <p:txBody>
          <a:bodyPr/>
          <a:lstStyle/>
          <a:p>
            <a:r>
              <a:rPr lang="en-US" altLang="en-US" dirty="0"/>
              <a:t>We often need to process individual pieces, or </a:t>
            </a:r>
            <a:r>
              <a:rPr lang="en-US" altLang="en-US" i="1" dirty="0"/>
              <a:t>tokens</a:t>
            </a:r>
            <a:r>
              <a:rPr lang="en-US" altLang="en-US" dirty="0"/>
              <a:t>, of a </a:t>
            </a:r>
            <a:r>
              <a:rPr lang="en-US" altLang="en-US" b="1" dirty="0">
                <a:latin typeface="Courier New" panose="02070309020205020404" pitchFamily="49" charset="0"/>
              </a:rPr>
              <a:t>String</a:t>
            </a:r>
            <a:endParaRPr lang="en-US" dirty="0"/>
          </a:p>
        </p:txBody>
      </p:sp>
      <p:sp>
        <p:nvSpPr>
          <p:cNvPr id="4" name="Slide Number Placeholder 3">
            <a:extLst>
              <a:ext uri="{FF2B5EF4-FFF2-40B4-BE49-F238E27FC236}">
                <a16:creationId xmlns:a16="http://schemas.microsoft.com/office/drawing/2014/main" xmlns="" id="{6AAE4066-033F-C042-B671-135C5FFBA17B}"/>
              </a:ext>
            </a:extLst>
          </p:cNvPr>
          <p:cNvSpPr>
            <a:spLocks noGrp="1"/>
          </p:cNvSpPr>
          <p:nvPr>
            <p:ph type="sldNum" sz="quarter" idx="12"/>
          </p:nvPr>
        </p:nvSpPr>
        <p:spPr/>
        <p:txBody>
          <a:bodyPr/>
          <a:lstStyle/>
          <a:p>
            <a:fld id="{B547E0D5-C779-4B48-9D09-DC37D8A4644B}" type="slidenum">
              <a:rPr lang="id-ID" smtClean="0"/>
              <a:pPr/>
              <a:t>64</a:t>
            </a:fld>
            <a:endParaRPr lang="id-ID" dirty="0"/>
          </a:p>
        </p:txBody>
      </p:sp>
      <p:pic>
        <p:nvPicPr>
          <p:cNvPr id="5" name="Picture 4">
            <a:extLst>
              <a:ext uri="{FF2B5EF4-FFF2-40B4-BE49-F238E27FC236}">
                <a16:creationId xmlns:a16="http://schemas.microsoft.com/office/drawing/2014/main" xmlns="" id="{1B1A3B4A-208F-A04E-AA8C-3E05EDF22E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343" y="1914280"/>
            <a:ext cx="9858233" cy="3476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39578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87F63E-E21C-8340-92A9-AEC71691D061}"/>
              </a:ext>
            </a:extLst>
          </p:cNvPr>
          <p:cNvSpPr>
            <a:spLocks noGrp="1"/>
          </p:cNvSpPr>
          <p:nvPr>
            <p:ph type="title"/>
          </p:nvPr>
        </p:nvSpPr>
        <p:spPr/>
        <p:txBody>
          <a:bodyPr/>
          <a:lstStyle/>
          <a:p>
            <a:r>
              <a:rPr lang="en-US" altLang="en-US" dirty="0"/>
              <a:t>Alternate Ways to Split a </a:t>
            </a:r>
            <a:r>
              <a:rPr lang="en-US" altLang="en-US" b="1" dirty="0">
                <a:latin typeface="Courier New" panose="02070309020205020404" pitchFamily="49" charset="0"/>
              </a:rPr>
              <a:t>String</a:t>
            </a:r>
            <a:endParaRPr lang="en-US" dirty="0"/>
          </a:p>
        </p:txBody>
      </p:sp>
      <p:sp>
        <p:nvSpPr>
          <p:cNvPr id="3" name="Content Placeholder 2">
            <a:extLst>
              <a:ext uri="{FF2B5EF4-FFF2-40B4-BE49-F238E27FC236}">
                <a16:creationId xmlns:a16="http://schemas.microsoft.com/office/drawing/2014/main" xmlns="" id="{DBEDC7B4-E2DC-DB4C-99FE-87A148D82BE3}"/>
              </a:ext>
            </a:extLst>
          </p:cNvPr>
          <p:cNvSpPr>
            <a:spLocks noGrp="1"/>
          </p:cNvSpPr>
          <p:nvPr>
            <p:ph idx="1"/>
          </p:nvPr>
        </p:nvSpPr>
        <p:spPr/>
        <p:txBody>
          <a:bodyPr/>
          <a:lstStyle/>
          <a:p>
            <a:r>
              <a:rPr lang="en-US" altLang="en-US" dirty="0"/>
              <a:t>Use the </a:t>
            </a:r>
            <a:r>
              <a:rPr lang="en-US" altLang="en-US" b="1" dirty="0">
                <a:latin typeface="Courier New" panose="02070309020205020404" pitchFamily="49" charset="0"/>
              </a:rPr>
              <a:t>split </a:t>
            </a:r>
            <a:r>
              <a:rPr lang="en-US" altLang="en-US" dirty="0"/>
              <a:t>method of</a:t>
            </a:r>
            <a:r>
              <a:rPr lang="en-US" altLang="en-US" b="1" dirty="0">
                <a:latin typeface="Courier New" panose="02070309020205020404" pitchFamily="49" charset="0"/>
              </a:rPr>
              <a:t> String</a:t>
            </a:r>
            <a:r>
              <a:rPr lang="en-US" altLang="en-US" dirty="0"/>
              <a:t>:</a:t>
            </a:r>
          </a:p>
          <a:p>
            <a:pPr lvl="1">
              <a:buFontTx/>
              <a:buNone/>
            </a:pPr>
            <a:r>
              <a:rPr lang="en-US" altLang="en-US" b="1" dirty="0">
                <a:latin typeface="Courier New" panose="02070309020205020404" pitchFamily="49" charset="0"/>
              </a:rPr>
              <a:t>String[] = </a:t>
            </a:r>
            <a:r>
              <a:rPr lang="en-US" altLang="en-US" b="1" dirty="0" err="1">
                <a:latin typeface="Courier New" panose="02070309020205020404" pitchFamily="49" charset="0"/>
              </a:rPr>
              <a:t>s.split</a:t>
            </a:r>
            <a:r>
              <a:rPr lang="en-US" altLang="en-US" b="1" dirty="0">
                <a:latin typeface="Courier New" panose="02070309020205020404" pitchFamily="49" charset="0"/>
              </a:rPr>
              <a:t>(“\\s”);</a:t>
            </a:r>
          </a:p>
          <a:p>
            <a:pPr lvl="1">
              <a:buFontTx/>
              <a:buNone/>
            </a:pPr>
            <a:r>
              <a:rPr lang="en-US" altLang="en-US" dirty="0">
                <a:latin typeface="Courier New" panose="02070309020205020404" pitchFamily="49" charset="0"/>
              </a:rPr>
              <a:t>// see class </a:t>
            </a:r>
            <a:r>
              <a:rPr lang="en-US" altLang="en-US" b="1" dirty="0">
                <a:latin typeface="Courier New" panose="02070309020205020404" pitchFamily="49" charset="0"/>
              </a:rPr>
              <a:t>Pattern</a:t>
            </a:r>
            <a:r>
              <a:rPr lang="en-US" altLang="en-US" dirty="0">
                <a:latin typeface="Courier New" panose="02070309020205020404" pitchFamily="49" charset="0"/>
              </a:rPr>
              <a:t> in </a:t>
            </a:r>
            <a:r>
              <a:rPr lang="en-US" altLang="en-US" dirty="0" err="1">
                <a:latin typeface="Courier New" panose="02070309020205020404" pitchFamily="49" charset="0"/>
              </a:rPr>
              <a:t>java.util.regex</a:t>
            </a:r>
            <a:endParaRPr lang="en-US" altLang="en-US" dirty="0">
              <a:latin typeface="Courier New" panose="02070309020205020404" pitchFamily="49" charset="0"/>
            </a:endParaRPr>
          </a:p>
          <a:p>
            <a:r>
              <a:rPr lang="en-US" altLang="en-US" dirty="0"/>
              <a:t>Use a </a:t>
            </a:r>
            <a:r>
              <a:rPr lang="en-US" altLang="en-US" b="1" dirty="0" err="1">
                <a:latin typeface="Courier New" panose="02070309020205020404" pitchFamily="49" charset="0"/>
              </a:rPr>
              <a:t>StreamTokenizer</a:t>
            </a:r>
            <a:r>
              <a:rPr lang="en-US" altLang="en-US" dirty="0"/>
              <a:t> (in </a:t>
            </a:r>
            <a:r>
              <a:rPr lang="en-US" altLang="en-US" dirty="0" err="1">
                <a:latin typeface="Courier New" panose="02070309020205020404" pitchFamily="49" charset="0"/>
              </a:rPr>
              <a:t>java.io</a:t>
            </a:r>
            <a:r>
              <a:rPr lang="en-US" altLang="en-US" dirty="0"/>
              <a:t>)</a:t>
            </a:r>
            <a:endParaRPr lang="en-US" dirty="0"/>
          </a:p>
        </p:txBody>
      </p:sp>
      <p:sp>
        <p:nvSpPr>
          <p:cNvPr id="4" name="Slide Number Placeholder 3">
            <a:extLst>
              <a:ext uri="{FF2B5EF4-FFF2-40B4-BE49-F238E27FC236}">
                <a16:creationId xmlns:a16="http://schemas.microsoft.com/office/drawing/2014/main" xmlns="" id="{A9AE042C-7659-0E49-8BD1-042CFF5813F0}"/>
              </a:ext>
            </a:extLst>
          </p:cNvPr>
          <p:cNvSpPr>
            <a:spLocks noGrp="1"/>
          </p:cNvSpPr>
          <p:nvPr>
            <p:ph type="sldNum" sz="quarter" idx="12"/>
          </p:nvPr>
        </p:nvSpPr>
        <p:spPr/>
        <p:txBody>
          <a:bodyPr/>
          <a:lstStyle/>
          <a:p>
            <a:fld id="{B547E0D5-C779-4B48-9D09-DC37D8A4644B}" type="slidenum">
              <a:rPr lang="id-ID" smtClean="0"/>
              <a:pPr/>
              <a:t>65</a:t>
            </a:fld>
            <a:endParaRPr lang="id-ID" dirty="0"/>
          </a:p>
        </p:txBody>
      </p:sp>
    </p:spTree>
    <p:extLst>
      <p:ext uri="{BB962C8B-B14F-4D97-AF65-F5344CB8AC3E}">
        <p14:creationId xmlns:p14="http://schemas.microsoft.com/office/powerpoint/2010/main" val="11511950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B190BB-E057-EC4E-AA10-9288F324555F}"/>
              </a:ext>
            </a:extLst>
          </p:cNvPr>
          <p:cNvSpPr>
            <a:spLocks noGrp="1"/>
          </p:cNvSpPr>
          <p:nvPr>
            <p:ph type="title"/>
          </p:nvPr>
        </p:nvSpPr>
        <p:spPr/>
        <p:txBody>
          <a:bodyPr/>
          <a:lstStyle/>
          <a:p>
            <a:r>
              <a:rPr lang="en-US" altLang="en-US" dirty="0"/>
              <a:t>Wrapper Classes for Primitive Types</a:t>
            </a:r>
            <a:endParaRPr lang="en-US" dirty="0"/>
          </a:p>
        </p:txBody>
      </p:sp>
      <p:sp>
        <p:nvSpPr>
          <p:cNvPr id="3" name="Content Placeholder 2">
            <a:extLst>
              <a:ext uri="{FF2B5EF4-FFF2-40B4-BE49-F238E27FC236}">
                <a16:creationId xmlns:a16="http://schemas.microsoft.com/office/drawing/2014/main" xmlns="" id="{FF4CCF42-01F3-AF4B-80AB-F82FF6346C75}"/>
              </a:ext>
            </a:extLst>
          </p:cNvPr>
          <p:cNvSpPr>
            <a:spLocks noGrp="1"/>
          </p:cNvSpPr>
          <p:nvPr>
            <p:ph idx="1"/>
          </p:nvPr>
        </p:nvSpPr>
        <p:spPr/>
        <p:txBody>
          <a:bodyPr/>
          <a:lstStyle/>
          <a:p>
            <a:r>
              <a:rPr lang="en-US" altLang="en-US" dirty="0"/>
              <a:t>Sometimes we need to process primitive-type data as objects</a:t>
            </a:r>
          </a:p>
          <a:p>
            <a:r>
              <a:rPr lang="en-US" altLang="en-US" dirty="0"/>
              <a:t>Java provides a set of classes called wrapper classes whose objects contain primitive-type values: </a:t>
            </a:r>
            <a:r>
              <a:rPr lang="en-US" altLang="en-US" b="1" dirty="0">
                <a:latin typeface="Courier New" panose="02070309020205020404" pitchFamily="49" charset="0"/>
              </a:rPr>
              <a:t>Float</a:t>
            </a:r>
            <a:r>
              <a:rPr lang="en-US" altLang="en-US" dirty="0"/>
              <a:t>, </a:t>
            </a:r>
            <a:r>
              <a:rPr lang="en-US" altLang="en-US" b="1" dirty="0">
                <a:latin typeface="Courier New" panose="02070309020205020404" pitchFamily="49" charset="0"/>
              </a:rPr>
              <a:t>Double</a:t>
            </a:r>
            <a:r>
              <a:rPr lang="en-US" altLang="en-US" dirty="0"/>
              <a:t>, </a:t>
            </a:r>
            <a:r>
              <a:rPr lang="en-US" altLang="en-US" b="1" dirty="0">
                <a:latin typeface="Courier New" panose="02070309020205020404" pitchFamily="49" charset="0"/>
              </a:rPr>
              <a:t>Integer</a:t>
            </a:r>
            <a:r>
              <a:rPr lang="en-US" altLang="en-US" dirty="0"/>
              <a:t>, </a:t>
            </a:r>
            <a:r>
              <a:rPr lang="en-US" altLang="en-US" b="1" dirty="0">
                <a:latin typeface="Courier New" panose="02070309020205020404" pitchFamily="49" charset="0"/>
              </a:rPr>
              <a:t>Boolean</a:t>
            </a:r>
            <a:r>
              <a:rPr lang="en-US" altLang="en-US" dirty="0"/>
              <a:t>, </a:t>
            </a:r>
            <a:r>
              <a:rPr lang="en-US" altLang="en-US" b="1" dirty="0">
                <a:latin typeface="Courier New" panose="02070309020205020404" pitchFamily="49" charset="0"/>
              </a:rPr>
              <a:t>Character</a:t>
            </a:r>
            <a:r>
              <a:rPr lang="en-US" altLang="en-US" dirty="0"/>
              <a:t>, etc.</a:t>
            </a:r>
            <a:endParaRPr lang="en-US" dirty="0"/>
          </a:p>
        </p:txBody>
      </p:sp>
      <p:sp>
        <p:nvSpPr>
          <p:cNvPr id="4" name="Slide Number Placeholder 3">
            <a:extLst>
              <a:ext uri="{FF2B5EF4-FFF2-40B4-BE49-F238E27FC236}">
                <a16:creationId xmlns:a16="http://schemas.microsoft.com/office/drawing/2014/main" xmlns="" id="{271E5E26-1C9F-ED43-AC0E-E648300899EC}"/>
              </a:ext>
            </a:extLst>
          </p:cNvPr>
          <p:cNvSpPr>
            <a:spLocks noGrp="1"/>
          </p:cNvSpPr>
          <p:nvPr>
            <p:ph type="sldNum" sz="quarter" idx="12"/>
          </p:nvPr>
        </p:nvSpPr>
        <p:spPr/>
        <p:txBody>
          <a:bodyPr/>
          <a:lstStyle/>
          <a:p>
            <a:fld id="{B547E0D5-C779-4B48-9D09-DC37D8A4644B}" type="slidenum">
              <a:rPr lang="id-ID" smtClean="0"/>
              <a:pPr/>
              <a:t>66</a:t>
            </a:fld>
            <a:endParaRPr lang="id-ID" dirty="0"/>
          </a:p>
        </p:txBody>
      </p:sp>
      <p:pic>
        <p:nvPicPr>
          <p:cNvPr id="5" name="Picture 4">
            <a:extLst>
              <a:ext uri="{FF2B5EF4-FFF2-40B4-BE49-F238E27FC236}">
                <a16:creationId xmlns:a16="http://schemas.microsoft.com/office/drawing/2014/main" xmlns="" id="{528E86A4-AF7E-7347-BFE5-3C4390B13D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2863755"/>
            <a:ext cx="9629632" cy="277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66878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04B9A1-C5E4-9D4A-AF9A-5D32BE077AE0}"/>
              </a:ext>
            </a:extLst>
          </p:cNvPr>
          <p:cNvSpPr>
            <a:spLocks noGrp="1"/>
          </p:cNvSpPr>
          <p:nvPr>
            <p:ph type="title"/>
          </p:nvPr>
        </p:nvSpPr>
        <p:spPr/>
        <p:txBody>
          <a:bodyPr/>
          <a:lstStyle/>
          <a:p>
            <a:r>
              <a:rPr lang="en-US" altLang="en-US" dirty="0"/>
              <a:t>Arrays</a:t>
            </a:r>
            <a:endParaRPr lang="en-US" dirty="0"/>
          </a:p>
        </p:txBody>
      </p:sp>
      <p:sp>
        <p:nvSpPr>
          <p:cNvPr id="3" name="Content Placeholder 2">
            <a:extLst>
              <a:ext uri="{FF2B5EF4-FFF2-40B4-BE49-F238E27FC236}">
                <a16:creationId xmlns:a16="http://schemas.microsoft.com/office/drawing/2014/main" xmlns="" id="{998EB1F1-F8A0-B046-87C7-387608CFB1F3}"/>
              </a:ext>
            </a:extLst>
          </p:cNvPr>
          <p:cNvSpPr>
            <a:spLocks noGrp="1"/>
          </p:cNvSpPr>
          <p:nvPr>
            <p:ph idx="1"/>
          </p:nvPr>
        </p:nvSpPr>
        <p:spPr/>
        <p:txBody>
          <a:bodyPr/>
          <a:lstStyle/>
          <a:p>
            <a:r>
              <a:rPr lang="en-US" altLang="en-US" dirty="0"/>
              <a:t>In Java, an array is also an object</a:t>
            </a:r>
          </a:p>
          <a:p>
            <a:r>
              <a:rPr lang="en-US" altLang="en-US" dirty="0"/>
              <a:t> Arrays are objects that help us organize large amounts of information</a:t>
            </a:r>
          </a:p>
          <a:p>
            <a:r>
              <a:rPr lang="en-US" altLang="en-US" dirty="0"/>
              <a:t>The elements are indexes and are referenced using the form </a:t>
            </a:r>
            <a:r>
              <a:rPr lang="en-US" altLang="en-US" b="1" dirty="0" err="1">
                <a:latin typeface="Courier New" panose="02070309020205020404" pitchFamily="49" charset="0"/>
              </a:rPr>
              <a:t>arrayvar</a:t>
            </a:r>
            <a:r>
              <a:rPr lang="en-US" altLang="en-US" b="1" dirty="0">
                <a:latin typeface="Courier New" panose="02070309020205020404" pitchFamily="49" charset="0"/>
              </a:rPr>
              <a:t>[subscript]</a:t>
            </a:r>
            <a:endParaRPr lang="en-US" dirty="0"/>
          </a:p>
        </p:txBody>
      </p:sp>
      <p:sp>
        <p:nvSpPr>
          <p:cNvPr id="4" name="Slide Number Placeholder 3">
            <a:extLst>
              <a:ext uri="{FF2B5EF4-FFF2-40B4-BE49-F238E27FC236}">
                <a16:creationId xmlns:a16="http://schemas.microsoft.com/office/drawing/2014/main" xmlns="" id="{C020D207-9D95-FB4A-9837-3EDACE53F9A7}"/>
              </a:ext>
            </a:extLst>
          </p:cNvPr>
          <p:cNvSpPr>
            <a:spLocks noGrp="1"/>
          </p:cNvSpPr>
          <p:nvPr>
            <p:ph type="sldNum" sz="quarter" idx="12"/>
          </p:nvPr>
        </p:nvSpPr>
        <p:spPr/>
        <p:txBody>
          <a:bodyPr/>
          <a:lstStyle/>
          <a:p>
            <a:fld id="{B547E0D5-C779-4B48-9D09-DC37D8A4644B}" type="slidenum">
              <a:rPr lang="id-ID" smtClean="0"/>
              <a:pPr/>
              <a:t>67</a:t>
            </a:fld>
            <a:endParaRPr lang="id-ID" dirty="0"/>
          </a:p>
        </p:txBody>
      </p:sp>
      <p:pic>
        <p:nvPicPr>
          <p:cNvPr id="5" name="Picture 4">
            <a:extLst>
              <a:ext uri="{FF2B5EF4-FFF2-40B4-BE49-F238E27FC236}">
                <a16:creationId xmlns:a16="http://schemas.microsoft.com/office/drawing/2014/main" xmlns="" id="{BD97AD2F-59A5-D44F-AA3C-9128F522C6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290" y="2645656"/>
            <a:ext cx="5143500"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82651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9B7F3F-66B3-A840-B57B-8FFBB86FC1DE}"/>
              </a:ext>
            </a:extLst>
          </p:cNvPr>
          <p:cNvSpPr>
            <a:spLocks noGrp="1"/>
          </p:cNvSpPr>
          <p:nvPr>
            <p:ph type="title"/>
          </p:nvPr>
        </p:nvSpPr>
        <p:spPr/>
        <p:txBody>
          <a:bodyPr/>
          <a:lstStyle/>
          <a:p>
            <a:r>
              <a:rPr lang="en-US" altLang="en-US" dirty="0"/>
              <a:t>Outline</a:t>
            </a:r>
            <a:endParaRPr lang="en-US" dirty="0"/>
          </a:p>
        </p:txBody>
      </p:sp>
      <p:sp>
        <p:nvSpPr>
          <p:cNvPr id="4" name="Slide Number Placeholder 3">
            <a:extLst>
              <a:ext uri="{FF2B5EF4-FFF2-40B4-BE49-F238E27FC236}">
                <a16:creationId xmlns:a16="http://schemas.microsoft.com/office/drawing/2014/main" xmlns="" id="{713BDA49-7F4E-3546-8ECD-80FB1A32DA7D}"/>
              </a:ext>
            </a:extLst>
          </p:cNvPr>
          <p:cNvSpPr>
            <a:spLocks noGrp="1"/>
          </p:cNvSpPr>
          <p:nvPr>
            <p:ph type="sldNum" sz="quarter" idx="12"/>
          </p:nvPr>
        </p:nvSpPr>
        <p:spPr/>
        <p:txBody>
          <a:bodyPr/>
          <a:lstStyle/>
          <a:p>
            <a:fld id="{B547E0D5-C779-4B48-9D09-DC37D8A4644B}" type="slidenum">
              <a:rPr lang="id-ID" smtClean="0"/>
              <a:pPr/>
              <a:t>68</a:t>
            </a:fld>
            <a:endParaRPr lang="id-ID" dirty="0"/>
          </a:p>
        </p:txBody>
      </p:sp>
      <p:sp>
        <p:nvSpPr>
          <p:cNvPr id="5" name="Text Box 3">
            <a:extLst>
              <a:ext uri="{FF2B5EF4-FFF2-40B4-BE49-F238E27FC236}">
                <a16:creationId xmlns:a16="http://schemas.microsoft.com/office/drawing/2014/main" xmlns="" id="{7A54702B-60FC-B04D-9D36-2AB526D84E3F}"/>
              </a:ext>
            </a:extLst>
          </p:cNvPr>
          <p:cNvSpPr txBox="1">
            <a:spLocks noGrp="1" noChangeArrowheads="1"/>
          </p:cNvSpPr>
          <p:nvPr>
            <p:ph idx="1"/>
          </p:nvPr>
        </p:nvSpPr>
        <p:spPr bwMode="auto">
          <a:xfrm>
            <a:off x="3795823" y="989409"/>
            <a:ext cx="7643037" cy="1975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dirty="0"/>
              <a:t>Declaring and Using Arrays</a:t>
            </a:r>
          </a:p>
          <a:p>
            <a:pPr>
              <a:spcBef>
                <a:spcPct val="50000"/>
              </a:spcBef>
            </a:pPr>
            <a:r>
              <a:rPr lang="en-US" altLang="en-US" sz="2400" dirty="0"/>
              <a:t>Arrays of Objects</a:t>
            </a:r>
          </a:p>
          <a:p>
            <a:pPr>
              <a:spcBef>
                <a:spcPct val="50000"/>
              </a:spcBef>
            </a:pPr>
            <a:r>
              <a:rPr lang="en-US" altLang="en-US" sz="2400" dirty="0"/>
              <a:t>Two-Dimensional Arrays</a:t>
            </a:r>
          </a:p>
          <a:p>
            <a:pPr>
              <a:spcBef>
                <a:spcPct val="50000"/>
              </a:spcBef>
            </a:pPr>
            <a:r>
              <a:rPr lang="en-US" altLang="en-US" sz="2400" dirty="0"/>
              <a:t>Variable Length Parameter Lists</a:t>
            </a:r>
            <a:endParaRPr lang="en-US" altLang="en-US" sz="2800" dirty="0"/>
          </a:p>
        </p:txBody>
      </p:sp>
      <p:sp>
        <p:nvSpPr>
          <p:cNvPr id="6" name="AutoShape 4">
            <a:extLst>
              <a:ext uri="{FF2B5EF4-FFF2-40B4-BE49-F238E27FC236}">
                <a16:creationId xmlns:a16="http://schemas.microsoft.com/office/drawing/2014/main" xmlns="" id="{5C28A5B9-FE1A-CD43-A4FC-B65EE81691C5}"/>
              </a:ext>
            </a:extLst>
          </p:cNvPr>
          <p:cNvSpPr>
            <a:spLocks noChangeArrowheads="1"/>
          </p:cNvSpPr>
          <p:nvPr/>
        </p:nvSpPr>
        <p:spPr bwMode="auto">
          <a:xfrm>
            <a:off x="3110023" y="989409"/>
            <a:ext cx="685800" cy="304800"/>
          </a:xfrm>
          <a:prstGeom prst="rightArrow">
            <a:avLst>
              <a:gd name="adj1" fmla="val 50000"/>
              <a:gd name="adj2" fmla="val 56250"/>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2501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7A082E-2206-DC43-82B2-6CFBD33E53F1}"/>
              </a:ext>
            </a:extLst>
          </p:cNvPr>
          <p:cNvSpPr>
            <a:spLocks noGrp="1"/>
          </p:cNvSpPr>
          <p:nvPr>
            <p:ph type="title"/>
          </p:nvPr>
        </p:nvSpPr>
        <p:spPr/>
        <p:txBody>
          <a:bodyPr/>
          <a:lstStyle/>
          <a:p>
            <a:r>
              <a:rPr lang="en-US" dirty="0"/>
              <a:t>Arrays</a:t>
            </a:r>
          </a:p>
        </p:txBody>
      </p:sp>
      <p:sp>
        <p:nvSpPr>
          <p:cNvPr id="4" name="Slide Number Placeholder 3">
            <a:extLst>
              <a:ext uri="{FF2B5EF4-FFF2-40B4-BE49-F238E27FC236}">
                <a16:creationId xmlns:a16="http://schemas.microsoft.com/office/drawing/2014/main" xmlns="" id="{1B08CCD8-95B3-B440-8F6E-B94F082F8D60}"/>
              </a:ext>
            </a:extLst>
          </p:cNvPr>
          <p:cNvSpPr>
            <a:spLocks noGrp="1"/>
          </p:cNvSpPr>
          <p:nvPr>
            <p:ph type="sldNum" sz="quarter" idx="12"/>
          </p:nvPr>
        </p:nvSpPr>
        <p:spPr/>
        <p:txBody>
          <a:bodyPr/>
          <a:lstStyle/>
          <a:p>
            <a:fld id="{B547E0D5-C779-4B48-9D09-DC37D8A4644B}" type="slidenum">
              <a:rPr lang="id-ID" smtClean="0"/>
              <a:pPr/>
              <a:t>69</a:t>
            </a:fld>
            <a:endParaRPr lang="id-ID" dirty="0"/>
          </a:p>
        </p:txBody>
      </p:sp>
      <p:sp>
        <p:nvSpPr>
          <p:cNvPr id="5" name="Rectangle 3">
            <a:extLst>
              <a:ext uri="{FF2B5EF4-FFF2-40B4-BE49-F238E27FC236}">
                <a16:creationId xmlns:a16="http://schemas.microsoft.com/office/drawing/2014/main" xmlns="" id="{81D87189-F112-3E49-A25D-70AAC838AEFE}"/>
              </a:ext>
            </a:extLst>
          </p:cNvPr>
          <p:cNvSpPr>
            <a:spLocks noGrp="1" noChangeArrowheads="1"/>
          </p:cNvSpPr>
          <p:nvPr>
            <p:ph idx="1"/>
          </p:nvPr>
        </p:nvSpPr>
        <p:spPr>
          <a:noFill/>
          <a:ln/>
        </p:spPr>
        <p:txBody>
          <a:bodyPr vert="horz" lIns="92075" tIns="46038" rIns="92075" bIns="46038" rtlCol="0">
            <a:normAutofit/>
          </a:bodyPr>
          <a:lstStyle/>
          <a:p>
            <a:r>
              <a:rPr lang="en-US" altLang="en-US" dirty="0"/>
              <a:t>An </a:t>
            </a:r>
            <a:r>
              <a:rPr lang="en-US" altLang="en-US" i="1" dirty="0"/>
              <a:t>array</a:t>
            </a:r>
            <a:r>
              <a:rPr lang="en-US" altLang="en-US" dirty="0"/>
              <a:t> is an ordered list of values</a:t>
            </a:r>
          </a:p>
        </p:txBody>
      </p:sp>
      <p:grpSp>
        <p:nvGrpSpPr>
          <p:cNvPr id="6" name="Group 15">
            <a:extLst>
              <a:ext uri="{FF2B5EF4-FFF2-40B4-BE49-F238E27FC236}">
                <a16:creationId xmlns:a16="http://schemas.microsoft.com/office/drawing/2014/main" xmlns="" id="{E6AAEC27-19C4-E940-A8B7-276235D9567C}"/>
              </a:ext>
            </a:extLst>
          </p:cNvPr>
          <p:cNvGrpSpPr>
            <a:grpSpLocks/>
          </p:cNvGrpSpPr>
          <p:nvPr/>
        </p:nvGrpSpPr>
        <p:grpSpPr bwMode="auto">
          <a:xfrm>
            <a:off x="2808288" y="2058989"/>
            <a:ext cx="2057400" cy="1892300"/>
            <a:chOff x="584" y="1345"/>
            <a:chExt cx="1296" cy="1192"/>
          </a:xfrm>
        </p:grpSpPr>
        <p:sp>
          <p:nvSpPr>
            <p:cNvPr id="7" name="Rectangle 16">
              <a:extLst>
                <a:ext uri="{FF2B5EF4-FFF2-40B4-BE49-F238E27FC236}">
                  <a16:creationId xmlns:a16="http://schemas.microsoft.com/office/drawing/2014/main" xmlns="" id="{0A0E79D0-C571-9C49-947B-AFE371CFC2A1}"/>
                </a:ext>
              </a:extLst>
            </p:cNvPr>
            <p:cNvSpPr>
              <a:spLocks noChangeArrowheads="1"/>
            </p:cNvSpPr>
            <p:nvPr/>
          </p:nvSpPr>
          <p:spPr bwMode="auto">
            <a:xfrm>
              <a:off x="864" y="2304"/>
              <a:ext cx="6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latin typeface="Courier New" panose="02070309020205020404" pitchFamily="49" charset="0"/>
                </a:rPr>
                <a:t>scores</a:t>
              </a:r>
            </a:p>
          </p:txBody>
        </p:sp>
        <p:sp>
          <p:nvSpPr>
            <p:cNvPr id="8" name="Text Box 17">
              <a:extLst>
                <a:ext uri="{FF2B5EF4-FFF2-40B4-BE49-F238E27FC236}">
                  <a16:creationId xmlns:a16="http://schemas.microsoft.com/office/drawing/2014/main" xmlns="" id="{009E91D3-4B51-F741-9076-548AF4399CA4}"/>
                </a:ext>
              </a:extLst>
            </p:cNvPr>
            <p:cNvSpPr txBox="1">
              <a:spLocks noChangeArrowheads="1"/>
            </p:cNvSpPr>
            <p:nvPr/>
          </p:nvSpPr>
          <p:spPr bwMode="auto">
            <a:xfrm>
              <a:off x="584" y="1345"/>
              <a:ext cx="129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dirty="0">
                  <a:latin typeface="Arial Unicode MS" panose="020B0604020202020204" pitchFamily="34" charset="-128"/>
                </a:rPr>
                <a:t>The entire array</a:t>
              </a:r>
            </a:p>
            <a:p>
              <a:pPr algn="ctr"/>
              <a:r>
                <a:rPr lang="en-US" altLang="en-US" dirty="0">
                  <a:latin typeface="Arial Unicode MS" panose="020B0604020202020204" pitchFamily="34" charset="-128"/>
                </a:rPr>
                <a:t>has a single name</a:t>
              </a:r>
            </a:p>
          </p:txBody>
        </p:sp>
        <p:sp>
          <p:nvSpPr>
            <p:cNvPr id="9" name="Line 18">
              <a:extLst>
                <a:ext uri="{FF2B5EF4-FFF2-40B4-BE49-F238E27FC236}">
                  <a16:creationId xmlns:a16="http://schemas.microsoft.com/office/drawing/2014/main" xmlns="" id="{5BF8C949-1367-3A49-9104-9F17118B9BA2}"/>
                </a:ext>
              </a:extLst>
            </p:cNvPr>
            <p:cNvSpPr>
              <a:spLocks noChangeShapeType="1"/>
            </p:cNvSpPr>
            <p:nvPr/>
          </p:nvSpPr>
          <p:spPr bwMode="auto">
            <a:xfrm>
              <a:off x="1200" y="1824"/>
              <a:ext cx="0" cy="480"/>
            </a:xfrm>
            <a:prstGeom prst="line">
              <a:avLst/>
            </a:prstGeom>
            <a:noFill/>
            <a:ln w="38100">
              <a:solidFill>
                <a:srgbClr val="FF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 name="Group 23">
            <a:extLst>
              <a:ext uri="{FF2B5EF4-FFF2-40B4-BE49-F238E27FC236}">
                <a16:creationId xmlns:a16="http://schemas.microsoft.com/office/drawing/2014/main" xmlns="" id="{EEC8778E-DC09-D24B-8CA7-A5961D5CB6D6}"/>
              </a:ext>
            </a:extLst>
          </p:cNvPr>
          <p:cNvGrpSpPr>
            <a:grpSpLocks/>
          </p:cNvGrpSpPr>
          <p:nvPr/>
        </p:nvGrpSpPr>
        <p:grpSpPr bwMode="auto">
          <a:xfrm>
            <a:off x="4427539" y="3352801"/>
            <a:ext cx="5391149" cy="714375"/>
            <a:chOff x="1829" y="2112"/>
            <a:chExt cx="3396" cy="450"/>
          </a:xfrm>
        </p:grpSpPr>
        <p:grpSp>
          <p:nvGrpSpPr>
            <p:cNvPr id="11" name="Group 6">
              <a:extLst>
                <a:ext uri="{FF2B5EF4-FFF2-40B4-BE49-F238E27FC236}">
                  <a16:creationId xmlns:a16="http://schemas.microsoft.com/office/drawing/2014/main" xmlns="" id="{47D88AB8-1200-E149-8743-CEE818B8B1CA}"/>
                </a:ext>
              </a:extLst>
            </p:cNvPr>
            <p:cNvGrpSpPr>
              <a:grpSpLocks/>
            </p:cNvGrpSpPr>
            <p:nvPr/>
          </p:nvGrpSpPr>
          <p:grpSpPr bwMode="auto">
            <a:xfrm>
              <a:off x="1829" y="2112"/>
              <a:ext cx="3389" cy="450"/>
              <a:chOff x="1533" y="3128"/>
              <a:chExt cx="3389" cy="450"/>
            </a:xfrm>
          </p:grpSpPr>
          <p:sp>
            <p:nvSpPr>
              <p:cNvPr id="13" name="Rectangle 7">
                <a:extLst>
                  <a:ext uri="{FF2B5EF4-FFF2-40B4-BE49-F238E27FC236}">
                    <a16:creationId xmlns:a16="http://schemas.microsoft.com/office/drawing/2014/main" xmlns="" id="{22AB7C15-4CF4-1940-A50E-C6F6266AE03F}"/>
                  </a:ext>
                </a:extLst>
              </p:cNvPr>
              <p:cNvSpPr>
                <a:spLocks noChangeArrowheads="1"/>
              </p:cNvSpPr>
              <p:nvPr/>
            </p:nvSpPr>
            <p:spPr bwMode="auto">
              <a:xfrm>
                <a:off x="1533" y="3132"/>
                <a:ext cx="3389" cy="442"/>
              </a:xfrm>
              <a:prstGeom prst="rect">
                <a:avLst/>
              </a:prstGeom>
              <a:solidFill>
                <a:srgbClr val="F5E985"/>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8">
                <a:extLst>
                  <a:ext uri="{FF2B5EF4-FFF2-40B4-BE49-F238E27FC236}">
                    <a16:creationId xmlns:a16="http://schemas.microsoft.com/office/drawing/2014/main" xmlns="" id="{3B87DADB-DE7E-4947-932E-594A61F63B45}"/>
                  </a:ext>
                </a:extLst>
              </p:cNvPr>
              <p:cNvSpPr>
                <a:spLocks noChangeArrowheads="1"/>
              </p:cNvSpPr>
              <p:nvPr/>
            </p:nvSpPr>
            <p:spPr bwMode="auto">
              <a:xfrm>
                <a:off x="1888" y="3132"/>
                <a:ext cx="333" cy="442"/>
              </a:xfrm>
              <a:prstGeom prst="rect">
                <a:avLst/>
              </a:prstGeom>
              <a:solidFill>
                <a:srgbClr val="F5E985"/>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Rectangle 9">
                <a:extLst>
                  <a:ext uri="{FF2B5EF4-FFF2-40B4-BE49-F238E27FC236}">
                    <a16:creationId xmlns:a16="http://schemas.microsoft.com/office/drawing/2014/main" xmlns="" id="{39841DD8-29F2-BD4B-9D35-46937675ABD9}"/>
                  </a:ext>
                </a:extLst>
              </p:cNvPr>
              <p:cNvSpPr>
                <a:spLocks noChangeArrowheads="1"/>
              </p:cNvSpPr>
              <p:nvPr/>
            </p:nvSpPr>
            <p:spPr bwMode="auto">
              <a:xfrm>
                <a:off x="2543" y="3132"/>
                <a:ext cx="333" cy="442"/>
              </a:xfrm>
              <a:prstGeom prst="rect">
                <a:avLst/>
              </a:prstGeom>
              <a:solidFill>
                <a:srgbClr val="F5E985"/>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10">
                <a:extLst>
                  <a:ext uri="{FF2B5EF4-FFF2-40B4-BE49-F238E27FC236}">
                    <a16:creationId xmlns:a16="http://schemas.microsoft.com/office/drawing/2014/main" xmlns="" id="{5D6A303E-B5FB-1147-861B-1C354CA841A7}"/>
                  </a:ext>
                </a:extLst>
              </p:cNvPr>
              <p:cNvSpPr>
                <a:spLocks noChangeArrowheads="1"/>
              </p:cNvSpPr>
              <p:nvPr/>
            </p:nvSpPr>
            <p:spPr bwMode="auto">
              <a:xfrm>
                <a:off x="3225" y="3132"/>
                <a:ext cx="333" cy="442"/>
              </a:xfrm>
              <a:prstGeom prst="rect">
                <a:avLst/>
              </a:prstGeom>
              <a:solidFill>
                <a:srgbClr val="F5E985"/>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Rectangle 11">
                <a:extLst>
                  <a:ext uri="{FF2B5EF4-FFF2-40B4-BE49-F238E27FC236}">
                    <a16:creationId xmlns:a16="http://schemas.microsoft.com/office/drawing/2014/main" xmlns="" id="{FC34F8CC-0C45-8B4B-8DD9-19315A728671}"/>
                  </a:ext>
                </a:extLst>
              </p:cNvPr>
              <p:cNvSpPr>
                <a:spLocks noChangeArrowheads="1"/>
              </p:cNvSpPr>
              <p:nvPr/>
            </p:nvSpPr>
            <p:spPr bwMode="auto">
              <a:xfrm>
                <a:off x="3893" y="3132"/>
                <a:ext cx="333" cy="442"/>
              </a:xfrm>
              <a:prstGeom prst="rect">
                <a:avLst/>
              </a:prstGeom>
              <a:solidFill>
                <a:srgbClr val="F5E985"/>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2">
                <a:extLst>
                  <a:ext uri="{FF2B5EF4-FFF2-40B4-BE49-F238E27FC236}">
                    <a16:creationId xmlns:a16="http://schemas.microsoft.com/office/drawing/2014/main" xmlns="" id="{B5B56A57-8300-A741-83CB-BE66A44DE4FA}"/>
                  </a:ext>
                </a:extLst>
              </p:cNvPr>
              <p:cNvSpPr>
                <a:spLocks noChangeShapeType="1"/>
              </p:cNvSpPr>
              <p:nvPr/>
            </p:nvSpPr>
            <p:spPr bwMode="auto">
              <a:xfrm>
                <a:off x="4571" y="3128"/>
                <a:ext cx="0" cy="4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 name="Rectangle 13">
              <a:extLst>
                <a:ext uri="{FF2B5EF4-FFF2-40B4-BE49-F238E27FC236}">
                  <a16:creationId xmlns:a16="http://schemas.microsoft.com/office/drawing/2014/main" xmlns="" id="{12A43A96-B469-4249-993B-5A26B7B58886}"/>
                </a:ext>
              </a:extLst>
            </p:cNvPr>
            <p:cNvSpPr>
              <a:spLocks noChangeArrowheads="1"/>
            </p:cNvSpPr>
            <p:nvPr/>
          </p:nvSpPr>
          <p:spPr bwMode="auto">
            <a:xfrm>
              <a:off x="1860" y="2200"/>
              <a:ext cx="336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dirty="0">
                  <a:latin typeface="Times New Roman" panose="02020603050405020304" pitchFamily="18" charset="0"/>
                </a:rPr>
                <a:t>79   87   94   82   67   98   87   81   74   91</a:t>
              </a:r>
            </a:p>
          </p:txBody>
        </p:sp>
      </p:grpSp>
      <p:sp>
        <p:nvSpPr>
          <p:cNvPr id="19" name="Rectangle 4">
            <a:extLst>
              <a:ext uri="{FF2B5EF4-FFF2-40B4-BE49-F238E27FC236}">
                <a16:creationId xmlns:a16="http://schemas.microsoft.com/office/drawing/2014/main" xmlns="" id="{AF621B5D-5EC3-EB4A-A366-504CD4AE2224}"/>
              </a:ext>
            </a:extLst>
          </p:cNvPr>
          <p:cNvSpPr>
            <a:spLocks noChangeArrowheads="1"/>
          </p:cNvSpPr>
          <p:nvPr/>
        </p:nvSpPr>
        <p:spPr bwMode="auto">
          <a:xfrm>
            <a:off x="4548189" y="2895601"/>
            <a:ext cx="518731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dirty="0">
                <a:latin typeface="Times New Roman" panose="02020603050405020304" pitchFamily="18" charset="0"/>
              </a:rPr>
              <a:t>0     1     2     3     4     5     6     7     8     9</a:t>
            </a:r>
          </a:p>
        </p:txBody>
      </p:sp>
      <p:sp>
        <p:nvSpPr>
          <p:cNvPr id="20" name="Text Box 20">
            <a:extLst>
              <a:ext uri="{FF2B5EF4-FFF2-40B4-BE49-F238E27FC236}">
                <a16:creationId xmlns:a16="http://schemas.microsoft.com/office/drawing/2014/main" xmlns="" id="{DEFA5628-B45C-A84D-8D9D-FD60D305C8A5}"/>
              </a:ext>
            </a:extLst>
          </p:cNvPr>
          <p:cNvSpPr txBox="1">
            <a:spLocks noChangeArrowheads="1"/>
          </p:cNvSpPr>
          <p:nvPr/>
        </p:nvSpPr>
        <p:spPr bwMode="auto">
          <a:xfrm>
            <a:off x="5859462" y="2057401"/>
            <a:ext cx="34544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dirty="0">
                <a:latin typeface="Arial Unicode MS" panose="020B0604020202020204" pitchFamily="34" charset="-128"/>
              </a:rPr>
              <a:t>Each value has a numeric </a:t>
            </a:r>
            <a:r>
              <a:rPr lang="en-US" altLang="en-US" i="1" dirty="0">
                <a:latin typeface="Arial Unicode MS" panose="020B0604020202020204" pitchFamily="34" charset="-128"/>
              </a:rPr>
              <a:t>index</a:t>
            </a:r>
          </a:p>
        </p:txBody>
      </p:sp>
      <p:sp>
        <p:nvSpPr>
          <p:cNvPr id="21" name="Line 21">
            <a:extLst>
              <a:ext uri="{FF2B5EF4-FFF2-40B4-BE49-F238E27FC236}">
                <a16:creationId xmlns:a16="http://schemas.microsoft.com/office/drawing/2014/main" xmlns="" id="{819E2294-5955-DA40-9132-0DFB688F4F09}"/>
              </a:ext>
            </a:extLst>
          </p:cNvPr>
          <p:cNvSpPr>
            <a:spLocks noChangeShapeType="1"/>
          </p:cNvSpPr>
          <p:nvPr/>
        </p:nvSpPr>
        <p:spPr bwMode="auto">
          <a:xfrm flipH="1">
            <a:off x="7531100" y="2436814"/>
            <a:ext cx="533400" cy="457200"/>
          </a:xfrm>
          <a:prstGeom prst="line">
            <a:avLst/>
          </a:prstGeom>
          <a:noFill/>
          <a:ln w="38100">
            <a:solidFill>
              <a:srgbClr val="FF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Text Box 14">
            <a:extLst>
              <a:ext uri="{FF2B5EF4-FFF2-40B4-BE49-F238E27FC236}">
                <a16:creationId xmlns:a16="http://schemas.microsoft.com/office/drawing/2014/main" xmlns="" id="{534C9D95-029D-EA40-9A8D-E765C4992FFA}"/>
              </a:ext>
            </a:extLst>
          </p:cNvPr>
          <p:cNvSpPr txBox="1">
            <a:spLocks noChangeArrowheads="1"/>
          </p:cNvSpPr>
          <p:nvPr/>
        </p:nvSpPr>
        <p:spPr bwMode="auto">
          <a:xfrm>
            <a:off x="3864957" y="4573588"/>
            <a:ext cx="4852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dirty="0">
                <a:latin typeface="Arial Unicode MS" panose="020B0604020202020204" pitchFamily="34" charset="-128"/>
              </a:rPr>
              <a:t>An array of size N is indexed from zero to N-1</a:t>
            </a:r>
          </a:p>
        </p:txBody>
      </p:sp>
      <p:sp>
        <p:nvSpPr>
          <p:cNvPr id="23" name="Text Box 22">
            <a:extLst>
              <a:ext uri="{FF2B5EF4-FFF2-40B4-BE49-F238E27FC236}">
                <a16:creationId xmlns:a16="http://schemas.microsoft.com/office/drawing/2014/main" xmlns="" id="{F0E01CB5-83BD-9142-9AC4-D2E04A6ACC44}"/>
              </a:ext>
            </a:extLst>
          </p:cNvPr>
          <p:cNvSpPr txBox="1">
            <a:spLocks noChangeArrowheads="1"/>
          </p:cNvSpPr>
          <p:nvPr/>
        </p:nvSpPr>
        <p:spPr bwMode="auto">
          <a:xfrm>
            <a:off x="3540673" y="5183188"/>
            <a:ext cx="57631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latin typeface="Arial Unicode MS" panose="020B0604020202020204" pitchFamily="34" charset="-128"/>
              </a:rPr>
              <a:t>This array holds 10 values that are indexed from 0 to 9</a:t>
            </a:r>
          </a:p>
        </p:txBody>
      </p:sp>
    </p:spTree>
    <p:extLst>
      <p:ext uri="{BB962C8B-B14F-4D97-AF65-F5344CB8AC3E}">
        <p14:creationId xmlns:p14="http://schemas.microsoft.com/office/powerpoint/2010/main" val="69975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dissolv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up)">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up)">
                                      <p:cBhvr>
                                        <p:cTn id="2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P spid="22" grpId="0" autoUpdateAnimBg="0"/>
      <p:bldP spid="2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BD6FF5-4744-0C4D-A1CB-64A67A393A59}"/>
              </a:ext>
            </a:extLst>
          </p:cNvPr>
          <p:cNvSpPr>
            <a:spLocks noGrp="1"/>
          </p:cNvSpPr>
          <p:nvPr>
            <p:ph type="title"/>
          </p:nvPr>
        </p:nvSpPr>
        <p:spPr/>
        <p:txBody>
          <a:bodyPr/>
          <a:lstStyle/>
          <a:p>
            <a:r>
              <a:rPr lang="en-CA" dirty="0"/>
              <a:t>Java programming Language</a:t>
            </a:r>
            <a:endParaRPr lang="en-US" dirty="0"/>
          </a:p>
        </p:txBody>
      </p:sp>
      <p:sp>
        <p:nvSpPr>
          <p:cNvPr id="3" name="Content Placeholder 2">
            <a:extLst>
              <a:ext uri="{FF2B5EF4-FFF2-40B4-BE49-F238E27FC236}">
                <a16:creationId xmlns:a16="http://schemas.microsoft.com/office/drawing/2014/main" xmlns="" id="{A5A6DAB4-E83F-CE42-9A8D-1DCEF03C2972}"/>
              </a:ext>
            </a:extLst>
          </p:cNvPr>
          <p:cNvSpPr>
            <a:spLocks noGrp="1"/>
          </p:cNvSpPr>
          <p:nvPr>
            <p:ph idx="1"/>
          </p:nvPr>
        </p:nvSpPr>
        <p:spPr/>
        <p:txBody>
          <a:bodyPr/>
          <a:lstStyle/>
          <a:p>
            <a:r>
              <a:rPr lang="en-CA" dirty="0"/>
              <a:t>Some buzzwords for Java</a:t>
            </a:r>
          </a:p>
          <a:p>
            <a:pPr lvl="1"/>
            <a:r>
              <a:rPr lang="en-CA" dirty="0"/>
              <a:t>“Write Once, Run Anywhere”</a:t>
            </a:r>
          </a:p>
          <a:p>
            <a:pPr lvl="1"/>
            <a:r>
              <a:rPr lang="en-CA" dirty="0"/>
              <a:t>Simple</a:t>
            </a:r>
          </a:p>
          <a:p>
            <a:pPr lvl="1"/>
            <a:r>
              <a:rPr lang="en-CA" b="1" dirty="0"/>
              <a:t>Object oriented</a:t>
            </a:r>
          </a:p>
          <a:p>
            <a:pPr lvl="1"/>
            <a:r>
              <a:rPr lang="en-CA" dirty="0"/>
              <a:t>Distributed</a:t>
            </a:r>
          </a:p>
          <a:p>
            <a:pPr lvl="1"/>
            <a:r>
              <a:rPr lang="en-CA" dirty="0"/>
              <a:t>Multithreaded</a:t>
            </a:r>
          </a:p>
          <a:p>
            <a:pPr lvl="1"/>
            <a:r>
              <a:rPr lang="en-CA" dirty="0"/>
              <a:t>Dynamic</a:t>
            </a:r>
          </a:p>
          <a:p>
            <a:pPr lvl="1"/>
            <a:r>
              <a:rPr lang="en-CA" b="1" dirty="0"/>
              <a:t>Architecture neutral</a:t>
            </a:r>
          </a:p>
          <a:p>
            <a:pPr lvl="1"/>
            <a:r>
              <a:rPr lang="en-CA" dirty="0"/>
              <a:t>Portable</a:t>
            </a:r>
          </a:p>
          <a:p>
            <a:pPr lvl="1"/>
            <a:r>
              <a:rPr lang="en-CA" dirty="0"/>
              <a:t>High performance</a:t>
            </a:r>
          </a:p>
          <a:p>
            <a:pPr lvl="1"/>
            <a:r>
              <a:rPr lang="en-CA" dirty="0"/>
              <a:t>Robust</a:t>
            </a:r>
          </a:p>
          <a:p>
            <a:pPr lvl="1"/>
            <a:r>
              <a:rPr lang="en-CA" dirty="0"/>
              <a:t>Secure</a:t>
            </a:r>
            <a:endParaRPr lang="en-US" dirty="0"/>
          </a:p>
        </p:txBody>
      </p:sp>
      <p:sp>
        <p:nvSpPr>
          <p:cNvPr id="4" name="Slide Number Placeholder 3">
            <a:extLst>
              <a:ext uri="{FF2B5EF4-FFF2-40B4-BE49-F238E27FC236}">
                <a16:creationId xmlns:a16="http://schemas.microsoft.com/office/drawing/2014/main" xmlns="" id="{A9E77ABB-1AAF-D443-B94F-5895D84B40EB}"/>
              </a:ext>
            </a:extLst>
          </p:cNvPr>
          <p:cNvSpPr>
            <a:spLocks noGrp="1"/>
          </p:cNvSpPr>
          <p:nvPr>
            <p:ph type="sldNum" sz="quarter" idx="12"/>
          </p:nvPr>
        </p:nvSpPr>
        <p:spPr/>
        <p:txBody>
          <a:bodyPr/>
          <a:lstStyle/>
          <a:p>
            <a:fld id="{B547E0D5-C779-4B48-9D09-DC37D8A4644B}" type="slidenum">
              <a:rPr lang="id-ID" smtClean="0"/>
              <a:pPr/>
              <a:t>7</a:t>
            </a:fld>
            <a:endParaRPr lang="id-ID" dirty="0"/>
          </a:p>
        </p:txBody>
      </p:sp>
    </p:spTree>
    <p:extLst>
      <p:ext uri="{BB962C8B-B14F-4D97-AF65-F5344CB8AC3E}">
        <p14:creationId xmlns:p14="http://schemas.microsoft.com/office/powerpoint/2010/main" val="3176318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ED7C46-CD48-3744-9498-A5692286B99D}"/>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xmlns="" id="{60628264-4B38-DE4D-8041-1AF3D728AE46}"/>
              </a:ext>
            </a:extLst>
          </p:cNvPr>
          <p:cNvSpPr>
            <a:spLocks noGrp="1"/>
          </p:cNvSpPr>
          <p:nvPr>
            <p:ph idx="1"/>
          </p:nvPr>
        </p:nvSpPr>
        <p:spPr/>
        <p:txBody>
          <a:bodyPr/>
          <a:lstStyle/>
          <a:p>
            <a:pPr>
              <a:spcBef>
                <a:spcPct val="80000"/>
              </a:spcBef>
            </a:pPr>
            <a:r>
              <a:rPr lang="en-US" altLang="en-US" dirty="0"/>
              <a:t>A particular value in an array is referenced using the array name followed by the index in brackets</a:t>
            </a:r>
          </a:p>
          <a:p>
            <a:pPr>
              <a:spcBef>
                <a:spcPct val="80000"/>
              </a:spcBef>
            </a:pPr>
            <a:r>
              <a:rPr lang="en-US" altLang="en-US" dirty="0"/>
              <a:t>For example, the expression</a:t>
            </a:r>
          </a:p>
          <a:p>
            <a:pPr algn="ctr">
              <a:spcBef>
                <a:spcPct val="80000"/>
              </a:spcBef>
              <a:buNone/>
            </a:pPr>
            <a:r>
              <a:rPr lang="en-US" altLang="en-US" dirty="0">
                <a:latin typeface="Courier New" panose="02070309020205020404" pitchFamily="49" charset="0"/>
              </a:rPr>
              <a:t>scores[2]</a:t>
            </a:r>
          </a:p>
          <a:p>
            <a:pPr>
              <a:spcBef>
                <a:spcPct val="80000"/>
              </a:spcBef>
              <a:buNone/>
            </a:pPr>
            <a:r>
              <a:rPr lang="en-US" altLang="en-US" dirty="0"/>
              <a:t>	refers to the value </a:t>
            </a:r>
            <a:r>
              <a:rPr lang="en-US" altLang="en-US" dirty="0">
                <a:latin typeface="Courier New" panose="02070309020205020404" pitchFamily="49" charset="0"/>
              </a:rPr>
              <a:t>94</a:t>
            </a:r>
            <a:r>
              <a:rPr lang="en-US" altLang="en-US" dirty="0"/>
              <a:t> (the 3rd value in the array)</a:t>
            </a:r>
          </a:p>
          <a:p>
            <a:pPr>
              <a:spcBef>
                <a:spcPct val="80000"/>
              </a:spcBef>
            </a:pPr>
            <a:r>
              <a:rPr lang="en-US" altLang="en-US" dirty="0"/>
              <a:t>That expression represents a place to store a single integer and can be used wherever an integer variable can be used</a:t>
            </a:r>
            <a:endParaRPr lang="en-US" dirty="0"/>
          </a:p>
        </p:txBody>
      </p:sp>
      <p:sp>
        <p:nvSpPr>
          <p:cNvPr id="4" name="Slide Number Placeholder 3">
            <a:extLst>
              <a:ext uri="{FF2B5EF4-FFF2-40B4-BE49-F238E27FC236}">
                <a16:creationId xmlns:a16="http://schemas.microsoft.com/office/drawing/2014/main" xmlns="" id="{BADF5932-D34A-ED4E-99D6-B42DD72E1C15}"/>
              </a:ext>
            </a:extLst>
          </p:cNvPr>
          <p:cNvSpPr>
            <a:spLocks noGrp="1"/>
          </p:cNvSpPr>
          <p:nvPr>
            <p:ph type="sldNum" sz="quarter" idx="12"/>
          </p:nvPr>
        </p:nvSpPr>
        <p:spPr/>
        <p:txBody>
          <a:bodyPr/>
          <a:lstStyle/>
          <a:p>
            <a:fld id="{B547E0D5-C779-4B48-9D09-DC37D8A4644B}" type="slidenum">
              <a:rPr lang="id-ID" smtClean="0"/>
              <a:pPr/>
              <a:t>70</a:t>
            </a:fld>
            <a:endParaRPr lang="id-ID" dirty="0"/>
          </a:p>
        </p:txBody>
      </p:sp>
    </p:spTree>
    <p:extLst>
      <p:ext uri="{BB962C8B-B14F-4D97-AF65-F5344CB8AC3E}">
        <p14:creationId xmlns:p14="http://schemas.microsoft.com/office/powerpoint/2010/main" val="19470294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C53F6B-2D57-054F-90F5-9EEA828807FF}"/>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xmlns="" id="{53A296E5-374A-D34D-A6FD-AFEC563EE2AF}"/>
              </a:ext>
            </a:extLst>
          </p:cNvPr>
          <p:cNvSpPr>
            <a:spLocks noGrp="1"/>
          </p:cNvSpPr>
          <p:nvPr>
            <p:ph idx="1"/>
          </p:nvPr>
        </p:nvSpPr>
        <p:spPr/>
        <p:txBody>
          <a:bodyPr/>
          <a:lstStyle/>
          <a:p>
            <a:pPr>
              <a:spcBef>
                <a:spcPct val="80000"/>
              </a:spcBef>
            </a:pPr>
            <a:r>
              <a:rPr lang="en-US" altLang="en-US" dirty="0"/>
              <a:t>For example, an array element can be assigned a value, printed, or used in a calculation</a:t>
            </a:r>
            <a:r>
              <a:rPr lang="en-US" altLang="en-US" dirty="0">
                <a:latin typeface="Courier New" panose="02070309020205020404" pitchFamily="49" charset="0"/>
              </a:rPr>
              <a:t>:	</a:t>
            </a:r>
          </a:p>
          <a:p>
            <a:pPr>
              <a:spcBef>
                <a:spcPct val="80000"/>
              </a:spcBef>
              <a:buFontTx/>
              <a:buNone/>
            </a:pPr>
            <a:r>
              <a:rPr lang="en-US" altLang="en-US" dirty="0">
                <a:latin typeface="Courier New" panose="02070309020205020404" pitchFamily="49" charset="0"/>
              </a:rPr>
              <a:t>		scores[2] = 89;</a:t>
            </a:r>
          </a:p>
          <a:p>
            <a:pPr>
              <a:spcBef>
                <a:spcPct val="80000"/>
              </a:spcBef>
              <a:buFontTx/>
              <a:buNone/>
            </a:pPr>
            <a:r>
              <a:rPr lang="en-US" altLang="en-US" dirty="0">
                <a:latin typeface="Courier New" panose="02070309020205020404" pitchFamily="49" charset="0"/>
              </a:rPr>
              <a:t>		scores[first] = scores[first] + 2;</a:t>
            </a:r>
          </a:p>
          <a:p>
            <a:pPr>
              <a:spcBef>
                <a:spcPct val="80000"/>
              </a:spcBef>
              <a:buFontTx/>
              <a:buNone/>
            </a:pPr>
            <a:r>
              <a:rPr lang="en-US" altLang="en-US" dirty="0">
                <a:latin typeface="Courier New" panose="02070309020205020404" pitchFamily="49" charset="0"/>
              </a:rPr>
              <a:t>		mean = (scores[0] + scores[1])/2;</a:t>
            </a:r>
          </a:p>
          <a:p>
            <a:pPr>
              <a:spcBef>
                <a:spcPct val="80000"/>
              </a:spcBef>
              <a:buFontTx/>
              <a:buNone/>
            </a:pPr>
            <a:r>
              <a:rPr lang="en-US" altLang="en-US" dirty="0">
                <a:latin typeface="Courier New" panose="02070309020205020404" pitchFamily="49" charset="0"/>
              </a:rPr>
              <a:t>		</a:t>
            </a:r>
            <a:r>
              <a:rPr lang="en-US" altLang="en-US" dirty="0" err="1">
                <a:latin typeface="Courier New" panose="02070309020205020404" pitchFamily="49" charset="0"/>
              </a:rPr>
              <a:t>System.out.println</a:t>
            </a:r>
            <a:r>
              <a:rPr lang="en-US" altLang="en-US" dirty="0">
                <a:latin typeface="Courier New" panose="02070309020205020404" pitchFamily="49" charset="0"/>
              </a:rPr>
              <a:t> ("Top = " + scores[5]);</a:t>
            </a:r>
            <a:endParaRPr lang="en-US" dirty="0"/>
          </a:p>
        </p:txBody>
      </p:sp>
      <p:sp>
        <p:nvSpPr>
          <p:cNvPr id="4" name="Slide Number Placeholder 3">
            <a:extLst>
              <a:ext uri="{FF2B5EF4-FFF2-40B4-BE49-F238E27FC236}">
                <a16:creationId xmlns:a16="http://schemas.microsoft.com/office/drawing/2014/main" xmlns="" id="{B0D254B2-4417-534D-A7C7-CE3FF315FDB4}"/>
              </a:ext>
            </a:extLst>
          </p:cNvPr>
          <p:cNvSpPr>
            <a:spLocks noGrp="1"/>
          </p:cNvSpPr>
          <p:nvPr>
            <p:ph type="sldNum" sz="quarter" idx="12"/>
          </p:nvPr>
        </p:nvSpPr>
        <p:spPr/>
        <p:txBody>
          <a:bodyPr/>
          <a:lstStyle/>
          <a:p>
            <a:fld id="{B547E0D5-C779-4B48-9D09-DC37D8A4644B}" type="slidenum">
              <a:rPr lang="id-ID" smtClean="0"/>
              <a:pPr/>
              <a:t>71</a:t>
            </a:fld>
            <a:endParaRPr lang="id-ID" dirty="0"/>
          </a:p>
        </p:txBody>
      </p:sp>
    </p:spTree>
    <p:extLst>
      <p:ext uri="{BB962C8B-B14F-4D97-AF65-F5344CB8AC3E}">
        <p14:creationId xmlns:p14="http://schemas.microsoft.com/office/powerpoint/2010/main" val="35309294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EEE754-C000-804E-94A5-FC8F2107D59E}"/>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xmlns="" id="{1DE7D7F1-100F-964C-80B7-D079DD7D16B2}"/>
              </a:ext>
            </a:extLst>
          </p:cNvPr>
          <p:cNvSpPr>
            <a:spLocks noGrp="1"/>
          </p:cNvSpPr>
          <p:nvPr>
            <p:ph idx="1"/>
          </p:nvPr>
        </p:nvSpPr>
        <p:spPr/>
        <p:txBody>
          <a:bodyPr/>
          <a:lstStyle/>
          <a:p>
            <a:pPr>
              <a:spcBef>
                <a:spcPct val="70000"/>
              </a:spcBef>
            </a:pPr>
            <a:r>
              <a:rPr lang="en-US" altLang="en-US" dirty="0"/>
              <a:t>The values held in an array are called </a:t>
            </a:r>
            <a:r>
              <a:rPr lang="en-US" altLang="en-US" i="1" dirty="0"/>
              <a:t>array elements</a:t>
            </a:r>
          </a:p>
          <a:p>
            <a:pPr>
              <a:spcBef>
                <a:spcPct val="70000"/>
              </a:spcBef>
            </a:pPr>
            <a:r>
              <a:rPr lang="en-US" altLang="en-US" dirty="0"/>
              <a:t>An array stores multiple values of the same type – the </a:t>
            </a:r>
            <a:r>
              <a:rPr lang="en-US" altLang="en-US" i="1" dirty="0"/>
              <a:t>element type</a:t>
            </a:r>
            <a:endParaRPr lang="en-US" altLang="en-US" dirty="0"/>
          </a:p>
          <a:p>
            <a:pPr>
              <a:spcBef>
                <a:spcPct val="70000"/>
              </a:spcBef>
            </a:pPr>
            <a:r>
              <a:rPr lang="en-US" altLang="en-US" dirty="0"/>
              <a:t>The element type can be a primitive type or an object reference</a:t>
            </a:r>
          </a:p>
          <a:p>
            <a:pPr>
              <a:spcBef>
                <a:spcPct val="70000"/>
              </a:spcBef>
            </a:pPr>
            <a:r>
              <a:rPr lang="en-US" altLang="en-US" dirty="0"/>
              <a:t>Therefore, we can create an array of integers, an array of characters, an array of </a:t>
            </a:r>
            <a:r>
              <a:rPr lang="en-US" altLang="en-US" dirty="0">
                <a:latin typeface="Courier New" panose="02070309020205020404" pitchFamily="49" charset="0"/>
              </a:rPr>
              <a:t>String</a:t>
            </a:r>
            <a:r>
              <a:rPr lang="en-US" altLang="en-US" dirty="0"/>
              <a:t> objects, an array of </a:t>
            </a:r>
            <a:r>
              <a:rPr lang="en-US" altLang="en-US" dirty="0">
                <a:latin typeface="Courier New" panose="02070309020205020404" pitchFamily="49" charset="0"/>
              </a:rPr>
              <a:t>Coin</a:t>
            </a:r>
            <a:r>
              <a:rPr lang="en-US" altLang="en-US" dirty="0"/>
              <a:t> objects, etc.</a:t>
            </a:r>
          </a:p>
          <a:p>
            <a:pPr>
              <a:spcBef>
                <a:spcPct val="70000"/>
              </a:spcBef>
            </a:pPr>
            <a:r>
              <a:rPr lang="en-US" altLang="en-US" dirty="0"/>
              <a:t>In Java, the array itself is an object that must be instantiated</a:t>
            </a:r>
            <a:endParaRPr lang="en-US" dirty="0"/>
          </a:p>
        </p:txBody>
      </p:sp>
      <p:sp>
        <p:nvSpPr>
          <p:cNvPr id="4" name="Slide Number Placeholder 3">
            <a:extLst>
              <a:ext uri="{FF2B5EF4-FFF2-40B4-BE49-F238E27FC236}">
                <a16:creationId xmlns:a16="http://schemas.microsoft.com/office/drawing/2014/main" xmlns="" id="{C1E73F83-1E1B-AC4C-9E8D-5BC33CEE5026}"/>
              </a:ext>
            </a:extLst>
          </p:cNvPr>
          <p:cNvSpPr>
            <a:spLocks noGrp="1"/>
          </p:cNvSpPr>
          <p:nvPr>
            <p:ph type="sldNum" sz="quarter" idx="12"/>
          </p:nvPr>
        </p:nvSpPr>
        <p:spPr/>
        <p:txBody>
          <a:bodyPr/>
          <a:lstStyle/>
          <a:p>
            <a:fld id="{B547E0D5-C779-4B48-9D09-DC37D8A4644B}" type="slidenum">
              <a:rPr lang="id-ID" smtClean="0"/>
              <a:pPr/>
              <a:t>72</a:t>
            </a:fld>
            <a:endParaRPr lang="id-ID" dirty="0"/>
          </a:p>
        </p:txBody>
      </p:sp>
    </p:spTree>
    <p:extLst>
      <p:ext uri="{BB962C8B-B14F-4D97-AF65-F5344CB8AC3E}">
        <p14:creationId xmlns:p14="http://schemas.microsoft.com/office/powerpoint/2010/main" val="31449489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F764F2-7DDC-F049-8299-56936E63DD4B}"/>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xmlns="" id="{70B81DB1-CA9A-9C41-AAF6-51D7B707BD94}"/>
              </a:ext>
            </a:extLst>
          </p:cNvPr>
          <p:cNvSpPr>
            <a:spLocks noGrp="1"/>
          </p:cNvSpPr>
          <p:nvPr>
            <p:ph idx="1"/>
          </p:nvPr>
        </p:nvSpPr>
        <p:spPr/>
        <p:txBody>
          <a:bodyPr/>
          <a:lstStyle/>
          <a:p>
            <a:pPr marL="0" indent="0">
              <a:buNone/>
            </a:pPr>
            <a:r>
              <a:rPr lang="en-US" altLang="en-US" dirty="0"/>
              <a:t>Another way to depict the </a:t>
            </a:r>
            <a:r>
              <a:rPr lang="en-US" altLang="en-US" dirty="0">
                <a:latin typeface="Courier New" panose="02070309020205020404" pitchFamily="49" charset="0"/>
              </a:rPr>
              <a:t>scores</a:t>
            </a:r>
            <a:r>
              <a:rPr lang="en-US" altLang="en-US" dirty="0"/>
              <a:t> array:</a:t>
            </a:r>
          </a:p>
          <a:p>
            <a:pPr marL="0" indent="0">
              <a:buNone/>
            </a:pPr>
            <a:endParaRPr lang="en-US" dirty="0"/>
          </a:p>
        </p:txBody>
      </p:sp>
      <p:sp>
        <p:nvSpPr>
          <p:cNvPr id="4" name="Slide Number Placeholder 3">
            <a:extLst>
              <a:ext uri="{FF2B5EF4-FFF2-40B4-BE49-F238E27FC236}">
                <a16:creationId xmlns:a16="http://schemas.microsoft.com/office/drawing/2014/main" xmlns="" id="{38B79CF3-DE94-5646-A148-5E884DB82E24}"/>
              </a:ext>
            </a:extLst>
          </p:cNvPr>
          <p:cNvSpPr>
            <a:spLocks noGrp="1"/>
          </p:cNvSpPr>
          <p:nvPr>
            <p:ph type="sldNum" sz="quarter" idx="12"/>
          </p:nvPr>
        </p:nvSpPr>
        <p:spPr/>
        <p:txBody>
          <a:bodyPr/>
          <a:lstStyle/>
          <a:p>
            <a:fld id="{B547E0D5-C779-4B48-9D09-DC37D8A4644B}" type="slidenum">
              <a:rPr lang="id-ID" smtClean="0"/>
              <a:pPr/>
              <a:t>73</a:t>
            </a:fld>
            <a:endParaRPr lang="id-ID" dirty="0"/>
          </a:p>
        </p:txBody>
      </p:sp>
      <p:sp>
        <p:nvSpPr>
          <p:cNvPr id="5" name="Rectangle 3">
            <a:extLst>
              <a:ext uri="{FF2B5EF4-FFF2-40B4-BE49-F238E27FC236}">
                <a16:creationId xmlns:a16="http://schemas.microsoft.com/office/drawing/2014/main" xmlns="" id="{FAFD42BB-D691-F94D-BCF3-9436D4F992E8}"/>
              </a:ext>
            </a:extLst>
          </p:cNvPr>
          <p:cNvSpPr txBox="1">
            <a:spLocks noChangeArrowheads="1"/>
          </p:cNvSpPr>
          <p:nvPr/>
        </p:nvSpPr>
        <p:spPr>
          <a:xfrm>
            <a:off x="2514600" y="1219200"/>
            <a:ext cx="7924800" cy="685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a:p>
        </p:txBody>
      </p:sp>
      <p:grpSp>
        <p:nvGrpSpPr>
          <p:cNvPr id="6" name="Group 29">
            <a:extLst>
              <a:ext uri="{FF2B5EF4-FFF2-40B4-BE49-F238E27FC236}">
                <a16:creationId xmlns:a16="http://schemas.microsoft.com/office/drawing/2014/main" xmlns="" id="{879C3027-412B-5645-93B5-1E98CDAD6B29}"/>
              </a:ext>
            </a:extLst>
          </p:cNvPr>
          <p:cNvGrpSpPr>
            <a:grpSpLocks/>
          </p:cNvGrpSpPr>
          <p:nvPr/>
        </p:nvGrpSpPr>
        <p:grpSpPr bwMode="auto">
          <a:xfrm>
            <a:off x="3962400" y="2057400"/>
            <a:ext cx="2743200" cy="3810000"/>
            <a:chOff x="1536" y="1296"/>
            <a:chExt cx="1728" cy="2400"/>
          </a:xfrm>
        </p:grpSpPr>
        <p:sp>
          <p:nvSpPr>
            <p:cNvPr id="7" name="Rectangle 5">
              <a:extLst>
                <a:ext uri="{FF2B5EF4-FFF2-40B4-BE49-F238E27FC236}">
                  <a16:creationId xmlns:a16="http://schemas.microsoft.com/office/drawing/2014/main" xmlns="" id="{3A2BCB0F-EA74-064F-B180-2076A4EC9EF8}"/>
                </a:ext>
              </a:extLst>
            </p:cNvPr>
            <p:cNvSpPr>
              <a:spLocks noChangeArrowheads="1"/>
            </p:cNvSpPr>
            <p:nvPr/>
          </p:nvSpPr>
          <p:spPr bwMode="auto">
            <a:xfrm>
              <a:off x="2178" y="1296"/>
              <a:ext cx="364" cy="240"/>
            </a:xfrm>
            <a:prstGeom prst="rect">
              <a:avLst/>
            </a:prstGeom>
            <a:solidFill>
              <a:srgbClr val="F5E98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6">
              <a:extLst>
                <a:ext uri="{FF2B5EF4-FFF2-40B4-BE49-F238E27FC236}">
                  <a16:creationId xmlns:a16="http://schemas.microsoft.com/office/drawing/2014/main" xmlns="" id="{7D11734A-5C4C-8444-9A02-A46E6E003EE8}"/>
                </a:ext>
              </a:extLst>
            </p:cNvPr>
            <p:cNvSpPr txBox="1">
              <a:spLocks noChangeArrowheads="1"/>
            </p:cNvSpPr>
            <p:nvPr/>
          </p:nvSpPr>
          <p:spPr bwMode="auto">
            <a:xfrm>
              <a:off x="1536" y="1305"/>
              <a:ext cx="6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Courier New" panose="02070309020205020404" pitchFamily="49" charset="0"/>
                </a:rPr>
                <a:t>scores</a:t>
              </a:r>
            </a:p>
          </p:txBody>
        </p:sp>
        <p:sp>
          <p:nvSpPr>
            <p:cNvPr id="9" name="Line 8">
              <a:extLst>
                <a:ext uri="{FF2B5EF4-FFF2-40B4-BE49-F238E27FC236}">
                  <a16:creationId xmlns:a16="http://schemas.microsoft.com/office/drawing/2014/main" xmlns="" id="{AEE99F55-1E8F-BA47-8720-3ADEF45AFF48}"/>
                </a:ext>
              </a:extLst>
            </p:cNvPr>
            <p:cNvSpPr>
              <a:spLocks noChangeShapeType="1"/>
            </p:cNvSpPr>
            <p:nvPr/>
          </p:nvSpPr>
          <p:spPr bwMode="auto">
            <a:xfrm flipV="1">
              <a:off x="2350" y="1416"/>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Rectangle 18">
              <a:extLst>
                <a:ext uri="{FF2B5EF4-FFF2-40B4-BE49-F238E27FC236}">
                  <a16:creationId xmlns:a16="http://schemas.microsoft.com/office/drawing/2014/main" xmlns="" id="{72E1AB6F-9CD7-934D-AE4F-4035C91FC2CA}"/>
                </a:ext>
              </a:extLst>
            </p:cNvPr>
            <p:cNvSpPr>
              <a:spLocks noChangeArrowheads="1"/>
            </p:cNvSpPr>
            <p:nvPr/>
          </p:nvSpPr>
          <p:spPr bwMode="auto">
            <a:xfrm>
              <a:off x="2832" y="1296"/>
              <a:ext cx="432" cy="240"/>
            </a:xfrm>
            <a:prstGeom prst="rect">
              <a:avLst/>
            </a:prstGeom>
            <a:solidFill>
              <a:srgbClr val="F5E98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Courier New" panose="02070309020205020404" pitchFamily="49" charset="0"/>
                </a:rPr>
                <a:t>79</a:t>
              </a:r>
            </a:p>
          </p:txBody>
        </p:sp>
        <p:sp>
          <p:nvSpPr>
            <p:cNvPr id="11" name="Rectangle 20">
              <a:extLst>
                <a:ext uri="{FF2B5EF4-FFF2-40B4-BE49-F238E27FC236}">
                  <a16:creationId xmlns:a16="http://schemas.microsoft.com/office/drawing/2014/main" xmlns="" id="{6BED5738-96FD-CE4C-9449-61A9FB3992D4}"/>
                </a:ext>
              </a:extLst>
            </p:cNvPr>
            <p:cNvSpPr>
              <a:spLocks noChangeArrowheads="1"/>
            </p:cNvSpPr>
            <p:nvPr/>
          </p:nvSpPr>
          <p:spPr bwMode="auto">
            <a:xfrm>
              <a:off x="2832" y="1536"/>
              <a:ext cx="432" cy="240"/>
            </a:xfrm>
            <a:prstGeom prst="rect">
              <a:avLst/>
            </a:prstGeom>
            <a:solidFill>
              <a:srgbClr val="F5E98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Courier New" panose="02070309020205020404" pitchFamily="49" charset="0"/>
                </a:rPr>
                <a:t>87</a:t>
              </a:r>
            </a:p>
          </p:txBody>
        </p:sp>
        <p:sp>
          <p:nvSpPr>
            <p:cNvPr id="12" name="Rectangle 21">
              <a:extLst>
                <a:ext uri="{FF2B5EF4-FFF2-40B4-BE49-F238E27FC236}">
                  <a16:creationId xmlns:a16="http://schemas.microsoft.com/office/drawing/2014/main" xmlns="" id="{E755E668-7FA2-F249-B01C-4B06A437FF06}"/>
                </a:ext>
              </a:extLst>
            </p:cNvPr>
            <p:cNvSpPr>
              <a:spLocks noChangeArrowheads="1"/>
            </p:cNvSpPr>
            <p:nvPr/>
          </p:nvSpPr>
          <p:spPr bwMode="auto">
            <a:xfrm>
              <a:off x="2832" y="1776"/>
              <a:ext cx="432" cy="240"/>
            </a:xfrm>
            <a:prstGeom prst="rect">
              <a:avLst/>
            </a:prstGeom>
            <a:solidFill>
              <a:srgbClr val="F5E98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Courier New" panose="02070309020205020404" pitchFamily="49" charset="0"/>
                </a:rPr>
                <a:t>94</a:t>
              </a:r>
            </a:p>
          </p:txBody>
        </p:sp>
        <p:sp>
          <p:nvSpPr>
            <p:cNvPr id="13" name="Rectangle 22">
              <a:extLst>
                <a:ext uri="{FF2B5EF4-FFF2-40B4-BE49-F238E27FC236}">
                  <a16:creationId xmlns:a16="http://schemas.microsoft.com/office/drawing/2014/main" xmlns="" id="{A0BF2F82-191B-0447-B44F-78003A80844F}"/>
                </a:ext>
              </a:extLst>
            </p:cNvPr>
            <p:cNvSpPr>
              <a:spLocks noChangeArrowheads="1"/>
            </p:cNvSpPr>
            <p:nvPr/>
          </p:nvSpPr>
          <p:spPr bwMode="auto">
            <a:xfrm>
              <a:off x="2832" y="2016"/>
              <a:ext cx="432" cy="240"/>
            </a:xfrm>
            <a:prstGeom prst="rect">
              <a:avLst/>
            </a:prstGeom>
            <a:solidFill>
              <a:srgbClr val="F5E98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Courier New" panose="02070309020205020404" pitchFamily="49" charset="0"/>
                </a:rPr>
                <a:t>82</a:t>
              </a:r>
            </a:p>
          </p:txBody>
        </p:sp>
        <p:sp>
          <p:nvSpPr>
            <p:cNvPr id="14" name="Rectangle 23">
              <a:extLst>
                <a:ext uri="{FF2B5EF4-FFF2-40B4-BE49-F238E27FC236}">
                  <a16:creationId xmlns:a16="http://schemas.microsoft.com/office/drawing/2014/main" xmlns="" id="{DB287CCD-AF75-A44C-9EB5-A04F418D144C}"/>
                </a:ext>
              </a:extLst>
            </p:cNvPr>
            <p:cNvSpPr>
              <a:spLocks noChangeArrowheads="1"/>
            </p:cNvSpPr>
            <p:nvPr/>
          </p:nvSpPr>
          <p:spPr bwMode="auto">
            <a:xfrm>
              <a:off x="2832" y="2256"/>
              <a:ext cx="432" cy="240"/>
            </a:xfrm>
            <a:prstGeom prst="rect">
              <a:avLst/>
            </a:prstGeom>
            <a:solidFill>
              <a:srgbClr val="F5E98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Courier New" panose="02070309020205020404" pitchFamily="49" charset="0"/>
                </a:rPr>
                <a:t>67</a:t>
              </a:r>
            </a:p>
          </p:txBody>
        </p:sp>
        <p:sp>
          <p:nvSpPr>
            <p:cNvPr id="15" name="Rectangle 24">
              <a:extLst>
                <a:ext uri="{FF2B5EF4-FFF2-40B4-BE49-F238E27FC236}">
                  <a16:creationId xmlns:a16="http://schemas.microsoft.com/office/drawing/2014/main" xmlns="" id="{87DE3E3B-FDA7-7646-A459-76B0D4A3B91D}"/>
                </a:ext>
              </a:extLst>
            </p:cNvPr>
            <p:cNvSpPr>
              <a:spLocks noChangeArrowheads="1"/>
            </p:cNvSpPr>
            <p:nvPr/>
          </p:nvSpPr>
          <p:spPr bwMode="auto">
            <a:xfrm>
              <a:off x="2832" y="2496"/>
              <a:ext cx="432" cy="240"/>
            </a:xfrm>
            <a:prstGeom prst="rect">
              <a:avLst/>
            </a:prstGeom>
            <a:solidFill>
              <a:srgbClr val="F5E98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Courier New" panose="02070309020205020404" pitchFamily="49" charset="0"/>
                </a:rPr>
                <a:t>98</a:t>
              </a:r>
            </a:p>
          </p:txBody>
        </p:sp>
        <p:sp>
          <p:nvSpPr>
            <p:cNvPr id="16" name="Rectangle 25">
              <a:extLst>
                <a:ext uri="{FF2B5EF4-FFF2-40B4-BE49-F238E27FC236}">
                  <a16:creationId xmlns:a16="http://schemas.microsoft.com/office/drawing/2014/main" xmlns="" id="{3145E5DB-37FA-6447-8ABB-8B9F05E215BC}"/>
                </a:ext>
              </a:extLst>
            </p:cNvPr>
            <p:cNvSpPr>
              <a:spLocks noChangeArrowheads="1"/>
            </p:cNvSpPr>
            <p:nvPr/>
          </p:nvSpPr>
          <p:spPr bwMode="auto">
            <a:xfrm>
              <a:off x="2832" y="2736"/>
              <a:ext cx="432" cy="240"/>
            </a:xfrm>
            <a:prstGeom prst="rect">
              <a:avLst/>
            </a:prstGeom>
            <a:solidFill>
              <a:srgbClr val="F5E98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Courier New" panose="02070309020205020404" pitchFamily="49" charset="0"/>
                </a:rPr>
                <a:t>87</a:t>
              </a:r>
            </a:p>
          </p:txBody>
        </p:sp>
        <p:sp>
          <p:nvSpPr>
            <p:cNvPr id="17" name="Rectangle 26">
              <a:extLst>
                <a:ext uri="{FF2B5EF4-FFF2-40B4-BE49-F238E27FC236}">
                  <a16:creationId xmlns:a16="http://schemas.microsoft.com/office/drawing/2014/main" xmlns="" id="{9F845D4D-4888-3E46-82D2-BBED75A9DD99}"/>
                </a:ext>
              </a:extLst>
            </p:cNvPr>
            <p:cNvSpPr>
              <a:spLocks noChangeArrowheads="1"/>
            </p:cNvSpPr>
            <p:nvPr/>
          </p:nvSpPr>
          <p:spPr bwMode="auto">
            <a:xfrm>
              <a:off x="2832" y="2976"/>
              <a:ext cx="432" cy="240"/>
            </a:xfrm>
            <a:prstGeom prst="rect">
              <a:avLst/>
            </a:prstGeom>
            <a:solidFill>
              <a:srgbClr val="F5E98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Courier New" panose="02070309020205020404" pitchFamily="49" charset="0"/>
                </a:rPr>
                <a:t>81</a:t>
              </a:r>
            </a:p>
          </p:txBody>
        </p:sp>
        <p:sp>
          <p:nvSpPr>
            <p:cNvPr id="18" name="Rectangle 27">
              <a:extLst>
                <a:ext uri="{FF2B5EF4-FFF2-40B4-BE49-F238E27FC236}">
                  <a16:creationId xmlns:a16="http://schemas.microsoft.com/office/drawing/2014/main" xmlns="" id="{0D0AB671-10F5-A749-B95E-3A12763687F0}"/>
                </a:ext>
              </a:extLst>
            </p:cNvPr>
            <p:cNvSpPr>
              <a:spLocks noChangeArrowheads="1"/>
            </p:cNvSpPr>
            <p:nvPr/>
          </p:nvSpPr>
          <p:spPr bwMode="auto">
            <a:xfrm>
              <a:off x="2832" y="3216"/>
              <a:ext cx="432" cy="240"/>
            </a:xfrm>
            <a:prstGeom prst="rect">
              <a:avLst/>
            </a:prstGeom>
            <a:solidFill>
              <a:srgbClr val="F5E98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Courier New" panose="02070309020205020404" pitchFamily="49" charset="0"/>
                </a:rPr>
                <a:t>74</a:t>
              </a:r>
            </a:p>
          </p:txBody>
        </p:sp>
        <p:sp>
          <p:nvSpPr>
            <p:cNvPr id="19" name="Rectangle 28">
              <a:extLst>
                <a:ext uri="{FF2B5EF4-FFF2-40B4-BE49-F238E27FC236}">
                  <a16:creationId xmlns:a16="http://schemas.microsoft.com/office/drawing/2014/main" xmlns="" id="{5496E7A5-4D9D-484A-A6DE-53BC8F40677E}"/>
                </a:ext>
              </a:extLst>
            </p:cNvPr>
            <p:cNvSpPr>
              <a:spLocks noChangeArrowheads="1"/>
            </p:cNvSpPr>
            <p:nvPr/>
          </p:nvSpPr>
          <p:spPr bwMode="auto">
            <a:xfrm>
              <a:off x="2832" y="3456"/>
              <a:ext cx="432" cy="240"/>
            </a:xfrm>
            <a:prstGeom prst="rect">
              <a:avLst/>
            </a:prstGeom>
            <a:solidFill>
              <a:srgbClr val="F5E98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Courier New" panose="02070309020205020404" pitchFamily="49" charset="0"/>
                </a:rPr>
                <a:t>91</a:t>
              </a:r>
            </a:p>
          </p:txBody>
        </p:sp>
      </p:grpSp>
    </p:spTree>
    <p:extLst>
      <p:ext uri="{BB962C8B-B14F-4D97-AF65-F5344CB8AC3E}">
        <p14:creationId xmlns:p14="http://schemas.microsoft.com/office/powerpoint/2010/main" val="3090025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2282C1-CB23-FF4A-83A3-65FF331D646C}"/>
              </a:ext>
            </a:extLst>
          </p:cNvPr>
          <p:cNvSpPr>
            <a:spLocks noGrp="1"/>
          </p:cNvSpPr>
          <p:nvPr>
            <p:ph type="title"/>
          </p:nvPr>
        </p:nvSpPr>
        <p:spPr>
          <a:xfrm>
            <a:off x="0" y="0"/>
            <a:ext cx="12192000" cy="632402"/>
          </a:xfrm>
        </p:spPr>
        <p:txBody>
          <a:bodyPr/>
          <a:lstStyle/>
          <a:p>
            <a:r>
              <a:rPr lang="en-US" dirty="0"/>
              <a:t>Arrays</a:t>
            </a:r>
          </a:p>
        </p:txBody>
      </p:sp>
      <p:sp>
        <p:nvSpPr>
          <p:cNvPr id="3" name="Content Placeholder 2">
            <a:extLst>
              <a:ext uri="{FF2B5EF4-FFF2-40B4-BE49-F238E27FC236}">
                <a16:creationId xmlns:a16="http://schemas.microsoft.com/office/drawing/2014/main" xmlns="" id="{4C49CCA1-E659-D44B-8FC6-26BB72C9463A}"/>
              </a:ext>
            </a:extLst>
          </p:cNvPr>
          <p:cNvSpPr>
            <a:spLocks noGrp="1"/>
          </p:cNvSpPr>
          <p:nvPr>
            <p:ph idx="1"/>
          </p:nvPr>
        </p:nvSpPr>
        <p:spPr/>
        <p:txBody>
          <a:bodyPr/>
          <a:lstStyle/>
          <a:p>
            <a:r>
              <a:rPr lang="en-US" altLang="en-US" dirty="0"/>
              <a:t>Using arrays</a:t>
            </a:r>
            <a:endParaRPr lang="en-US" dirty="0"/>
          </a:p>
        </p:txBody>
      </p:sp>
      <p:sp>
        <p:nvSpPr>
          <p:cNvPr id="4" name="Slide Number Placeholder 3">
            <a:extLst>
              <a:ext uri="{FF2B5EF4-FFF2-40B4-BE49-F238E27FC236}">
                <a16:creationId xmlns:a16="http://schemas.microsoft.com/office/drawing/2014/main" xmlns="" id="{670AC6FF-2A78-4D49-AD07-FF763ACD9867}"/>
              </a:ext>
            </a:extLst>
          </p:cNvPr>
          <p:cNvSpPr>
            <a:spLocks noGrp="1"/>
          </p:cNvSpPr>
          <p:nvPr>
            <p:ph type="sldNum" sz="quarter" idx="12"/>
          </p:nvPr>
        </p:nvSpPr>
        <p:spPr/>
        <p:txBody>
          <a:bodyPr/>
          <a:lstStyle/>
          <a:p>
            <a:fld id="{B547E0D5-C779-4B48-9D09-DC37D8A4644B}" type="slidenum">
              <a:rPr lang="id-ID" smtClean="0"/>
              <a:pPr/>
              <a:t>74</a:t>
            </a:fld>
            <a:endParaRPr lang="id-ID" dirty="0"/>
          </a:p>
        </p:txBody>
      </p:sp>
      <p:graphicFrame>
        <p:nvGraphicFramePr>
          <p:cNvPr id="14" name="Table 13">
            <a:extLst>
              <a:ext uri="{FF2B5EF4-FFF2-40B4-BE49-F238E27FC236}">
                <a16:creationId xmlns:a16="http://schemas.microsoft.com/office/drawing/2014/main" xmlns="" id="{0E0F745F-54F6-9641-BB08-D9B85FBB7BAD}"/>
              </a:ext>
            </a:extLst>
          </p:cNvPr>
          <p:cNvGraphicFramePr>
            <a:graphicFrameLocks noGrp="1"/>
          </p:cNvGraphicFramePr>
          <p:nvPr/>
        </p:nvGraphicFramePr>
        <p:xfrm>
          <a:off x="838200" y="1825625"/>
          <a:ext cx="3200400" cy="3505200"/>
        </p:xfrm>
        <a:graphic>
          <a:graphicData uri="http://schemas.openxmlformats.org/drawingml/2006/table">
            <a:tbl>
              <a:tblPr/>
              <a:tblGrid>
                <a:gridCol w="914400">
                  <a:extLst>
                    <a:ext uri="{9D8B030D-6E8A-4147-A177-3AD203B41FA5}">
                      <a16:colId xmlns:a16="http://schemas.microsoft.com/office/drawing/2014/main" xmlns="" val="27246642"/>
                    </a:ext>
                  </a:extLst>
                </a:gridCol>
                <a:gridCol w="2286000">
                  <a:extLst>
                    <a:ext uri="{9D8B030D-6E8A-4147-A177-3AD203B41FA5}">
                      <a16:colId xmlns:a16="http://schemas.microsoft.com/office/drawing/2014/main" xmlns="" val="2743692111"/>
                    </a:ext>
                  </a:extLst>
                </a:gridCol>
              </a:tblGrid>
              <a:tr h="219075">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700" b="1" i="0" u="none" strike="noStrike" cap="none" normalizeH="0" baseline="0" dirty="0">
                          <a:ln>
                            <a:noFill/>
                          </a:ln>
                          <a:solidFill>
                            <a:schemeClr val="tx1"/>
                          </a:solidFill>
                          <a:effectLst/>
                          <a:latin typeface="Courier New" panose="02070309020205020404" pitchFamily="49" charset="0"/>
                        </a:rPr>
                        <a:t>x[0]</a:t>
                      </a: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700" b="1" i="0" u="none" strike="noStrike" cap="none" normalizeH="0" baseline="0">
                          <a:ln>
                            <a:noFill/>
                          </a:ln>
                          <a:solidFill>
                            <a:schemeClr val="tx1"/>
                          </a:solidFill>
                          <a:effectLst/>
                          <a:latin typeface="Courier New" panose="02070309020205020404" pitchFamily="49" charset="0"/>
                        </a:rPr>
                        <a:t>16.0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494095481"/>
                  </a:ext>
                </a:extLst>
              </a:tr>
              <a:tr h="219075">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700" b="1" i="0" u="none" strike="noStrike" cap="none" normalizeH="0" baseline="0">
                          <a:ln>
                            <a:noFill/>
                          </a:ln>
                          <a:solidFill>
                            <a:schemeClr val="tx1"/>
                          </a:solidFill>
                          <a:effectLst/>
                          <a:latin typeface="Courier New" panose="02070309020205020404" pitchFamily="49" charset="0"/>
                        </a:rPr>
                        <a:t>x[1]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700" b="1" i="0" u="none" strike="noStrike" cap="none" normalizeH="0" baseline="0" dirty="0">
                          <a:ln>
                            <a:noFill/>
                          </a:ln>
                          <a:solidFill>
                            <a:schemeClr val="tx1"/>
                          </a:solidFill>
                          <a:effectLst/>
                          <a:latin typeface="Courier New" panose="02070309020205020404" pitchFamily="49"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4228739934"/>
                  </a:ext>
                </a:extLst>
              </a:tr>
              <a:tr h="219075">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700" b="1" i="0" u="none" strike="noStrike" cap="none" normalizeH="0" baseline="0">
                          <a:ln>
                            <a:noFill/>
                          </a:ln>
                          <a:solidFill>
                            <a:schemeClr val="tx1"/>
                          </a:solidFill>
                          <a:effectLst/>
                          <a:latin typeface="Courier New" panose="02070309020205020404" pitchFamily="49" charset="0"/>
                        </a:rPr>
                        <a:t>x[2]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700" b="1" i="0" u="none" strike="noStrike" cap="none" normalizeH="0" baseline="0" dirty="0">
                          <a:ln>
                            <a:noFill/>
                          </a:ln>
                          <a:solidFill>
                            <a:schemeClr val="tx1"/>
                          </a:solidFill>
                          <a:effectLst/>
                          <a:latin typeface="Courier New" panose="02070309020205020404" pitchFamily="49"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2220742838"/>
                  </a:ext>
                </a:extLst>
              </a:tr>
              <a:tr h="219075">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700" b="1" i="0" u="none" strike="noStrike" cap="none" normalizeH="0" baseline="0">
                          <a:ln>
                            <a:noFill/>
                          </a:ln>
                          <a:solidFill>
                            <a:schemeClr val="tx1"/>
                          </a:solidFill>
                          <a:effectLst/>
                          <a:latin typeface="Courier New" panose="02070309020205020404" pitchFamily="49" charset="0"/>
                        </a:rPr>
                        <a:t>x[3]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700" b="1" i="0" u="none" strike="noStrike" cap="none" normalizeH="0" baseline="0">
                          <a:ln>
                            <a:noFill/>
                          </a:ln>
                          <a:solidFill>
                            <a:schemeClr val="tx1"/>
                          </a:solidFill>
                          <a:effectLst/>
                          <a:latin typeface="Courier New" panose="02070309020205020404" pitchFamily="49" charset="0"/>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597973574"/>
                  </a:ext>
                </a:extLst>
              </a:tr>
              <a:tr h="219075">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700" b="1" i="0" u="none" strike="noStrike" cap="none" normalizeH="0" baseline="0">
                          <a:ln>
                            <a:noFill/>
                          </a:ln>
                          <a:solidFill>
                            <a:schemeClr val="tx1"/>
                          </a:solidFill>
                          <a:effectLst/>
                          <a:latin typeface="Courier New" panose="02070309020205020404" pitchFamily="49" charset="0"/>
                        </a:rPr>
                        <a:t>x[4]</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700" b="1" i="0" u="none" strike="noStrike" cap="none" normalizeH="0" baseline="0">
                          <a:ln>
                            <a:noFill/>
                          </a:ln>
                          <a:solidFill>
                            <a:schemeClr val="tx1"/>
                          </a:solidFill>
                          <a:effectLst/>
                          <a:latin typeface="Courier New" panose="02070309020205020404" pitchFamily="49"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3428213276"/>
                  </a:ext>
                </a:extLst>
              </a:tr>
              <a:tr h="219075">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700" b="1" i="0" u="none" strike="noStrike" cap="none" normalizeH="0" baseline="0">
                          <a:ln>
                            <a:noFill/>
                          </a:ln>
                          <a:solidFill>
                            <a:schemeClr val="tx1"/>
                          </a:solidFill>
                          <a:effectLst/>
                          <a:latin typeface="Courier New" panose="02070309020205020404" pitchFamily="49" charset="0"/>
                        </a:rPr>
                        <a:t>x[5]</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700" b="1" i="0" u="none" strike="noStrike" cap="none" normalizeH="0" baseline="0">
                          <a:ln>
                            <a:noFill/>
                          </a:ln>
                          <a:solidFill>
                            <a:schemeClr val="tx1"/>
                          </a:solidFill>
                          <a:effectLst/>
                          <a:latin typeface="Courier New" panose="02070309020205020404" pitchFamily="49"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960135886"/>
                  </a:ext>
                </a:extLst>
              </a:tr>
              <a:tr h="219075">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700" b="1" i="0" u="none" strike="noStrike" cap="none" normalizeH="0" baseline="0">
                          <a:ln>
                            <a:noFill/>
                          </a:ln>
                          <a:solidFill>
                            <a:schemeClr val="tx1"/>
                          </a:solidFill>
                          <a:effectLst/>
                          <a:latin typeface="Courier New" panose="02070309020205020404" pitchFamily="49" charset="0"/>
                        </a:rPr>
                        <a:t>x[6]</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700" b="1" i="0" u="none" strike="noStrike" cap="none" normalizeH="0" baseline="0" dirty="0">
                          <a:ln>
                            <a:noFill/>
                          </a:ln>
                          <a:solidFill>
                            <a:schemeClr val="tx1"/>
                          </a:solidFill>
                          <a:effectLst/>
                          <a:latin typeface="Courier New" panose="02070309020205020404" pitchFamily="49" charset="0"/>
                        </a:rPr>
                        <a:t>14.0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788006111"/>
                  </a:ext>
                </a:extLst>
              </a:tr>
              <a:tr h="219075">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700" b="1" i="0" u="none" strike="noStrike" cap="none" normalizeH="0" baseline="0">
                          <a:ln>
                            <a:noFill/>
                          </a:ln>
                          <a:solidFill>
                            <a:schemeClr val="tx1"/>
                          </a:solidFill>
                          <a:effectLst/>
                          <a:latin typeface="Courier New" panose="02070309020205020404" pitchFamily="49" charset="0"/>
                        </a:rPr>
                        <a:t>x[7]</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700" b="1" i="0" u="none" strike="noStrike" cap="none" normalizeH="0" baseline="0">
                          <a:ln>
                            <a:noFill/>
                          </a:ln>
                          <a:solidFill>
                            <a:schemeClr val="tx1"/>
                          </a:solidFill>
                          <a:effectLst/>
                          <a:latin typeface="Courier New" panose="02070309020205020404" pitchFamily="49" charset="0"/>
                        </a:rPr>
                        <a:t>-54.5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967033795"/>
                  </a:ext>
                </a:extLst>
              </a:tr>
              <a:tr h="219075">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700" b="1" i="0" u="none" strike="noStrike" cap="none" normalizeH="0" baseline="0">
                          <a:ln>
                            <a:noFill/>
                          </a:ln>
                          <a:solidFill>
                            <a:schemeClr val="tx1"/>
                          </a:solidFill>
                          <a:effectLst/>
                          <a:latin typeface="Courier New" panose="02070309020205020404" pitchFamily="49" charset="0"/>
                        </a:rPr>
                        <a:t>sum</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700" b="1" i="0" u="none" strike="noStrike" cap="none" normalizeH="0" baseline="0">
                        <a:ln>
                          <a:noFill/>
                        </a:ln>
                        <a:solidFill>
                          <a:schemeClr val="tx1"/>
                        </a:solidFill>
                        <a:effectLst/>
                        <a:latin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427624152"/>
                  </a:ext>
                </a:extLst>
              </a:tr>
              <a:tr h="219075">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1700" b="1" i="0" u="none" strike="noStrike" cap="none" normalizeH="0" baseline="0">
                          <a:ln>
                            <a:noFill/>
                          </a:ln>
                          <a:solidFill>
                            <a:schemeClr val="tx1"/>
                          </a:solidFill>
                          <a:effectLst/>
                          <a:latin typeface="Courier New" panose="02070309020205020404" pitchFamily="49" charset="0"/>
                        </a:rPr>
                        <a:t>i</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700" b="1" i="0" u="none" strike="noStrike" cap="none" normalizeH="0" baseline="0" dirty="0">
                        <a:ln>
                          <a:noFill/>
                        </a:ln>
                        <a:solidFill>
                          <a:schemeClr val="tx1"/>
                        </a:solidFill>
                        <a:effectLst/>
                        <a:latin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2763856074"/>
                  </a:ext>
                </a:extLst>
              </a:tr>
            </a:tbl>
          </a:graphicData>
        </a:graphic>
      </p:graphicFrame>
      <p:sp>
        <p:nvSpPr>
          <p:cNvPr id="15" name="Text Box 45">
            <a:extLst>
              <a:ext uri="{FF2B5EF4-FFF2-40B4-BE49-F238E27FC236}">
                <a16:creationId xmlns:a16="http://schemas.microsoft.com/office/drawing/2014/main" xmlns="" id="{EE903C6E-176C-9940-986E-81A39D1CBD5F}"/>
              </a:ext>
            </a:extLst>
          </p:cNvPr>
          <p:cNvSpPr txBox="1">
            <a:spLocks noChangeArrowheads="1"/>
          </p:cNvSpPr>
          <p:nvPr/>
        </p:nvSpPr>
        <p:spPr bwMode="auto">
          <a:xfrm>
            <a:off x="4410739" y="1092749"/>
            <a:ext cx="5181600"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15000"/>
              </a:spcBef>
            </a:pPr>
            <a:r>
              <a:rPr lang="en-US" altLang="en-US" dirty="0" err="1">
                <a:latin typeface="Courier New" panose="02070309020205020404" pitchFamily="49" charset="0"/>
              </a:rPr>
              <a:t>System.out.println</a:t>
            </a:r>
            <a:r>
              <a:rPr lang="en-US" altLang="en-US" dirty="0">
                <a:latin typeface="Courier New" panose="02070309020205020404" pitchFamily="49" charset="0"/>
              </a:rPr>
              <a:t>(x[0]);  </a:t>
            </a:r>
          </a:p>
          <a:p>
            <a:pPr eaLnBrk="1" hangingPunct="1">
              <a:spcBef>
                <a:spcPct val="15000"/>
              </a:spcBef>
            </a:pPr>
            <a:r>
              <a:rPr lang="en-US" altLang="en-US" dirty="0">
                <a:latin typeface="Courier New" panose="02070309020205020404" pitchFamily="49" charset="0"/>
              </a:rPr>
              <a:t>x[3] = 25.0;</a:t>
            </a:r>
          </a:p>
          <a:p>
            <a:pPr eaLnBrk="1" hangingPunct="1">
              <a:spcBef>
                <a:spcPct val="15000"/>
              </a:spcBef>
            </a:pPr>
            <a:r>
              <a:rPr lang="en-US" altLang="en-US" dirty="0">
                <a:latin typeface="Courier New" panose="02070309020205020404" pitchFamily="49" charset="0"/>
              </a:rPr>
              <a:t>sum = x[0] + x[1];</a:t>
            </a:r>
          </a:p>
          <a:p>
            <a:pPr eaLnBrk="1" hangingPunct="1">
              <a:spcBef>
                <a:spcPct val="15000"/>
              </a:spcBef>
            </a:pPr>
            <a:r>
              <a:rPr lang="en-US" altLang="en-US" dirty="0">
                <a:latin typeface="Courier New" panose="02070309020205020404" pitchFamily="49" charset="0"/>
              </a:rPr>
              <a:t>sum = sum + x[2];</a:t>
            </a:r>
          </a:p>
          <a:p>
            <a:pPr eaLnBrk="1" hangingPunct="1">
              <a:spcBef>
                <a:spcPct val="15000"/>
              </a:spcBef>
            </a:pPr>
            <a:r>
              <a:rPr lang="en-US" altLang="en-US" dirty="0">
                <a:latin typeface="Courier New" panose="02070309020205020404" pitchFamily="49" charset="0"/>
              </a:rPr>
              <a:t>x[3] = x[3] + 1.0;</a:t>
            </a:r>
          </a:p>
          <a:p>
            <a:pPr eaLnBrk="1" hangingPunct="1">
              <a:spcBef>
                <a:spcPct val="15000"/>
              </a:spcBef>
            </a:pPr>
            <a:r>
              <a:rPr lang="en-US" altLang="en-US" dirty="0">
                <a:latin typeface="Courier New" panose="02070309020205020404" pitchFamily="49" charset="0"/>
              </a:rPr>
              <a:t>x[2] = x[0] + x[1];</a:t>
            </a:r>
          </a:p>
          <a:p>
            <a:pPr eaLnBrk="1" hangingPunct="1">
              <a:spcBef>
                <a:spcPct val="15000"/>
              </a:spcBef>
            </a:pPr>
            <a:r>
              <a:rPr lang="en-US" altLang="en-US" dirty="0" err="1">
                <a:latin typeface="Courier New" panose="02070309020205020404" pitchFamily="49" charset="0"/>
              </a:rPr>
              <a:t>System.out.println</a:t>
            </a:r>
            <a:r>
              <a:rPr lang="en-US" altLang="en-US" dirty="0">
                <a:latin typeface="Courier New" panose="02070309020205020404" pitchFamily="49" charset="0"/>
              </a:rPr>
              <a:t>(x[7]);</a:t>
            </a:r>
          </a:p>
          <a:p>
            <a:pPr eaLnBrk="1" hangingPunct="1">
              <a:spcBef>
                <a:spcPct val="15000"/>
              </a:spcBef>
            </a:pPr>
            <a:r>
              <a:rPr lang="en-US" altLang="en-US" dirty="0" err="1">
                <a:latin typeface="Courier New" panose="02070309020205020404" pitchFamily="49" charset="0"/>
              </a:rPr>
              <a:t>int</a:t>
            </a:r>
            <a:r>
              <a:rPr lang="en-US" altLang="en-US" dirty="0">
                <a:latin typeface="Courier New" panose="02070309020205020404" pitchFamily="49" charset="0"/>
              </a:rPr>
              <a:t> </a:t>
            </a:r>
            <a:r>
              <a:rPr lang="en-US" altLang="en-US" dirty="0" err="1">
                <a:latin typeface="Courier New" panose="02070309020205020404" pitchFamily="49" charset="0"/>
              </a:rPr>
              <a:t>i</a:t>
            </a:r>
            <a:r>
              <a:rPr lang="en-US" altLang="en-US" dirty="0">
                <a:latin typeface="Courier New" panose="02070309020205020404" pitchFamily="49" charset="0"/>
              </a:rPr>
              <a:t> = 5;</a:t>
            </a:r>
          </a:p>
          <a:p>
            <a:pPr eaLnBrk="1" hangingPunct="1">
              <a:spcBef>
                <a:spcPct val="15000"/>
              </a:spcBef>
            </a:pPr>
            <a:r>
              <a:rPr lang="en-US" altLang="en-US" dirty="0" err="1">
                <a:latin typeface="Courier New" panose="02070309020205020404" pitchFamily="49" charset="0"/>
              </a:rPr>
              <a:t>System.out.println</a:t>
            </a:r>
            <a:r>
              <a:rPr lang="en-US" altLang="en-US" dirty="0">
                <a:latin typeface="Courier New" panose="02070309020205020404" pitchFamily="49" charset="0"/>
              </a:rPr>
              <a:t>(</a:t>
            </a:r>
            <a:r>
              <a:rPr lang="en-US" altLang="en-US" dirty="0" err="1">
                <a:latin typeface="Courier New" panose="02070309020205020404" pitchFamily="49" charset="0"/>
              </a:rPr>
              <a:t>i</a:t>
            </a:r>
            <a:r>
              <a:rPr lang="en-US" altLang="en-US" dirty="0">
                <a:latin typeface="Courier New" panose="02070309020205020404" pitchFamily="49" charset="0"/>
              </a:rPr>
              <a:t> + “\t” + x[</a:t>
            </a:r>
            <a:r>
              <a:rPr lang="en-US" altLang="en-US" dirty="0" err="1">
                <a:latin typeface="Courier New" panose="02070309020205020404" pitchFamily="49" charset="0"/>
              </a:rPr>
              <a:t>i</a:t>
            </a:r>
            <a:r>
              <a:rPr lang="en-US" altLang="en-US" dirty="0">
                <a:latin typeface="Courier New" panose="02070309020205020404" pitchFamily="49" charset="0"/>
              </a:rPr>
              <a:t>]);</a:t>
            </a:r>
          </a:p>
          <a:p>
            <a:pPr eaLnBrk="1" hangingPunct="1">
              <a:spcBef>
                <a:spcPct val="15000"/>
              </a:spcBef>
            </a:pPr>
            <a:r>
              <a:rPr lang="en-US" altLang="en-US" dirty="0" err="1">
                <a:latin typeface="Courier New" panose="02070309020205020404" pitchFamily="49" charset="0"/>
              </a:rPr>
              <a:t>System.out.println</a:t>
            </a:r>
            <a:r>
              <a:rPr lang="en-US" altLang="en-US" dirty="0">
                <a:latin typeface="Courier New" panose="02070309020205020404" pitchFamily="49" charset="0"/>
              </a:rPr>
              <a:t>(x[i+1]);</a:t>
            </a:r>
          </a:p>
          <a:p>
            <a:pPr eaLnBrk="1" hangingPunct="1">
              <a:spcBef>
                <a:spcPct val="15000"/>
              </a:spcBef>
            </a:pPr>
            <a:r>
              <a:rPr lang="en-US" altLang="en-US" dirty="0" err="1">
                <a:latin typeface="Courier New" panose="02070309020205020404" pitchFamily="49" charset="0"/>
              </a:rPr>
              <a:t>System.out.println</a:t>
            </a:r>
            <a:r>
              <a:rPr lang="en-US" altLang="en-US" dirty="0">
                <a:latin typeface="Courier New" panose="02070309020205020404" pitchFamily="49" charset="0"/>
              </a:rPr>
              <a:t>(x[</a:t>
            </a:r>
            <a:r>
              <a:rPr lang="en-US" altLang="en-US" dirty="0" err="1">
                <a:latin typeface="Courier New" panose="02070309020205020404" pitchFamily="49" charset="0"/>
              </a:rPr>
              <a:t>i+i</a:t>
            </a:r>
            <a:r>
              <a:rPr lang="en-US" altLang="en-US" dirty="0">
                <a:latin typeface="Courier New" panose="02070309020205020404" pitchFamily="49" charset="0"/>
              </a:rPr>
              <a:t>]);</a:t>
            </a:r>
          </a:p>
          <a:p>
            <a:pPr eaLnBrk="1" hangingPunct="1">
              <a:spcBef>
                <a:spcPct val="15000"/>
              </a:spcBef>
            </a:pPr>
            <a:r>
              <a:rPr lang="en-US" altLang="en-US" dirty="0" err="1">
                <a:latin typeface="Courier New" panose="02070309020205020404" pitchFamily="49" charset="0"/>
              </a:rPr>
              <a:t>System.out.println</a:t>
            </a:r>
            <a:r>
              <a:rPr lang="en-US" altLang="en-US" dirty="0">
                <a:latin typeface="Courier New" panose="02070309020205020404" pitchFamily="49" charset="0"/>
              </a:rPr>
              <a:t>(x[2*i-4]);</a:t>
            </a:r>
          </a:p>
          <a:p>
            <a:pPr eaLnBrk="1" hangingPunct="1">
              <a:spcBef>
                <a:spcPct val="15000"/>
              </a:spcBef>
            </a:pPr>
            <a:r>
              <a:rPr lang="en-US" altLang="en-US" dirty="0">
                <a:latin typeface="Courier New" panose="02070309020205020404" pitchFamily="49" charset="0"/>
              </a:rPr>
              <a:t>x[</a:t>
            </a:r>
            <a:r>
              <a:rPr lang="en-US" altLang="en-US" dirty="0" err="1">
                <a:latin typeface="Courier New" panose="02070309020205020404" pitchFamily="49" charset="0"/>
              </a:rPr>
              <a:t>i</a:t>
            </a:r>
            <a:r>
              <a:rPr lang="en-US" altLang="en-US" dirty="0">
                <a:latin typeface="Courier New" panose="02070309020205020404" pitchFamily="49" charset="0"/>
              </a:rPr>
              <a:t>] = x[i+1];</a:t>
            </a:r>
          </a:p>
          <a:p>
            <a:pPr eaLnBrk="1" hangingPunct="1">
              <a:spcBef>
                <a:spcPct val="15000"/>
              </a:spcBef>
            </a:pPr>
            <a:r>
              <a:rPr lang="en-US" altLang="en-US" dirty="0">
                <a:latin typeface="Courier New" panose="02070309020205020404" pitchFamily="49" charset="0"/>
              </a:rPr>
              <a:t>x[i-1] = x[</a:t>
            </a:r>
            <a:r>
              <a:rPr lang="en-US" altLang="en-US" dirty="0" err="1">
                <a:latin typeface="Courier New" panose="02070309020205020404" pitchFamily="49" charset="0"/>
              </a:rPr>
              <a:t>i</a:t>
            </a:r>
            <a:r>
              <a:rPr lang="en-US" altLang="en-US" dirty="0">
                <a:latin typeface="Courier New" panose="02070309020205020404" pitchFamily="49" charset="0"/>
              </a:rPr>
              <a:t>];</a:t>
            </a:r>
          </a:p>
          <a:p>
            <a:pPr eaLnBrk="1" hangingPunct="1">
              <a:spcBef>
                <a:spcPct val="15000"/>
              </a:spcBef>
            </a:pPr>
            <a:r>
              <a:rPr lang="en-US" altLang="en-US" dirty="0">
                <a:latin typeface="Courier New" panose="02070309020205020404" pitchFamily="49" charset="0"/>
              </a:rPr>
              <a:t>x[</a:t>
            </a:r>
            <a:r>
              <a:rPr lang="en-US" altLang="en-US" dirty="0" err="1">
                <a:latin typeface="Courier New" panose="02070309020205020404" pitchFamily="49" charset="0"/>
              </a:rPr>
              <a:t>i</a:t>
            </a:r>
            <a:r>
              <a:rPr lang="en-US" altLang="en-US" dirty="0">
                <a:latin typeface="Courier New" panose="02070309020205020404" pitchFamily="49" charset="0"/>
              </a:rPr>
              <a:t>] – 1 = x[i-1];</a:t>
            </a:r>
          </a:p>
        </p:txBody>
      </p:sp>
      <p:sp>
        <p:nvSpPr>
          <p:cNvPr id="16" name="Text Box 48">
            <a:extLst>
              <a:ext uri="{FF2B5EF4-FFF2-40B4-BE49-F238E27FC236}">
                <a16:creationId xmlns:a16="http://schemas.microsoft.com/office/drawing/2014/main" xmlns="" id="{ED62994F-1652-0343-B4B5-9B88A6A07442}"/>
              </a:ext>
            </a:extLst>
          </p:cNvPr>
          <p:cNvSpPr txBox="1">
            <a:spLocks noChangeArrowheads="1"/>
          </p:cNvSpPr>
          <p:nvPr/>
        </p:nvSpPr>
        <p:spPr bwMode="auto">
          <a:xfrm>
            <a:off x="9592339" y="1421552"/>
            <a:ext cx="2286000" cy="2852737"/>
          </a:xfrm>
          <a:prstGeom prst="rect">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u="sng">
                <a:latin typeface="Comic Sans MS" panose="030F0902030302020204" pitchFamily="66" charset="0"/>
              </a:rPr>
              <a:t>Output</a:t>
            </a:r>
          </a:p>
          <a:p>
            <a:pPr eaLnBrk="1" hangingPunct="1">
              <a:spcBef>
                <a:spcPct val="50000"/>
              </a:spcBef>
            </a:pPr>
            <a:r>
              <a:rPr lang="en-US" altLang="en-US">
                <a:latin typeface="Comic Sans MS" panose="030F0902030302020204" pitchFamily="66" charset="0"/>
              </a:rPr>
              <a:t>1</a:t>
            </a:r>
          </a:p>
          <a:p>
            <a:pPr eaLnBrk="1" hangingPunct="1">
              <a:spcBef>
                <a:spcPct val="50000"/>
              </a:spcBef>
            </a:pPr>
            <a:r>
              <a:rPr lang="en-US" altLang="en-US">
                <a:latin typeface="Comic Sans MS" panose="030F0902030302020204" pitchFamily="66" charset="0"/>
              </a:rPr>
              <a:t>2</a:t>
            </a:r>
          </a:p>
          <a:p>
            <a:pPr eaLnBrk="1" hangingPunct="1">
              <a:spcBef>
                <a:spcPct val="50000"/>
              </a:spcBef>
            </a:pPr>
            <a:r>
              <a:rPr lang="en-US" altLang="en-US">
                <a:latin typeface="Comic Sans MS" panose="030F0902030302020204" pitchFamily="66" charset="0"/>
              </a:rPr>
              <a:t>3</a:t>
            </a:r>
          </a:p>
          <a:p>
            <a:pPr eaLnBrk="1" hangingPunct="1">
              <a:spcBef>
                <a:spcPct val="50000"/>
              </a:spcBef>
            </a:pPr>
            <a:r>
              <a:rPr lang="en-US" altLang="en-US">
                <a:latin typeface="Comic Sans MS" panose="030F0902030302020204" pitchFamily="66" charset="0"/>
              </a:rPr>
              <a:t>4</a:t>
            </a:r>
          </a:p>
          <a:p>
            <a:pPr eaLnBrk="1" hangingPunct="1">
              <a:spcBef>
                <a:spcPct val="50000"/>
              </a:spcBef>
            </a:pPr>
            <a:r>
              <a:rPr lang="en-US" altLang="en-US">
                <a:latin typeface="Comic Sans MS" panose="030F0902030302020204" pitchFamily="66" charset="0"/>
              </a:rPr>
              <a:t>5</a:t>
            </a:r>
          </a:p>
          <a:p>
            <a:pPr eaLnBrk="1" hangingPunct="1">
              <a:spcBef>
                <a:spcPct val="50000"/>
              </a:spcBef>
            </a:pPr>
            <a:r>
              <a:rPr lang="en-US" altLang="en-US">
                <a:latin typeface="Comic Sans MS" panose="030F0902030302020204" pitchFamily="66" charset="0"/>
              </a:rPr>
              <a:t>6</a:t>
            </a:r>
          </a:p>
        </p:txBody>
      </p:sp>
    </p:spTree>
    <p:extLst>
      <p:ext uri="{BB962C8B-B14F-4D97-AF65-F5344CB8AC3E}">
        <p14:creationId xmlns:p14="http://schemas.microsoft.com/office/powerpoint/2010/main" val="1312595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4ECB6C-E789-A045-993B-B0F937EAF172}"/>
              </a:ext>
            </a:extLst>
          </p:cNvPr>
          <p:cNvSpPr>
            <a:spLocks noGrp="1"/>
          </p:cNvSpPr>
          <p:nvPr>
            <p:ph type="title"/>
          </p:nvPr>
        </p:nvSpPr>
        <p:spPr/>
        <p:txBody>
          <a:bodyPr/>
          <a:lstStyle/>
          <a:p>
            <a:r>
              <a:rPr lang="en-US" dirty="0"/>
              <a:t>Declaring Arrays</a:t>
            </a:r>
          </a:p>
        </p:txBody>
      </p:sp>
      <p:sp>
        <p:nvSpPr>
          <p:cNvPr id="3" name="Content Placeholder 2">
            <a:extLst>
              <a:ext uri="{FF2B5EF4-FFF2-40B4-BE49-F238E27FC236}">
                <a16:creationId xmlns:a16="http://schemas.microsoft.com/office/drawing/2014/main" xmlns="" id="{F3ADBC92-3ED4-FB4D-8934-82D706EB0B52}"/>
              </a:ext>
            </a:extLst>
          </p:cNvPr>
          <p:cNvSpPr>
            <a:spLocks noGrp="1"/>
          </p:cNvSpPr>
          <p:nvPr>
            <p:ph idx="1"/>
          </p:nvPr>
        </p:nvSpPr>
        <p:spPr/>
        <p:txBody>
          <a:bodyPr/>
          <a:lstStyle/>
          <a:p>
            <a:pPr>
              <a:spcBef>
                <a:spcPct val="70000"/>
              </a:spcBef>
            </a:pPr>
            <a:r>
              <a:rPr lang="en-US" altLang="en-US" dirty="0"/>
              <a:t>The </a:t>
            </a:r>
            <a:r>
              <a:rPr lang="en-US" altLang="en-US" dirty="0">
                <a:latin typeface="Courier New" panose="02070309020205020404" pitchFamily="49" charset="0"/>
              </a:rPr>
              <a:t>scores</a:t>
            </a:r>
            <a:r>
              <a:rPr lang="en-US" altLang="en-US" dirty="0"/>
              <a:t> array could be declared as follows:</a:t>
            </a:r>
          </a:p>
          <a:p>
            <a:pPr algn="ctr">
              <a:spcBef>
                <a:spcPct val="70000"/>
              </a:spcBef>
              <a:buFontTx/>
              <a:buNone/>
            </a:pPr>
            <a:r>
              <a:rPr lang="en-US" altLang="en-US" dirty="0" err="1">
                <a:latin typeface="Courier New" panose="02070309020205020404" pitchFamily="49" charset="0"/>
              </a:rPr>
              <a:t>int</a:t>
            </a:r>
            <a:r>
              <a:rPr lang="en-US" altLang="en-US" dirty="0">
                <a:latin typeface="Courier New" panose="02070309020205020404" pitchFamily="49" charset="0"/>
              </a:rPr>
              <a:t>[] scores = new </a:t>
            </a:r>
            <a:r>
              <a:rPr lang="en-US" altLang="en-US" dirty="0" err="1">
                <a:latin typeface="Courier New" panose="02070309020205020404" pitchFamily="49" charset="0"/>
              </a:rPr>
              <a:t>int</a:t>
            </a:r>
            <a:r>
              <a:rPr lang="en-US" altLang="en-US" dirty="0">
                <a:latin typeface="Courier New" panose="02070309020205020404" pitchFamily="49" charset="0"/>
              </a:rPr>
              <a:t>[10];</a:t>
            </a:r>
          </a:p>
          <a:p>
            <a:pPr>
              <a:spcBef>
                <a:spcPct val="70000"/>
              </a:spcBef>
            </a:pPr>
            <a:r>
              <a:rPr lang="en-US" altLang="en-US" dirty="0"/>
              <a:t>The type of the variable </a:t>
            </a:r>
            <a:r>
              <a:rPr lang="en-US" altLang="en-US" dirty="0">
                <a:latin typeface="Courier New" panose="02070309020205020404" pitchFamily="49" charset="0"/>
              </a:rPr>
              <a:t>scores</a:t>
            </a:r>
            <a:r>
              <a:rPr lang="en-US" altLang="en-US" dirty="0"/>
              <a:t> is </a:t>
            </a:r>
            <a:r>
              <a:rPr lang="en-US" altLang="en-US" dirty="0" err="1">
                <a:latin typeface="Courier New" panose="02070309020205020404" pitchFamily="49" charset="0"/>
              </a:rPr>
              <a:t>int</a:t>
            </a:r>
            <a:r>
              <a:rPr lang="en-US" altLang="en-US" dirty="0">
                <a:latin typeface="Courier New" panose="02070309020205020404" pitchFamily="49" charset="0"/>
              </a:rPr>
              <a:t>[]</a:t>
            </a:r>
            <a:r>
              <a:rPr lang="en-US" altLang="en-US" dirty="0"/>
              <a:t> (an array of integers)</a:t>
            </a:r>
          </a:p>
          <a:p>
            <a:pPr>
              <a:spcBef>
                <a:spcPct val="70000"/>
              </a:spcBef>
            </a:pPr>
            <a:r>
              <a:rPr lang="en-US" altLang="en-US" dirty="0"/>
              <a:t>Note that the array type does not specify its size, but each object of that type has a specific size</a:t>
            </a:r>
          </a:p>
          <a:p>
            <a:pPr>
              <a:spcBef>
                <a:spcPct val="70000"/>
              </a:spcBef>
            </a:pPr>
            <a:r>
              <a:rPr lang="en-US" altLang="en-US" dirty="0"/>
              <a:t>The reference variable </a:t>
            </a:r>
            <a:r>
              <a:rPr lang="en-US" altLang="en-US" dirty="0">
                <a:latin typeface="Courier New" panose="02070309020205020404" pitchFamily="49" charset="0"/>
              </a:rPr>
              <a:t>scores</a:t>
            </a:r>
            <a:r>
              <a:rPr lang="en-US" altLang="en-US" dirty="0"/>
              <a:t> is set to a new array object that can hold 10 integers</a:t>
            </a:r>
            <a:endParaRPr lang="en-US" dirty="0"/>
          </a:p>
        </p:txBody>
      </p:sp>
      <p:sp>
        <p:nvSpPr>
          <p:cNvPr id="4" name="Slide Number Placeholder 3">
            <a:extLst>
              <a:ext uri="{FF2B5EF4-FFF2-40B4-BE49-F238E27FC236}">
                <a16:creationId xmlns:a16="http://schemas.microsoft.com/office/drawing/2014/main" xmlns="" id="{5D7DB018-806D-DD4D-8C18-655C24BDD297}"/>
              </a:ext>
            </a:extLst>
          </p:cNvPr>
          <p:cNvSpPr>
            <a:spLocks noGrp="1"/>
          </p:cNvSpPr>
          <p:nvPr>
            <p:ph type="sldNum" sz="quarter" idx="12"/>
          </p:nvPr>
        </p:nvSpPr>
        <p:spPr/>
        <p:txBody>
          <a:bodyPr/>
          <a:lstStyle/>
          <a:p>
            <a:fld id="{B547E0D5-C779-4B48-9D09-DC37D8A4644B}" type="slidenum">
              <a:rPr lang="id-ID" smtClean="0"/>
              <a:pPr/>
              <a:t>75</a:t>
            </a:fld>
            <a:endParaRPr lang="id-ID" dirty="0"/>
          </a:p>
        </p:txBody>
      </p:sp>
    </p:spTree>
    <p:extLst>
      <p:ext uri="{BB962C8B-B14F-4D97-AF65-F5344CB8AC3E}">
        <p14:creationId xmlns:p14="http://schemas.microsoft.com/office/powerpoint/2010/main" val="32085877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C1B8CF-C7CD-C34C-9BF8-D85F0A95752B}"/>
              </a:ext>
            </a:extLst>
          </p:cNvPr>
          <p:cNvSpPr>
            <a:spLocks noGrp="1"/>
          </p:cNvSpPr>
          <p:nvPr>
            <p:ph type="title"/>
          </p:nvPr>
        </p:nvSpPr>
        <p:spPr/>
        <p:txBody>
          <a:bodyPr/>
          <a:lstStyle/>
          <a:p>
            <a:r>
              <a:rPr lang="en-US" dirty="0" err="1"/>
              <a:t>Decalring</a:t>
            </a:r>
            <a:r>
              <a:rPr lang="en-US" dirty="0"/>
              <a:t> Arrays</a:t>
            </a:r>
          </a:p>
        </p:txBody>
      </p:sp>
      <p:sp>
        <p:nvSpPr>
          <p:cNvPr id="3" name="Content Placeholder 2">
            <a:extLst>
              <a:ext uri="{FF2B5EF4-FFF2-40B4-BE49-F238E27FC236}">
                <a16:creationId xmlns:a16="http://schemas.microsoft.com/office/drawing/2014/main" xmlns="" id="{477D48A9-306E-6849-80B7-17365CD8F09C}"/>
              </a:ext>
            </a:extLst>
          </p:cNvPr>
          <p:cNvSpPr>
            <a:spLocks noGrp="1"/>
          </p:cNvSpPr>
          <p:nvPr>
            <p:ph idx="1"/>
          </p:nvPr>
        </p:nvSpPr>
        <p:spPr/>
        <p:txBody>
          <a:bodyPr/>
          <a:lstStyle/>
          <a:p>
            <a:pPr>
              <a:spcBef>
                <a:spcPct val="80000"/>
              </a:spcBef>
            </a:pPr>
            <a:r>
              <a:rPr lang="en-US" altLang="en-US" dirty="0"/>
              <a:t>Some other examples of array declarations:</a:t>
            </a:r>
          </a:p>
          <a:p>
            <a:pPr>
              <a:spcBef>
                <a:spcPct val="80000"/>
              </a:spcBef>
              <a:buFontTx/>
              <a:buNone/>
            </a:pPr>
            <a:endParaRPr lang="en-US" altLang="en-US" sz="700" dirty="0"/>
          </a:p>
          <a:p>
            <a:pPr>
              <a:spcBef>
                <a:spcPct val="80000"/>
              </a:spcBef>
              <a:buFontTx/>
              <a:buNone/>
            </a:pPr>
            <a:r>
              <a:rPr lang="en-US" altLang="en-US" dirty="0">
                <a:latin typeface="Courier New" panose="02070309020205020404" pitchFamily="49" charset="0"/>
              </a:rPr>
              <a:t>     float[] prices = new float[500];</a:t>
            </a:r>
          </a:p>
          <a:p>
            <a:pPr>
              <a:spcBef>
                <a:spcPct val="80000"/>
              </a:spcBef>
              <a:buFontTx/>
              <a:buNone/>
            </a:pPr>
            <a:r>
              <a:rPr lang="en-US" altLang="en-US" dirty="0">
                <a:latin typeface="Courier New" panose="02070309020205020404" pitchFamily="49" charset="0"/>
              </a:rPr>
              <a:t>		</a:t>
            </a:r>
            <a:r>
              <a:rPr lang="en-US" altLang="en-US" dirty="0" err="1">
                <a:latin typeface="Courier New" panose="02070309020205020404" pitchFamily="49" charset="0"/>
              </a:rPr>
              <a:t>boolean</a:t>
            </a:r>
            <a:r>
              <a:rPr lang="en-US" altLang="en-US" dirty="0">
                <a:latin typeface="Courier New" panose="02070309020205020404" pitchFamily="49" charset="0"/>
              </a:rPr>
              <a:t>[] flags;</a:t>
            </a:r>
          </a:p>
          <a:p>
            <a:pPr>
              <a:buFontTx/>
              <a:buNone/>
            </a:pPr>
            <a:r>
              <a:rPr lang="en-US" altLang="en-US" dirty="0">
                <a:latin typeface="Courier New" panose="02070309020205020404" pitchFamily="49" charset="0"/>
              </a:rPr>
              <a:t>     flags = new </a:t>
            </a:r>
            <a:r>
              <a:rPr lang="en-US" altLang="en-US" dirty="0" err="1">
                <a:latin typeface="Courier New" panose="02070309020205020404" pitchFamily="49" charset="0"/>
              </a:rPr>
              <a:t>boolean</a:t>
            </a:r>
            <a:r>
              <a:rPr lang="en-US" altLang="en-US" dirty="0">
                <a:latin typeface="Courier New" panose="02070309020205020404" pitchFamily="49" charset="0"/>
              </a:rPr>
              <a:t>[20];</a:t>
            </a:r>
          </a:p>
          <a:p>
            <a:pPr>
              <a:spcBef>
                <a:spcPct val="80000"/>
              </a:spcBef>
              <a:buFontTx/>
              <a:buNone/>
            </a:pPr>
            <a:r>
              <a:rPr lang="en-US" altLang="en-US" dirty="0">
                <a:latin typeface="Courier New" panose="02070309020205020404" pitchFamily="49" charset="0"/>
              </a:rPr>
              <a:t>		char[] codes = new char[1750];</a:t>
            </a:r>
            <a:endParaRPr lang="en-US" dirty="0"/>
          </a:p>
        </p:txBody>
      </p:sp>
      <p:sp>
        <p:nvSpPr>
          <p:cNvPr id="4" name="Slide Number Placeholder 3">
            <a:extLst>
              <a:ext uri="{FF2B5EF4-FFF2-40B4-BE49-F238E27FC236}">
                <a16:creationId xmlns:a16="http://schemas.microsoft.com/office/drawing/2014/main" xmlns="" id="{9424E182-4F1F-0641-B26C-541269B39A06}"/>
              </a:ext>
            </a:extLst>
          </p:cNvPr>
          <p:cNvSpPr>
            <a:spLocks noGrp="1"/>
          </p:cNvSpPr>
          <p:nvPr>
            <p:ph type="sldNum" sz="quarter" idx="12"/>
          </p:nvPr>
        </p:nvSpPr>
        <p:spPr/>
        <p:txBody>
          <a:bodyPr/>
          <a:lstStyle/>
          <a:p>
            <a:fld id="{B547E0D5-C779-4B48-9D09-DC37D8A4644B}" type="slidenum">
              <a:rPr lang="id-ID" smtClean="0"/>
              <a:pPr/>
              <a:t>76</a:t>
            </a:fld>
            <a:endParaRPr lang="id-ID" dirty="0"/>
          </a:p>
        </p:txBody>
      </p:sp>
    </p:spTree>
    <p:extLst>
      <p:ext uri="{BB962C8B-B14F-4D97-AF65-F5344CB8AC3E}">
        <p14:creationId xmlns:p14="http://schemas.microsoft.com/office/powerpoint/2010/main" val="379470865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81A500-B118-3E4F-B35F-892929F92B27}"/>
              </a:ext>
            </a:extLst>
          </p:cNvPr>
          <p:cNvSpPr>
            <a:spLocks noGrp="1"/>
          </p:cNvSpPr>
          <p:nvPr>
            <p:ph type="title"/>
          </p:nvPr>
        </p:nvSpPr>
        <p:spPr/>
        <p:txBody>
          <a:bodyPr/>
          <a:lstStyle/>
          <a:p>
            <a:r>
              <a:rPr lang="en-US" altLang="en-US" dirty="0"/>
              <a:t>Separating Declaration and Allocation</a:t>
            </a:r>
            <a:endParaRPr lang="en-US" dirty="0"/>
          </a:p>
        </p:txBody>
      </p:sp>
      <p:sp>
        <p:nvSpPr>
          <p:cNvPr id="3" name="Content Placeholder 2">
            <a:extLst>
              <a:ext uri="{FF2B5EF4-FFF2-40B4-BE49-F238E27FC236}">
                <a16:creationId xmlns:a16="http://schemas.microsoft.com/office/drawing/2014/main" xmlns="" id="{B2B2CBB9-89D7-3840-A602-19C9FA1DCCAC}"/>
              </a:ext>
            </a:extLst>
          </p:cNvPr>
          <p:cNvSpPr>
            <a:spLocks noGrp="1"/>
          </p:cNvSpPr>
          <p:nvPr>
            <p:ph idx="1"/>
          </p:nvPr>
        </p:nvSpPr>
        <p:spPr/>
        <p:txBody>
          <a:bodyPr/>
          <a:lstStyle/>
          <a:p>
            <a:r>
              <a:rPr lang="en-US" altLang="en-US" sz="2000" dirty="0"/>
              <a:t>Declaration and allocation as separate lines</a:t>
            </a:r>
          </a:p>
          <a:p>
            <a:pPr lvl="1"/>
            <a:r>
              <a:rPr lang="en-US" altLang="en-US" sz="1800" dirty="0">
                <a:solidFill>
                  <a:schemeClr val="accent2"/>
                </a:solidFill>
                <a:latin typeface="Courier New" panose="02070309020205020404" pitchFamily="49" charset="0"/>
              </a:rPr>
              <a:t>double</a:t>
            </a:r>
            <a:r>
              <a:rPr lang="en-US" altLang="en-US" sz="1800" dirty="0">
                <a:latin typeface="Courier New" panose="02070309020205020404" pitchFamily="49" charset="0"/>
              </a:rPr>
              <a:t>[] grades;</a:t>
            </a:r>
          </a:p>
          <a:p>
            <a:pPr lvl="1">
              <a:buNone/>
            </a:pPr>
            <a:r>
              <a:rPr lang="en-US" altLang="en-US" sz="1800" dirty="0">
                <a:latin typeface="Courier New" panose="02070309020205020404" pitchFamily="49" charset="0"/>
              </a:rPr>
              <a:t>	grades = </a:t>
            </a:r>
            <a:r>
              <a:rPr lang="en-US" altLang="en-US" sz="1800" dirty="0">
                <a:solidFill>
                  <a:schemeClr val="accent2"/>
                </a:solidFill>
                <a:latin typeface="Courier New" panose="02070309020205020404" pitchFamily="49" charset="0"/>
              </a:rPr>
              <a:t>new</a:t>
            </a:r>
            <a:r>
              <a:rPr lang="en-US" altLang="en-US" sz="1800" dirty="0">
                <a:latin typeface="Courier New" panose="02070309020205020404" pitchFamily="49" charset="0"/>
              </a:rPr>
              <a:t> </a:t>
            </a:r>
            <a:r>
              <a:rPr lang="en-US" altLang="en-US" sz="1800" dirty="0">
                <a:solidFill>
                  <a:schemeClr val="accent2"/>
                </a:solidFill>
                <a:latin typeface="Courier New" panose="02070309020205020404" pitchFamily="49" charset="0"/>
              </a:rPr>
              <a:t>double</a:t>
            </a:r>
            <a:r>
              <a:rPr lang="en-US" altLang="en-US" sz="1800" dirty="0">
                <a:latin typeface="Courier New" panose="02070309020205020404" pitchFamily="49" charset="0"/>
              </a:rPr>
              <a:t>[50];</a:t>
            </a:r>
          </a:p>
          <a:p>
            <a:pPr lvl="2"/>
            <a:r>
              <a:rPr lang="en-US" altLang="en-US" dirty="0"/>
              <a:t>first statement declares the array</a:t>
            </a:r>
          </a:p>
          <a:p>
            <a:pPr lvl="2"/>
            <a:r>
              <a:rPr lang="en-US" altLang="en-US" dirty="0"/>
              <a:t>second statement allocates the array</a:t>
            </a:r>
          </a:p>
          <a:p>
            <a:r>
              <a:rPr lang="en-US" altLang="en-US" sz="2000" dirty="0"/>
              <a:t>Example – Ask user for size of array </a:t>
            </a:r>
          </a:p>
          <a:p>
            <a:pPr lvl="1">
              <a:buNone/>
            </a:pPr>
            <a:r>
              <a:rPr lang="en-US" altLang="en-US" sz="1800" dirty="0">
                <a:solidFill>
                  <a:schemeClr val="accent2"/>
                </a:solidFill>
                <a:latin typeface="Courier New" panose="02070309020205020404" pitchFamily="49" charset="0"/>
              </a:rPr>
              <a:t>double</a:t>
            </a:r>
            <a:r>
              <a:rPr lang="en-US" altLang="en-US" sz="1800" dirty="0">
                <a:latin typeface="Courier New" panose="02070309020205020404" pitchFamily="49" charset="0"/>
              </a:rPr>
              <a:t> [] grades;</a:t>
            </a:r>
          </a:p>
          <a:p>
            <a:pPr lvl="1">
              <a:buNone/>
            </a:pPr>
            <a:r>
              <a:rPr lang="en-US" altLang="en-US" sz="1800" dirty="0">
                <a:latin typeface="Courier New" panose="02070309020205020404" pitchFamily="49" charset="0"/>
              </a:rPr>
              <a:t>Scanner scan = </a:t>
            </a:r>
            <a:r>
              <a:rPr lang="en-US" altLang="en-US" sz="1800" dirty="0">
                <a:solidFill>
                  <a:schemeClr val="accent2"/>
                </a:solidFill>
                <a:latin typeface="Courier New" panose="02070309020205020404" pitchFamily="49" charset="0"/>
              </a:rPr>
              <a:t>new</a:t>
            </a:r>
            <a:r>
              <a:rPr lang="en-US" altLang="en-US" sz="1800" dirty="0">
                <a:latin typeface="Courier New" panose="02070309020205020404" pitchFamily="49" charset="0"/>
              </a:rPr>
              <a:t> Scanner(</a:t>
            </a:r>
            <a:r>
              <a:rPr lang="en-US" altLang="en-US" sz="1800" dirty="0" err="1">
                <a:latin typeface="Courier New" panose="02070309020205020404" pitchFamily="49" charset="0"/>
              </a:rPr>
              <a:t>System.in</a:t>
            </a:r>
            <a:r>
              <a:rPr lang="en-US" altLang="en-US" sz="1800" dirty="0">
                <a:latin typeface="Courier New" panose="02070309020205020404" pitchFamily="49" charset="0"/>
              </a:rPr>
              <a:t>);</a:t>
            </a:r>
            <a:endParaRPr lang="en-US" dirty="0"/>
          </a:p>
        </p:txBody>
      </p:sp>
      <p:sp>
        <p:nvSpPr>
          <p:cNvPr id="4" name="Slide Number Placeholder 3">
            <a:extLst>
              <a:ext uri="{FF2B5EF4-FFF2-40B4-BE49-F238E27FC236}">
                <a16:creationId xmlns:a16="http://schemas.microsoft.com/office/drawing/2014/main" xmlns="" id="{5267E8AC-F04D-ED42-8E81-ACAA5960C33C}"/>
              </a:ext>
            </a:extLst>
          </p:cNvPr>
          <p:cNvSpPr>
            <a:spLocks noGrp="1"/>
          </p:cNvSpPr>
          <p:nvPr>
            <p:ph type="sldNum" sz="quarter" idx="12"/>
          </p:nvPr>
        </p:nvSpPr>
        <p:spPr/>
        <p:txBody>
          <a:bodyPr/>
          <a:lstStyle/>
          <a:p>
            <a:fld id="{B547E0D5-C779-4B48-9D09-DC37D8A4644B}" type="slidenum">
              <a:rPr lang="id-ID" smtClean="0"/>
              <a:pPr/>
              <a:t>77</a:t>
            </a:fld>
            <a:endParaRPr lang="id-ID" dirty="0"/>
          </a:p>
        </p:txBody>
      </p:sp>
    </p:spTree>
    <p:extLst>
      <p:ext uri="{BB962C8B-B14F-4D97-AF65-F5344CB8AC3E}">
        <p14:creationId xmlns:p14="http://schemas.microsoft.com/office/powerpoint/2010/main" val="41768523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68139F-B9D4-714A-AA09-1BB912F14158}"/>
              </a:ext>
            </a:extLst>
          </p:cNvPr>
          <p:cNvSpPr>
            <a:spLocks noGrp="1"/>
          </p:cNvSpPr>
          <p:nvPr>
            <p:ph type="title"/>
          </p:nvPr>
        </p:nvSpPr>
        <p:spPr/>
        <p:txBody>
          <a:bodyPr/>
          <a:lstStyle/>
          <a:p>
            <a:r>
              <a:rPr lang="en-US" altLang="en-US" dirty="0"/>
              <a:t>Using Arrays</a:t>
            </a:r>
            <a:endParaRPr lang="en-US" dirty="0"/>
          </a:p>
        </p:txBody>
      </p:sp>
      <p:sp>
        <p:nvSpPr>
          <p:cNvPr id="3" name="Content Placeholder 2">
            <a:extLst>
              <a:ext uri="{FF2B5EF4-FFF2-40B4-BE49-F238E27FC236}">
                <a16:creationId xmlns:a16="http://schemas.microsoft.com/office/drawing/2014/main" xmlns="" id="{819F86F8-CDC6-9C43-9173-2BF27A3506CC}"/>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xmlns="" id="{C411EDB5-4EBC-5043-A94C-770B9F600F3C}"/>
              </a:ext>
            </a:extLst>
          </p:cNvPr>
          <p:cNvSpPr>
            <a:spLocks noGrp="1"/>
          </p:cNvSpPr>
          <p:nvPr>
            <p:ph type="sldNum" sz="quarter" idx="12"/>
          </p:nvPr>
        </p:nvSpPr>
        <p:spPr/>
        <p:txBody>
          <a:bodyPr/>
          <a:lstStyle/>
          <a:p>
            <a:fld id="{B547E0D5-C779-4B48-9D09-DC37D8A4644B}" type="slidenum">
              <a:rPr lang="id-ID" smtClean="0"/>
              <a:pPr/>
              <a:t>78</a:t>
            </a:fld>
            <a:endParaRPr lang="id-ID" dirty="0"/>
          </a:p>
        </p:txBody>
      </p:sp>
      <p:sp>
        <p:nvSpPr>
          <p:cNvPr id="5" name="Rectangle 3">
            <a:extLst>
              <a:ext uri="{FF2B5EF4-FFF2-40B4-BE49-F238E27FC236}">
                <a16:creationId xmlns:a16="http://schemas.microsoft.com/office/drawing/2014/main" xmlns="" id="{677F102D-3FFD-7D4A-ACE0-12C62B091E8E}"/>
              </a:ext>
            </a:extLst>
          </p:cNvPr>
          <p:cNvSpPr txBox="1">
            <a:spLocks noChangeArrowheads="1"/>
          </p:cNvSpPr>
          <p:nvPr/>
        </p:nvSpPr>
        <p:spPr>
          <a:xfrm>
            <a:off x="2514600" y="1219200"/>
            <a:ext cx="7924800" cy="990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t>The iterator version of the </a:t>
            </a:r>
            <a:r>
              <a:rPr lang="en-US" altLang="en-US">
                <a:latin typeface="Courier New" panose="02070309020205020404" pitchFamily="49" charset="0"/>
              </a:rPr>
              <a:t>for</a:t>
            </a:r>
            <a:r>
              <a:rPr lang="en-US" altLang="en-US"/>
              <a:t> loop can be used when processing array elements</a:t>
            </a:r>
            <a:endParaRPr lang="en-US" altLang="en-US" dirty="0"/>
          </a:p>
        </p:txBody>
      </p:sp>
      <p:sp>
        <p:nvSpPr>
          <p:cNvPr id="6" name="Text Box 4">
            <a:extLst>
              <a:ext uri="{FF2B5EF4-FFF2-40B4-BE49-F238E27FC236}">
                <a16:creationId xmlns:a16="http://schemas.microsoft.com/office/drawing/2014/main" xmlns="" id="{2F2A212A-7D4B-6D44-B654-A269CE80BA79}"/>
              </a:ext>
            </a:extLst>
          </p:cNvPr>
          <p:cNvSpPr txBox="1">
            <a:spLocks noChangeArrowheads="1"/>
          </p:cNvSpPr>
          <p:nvPr/>
        </p:nvSpPr>
        <p:spPr bwMode="auto">
          <a:xfrm>
            <a:off x="4114801" y="2286001"/>
            <a:ext cx="432041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Courier New" panose="02070309020205020404" pitchFamily="49" charset="0"/>
              </a:rPr>
              <a:t>for (</a:t>
            </a:r>
            <a:r>
              <a:rPr lang="en-US" altLang="en-US" dirty="0" err="1">
                <a:latin typeface="Courier New" panose="02070309020205020404" pitchFamily="49" charset="0"/>
              </a:rPr>
              <a:t>int</a:t>
            </a:r>
            <a:r>
              <a:rPr lang="en-US" altLang="en-US" dirty="0">
                <a:latin typeface="Courier New" panose="02070309020205020404" pitchFamily="49" charset="0"/>
              </a:rPr>
              <a:t> score : scores)</a:t>
            </a:r>
          </a:p>
          <a:p>
            <a:r>
              <a:rPr lang="en-US" altLang="en-US" dirty="0">
                <a:latin typeface="Courier New" panose="02070309020205020404" pitchFamily="49" charset="0"/>
              </a:rPr>
              <a:t>   </a:t>
            </a:r>
            <a:r>
              <a:rPr lang="en-US" altLang="en-US" dirty="0" err="1">
                <a:latin typeface="Courier New" panose="02070309020205020404" pitchFamily="49" charset="0"/>
              </a:rPr>
              <a:t>System.out.println</a:t>
            </a:r>
            <a:r>
              <a:rPr lang="en-US" altLang="en-US" dirty="0">
                <a:latin typeface="Courier New" panose="02070309020205020404" pitchFamily="49" charset="0"/>
              </a:rPr>
              <a:t> (score);</a:t>
            </a:r>
          </a:p>
        </p:txBody>
      </p:sp>
      <p:sp>
        <p:nvSpPr>
          <p:cNvPr id="7" name="Rectangle 5">
            <a:extLst>
              <a:ext uri="{FF2B5EF4-FFF2-40B4-BE49-F238E27FC236}">
                <a16:creationId xmlns:a16="http://schemas.microsoft.com/office/drawing/2014/main" xmlns="" id="{8DF2B2FE-994C-B748-B7E3-6371DE3A2F5E}"/>
              </a:ext>
            </a:extLst>
          </p:cNvPr>
          <p:cNvSpPr>
            <a:spLocks noChangeArrowheads="1"/>
          </p:cNvSpPr>
          <p:nvPr/>
        </p:nvSpPr>
        <p:spPr bwMode="auto">
          <a:xfrm>
            <a:off x="2514600" y="3352800"/>
            <a:ext cx="79248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b="1">
                <a:solidFill>
                  <a:schemeClr val="tx1"/>
                </a:solidFill>
                <a:latin typeface="Arial" panose="020B0604020202020204" pitchFamily="34" charset="0"/>
              </a:defRPr>
            </a:lvl1pPr>
            <a:lvl2pPr marL="742950" indent="-285750">
              <a:spcBef>
                <a:spcPct val="20000"/>
              </a:spcBef>
              <a:buFont typeface="Wingdings" pitchFamily="2" charset="2"/>
              <a:buChar char="§"/>
              <a:defRPr sz="2000" b="1">
                <a:solidFill>
                  <a:schemeClr val="tx1"/>
                </a:solidFill>
                <a:latin typeface="Arial" panose="020B0604020202020204" pitchFamily="34" charset="0"/>
              </a:defRPr>
            </a:lvl2pPr>
            <a:lvl3pPr marL="1143000" indent="-228600">
              <a:spcBef>
                <a:spcPct val="20000"/>
              </a:spcBef>
              <a:buChar char="•"/>
              <a:defRPr b="1">
                <a:solidFill>
                  <a:schemeClr val="tx1"/>
                </a:solidFill>
                <a:latin typeface="Arial" panose="020B0604020202020204" pitchFamily="34" charset="0"/>
              </a:defRPr>
            </a:lvl3pPr>
            <a:lvl4pPr marL="1600200" indent="-228600">
              <a:spcBef>
                <a:spcPct val="20000"/>
              </a:spcBef>
              <a:buChar char="–"/>
              <a:defRPr b="1">
                <a:solidFill>
                  <a:schemeClr val="tx1"/>
                </a:solidFill>
                <a:latin typeface="Arial" panose="020B0604020202020204" pitchFamily="34" charset="0"/>
              </a:defRPr>
            </a:lvl4pPr>
            <a:lvl5pPr marL="2057400" indent="-228600">
              <a:spcBef>
                <a:spcPct val="20000"/>
              </a:spcBef>
              <a:buChar char="»"/>
              <a:defRPr b="1">
                <a:solidFill>
                  <a:schemeClr val="tx1"/>
                </a:solidFill>
                <a:latin typeface="Arial" panose="020B0604020202020204" pitchFamily="34" charset="0"/>
              </a:defRPr>
            </a:lvl5pPr>
            <a:lvl6pPr marL="2514600" indent="-228600" fontAlgn="base">
              <a:spcBef>
                <a:spcPct val="20000"/>
              </a:spcBef>
              <a:spcAft>
                <a:spcPct val="0"/>
              </a:spcAft>
              <a:buChar char="»"/>
              <a:defRPr b="1">
                <a:solidFill>
                  <a:schemeClr val="tx1"/>
                </a:solidFill>
                <a:latin typeface="Arial" panose="020B0604020202020204" pitchFamily="34" charset="0"/>
              </a:defRPr>
            </a:lvl6pPr>
            <a:lvl7pPr marL="2971800" indent="-228600" fontAlgn="base">
              <a:spcBef>
                <a:spcPct val="20000"/>
              </a:spcBef>
              <a:spcAft>
                <a:spcPct val="0"/>
              </a:spcAft>
              <a:buChar char="»"/>
              <a:defRPr b="1">
                <a:solidFill>
                  <a:schemeClr val="tx1"/>
                </a:solidFill>
                <a:latin typeface="Arial" panose="020B0604020202020204" pitchFamily="34" charset="0"/>
              </a:defRPr>
            </a:lvl7pPr>
            <a:lvl8pPr marL="3429000" indent="-228600" fontAlgn="base">
              <a:spcBef>
                <a:spcPct val="20000"/>
              </a:spcBef>
              <a:spcAft>
                <a:spcPct val="0"/>
              </a:spcAft>
              <a:buChar char="»"/>
              <a:defRPr b="1">
                <a:solidFill>
                  <a:schemeClr val="tx1"/>
                </a:solidFill>
                <a:latin typeface="Arial" panose="020B0604020202020204" pitchFamily="34" charset="0"/>
              </a:defRPr>
            </a:lvl8pPr>
            <a:lvl9pPr marL="3886200" indent="-228600" fontAlgn="base">
              <a:spcBef>
                <a:spcPct val="20000"/>
              </a:spcBef>
              <a:spcAft>
                <a:spcPct val="0"/>
              </a:spcAft>
              <a:buChar char="»"/>
              <a:defRPr b="1">
                <a:solidFill>
                  <a:schemeClr val="tx1"/>
                </a:solidFill>
                <a:latin typeface="Arial" panose="020B0604020202020204" pitchFamily="34" charset="0"/>
              </a:defRPr>
            </a:lvl9pPr>
          </a:lstStyle>
          <a:p>
            <a:pPr eaLnBrk="1" hangingPunct="1"/>
            <a:r>
              <a:rPr lang="en-US" altLang="en-US"/>
              <a:t>This is only appropriate when processing all array elements from top (lowest index) to bottom (highest index)</a:t>
            </a:r>
          </a:p>
          <a:p>
            <a:pPr eaLnBrk="1" hangingPunct="1">
              <a:spcBef>
                <a:spcPct val="70000"/>
              </a:spcBef>
            </a:pPr>
            <a:r>
              <a:rPr lang="en-US" altLang="en-US"/>
              <a:t>See </a:t>
            </a:r>
            <a:r>
              <a:rPr lang="en-US" altLang="en-US">
                <a:latin typeface="Courier New" panose="02070309020205020404" pitchFamily="49" charset="0"/>
                <a:hlinkClick r:id="rId2" action="ppaction://hlinkfile"/>
              </a:rPr>
              <a:t>BasicArray.java</a:t>
            </a:r>
            <a:r>
              <a:rPr lang="en-US" altLang="en-US">
                <a:latin typeface="Courier New" panose="02070309020205020404" pitchFamily="49" charset="0"/>
              </a:rPr>
              <a:t> </a:t>
            </a:r>
            <a:r>
              <a:rPr lang="en-US" altLang="en-US"/>
              <a:t>(page 372)</a:t>
            </a:r>
          </a:p>
        </p:txBody>
      </p:sp>
    </p:spTree>
    <p:extLst>
      <p:ext uri="{BB962C8B-B14F-4D97-AF65-F5344CB8AC3E}">
        <p14:creationId xmlns:p14="http://schemas.microsoft.com/office/powerpoint/2010/main" val="106609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up)">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wipe(up)">
                                      <p:cBhvr>
                                        <p:cTn id="18"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DBDECF-681F-4149-833D-DAD6079D3B24}"/>
              </a:ext>
            </a:extLst>
          </p:cNvPr>
          <p:cNvSpPr>
            <a:spLocks noGrp="1"/>
          </p:cNvSpPr>
          <p:nvPr>
            <p:ph type="title"/>
          </p:nvPr>
        </p:nvSpPr>
        <p:spPr/>
        <p:txBody>
          <a:bodyPr/>
          <a:lstStyle/>
          <a:p>
            <a:r>
              <a:rPr lang="en-US" dirty="0" err="1"/>
              <a:t>BasicArray.java</a:t>
            </a:r>
            <a:endParaRPr lang="en-US" dirty="0"/>
          </a:p>
        </p:txBody>
      </p:sp>
      <p:sp>
        <p:nvSpPr>
          <p:cNvPr id="4" name="Slide Number Placeholder 3">
            <a:extLst>
              <a:ext uri="{FF2B5EF4-FFF2-40B4-BE49-F238E27FC236}">
                <a16:creationId xmlns:a16="http://schemas.microsoft.com/office/drawing/2014/main" xmlns="" id="{153F1F96-5A44-0641-B1B0-180219AB4A8A}"/>
              </a:ext>
            </a:extLst>
          </p:cNvPr>
          <p:cNvSpPr>
            <a:spLocks noGrp="1"/>
          </p:cNvSpPr>
          <p:nvPr>
            <p:ph type="sldNum" sz="quarter" idx="12"/>
          </p:nvPr>
        </p:nvSpPr>
        <p:spPr/>
        <p:txBody>
          <a:bodyPr/>
          <a:lstStyle/>
          <a:p>
            <a:fld id="{B547E0D5-C779-4B48-9D09-DC37D8A4644B}" type="slidenum">
              <a:rPr lang="id-ID" smtClean="0"/>
              <a:pPr/>
              <a:t>79</a:t>
            </a:fld>
            <a:endParaRPr lang="id-ID" dirty="0"/>
          </a:p>
        </p:txBody>
      </p:sp>
      <p:sp>
        <p:nvSpPr>
          <p:cNvPr id="5" name="Rectangle 3">
            <a:extLst>
              <a:ext uri="{FF2B5EF4-FFF2-40B4-BE49-F238E27FC236}">
                <a16:creationId xmlns:a16="http://schemas.microsoft.com/office/drawing/2014/main" xmlns="" id="{5C2964F0-1784-0642-895B-789433B4CF77}"/>
              </a:ext>
            </a:extLst>
          </p:cNvPr>
          <p:cNvSpPr>
            <a:spLocks noGrp="1" noChangeArrowheads="1"/>
          </p:cNvSpPr>
          <p:nvPr>
            <p:ph idx="1"/>
          </p:nvPr>
        </p:nvSpPr>
        <p:spPr/>
        <p:txBody>
          <a:bodyPr>
            <a:normAutofit fontScale="92500" lnSpcReduction="20000"/>
          </a:bodyPr>
          <a:lstStyle/>
          <a:p>
            <a:pPr>
              <a:lnSpc>
                <a:spcPct val="80000"/>
              </a:lnSpc>
              <a:buFontTx/>
              <a:buNone/>
            </a:pPr>
            <a:r>
              <a:rPr lang="en-US" altLang="en-US" sz="1600" dirty="0">
                <a:latin typeface="Courier New" panose="02070309020205020404" pitchFamily="49" charset="0"/>
              </a:rPr>
              <a:t>   </a:t>
            </a:r>
            <a:r>
              <a:rPr lang="en-US" altLang="en-US" sz="1600" dirty="0">
                <a:solidFill>
                  <a:schemeClr val="hlink"/>
                </a:solidFill>
                <a:latin typeface="Courier New" panose="02070309020205020404" pitchFamily="49" charset="0"/>
              </a:rPr>
              <a:t>//----------------------------------------------------------</a:t>
            </a:r>
          </a:p>
          <a:p>
            <a:pPr>
              <a:lnSpc>
                <a:spcPct val="80000"/>
              </a:lnSpc>
              <a:buFontTx/>
              <a:buNone/>
            </a:pPr>
            <a:r>
              <a:rPr lang="en-US" altLang="en-US" sz="1600" dirty="0">
                <a:solidFill>
                  <a:schemeClr val="hlink"/>
                </a:solidFill>
                <a:latin typeface="Courier New" panose="02070309020205020404" pitchFamily="49" charset="0"/>
              </a:rPr>
              <a:t>   //  Creates an array, fills it with various integer values,</a:t>
            </a:r>
          </a:p>
          <a:p>
            <a:pPr>
              <a:lnSpc>
                <a:spcPct val="80000"/>
              </a:lnSpc>
              <a:buFontTx/>
              <a:buNone/>
            </a:pPr>
            <a:r>
              <a:rPr lang="en-US" altLang="en-US" sz="1600" dirty="0">
                <a:solidFill>
                  <a:schemeClr val="hlink"/>
                </a:solidFill>
                <a:latin typeface="Courier New" panose="02070309020205020404" pitchFamily="49" charset="0"/>
              </a:rPr>
              <a:t>   //  modifies one value, then prints them out.</a:t>
            </a:r>
          </a:p>
          <a:p>
            <a:pPr>
              <a:lnSpc>
                <a:spcPct val="80000"/>
              </a:lnSpc>
              <a:buFontTx/>
              <a:buNone/>
            </a:pPr>
            <a:r>
              <a:rPr lang="en-US" altLang="en-US" sz="1600" dirty="0">
                <a:solidFill>
                  <a:schemeClr val="hlink"/>
                </a:solidFill>
                <a:latin typeface="Courier New" panose="02070309020205020404" pitchFamily="49" charset="0"/>
              </a:rPr>
              <a:t>   //----------------------------------------------------------</a:t>
            </a:r>
          </a:p>
          <a:p>
            <a:pPr>
              <a:lnSpc>
                <a:spcPct val="80000"/>
              </a:lnSpc>
              <a:buFontTx/>
              <a:buNone/>
            </a:pPr>
            <a:r>
              <a:rPr lang="en-US" altLang="en-US" sz="1600" dirty="0">
                <a:latin typeface="Courier New" panose="02070309020205020404" pitchFamily="49" charset="0"/>
              </a:rPr>
              <a:t>   </a:t>
            </a:r>
            <a:r>
              <a:rPr lang="en-US" altLang="en-US" sz="1600" dirty="0">
                <a:solidFill>
                  <a:schemeClr val="accent2"/>
                </a:solidFill>
                <a:latin typeface="Courier New" panose="02070309020205020404" pitchFamily="49" charset="0"/>
              </a:rPr>
              <a:t>public static void</a:t>
            </a:r>
            <a:r>
              <a:rPr lang="en-US" altLang="en-US" sz="1600" dirty="0">
                <a:latin typeface="Courier New" panose="02070309020205020404" pitchFamily="49" charset="0"/>
              </a:rPr>
              <a:t> main (String[] </a:t>
            </a:r>
            <a:r>
              <a:rPr lang="en-US" altLang="en-US" sz="1600" dirty="0" err="1">
                <a:latin typeface="Courier New" panose="02070309020205020404" pitchFamily="49" charset="0"/>
              </a:rPr>
              <a:t>args</a:t>
            </a:r>
            <a:r>
              <a:rPr lang="en-US" altLang="en-US" sz="1600" dirty="0">
                <a:latin typeface="Courier New" panose="02070309020205020404" pitchFamily="49" charset="0"/>
              </a:rPr>
              <a:t>)</a:t>
            </a:r>
          </a:p>
          <a:p>
            <a:pPr>
              <a:lnSpc>
                <a:spcPct val="80000"/>
              </a:lnSpc>
              <a:buFontTx/>
              <a:buNone/>
            </a:pPr>
            <a:r>
              <a:rPr lang="en-US" altLang="en-US" sz="1600" dirty="0">
                <a:latin typeface="Courier New" panose="02070309020205020404" pitchFamily="49" charset="0"/>
              </a:rPr>
              <a:t>   {</a:t>
            </a:r>
          </a:p>
          <a:p>
            <a:pPr>
              <a:lnSpc>
                <a:spcPct val="80000"/>
              </a:lnSpc>
              <a:buFontTx/>
              <a:buNone/>
            </a:pPr>
            <a:r>
              <a:rPr lang="en-US" altLang="en-US" sz="1600" dirty="0">
                <a:latin typeface="Courier New" panose="02070309020205020404" pitchFamily="49" charset="0"/>
              </a:rPr>
              <a:t>      </a:t>
            </a:r>
            <a:r>
              <a:rPr lang="en-US" altLang="en-US" sz="1600" dirty="0">
                <a:solidFill>
                  <a:schemeClr val="accent2"/>
                </a:solidFill>
                <a:latin typeface="Courier New" panose="02070309020205020404" pitchFamily="49" charset="0"/>
              </a:rPr>
              <a:t>final </a:t>
            </a:r>
            <a:r>
              <a:rPr lang="en-US" altLang="en-US" sz="1600" dirty="0" err="1">
                <a:solidFill>
                  <a:schemeClr val="accent2"/>
                </a:solidFill>
                <a:latin typeface="Courier New" panose="02070309020205020404" pitchFamily="49" charset="0"/>
              </a:rPr>
              <a:t>int</a:t>
            </a:r>
            <a:r>
              <a:rPr lang="en-US" altLang="en-US" sz="1600" dirty="0">
                <a:latin typeface="Courier New" panose="02070309020205020404" pitchFamily="49" charset="0"/>
              </a:rPr>
              <a:t> LIMIT = 15, MULTIPLE = 10;</a:t>
            </a:r>
          </a:p>
          <a:p>
            <a:pPr>
              <a:lnSpc>
                <a:spcPct val="80000"/>
              </a:lnSpc>
              <a:buFontTx/>
              <a:buNone/>
            </a:pPr>
            <a:endParaRPr lang="en-US" altLang="en-US" sz="1600" dirty="0">
              <a:latin typeface="Courier New" panose="02070309020205020404" pitchFamily="49" charset="0"/>
            </a:endParaRPr>
          </a:p>
          <a:p>
            <a:pPr>
              <a:lnSpc>
                <a:spcPct val="80000"/>
              </a:lnSpc>
              <a:buFontTx/>
              <a:buNone/>
            </a:pPr>
            <a:r>
              <a:rPr lang="en-US" altLang="en-US" sz="1600" dirty="0">
                <a:latin typeface="Courier New" panose="02070309020205020404" pitchFamily="49" charset="0"/>
              </a:rPr>
              <a:t>      </a:t>
            </a:r>
            <a:r>
              <a:rPr lang="en-US" altLang="en-US" sz="1600" dirty="0" err="1">
                <a:solidFill>
                  <a:schemeClr val="accent2"/>
                </a:solidFill>
                <a:latin typeface="Courier New" panose="02070309020205020404" pitchFamily="49" charset="0"/>
              </a:rPr>
              <a:t>int</a:t>
            </a:r>
            <a:r>
              <a:rPr lang="en-US" altLang="en-US" sz="1600" dirty="0">
                <a:latin typeface="Courier New" panose="02070309020205020404" pitchFamily="49" charset="0"/>
              </a:rPr>
              <a:t>[] list = </a:t>
            </a:r>
            <a:r>
              <a:rPr lang="en-US" altLang="en-US" sz="1600" dirty="0">
                <a:solidFill>
                  <a:schemeClr val="accent2"/>
                </a:solidFill>
                <a:latin typeface="Courier New" panose="02070309020205020404" pitchFamily="49" charset="0"/>
              </a:rPr>
              <a:t>new</a:t>
            </a:r>
            <a:r>
              <a:rPr lang="en-US" altLang="en-US" sz="1600" dirty="0">
                <a:latin typeface="Courier New" panose="02070309020205020404" pitchFamily="49" charset="0"/>
              </a:rPr>
              <a:t> </a:t>
            </a:r>
            <a:r>
              <a:rPr lang="en-US" altLang="en-US" sz="1600" dirty="0" err="1">
                <a:solidFill>
                  <a:schemeClr val="accent2"/>
                </a:solidFill>
                <a:latin typeface="Courier New" panose="02070309020205020404" pitchFamily="49" charset="0"/>
              </a:rPr>
              <a:t>int</a:t>
            </a:r>
            <a:r>
              <a:rPr lang="en-US" altLang="en-US" sz="1600" dirty="0">
                <a:latin typeface="Courier New" panose="02070309020205020404" pitchFamily="49" charset="0"/>
              </a:rPr>
              <a:t>[LIMIT];</a:t>
            </a:r>
          </a:p>
          <a:p>
            <a:pPr>
              <a:lnSpc>
                <a:spcPct val="80000"/>
              </a:lnSpc>
              <a:buFontTx/>
              <a:buNone/>
            </a:pPr>
            <a:r>
              <a:rPr lang="en-US" altLang="en-US" sz="1600" dirty="0">
                <a:latin typeface="Courier New" panose="02070309020205020404" pitchFamily="49" charset="0"/>
              </a:rPr>
              <a:t>      </a:t>
            </a:r>
          </a:p>
          <a:p>
            <a:pPr>
              <a:lnSpc>
                <a:spcPct val="80000"/>
              </a:lnSpc>
              <a:buFontTx/>
              <a:buNone/>
            </a:pPr>
            <a:r>
              <a:rPr lang="en-US" altLang="en-US" sz="1600" dirty="0">
                <a:latin typeface="Courier New" panose="02070309020205020404" pitchFamily="49" charset="0"/>
              </a:rPr>
              <a:t>      </a:t>
            </a:r>
            <a:r>
              <a:rPr lang="en-US" altLang="en-US" sz="1600" dirty="0">
                <a:solidFill>
                  <a:schemeClr val="hlink"/>
                </a:solidFill>
                <a:latin typeface="Courier New" panose="02070309020205020404" pitchFamily="49" charset="0"/>
              </a:rPr>
              <a:t>//  Initialize the array values</a:t>
            </a:r>
          </a:p>
          <a:p>
            <a:pPr>
              <a:lnSpc>
                <a:spcPct val="80000"/>
              </a:lnSpc>
              <a:buFontTx/>
              <a:buNone/>
            </a:pPr>
            <a:r>
              <a:rPr lang="en-US" altLang="en-US" sz="1600" dirty="0">
                <a:latin typeface="Courier New" panose="02070309020205020404" pitchFamily="49" charset="0"/>
              </a:rPr>
              <a:t>      </a:t>
            </a:r>
            <a:r>
              <a:rPr lang="en-US" altLang="en-US" sz="1600" dirty="0">
                <a:solidFill>
                  <a:schemeClr val="accent2"/>
                </a:solidFill>
                <a:latin typeface="Courier New" panose="02070309020205020404" pitchFamily="49" charset="0"/>
              </a:rPr>
              <a:t>for</a:t>
            </a:r>
            <a:r>
              <a:rPr lang="en-US" altLang="en-US" sz="1600" dirty="0">
                <a:latin typeface="Courier New" panose="02070309020205020404" pitchFamily="49" charset="0"/>
              </a:rPr>
              <a:t> (</a:t>
            </a:r>
            <a:r>
              <a:rPr lang="en-US" altLang="en-US" sz="1600" dirty="0" err="1">
                <a:solidFill>
                  <a:schemeClr val="accent2"/>
                </a:solidFill>
                <a:latin typeface="Courier New" panose="02070309020205020404" pitchFamily="49" charset="0"/>
              </a:rPr>
              <a:t>int</a:t>
            </a:r>
            <a:r>
              <a:rPr lang="en-US" altLang="en-US" sz="1600" dirty="0">
                <a:latin typeface="Courier New" panose="02070309020205020404" pitchFamily="49" charset="0"/>
              </a:rPr>
              <a:t> index = 0; index &lt; LIMIT; index++)</a:t>
            </a:r>
          </a:p>
          <a:p>
            <a:pPr>
              <a:lnSpc>
                <a:spcPct val="80000"/>
              </a:lnSpc>
              <a:buFontTx/>
              <a:buNone/>
            </a:pPr>
            <a:r>
              <a:rPr lang="en-US" altLang="en-US" sz="1600" dirty="0">
                <a:latin typeface="Courier New" panose="02070309020205020404" pitchFamily="49" charset="0"/>
              </a:rPr>
              <a:t>         list[index] = index * MULTIPLE;</a:t>
            </a:r>
          </a:p>
          <a:p>
            <a:pPr>
              <a:lnSpc>
                <a:spcPct val="80000"/>
              </a:lnSpc>
              <a:buFontTx/>
              <a:buNone/>
            </a:pPr>
            <a:r>
              <a:rPr lang="en-US" altLang="en-US" sz="1600" dirty="0">
                <a:latin typeface="Courier New" panose="02070309020205020404" pitchFamily="49" charset="0"/>
              </a:rPr>
              <a:t>      </a:t>
            </a:r>
          </a:p>
          <a:p>
            <a:pPr>
              <a:lnSpc>
                <a:spcPct val="80000"/>
              </a:lnSpc>
              <a:buFontTx/>
              <a:buNone/>
            </a:pPr>
            <a:r>
              <a:rPr lang="en-US" altLang="en-US" sz="1600" dirty="0">
                <a:latin typeface="Courier New" panose="02070309020205020404" pitchFamily="49" charset="0"/>
              </a:rPr>
              <a:t>      list[5] = 999;  // change one array value</a:t>
            </a:r>
          </a:p>
          <a:p>
            <a:pPr>
              <a:lnSpc>
                <a:spcPct val="80000"/>
              </a:lnSpc>
              <a:buFontTx/>
              <a:buNone/>
            </a:pPr>
            <a:r>
              <a:rPr lang="en-US" altLang="en-US" sz="1600" dirty="0">
                <a:latin typeface="Courier New" panose="02070309020205020404" pitchFamily="49" charset="0"/>
              </a:rPr>
              <a:t>      </a:t>
            </a:r>
          </a:p>
          <a:p>
            <a:pPr>
              <a:lnSpc>
                <a:spcPct val="80000"/>
              </a:lnSpc>
              <a:buFontTx/>
              <a:buNone/>
            </a:pPr>
            <a:r>
              <a:rPr lang="en-US" altLang="en-US" sz="1600" dirty="0">
                <a:latin typeface="Courier New" panose="02070309020205020404" pitchFamily="49" charset="0"/>
              </a:rPr>
              <a:t>      </a:t>
            </a:r>
            <a:r>
              <a:rPr lang="en-US" altLang="en-US" sz="1600" dirty="0">
                <a:solidFill>
                  <a:schemeClr val="hlink"/>
                </a:solidFill>
                <a:latin typeface="Courier New" panose="02070309020205020404" pitchFamily="49" charset="0"/>
              </a:rPr>
              <a:t>//  Print the array values</a:t>
            </a:r>
          </a:p>
          <a:p>
            <a:pPr>
              <a:lnSpc>
                <a:spcPct val="80000"/>
              </a:lnSpc>
              <a:buFontTx/>
              <a:buNone/>
            </a:pPr>
            <a:r>
              <a:rPr lang="en-US" altLang="en-US" sz="1600" dirty="0">
                <a:latin typeface="Courier New" panose="02070309020205020404" pitchFamily="49" charset="0"/>
              </a:rPr>
              <a:t>      </a:t>
            </a:r>
            <a:r>
              <a:rPr lang="en-US" altLang="en-US" sz="1600" dirty="0">
                <a:solidFill>
                  <a:schemeClr val="accent2"/>
                </a:solidFill>
                <a:latin typeface="Courier New" panose="02070309020205020404" pitchFamily="49" charset="0"/>
              </a:rPr>
              <a:t>for</a:t>
            </a:r>
            <a:r>
              <a:rPr lang="en-US" altLang="en-US" sz="1600" dirty="0">
                <a:latin typeface="Courier New" panose="02070309020205020404" pitchFamily="49" charset="0"/>
              </a:rPr>
              <a:t> (</a:t>
            </a:r>
            <a:r>
              <a:rPr lang="en-US" altLang="en-US" sz="1600" dirty="0" err="1">
                <a:solidFill>
                  <a:schemeClr val="accent2"/>
                </a:solidFill>
                <a:latin typeface="Courier New" panose="02070309020205020404" pitchFamily="49" charset="0"/>
              </a:rPr>
              <a:t>int</a:t>
            </a:r>
            <a:r>
              <a:rPr lang="en-US" altLang="en-US" sz="1600" dirty="0">
                <a:latin typeface="Courier New" panose="02070309020205020404" pitchFamily="49" charset="0"/>
              </a:rPr>
              <a:t> value : list)</a:t>
            </a:r>
          </a:p>
          <a:p>
            <a:pPr>
              <a:lnSpc>
                <a:spcPct val="80000"/>
              </a:lnSpc>
              <a:buFontTx/>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System.out.print</a:t>
            </a:r>
            <a:r>
              <a:rPr lang="en-US" altLang="en-US" sz="1600" dirty="0">
                <a:latin typeface="Courier New" panose="02070309020205020404" pitchFamily="49" charset="0"/>
              </a:rPr>
              <a:t> (value + </a:t>
            </a:r>
            <a:r>
              <a:rPr lang="en-US" altLang="en-US" sz="1600" dirty="0">
                <a:solidFill>
                  <a:srgbClr val="008000"/>
                </a:solidFill>
                <a:latin typeface="Courier New" panose="02070309020205020404" pitchFamily="49" charset="0"/>
              </a:rPr>
              <a:t>"  "</a:t>
            </a:r>
            <a:r>
              <a:rPr lang="en-US" altLang="en-US" sz="1600" dirty="0">
                <a:latin typeface="Courier New" panose="02070309020205020404" pitchFamily="49" charset="0"/>
              </a:rPr>
              <a:t>);</a:t>
            </a:r>
          </a:p>
          <a:p>
            <a:pPr>
              <a:lnSpc>
                <a:spcPct val="80000"/>
              </a:lnSpc>
              <a:buFontTx/>
              <a:buNone/>
            </a:pPr>
            <a:r>
              <a:rPr lang="en-US" altLang="en-US" sz="1600" dirty="0">
                <a:latin typeface="Courier New" panose="02070309020205020404" pitchFamily="49" charset="0"/>
              </a:rPr>
              <a:t>   }</a:t>
            </a:r>
          </a:p>
          <a:p>
            <a:pPr>
              <a:lnSpc>
                <a:spcPct val="80000"/>
              </a:lnSpc>
              <a:buFontTx/>
              <a:buNone/>
            </a:pPr>
            <a:endParaRPr lang="en-US" altLang="en-US" sz="1600" dirty="0">
              <a:latin typeface="Courier New" panose="02070309020205020404" pitchFamily="49" charset="0"/>
            </a:endParaRPr>
          </a:p>
        </p:txBody>
      </p:sp>
    </p:spTree>
    <p:extLst>
      <p:ext uri="{BB962C8B-B14F-4D97-AF65-F5344CB8AC3E}">
        <p14:creationId xmlns:p14="http://schemas.microsoft.com/office/powerpoint/2010/main" val="1378218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D133EB-AC2F-D143-9C0F-4F06311E7C78}"/>
              </a:ext>
            </a:extLst>
          </p:cNvPr>
          <p:cNvSpPr>
            <a:spLocks noGrp="1"/>
          </p:cNvSpPr>
          <p:nvPr>
            <p:ph type="title"/>
          </p:nvPr>
        </p:nvSpPr>
        <p:spPr/>
        <p:txBody>
          <a:bodyPr/>
          <a:lstStyle/>
          <a:p>
            <a:r>
              <a:rPr lang="en-CA" dirty="0"/>
              <a:t>Installing Java in your machine (1)</a:t>
            </a:r>
            <a:endParaRPr lang="en-US" dirty="0"/>
          </a:p>
        </p:txBody>
      </p:sp>
      <p:sp>
        <p:nvSpPr>
          <p:cNvPr id="3" name="Content Placeholder 2">
            <a:extLst>
              <a:ext uri="{FF2B5EF4-FFF2-40B4-BE49-F238E27FC236}">
                <a16:creationId xmlns:a16="http://schemas.microsoft.com/office/drawing/2014/main" xmlns="" id="{C5964EAB-8A5E-D34F-9F1A-FD0E979B6F25}"/>
              </a:ext>
            </a:extLst>
          </p:cNvPr>
          <p:cNvSpPr>
            <a:spLocks noGrp="1"/>
          </p:cNvSpPr>
          <p:nvPr>
            <p:ph idx="1"/>
          </p:nvPr>
        </p:nvSpPr>
        <p:spPr/>
        <p:txBody>
          <a:bodyPr/>
          <a:lstStyle/>
          <a:p>
            <a:r>
              <a:rPr lang="en-CA" dirty="0"/>
              <a:t>Downloading </a:t>
            </a:r>
            <a:r>
              <a:rPr lang="en-CA" u="sng" dirty="0"/>
              <a:t>Java Development Kit </a:t>
            </a:r>
            <a:r>
              <a:rPr lang="en-CA" dirty="0"/>
              <a:t>(JDK) from </a:t>
            </a:r>
            <a:r>
              <a:rPr lang="en-CA" dirty="0">
                <a:hlinkClick r:id="rId2"/>
              </a:rPr>
              <a:t>Oracle</a:t>
            </a:r>
            <a:endParaRPr lang="en-CA" dirty="0"/>
          </a:p>
          <a:p>
            <a:r>
              <a:rPr lang="en-CA" u="sng" dirty="0"/>
              <a:t>Java Runtime Environment </a:t>
            </a:r>
            <a:r>
              <a:rPr lang="en-CA" dirty="0"/>
              <a:t>(JRE) is usually included in the JDK installation file. </a:t>
            </a:r>
          </a:p>
          <a:p>
            <a:endParaRPr lang="en-US" dirty="0"/>
          </a:p>
        </p:txBody>
      </p:sp>
      <p:sp>
        <p:nvSpPr>
          <p:cNvPr id="4" name="Slide Number Placeholder 3">
            <a:extLst>
              <a:ext uri="{FF2B5EF4-FFF2-40B4-BE49-F238E27FC236}">
                <a16:creationId xmlns:a16="http://schemas.microsoft.com/office/drawing/2014/main" xmlns="" id="{0EBDA1A2-E1F4-4342-8C12-C76A80F9085D}"/>
              </a:ext>
            </a:extLst>
          </p:cNvPr>
          <p:cNvSpPr>
            <a:spLocks noGrp="1"/>
          </p:cNvSpPr>
          <p:nvPr>
            <p:ph type="sldNum" sz="quarter" idx="12"/>
          </p:nvPr>
        </p:nvSpPr>
        <p:spPr/>
        <p:txBody>
          <a:bodyPr/>
          <a:lstStyle/>
          <a:p>
            <a:fld id="{B547E0D5-C779-4B48-9D09-DC37D8A4644B}" type="slidenum">
              <a:rPr lang="id-ID" smtClean="0"/>
              <a:pPr/>
              <a:t>8</a:t>
            </a:fld>
            <a:endParaRPr lang="id-ID" dirty="0"/>
          </a:p>
        </p:txBody>
      </p:sp>
      <p:pic>
        <p:nvPicPr>
          <p:cNvPr id="7" name="Picture 6">
            <a:extLst>
              <a:ext uri="{FF2B5EF4-FFF2-40B4-BE49-F238E27FC236}">
                <a16:creationId xmlns:a16="http://schemas.microsoft.com/office/drawing/2014/main" xmlns="" id="{AB0CAF91-3A1E-1744-A8E1-6885235321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93576" y="2265528"/>
            <a:ext cx="6823881" cy="2784144"/>
          </a:xfrm>
          <a:prstGeom prst="rect">
            <a:avLst/>
          </a:prstGeom>
        </p:spPr>
      </p:pic>
    </p:spTree>
    <p:extLst>
      <p:ext uri="{BB962C8B-B14F-4D97-AF65-F5344CB8AC3E}">
        <p14:creationId xmlns:p14="http://schemas.microsoft.com/office/powerpoint/2010/main" val="339385813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7D8C43-FC8C-0A4C-B74E-C6D71D5A1D41}"/>
              </a:ext>
            </a:extLst>
          </p:cNvPr>
          <p:cNvSpPr>
            <a:spLocks noGrp="1"/>
          </p:cNvSpPr>
          <p:nvPr>
            <p:ph type="title"/>
          </p:nvPr>
        </p:nvSpPr>
        <p:spPr/>
        <p:txBody>
          <a:bodyPr/>
          <a:lstStyle/>
          <a:p>
            <a:r>
              <a:rPr lang="en-US" altLang="en-US" dirty="0"/>
              <a:t>Bounds Checking</a:t>
            </a:r>
            <a:endParaRPr lang="en-US" dirty="0"/>
          </a:p>
        </p:txBody>
      </p:sp>
      <p:sp>
        <p:nvSpPr>
          <p:cNvPr id="3" name="Content Placeholder 2">
            <a:extLst>
              <a:ext uri="{FF2B5EF4-FFF2-40B4-BE49-F238E27FC236}">
                <a16:creationId xmlns:a16="http://schemas.microsoft.com/office/drawing/2014/main" xmlns="" id="{18A7158C-16CF-2A40-ADB1-ED6186BEAF1D}"/>
              </a:ext>
            </a:extLst>
          </p:cNvPr>
          <p:cNvSpPr>
            <a:spLocks noGrp="1"/>
          </p:cNvSpPr>
          <p:nvPr>
            <p:ph idx="1"/>
          </p:nvPr>
        </p:nvSpPr>
        <p:spPr/>
        <p:txBody>
          <a:bodyPr/>
          <a:lstStyle/>
          <a:p>
            <a:pPr>
              <a:spcBef>
                <a:spcPct val="70000"/>
              </a:spcBef>
            </a:pPr>
            <a:r>
              <a:rPr lang="en-US" altLang="en-US" dirty="0"/>
              <a:t>Once an array is created, it has a fixed size</a:t>
            </a:r>
          </a:p>
          <a:p>
            <a:pPr>
              <a:spcBef>
                <a:spcPct val="70000"/>
              </a:spcBef>
            </a:pPr>
            <a:r>
              <a:rPr lang="en-US" altLang="en-US" dirty="0"/>
              <a:t>An index used in an array reference must specify a valid element</a:t>
            </a:r>
          </a:p>
          <a:p>
            <a:pPr>
              <a:spcBef>
                <a:spcPct val="70000"/>
              </a:spcBef>
            </a:pPr>
            <a:r>
              <a:rPr lang="en-US" altLang="en-US" dirty="0"/>
              <a:t>That is, the index value must be in range 0 to N-1</a:t>
            </a:r>
          </a:p>
          <a:p>
            <a:pPr>
              <a:spcBef>
                <a:spcPct val="70000"/>
              </a:spcBef>
            </a:pPr>
            <a:r>
              <a:rPr lang="en-US" altLang="en-US" dirty="0"/>
              <a:t>The Java interpreter throws an </a:t>
            </a:r>
            <a:r>
              <a:rPr lang="en-US" altLang="en-US" dirty="0" err="1">
                <a:latin typeface="Courier New" panose="02070309020205020404" pitchFamily="49" charset="0"/>
              </a:rPr>
              <a:t>ArrayIndexOutOfBoundsException</a:t>
            </a:r>
            <a:r>
              <a:rPr lang="en-US" altLang="en-US" dirty="0">
                <a:latin typeface="Courier New" panose="02070309020205020404" pitchFamily="49" charset="0"/>
              </a:rPr>
              <a:t> </a:t>
            </a:r>
            <a:r>
              <a:rPr lang="en-US" altLang="en-US" dirty="0"/>
              <a:t>if an array index is out of bounds </a:t>
            </a:r>
          </a:p>
          <a:p>
            <a:pPr>
              <a:spcBef>
                <a:spcPct val="70000"/>
              </a:spcBef>
            </a:pPr>
            <a:r>
              <a:rPr lang="en-US" altLang="en-US" dirty="0"/>
              <a:t>This is called automatic </a:t>
            </a:r>
            <a:r>
              <a:rPr lang="en-US" altLang="en-US" i="1" dirty="0"/>
              <a:t>bounds checking</a:t>
            </a:r>
            <a:endParaRPr lang="en-US" dirty="0"/>
          </a:p>
        </p:txBody>
      </p:sp>
      <p:sp>
        <p:nvSpPr>
          <p:cNvPr id="4" name="Slide Number Placeholder 3">
            <a:extLst>
              <a:ext uri="{FF2B5EF4-FFF2-40B4-BE49-F238E27FC236}">
                <a16:creationId xmlns:a16="http://schemas.microsoft.com/office/drawing/2014/main" xmlns="" id="{CDB84763-4214-AF49-A36E-857B4FF8984E}"/>
              </a:ext>
            </a:extLst>
          </p:cNvPr>
          <p:cNvSpPr>
            <a:spLocks noGrp="1"/>
          </p:cNvSpPr>
          <p:nvPr>
            <p:ph type="sldNum" sz="quarter" idx="12"/>
          </p:nvPr>
        </p:nvSpPr>
        <p:spPr/>
        <p:txBody>
          <a:bodyPr/>
          <a:lstStyle/>
          <a:p>
            <a:fld id="{B547E0D5-C779-4B48-9D09-DC37D8A4644B}" type="slidenum">
              <a:rPr lang="id-ID" smtClean="0"/>
              <a:pPr/>
              <a:t>80</a:t>
            </a:fld>
            <a:endParaRPr lang="id-ID" dirty="0"/>
          </a:p>
        </p:txBody>
      </p:sp>
    </p:spTree>
    <p:extLst>
      <p:ext uri="{BB962C8B-B14F-4D97-AF65-F5344CB8AC3E}">
        <p14:creationId xmlns:p14="http://schemas.microsoft.com/office/powerpoint/2010/main" val="11948758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74A6C7-19C2-0A4E-9B86-9ABB43A7477A}"/>
              </a:ext>
            </a:extLst>
          </p:cNvPr>
          <p:cNvSpPr>
            <a:spLocks noGrp="1"/>
          </p:cNvSpPr>
          <p:nvPr>
            <p:ph type="title"/>
          </p:nvPr>
        </p:nvSpPr>
        <p:spPr/>
        <p:txBody>
          <a:bodyPr/>
          <a:lstStyle/>
          <a:p>
            <a:r>
              <a:rPr lang="en-US" altLang="en-US" dirty="0"/>
              <a:t>Bounds Checking</a:t>
            </a:r>
            <a:endParaRPr lang="en-US" dirty="0"/>
          </a:p>
        </p:txBody>
      </p:sp>
      <p:sp>
        <p:nvSpPr>
          <p:cNvPr id="3" name="Content Placeholder 2">
            <a:extLst>
              <a:ext uri="{FF2B5EF4-FFF2-40B4-BE49-F238E27FC236}">
                <a16:creationId xmlns:a16="http://schemas.microsoft.com/office/drawing/2014/main" xmlns="" id="{18C063BA-46C8-4E4C-A3F5-9790971EF9AA}"/>
              </a:ext>
            </a:extLst>
          </p:cNvPr>
          <p:cNvSpPr>
            <a:spLocks noGrp="1"/>
          </p:cNvSpPr>
          <p:nvPr>
            <p:ph idx="1"/>
          </p:nvPr>
        </p:nvSpPr>
        <p:spPr/>
        <p:txBody>
          <a:bodyPr/>
          <a:lstStyle/>
          <a:p>
            <a:pPr>
              <a:spcBef>
                <a:spcPct val="75000"/>
              </a:spcBef>
            </a:pPr>
            <a:r>
              <a:rPr lang="en-US" altLang="en-US" dirty="0"/>
              <a:t>For example, if the array </a:t>
            </a:r>
            <a:r>
              <a:rPr lang="en-US" altLang="en-US" dirty="0">
                <a:latin typeface="Courier New" panose="02070309020205020404" pitchFamily="49" charset="0"/>
              </a:rPr>
              <a:t>codes</a:t>
            </a:r>
            <a:r>
              <a:rPr lang="en-US" altLang="en-US" dirty="0"/>
              <a:t> can hold 100 values, it can be indexed using only the numbers 0 to 99</a:t>
            </a:r>
          </a:p>
          <a:p>
            <a:pPr>
              <a:spcBef>
                <a:spcPct val="75000"/>
              </a:spcBef>
            </a:pPr>
            <a:r>
              <a:rPr lang="en-US" altLang="en-US" dirty="0"/>
              <a:t>If the value of </a:t>
            </a:r>
            <a:r>
              <a:rPr lang="en-US" altLang="en-US" dirty="0">
                <a:latin typeface="Courier New" panose="02070309020205020404" pitchFamily="49" charset="0"/>
              </a:rPr>
              <a:t>count</a:t>
            </a:r>
            <a:r>
              <a:rPr lang="en-US" altLang="en-US" dirty="0"/>
              <a:t> is 100, then the following reference will cause an exception to be thrown:</a:t>
            </a:r>
          </a:p>
          <a:p>
            <a:pPr algn="ctr">
              <a:spcBef>
                <a:spcPct val="75000"/>
              </a:spcBef>
              <a:buFontTx/>
              <a:buNone/>
            </a:pPr>
            <a:r>
              <a:rPr lang="en-US" altLang="en-US" dirty="0" err="1">
                <a:latin typeface="Courier New" panose="02070309020205020404" pitchFamily="49" charset="0"/>
              </a:rPr>
              <a:t>System.out.println</a:t>
            </a:r>
            <a:r>
              <a:rPr lang="en-US" altLang="en-US" dirty="0">
                <a:latin typeface="Courier New" panose="02070309020205020404" pitchFamily="49" charset="0"/>
              </a:rPr>
              <a:t> (codes[count]);</a:t>
            </a:r>
          </a:p>
          <a:p>
            <a:pPr>
              <a:spcBef>
                <a:spcPct val="75000"/>
              </a:spcBef>
            </a:pPr>
            <a:r>
              <a:rPr lang="en-US" altLang="en-US" dirty="0"/>
              <a:t>It’s common to introduce </a:t>
            </a:r>
            <a:r>
              <a:rPr lang="en-US" altLang="en-US" i="1" dirty="0"/>
              <a:t>off-by-one errors</a:t>
            </a:r>
            <a:r>
              <a:rPr lang="en-US" altLang="en-US" dirty="0"/>
              <a:t> when using arrays</a:t>
            </a:r>
            <a:endParaRPr lang="en-US" dirty="0"/>
          </a:p>
        </p:txBody>
      </p:sp>
      <p:sp>
        <p:nvSpPr>
          <p:cNvPr id="4" name="Slide Number Placeholder 3">
            <a:extLst>
              <a:ext uri="{FF2B5EF4-FFF2-40B4-BE49-F238E27FC236}">
                <a16:creationId xmlns:a16="http://schemas.microsoft.com/office/drawing/2014/main" xmlns="" id="{90B432D7-F9CE-0045-ADF8-8C9CBCC41D3A}"/>
              </a:ext>
            </a:extLst>
          </p:cNvPr>
          <p:cNvSpPr>
            <a:spLocks noGrp="1"/>
          </p:cNvSpPr>
          <p:nvPr>
            <p:ph type="sldNum" sz="quarter" idx="12"/>
          </p:nvPr>
        </p:nvSpPr>
        <p:spPr/>
        <p:txBody>
          <a:bodyPr/>
          <a:lstStyle/>
          <a:p>
            <a:fld id="{B547E0D5-C779-4B48-9D09-DC37D8A4644B}" type="slidenum">
              <a:rPr lang="id-ID" smtClean="0"/>
              <a:pPr/>
              <a:t>81</a:t>
            </a:fld>
            <a:endParaRPr lang="id-ID" dirty="0"/>
          </a:p>
        </p:txBody>
      </p:sp>
      <p:sp>
        <p:nvSpPr>
          <p:cNvPr id="5" name="Text Box 4">
            <a:extLst>
              <a:ext uri="{FF2B5EF4-FFF2-40B4-BE49-F238E27FC236}">
                <a16:creationId xmlns:a16="http://schemas.microsoft.com/office/drawing/2014/main" xmlns="" id="{8C5A086A-1A7F-A847-AA42-906D364EA09B}"/>
              </a:ext>
            </a:extLst>
          </p:cNvPr>
          <p:cNvSpPr txBox="1">
            <a:spLocks noChangeArrowheads="1"/>
          </p:cNvSpPr>
          <p:nvPr/>
        </p:nvSpPr>
        <p:spPr bwMode="auto">
          <a:xfrm>
            <a:off x="3611627" y="5318126"/>
            <a:ext cx="569899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dirty="0">
                <a:latin typeface="Courier New" panose="02070309020205020404" pitchFamily="49" charset="0"/>
              </a:rPr>
              <a:t>for (</a:t>
            </a:r>
            <a:r>
              <a:rPr lang="en-US" altLang="en-US" dirty="0" err="1">
                <a:latin typeface="Courier New" panose="02070309020205020404" pitchFamily="49" charset="0"/>
              </a:rPr>
              <a:t>int</a:t>
            </a:r>
            <a:r>
              <a:rPr lang="en-US" altLang="en-US" dirty="0">
                <a:latin typeface="Courier New" panose="02070309020205020404" pitchFamily="49" charset="0"/>
              </a:rPr>
              <a:t> index=0; index &lt;= 100; index++)</a:t>
            </a:r>
          </a:p>
          <a:p>
            <a:pPr algn="ctr"/>
            <a:r>
              <a:rPr lang="en-US" altLang="en-US" dirty="0">
                <a:latin typeface="Courier New" panose="02070309020205020404" pitchFamily="49" charset="0"/>
              </a:rPr>
              <a:t>codes[index] = index*50 + epsilon;</a:t>
            </a:r>
          </a:p>
        </p:txBody>
      </p:sp>
      <p:grpSp>
        <p:nvGrpSpPr>
          <p:cNvPr id="6" name="Group 5">
            <a:extLst>
              <a:ext uri="{FF2B5EF4-FFF2-40B4-BE49-F238E27FC236}">
                <a16:creationId xmlns:a16="http://schemas.microsoft.com/office/drawing/2014/main" xmlns="" id="{226A54B2-E53E-D84D-8BC8-DD19B985CFFF}"/>
              </a:ext>
            </a:extLst>
          </p:cNvPr>
          <p:cNvGrpSpPr>
            <a:grpSpLocks/>
          </p:cNvGrpSpPr>
          <p:nvPr/>
        </p:nvGrpSpPr>
        <p:grpSpPr bwMode="auto">
          <a:xfrm>
            <a:off x="7002465" y="4724401"/>
            <a:ext cx="1066800" cy="976313"/>
            <a:chOff x="3216" y="2889"/>
            <a:chExt cx="672" cy="615"/>
          </a:xfrm>
        </p:grpSpPr>
        <p:sp>
          <p:nvSpPr>
            <p:cNvPr id="7" name="Text Box 6">
              <a:extLst>
                <a:ext uri="{FF2B5EF4-FFF2-40B4-BE49-F238E27FC236}">
                  <a16:creationId xmlns:a16="http://schemas.microsoft.com/office/drawing/2014/main" xmlns="" id="{15F83F9C-7431-EC4F-81D6-133CE62617FB}"/>
                </a:ext>
              </a:extLst>
            </p:cNvPr>
            <p:cNvSpPr txBox="1">
              <a:spLocks noChangeArrowheads="1"/>
            </p:cNvSpPr>
            <p:nvPr/>
          </p:nvSpPr>
          <p:spPr bwMode="auto">
            <a:xfrm>
              <a:off x="3226" y="2889"/>
              <a:ext cx="64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latin typeface="Arial Unicode MS" panose="020B0604020202020204" pitchFamily="34" charset="-128"/>
                </a:rPr>
                <a:t>problem</a:t>
              </a:r>
            </a:p>
          </p:txBody>
        </p:sp>
        <p:sp>
          <p:nvSpPr>
            <p:cNvPr id="8" name="Oval 7">
              <a:extLst>
                <a:ext uri="{FF2B5EF4-FFF2-40B4-BE49-F238E27FC236}">
                  <a16:creationId xmlns:a16="http://schemas.microsoft.com/office/drawing/2014/main" xmlns="" id="{EE86B826-762B-9943-A560-A914C74E6475}"/>
                </a:ext>
              </a:extLst>
            </p:cNvPr>
            <p:cNvSpPr>
              <a:spLocks noChangeArrowheads="1"/>
            </p:cNvSpPr>
            <p:nvPr/>
          </p:nvSpPr>
          <p:spPr bwMode="auto">
            <a:xfrm>
              <a:off x="3216" y="3264"/>
              <a:ext cx="672" cy="240"/>
            </a:xfrm>
            <a:prstGeom prst="ellipse">
              <a:avLst/>
            </a:prstGeom>
            <a:noFill/>
            <a:ln w="28575">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8">
              <a:extLst>
                <a:ext uri="{FF2B5EF4-FFF2-40B4-BE49-F238E27FC236}">
                  <a16:creationId xmlns:a16="http://schemas.microsoft.com/office/drawing/2014/main" xmlns="" id="{48C50AA6-BAED-0247-B0D1-D101822CFE76}"/>
                </a:ext>
              </a:extLst>
            </p:cNvPr>
            <p:cNvSpPr>
              <a:spLocks noChangeShapeType="1"/>
            </p:cNvSpPr>
            <p:nvPr/>
          </p:nvSpPr>
          <p:spPr bwMode="auto">
            <a:xfrm>
              <a:off x="3504" y="3120"/>
              <a:ext cx="48" cy="144"/>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01784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475083-4A9A-AD4B-A5C1-3FD9A73E3BD1}"/>
              </a:ext>
            </a:extLst>
          </p:cNvPr>
          <p:cNvSpPr>
            <a:spLocks noGrp="1"/>
          </p:cNvSpPr>
          <p:nvPr>
            <p:ph type="title"/>
          </p:nvPr>
        </p:nvSpPr>
        <p:spPr/>
        <p:txBody>
          <a:bodyPr/>
          <a:lstStyle/>
          <a:p>
            <a:r>
              <a:rPr lang="en-US" altLang="en-US" dirty="0"/>
              <a:t>Alternate Array Syntax</a:t>
            </a:r>
            <a:endParaRPr lang="en-US" dirty="0"/>
          </a:p>
        </p:txBody>
      </p:sp>
      <p:sp>
        <p:nvSpPr>
          <p:cNvPr id="3" name="Content Placeholder 2">
            <a:extLst>
              <a:ext uri="{FF2B5EF4-FFF2-40B4-BE49-F238E27FC236}">
                <a16:creationId xmlns:a16="http://schemas.microsoft.com/office/drawing/2014/main" xmlns="" id="{4F90FBA9-E54D-8548-93AA-16277D7E117D}"/>
              </a:ext>
            </a:extLst>
          </p:cNvPr>
          <p:cNvSpPr>
            <a:spLocks noGrp="1"/>
          </p:cNvSpPr>
          <p:nvPr>
            <p:ph idx="1"/>
          </p:nvPr>
        </p:nvSpPr>
        <p:spPr/>
        <p:txBody>
          <a:bodyPr/>
          <a:lstStyle/>
          <a:p>
            <a:pPr>
              <a:spcBef>
                <a:spcPct val="80000"/>
              </a:spcBef>
            </a:pPr>
            <a:r>
              <a:rPr lang="en-US" altLang="en-US" dirty="0"/>
              <a:t>The brackets of the array type can be associated with the element type or with the name of the array</a:t>
            </a:r>
          </a:p>
          <a:p>
            <a:pPr>
              <a:spcBef>
                <a:spcPct val="80000"/>
              </a:spcBef>
            </a:pPr>
            <a:r>
              <a:rPr lang="en-US" altLang="en-US" dirty="0"/>
              <a:t>Therefore the following two declarations are equivalent:</a:t>
            </a:r>
          </a:p>
          <a:p>
            <a:pPr>
              <a:spcBef>
                <a:spcPct val="80000"/>
              </a:spcBef>
              <a:buFontTx/>
              <a:buNone/>
            </a:pPr>
            <a:r>
              <a:rPr lang="en-US" altLang="en-US" dirty="0">
                <a:latin typeface="Courier New" panose="02070309020205020404" pitchFamily="49" charset="0"/>
              </a:rPr>
              <a:t>			float[] prices;</a:t>
            </a:r>
          </a:p>
          <a:p>
            <a:pPr>
              <a:spcBef>
                <a:spcPct val="50000"/>
              </a:spcBef>
              <a:spcAft>
                <a:spcPct val="20000"/>
              </a:spcAft>
              <a:buFontTx/>
              <a:buNone/>
            </a:pPr>
            <a:r>
              <a:rPr lang="en-US" altLang="en-US" dirty="0">
                <a:latin typeface="Courier New" panose="02070309020205020404" pitchFamily="49" charset="0"/>
              </a:rPr>
              <a:t>			float prices[];</a:t>
            </a:r>
            <a:endParaRPr lang="en-US" altLang="en-US" dirty="0"/>
          </a:p>
          <a:p>
            <a:pPr>
              <a:spcBef>
                <a:spcPct val="80000"/>
              </a:spcBef>
            </a:pPr>
            <a:r>
              <a:rPr lang="en-US" altLang="en-US" dirty="0"/>
              <a:t>The first format generally is more readable and should be used</a:t>
            </a:r>
            <a:endParaRPr lang="en-US" dirty="0"/>
          </a:p>
        </p:txBody>
      </p:sp>
      <p:sp>
        <p:nvSpPr>
          <p:cNvPr id="4" name="Slide Number Placeholder 3">
            <a:extLst>
              <a:ext uri="{FF2B5EF4-FFF2-40B4-BE49-F238E27FC236}">
                <a16:creationId xmlns:a16="http://schemas.microsoft.com/office/drawing/2014/main" xmlns="" id="{361E17CF-9489-924F-890B-D7D362AE9F67}"/>
              </a:ext>
            </a:extLst>
          </p:cNvPr>
          <p:cNvSpPr>
            <a:spLocks noGrp="1"/>
          </p:cNvSpPr>
          <p:nvPr>
            <p:ph type="sldNum" sz="quarter" idx="12"/>
          </p:nvPr>
        </p:nvSpPr>
        <p:spPr/>
        <p:txBody>
          <a:bodyPr/>
          <a:lstStyle/>
          <a:p>
            <a:fld id="{B547E0D5-C779-4B48-9D09-DC37D8A4644B}" type="slidenum">
              <a:rPr lang="id-ID" smtClean="0"/>
              <a:pPr/>
              <a:t>82</a:t>
            </a:fld>
            <a:endParaRPr lang="id-ID" dirty="0"/>
          </a:p>
        </p:txBody>
      </p:sp>
    </p:spTree>
    <p:extLst>
      <p:ext uri="{BB962C8B-B14F-4D97-AF65-F5344CB8AC3E}">
        <p14:creationId xmlns:p14="http://schemas.microsoft.com/office/powerpoint/2010/main" val="296206309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272273-D1A9-F949-BCE3-5CAF6D43DC08}"/>
              </a:ext>
            </a:extLst>
          </p:cNvPr>
          <p:cNvSpPr>
            <a:spLocks noGrp="1"/>
          </p:cNvSpPr>
          <p:nvPr>
            <p:ph type="title"/>
          </p:nvPr>
        </p:nvSpPr>
        <p:spPr>
          <a:xfrm>
            <a:off x="0" y="0"/>
            <a:ext cx="12192000" cy="632402"/>
          </a:xfrm>
        </p:spPr>
        <p:txBody>
          <a:bodyPr/>
          <a:lstStyle/>
          <a:p>
            <a:r>
              <a:rPr lang="en-US" altLang="en-US" dirty="0"/>
              <a:t>Initializer Lists</a:t>
            </a:r>
            <a:endParaRPr lang="en-US" dirty="0"/>
          </a:p>
        </p:txBody>
      </p:sp>
      <p:sp>
        <p:nvSpPr>
          <p:cNvPr id="3" name="Content Placeholder 2">
            <a:extLst>
              <a:ext uri="{FF2B5EF4-FFF2-40B4-BE49-F238E27FC236}">
                <a16:creationId xmlns:a16="http://schemas.microsoft.com/office/drawing/2014/main" xmlns="" id="{C3CB3F9B-AEAC-6245-A87E-6F0C4C20C99A}"/>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xmlns="" id="{085CF81E-F5FF-E241-BA35-C752620D7BE7}"/>
              </a:ext>
            </a:extLst>
          </p:cNvPr>
          <p:cNvSpPr>
            <a:spLocks noGrp="1"/>
          </p:cNvSpPr>
          <p:nvPr>
            <p:ph type="sldNum" sz="quarter" idx="12"/>
          </p:nvPr>
        </p:nvSpPr>
        <p:spPr/>
        <p:txBody>
          <a:bodyPr/>
          <a:lstStyle/>
          <a:p>
            <a:fld id="{B547E0D5-C779-4B48-9D09-DC37D8A4644B}" type="slidenum">
              <a:rPr lang="id-ID" smtClean="0"/>
              <a:pPr/>
              <a:t>83</a:t>
            </a:fld>
            <a:endParaRPr lang="id-ID" dirty="0"/>
          </a:p>
        </p:txBody>
      </p:sp>
      <p:sp>
        <p:nvSpPr>
          <p:cNvPr id="5" name="Rectangle 3">
            <a:extLst>
              <a:ext uri="{FF2B5EF4-FFF2-40B4-BE49-F238E27FC236}">
                <a16:creationId xmlns:a16="http://schemas.microsoft.com/office/drawing/2014/main" xmlns="" id="{98809DC6-3696-F745-A274-AD07F642DFBC}"/>
              </a:ext>
            </a:extLst>
          </p:cNvPr>
          <p:cNvSpPr txBox="1">
            <a:spLocks noChangeArrowheads="1"/>
          </p:cNvSpPr>
          <p:nvPr/>
        </p:nvSpPr>
        <p:spPr>
          <a:xfrm>
            <a:off x="2514600" y="1219200"/>
            <a:ext cx="7924800" cy="2590800"/>
          </a:xfrm>
          <a:prstGeom prst="rect">
            <a:avLst/>
          </a:prstGeom>
          <a:noFill/>
          <a:ln/>
        </p:spPr>
        <p:txBody>
          <a:bodyPr vert="horz" lIns="92075" tIns="46038" rIns="92075" bIns="46038"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70000"/>
              </a:spcBef>
            </a:pPr>
            <a:r>
              <a:rPr lang="en-US" altLang="en-US"/>
              <a:t>An </a:t>
            </a:r>
            <a:r>
              <a:rPr lang="en-US" altLang="en-US" i="1"/>
              <a:t>initializer list</a:t>
            </a:r>
            <a:r>
              <a:rPr lang="en-US" altLang="en-US"/>
              <a:t> can be used to instantiate and fill an array in one step</a:t>
            </a:r>
          </a:p>
          <a:p>
            <a:pPr>
              <a:spcBef>
                <a:spcPct val="70000"/>
              </a:spcBef>
            </a:pPr>
            <a:r>
              <a:rPr lang="en-US" altLang="en-US"/>
              <a:t>The values are delimited by braces and separated by commas</a:t>
            </a:r>
          </a:p>
          <a:p>
            <a:pPr>
              <a:spcBef>
                <a:spcPct val="70000"/>
              </a:spcBef>
            </a:pPr>
            <a:r>
              <a:rPr lang="en-US" altLang="en-US"/>
              <a:t>Examples:</a:t>
            </a:r>
            <a:endParaRPr lang="en-US" altLang="en-US" dirty="0"/>
          </a:p>
        </p:txBody>
      </p:sp>
      <p:sp>
        <p:nvSpPr>
          <p:cNvPr id="6" name="Text Box 4">
            <a:extLst>
              <a:ext uri="{FF2B5EF4-FFF2-40B4-BE49-F238E27FC236}">
                <a16:creationId xmlns:a16="http://schemas.microsoft.com/office/drawing/2014/main" xmlns="" id="{E991953A-4125-504C-AD2C-E1A567D69F11}"/>
              </a:ext>
            </a:extLst>
          </p:cNvPr>
          <p:cNvSpPr txBox="1">
            <a:spLocks noChangeArrowheads="1"/>
          </p:cNvSpPr>
          <p:nvPr/>
        </p:nvSpPr>
        <p:spPr bwMode="auto">
          <a:xfrm>
            <a:off x="2895600" y="3962401"/>
            <a:ext cx="56573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Courier New" panose="02070309020205020404" pitchFamily="49" charset="0"/>
              </a:rPr>
              <a:t>int[] units = {147, 323, 89, 933, 540, </a:t>
            </a:r>
          </a:p>
          <a:p>
            <a:r>
              <a:rPr lang="en-US" altLang="en-US">
                <a:latin typeface="Courier New" panose="02070309020205020404" pitchFamily="49" charset="0"/>
              </a:rPr>
              <a:t>	         269, 97, 114, 298, 476};</a:t>
            </a:r>
          </a:p>
        </p:txBody>
      </p:sp>
      <p:sp>
        <p:nvSpPr>
          <p:cNvPr id="7" name="Text Box 5">
            <a:extLst>
              <a:ext uri="{FF2B5EF4-FFF2-40B4-BE49-F238E27FC236}">
                <a16:creationId xmlns:a16="http://schemas.microsoft.com/office/drawing/2014/main" xmlns="" id="{849F98E4-9943-2C42-A757-C7F5DE428D6B}"/>
              </a:ext>
            </a:extLst>
          </p:cNvPr>
          <p:cNvSpPr txBox="1">
            <a:spLocks noChangeArrowheads="1"/>
          </p:cNvSpPr>
          <p:nvPr/>
        </p:nvSpPr>
        <p:spPr bwMode="auto">
          <a:xfrm>
            <a:off x="2895600" y="5105400"/>
            <a:ext cx="68018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Courier New" panose="02070309020205020404" pitchFamily="49" charset="0"/>
              </a:rPr>
              <a:t>char[] letterGrades = {'A', 'B', 'C', 'D', ’F'};</a:t>
            </a:r>
          </a:p>
        </p:txBody>
      </p:sp>
    </p:spTree>
    <p:extLst>
      <p:ext uri="{BB962C8B-B14F-4D97-AF65-F5344CB8AC3E}">
        <p14:creationId xmlns:p14="http://schemas.microsoft.com/office/powerpoint/2010/main" val="134014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25A79A-813E-B44B-852C-4A41D7262320}"/>
              </a:ext>
            </a:extLst>
          </p:cNvPr>
          <p:cNvSpPr>
            <a:spLocks noGrp="1"/>
          </p:cNvSpPr>
          <p:nvPr>
            <p:ph type="title"/>
          </p:nvPr>
        </p:nvSpPr>
        <p:spPr/>
        <p:txBody>
          <a:bodyPr/>
          <a:lstStyle/>
          <a:p>
            <a:r>
              <a:rPr lang="en-US" altLang="en-US" dirty="0"/>
              <a:t>Initializer Lists</a:t>
            </a:r>
            <a:endParaRPr lang="en-US" dirty="0"/>
          </a:p>
        </p:txBody>
      </p:sp>
      <p:sp>
        <p:nvSpPr>
          <p:cNvPr id="3" name="Content Placeholder 2">
            <a:extLst>
              <a:ext uri="{FF2B5EF4-FFF2-40B4-BE49-F238E27FC236}">
                <a16:creationId xmlns:a16="http://schemas.microsoft.com/office/drawing/2014/main" xmlns="" id="{3148B55C-B043-7944-BEEC-2362D44DBBFC}"/>
              </a:ext>
            </a:extLst>
          </p:cNvPr>
          <p:cNvSpPr>
            <a:spLocks noGrp="1"/>
          </p:cNvSpPr>
          <p:nvPr>
            <p:ph idx="1"/>
          </p:nvPr>
        </p:nvSpPr>
        <p:spPr/>
        <p:txBody>
          <a:bodyPr/>
          <a:lstStyle/>
          <a:p>
            <a:pPr>
              <a:spcBef>
                <a:spcPct val="70000"/>
              </a:spcBef>
            </a:pPr>
            <a:r>
              <a:rPr lang="en-US" altLang="en-US" dirty="0"/>
              <a:t>Note that when an initializer list is used:</a:t>
            </a:r>
          </a:p>
          <a:p>
            <a:pPr lvl="1">
              <a:spcBef>
                <a:spcPct val="70000"/>
              </a:spcBef>
            </a:pPr>
            <a:r>
              <a:rPr lang="en-US" altLang="en-US" dirty="0"/>
              <a:t>the </a:t>
            </a:r>
            <a:r>
              <a:rPr lang="en-US" altLang="en-US" dirty="0">
                <a:latin typeface="Courier New" panose="02070309020205020404" pitchFamily="49" charset="0"/>
              </a:rPr>
              <a:t>new</a:t>
            </a:r>
            <a:r>
              <a:rPr lang="en-US" altLang="en-US" dirty="0"/>
              <a:t> operator is not used</a:t>
            </a:r>
          </a:p>
          <a:p>
            <a:pPr lvl="1">
              <a:spcBef>
                <a:spcPct val="70000"/>
              </a:spcBef>
            </a:pPr>
            <a:r>
              <a:rPr lang="en-US" altLang="en-US" dirty="0"/>
              <a:t>no size value is specified</a:t>
            </a:r>
          </a:p>
          <a:p>
            <a:pPr>
              <a:spcBef>
                <a:spcPct val="70000"/>
              </a:spcBef>
            </a:pPr>
            <a:r>
              <a:rPr lang="en-US" altLang="en-US" dirty="0"/>
              <a:t>The size of the array is determined by the number of items in the initializer list</a:t>
            </a:r>
          </a:p>
          <a:p>
            <a:pPr>
              <a:spcBef>
                <a:spcPct val="70000"/>
              </a:spcBef>
            </a:pPr>
            <a:r>
              <a:rPr lang="en-US" altLang="en-US" dirty="0"/>
              <a:t>An initializer list can be used only in the array declaration</a:t>
            </a:r>
            <a:endParaRPr lang="en-US" dirty="0"/>
          </a:p>
        </p:txBody>
      </p:sp>
      <p:sp>
        <p:nvSpPr>
          <p:cNvPr id="4" name="Slide Number Placeholder 3">
            <a:extLst>
              <a:ext uri="{FF2B5EF4-FFF2-40B4-BE49-F238E27FC236}">
                <a16:creationId xmlns:a16="http://schemas.microsoft.com/office/drawing/2014/main" xmlns="" id="{25629219-68FD-3448-9AFB-B974581EEEDA}"/>
              </a:ext>
            </a:extLst>
          </p:cNvPr>
          <p:cNvSpPr>
            <a:spLocks noGrp="1"/>
          </p:cNvSpPr>
          <p:nvPr>
            <p:ph type="sldNum" sz="quarter" idx="12"/>
          </p:nvPr>
        </p:nvSpPr>
        <p:spPr/>
        <p:txBody>
          <a:bodyPr/>
          <a:lstStyle/>
          <a:p>
            <a:fld id="{B547E0D5-C779-4B48-9D09-DC37D8A4644B}" type="slidenum">
              <a:rPr lang="id-ID" smtClean="0"/>
              <a:pPr/>
              <a:t>84</a:t>
            </a:fld>
            <a:endParaRPr lang="id-ID" dirty="0"/>
          </a:p>
        </p:txBody>
      </p:sp>
    </p:spTree>
    <p:extLst>
      <p:ext uri="{BB962C8B-B14F-4D97-AF65-F5344CB8AC3E}">
        <p14:creationId xmlns:p14="http://schemas.microsoft.com/office/powerpoint/2010/main" val="17434562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99D89A-4F7C-374D-A89F-1A921667EF6C}"/>
              </a:ext>
            </a:extLst>
          </p:cNvPr>
          <p:cNvSpPr>
            <a:spLocks noGrp="1"/>
          </p:cNvSpPr>
          <p:nvPr>
            <p:ph type="title"/>
          </p:nvPr>
        </p:nvSpPr>
        <p:spPr/>
        <p:txBody>
          <a:bodyPr/>
          <a:lstStyle/>
          <a:p>
            <a:r>
              <a:rPr lang="en-US" dirty="0"/>
              <a:t>Outline</a:t>
            </a:r>
          </a:p>
        </p:txBody>
      </p:sp>
      <p:sp>
        <p:nvSpPr>
          <p:cNvPr id="4" name="Slide Number Placeholder 3">
            <a:extLst>
              <a:ext uri="{FF2B5EF4-FFF2-40B4-BE49-F238E27FC236}">
                <a16:creationId xmlns:a16="http://schemas.microsoft.com/office/drawing/2014/main" xmlns="" id="{12B60AD0-5774-544D-81F4-5BC555DD193C}"/>
              </a:ext>
            </a:extLst>
          </p:cNvPr>
          <p:cNvSpPr>
            <a:spLocks noGrp="1"/>
          </p:cNvSpPr>
          <p:nvPr>
            <p:ph type="sldNum" sz="quarter" idx="12"/>
          </p:nvPr>
        </p:nvSpPr>
        <p:spPr/>
        <p:txBody>
          <a:bodyPr/>
          <a:lstStyle/>
          <a:p>
            <a:fld id="{B547E0D5-C779-4B48-9D09-DC37D8A4644B}" type="slidenum">
              <a:rPr lang="id-ID" smtClean="0"/>
              <a:pPr/>
              <a:t>85</a:t>
            </a:fld>
            <a:endParaRPr lang="id-ID" dirty="0"/>
          </a:p>
        </p:txBody>
      </p:sp>
      <p:sp>
        <p:nvSpPr>
          <p:cNvPr id="5" name="Text Box 3">
            <a:extLst>
              <a:ext uri="{FF2B5EF4-FFF2-40B4-BE49-F238E27FC236}">
                <a16:creationId xmlns:a16="http://schemas.microsoft.com/office/drawing/2014/main" xmlns="" id="{511AAAA0-1B33-DA4B-8EC2-963FB8AC2503}"/>
              </a:ext>
            </a:extLst>
          </p:cNvPr>
          <p:cNvSpPr txBox="1">
            <a:spLocks noGrp="1" noChangeArrowheads="1"/>
          </p:cNvSpPr>
          <p:nvPr>
            <p:ph idx="1"/>
          </p:nvPr>
        </p:nvSpPr>
        <p:spPr bwMode="auto">
          <a:xfrm>
            <a:off x="4380614" y="798023"/>
            <a:ext cx="6973185" cy="1975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dirty="0"/>
              <a:t>Declaring and Using Arrays</a:t>
            </a:r>
          </a:p>
          <a:p>
            <a:pPr>
              <a:spcBef>
                <a:spcPct val="50000"/>
              </a:spcBef>
            </a:pPr>
            <a:r>
              <a:rPr lang="en-US" altLang="en-US" sz="2400" dirty="0"/>
              <a:t>Arrays of Objects</a:t>
            </a:r>
          </a:p>
          <a:p>
            <a:pPr>
              <a:spcBef>
                <a:spcPct val="50000"/>
              </a:spcBef>
            </a:pPr>
            <a:r>
              <a:rPr lang="en-US" altLang="en-US" sz="2400" dirty="0"/>
              <a:t>Two-Dimensional Arrays</a:t>
            </a:r>
          </a:p>
          <a:p>
            <a:pPr>
              <a:spcBef>
                <a:spcPct val="50000"/>
              </a:spcBef>
            </a:pPr>
            <a:r>
              <a:rPr lang="en-US" altLang="en-US" sz="2400" dirty="0"/>
              <a:t>Variable Length Parameter Lists</a:t>
            </a:r>
            <a:endParaRPr lang="en-US" altLang="en-US" sz="2800" dirty="0"/>
          </a:p>
        </p:txBody>
      </p:sp>
      <p:sp>
        <p:nvSpPr>
          <p:cNvPr id="6" name="AutoShape 4">
            <a:extLst>
              <a:ext uri="{FF2B5EF4-FFF2-40B4-BE49-F238E27FC236}">
                <a16:creationId xmlns:a16="http://schemas.microsoft.com/office/drawing/2014/main" xmlns="" id="{960E94D4-DD05-884F-ABD9-04F093819F7F}"/>
              </a:ext>
            </a:extLst>
          </p:cNvPr>
          <p:cNvSpPr>
            <a:spLocks noChangeArrowheads="1"/>
          </p:cNvSpPr>
          <p:nvPr/>
        </p:nvSpPr>
        <p:spPr bwMode="auto">
          <a:xfrm>
            <a:off x="3395330" y="1380460"/>
            <a:ext cx="685800" cy="304800"/>
          </a:xfrm>
          <a:prstGeom prst="rightArrow">
            <a:avLst>
              <a:gd name="adj1" fmla="val 50000"/>
              <a:gd name="adj2" fmla="val 56250"/>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82812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AE2A5F-D7CD-0A4E-9A54-19F549BB8624}"/>
              </a:ext>
            </a:extLst>
          </p:cNvPr>
          <p:cNvSpPr>
            <a:spLocks noGrp="1"/>
          </p:cNvSpPr>
          <p:nvPr>
            <p:ph type="title"/>
          </p:nvPr>
        </p:nvSpPr>
        <p:spPr/>
        <p:txBody>
          <a:bodyPr/>
          <a:lstStyle/>
          <a:p>
            <a:r>
              <a:rPr lang="en-US" altLang="en-US" dirty="0"/>
              <a:t>Arrays of Objects</a:t>
            </a:r>
            <a:endParaRPr lang="en-US" dirty="0"/>
          </a:p>
        </p:txBody>
      </p:sp>
      <p:sp>
        <p:nvSpPr>
          <p:cNvPr id="3" name="Content Placeholder 2">
            <a:extLst>
              <a:ext uri="{FF2B5EF4-FFF2-40B4-BE49-F238E27FC236}">
                <a16:creationId xmlns:a16="http://schemas.microsoft.com/office/drawing/2014/main" xmlns="" id="{EEAA8C74-0624-E641-B825-8C8E9086E784}"/>
              </a:ext>
            </a:extLst>
          </p:cNvPr>
          <p:cNvSpPr>
            <a:spLocks noGrp="1"/>
          </p:cNvSpPr>
          <p:nvPr>
            <p:ph idx="1"/>
          </p:nvPr>
        </p:nvSpPr>
        <p:spPr/>
        <p:txBody>
          <a:bodyPr/>
          <a:lstStyle/>
          <a:p>
            <a:pPr>
              <a:spcBef>
                <a:spcPct val="70000"/>
              </a:spcBef>
            </a:pPr>
            <a:r>
              <a:rPr lang="en-US" altLang="en-US" dirty="0"/>
              <a:t>The elements of an array can be object references</a:t>
            </a:r>
          </a:p>
          <a:p>
            <a:pPr>
              <a:spcBef>
                <a:spcPct val="70000"/>
              </a:spcBef>
            </a:pPr>
            <a:r>
              <a:rPr lang="en-US" altLang="en-US" dirty="0"/>
              <a:t>The following declaration reserves space to store 5 references to </a:t>
            </a:r>
            <a:r>
              <a:rPr lang="en-US" altLang="en-US" dirty="0">
                <a:latin typeface="Courier New" panose="02070309020205020404" pitchFamily="49" charset="0"/>
              </a:rPr>
              <a:t>String</a:t>
            </a:r>
            <a:r>
              <a:rPr lang="en-US" altLang="en-US" dirty="0"/>
              <a:t> objects</a:t>
            </a:r>
          </a:p>
          <a:p>
            <a:pPr algn="ctr">
              <a:spcBef>
                <a:spcPct val="70000"/>
              </a:spcBef>
              <a:buFontTx/>
              <a:buNone/>
            </a:pPr>
            <a:r>
              <a:rPr lang="en-US" altLang="en-US" dirty="0">
                <a:latin typeface="Courier New" panose="02070309020205020404" pitchFamily="49" charset="0"/>
              </a:rPr>
              <a:t>String[] words = new String[5];</a:t>
            </a:r>
          </a:p>
          <a:p>
            <a:pPr>
              <a:spcBef>
                <a:spcPct val="70000"/>
              </a:spcBef>
            </a:pPr>
            <a:r>
              <a:rPr lang="en-US" altLang="en-US" dirty="0"/>
              <a:t>It does NOT create the </a:t>
            </a:r>
            <a:r>
              <a:rPr lang="en-US" altLang="en-US" dirty="0">
                <a:latin typeface="Courier New" panose="02070309020205020404" pitchFamily="49" charset="0"/>
              </a:rPr>
              <a:t>String</a:t>
            </a:r>
            <a:r>
              <a:rPr lang="en-US" altLang="en-US" dirty="0"/>
              <a:t> objects themselves</a:t>
            </a:r>
          </a:p>
          <a:p>
            <a:pPr>
              <a:spcBef>
                <a:spcPct val="70000"/>
              </a:spcBef>
            </a:pPr>
            <a:r>
              <a:rPr lang="en-US" altLang="en-US" dirty="0"/>
              <a:t>Initially an array of objects holds </a:t>
            </a:r>
            <a:r>
              <a:rPr lang="en-US" altLang="en-US" dirty="0">
                <a:latin typeface="Courier New" panose="02070309020205020404" pitchFamily="49" charset="0"/>
              </a:rPr>
              <a:t>null</a:t>
            </a:r>
            <a:r>
              <a:rPr lang="en-US" altLang="en-US" dirty="0"/>
              <a:t> references</a:t>
            </a:r>
          </a:p>
          <a:p>
            <a:pPr>
              <a:spcBef>
                <a:spcPct val="70000"/>
              </a:spcBef>
            </a:pPr>
            <a:r>
              <a:rPr lang="en-US" altLang="en-US" dirty="0"/>
              <a:t>Each object stored in an array must be instantiated separately</a:t>
            </a:r>
            <a:endParaRPr lang="en-US" dirty="0"/>
          </a:p>
        </p:txBody>
      </p:sp>
      <p:sp>
        <p:nvSpPr>
          <p:cNvPr id="4" name="Slide Number Placeholder 3">
            <a:extLst>
              <a:ext uri="{FF2B5EF4-FFF2-40B4-BE49-F238E27FC236}">
                <a16:creationId xmlns:a16="http://schemas.microsoft.com/office/drawing/2014/main" xmlns="" id="{DB84DA69-279F-5442-8690-3CD633F4DE5A}"/>
              </a:ext>
            </a:extLst>
          </p:cNvPr>
          <p:cNvSpPr>
            <a:spLocks noGrp="1"/>
          </p:cNvSpPr>
          <p:nvPr>
            <p:ph type="sldNum" sz="quarter" idx="12"/>
          </p:nvPr>
        </p:nvSpPr>
        <p:spPr/>
        <p:txBody>
          <a:bodyPr/>
          <a:lstStyle/>
          <a:p>
            <a:fld id="{B547E0D5-C779-4B48-9D09-DC37D8A4644B}" type="slidenum">
              <a:rPr lang="id-ID" smtClean="0"/>
              <a:pPr/>
              <a:t>86</a:t>
            </a:fld>
            <a:endParaRPr lang="id-ID" dirty="0"/>
          </a:p>
        </p:txBody>
      </p:sp>
    </p:spTree>
    <p:extLst>
      <p:ext uri="{BB962C8B-B14F-4D97-AF65-F5344CB8AC3E}">
        <p14:creationId xmlns:p14="http://schemas.microsoft.com/office/powerpoint/2010/main" val="221874058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FAB237-450C-A145-B036-FBE3BD8534D9}"/>
              </a:ext>
            </a:extLst>
          </p:cNvPr>
          <p:cNvSpPr>
            <a:spLocks noGrp="1"/>
          </p:cNvSpPr>
          <p:nvPr>
            <p:ph type="title"/>
          </p:nvPr>
        </p:nvSpPr>
        <p:spPr/>
        <p:txBody>
          <a:bodyPr/>
          <a:lstStyle/>
          <a:p>
            <a:r>
              <a:rPr lang="en-US" altLang="en-US" dirty="0"/>
              <a:t>Arrays of Objects</a:t>
            </a:r>
            <a:endParaRPr lang="en-US" dirty="0"/>
          </a:p>
        </p:txBody>
      </p:sp>
      <p:sp>
        <p:nvSpPr>
          <p:cNvPr id="3" name="Content Placeholder 2">
            <a:extLst>
              <a:ext uri="{FF2B5EF4-FFF2-40B4-BE49-F238E27FC236}">
                <a16:creationId xmlns:a16="http://schemas.microsoft.com/office/drawing/2014/main" xmlns="" id="{87829323-3B87-C740-BD35-71E52DA73695}"/>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xmlns="" id="{6B07BFCD-7519-094F-9E92-0D72C0181C90}"/>
              </a:ext>
            </a:extLst>
          </p:cNvPr>
          <p:cNvSpPr>
            <a:spLocks noGrp="1"/>
          </p:cNvSpPr>
          <p:nvPr>
            <p:ph type="sldNum" sz="quarter" idx="12"/>
          </p:nvPr>
        </p:nvSpPr>
        <p:spPr/>
        <p:txBody>
          <a:bodyPr/>
          <a:lstStyle/>
          <a:p>
            <a:fld id="{B547E0D5-C779-4B48-9D09-DC37D8A4644B}" type="slidenum">
              <a:rPr lang="id-ID" smtClean="0"/>
              <a:pPr/>
              <a:t>87</a:t>
            </a:fld>
            <a:endParaRPr lang="id-ID" dirty="0"/>
          </a:p>
        </p:txBody>
      </p:sp>
      <p:sp>
        <p:nvSpPr>
          <p:cNvPr id="5" name="Rectangle 3">
            <a:extLst>
              <a:ext uri="{FF2B5EF4-FFF2-40B4-BE49-F238E27FC236}">
                <a16:creationId xmlns:a16="http://schemas.microsoft.com/office/drawing/2014/main" xmlns="" id="{BF55F563-1D46-EA46-8622-FA8B09F620D3}"/>
              </a:ext>
            </a:extLst>
          </p:cNvPr>
          <p:cNvSpPr txBox="1">
            <a:spLocks noChangeArrowheads="1"/>
          </p:cNvSpPr>
          <p:nvPr/>
        </p:nvSpPr>
        <p:spPr>
          <a:xfrm>
            <a:off x="2514600" y="1219200"/>
            <a:ext cx="7924800" cy="609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t>The </a:t>
            </a:r>
            <a:r>
              <a:rPr lang="en-US" altLang="en-US">
                <a:latin typeface="Courier New" panose="02070309020205020404" pitchFamily="49" charset="0"/>
              </a:rPr>
              <a:t>words</a:t>
            </a:r>
            <a:r>
              <a:rPr lang="en-US" altLang="en-US"/>
              <a:t> array when initially declared:</a:t>
            </a:r>
            <a:endParaRPr lang="en-US" altLang="en-US" dirty="0"/>
          </a:p>
        </p:txBody>
      </p:sp>
      <p:grpSp>
        <p:nvGrpSpPr>
          <p:cNvPr id="6" name="Group 30">
            <a:extLst>
              <a:ext uri="{FF2B5EF4-FFF2-40B4-BE49-F238E27FC236}">
                <a16:creationId xmlns:a16="http://schemas.microsoft.com/office/drawing/2014/main" xmlns="" id="{6817C9A2-005A-FE4B-931A-57D8CB39A212}"/>
              </a:ext>
            </a:extLst>
          </p:cNvPr>
          <p:cNvGrpSpPr>
            <a:grpSpLocks/>
          </p:cNvGrpSpPr>
          <p:nvPr/>
        </p:nvGrpSpPr>
        <p:grpSpPr bwMode="auto">
          <a:xfrm>
            <a:off x="4162426" y="2057400"/>
            <a:ext cx="2619375" cy="1905000"/>
            <a:chOff x="1662" y="1296"/>
            <a:chExt cx="1650" cy="1200"/>
          </a:xfrm>
        </p:grpSpPr>
        <p:sp>
          <p:nvSpPr>
            <p:cNvPr id="7" name="Rectangle 4">
              <a:extLst>
                <a:ext uri="{FF2B5EF4-FFF2-40B4-BE49-F238E27FC236}">
                  <a16:creationId xmlns:a16="http://schemas.microsoft.com/office/drawing/2014/main" xmlns="" id="{E583AED2-5BB8-F94A-86FB-5FE7CD5A0598}"/>
                </a:ext>
              </a:extLst>
            </p:cNvPr>
            <p:cNvSpPr>
              <a:spLocks noChangeArrowheads="1"/>
            </p:cNvSpPr>
            <p:nvPr/>
          </p:nvSpPr>
          <p:spPr bwMode="auto">
            <a:xfrm>
              <a:off x="2226" y="1296"/>
              <a:ext cx="364" cy="240"/>
            </a:xfrm>
            <a:prstGeom prst="rect">
              <a:avLst/>
            </a:prstGeom>
            <a:solidFill>
              <a:srgbClr val="F5E98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5">
              <a:extLst>
                <a:ext uri="{FF2B5EF4-FFF2-40B4-BE49-F238E27FC236}">
                  <a16:creationId xmlns:a16="http://schemas.microsoft.com/office/drawing/2014/main" xmlns="" id="{4B869120-BB1D-5247-A598-D11B81CAD497}"/>
                </a:ext>
              </a:extLst>
            </p:cNvPr>
            <p:cNvSpPr txBox="1">
              <a:spLocks noChangeArrowheads="1"/>
            </p:cNvSpPr>
            <p:nvPr/>
          </p:nvSpPr>
          <p:spPr bwMode="auto">
            <a:xfrm>
              <a:off x="1662" y="1305"/>
              <a:ext cx="54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Courier New" panose="02070309020205020404" pitchFamily="49" charset="0"/>
                </a:rPr>
                <a:t>words</a:t>
              </a:r>
            </a:p>
          </p:txBody>
        </p:sp>
        <p:sp>
          <p:nvSpPr>
            <p:cNvPr id="9" name="Line 6">
              <a:extLst>
                <a:ext uri="{FF2B5EF4-FFF2-40B4-BE49-F238E27FC236}">
                  <a16:creationId xmlns:a16="http://schemas.microsoft.com/office/drawing/2014/main" xmlns="" id="{021D6683-D76C-B948-A95C-15D73BB2513A}"/>
                </a:ext>
              </a:extLst>
            </p:cNvPr>
            <p:cNvSpPr>
              <a:spLocks noChangeShapeType="1"/>
            </p:cNvSpPr>
            <p:nvPr/>
          </p:nvSpPr>
          <p:spPr bwMode="auto">
            <a:xfrm flipV="1">
              <a:off x="2398" y="1416"/>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Rectangle 10">
              <a:extLst>
                <a:ext uri="{FF2B5EF4-FFF2-40B4-BE49-F238E27FC236}">
                  <a16:creationId xmlns:a16="http://schemas.microsoft.com/office/drawing/2014/main" xmlns="" id="{1B65FF60-C13A-D54A-931A-9626D1343774}"/>
                </a:ext>
              </a:extLst>
            </p:cNvPr>
            <p:cNvSpPr>
              <a:spLocks noChangeArrowheads="1"/>
            </p:cNvSpPr>
            <p:nvPr/>
          </p:nvSpPr>
          <p:spPr bwMode="auto">
            <a:xfrm>
              <a:off x="2880" y="1296"/>
              <a:ext cx="432" cy="240"/>
            </a:xfrm>
            <a:prstGeom prst="rect">
              <a:avLst/>
            </a:prstGeom>
            <a:solidFill>
              <a:srgbClr val="F5E98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Courier New" panose="02070309020205020404" pitchFamily="49" charset="0"/>
                </a:rPr>
                <a:t>-</a:t>
              </a:r>
            </a:p>
          </p:txBody>
        </p:sp>
        <p:sp>
          <p:nvSpPr>
            <p:cNvPr id="11" name="Rectangle 11">
              <a:extLst>
                <a:ext uri="{FF2B5EF4-FFF2-40B4-BE49-F238E27FC236}">
                  <a16:creationId xmlns:a16="http://schemas.microsoft.com/office/drawing/2014/main" xmlns="" id="{D09176F4-51D1-FE47-9F0C-C3A77090EF7B}"/>
                </a:ext>
              </a:extLst>
            </p:cNvPr>
            <p:cNvSpPr>
              <a:spLocks noChangeArrowheads="1"/>
            </p:cNvSpPr>
            <p:nvPr/>
          </p:nvSpPr>
          <p:spPr bwMode="auto">
            <a:xfrm>
              <a:off x="2880" y="1536"/>
              <a:ext cx="432" cy="240"/>
            </a:xfrm>
            <a:prstGeom prst="rect">
              <a:avLst/>
            </a:prstGeom>
            <a:solidFill>
              <a:srgbClr val="F5E98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Courier New" panose="02070309020205020404" pitchFamily="49" charset="0"/>
                </a:rPr>
                <a:t>-</a:t>
              </a:r>
            </a:p>
          </p:txBody>
        </p:sp>
        <p:sp>
          <p:nvSpPr>
            <p:cNvPr id="12" name="Rectangle 12">
              <a:extLst>
                <a:ext uri="{FF2B5EF4-FFF2-40B4-BE49-F238E27FC236}">
                  <a16:creationId xmlns:a16="http://schemas.microsoft.com/office/drawing/2014/main" xmlns="" id="{C8E37470-C1B9-7A4B-BB35-56E4E67380AF}"/>
                </a:ext>
              </a:extLst>
            </p:cNvPr>
            <p:cNvSpPr>
              <a:spLocks noChangeArrowheads="1"/>
            </p:cNvSpPr>
            <p:nvPr/>
          </p:nvSpPr>
          <p:spPr bwMode="auto">
            <a:xfrm>
              <a:off x="2880" y="1776"/>
              <a:ext cx="432" cy="240"/>
            </a:xfrm>
            <a:prstGeom prst="rect">
              <a:avLst/>
            </a:prstGeom>
            <a:solidFill>
              <a:srgbClr val="F5E98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Courier New" panose="02070309020205020404" pitchFamily="49" charset="0"/>
                </a:rPr>
                <a:t>-</a:t>
              </a:r>
            </a:p>
          </p:txBody>
        </p:sp>
        <p:sp>
          <p:nvSpPr>
            <p:cNvPr id="13" name="Rectangle 13">
              <a:extLst>
                <a:ext uri="{FF2B5EF4-FFF2-40B4-BE49-F238E27FC236}">
                  <a16:creationId xmlns:a16="http://schemas.microsoft.com/office/drawing/2014/main" xmlns="" id="{B89DE711-63AA-0348-8058-6B82FA2042DA}"/>
                </a:ext>
              </a:extLst>
            </p:cNvPr>
            <p:cNvSpPr>
              <a:spLocks noChangeArrowheads="1"/>
            </p:cNvSpPr>
            <p:nvPr/>
          </p:nvSpPr>
          <p:spPr bwMode="auto">
            <a:xfrm>
              <a:off x="2880" y="2016"/>
              <a:ext cx="432" cy="240"/>
            </a:xfrm>
            <a:prstGeom prst="rect">
              <a:avLst/>
            </a:prstGeom>
            <a:solidFill>
              <a:srgbClr val="F5E98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Courier New" panose="02070309020205020404" pitchFamily="49" charset="0"/>
                </a:rPr>
                <a:t>-</a:t>
              </a:r>
            </a:p>
          </p:txBody>
        </p:sp>
        <p:sp>
          <p:nvSpPr>
            <p:cNvPr id="14" name="Rectangle 14">
              <a:extLst>
                <a:ext uri="{FF2B5EF4-FFF2-40B4-BE49-F238E27FC236}">
                  <a16:creationId xmlns:a16="http://schemas.microsoft.com/office/drawing/2014/main" xmlns="" id="{3D9E85B0-312F-834C-8902-389E5931D68E}"/>
                </a:ext>
              </a:extLst>
            </p:cNvPr>
            <p:cNvSpPr>
              <a:spLocks noChangeArrowheads="1"/>
            </p:cNvSpPr>
            <p:nvPr/>
          </p:nvSpPr>
          <p:spPr bwMode="auto">
            <a:xfrm>
              <a:off x="2880" y="2256"/>
              <a:ext cx="432" cy="240"/>
            </a:xfrm>
            <a:prstGeom prst="rect">
              <a:avLst/>
            </a:prstGeom>
            <a:solidFill>
              <a:srgbClr val="F5E98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Courier New" panose="02070309020205020404" pitchFamily="49" charset="0"/>
                </a:rPr>
                <a:t>-</a:t>
              </a:r>
            </a:p>
          </p:txBody>
        </p:sp>
      </p:grpSp>
      <p:sp>
        <p:nvSpPr>
          <p:cNvPr id="15" name="Rectangle 29">
            <a:extLst>
              <a:ext uri="{FF2B5EF4-FFF2-40B4-BE49-F238E27FC236}">
                <a16:creationId xmlns:a16="http://schemas.microsoft.com/office/drawing/2014/main" xmlns="" id="{D7C51014-31D1-0247-B410-491BBB447350}"/>
              </a:ext>
            </a:extLst>
          </p:cNvPr>
          <p:cNvSpPr>
            <a:spLocks noChangeArrowheads="1"/>
          </p:cNvSpPr>
          <p:nvPr/>
        </p:nvSpPr>
        <p:spPr bwMode="auto">
          <a:xfrm>
            <a:off x="2514600" y="4419600"/>
            <a:ext cx="7924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b="1">
                <a:solidFill>
                  <a:schemeClr val="tx1"/>
                </a:solidFill>
                <a:latin typeface="Arial" panose="020B0604020202020204" pitchFamily="34" charset="0"/>
              </a:defRPr>
            </a:lvl1pPr>
            <a:lvl2pPr marL="742950" indent="-285750">
              <a:spcBef>
                <a:spcPct val="20000"/>
              </a:spcBef>
              <a:buFont typeface="Wingdings" pitchFamily="2" charset="2"/>
              <a:buChar char="§"/>
              <a:defRPr sz="2000" b="1">
                <a:solidFill>
                  <a:schemeClr val="tx1"/>
                </a:solidFill>
                <a:latin typeface="Arial" panose="020B0604020202020204" pitchFamily="34" charset="0"/>
              </a:defRPr>
            </a:lvl2pPr>
            <a:lvl3pPr marL="1143000" indent="-228600">
              <a:spcBef>
                <a:spcPct val="20000"/>
              </a:spcBef>
              <a:buChar char="•"/>
              <a:defRPr b="1">
                <a:solidFill>
                  <a:schemeClr val="tx1"/>
                </a:solidFill>
                <a:latin typeface="Arial" panose="020B0604020202020204" pitchFamily="34" charset="0"/>
              </a:defRPr>
            </a:lvl3pPr>
            <a:lvl4pPr marL="1600200" indent="-228600">
              <a:spcBef>
                <a:spcPct val="20000"/>
              </a:spcBef>
              <a:buChar char="–"/>
              <a:defRPr b="1">
                <a:solidFill>
                  <a:schemeClr val="tx1"/>
                </a:solidFill>
                <a:latin typeface="Arial" panose="020B0604020202020204" pitchFamily="34" charset="0"/>
              </a:defRPr>
            </a:lvl4pPr>
            <a:lvl5pPr marL="2057400" indent="-228600">
              <a:spcBef>
                <a:spcPct val="20000"/>
              </a:spcBef>
              <a:buChar char="»"/>
              <a:defRPr b="1">
                <a:solidFill>
                  <a:schemeClr val="tx1"/>
                </a:solidFill>
                <a:latin typeface="Arial" panose="020B0604020202020204" pitchFamily="34" charset="0"/>
              </a:defRPr>
            </a:lvl5pPr>
            <a:lvl6pPr marL="2514600" indent="-228600" fontAlgn="base">
              <a:spcBef>
                <a:spcPct val="20000"/>
              </a:spcBef>
              <a:spcAft>
                <a:spcPct val="0"/>
              </a:spcAft>
              <a:buChar char="»"/>
              <a:defRPr b="1">
                <a:solidFill>
                  <a:schemeClr val="tx1"/>
                </a:solidFill>
                <a:latin typeface="Arial" panose="020B0604020202020204" pitchFamily="34" charset="0"/>
              </a:defRPr>
            </a:lvl6pPr>
            <a:lvl7pPr marL="2971800" indent="-228600" fontAlgn="base">
              <a:spcBef>
                <a:spcPct val="20000"/>
              </a:spcBef>
              <a:spcAft>
                <a:spcPct val="0"/>
              </a:spcAft>
              <a:buChar char="»"/>
              <a:defRPr b="1">
                <a:solidFill>
                  <a:schemeClr val="tx1"/>
                </a:solidFill>
                <a:latin typeface="Arial" panose="020B0604020202020204" pitchFamily="34" charset="0"/>
              </a:defRPr>
            </a:lvl7pPr>
            <a:lvl8pPr marL="3429000" indent="-228600" fontAlgn="base">
              <a:spcBef>
                <a:spcPct val="20000"/>
              </a:spcBef>
              <a:spcAft>
                <a:spcPct val="0"/>
              </a:spcAft>
              <a:buChar char="»"/>
              <a:defRPr b="1">
                <a:solidFill>
                  <a:schemeClr val="tx1"/>
                </a:solidFill>
                <a:latin typeface="Arial" panose="020B0604020202020204" pitchFamily="34" charset="0"/>
              </a:defRPr>
            </a:lvl8pPr>
            <a:lvl9pPr marL="3886200" indent="-228600" fontAlgn="base">
              <a:spcBef>
                <a:spcPct val="20000"/>
              </a:spcBef>
              <a:spcAft>
                <a:spcPct val="0"/>
              </a:spcAft>
              <a:buChar char="»"/>
              <a:defRPr b="1">
                <a:solidFill>
                  <a:schemeClr val="tx1"/>
                </a:solidFill>
                <a:latin typeface="Arial" panose="020B0604020202020204" pitchFamily="34" charset="0"/>
              </a:defRPr>
            </a:lvl9pPr>
          </a:lstStyle>
          <a:p>
            <a:pPr eaLnBrk="1" hangingPunct="1">
              <a:spcBef>
                <a:spcPct val="70000"/>
              </a:spcBef>
            </a:pPr>
            <a:r>
              <a:rPr lang="en-US" altLang="en-US"/>
              <a:t>At this point, the following reference would throw a </a:t>
            </a:r>
            <a:r>
              <a:rPr lang="en-US" altLang="en-US">
                <a:latin typeface="Courier New" panose="02070309020205020404" pitchFamily="49" charset="0"/>
              </a:rPr>
              <a:t>NullPointerException</a:t>
            </a:r>
            <a:r>
              <a:rPr lang="en-US" altLang="en-US"/>
              <a:t>:</a:t>
            </a:r>
          </a:p>
          <a:p>
            <a:pPr algn="ctr" eaLnBrk="1" hangingPunct="1">
              <a:spcBef>
                <a:spcPct val="70000"/>
              </a:spcBef>
              <a:buFontTx/>
              <a:buNone/>
            </a:pPr>
            <a:r>
              <a:rPr lang="en-US" altLang="en-US">
                <a:latin typeface="Courier New" panose="02070309020205020404" pitchFamily="49" charset="0"/>
              </a:rPr>
              <a:t>System.out.println (words[0]);</a:t>
            </a:r>
          </a:p>
        </p:txBody>
      </p:sp>
    </p:spTree>
    <p:extLst>
      <p:ext uri="{BB962C8B-B14F-4D97-AF65-F5344CB8AC3E}">
        <p14:creationId xmlns:p14="http://schemas.microsoft.com/office/powerpoint/2010/main" val="31703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wipe(up)">
                                      <p:cBhvr>
                                        <p:cTn id="13" dur="500"/>
                                        <p:tgtEl>
                                          <p:spTgt spid="1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5">
                                            <p:txEl>
                                              <p:pRg st="1" end="1"/>
                                            </p:txEl>
                                          </p:spTgt>
                                        </p:tgtEl>
                                        <p:attrNameLst>
                                          <p:attrName>style.visibility</p:attrName>
                                        </p:attrNameLst>
                                      </p:cBhvr>
                                      <p:to>
                                        <p:strVal val="visible"/>
                                      </p:to>
                                    </p:set>
                                    <p:animEffect transition="in" filter="wipe(up)">
                                      <p:cBhvr>
                                        <p:cTn id="18"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BFA837-59D6-E74B-90A8-F91C6E4408F1}"/>
              </a:ext>
            </a:extLst>
          </p:cNvPr>
          <p:cNvSpPr>
            <a:spLocks noGrp="1"/>
          </p:cNvSpPr>
          <p:nvPr>
            <p:ph type="title"/>
          </p:nvPr>
        </p:nvSpPr>
        <p:spPr/>
        <p:txBody>
          <a:bodyPr/>
          <a:lstStyle/>
          <a:p>
            <a:r>
              <a:rPr lang="en-US" altLang="en-US" dirty="0"/>
              <a:t>Outline</a:t>
            </a:r>
            <a:endParaRPr lang="en-US" dirty="0"/>
          </a:p>
        </p:txBody>
      </p:sp>
      <p:sp>
        <p:nvSpPr>
          <p:cNvPr id="3" name="Content Placeholder 2">
            <a:extLst>
              <a:ext uri="{FF2B5EF4-FFF2-40B4-BE49-F238E27FC236}">
                <a16:creationId xmlns:a16="http://schemas.microsoft.com/office/drawing/2014/main" xmlns="" id="{4FA5B42B-DE53-4F4C-9EDA-EABB3C3C8652}"/>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xmlns="" id="{7225322D-AF37-244F-ABB4-AB420C235788}"/>
              </a:ext>
            </a:extLst>
          </p:cNvPr>
          <p:cNvSpPr>
            <a:spLocks noGrp="1"/>
          </p:cNvSpPr>
          <p:nvPr>
            <p:ph type="sldNum" sz="quarter" idx="12"/>
          </p:nvPr>
        </p:nvSpPr>
        <p:spPr/>
        <p:txBody>
          <a:bodyPr/>
          <a:lstStyle/>
          <a:p>
            <a:fld id="{B547E0D5-C779-4B48-9D09-DC37D8A4644B}" type="slidenum">
              <a:rPr lang="id-ID" smtClean="0"/>
              <a:pPr/>
              <a:t>88</a:t>
            </a:fld>
            <a:endParaRPr lang="id-ID" dirty="0"/>
          </a:p>
        </p:txBody>
      </p:sp>
      <p:sp>
        <p:nvSpPr>
          <p:cNvPr id="5" name="Text Box 1027">
            <a:extLst>
              <a:ext uri="{FF2B5EF4-FFF2-40B4-BE49-F238E27FC236}">
                <a16:creationId xmlns:a16="http://schemas.microsoft.com/office/drawing/2014/main" xmlns="" id="{DA6B68AB-2309-F74F-8C3E-8B0CC2E0B04E}"/>
              </a:ext>
            </a:extLst>
          </p:cNvPr>
          <p:cNvSpPr txBox="1">
            <a:spLocks noChangeArrowheads="1"/>
          </p:cNvSpPr>
          <p:nvPr/>
        </p:nvSpPr>
        <p:spPr bwMode="auto">
          <a:xfrm>
            <a:off x="4191001" y="1143000"/>
            <a:ext cx="4104137"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US" sz="2400" dirty="0"/>
              <a:t>Declaring and Using Arrays</a:t>
            </a:r>
          </a:p>
          <a:p>
            <a:pPr>
              <a:spcBef>
                <a:spcPct val="50000"/>
              </a:spcBef>
            </a:pPr>
            <a:r>
              <a:rPr lang="en-US" altLang="en-US" sz="2400" dirty="0"/>
              <a:t>Arrays of Objects</a:t>
            </a:r>
          </a:p>
          <a:p>
            <a:pPr>
              <a:spcBef>
                <a:spcPct val="50000"/>
              </a:spcBef>
            </a:pPr>
            <a:r>
              <a:rPr lang="en-US" altLang="en-US" sz="2400" dirty="0"/>
              <a:t>Two-Dimensional Arrays</a:t>
            </a:r>
          </a:p>
          <a:p>
            <a:pPr>
              <a:spcBef>
                <a:spcPct val="50000"/>
              </a:spcBef>
            </a:pPr>
            <a:r>
              <a:rPr lang="en-US" altLang="en-US" sz="2400" dirty="0"/>
              <a:t>Variable Length Parameter Lists</a:t>
            </a:r>
            <a:endParaRPr lang="en-US" altLang="en-US" sz="2800" dirty="0"/>
          </a:p>
        </p:txBody>
      </p:sp>
      <p:sp>
        <p:nvSpPr>
          <p:cNvPr id="6" name="AutoShape 1028">
            <a:extLst>
              <a:ext uri="{FF2B5EF4-FFF2-40B4-BE49-F238E27FC236}">
                <a16:creationId xmlns:a16="http://schemas.microsoft.com/office/drawing/2014/main" xmlns="" id="{81674264-F6D8-6A48-95F8-CCE8A223F131}"/>
              </a:ext>
            </a:extLst>
          </p:cNvPr>
          <p:cNvSpPr>
            <a:spLocks noChangeArrowheads="1"/>
          </p:cNvSpPr>
          <p:nvPr/>
        </p:nvSpPr>
        <p:spPr bwMode="auto">
          <a:xfrm>
            <a:off x="3352800" y="2286000"/>
            <a:ext cx="685800" cy="304800"/>
          </a:xfrm>
          <a:prstGeom prst="rightArrow">
            <a:avLst>
              <a:gd name="adj1" fmla="val 50000"/>
              <a:gd name="adj2" fmla="val 56250"/>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79920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167991-EEE3-C047-978B-61BB89F9325B}"/>
              </a:ext>
            </a:extLst>
          </p:cNvPr>
          <p:cNvSpPr>
            <a:spLocks noGrp="1"/>
          </p:cNvSpPr>
          <p:nvPr>
            <p:ph type="title"/>
          </p:nvPr>
        </p:nvSpPr>
        <p:spPr/>
        <p:txBody>
          <a:bodyPr/>
          <a:lstStyle/>
          <a:p>
            <a:r>
              <a:rPr lang="en-US" altLang="en-US" dirty="0"/>
              <a:t>Two-Dimensional Arrays</a:t>
            </a:r>
            <a:endParaRPr lang="en-US" dirty="0"/>
          </a:p>
        </p:txBody>
      </p:sp>
      <p:sp>
        <p:nvSpPr>
          <p:cNvPr id="3" name="Content Placeholder 2">
            <a:extLst>
              <a:ext uri="{FF2B5EF4-FFF2-40B4-BE49-F238E27FC236}">
                <a16:creationId xmlns:a16="http://schemas.microsoft.com/office/drawing/2014/main" xmlns="" id="{BAF86724-8F6C-F047-AF62-81AA29016D6D}"/>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xmlns="" id="{5EA6853A-5914-7148-989A-ABB22A8D55F0}"/>
              </a:ext>
            </a:extLst>
          </p:cNvPr>
          <p:cNvSpPr>
            <a:spLocks noGrp="1"/>
          </p:cNvSpPr>
          <p:nvPr>
            <p:ph type="sldNum" sz="quarter" idx="12"/>
          </p:nvPr>
        </p:nvSpPr>
        <p:spPr/>
        <p:txBody>
          <a:bodyPr/>
          <a:lstStyle/>
          <a:p>
            <a:fld id="{B547E0D5-C779-4B48-9D09-DC37D8A4644B}" type="slidenum">
              <a:rPr lang="id-ID" smtClean="0"/>
              <a:pPr/>
              <a:t>89</a:t>
            </a:fld>
            <a:endParaRPr lang="id-ID" dirty="0"/>
          </a:p>
        </p:txBody>
      </p:sp>
      <p:sp>
        <p:nvSpPr>
          <p:cNvPr id="5" name="Rectangle 3">
            <a:extLst>
              <a:ext uri="{FF2B5EF4-FFF2-40B4-BE49-F238E27FC236}">
                <a16:creationId xmlns:a16="http://schemas.microsoft.com/office/drawing/2014/main" xmlns="" id="{31AD56FF-938B-6843-92FA-F1C4CC35CF3A}"/>
              </a:ext>
            </a:extLst>
          </p:cNvPr>
          <p:cNvSpPr txBox="1">
            <a:spLocks noChangeArrowheads="1"/>
          </p:cNvSpPr>
          <p:nvPr/>
        </p:nvSpPr>
        <p:spPr>
          <a:xfrm>
            <a:off x="2514600" y="1219201"/>
            <a:ext cx="7924800" cy="1846263"/>
          </a:xfrm>
          <a:prstGeom prst="rect">
            <a:avLst/>
          </a:prstGeom>
          <a:noFill/>
          <a:ln/>
        </p:spPr>
        <p:txBody>
          <a:bodyPr vert="horz" lIns="92075" tIns="46038" rIns="92075" bIns="4603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70000"/>
              </a:spcBef>
            </a:pPr>
            <a:r>
              <a:rPr lang="en-US" altLang="en-US"/>
              <a:t>A </a:t>
            </a:r>
            <a:r>
              <a:rPr lang="en-US" altLang="en-US" i="1"/>
              <a:t>one-dimensional array</a:t>
            </a:r>
            <a:r>
              <a:rPr lang="en-US" altLang="en-US"/>
              <a:t> stores a list of elements</a:t>
            </a:r>
          </a:p>
          <a:p>
            <a:pPr>
              <a:spcBef>
                <a:spcPct val="70000"/>
              </a:spcBef>
            </a:pPr>
            <a:r>
              <a:rPr lang="en-US" altLang="en-US"/>
              <a:t>A </a:t>
            </a:r>
            <a:r>
              <a:rPr lang="en-US" altLang="en-US" i="1"/>
              <a:t>two-dimensional array</a:t>
            </a:r>
            <a:r>
              <a:rPr lang="en-US" altLang="en-US"/>
              <a:t> can be thought of as a table of elements, with rows and columns</a:t>
            </a:r>
          </a:p>
          <a:p>
            <a:pPr>
              <a:buFontTx/>
              <a:buNone/>
            </a:pPr>
            <a:endParaRPr lang="en-US" altLang="en-US"/>
          </a:p>
          <a:p>
            <a:pPr>
              <a:buFontTx/>
              <a:buNone/>
            </a:pPr>
            <a:endParaRPr lang="en-US" altLang="en-US"/>
          </a:p>
          <a:p>
            <a:endParaRPr lang="en-US" altLang="en-US" dirty="0"/>
          </a:p>
        </p:txBody>
      </p:sp>
      <p:grpSp>
        <p:nvGrpSpPr>
          <p:cNvPr id="6" name="Group 4">
            <a:extLst>
              <a:ext uri="{FF2B5EF4-FFF2-40B4-BE49-F238E27FC236}">
                <a16:creationId xmlns:a16="http://schemas.microsoft.com/office/drawing/2014/main" xmlns="" id="{ACBF75FA-9966-1247-ABE3-A68ED694EB2F}"/>
              </a:ext>
            </a:extLst>
          </p:cNvPr>
          <p:cNvGrpSpPr>
            <a:grpSpLocks/>
          </p:cNvGrpSpPr>
          <p:nvPr/>
        </p:nvGrpSpPr>
        <p:grpSpPr bwMode="auto">
          <a:xfrm>
            <a:off x="2949577" y="3032127"/>
            <a:ext cx="1851025" cy="2220913"/>
            <a:chOff x="466" y="2102"/>
            <a:chExt cx="1166" cy="1399"/>
          </a:xfrm>
        </p:grpSpPr>
        <p:sp>
          <p:nvSpPr>
            <p:cNvPr id="7" name="Rectangle 5">
              <a:extLst>
                <a:ext uri="{FF2B5EF4-FFF2-40B4-BE49-F238E27FC236}">
                  <a16:creationId xmlns:a16="http://schemas.microsoft.com/office/drawing/2014/main" xmlns="" id="{D2B1D65A-0DCF-4C4A-BFD3-0F48E141CBED}"/>
                </a:ext>
              </a:extLst>
            </p:cNvPr>
            <p:cNvSpPr>
              <a:spLocks noChangeArrowheads="1"/>
            </p:cNvSpPr>
            <p:nvPr/>
          </p:nvSpPr>
          <p:spPr bwMode="auto">
            <a:xfrm>
              <a:off x="1296" y="2836"/>
              <a:ext cx="336" cy="233"/>
            </a:xfrm>
            <a:prstGeom prst="rect">
              <a:avLst/>
            </a:prstGeom>
            <a:solidFill>
              <a:srgbClr val="FFFFFF"/>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 name="Rectangle 6">
              <a:extLst>
                <a:ext uri="{FF2B5EF4-FFF2-40B4-BE49-F238E27FC236}">
                  <a16:creationId xmlns:a16="http://schemas.microsoft.com/office/drawing/2014/main" xmlns="" id="{2371264B-2FAE-3949-8F58-FE851D4910C9}"/>
                </a:ext>
              </a:extLst>
            </p:cNvPr>
            <p:cNvSpPr>
              <a:spLocks noChangeArrowheads="1"/>
            </p:cNvSpPr>
            <p:nvPr/>
          </p:nvSpPr>
          <p:spPr bwMode="auto">
            <a:xfrm>
              <a:off x="1296" y="2404"/>
              <a:ext cx="116" cy="233"/>
            </a:xfrm>
            <a:prstGeom prst="rect">
              <a:avLst/>
            </a:prstGeom>
            <a:solidFill>
              <a:srgbClr val="FFFFFF"/>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 name="Rectangle 7">
              <a:extLst>
                <a:ext uri="{FF2B5EF4-FFF2-40B4-BE49-F238E27FC236}">
                  <a16:creationId xmlns:a16="http://schemas.microsoft.com/office/drawing/2014/main" xmlns="" id="{A7325922-F16C-FF40-B826-E2B63C72A42C}"/>
                </a:ext>
              </a:extLst>
            </p:cNvPr>
            <p:cNvSpPr>
              <a:spLocks noChangeArrowheads="1"/>
            </p:cNvSpPr>
            <p:nvPr/>
          </p:nvSpPr>
          <p:spPr bwMode="auto">
            <a:xfrm>
              <a:off x="1296" y="2692"/>
              <a:ext cx="116" cy="233"/>
            </a:xfrm>
            <a:prstGeom prst="rect">
              <a:avLst/>
            </a:prstGeom>
            <a:solidFill>
              <a:srgbClr val="FFFFFF"/>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 name="Rectangle 8">
              <a:extLst>
                <a:ext uri="{FF2B5EF4-FFF2-40B4-BE49-F238E27FC236}">
                  <a16:creationId xmlns:a16="http://schemas.microsoft.com/office/drawing/2014/main" xmlns="" id="{B219AEC5-5D83-6F40-A818-5E9391DB9A26}"/>
                </a:ext>
              </a:extLst>
            </p:cNvPr>
            <p:cNvSpPr>
              <a:spLocks noChangeArrowheads="1"/>
            </p:cNvSpPr>
            <p:nvPr/>
          </p:nvSpPr>
          <p:spPr bwMode="auto">
            <a:xfrm>
              <a:off x="1296" y="2980"/>
              <a:ext cx="116" cy="233"/>
            </a:xfrm>
            <a:prstGeom prst="rect">
              <a:avLst/>
            </a:prstGeom>
            <a:solidFill>
              <a:srgbClr val="FFFFFF"/>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 name="Rectangle 9">
              <a:extLst>
                <a:ext uri="{FF2B5EF4-FFF2-40B4-BE49-F238E27FC236}">
                  <a16:creationId xmlns:a16="http://schemas.microsoft.com/office/drawing/2014/main" xmlns="" id="{FDD1B737-3331-8942-891E-A950E8ABCF49}"/>
                </a:ext>
              </a:extLst>
            </p:cNvPr>
            <p:cNvSpPr>
              <a:spLocks noChangeArrowheads="1"/>
            </p:cNvSpPr>
            <p:nvPr/>
          </p:nvSpPr>
          <p:spPr bwMode="auto">
            <a:xfrm>
              <a:off x="1296" y="3268"/>
              <a:ext cx="116" cy="233"/>
            </a:xfrm>
            <a:prstGeom prst="rect">
              <a:avLst/>
            </a:prstGeom>
            <a:solidFill>
              <a:srgbClr val="FFFFFF"/>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 name="Text Box 10">
              <a:extLst>
                <a:ext uri="{FF2B5EF4-FFF2-40B4-BE49-F238E27FC236}">
                  <a16:creationId xmlns:a16="http://schemas.microsoft.com/office/drawing/2014/main" xmlns="" id="{D9BCAAC1-095E-D24B-BFB9-EFB717F59FB8}"/>
                </a:ext>
              </a:extLst>
            </p:cNvPr>
            <p:cNvSpPr txBox="1">
              <a:spLocks noChangeArrowheads="1"/>
            </p:cNvSpPr>
            <p:nvPr/>
          </p:nvSpPr>
          <p:spPr bwMode="auto">
            <a:xfrm>
              <a:off x="466" y="2102"/>
              <a:ext cx="779"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a:r>
                <a:rPr lang="en-US" altLang="en-US">
                  <a:latin typeface="Arial Unicode MS" panose="020B0604020202020204" pitchFamily="34" charset="-128"/>
                </a:rPr>
                <a:t>one</a:t>
              </a:r>
            </a:p>
            <a:p>
              <a:pPr algn="ctr"/>
              <a:r>
                <a:rPr lang="en-US" altLang="en-US">
                  <a:latin typeface="Arial Unicode MS" panose="020B0604020202020204" pitchFamily="34" charset="-128"/>
                </a:rPr>
                <a:t>dimension</a:t>
              </a:r>
            </a:p>
          </p:txBody>
        </p:sp>
        <p:sp>
          <p:nvSpPr>
            <p:cNvPr id="13" name="Line 11">
              <a:extLst>
                <a:ext uri="{FF2B5EF4-FFF2-40B4-BE49-F238E27FC236}">
                  <a16:creationId xmlns:a16="http://schemas.microsoft.com/office/drawing/2014/main" xmlns="" id="{D1D76CD1-A027-9944-8E53-B52A73C36A8C}"/>
                </a:ext>
              </a:extLst>
            </p:cNvPr>
            <p:cNvSpPr>
              <a:spLocks noChangeShapeType="1"/>
            </p:cNvSpPr>
            <p:nvPr/>
          </p:nvSpPr>
          <p:spPr bwMode="auto">
            <a:xfrm>
              <a:off x="864" y="2544"/>
              <a:ext cx="0" cy="384"/>
            </a:xfrm>
            <a:prstGeom prst="line">
              <a:avLst/>
            </a:prstGeom>
            <a:noFill/>
            <a:ln w="31750">
              <a:solidFill>
                <a:srgbClr val="FF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endParaRPr lang="en-US"/>
            </a:p>
          </p:txBody>
        </p:sp>
      </p:grpSp>
      <p:grpSp>
        <p:nvGrpSpPr>
          <p:cNvPr id="14" name="Group 12">
            <a:extLst>
              <a:ext uri="{FF2B5EF4-FFF2-40B4-BE49-F238E27FC236}">
                <a16:creationId xmlns:a16="http://schemas.microsoft.com/office/drawing/2014/main" xmlns="" id="{04D63924-8796-AC41-8B10-6C90E68D10CD}"/>
              </a:ext>
            </a:extLst>
          </p:cNvPr>
          <p:cNvGrpSpPr>
            <a:grpSpLocks/>
          </p:cNvGrpSpPr>
          <p:nvPr/>
        </p:nvGrpSpPr>
        <p:grpSpPr bwMode="auto">
          <a:xfrm>
            <a:off x="5370513" y="3048001"/>
            <a:ext cx="4611688" cy="2205038"/>
            <a:chOff x="2039" y="2112"/>
            <a:chExt cx="2905" cy="1389"/>
          </a:xfrm>
        </p:grpSpPr>
        <p:sp>
          <p:nvSpPr>
            <p:cNvPr id="15" name="Rectangle 13">
              <a:extLst>
                <a:ext uri="{FF2B5EF4-FFF2-40B4-BE49-F238E27FC236}">
                  <a16:creationId xmlns:a16="http://schemas.microsoft.com/office/drawing/2014/main" xmlns="" id="{1E4F778D-5658-A840-95C1-641560F6E98C}"/>
                </a:ext>
              </a:extLst>
            </p:cNvPr>
            <p:cNvSpPr>
              <a:spLocks noChangeArrowheads="1"/>
            </p:cNvSpPr>
            <p:nvPr/>
          </p:nvSpPr>
          <p:spPr bwMode="auto">
            <a:xfrm>
              <a:off x="2928" y="2836"/>
              <a:ext cx="336" cy="233"/>
            </a:xfrm>
            <a:prstGeom prst="rect">
              <a:avLst/>
            </a:prstGeom>
            <a:solidFill>
              <a:srgbClr val="FFFFFF"/>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 name="Rectangle 14">
              <a:extLst>
                <a:ext uri="{FF2B5EF4-FFF2-40B4-BE49-F238E27FC236}">
                  <a16:creationId xmlns:a16="http://schemas.microsoft.com/office/drawing/2014/main" xmlns="" id="{4345AD51-497D-374E-BD04-878C7D816D8F}"/>
                </a:ext>
              </a:extLst>
            </p:cNvPr>
            <p:cNvSpPr>
              <a:spLocks noChangeArrowheads="1"/>
            </p:cNvSpPr>
            <p:nvPr/>
          </p:nvSpPr>
          <p:spPr bwMode="auto">
            <a:xfrm>
              <a:off x="2928" y="2404"/>
              <a:ext cx="116" cy="233"/>
            </a:xfrm>
            <a:prstGeom prst="rect">
              <a:avLst/>
            </a:prstGeom>
            <a:solidFill>
              <a:srgbClr val="FFFFFF"/>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7" name="Rectangle 15">
              <a:extLst>
                <a:ext uri="{FF2B5EF4-FFF2-40B4-BE49-F238E27FC236}">
                  <a16:creationId xmlns:a16="http://schemas.microsoft.com/office/drawing/2014/main" xmlns="" id="{561B3579-3D13-0E40-8A6D-C68E0600C616}"/>
                </a:ext>
              </a:extLst>
            </p:cNvPr>
            <p:cNvSpPr>
              <a:spLocks noChangeArrowheads="1"/>
            </p:cNvSpPr>
            <p:nvPr/>
          </p:nvSpPr>
          <p:spPr bwMode="auto">
            <a:xfrm>
              <a:off x="2928" y="2692"/>
              <a:ext cx="116" cy="233"/>
            </a:xfrm>
            <a:prstGeom prst="rect">
              <a:avLst/>
            </a:prstGeom>
            <a:solidFill>
              <a:srgbClr val="FFFFFF"/>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 name="Rectangle 16">
              <a:extLst>
                <a:ext uri="{FF2B5EF4-FFF2-40B4-BE49-F238E27FC236}">
                  <a16:creationId xmlns:a16="http://schemas.microsoft.com/office/drawing/2014/main" xmlns="" id="{AC97EC98-563E-3442-8C29-535349B8C8F4}"/>
                </a:ext>
              </a:extLst>
            </p:cNvPr>
            <p:cNvSpPr>
              <a:spLocks noChangeArrowheads="1"/>
            </p:cNvSpPr>
            <p:nvPr/>
          </p:nvSpPr>
          <p:spPr bwMode="auto">
            <a:xfrm>
              <a:off x="2928" y="2980"/>
              <a:ext cx="116" cy="233"/>
            </a:xfrm>
            <a:prstGeom prst="rect">
              <a:avLst/>
            </a:prstGeom>
            <a:solidFill>
              <a:srgbClr val="FFFFFF"/>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 name="Rectangle 17">
              <a:extLst>
                <a:ext uri="{FF2B5EF4-FFF2-40B4-BE49-F238E27FC236}">
                  <a16:creationId xmlns:a16="http://schemas.microsoft.com/office/drawing/2014/main" xmlns="" id="{6EDF895B-B5B3-504A-981B-5260BFE1C905}"/>
                </a:ext>
              </a:extLst>
            </p:cNvPr>
            <p:cNvSpPr>
              <a:spLocks noChangeArrowheads="1"/>
            </p:cNvSpPr>
            <p:nvPr/>
          </p:nvSpPr>
          <p:spPr bwMode="auto">
            <a:xfrm>
              <a:off x="2928" y="3268"/>
              <a:ext cx="116" cy="233"/>
            </a:xfrm>
            <a:prstGeom prst="rect">
              <a:avLst/>
            </a:prstGeom>
            <a:solidFill>
              <a:srgbClr val="FFFFFF"/>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 name="Text Box 18">
              <a:extLst>
                <a:ext uri="{FF2B5EF4-FFF2-40B4-BE49-F238E27FC236}">
                  <a16:creationId xmlns:a16="http://schemas.microsoft.com/office/drawing/2014/main" xmlns="" id="{87F3B3A7-C7D4-4A42-99A5-290F3B84F53F}"/>
                </a:ext>
              </a:extLst>
            </p:cNvPr>
            <p:cNvSpPr txBox="1">
              <a:spLocks noChangeArrowheads="1"/>
            </p:cNvSpPr>
            <p:nvPr/>
          </p:nvSpPr>
          <p:spPr bwMode="auto">
            <a:xfrm>
              <a:off x="2039" y="2112"/>
              <a:ext cx="851"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algn="ctr"/>
              <a:r>
                <a:rPr lang="en-US" altLang="en-US">
                  <a:latin typeface="Arial Unicode MS" panose="020B0604020202020204" pitchFamily="34" charset="-128"/>
                </a:rPr>
                <a:t>two</a:t>
              </a:r>
            </a:p>
            <a:p>
              <a:pPr algn="ctr"/>
              <a:r>
                <a:rPr lang="en-US" altLang="en-US">
                  <a:latin typeface="Arial Unicode MS" panose="020B0604020202020204" pitchFamily="34" charset="-128"/>
                </a:rPr>
                <a:t>dimensions</a:t>
              </a:r>
            </a:p>
          </p:txBody>
        </p:sp>
        <p:sp>
          <p:nvSpPr>
            <p:cNvPr id="21" name="Line 19">
              <a:extLst>
                <a:ext uri="{FF2B5EF4-FFF2-40B4-BE49-F238E27FC236}">
                  <a16:creationId xmlns:a16="http://schemas.microsoft.com/office/drawing/2014/main" xmlns="" id="{D3B30ECE-9E56-B04A-9E1A-3B6784A38E86}"/>
                </a:ext>
              </a:extLst>
            </p:cNvPr>
            <p:cNvSpPr>
              <a:spLocks noChangeShapeType="1"/>
            </p:cNvSpPr>
            <p:nvPr/>
          </p:nvSpPr>
          <p:spPr bwMode="auto">
            <a:xfrm>
              <a:off x="2496" y="2554"/>
              <a:ext cx="0" cy="384"/>
            </a:xfrm>
            <a:prstGeom prst="line">
              <a:avLst/>
            </a:prstGeom>
            <a:noFill/>
            <a:ln w="31750">
              <a:solidFill>
                <a:srgbClr val="FF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endParaRPr lang="en-US"/>
            </a:p>
          </p:txBody>
        </p:sp>
        <p:sp>
          <p:nvSpPr>
            <p:cNvPr id="22" name="Rectangle 20">
              <a:extLst>
                <a:ext uri="{FF2B5EF4-FFF2-40B4-BE49-F238E27FC236}">
                  <a16:creationId xmlns:a16="http://schemas.microsoft.com/office/drawing/2014/main" xmlns="" id="{88A7F1EB-48E5-1D46-A3AB-D6843CAE557C}"/>
                </a:ext>
              </a:extLst>
            </p:cNvPr>
            <p:cNvSpPr>
              <a:spLocks noChangeArrowheads="1"/>
            </p:cNvSpPr>
            <p:nvPr/>
          </p:nvSpPr>
          <p:spPr bwMode="auto">
            <a:xfrm>
              <a:off x="3264" y="2836"/>
              <a:ext cx="336" cy="233"/>
            </a:xfrm>
            <a:prstGeom prst="rect">
              <a:avLst/>
            </a:prstGeom>
            <a:solidFill>
              <a:srgbClr val="FFFFFF"/>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3" name="Rectangle 21">
              <a:extLst>
                <a:ext uri="{FF2B5EF4-FFF2-40B4-BE49-F238E27FC236}">
                  <a16:creationId xmlns:a16="http://schemas.microsoft.com/office/drawing/2014/main" xmlns="" id="{11333F85-6912-FC42-A969-243FB07CC4C2}"/>
                </a:ext>
              </a:extLst>
            </p:cNvPr>
            <p:cNvSpPr>
              <a:spLocks noChangeArrowheads="1"/>
            </p:cNvSpPr>
            <p:nvPr/>
          </p:nvSpPr>
          <p:spPr bwMode="auto">
            <a:xfrm>
              <a:off x="3264" y="2404"/>
              <a:ext cx="116" cy="233"/>
            </a:xfrm>
            <a:prstGeom prst="rect">
              <a:avLst/>
            </a:prstGeom>
            <a:solidFill>
              <a:srgbClr val="FFFFFF"/>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 name="Rectangle 22">
              <a:extLst>
                <a:ext uri="{FF2B5EF4-FFF2-40B4-BE49-F238E27FC236}">
                  <a16:creationId xmlns:a16="http://schemas.microsoft.com/office/drawing/2014/main" xmlns="" id="{1F431DBA-6738-064B-8D24-DD514D771E46}"/>
                </a:ext>
              </a:extLst>
            </p:cNvPr>
            <p:cNvSpPr>
              <a:spLocks noChangeArrowheads="1"/>
            </p:cNvSpPr>
            <p:nvPr/>
          </p:nvSpPr>
          <p:spPr bwMode="auto">
            <a:xfrm>
              <a:off x="3264" y="2692"/>
              <a:ext cx="116" cy="233"/>
            </a:xfrm>
            <a:prstGeom prst="rect">
              <a:avLst/>
            </a:prstGeom>
            <a:solidFill>
              <a:srgbClr val="FFFFFF"/>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5" name="Rectangle 23">
              <a:extLst>
                <a:ext uri="{FF2B5EF4-FFF2-40B4-BE49-F238E27FC236}">
                  <a16:creationId xmlns:a16="http://schemas.microsoft.com/office/drawing/2014/main" xmlns="" id="{47314FFF-DE69-0340-8FE9-48584E207137}"/>
                </a:ext>
              </a:extLst>
            </p:cNvPr>
            <p:cNvSpPr>
              <a:spLocks noChangeArrowheads="1"/>
            </p:cNvSpPr>
            <p:nvPr/>
          </p:nvSpPr>
          <p:spPr bwMode="auto">
            <a:xfrm>
              <a:off x="3264" y="2980"/>
              <a:ext cx="116" cy="233"/>
            </a:xfrm>
            <a:prstGeom prst="rect">
              <a:avLst/>
            </a:prstGeom>
            <a:solidFill>
              <a:srgbClr val="FFFFFF"/>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 name="Rectangle 24">
              <a:extLst>
                <a:ext uri="{FF2B5EF4-FFF2-40B4-BE49-F238E27FC236}">
                  <a16:creationId xmlns:a16="http://schemas.microsoft.com/office/drawing/2014/main" xmlns="" id="{CFC41E1A-EBBD-C047-99B5-57B805D4A64B}"/>
                </a:ext>
              </a:extLst>
            </p:cNvPr>
            <p:cNvSpPr>
              <a:spLocks noChangeArrowheads="1"/>
            </p:cNvSpPr>
            <p:nvPr/>
          </p:nvSpPr>
          <p:spPr bwMode="auto">
            <a:xfrm>
              <a:off x="3264" y="3268"/>
              <a:ext cx="116" cy="233"/>
            </a:xfrm>
            <a:prstGeom prst="rect">
              <a:avLst/>
            </a:prstGeom>
            <a:solidFill>
              <a:srgbClr val="FFFFFF"/>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7" name="Rectangle 25">
              <a:extLst>
                <a:ext uri="{FF2B5EF4-FFF2-40B4-BE49-F238E27FC236}">
                  <a16:creationId xmlns:a16="http://schemas.microsoft.com/office/drawing/2014/main" xmlns="" id="{531E28B5-8017-424F-93E2-8C3257B85E0C}"/>
                </a:ext>
              </a:extLst>
            </p:cNvPr>
            <p:cNvSpPr>
              <a:spLocks noChangeArrowheads="1"/>
            </p:cNvSpPr>
            <p:nvPr/>
          </p:nvSpPr>
          <p:spPr bwMode="auto">
            <a:xfrm>
              <a:off x="3600" y="2836"/>
              <a:ext cx="336" cy="233"/>
            </a:xfrm>
            <a:prstGeom prst="rect">
              <a:avLst/>
            </a:prstGeom>
            <a:solidFill>
              <a:srgbClr val="FFFFFF"/>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 name="Rectangle 26">
              <a:extLst>
                <a:ext uri="{FF2B5EF4-FFF2-40B4-BE49-F238E27FC236}">
                  <a16:creationId xmlns:a16="http://schemas.microsoft.com/office/drawing/2014/main" xmlns="" id="{F4CC5B1D-C788-714C-9D3F-55251A1B2FDC}"/>
                </a:ext>
              </a:extLst>
            </p:cNvPr>
            <p:cNvSpPr>
              <a:spLocks noChangeArrowheads="1"/>
            </p:cNvSpPr>
            <p:nvPr/>
          </p:nvSpPr>
          <p:spPr bwMode="auto">
            <a:xfrm>
              <a:off x="3600" y="2404"/>
              <a:ext cx="116" cy="233"/>
            </a:xfrm>
            <a:prstGeom prst="rect">
              <a:avLst/>
            </a:prstGeom>
            <a:solidFill>
              <a:srgbClr val="FFFFFF"/>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9" name="Rectangle 27">
              <a:extLst>
                <a:ext uri="{FF2B5EF4-FFF2-40B4-BE49-F238E27FC236}">
                  <a16:creationId xmlns:a16="http://schemas.microsoft.com/office/drawing/2014/main" xmlns="" id="{51D888CB-A8EB-CE4C-84F8-00E354A1F2A7}"/>
                </a:ext>
              </a:extLst>
            </p:cNvPr>
            <p:cNvSpPr>
              <a:spLocks noChangeArrowheads="1"/>
            </p:cNvSpPr>
            <p:nvPr/>
          </p:nvSpPr>
          <p:spPr bwMode="auto">
            <a:xfrm>
              <a:off x="3600" y="2692"/>
              <a:ext cx="116" cy="233"/>
            </a:xfrm>
            <a:prstGeom prst="rect">
              <a:avLst/>
            </a:prstGeom>
            <a:solidFill>
              <a:srgbClr val="FFFFFF"/>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0" name="Rectangle 28">
              <a:extLst>
                <a:ext uri="{FF2B5EF4-FFF2-40B4-BE49-F238E27FC236}">
                  <a16:creationId xmlns:a16="http://schemas.microsoft.com/office/drawing/2014/main" xmlns="" id="{6ECF4A2D-86E4-B142-A71D-6BEC0639AED9}"/>
                </a:ext>
              </a:extLst>
            </p:cNvPr>
            <p:cNvSpPr>
              <a:spLocks noChangeArrowheads="1"/>
            </p:cNvSpPr>
            <p:nvPr/>
          </p:nvSpPr>
          <p:spPr bwMode="auto">
            <a:xfrm>
              <a:off x="3600" y="2980"/>
              <a:ext cx="116" cy="233"/>
            </a:xfrm>
            <a:prstGeom prst="rect">
              <a:avLst/>
            </a:prstGeom>
            <a:solidFill>
              <a:srgbClr val="FFFFFF"/>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1" name="Rectangle 29">
              <a:extLst>
                <a:ext uri="{FF2B5EF4-FFF2-40B4-BE49-F238E27FC236}">
                  <a16:creationId xmlns:a16="http://schemas.microsoft.com/office/drawing/2014/main" xmlns="" id="{E5437496-30EC-4140-9E67-B3647D82FB8D}"/>
                </a:ext>
              </a:extLst>
            </p:cNvPr>
            <p:cNvSpPr>
              <a:spLocks noChangeArrowheads="1"/>
            </p:cNvSpPr>
            <p:nvPr/>
          </p:nvSpPr>
          <p:spPr bwMode="auto">
            <a:xfrm>
              <a:off x="3600" y="3268"/>
              <a:ext cx="116" cy="233"/>
            </a:xfrm>
            <a:prstGeom prst="rect">
              <a:avLst/>
            </a:prstGeom>
            <a:solidFill>
              <a:srgbClr val="FFFFFF"/>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2" name="Rectangle 30">
              <a:extLst>
                <a:ext uri="{FF2B5EF4-FFF2-40B4-BE49-F238E27FC236}">
                  <a16:creationId xmlns:a16="http://schemas.microsoft.com/office/drawing/2014/main" xmlns="" id="{FB867EB4-A80B-524C-82BD-33DF6B60688C}"/>
                </a:ext>
              </a:extLst>
            </p:cNvPr>
            <p:cNvSpPr>
              <a:spLocks noChangeArrowheads="1"/>
            </p:cNvSpPr>
            <p:nvPr/>
          </p:nvSpPr>
          <p:spPr bwMode="auto">
            <a:xfrm>
              <a:off x="3936" y="2836"/>
              <a:ext cx="336" cy="233"/>
            </a:xfrm>
            <a:prstGeom prst="rect">
              <a:avLst/>
            </a:prstGeom>
            <a:solidFill>
              <a:srgbClr val="FFFFFF"/>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 name="Rectangle 31">
              <a:extLst>
                <a:ext uri="{FF2B5EF4-FFF2-40B4-BE49-F238E27FC236}">
                  <a16:creationId xmlns:a16="http://schemas.microsoft.com/office/drawing/2014/main" xmlns="" id="{917D1833-0EA9-C242-84F4-700C72576242}"/>
                </a:ext>
              </a:extLst>
            </p:cNvPr>
            <p:cNvSpPr>
              <a:spLocks noChangeArrowheads="1"/>
            </p:cNvSpPr>
            <p:nvPr/>
          </p:nvSpPr>
          <p:spPr bwMode="auto">
            <a:xfrm>
              <a:off x="3936" y="2404"/>
              <a:ext cx="116" cy="233"/>
            </a:xfrm>
            <a:prstGeom prst="rect">
              <a:avLst/>
            </a:prstGeom>
            <a:solidFill>
              <a:srgbClr val="FFFFFF"/>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4" name="Rectangle 32">
              <a:extLst>
                <a:ext uri="{FF2B5EF4-FFF2-40B4-BE49-F238E27FC236}">
                  <a16:creationId xmlns:a16="http://schemas.microsoft.com/office/drawing/2014/main" xmlns="" id="{E9FED921-C314-F449-A57F-6C5B1CB34AAF}"/>
                </a:ext>
              </a:extLst>
            </p:cNvPr>
            <p:cNvSpPr>
              <a:spLocks noChangeArrowheads="1"/>
            </p:cNvSpPr>
            <p:nvPr/>
          </p:nvSpPr>
          <p:spPr bwMode="auto">
            <a:xfrm>
              <a:off x="3936" y="2692"/>
              <a:ext cx="116" cy="233"/>
            </a:xfrm>
            <a:prstGeom prst="rect">
              <a:avLst/>
            </a:prstGeom>
            <a:solidFill>
              <a:srgbClr val="FFFFFF"/>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5" name="Rectangle 33">
              <a:extLst>
                <a:ext uri="{FF2B5EF4-FFF2-40B4-BE49-F238E27FC236}">
                  <a16:creationId xmlns:a16="http://schemas.microsoft.com/office/drawing/2014/main" xmlns="" id="{60F15424-4D8E-834F-A7F7-61ADC69FE3E9}"/>
                </a:ext>
              </a:extLst>
            </p:cNvPr>
            <p:cNvSpPr>
              <a:spLocks noChangeArrowheads="1"/>
            </p:cNvSpPr>
            <p:nvPr/>
          </p:nvSpPr>
          <p:spPr bwMode="auto">
            <a:xfrm>
              <a:off x="3936" y="2980"/>
              <a:ext cx="116" cy="233"/>
            </a:xfrm>
            <a:prstGeom prst="rect">
              <a:avLst/>
            </a:prstGeom>
            <a:solidFill>
              <a:srgbClr val="FFFFFF"/>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6" name="Rectangle 34">
              <a:extLst>
                <a:ext uri="{FF2B5EF4-FFF2-40B4-BE49-F238E27FC236}">
                  <a16:creationId xmlns:a16="http://schemas.microsoft.com/office/drawing/2014/main" xmlns="" id="{C61CBF9A-3F89-EE4D-B7A8-087D964CDD05}"/>
                </a:ext>
              </a:extLst>
            </p:cNvPr>
            <p:cNvSpPr>
              <a:spLocks noChangeArrowheads="1"/>
            </p:cNvSpPr>
            <p:nvPr/>
          </p:nvSpPr>
          <p:spPr bwMode="auto">
            <a:xfrm>
              <a:off x="3936" y="3268"/>
              <a:ext cx="116" cy="233"/>
            </a:xfrm>
            <a:prstGeom prst="rect">
              <a:avLst/>
            </a:prstGeom>
            <a:solidFill>
              <a:srgbClr val="FFFFFF"/>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7" name="Rectangle 35">
              <a:extLst>
                <a:ext uri="{FF2B5EF4-FFF2-40B4-BE49-F238E27FC236}">
                  <a16:creationId xmlns:a16="http://schemas.microsoft.com/office/drawing/2014/main" xmlns="" id="{2612C4E5-C69E-4F44-AFE0-E1803B51FD04}"/>
                </a:ext>
              </a:extLst>
            </p:cNvPr>
            <p:cNvSpPr>
              <a:spLocks noChangeArrowheads="1"/>
            </p:cNvSpPr>
            <p:nvPr/>
          </p:nvSpPr>
          <p:spPr bwMode="auto">
            <a:xfrm>
              <a:off x="4272" y="2836"/>
              <a:ext cx="336" cy="233"/>
            </a:xfrm>
            <a:prstGeom prst="rect">
              <a:avLst/>
            </a:prstGeom>
            <a:solidFill>
              <a:srgbClr val="FFFFFF"/>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8" name="Rectangle 36">
              <a:extLst>
                <a:ext uri="{FF2B5EF4-FFF2-40B4-BE49-F238E27FC236}">
                  <a16:creationId xmlns:a16="http://schemas.microsoft.com/office/drawing/2014/main" xmlns="" id="{FD05255C-0259-3240-875B-56DB6F7D0F35}"/>
                </a:ext>
              </a:extLst>
            </p:cNvPr>
            <p:cNvSpPr>
              <a:spLocks noChangeArrowheads="1"/>
            </p:cNvSpPr>
            <p:nvPr/>
          </p:nvSpPr>
          <p:spPr bwMode="auto">
            <a:xfrm>
              <a:off x="4272" y="2404"/>
              <a:ext cx="116" cy="233"/>
            </a:xfrm>
            <a:prstGeom prst="rect">
              <a:avLst/>
            </a:prstGeom>
            <a:solidFill>
              <a:srgbClr val="FFFFFF"/>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9" name="Rectangle 37">
              <a:extLst>
                <a:ext uri="{FF2B5EF4-FFF2-40B4-BE49-F238E27FC236}">
                  <a16:creationId xmlns:a16="http://schemas.microsoft.com/office/drawing/2014/main" xmlns="" id="{91483D4F-E16D-9047-82D7-0231DB540566}"/>
                </a:ext>
              </a:extLst>
            </p:cNvPr>
            <p:cNvSpPr>
              <a:spLocks noChangeArrowheads="1"/>
            </p:cNvSpPr>
            <p:nvPr/>
          </p:nvSpPr>
          <p:spPr bwMode="auto">
            <a:xfrm>
              <a:off x="4272" y="2692"/>
              <a:ext cx="116" cy="233"/>
            </a:xfrm>
            <a:prstGeom prst="rect">
              <a:avLst/>
            </a:prstGeom>
            <a:solidFill>
              <a:srgbClr val="FFFFFF"/>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0" name="Rectangle 38">
              <a:extLst>
                <a:ext uri="{FF2B5EF4-FFF2-40B4-BE49-F238E27FC236}">
                  <a16:creationId xmlns:a16="http://schemas.microsoft.com/office/drawing/2014/main" xmlns="" id="{97AD6D41-CE70-6440-B082-498D37D7D16E}"/>
                </a:ext>
              </a:extLst>
            </p:cNvPr>
            <p:cNvSpPr>
              <a:spLocks noChangeArrowheads="1"/>
            </p:cNvSpPr>
            <p:nvPr/>
          </p:nvSpPr>
          <p:spPr bwMode="auto">
            <a:xfrm>
              <a:off x="4272" y="2980"/>
              <a:ext cx="116" cy="233"/>
            </a:xfrm>
            <a:prstGeom prst="rect">
              <a:avLst/>
            </a:prstGeom>
            <a:solidFill>
              <a:srgbClr val="FFFFFF"/>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1" name="Rectangle 39">
              <a:extLst>
                <a:ext uri="{FF2B5EF4-FFF2-40B4-BE49-F238E27FC236}">
                  <a16:creationId xmlns:a16="http://schemas.microsoft.com/office/drawing/2014/main" xmlns="" id="{E97AA069-B2C9-AF4C-A879-4CADB2CB1352}"/>
                </a:ext>
              </a:extLst>
            </p:cNvPr>
            <p:cNvSpPr>
              <a:spLocks noChangeArrowheads="1"/>
            </p:cNvSpPr>
            <p:nvPr/>
          </p:nvSpPr>
          <p:spPr bwMode="auto">
            <a:xfrm>
              <a:off x="4272" y="3268"/>
              <a:ext cx="116" cy="233"/>
            </a:xfrm>
            <a:prstGeom prst="rect">
              <a:avLst/>
            </a:prstGeom>
            <a:solidFill>
              <a:srgbClr val="FFFFFF"/>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2" name="Rectangle 40">
              <a:extLst>
                <a:ext uri="{FF2B5EF4-FFF2-40B4-BE49-F238E27FC236}">
                  <a16:creationId xmlns:a16="http://schemas.microsoft.com/office/drawing/2014/main" xmlns="" id="{8F53DAF1-4AA8-6447-ADD6-7D09229190AD}"/>
                </a:ext>
              </a:extLst>
            </p:cNvPr>
            <p:cNvSpPr>
              <a:spLocks noChangeArrowheads="1"/>
            </p:cNvSpPr>
            <p:nvPr/>
          </p:nvSpPr>
          <p:spPr bwMode="auto">
            <a:xfrm>
              <a:off x="4608" y="2836"/>
              <a:ext cx="336" cy="233"/>
            </a:xfrm>
            <a:prstGeom prst="rect">
              <a:avLst/>
            </a:prstGeom>
            <a:solidFill>
              <a:srgbClr val="FFFFFF"/>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3" name="Rectangle 41">
              <a:extLst>
                <a:ext uri="{FF2B5EF4-FFF2-40B4-BE49-F238E27FC236}">
                  <a16:creationId xmlns:a16="http://schemas.microsoft.com/office/drawing/2014/main" xmlns="" id="{70CC253C-BD5A-8F48-AFCA-99B25B995BA3}"/>
                </a:ext>
              </a:extLst>
            </p:cNvPr>
            <p:cNvSpPr>
              <a:spLocks noChangeArrowheads="1"/>
            </p:cNvSpPr>
            <p:nvPr/>
          </p:nvSpPr>
          <p:spPr bwMode="auto">
            <a:xfrm>
              <a:off x="4608" y="2404"/>
              <a:ext cx="116" cy="233"/>
            </a:xfrm>
            <a:prstGeom prst="rect">
              <a:avLst/>
            </a:prstGeom>
            <a:solidFill>
              <a:srgbClr val="FFFFFF"/>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4" name="Rectangle 42">
              <a:extLst>
                <a:ext uri="{FF2B5EF4-FFF2-40B4-BE49-F238E27FC236}">
                  <a16:creationId xmlns:a16="http://schemas.microsoft.com/office/drawing/2014/main" xmlns="" id="{BBB53E42-7010-BD46-A7BF-65520ACAB2EB}"/>
                </a:ext>
              </a:extLst>
            </p:cNvPr>
            <p:cNvSpPr>
              <a:spLocks noChangeArrowheads="1"/>
            </p:cNvSpPr>
            <p:nvPr/>
          </p:nvSpPr>
          <p:spPr bwMode="auto">
            <a:xfrm>
              <a:off x="4608" y="2692"/>
              <a:ext cx="116" cy="233"/>
            </a:xfrm>
            <a:prstGeom prst="rect">
              <a:avLst/>
            </a:prstGeom>
            <a:solidFill>
              <a:srgbClr val="FFFFFF"/>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5" name="Rectangle 43">
              <a:extLst>
                <a:ext uri="{FF2B5EF4-FFF2-40B4-BE49-F238E27FC236}">
                  <a16:creationId xmlns:a16="http://schemas.microsoft.com/office/drawing/2014/main" xmlns="" id="{AE8EBFD7-F266-1848-A8D6-9CCED1BD292D}"/>
                </a:ext>
              </a:extLst>
            </p:cNvPr>
            <p:cNvSpPr>
              <a:spLocks noChangeArrowheads="1"/>
            </p:cNvSpPr>
            <p:nvPr/>
          </p:nvSpPr>
          <p:spPr bwMode="auto">
            <a:xfrm>
              <a:off x="4608" y="2980"/>
              <a:ext cx="116" cy="233"/>
            </a:xfrm>
            <a:prstGeom prst="rect">
              <a:avLst/>
            </a:prstGeom>
            <a:solidFill>
              <a:srgbClr val="FFFFFF"/>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6" name="Rectangle 44">
              <a:extLst>
                <a:ext uri="{FF2B5EF4-FFF2-40B4-BE49-F238E27FC236}">
                  <a16:creationId xmlns:a16="http://schemas.microsoft.com/office/drawing/2014/main" xmlns="" id="{B47113C2-2B18-FD4B-A465-26036239066B}"/>
                </a:ext>
              </a:extLst>
            </p:cNvPr>
            <p:cNvSpPr>
              <a:spLocks noChangeArrowheads="1"/>
            </p:cNvSpPr>
            <p:nvPr/>
          </p:nvSpPr>
          <p:spPr bwMode="auto">
            <a:xfrm>
              <a:off x="4608" y="3268"/>
              <a:ext cx="116" cy="233"/>
            </a:xfrm>
            <a:prstGeom prst="rect">
              <a:avLst/>
            </a:prstGeom>
            <a:solidFill>
              <a:srgbClr val="FFFFFF"/>
            </a:solidFill>
            <a:ln w="12700">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7" name="Line 45">
              <a:extLst>
                <a:ext uri="{FF2B5EF4-FFF2-40B4-BE49-F238E27FC236}">
                  <a16:creationId xmlns:a16="http://schemas.microsoft.com/office/drawing/2014/main" xmlns="" id="{B24642A2-9A1F-854A-96B4-890838CDBB45}"/>
                </a:ext>
              </a:extLst>
            </p:cNvPr>
            <p:cNvSpPr>
              <a:spLocks noChangeShapeType="1"/>
            </p:cNvSpPr>
            <p:nvPr/>
          </p:nvSpPr>
          <p:spPr bwMode="auto">
            <a:xfrm>
              <a:off x="2928" y="2208"/>
              <a:ext cx="624" cy="0"/>
            </a:xfrm>
            <a:prstGeom prst="line">
              <a:avLst/>
            </a:prstGeom>
            <a:noFill/>
            <a:ln w="31750">
              <a:solidFill>
                <a:srgbClr val="FF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endParaRPr lang="en-US"/>
            </a:p>
          </p:txBody>
        </p:sp>
      </p:grpSp>
    </p:spTree>
    <p:extLst>
      <p:ext uri="{BB962C8B-B14F-4D97-AF65-F5344CB8AC3E}">
        <p14:creationId xmlns:p14="http://schemas.microsoft.com/office/powerpoint/2010/main" val="130715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C741DC-3A6E-694A-9AAA-80FF9BEA2C48}"/>
              </a:ext>
            </a:extLst>
          </p:cNvPr>
          <p:cNvSpPr>
            <a:spLocks noGrp="1"/>
          </p:cNvSpPr>
          <p:nvPr>
            <p:ph type="title"/>
          </p:nvPr>
        </p:nvSpPr>
        <p:spPr/>
        <p:txBody>
          <a:bodyPr/>
          <a:lstStyle/>
          <a:p>
            <a:r>
              <a:rPr lang="en-CA" dirty="0"/>
              <a:t>Installing Java in your machine (2)</a:t>
            </a:r>
            <a:endParaRPr lang="en-US" dirty="0"/>
          </a:p>
        </p:txBody>
      </p:sp>
      <p:sp>
        <p:nvSpPr>
          <p:cNvPr id="3" name="Content Placeholder 2">
            <a:extLst>
              <a:ext uri="{FF2B5EF4-FFF2-40B4-BE49-F238E27FC236}">
                <a16:creationId xmlns:a16="http://schemas.microsoft.com/office/drawing/2014/main" xmlns="" id="{C2E7FF4F-5840-7A44-BD37-C9E65D8C06F2}"/>
              </a:ext>
            </a:extLst>
          </p:cNvPr>
          <p:cNvSpPr>
            <a:spLocks noGrp="1"/>
          </p:cNvSpPr>
          <p:nvPr>
            <p:ph idx="1"/>
          </p:nvPr>
        </p:nvSpPr>
        <p:spPr/>
        <p:txBody>
          <a:bodyPr/>
          <a:lstStyle/>
          <a:p>
            <a:r>
              <a:rPr lang="en-CA" dirty="0"/>
              <a:t>Setting JAVA_HOME (Windows): </a:t>
            </a:r>
          </a:p>
          <a:p>
            <a:pPr lvl="1"/>
            <a:r>
              <a:rPr lang="en-CA" dirty="0"/>
              <a:t>E.g.,</a:t>
            </a:r>
            <a:r>
              <a:rPr lang="en-CA" i="1" dirty="0"/>
              <a:t> C:\Program Files\Java\jdk1.7.0_45</a:t>
            </a:r>
          </a:p>
          <a:p>
            <a:r>
              <a:rPr lang="en-CA" dirty="0"/>
              <a:t>Setting </a:t>
            </a:r>
            <a:r>
              <a:rPr lang="en-CA" b="1" dirty="0"/>
              <a:t>path </a:t>
            </a:r>
            <a:r>
              <a:rPr lang="en-CA" dirty="0"/>
              <a:t>and </a:t>
            </a:r>
            <a:r>
              <a:rPr lang="en-CA" b="1" dirty="0" err="1"/>
              <a:t>classpath</a:t>
            </a:r>
            <a:endParaRPr lang="en-CA" b="1" dirty="0"/>
          </a:p>
          <a:p>
            <a:endParaRPr lang="en-US" dirty="0"/>
          </a:p>
        </p:txBody>
      </p:sp>
      <p:sp>
        <p:nvSpPr>
          <p:cNvPr id="4" name="Slide Number Placeholder 3">
            <a:extLst>
              <a:ext uri="{FF2B5EF4-FFF2-40B4-BE49-F238E27FC236}">
                <a16:creationId xmlns:a16="http://schemas.microsoft.com/office/drawing/2014/main" xmlns="" id="{4E5B79FF-55EE-D546-BA75-ECC0E5F0E972}"/>
              </a:ext>
            </a:extLst>
          </p:cNvPr>
          <p:cNvSpPr>
            <a:spLocks noGrp="1"/>
          </p:cNvSpPr>
          <p:nvPr>
            <p:ph type="sldNum" sz="quarter" idx="12"/>
          </p:nvPr>
        </p:nvSpPr>
        <p:spPr/>
        <p:txBody>
          <a:bodyPr/>
          <a:lstStyle/>
          <a:p>
            <a:fld id="{B547E0D5-C779-4B48-9D09-DC37D8A4644B}" type="slidenum">
              <a:rPr lang="id-ID" smtClean="0"/>
              <a:pPr/>
              <a:t>9</a:t>
            </a:fld>
            <a:endParaRPr lang="id-ID" dirty="0"/>
          </a:p>
        </p:txBody>
      </p:sp>
      <p:pic>
        <p:nvPicPr>
          <p:cNvPr id="5" name="Picture 2">
            <a:extLst>
              <a:ext uri="{FF2B5EF4-FFF2-40B4-BE49-F238E27FC236}">
                <a16:creationId xmlns:a16="http://schemas.microsoft.com/office/drawing/2014/main" xmlns="" id="{C06B465F-2E43-E041-89C5-1403395EF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2988" y="2508913"/>
            <a:ext cx="2645177" cy="2943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a:extLst>
              <a:ext uri="{FF2B5EF4-FFF2-40B4-BE49-F238E27FC236}">
                <a16:creationId xmlns:a16="http://schemas.microsoft.com/office/drawing/2014/main" xmlns="" id="{CB761DF9-3070-D341-8DDE-808505EDA9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0588" y="2356512"/>
            <a:ext cx="2851786" cy="3348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391689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6A2BB-9BCD-3C42-BA08-84C76CC8AAC6}"/>
              </a:ext>
            </a:extLst>
          </p:cNvPr>
          <p:cNvSpPr>
            <a:spLocks noGrp="1"/>
          </p:cNvSpPr>
          <p:nvPr>
            <p:ph type="title"/>
          </p:nvPr>
        </p:nvSpPr>
        <p:spPr/>
        <p:txBody>
          <a:bodyPr/>
          <a:lstStyle/>
          <a:p>
            <a:r>
              <a:rPr lang="en-US" altLang="en-US" dirty="0"/>
              <a:t>Two-Dimensional Arrays</a:t>
            </a:r>
            <a:endParaRPr lang="en-US" dirty="0"/>
          </a:p>
        </p:txBody>
      </p:sp>
      <p:sp>
        <p:nvSpPr>
          <p:cNvPr id="3" name="Content Placeholder 2">
            <a:extLst>
              <a:ext uri="{FF2B5EF4-FFF2-40B4-BE49-F238E27FC236}">
                <a16:creationId xmlns:a16="http://schemas.microsoft.com/office/drawing/2014/main" xmlns="" id="{5A6B3951-E630-A643-BD45-7BDF28FB3E4F}"/>
              </a:ext>
            </a:extLst>
          </p:cNvPr>
          <p:cNvSpPr>
            <a:spLocks noGrp="1"/>
          </p:cNvSpPr>
          <p:nvPr>
            <p:ph idx="1"/>
          </p:nvPr>
        </p:nvSpPr>
        <p:spPr/>
        <p:txBody>
          <a:bodyPr/>
          <a:lstStyle/>
          <a:p>
            <a:pPr>
              <a:spcBef>
                <a:spcPct val="70000"/>
              </a:spcBef>
            </a:pPr>
            <a:r>
              <a:rPr lang="en-US" altLang="en-US" dirty="0"/>
              <a:t>To be precise, in Java a two-dimensional array is an array of arrays</a:t>
            </a:r>
          </a:p>
          <a:p>
            <a:pPr>
              <a:spcBef>
                <a:spcPct val="70000"/>
              </a:spcBef>
            </a:pPr>
            <a:r>
              <a:rPr lang="en-US" altLang="en-US" dirty="0"/>
              <a:t>A two-dimensional array is declared by specifying the size of each dimension separately:</a:t>
            </a:r>
          </a:p>
          <a:p>
            <a:pPr algn="ctr">
              <a:spcBef>
                <a:spcPct val="70000"/>
              </a:spcBef>
              <a:buFontTx/>
              <a:buNone/>
            </a:pPr>
            <a:r>
              <a:rPr lang="en-US" altLang="en-US" dirty="0" err="1">
                <a:latin typeface="Courier New" panose="02070309020205020404" pitchFamily="49" charset="0"/>
              </a:rPr>
              <a:t>int</a:t>
            </a:r>
            <a:r>
              <a:rPr lang="en-US" altLang="en-US" dirty="0">
                <a:latin typeface="Courier New" panose="02070309020205020404" pitchFamily="49" charset="0"/>
              </a:rPr>
              <a:t>[][] scores = new </a:t>
            </a:r>
            <a:r>
              <a:rPr lang="en-US" altLang="en-US" dirty="0" err="1">
                <a:latin typeface="Courier New" panose="02070309020205020404" pitchFamily="49" charset="0"/>
              </a:rPr>
              <a:t>int</a:t>
            </a:r>
            <a:r>
              <a:rPr lang="en-US" altLang="en-US" dirty="0">
                <a:latin typeface="Courier New" panose="02070309020205020404" pitchFamily="49" charset="0"/>
              </a:rPr>
              <a:t>[12][50];</a:t>
            </a:r>
          </a:p>
          <a:p>
            <a:pPr>
              <a:spcBef>
                <a:spcPct val="70000"/>
              </a:spcBef>
            </a:pPr>
            <a:r>
              <a:rPr lang="en-US" altLang="en-US" dirty="0"/>
              <a:t>A array element is referenced using two index values:</a:t>
            </a:r>
          </a:p>
          <a:p>
            <a:pPr>
              <a:spcBef>
                <a:spcPct val="70000"/>
              </a:spcBef>
              <a:buFontTx/>
              <a:buNone/>
            </a:pPr>
            <a:r>
              <a:rPr lang="en-US" altLang="en-US" dirty="0">
                <a:latin typeface="Courier New" panose="02070309020205020404" pitchFamily="49" charset="0"/>
              </a:rPr>
              <a:t>			value = scores[3][6]</a:t>
            </a:r>
          </a:p>
          <a:p>
            <a:pPr>
              <a:spcBef>
                <a:spcPct val="70000"/>
              </a:spcBef>
            </a:pPr>
            <a:r>
              <a:rPr lang="en-US" altLang="en-US" dirty="0"/>
              <a:t>The array stored in one row can be specified using one index</a:t>
            </a:r>
          </a:p>
          <a:p>
            <a:endParaRPr lang="en-US" dirty="0"/>
          </a:p>
        </p:txBody>
      </p:sp>
      <p:sp>
        <p:nvSpPr>
          <p:cNvPr id="4" name="Slide Number Placeholder 3">
            <a:extLst>
              <a:ext uri="{FF2B5EF4-FFF2-40B4-BE49-F238E27FC236}">
                <a16:creationId xmlns:a16="http://schemas.microsoft.com/office/drawing/2014/main" xmlns="" id="{544BC773-F2C6-5A41-B0F5-8FDCCB853388}"/>
              </a:ext>
            </a:extLst>
          </p:cNvPr>
          <p:cNvSpPr>
            <a:spLocks noGrp="1"/>
          </p:cNvSpPr>
          <p:nvPr>
            <p:ph type="sldNum" sz="quarter" idx="12"/>
          </p:nvPr>
        </p:nvSpPr>
        <p:spPr/>
        <p:txBody>
          <a:bodyPr/>
          <a:lstStyle/>
          <a:p>
            <a:fld id="{B547E0D5-C779-4B48-9D09-DC37D8A4644B}" type="slidenum">
              <a:rPr lang="id-ID" smtClean="0"/>
              <a:pPr/>
              <a:t>90</a:t>
            </a:fld>
            <a:endParaRPr lang="id-ID" dirty="0"/>
          </a:p>
        </p:txBody>
      </p:sp>
    </p:spTree>
    <p:extLst>
      <p:ext uri="{BB962C8B-B14F-4D97-AF65-F5344CB8AC3E}">
        <p14:creationId xmlns:p14="http://schemas.microsoft.com/office/powerpoint/2010/main" val="24254118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BCFA6C-FC47-974B-AF32-40FEF32876D0}"/>
              </a:ext>
            </a:extLst>
          </p:cNvPr>
          <p:cNvSpPr>
            <a:spLocks noGrp="1"/>
          </p:cNvSpPr>
          <p:nvPr>
            <p:ph type="title"/>
          </p:nvPr>
        </p:nvSpPr>
        <p:spPr/>
        <p:txBody>
          <a:bodyPr/>
          <a:lstStyle/>
          <a:p>
            <a:r>
              <a:rPr lang="en-US" altLang="en-US" dirty="0" err="1"/>
              <a:t>SodaSurvey.java</a:t>
            </a:r>
            <a:endParaRPr lang="en-US" dirty="0"/>
          </a:p>
        </p:txBody>
      </p:sp>
      <p:sp>
        <p:nvSpPr>
          <p:cNvPr id="4" name="Slide Number Placeholder 3">
            <a:extLst>
              <a:ext uri="{FF2B5EF4-FFF2-40B4-BE49-F238E27FC236}">
                <a16:creationId xmlns:a16="http://schemas.microsoft.com/office/drawing/2014/main" xmlns="" id="{003902CE-307F-CF4E-BEFB-5790232D8F82}"/>
              </a:ext>
            </a:extLst>
          </p:cNvPr>
          <p:cNvSpPr>
            <a:spLocks noGrp="1"/>
          </p:cNvSpPr>
          <p:nvPr>
            <p:ph type="sldNum" sz="quarter" idx="12"/>
          </p:nvPr>
        </p:nvSpPr>
        <p:spPr/>
        <p:txBody>
          <a:bodyPr/>
          <a:lstStyle/>
          <a:p>
            <a:fld id="{B547E0D5-C779-4B48-9D09-DC37D8A4644B}" type="slidenum">
              <a:rPr lang="id-ID" smtClean="0"/>
              <a:pPr/>
              <a:t>91</a:t>
            </a:fld>
            <a:endParaRPr lang="id-ID" dirty="0"/>
          </a:p>
        </p:txBody>
      </p:sp>
      <p:sp>
        <p:nvSpPr>
          <p:cNvPr id="5" name="Rectangle 3">
            <a:extLst>
              <a:ext uri="{FF2B5EF4-FFF2-40B4-BE49-F238E27FC236}">
                <a16:creationId xmlns:a16="http://schemas.microsoft.com/office/drawing/2014/main" xmlns="" id="{F2BE4A1C-B436-A445-924F-3259ADFE024F}"/>
              </a:ext>
            </a:extLst>
          </p:cNvPr>
          <p:cNvSpPr>
            <a:spLocks noGrp="1" noChangeArrowheads="1"/>
          </p:cNvSpPr>
          <p:nvPr>
            <p:ph idx="1"/>
          </p:nvPr>
        </p:nvSpPr>
        <p:spPr/>
        <p:txBody>
          <a:bodyPr>
            <a:normAutofit fontScale="77500" lnSpcReduction="20000"/>
          </a:bodyPr>
          <a:lstStyle/>
          <a:p>
            <a:pPr>
              <a:lnSpc>
                <a:spcPct val="80000"/>
              </a:lnSpc>
              <a:buFontTx/>
              <a:buNone/>
            </a:pPr>
            <a:r>
              <a:rPr lang="en-US" altLang="en-US" sz="1600" dirty="0">
                <a:latin typeface="Courier New" panose="02070309020205020404" pitchFamily="49" charset="0"/>
              </a:rPr>
              <a:t>   </a:t>
            </a:r>
            <a:r>
              <a:rPr lang="en-US" altLang="en-US" sz="1600" dirty="0">
                <a:solidFill>
                  <a:schemeClr val="hlink"/>
                </a:solidFill>
                <a:latin typeface="Courier New" panose="02070309020205020404" pitchFamily="49" charset="0"/>
              </a:rPr>
              <a:t>//----------------------------------------------------------</a:t>
            </a:r>
          </a:p>
          <a:p>
            <a:pPr>
              <a:lnSpc>
                <a:spcPct val="80000"/>
              </a:lnSpc>
              <a:buFontTx/>
              <a:buNone/>
            </a:pPr>
            <a:r>
              <a:rPr lang="en-US" altLang="en-US" sz="1600" dirty="0">
                <a:solidFill>
                  <a:schemeClr val="hlink"/>
                </a:solidFill>
                <a:latin typeface="Courier New" panose="02070309020205020404" pitchFamily="49" charset="0"/>
              </a:rPr>
              <a:t>   //  Determines and prints the average of each row (soda) and</a:t>
            </a:r>
          </a:p>
          <a:p>
            <a:pPr>
              <a:lnSpc>
                <a:spcPct val="80000"/>
              </a:lnSpc>
              <a:buFontTx/>
              <a:buNone/>
            </a:pPr>
            <a:r>
              <a:rPr lang="en-US" altLang="en-US" sz="1600" dirty="0">
                <a:solidFill>
                  <a:schemeClr val="hlink"/>
                </a:solidFill>
                <a:latin typeface="Courier New" panose="02070309020205020404" pitchFamily="49" charset="0"/>
              </a:rPr>
              <a:t>   //  each column (respondent) of the survey scores.</a:t>
            </a:r>
          </a:p>
          <a:p>
            <a:pPr>
              <a:lnSpc>
                <a:spcPct val="80000"/>
              </a:lnSpc>
              <a:buFontTx/>
              <a:buNone/>
            </a:pPr>
            <a:r>
              <a:rPr lang="en-US" altLang="en-US" sz="1600" dirty="0">
                <a:solidFill>
                  <a:schemeClr val="hlink"/>
                </a:solidFill>
                <a:latin typeface="Courier New" panose="02070309020205020404" pitchFamily="49" charset="0"/>
              </a:rPr>
              <a:t>   //----------------------------------------------------------</a:t>
            </a:r>
          </a:p>
          <a:p>
            <a:pPr>
              <a:lnSpc>
                <a:spcPct val="80000"/>
              </a:lnSpc>
              <a:buFontTx/>
              <a:buNone/>
            </a:pPr>
            <a:r>
              <a:rPr lang="en-US" altLang="en-US" sz="1600" dirty="0">
                <a:latin typeface="Courier New" panose="02070309020205020404" pitchFamily="49" charset="0"/>
              </a:rPr>
              <a:t>   </a:t>
            </a:r>
            <a:r>
              <a:rPr lang="en-US" altLang="en-US" sz="1600" dirty="0">
                <a:solidFill>
                  <a:schemeClr val="accent2"/>
                </a:solidFill>
                <a:latin typeface="Courier New" panose="02070309020205020404" pitchFamily="49" charset="0"/>
              </a:rPr>
              <a:t>public static void</a:t>
            </a:r>
            <a:r>
              <a:rPr lang="en-US" altLang="en-US" sz="1600" dirty="0">
                <a:latin typeface="Courier New" panose="02070309020205020404" pitchFamily="49" charset="0"/>
              </a:rPr>
              <a:t> main (String[] </a:t>
            </a:r>
            <a:r>
              <a:rPr lang="en-US" altLang="en-US" sz="1600" dirty="0" err="1">
                <a:latin typeface="Courier New" panose="02070309020205020404" pitchFamily="49" charset="0"/>
              </a:rPr>
              <a:t>args</a:t>
            </a:r>
            <a:r>
              <a:rPr lang="en-US" altLang="en-US" sz="1600" dirty="0">
                <a:latin typeface="Courier New" panose="02070309020205020404" pitchFamily="49" charset="0"/>
              </a:rPr>
              <a:t>)</a:t>
            </a:r>
          </a:p>
          <a:p>
            <a:pPr>
              <a:lnSpc>
                <a:spcPct val="80000"/>
              </a:lnSpc>
              <a:buFontTx/>
              <a:buNone/>
            </a:pPr>
            <a:r>
              <a:rPr lang="en-US" altLang="en-US" sz="1600" dirty="0">
                <a:latin typeface="Courier New" panose="02070309020205020404" pitchFamily="49" charset="0"/>
              </a:rPr>
              <a:t>   {</a:t>
            </a:r>
          </a:p>
          <a:p>
            <a:pPr>
              <a:lnSpc>
                <a:spcPct val="80000"/>
              </a:lnSpc>
              <a:buFontTx/>
              <a:buNone/>
            </a:pPr>
            <a:r>
              <a:rPr lang="en-US" altLang="en-US" sz="1600" dirty="0">
                <a:latin typeface="Courier New" panose="02070309020205020404" pitchFamily="49" charset="0"/>
              </a:rPr>
              <a:t>      </a:t>
            </a:r>
            <a:r>
              <a:rPr lang="en-US" altLang="en-US" sz="1600" dirty="0" err="1">
                <a:solidFill>
                  <a:schemeClr val="accent2"/>
                </a:solidFill>
                <a:latin typeface="Courier New" panose="02070309020205020404" pitchFamily="49" charset="0"/>
              </a:rPr>
              <a:t>int</a:t>
            </a:r>
            <a:r>
              <a:rPr lang="en-US" altLang="en-US" sz="1600" dirty="0">
                <a:latin typeface="Courier New" panose="02070309020205020404" pitchFamily="49" charset="0"/>
              </a:rPr>
              <a:t>[][] scores = { {3, 4, 5, 2, 1, 4, 3, 2, 4, 4},</a:t>
            </a:r>
          </a:p>
          <a:p>
            <a:pPr>
              <a:lnSpc>
                <a:spcPct val="80000"/>
              </a:lnSpc>
              <a:buFontTx/>
              <a:buNone/>
            </a:pPr>
            <a:r>
              <a:rPr lang="en-US" altLang="en-US" sz="1600" dirty="0">
                <a:latin typeface="Courier New" panose="02070309020205020404" pitchFamily="49" charset="0"/>
              </a:rPr>
              <a:t>                         {2, 4, 3, 4, 3, 3, 2, 1, 2, 2},</a:t>
            </a:r>
          </a:p>
          <a:p>
            <a:pPr>
              <a:lnSpc>
                <a:spcPct val="80000"/>
              </a:lnSpc>
              <a:buFontTx/>
              <a:buNone/>
            </a:pPr>
            <a:r>
              <a:rPr lang="en-US" altLang="en-US" sz="1600" dirty="0">
                <a:latin typeface="Courier New" panose="02070309020205020404" pitchFamily="49" charset="0"/>
              </a:rPr>
              <a:t>                         {3, 5, 4, 5, 5, 3, 2, 5, 5, 5},</a:t>
            </a:r>
          </a:p>
          <a:p>
            <a:pPr>
              <a:lnSpc>
                <a:spcPct val="80000"/>
              </a:lnSpc>
              <a:buFontTx/>
              <a:buNone/>
            </a:pPr>
            <a:r>
              <a:rPr lang="en-US" altLang="en-US" sz="1600" dirty="0">
                <a:latin typeface="Courier New" panose="02070309020205020404" pitchFamily="49" charset="0"/>
              </a:rPr>
              <a:t>                         {1, 1, 1, 3, 1, 2, 1, 3, 2, 4} };</a:t>
            </a:r>
          </a:p>
          <a:p>
            <a:pPr>
              <a:lnSpc>
                <a:spcPct val="80000"/>
              </a:lnSpc>
              <a:buFontTx/>
              <a:buNone/>
            </a:pPr>
            <a:endParaRPr lang="en-US" altLang="en-US" sz="1600" dirty="0">
              <a:latin typeface="Courier New" panose="02070309020205020404" pitchFamily="49" charset="0"/>
            </a:endParaRPr>
          </a:p>
          <a:p>
            <a:pPr>
              <a:lnSpc>
                <a:spcPct val="80000"/>
              </a:lnSpc>
              <a:buFontTx/>
              <a:buNone/>
            </a:pPr>
            <a:r>
              <a:rPr lang="en-US" altLang="en-US" sz="1600" dirty="0">
                <a:latin typeface="Courier New" panose="02070309020205020404" pitchFamily="49" charset="0"/>
              </a:rPr>
              <a:t>      </a:t>
            </a:r>
            <a:r>
              <a:rPr lang="en-US" altLang="en-US" sz="1600" dirty="0">
                <a:solidFill>
                  <a:schemeClr val="accent2"/>
                </a:solidFill>
                <a:latin typeface="Courier New" panose="02070309020205020404" pitchFamily="49" charset="0"/>
              </a:rPr>
              <a:t>final </a:t>
            </a:r>
            <a:r>
              <a:rPr lang="en-US" altLang="en-US" sz="1600" dirty="0" err="1">
                <a:solidFill>
                  <a:schemeClr val="accent2"/>
                </a:solidFill>
                <a:latin typeface="Courier New" panose="02070309020205020404" pitchFamily="49" charset="0"/>
              </a:rPr>
              <a:t>int</a:t>
            </a:r>
            <a:r>
              <a:rPr lang="en-US" altLang="en-US" sz="1600" dirty="0">
                <a:latin typeface="Courier New" panose="02070309020205020404" pitchFamily="49" charset="0"/>
              </a:rPr>
              <a:t> SODAS = </a:t>
            </a:r>
            <a:r>
              <a:rPr lang="en-US" altLang="en-US" sz="1600" dirty="0" err="1">
                <a:latin typeface="Courier New" panose="02070309020205020404" pitchFamily="49" charset="0"/>
              </a:rPr>
              <a:t>scores.length</a:t>
            </a:r>
            <a:r>
              <a:rPr lang="en-US" altLang="en-US" sz="1600" dirty="0">
                <a:latin typeface="Courier New" panose="02070309020205020404" pitchFamily="49" charset="0"/>
              </a:rPr>
              <a:t>;</a:t>
            </a:r>
          </a:p>
          <a:p>
            <a:pPr>
              <a:lnSpc>
                <a:spcPct val="80000"/>
              </a:lnSpc>
              <a:buFontTx/>
              <a:buNone/>
            </a:pPr>
            <a:r>
              <a:rPr lang="en-US" altLang="en-US" sz="1600" dirty="0">
                <a:latin typeface="Courier New" panose="02070309020205020404" pitchFamily="49" charset="0"/>
              </a:rPr>
              <a:t>      </a:t>
            </a:r>
            <a:r>
              <a:rPr lang="en-US" altLang="en-US" sz="1600" dirty="0">
                <a:solidFill>
                  <a:schemeClr val="accent2"/>
                </a:solidFill>
                <a:latin typeface="Courier New" panose="02070309020205020404" pitchFamily="49" charset="0"/>
              </a:rPr>
              <a:t>final </a:t>
            </a:r>
            <a:r>
              <a:rPr lang="en-US" altLang="en-US" sz="1600" dirty="0" err="1">
                <a:solidFill>
                  <a:schemeClr val="accent2"/>
                </a:solidFill>
                <a:latin typeface="Courier New" panose="02070309020205020404" pitchFamily="49" charset="0"/>
              </a:rPr>
              <a:t>int</a:t>
            </a:r>
            <a:r>
              <a:rPr lang="en-US" altLang="en-US" sz="1600" dirty="0">
                <a:latin typeface="Courier New" panose="02070309020205020404" pitchFamily="49" charset="0"/>
              </a:rPr>
              <a:t> PEOPLE = scores[0].length;</a:t>
            </a:r>
          </a:p>
          <a:p>
            <a:pPr>
              <a:lnSpc>
                <a:spcPct val="80000"/>
              </a:lnSpc>
              <a:buFontTx/>
              <a:buNone/>
            </a:pPr>
            <a:endParaRPr lang="en-US" altLang="en-US" sz="800" dirty="0">
              <a:latin typeface="Courier New" panose="02070309020205020404" pitchFamily="49" charset="0"/>
            </a:endParaRPr>
          </a:p>
          <a:p>
            <a:pPr>
              <a:lnSpc>
                <a:spcPct val="80000"/>
              </a:lnSpc>
              <a:buFontTx/>
              <a:buNone/>
            </a:pPr>
            <a:r>
              <a:rPr lang="en-US" altLang="en-US" sz="1600" dirty="0">
                <a:latin typeface="Courier New" panose="02070309020205020404" pitchFamily="49" charset="0"/>
              </a:rPr>
              <a:t>      </a:t>
            </a:r>
            <a:r>
              <a:rPr lang="en-US" altLang="en-US" sz="1600" dirty="0" err="1">
                <a:solidFill>
                  <a:schemeClr val="accent2"/>
                </a:solidFill>
                <a:latin typeface="Courier New" panose="02070309020205020404" pitchFamily="49" charset="0"/>
              </a:rPr>
              <a:t>int</a:t>
            </a:r>
            <a:r>
              <a:rPr lang="en-US" altLang="en-US" sz="1600" dirty="0">
                <a:latin typeface="Courier New" panose="02070309020205020404" pitchFamily="49" charset="0"/>
              </a:rPr>
              <a:t>[] </a:t>
            </a:r>
            <a:r>
              <a:rPr lang="en-US" altLang="en-US" sz="1600" dirty="0" err="1">
                <a:latin typeface="Courier New" panose="02070309020205020404" pitchFamily="49" charset="0"/>
              </a:rPr>
              <a:t>sodaSum</a:t>
            </a:r>
            <a:r>
              <a:rPr lang="en-US" altLang="en-US" sz="1600" dirty="0">
                <a:latin typeface="Courier New" panose="02070309020205020404" pitchFamily="49" charset="0"/>
              </a:rPr>
              <a:t> = </a:t>
            </a:r>
            <a:r>
              <a:rPr lang="en-US" altLang="en-US" sz="1600" dirty="0">
                <a:solidFill>
                  <a:schemeClr val="accent2"/>
                </a:solidFill>
                <a:latin typeface="Courier New" panose="02070309020205020404" pitchFamily="49" charset="0"/>
              </a:rPr>
              <a:t>new</a:t>
            </a:r>
            <a:r>
              <a:rPr lang="en-US" altLang="en-US" sz="1600" dirty="0">
                <a:latin typeface="Courier New" panose="02070309020205020404" pitchFamily="49" charset="0"/>
              </a:rPr>
              <a:t> </a:t>
            </a:r>
            <a:r>
              <a:rPr lang="en-US" altLang="en-US" sz="1600" dirty="0" err="1">
                <a:solidFill>
                  <a:schemeClr val="accent2"/>
                </a:solidFill>
                <a:latin typeface="Courier New" panose="02070309020205020404" pitchFamily="49" charset="0"/>
              </a:rPr>
              <a:t>int</a:t>
            </a:r>
            <a:r>
              <a:rPr lang="en-US" altLang="en-US" sz="1600" dirty="0">
                <a:latin typeface="Courier New" panose="02070309020205020404" pitchFamily="49" charset="0"/>
              </a:rPr>
              <a:t>[SODAS];</a:t>
            </a:r>
          </a:p>
          <a:p>
            <a:pPr>
              <a:lnSpc>
                <a:spcPct val="80000"/>
              </a:lnSpc>
              <a:buFontTx/>
              <a:buNone/>
            </a:pPr>
            <a:r>
              <a:rPr lang="en-US" altLang="en-US" sz="1600" dirty="0">
                <a:latin typeface="Courier New" panose="02070309020205020404" pitchFamily="49" charset="0"/>
              </a:rPr>
              <a:t>      </a:t>
            </a:r>
            <a:r>
              <a:rPr lang="en-US" altLang="en-US" sz="1600" dirty="0" err="1">
                <a:solidFill>
                  <a:schemeClr val="accent2"/>
                </a:solidFill>
                <a:latin typeface="Courier New" panose="02070309020205020404" pitchFamily="49" charset="0"/>
              </a:rPr>
              <a:t>int</a:t>
            </a:r>
            <a:r>
              <a:rPr lang="en-US" altLang="en-US" sz="1600" dirty="0">
                <a:latin typeface="Courier New" panose="02070309020205020404" pitchFamily="49" charset="0"/>
              </a:rPr>
              <a:t>[] </a:t>
            </a:r>
            <a:r>
              <a:rPr lang="en-US" altLang="en-US" sz="1600" dirty="0" err="1">
                <a:latin typeface="Courier New" panose="02070309020205020404" pitchFamily="49" charset="0"/>
              </a:rPr>
              <a:t>personSum</a:t>
            </a:r>
            <a:r>
              <a:rPr lang="en-US" altLang="en-US" sz="1600" dirty="0">
                <a:latin typeface="Courier New" panose="02070309020205020404" pitchFamily="49" charset="0"/>
              </a:rPr>
              <a:t> = </a:t>
            </a:r>
            <a:r>
              <a:rPr lang="en-US" altLang="en-US" sz="1600" dirty="0">
                <a:solidFill>
                  <a:schemeClr val="accent2"/>
                </a:solidFill>
                <a:latin typeface="Courier New" panose="02070309020205020404" pitchFamily="49" charset="0"/>
              </a:rPr>
              <a:t>new</a:t>
            </a:r>
            <a:r>
              <a:rPr lang="en-US" altLang="en-US" sz="1600" dirty="0">
                <a:latin typeface="Courier New" panose="02070309020205020404" pitchFamily="49" charset="0"/>
              </a:rPr>
              <a:t> </a:t>
            </a:r>
            <a:r>
              <a:rPr lang="en-US" altLang="en-US" sz="1600" dirty="0" err="1">
                <a:solidFill>
                  <a:schemeClr val="accent2"/>
                </a:solidFill>
                <a:latin typeface="Courier New" panose="02070309020205020404" pitchFamily="49" charset="0"/>
              </a:rPr>
              <a:t>int</a:t>
            </a:r>
            <a:r>
              <a:rPr lang="en-US" altLang="en-US" sz="1600" dirty="0">
                <a:latin typeface="Courier New" panose="02070309020205020404" pitchFamily="49" charset="0"/>
              </a:rPr>
              <a:t>[PEOPLE];</a:t>
            </a:r>
          </a:p>
          <a:p>
            <a:pPr>
              <a:lnSpc>
                <a:spcPct val="80000"/>
              </a:lnSpc>
              <a:buFontTx/>
              <a:buNone/>
            </a:pPr>
            <a:endParaRPr lang="en-US" altLang="en-US" sz="800" dirty="0">
              <a:latin typeface="Courier New" panose="02070309020205020404" pitchFamily="49" charset="0"/>
            </a:endParaRPr>
          </a:p>
          <a:p>
            <a:pPr>
              <a:lnSpc>
                <a:spcPct val="80000"/>
              </a:lnSpc>
              <a:buFontTx/>
              <a:buNone/>
            </a:pPr>
            <a:r>
              <a:rPr lang="en-US" altLang="en-US" sz="1600" dirty="0">
                <a:latin typeface="Courier New" panose="02070309020205020404" pitchFamily="49" charset="0"/>
              </a:rPr>
              <a:t>      </a:t>
            </a:r>
            <a:r>
              <a:rPr lang="en-US" altLang="en-US" sz="1600" dirty="0">
                <a:solidFill>
                  <a:schemeClr val="accent2"/>
                </a:solidFill>
                <a:latin typeface="Courier New" panose="02070309020205020404" pitchFamily="49" charset="0"/>
              </a:rPr>
              <a:t>for</a:t>
            </a:r>
            <a:r>
              <a:rPr lang="en-US" altLang="en-US" sz="1600" dirty="0">
                <a:latin typeface="Courier New" panose="02070309020205020404" pitchFamily="49" charset="0"/>
              </a:rPr>
              <a:t> (</a:t>
            </a:r>
            <a:r>
              <a:rPr lang="en-US" altLang="en-US" sz="1600" dirty="0" err="1">
                <a:solidFill>
                  <a:schemeClr val="accent2"/>
                </a:solidFill>
                <a:latin typeface="Courier New" panose="02070309020205020404" pitchFamily="49" charset="0"/>
              </a:rPr>
              <a:t>int</a:t>
            </a:r>
            <a:r>
              <a:rPr lang="en-US" altLang="en-US" sz="1600" dirty="0">
                <a:latin typeface="Courier New" panose="02070309020205020404" pitchFamily="49" charset="0"/>
              </a:rPr>
              <a:t> soda=0; soda &lt; SODAS; soda++)</a:t>
            </a:r>
          </a:p>
          <a:p>
            <a:pPr>
              <a:lnSpc>
                <a:spcPct val="80000"/>
              </a:lnSpc>
              <a:buFontTx/>
              <a:buNone/>
            </a:pPr>
            <a:r>
              <a:rPr lang="en-US" altLang="en-US" sz="1600" dirty="0">
                <a:latin typeface="Courier New" panose="02070309020205020404" pitchFamily="49" charset="0"/>
              </a:rPr>
              <a:t>         </a:t>
            </a:r>
            <a:r>
              <a:rPr lang="en-US" altLang="en-US" sz="1600" dirty="0">
                <a:solidFill>
                  <a:schemeClr val="accent2"/>
                </a:solidFill>
                <a:latin typeface="Courier New" panose="02070309020205020404" pitchFamily="49" charset="0"/>
              </a:rPr>
              <a:t>for</a:t>
            </a:r>
            <a:r>
              <a:rPr lang="en-US" altLang="en-US" sz="1600" dirty="0">
                <a:latin typeface="Courier New" panose="02070309020205020404" pitchFamily="49" charset="0"/>
              </a:rPr>
              <a:t> (</a:t>
            </a:r>
            <a:r>
              <a:rPr lang="en-US" altLang="en-US" sz="1600" dirty="0" err="1">
                <a:solidFill>
                  <a:schemeClr val="accent2"/>
                </a:solidFill>
                <a:latin typeface="Courier New" panose="02070309020205020404" pitchFamily="49" charset="0"/>
              </a:rPr>
              <a:t>int</a:t>
            </a:r>
            <a:r>
              <a:rPr lang="en-US" altLang="en-US" sz="1600" dirty="0">
                <a:latin typeface="Courier New" panose="02070309020205020404" pitchFamily="49" charset="0"/>
              </a:rPr>
              <a:t> person=0; person &lt; PEOPLE; person++)</a:t>
            </a:r>
          </a:p>
          <a:p>
            <a:pPr>
              <a:lnSpc>
                <a:spcPct val="80000"/>
              </a:lnSpc>
              <a:buFontTx/>
              <a:buNone/>
            </a:pPr>
            <a:r>
              <a:rPr lang="en-US" altLang="en-US" sz="1600" dirty="0">
                <a:latin typeface="Courier New" panose="02070309020205020404" pitchFamily="49" charset="0"/>
              </a:rPr>
              <a:t>         {</a:t>
            </a:r>
          </a:p>
          <a:p>
            <a:pPr>
              <a:lnSpc>
                <a:spcPct val="80000"/>
              </a:lnSpc>
              <a:buFontTx/>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sodaSum</a:t>
            </a:r>
            <a:r>
              <a:rPr lang="en-US" altLang="en-US" sz="1600" dirty="0">
                <a:latin typeface="Courier New" panose="02070309020205020404" pitchFamily="49" charset="0"/>
              </a:rPr>
              <a:t>[soda] += scores[soda][person];</a:t>
            </a:r>
          </a:p>
          <a:p>
            <a:pPr>
              <a:lnSpc>
                <a:spcPct val="80000"/>
              </a:lnSpc>
              <a:buFontTx/>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personSum</a:t>
            </a:r>
            <a:r>
              <a:rPr lang="en-US" altLang="en-US" sz="1600" dirty="0">
                <a:latin typeface="Courier New" panose="02070309020205020404" pitchFamily="49" charset="0"/>
              </a:rPr>
              <a:t>[person] += scores[soda][person];</a:t>
            </a:r>
          </a:p>
          <a:p>
            <a:pPr>
              <a:lnSpc>
                <a:spcPct val="80000"/>
              </a:lnSpc>
              <a:buFontTx/>
              <a:buNone/>
            </a:pPr>
            <a:r>
              <a:rPr lang="en-US" altLang="en-US" sz="1600" dirty="0">
                <a:latin typeface="Courier New" panose="02070309020205020404" pitchFamily="49" charset="0"/>
              </a:rPr>
              <a:t>         }</a:t>
            </a:r>
          </a:p>
        </p:txBody>
      </p:sp>
    </p:spTree>
    <p:extLst>
      <p:ext uri="{BB962C8B-B14F-4D97-AF65-F5344CB8AC3E}">
        <p14:creationId xmlns:p14="http://schemas.microsoft.com/office/powerpoint/2010/main" val="20050885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1202A5-9ADC-4746-89F9-794F4A8A7759}"/>
              </a:ext>
            </a:extLst>
          </p:cNvPr>
          <p:cNvSpPr>
            <a:spLocks noGrp="1"/>
          </p:cNvSpPr>
          <p:nvPr>
            <p:ph type="title"/>
          </p:nvPr>
        </p:nvSpPr>
        <p:spPr/>
        <p:txBody>
          <a:bodyPr/>
          <a:lstStyle/>
          <a:p>
            <a:r>
              <a:rPr lang="en-US" altLang="en-US" dirty="0" err="1"/>
              <a:t>SodaSurvey.java</a:t>
            </a:r>
            <a:endParaRPr lang="en-US" dirty="0"/>
          </a:p>
        </p:txBody>
      </p:sp>
      <p:sp>
        <p:nvSpPr>
          <p:cNvPr id="4" name="Slide Number Placeholder 3">
            <a:extLst>
              <a:ext uri="{FF2B5EF4-FFF2-40B4-BE49-F238E27FC236}">
                <a16:creationId xmlns:a16="http://schemas.microsoft.com/office/drawing/2014/main" xmlns="" id="{276CB3C9-395B-2A48-A17C-0A2E667E306A}"/>
              </a:ext>
            </a:extLst>
          </p:cNvPr>
          <p:cNvSpPr>
            <a:spLocks noGrp="1"/>
          </p:cNvSpPr>
          <p:nvPr>
            <p:ph type="sldNum" sz="quarter" idx="12"/>
          </p:nvPr>
        </p:nvSpPr>
        <p:spPr/>
        <p:txBody>
          <a:bodyPr/>
          <a:lstStyle/>
          <a:p>
            <a:fld id="{B547E0D5-C779-4B48-9D09-DC37D8A4644B}" type="slidenum">
              <a:rPr lang="id-ID" smtClean="0"/>
              <a:pPr/>
              <a:t>92</a:t>
            </a:fld>
            <a:endParaRPr lang="id-ID" dirty="0"/>
          </a:p>
        </p:txBody>
      </p:sp>
      <p:sp>
        <p:nvSpPr>
          <p:cNvPr id="5" name="Rectangle 3">
            <a:extLst>
              <a:ext uri="{FF2B5EF4-FFF2-40B4-BE49-F238E27FC236}">
                <a16:creationId xmlns:a16="http://schemas.microsoft.com/office/drawing/2014/main" xmlns="" id="{3F9DA544-B864-4B47-B677-BF6B89C707DC}"/>
              </a:ext>
            </a:extLst>
          </p:cNvPr>
          <p:cNvSpPr>
            <a:spLocks noGrp="1" noChangeArrowheads="1"/>
          </p:cNvSpPr>
          <p:nvPr>
            <p:ph idx="1"/>
          </p:nvPr>
        </p:nvSpPr>
        <p:spPr/>
        <p:txBody>
          <a:bodyPr/>
          <a:lstStyle/>
          <a:p>
            <a:pPr>
              <a:lnSpc>
                <a:spcPct val="80000"/>
              </a:lnSpc>
              <a:buFontTx/>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DecimalFormat</a:t>
            </a:r>
            <a:r>
              <a:rPr lang="en-US" altLang="en-US" sz="1600" dirty="0">
                <a:latin typeface="Courier New" panose="02070309020205020404" pitchFamily="49" charset="0"/>
              </a:rPr>
              <a:t> </a:t>
            </a:r>
            <a:r>
              <a:rPr lang="en-US" altLang="en-US" sz="1600" dirty="0" err="1">
                <a:latin typeface="Courier New" panose="02070309020205020404" pitchFamily="49" charset="0"/>
              </a:rPr>
              <a:t>fmt</a:t>
            </a:r>
            <a:r>
              <a:rPr lang="en-US" altLang="en-US" sz="1600" dirty="0">
                <a:latin typeface="Courier New" panose="02070309020205020404" pitchFamily="49" charset="0"/>
              </a:rPr>
              <a:t> = </a:t>
            </a:r>
            <a:r>
              <a:rPr lang="en-US" altLang="en-US" sz="1600" dirty="0">
                <a:solidFill>
                  <a:schemeClr val="accent2"/>
                </a:solidFill>
                <a:latin typeface="Courier New" panose="02070309020205020404" pitchFamily="49" charset="0"/>
              </a:rPr>
              <a:t>new</a:t>
            </a:r>
            <a:r>
              <a:rPr lang="en-US" altLang="en-US" sz="1600" dirty="0">
                <a:latin typeface="Courier New" panose="02070309020205020404" pitchFamily="49" charset="0"/>
              </a:rPr>
              <a:t> </a:t>
            </a:r>
            <a:r>
              <a:rPr lang="en-US" altLang="en-US" sz="1600" dirty="0" err="1">
                <a:latin typeface="Courier New" panose="02070309020205020404" pitchFamily="49" charset="0"/>
              </a:rPr>
              <a:t>DecimalFormat</a:t>
            </a:r>
            <a:r>
              <a:rPr lang="en-US" altLang="en-US" sz="1600" dirty="0">
                <a:latin typeface="Courier New" panose="02070309020205020404" pitchFamily="49" charset="0"/>
              </a:rPr>
              <a:t> (</a:t>
            </a:r>
            <a:r>
              <a:rPr lang="en-US" altLang="en-US" sz="1600" dirty="0">
                <a:solidFill>
                  <a:srgbClr val="008000"/>
                </a:solidFill>
                <a:latin typeface="Courier New" panose="02070309020205020404" pitchFamily="49" charset="0"/>
              </a:rPr>
              <a:t>"0.#"</a:t>
            </a:r>
            <a:r>
              <a:rPr lang="en-US" altLang="en-US" sz="1600" dirty="0">
                <a:latin typeface="Courier New" panose="02070309020205020404" pitchFamily="49" charset="0"/>
              </a:rPr>
              <a:t>);</a:t>
            </a:r>
          </a:p>
          <a:p>
            <a:pPr>
              <a:lnSpc>
                <a:spcPct val="80000"/>
              </a:lnSpc>
              <a:buFontTx/>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System.out.println</a:t>
            </a:r>
            <a:r>
              <a:rPr lang="en-US" altLang="en-US" sz="1600" dirty="0">
                <a:latin typeface="Courier New" panose="02070309020205020404" pitchFamily="49" charset="0"/>
              </a:rPr>
              <a:t> (</a:t>
            </a:r>
            <a:r>
              <a:rPr lang="en-US" altLang="en-US" sz="1600" dirty="0">
                <a:solidFill>
                  <a:srgbClr val="008000"/>
                </a:solidFill>
                <a:latin typeface="Courier New" panose="02070309020205020404" pitchFamily="49" charset="0"/>
              </a:rPr>
              <a:t>"Averages:\n"</a:t>
            </a:r>
            <a:r>
              <a:rPr lang="en-US" altLang="en-US" sz="1600" dirty="0">
                <a:latin typeface="Courier New" panose="02070309020205020404" pitchFamily="49" charset="0"/>
              </a:rPr>
              <a:t>);</a:t>
            </a:r>
          </a:p>
          <a:p>
            <a:pPr>
              <a:lnSpc>
                <a:spcPct val="80000"/>
              </a:lnSpc>
              <a:buFontTx/>
              <a:buNone/>
            </a:pPr>
            <a:endParaRPr lang="en-US" altLang="en-US" sz="1600" dirty="0">
              <a:latin typeface="Courier New" panose="02070309020205020404" pitchFamily="49" charset="0"/>
            </a:endParaRPr>
          </a:p>
          <a:p>
            <a:pPr>
              <a:lnSpc>
                <a:spcPct val="80000"/>
              </a:lnSpc>
              <a:buFontTx/>
              <a:buNone/>
            </a:pPr>
            <a:r>
              <a:rPr lang="en-US" altLang="en-US" sz="1600" dirty="0">
                <a:latin typeface="Courier New" panose="02070309020205020404" pitchFamily="49" charset="0"/>
              </a:rPr>
              <a:t>      </a:t>
            </a:r>
            <a:r>
              <a:rPr lang="en-US" altLang="en-US" sz="1600" dirty="0">
                <a:solidFill>
                  <a:schemeClr val="accent2"/>
                </a:solidFill>
                <a:latin typeface="Courier New" panose="02070309020205020404" pitchFamily="49" charset="0"/>
              </a:rPr>
              <a:t>for</a:t>
            </a:r>
            <a:r>
              <a:rPr lang="en-US" altLang="en-US" sz="1600" dirty="0">
                <a:latin typeface="Courier New" panose="02070309020205020404" pitchFamily="49" charset="0"/>
              </a:rPr>
              <a:t> (</a:t>
            </a:r>
            <a:r>
              <a:rPr lang="en-US" altLang="en-US" sz="1600" dirty="0" err="1">
                <a:solidFill>
                  <a:schemeClr val="accent2"/>
                </a:solidFill>
                <a:latin typeface="Courier New" panose="02070309020205020404" pitchFamily="49" charset="0"/>
              </a:rPr>
              <a:t>int</a:t>
            </a:r>
            <a:r>
              <a:rPr lang="en-US" altLang="en-US" sz="1600" dirty="0">
                <a:latin typeface="Courier New" panose="02070309020205020404" pitchFamily="49" charset="0"/>
              </a:rPr>
              <a:t> soda=0; soda &lt; SODAS; soda++)</a:t>
            </a:r>
          </a:p>
          <a:p>
            <a:pPr>
              <a:lnSpc>
                <a:spcPct val="80000"/>
              </a:lnSpc>
              <a:buFontTx/>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System.out.println</a:t>
            </a:r>
            <a:r>
              <a:rPr lang="en-US" altLang="en-US" sz="1600" dirty="0">
                <a:latin typeface="Courier New" panose="02070309020205020404" pitchFamily="49" charset="0"/>
              </a:rPr>
              <a:t> (</a:t>
            </a:r>
            <a:r>
              <a:rPr lang="en-US" altLang="en-US" sz="1600" dirty="0">
                <a:solidFill>
                  <a:srgbClr val="008000"/>
                </a:solidFill>
                <a:latin typeface="Courier New" panose="02070309020205020404" pitchFamily="49" charset="0"/>
              </a:rPr>
              <a:t>"Soda #"</a:t>
            </a:r>
            <a:r>
              <a:rPr lang="en-US" altLang="en-US" sz="1600" dirty="0">
                <a:latin typeface="Courier New" panose="02070309020205020404" pitchFamily="49" charset="0"/>
              </a:rPr>
              <a:t> + (soda+1) + </a:t>
            </a:r>
            <a:r>
              <a:rPr lang="en-US" altLang="en-US" sz="1600" dirty="0">
                <a:solidFill>
                  <a:srgbClr val="008000"/>
                </a:solidFill>
                <a:latin typeface="Courier New" panose="02070309020205020404" pitchFamily="49" charset="0"/>
              </a:rPr>
              <a:t>": "</a:t>
            </a:r>
            <a:r>
              <a:rPr lang="en-US" altLang="en-US" sz="1600" dirty="0">
                <a:latin typeface="Courier New" panose="02070309020205020404" pitchFamily="49" charset="0"/>
              </a:rPr>
              <a:t> + </a:t>
            </a:r>
          </a:p>
          <a:p>
            <a:pPr>
              <a:lnSpc>
                <a:spcPct val="80000"/>
              </a:lnSpc>
              <a:buFontTx/>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fmt.format</a:t>
            </a:r>
            <a:r>
              <a:rPr lang="en-US" altLang="en-US" sz="1600" dirty="0">
                <a:latin typeface="Courier New" panose="02070309020205020404" pitchFamily="49" charset="0"/>
              </a:rPr>
              <a:t> ((float)</a:t>
            </a:r>
            <a:r>
              <a:rPr lang="en-US" altLang="en-US" sz="1600" dirty="0" err="1">
                <a:latin typeface="Courier New" panose="02070309020205020404" pitchFamily="49" charset="0"/>
              </a:rPr>
              <a:t>sodaSum</a:t>
            </a:r>
            <a:r>
              <a:rPr lang="en-US" altLang="en-US" sz="1600" dirty="0">
                <a:latin typeface="Courier New" panose="02070309020205020404" pitchFamily="49" charset="0"/>
              </a:rPr>
              <a:t>[soda]/PEOPLE));</a:t>
            </a:r>
          </a:p>
          <a:p>
            <a:pPr>
              <a:lnSpc>
                <a:spcPct val="80000"/>
              </a:lnSpc>
              <a:buFontTx/>
              <a:buNone/>
            </a:pPr>
            <a:endParaRPr lang="en-US" altLang="en-US" sz="1600" dirty="0">
              <a:latin typeface="Courier New" panose="02070309020205020404" pitchFamily="49" charset="0"/>
            </a:endParaRPr>
          </a:p>
          <a:p>
            <a:pPr>
              <a:lnSpc>
                <a:spcPct val="80000"/>
              </a:lnSpc>
              <a:buFontTx/>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System.out.println</a:t>
            </a:r>
            <a:r>
              <a:rPr lang="en-US" altLang="en-US" sz="1600" dirty="0">
                <a:latin typeface="Courier New" panose="02070309020205020404" pitchFamily="49" charset="0"/>
              </a:rPr>
              <a:t> ();</a:t>
            </a:r>
          </a:p>
          <a:p>
            <a:pPr>
              <a:lnSpc>
                <a:spcPct val="80000"/>
              </a:lnSpc>
              <a:buFontTx/>
              <a:buNone/>
            </a:pPr>
            <a:r>
              <a:rPr lang="en-US" altLang="en-US" sz="1600" dirty="0">
                <a:latin typeface="Courier New" panose="02070309020205020404" pitchFamily="49" charset="0"/>
              </a:rPr>
              <a:t>      </a:t>
            </a:r>
            <a:r>
              <a:rPr lang="en-US" altLang="en-US" sz="1600" dirty="0">
                <a:solidFill>
                  <a:schemeClr val="accent2"/>
                </a:solidFill>
                <a:latin typeface="Courier New" panose="02070309020205020404" pitchFamily="49" charset="0"/>
              </a:rPr>
              <a:t>for</a:t>
            </a:r>
            <a:r>
              <a:rPr lang="en-US" altLang="en-US" sz="1600" dirty="0">
                <a:latin typeface="Courier New" panose="02070309020205020404" pitchFamily="49" charset="0"/>
              </a:rPr>
              <a:t> (</a:t>
            </a:r>
            <a:r>
              <a:rPr lang="en-US" altLang="en-US" sz="1600" dirty="0" err="1">
                <a:solidFill>
                  <a:schemeClr val="accent2"/>
                </a:solidFill>
                <a:latin typeface="Courier New" panose="02070309020205020404" pitchFamily="49" charset="0"/>
              </a:rPr>
              <a:t>int</a:t>
            </a:r>
            <a:r>
              <a:rPr lang="en-US" altLang="en-US" sz="1600" dirty="0">
                <a:latin typeface="Courier New" panose="02070309020205020404" pitchFamily="49" charset="0"/>
              </a:rPr>
              <a:t> person =0; person &lt; PEOPLE; person++)</a:t>
            </a:r>
          </a:p>
          <a:p>
            <a:pPr>
              <a:lnSpc>
                <a:spcPct val="80000"/>
              </a:lnSpc>
              <a:buFontTx/>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System.out.println</a:t>
            </a:r>
            <a:r>
              <a:rPr lang="en-US" altLang="en-US" sz="1600" dirty="0">
                <a:latin typeface="Courier New" panose="02070309020205020404" pitchFamily="49" charset="0"/>
              </a:rPr>
              <a:t> (</a:t>
            </a:r>
            <a:r>
              <a:rPr lang="en-US" altLang="en-US" sz="1600" dirty="0">
                <a:solidFill>
                  <a:srgbClr val="008000"/>
                </a:solidFill>
                <a:latin typeface="Courier New" panose="02070309020205020404" pitchFamily="49" charset="0"/>
              </a:rPr>
              <a:t>"Person #"</a:t>
            </a:r>
            <a:r>
              <a:rPr lang="en-US" altLang="en-US" sz="1600" dirty="0">
                <a:latin typeface="Courier New" panose="02070309020205020404" pitchFamily="49" charset="0"/>
              </a:rPr>
              <a:t> + (person+1) + </a:t>
            </a:r>
            <a:r>
              <a:rPr lang="en-US" altLang="en-US" sz="1600" dirty="0">
                <a:solidFill>
                  <a:srgbClr val="008000"/>
                </a:solidFill>
                <a:latin typeface="Courier New" panose="02070309020205020404" pitchFamily="49" charset="0"/>
              </a:rPr>
              <a:t>": "</a:t>
            </a:r>
            <a:r>
              <a:rPr lang="en-US" altLang="en-US" sz="1600" dirty="0">
                <a:latin typeface="Courier New" panose="02070309020205020404" pitchFamily="49" charset="0"/>
              </a:rPr>
              <a:t> + </a:t>
            </a:r>
          </a:p>
          <a:p>
            <a:pPr>
              <a:lnSpc>
                <a:spcPct val="80000"/>
              </a:lnSpc>
              <a:buFontTx/>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fmt.format</a:t>
            </a:r>
            <a:r>
              <a:rPr lang="en-US" altLang="en-US" sz="1600" dirty="0">
                <a:latin typeface="Courier New" panose="02070309020205020404" pitchFamily="49" charset="0"/>
              </a:rPr>
              <a:t> ((float)</a:t>
            </a:r>
            <a:r>
              <a:rPr lang="en-US" altLang="en-US" sz="1600" dirty="0" err="1">
                <a:latin typeface="Courier New" panose="02070309020205020404" pitchFamily="49" charset="0"/>
              </a:rPr>
              <a:t>personSum</a:t>
            </a:r>
            <a:r>
              <a:rPr lang="en-US" altLang="en-US" sz="1600" dirty="0">
                <a:latin typeface="Courier New" panose="02070309020205020404" pitchFamily="49" charset="0"/>
              </a:rPr>
              <a:t>[person]/SODAS));</a:t>
            </a:r>
          </a:p>
          <a:p>
            <a:pPr>
              <a:lnSpc>
                <a:spcPct val="80000"/>
              </a:lnSpc>
              <a:buFontTx/>
              <a:buNone/>
            </a:pPr>
            <a:r>
              <a:rPr lang="en-US" altLang="en-US" sz="1600" dirty="0">
                <a:latin typeface="Courier New" panose="02070309020205020404" pitchFamily="49" charset="0"/>
              </a:rPr>
              <a:t>   }</a:t>
            </a:r>
          </a:p>
          <a:p>
            <a:pPr>
              <a:lnSpc>
                <a:spcPct val="80000"/>
              </a:lnSpc>
              <a:buFontTx/>
              <a:buNone/>
            </a:pPr>
            <a:r>
              <a:rPr lang="en-US" altLang="en-US" sz="1600" dirty="0">
                <a:latin typeface="Courier New" panose="02070309020205020404" pitchFamily="49" charset="0"/>
              </a:rPr>
              <a:t>}</a:t>
            </a:r>
          </a:p>
          <a:p>
            <a:pPr>
              <a:lnSpc>
                <a:spcPct val="80000"/>
              </a:lnSpc>
              <a:buFontTx/>
              <a:buNone/>
            </a:pPr>
            <a:endParaRPr lang="en-US" altLang="en-US" sz="1600" dirty="0">
              <a:latin typeface="Courier New" panose="02070309020205020404" pitchFamily="49" charset="0"/>
            </a:endParaRPr>
          </a:p>
        </p:txBody>
      </p:sp>
    </p:spTree>
    <p:extLst>
      <p:ext uri="{BB962C8B-B14F-4D97-AF65-F5344CB8AC3E}">
        <p14:creationId xmlns:p14="http://schemas.microsoft.com/office/powerpoint/2010/main" val="145703570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714E22-4F9F-1C45-838E-6C4FC5239CED}"/>
              </a:ext>
            </a:extLst>
          </p:cNvPr>
          <p:cNvSpPr>
            <a:spLocks noGrp="1"/>
          </p:cNvSpPr>
          <p:nvPr>
            <p:ph type="title"/>
          </p:nvPr>
        </p:nvSpPr>
        <p:spPr/>
        <p:txBody>
          <a:bodyPr/>
          <a:lstStyle/>
          <a:p>
            <a:r>
              <a:rPr lang="en-US" altLang="en-US" dirty="0"/>
              <a:t>Multidimensional Arrays</a:t>
            </a:r>
            <a:endParaRPr lang="en-US" dirty="0"/>
          </a:p>
        </p:txBody>
      </p:sp>
      <p:sp>
        <p:nvSpPr>
          <p:cNvPr id="3" name="Content Placeholder 2">
            <a:extLst>
              <a:ext uri="{FF2B5EF4-FFF2-40B4-BE49-F238E27FC236}">
                <a16:creationId xmlns:a16="http://schemas.microsoft.com/office/drawing/2014/main" xmlns="" id="{B74B718C-86AF-5C4F-B808-FE79981A3672}"/>
              </a:ext>
            </a:extLst>
          </p:cNvPr>
          <p:cNvSpPr>
            <a:spLocks noGrp="1"/>
          </p:cNvSpPr>
          <p:nvPr>
            <p:ph idx="1"/>
          </p:nvPr>
        </p:nvSpPr>
        <p:spPr/>
        <p:txBody>
          <a:bodyPr/>
          <a:lstStyle/>
          <a:p>
            <a:pPr>
              <a:spcBef>
                <a:spcPct val="70000"/>
              </a:spcBef>
            </a:pPr>
            <a:r>
              <a:rPr lang="en-US" altLang="en-US" dirty="0"/>
              <a:t>An array can have many dimensions – if it has more than one dimension, it is called a </a:t>
            </a:r>
            <a:r>
              <a:rPr lang="en-US" altLang="en-US" i="1" dirty="0"/>
              <a:t>multidimensional array</a:t>
            </a:r>
            <a:endParaRPr lang="en-US" altLang="en-US" dirty="0"/>
          </a:p>
          <a:p>
            <a:pPr>
              <a:spcBef>
                <a:spcPct val="70000"/>
              </a:spcBef>
            </a:pPr>
            <a:r>
              <a:rPr lang="en-US" altLang="en-US" dirty="0"/>
              <a:t>Each dimension subdivides the previous one into the specified number of elements</a:t>
            </a:r>
          </a:p>
          <a:p>
            <a:pPr>
              <a:spcBef>
                <a:spcPct val="70000"/>
              </a:spcBef>
            </a:pPr>
            <a:r>
              <a:rPr lang="en-US" altLang="en-US" dirty="0"/>
              <a:t>Each dimension has its own </a:t>
            </a:r>
            <a:r>
              <a:rPr lang="en-US" altLang="en-US" dirty="0">
                <a:latin typeface="Courier New" panose="02070309020205020404" pitchFamily="49" charset="0"/>
              </a:rPr>
              <a:t>length</a:t>
            </a:r>
            <a:r>
              <a:rPr lang="en-US" altLang="en-US" dirty="0"/>
              <a:t> constant</a:t>
            </a:r>
          </a:p>
          <a:p>
            <a:pPr>
              <a:spcBef>
                <a:spcPct val="70000"/>
              </a:spcBef>
            </a:pPr>
            <a:r>
              <a:rPr lang="en-US" altLang="en-US" dirty="0"/>
              <a:t>Because each dimension is an array of array references, the arrays within one dimension can be of different lengths</a:t>
            </a:r>
          </a:p>
          <a:p>
            <a:pPr lvl="1">
              <a:spcBef>
                <a:spcPct val="70000"/>
              </a:spcBef>
            </a:pPr>
            <a:r>
              <a:rPr lang="en-US" altLang="en-US" dirty="0"/>
              <a:t>these are sometimes called </a:t>
            </a:r>
            <a:r>
              <a:rPr lang="en-US" altLang="en-US" i="1" dirty="0"/>
              <a:t>ragged arrays</a:t>
            </a:r>
            <a:endParaRPr lang="en-US" altLang="en-US" dirty="0">
              <a:latin typeface="Courier New" panose="02070309020205020404" pitchFamily="49" charset="0"/>
            </a:endParaRPr>
          </a:p>
          <a:p>
            <a:pPr marL="0" indent="0">
              <a:buNone/>
            </a:pPr>
            <a:endParaRPr lang="en-US" dirty="0"/>
          </a:p>
        </p:txBody>
      </p:sp>
      <p:sp>
        <p:nvSpPr>
          <p:cNvPr id="4" name="Slide Number Placeholder 3">
            <a:extLst>
              <a:ext uri="{FF2B5EF4-FFF2-40B4-BE49-F238E27FC236}">
                <a16:creationId xmlns:a16="http://schemas.microsoft.com/office/drawing/2014/main" xmlns="" id="{E5708BBA-C0DE-1449-9870-B0DEF2700B6A}"/>
              </a:ext>
            </a:extLst>
          </p:cNvPr>
          <p:cNvSpPr>
            <a:spLocks noGrp="1"/>
          </p:cNvSpPr>
          <p:nvPr>
            <p:ph type="sldNum" sz="quarter" idx="12"/>
          </p:nvPr>
        </p:nvSpPr>
        <p:spPr/>
        <p:txBody>
          <a:bodyPr/>
          <a:lstStyle/>
          <a:p>
            <a:fld id="{B547E0D5-C779-4B48-9D09-DC37D8A4644B}" type="slidenum">
              <a:rPr lang="id-ID" smtClean="0"/>
              <a:pPr/>
              <a:t>93</a:t>
            </a:fld>
            <a:endParaRPr lang="id-ID" dirty="0"/>
          </a:p>
        </p:txBody>
      </p:sp>
    </p:spTree>
    <p:extLst>
      <p:ext uri="{BB962C8B-B14F-4D97-AF65-F5344CB8AC3E}">
        <p14:creationId xmlns:p14="http://schemas.microsoft.com/office/powerpoint/2010/main" val="206920654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D9F6D5-A6C9-C94D-99EA-CE44E9350607}"/>
              </a:ext>
            </a:extLst>
          </p:cNvPr>
          <p:cNvSpPr>
            <a:spLocks noGrp="1"/>
          </p:cNvSpPr>
          <p:nvPr>
            <p:ph type="title"/>
          </p:nvPr>
        </p:nvSpPr>
        <p:spPr/>
        <p:txBody>
          <a:bodyPr/>
          <a:lstStyle/>
          <a:p>
            <a:r>
              <a:rPr lang="en-US" altLang="en-US" dirty="0"/>
              <a:t>Exercise 1</a:t>
            </a:r>
            <a:endParaRPr lang="en-US" dirty="0"/>
          </a:p>
        </p:txBody>
      </p:sp>
      <p:sp>
        <p:nvSpPr>
          <p:cNvPr id="3" name="Content Placeholder 2">
            <a:extLst>
              <a:ext uri="{FF2B5EF4-FFF2-40B4-BE49-F238E27FC236}">
                <a16:creationId xmlns:a16="http://schemas.microsoft.com/office/drawing/2014/main" xmlns="" id="{6DD3BCBA-B4C7-154E-B0E8-64C0413D58DA}"/>
              </a:ext>
            </a:extLst>
          </p:cNvPr>
          <p:cNvSpPr>
            <a:spLocks noGrp="1"/>
          </p:cNvSpPr>
          <p:nvPr>
            <p:ph idx="1"/>
          </p:nvPr>
        </p:nvSpPr>
        <p:spPr/>
        <p:txBody>
          <a:bodyPr/>
          <a:lstStyle/>
          <a:p>
            <a:r>
              <a:rPr lang="en-US" altLang="en-US" dirty="0"/>
              <a:t>Write a code fragment that calculates the product of all the entries on the main diagonal of a square array of </a:t>
            </a:r>
            <a:r>
              <a:rPr lang="en-US" altLang="en-US" dirty="0">
                <a:latin typeface="Courier New" panose="02070309020205020404" pitchFamily="49" charset="0"/>
              </a:rPr>
              <a:t>double</a:t>
            </a:r>
            <a:r>
              <a:rPr lang="en-US" altLang="en-US" dirty="0"/>
              <a:t>s called </a:t>
            </a:r>
            <a:r>
              <a:rPr lang="en-US" altLang="en-US" dirty="0">
                <a:latin typeface="Courier New" panose="02070309020205020404" pitchFamily="49" charset="0"/>
              </a:rPr>
              <a:t>numbers</a:t>
            </a:r>
            <a:r>
              <a:rPr lang="en-US" altLang="en-US" dirty="0"/>
              <a:t>.</a:t>
            </a:r>
            <a:endParaRPr lang="en-US" dirty="0"/>
          </a:p>
        </p:txBody>
      </p:sp>
      <p:sp>
        <p:nvSpPr>
          <p:cNvPr id="4" name="Slide Number Placeholder 3">
            <a:extLst>
              <a:ext uri="{FF2B5EF4-FFF2-40B4-BE49-F238E27FC236}">
                <a16:creationId xmlns:a16="http://schemas.microsoft.com/office/drawing/2014/main" xmlns="" id="{EC08C07D-2614-C74E-B281-8FD348BDCD24}"/>
              </a:ext>
            </a:extLst>
          </p:cNvPr>
          <p:cNvSpPr>
            <a:spLocks noGrp="1"/>
          </p:cNvSpPr>
          <p:nvPr>
            <p:ph type="sldNum" sz="quarter" idx="12"/>
          </p:nvPr>
        </p:nvSpPr>
        <p:spPr/>
        <p:txBody>
          <a:bodyPr/>
          <a:lstStyle/>
          <a:p>
            <a:fld id="{B547E0D5-C779-4B48-9D09-DC37D8A4644B}" type="slidenum">
              <a:rPr lang="id-ID" smtClean="0"/>
              <a:pPr/>
              <a:t>94</a:t>
            </a:fld>
            <a:endParaRPr lang="id-ID" dirty="0"/>
          </a:p>
        </p:txBody>
      </p:sp>
    </p:spTree>
    <p:extLst>
      <p:ext uri="{BB962C8B-B14F-4D97-AF65-F5344CB8AC3E}">
        <p14:creationId xmlns:p14="http://schemas.microsoft.com/office/powerpoint/2010/main" val="39359178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70A818-62EF-6F40-A866-4C3A2756BEAD}"/>
              </a:ext>
            </a:extLst>
          </p:cNvPr>
          <p:cNvSpPr>
            <a:spLocks noGrp="1"/>
          </p:cNvSpPr>
          <p:nvPr>
            <p:ph type="title"/>
          </p:nvPr>
        </p:nvSpPr>
        <p:spPr/>
        <p:txBody>
          <a:bodyPr/>
          <a:lstStyle/>
          <a:p>
            <a:r>
              <a:rPr lang="en-US" altLang="en-US" dirty="0"/>
              <a:t>Exercise 2</a:t>
            </a:r>
            <a:endParaRPr lang="en-US" dirty="0"/>
          </a:p>
        </p:txBody>
      </p:sp>
      <p:sp>
        <p:nvSpPr>
          <p:cNvPr id="4" name="Slide Number Placeholder 3">
            <a:extLst>
              <a:ext uri="{FF2B5EF4-FFF2-40B4-BE49-F238E27FC236}">
                <a16:creationId xmlns:a16="http://schemas.microsoft.com/office/drawing/2014/main" xmlns="" id="{E47C8F34-AE70-0D4A-9ED7-5DCF6348C7F5}"/>
              </a:ext>
            </a:extLst>
          </p:cNvPr>
          <p:cNvSpPr>
            <a:spLocks noGrp="1"/>
          </p:cNvSpPr>
          <p:nvPr>
            <p:ph type="sldNum" sz="quarter" idx="12"/>
          </p:nvPr>
        </p:nvSpPr>
        <p:spPr/>
        <p:txBody>
          <a:bodyPr/>
          <a:lstStyle/>
          <a:p>
            <a:fld id="{B547E0D5-C779-4B48-9D09-DC37D8A4644B}" type="slidenum">
              <a:rPr lang="id-ID" smtClean="0"/>
              <a:pPr/>
              <a:t>95</a:t>
            </a:fld>
            <a:endParaRPr lang="id-ID" dirty="0"/>
          </a:p>
        </p:txBody>
      </p:sp>
      <p:sp>
        <p:nvSpPr>
          <p:cNvPr id="5" name="Rectangle 3">
            <a:extLst>
              <a:ext uri="{FF2B5EF4-FFF2-40B4-BE49-F238E27FC236}">
                <a16:creationId xmlns:a16="http://schemas.microsoft.com/office/drawing/2014/main" xmlns="" id="{D6F4E98E-8107-2248-BE4B-F0BAAF3D893D}"/>
              </a:ext>
            </a:extLst>
          </p:cNvPr>
          <p:cNvSpPr>
            <a:spLocks noGrp="1" noChangeArrowheads="1"/>
          </p:cNvSpPr>
          <p:nvPr>
            <p:ph idx="1"/>
          </p:nvPr>
        </p:nvSpPr>
        <p:spPr/>
        <p:txBody>
          <a:bodyPr/>
          <a:lstStyle/>
          <a:p>
            <a:r>
              <a:rPr lang="en-US" altLang="en-US" sz="1900" dirty="0"/>
              <a:t>Write a code fragment that calculates the product of all the entries on the skew diagonal of a square array of </a:t>
            </a:r>
            <a:r>
              <a:rPr lang="en-US" altLang="en-US" sz="1900" dirty="0">
                <a:latin typeface="Courier New" panose="02070309020205020404" pitchFamily="49" charset="0"/>
              </a:rPr>
              <a:t>double</a:t>
            </a:r>
            <a:r>
              <a:rPr lang="en-US" altLang="en-US" sz="1900" dirty="0"/>
              <a:t>s called </a:t>
            </a:r>
            <a:r>
              <a:rPr lang="en-US" altLang="en-US" sz="1900" dirty="0">
                <a:latin typeface="Courier New" panose="02070309020205020404" pitchFamily="49" charset="0"/>
              </a:rPr>
              <a:t>numbers</a:t>
            </a:r>
            <a:r>
              <a:rPr lang="en-US" altLang="en-US" sz="1900" dirty="0"/>
              <a:t> (the skew diagonal is the one from the lower left corner to the upper right corner)</a:t>
            </a:r>
            <a:r>
              <a:rPr lang="en-US" altLang="en-US" sz="1600" dirty="0"/>
              <a:t>.</a:t>
            </a:r>
          </a:p>
          <a:p>
            <a:endParaRPr lang="en-US" altLang="en-US" sz="1600" dirty="0"/>
          </a:p>
          <a:p>
            <a:pPr>
              <a:buFontTx/>
              <a:buNone/>
            </a:pPr>
            <a:endParaRPr lang="en-US" altLang="en-US" sz="1500" dirty="0">
              <a:latin typeface="Comic Sans MS" panose="030F0902030302020204" pitchFamily="66" charset="0"/>
            </a:endParaRPr>
          </a:p>
        </p:txBody>
      </p:sp>
      <p:graphicFrame>
        <p:nvGraphicFramePr>
          <p:cNvPr id="6" name="Group 4">
            <a:extLst>
              <a:ext uri="{FF2B5EF4-FFF2-40B4-BE49-F238E27FC236}">
                <a16:creationId xmlns:a16="http://schemas.microsoft.com/office/drawing/2014/main" xmlns="" id="{FC2733CD-492D-8F43-B93C-B332FE9FD9F9}"/>
              </a:ext>
            </a:extLst>
          </p:cNvPr>
          <p:cNvGraphicFramePr>
            <a:graphicFrameLocks/>
          </p:cNvGraphicFramePr>
          <p:nvPr/>
        </p:nvGraphicFramePr>
        <p:xfrm>
          <a:off x="3028950" y="3217864"/>
          <a:ext cx="833120" cy="731520"/>
        </p:xfrm>
        <a:graphic>
          <a:graphicData uri="http://schemas.openxmlformats.org/drawingml/2006/table">
            <a:tbl>
              <a:tblPr/>
              <a:tblGrid>
                <a:gridCol w="208280">
                  <a:extLst>
                    <a:ext uri="{9D8B030D-6E8A-4147-A177-3AD203B41FA5}">
                      <a16:colId xmlns:a16="http://schemas.microsoft.com/office/drawing/2014/main" xmlns="" val="3350316839"/>
                    </a:ext>
                  </a:extLst>
                </a:gridCol>
                <a:gridCol w="208280">
                  <a:extLst>
                    <a:ext uri="{9D8B030D-6E8A-4147-A177-3AD203B41FA5}">
                      <a16:colId xmlns:a16="http://schemas.microsoft.com/office/drawing/2014/main" xmlns="" val="384883264"/>
                    </a:ext>
                  </a:extLst>
                </a:gridCol>
                <a:gridCol w="208280">
                  <a:extLst>
                    <a:ext uri="{9D8B030D-6E8A-4147-A177-3AD203B41FA5}">
                      <a16:colId xmlns:a16="http://schemas.microsoft.com/office/drawing/2014/main" xmlns="" val="3661851734"/>
                    </a:ext>
                  </a:extLst>
                </a:gridCol>
                <a:gridCol w="208280">
                  <a:extLst>
                    <a:ext uri="{9D8B030D-6E8A-4147-A177-3AD203B41FA5}">
                      <a16:colId xmlns:a16="http://schemas.microsoft.com/office/drawing/2014/main" xmlns="" val="1990061253"/>
                    </a:ext>
                  </a:extLst>
                </a:gridCol>
              </a:tblGrid>
              <a:tr h="0">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xmlns="" val="2188060489"/>
                  </a:ext>
                </a:extLst>
              </a:tr>
              <a:tr h="0">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561178657"/>
                  </a:ext>
                </a:extLst>
              </a:tr>
              <a:tr h="0">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304671032"/>
                  </a:ext>
                </a:extLst>
              </a:tr>
              <a:tr h="0">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604673295"/>
                  </a:ext>
                </a:extLst>
              </a:tr>
            </a:tbl>
          </a:graphicData>
        </a:graphic>
      </p:graphicFrame>
      <p:sp>
        <p:nvSpPr>
          <p:cNvPr id="7" name="Text Box 31">
            <a:extLst>
              <a:ext uri="{FF2B5EF4-FFF2-40B4-BE49-F238E27FC236}">
                <a16:creationId xmlns:a16="http://schemas.microsoft.com/office/drawing/2014/main" xmlns="" id="{544A34D6-CB3F-A54A-AD2B-C5B4E91F9B4C}"/>
              </a:ext>
            </a:extLst>
          </p:cNvPr>
          <p:cNvSpPr txBox="1">
            <a:spLocks noChangeArrowheads="1"/>
          </p:cNvSpPr>
          <p:nvPr/>
        </p:nvSpPr>
        <p:spPr bwMode="auto">
          <a:xfrm>
            <a:off x="3810001" y="3124200"/>
            <a:ext cx="56938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a:t>(0,3)</a:t>
            </a:r>
          </a:p>
          <a:p>
            <a:pPr eaLnBrk="1" hangingPunct="1"/>
            <a:r>
              <a:rPr lang="en-US" altLang="en-US" sz="1600"/>
              <a:t>(1,2)</a:t>
            </a:r>
          </a:p>
          <a:p>
            <a:pPr eaLnBrk="1" hangingPunct="1"/>
            <a:r>
              <a:rPr lang="en-US" altLang="en-US" sz="1600"/>
              <a:t>(2,1)</a:t>
            </a:r>
          </a:p>
          <a:p>
            <a:pPr eaLnBrk="1" hangingPunct="1"/>
            <a:r>
              <a:rPr lang="en-US" altLang="en-US" sz="1600"/>
              <a:t>(3,0)</a:t>
            </a:r>
          </a:p>
        </p:txBody>
      </p:sp>
    </p:spTree>
    <p:extLst>
      <p:ext uri="{BB962C8B-B14F-4D97-AF65-F5344CB8AC3E}">
        <p14:creationId xmlns:p14="http://schemas.microsoft.com/office/powerpoint/2010/main" val="19448808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D5763C-9EC0-5A41-B2D3-3793D25C5492}"/>
              </a:ext>
            </a:extLst>
          </p:cNvPr>
          <p:cNvSpPr>
            <a:spLocks noGrp="1"/>
          </p:cNvSpPr>
          <p:nvPr>
            <p:ph type="title"/>
          </p:nvPr>
        </p:nvSpPr>
        <p:spPr/>
        <p:txBody>
          <a:bodyPr/>
          <a:lstStyle/>
          <a:p>
            <a:r>
              <a:rPr lang="en-US" altLang="en-US" dirty="0"/>
              <a:t>Exercise 3</a:t>
            </a:r>
            <a:endParaRPr lang="en-US" dirty="0"/>
          </a:p>
        </p:txBody>
      </p:sp>
      <p:sp>
        <p:nvSpPr>
          <p:cNvPr id="3" name="Content Placeholder 2">
            <a:extLst>
              <a:ext uri="{FF2B5EF4-FFF2-40B4-BE49-F238E27FC236}">
                <a16:creationId xmlns:a16="http://schemas.microsoft.com/office/drawing/2014/main" xmlns="" id="{529A9425-825F-1143-A6A8-311BC686EE10}"/>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xmlns="" id="{4A1D104A-1F9F-3F4E-92CF-5224F884BE97}"/>
              </a:ext>
            </a:extLst>
          </p:cNvPr>
          <p:cNvSpPr>
            <a:spLocks noGrp="1"/>
          </p:cNvSpPr>
          <p:nvPr>
            <p:ph type="sldNum" sz="quarter" idx="12"/>
          </p:nvPr>
        </p:nvSpPr>
        <p:spPr/>
        <p:txBody>
          <a:bodyPr/>
          <a:lstStyle/>
          <a:p>
            <a:fld id="{B547E0D5-C779-4B48-9D09-DC37D8A4644B}" type="slidenum">
              <a:rPr lang="id-ID" smtClean="0"/>
              <a:pPr/>
              <a:t>96</a:t>
            </a:fld>
            <a:endParaRPr lang="id-ID" dirty="0"/>
          </a:p>
        </p:txBody>
      </p:sp>
      <p:sp>
        <p:nvSpPr>
          <p:cNvPr id="5" name="Rectangle 3">
            <a:extLst>
              <a:ext uri="{FF2B5EF4-FFF2-40B4-BE49-F238E27FC236}">
                <a16:creationId xmlns:a16="http://schemas.microsoft.com/office/drawing/2014/main" xmlns="" id="{275916B4-E856-A243-96C4-55E142ABB32B}"/>
              </a:ext>
            </a:extLst>
          </p:cNvPr>
          <p:cNvSpPr txBox="1">
            <a:spLocks noChangeArrowheads="1"/>
          </p:cNvSpPr>
          <p:nvPr/>
        </p:nvSpPr>
        <p:spPr>
          <a:xfrm>
            <a:off x="2514600" y="1219200"/>
            <a:ext cx="3505200" cy="4953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100" dirty="0"/>
              <a:t>Write a code fragment that copies the lower right quarter of a 20 by 10 </a:t>
            </a:r>
            <a:r>
              <a:rPr lang="en-US" altLang="en-US" sz="2100" dirty="0" err="1">
                <a:latin typeface="Courier New" panose="02070309020205020404" pitchFamily="49" charset="0"/>
              </a:rPr>
              <a:t>int</a:t>
            </a:r>
            <a:r>
              <a:rPr lang="en-US" altLang="en-US" sz="2100" dirty="0"/>
              <a:t> array called </a:t>
            </a:r>
            <a:r>
              <a:rPr lang="en-US" altLang="en-US" sz="2100" dirty="0" err="1">
                <a:latin typeface="Courier New" panose="02070309020205020404" pitchFamily="49" charset="0"/>
              </a:rPr>
              <a:t>arr</a:t>
            </a:r>
            <a:r>
              <a:rPr lang="en-US" altLang="en-US" sz="2100" dirty="0"/>
              <a:t> into an array called </a:t>
            </a:r>
            <a:r>
              <a:rPr lang="en-US" altLang="en-US" sz="2100" dirty="0">
                <a:latin typeface="Courier New" panose="02070309020205020404" pitchFamily="49" charset="0"/>
              </a:rPr>
              <a:t>copy</a:t>
            </a:r>
            <a:r>
              <a:rPr lang="en-US" altLang="en-US" sz="2100" dirty="0"/>
              <a:t>. You may assume that </a:t>
            </a:r>
            <a:r>
              <a:rPr lang="en-US" altLang="en-US" sz="2100" dirty="0" err="1">
                <a:latin typeface="Courier New" panose="02070309020205020404" pitchFamily="49" charset="0"/>
              </a:rPr>
              <a:t>arr</a:t>
            </a:r>
            <a:r>
              <a:rPr lang="en-US" altLang="en-US" sz="2100" dirty="0"/>
              <a:t> has already been declared and initialized, but write the statements that declare and initialize </a:t>
            </a:r>
            <a:r>
              <a:rPr lang="en-US" altLang="en-US" sz="2100" dirty="0">
                <a:latin typeface="Courier New" panose="02070309020205020404" pitchFamily="49" charset="0"/>
              </a:rPr>
              <a:t>copy</a:t>
            </a:r>
            <a:r>
              <a:rPr lang="en-US" altLang="en-US" sz="2100" dirty="0"/>
              <a:t>. </a:t>
            </a:r>
            <a:r>
              <a:rPr lang="en-US" altLang="en-US" sz="2100" dirty="0">
                <a:latin typeface="Courier New" panose="02070309020205020404" pitchFamily="49" charset="0"/>
              </a:rPr>
              <a:t>copy</a:t>
            </a:r>
            <a:r>
              <a:rPr lang="en-US" altLang="en-US" sz="2100" dirty="0"/>
              <a:t> should be a 10 by 5 array. </a:t>
            </a:r>
          </a:p>
          <a:p>
            <a:endParaRPr lang="en-US" altLang="en-US" sz="2100" dirty="0"/>
          </a:p>
          <a:p>
            <a:pPr>
              <a:buFontTx/>
              <a:buNone/>
            </a:pPr>
            <a:endParaRPr lang="en-US" altLang="en-US" sz="2100" dirty="0">
              <a:latin typeface="Comic Sans MS" panose="030F0902030302020204" pitchFamily="66" charset="0"/>
            </a:endParaRPr>
          </a:p>
        </p:txBody>
      </p:sp>
      <p:graphicFrame>
        <p:nvGraphicFramePr>
          <p:cNvPr id="6" name="Group 4">
            <a:extLst>
              <a:ext uri="{FF2B5EF4-FFF2-40B4-BE49-F238E27FC236}">
                <a16:creationId xmlns:a16="http://schemas.microsoft.com/office/drawing/2014/main" xmlns="" id="{9CAD8516-4B25-474B-9D24-385880EB7B3E}"/>
              </a:ext>
            </a:extLst>
          </p:cNvPr>
          <p:cNvGraphicFramePr>
            <a:graphicFrameLocks/>
          </p:cNvGraphicFramePr>
          <p:nvPr/>
        </p:nvGraphicFramePr>
        <p:xfrm>
          <a:off x="9144001" y="1752600"/>
          <a:ext cx="1041400" cy="2325690"/>
        </p:xfrm>
        <a:graphic>
          <a:graphicData uri="http://schemas.openxmlformats.org/drawingml/2006/table">
            <a:tbl>
              <a:tblPr/>
              <a:tblGrid>
                <a:gridCol w="208280">
                  <a:extLst>
                    <a:ext uri="{9D8B030D-6E8A-4147-A177-3AD203B41FA5}">
                      <a16:colId xmlns:a16="http://schemas.microsoft.com/office/drawing/2014/main" xmlns="" val="591392541"/>
                    </a:ext>
                  </a:extLst>
                </a:gridCol>
                <a:gridCol w="208280">
                  <a:extLst>
                    <a:ext uri="{9D8B030D-6E8A-4147-A177-3AD203B41FA5}">
                      <a16:colId xmlns:a16="http://schemas.microsoft.com/office/drawing/2014/main" xmlns="" val="1389522630"/>
                    </a:ext>
                  </a:extLst>
                </a:gridCol>
                <a:gridCol w="208280">
                  <a:extLst>
                    <a:ext uri="{9D8B030D-6E8A-4147-A177-3AD203B41FA5}">
                      <a16:colId xmlns:a16="http://schemas.microsoft.com/office/drawing/2014/main" xmlns="" val="4116473687"/>
                    </a:ext>
                  </a:extLst>
                </a:gridCol>
                <a:gridCol w="208280">
                  <a:extLst>
                    <a:ext uri="{9D8B030D-6E8A-4147-A177-3AD203B41FA5}">
                      <a16:colId xmlns:a16="http://schemas.microsoft.com/office/drawing/2014/main" xmlns="" val="4145095391"/>
                    </a:ext>
                  </a:extLst>
                </a:gridCol>
                <a:gridCol w="208280">
                  <a:extLst>
                    <a:ext uri="{9D8B030D-6E8A-4147-A177-3AD203B41FA5}">
                      <a16:colId xmlns:a16="http://schemas.microsoft.com/office/drawing/2014/main" xmlns="" val="1647875052"/>
                    </a:ext>
                  </a:extLst>
                </a:gridCol>
              </a:tblGrid>
              <a:tr h="233363">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417672256"/>
                  </a:ext>
                </a:extLst>
              </a:tr>
              <a:tr h="231775">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233440987"/>
                  </a:ext>
                </a:extLst>
              </a:tr>
              <a:tr h="233363">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630137508"/>
                  </a:ext>
                </a:extLst>
              </a:tr>
              <a:tr h="231775">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803584248"/>
                  </a:ext>
                </a:extLst>
              </a:tr>
              <a:tr h="233363">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513937118"/>
                  </a:ext>
                </a:extLst>
              </a:tr>
              <a:tr h="231775">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90106244"/>
                  </a:ext>
                </a:extLst>
              </a:tr>
              <a:tr h="233363">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485217701"/>
                  </a:ext>
                </a:extLst>
              </a:tr>
              <a:tr h="231775">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877967425"/>
                  </a:ext>
                </a:extLst>
              </a:tr>
              <a:tr h="233363">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227827023"/>
                  </a:ext>
                </a:extLst>
              </a:tr>
              <a:tr h="231775">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342021274"/>
                  </a:ext>
                </a:extLst>
              </a:tr>
            </a:tbl>
          </a:graphicData>
        </a:graphic>
      </p:graphicFrame>
      <p:graphicFrame>
        <p:nvGraphicFramePr>
          <p:cNvPr id="7" name="Group 72">
            <a:extLst>
              <a:ext uri="{FF2B5EF4-FFF2-40B4-BE49-F238E27FC236}">
                <a16:creationId xmlns:a16="http://schemas.microsoft.com/office/drawing/2014/main" xmlns="" id="{AD141DB8-2CBA-9042-ABA6-EEDDC8FB616A}"/>
              </a:ext>
            </a:extLst>
          </p:cNvPr>
          <p:cNvGraphicFramePr>
            <a:graphicFrameLocks noGrp="1"/>
          </p:cNvGraphicFramePr>
          <p:nvPr/>
        </p:nvGraphicFramePr>
        <p:xfrm>
          <a:off x="6096000" y="1600200"/>
          <a:ext cx="2743200" cy="4064000"/>
        </p:xfrm>
        <a:graphic>
          <a:graphicData uri="http://schemas.openxmlformats.org/drawingml/2006/table">
            <a:tbl>
              <a:tblPr/>
              <a:tblGrid>
                <a:gridCol w="274638">
                  <a:extLst>
                    <a:ext uri="{9D8B030D-6E8A-4147-A177-3AD203B41FA5}">
                      <a16:colId xmlns:a16="http://schemas.microsoft.com/office/drawing/2014/main" xmlns="" val="570800566"/>
                    </a:ext>
                  </a:extLst>
                </a:gridCol>
                <a:gridCol w="274637">
                  <a:extLst>
                    <a:ext uri="{9D8B030D-6E8A-4147-A177-3AD203B41FA5}">
                      <a16:colId xmlns:a16="http://schemas.microsoft.com/office/drawing/2014/main" xmlns="" val="49412756"/>
                    </a:ext>
                  </a:extLst>
                </a:gridCol>
                <a:gridCol w="273050">
                  <a:extLst>
                    <a:ext uri="{9D8B030D-6E8A-4147-A177-3AD203B41FA5}">
                      <a16:colId xmlns:a16="http://schemas.microsoft.com/office/drawing/2014/main" xmlns="" val="211821824"/>
                    </a:ext>
                  </a:extLst>
                </a:gridCol>
                <a:gridCol w="274638">
                  <a:extLst>
                    <a:ext uri="{9D8B030D-6E8A-4147-A177-3AD203B41FA5}">
                      <a16:colId xmlns:a16="http://schemas.microsoft.com/office/drawing/2014/main" xmlns="" val="3546427252"/>
                    </a:ext>
                  </a:extLst>
                </a:gridCol>
                <a:gridCol w="274637">
                  <a:extLst>
                    <a:ext uri="{9D8B030D-6E8A-4147-A177-3AD203B41FA5}">
                      <a16:colId xmlns:a16="http://schemas.microsoft.com/office/drawing/2014/main" xmlns="" val="2754145316"/>
                    </a:ext>
                  </a:extLst>
                </a:gridCol>
                <a:gridCol w="274638">
                  <a:extLst>
                    <a:ext uri="{9D8B030D-6E8A-4147-A177-3AD203B41FA5}">
                      <a16:colId xmlns:a16="http://schemas.microsoft.com/office/drawing/2014/main" xmlns="" val="394070417"/>
                    </a:ext>
                  </a:extLst>
                </a:gridCol>
                <a:gridCol w="274637">
                  <a:extLst>
                    <a:ext uri="{9D8B030D-6E8A-4147-A177-3AD203B41FA5}">
                      <a16:colId xmlns:a16="http://schemas.microsoft.com/office/drawing/2014/main" xmlns="" val="292477788"/>
                    </a:ext>
                  </a:extLst>
                </a:gridCol>
                <a:gridCol w="273050">
                  <a:extLst>
                    <a:ext uri="{9D8B030D-6E8A-4147-A177-3AD203B41FA5}">
                      <a16:colId xmlns:a16="http://schemas.microsoft.com/office/drawing/2014/main" xmlns="" val="2647849857"/>
                    </a:ext>
                  </a:extLst>
                </a:gridCol>
                <a:gridCol w="274638">
                  <a:extLst>
                    <a:ext uri="{9D8B030D-6E8A-4147-A177-3AD203B41FA5}">
                      <a16:colId xmlns:a16="http://schemas.microsoft.com/office/drawing/2014/main" xmlns="" val="3295879121"/>
                    </a:ext>
                  </a:extLst>
                </a:gridCol>
                <a:gridCol w="274637">
                  <a:extLst>
                    <a:ext uri="{9D8B030D-6E8A-4147-A177-3AD203B41FA5}">
                      <a16:colId xmlns:a16="http://schemas.microsoft.com/office/drawing/2014/main" xmlns="" val="2563667040"/>
                    </a:ext>
                  </a:extLst>
                </a:gridCol>
              </a:tblGrid>
              <a:tr h="203200">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849678297"/>
                  </a:ext>
                </a:extLst>
              </a:tr>
              <a:tr h="203200">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976465534"/>
                  </a:ext>
                </a:extLst>
              </a:tr>
              <a:tr h="203200">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141793388"/>
                  </a:ext>
                </a:extLst>
              </a:tr>
              <a:tr h="203200">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078868710"/>
                  </a:ext>
                </a:extLst>
              </a:tr>
              <a:tr h="203200">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344491563"/>
                  </a:ext>
                </a:extLst>
              </a:tr>
              <a:tr h="203200">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629335619"/>
                  </a:ext>
                </a:extLst>
              </a:tr>
              <a:tr h="203200">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526657131"/>
                  </a:ext>
                </a:extLst>
              </a:tr>
              <a:tr h="203200">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610522931"/>
                  </a:ext>
                </a:extLst>
              </a:tr>
              <a:tr h="203200">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184205799"/>
                  </a:ext>
                </a:extLst>
              </a:tr>
              <a:tr h="203200">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100478641"/>
                  </a:ext>
                </a:extLst>
              </a:tr>
              <a:tr h="203200">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xmlns="" val="1770675233"/>
                  </a:ext>
                </a:extLst>
              </a:tr>
              <a:tr h="203200">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xmlns="" val="1440995493"/>
                  </a:ext>
                </a:extLst>
              </a:tr>
              <a:tr h="203200">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xmlns="" val="605667140"/>
                  </a:ext>
                </a:extLst>
              </a:tr>
              <a:tr h="203200">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xmlns="" val="3064421031"/>
                  </a:ext>
                </a:extLst>
              </a:tr>
              <a:tr h="203200">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xmlns="" val="1001474046"/>
                  </a:ext>
                </a:extLst>
              </a:tr>
              <a:tr h="203200">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xmlns="" val="1207645465"/>
                  </a:ext>
                </a:extLst>
              </a:tr>
              <a:tr h="203200">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xmlns="" val="2215804167"/>
                  </a:ext>
                </a:extLst>
              </a:tr>
              <a:tr h="203200">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xmlns="" val="1987114490"/>
                  </a:ext>
                </a:extLst>
              </a:tr>
              <a:tr h="203200">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xmlns="" val="2390109709"/>
                  </a:ext>
                </a:extLst>
              </a:tr>
              <a:tr h="203200">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defRPr sz="2000" b="1">
                          <a:solidFill>
                            <a:schemeClr val="tx1"/>
                          </a:solidFill>
                          <a:latin typeface="Arial" panose="020B0604020202020204" pitchFamily="34" charset="0"/>
                        </a:defRPr>
                      </a:lvl1pPr>
                      <a:lvl2pPr marL="344488">
                        <a:spcBef>
                          <a:spcPct val="20000"/>
                        </a:spcBef>
                        <a:buFont typeface="Wingdings" pitchFamily="2" charset="2"/>
                        <a:defRPr b="1">
                          <a:solidFill>
                            <a:schemeClr val="tx1"/>
                          </a:solidFill>
                          <a:latin typeface="Arial" panose="020B0604020202020204" pitchFamily="34" charset="0"/>
                        </a:defRPr>
                      </a:lvl2pPr>
                      <a:lvl3pPr marL="671513">
                        <a:spcBef>
                          <a:spcPct val="20000"/>
                        </a:spcBef>
                        <a:defRPr sz="1600" b="1">
                          <a:solidFill>
                            <a:schemeClr val="tx1"/>
                          </a:solidFill>
                          <a:latin typeface="Arial" panose="020B0604020202020204" pitchFamily="34" charset="0"/>
                        </a:defRPr>
                      </a:lvl3pPr>
                      <a:lvl4pPr marL="1023938">
                        <a:spcBef>
                          <a:spcPct val="20000"/>
                        </a:spcBef>
                        <a:defRPr sz="1600" b="1">
                          <a:solidFill>
                            <a:schemeClr val="tx1"/>
                          </a:solidFill>
                          <a:latin typeface="Arial" panose="020B0604020202020204" pitchFamily="34" charset="0"/>
                        </a:defRPr>
                      </a:lvl4pPr>
                      <a:lvl5pPr marL="1341438">
                        <a:spcBef>
                          <a:spcPct val="20000"/>
                        </a:spcBef>
                        <a:defRPr sz="1600" b="1">
                          <a:solidFill>
                            <a:schemeClr val="tx1"/>
                          </a:solidFill>
                          <a:latin typeface="Arial" panose="020B0604020202020204" pitchFamily="34" charset="0"/>
                        </a:defRPr>
                      </a:lvl5pPr>
                      <a:lvl6pPr marL="1798638" fontAlgn="base">
                        <a:spcBef>
                          <a:spcPct val="20000"/>
                        </a:spcBef>
                        <a:spcAft>
                          <a:spcPct val="0"/>
                        </a:spcAft>
                        <a:defRPr sz="1600" b="1">
                          <a:solidFill>
                            <a:schemeClr val="tx1"/>
                          </a:solidFill>
                          <a:latin typeface="Arial" panose="020B0604020202020204" pitchFamily="34" charset="0"/>
                        </a:defRPr>
                      </a:lvl6pPr>
                      <a:lvl7pPr marL="2255838" fontAlgn="base">
                        <a:spcBef>
                          <a:spcPct val="20000"/>
                        </a:spcBef>
                        <a:spcAft>
                          <a:spcPct val="0"/>
                        </a:spcAft>
                        <a:defRPr sz="1600" b="1">
                          <a:solidFill>
                            <a:schemeClr val="tx1"/>
                          </a:solidFill>
                          <a:latin typeface="Arial" panose="020B0604020202020204" pitchFamily="34" charset="0"/>
                        </a:defRPr>
                      </a:lvl7pPr>
                      <a:lvl8pPr marL="2713038" fontAlgn="base">
                        <a:spcBef>
                          <a:spcPct val="20000"/>
                        </a:spcBef>
                        <a:spcAft>
                          <a:spcPct val="0"/>
                        </a:spcAft>
                        <a:defRPr sz="1600" b="1">
                          <a:solidFill>
                            <a:schemeClr val="tx1"/>
                          </a:solidFill>
                          <a:latin typeface="Arial" panose="020B0604020202020204" pitchFamily="34" charset="0"/>
                        </a:defRPr>
                      </a:lvl8pPr>
                      <a:lvl9pPr marL="3170238" fontAlgn="base">
                        <a:spcBef>
                          <a:spcPct val="20000"/>
                        </a:spcBef>
                        <a:spcAft>
                          <a:spcPct val="0"/>
                        </a:spcAft>
                        <a:defRPr sz="1600" b="1">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xmlns="" val="216294105"/>
                  </a:ext>
                </a:extLst>
              </a:tr>
            </a:tbl>
          </a:graphicData>
        </a:graphic>
      </p:graphicFrame>
      <p:sp>
        <p:nvSpPr>
          <p:cNvPr id="8" name="Line 305">
            <a:extLst>
              <a:ext uri="{FF2B5EF4-FFF2-40B4-BE49-F238E27FC236}">
                <a16:creationId xmlns:a16="http://schemas.microsoft.com/office/drawing/2014/main" xmlns="" id="{4F0C9775-B686-BC44-8E89-8102C6184DD6}"/>
              </a:ext>
            </a:extLst>
          </p:cNvPr>
          <p:cNvSpPr>
            <a:spLocks noChangeShapeType="1"/>
          </p:cNvSpPr>
          <p:nvPr/>
        </p:nvSpPr>
        <p:spPr bwMode="auto">
          <a:xfrm flipV="1">
            <a:off x="7620000" y="1828800"/>
            <a:ext cx="1676400" cy="1981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306">
            <a:extLst>
              <a:ext uri="{FF2B5EF4-FFF2-40B4-BE49-F238E27FC236}">
                <a16:creationId xmlns:a16="http://schemas.microsoft.com/office/drawing/2014/main" xmlns="" id="{C666EEDA-89D5-2A43-A14E-D0B495B4CA38}"/>
              </a:ext>
            </a:extLst>
          </p:cNvPr>
          <p:cNvSpPr>
            <a:spLocks noChangeShapeType="1"/>
          </p:cNvSpPr>
          <p:nvPr/>
        </p:nvSpPr>
        <p:spPr bwMode="auto">
          <a:xfrm flipV="1">
            <a:off x="7848600" y="1905000"/>
            <a:ext cx="1600200" cy="1981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307">
            <a:extLst>
              <a:ext uri="{FF2B5EF4-FFF2-40B4-BE49-F238E27FC236}">
                <a16:creationId xmlns:a16="http://schemas.microsoft.com/office/drawing/2014/main" xmlns="" id="{29293284-1AAC-0040-A8D4-0B2D9186AA5D}"/>
              </a:ext>
            </a:extLst>
          </p:cNvPr>
          <p:cNvSpPr>
            <a:spLocks noChangeShapeType="1"/>
          </p:cNvSpPr>
          <p:nvPr/>
        </p:nvSpPr>
        <p:spPr bwMode="auto">
          <a:xfrm flipV="1">
            <a:off x="7620000" y="2057400"/>
            <a:ext cx="1600200" cy="1981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308">
            <a:extLst>
              <a:ext uri="{FF2B5EF4-FFF2-40B4-BE49-F238E27FC236}">
                <a16:creationId xmlns:a16="http://schemas.microsoft.com/office/drawing/2014/main" xmlns="" id="{4D31E509-619D-A545-A478-42BDBA37508B}"/>
              </a:ext>
            </a:extLst>
          </p:cNvPr>
          <p:cNvSpPr>
            <a:spLocks noChangeShapeType="1"/>
          </p:cNvSpPr>
          <p:nvPr/>
        </p:nvSpPr>
        <p:spPr bwMode="auto">
          <a:xfrm flipV="1">
            <a:off x="8077200" y="2514600"/>
            <a:ext cx="1600200" cy="1981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309">
            <a:extLst>
              <a:ext uri="{FF2B5EF4-FFF2-40B4-BE49-F238E27FC236}">
                <a16:creationId xmlns:a16="http://schemas.microsoft.com/office/drawing/2014/main" xmlns="" id="{7F6D469A-00BC-F541-8D69-2289944BC7FE}"/>
              </a:ext>
            </a:extLst>
          </p:cNvPr>
          <p:cNvSpPr>
            <a:spLocks noChangeShapeType="1"/>
          </p:cNvSpPr>
          <p:nvPr/>
        </p:nvSpPr>
        <p:spPr bwMode="auto">
          <a:xfrm flipV="1">
            <a:off x="8686800" y="3886200"/>
            <a:ext cx="1371600" cy="1905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Text Box 310">
            <a:extLst>
              <a:ext uri="{FF2B5EF4-FFF2-40B4-BE49-F238E27FC236}">
                <a16:creationId xmlns:a16="http://schemas.microsoft.com/office/drawing/2014/main" xmlns="" id="{3AB32902-69F4-D546-9F94-0C88C0F044ED}"/>
              </a:ext>
            </a:extLst>
          </p:cNvPr>
          <p:cNvSpPr txBox="1">
            <a:spLocks noChangeArrowheads="1"/>
          </p:cNvSpPr>
          <p:nvPr/>
        </p:nvSpPr>
        <p:spPr bwMode="auto">
          <a:xfrm>
            <a:off x="6019801" y="1219200"/>
            <a:ext cx="5982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err="1">
                <a:latin typeface="Courier New" panose="02070309020205020404" pitchFamily="49" charset="0"/>
              </a:rPr>
              <a:t>arr</a:t>
            </a:r>
            <a:endParaRPr lang="en-US" altLang="en-US" dirty="0">
              <a:latin typeface="Courier New" panose="02070309020205020404" pitchFamily="49" charset="0"/>
            </a:endParaRPr>
          </a:p>
        </p:txBody>
      </p:sp>
      <p:sp>
        <p:nvSpPr>
          <p:cNvPr id="14" name="Text Box 311">
            <a:extLst>
              <a:ext uri="{FF2B5EF4-FFF2-40B4-BE49-F238E27FC236}">
                <a16:creationId xmlns:a16="http://schemas.microsoft.com/office/drawing/2014/main" xmlns="" id="{DC7C6909-2AB1-BD49-BDC1-482EE9614A44}"/>
              </a:ext>
            </a:extLst>
          </p:cNvPr>
          <p:cNvSpPr txBox="1">
            <a:spLocks noChangeArrowheads="1"/>
          </p:cNvSpPr>
          <p:nvPr/>
        </p:nvSpPr>
        <p:spPr bwMode="auto">
          <a:xfrm>
            <a:off x="9067801" y="1371600"/>
            <a:ext cx="7360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Courier New" panose="02070309020205020404" pitchFamily="49" charset="0"/>
              </a:rPr>
              <a:t>copy</a:t>
            </a:r>
          </a:p>
        </p:txBody>
      </p:sp>
    </p:spTree>
    <p:extLst>
      <p:ext uri="{BB962C8B-B14F-4D97-AF65-F5344CB8AC3E}">
        <p14:creationId xmlns:p14="http://schemas.microsoft.com/office/powerpoint/2010/main" val="229541798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1C8D72-6438-D04A-9D28-3D324ADFB7B8}"/>
              </a:ext>
            </a:extLst>
          </p:cNvPr>
          <p:cNvSpPr>
            <a:spLocks noGrp="1"/>
          </p:cNvSpPr>
          <p:nvPr>
            <p:ph type="title"/>
          </p:nvPr>
        </p:nvSpPr>
        <p:spPr/>
        <p:txBody>
          <a:bodyPr/>
          <a:lstStyle/>
          <a:p>
            <a:r>
              <a:rPr lang="en-US" altLang="en-US" dirty="0"/>
              <a:t>Outline</a:t>
            </a:r>
            <a:endParaRPr lang="en-US" dirty="0"/>
          </a:p>
        </p:txBody>
      </p:sp>
      <p:sp>
        <p:nvSpPr>
          <p:cNvPr id="3" name="Content Placeholder 2">
            <a:extLst>
              <a:ext uri="{FF2B5EF4-FFF2-40B4-BE49-F238E27FC236}">
                <a16:creationId xmlns:a16="http://schemas.microsoft.com/office/drawing/2014/main" xmlns="" id="{C4C00B8D-7F8F-9F4F-BD01-F91A499CBAA4}"/>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xmlns="" id="{E29CA1BA-919A-9646-806F-A15B95EAE5B6}"/>
              </a:ext>
            </a:extLst>
          </p:cNvPr>
          <p:cNvSpPr>
            <a:spLocks noGrp="1"/>
          </p:cNvSpPr>
          <p:nvPr>
            <p:ph type="sldNum" sz="quarter" idx="12"/>
          </p:nvPr>
        </p:nvSpPr>
        <p:spPr/>
        <p:txBody>
          <a:bodyPr/>
          <a:lstStyle/>
          <a:p>
            <a:fld id="{B547E0D5-C779-4B48-9D09-DC37D8A4644B}" type="slidenum">
              <a:rPr lang="id-ID" smtClean="0"/>
              <a:pPr/>
              <a:t>97</a:t>
            </a:fld>
            <a:endParaRPr lang="id-ID" dirty="0"/>
          </a:p>
        </p:txBody>
      </p:sp>
      <p:sp>
        <p:nvSpPr>
          <p:cNvPr id="5" name="Text Box 3">
            <a:extLst>
              <a:ext uri="{FF2B5EF4-FFF2-40B4-BE49-F238E27FC236}">
                <a16:creationId xmlns:a16="http://schemas.microsoft.com/office/drawing/2014/main" xmlns="" id="{D28BA17B-916F-0F48-97FF-B40E3D4F16C5}"/>
              </a:ext>
            </a:extLst>
          </p:cNvPr>
          <p:cNvSpPr txBox="1">
            <a:spLocks noChangeArrowheads="1"/>
          </p:cNvSpPr>
          <p:nvPr/>
        </p:nvSpPr>
        <p:spPr bwMode="auto">
          <a:xfrm>
            <a:off x="4191001" y="1143000"/>
            <a:ext cx="4104137"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US" sz="2400" dirty="0"/>
              <a:t>Declaring and Using Arrays</a:t>
            </a:r>
          </a:p>
          <a:p>
            <a:pPr>
              <a:spcBef>
                <a:spcPct val="50000"/>
              </a:spcBef>
            </a:pPr>
            <a:r>
              <a:rPr lang="en-US" altLang="en-US" sz="2400" dirty="0"/>
              <a:t>Arrays of Objects</a:t>
            </a:r>
          </a:p>
          <a:p>
            <a:pPr>
              <a:spcBef>
                <a:spcPct val="50000"/>
              </a:spcBef>
            </a:pPr>
            <a:r>
              <a:rPr lang="en-US" altLang="en-US" sz="2400" dirty="0"/>
              <a:t>Two-Dimensional Arrays</a:t>
            </a:r>
            <a:endParaRPr lang="en-US" altLang="en-US" sz="2800" dirty="0"/>
          </a:p>
          <a:p>
            <a:pPr>
              <a:spcBef>
                <a:spcPct val="50000"/>
              </a:spcBef>
            </a:pPr>
            <a:r>
              <a:rPr lang="en-US" altLang="en-US" sz="2400" dirty="0"/>
              <a:t>Variable Length Parameter Lists</a:t>
            </a:r>
          </a:p>
        </p:txBody>
      </p:sp>
      <p:sp>
        <p:nvSpPr>
          <p:cNvPr id="6" name="AutoShape 4">
            <a:extLst>
              <a:ext uri="{FF2B5EF4-FFF2-40B4-BE49-F238E27FC236}">
                <a16:creationId xmlns:a16="http://schemas.microsoft.com/office/drawing/2014/main" xmlns="" id="{40DCFF54-F010-864C-82B3-1AB42067467F}"/>
              </a:ext>
            </a:extLst>
          </p:cNvPr>
          <p:cNvSpPr>
            <a:spLocks noChangeArrowheads="1"/>
          </p:cNvSpPr>
          <p:nvPr/>
        </p:nvSpPr>
        <p:spPr bwMode="auto">
          <a:xfrm>
            <a:off x="3352800" y="2895600"/>
            <a:ext cx="685800" cy="304800"/>
          </a:xfrm>
          <a:prstGeom prst="rightArrow">
            <a:avLst>
              <a:gd name="adj1" fmla="val 50000"/>
              <a:gd name="adj2" fmla="val 56250"/>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8305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BB7CD1-3AF8-0F4B-802B-97E75E53E185}"/>
              </a:ext>
            </a:extLst>
          </p:cNvPr>
          <p:cNvSpPr>
            <a:spLocks noGrp="1"/>
          </p:cNvSpPr>
          <p:nvPr>
            <p:ph type="title"/>
          </p:nvPr>
        </p:nvSpPr>
        <p:spPr/>
        <p:txBody>
          <a:bodyPr/>
          <a:lstStyle/>
          <a:p>
            <a:r>
              <a:rPr lang="en-US" altLang="en-US" dirty="0"/>
              <a:t>Variable Length Parameter Lists</a:t>
            </a:r>
            <a:endParaRPr lang="en-US" dirty="0"/>
          </a:p>
        </p:txBody>
      </p:sp>
      <p:sp>
        <p:nvSpPr>
          <p:cNvPr id="3" name="Content Placeholder 2">
            <a:extLst>
              <a:ext uri="{FF2B5EF4-FFF2-40B4-BE49-F238E27FC236}">
                <a16:creationId xmlns:a16="http://schemas.microsoft.com/office/drawing/2014/main" xmlns="" id="{C08A7948-A8A4-0244-B465-FBA42645379B}"/>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xmlns="" id="{024F2C3F-506A-9347-8B9B-8F50243D7FD3}"/>
              </a:ext>
            </a:extLst>
          </p:cNvPr>
          <p:cNvSpPr>
            <a:spLocks noGrp="1"/>
          </p:cNvSpPr>
          <p:nvPr>
            <p:ph type="sldNum" sz="quarter" idx="12"/>
          </p:nvPr>
        </p:nvSpPr>
        <p:spPr/>
        <p:txBody>
          <a:bodyPr/>
          <a:lstStyle/>
          <a:p>
            <a:fld id="{B547E0D5-C779-4B48-9D09-DC37D8A4644B}" type="slidenum">
              <a:rPr lang="id-ID" smtClean="0"/>
              <a:pPr/>
              <a:t>98</a:t>
            </a:fld>
            <a:endParaRPr lang="id-ID" dirty="0"/>
          </a:p>
        </p:txBody>
      </p:sp>
      <p:sp>
        <p:nvSpPr>
          <p:cNvPr id="5" name="Rectangle 3">
            <a:extLst>
              <a:ext uri="{FF2B5EF4-FFF2-40B4-BE49-F238E27FC236}">
                <a16:creationId xmlns:a16="http://schemas.microsoft.com/office/drawing/2014/main" xmlns="" id="{3B6CFBC9-4B88-FF42-9428-E570F06D3C85}"/>
              </a:ext>
            </a:extLst>
          </p:cNvPr>
          <p:cNvSpPr txBox="1">
            <a:spLocks noChangeArrowheads="1"/>
          </p:cNvSpPr>
          <p:nvPr/>
        </p:nvSpPr>
        <p:spPr>
          <a:xfrm>
            <a:off x="2514600" y="1219200"/>
            <a:ext cx="7924800" cy="236220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70000"/>
              </a:spcBef>
            </a:pPr>
            <a:r>
              <a:rPr lang="en-US" altLang="en-US"/>
              <a:t>Suppose we wanted to create a method that processed a different amount of data from one invocation to the next</a:t>
            </a:r>
          </a:p>
          <a:p>
            <a:pPr>
              <a:spcBef>
                <a:spcPct val="70000"/>
              </a:spcBef>
            </a:pPr>
            <a:r>
              <a:rPr lang="en-US" altLang="en-US"/>
              <a:t>For example, let's define a method called </a:t>
            </a:r>
            <a:r>
              <a:rPr lang="en-US" altLang="en-US">
                <a:latin typeface="Courier New" panose="02070309020205020404" pitchFamily="49" charset="0"/>
              </a:rPr>
              <a:t>average</a:t>
            </a:r>
            <a:r>
              <a:rPr lang="en-US" altLang="en-US"/>
              <a:t> that returns the average of a set of integer parameters</a:t>
            </a:r>
            <a:endParaRPr lang="en-US" altLang="en-US" dirty="0"/>
          </a:p>
        </p:txBody>
      </p:sp>
      <p:sp>
        <p:nvSpPr>
          <p:cNvPr id="6" name="Text Box 4">
            <a:extLst>
              <a:ext uri="{FF2B5EF4-FFF2-40B4-BE49-F238E27FC236}">
                <a16:creationId xmlns:a16="http://schemas.microsoft.com/office/drawing/2014/main" xmlns="" id="{EC1030E6-A93A-FE40-BD11-26DC46F90D2F}"/>
              </a:ext>
            </a:extLst>
          </p:cNvPr>
          <p:cNvSpPr txBox="1">
            <a:spLocks noChangeArrowheads="1"/>
          </p:cNvSpPr>
          <p:nvPr/>
        </p:nvSpPr>
        <p:spPr bwMode="auto">
          <a:xfrm>
            <a:off x="3124201" y="3886201"/>
            <a:ext cx="500970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8000"/>
                </a:solidFill>
                <a:latin typeface="Courier New" panose="02070309020205020404" pitchFamily="49" charset="0"/>
              </a:rPr>
              <a:t>// one call to average three values</a:t>
            </a:r>
          </a:p>
          <a:p>
            <a:r>
              <a:rPr lang="en-US" altLang="en-US">
                <a:latin typeface="Courier New" panose="02070309020205020404" pitchFamily="49" charset="0"/>
              </a:rPr>
              <a:t>mean1 = average (42, 69, 37);</a:t>
            </a:r>
          </a:p>
        </p:txBody>
      </p:sp>
      <p:sp>
        <p:nvSpPr>
          <p:cNvPr id="7" name="Text Box 5">
            <a:extLst>
              <a:ext uri="{FF2B5EF4-FFF2-40B4-BE49-F238E27FC236}">
                <a16:creationId xmlns:a16="http://schemas.microsoft.com/office/drawing/2014/main" xmlns="" id="{598EBB37-0FF9-C04A-85B0-1B85548DDD7B}"/>
              </a:ext>
            </a:extLst>
          </p:cNvPr>
          <p:cNvSpPr txBox="1">
            <a:spLocks noChangeArrowheads="1"/>
          </p:cNvSpPr>
          <p:nvPr/>
        </p:nvSpPr>
        <p:spPr bwMode="auto">
          <a:xfrm>
            <a:off x="3124201" y="4800601"/>
            <a:ext cx="63882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8000"/>
                </a:solidFill>
                <a:latin typeface="Courier New" panose="02070309020205020404" pitchFamily="49" charset="0"/>
              </a:rPr>
              <a:t>// another call to average seven values</a:t>
            </a:r>
          </a:p>
          <a:p>
            <a:r>
              <a:rPr lang="en-US" altLang="en-US">
                <a:latin typeface="Courier New" panose="02070309020205020404" pitchFamily="49" charset="0"/>
              </a:rPr>
              <a:t>mean2 = average (35, 43, 93, 23, 40, 21, 75);</a:t>
            </a:r>
          </a:p>
        </p:txBody>
      </p:sp>
    </p:spTree>
    <p:extLst>
      <p:ext uri="{BB962C8B-B14F-4D97-AF65-F5344CB8AC3E}">
        <p14:creationId xmlns:p14="http://schemas.microsoft.com/office/powerpoint/2010/main" val="241001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D1ED60-A744-0748-9289-E75B416D99FB}"/>
              </a:ext>
            </a:extLst>
          </p:cNvPr>
          <p:cNvSpPr>
            <a:spLocks noGrp="1"/>
          </p:cNvSpPr>
          <p:nvPr>
            <p:ph type="title"/>
          </p:nvPr>
        </p:nvSpPr>
        <p:spPr/>
        <p:txBody>
          <a:bodyPr/>
          <a:lstStyle/>
          <a:p>
            <a:r>
              <a:rPr lang="en-US" altLang="en-US" dirty="0"/>
              <a:t>Variable Length Parameter Lists</a:t>
            </a:r>
            <a:endParaRPr lang="en-US" dirty="0"/>
          </a:p>
        </p:txBody>
      </p:sp>
      <p:sp>
        <p:nvSpPr>
          <p:cNvPr id="3" name="Content Placeholder 2">
            <a:extLst>
              <a:ext uri="{FF2B5EF4-FFF2-40B4-BE49-F238E27FC236}">
                <a16:creationId xmlns:a16="http://schemas.microsoft.com/office/drawing/2014/main" xmlns="" id="{E0AD6FFC-1B3F-2F46-A6CF-476FE90B0510}"/>
              </a:ext>
            </a:extLst>
          </p:cNvPr>
          <p:cNvSpPr>
            <a:spLocks noGrp="1"/>
          </p:cNvSpPr>
          <p:nvPr>
            <p:ph idx="1"/>
          </p:nvPr>
        </p:nvSpPr>
        <p:spPr/>
        <p:txBody>
          <a:bodyPr/>
          <a:lstStyle/>
          <a:p>
            <a:pPr>
              <a:spcBef>
                <a:spcPct val="70000"/>
              </a:spcBef>
            </a:pPr>
            <a:r>
              <a:rPr lang="en-US" altLang="en-US" dirty="0"/>
              <a:t>We could define overloaded versions of the </a:t>
            </a:r>
            <a:r>
              <a:rPr lang="en-US" altLang="en-US" dirty="0">
                <a:latin typeface="Courier New" panose="02070309020205020404" pitchFamily="49" charset="0"/>
              </a:rPr>
              <a:t>average</a:t>
            </a:r>
            <a:r>
              <a:rPr lang="en-US" altLang="en-US" dirty="0"/>
              <a:t> method</a:t>
            </a:r>
          </a:p>
          <a:p>
            <a:pPr lvl="1">
              <a:spcBef>
                <a:spcPct val="70000"/>
              </a:spcBef>
            </a:pPr>
            <a:r>
              <a:rPr lang="en-US" altLang="en-US" dirty="0"/>
              <a:t>Downside: we'd need a separate version of the method for each parameter count</a:t>
            </a:r>
          </a:p>
          <a:p>
            <a:pPr>
              <a:spcBef>
                <a:spcPct val="70000"/>
              </a:spcBef>
            </a:pPr>
            <a:r>
              <a:rPr lang="en-US" altLang="en-US" dirty="0"/>
              <a:t>We could define the method to accept an array of integers</a:t>
            </a:r>
          </a:p>
          <a:p>
            <a:pPr lvl="1">
              <a:spcBef>
                <a:spcPct val="70000"/>
              </a:spcBef>
            </a:pPr>
            <a:r>
              <a:rPr lang="en-US" altLang="en-US" dirty="0"/>
              <a:t>Downside: we'd have to create the array and store the integers prior to calling the method each time</a:t>
            </a:r>
          </a:p>
          <a:p>
            <a:pPr>
              <a:spcBef>
                <a:spcPct val="70000"/>
              </a:spcBef>
            </a:pPr>
            <a:r>
              <a:rPr lang="en-US" altLang="en-US" dirty="0"/>
              <a:t>Instead, Java provides a convenient way to create </a:t>
            </a:r>
            <a:r>
              <a:rPr lang="en-US" altLang="en-US" i="1" dirty="0"/>
              <a:t>variable length parameter lists</a:t>
            </a:r>
          </a:p>
          <a:p>
            <a:endParaRPr lang="en-US" dirty="0"/>
          </a:p>
        </p:txBody>
      </p:sp>
      <p:sp>
        <p:nvSpPr>
          <p:cNvPr id="4" name="Slide Number Placeholder 3">
            <a:extLst>
              <a:ext uri="{FF2B5EF4-FFF2-40B4-BE49-F238E27FC236}">
                <a16:creationId xmlns:a16="http://schemas.microsoft.com/office/drawing/2014/main" xmlns="" id="{4397D3B4-4F16-0A4A-965C-4B0BFED012D1}"/>
              </a:ext>
            </a:extLst>
          </p:cNvPr>
          <p:cNvSpPr>
            <a:spLocks noGrp="1"/>
          </p:cNvSpPr>
          <p:nvPr>
            <p:ph type="sldNum" sz="quarter" idx="12"/>
          </p:nvPr>
        </p:nvSpPr>
        <p:spPr/>
        <p:txBody>
          <a:bodyPr/>
          <a:lstStyle/>
          <a:p>
            <a:fld id="{B547E0D5-C779-4B48-9D09-DC37D8A4644B}" type="slidenum">
              <a:rPr lang="id-ID" smtClean="0"/>
              <a:pPr/>
              <a:t>99</a:t>
            </a:fld>
            <a:endParaRPr lang="id-ID" dirty="0"/>
          </a:p>
        </p:txBody>
      </p:sp>
    </p:spTree>
    <p:extLst>
      <p:ext uri="{BB962C8B-B14F-4D97-AF65-F5344CB8AC3E}">
        <p14:creationId xmlns:p14="http://schemas.microsoft.com/office/powerpoint/2010/main" val="38833747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l34fR4_wuUKxiXZCWCJKl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l34fR4_wuUKxiXZCWCJKlA"/>
</p:tagLst>
</file>

<file path=ppt/theme/theme1.xml><?xml version="1.0" encoding="utf-8"?>
<a:theme xmlns:a="http://schemas.openxmlformats.org/drawingml/2006/main" name="Office Theme">
  <a:themeElements>
    <a:clrScheme name="11">
      <a:dk1>
        <a:sysClr val="windowText" lastClr="000000"/>
      </a:dk1>
      <a:lt1>
        <a:sysClr val="window" lastClr="FFFFFF"/>
      </a:lt1>
      <a:dk2>
        <a:srgbClr val="44546A"/>
      </a:dk2>
      <a:lt2>
        <a:srgbClr val="E7E6E6"/>
      </a:lt2>
      <a:accent1>
        <a:srgbClr val="2980B9"/>
      </a:accent1>
      <a:accent2>
        <a:srgbClr val="16A085"/>
      </a:accent2>
      <a:accent3>
        <a:srgbClr val="9BBB59"/>
      </a:accent3>
      <a:accent4>
        <a:srgbClr val="F39C12"/>
      </a:accent4>
      <a:accent5>
        <a:srgbClr val="C0392B"/>
      </a:accent5>
      <a:accent6>
        <a:srgbClr val="2C3F50"/>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3425</TotalTime>
  <Words>12122</Words>
  <Application>Microsoft Office PowerPoint</Application>
  <PresentationFormat>Widescreen</PresentationFormat>
  <Paragraphs>2529</Paragraphs>
  <Slides>254</Slides>
  <Notes>5</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2</vt:i4>
      </vt:variant>
      <vt:variant>
        <vt:lpstr>Slide Titles</vt:lpstr>
      </vt:variant>
      <vt:variant>
        <vt:i4>254</vt:i4>
      </vt:variant>
    </vt:vector>
  </HeadingPairs>
  <TitlesOfParts>
    <vt:vector size="273" baseType="lpstr">
      <vt:lpstr>Arial Unicode MS</vt:lpstr>
      <vt:lpstr>Arial</vt:lpstr>
      <vt:lpstr>Calibri</vt:lpstr>
      <vt:lpstr>Calibri Light</vt:lpstr>
      <vt:lpstr>Comic Sans MS</vt:lpstr>
      <vt:lpstr>Courier</vt:lpstr>
      <vt:lpstr>Courier New</vt:lpstr>
      <vt:lpstr>Lato Light</vt:lpstr>
      <vt:lpstr>Market-Regular</vt:lpstr>
      <vt:lpstr>Monotype Sorts</vt:lpstr>
      <vt:lpstr>Roboto Thin</vt:lpstr>
      <vt:lpstr>Symbol</vt:lpstr>
      <vt:lpstr>Times New Roman</vt:lpstr>
      <vt:lpstr>Times New Roman (Hebrew)</vt:lpstr>
      <vt:lpstr>Verdana</vt:lpstr>
      <vt:lpstr>Wingdings</vt:lpstr>
      <vt:lpstr>Office Theme</vt:lpstr>
      <vt:lpstr>Picture</vt:lpstr>
      <vt:lpstr>Microsoft Word Picture</vt:lpstr>
      <vt:lpstr>PowerPoint Presentation</vt:lpstr>
      <vt:lpstr>AGENDA</vt:lpstr>
      <vt:lpstr>Sub Topics with Objective</vt:lpstr>
      <vt:lpstr>Introduction to Java Programming Language</vt:lpstr>
      <vt:lpstr>Chapter 1: Introduction</vt:lpstr>
      <vt:lpstr>Java</vt:lpstr>
      <vt:lpstr>Java programming Language</vt:lpstr>
      <vt:lpstr>Installing Java in your machine (1)</vt:lpstr>
      <vt:lpstr>Installing Java in your machine (2)</vt:lpstr>
      <vt:lpstr>Java Program Structure</vt:lpstr>
      <vt:lpstr>Lincoln.java</vt:lpstr>
      <vt:lpstr>Java Program Structure</vt:lpstr>
      <vt:lpstr>Java Program Structure</vt:lpstr>
      <vt:lpstr>Comments</vt:lpstr>
      <vt:lpstr>Outline</vt:lpstr>
      <vt:lpstr>Program Development</vt:lpstr>
      <vt:lpstr>Programming Languages</vt:lpstr>
      <vt:lpstr>Java Translation</vt:lpstr>
      <vt:lpstr>Java Translation</vt:lpstr>
      <vt:lpstr>Java Development Process</vt:lpstr>
      <vt:lpstr>Development Environments</vt:lpstr>
      <vt:lpstr>Compile .java File into a .class File (Command Line)</vt:lpstr>
      <vt:lpstr>Running HelloWorld in Eclipse IDE</vt:lpstr>
      <vt:lpstr>Java platform</vt:lpstr>
      <vt:lpstr>Syntax and Semantics</vt:lpstr>
      <vt:lpstr>Primitive Data Types</vt:lpstr>
      <vt:lpstr>Primitive Data Types</vt:lpstr>
      <vt:lpstr>Declaring Variables</vt:lpstr>
      <vt:lpstr>Operators</vt:lpstr>
      <vt:lpstr>Operators</vt:lpstr>
      <vt:lpstr>Operators</vt:lpstr>
      <vt:lpstr>Type Compatibility and Conversion</vt:lpstr>
      <vt:lpstr>Referencing and Creating Objects</vt:lpstr>
      <vt:lpstr>Java Control Statements</vt:lpstr>
      <vt:lpstr>The if Statement</vt:lpstr>
      <vt:lpstr>Logic of an if statement</vt:lpstr>
      <vt:lpstr>Boolean Expressions</vt:lpstr>
      <vt:lpstr>Age.java</vt:lpstr>
      <vt:lpstr>Age.java Output</vt:lpstr>
      <vt:lpstr>Indentation</vt:lpstr>
      <vt:lpstr>The if Statement</vt:lpstr>
      <vt:lpstr>Logical Operators</vt:lpstr>
      <vt:lpstr>Logical NOT</vt:lpstr>
      <vt:lpstr>Logical AND and Logical OR</vt:lpstr>
      <vt:lpstr>Logical Operators</vt:lpstr>
      <vt:lpstr>Logical Operators</vt:lpstr>
      <vt:lpstr>Boolean Expressions</vt:lpstr>
      <vt:lpstr>The if-else Statement</vt:lpstr>
      <vt:lpstr>Logic of an if-else statement</vt:lpstr>
      <vt:lpstr>else if drift</vt:lpstr>
      <vt:lpstr>Indentation Revisited</vt:lpstr>
      <vt:lpstr>Importance of Curly Braces</vt:lpstr>
      <vt:lpstr>The switch Statement</vt:lpstr>
      <vt:lpstr>The switch Statement</vt:lpstr>
      <vt:lpstr>The switch Statement</vt:lpstr>
      <vt:lpstr>The switch Statement</vt:lpstr>
      <vt:lpstr>The switch Statement</vt:lpstr>
      <vt:lpstr>The switch Statement</vt:lpstr>
      <vt:lpstr>Java Control Statements (continued)</vt:lpstr>
      <vt:lpstr>Java Control Statements (continued)</vt:lpstr>
      <vt:lpstr>The String Class</vt:lpstr>
      <vt:lpstr>Comparing Objects</vt:lpstr>
      <vt:lpstr>The StringBuffer Class</vt:lpstr>
      <vt:lpstr>StringTokenizer Class</vt:lpstr>
      <vt:lpstr>Alternate Ways to Split a String</vt:lpstr>
      <vt:lpstr>Wrapper Classes for Primitive Types</vt:lpstr>
      <vt:lpstr>Arrays</vt:lpstr>
      <vt:lpstr>Outline</vt:lpstr>
      <vt:lpstr>Arrays</vt:lpstr>
      <vt:lpstr>Arrays</vt:lpstr>
      <vt:lpstr>Arrays</vt:lpstr>
      <vt:lpstr>Arrays</vt:lpstr>
      <vt:lpstr>Arrays</vt:lpstr>
      <vt:lpstr>Arrays</vt:lpstr>
      <vt:lpstr>Declaring Arrays</vt:lpstr>
      <vt:lpstr>Decalring Arrays</vt:lpstr>
      <vt:lpstr>Separating Declaration and Allocation</vt:lpstr>
      <vt:lpstr>Using Arrays</vt:lpstr>
      <vt:lpstr>BasicArray.java</vt:lpstr>
      <vt:lpstr>Bounds Checking</vt:lpstr>
      <vt:lpstr>Bounds Checking</vt:lpstr>
      <vt:lpstr>Alternate Array Syntax</vt:lpstr>
      <vt:lpstr>Initializer Lists</vt:lpstr>
      <vt:lpstr>Initializer Lists</vt:lpstr>
      <vt:lpstr>Outline</vt:lpstr>
      <vt:lpstr>Arrays of Objects</vt:lpstr>
      <vt:lpstr>Arrays of Objects</vt:lpstr>
      <vt:lpstr>Outline</vt:lpstr>
      <vt:lpstr>Two-Dimensional Arrays</vt:lpstr>
      <vt:lpstr>Two-Dimensional Arrays</vt:lpstr>
      <vt:lpstr>SodaSurvey.java</vt:lpstr>
      <vt:lpstr>SodaSurvey.java</vt:lpstr>
      <vt:lpstr>Multidimensional Arrays</vt:lpstr>
      <vt:lpstr>Exercise 1</vt:lpstr>
      <vt:lpstr>Exercise 2</vt:lpstr>
      <vt:lpstr>Exercise 3</vt:lpstr>
      <vt:lpstr>Outline</vt:lpstr>
      <vt:lpstr>Variable Length Parameter Lists</vt:lpstr>
      <vt:lpstr>Variable Length Parameter Lists</vt:lpstr>
      <vt:lpstr>Variable Length Parameter Lists</vt:lpstr>
      <vt:lpstr>Variable Length Parameter Lists</vt:lpstr>
      <vt:lpstr>Objects</vt:lpstr>
      <vt:lpstr>Class</vt:lpstr>
      <vt:lpstr>Classes</vt:lpstr>
      <vt:lpstr>Classes</vt:lpstr>
      <vt:lpstr>Classes</vt:lpstr>
      <vt:lpstr>RollingDice.java</vt:lpstr>
      <vt:lpstr>Die.java</vt:lpstr>
      <vt:lpstr>The Die Class</vt:lpstr>
      <vt:lpstr>Constructors</vt:lpstr>
      <vt:lpstr>Data Scope</vt:lpstr>
      <vt:lpstr>Instance Data</vt:lpstr>
      <vt:lpstr>Instance Data</vt:lpstr>
      <vt:lpstr>UML Diagrams</vt:lpstr>
      <vt:lpstr>UML Class Diagrams</vt:lpstr>
      <vt:lpstr>Encapsulation</vt:lpstr>
      <vt:lpstr>Encapsulation</vt:lpstr>
      <vt:lpstr>Encapsulation</vt:lpstr>
      <vt:lpstr>Visibility Modifiers</vt:lpstr>
      <vt:lpstr>Visibility Modifiers</vt:lpstr>
      <vt:lpstr>Visibility Modifiers</vt:lpstr>
      <vt:lpstr>Visibility Modifiers</vt:lpstr>
      <vt:lpstr>Visibility Modifiers</vt:lpstr>
      <vt:lpstr>Accessors and Mutators</vt:lpstr>
      <vt:lpstr>Mutator Restrictions</vt:lpstr>
      <vt:lpstr>Method Declarations</vt:lpstr>
      <vt:lpstr>Method Control Flow</vt:lpstr>
      <vt:lpstr>Method Control Flow</vt:lpstr>
      <vt:lpstr>Method Header</vt:lpstr>
      <vt:lpstr>Method Body</vt:lpstr>
      <vt:lpstr>The return Statement</vt:lpstr>
      <vt:lpstr>Parameters</vt:lpstr>
      <vt:lpstr>Local Data</vt:lpstr>
      <vt:lpstr>Bank Account Example</vt:lpstr>
      <vt:lpstr>Driver Programs</vt:lpstr>
      <vt:lpstr>Transactions.java</vt:lpstr>
      <vt:lpstr>Account.java</vt:lpstr>
      <vt:lpstr>Account.java</vt:lpstr>
      <vt:lpstr>Account.java</vt:lpstr>
      <vt:lpstr>Bank Account Example</vt:lpstr>
      <vt:lpstr>Bank Account Example</vt:lpstr>
      <vt:lpstr>Constructors Revisited</vt:lpstr>
      <vt:lpstr>Static</vt:lpstr>
      <vt:lpstr>Static</vt:lpstr>
      <vt:lpstr>Static</vt:lpstr>
      <vt:lpstr>Exercise</vt:lpstr>
      <vt:lpstr>Identifiers</vt:lpstr>
      <vt:lpstr>Reserved Words</vt:lpstr>
      <vt:lpstr>White Space</vt:lpstr>
      <vt:lpstr>Errors</vt:lpstr>
      <vt:lpstr>Basic Program Development</vt:lpstr>
      <vt:lpstr>Outline</vt:lpstr>
      <vt:lpstr>Problem Solving</vt:lpstr>
      <vt:lpstr>Problem Solving</vt:lpstr>
      <vt:lpstr>Packages</vt:lpstr>
      <vt:lpstr>Access Control</vt:lpstr>
      <vt:lpstr>Inheritance</vt:lpstr>
      <vt:lpstr>Inheritance</vt:lpstr>
      <vt:lpstr>Inheritance</vt:lpstr>
      <vt:lpstr>Types of Inheritance in Java</vt:lpstr>
      <vt:lpstr>Why does Java not support Multiple Inheritance</vt:lpstr>
      <vt:lpstr>Polymorphism</vt:lpstr>
      <vt:lpstr>Abstraction</vt:lpstr>
      <vt:lpstr>Abstract - Example</vt:lpstr>
      <vt:lpstr>Abstract classes and Abstract methods</vt:lpstr>
      <vt:lpstr>Use of abstract class and methods</vt:lpstr>
      <vt:lpstr>Interface</vt:lpstr>
      <vt:lpstr>Interface</vt:lpstr>
      <vt:lpstr>Interface - syntax</vt:lpstr>
      <vt:lpstr>Interface</vt:lpstr>
      <vt:lpstr>Polymorphism</vt:lpstr>
      <vt:lpstr>Runtime polymorphism</vt:lpstr>
      <vt:lpstr>Runtime polymorphism - Example</vt:lpstr>
      <vt:lpstr>Compile time Polymorphism</vt:lpstr>
      <vt:lpstr>ENUMS</vt:lpstr>
      <vt:lpstr>Decalration of Enums</vt:lpstr>
      <vt:lpstr>Enum declaration contd..</vt:lpstr>
      <vt:lpstr>Important features of Enum</vt:lpstr>
      <vt:lpstr>Enum using a switch statement</vt:lpstr>
      <vt:lpstr>Enum and Inheritance</vt:lpstr>
      <vt:lpstr>Enum and constructor</vt:lpstr>
      <vt:lpstr>Collections</vt:lpstr>
      <vt:lpstr>Java Collection Framework</vt:lpstr>
      <vt:lpstr>Collection Interfaces</vt:lpstr>
      <vt:lpstr>Collection Interface</vt:lpstr>
      <vt:lpstr>General Purpose Implementations</vt:lpstr>
      <vt:lpstr>final</vt:lpstr>
      <vt:lpstr>Java Threading</vt:lpstr>
      <vt:lpstr>Java Threading</vt:lpstr>
      <vt:lpstr>Two ways to do threading </vt:lpstr>
      <vt:lpstr>Thread lifecycle</vt:lpstr>
      <vt:lpstr>How to stop a Thread</vt:lpstr>
      <vt:lpstr>Java Synchronization</vt:lpstr>
      <vt:lpstr>Thread Interference (1)</vt:lpstr>
      <vt:lpstr>Thread Interference (2)</vt:lpstr>
      <vt:lpstr>Problem Root Cause</vt:lpstr>
      <vt:lpstr>Solution: synchronized method</vt:lpstr>
      <vt:lpstr>synchronized method</vt:lpstr>
      <vt:lpstr>synchronized statements (1)</vt:lpstr>
      <vt:lpstr>synchronized statements (2)</vt:lpstr>
      <vt:lpstr>synchronized statement hazards (1)</vt:lpstr>
      <vt:lpstr>synchronized statement hazards (2)</vt:lpstr>
      <vt:lpstr>synchronized statement hazards (3)</vt:lpstr>
      <vt:lpstr>IO - Introduction</vt:lpstr>
      <vt:lpstr>Input/Output using Streams</vt:lpstr>
      <vt:lpstr>Opening and Using Files: Reading Input</vt:lpstr>
      <vt:lpstr>Opening and Using Files: Reading Input (2)</vt:lpstr>
      <vt:lpstr>Alternate Ways to Split a String</vt:lpstr>
      <vt:lpstr>Opening and Using Files: Writing Output</vt:lpstr>
      <vt:lpstr>Debugging </vt:lpstr>
      <vt:lpstr>Debugging Java in Eclipse (1)</vt:lpstr>
      <vt:lpstr>Debugging Java in Eclipse(2)</vt:lpstr>
      <vt:lpstr>Debugging Java in Eclipse(3)</vt:lpstr>
      <vt:lpstr>Java latest features(Java 7,8, 9)</vt:lpstr>
      <vt:lpstr>Java Lambda expressions</vt:lpstr>
      <vt:lpstr>Java Lambda expressions - Example</vt:lpstr>
      <vt:lpstr>Functional Interfaces</vt:lpstr>
      <vt:lpstr>Stream API</vt:lpstr>
      <vt:lpstr>Streams API – cont..</vt:lpstr>
      <vt:lpstr>Streams API- cont..</vt:lpstr>
      <vt:lpstr>Java Default Methods</vt:lpstr>
      <vt:lpstr>Java ForEach Loo</vt:lpstr>
      <vt:lpstr>Java StringJoiner</vt:lpstr>
      <vt:lpstr>Base64 Encode and Decode</vt:lpstr>
      <vt:lpstr>Java Collectors</vt:lpstr>
      <vt:lpstr>Java 9 Private Interface Methods</vt:lpstr>
      <vt:lpstr>Java 9 Factory methods</vt:lpstr>
      <vt:lpstr>Java 9 Underscore</vt:lpstr>
      <vt:lpstr>Catch Multiple Exceptions</vt:lpstr>
      <vt:lpstr>Type Inference</vt:lpstr>
      <vt:lpstr>Exception Handling</vt:lpstr>
      <vt:lpstr>Errors</vt:lpstr>
      <vt:lpstr>Runtime Errors</vt:lpstr>
      <vt:lpstr>Catch Runtime Errors</vt:lpstr>
      <vt:lpstr>Exception Classes</vt:lpstr>
      <vt:lpstr>System Errors</vt:lpstr>
      <vt:lpstr>Exceptions</vt:lpstr>
      <vt:lpstr>Runtime Exceptions</vt:lpstr>
      <vt:lpstr>Checked Exceptions vs. Unchecked Exceptions</vt:lpstr>
      <vt:lpstr>Unchecked Exceptions</vt:lpstr>
      <vt:lpstr>Checked or Unchecked Exceptions</vt:lpstr>
      <vt:lpstr>Declaring, Throwing, and Catching Exceptions</vt:lpstr>
      <vt:lpstr>Declaring Exceptions</vt:lpstr>
      <vt:lpstr>Throwing Exceptions</vt:lpstr>
      <vt:lpstr>Throwing Exceptions Example</vt:lpstr>
      <vt:lpstr>Catching Exceptions</vt:lpstr>
      <vt:lpstr>Catching Exceptions</vt:lpstr>
      <vt:lpstr>Catch or Declare Checked Exceptions</vt:lpstr>
      <vt:lpstr>Rethrowing Exceptions</vt:lpstr>
      <vt:lpstr>The finally Clause</vt:lpstr>
      <vt:lpstr>Cautions When Using Exceptions</vt:lpstr>
      <vt:lpstr>When to Throw Exceptions</vt:lpstr>
      <vt:lpstr>Suggested Materials for Reference</vt:lpstr>
      <vt:lpstr>Closing -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TEAM MOURI</dc:title>
  <dc:creator>Raghavendra Sadhu</dc:creator>
  <cp:lastModifiedBy>Srinivas Manihaara Ishwarya Devi Chalamanda</cp:lastModifiedBy>
  <cp:revision>71</cp:revision>
  <dcterms:created xsi:type="dcterms:W3CDTF">2019-04-19T07:09:30Z</dcterms:created>
  <dcterms:modified xsi:type="dcterms:W3CDTF">2019-07-05T04:59:37Z</dcterms:modified>
</cp:coreProperties>
</file>