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7C2D0ED-BA3C-4A5F-A194-AEFC0489DC7E}">
          <p14:sldIdLst>
            <p14:sldId id="256"/>
            <p14:sldId id="258"/>
            <p14:sldId id="257"/>
            <p14:sldId id="259"/>
            <p14:sldId id="260"/>
            <p14:sldId id="26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5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398715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188715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35403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55283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413793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90180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231132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3512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297101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274405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E75EBF-F4D5-406A-98B9-E74EDDAE7682}" type="datetimeFigureOut">
              <a:rPr lang="en-IN" smtClean="0"/>
              <a:pPr/>
              <a:t>05-12-2016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298223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75EBF-F4D5-406A-98B9-E74EDDAE7682}" type="datetimeFigureOut">
              <a:rPr lang="en-IN" smtClean="0"/>
              <a:pPr/>
              <a:t>05-12-2016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22B7D-0669-4711-80F0-12CF1828E8DA}" type="slidenum">
              <a:rPr lang="en-IN" smtClean="0"/>
              <a:pPr/>
              <a:t>‹#›</a:t>
            </a:fld>
            <a:endParaRPr lang="en-IN"/>
          </a:p>
        </p:txBody>
      </p:sp>
    </p:spTree>
    <p:extLst>
      <p:ext uri="{BB962C8B-B14F-4D97-AF65-F5344CB8AC3E}">
        <p14:creationId xmlns:p14="http://schemas.microsoft.com/office/powerpoint/2010/main" xmlns="" val="187099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489"/>
            <a:ext cx="9144000" cy="2387600"/>
          </a:xfrm>
        </p:spPr>
        <p:txBody>
          <a:bodyPr/>
          <a:lstStyle/>
          <a:p>
            <a:r>
              <a:rPr lang="en-IN" dirty="0"/>
              <a:t>PB PROJECT</a:t>
            </a:r>
          </a:p>
        </p:txBody>
      </p:sp>
      <p:sp>
        <p:nvSpPr>
          <p:cNvPr id="3" name="Subtitle 2"/>
          <p:cNvSpPr>
            <a:spLocks noGrp="1"/>
          </p:cNvSpPr>
          <p:nvPr>
            <p:ph type="subTitle" idx="1"/>
          </p:nvPr>
        </p:nvSpPr>
        <p:spPr>
          <a:xfrm>
            <a:off x="1524000" y="2729132"/>
            <a:ext cx="9144000" cy="2926080"/>
          </a:xfrm>
        </p:spPr>
        <p:txBody>
          <a:bodyPr/>
          <a:lstStyle/>
          <a:p>
            <a:r>
              <a:rPr lang="en-IN" dirty="0"/>
              <a:t>		</a:t>
            </a:r>
            <a:r>
              <a:rPr lang="en-IN" dirty="0" smtClean="0"/>
              <a:t>            BHAVESH </a:t>
            </a:r>
            <a:r>
              <a:rPr lang="en-IN" dirty="0"/>
              <a:t>VEERAMACHANENI</a:t>
            </a:r>
          </a:p>
          <a:p>
            <a:r>
              <a:rPr lang="en-IN" dirty="0"/>
              <a:t>	</a:t>
            </a:r>
            <a:r>
              <a:rPr lang="en-IN" dirty="0" smtClean="0"/>
              <a:t>              ALEKHYA </a:t>
            </a:r>
            <a:r>
              <a:rPr lang="en-IN" dirty="0"/>
              <a:t>POLAVARAPU</a:t>
            </a:r>
          </a:p>
          <a:p>
            <a:r>
              <a:rPr lang="en-IN" dirty="0"/>
              <a:t>	</a:t>
            </a:r>
            <a:r>
              <a:rPr lang="en-IN" dirty="0" smtClean="0"/>
              <a:t>             MONICA NADAKUDITI</a:t>
            </a:r>
            <a:endParaRPr lang="en-IN" dirty="0"/>
          </a:p>
          <a:p>
            <a:r>
              <a:rPr lang="en-IN" dirty="0" smtClean="0"/>
              <a:t>YAMINI </a:t>
            </a:r>
          </a:p>
        </p:txBody>
      </p:sp>
    </p:spTree>
    <p:extLst>
      <p:ext uri="{BB962C8B-B14F-4D97-AF65-F5344CB8AC3E}">
        <p14:creationId xmlns:p14="http://schemas.microsoft.com/office/powerpoint/2010/main" xmlns="" val="367233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8" y="436099"/>
            <a:ext cx="10515600" cy="576776"/>
          </a:xfrm>
        </p:spPr>
        <p:txBody>
          <a:bodyPr>
            <a:normAutofit fontScale="90000"/>
          </a:bodyPr>
          <a:lstStyle/>
          <a:p>
            <a:endParaRPr lang="en-US" dirty="0"/>
          </a:p>
        </p:txBody>
      </p:sp>
      <p:sp>
        <p:nvSpPr>
          <p:cNvPr id="3" name="Content Placeholder 2"/>
          <p:cNvSpPr>
            <a:spLocks noGrp="1"/>
          </p:cNvSpPr>
          <p:nvPr>
            <p:ph idx="1"/>
          </p:nvPr>
        </p:nvSpPr>
        <p:spPr>
          <a:xfrm>
            <a:off x="838200" y="1125415"/>
            <a:ext cx="10515600" cy="5051548"/>
          </a:xfrm>
        </p:spPr>
        <p:txBody>
          <a:bodyPr/>
          <a:lstStyle/>
          <a:p>
            <a:r>
              <a:rPr lang="en-US" sz="2000" dirty="0" smtClean="0"/>
              <a:t>This is the home page of the user interface that enables the user to select queries from the dropdown box. By selecting the particular query, it navigates to its corresponding page.</a:t>
            </a:r>
            <a:r>
              <a:rPr lang="en-US" dirty="0" smtClean="0"/>
              <a:t> </a:t>
            </a:r>
          </a:p>
          <a:p>
            <a:endParaRPr lang="en-US" dirty="0"/>
          </a:p>
        </p:txBody>
      </p:sp>
      <p:pic>
        <p:nvPicPr>
          <p:cNvPr id="4" name="Picture 3" descr="C:\Users\moninl95\Desktop\Capture.PNG"/>
          <p:cNvPicPr/>
          <p:nvPr/>
        </p:nvPicPr>
        <p:blipFill>
          <a:blip r:embed="rId2"/>
          <a:srcRect/>
          <a:stretch>
            <a:fillRect/>
          </a:stretch>
        </p:blipFill>
        <p:spPr bwMode="auto">
          <a:xfrm>
            <a:off x="2025748" y="2079562"/>
            <a:ext cx="8285869" cy="4574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492369"/>
            <a:ext cx="10515600" cy="323557"/>
          </a:xfrm>
        </p:spPr>
        <p:txBody>
          <a:bodyPr>
            <a:normAutofit fontScale="90000"/>
          </a:bodyPr>
          <a:lstStyle/>
          <a:p>
            <a:endParaRPr lang="en-US" dirty="0"/>
          </a:p>
        </p:txBody>
      </p:sp>
      <p:sp>
        <p:nvSpPr>
          <p:cNvPr id="3" name="Content Placeholder 2"/>
          <p:cNvSpPr>
            <a:spLocks noGrp="1"/>
          </p:cNvSpPr>
          <p:nvPr>
            <p:ph idx="1"/>
          </p:nvPr>
        </p:nvSpPr>
        <p:spPr>
          <a:xfrm>
            <a:off x="838200" y="900332"/>
            <a:ext cx="10515600" cy="5276631"/>
          </a:xfrm>
        </p:spPr>
        <p:txBody>
          <a:bodyPr/>
          <a:lstStyle/>
          <a:p>
            <a:r>
              <a:rPr lang="en-US" sz="2000" b="1" dirty="0" smtClean="0"/>
              <a:t>Query 1</a:t>
            </a:r>
            <a:r>
              <a:rPr lang="en-US" sz="2000" dirty="0" smtClean="0"/>
              <a:t>:We used Google maps API to display the location  and name of the user who has friends more than 100 in two different views- Map and Satellite view.</a:t>
            </a:r>
          </a:p>
          <a:p>
            <a:endParaRPr lang="en-US" dirty="0" smtClean="0"/>
          </a:p>
          <a:p>
            <a:endParaRPr lang="en-US" dirty="0"/>
          </a:p>
        </p:txBody>
      </p:sp>
      <p:pic>
        <p:nvPicPr>
          <p:cNvPr id="4" name="Picture 3" descr="C:\Users\moninl95\Downloads\pbphase3-2-roadmap.png"/>
          <p:cNvPicPr/>
          <p:nvPr/>
        </p:nvPicPr>
        <p:blipFill>
          <a:blip r:embed="rId2" cstate="print"/>
          <a:srcRect/>
          <a:stretch>
            <a:fillRect/>
          </a:stretch>
        </p:blipFill>
        <p:spPr bwMode="auto">
          <a:xfrm>
            <a:off x="1713209" y="1657349"/>
            <a:ext cx="7796551" cy="48841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666"/>
          </a:xfrm>
        </p:spPr>
        <p:txBody>
          <a:bodyPr>
            <a:normAutofit fontScale="90000"/>
          </a:bodyPr>
          <a:lstStyle/>
          <a:p>
            <a:endParaRPr lang="en-US" dirty="0"/>
          </a:p>
        </p:txBody>
      </p:sp>
      <p:pic>
        <p:nvPicPr>
          <p:cNvPr id="4" name="Content Placeholder 3" descr="C:\Users\moninl95\Downloads\pbphase3-2-satellite (1).png"/>
          <p:cNvPicPr>
            <a:picLocks noGrp="1"/>
          </p:cNvPicPr>
          <p:nvPr>
            <p:ph idx="1"/>
          </p:nvPr>
        </p:nvPicPr>
        <p:blipFill>
          <a:blip r:embed="rId2" cstate="print"/>
          <a:srcRect/>
          <a:stretch>
            <a:fillRect/>
          </a:stretch>
        </p:blipFill>
        <p:spPr bwMode="auto">
          <a:xfrm>
            <a:off x="1448971" y="1069145"/>
            <a:ext cx="9003323" cy="55004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3" y="506437"/>
            <a:ext cx="10515600" cy="309489"/>
          </a:xfrm>
        </p:spPr>
        <p:txBody>
          <a:bodyPr>
            <a:normAutofit fontScale="90000"/>
          </a:bodyPr>
          <a:lstStyle/>
          <a:p>
            <a:endParaRPr lang="en-US" dirty="0"/>
          </a:p>
        </p:txBody>
      </p:sp>
      <p:sp>
        <p:nvSpPr>
          <p:cNvPr id="3" name="Content Placeholder 2"/>
          <p:cNvSpPr>
            <a:spLocks noGrp="1"/>
          </p:cNvSpPr>
          <p:nvPr>
            <p:ph idx="1"/>
          </p:nvPr>
        </p:nvSpPr>
        <p:spPr>
          <a:xfrm>
            <a:off x="852268" y="939359"/>
            <a:ext cx="10515600" cy="5672455"/>
          </a:xfrm>
        </p:spPr>
        <p:txBody>
          <a:bodyPr/>
          <a:lstStyle/>
          <a:p>
            <a:pPr>
              <a:buNone/>
            </a:pPr>
            <a:r>
              <a:rPr lang="en-US" b="1" dirty="0" smtClean="0"/>
              <a:t>	</a:t>
            </a:r>
            <a:r>
              <a:rPr lang="en-US" sz="2000" b="1" dirty="0" smtClean="0"/>
              <a:t>Query2:</a:t>
            </a:r>
            <a:r>
              <a:rPr lang="en-US" sz="2000" dirty="0" smtClean="0"/>
              <a:t> This query uses pie chart visualization to count the number of tweets posted on both Hillary Clinton and Donald Trump.</a:t>
            </a:r>
          </a:p>
          <a:p>
            <a:endParaRPr lang="en-US" dirty="0"/>
          </a:p>
        </p:txBody>
      </p:sp>
      <p:pic>
        <p:nvPicPr>
          <p:cNvPr id="4" name="Picture 3" descr="C:\Users\moninl95\Downloads\pbphase3-3.png"/>
          <p:cNvPicPr/>
          <p:nvPr/>
        </p:nvPicPr>
        <p:blipFill>
          <a:blip r:embed="rId2"/>
          <a:srcRect/>
          <a:stretch>
            <a:fillRect/>
          </a:stretch>
        </p:blipFill>
        <p:spPr bwMode="auto">
          <a:xfrm>
            <a:off x="2489982" y="1758462"/>
            <a:ext cx="6611814" cy="4846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6395"/>
          </a:xfrm>
        </p:spPr>
        <p:txBody>
          <a:bodyPr>
            <a:normAutofit fontScale="90000"/>
          </a:bodyPr>
          <a:lstStyle/>
          <a:p>
            <a:endParaRPr lang="en-US" dirty="0"/>
          </a:p>
        </p:txBody>
      </p:sp>
      <p:sp>
        <p:nvSpPr>
          <p:cNvPr id="3" name="Content Placeholder 2"/>
          <p:cNvSpPr>
            <a:spLocks noGrp="1"/>
          </p:cNvSpPr>
          <p:nvPr>
            <p:ph idx="1"/>
          </p:nvPr>
        </p:nvSpPr>
        <p:spPr>
          <a:xfrm>
            <a:off x="838200" y="844062"/>
            <a:ext cx="10515600" cy="5332901"/>
          </a:xfrm>
        </p:spPr>
        <p:txBody>
          <a:bodyPr/>
          <a:lstStyle/>
          <a:p>
            <a:pPr>
              <a:buNone/>
            </a:pPr>
            <a:r>
              <a:rPr lang="en-US" b="1" dirty="0" smtClean="0"/>
              <a:t>	</a:t>
            </a:r>
            <a:r>
              <a:rPr lang="en-US" sz="2000" b="1" dirty="0" smtClean="0"/>
              <a:t>Query 3:</a:t>
            </a:r>
            <a:r>
              <a:rPr lang="en-US" sz="2000" dirty="0" smtClean="0"/>
              <a:t> This query displays the count of number of tweets that are made from various websites using line graph representation.</a:t>
            </a:r>
          </a:p>
          <a:p>
            <a:pPr>
              <a:buNone/>
            </a:pPr>
            <a:endParaRPr lang="en-US" dirty="0"/>
          </a:p>
        </p:txBody>
      </p:sp>
      <p:pic>
        <p:nvPicPr>
          <p:cNvPr id="4" name="Picture 3" descr="C:\Users\moninl95\Downloads\Screenshot (2).png"/>
          <p:cNvPicPr/>
          <p:nvPr/>
        </p:nvPicPr>
        <p:blipFill>
          <a:blip r:embed="rId2"/>
          <a:srcRect/>
          <a:stretch>
            <a:fillRect/>
          </a:stretch>
        </p:blipFill>
        <p:spPr bwMode="auto">
          <a:xfrm>
            <a:off x="2364543" y="1700575"/>
            <a:ext cx="7539112" cy="4911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666"/>
          </a:xfrm>
        </p:spPr>
        <p:txBody>
          <a:bodyPr>
            <a:normAutofit fontScale="90000"/>
          </a:bodyPr>
          <a:lstStyle/>
          <a:p>
            <a:endParaRPr lang="en-US" dirty="0"/>
          </a:p>
        </p:txBody>
      </p:sp>
      <p:sp>
        <p:nvSpPr>
          <p:cNvPr id="3" name="Content Placeholder 2"/>
          <p:cNvSpPr>
            <a:spLocks noGrp="1"/>
          </p:cNvSpPr>
          <p:nvPr>
            <p:ph idx="1"/>
          </p:nvPr>
        </p:nvSpPr>
        <p:spPr>
          <a:xfrm>
            <a:off x="838200" y="998806"/>
            <a:ext cx="10515600" cy="5178157"/>
          </a:xfrm>
        </p:spPr>
        <p:txBody>
          <a:bodyPr/>
          <a:lstStyle/>
          <a:p>
            <a:pPr>
              <a:buNone/>
            </a:pPr>
            <a:r>
              <a:rPr lang="en-US" dirty="0" smtClean="0"/>
              <a:t>	</a:t>
            </a:r>
            <a:r>
              <a:rPr lang="en-US" sz="2000" dirty="0" smtClean="0"/>
              <a:t>Query 4: This query displays the count of the matched tags corresponding to the given </a:t>
            </a:r>
            <a:r>
              <a:rPr lang="en-US" sz="2000" dirty="0" err="1" smtClean="0"/>
              <a:t>hashtags</a:t>
            </a:r>
            <a:r>
              <a:rPr lang="en-US" sz="2000" dirty="0" smtClean="0"/>
              <a:t> file using bar graph representation.</a:t>
            </a:r>
          </a:p>
          <a:p>
            <a:endParaRPr lang="en-US" dirty="0"/>
          </a:p>
        </p:txBody>
      </p:sp>
      <p:pic>
        <p:nvPicPr>
          <p:cNvPr id="4" name="Picture 3" descr="C:\Users\moninl95\Downloads\Screenshot (1).png"/>
          <p:cNvPicPr/>
          <p:nvPr/>
        </p:nvPicPr>
        <p:blipFill>
          <a:blip r:embed="rId2" cstate="print"/>
          <a:srcRect/>
          <a:stretch>
            <a:fillRect/>
          </a:stretch>
        </p:blipFill>
        <p:spPr bwMode="auto">
          <a:xfrm>
            <a:off x="2546252" y="2321170"/>
            <a:ext cx="8018585" cy="4360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2327"/>
          </a:xfrm>
        </p:spPr>
        <p:txBody>
          <a:bodyPr>
            <a:normAutofit fontScale="90000"/>
          </a:bodyPr>
          <a:lstStyle/>
          <a:p>
            <a:endParaRPr lang="en-US" dirty="0"/>
          </a:p>
        </p:txBody>
      </p:sp>
      <p:sp>
        <p:nvSpPr>
          <p:cNvPr id="3" name="Content Placeholder 2"/>
          <p:cNvSpPr>
            <a:spLocks noGrp="1"/>
          </p:cNvSpPr>
          <p:nvPr>
            <p:ph idx="1"/>
          </p:nvPr>
        </p:nvSpPr>
        <p:spPr>
          <a:xfrm>
            <a:off x="838200" y="815926"/>
            <a:ext cx="10515600" cy="5361037"/>
          </a:xfrm>
        </p:spPr>
        <p:txBody>
          <a:bodyPr/>
          <a:lstStyle/>
          <a:p>
            <a:r>
              <a:rPr lang="en-US" sz="2000" b="1" dirty="0" smtClean="0"/>
              <a:t>Query 5</a:t>
            </a:r>
            <a:r>
              <a:rPr lang="en-US" sz="2000" dirty="0" smtClean="0"/>
              <a:t>: This query displays the favorite tweets and corresponding user name using non graphical visualization.</a:t>
            </a:r>
          </a:p>
          <a:p>
            <a:endParaRPr lang="en-US" dirty="0" smtClean="0"/>
          </a:p>
          <a:p>
            <a:endParaRPr lang="en-US" dirty="0"/>
          </a:p>
        </p:txBody>
      </p:sp>
      <p:pic>
        <p:nvPicPr>
          <p:cNvPr id="4" name="Picture 3" descr="C:\Users\moninl95\Downloads\pbphase3-6.png"/>
          <p:cNvPicPr/>
          <p:nvPr/>
        </p:nvPicPr>
        <p:blipFill>
          <a:blip r:embed="rId2"/>
          <a:srcRect/>
          <a:stretch>
            <a:fillRect/>
          </a:stretch>
        </p:blipFill>
        <p:spPr bwMode="auto">
          <a:xfrm>
            <a:off x="2181665" y="1490423"/>
            <a:ext cx="7764193" cy="50229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6" y="407328"/>
            <a:ext cx="10515600" cy="1325563"/>
          </a:xfrm>
        </p:spPr>
        <p:txBody>
          <a:bodyPr/>
          <a:lstStyle/>
          <a:p>
            <a:endParaRPr lang="en-IN" b="1" dirty="0"/>
          </a:p>
        </p:txBody>
      </p:sp>
      <p:sp>
        <p:nvSpPr>
          <p:cNvPr id="3" name="Content Placeholder 2"/>
          <p:cNvSpPr>
            <a:spLocks noGrp="1"/>
          </p:cNvSpPr>
          <p:nvPr>
            <p:ph idx="1"/>
          </p:nvPr>
        </p:nvSpPr>
        <p:spPr/>
        <p:txBody>
          <a:bodyPr>
            <a:normAutofit/>
          </a:bodyPr>
          <a:lstStyle/>
          <a:p>
            <a:pPr>
              <a:buNone/>
            </a:pPr>
            <a:endParaRPr lang="en-IN" sz="2000" dirty="0" smtClean="0">
              <a:latin typeface="Arial" pitchFamily="34" charset="0"/>
              <a:cs typeface="Arial" pitchFamily="34" charset="0"/>
            </a:endParaRPr>
          </a:p>
          <a:p>
            <a:r>
              <a:rPr lang="en-IN" sz="2000" dirty="0" smtClean="0">
                <a:latin typeface="Calibri" pitchFamily="34" charset="0"/>
                <a:cs typeface="Arial" pitchFamily="34" charset="0"/>
              </a:rPr>
              <a:t>Downloaded the tweets</a:t>
            </a:r>
          </a:p>
          <a:p>
            <a:r>
              <a:rPr lang="en-IN" sz="2000" dirty="0" smtClean="0">
                <a:latin typeface="Calibri" pitchFamily="34" charset="0"/>
                <a:cs typeface="Arial" pitchFamily="34" charset="0"/>
              </a:rPr>
              <a:t>Extract the needed data from tweets downloaded(filtering)</a:t>
            </a:r>
          </a:p>
          <a:p>
            <a:r>
              <a:rPr lang="en-IN" sz="2000" dirty="0" smtClean="0">
                <a:latin typeface="Calibri" pitchFamily="34" charset="0"/>
                <a:cs typeface="Arial" pitchFamily="34" charset="0"/>
              </a:rPr>
              <a:t>Store the filtered output data in HDFS</a:t>
            </a:r>
          </a:p>
          <a:p>
            <a:r>
              <a:rPr lang="en-IN" sz="2000" dirty="0" smtClean="0">
                <a:latin typeface="Calibri" pitchFamily="34" charset="0"/>
                <a:cs typeface="Arial" pitchFamily="34" charset="0"/>
              </a:rPr>
              <a:t>Run the word count program on the filtered output.</a:t>
            </a:r>
            <a:endParaRPr lang="en-IN" sz="2000" dirty="0">
              <a:latin typeface="Calibri" pitchFamily="34" charset="0"/>
              <a:cs typeface="Arial" pitchFamily="34" charset="0"/>
            </a:endParaRPr>
          </a:p>
        </p:txBody>
      </p:sp>
    </p:spTree>
    <p:extLst>
      <p:ext uri="{BB962C8B-B14F-4D97-AF65-F5344CB8AC3E}">
        <p14:creationId xmlns:p14="http://schemas.microsoft.com/office/powerpoint/2010/main" xmlns="" val="18256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IN" dirty="0"/>
              <a:t>DOWNLOADING TWEETS</a:t>
            </a:r>
          </a:p>
        </p:txBody>
      </p:sp>
      <p:sp>
        <p:nvSpPr>
          <p:cNvPr id="3" name="Content Placeholder 2"/>
          <p:cNvSpPr>
            <a:spLocks noGrp="1"/>
          </p:cNvSpPr>
          <p:nvPr>
            <p:ph idx="1"/>
          </p:nvPr>
        </p:nvSpPr>
        <p:spPr>
          <a:xfrm>
            <a:off x="838200" y="1280160"/>
            <a:ext cx="10515600" cy="4896803"/>
          </a:xfrm>
        </p:spPr>
        <p:txBody>
          <a:bodyPr>
            <a:normAutofit/>
          </a:bodyPr>
          <a:lstStyle/>
          <a:p>
            <a:r>
              <a:rPr lang="en-IN" sz="2000" dirty="0">
                <a:cs typeface="Arial" pitchFamily="34" charset="0"/>
              </a:rPr>
              <a:t>First we need to have twitter developer account to download the tweets.</a:t>
            </a:r>
          </a:p>
          <a:p>
            <a:r>
              <a:rPr lang="en-IN" sz="2000" dirty="0">
                <a:cs typeface="Arial" pitchFamily="34" charset="0"/>
              </a:rPr>
              <a:t>After downloading the tweets, have access to certain tokens and insert them in the “tweetsfromtwitter.py” program and run it.</a:t>
            </a:r>
          </a:p>
          <a:p>
            <a:r>
              <a:rPr lang="en-IN" sz="2000" dirty="0">
                <a:cs typeface="Arial" pitchFamily="34" charset="0"/>
              </a:rPr>
              <a:t>This produces the output in the terminal which we can copy into a text document. The output will be in the JSON format.</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29289" y="3007190"/>
            <a:ext cx="6548951" cy="2992615"/>
          </a:xfrm>
          <a:prstGeom prst="rect">
            <a:avLst/>
          </a:prstGeom>
        </p:spPr>
      </p:pic>
    </p:spTree>
    <p:extLst>
      <p:ext uri="{BB962C8B-B14F-4D97-AF65-F5344CB8AC3E}">
        <p14:creationId xmlns:p14="http://schemas.microsoft.com/office/powerpoint/2010/main" xmlns="" val="276013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en-IN" dirty="0"/>
              <a:t>FILTERING THE DATA</a:t>
            </a:r>
          </a:p>
        </p:txBody>
      </p:sp>
      <p:sp>
        <p:nvSpPr>
          <p:cNvPr id="3" name="Content Placeholder 2"/>
          <p:cNvSpPr>
            <a:spLocks noGrp="1"/>
          </p:cNvSpPr>
          <p:nvPr>
            <p:ph idx="1"/>
          </p:nvPr>
        </p:nvSpPr>
        <p:spPr>
          <a:xfrm>
            <a:off x="838200" y="1237958"/>
            <a:ext cx="10515600" cy="4939005"/>
          </a:xfrm>
        </p:spPr>
        <p:txBody>
          <a:bodyPr>
            <a:normAutofit/>
          </a:bodyPr>
          <a:lstStyle/>
          <a:p>
            <a:r>
              <a:rPr lang="en-IN" sz="2000" dirty="0"/>
              <a:t>After downloading the twitter data, now we need to extract the required data that is to be processed.</a:t>
            </a:r>
          </a:p>
          <a:p>
            <a:r>
              <a:rPr lang="en-IN" sz="2000" dirty="0"/>
              <a:t>We write a program “tweetsfilterprgm.py” program to extract the required data.</a:t>
            </a:r>
          </a:p>
          <a:p>
            <a:r>
              <a:rPr lang="en-IN" sz="2000" dirty="0"/>
              <a:t>This creates the output in the given “.txt” file.</a:t>
            </a:r>
          </a:p>
          <a:p>
            <a:r>
              <a:rPr lang="en-IN" sz="2000" dirty="0"/>
              <a:t>Here we extracted tweets, tweet-id, hashtag, etc.</a:t>
            </a:r>
          </a:p>
          <a:p>
            <a:r>
              <a:rPr lang="en-IN" sz="2000" dirty="0"/>
              <a:t>Sample for the filtered data.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92240" y="3516922"/>
            <a:ext cx="8271071" cy="3231681"/>
          </a:xfrm>
          <a:prstGeom prst="rect">
            <a:avLst/>
          </a:prstGeom>
        </p:spPr>
      </p:pic>
    </p:spTree>
    <p:extLst>
      <p:ext uri="{BB962C8B-B14F-4D97-AF65-F5344CB8AC3E}">
        <p14:creationId xmlns:p14="http://schemas.microsoft.com/office/powerpoint/2010/main" xmlns="" val="72714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lstStyle/>
          <a:p>
            <a:r>
              <a:rPr lang="en-IN" dirty="0"/>
              <a:t>STORING IN HDFS AND PROGRAM RUNNING</a:t>
            </a:r>
          </a:p>
        </p:txBody>
      </p:sp>
      <p:sp>
        <p:nvSpPr>
          <p:cNvPr id="3" name="Content Placeholder 2"/>
          <p:cNvSpPr>
            <a:spLocks noGrp="1"/>
          </p:cNvSpPr>
          <p:nvPr>
            <p:ph idx="1"/>
          </p:nvPr>
        </p:nvSpPr>
        <p:spPr>
          <a:xfrm>
            <a:off x="838200" y="1195754"/>
            <a:ext cx="10515600" cy="5190979"/>
          </a:xfrm>
        </p:spPr>
        <p:txBody>
          <a:bodyPr>
            <a:normAutofit/>
          </a:bodyPr>
          <a:lstStyle/>
          <a:p>
            <a:r>
              <a:rPr lang="en-IN" sz="2000" dirty="0"/>
              <a:t>After having the required data, we need to move the data into </a:t>
            </a:r>
            <a:r>
              <a:rPr lang="en-IN" sz="2000" dirty="0" err="1"/>
              <a:t>hdfs</a:t>
            </a:r>
            <a:r>
              <a:rPr lang="en-IN" sz="2000" dirty="0"/>
              <a:t> to process the data.</a:t>
            </a:r>
          </a:p>
          <a:p>
            <a:r>
              <a:rPr lang="en-IN" sz="2000" dirty="0"/>
              <a:t>The command for moving the data</a:t>
            </a:r>
          </a:p>
          <a:p>
            <a:pPr marL="0" indent="0">
              <a:buNone/>
            </a:pPr>
            <a:r>
              <a:rPr lang="en-IN" sz="2000" dirty="0"/>
              <a:t>   “</a:t>
            </a:r>
            <a:r>
              <a:rPr lang="en-IN" sz="2000" dirty="0" err="1"/>
              <a:t>hadoop</a:t>
            </a:r>
            <a:r>
              <a:rPr lang="en-IN" sz="2000" dirty="0"/>
              <a:t> fs  -put  “input-path”  “output-path” ”</a:t>
            </a:r>
          </a:p>
          <a:p>
            <a:r>
              <a:rPr lang="en-IN" sz="2000" dirty="0"/>
              <a:t>Now we run the wordcount program on the given data using </a:t>
            </a:r>
            <a:r>
              <a:rPr lang="en-IN" sz="2000" dirty="0" err="1"/>
              <a:t>mapreduce</a:t>
            </a:r>
            <a:r>
              <a:rPr lang="en-IN" sz="2000" dirty="0"/>
              <a:t> environment.</a:t>
            </a:r>
          </a:p>
          <a:p>
            <a:r>
              <a:rPr lang="en-IN" sz="2000" dirty="0"/>
              <a:t>The </a:t>
            </a:r>
            <a:r>
              <a:rPr lang="en-IN" sz="2000" dirty="0" err="1"/>
              <a:t>ouput</a:t>
            </a:r>
            <a:r>
              <a:rPr lang="en-IN" sz="2000" dirty="0"/>
              <a:t> cannot be seen in the </a:t>
            </a:r>
            <a:r>
              <a:rPr lang="en-IN" sz="2000" dirty="0" err="1"/>
              <a:t>filebrowser</a:t>
            </a:r>
            <a:r>
              <a:rPr lang="en-IN" sz="2000" dirty="0"/>
              <a:t> but can be seen through the interface provided by the Hadoop.</a:t>
            </a:r>
          </a:p>
          <a:p>
            <a:pPr marL="0" indent="0">
              <a:buNone/>
            </a:pPr>
            <a:endParaRPr lang="en-IN" sz="2000" dirty="0"/>
          </a:p>
        </p:txBody>
      </p:sp>
      <p:pic>
        <p:nvPicPr>
          <p:cNvPr id="1026" name="Picture 2" descr="hdfs_filesyste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85722" y="3512455"/>
            <a:ext cx="7461478" cy="322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4344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5373"/>
          </a:xfrm>
        </p:spPr>
        <p:txBody>
          <a:bodyPr/>
          <a:lstStyle/>
          <a:p>
            <a:r>
              <a:rPr lang="en-IN" dirty="0"/>
              <a:t>Sample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19975" y="1800665"/>
            <a:ext cx="6119447" cy="4376298"/>
          </a:xfrm>
        </p:spPr>
      </p:pic>
    </p:spTree>
    <p:extLst>
      <p:ext uri="{BB962C8B-B14F-4D97-AF65-F5344CB8AC3E}">
        <p14:creationId xmlns:p14="http://schemas.microsoft.com/office/powerpoint/2010/main" xmlns="" val="152674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990600"/>
          </a:xfrm>
        </p:spPr>
        <p:txBody>
          <a:bodyPr/>
          <a:lstStyle/>
          <a:p>
            <a:r>
              <a:rPr lang="en-US" dirty="0" smtClean="0"/>
              <a:t>DATA FRAMES</a:t>
            </a:r>
            <a:endParaRPr lang="en-US" dirty="0"/>
          </a:p>
        </p:txBody>
      </p:sp>
      <p:sp>
        <p:nvSpPr>
          <p:cNvPr id="3" name="Content Placeholder 2"/>
          <p:cNvSpPr>
            <a:spLocks noGrp="1"/>
          </p:cNvSpPr>
          <p:nvPr>
            <p:ph idx="1"/>
          </p:nvPr>
        </p:nvSpPr>
        <p:spPr>
          <a:xfrm>
            <a:off x="609600" y="1371601"/>
            <a:ext cx="10972800" cy="4754563"/>
          </a:xfrm>
        </p:spPr>
        <p:txBody>
          <a:bodyPr/>
          <a:lstStyle/>
          <a:p>
            <a:r>
              <a:rPr lang="en-US" sz="2000" dirty="0" smtClean="0"/>
              <a:t>This query returns user name and location whose friends count is greater than 100.</a:t>
            </a:r>
          </a:p>
          <a:p>
            <a:pPr>
              <a:buNone/>
            </a:pPr>
            <a:r>
              <a:rPr lang="en-US" sz="2000" b="1" dirty="0" smtClean="0"/>
              <a:t>	“</a:t>
            </a:r>
            <a:r>
              <a:rPr lang="en-US" sz="2000" b="1" dirty="0" err="1" smtClean="0"/>
              <a:t>val</a:t>
            </a:r>
            <a:r>
              <a:rPr lang="en-US" sz="2000" b="1" dirty="0" smtClean="0"/>
              <a:t> </a:t>
            </a:r>
            <a:r>
              <a:rPr lang="en-US" sz="2000" dirty="0" smtClean="0"/>
              <a:t>s1 = sqlContext.sql("SELECT user.name as name, </a:t>
            </a:r>
            <a:r>
              <a:rPr lang="en-US" sz="2000" dirty="0" err="1" smtClean="0"/>
              <a:t>user.location</a:t>
            </a:r>
            <a:r>
              <a:rPr lang="en-US" sz="2000" dirty="0" smtClean="0"/>
              <a:t> as loc from </a:t>
            </a:r>
            <a:r>
              <a:rPr lang="en-US" sz="2000" dirty="0" err="1" smtClean="0"/>
              <a:t>tweetsdata</a:t>
            </a:r>
            <a:r>
              <a:rPr lang="en-US" sz="2000" dirty="0" smtClean="0"/>
              <a:t> where </a:t>
            </a:r>
            <a:r>
              <a:rPr lang="en-US" sz="2000" dirty="0" err="1" smtClean="0"/>
              <a:t>user.friends_count</a:t>
            </a:r>
            <a:r>
              <a:rPr lang="en-US" sz="2000" dirty="0" smtClean="0"/>
              <a:t> &gt; 100")</a:t>
            </a:r>
            <a:r>
              <a:rPr lang="en-US" sz="2000" b="1" dirty="0" smtClean="0"/>
              <a:t>”</a:t>
            </a:r>
          </a:p>
          <a:p>
            <a:r>
              <a:rPr lang="en-US" sz="2000" dirty="0" smtClean="0"/>
              <a:t>The second data frame query is used for join query. Here, it searches for the tags in </a:t>
            </a:r>
            <a:r>
              <a:rPr lang="en-US" sz="2000" dirty="0" err="1" smtClean="0"/>
              <a:t>hash_tag.json</a:t>
            </a:r>
            <a:r>
              <a:rPr lang="en-US" sz="2000" dirty="0" smtClean="0"/>
              <a:t> file and matches with the tags in the </a:t>
            </a:r>
            <a:r>
              <a:rPr lang="en-US" sz="2000" dirty="0" err="1" smtClean="0"/>
              <a:t>twitter_data</a:t>
            </a:r>
            <a:r>
              <a:rPr lang="en-US" sz="2000" dirty="0" smtClean="0"/>
              <a:t>  file  and produce a join table.</a:t>
            </a:r>
          </a:p>
          <a:p>
            <a:pPr>
              <a:buNone/>
            </a:pPr>
            <a:r>
              <a:rPr lang="en-US" sz="2000" dirty="0" smtClean="0"/>
              <a:t>	</a:t>
            </a:r>
            <a:r>
              <a:rPr lang="en-US" sz="2000" b="1" dirty="0" smtClean="0"/>
              <a:t>“</a:t>
            </a:r>
            <a:r>
              <a:rPr lang="en-US" sz="2000" dirty="0" smtClean="0"/>
              <a:t>select hash1.tag,count(</a:t>
            </a:r>
            <a:r>
              <a:rPr lang="en-US" sz="2000" dirty="0" err="1" smtClean="0"/>
              <a:t>tweetsdata.text</a:t>
            </a:r>
            <a:r>
              <a:rPr lang="en-US" sz="2000" dirty="0" smtClean="0"/>
              <a:t>) as count from </a:t>
            </a:r>
            <a:r>
              <a:rPr lang="en-US" sz="2000" dirty="0" err="1" smtClean="0"/>
              <a:t>tweetsdata</a:t>
            </a:r>
            <a:r>
              <a:rPr lang="en-US" sz="2000" dirty="0" smtClean="0"/>
              <a:t> join hash1 on </a:t>
            </a:r>
            <a:r>
              <a:rPr lang="en-US" sz="2000" dirty="0" err="1" smtClean="0"/>
              <a:t>tweetsdata.text</a:t>
            </a:r>
            <a:r>
              <a:rPr lang="en-US" sz="2000" dirty="0" smtClean="0"/>
              <a:t> like </a:t>
            </a:r>
            <a:r>
              <a:rPr lang="en-US" sz="2000" dirty="0" err="1" smtClean="0"/>
              <a:t>concat</a:t>
            </a:r>
            <a:r>
              <a:rPr lang="en-US" sz="2000" dirty="0" smtClean="0"/>
              <a:t> ('%',hash1.tag,'%') group by hash1.tag order by count </a:t>
            </a:r>
            <a:r>
              <a:rPr lang="en-US" sz="2000" dirty="0" err="1" smtClean="0"/>
              <a:t>desc</a:t>
            </a:r>
            <a:r>
              <a:rPr lang="en-US" sz="2000" dirty="0" smtClean="0"/>
              <a:t> limit 10</a:t>
            </a:r>
            <a:r>
              <a:rPr lang="en-US" sz="2000" b="1" dirty="0" smtClean="0"/>
              <a:t>”</a:t>
            </a:r>
          </a:p>
          <a:p>
            <a:pPr>
              <a:buNone/>
            </a:pPr>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dirty="0" smtClean="0"/>
              <a:t>RDD’s</a:t>
            </a:r>
            <a:endParaRPr lang="en-US" dirty="0"/>
          </a:p>
        </p:txBody>
      </p:sp>
      <p:sp>
        <p:nvSpPr>
          <p:cNvPr id="3" name="Content Placeholder 2"/>
          <p:cNvSpPr>
            <a:spLocks noGrp="1"/>
          </p:cNvSpPr>
          <p:nvPr>
            <p:ph idx="1"/>
          </p:nvPr>
        </p:nvSpPr>
        <p:spPr>
          <a:xfrm>
            <a:off x="609600" y="1219200"/>
            <a:ext cx="10972800" cy="5181600"/>
          </a:xfrm>
        </p:spPr>
        <p:txBody>
          <a:bodyPr/>
          <a:lstStyle/>
          <a:p>
            <a:r>
              <a:rPr lang="en-US" sz="2000" dirty="0" smtClean="0"/>
              <a:t>Here, using RDD we count the number of tweets posted on Donald trump and Hilary Clinton.</a:t>
            </a:r>
          </a:p>
          <a:p>
            <a:pPr marL="182880">
              <a:spcBef>
                <a:spcPts val="600"/>
              </a:spcBef>
              <a:buNone/>
            </a:pPr>
            <a:r>
              <a:rPr lang="en-US" sz="2000" dirty="0" smtClean="0"/>
              <a:t>	</a:t>
            </a:r>
            <a:r>
              <a:rPr lang="en-US" sz="2000" b="1" dirty="0" smtClean="0"/>
              <a:t>“</a:t>
            </a:r>
            <a:r>
              <a:rPr lang="en-US" sz="2000" b="1" dirty="0" err="1" smtClean="0"/>
              <a:t>val</a:t>
            </a:r>
            <a:r>
              <a:rPr lang="en-US" sz="2000" b="1" dirty="0" smtClean="0"/>
              <a:t> </a:t>
            </a:r>
            <a:r>
              <a:rPr lang="en-US" sz="2000" dirty="0" err="1" smtClean="0"/>
              <a:t>dt</a:t>
            </a:r>
            <a:r>
              <a:rPr lang="en-US" sz="2000" dirty="0" smtClean="0"/>
              <a:t>=</a:t>
            </a:r>
            <a:r>
              <a:rPr lang="en-US" sz="2000" dirty="0" err="1" smtClean="0"/>
              <a:t>datafile.filter</a:t>
            </a:r>
            <a:r>
              <a:rPr lang="en-US" sz="2000" dirty="0" smtClean="0"/>
              <a:t>(text =&gt; </a:t>
            </a:r>
            <a:r>
              <a:rPr lang="en-US" sz="2000" dirty="0" err="1" smtClean="0"/>
              <a:t>text.contains</a:t>
            </a:r>
            <a:r>
              <a:rPr lang="en-US" sz="2000" dirty="0" smtClean="0"/>
              <a:t>("#</a:t>
            </a:r>
            <a:r>
              <a:rPr lang="en-US" sz="2000" dirty="0" err="1" smtClean="0"/>
              <a:t>DonaldTrump</a:t>
            </a:r>
            <a:r>
              <a:rPr lang="en-US" sz="2000" dirty="0" smtClean="0"/>
              <a:t>")).count()</a:t>
            </a:r>
            <a:r>
              <a:rPr lang="en-US" sz="2000" b="1" dirty="0" smtClean="0"/>
              <a:t>”</a:t>
            </a:r>
          </a:p>
          <a:p>
            <a:pPr marL="182880">
              <a:spcBef>
                <a:spcPts val="600"/>
              </a:spcBef>
              <a:buNone/>
            </a:pPr>
            <a:r>
              <a:rPr lang="en-US" dirty="0" smtClean="0"/>
              <a:t>	</a:t>
            </a:r>
            <a:r>
              <a:rPr lang="en-US" sz="2000" dirty="0" smtClean="0"/>
              <a:t>“</a:t>
            </a:r>
            <a:r>
              <a:rPr lang="en-US" sz="2000" b="1" dirty="0" err="1" smtClean="0"/>
              <a:t>val</a:t>
            </a:r>
            <a:r>
              <a:rPr lang="en-US" sz="2000" b="1" dirty="0" smtClean="0"/>
              <a:t> </a:t>
            </a:r>
            <a:r>
              <a:rPr lang="en-US" sz="2000" dirty="0" err="1" smtClean="0"/>
              <a:t>hc</a:t>
            </a:r>
            <a:r>
              <a:rPr lang="en-US" sz="2000" dirty="0" smtClean="0"/>
              <a:t>=</a:t>
            </a:r>
            <a:r>
              <a:rPr lang="en-US" sz="2000" dirty="0" err="1" smtClean="0"/>
              <a:t>datafile.filter</a:t>
            </a:r>
            <a:r>
              <a:rPr lang="en-US" sz="2000" dirty="0" smtClean="0"/>
              <a:t>(text =&gt; </a:t>
            </a:r>
            <a:r>
              <a:rPr lang="en-US" sz="2000" dirty="0" err="1" smtClean="0"/>
              <a:t>text.contains</a:t>
            </a:r>
            <a:r>
              <a:rPr lang="en-US" sz="2000" dirty="0" smtClean="0"/>
              <a:t>("#</a:t>
            </a:r>
            <a:r>
              <a:rPr lang="en-US" sz="2000" dirty="0" err="1" smtClean="0"/>
              <a:t>HillaryClinton</a:t>
            </a:r>
            <a:r>
              <a:rPr lang="en-US" sz="2000" dirty="0" smtClean="0"/>
              <a:t>")).count()</a:t>
            </a:r>
            <a:r>
              <a:rPr lang="en-US" sz="2000" b="1" dirty="0" smtClean="0"/>
              <a:t>”</a:t>
            </a:r>
          </a:p>
          <a:p>
            <a:pPr marL="182880">
              <a:spcBef>
                <a:spcPts val="600"/>
              </a:spcBef>
            </a:pPr>
            <a:r>
              <a:rPr lang="en-US" sz="2000" dirty="0" smtClean="0"/>
              <a:t>Here in second RDD query, we retrieve the count of the number of people who tweeted using twitter website and also count of the number of people who posted using twitter mobile application. </a:t>
            </a:r>
          </a:p>
          <a:p>
            <a:pPr marL="182880">
              <a:spcBef>
                <a:spcPts val="600"/>
              </a:spcBef>
              <a:buNone/>
            </a:pPr>
            <a:r>
              <a:rPr lang="en-US" sz="2000" dirty="0" smtClean="0"/>
              <a:t>	</a:t>
            </a:r>
            <a:r>
              <a:rPr lang="en-US" sz="2000" b="1" dirty="0" smtClean="0"/>
              <a:t>“</a:t>
            </a:r>
            <a:r>
              <a:rPr lang="en-US" sz="2000" b="1" dirty="0" err="1" smtClean="0"/>
              <a:t>val</a:t>
            </a:r>
            <a:r>
              <a:rPr lang="en-US" sz="2000" b="1" dirty="0" smtClean="0"/>
              <a:t> </a:t>
            </a:r>
            <a:r>
              <a:rPr lang="en-US" sz="2000" dirty="0" err="1" smtClean="0"/>
              <a:t>tw</a:t>
            </a:r>
            <a:r>
              <a:rPr lang="en-US" sz="2000" dirty="0" smtClean="0"/>
              <a:t>=</a:t>
            </a:r>
            <a:r>
              <a:rPr lang="en-US" sz="2000" dirty="0" err="1" smtClean="0"/>
              <a:t>datafile.filter</a:t>
            </a:r>
            <a:r>
              <a:rPr lang="en-US" sz="2000" dirty="0" smtClean="0"/>
              <a:t>(text =&gt; </a:t>
            </a:r>
            <a:r>
              <a:rPr lang="en-US" sz="2000" dirty="0" err="1" smtClean="0"/>
              <a:t>text.contains</a:t>
            </a:r>
            <a:r>
              <a:rPr lang="en-US" sz="2000" dirty="0" smtClean="0"/>
              <a:t>("twitter.com")).count()</a:t>
            </a:r>
            <a:r>
              <a:rPr lang="en-US" sz="2000" b="1" dirty="0" smtClean="0"/>
              <a:t>”</a:t>
            </a:r>
            <a:r>
              <a:rPr lang="en-US" sz="2000" dirty="0" smtClean="0"/>
              <a:t/>
            </a:r>
            <a:br>
              <a:rPr lang="en-US" sz="2000" dirty="0" smtClean="0"/>
            </a:br>
            <a:r>
              <a:rPr lang="en-US" sz="2000" b="1" dirty="0" smtClean="0"/>
              <a:t>“</a:t>
            </a:r>
            <a:r>
              <a:rPr lang="en-US" sz="2000" b="1" dirty="0" err="1" smtClean="0"/>
              <a:t>val</a:t>
            </a:r>
            <a:r>
              <a:rPr lang="en-US" sz="2000" b="1" dirty="0" smtClean="0"/>
              <a:t> </a:t>
            </a:r>
            <a:r>
              <a:rPr lang="en-US" sz="2000" dirty="0" smtClean="0"/>
              <a:t>tm=</a:t>
            </a:r>
            <a:r>
              <a:rPr lang="en-US" sz="2000" dirty="0" err="1" smtClean="0"/>
              <a:t>datafile.filter</a:t>
            </a:r>
            <a:r>
              <a:rPr lang="en-US" sz="2000" dirty="0" smtClean="0"/>
              <a:t>(text =&gt; </a:t>
            </a:r>
            <a:r>
              <a:rPr lang="en-US" sz="2000" dirty="0" err="1" smtClean="0"/>
              <a:t>text.contains</a:t>
            </a:r>
            <a:r>
              <a:rPr lang="en-US" sz="2000" dirty="0" smtClean="0"/>
              <a:t>("mobile.twitter.com")).count()</a:t>
            </a:r>
            <a:r>
              <a:rPr lang="en-US" sz="2000" b="1" dirty="0" smtClean="0"/>
              <a:t>”</a:t>
            </a:r>
          </a:p>
          <a:p>
            <a:pPr marL="182880">
              <a:spcBef>
                <a:spcPts val="600"/>
              </a:spcBef>
            </a:pPr>
            <a:r>
              <a:rPr lang="en-US" sz="2000" b="1" dirty="0" smtClean="0"/>
              <a:t>PUBLIC API:</a:t>
            </a:r>
          </a:p>
          <a:p>
            <a:pPr marL="182880">
              <a:spcBef>
                <a:spcPts val="600"/>
              </a:spcBef>
              <a:buNone/>
            </a:pPr>
            <a:r>
              <a:rPr lang="en-US" sz="2000" b="1" dirty="0" smtClean="0"/>
              <a:t>		</a:t>
            </a:r>
            <a:r>
              <a:rPr lang="en-US" sz="2000" dirty="0" smtClean="0"/>
              <a:t>using public API we returned 20 most recent tweets </a:t>
            </a:r>
            <a:r>
              <a:rPr lang="en-US" sz="2000" dirty="0" err="1" smtClean="0"/>
              <a:t>favourited</a:t>
            </a:r>
            <a:r>
              <a:rPr lang="en-US" sz="2000" dirty="0" smtClean="0"/>
              <a:t> by the user.</a:t>
            </a:r>
          </a:p>
          <a:p>
            <a:pPr marL="182880">
              <a:spcBef>
                <a:spcPts val="600"/>
              </a:spcBef>
              <a:buNone/>
            </a:pPr>
            <a:r>
              <a:rPr lang="en-US" sz="2000" b="1" dirty="0" smtClean="0"/>
              <a:t>	“</a:t>
            </a:r>
            <a:r>
              <a:rPr lang="en-US" sz="2000" dirty="0" err="1" smtClean="0"/>
              <a:t>val</a:t>
            </a:r>
            <a:r>
              <a:rPr lang="en-US" sz="2000" dirty="0" smtClean="0"/>
              <a:t> statuses = </a:t>
            </a:r>
            <a:r>
              <a:rPr lang="en-US" sz="2000" dirty="0" err="1" smtClean="0"/>
              <a:t>twitter.getFavourites</a:t>
            </a:r>
            <a:r>
              <a:rPr lang="en-US" sz="2000" dirty="0" smtClean="0"/>
              <a:t>()</a:t>
            </a:r>
            <a:r>
              <a:rPr lang="en-US" sz="2000" b="1" dirty="0" smtClean="0"/>
              <a:t>”</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WEB USER INTERFACE</a:t>
            </a:r>
            <a:endParaRPr lang="en-US" dirty="0"/>
          </a:p>
        </p:txBody>
      </p:sp>
      <p:sp>
        <p:nvSpPr>
          <p:cNvPr id="3" name="Content Placeholder 2"/>
          <p:cNvSpPr>
            <a:spLocks noGrp="1"/>
          </p:cNvSpPr>
          <p:nvPr>
            <p:ph idx="1"/>
          </p:nvPr>
        </p:nvSpPr>
        <p:spPr/>
        <p:txBody>
          <a:bodyPr/>
          <a:lstStyle/>
          <a:p>
            <a:r>
              <a:rPr lang="en-US" sz="2000" dirty="0" smtClean="0"/>
              <a:t>Built a user interface that enables the user to select one of your five queries and displays the results for the selected query in their corresponding  visualization like Google maps, bar chart, pie chart, line graph and table format.</a:t>
            </a:r>
          </a:p>
          <a:p>
            <a:r>
              <a:rPr lang="en-US" sz="2000" dirty="0" smtClean="0"/>
              <a:t> Also, it is a fully automated interaction.</a:t>
            </a:r>
          </a:p>
          <a:p>
            <a:r>
              <a:rPr lang="en-US" sz="2000" dirty="0" smtClean="0"/>
              <a:t>Languages used: html, </a:t>
            </a:r>
            <a:r>
              <a:rPr lang="en-US" sz="2000" dirty="0" err="1" smtClean="0"/>
              <a:t>css</a:t>
            </a:r>
            <a:r>
              <a:rPr lang="en-US" sz="2000" dirty="0" smtClean="0"/>
              <a:t> , </a:t>
            </a:r>
            <a:r>
              <a:rPr lang="en-US" sz="2000" dirty="0" err="1" smtClean="0"/>
              <a:t>javascript</a:t>
            </a:r>
            <a:r>
              <a:rPr lang="en-US" sz="2000" dirty="0" smtClean="0"/>
              <a:t>, </a:t>
            </a:r>
            <a:r>
              <a:rPr lang="en-US" sz="2000" dirty="0" err="1" smtClean="0"/>
              <a:t>Sql</a:t>
            </a:r>
            <a:endParaRPr lang="en-US" sz="2000" dirty="0" smtClean="0"/>
          </a:p>
          <a:p>
            <a:r>
              <a:rPr lang="en-US" sz="2000" dirty="0" smtClean="0"/>
              <a:t>Software used: </a:t>
            </a:r>
            <a:r>
              <a:rPr lang="en-US" sz="2000" dirty="0" err="1" smtClean="0"/>
              <a:t>intellji</a:t>
            </a:r>
            <a:r>
              <a:rPr lang="en-US" sz="2000" dirty="0" smtClean="0"/>
              <a:t>, </a:t>
            </a:r>
            <a:r>
              <a:rPr lang="en-US" sz="2000" dirty="0" err="1" smtClean="0"/>
              <a:t>Webstrom</a:t>
            </a:r>
            <a:r>
              <a:rPr lang="en-US" sz="2000" dirty="0" smtClean="0"/>
              <a:t>, </a:t>
            </a:r>
            <a:r>
              <a:rPr lang="en-US" sz="2000" dirty="0" err="1" smtClean="0"/>
              <a:t>scala</a:t>
            </a:r>
            <a:r>
              <a:rPr lang="en-US" sz="2000" dirty="0" smtClean="0"/>
              <a:t>, </a:t>
            </a:r>
            <a:r>
              <a:rPr lang="en-US" sz="2000" dirty="0" err="1" smtClean="0"/>
              <a:t>hadoop</a:t>
            </a:r>
            <a:endParaRPr lang="en-US" sz="20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430</Words>
  <Application>Microsoft Office PowerPoint</Application>
  <PresentationFormat>Custom</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PB PROJECT</vt:lpstr>
      <vt:lpstr>Slide 2</vt:lpstr>
      <vt:lpstr>DOWNLOADING TWEETS</vt:lpstr>
      <vt:lpstr>FILTERING THE DATA</vt:lpstr>
      <vt:lpstr>STORING IN HDFS AND PROGRAM RUNNING</vt:lpstr>
      <vt:lpstr>Sample output</vt:lpstr>
      <vt:lpstr>DATA FRAMES</vt:lpstr>
      <vt:lpstr>RDD’s</vt:lpstr>
      <vt:lpstr>   WEB USER INTERFACE</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bhavesh</dc:creator>
  <cp:lastModifiedBy>Moni</cp:lastModifiedBy>
  <cp:revision>16</cp:revision>
  <dcterms:created xsi:type="dcterms:W3CDTF">2016-12-04T22:41:53Z</dcterms:created>
  <dcterms:modified xsi:type="dcterms:W3CDTF">2016-12-06T00:16:06Z</dcterms:modified>
</cp:coreProperties>
</file>