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22" r:id="rId5"/>
    <p:sldId id="323" r:id="rId6"/>
    <p:sldId id="326" r:id="rId7"/>
    <p:sldId id="327" r:id="rId8"/>
    <p:sldId id="328" r:id="rId9"/>
    <p:sldId id="330" r:id="rId10"/>
    <p:sldId id="331" r:id="rId11"/>
    <p:sldId id="332" r:id="rId12"/>
    <p:sldId id="312" r:id="rId13"/>
    <p:sldId id="314" r:id="rId14"/>
    <p:sldId id="309" r:id="rId15"/>
    <p:sldId id="315" r:id="rId16"/>
    <p:sldId id="334" r:id="rId17"/>
    <p:sldId id="335" r:id="rId18"/>
    <p:sldId id="336" r:id="rId19"/>
    <p:sldId id="337" r:id="rId20"/>
    <p:sldId id="338" r:id="rId21"/>
    <p:sldId id="310"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8D6"/>
    <a:srgbClr val="11552D"/>
    <a:srgbClr val="4F5945"/>
    <a:srgbClr val="7F867A"/>
    <a:srgbClr val="73292A"/>
    <a:srgbClr val="A9D7D9"/>
    <a:srgbClr val="93D3D9"/>
    <a:srgbClr val="AAD6FF"/>
    <a:srgbClr val="B2C8CD"/>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endParaRPr lang="en-US" sz="2000" dirty="0">
            <a:latin typeface="Baskerville Old Face" panose="02020602080505020303" pitchFamily="18" charset="77"/>
            <a:ea typeface="Baskerville" panose="02020502070401020303" pitchFamily="18" charset="0"/>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endParaRPr lang="en-US" sz="2000" dirty="0">
            <a:latin typeface="Baskerville Old Face" panose="02020602080505020303" pitchFamily="18" charset="77"/>
            <a:ea typeface="Baskerville" panose="02020502070401020303" pitchFamily="18" charset="0"/>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endParaRPr lang="en-US" sz="2000" dirty="0">
            <a:latin typeface="Baskerville Old Face" panose="02020602080505020303" pitchFamily="18" charset="77"/>
            <a:ea typeface="Baskerville" panose="02020502070401020303" pitchFamily="18" charset="0"/>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custT="1"/>
      <dgm:spPr>
        <a:solidFill>
          <a:schemeClr val="accent2"/>
        </a:solidFill>
        <a:ln>
          <a:noFill/>
        </a:ln>
      </dgm:spPr>
      <dgm:t>
        <a:bodyPr/>
        <a:lstStyle/>
        <a:p>
          <a:endParaRPr lang="en-US" sz="2000" dirty="0">
            <a:latin typeface="Baskerville Old Face" panose="02020602080505020303" pitchFamily="18" charset="77"/>
            <a:ea typeface="Baskerville" panose="02020502070401020303" pitchFamily="18" charset="0"/>
          </a:endParaRP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A2322D3A-7AC2-4C5C-9D7E-EAB2313D47D4}">
      <dgm:prSet phldr="0" custT="1"/>
      <dgm:spPr>
        <a:solidFill>
          <a:schemeClr val="accent2"/>
        </a:solidFill>
        <a:ln>
          <a:noFill/>
        </a:ln>
      </dgm:spPr>
      <dgm:t>
        <a:bodyPr/>
        <a:lstStyle/>
        <a:p>
          <a:endParaRPr lang="en-US" sz="2000" dirty="0">
            <a:latin typeface="Baskerville Old Face" panose="02020602080505020303" pitchFamily="18" charset="77"/>
            <a:ea typeface="Baskerville" panose="02020502070401020303" pitchFamily="18" charset="0"/>
          </a:endParaRPr>
        </a:p>
      </dgm:t>
    </dgm:pt>
    <dgm:pt modelId="{84DE1C3A-3FC7-4DB3-88ED-33F65A71557A}" type="sibTrans" cxnId="{179FAFCF-F878-464E-A8A6-1185EFA0E380}">
      <dgm:prSet/>
      <dgm:spPr/>
      <dgm:t>
        <a:bodyPr/>
        <a:lstStyle/>
        <a:p>
          <a:endParaRPr lang="en-US"/>
        </a:p>
      </dgm:t>
    </dgm:pt>
    <dgm:pt modelId="{4A8C15D4-B36F-4764-B4FF-F2AF790D3E17}" type="parTrans" cxnId="{179FAFCF-F878-464E-A8A6-1185EFA0E38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endParaRPr lang="en-US" b="0" dirty="0">
            <a:solidFill>
              <a:schemeClr val="accent3"/>
            </a:solidFill>
            <a:latin typeface="Baskerville Old Face" panose="02020602080505020303" pitchFamily="18" charset="77"/>
            <a:ea typeface="Baskerville" panose="02020502070401020303" pitchFamily="18" charset="0"/>
          </a:endParaRP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endParaRPr lang="en-US" b="0" dirty="0">
            <a:solidFill>
              <a:schemeClr val="accent3"/>
            </a:solidFill>
            <a:latin typeface="Baskerville Old Face" panose="02020602080505020303" pitchFamily="18" charset="77"/>
            <a:ea typeface="Baskerville" panose="02020502070401020303" pitchFamily="18" charset="0"/>
          </a:endParaRP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endParaRPr lang="en-US" b="0" dirty="0">
            <a:solidFill>
              <a:schemeClr val="accent3"/>
            </a:solidFill>
            <a:latin typeface="Baskerville Old Face" panose="02020602080505020303" pitchFamily="18" charset="77"/>
            <a:ea typeface="Baskerville" panose="02020502070401020303" pitchFamily="18" charset="0"/>
          </a:endParaRP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endParaRPr lang="en-US" b="0" dirty="0">
            <a:solidFill>
              <a:schemeClr val="accent3"/>
            </a:solidFill>
            <a:latin typeface="Baskerville Old Face" panose="02020602080505020303" pitchFamily="18" charset="77"/>
            <a:ea typeface="Baskerville" panose="02020502070401020303" pitchFamily="18" charset="0"/>
          </a:endParaRP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endParaRPr lang="en-US" b="0" dirty="0">
            <a:solidFill>
              <a:schemeClr val="accent3"/>
            </a:solidFill>
            <a:latin typeface="Baskerville Old Face" panose="02020602080505020303" pitchFamily="18" charset="77"/>
            <a:ea typeface="Baskerville" panose="02020502070401020303" pitchFamily="18" charset="0"/>
          </a:endParaRP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endParaRPr lang="en-US" sz="2000" kern="1200" dirty="0">
            <a:latin typeface="Baskerville Old Face" panose="02020602080505020303" pitchFamily="18" charset="77"/>
            <a:ea typeface="Baskerville" panose="02020502070401020303" pitchFamily="18" charset="0"/>
          </a:endParaRPr>
        </a:p>
      </dsp:txBody>
      <dsp:txXfrm>
        <a:off x="8634" y="81501"/>
        <a:ext cx="2013350" cy="604005"/>
      </dsp:txXfrm>
    </dsp:sp>
    <dsp:sp modelId="{22359DD7-1BFB-4900-BAE6-6084F2F57988}">
      <dsp:nvSpPr>
        <dsp:cNvPr id="0" name=""/>
        <dsp:cNvSpPr/>
      </dsp:nvSpPr>
      <dsp:spPr>
        <a:xfrm>
          <a:off x="863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8634" y="677889"/>
        <a:ext cx="2013350" cy="2568297"/>
      </dsp:txXfrm>
    </dsp:sp>
    <dsp:sp modelId="{C4F84DEA-2002-4D32-8E80-70EEE05E345A}">
      <dsp:nvSpPr>
        <dsp:cNvPr id="0" name=""/>
        <dsp:cNvSpPr/>
      </dsp:nvSpPr>
      <dsp:spPr>
        <a:xfrm>
          <a:off x="212987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endParaRPr lang="en-US" sz="2000" kern="1200" dirty="0">
            <a:latin typeface="Baskerville Old Face" panose="02020602080505020303" pitchFamily="18" charset="77"/>
            <a:ea typeface="Baskerville" panose="02020502070401020303" pitchFamily="18" charset="0"/>
          </a:endParaRPr>
        </a:p>
      </dsp:txBody>
      <dsp:txXfrm>
        <a:off x="2129879" y="81501"/>
        <a:ext cx="2013350" cy="604005"/>
      </dsp:txXfrm>
    </dsp:sp>
    <dsp:sp modelId="{4FEB85EB-D046-4CDB-8A62-BBCE260C4490}">
      <dsp:nvSpPr>
        <dsp:cNvPr id="0" name=""/>
        <dsp:cNvSpPr/>
      </dsp:nvSpPr>
      <dsp:spPr>
        <a:xfrm>
          <a:off x="212987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2129879" y="677889"/>
        <a:ext cx="2013350" cy="2568297"/>
      </dsp:txXfrm>
    </dsp:sp>
    <dsp:sp modelId="{49B7F8FA-D256-41EF-9327-52A3551D9A60}">
      <dsp:nvSpPr>
        <dsp:cNvPr id="0" name=""/>
        <dsp:cNvSpPr/>
      </dsp:nvSpPr>
      <dsp:spPr>
        <a:xfrm>
          <a:off x="425112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endParaRPr lang="en-US" sz="2000" kern="1200" dirty="0">
            <a:latin typeface="Baskerville Old Face" panose="02020602080505020303" pitchFamily="18" charset="77"/>
            <a:ea typeface="Baskerville" panose="02020502070401020303" pitchFamily="18" charset="0"/>
          </a:endParaRPr>
        </a:p>
      </dsp:txBody>
      <dsp:txXfrm>
        <a:off x="4251124" y="81501"/>
        <a:ext cx="2013350" cy="604005"/>
      </dsp:txXfrm>
    </dsp:sp>
    <dsp:sp modelId="{6B5FE59C-B471-448A-AA7A-B526DCC4D4CA}">
      <dsp:nvSpPr>
        <dsp:cNvPr id="0" name=""/>
        <dsp:cNvSpPr/>
      </dsp:nvSpPr>
      <dsp:spPr>
        <a:xfrm>
          <a:off x="425112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4251124" y="677889"/>
        <a:ext cx="2013350" cy="2568297"/>
      </dsp:txXfrm>
    </dsp:sp>
    <dsp:sp modelId="{4132ECB1-6BEF-4935-AFA3-B2EAA48FDE7E}">
      <dsp:nvSpPr>
        <dsp:cNvPr id="0" name=""/>
        <dsp:cNvSpPr/>
      </dsp:nvSpPr>
      <dsp:spPr>
        <a:xfrm>
          <a:off x="637236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endParaRPr lang="en-US" sz="2000" kern="1200" dirty="0">
            <a:latin typeface="Baskerville Old Face" panose="02020602080505020303" pitchFamily="18" charset="77"/>
            <a:ea typeface="Baskerville" panose="02020502070401020303" pitchFamily="18" charset="0"/>
          </a:endParaRPr>
        </a:p>
      </dsp:txBody>
      <dsp:txXfrm>
        <a:off x="6372369" y="81501"/>
        <a:ext cx="2013350" cy="604005"/>
      </dsp:txXfrm>
    </dsp:sp>
    <dsp:sp modelId="{C42A8BDE-B838-475D-AFDE-17B60D744AB6}">
      <dsp:nvSpPr>
        <dsp:cNvPr id="0" name=""/>
        <dsp:cNvSpPr/>
      </dsp:nvSpPr>
      <dsp:spPr>
        <a:xfrm>
          <a:off x="637236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6372369" y="677889"/>
        <a:ext cx="2013350" cy="2568297"/>
      </dsp:txXfrm>
    </dsp:sp>
    <dsp:sp modelId="{59606EB9-9F10-4D12-A33F-A242FDCC0D0F}">
      <dsp:nvSpPr>
        <dsp:cNvPr id="0" name=""/>
        <dsp:cNvSpPr/>
      </dsp:nvSpPr>
      <dsp:spPr>
        <a:xfrm>
          <a:off x="8493615" y="82759"/>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endParaRPr lang="en-US" sz="2000" kern="1200" dirty="0">
            <a:latin typeface="Baskerville Old Face" panose="02020602080505020303" pitchFamily="18" charset="77"/>
            <a:ea typeface="Baskerville" panose="02020502070401020303" pitchFamily="18" charset="0"/>
          </a:endParaRPr>
        </a:p>
      </dsp:txBody>
      <dsp:txXfrm>
        <a:off x="8493615" y="82759"/>
        <a:ext cx="2013350" cy="604005"/>
      </dsp:txXfrm>
    </dsp:sp>
    <dsp:sp modelId="{C8429E68-36DD-4F6A-A2F4-7CCDADCEFAD1}">
      <dsp:nvSpPr>
        <dsp:cNvPr id="0" name=""/>
        <dsp:cNvSpPr/>
      </dsp:nvSpPr>
      <dsp:spPr>
        <a:xfrm>
          <a:off x="8494450" y="681663"/>
          <a:ext cx="2011679" cy="2563264"/>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8494450" y="681663"/>
        <a:ext cx="2011679" cy="2563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endParaRPr lang="en-US" sz="2000" b="0" kern="1200" dirty="0">
            <a:solidFill>
              <a:schemeClr val="accent3"/>
            </a:solidFill>
            <a:latin typeface="Baskerville Old Face" panose="02020602080505020303" pitchFamily="18" charset="77"/>
            <a:ea typeface="Baskerville" panose="02020502070401020303" pitchFamily="18" charset="0"/>
          </a:endParaRP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endParaRPr lang="en-US" sz="2000" b="0" kern="1200" dirty="0">
            <a:solidFill>
              <a:schemeClr val="accent3"/>
            </a:solidFill>
            <a:latin typeface="Baskerville Old Face" panose="02020602080505020303" pitchFamily="18" charset="77"/>
            <a:ea typeface="Baskerville" panose="02020502070401020303" pitchFamily="18" charset="0"/>
          </a:endParaRP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endParaRPr lang="en-US" sz="2000" b="0" kern="1200" dirty="0">
            <a:solidFill>
              <a:schemeClr val="accent3"/>
            </a:solidFill>
            <a:latin typeface="Baskerville Old Face" panose="02020602080505020303" pitchFamily="18" charset="77"/>
            <a:ea typeface="Baskerville" panose="02020502070401020303" pitchFamily="18" charset="0"/>
          </a:endParaRP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endParaRPr lang="en-US" sz="2000" b="0" kern="1200" dirty="0">
            <a:solidFill>
              <a:schemeClr val="accent3"/>
            </a:solidFill>
            <a:latin typeface="Baskerville Old Face" panose="02020602080505020303" pitchFamily="18" charset="77"/>
            <a:ea typeface="Baskerville" panose="02020502070401020303" pitchFamily="18" charset="0"/>
          </a:endParaRP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endParaRPr lang="en-US" sz="2000" b="0" kern="1200" dirty="0">
            <a:solidFill>
              <a:schemeClr val="accent3"/>
            </a:solidFill>
            <a:latin typeface="Baskerville Old Face" panose="02020602080505020303" pitchFamily="18" charset="77"/>
            <a:ea typeface="Baskerville" panose="02020502070401020303" pitchFamily="18" charset="0"/>
          </a:endParaRP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12/13/2022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0032FC-DFF7-1076-C7B7-B057F0DBC1E1}"/>
              </a:ext>
            </a:extLst>
          </p:cNvPr>
          <p:cNvSpPr>
            <a:spLocks noGrp="1"/>
          </p:cNvSpPr>
          <p:nvPr>
            <p:ph type="sldNum" sz="quarter" idx="12"/>
          </p:nvPr>
        </p:nvSpPr>
        <p:spPr/>
        <p:txBody>
          <a:bodyPr/>
          <a:lstStyle/>
          <a:p>
            <a:fld id="{294A09A9-5501-47C1-A89A-A340965A2BE2}" type="slidenum">
              <a:rPr lang="en-US" smtClean="0"/>
              <a:t>1</a:t>
            </a:fld>
            <a:endParaRPr lang="en-US" dirty="0"/>
          </a:p>
        </p:txBody>
      </p:sp>
      <p:sp>
        <p:nvSpPr>
          <p:cNvPr id="4" name="Oval 3">
            <a:extLst>
              <a:ext uri="{FF2B5EF4-FFF2-40B4-BE49-F238E27FC236}">
                <a16:creationId xmlns:a16="http://schemas.microsoft.com/office/drawing/2014/main" id="{7B87ED55-4DC5-8E1D-CCAE-C2CC00C3A848}"/>
              </a:ext>
            </a:extLst>
          </p:cNvPr>
          <p:cNvSpPr/>
          <p:nvPr/>
        </p:nvSpPr>
        <p:spPr>
          <a:xfrm>
            <a:off x="2815105" y="260350"/>
            <a:ext cx="6561790" cy="609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val 8">
            <a:extLst>
              <a:ext uri="{FF2B5EF4-FFF2-40B4-BE49-F238E27FC236}">
                <a16:creationId xmlns:a16="http://schemas.microsoft.com/office/drawing/2014/main" id="{AC9B10E3-949D-7E85-B8C9-CCFD5A07D5FF}"/>
              </a:ext>
            </a:extLst>
          </p:cNvPr>
          <p:cNvSpPr/>
          <p:nvPr/>
        </p:nvSpPr>
        <p:spPr>
          <a:xfrm>
            <a:off x="3269673" y="637309"/>
            <a:ext cx="5708072" cy="53539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val 9">
            <a:extLst>
              <a:ext uri="{FF2B5EF4-FFF2-40B4-BE49-F238E27FC236}">
                <a16:creationId xmlns:a16="http://schemas.microsoft.com/office/drawing/2014/main" id="{21974A62-0C8B-F35A-93FB-13046DF99A95}"/>
              </a:ext>
            </a:extLst>
          </p:cNvPr>
          <p:cNvSpPr/>
          <p:nvPr/>
        </p:nvSpPr>
        <p:spPr>
          <a:xfrm>
            <a:off x="3241964" y="631392"/>
            <a:ext cx="5708072" cy="53539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8A5FCE33-CA8E-8801-36C7-45B956016676}"/>
              </a:ext>
            </a:extLst>
          </p:cNvPr>
          <p:cNvSpPr txBox="1"/>
          <p:nvPr/>
        </p:nvSpPr>
        <p:spPr>
          <a:xfrm>
            <a:off x="4197927" y="1779132"/>
            <a:ext cx="4752109" cy="2554545"/>
          </a:xfrm>
          <a:prstGeom prst="rect">
            <a:avLst/>
          </a:prstGeom>
          <a:noFill/>
        </p:spPr>
        <p:txBody>
          <a:bodyPr wrap="square" rtlCol="0">
            <a:spAutoFit/>
          </a:bodyPr>
          <a:lstStyle/>
          <a:p>
            <a: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t>Home Automation</a:t>
            </a:r>
            <a:b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br>
            <a: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t>with voice control</a:t>
            </a:r>
            <a:b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br>
            <a: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t>            and </a:t>
            </a:r>
            <a:b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br>
            <a: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t>Automatic Plant </a:t>
            </a:r>
            <a:b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br>
            <a: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t>Watering System</a:t>
            </a:r>
            <a:endParaRPr lang="en-IN" sz="3200" dirty="0">
              <a:latin typeface="Algerian" panose="04020705040A02060702" pitchFamily="82" charset="0"/>
            </a:endParaRPr>
          </a:p>
        </p:txBody>
      </p:sp>
    </p:spTree>
    <p:extLst>
      <p:ext uri="{BB962C8B-B14F-4D97-AF65-F5344CB8AC3E}">
        <p14:creationId xmlns:p14="http://schemas.microsoft.com/office/powerpoint/2010/main" val="136922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608986" y="2712843"/>
            <a:ext cx="8705088" cy="784197"/>
          </a:xfrm>
        </p:spPr>
        <p:txBody>
          <a:bodyPr>
            <a:normAutofit/>
          </a:bodyPr>
          <a:lstStyle/>
          <a:p>
            <a:r>
              <a:rPr lang="en-US" sz="4000" dirty="0">
                <a:solidFill>
                  <a:srgbClr val="4F5945"/>
                </a:solidFill>
                <a:latin typeface="Algerian" panose="04020705040A02060702" pitchFamily="82" charset="0"/>
              </a:rPr>
              <a:t>UML DIAGRAMS</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idx="1"/>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0"/>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3655871232"/>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361905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12</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2998140748"/>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773CED-CE2F-A86A-25E1-338FEB76E679}"/>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C6BD51C3-EEC9-135C-86E6-AAB074B41454}"/>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4" name="Rectangle: Rounded Corners 3">
            <a:extLst>
              <a:ext uri="{FF2B5EF4-FFF2-40B4-BE49-F238E27FC236}">
                <a16:creationId xmlns:a16="http://schemas.microsoft.com/office/drawing/2014/main" id="{9D9B474D-2583-9CB5-0952-7E100C4D52F7}"/>
              </a:ext>
            </a:extLst>
          </p:cNvPr>
          <p:cNvSpPr/>
          <p:nvPr/>
        </p:nvSpPr>
        <p:spPr>
          <a:xfrm>
            <a:off x="524435" y="323103"/>
            <a:ext cx="11143130" cy="60332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0151BE-73DA-6F78-C651-2C42BB6B13A7}"/>
              </a:ext>
            </a:extLst>
          </p:cNvPr>
          <p:cNvSpPr txBox="1"/>
          <p:nvPr/>
        </p:nvSpPr>
        <p:spPr>
          <a:xfrm>
            <a:off x="842683" y="582706"/>
            <a:ext cx="9538447" cy="523220"/>
          </a:xfrm>
          <a:prstGeom prst="rect">
            <a:avLst/>
          </a:prstGeom>
          <a:noFill/>
        </p:spPr>
        <p:txBody>
          <a:bodyPr wrap="square" rtlCol="0">
            <a:spAutoFit/>
          </a:bodyPr>
          <a:lstStyle/>
          <a:p>
            <a:r>
              <a:rPr lang="en-IN" sz="2800" dirty="0">
                <a:latin typeface="Algerian" panose="04020705040A02060702" pitchFamily="82" charset="0"/>
              </a:rPr>
              <a:t>USE CASE DIAGRAM</a:t>
            </a:r>
          </a:p>
        </p:txBody>
      </p:sp>
    </p:spTree>
    <p:extLst>
      <p:ext uri="{BB962C8B-B14F-4D97-AF65-F5344CB8AC3E}">
        <p14:creationId xmlns:p14="http://schemas.microsoft.com/office/powerpoint/2010/main" val="134962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EEC9EC-17F8-3761-5D33-BFDD88530798}"/>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8C23702B-52ED-84B0-EBB6-F362D5B055DF}"/>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4" name="Rectangle: Rounded Corners 3">
            <a:extLst>
              <a:ext uri="{FF2B5EF4-FFF2-40B4-BE49-F238E27FC236}">
                <a16:creationId xmlns:a16="http://schemas.microsoft.com/office/drawing/2014/main" id="{F2738FB1-DE6E-1D1F-0BED-57179AFD2C19}"/>
              </a:ext>
            </a:extLst>
          </p:cNvPr>
          <p:cNvSpPr/>
          <p:nvPr/>
        </p:nvSpPr>
        <p:spPr>
          <a:xfrm>
            <a:off x="461682" y="371848"/>
            <a:ext cx="11268635" cy="59170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B326B1D-2D5F-EF2C-770C-B279472D8599}"/>
              </a:ext>
            </a:extLst>
          </p:cNvPr>
          <p:cNvSpPr txBox="1"/>
          <p:nvPr/>
        </p:nvSpPr>
        <p:spPr>
          <a:xfrm>
            <a:off x="878541" y="480313"/>
            <a:ext cx="9861176" cy="523220"/>
          </a:xfrm>
          <a:prstGeom prst="rect">
            <a:avLst/>
          </a:prstGeom>
          <a:noFill/>
        </p:spPr>
        <p:txBody>
          <a:bodyPr wrap="square" rtlCol="0">
            <a:spAutoFit/>
          </a:bodyPr>
          <a:lstStyle/>
          <a:p>
            <a:r>
              <a:rPr lang="en-IN" sz="2800" dirty="0">
                <a:latin typeface="Algerian" panose="04020705040A02060702" pitchFamily="82" charset="0"/>
              </a:rPr>
              <a:t>COLLABRATION DIAGRAM</a:t>
            </a:r>
          </a:p>
        </p:txBody>
      </p:sp>
    </p:spTree>
    <p:extLst>
      <p:ext uri="{BB962C8B-B14F-4D97-AF65-F5344CB8AC3E}">
        <p14:creationId xmlns:p14="http://schemas.microsoft.com/office/powerpoint/2010/main" val="3936192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795895-47F6-9D16-FDE8-A50597AE652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61DCA4BC-D94F-A0B0-66D0-9249D4655101}"/>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4" name="Rectangle: Rounded Corners 3">
            <a:extLst>
              <a:ext uri="{FF2B5EF4-FFF2-40B4-BE49-F238E27FC236}">
                <a16:creationId xmlns:a16="http://schemas.microsoft.com/office/drawing/2014/main" id="{1DFDD9C3-1531-36E9-F518-D0A7CC4B8AE8}"/>
              </a:ext>
            </a:extLst>
          </p:cNvPr>
          <p:cNvSpPr/>
          <p:nvPr/>
        </p:nvSpPr>
        <p:spPr>
          <a:xfrm>
            <a:off x="488576" y="510988"/>
            <a:ext cx="11214847" cy="5629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645DFBC-28DB-88BE-BD98-E0EF3DA5AA63}"/>
              </a:ext>
            </a:extLst>
          </p:cNvPr>
          <p:cNvSpPr txBox="1"/>
          <p:nvPr/>
        </p:nvSpPr>
        <p:spPr>
          <a:xfrm>
            <a:off x="1147483" y="510988"/>
            <a:ext cx="8399929" cy="461665"/>
          </a:xfrm>
          <a:prstGeom prst="rect">
            <a:avLst/>
          </a:prstGeom>
          <a:noFill/>
        </p:spPr>
        <p:txBody>
          <a:bodyPr wrap="square" rtlCol="0">
            <a:spAutoFit/>
          </a:bodyPr>
          <a:lstStyle/>
          <a:p>
            <a:r>
              <a:rPr lang="en-IN" sz="2400" dirty="0">
                <a:latin typeface="Algerian" panose="04020705040A02060702" pitchFamily="82" charset="0"/>
              </a:rPr>
              <a:t>ACTIVITY DIAGRAM</a:t>
            </a:r>
          </a:p>
        </p:txBody>
      </p:sp>
    </p:spTree>
    <p:extLst>
      <p:ext uri="{BB962C8B-B14F-4D97-AF65-F5344CB8AC3E}">
        <p14:creationId xmlns:p14="http://schemas.microsoft.com/office/powerpoint/2010/main" val="31929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D54592-92AE-FE6D-717E-43DA18B370A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0D808CE-DE23-5FA2-0928-C343F9244FBC}"/>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4" name="Rectangle: Rounded Corners 3">
            <a:extLst>
              <a:ext uri="{FF2B5EF4-FFF2-40B4-BE49-F238E27FC236}">
                <a16:creationId xmlns:a16="http://schemas.microsoft.com/office/drawing/2014/main" id="{B0CD574F-DAFC-B0B6-64AF-0EEC999262C9}"/>
              </a:ext>
            </a:extLst>
          </p:cNvPr>
          <p:cNvSpPr/>
          <p:nvPr/>
        </p:nvSpPr>
        <p:spPr>
          <a:xfrm>
            <a:off x="430305" y="466164"/>
            <a:ext cx="11268635" cy="56836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F24235-E01B-7C8B-9557-5AEA1103CB89}"/>
              </a:ext>
            </a:extLst>
          </p:cNvPr>
          <p:cNvSpPr txBox="1"/>
          <p:nvPr/>
        </p:nvSpPr>
        <p:spPr>
          <a:xfrm>
            <a:off x="860612" y="466164"/>
            <a:ext cx="4733364" cy="523220"/>
          </a:xfrm>
          <a:prstGeom prst="rect">
            <a:avLst/>
          </a:prstGeom>
          <a:noFill/>
        </p:spPr>
        <p:txBody>
          <a:bodyPr wrap="square" rtlCol="0">
            <a:spAutoFit/>
          </a:bodyPr>
          <a:lstStyle/>
          <a:p>
            <a:r>
              <a:rPr lang="en-IN" sz="2800" dirty="0">
                <a:latin typeface="Algerian" panose="04020705040A02060702" pitchFamily="82" charset="0"/>
              </a:rPr>
              <a:t>SEQUENCE DIAGRAM</a:t>
            </a:r>
          </a:p>
        </p:txBody>
      </p:sp>
    </p:spTree>
    <p:extLst>
      <p:ext uri="{BB962C8B-B14F-4D97-AF65-F5344CB8AC3E}">
        <p14:creationId xmlns:p14="http://schemas.microsoft.com/office/powerpoint/2010/main" val="200529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519BA-1EDE-BBD1-ED46-DE2F84263BA2}"/>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DE0B6B31-1AD8-6201-8CF7-00386FC252DC}"/>
              </a:ext>
            </a:extLst>
          </p:cNvPr>
          <p:cNvSpPr>
            <a:spLocks noGrp="1"/>
          </p:cNvSpPr>
          <p:nvPr>
            <p:ph type="sldNum" sz="quarter" idx="12"/>
          </p:nvPr>
        </p:nvSpPr>
        <p:spPr/>
        <p:txBody>
          <a:bodyPr/>
          <a:lstStyle/>
          <a:p>
            <a:fld id="{294A09A9-5501-47C1-A89A-A340965A2BE2}" type="slidenum">
              <a:rPr lang="en-US" smtClean="0"/>
              <a:t>17</a:t>
            </a:fld>
            <a:endParaRPr lang="en-US" dirty="0"/>
          </a:p>
        </p:txBody>
      </p:sp>
    </p:spTree>
    <p:extLst>
      <p:ext uri="{BB962C8B-B14F-4D97-AF65-F5344CB8AC3E}">
        <p14:creationId xmlns:p14="http://schemas.microsoft.com/office/powerpoint/2010/main" val="279571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FF22A3-3436-42D4-1F89-AC80832069C7}"/>
              </a:ext>
            </a:extLst>
          </p:cNvPr>
          <p:cNvSpPr>
            <a:spLocks noGrp="1"/>
          </p:cNvSpPr>
          <p:nvPr>
            <p:ph type="ftr" sz="quarter" idx="10"/>
          </p:nvPr>
        </p:nvSpPr>
        <p:spPr>
          <a:xfrm>
            <a:off x="0" y="6547396"/>
            <a:ext cx="5114925" cy="466179"/>
          </a:xfrm>
        </p:spPr>
        <p:txBody>
          <a:bodyPr/>
          <a:lstStyle/>
          <a:p>
            <a:r>
              <a:rPr lang="en-US" sz="1200" dirty="0">
                <a:latin typeface="Cambria" panose="02040503050406030204" pitchFamily="18" charset="0"/>
                <a:ea typeface="Cambria" panose="02040503050406030204" pitchFamily="18" charset="0"/>
              </a:rPr>
              <a:t>Home Automation with voice control and  Automatic Plant Watering System</a:t>
            </a:r>
            <a:endParaRPr lang="en-US" dirty="0"/>
          </a:p>
          <a:p>
            <a:endParaRPr lang="en-US" dirty="0"/>
          </a:p>
        </p:txBody>
      </p:sp>
      <p:sp>
        <p:nvSpPr>
          <p:cNvPr id="5" name="Slide Number Placeholder 4">
            <a:extLst>
              <a:ext uri="{FF2B5EF4-FFF2-40B4-BE49-F238E27FC236}">
                <a16:creationId xmlns:a16="http://schemas.microsoft.com/office/drawing/2014/main" id="{2BC547EB-561E-FC51-4C8D-AE5D247C7B10}"/>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6" name="Rectangle 5">
            <a:extLst>
              <a:ext uri="{FF2B5EF4-FFF2-40B4-BE49-F238E27FC236}">
                <a16:creationId xmlns:a16="http://schemas.microsoft.com/office/drawing/2014/main" id="{D2FC8CD0-395F-3681-E779-223E14EC8B9D}"/>
              </a:ext>
            </a:extLst>
          </p:cNvPr>
          <p:cNvSpPr/>
          <p:nvPr/>
        </p:nvSpPr>
        <p:spPr>
          <a:xfrm>
            <a:off x="985837" y="685800"/>
            <a:ext cx="10272713" cy="5486400"/>
          </a:xfrm>
          <a:prstGeom prst="rect">
            <a:avLst/>
          </a:prstGeom>
          <a:solidFill>
            <a:schemeClr val="lt1"/>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61E06D66-3723-6786-99C6-628EDE84BEBE}"/>
              </a:ext>
            </a:extLst>
          </p:cNvPr>
          <p:cNvSpPr txBox="1"/>
          <p:nvPr/>
        </p:nvSpPr>
        <p:spPr>
          <a:xfrm>
            <a:off x="1205473" y="6162675"/>
            <a:ext cx="9586912" cy="769441"/>
          </a:xfrm>
          <a:prstGeom prst="rect">
            <a:avLst/>
          </a:prstGeom>
          <a:noFill/>
        </p:spPr>
        <p:txBody>
          <a:bodyPr wrap="square" rtlCol="0">
            <a:spAutoFit/>
          </a:bodyPr>
          <a:lstStyle/>
          <a:p>
            <a:pPr algn="ctr"/>
            <a:r>
              <a:rPr lang="en-US" sz="4400" b="1" i="1" dirty="0">
                <a:solidFill>
                  <a:srgbClr val="73292A"/>
                </a:solidFill>
                <a:latin typeface="Georgia" panose="02040502050405020303" pitchFamily="18" charset="0"/>
              </a:rPr>
              <a:t>      </a:t>
            </a:r>
            <a:endParaRPr lang="en-IN" sz="4400" dirty="0"/>
          </a:p>
        </p:txBody>
      </p:sp>
      <p:sp>
        <p:nvSpPr>
          <p:cNvPr id="2" name="Rectangle: Rounded Corners 1">
            <a:extLst>
              <a:ext uri="{FF2B5EF4-FFF2-40B4-BE49-F238E27FC236}">
                <a16:creationId xmlns:a16="http://schemas.microsoft.com/office/drawing/2014/main" id="{32864E4F-5ED7-5D7E-8B45-BF5072B777B0}"/>
              </a:ext>
            </a:extLst>
          </p:cNvPr>
          <p:cNvSpPr/>
          <p:nvPr/>
        </p:nvSpPr>
        <p:spPr>
          <a:xfrm>
            <a:off x="1639839" y="1138518"/>
            <a:ext cx="8964705" cy="4648961"/>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8DCC94F-C4E9-668E-7D7A-CFA44CC8EF9C}"/>
              </a:ext>
            </a:extLst>
          </p:cNvPr>
          <p:cNvSpPr txBox="1"/>
          <p:nvPr/>
        </p:nvSpPr>
        <p:spPr>
          <a:xfrm>
            <a:off x="3287104" y="3429000"/>
            <a:ext cx="5423647" cy="800219"/>
          </a:xfrm>
          <a:prstGeom prst="rect">
            <a:avLst/>
          </a:prstGeom>
          <a:noFill/>
        </p:spPr>
        <p:txBody>
          <a:bodyPr wrap="square" rtlCol="0">
            <a:spAutoFit/>
          </a:bodyPr>
          <a:lstStyle/>
          <a:p>
            <a:pPr algn="ctr"/>
            <a:r>
              <a:rPr lang="en-IN" sz="2800" dirty="0">
                <a:solidFill>
                  <a:srgbClr val="4F5945"/>
                </a:solidFill>
                <a:latin typeface="Georgia" panose="02040502050405020303" pitchFamily="18" charset="0"/>
              </a:rPr>
              <a:t>Mrs.T.Renuka</a:t>
            </a:r>
          </a:p>
          <a:p>
            <a:pPr algn="ctr"/>
            <a:endParaRPr lang="en-IN" dirty="0"/>
          </a:p>
        </p:txBody>
      </p:sp>
      <p:sp>
        <p:nvSpPr>
          <p:cNvPr id="10" name="TextBox 9">
            <a:extLst>
              <a:ext uri="{FF2B5EF4-FFF2-40B4-BE49-F238E27FC236}">
                <a16:creationId xmlns:a16="http://schemas.microsoft.com/office/drawing/2014/main" id="{7112BFDF-3A72-7E18-46D4-11686BEB3412}"/>
              </a:ext>
            </a:extLst>
          </p:cNvPr>
          <p:cNvSpPr txBox="1"/>
          <p:nvPr/>
        </p:nvSpPr>
        <p:spPr>
          <a:xfrm>
            <a:off x="2374943" y="1870740"/>
            <a:ext cx="7494495" cy="646331"/>
          </a:xfrm>
          <a:prstGeom prst="rect">
            <a:avLst/>
          </a:prstGeom>
          <a:noFill/>
        </p:spPr>
        <p:txBody>
          <a:bodyPr wrap="square" rtlCol="0">
            <a:spAutoFit/>
          </a:bodyPr>
          <a:lstStyle/>
          <a:p>
            <a:pPr algn="ctr"/>
            <a:r>
              <a:rPr lang="en-US" sz="3600" dirty="0">
                <a:solidFill>
                  <a:srgbClr val="73292A"/>
                </a:solidFill>
                <a:latin typeface="Algerian" panose="04020705040A02060702" pitchFamily="82" charset="0"/>
              </a:rPr>
              <a:t>TEAM  GUIDE</a:t>
            </a:r>
            <a:endParaRPr lang="en-IN" sz="3600" dirty="0">
              <a:latin typeface="Algerian" panose="04020705040A02060702" pitchFamily="82" charset="0"/>
            </a:endParaRPr>
          </a:p>
        </p:txBody>
      </p:sp>
    </p:spTree>
    <p:extLst>
      <p:ext uri="{BB962C8B-B14F-4D97-AF65-F5344CB8AC3E}">
        <p14:creationId xmlns:p14="http://schemas.microsoft.com/office/powerpoint/2010/main" val="340324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B0B5B4-1E7A-90F1-CEB2-1A6C3F191175}"/>
              </a:ext>
            </a:extLst>
          </p:cNvPr>
          <p:cNvSpPr>
            <a:spLocks noGrp="1"/>
          </p:cNvSpPr>
          <p:nvPr>
            <p:ph type="ftr" sz="quarter" idx="11"/>
          </p:nvPr>
        </p:nvSpPr>
        <p:spPr>
          <a:xfrm>
            <a:off x="-12193" y="6602039"/>
            <a:ext cx="5086351" cy="365125"/>
          </a:xfrm>
        </p:spPr>
        <p:txBody>
          <a:bodyPr/>
          <a:lstStyle/>
          <a:p>
            <a:r>
              <a:rPr lang="en-US" sz="1200" dirty="0">
                <a:latin typeface="Cambria" panose="02040503050406030204" pitchFamily="18" charset="0"/>
                <a:ea typeface="Cambria" panose="02040503050406030204" pitchFamily="18" charset="0"/>
              </a:rPr>
              <a:t>Home Automation with voice control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12680683-541C-5146-8F8B-68F0CE19DECF}"/>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5" name="Rectangle 4">
            <a:extLst>
              <a:ext uri="{FF2B5EF4-FFF2-40B4-BE49-F238E27FC236}">
                <a16:creationId xmlns:a16="http://schemas.microsoft.com/office/drawing/2014/main" id="{80C11577-7949-8347-47FD-73168352755E}"/>
              </a:ext>
            </a:extLst>
          </p:cNvPr>
          <p:cNvSpPr/>
          <p:nvPr/>
        </p:nvSpPr>
        <p:spPr>
          <a:xfrm>
            <a:off x="5314950" y="-136525"/>
            <a:ext cx="687705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BDBF5AC7-0C18-BCFD-3F52-FF5F30665F94}"/>
              </a:ext>
            </a:extLst>
          </p:cNvPr>
          <p:cNvSpPr txBox="1"/>
          <p:nvPr/>
        </p:nvSpPr>
        <p:spPr>
          <a:xfrm>
            <a:off x="228600" y="2184479"/>
            <a:ext cx="4943475" cy="1107996"/>
          </a:xfrm>
          <a:prstGeom prst="rect">
            <a:avLst/>
          </a:prstGeom>
          <a:noFill/>
        </p:spPr>
        <p:txBody>
          <a:bodyPr wrap="square" rtlCol="0">
            <a:spAutoFit/>
          </a:bodyPr>
          <a:lstStyle/>
          <a:p>
            <a:r>
              <a:rPr lang="en-US" sz="4800" i="1" dirty="0">
                <a:solidFill>
                  <a:srgbClr val="73292A"/>
                </a:solidFill>
                <a:effectLst>
                  <a:outerShdw blurRad="38100" dist="38100" dir="2700000" algn="tl">
                    <a:srgbClr val="000000">
                      <a:alpha val="43137"/>
                    </a:srgbClr>
                  </a:outerShdw>
                </a:effectLst>
                <a:latin typeface="Algerian" panose="04020705040A02060702" pitchFamily="82" charset="0"/>
              </a:rPr>
              <a:t>Team members</a:t>
            </a:r>
            <a:endParaRPr lang="en-IN" sz="4800" i="1" dirty="0">
              <a:solidFill>
                <a:srgbClr val="73292A"/>
              </a:solidFill>
              <a:effectLst>
                <a:outerShdw blurRad="38100" dist="38100" dir="2700000" algn="tl">
                  <a:srgbClr val="000000">
                    <a:alpha val="43137"/>
                  </a:srgbClr>
                </a:outerShdw>
              </a:effectLst>
              <a:latin typeface="Algerian" panose="04020705040A02060702" pitchFamily="82" charset="0"/>
            </a:endParaRPr>
          </a:p>
          <a:p>
            <a:endParaRPr lang="en-IN" dirty="0"/>
          </a:p>
        </p:txBody>
      </p:sp>
      <p:sp>
        <p:nvSpPr>
          <p:cNvPr id="11" name="TextBox 10">
            <a:extLst>
              <a:ext uri="{FF2B5EF4-FFF2-40B4-BE49-F238E27FC236}">
                <a16:creationId xmlns:a16="http://schemas.microsoft.com/office/drawing/2014/main" id="{BD64B956-44D2-E87D-3C5E-0705AFE7679E}"/>
              </a:ext>
            </a:extLst>
          </p:cNvPr>
          <p:cNvSpPr txBox="1"/>
          <p:nvPr/>
        </p:nvSpPr>
        <p:spPr>
          <a:xfrm>
            <a:off x="5722374" y="1238864"/>
            <a:ext cx="6228834" cy="3816429"/>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accent1">
                    <a:lumMod val="75000"/>
                  </a:schemeClr>
                </a:solidFill>
                <a:latin typeface="Cambria Math" panose="02040503050406030204" pitchFamily="18" charset="0"/>
                <a:ea typeface="Cambria Math" panose="02040503050406030204" pitchFamily="18" charset="0"/>
              </a:rPr>
              <a:t>R . Alekhya</a:t>
            </a:r>
          </a:p>
          <a:p>
            <a:pPr marL="285750" indent="-285750">
              <a:buFont typeface="Arial" panose="020B0604020202020204" pitchFamily="34" charset="0"/>
              <a:buChar char="•"/>
            </a:pPr>
            <a:endParaRPr lang="en-US" sz="3200" dirty="0">
              <a:solidFill>
                <a:schemeClr val="accent1">
                  <a:lumMod val="75000"/>
                </a:schemeClr>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3200" dirty="0">
                <a:solidFill>
                  <a:schemeClr val="accent1">
                    <a:lumMod val="75000"/>
                  </a:schemeClr>
                </a:solidFill>
                <a:latin typeface="Cambria Math" panose="02040503050406030204" pitchFamily="18" charset="0"/>
                <a:ea typeface="Cambria Math" panose="02040503050406030204" pitchFamily="18" charset="0"/>
              </a:rPr>
              <a:t>G . Vandana</a:t>
            </a:r>
          </a:p>
          <a:p>
            <a:pPr marL="285750" indent="-285750">
              <a:buFont typeface="Arial" panose="020B0604020202020204" pitchFamily="34" charset="0"/>
              <a:buChar char="•"/>
            </a:pPr>
            <a:endParaRPr lang="en-US" sz="3200" dirty="0">
              <a:solidFill>
                <a:schemeClr val="accent1">
                  <a:lumMod val="75000"/>
                </a:schemeClr>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3200" dirty="0">
                <a:solidFill>
                  <a:schemeClr val="accent1">
                    <a:lumMod val="75000"/>
                  </a:schemeClr>
                </a:solidFill>
                <a:latin typeface="Cambria Math" panose="02040503050406030204" pitchFamily="18" charset="0"/>
                <a:ea typeface="Cambria Math" panose="02040503050406030204" pitchFamily="18" charset="0"/>
              </a:rPr>
              <a:t>P . Jabili Sree</a:t>
            </a:r>
          </a:p>
          <a:p>
            <a:pPr marL="285750" indent="-285750">
              <a:buFont typeface="Arial" panose="020B0604020202020204" pitchFamily="34" charset="0"/>
              <a:buChar char="•"/>
            </a:pPr>
            <a:endParaRPr lang="en-IN" sz="3200" dirty="0">
              <a:solidFill>
                <a:schemeClr val="accent1">
                  <a:lumMod val="75000"/>
                </a:schemeClr>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3200" dirty="0">
                <a:solidFill>
                  <a:schemeClr val="accent1">
                    <a:lumMod val="75000"/>
                  </a:schemeClr>
                </a:solidFill>
                <a:latin typeface="Cambria Math" panose="02040503050406030204" pitchFamily="18" charset="0"/>
                <a:ea typeface="Cambria Math" panose="02040503050406030204" pitchFamily="18" charset="0"/>
              </a:rPr>
              <a:t>M . Prathyusha</a:t>
            </a:r>
          </a:p>
          <a:p>
            <a:endParaRPr lang="en-IN" dirty="0"/>
          </a:p>
        </p:txBody>
      </p:sp>
    </p:spTree>
    <p:extLst>
      <p:ext uri="{BB962C8B-B14F-4D97-AF65-F5344CB8AC3E}">
        <p14:creationId xmlns:p14="http://schemas.microsoft.com/office/powerpoint/2010/main" val="72920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06F657-323A-DC97-4193-8D4CC00E0095}"/>
              </a:ext>
            </a:extLst>
          </p:cNvPr>
          <p:cNvSpPr>
            <a:spLocks noGrp="1"/>
          </p:cNvSpPr>
          <p:nvPr>
            <p:ph type="ftr" sz="quarter" idx="11"/>
          </p:nvPr>
        </p:nvSpPr>
        <p:spPr>
          <a:xfrm>
            <a:off x="0" y="6586538"/>
            <a:ext cx="5078506" cy="365125"/>
          </a:xfrm>
        </p:spPr>
        <p:txBody>
          <a:bodyPr/>
          <a:lstStyle/>
          <a:p>
            <a:r>
              <a:rPr lang="en-US" sz="1200" dirty="0">
                <a:latin typeface="Cambria" panose="02040503050406030204" pitchFamily="18" charset="0"/>
                <a:ea typeface="Cambria" panose="02040503050406030204" pitchFamily="18" charset="0"/>
              </a:rPr>
              <a:t>Home Automation with voice control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6E7C901D-FEF4-7FB3-5F3C-72A59D73D53E}"/>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4" name="Rectangle 3">
            <a:extLst>
              <a:ext uri="{FF2B5EF4-FFF2-40B4-BE49-F238E27FC236}">
                <a16:creationId xmlns:a16="http://schemas.microsoft.com/office/drawing/2014/main" id="{F596AF6A-9294-1BCB-6149-B2F71F431272}"/>
              </a:ext>
            </a:extLst>
          </p:cNvPr>
          <p:cNvSpPr/>
          <p:nvPr/>
        </p:nvSpPr>
        <p:spPr>
          <a:xfrm>
            <a:off x="831056" y="642937"/>
            <a:ext cx="10529888" cy="55435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2CCDCDF3-D5B1-8EC4-81CB-21F0E54EEF2C}"/>
              </a:ext>
            </a:extLst>
          </p:cNvPr>
          <p:cNvSpPr txBox="1"/>
          <p:nvPr/>
        </p:nvSpPr>
        <p:spPr>
          <a:xfrm>
            <a:off x="831056" y="1042987"/>
            <a:ext cx="4255294" cy="584775"/>
          </a:xfrm>
          <a:prstGeom prst="rect">
            <a:avLst/>
          </a:prstGeom>
          <a:noFill/>
        </p:spPr>
        <p:txBody>
          <a:bodyPr wrap="square" rtlCol="0">
            <a:spAutoFit/>
          </a:bodyPr>
          <a:lstStyle/>
          <a:p>
            <a:r>
              <a:rPr lang="en-US" sz="3200" i="1" dirty="0">
                <a:solidFill>
                  <a:srgbClr val="4F5945"/>
                </a:solidFill>
                <a:effectLst>
                  <a:outerShdw blurRad="38100" dist="38100" dir="2700000" algn="tl">
                    <a:srgbClr val="000000">
                      <a:alpha val="43137"/>
                    </a:srgbClr>
                  </a:outerShdw>
                </a:effectLst>
                <a:latin typeface="Algerian" panose="04020705040A02060702" pitchFamily="82" charset="0"/>
                <a:cs typeface="Calibri Light"/>
              </a:rPr>
              <a:t>TABLE OF CONTENT</a:t>
            </a:r>
            <a:endParaRPr lang="en-IN" sz="3200" dirty="0">
              <a:latin typeface="Algerian" panose="04020705040A02060702" pitchFamily="82" charset="0"/>
            </a:endParaRPr>
          </a:p>
        </p:txBody>
      </p:sp>
      <p:sp>
        <p:nvSpPr>
          <p:cNvPr id="6" name="TextBox 5">
            <a:extLst>
              <a:ext uri="{FF2B5EF4-FFF2-40B4-BE49-F238E27FC236}">
                <a16:creationId xmlns:a16="http://schemas.microsoft.com/office/drawing/2014/main" id="{B2FDAEB4-E11E-9DD4-CF96-B9887D531B0D}"/>
              </a:ext>
            </a:extLst>
          </p:cNvPr>
          <p:cNvSpPr txBox="1"/>
          <p:nvPr/>
        </p:nvSpPr>
        <p:spPr>
          <a:xfrm>
            <a:off x="5086350" y="1627762"/>
            <a:ext cx="5872162" cy="3477875"/>
          </a:xfrm>
          <a:prstGeom prst="rect">
            <a:avLst/>
          </a:prstGeom>
          <a:noFill/>
        </p:spPr>
        <p:txBody>
          <a:bodyPr wrap="square" rtlCol="0">
            <a:spAutoFit/>
          </a:bodyPr>
          <a:lstStyle/>
          <a:p>
            <a:pPr algn="l"/>
            <a:r>
              <a:rPr lang="en-US" sz="2000" dirty="0">
                <a:latin typeface="Bell MT" panose="02020503060305020303" pitchFamily="18" charset="0"/>
              </a:rPr>
              <a:t>    1.ABSTRACT</a:t>
            </a:r>
          </a:p>
          <a:p>
            <a:pPr algn="l"/>
            <a:endParaRPr lang="en-US" sz="2000" dirty="0">
              <a:latin typeface="Bell MT" panose="02020503060305020303" pitchFamily="18" charset="0"/>
            </a:endParaRPr>
          </a:p>
          <a:p>
            <a:pPr algn="l"/>
            <a:r>
              <a:rPr lang="en-US" sz="2000" dirty="0">
                <a:latin typeface="Bell MT" panose="02020503060305020303" pitchFamily="18" charset="0"/>
              </a:rPr>
              <a:t>    2. INTRODUCTION</a:t>
            </a:r>
          </a:p>
          <a:p>
            <a:pPr algn="l"/>
            <a:endParaRPr lang="en-US" sz="2000" dirty="0">
              <a:latin typeface="Bell MT" panose="02020503060305020303" pitchFamily="18" charset="0"/>
            </a:endParaRPr>
          </a:p>
          <a:p>
            <a:pPr algn="l"/>
            <a:r>
              <a:rPr lang="en-US" sz="2000" dirty="0">
                <a:latin typeface="Bell MT" panose="02020503060305020303" pitchFamily="18" charset="0"/>
              </a:rPr>
              <a:t>    3. MOTIVATION</a:t>
            </a:r>
          </a:p>
          <a:p>
            <a:pPr algn="l"/>
            <a:endParaRPr lang="en-US" sz="2000" dirty="0">
              <a:latin typeface="Bell MT" panose="02020503060305020303" pitchFamily="18" charset="0"/>
            </a:endParaRPr>
          </a:p>
          <a:p>
            <a:pPr algn="l"/>
            <a:r>
              <a:rPr lang="en-US" sz="2000" dirty="0">
                <a:latin typeface="Bell MT" panose="02020503060305020303" pitchFamily="18" charset="0"/>
              </a:rPr>
              <a:t>    4. PROBLEM STATEMENT </a:t>
            </a:r>
          </a:p>
          <a:p>
            <a:pPr algn="l"/>
            <a:endParaRPr lang="en-US" sz="2000" dirty="0">
              <a:latin typeface="Bell MT" panose="02020503060305020303" pitchFamily="18" charset="0"/>
            </a:endParaRPr>
          </a:p>
          <a:p>
            <a:pPr algn="l"/>
            <a:r>
              <a:rPr lang="en-US" sz="2000" dirty="0">
                <a:latin typeface="Bell MT" panose="02020503060305020303" pitchFamily="18" charset="0"/>
              </a:rPr>
              <a:t>    5.REQURIMENT ANALYSIS</a:t>
            </a:r>
          </a:p>
          <a:p>
            <a:pPr algn="l"/>
            <a:endParaRPr lang="en-US" sz="2000" dirty="0">
              <a:latin typeface="Bell MT" panose="02020503060305020303" pitchFamily="18" charset="0"/>
            </a:endParaRPr>
          </a:p>
          <a:p>
            <a:pPr algn="l"/>
            <a:r>
              <a:rPr lang="en-US" sz="2000" dirty="0">
                <a:latin typeface="Bell MT" panose="02020503060305020303" pitchFamily="18" charset="0"/>
              </a:rPr>
              <a:t>    6.UML DIAGRAMS</a:t>
            </a:r>
            <a:endParaRPr lang="en-IN" sz="2000" dirty="0"/>
          </a:p>
        </p:txBody>
      </p:sp>
    </p:spTree>
    <p:extLst>
      <p:ext uri="{BB962C8B-B14F-4D97-AF65-F5344CB8AC3E}">
        <p14:creationId xmlns:p14="http://schemas.microsoft.com/office/powerpoint/2010/main" val="5815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2074-88A8-CF70-697C-1F8ACA110394}"/>
              </a:ext>
            </a:extLst>
          </p:cNvPr>
          <p:cNvSpPr>
            <a:spLocks noGrp="1"/>
          </p:cNvSpPr>
          <p:nvPr>
            <p:ph type="title"/>
          </p:nvPr>
        </p:nvSpPr>
        <p:spPr/>
        <p:txBody>
          <a:bodyPr>
            <a:normAutofit/>
          </a:bodyPr>
          <a:lstStyle/>
          <a:p>
            <a:r>
              <a:rPr lang="en-US" sz="4800" dirty="0">
                <a:latin typeface="Algerian" panose="04020705040A02060702" pitchFamily="82" charset="0"/>
              </a:rPr>
              <a:t>Introduction</a:t>
            </a:r>
            <a:endParaRPr lang="en-IN" sz="4800" dirty="0">
              <a:latin typeface="Algerian" panose="04020705040A02060702" pitchFamily="82" charset="0"/>
            </a:endParaRPr>
          </a:p>
        </p:txBody>
      </p:sp>
      <p:sp>
        <p:nvSpPr>
          <p:cNvPr id="3" name="Footer Placeholder 2">
            <a:extLst>
              <a:ext uri="{FF2B5EF4-FFF2-40B4-BE49-F238E27FC236}">
                <a16:creationId xmlns:a16="http://schemas.microsoft.com/office/drawing/2014/main" id="{DC2567D9-C33A-6F5B-532F-89E34D1BC5E9}"/>
              </a:ext>
            </a:extLst>
          </p:cNvPr>
          <p:cNvSpPr>
            <a:spLocks noGrp="1"/>
          </p:cNvSpPr>
          <p:nvPr>
            <p:ph type="ftr" sz="quarter" idx="11"/>
          </p:nvPr>
        </p:nvSpPr>
        <p:spPr>
          <a:xfrm>
            <a:off x="0" y="6606989"/>
            <a:ext cx="5365376" cy="433574"/>
          </a:xfrm>
        </p:spPr>
        <p:txBody>
          <a:bodyPr/>
          <a:lstStyle/>
          <a:p>
            <a:r>
              <a:rPr lang="en-US" sz="1200" dirty="0">
                <a:latin typeface="Cambria" panose="02040503050406030204" pitchFamily="18" charset="0"/>
                <a:ea typeface="Cambria" panose="02040503050406030204" pitchFamily="18" charset="0"/>
              </a:rPr>
              <a:t>Home Automation with voice control and Automatic Plant Watering System</a:t>
            </a:r>
            <a:endParaRPr lang="en-US" dirty="0"/>
          </a:p>
          <a:p>
            <a:endParaRPr lang="en-US" dirty="0"/>
          </a:p>
        </p:txBody>
      </p:sp>
      <p:sp>
        <p:nvSpPr>
          <p:cNvPr id="4" name="Slide Number Placeholder 3">
            <a:extLst>
              <a:ext uri="{FF2B5EF4-FFF2-40B4-BE49-F238E27FC236}">
                <a16:creationId xmlns:a16="http://schemas.microsoft.com/office/drawing/2014/main" id="{11AF843B-2975-38D6-1080-F0577EF068EE}"/>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5" name="Rectangle 4">
            <a:extLst>
              <a:ext uri="{FF2B5EF4-FFF2-40B4-BE49-F238E27FC236}">
                <a16:creationId xmlns:a16="http://schemas.microsoft.com/office/drawing/2014/main" id="{12DFF3DA-B7F5-F823-077E-455407164CE6}"/>
              </a:ext>
            </a:extLst>
          </p:cNvPr>
          <p:cNvSpPr/>
          <p:nvPr/>
        </p:nvSpPr>
        <p:spPr>
          <a:xfrm>
            <a:off x="228600" y="2514600"/>
            <a:ext cx="11722608" cy="38417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8FAF4237-F5F1-4B17-BF4F-A80B1808A25C}"/>
              </a:ext>
            </a:extLst>
          </p:cNvPr>
          <p:cNvSpPr txBox="1"/>
          <p:nvPr/>
        </p:nvSpPr>
        <p:spPr>
          <a:xfrm>
            <a:off x="1028700" y="3071813"/>
            <a:ext cx="10229850"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Now-a-days everything is based on technology. According to the growth of technology human life is being attracted by the technology. So, in this scenario we decided to build a project which is useful to the human life. Now coming to our project with which we can control the home appliances both manually and voice control, and Automatic plant watering system</a:t>
            </a:r>
            <a:endParaRPr lang="en-IN" sz="2800" dirty="0"/>
          </a:p>
        </p:txBody>
      </p:sp>
    </p:spTree>
    <p:extLst>
      <p:ext uri="{BB962C8B-B14F-4D97-AF65-F5344CB8AC3E}">
        <p14:creationId xmlns:p14="http://schemas.microsoft.com/office/powerpoint/2010/main" val="336364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D31FA8-B416-78FF-A9CB-BDFD3DDB3CDD}"/>
              </a:ext>
            </a:extLst>
          </p:cNvPr>
          <p:cNvSpPr>
            <a:spLocks noGrp="1"/>
          </p:cNvSpPr>
          <p:nvPr>
            <p:ph type="ftr" sz="quarter" idx="11"/>
          </p:nvPr>
        </p:nvSpPr>
        <p:spPr>
          <a:xfrm>
            <a:off x="-28508" y="6624544"/>
            <a:ext cx="5087471" cy="365125"/>
          </a:xfrm>
        </p:spPr>
        <p:txBody>
          <a:bodyPr/>
          <a:lstStyle/>
          <a:p>
            <a:r>
              <a:rPr lang="en-US" sz="1200" dirty="0">
                <a:latin typeface="Cambria" panose="02040503050406030204" pitchFamily="18" charset="0"/>
                <a:ea typeface="Cambria" panose="02040503050406030204" pitchFamily="18" charset="0"/>
              </a:rPr>
              <a:t>Home Automation with voice control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B53AAF17-B874-F936-F8ED-598D019C6206}"/>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8" name="Rectangle 7">
            <a:extLst>
              <a:ext uri="{FF2B5EF4-FFF2-40B4-BE49-F238E27FC236}">
                <a16:creationId xmlns:a16="http://schemas.microsoft.com/office/drawing/2014/main" id="{CD935037-F81A-09B4-9F88-10E2E9465604}"/>
              </a:ext>
            </a:extLst>
          </p:cNvPr>
          <p:cNvSpPr/>
          <p:nvPr/>
        </p:nvSpPr>
        <p:spPr>
          <a:xfrm>
            <a:off x="340658" y="233456"/>
            <a:ext cx="11510681" cy="61228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4D17E376-0809-59CD-6A51-C897F88BA752}"/>
              </a:ext>
            </a:extLst>
          </p:cNvPr>
          <p:cNvSpPr txBox="1"/>
          <p:nvPr/>
        </p:nvSpPr>
        <p:spPr>
          <a:xfrm>
            <a:off x="1102659" y="753035"/>
            <a:ext cx="9995647" cy="523220"/>
          </a:xfrm>
          <a:prstGeom prst="rect">
            <a:avLst/>
          </a:prstGeom>
          <a:noFill/>
        </p:spPr>
        <p:txBody>
          <a:bodyPr wrap="square" rtlCol="0">
            <a:spAutoFit/>
          </a:bodyPr>
          <a:lstStyle/>
          <a:p>
            <a:pPr algn="ctr"/>
            <a:r>
              <a:rPr lang="en-US" sz="2800" dirty="0">
                <a:solidFill>
                  <a:schemeClr val="tx2">
                    <a:lumMod val="50000"/>
                  </a:schemeClr>
                </a:solidFill>
                <a:latin typeface="Algerian" panose="04020705040A02060702" pitchFamily="82" charset="0"/>
              </a:rPr>
              <a:t>ABSTRACT</a:t>
            </a:r>
            <a:endParaRPr lang="en-IN" sz="2800" dirty="0">
              <a:solidFill>
                <a:schemeClr val="tx2">
                  <a:lumMod val="50000"/>
                </a:schemeClr>
              </a:solidFill>
            </a:endParaRPr>
          </a:p>
        </p:txBody>
      </p:sp>
      <p:sp>
        <p:nvSpPr>
          <p:cNvPr id="17" name="TextBox 16">
            <a:extLst>
              <a:ext uri="{FF2B5EF4-FFF2-40B4-BE49-F238E27FC236}">
                <a16:creationId xmlns:a16="http://schemas.microsoft.com/office/drawing/2014/main" id="{F10867B1-8EB3-22A9-B37E-E2738975835A}"/>
              </a:ext>
            </a:extLst>
          </p:cNvPr>
          <p:cNvSpPr txBox="1"/>
          <p:nvPr/>
        </p:nvSpPr>
        <p:spPr>
          <a:xfrm>
            <a:off x="681314" y="1362635"/>
            <a:ext cx="11125199" cy="4688463"/>
          </a:xfrm>
          <a:prstGeom prst="rect">
            <a:avLst/>
          </a:prstGeom>
          <a:noFill/>
        </p:spPr>
        <p:txBody>
          <a:bodyPr wrap="square" rtlCol="0">
            <a:spAutoFit/>
          </a:bodyPr>
          <a:lstStyle/>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Internet of Things (IoT) conceptualizes the idea of remotely  connecting and   monitoring real </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World  objects (things) through   the Internet . When   it comes to our house. this   concept  can be</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Apply incorporated to make it smarter , safer   and  automated . Automation is the  technology   by</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which a process is performed with minimum human efforts. Automation or automatic control is the</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use of  discrete   control    systems    for   operating   equipment. This project presents the complete </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design of  an  IoT based sensing and monitoring   system with voice for  smart home and automatic</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planting system.  The  selected  platform  is very flexible and user-friendly. The sensing of different</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variables inside  the house  is conducted    using   the   NodeMCU-ESP8266   microcontroller board, </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Which allows Realtime data sensing,   processing   and   uploading/downloading to/from the BYLNK </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cloud server.</a:t>
            </a:r>
            <a:endParaRPr lang="en-IN" sz="2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694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01BB73-197E-1E95-547F-ABCDBD9E55B6}"/>
              </a:ext>
            </a:extLst>
          </p:cNvPr>
          <p:cNvSpPr>
            <a:spLocks noGrp="1"/>
          </p:cNvSpPr>
          <p:nvPr>
            <p:ph type="ftr" sz="quarter" idx="11"/>
          </p:nvPr>
        </p:nvSpPr>
        <p:spPr>
          <a:xfrm>
            <a:off x="-67236" y="6618449"/>
            <a:ext cx="5320554" cy="459630"/>
          </a:xfrm>
        </p:spPr>
        <p:txBody>
          <a:bodyPr/>
          <a:lstStyle/>
          <a:p>
            <a:r>
              <a:rPr lang="en-US" sz="1200" dirty="0">
                <a:latin typeface="Cambria" panose="02040503050406030204" pitchFamily="18" charset="0"/>
                <a:ea typeface="Cambria" panose="02040503050406030204" pitchFamily="18" charset="0"/>
              </a:rPr>
              <a:t>Home Automation with voice control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0461CD9D-310D-A31D-1402-C674F3A28883}"/>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4" name="Rectangle 3">
            <a:extLst>
              <a:ext uri="{FF2B5EF4-FFF2-40B4-BE49-F238E27FC236}">
                <a16:creationId xmlns:a16="http://schemas.microsoft.com/office/drawing/2014/main" id="{34898455-281B-96FF-570B-315301C54A94}"/>
              </a:ext>
            </a:extLst>
          </p:cNvPr>
          <p:cNvSpPr/>
          <p:nvPr/>
        </p:nvSpPr>
        <p:spPr>
          <a:xfrm>
            <a:off x="394447" y="322727"/>
            <a:ext cx="11358282" cy="603362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2">
                  <a:lumMod val="50000"/>
                </a:schemeClr>
              </a:solidFill>
            </a:endParaRPr>
          </a:p>
        </p:txBody>
      </p:sp>
      <p:sp>
        <p:nvSpPr>
          <p:cNvPr id="8" name="TextBox 7">
            <a:extLst>
              <a:ext uri="{FF2B5EF4-FFF2-40B4-BE49-F238E27FC236}">
                <a16:creationId xmlns:a16="http://schemas.microsoft.com/office/drawing/2014/main" id="{A62218F2-BD26-B0A6-5B48-13DAB3F70F38}"/>
              </a:ext>
            </a:extLst>
          </p:cNvPr>
          <p:cNvSpPr txBox="1"/>
          <p:nvPr/>
        </p:nvSpPr>
        <p:spPr>
          <a:xfrm>
            <a:off x="726141" y="667870"/>
            <a:ext cx="10461812" cy="800219"/>
          </a:xfrm>
          <a:prstGeom prst="rect">
            <a:avLst/>
          </a:prstGeom>
          <a:noFill/>
        </p:spPr>
        <p:txBody>
          <a:bodyPr wrap="square" rtlCol="0">
            <a:spAutoFit/>
          </a:bodyPr>
          <a:lstStyle/>
          <a:p>
            <a:pPr algn="ctr"/>
            <a:r>
              <a:rPr lang="en-US" sz="2800" dirty="0">
                <a:solidFill>
                  <a:schemeClr val="tx2">
                    <a:lumMod val="50000"/>
                  </a:schemeClr>
                </a:solidFill>
                <a:latin typeface="Algerian" panose="04020705040A02060702" pitchFamily="82" charset="0"/>
              </a:rPr>
              <a:t>MOTIVATION</a:t>
            </a:r>
            <a:endParaRPr lang="en-IN" sz="2800" dirty="0">
              <a:solidFill>
                <a:schemeClr val="tx2">
                  <a:lumMod val="50000"/>
                </a:schemeClr>
              </a:solidFill>
            </a:endParaRPr>
          </a:p>
          <a:p>
            <a:pPr algn="ctr"/>
            <a:endParaRPr lang="en-IN" dirty="0"/>
          </a:p>
        </p:txBody>
      </p:sp>
      <p:sp>
        <p:nvSpPr>
          <p:cNvPr id="10" name="TextBox 9">
            <a:extLst>
              <a:ext uri="{FF2B5EF4-FFF2-40B4-BE49-F238E27FC236}">
                <a16:creationId xmlns:a16="http://schemas.microsoft.com/office/drawing/2014/main" id="{DC874AD9-BDDC-DA3A-DFD6-9CD50822817F}"/>
              </a:ext>
            </a:extLst>
          </p:cNvPr>
          <p:cNvSpPr txBox="1"/>
          <p:nvPr/>
        </p:nvSpPr>
        <p:spPr>
          <a:xfrm>
            <a:off x="1129553" y="1730188"/>
            <a:ext cx="9888070" cy="3693319"/>
          </a:xfrm>
          <a:prstGeom prst="rect">
            <a:avLst/>
          </a:prstGeom>
          <a:noFill/>
        </p:spPr>
        <p:txBody>
          <a:bodyPr wrap="square" rtlCol="0">
            <a:spAutoFit/>
          </a:bodyPr>
          <a:lstStyle/>
          <a:p>
            <a:pPr algn="just"/>
            <a:r>
              <a:rPr kumimoji="0" lang="en-IN" sz="2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The main motive of this system is to control the home appliances and electronic devices with the help of a supervisory system. The supervisory system is designed in such a way that everyone can access it.</a:t>
            </a:r>
            <a:r>
              <a:rPr lang="en-IN" sz="2400" dirty="0"/>
              <a:t> </a:t>
            </a: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Home computerization brings about a more astute home and is utilized to give a higher and more beneficial way of life. The magnificence of a home computerization framework is that it is very versatile, adaptable and its abilities are constrained just by our creative ability. With the IOT unrest practically around the bend, it's about time that we move towards boundless selection of such a prototype. </a:t>
            </a:r>
            <a:endParaRPr kumimoji="0" lang="en-IN" sz="2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427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8EF06B-F6DB-4A9C-C4B0-BE471F88F984}"/>
              </a:ext>
            </a:extLst>
          </p:cNvPr>
          <p:cNvSpPr>
            <a:spLocks noGrp="1"/>
          </p:cNvSpPr>
          <p:nvPr>
            <p:ph type="ftr" sz="quarter" idx="11"/>
          </p:nvPr>
        </p:nvSpPr>
        <p:spPr>
          <a:xfrm>
            <a:off x="0" y="6652185"/>
            <a:ext cx="5186082" cy="365125"/>
          </a:xfrm>
        </p:spPr>
        <p:txBody>
          <a:bodyPr/>
          <a:lstStyle/>
          <a:p>
            <a:r>
              <a:rPr lang="en-US" sz="1200" dirty="0">
                <a:latin typeface="Cambria" panose="02040503050406030204" pitchFamily="18" charset="0"/>
                <a:ea typeface="Cambria" panose="02040503050406030204" pitchFamily="18" charset="0"/>
              </a:rPr>
              <a:t>Home Automation with voice control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D9FDAC69-B34E-92E4-E5F9-1BDEDC85608E}"/>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4" name="Rectangle 3">
            <a:extLst>
              <a:ext uri="{FF2B5EF4-FFF2-40B4-BE49-F238E27FC236}">
                <a16:creationId xmlns:a16="http://schemas.microsoft.com/office/drawing/2014/main" id="{FF5E57A0-F134-B71E-5A9A-BBA561BD8C46}"/>
              </a:ext>
            </a:extLst>
          </p:cNvPr>
          <p:cNvSpPr/>
          <p:nvPr/>
        </p:nvSpPr>
        <p:spPr>
          <a:xfrm>
            <a:off x="340659" y="394447"/>
            <a:ext cx="11376212" cy="596190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5D7D45E-9891-CE37-D171-3DA627C9F4C6}"/>
              </a:ext>
            </a:extLst>
          </p:cNvPr>
          <p:cNvSpPr txBox="1"/>
          <p:nvPr/>
        </p:nvSpPr>
        <p:spPr>
          <a:xfrm>
            <a:off x="748553" y="690282"/>
            <a:ext cx="10560424" cy="523220"/>
          </a:xfrm>
          <a:prstGeom prst="rect">
            <a:avLst/>
          </a:prstGeom>
          <a:noFill/>
        </p:spPr>
        <p:txBody>
          <a:bodyPr wrap="square" rtlCol="0">
            <a:spAutoFit/>
          </a:bodyPr>
          <a:lstStyle/>
          <a:p>
            <a:pPr algn="ctr"/>
            <a:r>
              <a:rPr lang="en-US" sz="2800" dirty="0">
                <a:solidFill>
                  <a:srgbClr val="4A3A1C"/>
                </a:solidFill>
                <a:latin typeface="Algerian" panose="04020705040A02060702" pitchFamily="82" charset="0"/>
              </a:rPr>
              <a:t>PROBLEM STATEMENT</a:t>
            </a:r>
            <a:endParaRPr lang="en-IN" sz="2800" dirty="0"/>
          </a:p>
        </p:txBody>
      </p:sp>
      <p:sp>
        <p:nvSpPr>
          <p:cNvPr id="6" name="TextBox 5">
            <a:extLst>
              <a:ext uri="{FF2B5EF4-FFF2-40B4-BE49-F238E27FC236}">
                <a16:creationId xmlns:a16="http://schemas.microsoft.com/office/drawing/2014/main" id="{3818D57D-80D7-C23B-97F2-8D6A287ABED9}"/>
              </a:ext>
            </a:extLst>
          </p:cNvPr>
          <p:cNvSpPr txBox="1"/>
          <p:nvPr/>
        </p:nvSpPr>
        <p:spPr>
          <a:xfrm>
            <a:off x="889748" y="1822698"/>
            <a:ext cx="10217524" cy="2308324"/>
          </a:xfrm>
          <a:prstGeom prst="rect">
            <a:avLst/>
          </a:prstGeom>
          <a:noFill/>
        </p:spPr>
        <p:txBody>
          <a:bodyPr wrap="square" rtlCol="0">
            <a:spAutoFit/>
          </a:bodyPr>
          <a:lstStyle/>
          <a:p>
            <a:pPr algn="just"/>
            <a:r>
              <a:rPr lang="en-IN" sz="2400" dirty="0">
                <a:solidFill>
                  <a:schemeClr val="accent1">
                    <a:lumMod val="75000"/>
                  </a:schemeClr>
                </a:solidFill>
                <a:latin typeface="Times New Roman" panose="02020603050405020304" pitchFamily="18" charset="0"/>
                <a:cs typeface="Times New Roman" panose="02020603050405020304" pitchFamily="18" charset="0"/>
              </a:rPr>
              <a:t>Home automation refers to control the home appliances by using computer  technology. Computer Systems enables From remote control of lighting through to complex micro-controller or computer based networks with various degrees of intelligence and automation. Home automation provides security, energy efficiency and ease of use hence, it is adopted more. It also provides remote interface to home appliances to provide control and monitoring on a web browser</a:t>
            </a:r>
            <a:r>
              <a:rPr lang="en-IN" sz="18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403669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291353" y="0"/>
            <a:ext cx="10515600" cy="1325880"/>
          </a:xfrm>
        </p:spPr>
        <p:txBody>
          <a:bodyPr>
            <a:normAutofit/>
          </a:bodyPr>
          <a:lstStyle/>
          <a:p>
            <a:r>
              <a:rPr lang="en-US" sz="3200" dirty="0">
                <a:latin typeface="Algerian" panose="04020705040A02060702" pitchFamily="82" charset="0"/>
              </a:rPr>
              <a:t>SOFTWARE REQUIREMENT SPECIFICATION TABLE</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576261847"/>
              </p:ext>
            </p:extLst>
          </p:nvPr>
        </p:nvGraphicFramePr>
        <p:xfrm>
          <a:off x="358588" y="1214717"/>
          <a:ext cx="10995948" cy="4761900"/>
        </p:xfrm>
        <a:graphic>
          <a:graphicData uri="http://schemas.openxmlformats.org/drawingml/2006/table">
            <a:tbl>
              <a:tblPr firstRow="1" bandRow="1">
                <a:tableStyleId>{5C22544A-7EE6-4342-B048-85BDC9FD1C3A}</a:tableStyleId>
              </a:tblPr>
              <a:tblGrid>
                <a:gridCol w="1532443">
                  <a:extLst>
                    <a:ext uri="{9D8B030D-6E8A-4147-A177-3AD203B41FA5}">
                      <a16:colId xmlns:a16="http://schemas.microsoft.com/office/drawing/2014/main" val="1689330750"/>
                    </a:ext>
                  </a:extLst>
                </a:gridCol>
                <a:gridCol w="2352434">
                  <a:extLst>
                    <a:ext uri="{9D8B030D-6E8A-4147-A177-3AD203B41FA5}">
                      <a16:colId xmlns:a16="http://schemas.microsoft.com/office/drawing/2014/main" val="2660631934"/>
                    </a:ext>
                  </a:extLst>
                </a:gridCol>
                <a:gridCol w="2298664">
                  <a:extLst>
                    <a:ext uri="{9D8B030D-6E8A-4147-A177-3AD203B41FA5}">
                      <a16:colId xmlns:a16="http://schemas.microsoft.com/office/drawing/2014/main" val="3909717689"/>
                    </a:ext>
                  </a:extLst>
                </a:gridCol>
                <a:gridCol w="2613217">
                  <a:extLst>
                    <a:ext uri="{9D8B030D-6E8A-4147-A177-3AD203B41FA5}">
                      <a16:colId xmlns:a16="http://schemas.microsoft.com/office/drawing/2014/main" val="1603189107"/>
                    </a:ext>
                  </a:extLst>
                </a:gridCol>
                <a:gridCol w="2199190">
                  <a:extLst>
                    <a:ext uri="{9D8B030D-6E8A-4147-A177-3AD203B41FA5}">
                      <a16:colId xmlns:a16="http://schemas.microsoft.com/office/drawing/2014/main" val="2755691855"/>
                    </a:ext>
                  </a:extLst>
                </a:gridCol>
              </a:tblGrid>
              <a:tr h="602424">
                <a:tc>
                  <a:txBody>
                    <a:bodyPr/>
                    <a:lstStyle/>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S.NO</a:t>
                      </a:r>
                      <a:endParaRPr lang="en-US" sz="1400" dirty="0">
                        <a:latin typeface="Georgia" panose="02040502050405020303" pitchFamily="18" charset="0"/>
                      </a:endParaRPr>
                    </a:p>
                  </a:txBody>
                  <a:tcPr anchor="ctr">
                    <a:solidFill>
                      <a:schemeClr val="accent2"/>
                    </a:solidFill>
                  </a:tcPr>
                </a:tc>
                <a:tc>
                  <a:txBody>
                    <a:bodyPr/>
                    <a:lstStyle/>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REQUIREMENT</a:t>
                      </a: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Georgia" panose="02040502050405020303" pitchFamily="18" charset="0"/>
                          <a:ea typeface="Baskerville" panose="02020502070401020303" pitchFamily="18" charset="0"/>
                          <a:cs typeface="Gill Sans Nova Light" panose="020F0302020204030204" pitchFamily="34" charset="0"/>
                        </a:rPr>
                        <a:t>REQUIREMENT</a:t>
                      </a:r>
                    </a:p>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NUMBER</a:t>
                      </a:r>
                    </a:p>
                  </a:txBody>
                  <a:tcPr anchor="ctr">
                    <a:solidFill>
                      <a:schemeClr val="accent2"/>
                    </a:solidFill>
                  </a:tcPr>
                </a:tc>
                <a:tc>
                  <a:txBody>
                    <a:bodyPr/>
                    <a:lstStyle/>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ESSENTIAL</a:t>
                      </a:r>
                    </a:p>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OR</a:t>
                      </a:r>
                    </a:p>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DESIRABLE</a:t>
                      </a:r>
                    </a:p>
                  </a:txBody>
                  <a:tcPr anchor="ctr">
                    <a:solidFill>
                      <a:schemeClr val="accent2"/>
                    </a:solidFill>
                  </a:tcPr>
                </a:tc>
                <a:tc>
                  <a:txBody>
                    <a:bodyPr/>
                    <a:lstStyle/>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DESCRIPTION</a:t>
                      </a:r>
                    </a:p>
                  </a:txBody>
                  <a:tcPr anchor="ctr">
                    <a:solidFill>
                      <a:schemeClr val="accent2"/>
                    </a:solidFill>
                  </a:tcPr>
                </a:tc>
                <a:extLst>
                  <a:ext uri="{0D108BD9-81ED-4DB2-BD59-A6C34878D82A}">
                    <a16:rowId xmlns:a16="http://schemas.microsoft.com/office/drawing/2014/main" val="479928716"/>
                  </a:ext>
                </a:extLst>
              </a:tr>
              <a:tr h="1007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1</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RS1</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Essential</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1760208656"/>
                  </a:ext>
                </a:extLst>
              </a:tr>
              <a:tr h="1007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2</a:t>
                      </a:r>
                    </a:p>
                  </a:txBody>
                  <a:tcPr anchor="ctr">
                    <a:solidFill>
                      <a:schemeClr val="bg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RS2</a:t>
                      </a:r>
                    </a:p>
                  </a:txBody>
                  <a:tcPr anchor="ctr">
                    <a:solidFill>
                      <a:schemeClr val="bg2"/>
                    </a:solidFill>
                  </a:tcPr>
                </a:tc>
                <a:tc>
                  <a:txBody>
                    <a:bodyPr/>
                    <a:lstStyle/>
                    <a:p>
                      <a:pPr algn="ct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Essential</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extLst>
                  <a:ext uri="{0D108BD9-81ED-4DB2-BD59-A6C34878D82A}">
                    <a16:rowId xmlns:a16="http://schemas.microsoft.com/office/drawing/2014/main" val="3634243071"/>
                  </a:ext>
                </a:extLst>
              </a:tr>
              <a:tr h="1007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3</a:t>
                      </a:r>
                    </a:p>
                  </a:txBody>
                  <a:tcPr anchor="ctr">
                    <a:solidFill>
                      <a:schemeClr val="tx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RS3</a:t>
                      </a:r>
                    </a:p>
                  </a:txBody>
                  <a:tcPr anchor="ctr">
                    <a:solidFill>
                      <a:schemeClr val="tx2"/>
                    </a:solidFill>
                  </a:tcPr>
                </a:tc>
                <a:tc>
                  <a:txBody>
                    <a:bodyPr/>
                    <a:lstStyle/>
                    <a:p>
                      <a:pPr algn="ct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Essential</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extLst>
                  <a:ext uri="{0D108BD9-81ED-4DB2-BD59-A6C34878D82A}">
                    <a16:rowId xmlns:a16="http://schemas.microsoft.com/office/drawing/2014/main" val="415808797"/>
                  </a:ext>
                </a:extLst>
              </a:tr>
              <a:tr h="1007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4</a:t>
                      </a:r>
                    </a:p>
                  </a:txBody>
                  <a:tcPr anchor="ctr">
                    <a:solidFill>
                      <a:schemeClr val="bg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RS4</a:t>
                      </a:r>
                    </a:p>
                  </a:txBody>
                  <a:tcPr anchor="ctr">
                    <a:solidFill>
                      <a:schemeClr val="bg2"/>
                    </a:solidFill>
                  </a:tcPr>
                </a:tc>
                <a:tc>
                  <a:txBody>
                    <a:bodyPr/>
                    <a:lstStyle/>
                    <a:p>
                      <a:pPr algn="ct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Essential</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a:xfrm>
            <a:off x="0" y="6557215"/>
            <a:ext cx="5526741" cy="365125"/>
          </a:xfrm>
        </p:spPr>
        <p:txBody>
          <a:bodyPr/>
          <a:lstStyle/>
          <a:p>
            <a:r>
              <a:rPr lang="en-US" sz="1200" dirty="0">
                <a:latin typeface="Cambria" panose="02040503050406030204" pitchFamily="18" charset="0"/>
                <a:ea typeface="Cambria" panose="02040503050406030204" pitchFamily="18" charset="0"/>
              </a:rPr>
              <a:t>Home Automation with voice control and Automatic Plant Watering System</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87120139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562</TotalTime>
  <Words>620</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Algerian</vt:lpstr>
      <vt:lpstr>Arial</vt:lpstr>
      <vt:lpstr>Baskerville</vt:lpstr>
      <vt:lpstr>Baskerville Old Face</vt:lpstr>
      <vt:lpstr>Bell MT</vt:lpstr>
      <vt:lpstr>Calibri</vt:lpstr>
      <vt:lpstr>Cambria</vt:lpstr>
      <vt:lpstr>Cambria Math</vt:lpstr>
      <vt:lpstr>Georgia</vt:lpstr>
      <vt:lpstr>Gill Sans Light</vt:lpstr>
      <vt:lpstr>Gill Sans Nova</vt:lpstr>
      <vt:lpstr>Gill Sans Nova Light</vt:lpstr>
      <vt:lpstr>Times New Roman</vt:lpstr>
      <vt:lpstr>Office Theme</vt:lpstr>
      <vt:lpstr>PowerPoint Presentation</vt:lpstr>
      <vt:lpstr>PowerPoint Presentation</vt:lpstr>
      <vt:lpstr>PowerPoint Presentation</vt:lpstr>
      <vt:lpstr>PowerPoint Presentation</vt:lpstr>
      <vt:lpstr>Introduction</vt:lpstr>
      <vt:lpstr>PowerPoint Presentation</vt:lpstr>
      <vt:lpstr>PowerPoint Presentation</vt:lpstr>
      <vt:lpstr>PowerPoint Presentation</vt:lpstr>
      <vt:lpstr>SOFTWARE REQUIREMENT SPECIFICATION TABLE</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with voice control and  Automatic Plant  Watering System</dc:title>
  <dc:creator>ramisetti alekhya</dc:creator>
  <cp:lastModifiedBy>ramisetti alekhya</cp:lastModifiedBy>
  <cp:revision>7</cp:revision>
  <dcterms:created xsi:type="dcterms:W3CDTF">2022-12-11T06:25:37Z</dcterms:created>
  <dcterms:modified xsi:type="dcterms:W3CDTF">2022-12-13T08:12:03Z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