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45A1-43F0-BC8A-CC4D-46D5C937B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A06D-1BEC-9BB2-B30B-9C9E745F2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5103-F46C-E579-153D-0644CDD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5816-D61F-4B63-2793-F07710CC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29A0-D7BE-A559-7B55-0A072A4A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8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2E73-155B-91C3-F856-29CB91A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0FA0E-F614-ED1C-4074-AC76568D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4FB0-C255-A547-BD35-343C5E7A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DD0B-ED55-AD6A-398A-8BE8396D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0E5D-21CE-171B-56F3-76899295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327B-7B5C-3DF3-0346-CB30F54B2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E3DF2-5737-8D4B-1097-71766FE7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FE82-8A85-BB77-D721-96EE472D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B079-2195-1BDB-A92D-7B660909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FD0E-17E3-7CCD-0C2D-C6FE9902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3F51-4AB8-009B-EE0C-9739D882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53C4-9A28-81D3-5A01-155C166E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F1F0-4483-AAA4-0029-65466A09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1ABA-DACD-EF9B-99A7-C01FAD46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2B2C-7F78-7D67-1197-6BF2E6C1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E1D8-C72E-AE07-4325-65E53D45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824C-9B1C-453D-2488-884D0A64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27B7-3499-E548-DDB7-15086D6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9CD6-0500-1AB3-7140-AAAE872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2E29-EB75-5A81-D147-BEE6B99A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1001-34A1-ADF3-63A8-158EB878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D4EE-83EE-053C-25CC-97C825BEC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6F620-CC80-B1F0-B6D9-59D19B0E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EEC9-3EA6-A3F8-64DC-AB352ECD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B3162-B48E-C831-9E72-A6838FA6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F5910-6CBD-D90B-EA35-4DABEA1A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6D78-1B0A-E0F8-9202-ECB60228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0272E-4B0C-CBC8-AED6-6395490EF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52C52-CA68-37C7-1BED-63F2E5C5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10F0B-C925-B9E0-5108-EE4FEE733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DE340-9690-3334-A47F-30D79653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7BA8E-7E4C-D6EC-94FE-6797EFC3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5656C-5F99-07D2-654E-B471B135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15E89-4697-EC22-1E58-A5126795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F8F9-4A0A-E78B-FEF5-491522D2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54548-ED24-A1DC-C4C5-225573B5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E42BD-BD48-063B-7EB4-B54E5CBD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2E3CC-029A-5498-208E-E756B627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F9706-52CD-B9C3-318E-B20F114B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29F1B-A04C-919D-865C-B40C5017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556A-B950-60A4-0425-4921783D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49BB-3EB3-CD5B-5B54-CCA0540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C78A-EE32-A270-2BA3-7760D65D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0BF4C-C999-8F84-0AFB-B4070317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35F2-A525-5BEC-F7B4-DDFF6636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8B90A-9693-81EB-0B48-FABC835F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A0E5B-B778-E657-7BF4-DD899009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E457-1BBD-B1DA-08D2-B9C9999D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6E4A2-961E-3C9F-8E16-E59C7A85B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65A73-C497-2F42-9830-3E16D9998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8DA-59FE-5F8B-0715-3E12E419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FBA4-F929-D0F5-4E26-DFBDE262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5366-2EAC-AFB8-E6A1-84DBA66D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A8FAC-7BF6-205B-DF16-D892472D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8A8D6-AA31-BC73-80A0-0F3864F2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F67A-F00C-F98F-BC0A-2784BF5D8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E4E9-E94F-40CA-A52B-7399AE041AB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4934-B9D6-FA26-7495-B2CCC66AB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7B9A-4459-C6C7-1DAA-0DB2E856A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3512-CDFC-4675-8F6C-95B9AB4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gchain.com/" TargetMode="External"/><Relationship Id="rId2" Type="http://schemas.openxmlformats.org/officeDocument/2006/relationships/hyperlink" Target="https://platform.openai.com/docs/introdu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earch.ibm.com/blog/retrieval-augmented-generation-RA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AC61D-ED70-34F2-434B-E0FFE7FD6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F8FC-7291-D041-D0D2-84D2A7A56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8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F99A9-C078-23F9-29B8-F763CF47F0D5}"/>
              </a:ext>
            </a:extLst>
          </p:cNvPr>
          <p:cNvSpPr txBox="1"/>
          <p:nvPr/>
        </p:nvSpPr>
        <p:spPr>
          <a:xfrm>
            <a:off x="609600" y="528320"/>
            <a:ext cx="112166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RAG:</a:t>
            </a:r>
            <a:b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 (Retriever-Augmented Generation) combines pre-trained LLMS with information retrieval systems using retrieved documents as context to craft a response.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IT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the power of retrieval (or searching) into LLM text generation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Retrieves relevant information from knowledge sources before generating a response (databases, documents, etc.)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for applications that require access to external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342759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FB0B6-8127-0440-238A-ADA1EA5B82D4}"/>
              </a:ext>
            </a:extLst>
          </p:cNvPr>
          <p:cNvSpPr txBox="1"/>
          <p:nvPr/>
        </p:nvSpPr>
        <p:spPr>
          <a:xfrm>
            <a:off x="568960" y="386080"/>
            <a:ext cx="108508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RAG:</a:t>
            </a:r>
            <a:b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AutoShape 2" descr="The future of RAGs and LLMs | Retrieval-Augmented Generation (RAG) in AI">
            <a:extLst>
              <a:ext uri="{FF2B5EF4-FFF2-40B4-BE49-F238E27FC236}">
                <a16:creationId xmlns:a16="http://schemas.microsoft.com/office/drawing/2014/main" id="{94766CA2-3D58-E1B8-110C-430D3A2FB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5FD8D2FC-9574-BC19-7306-C586BE63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1149350"/>
            <a:ext cx="954024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FCF24-24FD-44DA-F102-15D5DCA16241}"/>
              </a:ext>
            </a:extLst>
          </p:cNvPr>
          <p:cNvSpPr/>
          <p:nvPr/>
        </p:nvSpPr>
        <p:spPr>
          <a:xfrm>
            <a:off x="1209040" y="1137920"/>
            <a:ext cx="9489440" cy="5069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F57E7-0E59-F5CB-A185-C45D9BBC55C6}"/>
              </a:ext>
            </a:extLst>
          </p:cNvPr>
          <p:cNvSpPr txBox="1"/>
          <p:nvPr/>
        </p:nvSpPr>
        <p:spPr>
          <a:xfrm>
            <a:off x="559078" y="554755"/>
            <a:ext cx="7015498" cy="1235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Vector Embedding Architecture</a:t>
            </a:r>
            <a:br>
              <a:rPr lang="en-US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sz="2800" kern="120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is Retrieval Augmented Generation (RAG)? | phData">
            <a:extLst>
              <a:ext uri="{FF2B5EF4-FFF2-40B4-BE49-F238E27FC236}">
                <a16:creationId xmlns:a16="http://schemas.microsoft.com/office/drawing/2014/main" id="{28864A55-A698-DA15-7D36-54D5C7F19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801" y="2909403"/>
            <a:ext cx="10668003" cy="277622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68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9C2FA4-895B-0AFA-66E4-5425DCF771EE}"/>
              </a:ext>
            </a:extLst>
          </p:cNvPr>
          <p:cNvSpPr txBox="1"/>
          <p:nvPr/>
        </p:nvSpPr>
        <p:spPr>
          <a:xfrm>
            <a:off x="487680" y="1627277"/>
            <a:ext cx="11216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framework designed to simplify the creation of applications using large language models. As a language model integration framework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use-cases largely overlap with those of language models in general, including document analysis and summarization, chatbots, and code analysis.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A8B5A-C491-DA76-D128-EBBACFB013E3}"/>
              </a:ext>
            </a:extLst>
          </p:cNvPr>
          <p:cNvSpPr txBox="1"/>
          <p:nvPr/>
        </p:nvSpPr>
        <p:spPr>
          <a:xfrm>
            <a:off x="528320" y="640080"/>
            <a:ext cx="576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</a:p>
        </p:txBody>
      </p:sp>
    </p:spTree>
    <p:extLst>
      <p:ext uri="{BB962C8B-B14F-4D97-AF65-F5344CB8AC3E}">
        <p14:creationId xmlns:p14="http://schemas.microsoft.com/office/powerpoint/2010/main" val="528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DDCB0-9671-5B2E-2E40-6DC595C1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4" y="643467"/>
            <a:ext cx="994833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0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C243C-5BC3-AFA4-6726-DABC71934ECA}"/>
              </a:ext>
            </a:extLst>
          </p:cNvPr>
          <p:cNvSpPr txBox="1"/>
          <p:nvPr/>
        </p:nvSpPr>
        <p:spPr>
          <a:xfrm>
            <a:off x="904240" y="873760"/>
            <a:ext cx="10779760" cy="499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A2C30A-F182-485A-75EC-FA7A69341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15985"/>
              </p:ext>
            </p:extLst>
          </p:nvPr>
        </p:nvGraphicFramePr>
        <p:xfrm>
          <a:off x="785124" y="1682255"/>
          <a:ext cx="10142483" cy="366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618">
                  <a:extLst>
                    <a:ext uri="{9D8B030D-6E8A-4147-A177-3AD203B41FA5}">
                      <a16:colId xmlns:a16="http://schemas.microsoft.com/office/drawing/2014/main" val="2975184293"/>
                    </a:ext>
                  </a:extLst>
                </a:gridCol>
                <a:gridCol w="3499087">
                  <a:extLst>
                    <a:ext uri="{9D8B030D-6E8A-4147-A177-3AD203B41FA5}">
                      <a16:colId xmlns:a16="http://schemas.microsoft.com/office/drawing/2014/main" val="2529600268"/>
                    </a:ext>
                  </a:extLst>
                </a:gridCol>
                <a:gridCol w="2888778">
                  <a:extLst>
                    <a:ext uri="{9D8B030D-6E8A-4147-A177-3AD203B41FA5}">
                      <a16:colId xmlns:a16="http://schemas.microsoft.com/office/drawing/2014/main" val="3062242559"/>
                    </a:ext>
                  </a:extLst>
                </a:gridCol>
              </a:tblGrid>
              <a:tr h="504013">
                <a:tc>
                  <a:txBody>
                    <a:bodyPr/>
                    <a:lstStyle/>
                    <a:p>
                      <a:r>
                        <a:rPr lang="en-US" sz="2100" dirty="0"/>
                        <a:t>Requirements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Data Set Resources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Learning Resources</a:t>
                      </a:r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361886672"/>
                  </a:ext>
                </a:extLst>
              </a:tr>
              <a:tr h="504013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3.10.12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Hugging Face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 </a:t>
                      </a:r>
                      <a:r>
                        <a:rPr lang="en-US" sz="2100" dirty="0">
                          <a:hlinkClick r:id="rId2"/>
                        </a:rPr>
                        <a:t>Open AI Docs</a:t>
                      </a:r>
                      <a:r>
                        <a:rPr lang="en-US" sz="2100" dirty="0"/>
                        <a:t> </a:t>
                      </a:r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4074136235"/>
                  </a:ext>
                </a:extLst>
              </a:tr>
              <a:tr h="504013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== 0.28.0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LLM Datahub(Github)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hlinkClick r:id="rId3"/>
                        </a:rPr>
                        <a:t>langchain</a:t>
                      </a:r>
                      <a:endParaRPr lang="en-US" sz="2100" dirty="0"/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2408835725"/>
                  </a:ext>
                </a:extLst>
              </a:tr>
              <a:tr h="504013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Ubuntu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hlinkClick r:id="rId4"/>
                        </a:rPr>
                        <a:t>RAG</a:t>
                      </a:r>
                      <a:endParaRPr lang="en-US" sz="2100" dirty="0"/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1950299878"/>
                  </a:ext>
                </a:extLst>
              </a:tr>
              <a:tr h="5040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langchain == 0.0.284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75547334"/>
                  </a:ext>
                </a:extLst>
              </a:tr>
              <a:tr h="504013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faiss-cpu == 1.7.4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553376846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tiktoken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32385979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6C742D6-0D94-396E-8B7F-E3ECD0A0CE35}"/>
              </a:ext>
            </a:extLst>
          </p:cNvPr>
          <p:cNvSpPr txBox="1"/>
          <p:nvPr/>
        </p:nvSpPr>
        <p:spPr>
          <a:xfrm>
            <a:off x="904240" y="629920"/>
            <a:ext cx="787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13607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328C9-506B-B9FC-EC72-2C236D37C55E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2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17537</TotalTime>
  <Words>170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RAG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</dc:title>
  <dc:creator>Kusam, Venkata Alekhya</dc:creator>
  <cp:lastModifiedBy>Kusam, Venkata Alekhya</cp:lastModifiedBy>
  <cp:revision>4</cp:revision>
  <dcterms:created xsi:type="dcterms:W3CDTF">2024-03-06T20:36:43Z</dcterms:created>
  <dcterms:modified xsi:type="dcterms:W3CDTF">2024-03-26T18:04:32Z</dcterms:modified>
</cp:coreProperties>
</file>