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73" r:id="rId3"/>
    <p:sldId id="272" r:id="rId4"/>
    <p:sldId id="288" r:id="rId5"/>
    <p:sldId id="270"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7E608-E092-D6EF-D9E1-CEA2CA01E051}" v="756" dt="2022-05-01T13:15:49.6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FE30DB-CF42-4846-967D-CD497AD1DC67}"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81A33F1-60E3-4C78-8C2A-EA23A00D569C}">
      <dgm:prSet/>
      <dgm:spPr/>
      <dgm:t>
        <a:bodyPr/>
        <a:lstStyle/>
        <a:p>
          <a:pPr rtl="0">
            <a:defRPr cap="all"/>
          </a:pPr>
          <a:r>
            <a:rPr lang="en-US" b="1" dirty="0">
              <a:latin typeface="Times New Roman"/>
              <a:cs typeface="Times New Roman"/>
            </a:rPr>
            <a:t>Dataset upload </a:t>
          </a:r>
        </a:p>
      </dgm:t>
    </dgm:pt>
    <dgm:pt modelId="{292FD3E2-6139-496D-B4A6-E673188C2571}" type="parTrans" cxnId="{DF5A5EB7-1DC6-407F-918F-39B450AEFDD3}">
      <dgm:prSet/>
      <dgm:spPr/>
      <dgm:t>
        <a:bodyPr/>
        <a:lstStyle/>
        <a:p>
          <a:endParaRPr lang="en-US"/>
        </a:p>
      </dgm:t>
    </dgm:pt>
    <dgm:pt modelId="{1BF177E9-48CA-48F9-A6C9-60E987134FDA}" type="sibTrans" cxnId="{DF5A5EB7-1DC6-407F-918F-39B450AEFDD3}">
      <dgm:prSet/>
      <dgm:spPr/>
      <dgm:t>
        <a:bodyPr/>
        <a:lstStyle/>
        <a:p>
          <a:endParaRPr lang="en-US"/>
        </a:p>
      </dgm:t>
    </dgm:pt>
    <dgm:pt modelId="{8628E007-5687-4981-9B65-F744AE7BE790}">
      <dgm:prSet/>
      <dgm:spPr/>
      <dgm:t>
        <a:bodyPr/>
        <a:lstStyle/>
        <a:p>
          <a:pPr>
            <a:defRPr cap="all"/>
          </a:pPr>
          <a:r>
            <a:rPr lang="en-US" b="1" dirty="0">
              <a:latin typeface="Times New Roman"/>
              <a:cs typeface="Times New Roman"/>
            </a:rPr>
            <a:t>• Pre-processing data </a:t>
          </a:r>
        </a:p>
      </dgm:t>
    </dgm:pt>
    <dgm:pt modelId="{60106718-723B-4980-B326-8D22FF5F25F1}" type="parTrans" cxnId="{777AC8C3-1127-41DD-BAE9-239FC1AE8FD2}">
      <dgm:prSet/>
      <dgm:spPr/>
      <dgm:t>
        <a:bodyPr/>
        <a:lstStyle/>
        <a:p>
          <a:endParaRPr lang="en-US"/>
        </a:p>
      </dgm:t>
    </dgm:pt>
    <dgm:pt modelId="{B0292DA8-1486-4AC1-A8BD-116556CD34A7}" type="sibTrans" cxnId="{777AC8C3-1127-41DD-BAE9-239FC1AE8FD2}">
      <dgm:prSet/>
      <dgm:spPr/>
      <dgm:t>
        <a:bodyPr/>
        <a:lstStyle/>
        <a:p>
          <a:endParaRPr lang="en-US"/>
        </a:p>
      </dgm:t>
    </dgm:pt>
    <dgm:pt modelId="{8504F883-C1DA-4845-8E26-EDD52E25F920}">
      <dgm:prSet/>
      <dgm:spPr/>
      <dgm:t>
        <a:bodyPr/>
        <a:lstStyle/>
        <a:p>
          <a:pPr>
            <a:defRPr cap="all"/>
          </a:pPr>
          <a:r>
            <a:rPr lang="en-US" b="1" dirty="0">
              <a:latin typeface="Times New Roman"/>
              <a:cs typeface="Times New Roman"/>
            </a:rPr>
            <a:t>• Extracting dataset </a:t>
          </a:r>
        </a:p>
      </dgm:t>
    </dgm:pt>
    <dgm:pt modelId="{6E1F598D-8670-4B6B-89A9-10B9A2F25FC7}" type="parTrans" cxnId="{BCC2AD0E-4684-4FE3-8963-5406DB8BA1D2}">
      <dgm:prSet/>
      <dgm:spPr/>
      <dgm:t>
        <a:bodyPr/>
        <a:lstStyle/>
        <a:p>
          <a:endParaRPr lang="en-US"/>
        </a:p>
      </dgm:t>
    </dgm:pt>
    <dgm:pt modelId="{DD64EB50-2F40-4541-A429-053053CEC5D4}" type="sibTrans" cxnId="{BCC2AD0E-4684-4FE3-8963-5406DB8BA1D2}">
      <dgm:prSet/>
      <dgm:spPr/>
      <dgm:t>
        <a:bodyPr/>
        <a:lstStyle/>
        <a:p>
          <a:endParaRPr lang="en-US"/>
        </a:p>
      </dgm:t>
    </dgm:pt>
    <dgm:pt modelId="{04D8DB32-5B33-4A03-BCDE-D3F683A4F186}">
      <dgm:prSet/>
      <dgm:spPr/>
      <dgm:t>
        <a:bodyPr/>
        <a:lstStyle/>
        <a:p>
          <a:pPr rtl="0">
            <a:defRPr cap="all"/>
          </a:pPr>
          <a:r>
            <a:rPr lang="en-US" b="1" dirty="0">
              <a:latin typeface="Times New Roman"/>
              <a:cs typeface="Times New Roman"/>
            </a:rPr>
            <a:t>• Splitting dataset training and testing </a:t>
          </a:r>
        </a:p>
      </dgm:t>
    </dgm:pt>
    <dgm:pt modelId="{06DE03EE-DEDC-4DDC-9070-A42688592083}" type="parTrans" cxnId="{E5FCC367-479E-4980-A98B-4836DE9FD360}">
      <dgm:prSet/>
      <dgm:spPr/>
      <dgm:t>
        <a:bodyPr/>
        <a:lstStyle/>
        <a:p>
          <a:endParaRPr lang="en-US"/>
        </a:p>
      </dgm:t>
    </dgm:pt>
    <dgm:pt modelId="{E18F512D-27EC-4EC3-94CC-6854837FEBB8}" type="sibTrans" cxnId="{E5FCC367-479E-4980-A98B-4836DE9FD360}">
      <dgm:prSet/>
      <dgm:spPr/>
      <dgm:t>
        <a:bodyPr/>
        <a:lstStyle/>
        <a:p>
          <a:endParaRPr lang="en-US"/>
        </a:p>
      </dgm:t>
    </dgm:pt>
    <dgm:pt modelId="{EDE80763-5477-4437-9E73-622FE818C379}">
      <dgm:prSet/>
      <dgm:spPr/>
      <dgm:t>
        <a:bodyPr/>
        <a:lstStyle/>
        <a:p>
          <a:pPr>
            <a:defRPr cap="all"/>
          </a:pPr>
          <a:r>
            <a:rPr lang="en-US" b="1" dirty="0">
              <a:latin typeface="Times New Roman"/>
              <a:cs typeface="Times New Roman"/>
            </a:rPr>
            <a:t>• Applying models.</a:t>
          </a:r>
        </a:p>
      </dgm:t>
    </dgm:pt>
    <dgm:pt modelId="{EC4D3823-BB2D-4CDC-98D6-D89CF3467163}" type="parTrans" cxnId="{55234C69-9348-4B77-AF8C-C91672314813}">
      <dgm:prSet/>
      <dgm:spPr/>
      <dgm:t>
        <a:bodyPr/>
        <a:lstStyle/>
        <a:p>
          <a:endParaRPr lang="en-US"/>
        </a:p>
      </dgm:t>
    </dgm:pt>
    <dgm:pt modelId="{471C1A4E-9BE6-436E-8EBC-35B7A20437E4}" type="sibTrans" cxnId="{55234C69-9348-4B77-AF8C-C91672314813}">
      <dgm:prSet/>
      <dgm:spPr/>
      <dgm:t>
        <a:bodyPr/>
        <a:lstStyle/>
        <a:p>
          <a:endParaRPr lang="en-US"/>
        </a:p>
      </dgm:t>
    </dgm:pt>
    <dgm:pt modelId="{61C37496-F0D3-4595-90A6-43FD3C850F31}" type="pres">
      <dgm:prSet presAssocID="{5BFE30DB-CF42-4846-967D-CD497AD1DC67}" presName="root" presStyleCnt="0">
        <dgm:presLayoutVars>
          <dgm:dir/>
          <dgm:resizeHandles val="exact"/>
        </dgm:presLayoutVars>
      </dgm:prSet>
      <dgm:spPr/>
    </dgm:pt>
    <dgm:pt modelId="{56EEBE3C-12F8-48DD-A5A0-B60327A78705}" type="pres">
      <dgm:prSet presAssocID="{581A33F1-60E3-4C78-8C2A-EA23A00D569C}" presName="compNode" presStyleCnt="0"/>
      <dgm:spPr/>
    </dgm:pt>
    <dgm:pt modelId="{484672C1-4188-4506-8576-9908BB9EAB0A}" type="pres">
      <dgm:prSet presAssocID="{581A33F1-60E3-4C78-8C2A-EA23A00D569C}" presName="iconBgRect" presStyleLbl="bgShp" presStyleIdx="0" presStyleCnt="5"/>
      <dgm:spPr/>
    </dgm:pt>
    <dgm:pt modelId="{4FD2E936-0889-43E8-AADC-D53ED6445486}" type="pres">
      <dgm:prSet presAssocID="{581A33F1-60E3-4C78-8C2A-EA23A00D569C}"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Database"/>
        </a:ext>
      </dgm:extLst>
    </dgm:pt>
    <dgm:pt modelId="{F59770DA-DDAE-444B-BD31-6E236DB9B6F8}" type="pres">
      <dgm:prSet presAssocID="{581A33F1-60E3-4C78-8C2A-EA23A00D569C}" presName="spaceRect" presStyleCnt="0"/>
      <dgm:spPr/>
    </dgm:pt>
    <dgm:pt modelId="{3BB28F27-B95F-41E9-90BC-6CEF3A79594E}" type="pres">
      <dgm:prSet presAssocID="{581A33F1-60E3-4C78-8C2A-EA23A00D569C}" presName="textRect" presStyleLbl="revTx" presStyleIdx="0" presStyleCnt="5">
        <dgm:presLayoutVars>
          <dgm:chMax val="1"/>
          <dgm:chPref val="1"/>
        </dgm:presLayoutVars>
      </dgm:prSet>
      <dgm:spPr/>
    </dgm:pt>
    <dgm:pt modelId="{1349C286-235C-4F3C-BE4B-8F61DB558CFE}" type="pres">
      <dgm:prSet presAssocID="{1BF177E9-48CA-48F9-A6C9-60E987134FDA}" presName="sibTrans" presStyleCnt="0"/>
      <dgm:spPr/>
    </dgm:pt>
    <dgm:pt modelId="{ED92F87C-1F11-4EA0-A316-10F80F89739A}" type="pres">
      <dgm:prSet presAssocID="{8628E007-5687-4981-9B65-F744AE7BE790}" presName="compNode" presStyleCnt="0"/>
      <dgm:spPr/>
    </dgm:pt>
    <dgm:pt modelId="{F81CD1C6-8CD8-4985-AFE5-D777F8295C6A}" type="pres">
      <dgm:prSet presAssocID="{8628E007-5687-4981-9B65-F744AE7BE790}" presName="iconBgRect" presStyleLbl="bgShp" presStyleIdx="1" presStyleCnt="5"/>
      <dgm:spPr/>
    </dgm:pt>
    <dgm:pt modelId="{BB7F471A-1548-4650-B262-6973E5957E61}" type="pres">
      <dgm:prSet presAssocID="{8628E007-5687-4981-9B65-F744AE7BE790}"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Processor"/>
        </a:ext>
      </dgm:extLst>
    </dgm:pt>
    <dgm:pt modelId="{EDD4021B-DBB9-4F80-87FB-4A42B20C0524}" type="pres">
      <dgm:prSet presAssocID="{8628E007-5687-4981-9B65-F744AE7BE790}" presName="spaceRect" presStyleCnt="0"/>
      <dgm:spPr/>
    </dgm:pt>
    <dgm:pt modelId="{280FDDC5-E0CC-48D9-AD9B-FE4E7F0A6B13}" type="pres">
      <dgm:prSet presAssocID="{8628E007-5687-4981-9B65-F744AE7BE790}" presName="textRect" presStyleLbl="revTx" presStyleIdx="1" presStyleCnt="5">
        <dgm:presLayoutVars>
          <dgm:chMax val="1"/>
          <dgm:chPref val="1"/>
        </dgm:presLayoutVars>
      </dgm:prSet>
      <dgm:spPr/>
    </dgm:pt>
    <dgm:pt modelId="{09BA5212-4DB2-4E67-B116-701C881F7296}" type="pres">
      <dgm:prSet presAssocID="{B0292DA8-1486-4AC1-A8BD-116556CD34A7}" presName="sibTrans" presStyleCnt="0"/>
      <dgm:spPr/>
    </dgm:pt>
    <dgm:pt modelId="{6A1A060F-D77B-4074-8003-E998C3CAC02A}" type="pres">
      <dgm:prSet presAssocID="{8504F883-C1DA-4845-8E26-EDD52E25F920}" presName="compNode" presStyleCnt="0"/>
      <dgm:spPr/>
    </dgm:pt>
    <dgm:pt modelId="{783A4CA6-CEC4-4FE4-9BE7-CD5B780462DC}" type="pres">
      <dgm:prSet presAssocID="{8504F883-C1DA-4845-8E26-EDD52E25F920}" presName="iconBgRect" presStyleLbl="bgShp" presStyleIdx="2" presStyleCnt="5"/>
      <dgm:spPr/>
    </dgm:pt>
    <dgm:pt modelId="{A6C5AFBF-EA51-4DD3-94D4-72BC4DE13BD5}" type="pres">
      <dgm:prSet presAssocID="{8504F883-C1DA-4845-8E26-EDD52E25F920}"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Table"/>
        </a:ext>
      </dgm:extLst>
    </dgm:pt>
    <dgm:pt modelId="{94F82D93-00BE-48B8-8CF2-5A75CD49E7F9}" type="pres">
      <dgm:prSet presAssocID="{8504F883-C1DA-4845-8E26-EDD52E25F920}" presName="spaceRect" presStyleCnt="0"/>
      <dgm:spPr/>
    </dgm:pt>
    <dgm:pt modelId="{B2DDE8EE-41C2-406E-AF4B-B567A34FFEBF}" type="pres">
      <dgm:prSet presAssocID="{8504F883-C1DA-4845-8E26-EDD52E25F920}" presName="textRect" presStyleLbl="revTx" presStyleIdx="2" presStyleCnt="5">
        <dgm:presLayoutVars>
          <dgm:chMax val="1"/>
          <dgm:chPref val="1"/>
        </dgm:presLayoutVars>
      </dgm:prSet>
      <dgm:spPr/>
    </dgm:pt>
    <dgm:pt modelId="{A21CD116-22D6-4C93-861F-543D59974155}" type="pres">
      <dgm:prSet presAssocID="{DD64EB50-2F40-4541-A429-053053CEC5D4}" presName="sibTrans" presStyleCnt="0"/>
      <dgm:spPr/>
    </dgm:pt>
    <dgm:pt modelId="{AD887AEA-F1C0-4E29-B692-3504139AB218}" type="pres">
      <dgm:prSet presAssocID="{04D8DB32-5B33-4A03-BCDE-D3F683A4F186}" presName="compNode" presStyleCnt="0"/>
      <dgm:spPr/>
    </dgm:pt>
    <dgm:pt modelId="{8D79DE24-8999-466F-BFD8-D74C5BDB4F88}" type="pres">
      <dgm:prSet presAssocID="{04D8DB32-5B33-4A03-BCDE-D3F683A4F186}" presName="iconBgRect" presStyleLbl="bgShp" presStyleIdx="3" presStyleCnt="5"/>
      <dgm:spPr/>
    </dgm:pt>
    <dgm:pt modelId="{B7518053-20B3-4314-B435-3F6085D832C2}" type="pres">
      <dgm:prSet presAssocID="{04D8DB32-5B33-4A03-BCDE-D3F683A4F186}"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Head with Gears"/>
        </a:ext>
      </dgm:extLst>
    </dgm:pt>
    <dgm:pt modelId="{3393D032-D0B6-4F9C-BC60-EF4B76C01889}" type="pres">
      <dgm:prSet presAssocID="{04D8DB32-5B33-4A03-BCDE-D3F683A4F186}" presName="spaceRect" presStyleCnt="0"/>
      <dgm:spPr/>
    </dgm:pt>
    <dgm:pt modelId="{0642B158-FEAD-4346-8E20-36DF1D313A5E}" type="pres">
      <dgm:prSet presAssocID="{04D8DB32-5B33-4A03-BCDE-D3F683A4F186}" presName="textRect" presStyleLbl="revTx" presStyleIdx="3" presStyleCnt="5">
        <dgm:presLayoutVars>
          <dgm:chMax val="1"/>
          <dgm:chPref val="1"/>
        </dgm:presLayoutVars>
      </dgm:prSet>
      <dgm:spPr/>
    </dgm:pt>
    <dgm:pt modelId="{9E66F74A-6F17-43E0-83ED-F393BD2A709D}" type="pres">
      <dgm:prSet presAssocID="{E18F512D-27EC-4EC3-94CC-6854837FEBB8}" presName="sibTrans" presStyleCnt="0"/>
      <dgm:spPr/>
    </dgm:pt>
    <dgm:pt modelId="{95463CF2-6051-4565-BD01-AC8E6FC76743}" type="pres">
      <dgm:prSet presAssocID="{EDE80763-5477-4437-9E73-622FE818C379}" presName="compNode" presStyleCnt="0"/>
      <dgm:spPr/>
    </dgm:pt>
    <dgm:pt modelId="{1A4EB61A-8ACB-4D66-A96A-6AA1BB915A03}" type="pres">
      <dgm:prSet presAssocID="{EDE80763-5477-4437-9E73-622FE818C379}" presName="iconBgRect" presStyleLbl="bgShp" presStyleIdx="4" presStyleCnt="5"/>
      <dgm:spPr/>
    </dgm:pt>
    <dgm:pt modelId="{5E9162AB-1CBE-4680-896E-60A5F43EC258}" type="pres">
      <dgm:prSet presAssocID="{EDE80763-5477-4437-9E73-622FE818C379}"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Office Worker"/>
        </a:ext>
      </dgm:extLst>
    </dgm:pt>
    <dgm:pt modelId="{83271913-811C-4EEC-8BC3-5B0544D5B158}" type="pres">
      <dgm:prSet presAssocID="{EDE80763-5477-4437-9E73-622FE818C379}" presName="spaceRect" presStyleCnt="0"/>
      <dgm:spPr/>
    </dgm:pt>
    <dgm:pt modelId="{924CEBF1-10D2-43DB-BC98-D181BAE5A6FD}" type="pres">
      <dgm:prSet presAssocID="{EDE80763-5477-4437-9E73-622FE818C379}" presName="textRect" presStyleLbl="revTx" presStyleIdx="4" presStyleCnt="5">
        <dgm:presLayoutVars>
          <dgm:chMax val="1"/>
          <dgm:chPref val="1"/>
        </dgm:presLayoutVars>
      </dgm:prSet>
      <dgm:spPr/>
    </dgm:pt>
  </dgm:ptLst>
  <dgm:cxnLst>
    <dgm:cxn modelId="{636E662E-009C-43FE-926D-93994BBCDE91}" type="presOf" srcId="{581A33F1-60E3-4C78-8C2A-EA23A00D569C}" destId="{3BB28F27-B95F-41E9-90BC-6CEF3A79594E}" srcOrd="0" destOrd="0" presId="urn:microsoft.com/office/officeart/2018/5/layout/IconCircleLabelList"/>
    <dgm:cxn modelId="{E5FCC367-479E-4980-A98B-4836DE9FD360}" srcId="{5BFE30DB-CF42-4846-967D-CD497AD1DC67}" destId="{04D8DB32-5B33-4A03-BCDE-D3F683A4F186}" srcOrd="3" destOrd="0" parTransId="{06DE03EE-DEDC-4DDC-9070-A42688592083}" sibTransId="{E18F512D-27EC-4EC3-94CC-6854837FEBB8}"/>
    <dgm:cxn modelId="{7BC428CC-2488-4449-8CE5-E9BB54ABB8CA}" type="presOf" srcId="{8504F883-C1DA-4845-8E26-EDD52E25F920}" destId="{B2DDE8EE-41C2-406E-AF4B-B567A34FFEBF}" srcOrd="0" destOrd="0" presId="urn:microsoft.com/office/officeart/2018/5/layout/IconCircleLabelList"/>
    <dgm:cxn modelId="{0D016188-F756-4734-A862-C183F4100E99}" type="presOf" srcId="{04D8DB32-5B33-4A03-BCDE-D3F683A4F186}" destId="{0642B158-FEAD-4346-8E20-36DF1D313A5E}" srcOrd="0" destOrd="0" presId="urn:microsoft.com/office/officeart/2018/5/layout/IconCircleLabelList"/>
    <dgm:cxn modelId="{55234C69-9348-4B77-AF8C-C91672314813}" srcId="{5BFE30DB-CF42-4846-967D-CD497AD1DC67}" destId="{EDE80763-5477-4437-9E73-622FE818C379}" srcOrd="4" destOrd="0" parTransId="{EC4D3823-BB2D-4CDC-98D6-D89CF3467163}" sibTransId="{471C1A4E-9BE6-436E-8EBC-35B7A20437E4}"/>
    <dgm:cxn modelId="{BCC2AD0E-4684-4FE3-8963-5406DB8BA1D2}" srcId="{5BFE30DB-CF42-4846-967D-CD497AD1DC67}" destId="{8504F883-C1DA-4845-8E26-EDD52E25F920}" srcOrd="2" destOrd="0" parTransId="{6E1F598D-8670-4B6B-89A9-10B9A2F25FC7}" sibTransId="{DD64EB50-2F40-4541-A429-053053CEC5D4}"/>
    <dgm:cxn modelId="{777AC8C3-1127-41DD-BAE9-239FC1AE8FD2}" srcId="{5BFE30DB-CF42-4846-967D-CD497AD1DC67}" destId="{8628E007-5687-4981-9B65-F744AE7BE790}" srcOrd="1" destOrd="0" parTransId="{60106718-723B-4980-B326-8D22FF5F25F1}" sibTransId="{B0292DA8-1486-4AC1-A8BD-116556CD34A7}"/>
    <dgm:cxn modelId="{E6EA9E54-0D3C-4C5B-8C52-7A52A334D944}" type="presOf" srcId="{EDE80763-5477-4437-9E73-622FE818C379}" destId="{924CEBF1-10D2-43DB-BC98-D181BAE5A6FD}" srcOrd="0" destOrd="0" presId="urn:microsoft.com/office/officeart/2018/5/layout/IconCircleLabelList"/>
    <dgm:cxn modelId="{DF5A5EB7-1DC6-407F-918F-39B450AEFDD3}" srcId="{5BFE30DB-CF42-4846-967D-CD497AD1DC67}" destId="{581A33F1-60E3-4C78-8C2A-EA23A00D569C}" srcOrd="0" destOrd="0" parTransId="{292FD3E2-6139-496D-B4A6-E673188C2571}" sibTransId="{1BF177E9-48CA-48F9-A6C9-60E987134FDA}"/>
    <dgm:cxn modelId="{2BA42BF0-6744-4BE8-A1D4-AEFDA3B2CD58}" type="presOf" srcId="{8628E007-5687-4981-9B65-F744AE7BE790}" destId="{280FDDC5-E0CC-48D9-AD9B-FE4E7F0A6B13}" srcOrd="0" destOrd="0" presId="urn:microsoft.com/office/officeart/2018/5/layout/IconCircleLabelList"/>
    <dgm:cxn modelId="{21476687-135E-441D-B810-B33A5FE81DCD}" type="presOf" srcId="{5BFE30DB-CF42-4846-967D-CD497AD1DC67}" destId="{61C37496-F0D3-4595-90A6-43FD3C850F31}" srcOrd="0" destOrd="0" presId="urn:microsoft.com/office/officeart/2018/5/layout/IconCircleLabelList"/>
    <dgm:cxn modelId="{36D67682-170F-4D97-8A22-8ABACB966ED6}" type="presParOf" srcId="{61C37496-F0D3-4595-90A6-43FD3C850F31}" destId="{56EEBE3C-12F8-48DD-A5A0-B60327A78705}" srcOrd="0" destOrd="0" presId="urn:microsoft.com/office/officeart/2018/5/layout/IconCircleLabelList"/>
    <dgm:cxn modelId="{4EC17812-84CF-4B54-A9B1-3DDAEF9BF313}" type="presParOf" srcId="{56EEBE3C-12F8-48DD-A5A0-B60327A78705}" destId="{484672C1-4188-4506-8576-9908BB9EAB0A}" srcOrd="0" destOrd="0" presId="urn:microsoft.com/office/officeart/2018/5/layout/IconCircleLabelList"/>
    <dgm:cxn modelId="{F58CEDF1-1F20-4A0F-8E34-49D155F9E590}" type="presParOf" srcId="{56EEBE3C-12F8-48DD-A5A0-B60327A78705}" destId="{4FD2E936-0889-43E8-AADC-D53ED6445486}" srcOrd="1" destOrd="0" presId="urn:microsoft.com/office/officeart/2018/5/layout/IconCircleLabelList"/>
    <dgm:cxn modelId="{E5E9B564-2667-4487-8F04-A3A328561CE8}" type="presParOf" srcId="{56EEBE3C-12F8-48DD-A5A0-B60327A78705}" destId="{F59770DA-DDAE-444B-BD31-6E236DB9B6F8}" srcOrd="2" destOrd="0" presId="urn:microsoft.com/office/officeart/2018/5/layout/IconCircleLabelList"/>
    <dgm:cxn modelId="{072287C8-5210-4719-8A1C-F91680A7A67D}" type="presParOf" srcId="{56EEBE3C-12F8-48DD-A5A0-B60327A78705}" destId="{3BB28F27-B95F-41E9-90BC-6CEF3A79594E}" srcOrd="3" destOrd="0" presId="urn:microsoft.com/office/officeart/2018/5/layout/IconCircleLabelList"/>
    <dgm:cxn modelId="{2B630D2F-4B97-4E65-8696-2C7B0350631E}" type="presParOf" srcId="{61C37496-F0D3-4595-90A6-43FD3C850F31}" destId="{1349C286-235C-4F3C-BE4B-8F61DB558CFE}" srcOrd="1" destOrd="0" presId="urn:microsoft.com/office/officeart/2018/5/layout/IconCircleLabelList"/>
    <dgm:cxn modelId="{17636F6E-CAF2-462C-8FEA-3F3CAECA68C3}" type="presParOf" srcId="{61C37496-F0D3-4595-90A6-43FD3C850F31}" destId="{ED92F87C-1F11-4EA0-A316-10F80F89739A}" srcOrd="2" destOrd="0" presId="urn:microsoft.com/office/officeart/2018/5/layout/IconCircleLabelList"/>
    <dgm:cxn modelId="{E7F48ADE-6CA9-447B-99B1-151CF55FCDAF}" type="presParOf" srcId="{ED92F87C-1F11-4EA0-A316-10F80F89739A}" destId="{F81CD1C6-8CD8-4985-AFE5-D777F8295C6A}" srcOrd="0" destOrd="0" presId="urn:microsoft.com/office/officeart/2018/5/layout/IconCircleLabelList"/>
    <dgm:cxn modelId="{1A27A3D5-07E1-455F-AE30-7859F8BE08AC}" type="presParOf" srcId="{ED92F87C-1F11-4EA0-A316-10F80F89739A}" destId="{BB7F471A-1548-4650-B262-6973E5957E61}" srcOrd="1" destOrd="0" presId="urn:microsoft.com/office/officeart/2018/5/layout/IconCircleLabelList"/>
    <dgm:cxn modelId="{D157642A-C680-4122-BDF3-404C5E372259}" type="presParOf" srcId="{ED92F87C-1F11-4EA0-A316-10F80F89739A}" destId="{EDD4021B-DBB9-4F80-87FB-4A42B20C0524}" srcOrd="2" destOrd="0" presId="urn:microsoft.com/office/officeart/2018/5/layout/IconCircleLabelList"/>
    <dgm:cxn modelId="{BCCF4DAF-96BE-4BD8-89CB-96887B5439FC}" type="presParOf" srcId="{ED92F87C-1F11-4EA0-A316-10F80F89739A}" destId="{280FDDC5-E0CC-48D9-AD9B-FE4E7F0A6B13}" srcOrd="3" destOrd="0" presId="urn:microsoft.com/office/officeart/2018/5/layout/IconCircleLabelList"/>
    <dgm:cxn modelId="{B84444C1-ECA3-4560-9A82-0FB55713E76A}" type="presParOf" srcId="{61C37496-F0D3-4595-90A6-43FD3C850F31}" destId="{09BA5212-4DB2-4E67-B116-701C881F7296}" srcOrd="3" destOrd="0" presId="urn:microsoft.com/office/officeart/2018/5/layout/IconCircleLabelList"/>
    <dgm:cxn modelId="{D4D3D1E5-ECBA-4E49-B0EA-E76D918B2610}" type="presParOf" srcId="{61C37496-F0D3-4595-90A6-43FD3C850F31}" destId="{6A1A060F-D77B-4074-8003-E998C3CAC02A}" srcOrd="4" destOrd="0" presId="urn:microsoft.com/office/officeart/2018/5/layout/IconCircleLabelList"/>
    <dgm:cxn modelId="{B496B905-3505-49D6-8129-7FFABA5D9615}" type="presParOf" srcId="{6A1A060F-D77B-4074-8003-E998C3CAC02A}" destId="{783A4CA6-CEC4-4FE4-9BE7-CD5B780462DC}" srcOrd="0" destOrd="0" presId="urn:microsoft.com/office/officeart/2018/5/layout/IconCircleLabelList"/>
    <dgm:cxn modelId="{B8745348-0762-4DF1-92AB-B3F76FBADC85}" type="presParOf" srcId="{6A1A060F-D77B-4074-8003-E998C3CAC02A}" destId="{A6C5AFBF-EA51-4DD3-94D4-72BC4DE13BD5}" srcOrd="1" destOrd="0" presId="urn:microsoft.com/office/officeart/2018/5/layout/IconCircleLabelList"/>
    <dgm:cxn modelId="{78589A72-B5E3-49C3-ABA3-A0A7D589DCD2}" type="presParOf" srcId="{6A1A060F-D77B-4074-8003-E998C3CAC02A}" destId="{94F82D93-00BE-48B8-8CF2-5A75CD49E7F9}" srcOrd="2" destOrd="0" presId="urn:microsoft.com/office/officeart/2018/5/layout/IconCircleLabelList"/>
    <dgm:cxn modelId="{DB4E0A7F-95A4-4B58-85B7-521DC543D6D7}" type="presParOf" srcId="{6A1A060F-D77B-4074-8003-E998C3CAC02A}" destId="{B2DDE8EE-41C2-406E-AF4B-B567A34FFEBF}" srcOrd="3" destOrd="0" presId="urn:microsoft.com/office/officeart/2018/5/layout/IconCircleLabelList"/>
    <dgm:cxn modelId="{895C5430-26CA-44C4-87B9-F4F9A0C56342}" type="presParOf" srcId="{61C37496-F0D3-4595-90A6-43FD3C850F31}" destId="{A21CD116-22D6-4C93-861F-543D59974155}" srcOrd="5" destOrd="0" presId="urn:microsoft.com/office/officeart/2018/5/layout/IconCircleLabelList"/>
    <dgm:cxn modelId="{F7B422B3-BBBF-475E-B697-5534068C2BEC}" type="presParOf" srcId="{61C37496-F0D3-4595-90A6-43FD3C850F31}" destId="{AD887AEA-F1C0-4E29-B692-3504139AB218}" srcOrd="6" destOrd="0" presId="urn:microsoft.com/office/officeart/2018/5/layout/IconCircleLabelList"/>
    <dgm:cxn modelId="{25E25FC4-3515-4816-9FEA-EC9CF3CB2883}" type="presParOf" srcId="{AD887AEA-F1C0-4E29-B692-3504139AB218}" destId="{8D79DE24-8999-466F-BFD8-D74C5BDB4F88}" srcOrd="0" destOrd="0" presId="urn:microsoft.com/office/officeart/2018/5/layout/IconCircleLabelList"/>
    <dgm:cxn modelId="{61F2E951-7197-4A2C-ABBA-22800F09841E}" type="presParOf" srcId="{AD887AEA-F1C0-4E29-B692-3504139AB218}" destId="{B7518053-20B3-4314-B435-3F6085D832C2}" srcOrd="1" destOrd="0" presId="urn:microsoft.com/office/officeart/2018/5/layout/IconCircleLabelList"/>
    <dgm:cxn modelId="{C415D807-CF44-4066-A893-1DA9AE7B3BD1}" type="presParOf" srcId="{AD887AEA-F1C0-4E29-B692-3504139AB218}" destId="{3393D032-D0B6-4F9C-BC60-EF4B76C01889}" srcOrd="2" destOrd="0" presId="urn:microsoft.com/office/officeart/2018/5/layout/IconCircleLabelList"/>
    <dgm:cxn modelId="{03A12391-7CDA-4AA6-BB98-F6C664D2AF34}" type="presParOf" srcId="{AD887AEA-F1C0-4E29-B692-3504139AB218}" destId="{0642B158-FEAD-4346-8E20-36DF1D313A5E}" srcOrd="3" destOrd="0" presId="urn:microsoft.com/office/officeart/2018/5/layout/IconCircleLabelList"/>
    <dgm:cxn modelId="{48AC2968-BC79-48D8-8287-DEB3ADE4EBD9}" type="presParOf" srcId="{61C37496-F0D3-4595-90A6-43FD3C850F31}" destId="{9E66F74A-6F17-43E0-83ED-F393BD2A709D}" srcOrd="7" destOrd="0" presId="urn:microsoft.com/office/officeart/2018/5/layout/IconCircleLabelList"/>
    <dgm:cxn modelId="{F4964ECB-1E1E-4EE8-BCC2-04DCF84ED939}" type="presParOf" srcId="{61C37496-F0D3-4595-90A6-43FD3C850F31}" destId="{95463CF2-6051-4565-BD01-AC8E6FC76743}" srcOrd="8" destOrd="0" presId="urn:microsoft.com/office/officeart/2018/5/layout/IconCircleLabelList"/>
    <dgm:cxn modelId="{BED79CD6-C5C2-4C4F-AB87-FEA6BFF1BFC6}" type="presParOf" srcId="{95463CF2-6051-4565-BD01-AC8E6FC76743}" destId="{1A4EB61A-8ACB-4D66-A96A-6AA1BB915A03}" srcOrd="0" destOrd="0" presId="urn:microsoft.com/office/officeart/2018/5/layout/IconCircleLabelList"/>
    <dgm:cxn modelId="{6B3DEE39-F941-46FA-91E6-2BBABBFC1E79}" type="presParOf" srcId="{95463CF2-6051-4565-BD01-AC8E6FC76743}" destId="{5E9162AB-1CBE-4680-896E-60A5F43EC258}" srcOrd="1" destOrd="0" presId="urn:microsoft.com/office/officeart/2018/5/layout/IconCircleLabelList"/>
    <dgm:cxn modelId="{72CE22D0-69DA-494C-9C55-85FB6290148F}" type="presParOf" srcId="{95463CF2-6051-4565-BD01-AC8E6FC76743}" destId="{83271913-811C-4EEC-8BC3-5B0544D5B158}" srcOrd="2" destOrd="0" presId="urn:microsoft.com/office/officeart/2018/5/layout/IconCircleLabelList"/>
    <dgm:cxn modelId="{20DDC152-2551-49BD-9DC2-78223654B719}" type="presParOf" srcId="{95463CF2-6051-4565-BD01-AC8E6FC76743}" destId="{924CEBF1-10D2-43DB-BC98-D181BAE5A6F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672C1-4188-4506-8576-9908BB9EAB0A}">
      <dsp:nvSpPr>
        <dsp:cNvPr id="0" name=""/>
        <dsp:cNvSpPr/>
      </dsp:nvSpPr>
      <dsp:spPr>
        <a:xfrm>
          <a:off x="684914"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2E936-0889-43E8-AADC-D53ED6445486}">
      <dsp:nvSpPr>
        <dsp:cNvPr id="0" name=""/>
        <dsp:cNvSpPr/>
      </dsp:nvSpPr>
      <dsp:spPr>
        <a:xfrm>
          <a:off x="918914" y="1250402"/>
          <a:ext cx="630000" cy="6300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B28F27-B95F-41E9-90BC-6CEF3A79594E}">
      <dsp:nvSpPr>
        <dsp:cNvPr id="0" name=""/>
        <dsp:cNvSpPr/>
      </dsp:nvSpPr>
      <dsp:spPr>
        <a:xfrm>
          <a:off x="333914"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rtl="0">
            <a:lnSpc>
              <a:spcPct val="90000"/>
            </a:lnSpc>
            <a:spcBef>
              <a:spcPct val="0"/>
            </a:spcBef>
            <a:spcAft>
              <a:spcPct val="35000"/>
            </a:spcAft>
            <a:buNone/>
            <a:defRPr cap="all"/>
          </a:pPr>
          <a:r>
            <a:rPr lang="en-US" sz="1500" b="1" kern="1200" dirty="0">
              <a:latin typeface="Times New Roman"/>
              <a:cs typeface="Times New Roman"/>
            </a:rPr>
            <a:t>Dataset upload </a:t>
          </a:r>
        </a:p>
      </dsp:txBody>
      <dsp:txXfrm>
        <a:off x="333914" y="2456402"/>
        <a:ext cx="1800000" cy="720000"/>
      </dsp:txXfrm>
    </dsp:sp>
    <dsp:sp modelId="{F81CD1C6-8CD8-4985-AFE5-D777F8295C6A}">
      <dsp:nvSpPr>
        <dsp:cNvPr id="0" name=""/>
        <dsp:cNvSpPr/>
      </dsp:nvSpPr>
      <dsp:spPr>
        <a:xfrm>
          <a:off x="2799914"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F471A-1548-4650-B262-6973E5957E61}">
      <dsp:nvSpPr>
        <dsp:cNvPr id="0" name=""/>
        <dsp:cNvSpPr/>
      </dsp:nvSpPr>
      <dsp:spPr>
        <a:xfrm>
          <a:off x="3033914" y="1250402"/>
          <a:ext cx="630000" cy="6300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FDDC5-E0CC-48D9-AD9B-FE4E7F0A6B13}">
      <dsp:nvSpPr>
        <dsp:cNvPr id="0" name=""/>
        <dsp:cNvSpPr/>
      </dsp:nvSpPr>
      <dsp:spPr>
        <a:xfrm>
          <a:off x="2448914"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1" kern="1200" dirty="0">
              <a:latin typeface="Times New Roman"/>
              <a:cs typeface="Times New Roman"/>
            </a:rPr>
            <a:t>• Pre-processing data </a:t>
          </a:r>
        </a:p>
      </dsp:txBody>
      <dsp:txXfrm>
        <a:off x="2448914" y="2456402"/>
        <a:ext cx="1800000" cy="720000"/>
      </dsp:txXfrm>
    </dsp:sp>
    <dsp:sp modelId="{783A4CA6-CEC4-4FE4-9BE7-CD5B780462DC}">
      <dsp:nvSpPr>
        <dsp:cNvPr id="0" name=""/>
        <dsp:cNvSpPr/>
      </dsp:nvSpPr>
      <dsp:spPr>
        <a:xfrm>
          <a:off x="4914914"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5AFBF-EA51-4DD3-94D4-72BC4DE13BD5}">
      <dsp:nvSpPr>
        <dsp:cNvPr id="0" name=""/>
        <dsp:cNvSpPr/>
      </dsp:nvSpPr>
      <dsp:spPr>
        <a:xfrm>
          <a:off x="5148914" y="1250402"/>
          <a:ext cx="630000" cy="63000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DDE8EE-41C2-406E-AF4B-B567A34FFEBF}">
      <dsp:nvSpPr>
        <dsp:cNvPr id="0" name=""/>
        <dsp:cNvSpPr/>
      </dsp:nvSpPr>
      <dsp:spPr>
        <a:xfrm>
          <a:off x="4563914"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1" kern="1200" dirty="0">
              <a:latin typeface="Times New Roman"/>
              <a:cs typeface="Times New Roman"/>
            </a:rPr>
            <a:t>• Extracting dataset </a:t>
          </a:r>
        </a:p>
      </dsp:txBody>
      <dsp:txXfrm>
        <a:off x="4563914" y="2456402"/>
        <a:ext cx="1800000" cy="720000"/>
      </dsp:txXfrm>
    </dsp:sp>
    <dsp:sp modelId="{8D79DE24-8999-466F-BFD8-D74C5BDB4F88}">
      <dsp:nvSpPr>
        <dsp:cNvPr id="0" name=""/>
        <dsp:cNvSpPr/>
      </dsp:nvSpPr>
      <dsp:spPr>
        <a:xfrm>
          <a:off x="7029914"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518053-20B3-4314-B435-3F6085D832C2}">
      <dsp:nvSpPr>
        <dsp:cNvPr id="0" name=""/>
        <dsp:cNvSpPr/>
      </dsp:nvSpPr>
      <dsp:spPr>
        <a:xfrm>
          <a:off x="7263914" y="1250402"/>
          <a:ext cx="630000" cy="63000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42B158-FEAD-4346-8E20-36DF1D313A5E}">
      <dsp:nvSpPr>
        <dsp:cNvPr id="0" name=""/>
        <dsp:cNvSpPr/>
      </dsp:nvSpPr>
      <dsp:spPr>
        <a:xfrm>
          <a:off x="6678914"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rtl="0">
            <a:lnSpc>
              <a:spcPct val="90000"/>
            </a:lnSpc>
            <a:spcBef>
              <a:spcPct val="0"/>
            </a:spcBef>
            <a:spcAft>
              <a:spcPct val="35000"/>
            </a:spcAft>
            <a:buNone/>
            <a:defRPr cap="all"/>
          </a:pPr>
          <a:r>
            <a:rPr lang="en-US" sz="1500" b="1" kern="1200" dirty="0">
              <a:latin typeface="Times New Roman"/>
              <a:cs typeface="Times New Roman"/>
            </a:rPr>
            <a:t>• Splitting dataset training and testing </a:t>
          </a:r>
        </a:p>
      </dsp:txBody>
      <dsp:txXfrm>
        <a:off x="6678914" y="2456402"/>
        <a:ext cx="1800000" cy="720000"/>
      </dsp:txXfrm>
    </dsp:sp>
    <dsp:sp modelId="{1A4EB61A-8ACB-4D66-A96A-6AA1BB915A03}">
      <dsp:nvSpPr>
        <dsp:cNvPr id="0" name=""/>
        <dsp:cNvSpPr/>
      </dsp:nvSpPr>
      <dsp:spPr>
        <a:xfrm>
          <a:off x="9144914"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9162AB-1CBE-4680-896E-60A5F43EC258}">
      <dsp:nvSpPr>
        <dsp:cNvPr id="0" name=""/>
        <dsp:cNvSpPr/>
      </dsp:nvSpPr>
      <dsp:spPr>
        <a:xfrm>
          <a:off x="9378914" y="1250402"/>
          <a:ext cx="630000" cy="630000"/>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4CEBF1-10D2-43DB-BC98-D181BAE5A6FD}">
      <dsp:nvSpPr>
        <dsp:cNvPr id="0" name=""/>
        <dsp:cNvSpPr/>
      </dsp:nvSpPr>
      <dsp:spPr>
        <a:xfrm>
          <a:off x="8793914"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1" kern="1200" dirty="0">
              <a:latin typeface="Times New Roman"/>
              <a:cs typeface="Times New Roman"/>
            </a:rPr>
            <a:t>• Applying models.</a:t>
          </a:r>
        </a:p>
      </dsp:txBody>
      <dsp:txXfrm>
        <a:off x="8793914" y="245640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2F3CCD6B-B464-6B5E-A773-84D33E485C80}"/>
              </a:ext>
            </a:extLst>
          </p:cNvPr>
          <p:cNvPicPr>
            <a:picLocks noChangeAspect="1"/>
          </p:cNvPicPr>
          <p:nvPr/>
        </p:nvPicPr>
        <p:blipFill>
          <a:blip r:embed="rId2"/>
          <a:stretch>
            <a:fillRect/>
          </a:stretch>
        </p:blipFill>
        <p:spPr>
          <a:xfrm>
            <a:off x="4832434" y="1080336"/>
            <a:ext cx="2085975" cy="2190750"/>
          </a:xfrm>
          <a:prstGeom prst="rect">
            <a:avLst/>
          </a:prstGeom>
        </p:spPr>
      </p:pic>
      <p:sp>
        <p:nvSpPr>
          <p:cNvPr id="5" name="TextBox 2">
            <a:extLst>
              <a:ext uri="{FF2B5EF4-FFF2-40B4-BE49-F238E27FC236}">
                <a16:creationId xmlns:a16="http://schemas.microsoft.com/office/drawing/2014/main" id="{2951D298-7576-8DED-51CF-B07FD44369FB}"/>
              </a:ext>
            </a:extLst>
          </p:cNvPr>
          <p:cNvSpPr txBox="1"/>
          <p:nvPr/>
        </p:nvSpPr>
        <p:spPr>
          <a:xfrm>
            <a:off x="4578780" y="3279178"/>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latin typeface="Times New Roman"/>
                <a:cs typeface="Times New Roman"/>
              </a:rPr>
              <a:t>Academic Year 2021-2022</a:t>
            </a:r>
            <a:endParaRPr lang="en-US"/>
          </a:p>
        </p:txBody>
      </p:sp>
      <p:sp>
        <p:nvSpPr>
          <p:cNvPr id="6" name="TextBox 3">
            <a:extLst>
              <a:ext uri="{FF2B5EF4-FFF2-40B4-BE49-F238E27FC236}">
                <a16:creationId xmlns:a16="http://schemas.microsoft.com/office/drawing/2014/main" id="{63F6C7BB-1082-03F3-3464-5FB19BC32459}"/>
              </a:ext>
            </a:extLst>
          </p:cNvPr>
          <p:cNvSpPr txBox="1"/>
          <p:nvPr/>
        </p:nvSpPr>
        <p:spPr>
          <a:xfrm>
            <a:off x="3387081" y="3650152"/>
            <a:ext cx="5480384"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a:cs typeface="Times New Roman"/>
              </a:rPr>
              <a:t>Department of Computer Science and Engineering</a:t>
            </a:r>
            <a:endParaRPr lang="en-US" b="1">
              <a:latin typeface="Times New Roman"/>
              <a:cs typeface="Calibri"/>
            </a:endParaRPr>
          </a:p>
        </p:txBody>
      </p:sp>
      <p:sp>
        <p:nvSpPr>
          <p:cNvPr id="7" name="TextBox 4">
            <a:extLst>
              <a:ext uri="{FF2B5EF4-FFF2-40B4-BE49-F238E27FC236}">
                <a16:creationId xmlns:a16="http://schemas.microsoft.com/office/drawing/2014/main" id="{7CB6992F-5C9E-17F8-FF78-2F08BB8A18AD}"/>
              </a:ext>
            </a:extLst>
          </p:cNvPr>
          <p:cNvSpPr txBox="1"/>
          <p:nvPr/>
        </p:nvSpPr>
        <p:spPr>
          <a:xfrm>
            <a:off x="924427" y="282743"/>
            <a:ext cx="11075067"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latin typeface="Times New Roman"/>
                <a:cs typeface="Times New Roman"/>
              </a:rPr>
              <a:t>MALLA REDDY ENGINEERING COLLEGE</a:t>
            </a:r>
            <a:endParaRPr lang="en-US"/>
          </a:p>
        </p:txBody>
      </p:sp>
      <p:sp>
        <p:nvSpPr>
          <p:cNvPr id="8" name="TextBox 5">
            <a:extLst>
              <a:ext uri="{FF2B5EF4-FFF2-40B4-BE49-F238E27FC236}">
                <a16:creationId xmlns:a16="http://schemas.microsoft.com/office/drawing/2014/main" id="{02A66540-B728-A78C-ADE5-60D3D398284F}"/>
              </a:ext>
            </a:extLst>
          </p:cNvPr>
          <p:cNvSpPr txBox="1"/>
          <p:nvPr/>
        </p:nvSpPr>
        <p:spPr>
          <a:xfrm>
            <a:off x="3693218" y="4030880"/>
            <a:ext cx="5167030" cy="7694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latin typeface="Times New Roman"/>
                <a:cs typeface="Times New Roman"/>
              </a:rPr>
              <a:t> MINI PROJECT</a:t>
            </a:r>
            <a:endParaRPr lang="en-US" dirty="0"/>
          </a:p>
        </p:txBody>
      </p:sp>
      <p:sp>
        <p:nvSpPr>
          <p:cNvPr id="9" name="TextBox 6">
            <a:extLst>
              <a:ext uri="{FF2B5EF4-FFF2-40B4-BE49-F238E27FC236}">
                <a16:creationId xmlns:a16="http://schemas.microsoft.com/office/drawing/2014/main" id="{40D3D98F-4D32-EAD5-C0D5-5D135AD71E52}"/>
              </a:ext>
            </a:extLst>
          </p:cNvPr>
          <p:cNvSpPr txBox="1"/>
          <p:nvPr/>
        </p:nvSpPr>
        <p:spPr>
          <a:xfrm>
            <a:off x="585759" y="5011929"/>
            <a:ext cx="3314699"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a:cs typeface="Calibri"/>
              </a:rPr>
              <a:t>Presented By:</a:t>
            </a:r>
          </a:p>
          <a:p>
            <a:r>
              <a:rPr lang="en-US" dirty="0">
                <a:latin typeface="Times New Roman"/>
                <a:cs typeface="Calibri"/>
              </a:rPr>
              <a:t>Talasila Alekhya</a:t>
            </a:r>
          </a:p>
          <a:p>
            <a:r>
              <a:rPr lang="en-US" dirty="0">
                <a:latin typeface="Times New Roman"/>
                <a:cs typeface="Calibri"/>
              </a:rPr>
              <a:t>20J41D5801</a:t>
            </a:r>
            <a:endParaRPr lang="en-US" dirty="0"/>
          </a:p>
        </p:txBody>
      </p:sp>
      <p:sp>
        <p:nvSpPr>
          <p:cNvPr id="10" name="TextBox 7">
            <a:extLst>
              <a:ext uri="{FF2B5EF4-FFF2-40B4-BE49-F238E27FC236}">
                <a16:creationId xmlns:a16="http://schemas.microsoft.com/office/drawing/2014/main" id="{97183A90-126D-ED91-668C-3973780557A6}"/>
              </a:ext>
            </a:extLst>
          </p:cNvPr>
          <p:cNvSpPr txBox="1"/>
          <p:nvPr/>
        </p:nvSpPr>
        <p:spPr>
          <a:xfrm>
            <a:off x="7847597" y="4969028"/>
            <a:ext cx="3384884"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a:cs typeface="Times New Roman"/>
              </a:rPr>
              <a:t>Guide: </a:t>
            </a:r>
            <a:endParaRPr lang="en-US" b="1" dirty="0">
              <a:latin typeface="Times New Roman"/>
              <a:ea typeface="+mn-lt"/>
              <a:cs typeface="Times New Roman"/>
            </a:endParaRPr>
          </a:p>
          <a:p>
            <a:r>
              <a:rPr lang="en-US" dirty="0">
                <a:latin typeface="Times New Roman"/>
                <a:ea typeface="+mn-lt"/>
                <a:cs typeface="+mn-lt"/>
              </a:rPr>
              <a:t>Dr A Rama Swamy Reddy</a:t>
            </a:r>
            <a:endParaRPr lang="en-US" dirty="0">
              <a:latin typeface="Times New Roman"/>
              <a:cs typeface="Calibri"/>
            </a:endParaRPr>
          </a:p>
          <a:p>
            <a:r>
              <a:rPr lang="en-US" dirty="0">
                <a:latin typeface="Times New Roman"/>
                <a:cs typeface="Calibri"/>
              </a:rPr>
              <a:t>Professor</a:t>
            </a:r>
          </a:p>
          <a:p>
            <a:r>
              <a:rPr lang="en-US" dirty="0">
                <a:latin typeface="Times New Roman"/>
                <a:cs typeface="Calibri"/>
              </a:rPr>
              <a:t>Principal - MREC</a:t>
            </a:r>
          </a:p>
          <a:p>
            <a:endParaRPr lang="en-US" b="1" dirty="0">
              <a:latin typeface="Times New Roman"/>
              <a:cs typeface="Calibri"/>
            </a:endParaRPr>
          </a:p>
        </p:txBody>
      </p:sp>
    </p:spTree>
    <p:extLst>
      <p:ext uri="{BB962C8B-B14F-4D97-AF65-F5344CB8AC3E}">
        <p14:creationId xmlns:p14="http://schemas.microsoft.com/office/powerpoint/2010/main" val="4247922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CC6C384-E25D-2C21-A6FB-1630A96958D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Times New Roman"/>
                <a:cs typeface="Times New Roman"/>
              </a:rPr>
              <a:t>Dataset Uploaded</a:t>
            </a:r>
            <a:r>
              <a:rPr lang="en-US" sz="3600" b="1" dirty="0">
                <a:solidFill>
                  <a:srgbClr val="FFFFFF"/>
                </a:solidFill>
                <a:latin typeface="Times New Roman"/>
                <a:cs typeface="Times New Roman"/>
              </a:rPr>
              <a:t> </a:t>
            </a:r>
            <a:endParaRPr lang="en-US" sz="3600" b="1" kern="1200" dirty="0">
              <a:solidFill>
                <a:srgbClr val="FFFFFF"/>
              </a:solidFill>
              <a:latin typeface="Times New Roman"/>
              <a:cs typeface="Times New Roman"/>
            </a:endParaRPr>
          </a:p>
        </p:txBody>
      </p:sp>
      <p:pic>
        <p:nvPicPr>
          <p:cNvPr id="2" name="Picture 2" descr="Graphical user interface, text, application&#10;&#10;Description automatically generated">
            <a:extLst>
              <a:ext uri="{FF2B5EF4-FFF2-40B4-BE49-F238E27FC236}">
                <a16:creationId xmlns:a16="http://schemas.microsoft.com/office/drawing/2014/main" id="{C6A5B68F-092B-E260-D0CC-C70BE482EFA1}"/>
              </a:ext>
            </a:extLst>
          </p:cNvPr>
          <p:cNvPicPr>
            <a:picLocks noChangeAspect="1"/>
          </p:cNvPicPr>
          <p:nvPr/>
        </p:nvPicPr>
        <p:blipFill>
          <a:blip r:embed="rId2"/>
          <a:stretch>
            <a:fillRect/>
          </a:stretch>
        </p:blipFill>
        <p:spPr>
          <a:xfrm>
            <a:off x="3582576" y="702320"/>
            <a:ext cx="8389366" cy="4717254"/>
          </a:xfrm>
          <a:prstGeom prst="rect">
            <a:avLst/>
          </a:prstGeom>
        </p:spPr>
      </p:pic>
    </p:spTree>
    <p:extLst>
      <p:ext uri="{BB962C8B-B14F-4D97-AF65-F5344CB8AC3E}">
        <p14:creationId xmlns:p14="http://schemas.microsoft.com/office/powerpoint/2010/main" val="2942479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Document 7">
            <a:extLst>
              <a:ext uri="{FF2B5EF4-FFF2-40B4-BE49-F238E27FC236}">
                <a16:creationId xmlns:a16="http://schemas.microsoft.com/office/drawing/2014/main" id="{D12DDE76-C203-4047-9998-63900085B5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7C3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2D18454-C0E2-D632-29AB-3F4BE5D9827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2800" b="1" kern="1200" dirty="0">
                <a:solidFill>
                  <a:srgbClr val="FFFFFF"/>
                </a:solidFill>
                <a:latin typeface="Times New Roman"/>
                <a:cs typeface="Times New Roman"/>
              </a:rPr>
              <a:t>Reading Tweets</a:t>
            </a:r>
            <a:r>
              <a:rPr lang="en-US" sz="2800" b="1" dirty="0">
                <a:solidFill>
                  <a:srgbClr val="FFFFFF"/>
                </a:solidFill>
                <a:latin typeface="Times New Roman"/>
                <a:cs typeface="Times New Roman"/>
              </a:rPr>
              <a:t> </a:t>
            </a:r>
            <a:endParaRPr lang="en-US" sz="2800" b="1" kern="1200" dirty="0">
              <a:solidFill>
                <a:srgbClr val="FFFFFF"/>
              </a:solidFill>
              <a:latin typeface="Times New Roman"/>
              <a:cs typeface="Times New Roman"/>
            </a:endParaRPr>
          </a:p>
        </p:txBody>
      </p:sp>
      <p:pic>
        <p:nvPicPr>
          <p:cNvPr id="2" name="Picture 2" descr="Text&#10;&#10;Description automatically generated">
            <a:extLst>
              <a:ext uri="{FF2B5EF4-FFF2-40B4-BE49-F238E27FC236}">
                <a16:creationId xmlns:a16="http://schemas.microsoft.com/office/drawing/2014/main" id="{228A7289-33C4-6A28-A4ED-837A0B1FCCFD}"/>
              </a:ext>
            </a:extLst>
          </p:cNvPr>
          <p:cNvPicPr>
            <a:picLocks noChangeAspect="1"/>
          </p:cNvPicPr>
          <p:nvPr/>
        </p:nvPicPr>
        <p:blipFill>
          <a:blip r:embed="rId2"/>
          <a:stretch>
            <a:fillRect/>
          </a:stretch>
        </p:blipFill>
        <p:spPr>
          <a:xfrm>
            <a:off x="3643489" y="666845"/>
            <a:ext cx="8325907" cy="4697433"/>
          </a:xfrm>
          <a:prstGeom prst="rect">
            <a:avLst/>
          </a:prstGeom>
        </p:spPr>
      </p:pic>
    </p:spTree>
    <p:extLst>
      <p:ext uri="{BB962C8B-B14F-4D97-AF65-F5344CB8AC3E}">
        <p14:creationId xmlns:p14="http://schemas.microsoft.com/office/powerpoint/2010/main" val="164700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Document 7">
            <a:extLst>
              <a:ext uri="{FF2B5EF4-FFF2-40B4-BE49-F238E27FC236}">
                <a16:creationId xmlns:a16="http://schemas.microsoft.com/office/drawing/2014/main" id="{D12DDE76-C203-4047-9998-63900085B5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7A3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EC5FF50-4A98-5E37-D9E5-82D7618E784D}"/>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rgbClr val="FFFFFF"/>
                </a:solidFill>
                <a:latin typeface="Times New Roman"/>
                <a:cs typeface="Times New Roman"/>
              </a:rPr>
              <a:t>Cleaning Tweets</a:t>
            </a:r>
            <a:r>
              <a:rPr lang="en-US" sz="3200" b="1" dirty="0">
                <a:solidFill>
                  <a:srgbClr val="FFFFFF"/>
                </a:solidFill>
                <a:latin typeface="Times New Roman"/>
                <a:cs typeface="Times New Roman"/>
              </a:rPr>
              <a:t> </a:t>
            </a:r>
            <a:endParaRPr lang="en-US" sz="3200" b="1" kern="1200">
              <a:solidFill>
                <a:srgbClr val="FFFFFF"/>
              </a:solidFill>
              <a:latin typeface="Times New Roman"/>
              <a:cs typeface="Times New Roman"/>
            </a:endParaRPr>
          </a:p>
        </p:txBody>
      </p:sp>
      <p:pic>
        <p:nvPicPr>
          <p:cNvPr id="2" name="Picture 2" descr="Text&#10;&#10;Description automatically generated">
            <a:extLst>
              <a:ext uri="{FF2B5EF4-FFF2-40B4-BE49-F238E27FC236}">
                <a16:creationId xmlns:a16="http://schemas.microsoft.com/office/drawing/2014/main" id="{CC0228C5-7BC5-A664-5BBE-DCED6F85CE5F}"/>
              </a:ext>
            </a:extLst>
          </p:cNvPr>
          <p:cNvPicPr>
            <a:picLocks noChangeAspect="1"/>
          </p:cNvPicPr>
          <p:nvPr/>
        </p:nvPicPr>
        <p:blipFill>
          <a:blip r:embed="rId2"/>
          <a:stretch>
            <a:fillRect/>
          </a:stretch>
        </p:blipFill>
        <p:spPr>
          <a:xfrm>
            <a:off x="2853267" y="600993"/>
            <a:ext cx="8702203" cy="4894989"/>
          </a:xfrm>
          <a:prstGeom prst="rect">
            <a:avLst/>
          </a:prstGeom>
        </p:spPr>
      </p:pic>
    </p:spTree>
    <p:extLst>
      <p:ext uri="{BB962C8B-B14F-4D97-AF65-F5344CB8AC3E}">
        <p14:creationId xmlns:p14="http://schemas.microsoft.com/office/powerpoint/2010/main" val="112462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CB49E71-CF05-19BF-69FD-1D0666AF744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Times New Roman"/>
                <a:cs typeface="Times New Roman"/>
              </a:rPr>
              <a:t>Running ML Algorithm</a:t>
            </a:r>
            <a:r>
              <a:rPr lang="en-US" sz="3600" b="1" dirty="0">
                <a:solidFill>
                  <a:srgbClr val="FFFFFF"/>
                </a:solidFill>
                <a:latin typeface="Times New Roman"/>
                <a:cs typeface="Times New Roman"/>
              </a:rPr>
              <a:t> </a:t>
            </a:r>
            <a:endParaRPr lang="en-US" sz="3600" b="1" kern="1200">
              <a:solidFill>
                <a:srgbClr val="FFFFFF"/>
              </a:solidFill>
              <a:latin typeface="Times New Roman"/>
              <a:cs typeface="Calibri Light"/>
            </a:endParaRPr>
          </a:p>
        </p:txBody>
      </p:sp>
      <p:pic>
        <p:nvPicPr>
          <p:cNvPr id="2" name="Picture 2" descr="Graphical user interface, text, application&#10;&#10;Description automatically generated">
            <a:extLst>
              <a:ext uri="{FF2B5EF4-FFF2-40B4-BE49-F238E27FC236}">
                <a16:creationId xmlns:a16="http://schemas.microsoft.com/office/drawing/2014/main" id="{D00D78FB-9D2C-2D2D-1940-0EF1C09B13CD}"/>
              </a:ext>
            </a:extLst>
          </p:cNvPr>
          <p:cNvPicPr>
            <a:picLocks noChangeAspect="1"/>
          </p:cNvPicPr>
          <p:nvPr/>
        </p:nvPicPr>
        <p:blipFill>
          <a:blip r:embed="rId2"/>
          <a:stretch>
            <a:fillRect/>
          </a:stretch>
        </p:blipFill>
        <p:spPr>
          <a:xfrm>
            <a:off x="3526132" y="655283"/>
            <a:ext cx="8370551" cy="4707846"/>
          </a:xfrm>
          <a:prstGeom prst="rect">
            <a:avLst/>
          </a:prstGeom>
        </p:spPr>
      </p:pic>
    </p:spTree>
    <p:extLst>
      <p:ext uri="{BB962C8B-B14F-4D97-AF65-F5344CB8AC3E}">
        <p14:creationId xmlns:p14="http://schemas.microsoft.com/office/powerpoint/2010/main" val="3431531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itle 2">
            <a:extLst>
              <a:ext uri="{FF2B5EF4-FFF2-40B4-BE49-F238E27FC236}">
                <a16:creationId xmlns:a16="http://schemas.microsoft.com/office/drawing/2014/main" id="{E49E4096-D594-7F63-BA6A-1834824221A0}"/>
              </a:ext>
            </a:extLst>
          </p:cNvPr>
          <p:cNvSpPr>
            <a:spLocks noGrp="1"/>
          </p:cNvSpPr>
          <p:nvPr>
            <p:ph type="title"/>
          </p:nvPr>
        </p:nvSpPr>
        <p:spPr>
          <a:xfrm>
            <a:off x="434264" y="2767106"/>
            <a:ext cx="3106605" cy="3071906"/>
          </a:xfrm>
        </p:spPr>
        <p:txBody>
          <a:bodyPr vert="horz" lIns="91440" tIns="45720" rIns="91440" bIns="45720" rtlCol="0" anchor="t">
            <a:normAutofit/>
          </a:bodyPr>
          <a:lstStyle/>
          <a:p>
            <a:r>
              <a:rPr lang="en-US" sz="3700" b="1" kern="1200" dirty="0">
                <a:solidFill>
                  <a:srgbClr val="FFFFFF"/>
                </a:solidFill>
                <a:latin typeface="Times New Roman"/>
                <a:cs typeface="Times New Roman"/>
              </a:rPr>
              <a:t>Implementing Pie chart</a:t>
            </a:r>
            <a:r>
              <a:rPr lang="en-US" sz="3700" b="1" dirty="0">
                <a:solidFill>
                  <a:srgbClr val="FFFFFF"/>
                </a:solidFill>
                <a:latin typeface="Times New Roman"/>
                <a:cs typeface="Times New Roman"/>
              </a:rPr>
              <a:t> </a:t>
            </a:r>
            <a:endParaRPr lang="en-US" sz="3700" b="1" kern="1200">
              <a:solidFill>
                <a:srgbClr val="FFFFFF"/>
              </a:solidFill>
              <a:latin typeface="Times New Roman"/>
              <a:cs typeface="Calibri Light"/>
            </a:endParaRPr>
          </a:p>
        </p:txBody>
      </p:sp>
      <p:pic>
        <p:nvPicPr>
          <p:cNvPr id="2" name="Picture 2" descr="Chart, pie chart&#10;&#10;Description automatically generated">
            <a:extLst>
              <a:ext uri="{FF2B5EF4-FFF2-40B4-BE49-F238E27FC236}">
                <a16:creationId xmlns:a16="http://schemas.microsoft.com/office/drawing/2014/main" id="{045AFED3-EEB9-BA7E-DF89-B8E6B02442EF}"/>
              </a:ext>
            </a:extLst>
          </p:cNvPr>
          <p:cNvPicPr>
            <a:picLocks noChangeAspect="1"/>
          </p:cNvPicPr>
          <p:nvPr/>
        </p:nvPicPr>
        <p:blipFill>
          <a:blip r:embed="rId2"/>
          <a:stretch>
            <a:fillRect/>
          </a:stretch>
        </p:blipFill>
        <p:spPr>
          <a:xfrm>
            <a:off x="3571095" y="785278"/>
            <a:ext cx="8326414" cy="4685370"/>
          </a:xfrm>
          <a:prstGeom prst="rect">
            <a:avLst/>
          </a:prstGeom>
        </p:spPr>
      </p:pic>
    </p:spTree>
    <p:extLst>
      <p:ext uri="{BB962C8B-B14F-4D97-AF65-F5344CB8AC3E}">
        <p14:creationId xmlns:p14="http://schemas.microsoft.com/office/powerpoint/2010/main" val="1344168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0A32D5-D96E-11AA-0DA6-43A4FD4FE258}"/>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b="1" kern="1200" dirty="0">
                <a:latin typeface="Times New Roman"/>
                <a:cs typeface="Times New Roman"/>
              </a:rPr>
              <a:t>SYSTEM SPECIFICATIONS</a:t>
            </a:r>
            <a:endParaRPr lang="en-US" sz="3600" b="1" kern="1200">
              <a:latin typeface="Times New Roman"/>
              <a:cs typeface="Times New Roman"/>
            </a:endParaRPr>
          </a:p>
        </p:txBody>
      </p:sp>
      <p:graphicFrame>
        <p:nvGraphicFramePr>
          <p:cNvPr id="5" name="Table 5">
            <a:extLst>
              <a:ext uri="{FF2B5EF4-FFF2-40B4-BE49-F238E27FC236}">
                <a16:creationId xmlns:a16="http://schemas.microsoft.com/office/drawing/2014/main" id="{D42CCA4E-0C3E-23E0-1AC4-68D24E40A98C}"/>
              </a:ext>
            </a:extLst>
          </p:cNvPr>
          <p:cNvGraphicFramePr>
            <a:graphicFrameLocks noGrp="1"/>
          </p:cNvGraphicFramePr>
          <p:nvPr>
            <p:extLst>
              <p:ext uri="{D42A27DB-BD31-4B8C-83A1-F6EECF244321}">
                <p14:modId xmlns:p14="http://schemas.microsoft.com/office/powerpoint/2010/main" val="1592108994"/>
              </p:ext>
            </p:extLst>
          </p:nvPr>
        </p:nvGraphicFramePr>
        <p:xfrm>
          <a:off x="752592" y="1523999"/>
          <a:ext cx="10744200" cy="4764981"/>
        </p:xfrm>
        <a:graphic>
          <a:graphicData uri="http://schemas.openxmlformats.org/drawingml/2006/table">
            <a:tbl>
              <a:tblPr firstRow="1" bandRow="1">
                <a:tableStyleId>{5C22544A-7EE6-4342-B048-85BDC9FD1C3A}</a:tableStyleId>
              </a:tblPr>
              <a:tblGrid>
                <a:gridCol w="4216285">
                  <a:extLst>
                    <a:ext uri="{9D8B030D-6E8A-4147-A177-3AD203B41FA5}">
                      <a16:colId xmlns:a16="http://schemas.microsoft.com/office/drawing/2014/main" val="1634811582"/>
                    </a:ext>
                  </a:extLst>
                </a:gridCol>
                <a:gridCol w="6527915">
                  <a:extLst>
                    <a:ext uri="{9D8B030D-6E8A-4147-A177-3AD203B41FA5}">
                      <a16:colId xmlns:a16="http://schemas.microsoft.com/office/drawing/2014/main" val="942109454"/>
                    </a:ext>
                  </a:extLst>
                </a:gridCol>
              </a:tblGrid>
              <a:tr h="802158">
                <a:tc>
                  <a:txBody>
                    <a:bodyPr/>
                    <a:lstStyle/>
                    <a:p>
                      <a:r>
                        <a:rPr lang="en-US" sz="3100" dirty="0">
                          <a:latin typeface="Times New Roman"/>
                        </a:rPr>
                        <a:t>ENVIRONMENT</a:t>
                      </a:r>
                    </a:p>
                  </a:txBody>
                  <a:tcPr marL="156796" marR="156796" marT="78398" marB="78398"/>
                </a:tc>
                <a:tc>
                  <a:txBody>
                    <a:bodyPr/>
                    <a:lstStyle/>
                    <a:p>
                      <a:r>
                        <a:rPr lang="en-US" sz="3100" dirty="0">
                          <a:latin typeface="Times New Roman"/>
                        </a:rPr>
                        <a:t>SPECIFICATIONS</a:t>
                      </a:r>
                    </a:p>
                  </a:txBody>
                  <a:tcPr marL="156796" marR="156796" marT="78398" marB="78398"/>
                </a:tc>
                <a:extLst>
                  <a:ext uri="{0D108BD9-81ED-4DB2-BD59-A6C34878D82A}">
                    <a16:rowId xmlns:a16="http://schemas.microsoft.com/office/drawing/2014/main" val="3690872986"/>
                  </a:ext>
                </a:extLst>
              </a:tr>
              <a:tr h="1916267">
                <a:tc>
                  <a:txBody>
                    <a:bodyPr/>
                    <a:lstStyle/>
                    <a:p>
                      <a:r>
                        <a:rPr lang="en-US" sz="3100" dirty="0">
                          <a:latin typeface="Times New Roman"/>
                        </a:rPr>
                        <a:t>HARDWARE</a:t>
                      </a:r>
                    </a:p>
                  </a:txBody>
                  <a:tcPr marL="156796" marR="156796" marT="78398" marB="78398"/>
                </a:tc>
                <a:tc>
                  <a:txBody>
                    <a:bodyPr/>
                    <a:lstStyle/>
                    <a:p>
                      <a:r>
                        <a:rPr lang="en-US" sz="3100" dirty="0">
                          <a:latin typeface="Times New Roman"/>
                        </a:rPr>
                        <a:t>Intel core i5 Processor</a:t>
                      </a:r>
                    </a:p>
                    <a:p>
                      <a:pPr lvl="0">
                        <a:buNone/>
                      </a:pPr>
                      <a:r>
                        <a:rPr lang="en-US" sz="3100" dirty="0">
                          <a:latin typeface="Times New Roman"/>
                        </a:rPr>
                        <a:t>RAM 4GB</a:t>
                      </a:r>
                    </a:p>
                    <a:p>
                      <a:pPr lvl="0">
                        <a:buNone/>
                      </a:pPr>
                      <a:r>
                        <a:rPr lang="en-US" sz="3100" dirty="0">
                          <a:latin typeface="Times New Roman"/>
                        </a:rPr>
                        <a:t>Hard Disk Drive 1TB</a:t>
                      </a:r>
                    </a:p>
                  </a:txBody>
                  <a:tcPr marL="156796" marR="156796" marT="78398" marB="78398"/>
                </a:tc>
                <a:extLst>
                  <a:ext uri="{0D108BD9-81ED-4DB2-BD59-A6C34878D82A}">
                    <a16:rowId xmlns:a16="http://schemas.microsoft.com/office/drawing/2014/main" val="4006660042"/>
                  </a:ext>
                </a:extLst>
              </a:tr>
              <a:tr h="1348073">
                <a:tc>
                  <a:txBody>
                    <a:bodyPr/>
                    <a:lstStyle/>
                    <a:p>
                      <a:pPr lvl="0">
                        <a:buNone/>
                      </a:pPr>
                      <a:r>
                        <a:rPr lang="en-US" sz="3100" dirty="0">
                          <a:latin typeface="Times New Roman"/>
                        </a:rPr>
                        <a:t>SOFTWARE</a:t>
                      </a:r>
                    </a:p>
                  </a:txBody>
                  <a:tcPr marL="156796" marR="156796" marT="78398" marB="78398"/>
                </a:tc>
                <a:tc>
                  <a:txBody>
                    <a:bodyPr/>
                    <a:lstStyle/>
                    <a:p>
                      <a:r>
                        <a:rPr lang="en-US" sz="3100" dirty="0">
                          <a:latin typeface="Times New Roman"/>
                        </a:rPr>
                        <a:t>Windows 10 </a:t>
                      </a:r>
                    </a:p>
                    <a:p>
                      <a:pPr lvl="0">
                        <a:buNone/>
                      </a:pPr>
                      <a:r>
                        <a:rPr lang="en-US" sz="3100" dirty="0">
                          <a:latin typeface="Times New Roman"/>
                        </a:rPr>
                        <a:t>Python idle 3.10</a:t>
                      </a:r>
                    </a:p>
                    <a:p>
                      <a:pPr lvl="0">
                        <a:buNone/>
                      </a:pPr>
                      <a:r>
                        <a:rPr lang="en-US" sz="3100" dirty="0">
                          <a:latin typeface="Times New Roman"/>
                        </a:rPr>
                        <a:t>GIT Bash 2.36</a:t>
                      </a:r>
                    </a:p>
                    <a:p>
                      <a:pPr lvl="0">
                        <a:buNone/>
                      </a:pPr>
                      <a:r>
                        <a:rPr lang="en-US" sz="3100" dirty="0">
                          <a:latin typeface="Times New Roman"/>
                        </a:rPr>
                        <a:t>Visual Studio Code 1.66</a:t>
                      </a:r>
                    </a:p>
                  </a:txBody>
                  <a:tcPr marL="156796" marR="156796" marT="78398" marB="78398"/>
                </a:tc>
                <a:extLst>
                  <a:ext uri="{0D108BD9-81ED-4DB2-BD59-A6C34878D82A}">
                    <a16:rowId xmlns:a16="http://schemas.microsoft.com/office/drawing/2014/main" val="1342476445"/>
                  </a:ext>
                </a:extLst>
              </a:tr>
            </a:tbl>
          </a:graphicData>
        </a:graphic>
      </p:graphicFrame>
    </p:spTree>
    <p:extLst>
      <p:ext uri="{BB962C8B-B14F-4D97-AF65-F5344CB8AC3E}">
        <p14:creationId xmlns:p14="http://schemas.microsoft.com/office/powerpoint/2010/main" val="2415330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7FA92B4-6959-6D12-CC6D-5A9B9A4997F1}"/>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latin typeface="Times New Roman"/>
                <a:ea typeface="+mj-lt"/>
                <a:cs typeface="+mj-lt"/>
              </a:rPr>
              <a:t>CONCLUSION</a:t>
            </a:r>
            <a:endParaRPr lang="en-US" sz="4000" b="1">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60AC927C-7469-94AF-38DB-CFB6924EE854}"/>
              </a:ext>
            </a:extLst>
          </p:cNvPr>
          <p:cNvSpPr>
            <a:spLocks noGrp="1"/>
          </p:cNvSpPr>
          <p:nvPr>
            <p:ph idx="1"/>
          </p:nvPr>
        </p:nvSpPr>
        <p:spPr>
          <a:xfrm>
            <a:off x="1367624" y="2490436"/>
            <a:ext cx="9708995" cy="3567173"/>
          </a:xfrm>
        </p:spPr>
        <p:txBody>
          <a:bodyPr vert="horz" lIns="91440" tIns="45720" rIns="91440" bIns="45720" rtlCol="0" anchor="ctr">
            <a:normAutofit fontScale="92500" lnSpcReduction="10000"/>
          </a:bodyPr>
          <a:lstStyle/>
          <a:p>
            <a:pPr marL="0" indent="0" algn="just">
              <a:lnSpc>
                <a:spcPct val="150000"/>
              </a:lnSpc>
              <a:buNone/>
            </a:pPr>
            <a:r>
              <a:rPr lang="en-US" sz="2200" dirty="0">
                <a:latin typeface="Times New Roman"/>
                <a:ea typeface="+mn-lt"/>
                <a:cs typeface="+mn-lt"/>
              </a:rPr>
              <a:t>In this we have used different Machine Learning techniques that can push us to put together and examine the immense measure of Twitter information. Subsequently we can perform AI calculations to accomplish nostalgic investigation and carry more safety and security to ladies by spreading the mindfulness. For the future improvement, we can stretch out to apply these Machine Learning techniques on various web-based media stages like face book and integral likewise since in our work just twitter is thought of. Present viewpoint which is proposed can be incorporated with the twitter application interface to arrive at bigger degree and apply wistful examination on a large number of tweets to give more wellbeing.</a:t>
            </a:r>
            <a:endParaRPr lang="en-US" sz="2200" dirty="0">
              <a:latin typeface="Times New Roman"/>
              <a:cs typeface="Times New Roman"/>
            </a:endParaRPr>
          </a:p>
        </p:txBody>
      </p:sp>
    </p:spTree>
    <p:extLst>
      <p:ext uri="{BB962C8B-B14F-4D97-AF65-F5344CB8AC3E}">
        <p14:creationId xmlns:p14="http://schemas.microsoft.com/office/powerpoint/2010/main" val="1519441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AA699D-FB45-AB8C-EA94-8C5EC62917F5}"/>
              </a:ext>
            </a:extLst>
          </p:cNvPr>
          <p:cNvSpPr>
            <a:spLocks noGrp="1"/>
          </p:cNvSpPr>
          <p:nvPr>
            <p:ph type="title"/>
          </p:nvPr>
        </p:nvSpPr>
        <p:spPr>
          <a:xfrm>
            <a:off x="671465" y="982272"/>
            <a:ext cx="3783529" cy="4560970"/>
          </a:xfrm>
        </p:spPr>
        <p:txBody>
          <a:bodyPr>
            <a:normAutofit/>
          </a:bodyPr>
          <a:lstStyle/>
          <a:p>
            <a:r>
              <a:rPr lang="en-US" sz="4000" b="1" dirty="0">
                <a:solidFill>
                  <a:srgbClr val="FFFFFF"/>
                </a:solidFill>
                <a:latin typeface="Times New Roman"/>
                <a:cs typeface="Calibri Light"/>
              </a:rPr>
              <a:t>REFERENCES</a:t>
            </a:r>
            <a:endParaRPr lang="en-US" sz="4000" b="1">
              <a:solidFill>
                <a:srgbClr val="FFFFFF"/>
              </a:solidFill>
              <a:latin typeface="Times New Roman"/>
              <a:cs typeface="Calibri Light"/>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0E8B37CE-CC88-02EA-E7BF-D5016906A6DA}"/>
              </a:ext>
            </a:extLst>
          </p:cNvPr>
          <p:cNvSpPr>
            <a:spLocks noGrp="1"/>
          </p:cNvSpPr>
          <p:nvPr>
            <p:ph idx="1"/>
          </p:nvPr>
        </p:nvSpPr>
        <p:spPr>
          <a:xfrm>
            <a:off x="5221862" y="1719618"/>
            <a:ext cx="5948831" cy="4334629"/>
          </a:xfrm>
        </p:spPr>
        <p:txBody>
          <a:bodyPr vert="horz" lIns="91440" tIns="45720" rIns="91440" bIns="45720" rtlCol="0" anchor="ctr">
            <a:normAutofit fontScale="77500" lnSpcReduction="20000"/>
          </a:bodyPr>
          <a:lstStyle/>
          <a:p>
            <a:pPr algn="just">
              <a:lnSpc>
                <a:spcPct val="150000"/>
              </a:lnSpc>
            </a:pPr>
            <a:r>
              <a:rPr lang="en-US" sz="2000" dirty="0">
                <a:solidFill>
                  <a:srgbClr val="FEFFFF"/>
                </a:solidFill>
                <a:latin typeface="Times New Roman"/>
                <a:ea typeface="+mn-lt"/>
                <a:cs typeface="+mn-lt"/>
              </a:rPr>
              <a:t>[1] Deepak Kumar , Shivani Aggarwal ,Analysis of Women Safety in Indian Cities Using Machine Learning on Tweets, 2019 (Base Paper). [2] Gupta, B., Negi, M., Vishwakarma, K., Rawat, G., &amp; Badhani, P. Study of Twitter sentiment analysis using machine learning algorithms on Python (2017). [3] </a:t>
            </a:r>
            <a:r>
              <a:rPr lang="en-US" sz="2000" dirty="0" err="1">
                <a:solidFill>
                  <a:srgbClr val="FEFFFF"/>
                </a:solidFill>
                <a:latin typeface="Times New Roman"/>
                <a:ea typeface="+mn-lt"/>
                <a:cs typeface="+mn-lt"/>
              </a:rPr>
              <a:t>Sahayak</a:t>
            </a:r>
            <a:r>
              <a:rPr lang="en-US" sz="2000" dirty="0">
                <a:solidFill>
                  <a:srgbClr val="FEFFFF"/>
                </a:solidFill>
                <a:latin typeface="Times New Roman"/>
                <a:ea typeface="+mn-lt"/>
                <a:cs typeface="+mn-lt"/>
              </a:rPr>
              <a:t>, V., Shete, V., &amp; Pathan, A, Sentiment analysis on twitter data. (2015) [4] Mamgain, N., Mehta, E., Mittal, A., &amp; Bhatt, G, Sentiment analysis of top colleges in India using Twitter data (2016, March). [5] Barbosa, Luciano, and </a:t>
            </a:r>
            <a:r>
              <a:rPr lang="en-US" sz="2000" dirty="0" err="1">
                <a:solidFill>
                  <a:srgbClr val="FEFFFF"/>
                </a:solidFill>
                <a:latin typeface="Times New Roman"/>
                <a:ea typeface="+mn-lt"/>
                <a:cs typeface="+mn-lt"/>
              </a:rPr>
              <a:t>Junlan</a:t>
            </a:r>
            <a:r>
              <a:rPr lang="en-US" sz="2000" dirty="0">
                <a:solidFill>
                  <a:srgbClr val="FEFFFF"/>
                </a:solidFill>
                <a:latin typeface="Times New Roman"/>
                <a:ea typeface="+mn-lt"/>
                <a:cs typeface="+mn-lt"/>
              </a:rPr>
              <a:t> Feng. "Robust sentiment detection on twitter from biased and noisy data." 2010. [6] Bermingham, Adam, and Alan F. Smeaton. "Classifying sentiment in microblogs: is brevity an advantage." ACM, 2010.</a:t>
            </a:r>
            <a:endParaRPr lang="en-US" sz="2000" dirty="0">
              <a:solidFill>
                <a:srgbClr val="FEFFFF"/>
              </a:solidFill>
              <a:latin typeface="Times New Roman"/>
              <a:cs typeface="Times New Roman"/>
            </a:endParaRPr>
          </a:p>
        </p:txBody>
      </p:sp>
    </p:spTree>
    <p:extLst>
      <p:ext uri="{BB962C8B-B14F-4D97-AF65-F5344CB8AC3E}">
        <p14:creationId xmlns:p14="http://schemas.microsoft.com/office/powerpoint/2010/main" val="3685314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A9B6C6-A247-48A8-9A1C-1E36FA9456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EA1CFA1-DD86-A585-0007-C0CE4202E1A5}"/>
              </a:ext>
            </a:extLst>
          </p:cNvPr>
          <p:cNvSpPr>
            <a:spLocks noGrp="1"/>
          </p:cNvSpPr>
          <p:nvPr>
            <p:ph type="title"/>
          </p:nvPr>
        </p:nvSpPr>
        <p:spPr>
          <a:xfrm>
            <a:off x="1301261" y="590062"/>
            <a:ext cx="5409655" cy="2838938"/>
          </a:xfrm>
        </p:spPr>
        <p:txBody>
          <a:bodyPr vert="horz" lIns="91440" tIns="45720" rIns="91440" bIns="45720" rtlCol="0" anchor="b">
            <a:normAutofit/>
          </a:bodyPr>
          <a:lstStyle/>
          <a:p>
            <a:r>
              <a:rPr lang="en-US" sz="5600" b="1" kern="1200" dirty="0">
                <a:solidFill>
                  <a:srgbClr val="FFFFFF"/>
                </a:solidFill>
                <a:latin typeface="Times New Roman"/>
                <a:cs typeface="Times New Roman"/>
              </a:rPr>
              <a:t>THANKYOU</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12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ACC6394-757E-09CD-5382-F14C59EFD3A1}"/>
              </a:ext>
            </a:extLst>
          </p:cNvPr>
          <p:cNvSpPr>
            <a:spLocks noGrp="1"/>
          </p:cNvSpPr>
          <p:nvPr>
            <p:ph type="title"/>
          </p:nvPr>
        </p:nvSpPr>
        <p:spPr>
          <a:xfrm>
            <a:off x="3880430" y="583345"/>
            <a:ext cx="7160357" cy="4164820"/>
          </a:xfrm>
        </p:spPr>
        <p:txBody>
          <a:bodyPr vert="horz" lIns="91440" tIns="45720" rIns="91440" bIns="45720" rtlCol="0" anchor="t">
            <a:normAutofit fontScale="90000"/>
          </a:bodyPr>
          <a:lstStyle/>
          <a:p>
            <a:pPr algn="r"/>
            <a:r>
              <a:rPr lang="en-US" sz="7400" b="1" kern="1200" dirty="0">
                <a:solidFill>
                  <a:srgbClr val="FFFFFF"/>
                </a:solidFill>
                <a:latin typeface="Times New Roman"/>
                <a:cs typeface="Times New Roman"/>
              </a:rPr>
              <a:t>ANALYSIS OF WOMEN SAFETY ON SOCIAL MEDIA</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14024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0AC0A70-6DCE-5E48-7E7C-3D80BCE63FA3}"/>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latin typeface="Times New Roman"/>
                <a:ea typeface="+mj-lt"/>
                <a:cs typeface="Times New Roman"/>
              </a:rPr>
              <a:t>Abstract</a:t>
            </a:r>
            <a:endParaRPr lang="en-US" sz="4000" b="1" dirty="0">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EDB0247D-4159-D555-1F5E-F357496B20AF}"/>
              </a:ext>
            </a:extLst>
          </p:cNvPr>
          <p:cNvSpPr>
            <a:spLocks noGrp="1"/>
          </p:cNvSpPr>
          <p:nvPr>
            <p:ph idx="1"/>
          </p:nvPr>
        </p:nvSpPr>
        <p:spPr>
          <a:xfrm>
            <a:off x="1367624" y="2490436"/>
            <a:ext cx="9708995" cy="3567173"/>
          </a:xfrm>
        </p:spPr>
        <p:txBody>
          <a:bodyPr vert="horz" lIns="91440" tIns="45720" rIns="91440" bIns="45720" rtlCol="0" anchor="ctr">
            <a:normAutofit fontScale="77500" lnSpcReduction="20000"/>
          </a:bodyPr>
          <a:lstStyle/>
          <a:p>
            <a:pPr marL="0" indent="0" algn="just">
              <a:lnSpc>
                <a:spcPct val="150000"/>
              </a:lnSpc>
              <a:buNone/>
            </a:pPr>
            <a:r>
              <a:rPr lang="en-US" sz="2400" dirty="0">
                <a:latin typeface="Times New Roman"/>
                <a:ea typeface="+mn-lt"/>
                <a:cs typeface="Times New Roman"/>
              </a:rPr>
              <a:t>Nowadays women are experiencing lots of violence such as harassment in places in several cities. This starts from stalking which then leads to abusive harassment or also called abuse assault. In this project we mainly focus on the role of social media which can be used to promote the safety of women in India, given the special reference to the participation of many social media websites or applications such as Twitter platform. This project also focuses on developing the responsibilities among the common people on the various parts of Indian cities so that the safety of women around them is ensured. So, this project aims at finding safety percentage of a city in the ideology of women safety by finding polarity of comments.</a:t>
            </a:r>
            <a:endParaRPr lang="en-US" sz="2400" dirty="0">
              <a:latin typeface="Times New Roman"/>
              <a:cs typeface="Times New Roman"/>
            </a:endParaRPr>
          </a:p>
        </p:txBody>
      </p:sp>
    </p:spTree>
    <p:extLst>
      <p:ext uri="{BB962C8B-B14F-4D97-AF65-F5344CB8AC3E}">
        <p14:creationId xmlns:p14="http://schemas.microsoft.com/office/powerpoint/2010/main" val="86918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N" b="1" dirty="0">
                <a:solidFill>
                  <a:srgbClr val="FFFFFF"/>
                </a:solidFill>
                <a:latin typeface="Times New Roman" panose="02020603050405020304" pitchFamily="18" charset="0"/>
                <a:cs typeface="Times New Roman" panose="02020603050405020304" pitchFamily="18" charset="0"/>
              </a:rPr>
              <a:t>DATASET</a:t>
            </a:r>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 The dataset we are using is “MeToo_Tweets.csv ” </a:t>
            </a:r>
          </a:p>
          <a:p>
            <a:pPr marL="0" indent="0" algn="just">
              <a:lnSpc>
                <a:spcPct val="150000"/>
              </a:lnSpc>
              <a:buNone/>
            </a:pPr>
            <a:r>
              <a:rPr lang="en-US" dirty="0">
                <a:latin typeface="Times New Roman" panose="02020603050405020304" pitchFamily="18" charset="0"/>
                <a:cs typeface="Times New Roman" panose="02020603050405020304" pitchFamily="18" charset="0"/>
              </a:rPr>
              <a:t>• There are 15k rows and 3 columns. </a:t>
            </a:r>
          </a:p>
          <a:p>
            <a:pPr marL="0" indent="0" algn="just">
              <a:lnSpc>
                <a:spcPct val="150000"/>
              </a:lnSpc>
              <a:buNone/>
            </a:pPr>
            <a:r>
              <a:rPr lang="en-US" dirty="0">
                <a:latin typeface="Times New Roman" panose="02020603050405020304" pitchFamily="18" charset="0"/>
                <a:cs typeface="Times New Roman" panose="02020603050405020304" pitchFamily="18" charset="0"/>
              </a:rPr>
              <a:t>• This dataset include many fields about each tweet like Text, Favorite_count and Retweet_ count. </a:t>
            </a:r>
          </a:p>
          <a:p>
            <a:pPr marL="0" indent="0" algn="just">
              <a:lnSpc>
                <a:spcPct val="150000"/>
              </a:lnSpc>
              <a:buNone/>
            </a:pPr>
            <a:r>
              <a:rPr lang="en-US" dirty="0">
                <a:latin typeface="Times New Roman" panose="02020603050405020304" pitchFamily="18" charset="0"/>
                <a:cs typeface="Times New Roman" panose="02020603050405020304" pitchFamily="18" charset="0"/>
              </a:rPr>
              <a:t>•https://www.kaggle.com/hollyhetherington/metootweets?select=MeToo_twe ets.csv</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54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492C2-137A-17C7-0A30-14AB352B87CA}"/>
              </a:ext>
            </a:extLst>
          </p:cNvPr>
          <p:cNvSpPr>
            <a:spLocks noGrp="1"/>
          </p:cNvSpPr>
          <p:nvPr>
            <p:ph type="title"/>
          </p:nvPr>
        </p:nvSpPr>
        <p:spPr>
          <a:xfrm>
            <a:off x="1028700" y="1967266"/>
            <a:ext cx="2779418" cy="2547257"/>
          </a:xfrm>
          <a:noFill/>
        </p:spPr>
        <p:txBody>
          <a:bodyPr vert="horz" lIns="91440" tIns="45720" rIns="91440" bIns="45720" rtlCol="0" anchor="ctr">
            <a:normAutofit/>
          </a:bodyPr>
          <a:lstStyle/>
          <a:p>
            <a:pPr algn="ctr"/>
            <a:r>
              <a:rPr lang="en-US" sz="3600" b="1" kern="1200" dirty="0">
                <a:solidFill>
                  <a:srgbClr val="FFFFFF"/>
                </a:solidFill>
                <a:latin typeface="Times New Roman"/>
                <a:cs typeface="Times New Roman"/>
              </a:rPr>
              <a:t>Architecture</a:t>
            </a:r>
          </a:p>
        </p:txBody>
      </p:sp>
      <p:pic>
        <p:nvPicPr>
          <p:cNvPr id="4" name="Picture 4" descr="Diagram&#10;&#10;Description automatically generated">
            <a:extLst>
              <a:ext uri="{FF2B5EF4-FFF2-40B4-BE49-F238E27FC236}">
                <a16:creationId xmlns:a16="http://schemas.microsoft.com/office/drawing/2014/main" id="{3887313E-8E63-63FD-25B8-B496804303A9}"/>
              </a:ext>
            </a:extLst>
          </p:cNvPr>
          <p:cNvPicPr>
            <a:picLocks noGrp="1" noChangeAspect="1"/>
          </p:cNvPicPr>
          <p:nvPr>
            <p:ph idx="1"/>
          </p:nvPr>
        </p:nvPicPr>
        <p:blipFill>
          <a:blip r:embed="rId2"/>
          <a:stretch>
            <a:fillRect/>
          </a:stretch>
        </p:blipFill>
        <p:spPr>
          <a:xfrm>
            <a:off x="4288131" y="739674"/>
            <a:ext cx="7552107" cy="5178768"/>
          </a:xfrm>
          <a:prstGeom prst="rect">
            <a:avLst/>
          </a:prstGeom>
        </p:spPr>
      </p:pic>
    </p:spTree>
    <p:extLst>
      <p:ext uri="{BB962C8B-B14F-4D97-AF65-F5344CB8AC3E}">
        <p14:creationId xmlns:p14="http://schemas.microsoft.com/office/powerpoint/2010/main" val="154791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10F23E-FD2D-D514-70A7-D73C37AA6AE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rgbClr val="FFFFFF"/>
                </a:solidFill>
                <a:latin typeface="Times New Roman"/>
                <a:cs typeface="Times New Roman"/>
              </a:rPr>
              <a:t>Flow Diagram</a:t>
            </a:r>
            <a:endParaRPr lang="en-US" sz="3200" b="1" kern="1200">
              <a:solidFill>
                <a:srgbClr val="FFFFFF"/>
              </a:solidFill>
              <a:latin typeface="Times New Roman"/>
              <a:cs typeface="Calibri Light"/>
            </a:endParaRPr>
          </a:p>
        </p:txBody>
      </p:sp>
      <p:pic>
        <p:nvPicPr>
          <p:cNvPr id="4" name="Picture 4" descr="Diagram&#10;&#10;Description automatically generated">
            <a:extLst>
              <a:ext uri="{FF2B5EF4-FFF2-40B4-BE49-F238E27FC236}">
                <a16:creationId xmlns:a16="http://schemas.microsoft.com/office/drawing/2014/main" id="{18207EC3-EAA0-31FE-9EB2-E88F61F73316}"/>
              </a:ext>
            </a:extLst>
          </p:cNvPr>
          <p:cNvPicPr>
            <a:picLocks noChangeAspect="1"/>
          </p:cNvPicPr>
          <p:nvPr/>
        </p:nvPicPr>
        <p:blipFill>
          <a:blip r:embed="rId2"/>
          <a:stretch>
            <a:fillRect/>
          </a:stretch>
        </p:blipFill>
        <p:spPr>
          <a:xfrm>
            <a:off x="5496758" y="640080"/>
            <a:ext cx="4769887" cy="5578816"/>
          </a:xfrm>
          <a:prstGeom prst="rect">
            <a:avLst/>
          </a:prstGeom>
        </p:spPr>
      </p:pic>
    </p:spTree>
    <p:extLst>
      <p:ext uri="{BB962C8B-B14F-4D97-AF65-F5344CB8AC3E}">
        <p14:creationId xmlns:p14="http://schemas.microsoft.com/office/powerpoint/2010/main" val="165786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3462BD-0E46-C795-50C2-2A6B5A3252E8}"/>
              </a:ext>
            </a:extLst>
          </p:cNvPr>
          <p:cNvSpPr>
            <a:spLocks noGrp="1"/>
          </p:cNvSpPr>
          <p:nvPr>
            <p:ph type="title"/>
          </p:nvPr>
        </p:nvSpPr>
        <p:spPr>
          <a:xfrm>
            <a:off x="1371597" y="348865"/>
            <a:ext cx="10044023" cy="877729"/>
          </a:xfrm>
        </p:spPr>
        <p:txBody>
          <a:bodyPr anchor="ctr">
            <a:normAutofit/>
          </a:bodyPr>
          <a:lstStyle/>
          <a:p>
            <a:r>
              <a:rPr lang="en-US" sz="4000" b="1" dirty="0">
                <a:solidFill>
                  <a:srgbClr val="FFFFFF"/>
                </a:solidFill>
                <a:latin typeface="Times New Roman"/>
                <a:cs typeface="Calibri Light"/>
              </a:rPr>
              <a:t>Working Modules</a:t>
            </a:r>
          </a:p>
        </p:txBody>
      </p:sp>
      <p:graphicFrame>
        <p:nvGraphicFramePr>
          <p:cNvPr id="5" name="Content Placeholder 2">
            <a:extLst>
              <a:ext uri="{FF2B5EF4-FFF2-40B4-BE49-F238E27FC236}">
                <a16:creationId xmlns:a16="http://schemas.microsoft.com/office/drawing/2014/main" id="{7EB61172-040F-9097-46E1-D475C4381BC9}"/>
              </a:ext>
            </a:extLst>
          </p:cNvPr>
          <p:cNvGraphicFramePr>
            <a:graphicFrameLocks noGrp="1"/>
          </p:cNvGraphicFramePr>
          <p:nvPr>
            <p:ph idx="1"/>
            <p:extLst>
              <p:ext uri="{D42A27DB-BD31-4B8C-83A1-F6EECF244321}">
                <p14:modId xmlns:p14="http://schemas.microsoft.com/office/powerpoint/2010/main" val="120312090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5879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2DC48-7854-4442-C8E8-D0B8E2E837A9}"/>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b="1" kern="1200" dirty="0">
                <a:solidFill>
                  <a:srgbClr val="FFFFFF"/>
                </a:solidFill>
                <a:latin typeface="Times New Roman"/>
                <a:cs typeface="Times New Roman"/>
              </a:rPr>
              <a:t>Output Window</a:t>
            </a:r>
            <a:endParaRPr lang="en-US" sz="3600" b="1" kern="1200">
              <a:solidFill>
                <a:srgbClr val="FFFFFF"/>
              </a:solidFill>
              <a:latin typeface="Times New Roman"/>
              <a:cs typeface="Times New Roman"/>
            </a:endParaRPr>
          </a:p>
        </p:txBody>
      </p:sp>
      <p:pic>
        <p:nvPicPr>
          <p:cNvPr id="5" name="Picture 5" descr="Graphical user interface, text, application&#10;&#10;Description automatically generated">
            <a:extLst>
              <a:ext uri="{FF2B5EF4-FFF2-40B4-BE49-F238E27FC236}">
                <a16:creationId xmlns:a16="http://schemas.microsoft.com/office/drawing/2014/main" id="{DDC41DB4-00CD-EB3B-B275-4DAB718AF74A}"/>
              </a:ext>
            </a:extLst>
          </p:cNvPr>
          <p:cNvPicPr>
            <a:picLocks noGrp="1" noChangeAspect="1"/>
          </p:cNvPicPr>
          <p:nvPr>
            <p:ph idx="1"/>
          </p:nvPr>
        </p:nvPicPr>
        <p:blipFill>
          <a:blip r:embed="rId2"/>
          <a:stretch>
            <a:fillRect/>
          </a:stretch>
        </p:blipFill>
        <p:spPr>
          <a:xfrm>
            <a:off x="3667242" y="664690"/>
            <a:ext cx="8191811" cy="5338142"/>
          </a:xfrm>
          <a:prstGeom prst="rect">
            <a:avLst/>
          </a:prstGeom>
        </p:spPr>
      </p:pic>
    </p:spTree>
    <p:extLst>
      <p:ext uri="{BB962C8B-B14F-4D97-AF65-F5344CB8AC3E}">
        <p14:creationId xmlns:p14="http://schemas.microsoft.com/office/powerpoint/2010/main" val="2778835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89BD1E3C-AB24-CA45-C53A-A232D117FD2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Times New Roman"/>
                <a:cs typeface="Times New Roman"/>
              </a:rPr>
              <a:t>Uploading Dataset</a:t>
            </a:r>
            <a:r>
              <a:rPr lang="en-US" sz="4000" b="1" dirty="0">
                <a:solidFill>
                  <a:srgbClr val="FFFFFF"/>
                </a:solidFill>
                <a:latin typeface="Times New Roman"/>
                <a:cs typeface="Times New Roman"/>
              </a:rPr>
              <a:t> </a:t>
            </a:r>
            <a:endParaRPr lang="en-US" sz="4000" b="1" kern="1200">
              <a:solidFill>
                <a:srgbClr val="FFFFFF"/>
              </a:solidFill>
              <a:latin typeface="Times New Roman"/>
              <a:cs typeface="Times New Roman"/>
            </a:endParaRPr>
          </a:p>
        </p:txBody>
      </p:sp>
      <p:pic>
        <p:nvPicPr>
          <p:cNvPr id="4" name="Picture 4" descr="Graphical user interface, text, application&#10;&#10;Description automatically generated">
            <a:extLst>
              <a:ext uri="{FF2B5EF4-FFF2-40B4-BE49-F238E27FC236}">
                <a16:creationId xmlns:a16="http://schemas.microsoft.com/office/drawing/2014/main" id="{3FAF4FEB-688A-5AAA-8CDC-21B3CE84944D}"/>
              </a:ext>
            </a:extLst>
          </p:cNvPr>
          <p:cNvPicPr>
            <a:picLocks noChangeAspect="1"/>
          </p:cNvPicPr>
          <p:nvPr/>
        </p:nvPicPr>
        <p:blipFill>
          <a:blip r:embed="rId2"/>
          <a:stretch>
            <a:fillRect/>
          </a:stretch>
        </p:blipFill>
        <p:spPr>
          <a:xfrm>
            <a:off x="3636947" y="907574"/>
            <a:ext cx="8091229" cy="4553667"/>
          </a:xfrm>
          <a:prstGeom prst="rect">
            <a:avLst/>
          </a:prstGeom>
        </p:spPr>
      </p:pic>
    </p:spTree>
    <p:extLst>
      <p:ext uri="{BB962C8B-B14F-4D97-AF65-F5344CB8AC3E}">
        <p14:creationId xmlns:p14="http://schemas.microsoft.com/office/powerpoint/2010/main" val="12513941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557</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ANALYSIS OF WOMEN SAFETY ON SOCIAL MEDIA</vt:lpstr>
      <vt:lpstr>Abstract</vt:lpstr>
      <vt:lpstr>DATASET</vt:lpstr>
      <vt:lpstr>Architecture</vt:lpstr>
      <vt:lpstr>Flow Diagram</vt:lpstr>
      <vt:lpstr>Working Modules</vt:lpstr>
      <vt:lpstr>Output Window</vt:lpstr>
      <vt:lpstr>Uploading Dataset </vt:lpstr>
      <vt:lpstr>Dataset Uploaded </vt:lpstr>
      <vt:lpstr>Reading Tweets </vt:lpstr>
      <vt:lpstr>Cleaning Tweets </vt:lpstr>
      <vt:lpstr>Running ML Algorithm </vt:lpstr>
      <vt:lpstr>Implementing Pie chart </vt:lpstr>
      <vt:lpstr>SYSTEM SPECIFICATIONS</vt:lpstr>
      <vt:lpstr>CONCLUSION</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alekhya talasila</cp:lastModifiedBy>
  <cp:revision>203</cp:revision>
  <dcterms:created xsi:type="dcterms:W3CDTF">2022-05-01T12:27:56Z</dcterms:created>
  <dcterms:modified xsi:type="dcterms:W3CDTF">2022-05-02T02:13:34Z</dcterms:modified>
</cp:coreProperties>
</file>