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66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5274366" y="2819400"/>
            <a:ext cx="4953000" cy="443711"/>
          </a:xfrm>
          <a:prstGeom prst="rect">
            <a:avLst/>
          </a:prstGeom>
        </p:spPr>
        <p:txBody>
          <a:bodyPr vert="horz" wrap="square" lIns="0" tIns="12700" rIns="0" bIns="0" rtlCol="0">
            <a:spAutoFit/>
          </a:bodyPr>
          <a:lstStyle/>
          <a:p>
            <a:pPr marL="12700">
              <a:lnSpc>
                <a:spcPct val="100000"/>
              </a:lnSpc>
              <a:spcBef>
                <a:spcPts val="100"/>
              </a:spcBef>
            </a:pPr>
            <a:r>
              <a:rPr lang="en-US" sz="2800" b="1" spc="10" dirty="0">
                <a:solidFill>
                  <a:srgbClr val="2D936B"/>
                </a:solidFill>
                <a:latin typeface="+mj-lt"/>
                <a:cs typeface="Trebuchet MS"/>
              </a:rPr>
              <a:t>KEYLOGGER AND SECURITY</a:t>
            </a:r>
            <a:endParaRPr sz="2800" b="1" dirty="0">
              <a:latin typeface="+mj-lt"/>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72FE2FDE-27BF-966C-FA30-80C1121D79B8}"/>
              </a:ext>
            </a:extLst>
          </p:cNvPr>
          <p:cNvSpPr>
            <a:spLocks noGrp="1"/>
          </p:cNvSpPr>
          <p:nvPr>
            <p:ph type="ctrTitle"/>
          </p:nvPr>
        </p:nvSpPr>
        <p:spPr>
          <a:xfrm>
            <a:off x="5393221" y="2293263"/>
            <a:ext cx="5800851" cy="430887"/>
          </a:xfrm>
        </p:spPr>
        <p:txBody>
          <a:bodyPr/>
          <a:lstStyle/>
          <a:p>
            <a:r>
              <a:rPr lang="en-US" sz="2800" b="1" dirty="0">
                <a:solidFill>
                  <a:schemeClr val="tx2"/>
                </a:solidFill>
                <a:latin typeface="+mj-lt"/>
              </a:rPr>
              <a:t>KOMMANABOYINA ALEKYADEVI</a:t>
            </a:r>
            <a:endParaRPr lang="en-IN" sz="2800" b="1" dirty="0">
              <a:solidFill>
                <a:schemeClr val="tx2"/>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2B7C34AD-26FE-2DAC-B30D-E1F5D952DAAE}"/>
              </a:ext>
            </a:extLst>
          </p:cNvPr>
          <p:cNvSpPr txBox="1"/>
          <p:nvPr/>
        </p:nvSpPr>
        <p:spPr>
          <a:xfrm>
            <a:off x="493416" y="1359202"/>
            <a:ext cx="8679159" cy="4139595"/>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kumimoji="0" lang="en-US" altLang="en-US" sz="2000" b="1" i="1" u="none" strike="noStrike" cap="none" normalizeH="0" baseline="0" dirty="0">
                <a:ln>
                  <a:noFill/>
                </a:ln>
                <a:solidFill>
                  <a:schemeClr val="tx1"/>
                </a:solidFill>
                <a:effectLst/>
                <a:latin typeface="+mj-lt"/>
              </a:rPr>
              <a:t>Enhanced Detection</a:t>
            </a:r>
            <a:r>
              <a:rPr kumimoji="0" lang="en-US" altLang="en-US" sz="2000" b="1" i="1" u="none" strike="noStrike" cap="none" normalizeH="0" baseline="0" dirty="0">
                <a:ln>
                  <a:noFill/>
                </a:ln>
                <a:solidFill>
                  <a:schemeClr val="tx1"/>
                </a:solidFill>
                <a:effectLst/>
                <a:latin typeface="Arial" panose="020B0604020202020204" pitchFamily="34" charset="0"/>
              </a:rPr>
              <a:t>: </a:t>
            </a:r>
            <a:r>
              <a:rPr kumimoji="0" lang="en-US" altLang="en-US" b="1" i="1" u="none" strike="noStrike" cap="none" normalizeH="0" baseline="0" dirty="0">
                <a:ln>
                  <a:noFill/>
                </a:ln>
                <a:solidFill>
                  <a:schemeClr val="tx1"/>
                </a:solidFill>
                <a:effectLst/>
                <a:latin typeface="Arial" panose="020B0604020202020204" pitchFamily="34" charset="0"/>
              </a:rPr>
              <a:t>Improved capability to identify and mitigate keylogger threats promptly.</a:t>
            </a:r>
          </a:p>
          <a:p>
            <a:pPr marL="342900" indent="-342900">
              <a:lnSpc>
                <a:spcPct val="150000"/>
              </a:lnSpc>
              <a:buFont typeface="Wingdings" panose="05000000000000000000" pitchFamily="2" charset="2"/>
              <a:buChar char="q"/>
            </a:pPr>
            <a:r>
              <a:rPr lang="en-US" sz="2000" b="1" i="1" dirty="0"/>
              <a:t>Reduced Vulnerabilities</a:t>
            </a:r>
            <a:r>
              <a:rPr lang="en-US" b="1" i="1" dirty="0"/>
              <a:t>: Minimized risk of data breaches and unauthorized access.</a:t>
            </a:r>
          </a:p>
          <a:p>
            <a:pPr marL="342900" indent="-342900">
              <a:lnSpc>
                <a:spcPct val="150000"/>
              </a:lnSpc>
              <a:buFont typeface="Wingdings" panose="05000000000000000000" pitchFamily="2" charset="2"/>
              <a:buChar char="q"/>
            </a:pPr>
            <a:r>
              <a:rPr lang="en-US" sz="2000" b="1" i="1" dirty="0"/>
              <a:t>Improved Compliance: </a:t>
            </a:r>
            <a:r>
              <a:rPr lang="en-US" b="1" i="1" dirty="0"/>
              <a:t>Ensured adherence to legal and ethical standards in monitoring practices</a:t>
            </a:r>
            <a:r>
              <a:rPr lang="en-US" sz="2000" b="1" i="1" dirty="0"/>
              <a:t>.</a:t>
            </a:r>
          </a:p>
          <a:p>
            <a:pPr marL="342900" indent="-342900">
              <a:lnSpc>
                <a:spcPct val="150000"/>
              </a:lnSpc>
              <a:buFont typeface="Wingdings" panose="05000000000000000000" pitchFamily="2" charset="2"/>
              <a:buChar char="q"/>
            </a:pPr>
            <a:r>
              <a:rPr lang="en-US" sz="2000" b="1" i="1" dirty="0"/>
              <a:t>Heightened Awareness: </a:t>
            </a:r>
            <a:r>
              <a:rPr lang="en-US" b="1" i="1" dirty="0"/>
              <a:t>Increased</a:t>
            </a:r>
            <a:r>
              <a:rPr lang="en-US" sz="2000" b="1" i="1" dirty="0"/>
              <a:t> knowledge and vigilance among users regarding keylogger risks and preventive measures</a:t>
            </a:r>
            <a:r>
              <a:rPr lang="en-US" sz="2000" i="1" dirty="0"/>
              <a:t>.</a:t>
            </a:r>
          </a:p>
          <a:p>
            <a:endParaRPr lang="en-US" sz="2000" i="1" dirty="0"/>
          </a:p>
          <a:p>
            <a:endParaRPr kumimoji="0" lang="en-US" altLang="en-US" sz="1800" i="1" u="none" strike="noStrike" cap="none" normalizeH="0" baseline="0" dirty="0">
              <a:ln>
                <a:noFill/>
              </a:ln>
              <a:solidFill>
                <a:schemeClr val="tx1"/>
              </a:solidFill>
              <a:effectLst/>
              <a:latin typeface="Arial" panose="020B0604020202020204" pitchFamily="34" charset="0"/>
            </a:endParaRPr>
          </a:p>
          <a:p>
            <a:endParaRPr lang="en-IN" dirty="0"/>
          </a:p>
        </p:txBody>
      </p:sp>
      <p:sp>
        <p:nvSpPr>
          <p:cNvPr id="14" name="Rectangle 5">
            <a:extLst>
              <a:ext uri="{FF2B5EF4-FFF2-40B4-BE49-F238E27FC236}">
                <a16:creationId xmlns:a16="http://schemas.microsoft.com/office/drawing/2014/main" id="{A3F83C3D-8118-BB2C-EE29-EE3105031F81}"/>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7">
            <a:extLst>
              <a:ext uri="{FF2B5EF4-FFF2-40B4-BE49-F238E27FC236}">
                <a16:creationId xmlns:a16="http://schemas.microsoft.com/office/drawing/2014/main" id="{C46AA07C-E033-E018-6AD6-9C21EA207547}"/>
              </a:ext>
            </a:extLst>
          </p:cNvPr>
          <p:cNvSpPr>
            <a:spLocks noChangeArrowheads="1"/>
          </p:cNvSpPr>
          <p:nvPr/>
        </p:nvSpPr>
        <p:spPr bwMode="auto">
          <a:xfrm>
            <a:off x="228600" y="4838701"/>
            <a:ext cx="8534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1" u="none" strike="noStrike" cap="none" normalizeH="0" baseline="0" dirty="0">
                <a:ln>
                  <a:noFill/>
                </a:ln>
                <a:solidFill>
                  <a:schemeClr val="tx1"/>
                </a:solidFill>
                <a:effectLst/>
                <a:latin typeface="Arial" panose="020B0604020202020204" pitchFamily="34" charset="0"/>
              </a:rPr>
              <a:t>These outcomes contribute to a safer digital environment, protecting sensitive information and bolstering trust in cybersecurity measures.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3C9FD-13F4-7772-1DA0-FEEAC29F26B9}"/>
              </a:ext>
            </a:extLst>
          </p:cNvPr>
          <p:cNvSpPr>
            <a:spLocks noGrp="1"/>
          </p:cNvSpPr>
          <p:nvPr>
            <p:ph type="title"/>
          </p:nvPr>
        </p:nvSpPr>
        <p:spPr>
          <a:xfrm>
            <a:off x="755332" y="385444"/>
            <a:ext cx="10681335" cy="677108"/>
          </a:xfrm>
        </p:spPr>
        <p:txBody>
          <a:bodyPr/>
          <a:lstStyle/>
          <a:p>
            <a:r>
              <a:rPr lang="en-IN" sz="4400" dirty="0">
                <a:solidFill>
                  <a:schemeClr val="tx2"/>
                </a:solidFill>
                <a:latin typeface="+mj-lt"/>
              </a:rPr>
              <a:t>Project link</a:t>
            </a:r>
          </a:p>
        </p:txBody>
      </p:sp>
    </p:spTree>
    <p:extLst>
      <p:ext uri="{BB962C8B-B14F-4D97-AF65-F5344CB8AC3E}">
        <p14:creationId xmlns:p14="http://schemas.microsoft.com/office/powerpoint/2010/main" val="193317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780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50521" y="596360"/>
            <a:ext cx="7010399" cy="509114"/>
          </a:xfrm>
          <a:prstGeom prst="rect">
            <a:avLst/>
          </a:prstGeom>
        </p:spPr>
        <p:txBody>
          <a:bodyPr vert="horz" wrap="square" lIns="0" tIns="16510" rIns="0" bIns="0" rtlCol="0">
            <a:spAutoFit/>
          </a:bodyPr>
          <a:lstStyle/>
          <a:p>
            <a:pPr marL="12700">
              <a:lnSpc>
                <a:spcPct val="100000"/>
              </a:lnSpc>
              <a:spcBef>
                <a:spcPts val="130"/>
              </a:spcBef>
            </a:pPr>
            <a:r>
              <a:rPr lang="en-US" sz="3200" spc="5" dirty="0">
                <a:solidFill>
                  <a:schemeClr val="tx2"/>
                </a:solidFill>
                <a:latin typeface="+mj-lt"/>
              </a:rPr>
              <a:t>KEYLOGGER AND SECURITY</a:t>
            </a:r>
            <a:endParaRPr sz="3200" dirty="0">
              <a:solidFill>
                <a:schemeClr val="tx2"/>
              </a:solidFill>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5267D0D-8DD9-21C3-EE83-68A7E14A3E2B}"/>
              </a:ext>
            </a:extLst>
          </p:cNvPr>
          <p:cNvSpPr txBox="1"/>
          <p:nvPr/>
        </p:nvSpPr>
        <p:spPr>
          <a:xfrm>
            <a:off x="104554" y="2032620"/>
            <a:ext cx="9525221" cy="2308324"/>
          </a:xfrm>
          <a:prstGeom prst="rect">
            <a:avLst/>
          </a:prstGeom>
          <a:noFill/>
        </p:spPr>
        <p:txBody>
          <a:bodyPr wrap="square" rtlCol="0">
            <a:spAutoFit/>
          </a:bodyPr>
          <a:lstStyle/>
          <a:p>
            <a:r>
              <a:rPr lang="en-US" sz="2400" dirty="0"/>
              <a:t>                   </a:t>
            </a:r>
            <a:r>
              <a:rPr lang="en-US" sz="2400" b="1" i="1" dirty="0">
                <a:solidFill>
                  <a:schemeClr val="tx1">
                    <a:lumMod val="95000"/>
                    <a:lumOff val="5000"/>
                  </a:schemeClr>
                </a:solidFill>
              </a:rPr>
              <a:t>A keylogger is a type of software or hardware device that records keystrokes typed on a computer keyboard. It can be used for various purposes, but from a security perspective, keyloggers are often associated with malicious intent, such as capturing sensitive information like passwords, credit card numbers, or personal messages without the user's knowledge.</a:t>
            </a:r>
            <a:endParaRPr lang="en-IN" sz="2400" b="1" i="1" dirty="0">
              <a:solidFill>
                <a:schemeClr val="tx1">
                  <a:lumMod val="95000"/>
                  <a:lumOff val="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94472" y="447675"/>
            <a:ext cx="2357120" cy="690574"/>
          </a:xfrm>
          <a:prstGeom prst="rect">
            <a:avLst/>
          </a:prstGeom>
        </p:spPr>
        <p:txBody>
          <a:bodyPr vert="horz" wrap="square" lIns="0" tIns="13335" rIns="0" bIns="0" rtlCol="0">
            <a:spAutoFit/>
          </a:bodyPr>
          <a:lstStyle/>
          <a:p>
            <a:pPr marL="12700">
              <a:lnSpc>
                <a:spcPct val="100000"/>
              </a:lnSpc>
              <a:spcBef>
                <a:spcPts val="105"/>
              </a:spcBef>
            </a:pPr>
            <a:r>
              <a:rPr sz="4400" spc="25" dirty="0">
                <a:solidFill>
                  <a:schemeClr val="tx2"/>
                </a:solidFill>
                <a:latin typeface="+mj-lt"/>
              </a:rPr>
              <a:t>A</a:t>
            </a:r>
            <a:r>
              <a:rPr sz="4400" spc="-5" dirty="0">
                <a:solidFill>
                  <a:schemeClr val="tx2"/>
                </a:solidFill>
                <a:latin typeface="+mj-lt"/>
              </a:rPr>
              <a:t>G</a:t>
            </a:r>
            <a:r>
              <a:rPr sz="4400" spc="-35" dirty="0">
                <a:solidFill>
                  <a:schemeClr val="tx2"/>
                </a:solidFill>
                <a:latin typeface="+mj-lt"/>
              </a:rPr>
              <a:t>E</a:t>
            </a:r>
            <a:r>
              <a:rPr sz="4400" spc="15" dirty="0">
                <a:solidFill>
                  <a:schemeClr val="tx2"/>
                </a:solidFill>
                <a:latin typeface="+mj-lt"/>
              </a:rPr>
              <a:t>N</a:t>
            </a:r>
            <a:r>
              <a:rPr sz="4400" dirty="0">
                <a:solidFill>
                  <a:schemeClr val="tx2"/>
                </a:solidFill>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073CE32D-F33D-4F0B-BD2C-27DBF1AC0169}"/>
              </a:ext>
            </a:extLst>
          </p:cNvPr>
          <p:cNvSpPr txBox="1"/>
          <p:nvPr/>
        </p:nvSpPr>
        <p:spPr>
          <a:xfrm>
            <a:off x="590896" y="1498627"/>
            <a:ext cx="8467379" cy="2308324"/>
          </a:xfrm>
          <a:prstGeom prst="rect">
            <a:avLst/>
          </a:prstGeom>
          <a:noFill/>
        </p:spPr>
        <p:txBody>
          <a:bodyPr wrap="square" rtlCol="0">
            <a:spAutoFit/>
          </a:bodyPr>
          <a:lstStyle/>
          <a:p>
            <a:pPr marL="342900" indent="-342900">
              <a:buFont typeface="Wingdings" panose="05000000000000000000" pitchFamily="2" charset="2"/>
              <a:buChar char="q"/>
            </a:pPr>
            <a:r>
              <a:rPr lang="en-US" sz="2400" b="1" i="1" dirty="0">
                <a:solidFill>
                  <a:schemeClr val="tx1">
                    <a:lumMod val="95000"/>
                    <a:lumOff val="5000"/>
                  </a:schemeClr>
                </a:solidFill>
              </a:rPr>
              <a:t>Data Theft</a:t>
            </a:r>
          </a:p>
          <a:p>
            <a:pPr marL="342900" indent="-342900">
              <a:buFont typeface="Wingdings" panose="05000000000000000000" pitchFamily="2" charset="2"/>
              <a:buChar char="q"/>
            </a:pPr>
            <a:r>
              <a:rPr lang="en-US" sz="2400" b="1" i="1" dirty="0">
                <a:solidFill>
                  <a:schemeClr val="tx1">
                    <a:lumMod val="95000"/>
                    <a:lumOff val="5000"/>
                  </a:schemeClr>
                </a:solidFill>
              </a:rPr>
              <a:t>Privacy Invasion</a:t>
            </a:r>
          </a:p>
          <a:p>
            <a:pPr marL="342900" indent="-342900">
              <a:buFont typeface="Wingdings" panose="05000000000000000000" pitchFamily="2" charset="2"/>
              <a:buChar char="q"/>
            </a:pPr>
            <a:r>
              <a:rPr lang="en-IN" sz="2400" b="1" i="1" dirty="0">
                <a:solidFill>
                  <a:schemeClr val="tx1">
                    <a:lumMod val="95000"/>
                    <a:lumOff val="5000"/>
                  </a:schemeClr>
                </a:solidFill>
              </a:rPr>
              <a:t>Prevention Strategies</a:t>
            </a:r>
            <a:endParaRPr lang="en-US" sz="2400" b="1" i="1" dirty="0">
              <a:solidFill>
                <a:schemeClr val="tx1">
                  <a:lumMod val="95000"/>
                  <a:lumOff val="5000"/>
                </a:schemeClr>
              </a:solidFill>
            </a:endParaRPr>
          </a:p>
          <a:p>
            <a:pPr marL="342900" indent="-342900">
              <a:buFont typeface="Wingdings" panose="05000000000000000000" pitchFamily="2" charset="2"/>
              <a:buChar char="q"/>
            </a:pPr>
            <a:r>
              <a:rPr lang="en-IN" sz="2400" b="1" i="1" dirty="0">
                <a:solidFill>
                  <a:schemeClr val="tx1">
                    <a:lumMod val="95000"/>
                    <a:lumOff val="5000"/>
                  </a:schemeClr>
                </a:solidFill>
              </a:rPr>
              <a:t>Legal and Ethical  Considerations</a:t>
            </a:r>
            <a:endParaRPr lang="en-US" sz="2400" b="1" i="1" dirty="0">
              <a:solidFill>
                <a:schemeClr val="tx1">
                  <a:lumMod val="95000"/>
                  <a:lumOff val="5000"/>
                </a:schemeClr>
              </a:solidFill>
            </a:endParaRPr>
          </a:p>
          <a:p>
            <a:pPr marL="342900" indent="-342900">
              <a:buFont typeface="Wingdings" panose="05000000000000000000" pitchFamily="2" charset="2"/>
              <a:buChar char="q"/>
            </a:pPr>
            <a:r>
              <a:rPr lang="en-IN" sz="2400" b="1" i="1" dirty="0">
                <a:solidFill>
                  <a:schemeClr val="tx1">
                    <a:lumMod val="95000"/>
                    <a:lumOff val="5000"/>
                  </a:schemeClr>
                </a:solidFill>
              </a:rPr>
              <a:t>Responding to Keylogger Detection</a:t>
            </a:r>
          </a:p>
          <a:p>
            <a:pPr marL="342900" indent="-342900">
              <a:buFont typeface="Wingdings" panose="05000000000000000000" pitchFamily="2" charset="2"/>
              <a:buChar char="q"/>
            </a:pPr>
            <a:r>
              <a:rPr lang="en-IN" sz="2400" b="1" i="1" dirty="0">
                <a:solidFill>
                  <a:schemeClr val="tx1">
                    <a:lumMod val="95000"/>
                    <a:lumOff val="5000"/>
                  </a:schemeClr>
                </a:solidFill>
              </a:rPr>
              <a:t>Best Practices for Organizations</a:t>
            </a:r>
            <a:r>
              <a:rPr lang="en-US" sz="2400" b="1" i="1" dirty="0">
                <a:solidFill>
                  <a:schemeClr val="tx1">
                    <a:lumMod val="95000"/>
                    <a:lumOff val="5000"/>
                  </a:schemeClr>
                </a:solidFill>
              </a:rPr>
              <a:t> </a:t>
            </a:r>
            <a:endParaRPr lang="en-IN" sz="2400" b="1" i="1" dirty="0">
              <a:solidFill>
                <a:schemeClr val="tx1">
                  <a:lumMod val="95000"/>
                  <a:lumOff val="5000"/>
                </a:schemeClr>
              </a:solidFill>
            </a:endParaRPr>
          </a:p>
        </p:txBody>
      </p:sp>
      <p:sp>
        <p:nvSpPr>
          <p:cNvPr id="24" name="TextBox 23">
            <a:extLst>
              <a:ext uri="{FF2B5EF4-FFF2-40B4-BE49-F238E27FC236}">
                <a16:creationId xmlns:a16="http://schemas.microsoft.com/office/drawing/2014/main" id="{89B1CFB7-F07B-1B3F-6A01-724734EE4D61}"/>
              </a:ext>
            </a:extLst>
          </p:cNvPr>
          <p:cNvSpPr txBox="1"/>
          <p:nvPr/>
        </p:nvSpPr>
        <p:spPr>
          <a:xfrm>
            <a:off x="1990725" y="4648200"/>
            <a:ext cx="4924487" cy="962025"/>
          </a:xfrm>
          <a:prstGeom prst="rect">
            <a:avLst/>
          </a:prstGeom>
          <a:noFill/>
        </p:spPr>
        <p:txBody>
          <a:bodyPr wrap="square" rtlCol="0">
            <a:spAutoFit/>
          </a:bodyPr>
          <a:lstStyle/>
          <a:p>
            <a:endParaRPr lang="en-IN" dirty="0"/>
          </a:p>
        </p:txBody>
      </p:sp>
      <p:sp>
        <p:nvSpPr>
          <p:cNvPr id="26" name="Rectangle 2">
            <a:extLst>
              <a:ext uri="{FF2B5EF4-FFF2-40B4-BE49-F238E27FC236}">
                <a16:creationId xmlns:a16="http://schemas.microsoft.com/office/drawing/2014/main" id="{F8E78619-595A-9DA7-E4A3-BB8A075CEA9E}"/>
              </a:ext>
            </a:extLst>
          </p:cNvPr>
          <p:cNvSpPr>
            <a:spLocks noChangeArrowheads="1"/>
          </p:cNvSpPr>
          <p:nvPr/>
        </p:nvSpPr>
        <p:spPr bwMode="auto">
          <a:xfrm>
            <a:off x="1561130" y="4148468"/>
            <a:ext cx="873368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lumMod val="95000"/>
                    <a:lumOff val="5000"/>
                  </a:schemeClr>
                </a:solidFill>
                <a:effectLst/>
                <a:latin typeface="Arial" panose="020B0604020202020204" pitchFamily="34" charset="0"/>
              </a:rPr>
              <a:t>         </a:t>
            </a:r>
            <a:r>
              <a:rPr kumimoji="0" lang="en-US" altLang="en-US" sz="2400" b="1" i="1" u="none" strike="noStrike" cap="none" normalizeH="0" baseline="0" dirty="0">
                <a:ln>
                  <a:noFill/>
                </a:ln>
                <a:solidFill>
                  <a:schemeClr val="tx1">
                    <a:lumMod val="95000"/>
                    <a:lumOff val="5000"/>
                  </a:schemeClr>
                </a:solidFill>
                <a:effectLst/>
                <a:latin typeface="+mj-lt"/>
              </a:rPr>
              <a:t>This agenda provides a structured approach to understanding and addressing the risks associated with keyloggers, ensuring comprehensive coverage of detection, prevention, and response strategies.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1" u="none" strike="noStrike" cap="none" normalizeH="0" baseline="0" dirty="0">
                <a:ln>
                  <a:noFill/>
                </a:ln>
                <a:solidFill>
                  <a:schemeClr val="tx2">
                    <a:lumMod val="60000"/>
                    <a:lumOff val="40000"/>
                  </a:schemeClr>
                </a:solidFill>
                <a:effectLst/>
                <a:latin typeface="+mj-lt"/>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 y="575055"/>
            <a:ext cx="6166167"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20" dirty="0">
                <a:solidFill>
                  <a:schemeClr val="tx2"/>
                </a:solidFill>
                <a:latin typeface="+mj-lt"/>
              </a:rPr>
              <a:t>P</a:t>
            </a:r>
            <a:r>
              <a:rPr sz="4400" spc="15" dirty="0">
                <a:solidFill>
                  <a:schemeClr val="tx2"/>
                </a:solidFill>
                <a:latin typeface="+mj-lt"/>
              </a:rPr>
              <a:t>ROB</a:t>
            </a:r>
            <a:r>
              <a:rPr sz="4400" spc="55" dirty="0">
                <a:solidFill>
                  <a:schemeClr val="tx2"/>
                </a:solidFill>
                <a:latin typeface="+mj-lt"/>
              </a:rPr>
              <a:t>L</a:t>
            </a:r>
            <a:r>
              <a:rPr sz="4400" spc="-20" dirty="0">
                <a:solidFill>
                  <a:schemeClr val="tx2"/>
                </a:solidFill>
                <a:latin typeface="+mj-lt"/>
              </a:rPr>
              <a:t>E</a:t>
            </a:r>
            <a:r>
              <a:rPr lang="en-US" sz="4000" spc="20" dirty="0">
                <a:solidFill>
                  <a:schemeClr val="tx2"/>
                </a:solidFill>
                <a:latin typeface="+mj-lt"/>
              </a:rPr>
              <a:t>M </a:t>
            </a:r>
            <a:r>
              <a:rPr sz="4000" spc="10" dirty="0">
                <a:solidFill>
                  <a:schemeClr val="tx2"/>
                </a:solidFill>
                <a:latin typeface="+mj-lt"/>
              </a:rPr>
              <a:t>S</a:t>
            </a:r>
            <a:r>
              <a:rPr sz="4000" spc="-370" dirty="0">
                <a:solidFill>
                  <a:schemeClr val="tx2"/>
                </a:solidFill>
                <a:latin typeface="+mj-lt"/>
              </a:rPr>
              <a:t>T</a:t>
            </a:r>
            <a:r>
              <a:rPr sz="4000" spc="-375" dirty="0">
                <a:solidFill>
                  <a:schemeClr val="tx2"/>
                </a:solidFill>
                <a:latin typeface="+mj-lt"/>
              </a:rPr>
              <a:t>A</a:t>
            </a:r>
            <a:r>
              <a:rPr sz="4000" spc="15" dirty="0">
                <a:solidFill>
                  <a:schemeClr val="tx2"/>
                </a:solidFill>
                <a:latin typeface="+mj-lt"/>
              </a:rPr>
              <a:t>T</a:t>
            </a:r>
            <a:r>
              <a:rPr sz="4000" spc="-10" dirty="0">
                <a:solidFill>
                  <a:schemeClr val="tx2"/>
                </a:solidFill>
                <a:latin typeface="+mj-lt"/>
              </a:rPr>
              <a:t>E</a:t>
            </a:r>
            <a:r>
              <a:rPr sz="4000" spc="-20" dirty="0">
                <a:solidFill>
                  <a:schemeClr val="tx2"/>
                </a:solidFill>
                <a:latin typeface="+mj-lt"/>
              </a:rPr>
              <a:t>ME</a:t>
            </a:r>
            <a:r>
              <a:rPr sz="4000" spc="10" dirty="0">
                <a:solidFill>
                  <a:schemeClr val="tx2"/>
                </a:solidFill>
                <a:latin typeface="+mj-lt"/>
              </a:rPr>
              <a:t>NT</a:t>
            </a:r>
            <a:endParaRPr sz="4000" dirty="0">
              <a:solidFill>
                <a:schemeClr val="tx2"/>
              </a:solidFill>
              <a:latin typeface="+mj-l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950AB2C-B9F7-FEAC-F22D-DD62C3B554F3}"/>
              </a:ext>
            </a:extLst>
          </p:cNvPr>
          <p:cNvSpPr txBox="1"/>
          <p:nvPr/>
        </p:nvSpPr>
        <p:spPr>
          <a:xfrm>
            <a:off x="381000" y="1295162"/>
            <a:ext cx="9906000" cy="1754326"/>
          </a:xfrm>
          <a:prstGeom prst="rect">
            <a:avLst/>
          </a:prstGeom>
          <a:noFill/>
        </p:spPr>
        <p:txBody>
          <a:bodyPr wrap="square" rtlCol="0">
            <a:spAutoFit/>
          </a:bodyPr>
          <a:lstStyle/>
          <a:p>
            <a:r>
              <a:rPr lang="en-US" b="1" i="1" dirty="0">
                <a:solidFill>
                  <a:schemeClr val="tx1">
                    <a:lumMod val="95000"/>
                    <a:lumOff val="5000"/>
                  </a:schemeClr>
                </a:solidFill>
              </a:rPr>
              <a:t>The proliferation of keyloggers presents a critical cybersecurity challenge in today's digital landscape. Keyloggers, whether deployed as software or hardware, covertly capture keystrokes entered on computer keyboards. This clandestine activity allows attackers to intercept sensitive information such as passwords, credit card details, personal messages, and other confidential data without the user's knowledge or consent. The captured information is then often transmitted surreptitiously to remote servers controlled by malicious actors, where it can be exploited for nefarious purposes</a:t>
            </a:r>
            <a:r>
              <a:rPr lang="en-US" dirty="0">
                <a:solidFill>
                  <a:schemeClr val="tx1">
                    <a:lumMod val="95000"/>
                    <a:lumOff val="5000"/>
                  </a:schemeClr>
                </a:solidFill>
              </a:rPr>
              <a:t>.</a:t>
            </a:r>
            <a:endParaRPr lang="en-IN" b="1" dirty="0">
              <a:solidFill>
                <a:schemeClr val="tx1">
                  <a:lumMod val="95000"/>
                  <a:lumOff val="5000"/>
                </a:schemeClr>
              </a:solidFill>
            </a:endParaRPr>
          </a:p>
        </p:txBody>
      </p:sp>
      <p:sp>
        <p:nvSpPr>
          <p:cNvPr id="12" name="TextBox 11">
            <a:extLst>
              <a:ext uri="{FF2B5EF4-FFF2-40B4-BE49-F238E27FC236}">
                <a16:creationId xmlns:a16="http://schemas.microsoft.com/office/drawing/2014/main" id="{692406F1-A7F2-842C-B879-D9FD6AE9CC78}"/>
              </a:ext>
            </a:extLst>
          </p:cNvPr>
          <p:cNvSpPr txBox="1"/>
          <p:nvPr/>
        </p:nvSpPr>
        <p:spPr>
          <a:xfrm>
            <a:off x="502754" y="3083761"/>
            <a:ext cx="8896350" cy="4031873"/>
          </a:xfrm>
          <a:prstGeom prst="rect">
            <a:avLst/>
          </a:prstGeom>
          <a:noFill/>
        </p:spPr>
        <p:txBody>
          <a:bodyPr wrap="square" rtlCol="0">
            <a:spAutoFit/>
          </a:bodyPr>
          <a:lstStyle/>
          <a:p>
            <a:r>
              <a:rPr lang="en-US" sz="2000" b="1" i="1" dirty="0">
                <a:solidFill>
                  <a:schemeClr val="tx1">
                    <a:lumMod val="95000"/>
                    <a:lumOff val="5000"/>
                  </a:schemeClr>
                </a:solidFill>
              </a:rPr>
              <a:t>Objectives:</a:t>
            </a:r>
          </a:p>
          <a:p>
            <a:pPr marL="285750" indent="-285750">
              <a:buFont typeface="Wingdings" panose="05000000000000000000" pitchFamily="2" charset="2"/>
              <a:buChar char="q"/>
            </a:pPr>
            <a:r>
              <a:rPr lang="en-US" i="1" dirty="0">
                <a:solidFill>
                  <a:schemeClr val="tx1">
                    <a:lumMod val="95000"/>
                    <a:lumOff val="5000"/>
                  </a:schemeClr>
                </a:solidFill>
              </a:rPr>
              <a:t>Identify and categorize keyloggers.</a:t>
            </a:r>
          </a:p>
          <a:p>
            <a:pPr marL="285750" indent="-285750">
              <a:buFont typeface="Wingdings" panose="05000000000000000000" pitchFamily="2" charset="2"/>
              <a:buChar char="q"/>
            </a:pPr>
            <a:r>
              <a:rPr lang="en-US" i="1" dirty="0">
                <a:solidFill>
                  <a:schemeClr val="tx1">
                    <a:lumMod val="95000"/>
                    <a:lumOff val="5000"/>
                  </a:schemeClr>
                </a:solidFill>
              </a:rPr>
              <a:t>Assess security risks.</a:t>
            </a:r>
          </a:p>
          <a:p>
            <a:pPr marL="285750" indent="-285750">
              <a:buFont typeface="Wingdings" panose="05000000000000000000" pitchFamily="2" charset="2"/>
              <a:buChar char="q"/>
            </a:pPr>
            <a:r>
              <a:rPr lang="en-US" i="1" dirty="0">
                <a:solidFill>
                  <a:schemeClr val="tx1">
                    <a:lumMod val="95000"/>
                    <a:lumOff val="5000"/>
                  </a:schemeClr>
                </a:solidFill>
              </a:rPr>
              <a:t>Develop detection and prevention strategies.</a:t>
            </a:r>
          </a:p>
          <a:p>
            <a:pPr marL="285750" indent="-285750">
              <a:buFont typeface="Wingdings" panose="05000000000000000000" pitchFamily="2" charset="2"/>
              <a:buChar char="q"/>
            </a:pPr>
            <a:r>
              <a:rPr lang="en-US" i="1" dirty="0">
                <a:solidFill>
                  <a:schemeClr val="tx1">
                    <a:lumMod val="95000"/>
                    <a:lumOff val="5000"/>
                  </a:schemeClr>
                </a:solidFill>
              </a:rPr>
              <a:t>Explore legal and ethical considerations.</a:t>
            </a:r>
          </a:p>
          <a:p>
            <a:pPr marL="285750" indent="-285750">
              <a:buFont typeface="Wingdings" panose="05000000000000000000" pitchFamily="2" charset="2"/>
              <a:buChar char="q"/>
            </a:pPr>
            <a:r>
              <a:rPr lang="en-US" i="1" dirty="0">
                <a:solidFill>
                  <a:schemeClr val="tx1">
                    <a:lumMod val="95000"/>
                    <a:lumOff val="5000"/>
                  </a:schemeClr>
                </a:solidFill>
              </a:rPr>
              <a:t>Create a response framework.</a:t>
            </a:r>
          </a:p>
          <a:p>
            <a:r>
              <a:rPr lang="en-US" sz="2000" b="1" i="1" dirty="0">
                <a:solidFill>
                  <a:schemeClr val="tx1">
                    <a:lumMod val="95000"/>
                    <a:lumOff val="5000"/>
                  </a:schemeClr>
                </a:solidFill>
              </a:rPr>
              <a:t>Challenges:</a:t>
            </a:r>
          </a:p>
          <a:p>
            <a:pPr marL="285750" indent="-285750">
              <a:buFont typeface="Wingdings" panose="05000000000000000000" pitchFamily="2" charset="2"/>
              <a:buChar char="q"/>
            </a:pPr>
            <a:r>
              <a:rPr lang="en-US" i="1" dirty="0">
                <a:solidFill>
                  <a:schemeClr val="tx1">
                    <a:lumMod val="95000"/>
                    <a:lumOff val="5000"/>
                  </a:schemeClr>
                </a:solidFill>
              </a:rPr>
              <a:t>Detection Complexity.</a:t>
            </a:r>
          </a:p>
          <a:p>
            <a:pPr marL="285750" indent="-285750">
              <a:buFont typeface="Wingdings" panose="05000000000000000000" pitchFamily="2" charset="2"/>
              <a:buChar char="q"/>
            </a:pPr>
            <a:r>
              <a:rPr lang="en-US" i="1" dirty="0">
                <a:solidFill>
                  <a:schemeClr val="tx1">
                    <a:lumMod val="95000"/>
                    <a:lumOff val="5000"/>
                  </a:schemeClr>
                </a:solidFill>
              </a:rPr>
              <a:t>Evolving Threats.</a:t>
            </a:r>
          </a:p>
          <a:p>
            <a:pPr marL="285750" indent="-285750">
              <a:buFont typeface="Wingdings" panose="05000000000000000000" pitchFamily="2" charset="2"/>
              <a:buChar char="q"/>
            </a:pPr>
            <a:r>
              <a:rPr lang="en-US" i="1" dirty="0">
                <a:solidFill>
                  <a:schemeClr val="tx1">
                    <a:lumMod val="95000"/>
                    <a:lumOff val="5000"/>
                  </a:schemeClr>
                </a:solidFill>
              </a:rPr>
              <a:t>User Awareness.</a:t>
            </a:r>
          </a:p>
          <a:p>
            <a:pPr marL="285750" indent="-285750">
              <a:buFont typeface="Wingdings" panose="05000000000000000000" pitchFamily="2" charset="2"/>
              <a:buChar char="q"/>
            </a:pPr>
            <a:r>
              <a:rPr lang="en-US" i="1" dirty="0">
                <a:solidFill>
                  <a:schemeClr val="tx1">
                    <a:lumMod val="95000"/>
                    <a:lumOff val="5000"/>
                  </a:schemeClr>
                </a:solidFill>
              </a:rPr>
              <a:t>Balance security and privacy.</a:t>
            </a:r>
          </a:p>
          <a:p>
            <a:pPr marL="285750" indent="-285750">
              <a:buFont typeface="Wingdings" panose="05000000000000000000" pitchFamily="2" charset="2"/>
              <a:buChar char="q"/>
            </a:pPr>
            <a:r>
              <a:rPr lang="en-US" i="1" dirty="0">
                <a:solidFill>
                  <a:schemeClr val="tx1">
                    <a:lumMod val="95000"/>
                    <a:lumOff val="5000"/>
                  </a:schemeClr>
                </a:solidFill>
              </a:rPr>
              <a:t>Legal compliance</a:t>
            </a:r>
            <a:r>
              <a:rPr lang="en-US" b="1" dirty="0">
                <a:solidFill>
                  <a:schemeClr val="tx1">
                    <a:lumMod val="95000"/>
                    <a:lumOff val="5000"/>
                  </a:schemeClr>
                </a:solidFill>
              </a:rPr>
              <a:t>.</a:t>
            </a:r>
          </a:p>
          <a:p>
            <a:pPr>
              <a:buFont typeface="+mj-lt"/>
              <a:buAutoNum type="arabicPeriod"/>
            </a:pPr>
            <a:endParaRPr lang="en-US"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337007"/>
            <a:ext cx="526351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spc="5" dirty="0">
                <a:solidFill>
                  <a:schemeClr val="tx2"/>
                </a:solidFill>
                <a:latin typeface="+mj-lt"/>
              </a:rPr>
              <a:t>PROJECT</a:t>
            </a:r>
            <a:r>
              <a:rPr lang="en-US" sz="4400" spc="5" dirty="0">
                <a:solidFill>
                  <a:schemeClr val="tx2"/>
                </a:solidFill>
                <a:latin typeface="+mj-lt"/>
              </a:rPr>
              <a:t> </a:t>
            </a:r>
            <a:r>
              <a:rPr sz="4400" spc="-20" dirty="0">
                <a:solidFill>
                  <a:schemeClr val="tx2"/>
                </a:solidFill>
                <a:latin typeface="+mj-lt"/>
              </a:rPr>
              <a:t>OVERVIEW</a:t>
            </a:r>
            <a:endParaRPr sz="4400" dirty="0">
              <a:solidFill>
                <a:schemeClr val="tx2"/>
              </a:solidFill>
              <a:latin typeface="+mj-l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1850B21C-4CD6-23B3-46A0-933565B0CFE9}"/>
              </a:ext>
            </a:extLst>
          </p:cNvPr>
          <p:cNvSpPr txBox="1"/>
          <p:nvPr/>
        </p:nvSpPr>
        <p:spPr>
          <a:xfrm>
            <a:off x="381001" y="1219200"/>
            <a:ext cx="6477000" cy="4431983"/>
          </a:xfrm>
          <a:prstGeom prst="rect">
            <a:avLst/>
          </a:prstGeom>
          <a:noFill/>
        </p:spPr>
        <p:txBody>
          <a:bodyPr wrap="square" rtlCol="0">
            <a:spAutoFit/>
          </a:bodyPr>
          <a:lstStyle/>
          <a:p>
            <a:r>
              <a:rPr lang="en-US" sz="2400" b="1" i="1" dirty="0"/>
              <a:t>The project aims to develop a basic keylogger application with a graphical user interface (GUI) using Python. The keylogger will capture and log keyboard activities, providing real-time keystroke logging and saving the captured data in both text and JSON </a:t>
            </a:r>
            <a:r>
              <a:rPr lang="en-US" sz="2400" b="1" i="1" dirty="0" err="1"/>
              <a:t>formats.This</a:t>
            </a:r>
            <a:r>
              <a:rPr lang="en-US" sz="2400" b="1" i="1" dirty="0"/>
              <a:t> project overview outlines a structured approach to developing a GUI-based keylogger detection and mitigation tool, emphasizing usability, technical robustness, ethical considerations, and educational outreach to enhance cybersecurity resilience.</a:t>
            </a:r>
            <a:endParaRPr lang="en-IN" sz="2400" b="1" i="1"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891793"/>
            <a:ext cx="7086600" cy="632224"/>
          </a:xfrm>
          <a:prstGeom prst="rect">
            <a:avLst/>
          </a:prstGeom>
        </p:spPr>
        <p:txBody>
          <a:bodyPr vert="horz" wrap="square" lIns="0" tIns="16510" rIns="0" bIns="0" rtlCol="0">
            <a:spAutoFit/>
          </a:bodyPr>
          <a:lstStyle/>
          <a:p>
            <a:pPr marL="12700">
              <a:lnSpc>
                <a:spcPct val="100000"/>
              </a:lnSpc>
              <a:spcBef>
                <a:spcPts val="130"/>
              </a:spcBef>
            </a:pPr>
            <a:r>
              <a:rPr sz="4000" spc="25" dirty="0">
                <a:solidFill>
                  <a:schemeClr val="tx2"/>
                </a:solidFill>
                <a:latin typeface="+mj-lt"/>
              </a:rPr>
              <a:t>W</a:t>
            </a:r>
            <a:r>
              <a:rPr sz="4000" spc="-20" dirty="0">
                <a:solidFill>
                  <a:schemeClr val="tx2"/>
                </a:solidFill>
                <a:latin typeface="+mj-lt"/>
              </a:rPr>
              <a:t>H</a:t>
            </a:r>
            <a:r>
              <a:rPr sz="4000" spc="20" dirty="0">
                <a:solidFill>
                  <a:schemeClr val="tx2"/>
                </a:solidFill>
                <a:latin typeface="+mj-lt"/>
              </a:rPr>
              <a:t>O</a:t>
            </a:r>
            <a:r>
              <a:rPr sz="4000" spc="-235" dirty="0">
                <a:solidFill>
                  <a:schemeClr val="tx2"/>
                </a:solidFill>
                <a:latin typeface="+mj-lt"/>
              </a:rPr>
              <a:t> </a:t>
            </a:r>
            <a:r>
              <a:rPr sz="4000" spc="-10" dirty="0">
                <a:solidFill>
                  <a:schemeClr val="tx2"/>
                </a:solidFill>
                <a:latin typeface="+mj-lt"/>
              </a:rPr>
              <a:t>AR</a:t>
            </a:r>
            <a:r>
              <a:rPr sz="4000" spc="15" dirty="0">
                <a:solidFill>
                  <a:schemeClr val="tx2"/>
                </a:solidFill>
                <a:latin typeface="+mj-lt"/>
              </a:rPr>
              <a:t>E</a:t>
            </a:r>
            <a:r>
              <a:rPr sz="4000" spc="-35" dirty="0">
                <a:solidFill>
                  <a:schemeClr val="tx2"/>
                </a:solidFill>
                <a:latin typeface="+mj-lt"/>
              </a:rPr>
              <a:t> </a:t>
            </a:r>
            <a:r>
              <a:rPr sz="4000" spc="-10" dirty="0">
                <a:solidFill>
                  <a:schemeClr val="tx2"/>
                </a:solidFill>
                <a:latin typeface="+mj-lt"/>
              </a:rPr>
              <a:t>T</a:t>
            </a:r>
            <a:r>
              <a:rPr sz="4000" spc="-15" dirty="0">
                <a:solidFill>
                  <a:schemeClr val="tx2"/>
                </a:solidFill>
                <a:latin typeface="+mj-lt"/>
              </a:rPr>
              <a:t>H</a:t>
            </a:r>
            <a:r>
              <a:rPr sz="4000" spc="15" dirty="0">
                <a:solidFill>
                  <a:schemeClr val="tx2"/>
                </a:solidFill>
                <a:latin typeface="+mj-lt"/>
              </a:rPr>
              <a:t>E</a:t>
            </a:r>
            <a:r>
              <a:rPr sz="4000" spc="-35" dirty="0">
                <a:solidFill>
                  <a:schemeClr val="tx2"/>
                </a:solidFill>
                <a:latin typeface="+mj-lt"/>
              </a:rPr>
              <a:t> </a:t>
            </a:r>
            <a:r>
              <a:rPr sz="4000" spc="-20" dirty="0">
                <a:solidFill>
                  <a:schemeClr val="tx2"/>
                </a:solidFill>
                <a:latin typeface="+mj-lt"/>
              </a:rPr>
              <a:t>E</a:t>
            </a:r>
            <a:r>
              <a:rPr sz="4000" spc="30" dirty="0">
                <a:solidFill>
                  <a:schemeClr val="tx2"/>
                </a:solidFill>
                <a:latin typeface="+mj-lt"/>
              </a:rPr>
              <a:t>N</a:t>
            </a:r>
            <a:r>
              <a:rPr sz="4000" spc="15" dirty="0">
                <a:solidFill>
                  <a:schemeClr val="tx2"/>
                </a:solidFill>
                <a:latin typeface="+mj-lt"/>
              </a:rPr>
              <a:t>D</a:t>
            </a:r>
            <a:r>
              <a:rPr sz="4000" spc="-45" dirty="0">
                <a:solidFill>
                  <a:schemeClr val="tx2"/>
                </a:solidFill>
                <a:latin typeface="+mj-lt"/>
              </a:rPr>
              <a:t> </a:t>
            </a:r>
            <a:r>
              <a:rPr sz="4000" dirty="0">
                <a:solidFill>
                  <a:schemeClr val="tx2"/>
                </a:solidFill>
                <a:latin typeface="+mj-lt"/>
              </a:rPr>
              <a:t>U</a:t>
            </a:r>
            <a:r>
              <a:rPr sz="4000" spc="10" dirty="0">
                <a:solidFill>
                  <a:schemeClr val="tx2"/>
                </a:solidFill>
                <a:latin typeface="+mj-lt"/>
              </a:rPr>
              <a:t>S</a:t>
            </a:r>
            <a:r>
              <a:rPr sz="4000" spc="-25" dirty="0">
                <a:solidFill>
                  <a:schemeClr val="tx2"/>
                </a:solidFill>
                <a:latin typeface="+mj-lt"/>
              </a:rPr>
              <a:t>E</a:t>
            </a:r>
            <a:r>
              <a:rPr sz="4000" spc="-10" dirty="0">
                <a:solidFill>
                  <a:schemeClr val="tx2"/>
                </a:solidFill>
                <a:latin typeface="+mj-lt"/>
              </a:rPr>
              <a:t>R</a:t>
            </a:r>
            <a:r>
              <a:rPr sz="4000" spc="5" dirty="0">
                <a:solidFill>
                  <a:schemeClr val="tx2"/>
                </a:solidFill>
                <a:latin typeface="+mj-lt"/>
              </a:rPr>
              <a:t>S?</a:t>
            </a:r>
            <a:endParaRPr sz="4000" dirty="0">
              <a:solidFill>
                <a:schemeClr val="tx2"/>
              </a:solidFill>
              <a:latin typeface="+mj-lt"/>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7C5683F-FB04-D943-BF90-31A90AD7E70F}"/>
              </a:ext>
            </a:extLst>
          </p:cNvPr>
          <p:cNvSpPr txBox="1"/>
          <p:nvPr/>
        </p:nvSpPr>
        <p:spPr>
          <a:xfrm>
            <a:off x="609600" y="2023229"/>
            <a:ext cx="6705600" cy="3447098"/>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sz="2000" b="1" i="1" dirty="0"/>
              <a:t>Home Users</a:t>
            </a:r>
            <a:endParaRPr lang="en-IN" sz="2000" b="1" i="1" dirty="0"/>
          </a:p>
          <a:p>
            <a:pPr marL="285750" indent="-285750">
              <a:lnSpc>
                <a:spcPct val="200000"/>
              </a:lnSpc>
              <a:buFont typeface="Wingdings" panose="05000000000000000000" pitchFamily="2" charset="2"/>
              <a:buChar char="q"/>
            </a:pPr>
            <a:r>
              <a:rPr lang="en-IN" sz="2000" b="1" i="1" dirty="0"/>
              <a:t>Businesses and Organizations</a:t>
            </a:r>
          </a:p>
          <a:p>
            <a:pPr marL="285750" indent="-285750">
              <a:lnSpc>
                <a:spcPct val="200000"/>
              </a:lnSpc>
              <a:buFont typeface="Wingdings" panose="05000000000000000000" pitchFamily="2" charset="2"/>
              <a:buChar char="q"/>
            </a:pPr>
            <a:r>
              <a:rPr lang="en-IN" sz="2000" b="1" i="1" dirty="0"/>
              <a:t>IT and Cybersecurity Professionals</a:t>
            </a:r>
          </a:p>
          <a:p>
            <a:pPr marL="285750" indent="-285750">
              <a:lnSpc>
                <a:spcPct val="200000"/>
              </a:lnSpc>
              <a:buFont typeface="Wingdings" panose="05000000000000000000" pitchFamily="2" charset="2"/>
              <a:buChar char="q"/>
            </a:pPr>
            <a:r>
              <a:rPr lang="en-IN" sz="2000" b="1" i="1" dirty="0"/>
              <a:t>Government Agencies</a:t>
            </a:r>
          </a:p>
          <a:p>
            <a:pPr marL="285750" indent="-285750">
              <a:lnSpc>
                <a:spcPct val="200000"/>
              </a:lnSpc>
              <a:buFont typeface="Wingdings" panose="05000000000000000000" pitchFamily="2" charset="2"/>
              <a:buChar char="q"/>
            </a:pPr>
            <a:r>
              <a:rPr lang="en-IN" sz="2000" b="1" i="1" dirty="0"/>
              <a:t>Educational Institutions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 y="293163"/>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tx2"/>
                </a:solidFill>
                <a:latin typeface="+mj-lt"/>
              </a:rPr>
              <a:t>Y</a:t>
            </a:r>
            <a:r>
              <a:rPr sz="3600" spc="10" dirty="0">
                <a:solidFill>
                  <a:schemeClr val="tx2"/>
                </a:solidFill>
                <a:latin typeface="+mj-lt"/>
              </a:rPr>
              <a:t>O</a:t>
            </a:r>
            <a:r>
              <a:rPr sz="3600" spc="25" dirty="0">
                <a:solidFill>
                  <a:schemeClr val="tx2"/>
                </a:solidFill>
                <a:latin typeface="+mj-lt"/>
              </a:rPr>
              <a:t>U</a:t>
            </a:r>
            <a:r>
              <a:rPr sz="3600" dirty="0">
                <a:solidFill>
                  <a:schemeClr val="tx2"/>
                </a:solidFill>
                <a:latin typeface="+mj-lt"/>
              </a:rPr>
              <a:t>R</a:t>
            </a:r>
            <a:r>
              <a:rPr sz="3600" spc="5" dirty="0">
                <a:solidFill>
                  <a:schemeClr val="tx2"/>
                </a:solidFill>
                <a:latin typeface="+mj-lt"/>
              </a:rPr>
              <a:t> </a:t>
            </a:r>
            <a:r>
              <a:rPr sz="3600" spc="25" dirty="0">
                <a:solidFill>
                  <a:schemeClr val="tx2"/>
                </a:solidFill>
                <a:latin typeface="+mj-lt"/>
              </a:rPr>
              <a:t>S</a:t>
            </a:r>
            <a:r>
              <a:rPr sz="3600" spc="10" dirty="0">
                <a:solidFill>
                  <a:schemeClr val="tx2"/>
                </a:solidFill>
                <a:latin typeface="+mj-lt"/>
              </a:rPr>
              <a:t>O</a:t>
            </a:r>
            <a:r>
              <a:rPr sz="3600" spc="25" dirty="0">
                <a:solidFill>
                  <a:schemeClr val="tx2"/>
                </a:solidFill>
                <a:latin typeface="+mj-lt"/>
              </a:rPr>
              <a:t>LU</a:t>
            </a:r>
            <a:r>
              <a:rPr sz="3600" spc="-35" dirty="0">
                <a:solidFill>
                  <a:schemeClr val="tx2"/>
                </a:solidFill>
                <a:latin typeface="+mj-lt"/>
              </a:rPr>
              <a:t>T</a:t>
            </a:r>
            <a:r>
              <a:rPr sz="3600" spc="-30" dirty="0">
                <a:solidFill>
                  <a:schemeClr val="tx2"/>
                </a:solidFill>
                <a:latin typeface="+mj-lt"/>
              </a:rPr>
              <a:t>I</a:t>
            </a:r>
            <a:r>
              <a:rPr sz="3600" spc="10" dirty="0">
                <a:solidFill>
                  <a:schemeClr val="tx2"/>
                </a:solidFill>
                <a:latin typeface="+mj-lt"/>
              </a:rPr>
              <a:t>O</a:t>
            </a:r>
            <a:r>
              <a:rPr sz="3600" dirty="0">
                <a:solidFill>
                  <a:schemeClr val="tx2"/>
                </a:solidFill>
                <a:latin typeface="+mj-lt"/>
              </a:rPr>
              <a:t>N</a:t>
            </a:r>
            <a:r>
              <a:rPr sz="3600" spc="-345" dirty="0">
                <a:solidFill>
                  <a:schemeClr val="tx2"/>
                </a:solidFill>
                <a:latin typeface="+mj-lt"/>
              </a:rPr>
              <a:t> </a:t>
            </a:r>
            <a:r>
              <a:rPr sz="3600" spc="-35" dirty="0">
                <a:solidFill>
                  <a:schemeClr val="tx2"/>
                </a:solidFill>
                <a:latin typeface="+mj-lt"/>
              </a:rPr>
              <a:t>A</a:t>
            </a:r>
            <a:r>
              <a:rPr sz="3600" spc="-5" dirty="0">
                <a:solidFill>
                  <a:schemeClr val="tx2"/>
                </a:solidFill>
                <a:latin typeface="+mj-lt"/>
              </a:rPr>
              <a:t>N</a:t>
            </a:r>
            <a:r>
              <a:rPr sz="3600" dirty="0">
                <a:solidFill>
                  <a:schemeClr val="tx2"/>
                </a:solidFill>
                <a:latin typeface="+mj-lt"/>
              </a:rPr>
              <a:t>D</a:t>
            </a:r>
            <a:r>
              <a:rPr sz="3600" spc="35" dirty="0">
                <a:solidFill>
                  <a:schemeClr val="tx2"/>
                </a:solidFill>
                <a:latin typeface="+mj-lt"/>
              </a:rPr>
              <a:t> </a:t>
            </a:r>
            <a:r>
              <a:rPr sz="3600" spc="-30" dirty="0">
                <a:solidFill>
                  <a:schemeClr val="tx2"/>
                </a:solidFill>
                <a:latin typeface="+mj-lt"/>
              </a:rPr>
              <a:t>I</a:t>
            </a:r>
            <a:r>
              <a:rPr sz="3600" spc="-35" dirty="0">
                <a:solidFill>
                  <a:schemeClr val="tx2"/>
                </a:solidFill>
                <a:latin typeface="+mj-lt"/>
              </a:rPr>
              <a:t>T</a:t>
            </a:r>
            <a:r>
              <a:rPr sz="3600" dirty="0">
                <a:solidFill>
                  <a:schemeClr val="tx2"/>
                </a:solidFill>
                <a:latin typeface="+mj-lt"/>
              </a:rPr>
              <a:t>S</a:t>
            </a:r>
            <a:r>
              <a:rPr sz="3600" spc="60" dirty="0">
                <a:solidFill>
                  <a:schemeClr val="tx2"/>
                </a:solidFill>
                <a:latin typeface="+mj-lt"/>
              </a:rPr>
              <a:t> </a:t>
            </a:r>
            <a:r>
              <a:rPr sz="3600" spc="-295" dirty="0">
                <a:solidFill>
                  <a:schemeClr val="tx2"/>
                </a:solidFill>
                <a:latin typeface="+mj-lt"/>
              </a:rPr>
              <a:t>V</a:t>
            </a:r>
            <a:r>
              <a:rPr sz="3600" spc="-35" dirty="0">
                <a:solidFill>
                  <a:schemeClr val="tx2"/>
                </a:solidFill>
                <a:latin typeface="+mj-lt"/>
              </a:rPr>
              <a:t>A</a:t>
            </a:r>
            <a:r>
              <a:rPr sz="3600" spc="25" dirty="0">
                <a:solidFill>
                  <a:schemeClr val="tx2"/>
                </a:solidFill>
                <a:latin typeface="+mj-lt"/>
              </a:rPr>
              <a:t>LU</a:t>
            </a:r>
            <a:r>
              <a:rPr sz="3600" dirty="0">
                <a:solidFill>
                  <a:schemeClr val="tx2"/>
                </a:solidFill>
                <a:latin typeface="+mj-lt"/>
              </a:rPr>
              <a:t>E</a:t>
            </a:r>
            <a:r>
              <a:rPr sz="3600" spc="-65" dirty="0">
                <a:solidFill>
                  <a:schemeClr val="tx2"/>
                </a:solidFill>
                <a:latin typeface="+mj-lt"/>
              </a:rPr>
              <a:t> </a:t>
            </a:r>
            <a:r>
              <a:rPr sz="3600" spc="-15" dirty="0">
                <a:solidFill>
                  <a:schemeClr val="tx2"/>
                </a:solidFill>
                <a:latin typeface="+mj-lt"/>
              </a:rPr>
              <a:t>P</a:t>
            </a:r>
            <a:r>
              <a:rPr sz="3600" spc="-30" dirty="0">
                <a:solidFill>
                  <a:schemeClr val="tx2"/>
                </a:solidFill>
                <a:latin typeface="+mj-lt"/>
              </a:rPr>
              <a:t>R</a:t>
            </a:r>
            <a:r>
              <a:rPr sz="3600" spc="10" dirty="0">
                <a:solidFill>
                  <a:schemeClr val="tx2"/>
                </a:solidFill>
                <a:latin typeface="+mj-lt"/>
              </a:rPr>
              <a:t>O</a:t>
            </a:r>
            <a:r>
              <a:rPr sz="3600" spc="-15" dirty="0">
                <a:solidFill>
                  <a:schemeClr val="tx2"/>
                </a:solidFill>
                <a:latin typeface="+mj-lt"/>
              </a:rPr>
              <a:t>P</a:t>
            </a:r>
            <a:r>
              <a:rPr sz="3600" spc="10" dirty="0">
                <a:solidFill>
                  <a:schemeClr val="tx2"/>
                </a:solidFill>
                <a:latin typeface="+mj-lt"/>
              </a:rPr>
              <a:t>O</a:t>
            </a:r>
            <a:r>
              <a:rPr sz="3600" spc="25" dirty="0">
                <a:solidFill>
                  <a:schemeClr val="tx2"/>
                </a:solidFill>
                <a:latin typeface="+mj-lt"/>
              </a:rPr>
              <a:t>S</a:t>
            </a:r>
            <a:r>
              <a:rPr sz="3600" spc="-30" dirty="0">
                <a:solidFill>
                  <a:schemeClr val="tx2"/>
                </a:solidFill>
                <a:latin typeface="+mj-lt"/>
              </a:rPr>
              <a:t>I</a:t>
            </a:r>
            <a:r>
              <a:rPr sz="3600" spc="-35" dirty="0">
                <a:solidFill>
                  <a:schemeClr val="tx2"/>
                </a:solidFill>
                <a:latin typeface="+mj-lt"/>
              </a:rPr>
              <a:t>T</a:t>
            </a:r>
            <a:r>
              <a:rPr sz="3600" spc="-30" dirty="0">
                <a:solidFill>
                  <a:schemeClr val="tx2"/>
                </a:solidFill>
                <a:latin typeface="+mj-lt"/>
              </a:rPr>
              <a:t>I</a:t>
            </a:r>
            <a:r>
              <a:rPr sz="3600" spc="10" dirty="0">
                <a:solidFill>
                  <a:schemeClr val="tx2"/>
                </a:solidFill>
                <a:latin typeface="+mj-lt"/>
              </a:rPr>
              <a:t>O</a:t>
            </a:r>
            <a:r>
              <a:rPr sz="3600" dirty="0">
                <a:solidFill>
                  <a:schemeClr val="tx2"/>
                </a:solidFill>
                <a:latin typeface="+mj-lt"/>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746FE2D-5B37-EDC2-EB5F-B3F75B497118}"/>
              </a:ext>
            </a:extLst>
          </p:cNvPr>
          <p:cNvSpPr txBox="1"/>
          <p:nvPr/>
        </p:nvSpPr>
        <p:spPr>
          <a:xfrm>
            <a:off x="2832652" y="2039592"/>
            <a:ext cx="6539948" cy="4708981"/>
          </a:xfrm>
          <a:prstGeom prst="rect">
            <a:avLst/>
          </a:prstGeom>
          <a:noFill/>
        </p:spPr>
        <p:txBody>
          <a:bodyPr wrap="square" rtlCol="0">
            <a:spAutoFit/>
          </a:bodyPr>
          <a:lstStyle/>
          <a:p>
            <a:r>
              <a:rPr lang="en-IN" sz="2400" b="1" i="1" dirty="0">
                <a:solidFill>
                  <a:schemeClr val="tx2">
                    <a:lumMod val="60000"/>
                    <a:lumOff val="40000"/>
                  </a:schemeClr>
                </a:solidFill>
              </a:rPr>
              <a:t>Solution:</a:t>
            </a:r>
          </a:p>
          <a:p>
            <a:r>
              <a:rPr lang="en-IN" b="1" i="1" dirty="0"/>
              <a:t>By implementing this,</a:t>
            </a:r>
            <a:r>
              <a:rPr lang="en-US" b="1" i="1" dirty="0"/>
              <a:t> users can proactively protect their systems against the threat of keyloggers, mitigate potential risks, and foster a safer computing environment. The focus on advanced detection techniques, user-friendly interface, preventative measures, educational resources, ethical considerations, and continuous improvement ensures comprehensive cybersecurity defense against evolving keylogger threats.</a:t>
            </a:r>
          </a:p>
          <a:p>
            <a:r>
              <a:rPr lang="en-US" sz="2400" b="1" i="1" dirty="0">
                <a:solidFill>
                  <a:schemeClr val="tx2">
                    <a:lumMod val="60000"/>
                    <a:lumOff val="40000"/>
                  </a:schemeClr>
                </a:solidFill>
              </a:rPr>
              <a:t>Value proposition:</a:t>
            </a:r>
          </a:p>
          <a:p>
            <a:r>
              <a:rPr lang="en-US" b="1" i="1" dirty="0"/>
              <a:t>keyloggers, mitigate potential risks, and foster a safer computing environment. The focus on advanced detection techniques, user-friendly interface, preventative measures, educational resources, ethical considerations, and continuous improvement ensures comprehensive cybersecurity defense against evolving keylogger threats.</a:t>
            </a:r>
          </a:p>
          <a:p>
            <a:endParaRPr lang="en-IN" b="1" i="1" dirty="0"/>
          </a:p>
        </p:txBody>
      </p:sp>
      <p:sp>
        <p:nvSpPr>
          <p:cNvPr id="11" name="Rectangle 1">
            <a:extLst>
              <a:ext uri="{FF2B5EF4-FFF2-40B4-BE49-F238E27FC236}">
                <a16:creationId xmlns:a16="http://schemas.microsoft.com/office/drawing/2014/main" id="{89665023-8653-C361-4857-FD257F0CF36D}"/>
              </a:ext>
            </a:extLst>
          </p:cNvPr>
          <p:cNvSpPr>
            <a:spLocks noChangeArrowheads="1"/>
          </p:cNvSpPr>
          <p:nvPr/>
        </p:nvSpPr>
        <p:spPr bwMode="auto">
          <a:xfrm>
            <a:off x="0" y="183597"/>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93780"/>
          </a:xfrm>
          <a:prstGeom prst="rect">
            <a:avLst/>
          </a:prstGeom>
        </p:spPr>
        <p:txBody>
          <a:bodyPr vert="horz" wrap="square" lIns="0" tIns="16510" rIns="0" bIns="0" rtlCol="0">
            <a:spAutoFit/>
          </a:bodyPr>
          <a:lstStyle/>
          <a:p>
            <a:pPr marL="12700">
              <a:lnSpc>
                <a:spcPct val="100000"/>
              </a:lnSpc>
              <a:spcBef>
                <a:spcPts val="130"/>
              </a:spcBef>
            </a:pPr>
            <a:r>
              <a:rPr sz="4400" spc="15" dirty="0">
                <a:solidFill>
                  <a:schemeClr val="tx2"/>
                </a:solidFill>
                <a:latin typeface="+mj-lt"/>
              </a:rPr>
              <a:t>THE</a:t>
            </a:r>
            <a:r>
              <a:rPr sz="4400" spc="20" dirty="0">
                <a:solidFill>
                  <a:schemeClr val="tx2"/>
                </a:solidFill>
                <a:latin typeface="+mj-lt"/>
              </a:rPr>
              <a:t> </a:t>
            </a:r>
            <a:r>
              <a:rPr sz="4400" spc="10" dirty="0">
                <a:solidFill>
                  <a:schemeClr val="tx2"/>
                </a:solidFill>
                <a:latin typeface="+mj-lt"/>
              </a:rPr>
              <a:t>WOW</a:t>
            </a:r>
            <a:r>
              <a:rPr sz="4400" spc="85" dirty="0">
                <a:solidFill>
                  <a:schemeClr val="tx2"/>
                </a:solidFill>
                <a:latin typeface="+mj-lt"/>
              </a:rPr>
              <a:t> </a:t>
            </a:r>
            <a:r>
              <a:rPr sz="4400" spc="10" dirty="0">
                <a:solidFill>
                  <a:schemeClr val="tx2"/>
                </a:solidFill>
                <a:latin typeface="+mj-lt"/>
              </a:rPr>
              <a:t>IN</a:t>
            </a:r>
            <a:r>
              <a:rPr sz="4400" spc="-5" dirty="0">
                <a:solidFill>
                  <a:schemeClr val="tx2"/>
                </a:solidFill>
                <a:latin typeface="+mj-lt"/>
              </a:rPr>
              <a:t> </a:t>
            </a:r>
            <a:r>
              <a:rPr sz="4400" spc="15" dirty="0">
                <a:solidFill>
                  <a:schemeClr val="tx2"/>
                </a:solidFill>
                <a:latin typeface="+mj-lt"/>
              </a:rPr>
              <a:t>YOUR</a:t>
            </a:r>
            <a:r>
              <a:rPr sz="4400" spc="-10" dirty="0">
                <a:solidFill>
                  <a:schemeClr val="tx2"/>
                </a:solidFill>
                <a:latin typeface="+mj-lt"/>
              </a:rPr>
              <a:t> </a:t>
            </a:r>
            <a:r>
              <a:rPr sz="4400" spc="20" dirty="0">
                <a:solidFill>
                  <a:schemeClr val="tx2"/>
                </a:solidFill>
                <a:latin typeface="+mj-lt"/>
              </a:rPr>
              <a:t>SOLUTION</a:t>
            </a:r>
            <a:endParaRPr sz="4400" dirty="0">
              <a:solidFill>
                <a:schemeClr val="tx2"/>
              </a:solidFill>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3" name="TextBox 12">
            <a:extLst>
              <a:ext uri="{FF2B5EF4-FFF2-40B4-BE49-F238E27FC236}">
                <a16:creationId xmlns:a16="http://schemas.microsoft.com/office/drawing/2014/main" id="{E0E54680-3783-5A62-8233-627C2B740C2B}"/>
              </a:ext>
            </a:extLst>
          </p:cNvPr>
          <p:cNvSpPr txBox="1"/>
          <p:nvPr/>
        </p:nvSpPr>
        <p:spPr>
          <a:xfrm>
            <a:off x="2743200" y="2366032"/>
            <a:ext cx="6399107" cy="3416320"/>
          </a:xfrm>
          <a:prstGeom prst="rect">
            <a:avLst/>
          </a:prstGeom>
          <a:noFill/>
        </p:spPr>
        <p:txBody>
          <a:bodyPr wrap="square">
            <a:spAutoFit/>
          </a:bodyPr>
          <a:lstStyle/>
          <a:p>
            <a:r>
              <a:rPr lang="en-US" sz="2400" b="1" i="1" dirty="0"/>
              <a:t>The Keylogger Detection and Mitigation Tool with GUI distinguishes itself with its advanced detection capabilities, user-friendly design, proactive protection, educational empowerment, ethical compliance, and continuous innovation. It delivers a comprehensive solution that not only protects against keylogger threats but also empowers users to actively secure their digital environments with confidence and ease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381000" y="291147"/>
            <a:ext cx="3662679" cy="690574"/>
          </a:xfrm>
          <a:prstGeom prst="rect">
            <a:avLst/>
          </a:prstGeom>
        </p:spPr>
        <p:txBody>
          <a:bodyPr vert="horz" wrap="square" lIns="0" tIns="13335" rIns="0" bIns="0" rtlCol="0">
            <a:spAutoFit/>
          </a:bodyPr>
          <a:lstStyle/>
          <a:p>
            <a:pPr marL="12700">
              <a:lnSpc>
                <a:spcPct val="100000"/>
              </a:lnSpc>
              <a:spcBef>
                <a:spcPts val="105"/>
              </a:spcBef>
            </a:pPr>
            <a:r>
              <a:rPr sz="4400" b="1" spc="15" dirty="0">
                <a:solidFill>
                  <a:schemeClr val="tx2"/>
                </a:solidFill>
                <a:latin typeface="+mj-lt"/>
                <a:cs typeface="Trebuchet MS"/>
              </a:rPr>
              <a:t>M</a:t>
            </a:r>
            <a:r>
              <a:rPr sz="4400" b="1" dirty="0">
                <a:solidFill>
                  <a:schemeClr val="tx2"/>
                </a:solidFill>
                <a:latin typeface="+mj-lt"/>
                <a:cs typeface="Trebuchet MS"/>
              </a:rPr>
              <a:t>O</a:t>
            </a:r>
            <a:r>
              <a:rPr sz="4400" b="1" spc="-15" dirty="0">
                <a:solidFill>
                  <a:schemeClr val="tx2"/>
                </a:solidFill>
                <a:latin typeface="+mj-lt"/>
                <a:cs typeface="Trebuchet MS"/>
              </a:rPr>
              <a:t>D</a:t>
            </a:r>
            <a:r>
              <a:rPr sz="4400" b="1" spc="-35" dirty="0">
                <a:solidFill>
                  <a:schemeClr val="tx2"/>
                </a:solidFill>
                <a:latin typeface="+mj-lt"/>
                <a:cs typeface="Trebuchet MS"/>
              </a:rPr>
              <a:t>E</a:t>
            </a:r>
            <a:r>
              <a:rPr sz="4400" b="1" spc="-30" dirty="0">
                <a:solidFill>
                  <a:schemeClr val="tx2"/>
                </a:solidFill>
                <a:latin typeface="+mj-lt"/>
                <a:cs typeface="Trebuchet MS"/>
              </a:rPr>
              <a:t>LL</a:t>
            </a:r>
            <a:r>
              <a:rPr sz="4400" b="1" spc="-5" dirty="0">
                <a:solidFill>
                  <a:schemeClr val="tx2"/>
                </a:solidFill>
                <a:latin typeface="+mj-lt"/>
                <a:cs typeface="Trebuchet MS"/>
              </a:rPr>
              <a:t>I</a:t>
            </a:r>
            <a:r>
              <a:rPr sz="4400" b="1" spc="30" dirty="0">
                <a:solidFill>
                  <a:schemeClr val="tx2"/>
                </a:solidFill>
                <a:latin typeface="+mj-lt"/>
                <a:cs typeface="Trebuchet MS"/>
              </a:rPr>
              <a:t>N</a:t>
            </a:r>
            <a:r>
              <a:rPr sz="4400" b="1" spc="5" dirty="0">
                <a:solidFill>
                  <a:schemeClr val="tx2"/>
                </a:solidFill>
                <a:latin typeface="+mj-lt"/>
                <a:cs typeface="Trebuchet MS"/>
              </a:rPr>
              <a:t>G</a:t>
            </a:r>
            <a:endParaRPr sz="4400" dirty="0">
              <a:solidFill>
                <a:schemeClr val="tx2"/>
              </a:solidFill>
              <a:latin typeface="+mj-lt"/>
              <a:cs typeface="Trebuchet MS"/>
            </a:endParaRPr>
          </a:p>
        </p:txBody>
      </p:sp>
      <p:sp>
        <p:nvSpPr>
          <p:cNvPr id="10" name="TextBox 9">
            <a:extLst>
              <a:ext uri="{FF2B5EF4-FFF2-40B4-BE49-F238E27FC236}">
                <a16:creationId xmlns:a16="http://schemas.microsoft.com/office/drawing/2014/main" id="{1B2C6E96-5152-696B-4550-83501517D534}"/>
              </a:ext>
            </a:extLst>
          </p:cNvPr>
          <p:cNvSpPr txBox="1"/>
          <p:nvPr/>
        </p:nvSpPr>
        <p:spPr>
          <a:xfrm>
            <a:off x="-381000" y="1017409"/>
            <a:ext cx="10058400" cy="2286000"/>
          </a:xfrm>
          <a:prstGeom prst="rect">
            <a:avLst/>
          </a:prstGeom>
          <a:noFill/>
        </p:spPr>
        <p:txBody>
          <a:bodyPr wrap="square" rtlCol="0">
            <a:spAutoFit/>
          </a:bodyPr>
          <a:lstStyle/>
          <a:p>
            <a:endParaRPr lang="en-IN" dirty="0"/>
          </a:p>
        </p:txBody>
      </p:sp>
      <p:sp>
        <p:nvSpPr>
          <p:cNvPr id="12" name="Rectangle 2">
            <a:extLst>
              <a:ext uri="{FF2B5EF4-FFF2-40B4-BE49-F238E27FC236}">
                <a16:creationId xmlns:a16="http://schemas.microsoft.com/office/drawing/2014/main" id="{380FBF81-12B3-7179-0DBA-2FE00C0C0567}"/>
              </a:ext>
            </a:extLst>
          </p:cNvPr>
          <p:cNvSpPr>
            <a:spLocks noChangeArrowheads="1"/>
          </p:cNvSpPr>
          <p:nvPr/>
        </p:nvSpPr>
        <p:spPr bwMode="auto">
          <a:xfrm>
            <a:off x="381000" y="1860131"/>
            <a:ext cx="8763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AutoNum type="arabicPeriod"/>
              <a:tabLst/>
            </a:pPr>
            <a:r>
              <a:rPr lang="en-US" sz="2000" b="1" i="1" dirty="0"/>
              <a:t>System Architecture Modeling</a:t>
            </a:r>
            <a:r>
              <a:rPr lang="en-US" sz="2000" i="1" dirty="0">
                <a:latin typeface="Arial" panose="020B0604020202020204" pitchFamily="34" charset="0"/>
              </a:rPr>
              <a:t>:</a:t>
            </a:r>
            <a:r>
              <a:rPr kumimoji="0" lang="en-US" altLang="en-US" sz="2000" b="0" i="1" u="none" strike="noStrike" cap="none" normalizeH="0" baseline="0" dirty="0">
                <a:ln>
                  <a:noFill/>
                </a:ln>
                <a:solidFill>
                  <a:schemeClr val="tx1"/>
                </a:solidFill>
                <a:effectLst/>
                <a:latin typeface="Arial" panose="020B0604020202020204" pitchFamily="34" charset="0"/>
              </a:rPr>
              <a:t>  Define the </a:t>
            </a:r>
            <a:r>
              <a:rPr lang="en-US" sz="2000" i="1" dirty="0"/>
              <a:t>overall structure and components of the keylogger detection and mitigation tool.</a:t>
            </a:r>
          </a:p>
          <a:p>
            <a:pPr marL="457200" marR="0" lvl="0" indent="-457200" algn="l" defTabSz="914400" rtl="0" eaLnBrk="0" fontAlgn="base" latinLnBrk="0" hangingPunct="0">
              <a:lnSpc>
                <a:spcPct val="100000"/>
              </a:lnSpc>
              <a:spcBef>
                <a:spcPct val="0"/>
              </a:spcBef>
              <a:spcAft>
                <a:spcPct val="0"/>
              </a:spcAft>
              <a:buClrTx/>
              <a:buSzTx/>
              <a:buAutoNum type="arabicPeriod"/>
              <a:tabLst/>
            </a:pPr>
            <a:r>
              <a:rPr lang="en-US" sz="2000" b="1" i="1" dirty="0"/>
              <a:t>User Interface (UI) Design Modeling: </a:t>
            </a:r>
            <a:r>
              <a:rPr lang="en-US" sz="2000" i="1" dirty="0"/>
              <a:t>Design an intuitive and user-friendly  GUI that enhances usability and engagement.</a:t>
            </a:r>
          </a:p>
          <a:p>
            <a:pPr marL="457200" marR="0" lvl="0" indent="-457200" algn="l" defTabSz="914400" rtl="0" eaLnBrk="0" fontAlgn="base" latinLnBrk="0" hangingPunct="0">
              <a:lnSpc>
                <a:spcPct val="100000"/>
              </a:lnSpc>
              <a:spcBef>
                <a:spcPct val="0"/>
              </a:spcBef>
              <a:spcAft>
                <a:spcPct val="0"/>
              </a:spcAft>
              <a:buClrTx/>
              <a:buSzTx/>
              <a:buAutoNum type="arabicPeriod"/>
              <a:tabLst/>
            </a:pPr>
            <a:r>
              <a:rPr lang="en-US" sz="2000" b="1" i="1" dirty="0"/>
              <a:t>Detection Algorithm Modeling</a:t>
            </a:r>
            <a:r>
              <a:rPr lang="en-US" sz="2000" i="1" dirty="0"/>
              <a:t>: Develop and refine algorithms for detecting both software and hardware keyloggers.</a:t>
            </a:r>
          </a:p>
          <a:p>
            <a:pPr marL="457200" marR="0" lvl="0" indent="-457200" algn="l" defTabSz="914400" rtl="0" eaLnBrk="0" fontAlgn="base" latinLnBrk="0" hangingPunct="0">
              <a:lnSpc>
                <a:spcPct val="100000"/>
              </a:lnSpc>
              <a:spcBef>
                <a:spcPct val="0"/>
              </a:spcBef>
              <a:spcAft>
                <a:spcPct val="0"/>
              </a:spcAft>
              <a:buClrTx/>
              <a:buSzTx/>
              <a:buAutoNum type="arabicPeriod"/>
              <a:tabLst/>
            </a:pPr>
            <a:r>
              <a:rPr lang="en-US" sz="2000" b="1" i="1" dirty="0"/>
              <a:t>Data Modeling</a:t>
            </a:r>
            <a:r>
              <a:rPr lang="en-US" sz="2000" i="1" dirty="0"/>
              <a:t>: Define the data structures and storage requirements for keylogger detection logs and user settings.</a:t>
            </a:r>
          </a:p>
          <a:p>
            <a:pPr marL="457200" marR="0" lvl="0" indent="-457200" algn="l" defTabSz="914400" rtl="0" eaLnBrk="0" fontAlgn="base" latinLnBrk="0" hangingPunct="0">
              <a:lnSpc>
                <a:spcPct val="100000"/>
              </a:lnSpc>
              <a:spcBef>
                <a:spcPct val="0"/>
              </a:spcBef>
              <a:spcAft>
                <a:spcPct val="0"/>
              </a:spcAft>
              <a:buClrTx/>
              <a:buSzTx/>
              <a:buAutoNum type="arabicPeriod"/>
              <a:tabLst/>
            </a:pPr>
            <a:r>
              <a:rPr lang="en-US" sz="2000" b="1" i="1" dirty="0"/>
              <a:t>Educational Content Modeling</a:t>
            </a:r>
            <a:r>
              <a:rPr lang="en-US" sz="2000" i="1" dirty="0"/>
              <a:t>: Develop educational resources integrated into the tool to inform users about keylogger risks and cybersecurity practices.</a:t>
            </a:r>
          </a:p>
          <a:p>
            <a:pPr marL="457200" marR="0" lvl="0" indent="-457200" algn="l" defTabSz="914400" rtl="0" eaLnBrk="0" fontAlgn="base" latinLnBrk="0" hangingPunct="0">
              <a:lnSpc>
                <a:spcPct val="100000"/>
              </a:lnSpc>
              <a:spcBef>
                <a:spcPct val="0"/>
              </a:spcBef>
              <a:spcAft>
                <a:spcPct val="0"/>
              </a:spcAft>
              <a:buClrTx/>
              <a:buSzTx/>
              <a:buAutoNum type="arabicPeriod"/>
              <a:tabLst/>
            </a:pPr>
            <a:r>
              <a:rPr lang="en-US" sz="2000" b="1" i="1" dirty="0"/>
              <a:t>Compliance and Ethical </a:t>
            </a:r>
            <a:r>
              <a:rPr lang="en-US" sz="2000" b="1" i="1" dirty="0" err="1"/>
              <a:t>Modeling:</a:t>
            </a:r>
            <a:r>
              <a:rPr lang="en-US" sz="2000" i="1" dirty="0" err="1"/>
              <a:t>Ensure</a:t>
            </a:r>
            <a:r>
              <a:rPr lang="en-US" sz="2000" i="1" dirty="0"/>
              <a:t> the tool complies with ethical standards and data protection regulations (e.g., GDPR, HIPAA).</a:t>
            </a:r>
          </a:p>
        </p:txBody>
      </p:sp>
      <p:sp>
        <p:nvSpPr>
          <p:cNvPr id="21" name="Rectangle 10">
            <a:extLst>
              <a:ext uri="{FF2B5EF4-FFF2-40B4-BE49-F238E27FC236}">
                <a16:creationId xmlns:a16="http://schemas.microsoft.com/office/drawing/2014/main" id="{36B15CE5-0312-D17F-27E2-1A34E8B60D5B}"/>
              </a:ext>
            </a:extLst>
          </p:cNvPr>
          <p:cNvSpPr>
            <a:spLocks noChangeArrowheads="1"/>
          </p:cNvSpPr>
          <p:nvPr/>
        </p:nvSpPr>
        <p:spPr bwMode="auto">
          <a:xfrm>
            <a:off x="0" y="-461665"/>
            <a:ext cx="2648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380</TotalTime>
  <Words>771</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vt:lpstr>
      <vt:lpstr>Office Theme</vt:lpstr>
      <vt:lpstr>KOMMANABOYINA ALEKYADEVI</vt:lpstr>
      <vt:lpstr>KEYLOGGER AND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Irshad</dc:creator>
  <cp:lastModifiedBy>Akshay Kumar</cp:lastModifiedBy>
  <cp:revision>6</cp:revision>
  <dcterms:created xsi:type="dcterms:W3CDTF">2024-06-03T05:48:59Z</dcterms:created>
  <dcterms:modified xsi:type="dcterms:W3CDTF">2024-06-15T16:06:59Z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