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6" y="9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split orient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746422-F70F-41B1-8309-1ED8E6E0CBC0}" type="datetimeFigureOut">
              <a:rPr lang="en-IN" smtClean="0"/>
              <a:pPr/>
              <a:t>16-09-2018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A895F5-A0C7-4A64-86BC-2A7BA62E9C8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split orient="vert"/>
    <p:sndAc>
      <p:stSnd>
        <p:snd r:embed="rId13" name="click.wav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3" y="104932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Trebuchet MS" pitchFamily="34" charset="0"/>
              </a:rPr>
              <a:t>DISTRIBUTED SYSTEM INSIDE FACEBOOK DATA CENTRES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50028"/>
            <a:ext cx="10028349" cy="2086378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latin typeface="Trebuchet MS" pitchFamily="34" charset="0"/>
              </a:rPr>
              <a:t> PRESENTED BY:-</a:t>
            </a:r>
          </a:p>
          <a:p>
            <a:pPr algn="r"/>
            <a:r>
              <a:rPr lang="en-IN" sz="2400" dirty="0" smtClean="0">
                <a:latin typeface="Trebuchet MS" pitchFamily="34" charset="0"/>
              </a:rPr>
              <a:t>Vanga </a:t>
            </a:r>
            <a:r>
              <a:rPr lang="en-IN" sz="2400" dirty="0" err="1" smtClean="0">
                <a:latin typeface="Trebuchet MS" pitchFamily="34" charset="0"/>
              </a:rPr>
              <a:t>Alekhya</a:t>
            </a:r>
            <a:r>
              <a:rPr lang="en-IN" sz="2400" dirty="0" smtClean="0">
                <a:latin typeface="Trebuchet MS" pitchFamily="34" charset="0"/>
              </a:rPr>
              <a:t>                                                             </a:t>
            </a:r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28292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103031"/>
            <a:ext cx="9885455" cy="1133341"/>
          </a:xfrm>
        </p:spPr>
        <p:txBody>
          <a:bodyPr>
            <a:normAutofit/>
          </a:bodyPr>
          <a:lstStyle/>
          <a:p>
            <a:r>
              <a:rPr lang="en-IN" dirty="0"/>
              <a:t>       Distributed Systems’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596" y="4533730"/>
            <a:ext cx="5565204" cy="16432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938" y="1373833"/>
            <a:ext cx="7756064" cy="49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48427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2" y="948021"/>
            <a:ext cx="9905846" cy="65842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Global OSN serving billions of requests and replying back in just few seconds.</a:t>
            </a:r>
          </a:p>
          <a:p>
            <a:r>
              <a:rPr lang="en-IN" sz="2400" dirty="0">
                <a:latin typeface="Trebuchet MS" pitchFamily="34" charset="0"/>
              </a:rPr>
              <a:t>Requiring scalability ability in size, geography and saving robustness of system.</a:t>
            </a:r>
          </a:p>
          <a:p>
            <a:r>
              <a:rPr lang="en-IN" sz="2400" dirty="0">
                <a:latin typeface="Trebuchet MS" pitchFamily="34" charset="0"/>
              </a:rPr>
              <a:t>Systems design, big data processing and analysis and huge Storage are the components </a:t>
            </a:r>
          </a:p>
          <a:p>
            <a:r>
              <a:rPr lang="en-IN" sz="2400" dirty="0">
                <a:latin typeface="Trebuchet MS" pitchFamily="34" charset="0"/>
              </a:rPr>
              <a:t>For their ability to holding text, multimedia and third party applications and ads and put them on the surface to the users.</a:t>
            </a:r>
          </a:p>
          <a:p>
            <a:r>
              <a:rPr lang="en-IN" sz="2400" dirty="0">
                <a:latin typeface="Trebuchet MS" pitchFamily="34" charset="0"/>
              </a:rPr>
              <a:t>Relies on Hadoop platform, best to deal with unstructured and structured data, as well as data discovery process.</a:t>
            </a:r>
          </a:p>
          <a:p>
            <a:r>
              <a:rPr lang="en-IN" sz="2400" dirty="0">
                <a:latin typeface="Trebuchet MS" pitchFamily="34" charset="0"/>
              </a:rPr>
              <a:t>Cost prohibitive is must to handle these.</a:t>
            </a:r>
          </a:p>
        </p:txBody>
      </p:sp>
    </p:spTree>
    <p:extLst>
      <p:ext uri="{BB962C8B-B14F-4D97-AF65-F5344CB8AC3E}">
        <p14:creationId xmlns:p14="http://schemas.microsoft.com/office/powerpoint/2010/main" val="1085963439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" y="274638"/>
            <a:ext cx="11493573" cy="1143000"/>
          </a:xfrm>
        </p:spPr>
        <p:txBody>
          <a:bodyPr/>
          <a:lstStyle/>
          <a:p>
            <a:r>
              <a:rPr lang="en-IN" dirty="0"/>
              <a:t>        Hadoop System on Facebook: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89" y="1339403"/>
            <a:ext cx="6705076" cy="35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349" y="5074276"/>
            <a:ext cx="9022386" cy="1931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9000"/>
              </a:lnSpc>
              <a:spcAft>
                <a:spcPts val="0"/>
              </a:spcAft>
            </a:pPr>
            <a:r>
              <a:rPr lang="en-IN" sz="2400" dirty="0">
                <a:effectLst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Hadoop has Two main components: -</a:t>
            </a:r>
          </a:p>
          <a:p>
            <a:pPr>
              <a:lnSpc>
                <a:spcPct val="99000"/>
              </a:lnSpc>
              <a:spcAft>
                <a:spcPts val="0"/>
              </a:spcAft>
            </a:pPr>
            <a:endParaRPr lang="en-IN" sz="2400" dirty="0">
              <a:effectLst/>
              <a:latin typeface="Trebuchet MS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latin typeface="Trebuchet MS" pitchFamily="34" charset="0"/>
              </a:rPr>
              <a:t>Map–Reduce, which dedicated for Computation. (M-R)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rebuchet MS" pitchFamily="34" charset="0"/>
              </a:rPr>
              <a:t>Hadoop Distributed File System (HDFS), deals with Storage. </a:t>
            </a:r>
            <a:r>
              <a:rPr lang="en-IN" sz="2400" dirty="0">
                <a:effectLst/>
                <a:latin typeface="Trebuchet MS" pitchFamily="34" charset="0"/>
                <a:ea typeface="Times New Roman" panose="02020603050405020304" pitchFamily="18" charset="0"/>
              </a:rPr>
              <a:t/>
            </a:r>
            <a:br>
              <a:rPr lang="en-IN" sz="2400" dirty="0">
                <a:effectLst/>
                <a:latin typeface="Trebuchet MS" pitchFamily="34" charset="0"/>
                <a:ea typeface="Times New Roman" panose="02020603050405020304" pitchFamily="18" charset="0"/>
              </a:rPr>
            </a:br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91026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39189"/>
            <a:ext cx="6439989" cy="6008914"/>
          </a:xfrm>
        </p:spPr>
        <p:txBody>
          <a:bodyPr>
            <a:noAutofit/>
          </a:bodyPr>
          <a:lstStyle/>
          <a:p>
            <a:pPr hangingPunct="0"/>
            <a:r>
              <a:rPr lang="en-IN" sz="2000" dirty="0">
                <a:latin typeface="Trebuchet MS" pitchFamily="34" charset="0"/>
              </a:rPr>
              <a:t>Hadoop consists of multiple master nodes to avoid single point of failure.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IN" sz="2000" dirty="0">
                <a:latin typeface="Trebuchet MS" pitchFamily="34" charset="0"/>
              </a:rPr>
              <a:t>Job Tracker</a:t>
            </a:r>
            <a:r>
              <a:rPr lang="en-IN" sz="2000" b="1" dirty="0">
                <a:latin typeface="Trebuchet MS" pitchFamily="34" charset="0"/>
              </a:rPr>
              <a:t>: </a:t>
            </a:r>
            <a:r>
              <a:rPr lang="en-IN" sz="2000" dirty="0">
                <a:latin typeface="Trebuchet MS" pitchFamily="34" charset="0"/>
              </a:rPr>
              <a:t>Interacts with client applications.</a:t>
            </a:r>
            <a:r>
              <a:rPr lang="en-IN" sz="2000" b="1" dirty="0">
                <a:latin typeface="Trebuchet MS" pitchFamily="34" charset="0"/>
              </a:rPr>
              <a:t> D</a:t>
            </a:r>
            <a:r>
              <a:rPr lang="en-IN" sz="2000" dirty="0">
                <a:latin typeface="Trebuchet MS" pitchFamily="34" charset="0"/>
              </a:rPr>
              <a:t>istributes Map and reducing tasks to particular nodes within a cluster.</a:t>
            </a:r>
          </a:p>
          <a:p>
            <a:pPr marL="0" indent="0">
              <a:buNone/>
            </a:pPr>
            <a:endParaRPr lang="en-IN" sz="2000" dirty="0">
              <a:latin typeface="Trebuchet MS" pitchFamily="34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IN" sz="2000" dirty="0">
                <a:latin typeface="Trebuchet MS" pitchFamily="34" charset="0"/>
              </a:rPr>
              <a:t>Task tracker</a:t>
            </a:r>
            <a:r>
              <a:rPr lang="en-IN" sz="2000" b="1" dirty="0">
                <a:latin typeface="Trebuchet MS" pitchFamily="34" charset="0"/>
              </a:rPr>
              <a:t>: </a:t>
            </a:r>
            <a:r>
              <a:rPr lang="en-IN" sz="2000" dirty="0">
                <a:latin typeface="Trebuchet MS" pitchFamily="34" charset="0"/>
              </a:rPr>
              <a:t>Receives tasks from a master node like Map and reduce it to specific cluster node and shuffle.</a:t>
            </a:r>
          </a:p>
          <a:p>
            <a:pPr marL="0" indent="0">
              <a:buNone/>
            </a:pPr>
            <a:endParaRPr lang="en-IN" sz="2000" dirty="0">
              <a:latin typeface="Trebuchet MS" pitchFamily="34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IN" sz="2000" dirty="0">
                <a:latin typeface="Trebuchet MS" pitchFamily="34" charset="0"/>
              </a:rPr>
              <a:t>Name node (NN)</a:t>
            </a:r>
            <a:r>
              <a:rPr lang="en-IN" sz="2000" b="1" dirty="0">
                <a:latin typeface="Trebuchet MS" pitchFamily="34" charset="0"/>
              </a:rPr>
              <a:t>: </a:t>
            </a:r>
            <a:r>
              <a:rPr lang="en-IN" sz="2000" dirty="0">
                <a:latin typeface="Trebuchet MS" pitchFamily="34" charset="0"/>
              </a:rPr>
              <a:t>Keeps track for</a:t>
            </a:r>
            <a:r>
              <a:rPr lang="en-IN" sz="2000" b="1" dirty="0">
                <a:latin typeface="Trebuchet MS" pitchFamily="34" charset="0"/>
              </a:rPr>
              <a:t> </a:t>
            </a:r>
            <a:r>
              <a:rPr lang="en-IN" sz="2000" dirty="0">
                <a:latin typeface="Trebuchet MS" pitchFamily="34" charset="0"/>
              </a:rPr>
              <a:t>each file in Hadoop Distribute File System HDFS and to locate file ,delete ,copy ,or add.</a:t>
            </a:r>
          </a:p>
          <a:p>
            <a:pPr marL="0" indent="0" hangingPunct="0">
              <a:buNone/>
            </a:pPr>
            <a:endParaRPr lang="en-IN" sz="2000" dirty="0">
              <a:latin typeface="Trebuchet MS" pitchFamily="34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IN" sz="2000" dirty="0">
                <a:latin typeface="Trebuchet MS" pitchFamily="34" charset="0"/>
              </a:rPr>
              <a:t>Data Node (DN): To store files in HDFS by keeping indexes, and to interact with specific NN that holds required data . </a:t>
            </a:r>
          </a:p>
          <a:p>
            <a:pPr marL="0" indent="0" hangingPunct="0">
              <a:buNone/>
            </a:pPr>
            <a:endParaRPr lang="en-IN" sz="2000" dirty="0">
              <a:latin typeface="Trebuchet MS" pitchFamily="34" charset="0"/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IN" sz="2000" dirty="0">
                <a:latin typeface="Trebuchet MS" pitchFamily="34" charset="0"/>
              </a:rPr>
              <a:t>Worker Nodes</a:t>
            </a:r>
            <a:r>
              <a:rPr lang="en-IN" sz="2000" b="1" dirty="0">
                <a:latin typeface="Trebuchet MS" pitchFamily="34" charset="0"/>
              </a:rPr>
              <a:t>: </a:t>
            </a:r>
            <a:r>
              <a:rPr lang="en-IN" sz="2000" dirty="0">
                <a:latin typeface="Trebuchet MS" pitchFamily="34" charset="0"/>
              </a:rPr>
              <a:t>Servers for processing tasks and each worker (slave) holds DN and a task tracker. </a:t>
            </a:r>
          </a:p>
          <a:p>
            <a:endParaRPr lang="en-IN" sz="2000" dirty="0">
              <a:latin typeface="Trebuchet MS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46" y="1559080"/>
            <a:ext cx="4112654" cy="45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3782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441" y="0"/>
            <a:ext cx="9997440" cy="1143000"/>
          </a:xfrm>
        </p:spPr>
        <p:txBody>
          <a:bodyPr/>
          <a:lstStyle/>
          <a:p>
            <a:r>
              <a:rPr lang="en-IN" dirty="0"/>
              <a:t>Map Reduce (MP):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5383369"/>
            <a:ext cx="9833388" cy="137803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Needed to handle huge data that is processed and analysed daily on Facebook.</a:t>
            </a:r>
          </a:p>
          <a:p>
            <a:r>
              <a:rPr lang="en-IN" sz="2400" dirty="0">
                <a:latin typeface="Trebuchet MS" pitchFamily="34" charset="0"/>
              </a:rPr>
              <a:t>2 major phases – Map and Reduce.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6"/>
          <a:stretch>
            <a:fillRect/>
          </a:stretch>
        </p:blipFill>
        <p:spPr bwMode="auto">
          <a:xfrm>
            <a:off x="1909021" y="1084061"/>
            <a:ext cx="5723183" cy="34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08815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10539984" cy="1143000"/>
          </a:xfrm>
        </p:spPr>
        <p:txBody>
          <a:bodyPr/>
          <a:lstStyle/>
          <a:p>
            <a:r>
              <a:rPr lang="en-IN" dirty="0"/>
              <a:t>MR: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6286" y="1447800"/>
            <a:ext cx="10605298" cy="48006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Uses key/value pairs to index data from HDFS and divided into blocks so as to protect system in case of failure.</a:t>
            </a:r>
          </a:p>
          <a:p>
            <a:r>
              <a:rPr lang="en-IN" sz="2400" dirty="0">
                <a:latin typeface="Trebuchet MS" pitchFamily="34" charset="0"/>
              </a:rPr>
              <a:t> M-R Job and its details given to Job tracker that contacts task tracker on each DN to schedule tasks.</a:t>
            </a:r>
          </a:p>
          <a:p>
            <a:r>
              <a:rPr lang="en-IN" sz="2400" dirty="0">
                <a:latin typeface="Trebuchet MS" pitchFamily="34" charset="0"/>
              </a:rPr>
              <a:t>Mapper process data blocks and generates a list of key value pairs.</a:t>
            </a:r>
          </a:p>
          <a:p>
            <a:r>
              <a:rPr lang="en-IN" sz="2400" dirty="0">
                <a:latin typeface="Trebuchet MS" pitchFamily="34" charset="0"/>
              </a:rPr>
              <a:t>These pairs are sorted and transferred to reducers .</a:t>
            </a:r>
          </a:p>
          <a:p>
            <a:r>
              <a:rPr lang="en-IN" sz="2400" dirty="0">
                <a:latin typeface="Trebuchet MS" pitchFamily="34" charset="0"/>
              </a:rPr>
              <a:t>M-R merge list of key value pairs generates final results and are stored in HDFS and replicated in client friendly manner.</a:t>
            </a:r>
          </a:p>
        </p:txBody>
      </p:sp>
    </p:spTree>
    <p:extLst>
      <p:ext uri="{BB962C8B-B14F-4D97-AF65-F5344CB8AC3E}">
        <p14:creationId xmlns:p14="http://schemas.microsoft.com/office/powerpoint/2010/main" val="497711620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7" y="274638"/>
            <a:ext cx="10553047" cy="927145"/>
          </a:xfrm>
        </p:spPr>
        <p:txBody>
          <a:bodyPr>
            <a:normAutofit fontScale="90000"/>
          </a:bodyPr>
          <a:lstStyle/>
          <a:p>
            <a:r>
              <a:rPr lang="en-IN" dirty="0"/>
              <a:t>Hadoop Distributed File System (HDFS)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1159099"/>
            <a:ext cx="10349278" cy="555556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Designed to run on low-cost hardware and being highly fault-tolerance.</a:t>
            </a:r>
          </a:p>
          <a:p>
            <a:r>
              <a:rPr lang="en-IN" sz="2400" dirty="0">
                <a:latin typeface="Trebuchet MS" pitchFamily="34" charset="0"/>
              </a:rPr>
              <a:t>Stores very large data sets reliably and is able to stream them at high bandwidth to user applications.</a:t>
            </a:r>
          </a:p>
          <a:p>
            <a:r>
              <a:rPr lang="en-IN" sz="2400" dirty="0">
                <a:latin typeface="Trebuchet MS" pitchFamily="34" charset="0"/>
              </a:rPr>
              <a:t>Used in large clusters for data storage and computation dynamically scales system stability economically.</a:t>
            </a:r>
          </a:p>
          <a:p>
            <a:r>
              <a:rPr lang="en-IN" sz="2400" dirty="0">
                <a:latin typeface="Trebuchet MS" pitchFamily="34" charset="0"/>
              </a:rPr>
              <a:t>HDFS is more for batch processing than user interaction.</a:t>
            </a:r>
          </a:p>
          <a:p>
            <a:r>
              <a:rPr lang="en-IN" sz="2400" dirty="0">
                <a:latin typeface="Trebuchet MS" pitchFamily="34" charset="0"/>
              </a:rPr>
              <a:t>Emphasizes on high throughput of data access rather than low latency.</a:t>
            </a:r>
          </a:p>
          <a:p>
            <a:r>
              <a:rPr lang="en-IN" sz="2400" dirty="0">
                <a:latin typeface="Trebuchet MS" pitchFamily="34" charset="0"/>
              </a:rPr>
              <a:t>Needs a write-once-read-many access model for files to simplify data consistency issues.</a:t>
            </a: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16438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1"/>
            <a:ext cx="10034451" cy="798489"/>
          </a:xfrm>
        </p:spPr>
        <p:txBody>
          <a:bodyPr/>
          <a:lstStyle/>
          <a:p>
            <a:r>
              <a:rPr lang="en-IN" dirty="0"/>
              <a:t>HFDS: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0" y="798490"/>
            <a:ext cx="10021389" cy="537847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Exposes a file system namespace allowing user data to be stored in files.</a:t>
            </a:r>
          </a:p>
          <a:p>
            <a:r>
              <a:rPr lang="en-IN" sz="2400" dirty="0">
                <a:latin typeface="Trebuchet MS" pitchFamily="34" charset="0"/>
              </a:rPr>
              <a:t>File is split into one or more blocks and are stored in a set of Data Nodes(DN).</a:t>
            </a:r>
          </a:p>
          <a:p>
            <a:r>
              <a:rPr lang="en-IN" sz="2400" dirty="0">
                <a:latin typeface="Trebuchet MS" pitchFamily="34" charset="0"/>
              </a:rPr>
              <a:t>Existence of a single Name Node(NN) in a cluster greatly simplifies system’s architecture. </a:t>
            </a:r>
          </a:p>
          <a:p>
            <a:r>
              <a:rPr lang="en-IN" sz="2400" dirty="0">
                <a:latin typeface="Trebuchet MS" pitchFamily="34" charset="0"/>
              </a:rPr>
              <a:t>NN is arbitrator and repository for all HDFS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 metadata.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3"/>
          <a:stretch>
            <a:fillRect/>
          </a:stretch>
        </p:blipFill>
        <p:spPr bwMode="auto">
          <a:xfrm>
            <a:off x="7811589" y="3048078"/>
            <a:ext cx="3762102" cy="373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14457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1"/>
            <a:ext cx="10021388" cy="978793"/>
          </a:xfrm>
        </p:spPr>
        <p:txBody>
          <a:bodyPr/>
          <a:lstStyle/>
          <a:p>
            <a:r>
              <a:rPr lang="en-IN" dirty="0"/>
              <a:t>Hadoop and Hive: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1" y="1081826"/>
            <a:ext cx="10150178" cy="51852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A data warehouse infrastructure built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on top of Hadoop.</a:t>
            </a:r>
          </a:p>
          <a:p>
            <a:r>
              <a:rPr lang="en-IN" sz="2400" dirty="0">
                <a:latin typeface="Trebuchet MS" pitchFamily="34" charset="0"/>
              </a:rPr>
              <a:t>Provides tools for easy data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summarization and analysis, heavily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reporting , </a:t>
            </a:r>
            <a:r>
              <a:rPr lang="en-IN" sz="2400" dirty="0" err="1">
                <a:latin typeface="Trebuchet MS" pitchFamily="34" charset="0"/>
              </a:rPr>
              <a:t>adhoc</a:t>
            </a:r>
            <a:r>
              <a:rPr lang="en-IN" sz="2400" dirty="0">
                <a:latin typeface="Trebuchet MS" pitchFamily="34" charset="0"/>
              </a:rPr>
              <a:t> querying in HDFS.</a:t>
            </a:r>
          </a:p>
          <a:p>
            <a:r>
              <a:rPr lang="en-IN" sz="2400" dirty="0" err="1">
                <a:latin typeface="Trebuchet MS" pitchFamily="34" charset="0"/>
              </a:rPr>
              <a:t>HiveQL</a:t>
            </a:r>
            <a:r>
              <a:rPr lang="en-IN" sz="2400" dirty="0">
                <a:latin typeface="Trebuchet MS" pitchFamily="34" charset="0"/>
              </a:rPr>
              <a:t> , query language based on SQL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used to query this data reducing time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to mere seconds.</a:t>
            </a:r>
          </a:p>
          <a:p>
            <a:r>
              <a:rPr lang="en-IN" sz="2400" dirty="0">
                <a:latin typeface="Trebuchet MS" pitchFamily="34" charset="0"/>
              </a:rPr>
              <a:t>Anyone with SQL base can work on this.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48" y="1197736"/>
            <a:ext cx="4128750" cy="50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4131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274638"/>
            <a:ext cx="10579173" cy="1143000"/>
          </a:xfrm>
        </p:spPr>
        <p:txBody>
          <a:bodyPr/>
          <a:lstStyle/>
          <a:p>
            <a:r>
              <a:rPr lang="en-IN" dirty="0"/>
              <a:t>Apache</a:t>
            </a:r>
            <a:r>
              <a:rPr lang="en-IN" b="1" dirty="0"/>
              <a:t> </a:t>
            </a:r>
            <a:r>
              <a:rPr lang="en-IN" dirty="0" err="1"/>
              <a:t>Hbase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1" y="1447800"/>
            <a:ext cx="10579173" cy="48006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rebuchet MS" pitchFamily="34" charset="0"/>
              </a:rPr>
              <a:t>Database-like layer built on Hadoop to support billions of messages.</a:t>
            </a:r>
          </a:p>
          <a:p>
            <a:r>
              <a:rPr lang="en-IN" sz="2400" dirty="0">
                <a:latin typeface="Trebuchet MS" pitchFamily="34" charset="0"/>
              </a:rPr>
              <a:t>Used for consistency, availability, partition tolerance, data model and scalability.</a:t>
            </a:r>
          </a:p>
          <a:p>
            <a:pPr hangingPunct="0"/>
            <a:r>
              <a:rPr lang="en-IN" sz="2400" dirty="0">
                <a:latin typeface="Trebuchet MS" pitchFamily="34" charset="0"/>
              </a:rPr>
              <a:t>Being real-time ,capacity is increased with minimal overhead and no down time with strong consistency semantics and low-latency.</a:t>
            </a:r>
          </a:p>
          <a:p>
            <a:pPr hangingPunct="0"/>
            <a:r>
              <a:rPr lang="en-IN" sz="2400" dirty="0">
                <a:latin typeface="Trebuchet MS" pitchFamily="34" charset="0"/>
              </a:rPr>
              <a:t>Unique in disaster recovery ,fault isolation </a:t>
            </a:r>
          </a:p>
          <a:p>
            <a:pPr hangingPunct="0"/>
            <a:r>
              <a:rPr lang="en-IN" sz="2400" dirty="0">
                <a:latin typeface="Trebuchet MS" pitchFamily="34" charset="0"/>
              </a:rPr>
              <a:t>Retains atomic read –modify – write primitives .</a:t>
            </a:r>
            <a:br>
              <a:rPr lang="en-IN" sz="2400" dirty="0">
                <a:latin typeface="Trebuchet MS" pitchFamily="34" charset="0"/>
              </a:rPr>
            </a:br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37124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946" y="274638"/>
            <a:ext cx="10572638" cy="1143000"/>
          </a:xfrm>
        </p:spPr>
        <p:txBody>
          <a:bodyPr/>
          <a:lstStyle/>
          <a:p>
            <a:r>
              <a:rPr lang="en-GB" dirty="0"/>
              <a:t>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553" y="1447800"/>
            <a:ext cx="10545031" cy="480060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rebuchet MS"/>
                <a:cs typeface="Trebuchet MS"/>
              </a:rPr>
              <a:t>This presentation is the journey of FACEBOOK as a commercial online social network to a well established distributed data </a:t>
            </a:r>
            <a:r>
              <a:rPr lang="en-GB" sz="2400" dirty="0" err="1" smtClean="0">
                <a:latin typeface="Trebuchet MS"/>
                <a:cs typeface="Trebuchet MS"/>
              </a:rPr>
              <a:t>center</a:t>
            </a:r>
            <a:r>
              <a:rPr lang="en-GB" sz="2400" dirty="0" smtClean="0">
                <a:latin typeface="Trebuchet MS"/>
                <a:cs typeface="Trebuchet MS"/>
              </a:rPr>
              <a:t>.</a:t>
            </a:r>
            <a:endParaRPr lang="en-GB" sz="2400" dirty="0">
              <a:latin typeface="Trebuchet MS"/>
              <a:cs typeface="Trebuchet MS"/>
            </a:endParaRPr>
          </a:p>
          <a:p>
            <a:r>
              <a:rPr lang="en-GB" sz="2400" dirty="0">
                <a:latin typeface="Trebuchet MS"/>
                <a:cs typeface="Trebuchet MS"/>
              </a:rPr>
              <a:t>Deals with the internal scenario on which </a:t>
            </a:r>
            <a:r>
              <a:rPr lang="en-GB" sz="2400" dirty="0" smtClean="0">
                <a:latin typeface="Trebuchet MS"/>
                <a:cs typeface="Trebuchet MS"/>
              </a:rPr>
              <a:t>Facebook </a:t>
            </a:r>
            <a:r>
              <a:rPr lang="en-GB" sz="2400" dirty="0">
                <a:latin typeface="Trebuchet MS"/>
                <a:cs typeface="Trebuchet MS"/>
              </a:rPr>
              <a:t>developed like </a:t>
            </a:r>
            <a:r>
              <a:rPr lang="en-GB" sz="2400" dirty="0" err="1">
                <a:latin typeface="Trebuchet MS"/>
                <a:cs typeface="Trebuchet MS"/>
              </a:rPr>
              <a:t>Hadoop</a:t>
            </a:r>
            <a:r>
              <a:rPr lang="en-GB" sz="2400" dirty="0">
                <a:latin typeface="Trebuchet MS"/>
                <a:cs typeface="Trebuchet MS"/>
              </a:rPr>
              <a:t> and Hive in its early stages </a:t>
            </a:r>
            <a:r>
              <a:rPr lang="en-GB" sz="2400" dirty="0" smtClean="0">
                <a:latin typeface="Trebuchet MS"/>
                <a:cs typeface="Trebuchet MS"/>
              </a:rPr>
              <a:t>to Cloud </a:t>
            </a:r>
            <a:r>
              <a:rPr lang="en-GB" sz="2400" dirty="0">
                <a:latin typeface="Trebuchet MS"/>
                <a:cs typeface="Trebuchet MS"/>
              </a:rPr>
              <a:t>Computing that has begun a new era in </a:t>
            </a:r>
            <a:r>
              <a:rPr lang="en-GB" sz="2400" dirty="0" smtClean="0">
                <a:latin typeface="Trebuchet MS"/>
                <a:cs typeface="Trebuchet MS"/>
              </a:rPr>
              <a:t>Facebook </a:t>
            </a:r>
            <a:r>
              <a:rPr lang="en-GB" sz="2400" dirty="0">
                <a:latin typeface="Trebuchet MS"/>
                <a:cs typeface="Trebuchet MS"/>
              </a:rPr>
              <a:t>history.</a:t>
            </a:r>
          </a:p>
          <a:p>
            <a:r>
              <a:rPr lang="en-GB" sz="2400" dirty="0">
                <a:latin typeface="Trebuchet MS"/>
                <a:cs typeface="Trebuchet MS"/>
              </a:rPr>
              <a:t>Features, hardware and software , uses and are majorly discussed and also its impact on worldwide data exchange</a:t>
            </a:r>
            <a:r>
              <a:rPr lang="en-GB" sz="2400" dirty="0" smtClean="0">
                <a:latin typeface="Trebuchet MS"/>
                <a:cs typeface="Trebuchet MS"/>
              </a:rPr>
              <a:t>.</a:t>
            </a:r>
          </a:p>
          <a:p>
            <a:r>
              <a:rPr lang="en-GB" sz="2400" dirty="0">
                <a:latin typeface="Trebuchet MS"/>
                <a:cs typeface="Trebuchet MS"/>
              </a:rPr>
              <a:t>How technological adaptations helped in enhancement Facebook has been vividly discussed .</a:t>
            </a:r>
          </a:p>
          <a:p>
            <a:r>
              <a:rPr lang="en-GB" sz="2400" dirty="0">
                <a:latin typeface="Trebuchet MS"/>
                <a:cs typeface="Trebuchet MS"/>
              </a:rPr>
              <a:t>By the end of this presentation, a clear picture of how Facebook has become part and parcel of our lives is projected with the help of real time scenarios and technological advancements.</a:t>
            </a:r>
          </a:p>
          <a:p>
            <a:pPr marL="82296" indent="0">
              <a:buNone/>
            </a:pPr>
            <a:endParaRPr lang="en-GB" sz="2400" dirty="0">
              <a:latin typeface="Trebuchet MS"/>
              <a:cs typeface="Trebuchet MS"/>
            </a:endParaRPr>
          </a:p>
          <a:p>
            <a:endParaRPr lang="en-GB" sz="2400" dirty="0">
              <a:latin typeface="Trebuchet MS"/>
              <a:cs typeface="Trebuchet MS"/>
            </a:endParaRPr>
          </a:p>
          <a:p>
            <a:pPr marL="82296" indent="0">
              <a:buNone/>
            </a:pPr>
            <a:endParaRPr lang="en-GB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2454748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274638"/>
            <a:ext cx="10579173" cy="1143000"/>
          </a:xfrm>
        </p:spPr>
        <p:txBody>
          <a:bodyPr/>
          <a:lstStyle/>
          <a:p>
            <a:r>
              <a:rPr lang="en-IN" dirty="0"/>
              <a:t>Communication in General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1825624"/>
            <a:ext cx="10034451" cy="489714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Facebook adapted TCP connection oriented by posting back HTML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 responses by browsers.</a:t>
            </a:r>
          </a:p>
          <a:p>
            <a:r>
              <a:rPr lang="en-IN" sz="2400" dirty="0">
                <a:latin typeface="Trebuchet MS" pitchFamily="34" charset="0"/>
              </a:rPr>
              <a:t>Various data centres have been set up across US to manage heavy traffic.(Ashburn, Santa Clara </a:t>
            </a:r>
            <a:r>
              <a:rPr lang="en-IN" sz="2400" dirty="0" err="1">
                <a:latin typeface="Trebuchet MS" pitchFamily="34" charset="0"/>
              </a:rPr>
              <a:t>etc</a:t>
            </a:r>
            <a:r>
              <a:rPr lang="en-IN" sz="2400" dirty="0">
                <a:latin typeface="Trebuchet MS" pitchFamily="34" charset="0"/>
              </a:rPr>
              <a:t>…) </a:t>
            </a:r>
          </a:p>
          <a:p>
            <a:r>
              <a:rPr lang="en-IN" sz="2400" dirty="0">
                <a:latin typeface="Trebuchet MS" pitchFamily="34" charset="0"/>
              </a:rPr>
              <a:t>Managing data centres is very risky and measures are to be taken.</a:t>
            </a:r>
          </a:p>
          <a:p>
            <a:r>
              <a:rPr lang="en-IN" sz="2400" dirty="0">
                <a:latin typeface="Trebuchet MS" pitchFamily="34" charset="0"/>
              </a:rPr>
              <a:t>Content Delivery Network (CDN) handles objects and co-located geographically .</a:t>
            </a:r>
          </a:p>
          <a:p>
            <a:r>
              <a:rPr lang="en-IN" sz="2400" dirty="0">
                <a:latin typeface="Trebuchet MS" pitchFamily="34" charset="0"/>
              </a:rPr>
              <a:t>TCP proxies and regional OSN caching servers will enhance network performance and reduce latency 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6793048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649" y="-378824"/>
            <a:ext cx="10515600" cy="1325563"/>
          </a:xfrm>
        </p:spPr>
        <p:txBody>
          <a:bodyPr/>
          <a:lstStyle/>
          <a:p>
            <a:r>
              <a:rPr lang="en-IN" dirty="0"/>
              <a:t>Communication in Systems Processes: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6838" y="698462"/>
            <a:ext cx="5710103" cy="520594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rebuchet MS" pitchFamily="34" charset="0"/>
              </a:rPr>
              <a:t>Hadoop  servers  compatible  with  Remote  Procedural Call (RPC), where coming requests are redirected to  MY-SQL  based  servers.</a:t>
            </a:r>
          </a:p>
          <a:p>
            <a:r>
              <a:rPr lang="en-IN" sz="2400" dirty="0">
                <a:latin typeface="Trebuchet MS" pitchFamily="34" charset="0"/>
              </a:rPr>
              <a:t>When a RPC client detects a </a:t>
            </a:r>
            <a:r>
              <a:rPr lang="en-IN" sz="2400" dirty="0" err="1">
                <a:latin typeface="Trebuchet MS" pitchFamily="34" charset="0"/>
              </a:rPr>
              <a:t>tcp</a:t>
            </a:r>
            <a:r>
              <a:rPr lang="en-IN" sz="2400" dirty="0">
                <a:latin typeface="Trebuchet MS" pitchFamily="34" charset="0"/>
              </a:rPr>
              <a:t>-socket timeout pings RPC.</a:t>
            </a:r>
          </a:p>
          <a:p>
            <a:r>
              <a:rPr lang="en-IN" sz="2400" dirty="0">
                <a:latin typeface="Trebuchet MS" pitchFamily="34" charset="0"/>
              </a:rPr>
              <a:t>While RPC is busy, client waits and then directs traffic to server.</a:t>
            </a:r>
          </a:p>
          <a:p>
            <a:r>
              <a:rPr lang="en-IN" sz="2400" dirty="0">
                <a:latin typeface="Trebuchet MS" pitchFamily="34" charset="0"/>
              </a:rPr>
              <a:t>Hadoop has ability for specifying an RPC-timeout depending on job to call data base servers than HDFS or application servers.</a:t>
            </a:r>
          </a:p>
          <a:p>
            <a:r>
              <a:rPr lang="en-IN" sz="2400" dirty="0">
                <a:latin typeface="Trebuchet MS" pitchFamily="34" charset="0"/>
              </a:rPr>
              <a:t>Threading method to maintain high write/read throughput.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1" y="1972492"/>
            <a:ext cx="4898572" cy="39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55158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3" y="1"/>
            <a:ext cx="10021389" cy="1690688"/>
          </a:xfrm>
        </p:spPr>
        <p:txBody>
          <a:bodyPr/>
          <a:lstStyle/>
          <a:p>
            <a:r>
              <a:rPr lang="en-IN" dirty="0"/>
              <a:t>System Design Enhancement </a:t>
            </a:r>
            <a:br>
              <a:rPr lang="en-IN" dirty="0"/>
            </a:br>
            <a:r>
              <a:rPr lang="en-IN" dirty="0"/>
              <a:t>            (</a:t>
            </a:r>
            <a:r>
              <a:rPr lang="en-IN" dirty="0" err="1"/>
              <a:t>Memcached</a:t>
            </a:r>
            <a:r>
              <a:rPr lang="en-IN" dirty="0"/>
              <a:t> Servers):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690687"/>
            <a:ext cx="10516520" cy="505784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Hadoop and Hive together are of online jobs for efficiency and high read/write throughput.</a:t>
            </a:r>
          </a:p>
          <a:p>
            <a:r>
              <a:rPr lang="en-IN" sz="2400" dirty="0">
                <a:latin typeface="Trebuchet MS" pitchFamily="34" charset="0"/>
              </a:rPr>
              <a:t>Offline jobs to read/write large datasets to disks sequentially. </a:t>
            </a:r>
          </a:p>
          <a:p>
            <a:r>
              <a:rPr lang="en-IN" sz="2400" dirty="0">
                <a:latin typeface="Trebuchet MS" pitchFamily="34" charset="0"/>
              </a:rPr>
              <a:t>A combination of large clusters of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MySQL databases and caching tiers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built using me cached provide a </a:t>
            </a:r>
          </a:p>
          <a:p>
            <a:pPr marL="0" indent="0">
              <a:buNone/>
            </a:pPr>
            <a:r>
              <a:rPr lang="en-IN" sz="2400" dirty="0">
                <a:latin typeface="Trebuchet MS" pitchFamily="34" charset="0"/>
              </a:rPr>
              <a:t>   better in performance than HDFS.</a:t>
            </a:r>
          </a:p>
          <a:p>
            <a:endParaRPr lang="en-IN" sz="2400" dirty="0">
              <a:latin typeface="Trebuchet MS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77" y="3108959"/>
            <a:ext cx="5478121" cy="355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53451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339368"/>
            <a:ext cx="10343544" cy="1325563"/>
          </a:xfrm>
        </p:spPr>
        <p:txBody>
          <a:bodyPr/>
          <a:lstStyle/>
          <a:p>
            <a:r>
              <a:rPr lang="en-IN" dirty="0"/>
              <a:t>Hadoop Project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1506829"/>
            <a:ext cx="10451573" cy="52545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MySQL storage engines provide good random read performance, but suffer from low random write throughput.</a:t>
            </a:r>
          </a:p>
          <a:p>
            <a:r>
              <a:rPr lang="en-IN" sz="2400" dirty="0">
                <a:latin typeface="Trebuchet MS" pitchFamily="34" charset="0"/>
              </a:rPr>
              <a:t>Required costly hardware and difficult to manage.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38" y="3219718"/>
            <a:ext cx="5474410" cy="31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35175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7" y="274638"/>
            <a:ext cx="10553047" cy="1143000"/>
          </a:xfrm>
        </p:spPr>
        <p:txBody>
          <a:bodyPr/>
          <a:lstStyle/>
          <a:p>
            <a:r>
              <a:rPr lang="en-IN" dirty="0"/>
              <a:t>Cloud Computing Support: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1690688"/>
            <a:ext cx="9995263" cy="477450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Powerful environment to scale web applications without difficulty. </a:t>
            </a:r>
          </a:p>
          <a:p>
            <a:r>
              <a:rPr lang="en-IN" sz="2400" dirty="0">
                <a:latin typeface="Trebuchet MS" pitchFamily="34" charset="0"/>
              </a:rPr>
              <a:t>Delivers services over the network and provides ability to add capacity as needed.</a:t>
            </a:r>
          </a:p>
          <a:p>
            <a:r>
              <a:rPr lang="en-IN" sz="2400" dirty="0">
                <a:latin typeface="Trebuchet MS" pitchFamily="34" charset="0"/>
              </a:rPr>
              <a:t>Uses virtualization techniques to turn computer resources in to virtual guest computers depending on availability.</a:t>
            </a:r>
          </a:p>
          <a:p>
            <a:r>
              <a:rPr lang="en-IN" sz="2400" dirty="0">
                <a:latin typeface="Trebuchet MS" pitchFamily="34" charset="0"/>
              </a:rPr>
              <a:t>Offers accessibility to users from anywhere through their connected devices to published applications.</a:t>
            </a:r>
          </a:p>
          <a:p>
            <a:r>
              <a:rPr lang="en-IN" sz="2400" dirty="0">
                <a:latin typeface="Trebuchet MS" pitchFamily="34" charset="0"/>
              </a:rPr>
              <a:t>Basic platform for virtualization technology to meet growing demand of requests. </a:t>
            </a:r>
          </a:p>
        </p:txBody>
      </p:sp>
    </p:spTree>
    <p:extLst>
      <p:ext uri="{BB962C8B-B14F-4D97-AF65-F5344CB8AC3E}">
        <p14:creationId xmlns:p14="http://schemas.microsoft.com/office/powerpoint/2010/main" val="3761028230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65125"/>
            <a:ext cx="10060577" cy="1025793"/>
          </a:xfrm>
        </p:spPr>
        <p:txBody>
          <a:bodyPr>
            <a:normAutofit fontScale="90000"/>
          </a:bodyPr>
          <a:lstStyle/>
          <a:p>
            <a:r>
              <a:rPr lang="en-IN" dirty="0"/>
              <a:t>Architecture to scale Web applications in a</a:t>
            </a:r>
            <a:r>
              <a:rPr lang="en-IN" b="1" dirty="0"/>
              <a:t> </a:t>
            </a:r>
            <a:r>
              <a:rPr lang="en-IN" dirty="0"/>
              <a:t>Cloud: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92" y="1996225"/>
            <a:ext cx="7342985" cy="48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1981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6" y="115911"/>
            <a:ext cx="9995263" cy="1146220"/>
          </a:xfrm>
        </p:spPr>
        <p:txBody>
          <a:bodyPr>
            <a:normAutofit fontScale="90000"/>
          </a:bodyPr>
          <a:lstStyle/>
          <a:p>
            <a:r>
              <a:rPr lang="en-IN" dirty="0"/>
              <a:t>Social Network as Virtual Organization: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875762"/>
            <a:ext cx="9995263" cy="561518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A dynamic virtual organization where a trusting relationship is inherently among friends and relatives.</a:t>
            </a:r>
          </a:p>
          <a:p>
            <a:r>
              <a:rPr lang="en-IN" sz="2400" dirty="0">
                <a:latin typeface="Trebuchet MS" pitchFamily="34" charset="0"/>
              </a:rPr>
              <a:t>Social cloud offers a low level abstraction of computations and storage , building block of any social network.</a:t>
            </a:r>
          </a:p>
          <a:p>
            <a:r>
              <a:rPr lang="en-IN" sz="2400" dirty="0">
                <a:latin typeface="Trebuchet MS" pitchFamily="34" charset="0"/>
              </a:rPr>
              <a:t>Service Level Agreement (SLA) manages sharing process of virtual resources. </a:t>
            </a:r>
          </a:p>
          <a:p>
            <a:r>
              <a:rPr lang="en-IN" sz="2400" dirty="0">
                <a:latin typeface="Trebuchet MS" pitchFamily="34" charset="0"/>
              </a:rPr>
              <a:t>Cloud offers scheme of application as a service.</a:t>
            </a:r>
          </a:p>
          <a:p>
            <a:r>
              <a:rPr lang="en-IN" sz="2400" dirty="0">
                <a:latin typeface="Trebuchet MS" pitchFamily="34" charset="0"/>
              </a:rPr>
              <a:t>Cloud platforms are used to host social networks or to create such scalable applications.</a:t>
            </a:r>
          </a:p>
          <a:p>
            <a:r>
              <a:rPr lang="en-IN" sz="2400" dirty="0">
                <a:latin typeface="Trebuchet MS" pitchFamily="34" charset="0"/>
              </a:rPr>
              <a:t>Facebook plays vital role in social clouds to share information and multimedia.</a:t>
            </a:r>
          </a:p>
          <a:p>
            <a:r>
              <a:rPr lang="en-IN" sz="2400" dirty="0">
                <a:latin typeface="Trebuchet MS" pitchFamily="34" charset="0"/>
              </a:rPr>
              <a:t>Users can access storage by adhering storage agreement.</a:t>
            </a:r>
          </a:p>
        </p:txBody>
      </p:sp>
    </p:spTree>
    <p:extLst>
      <p:ext uri="{BB962C8B-B14F-4D97-AF65-F5344CB8AC3E}">
        <p14:creationId xmlns:p14="http://schemas.microsoft.com/office/powerpoint/2010/main" val="3595801733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96" y="90153"/>
            <a:ext cx="10218222" cy="629776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Facebook </a:t>
            </a:r>
            <a:r>
              <a:rPr lang="en-IN" sz="2400" dirty="0" err="1">
                <a:latin typeface="Trebuchet MS" pitchFamily="34" charset="0"/>
              </a:rPr>
              <a:t>Markup</a:t>
            </a:r>
            <a:r>
              <a:rPr lang="en-IN" sz="2400" dirty="0">
                <a:latin typeface="Trebuchet MS" pitchFamily="34" charset="0"/>
              </a:rPr>
              <a:t> Language (FML) facilitates integration between Facebook and independent host applications.</a:t>
            </a:r>
          </a:p>
          <a:p>
            <a:r>
              <a:rPr lang="en-IN" sz="2400" dirty="0">
                <a:latin typeface="Trebuchet MS" pitchFamily="34" charset="0"/>
              </a:rPr>
              <a:t>This integration is isolated so that Facebook servers are uninterrupted.</a:t>
            </a:r>
          </a:p>
          <a:p>
            <a:r>
              <a:rPr lang="en-IN" sz="2400" dirty="0">
                <a:latin typeface="Trebuchet MS" pitchFamily="34" charset="0"/>
              </a:rPr>
              <a:t>Facebook JavaScript (FBJS) are used often to request Facebook servers asynchronously in transparent manner avoiding applications servers.</a:t>
            </a:r>
          </a:p>
          <a:p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rebuchet MS" pitchFamily="34" charset="0"/>
              </a:rPr>
              <a:t>Facebook application</a:t>
            </a:r>
          </a:p>
          <a:p>
            <a:pPr marL="0" indent="0">
              <a:buNone/>
            </a:pPr>
            <a:r>
              <a:rPr lang="en-IN" sz="2400" b="1" dirty="0">
                <a:latin typeface="Trebuchet MS" pitchFamily="34" charset="0"/>
              </a:rPr>
              <a:t>    hosting environment</a:t>
            </a:r>
          </a:p>
          <a:p>
            <a:endParaRPr lang="en-IN" sz="2400" dirty="0">
              <a:latin typeface="Trebuchet MS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4" y="2681110"/>
            <a:ext cx="6415519" cy="35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90176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4" y="274638"/>
            <a:ext cx="10566110" cy="1143000"/>
          </a:xfrm>
        </p:spPr>
        <p:txBody>
          <a:bodyPr/>
          <a:lstStyle/>
          <a:p>
            <a:r>
              <a:rPr lang="en-IN" dirty="0"/>
              <a:t>Conclusion and Critical Evaluation: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567" y="1447800"/>
            <a:ext cx="9997440" cy="48006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Explored Facebook as a case study for Distributed System inside its data centre.</a:t>
            </a:r>
          </a:p>
          <a:p>
            <a:r>
              <a:rPr lang="en-IN" sz="2400" dirty="0">
                <a:latin typeface="Trebuchet MS" pitchFamily="34" charset="0"/>
              </a:rPr>
              <a:t>Discussed system features by providing a detailed design, architecture, communications and components.</a:t>
            </a:r>
          </a:p>
          <a:p>
            <a:r>
              <a:rPr lang="en-IN" sz="2400" dirty="0">
                <a:latin typeface="Trebuchet MS" pitchFamily="34" charset="0"/>
              </a:rPr>
              <a:t>Built on top of highly equipped data </a:t>
            </a:r>
            <a:r>
              <a:rPr lang="en-IN" sz="2400" dirty="0" err="1">
                <a:latin typeface="Trebuchet MS" pitchFamily="34" charset="0"/>
              </a:rPr>
              <a:t>centers</a:t>
            </a:r>
            <a:r>
              <a:rPr lang="en-IN" sz="2400" dirty="0">
                <a:latin typeface="Trebuchet MS" pitchFamily="34" charset="0"/>
              </a:rPr>
              <a:t>  providing system availability and reliability .</a:t>
            </a:r>
          </a:p>
          <a:p>
            <a:pPr hangingPunct="0"/>
            <a:r>
              <a:rPr lang="en-IN" sz="2400" dirty="0">
                <a:latin typeface="Trebuchet MS" pitchFamily="34" charset="0"/>
              </a:rPr>
              <a:t>Hadoop project is an example of system using clusters for database systems, load balancing webservers. </a:t>
            </a:r>
          </a:p>
          <a:p>
            <a:pPr hangingPunct="0"/>
            <a:r>
              <a:rPr lang="en-IN" sz="2400" dirty="0">
                <a:latin typeface="Trebuchet MS" pitchFamily="34" charset="0"/>
              </a:rPr>
              <a:t>Application servers  for replying on user’s requests, traffic between servers to save bandwidth and isolation between jobs. </a:t>
            </a: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6872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373487"/>
            <a:ext cx="10008326" cy="5803476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rebuchet MS" pitchFamily="34" charset="0"/>
              </a:rPr>
              <a:t>Centralized data centres located in US replicated by distributed CDN, providing system level of acceptable scalability.</a:t>
            </a:r>
          </a:p>
          <a:p>
            <a:r>
              <a:rPr lang="en-IN" sz="2400" dirty="0">
                <a:latin typeface="Trebuchet MS" pitchFamily="34" charset="0"/>
              </a:rPr>
              <a:t>TCP proxies and OSN cache servers are under research that can provide required scalability.</a:t>
            </a:r>
          </a:p>
          <a:p>
            <a:r>
              <a:rPr lang="en-IN" sz="2400" dirty="0">
                <a:latin typeface="Trebuchet MS" pitchFamily="34" charset="0"/>
              </a:rPr>
              <a:t>Hadoop projects and whole components are example of success story that made Facebook to be the most popular social network of 2013.</a:t>
            </a:r>
          </a:p>
          <a:p>
            <a:r>
              <a:rPr lang="en-IN" sz="2400" dirty="0">
                <a:latin typeface="Trebuchet MS" pitchFamily="34" charset="0"/>
              </a:rPr>
              <a:t>Enhancements required to access the HDFS as fast as possible , adding RPC timeout as final one.</a:t>
            </a:r>
          </a:p>
          <a:p>
            <a:r>
              <a:rPr lang="en-IN" sz="2400" dirty="0" err="1">
                <a:latin typeface="Trebuchet MS" pitchFamily="34" charset="0"/>
              </a:rPr>
              <a:t>Memcahed</a:t>
            </a:r>
            <a:r>
              <a:rPr lang="en-IN" sz="2400" dirty="0">
                <a:latin typeface="Trebuchet MS" pitchFamily="34" charset="0"/>
              </a:rPr>
              <a:t> severs are to decrease load accessing the data base in each case.</a:t>
            </a:r>
          </a:p>
          <a:p>
            <a:r>
              <a:rPr lang="en-IN" sz="2400" dirty="0">
                <a:latin typeface="Trebuchet MS" pitchFamily="34" charset="0"/>
              </a:rPr>
              <a:t>Cloud computing integrates users with independent host applications via virtual technology .</a:t>
            </a:r>
          </a:p>
          <a:p>
            <a:r>
              <a:rPr lang="en-IN" sz="2400" dirty="0">
                <a:latin typeface="Trebuchet MS" pitchFamily="34" charset="0"/>
              </a:rPr>
              <a:t>Virtual organizations allows on demand request to be scaled dynamically.</a:t>
            </a:r>
          </a:p>
        </p:txBody>
      </p:sp>
    </p:spTree>
    <p:extLst>
      <p:ext uri="{BB962C8B-B14F-4D97-AF65-F5344CB8AC3E}">
        <p14:creationId xmlns:p14="http://schemas.microsoft.com/office/powerpoint/2010/main" val="249153766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1"/>
            <a:ext cx="9009324" cy="1133340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6" y="1133341"/>
            <a:ext cx="10412753" cy="5512158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rebuchet MS" pitchFamily="34" charset="0"/>
              </a:rPr>
              <a:t>Found in 2004 to help world share data and stay connected with friendly relationship.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r>
              <a:rPr lang="en-IN" sz="2400" dirty="0">
                <a:latin typeface="Trebuchet MS" pitchFamily="34" charset="0"/>
              </a:rPr>
              <a:t>Share audio/video with friends/family and like/comment to feed that matters.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r>
              <a:rPr lang="en-IN" sz="2400" dirty="0">
                <a:latin typeface="Trebuchet MS" pitchFamily="34" charset="0"/>
              </a:rPr>
              <a:t>Earlier, responsible for processing large quantities of data (Big Data) like simple to huge reports and business intelligence.</a:t>
            </a:r>
          </a:p>
          <a:p>
            <a:endParaRPr lang="en-IN" sz="2400" dirty="0">
              <a:latin typeface="Trebuchet MS" pitchFamily="34" charset="0"/>
            </a:endParaRPr>
          </a:p>
          <a:p>
            <a:r>
              <a:rPr lang="en-IN" sz="2400" dirty="0">
                <a:latin typeface="Trebuchet MS" pitchFamily="34" charset="0"/>
              </a:rPr>
              <a:t>Initially, Facebook is built on Hadoop and Hive systems and now Cloud Computing plays a vital role.</a:t>
            </a:r>
          </a:p>
          <a:p>
            <a:endParaRPr lang="en-IN" sz="2400" dirty="0">
              <a:latin typeface="Trebuchet MS" pitchFamily="34" charset="0"/>
            </a:endParaRPr>
          </a:p>
          <a:p>
            <a:r>
              <a:rPr lang="en-IN" sz="2400" dirty="0">
                <a:latin typeface="Trebuchet MS" pitchFamily="34" charset="0"/>
              </a:rPr>
              <a:t>Shift in technologies is to enhance performance and maintain good stability and functionality.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6677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537736"/>
            <a:ext cx="10515600" cy="57471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08052" y="2967335"/>
            <a:ext cx="537589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213927753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10539984" cy="1143000"/>
          </a:xfrm>
        </p:spPr>
        <p:txBody>
          <a:bodyPr/>
          <a:lstStyle/>
          <a:p>
            <a:r>
              <a:rPr lang="en-IN" dirty="0"/>
              <a:t>Distributed System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1447800"/>
            <a:ext cx="10566110" cy="48006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Facebook was an example of a commercial Online Social Network(OSN).</a:t>
            </a:r>
          </a:p>
          <a:p>
            <a:r>
              <a:rPr lang="en-IN" sz="2400" dirty="0">
                <a:latin typeface="Trebuchet MS" pitchFamily="34" charset="0"/>
              </a:rPr>
              <a:t>A hosted application attracting users with a set of features and for paid advertisers displaying ads targeting users.</a:t>
            </a:r>
          </a:p>
          <a:p>
            <a:r>
              <a:rPr lang="en-IN" sz="2400" dirty="0">
                <a:latin typeface="Trebuchet MS" pitchFamily="34" charset="0"/>
              </a:rPr>
              <a:t>Interconnects users through friendship and to communicate via text, multimedia(audio, video) etc., resulting in huge traffic.</a:t>
            </a:r>
          </a:p>
          <a:p>
            <a:r>
              <a:rPr lang="en-IN" sz="2400" dirty="0">
                <a:latin typeface="Trebuchet MS" pitchFamily="34" charset="0"/>
              </a:rPr>
              <a:t>Facebook is an open website published on internet as a social network system where user can easily connect by navigating the homepage .</a:t>
            </a:r>
          </a:p>
          <a:p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76832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0" y="1"/>
            <a:ext cx="10021389" cy="1287886"/>
          </a:xfrm>
        </p:spPr>
        <p:txBody>
          <a:bodyPr/>
          <a:lstStyle/>
          <a:p>
            <a:r>
              <a:rPr lang="en-IN" dirty="0"/>
              <a:t>Features of Facebook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10" y="1455312"/>
            <a:ext cx="10021389" cy="5267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Wall :-</a:t>
            </a:r>
          </a:p>
          <a:p>
            <a:r>
              <a:rPr lang="en-IN" sz="2400" dirty="0">
                <a:latin typeface="Trebuchet MS" pitchFamily="34" charset="0"/>
              </a:rPr>
              <a:t> Original profile space for user containing posted photos and videos.</a:t>
            </a:r>
          </a:p>
          <a:p>
            <a:r>
              <a:rPr lang="en-IN" sz="2400" dirty="0">
                <a:latin typeface="Trebuchet MS" pitchFamily="34" charset="0"/>
              </a:rPr>
              <a:t>User can attach any content on to his/her wall .</a:t>
            </a:r>
          </a:p>
          <a:p>
            <a:r>
              <a:rPr lang="en-IN" sz="2400" dirty="0">
                <a:latin typeface="Trebuchet MS" pitchFamily="34" charset="0"/>
              </a:rPr>
              <a:t>Visibility of contents can be controlled by the user by constraining to specific people.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News Feed :</a:t>
            </a:r>
          </a:p>
          <a:p>
            <a:r>
              <a:rPr lang="en-IN" sz="2400" dirty="0">
                <a:latin typeface="Trebuchet MS" pitchFamily="34" charset="0"/>
              </a:rPr>
              <a:t>Homepage showing continuous updates of user’s friends list.</a:t>
            </a:r>
          </a:p>
          <a:p>
            <a:r>
              <a:rPr lang="en-IN" sz="2400" dirty="0">
                <a:latin typeface="Trebuchet MS" pitchFamily="34" charset="0"/>
              </a:rPr>
              <a:t>Explore changes in the friends list and conversations taking place between walls of user’s friends.</a:t>
            </a: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97536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115911"/>
            <a:ext cx="10047514" cy="1081824"/>
          </a:xfrm>
        </p:spPr>
        <p:txBody>
          <a:bodyPr/>
          <a:lstStyle/>
          <a:p>
            <a:r>
              <a:rPr lang="en-IN" dirty="0"/>
              <a:t>Features of Facebook: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348" y="1197734"/>
            <a:ext cx="10034451" cy="55636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Timeline: Space where posts are categorised according to time instant at which they are uploaded.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Friendship: Basic feature of Facebook.</a:t>
            </a:r>
          </a:p>
          <a:p>
            <a:r>
              <a:rPr lang="en-IN" sz="2400" dirty="0">
                <a:latin typeface="Trebuchet MS" pitchFamily="34" charset="0"/>
              </a:rPr>
              <a:t>Friend requests can be sent or accepted.</a:t>
            </a:r>
          </a:p>
          <a:p>
            <a:r>
              <a:rPr lang="en-IN" sz="2400" dirty="0">
                <a:latin typeface="Trebuchet MS" pitchFamily="34" charset="0"/>
              </a:rPr>
              <a:t>Full control in managing friends list.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Likes and Tags:</a:t>
            </a:r>
          </a:p>
          <a:p>
            <a:r>
              <a:rPr lang="en-IN" sz="2400" dirty="0">
                <a:latin typeface="Trebuchet MS" pitchFamily="34" charset="0"/>
              </a:rPr>
              <a:t>Positive feed back on on-going activity of friends by comments, likes and tags.</a:t>
            </a:r>
          </a:p>
          <a:p>
            <a:r>
              <a:rPr lang="en-IN" sz="2400" dirty="0">
                <a:latin typeface="Trebuchet MS" pitchFamily="34" charset="0"/>
              </a:rPr>
              <a:t>These make contents appear in friends’ notifications and updates.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32717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474" y="1"/>
            <a:ext cx="10008326" cy="1133340"/>
          </a:xfrm>
        </p:spPr>
        <p:txBody>
          <a:bodyPr/>
          <a:lstStyle/>
          <a:p>
            <a:r>
              <a:rPr lang="en-IN" dirty="0"/>
              <a:t>Features of Facebook: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474" y="1133341"/>
            <a:ext cx="10008326" cy="5043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Notifications:</a:t>
            </a:r>
          </a:p>
          <a:p>
            <a:r>
              <a:rPr lang="en-IN" sz="2400" dirty="0">
                <a:latin typeface="Trebuchet MS" pitchFamily="34" charset="0"/>
              </a:rPr>
              <a:t>Keeps track of most recent activities.</a:t>
            </a:r>
          </a:p>
          <a:p>
            <a:r>
              <a:rPr lang="en-IN" sz="2400" dirty="0">
                <a:latin typeface="Trebuchet MS" pitchFamily="34" charset="0"/>
              </a:rPr>
              <a:t>Intimating user about the updates being added to the wall.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rebuchet MS" pitchFamily="34" charset="0"/>
              </a:rPr>
              <a:t>Networks, groups and pages:</a:t>
            </a:r>
          </a:p>
          <a:p>
            <a:r>
              <a:rPr lang="en-IN" sz="2400" dirty="0">
                <a:latin typeface="Trebuchet MS" pitchFamily="34" charset="0"/>
              </a:rPr>
              <a:t>Helps users to build online communities related to their ideas.</a:t>
            </a:r>
          </a:p>
          <a:p>
            <a:r>
              <a:rPr lang="en-IN" sz="2400" dirty="0">
                <a:latin typeface="Trebuchet MS" pitchFamily="34" charset="0"/>
              </a:rPr>
              <a:t>Allows group messaging and managing messages.</a:t>
            </a:r>
          </a:p>
          <a:p>
            <a:r>
              <a:rPr lang="en-IN" sz="2400" dirty="0">
                <a:latin typeface="Trebuchet MS" pitchFamily="34" charset="0"/>
              </a:rPr>
              <a:t>2010, new Facebook messaging service by creating an account under Facebook.com to send texts, mails etc.</a:t>
            </a:r>
          </a:p>
        </p:txBody>
      </p:sp>
    </p:spTree>
    <p:extLst>
      <p:ext uri="{BB962C8B-B14F-4D97-AF65-F5344CB8AC3E}">
        <p14:creationId xmlns:p14="http://schemas.microsoft.com/office/powerpoint/2010/main" val="1993645868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06" y="274638"/>
            <a:ext cx="10566878" cy="1143000"/>
          </a:xfrm>
        </p:spPr>
        <p:txBody>
          <a:bodyPr/>
          <a:lstStyle/>
          <a:p>
            <a:r>
              <a:rPr lang="en-IN" dirty="0"/>
              <a:t>Facebook Accessibility Feature: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444683"/>
            <a:ext cx="16062705" cy="1004534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Any device having an access to internet can use face book.</a:t>
            </a:r>
          </a:p>
          <a:p>
            <a:pPr marL="0" indent="0">
              <a:buNone/>
            </a:pPr>
            <a:endParaRPr lang="en-IN" sz="2400" dirty="0"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20" y="2425344"/>
            <a:ext cx="6206984" cy="39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27796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1" y="90153"/>
            <a:ext cx="9150992" cy="1030309"/>
          </a:xfrm>
        </p:spPr>
        <p:txBody>
          <a:bodyPr>
            <a:normAutofit/>
          </a:bodyPr>
          <a:lstStyle/>
          <a:p>
            <a:r>
              <a:rPr lang="en-IN" dirty="0"/>
              <a:t>Distributed System Design Architecture: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1120462"/>
            <a:ext cx="10194547" cy="53704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itchFamily="34" charset="0"/>
              </a:rPr>
              <a:t>OSN relies greatly on centralized U.S. Data Centres.</a:t>
            </a:r>
          </a:p>
          <a:p>
            <a:r>
              <a:rPr lang="en-IN" sz="2400" dirty="0">
                <a:latin typeface="Trebuchet MS" pitchFamily="34" charset="0"/>
              </a:rPr>
              <a:t>Scalability, availability, openness, reliability and security are the major System requirements.</a:t>
            </a:r>
          </a:p>
          <a:p>
            <a:r>
              <a:rPr lang="en-IN" sz="2400" dirty="0">
                <a:latin typeface="Trebuchet MS" pitchFamily="34" charset="0"/>
              </a:rPr>
              <a:t>Scheme here is 3 tier architecture or more (4 tier) ,in which the data flow originated form clients requests.</a:t>
            </a:r>
          </a:p>
          <a:p>
            <a:r>
              <a:rPr lang="en-IN" sz="2400" dirty="0">
                <a:latin typeface="Trebuchet MS" pitchFamily="34" charset="0"/>
              </a:rPr>
              <a:t>Requests are served initially by dedicated webservers that are highly connected .</a:t>
            </a:r>
          </a:p>
          <a:p>
            <a:r>
              <a:rPr lang="en-IN" sz="2400" dirty="0">
                <a:latin typeface="Trebuchet MS" pitchFamily="34" charset="0"/>
              </a:rPr>
              <a:t>Then redirected in uncompressed format to the Scribe–Hadoop Clusters.</a:t>
            </a:r>
          </a:p>
          <a:p>
            <a:r>
              <a:rPr lang="en-IN" sz="2400" dirty="0">
                <a:latin typeface="Trebuchet MS" pitchFamily="34" charset="0"/>
              </a:rPr>
              <a:t>Federated </a:t>
            </a:r>
            <a:r>
              <a:rPr lang="en-IN" sz="2400" dirty="0" err="1">
                <a:latin typeface="Trebuchet MS" pitchFamily="34" charset="0"/>
              </a:rPr>
              <a:t>Mysql</a:t>
            </a:r>
            <a:r>
              <a:rPr lang="en-IN" sz="2400" dirty="0">
                <a:latin typeface="Trebuchet MS" pitchFamily="34" charset="0"/>
              </a:rPr>
              <a:t> - Data base engine holding up the whole system’s data bases.</a:t>
            </a:r>
          </a:p>
          <a:p>
            <a:endParaRPr lang="en-IN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31077"/>
      </p:ext>
    </p:extLst>
  </p:cSld>
  <p:clrMapOvr>
    <a:masterClrMapping/>
  </p:clrMapOvr>
  <p:transition spd="slow">
    <p:split orient="vert"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414</TotalTime>
  <Words>1904</Words>
  <Application>Microsoft Office PowerPoint</Application>
  <PresentationFormat>Widescreen</PresentationFormat>
  <Paragraphs>188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Gill Sans MT</vt:lpstr>
      <vt:lpstr>Times New Roman</vt:lpstr>
      <vt:lpstr>Trebuchet MS</vt:lpstr>
      <vt:lpstr>Verdana</vt:lpstr>
      <vt:lpstr>Wingdings</vt:lpstr>
      <vt:lpstr>Wingdings 2</vt:lpstr>
      <vt:lpstr>Solstice</vt:lpstr>
      <vt:lpstr>DISTRIBUTED SYSTEM INSIDE FACEBOOK DATA CENTRES</vt:lpstr>
      <vt:lpstr>Overview:</vt:lpstr>
      <vt:lpstr>Introduction :</vt:lpstr>
      <vt:lpstr>Distributed System Features:</vt:lpstr>
      <vt:lpstr>Features of Facebook :</vt:lpstr>
      <vt:lpstr>Features of Facebook:</vt:lpstr>
      <vt:lpstr>Features of Facebook:</vt:lpstr>
      <vt:lpstr>Facebook Accessibility Feature:</vt:lpstr>
      <vt:lpstr>Distributed System Design Architecture:</vt:lpstr>
      <vt:lpstr>       Distributed Systems’ Components:</vt:lpstr>
      <vt:lpstr>PowerPoint Presentation</vt:lpstr>
      <vt:lpstr>        Hadoop System on Facebook:</vt:lpstr>
      <vt:lpstr>PowerPoint Presentation</vt:lpstr>
      <vt:lpstr>Map Reduce (MP):</vt:lpstr>
      <vt:lpstr>MR:</vt:lpstr>
      <vt:lpstr>Hadoop Distributed File System (HDFS) </vt:lpstr>
      <vt:lpstr>HFDS:</vt:lpstr>
      <vt:lpstr>Hadoop and Hive:</vt:lpstr>
      <vt:lpstr>Apache Hbase:</vt:lpstr>
      <vt:lpstr>Communication in General System:</vt:lpstr>
      <vt:lpstr>Communication in Systems Processes:</vt:lpstr>
      <vt:lpstr>System Design Enhancement              (Memcached Servers):</vt:lpstr>
      <vt:lpstr>Hadoop Project Components:</vt:lpstr>
      <vt:lpstr>Cloud Computing Support:</vt:lpstr>
      <vt:lpstr>Architecture to scale Web applications in a Cloud:</vt:lpstr>
      <vt:lpstr>Social Network as Virtual Organization: </vt:lpstr>
      <vt:lpstr>PowerPoint Presentation</vt:lpstr>
      <vt:lpstr>Conclusion and Critical Evaluation: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 Inside Facebook Data Centers</dc:title>
  <dc:creator>Punarva-pc</dc:creator>
  <cp:lastModifiedBy>Vanga, TEJASWI (Contractor)</cp:lastModifiedBy>
  <cp:revision>106</cp:revision>
  <dcterms:created xsi:type="dcterms:W3CDTF">2016-11-09T11:01:37Z</dcterms:created>
  <dcterms:modified xsi:type="dcterms:W3CDTF">2018-09-16T19:25:06Z</dcterms:modified>
</cp:coreProperties>
</file>