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06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9E2988-9375-CA4A-AB86-460CFF5EC3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55DFEB-EB87-A248-A668-F0669289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41D7-2303-C649-B977-B9C2A0E68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22145"/>
            <a:ext cx="9966960" cy="303580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LOTTERY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040B-6FCD-814E-9D1A-00A85D81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68031"/>
            <a:ext cx="7891272" cy="1804290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SUSMITHA THUMMA</a:t>
            </a:r>
            <a:br>
              <a:rPr lang="en-US" dirty="0"/>
            </a:br>
            <a:r>
              <a:rPr lang="en-US" dirty="0"/>
              <a:t>MANISHA BOLISETTY</a:t>
            </a:r>
            <a:br>
              <a:rPr lang="en-US" dirty="0"/>
            </a:br>
            <a:r>
              <a:rPr lang="en-US" dirty="0"/>
              <a:t>ALEKYA VANGA</a:t>
            </a:r>
          </a:p>
        </p:txBody>
      </p:sp>
    </p:spTree>
    <p:extLst>
      <p:ext uri="{BB962C8B-B14F-4D97-AF65-F5344CB8AC3E}">
        <p14:creationId xmlns:p14="http://schemas.microsoft.com/office/powerpoint/2010/main" val="177240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929-720A-47E3-BAB3-B4E0A859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33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BASED LOTTERY SCHEDULING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73AAD-77EE-4266-B9D6-4966FC3C558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2343812"/>
            <a:ext cx="5731497" cy="271150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CC6ACE-C2D4-4163-BCEC-0F1A588C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8763" y="1751684"/>
            <a:ext cx="5354426" cy="422934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It consist of five clients.</a:t>
            </a:r>
          </a:p>
          <a:p>
            <a:r>
              <a:rPr lang="en-US" sz="2000" dirty="0"/>
              <a:t>Total number of tickets=20</a:t>
            </a:r>
          </a:p>
          <a:p>
            <a:r>
              <a:rPr lang="en-US" sz="2000" dirty="0"/>
              <a:t>Choose a random number between [0 &amp; n-1].</a:t>
            </a:r>
          </a:p>
          <a:p>
            <a:r>
              <a:rPr lang="en-US" sz="2000" dirty="0"/>
              <a:t>Random number generated =13</a:t>
            </a:r>
          </a:p>
          <a:p>
            <a:r>
              <a:rPr lang="en-US" sz="2000" dirty="0"/>
              <a:t>Client-1 -&gt; 10 tickets</a:t>
            </a:r>
          </a:p>
          <a:p>
            <a:pPr marL="0" indent="0">
              <a:buNone/>
            </a:pPr>
            <a:r>
              <a:rPr lang="en-US" sz="2000" dirty="0"/>
              <a:t>    Client-2 -&gt; 2 tickets</a:t>
            </a:r>
          </a:p>
          <a:p>
            <a:pPr marL="0" indent="0">
              <a:buNone/>
            </a:pPr>
            <a:r>
              <a:rPr lang="en-US" sz="2000" dirty="0"/>
              <a:t>    Client-3 -&gt; 5 tickets</a:t>
            </a:r>
          </a:p>
          <a:p>
            <a:pPr marL="0" indent="0">
              <a:buNone/>
            </a:pPr>
            <a:r>
              <a:rPr lang="en-US" sz="2000" dirty="0"/>
              <a:t>    Client-4 -&gt; 1 tickets</a:t>
            </a:r>
          </a:p>
          <a:p>
            <a:pPr marL="0" indent="0">
              <a:buNone/>
            </a:pPr>
            <a:r>
              <a:rPr lang="en-US" sz="2000" dirty="0"/>
              <a:t>    Client-5 -&gt; 2 tickets</a:t>
            </a:r>
          </a:p>
          <a:p>
            <a:pPr marL="0" indent="0">
              <a:buNone/>
            </a:pPr>
            <a:r>
              <a:rPr lang="en-US" sz="2000" b="1" dirty="0"/>
              <a:t>Select the winner between the 5 clients based on list based algorithm….?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43321-48B8-466D-AC45-65027AC8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0" y="1300898"/>
            <a:ext cx="10312924" cy="4524866"/>
          </a:xfrm>
        </p:spPr>
        <p:txBody>
          <a:bodyPr/>
          <a:lstStyle/>
          <a:p>
            <a:pPr algn="just"/>
            <a:r>
              <a:rPr lang="en-US" dirty="0"/>
              <a:t>This technique simply requires generation of a random number and </a:t>
            </a:r>
            <a:r>
              <a:rPr lang="en-US" b="1" dirty="0"/>
              <a:t>O(n) </a:t>
            </a:r>
            <a:r>
              <a:rPr lang="en-US" dirty="0"/>
              <a:t>operations to traverse the existing client list of length n by accumulating the running ticket sum until the winning client is found.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If the length of the client list is very large then there are certain optimization techniques which can be implemented to reduce the number of clients that are to be examined-Tree based search.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This increases the efficiency of the system has this requires </a:t>
            </a:r>
            <a:r>
              <a:rPr lang="en-US" b="1" dirty="0"/>
              <a:t>O(log n) </a:t>
            </a:r>
            <a:r>
              <a:rPr lang="en-US" dirty="0"/>
              <a:t>operations to traverse the client list of length to find the client holding the winning ticket.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4ACDD-23EA-43E0-8F6F-B8B1EA21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BASED LOTTERY SCHEDULING</a:t>
            </a:r>
            <a:endParaRPr lang="en-US" sz="3600" b="1" dirty="0"/>
          </a:p>
        </p:txBody>
      </p:sp>
      <p:pic>
        <p:nvPicPr>
          <p:cNvPr id="7" name="Content Placeholder 6" descr="tos project.JPG">
            <a:extLst>
              <a:ext uri="{FF2B5EF4-FFF2-40B4-BE49-F238E27FC236}">
                <a16:creationId xmlns:a16="http://schemas.microsoft.com/office/drawing/2014/main" id="{E78366F5-7812-4C96-A204-252D0F3F883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6506" y="2256785"/>
            <a:ext cx="4381500" cy="30607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6CC494-BEB4-4EE4-80D7-835D2624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732" y="2185150"/>
            <a:ext cx="591374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tree of partial ticket sums with clients at the leaves.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locate the client holding a winning ticket, the tree is traversed starting at the root node, and ending with the winning client leaf node.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mostly used in the distributed lottery scheduler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D689-5E95-4DCE-B8CD-EE383E8F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Scheduling</a:t>
            </a:r>
          </a:p>
        </p:txBody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22BC60-CD8C-4200-B873-1057A2C289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2" y="2187019"/>
            <a:ext cx="4845376" cy="332766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8F7D199-1B33-472A-A7FD-B5279AA882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2927" y="1901039"/>
                <a:ext cx="495808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Variables: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Tickets 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resource allocation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𝑠𝑡𝑟𝑖𝑑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𝑡𝑖𝑐𝑘𝑒𝑡𝑠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between selection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 index of next selection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𝑠𝑡𝑟𝑖𝑑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minimum ticket allocation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running time is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if the list is sorted.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8F7D199-1B33-472A-A7FD-B5279AA8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2927" y="1901039"/>
                <a:ext cx="4958080" cy="4351338"/>
              </a:xfrm>
              <a:blipFill>
                <a:blip r:embed="rId3"/>
                <a:stretch>
                  <a:fillRect l="-1968" t="-1541" r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close up of a map&#10;&#10;Description generated with high confidence">
            <a:extLst>
              <a:ext uri="{FF2B5EF4-FFF2-40B4-BE49-F238E27FC236}">
                <a16:creationId xmlns:a16="http://schemas.microsoft.com/office/drawing/2014/main" id="{126B723A-5128-46CD-B7A1-9E08140968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1" y="970961"/>
            <a:ext cx="5524109" cy="5297862"/>
          </a:xfrm>
        </p:spPr>
      </p:pic>
      <p:pic>
        <p:nvPicPr>
          <p:cNvPr id="17" name="Content Placeholder 1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0329DF7-C2A2-4305-A378-89F3BE4D3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4" y="954464"/>
            <a:ext cx="5420412" cy="4949072"/>
          </a:xfrm>
        </p:spPr>
      </p:pic>
    </p:spTree>
    <p:extLst>
      <p:ext uri="{BB962C8B-B14F-4D97-AF65-F5344CB8AC3E}">
        <p14:creationId xmlns:p14="http://schemas.microsoft.com/office/powerpoint/2010/main" val="185701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9FB98-A579-473F-BE11-F0EEAA9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Lottery Scheduler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2224-4E24-40DF-82E9-3CA76084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4395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It includes kernel priorities:</a:t>
            </a:r>
          </a:p>
          <a:p>
            <a:pPr marL="0" indent="0">
              <a:buNone/>
            </a:pPr>
            <a:r>
              <a:rPr lang="en-US" dirty="0"/>
              <a:t>          - to reduce kernel lock conflict &amp;</a:t>
            </a:r>
          </a:p>
          <a:p>
            <a:pPr marL="0" indent="0">
              <a:buNone/>
            </a:pPr>
            <a:r>
              <a:rPr lang="en-US" dirty="0"/>
              <a:t>          - to cut short the time quanta </a:t>
            </a:r>
          </a:p>
          <a:p>
            <a:pPr marL="0" indent="0">
              <a:buNone/>
            </a:pPr>
            <a:r>
              <a:rPr lang="en-US" dirty="0"/>
              <a:t>    by increasing the responsiveness to preempting processes before there quanta expires.</a:t>
            </a:r>
          </a:p>
          <a:p>
            <a:pPr algn="just"/>
            <a:r>
              <a:rPr lang="en-US" dirty="0"/>
              <a:t>For example, a process holding a vnode locked will have a higher priority than a process holding a buffer waiting for disk I/O because vnodes have been deemed a more contended or important resource. This is done by using FreeBSD scheduler.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8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C9C749-43CE-4D49-B9F3-620DC6BAD3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3" y="1319752"/>
            <a:ext cx="5329287" cy="370473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A3168-702E-4293-A457-4C2045CE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0586" y="1432874"/>
            <a:ext cx="5744066" cy="4675695"/>
          </a:xfrm>
        </p:spPr>
        <p:txBody>
          <a:bodyPr>
            <a:normAutofit/>
          </a:bodyPr>
          <a:lstStyle/>
          <a:p>
            <a:r>
              <a:rPr lang="en-US" dirty="0"/>
              <a:t>This shows processes being scheduled as time moves from left to right.</a:t>
            </a:r>
          </a:p>
          <a:p>
            <a:endParaRPr lang="en-US" dirty="0"/>
          </a:p>
          <a:p>
            <a:r>
              <a:rPr lang="en-US" dirty="0"/>
              <a:t>L indicates a scheduling decision by the standard lottery scheduling    algorithm while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 shows where a process holding a kernel priority runs without having been chosen by the standard lottery scheduling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7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0BC0-C8BF-49C8-8A3B-1E85B94D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pic>
        <p:nvPicPr>
          <p:cNvPr id="8" name="Content Placeholder 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C98CCF4-B0FB-4431-8D81-9899DB25A9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52" y="1492724"/>
            <a:ext cx="8024496" cy="5198113"/>
          </a:xfrm>
        </p:spPr>
      </p:pic>
    </p:spTree>
    <p:extLst>
      <p:ext uri="{BB962C8B-B14F-4D97-AF65-F5344CB8AC3E}">
        <p14:creationId xmlns:p14="http://schemas.microsoft.com/office/powerpoint/2010/main" val="23370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rmAutofit/>
          </a:bodyPr>
          <a:lstStyle/>
          <a:p>
            <a:r>
              <a:rPr lang="en-US" sz="6600" dirty="0"/>
              <a:t>Formation and analysis of Lottery scheduling</a:t>
            </a:r>
          </a:p>
        </p:txBody>
      </p:sp>
    </p:spTree>
    <p:extLst>
      <p:ext uri="{BB962C8B-B14F-4D97-AF65-F5344CB8AC3E}">
        <p14:creationId xmlns:p14="http://schemas.microsoft.com/office/powerpoint/2010/main" val="129250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Structural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473940" y="2172970"/>
            <a:ext cx="4388705" cy="3200888"/>
            <a:chOff x="0" y="0"/>
            <a:chExt cx="3075432" cy="2558287"/>
          </a:xfrm>
        </p:grpSpPr>
        <p:pic>
          <p:nvPicPr>
            <p:cNvPr id="59" name="Picture 5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67968" y="0"/>
              <a:ext cx="589788" cy="446532"/>
            </a:xfrm>
            <a:prstGeom prst="rect">
              <a:avLst/>
            </a:prstGeom>
          </p:spPr>
        </p:pic>
        <p:pic>
          <p:nvPicPr>
            <p:cNvPr id="60" name="Picture 5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87780" y="64008"/>
              <a:ext cx="551688" cy="318516"/>
            </a:xfrm>
            <a:prstGeom prst="rect">
              <a:avLst/>
            </a:prstGeom>
          </p:spPr>
        </p:pic>
        <p:pic>
          <p:nvPicPr>
            <p:cNvPr id="61" name="Picture 6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16736" y="26925"/>
              <a:ext cx="490728" cy="350520"/>
            </a:xfrm>
            <a:prstGeom prst="rect">
              <a:avLst/>
            </a:prstGeom>
          </p:spPr>
        </p:pic>
        <p:sp>
          <p:nvSpPr>
            <p:cNvPr id="62" name="Shape 533"/>
            <p:cNvSpPr/>
            <p:nvPr/>
          </p:nvSpPr>
          <p:spPr>
            <a:xfrm>
              <a:off x="1320165" y="32005"/>
              <a:ext cx="485648" cy="342900"/>
            </a:xfrm>
            <a:custGeom>
              <a:avLst/>
              <a:gdLst/>
              <a:ahLst/>
              <a:cxnLst/>
              <a:rect l="0" t="0" r="0" b="0"/>
              <a:pathLst>
                <a:path w="485648" h="342900">
                  <a:moveTo>
                    <a:pt x="0" y="342900"/>
                  </a:moveTo>
                  <a:lnTo>
                    <a:pt x="485648" y="342900"/>
                  </a:lnTo>
                  <a:lnTo>
                    <a:pt x="485648" y="0"/>
                  </a:lnTo>
                  <a:lnTo>
                    <a:pt x="0" y="0"/>
                  </a:lnTo>
                  <a:close/>
                </a:path>
              </a:pathLst>
            </a:custGeom>
            <a:ln w="1905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63" name="Picture 6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30452" y="88393"/>
              <a:ext cx="466344" cy="231648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1492885" y="93066"/>
              <a:ext cx="123812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84325" y="157688"/>
              <a:ext cx="67902" cy="1503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36141" y="93066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7" name="Picture 6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62712" y="1874521"/>
              <a:ext cx="589788" cy="448056"/>
            </a:xfrm>
            <a:prstGeom prst="rect">
              <a:avLst/>
            </a:prstGeom>
          </p:spPr>
        </p:pic>
        <p:pic>
          <p:nvPicPr>
            <p:cNvPr id="68" name="Picture 6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82524" y="1940052"/>
              <a:ext cx="551688" cy="316992"/>
            </a:xfrm>
            <a:prstGeom prst="rect">
              <a:avLst/>
            </a:prstGeom>
          </p:spPr>
        </p:pic>
        <p:pic>
          <p:nvPicPr>
            <p:cNvPr id="69" name="Picture 6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11480" y="1903477"/>
              <a:ext cx="490728" cy="347472"/>
            </a:xfrm>
            <a:prstGeom prst="rect">
              <a:avLst/>
            </a:prstGeom>
          </p:spPr>
        </p:pic>
        <p:sp>
          <p:nvSpPr>
            <p:cNvPr id="70" name="Shape 545"/>
            <p:cNvSpPr/>
            <p:nvPr/>
          </p:nvSpPr>
          <p:spPr>
            <a:xfrm>
              <a:off x="414655" y="1907413"/>
              <a:ext cx="485648" cy="342900"/>
            </a:xfrm>
            <a:custGeom>
              <a:avLst/>
              <a:gdLst/>
              <a:ahLst/>
              <a:cxnLst/>
              <a:rect l="0" t="0" r="0" b="0"/>
              <a:pathLst>
                <a:path w="485648" h="342900">
                  <a:moveTo>
                    <a:pt x="0" y="342900"/>
                  </a:moveTo>
                  <a:lnTo>
                    <a:pt x="485648" y="342900"/>
                  </a:lnTo>
                  <a:lnTo>
                    <a:pt x="485648" y="0"/>
                  </a:lnTo>
                  <a:lnTo>
                    <a:pt x="0" y="0"/>
                  </a:lnTo>
                  <a:close/>
                </a:path>
              </a:pathLst>
            </a:custGeom>
            <a:ln w="1905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71" name="Picture 7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5196" y="1962912"/>
              <a:ext cx="466344" cy="231648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>
            <a:xfrm>
              <a:off x="587629" y="1969491"/>
              <a:ext cx="123812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9069" y="2072213"/>
              <a:ext cx="67902" cy="1503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30885" y="1969491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75" name="Picture 74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001012" y="1856232"/>
              <a:ext cx="589788" cy="446532"/>
            </a:xfrm>
            <a:prstGeom prst="rect">
              <a:avLst/>
            </a:prstGeom>
          </p:spPr>
        </p:pic>
        <p:pic>
          <p:nvPicPr>
            <p:cNvPr id="76" name="Picture 75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020824" y="1920240"/>
              <a:ext cx="551688" cy="318516"/>
            </a:xfrm>
            <a:prstGeom prst="rect">
              <a:avLst/>
            </a:prstGeom>
          </p:spPr>
        </p:pic>
        <p:pic>
          <p:nvPicPr>
            <p:cNvPr id="77" name="Picture 76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046224" y="1884173"/>
              <a:ext cx="493776" cy="350520"/>
            </a:xfrm>
            <a:prstGeom prst="rect">
              <a:avLst/>
            </a:prstGeom>
          </p:spPr>
        </p:pic>
        <p:sp>
          <p:nvSpPr>
            <p:cNvPr id="78" name="Shape 557"/>
            <p:cNvSpPr/>
            <p:nvPr/>
          </p:nvSpPr>
          <p:spPr>
            <a:xfrm>
              <a:off x="2052447" y="1888363"/>
              <a:ext cx="485648" cy="342900"/>
            </a:xfrm>
            <a:custGeom>
              <a:avLst/>
              <a:gdLst/>
              <a:ahLst/>
              <a:cxnLst/>
              <a:rect l="0" t="0" r="0" b="0"/>
              <a:pathLst>
                <a:path w="485648" h="342900">
                  <a:moveTo>
                    <a:pt x="0" y="342900"/>
                  </a:moveTo>
                  <a:lnTo>
                    <a:pt x="485648" y="342900"/>
                  </a:lnTo>
                  <a:lnTo>
                    <a:pt x="485648" y="0"/>
                  </a:lnTo>
                  <a:lnTo>
                    <a:pt x="0" y="0"/>
                  </a:lnTo>
                  <a:close/>
                </a:path>
              </a:pathLst>
            </a:custGeom>
            <a:ln w="1905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79" name="Picture 78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063496" y="1943100"/>
              <a:ext cx="466344" cy="233172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2226310" y="1949679"/>
              <a:ext cx="123812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7750" y="2052402"/>
              <a:ext cx="67902" cy="1503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369566" y="194967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3" name="Picture 8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816864"/>
              <a:ext cx="591312" cy="448056"/>
            </a:xfrm>
            <a:prstGeom prst="rect">
              <a:avLst/>
            </a:prstGeom>
          </p:spPr>
        </p:pic>
        <p:pic>
          <p:nvPicPr>
            <p:cNvPr id="84" name="Picture 8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1336" y="882397"/>
              <a:ext cx="551688" cy="316992"/>
            </a:xfrm>
            <a:prstGeom prst="rect">
              <a:avLst/>
            </a:prstGeom>
          </p:spPr>
        </p:pic>
        <p:pic>
          <p:nvPicPr>
            <p:cNvPr id="85" name="Picture 84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6736" y="845820"/>
              <a:ext cx="493776" cy="347472"/>
            </a:xfrm>
            <a:prstGeom prst="rect">
              <a:avLst/>
            </a:prstGeom>
          </p:spPr>
        </p:pic>
        <p:sp>
          <p:nvSpPr>
            <p:cNvPr id="86" name="Shape 569"/>
            <p:cNvSpPr/>
            <p:nvPr/>
          </p:nvSpPr>
          <p:spPr>
            <a:xfrm>
              <a:off x="52705" y="849249"/>
              <a:ext cx="485648" cy="342900"/>
            </a:xfrm>
            <a:custGeom>
              <a:avLst/>
              <a:gdLst/>
              <a:ahLst/>
              <a:cxnLst/>
              <a:rect l="0" t="0" r="0" b="0"/>
              <a:pathLst>
                <a:path w="485648" h="342900">
                  <a:moveTo>
                    <a:pt x="0" y="342900"/>
                  </a:moveTo>
                  <a:lnTo>
                    <a:pt x="485648" y="342900"/>
                  </a:lnTo>
                  <a:lnTo>
                    <a:pt x="485648" y="0"/>
                  </a:lnTo>
                  <a:lnTo>
                    <a:pt x="0" y="0"/>
                  </a:lnTo>
                  <a:close/>
                </a:path>
              </a:pathLst>
            </a:custGeom>
            <a:ln w="1905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7" name="Picture 8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4008" y="905257"/>
              <a:ext cx="466344" cy="231648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226187" y="911454"/>
              <a:ext cx="123812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17881" y="1014176"/>
              <a:ext cx="67902" cy="1503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9697" y="911454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91" name="Picture 90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2485644" y="798576"/>
              <a:ext cx="589788" cy="448056"/>
            </a:xfrm>
            <a:prstGeom prst="rect">
              <a:avLst/>
            </a:prstGeom>
          </p:spPr>
        </p:pic>
        <p:pic>
          <p:nvPicPr>
            <p:cNvPr id="92" name="Picture 91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2506980" y="864109"/>
              <a:ext cx="550164" cy="316992"/>
            </a:xfrm>
            <a:prstGeom prst="rect">
              <a:avLst/>
            </a:prstGeom>
          </p:spPr>
        </p:pic>
        <p:pic>
          <p:nvPicPr>
            <p:cNvPr id="93" name="Picture 92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2531872" y="826517"/>
              <a:ext cx="493776" cy="350520"/>
            </a:xfrm>
            <a:prstGeom prst="rect">
              <a:avLst/>
            </a:prstGeom>
          </p:spPr>
        </p:pic>
        <p:sp>
          <p:nvSpPr>
            <p:cNvPr id="94" name="Shape 581"/>
            <p:cNvSpPr/>
            <p:nvPr/>
          </p:nvSpPr>
          <p:spPr>
            <a:xfrm>
              <a:off x="2538095" y="831088"/>
              <a:ext cx="485648" cy="342900"/>
            </a:xfrm>
            <a:custGeom>
              <a:avLst/>
              <a:gdLst/>
              <a:ahLst/>
              <a:cxnLst/>
              <a:rect l="0" t="0" r="0" b="0"/>
              <a:pathLst>
                <a:path w="485648" h="342900">
                  <a:moveTo>
                    <a:pt x="0" y="342900"/>
                  </a:moveTo>
                  <a:lnTo>
                    <a:pt x="485648" y="342900"/>
                  </a:lnTo>
                  <a:lnTo>
                    <a:pt x="485648" y="0"/>
                  </a:lnTo>
                  <a:lnTo>
                    <a:pt x="0" y="0"/>
                  </a:lnTo>
                  <a:close/>
                </a:path>
              </a:pathLst>
            </a:custGeom>
            <a:ln w="1905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5" name="Picture 94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2549652" y="886969"/>
              <a:ext cx="464820" cy="231648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710942" y="893166"/>
              <a:ext cx="123812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02382" y="995888"/>
              <a:ext cx="67902" cy="1503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54198" y="893166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Shape 587"/>
            <p:cNvSpPr/>
            <p:nvPr/>
          </p:nvSpPr>
          <p:spPr>
            <a:xfrm>
              <a:off x="1884426" y="222758"/>
              <a:ext cx="938657" cy="552450"/>
            </a:xfrm>
            <a:custGeom>
              <a:avLst/>
              <a:gdLst/>
              <a:ahLst/>
              <a:cxnLst/>
              <a:rect l="0" t="0" r="0" b="0"/>
              <a:pathLst>
                <a:path w="938657" h="552450">
                  <a:moveTo>
                    <a:pt x="0" y="0"/>
                  </a:moveTo>
                  <a:lnTo>
                    <a:pt x="84963" y="5842"/>
                  </a:lnTo>
                  <a:lnTo>
                    <a:pt x="70499" y="30440"/>
                  </a:lnTo>
                  <a:lnTo>
                    <a:pt x="877817" y="505631"/>
                  </a:lnTo>
                  <a:lnTo>
                    <a:pt x="892302" y="480949"/>
                  </a:lnTo>
                  <a:lnTo>
                    <a:pt x="938657" y="552450"/>
                  </a:lnTo>
                  <a:lnTo>
                    <a:pt x="853694" y="546735"/>
                  </a:lnTo>
                  <a:lnTo>
                    <a:pt x="868192" y="522031"/>
                  </a:lnTo>
                  <a:lnTo>
                    <a:pt x="60861" y="46831"/>
                  </a:lnTo>
                  <a:lnTo>
                    <a:pt x="46355" y="71501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588"/>
            <p:cNvSpPr/>
            <p:nvPr/>
          </p:nvSpPr>
          <p:spPr>
            <a:xfrm>
              <a:off x="483108" y="222758"/>
              <a:ext cx="779653" cy="552323"/>
            </a:xfrm>
            <a:custGeom>
              <a:avLst/>
              <a:gdLst/>
              <a:ahLst/>
              <a:cxnLst/>
              <a:rect l="0" t="0" r="0" b="0"/>
              <a:pathLst>
                <a:path w="779653" h="552323">
                  <a:moveTo>
                    <a:pt x="779653" y="0"/>
                  </a:moveTo>
                  <a:lnTo>
                    <a:pt x="739521" y="75185"/>
                  </a:lnTo>
                  <a:lnTo>
                    <a:pt x="722991" y="51842"/>
                  </a:lnTo>
                  <a:lnTo>
                    <a:pt x="67680" y="516087"/>
                  </a:lnTo>
                  <a:lnTo>
                    <a:pt x="84201" y="539369"/>
                  </a:lnTo>
                  <a:lnTo>
                    <a:pt x="0" y="552323"/>
                  </a:lnTo>
                  <a:lnTo>
                    <a:pt x="40132" y="477266"/>
                  </a:lnTo>
                  <a:lnTo>
                    <a:pt x="56667" y="500568"/>
                  </a:lnTo>
                  <a:lnTo>
                    <a:pt x="711993" y="36312"/>
                  </a:lnTo>
                  <a:lnTo>
                    <a:pt x="695452" y="12954"/>
                  </a:lnTo>
                  <a:lnTo>
                    <a:pt x="779653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589"/>
            <p:cNvSpPr/>
            <p:nvPr/>
          </p:nvSpPr>
          <p:spPr>
            <a:xfrm>
              <a:off x="415544" y="1308608"/>
              <a:ext cx="391287" cy="531114"/>
            </a:xfrm>
            <a:custGeom>
              <a:avLst/>
              <a:gdLst/>
              <a:ahLst/>
              <a:cxnLst/>
              <a:rect l="0" t="0" r="0" b="0"/>
              <a:pathLst>
                <a:path w="391287" h="531114">
                  <a:moveTo>
                    <a:pt x="0" y="0"/>
                  </a:moveTo>
                  <a:lnTo>
                    <a:pt x="75819" y="38735"/>
                  </a:lnTo>
                  <a:lnTo>
                    <a:pt x="52852" y="55663"/>
                  </a:lnTo>
                  <a:lnTo>
                    <a:pt x="353774" y="464110"/>
                  </a:lnTo>
                  <a:lnTo>
                    <a:pt x="376809" y="447167"/>
                  </a:lnTo>
                  <a:lnTo>
                    <a:pt x="391287" y="531114"/>
                  </a:lnTo>
                  <a:lnTo>
                    <a:pt x="315341" y="492379"/>
                  </a:lnTo>
                  <a:lnTo>
                    <a:pt x="338407" y="475413"/>
                  </a:lnTo>
                  <a:lnTo>
                    <a:pt x="37496" y="66982"/>
                  </a:lnTo>
                  <a:lnTo>
                    <a:pt x="14478" y="83948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Shape 590"/>
            <p:cNvSpPr/>
            <p:nvPr/>
          </p:nvSpPr>
          <p:spPr>
            <a:xfrm>
              <a:off x="970153" y="2028698"/>
              <a:ext cx="988314" cy="76200"/>
            </a:xfrm>
            <a:custGeom>
              <a:avLst/>
              <a:gdLst/>
              <a:ahLst/>
              <a:cxnLst/>
              <a:rect l="0" t="0" r="0" b="0"/>
              <a:pathLst>
                <a:path w="988314" h="76200">
                  <a:moveTo>
                    <a:pt x="76200" y="0"/>
                  </a:moveTo>
                  <a:lnTo>
                    <a:pt x="76200" y="28575"/>
                  </a:lnTo>
                  <a:lnTo>
                    <a:pt x="912114" y="28575"/>
                  </a:lnTo>
                  <a:lnTo>
                    <a:pt x="912114" y="0"/>
                  </a:lnTo>
                  <a:lnTo>
                    <a:pt x="988314" y="38100"/>
                  </a:lnTo>
                  <a:lnTo>
                    <a:pt x="912114" y="76200"/>
                  </a:lnTo>
                  <a:lnTo>
                    <a:pt x="912114" y="47625"/>
                  </a:lnTo>
                  <a:lnTo>
                    <a:pt x="76200" y="47625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Shape 591"/>
            <p:cNvSpPr/>
            <p:nvPr/>
          </p:nvSpPr>
          <p:spPr>
            <a:xfrm>
              <a:off x="2537968" y="1251458"/>
              <a:ext cx="286385" cy="588264"/>
            </a:xfrm>
            <a:custGeom>
              <a:avLst/>
              <a:gdLst/>
              <a:ahLst/>
              <a:cxnLst/>
              <a:rect l="0" t="0" r="0" b="0"/>
              <a:pathLst>
                <a:path w="286385" h="588264">
                  <a:moveTo>
                    <a:pt x="285115" y="0"/>
                  </a:moveTo>
                  <a:lnTo>
                    <a:pt x="286385" y="85217"/>
                  </a:lnTo>
                  <a:lnTo>
                    <a:pt x="260556" y="72756"/>
                  </a:lnTo>
                  <a:lnTo>
                    <a:pt x="42880" y="523820"/>
                  </a:lnTo>
                  <a:lnTo>
                    <a:pt x="68580" y="536194"/>
                  </a:lnTo>
                  <a:lnTo>
                    <a:pt x="1143" y="588264"/>
                  </a:lnTo>
                  <a:lnTo>
                    <a:pt x="0" y="503174"/>
                  </a:lnTo>
                  <a:lnTo>
                    <a:pt x="25735" y="515565"/>
                  </a:lnTo>
                  <a:lnTo>
                    <a:pt x="243417" y="64488"/>
                  </a:lnTo>
                  <a:lnTo>
                    <a:pt x="217678" y="52070"/>
                  </a:lnTo>
                  <a:lnTo>
                    <a:pt x="28511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Shape 592"/>
            <p:cNvSpPr/>
            <p:nvPr/>
          </p:nvSpPr>
          <p:spPr>
            <a:xfrm>
              <a:off x="608330" y="993903"/>
              <a:ext cx="1883156" cy="76200"/>
            </a:xfrm>
            <a:custGeom>
              <a:avLst/>
              <a:gdLst/>
              <a:ahLst/>
              <a:cxnLst/>
              <a:rect l="0" t="0" r="0" b="0"/>
              <a:pathLst>
                <a:path w="1883156" h="76200">
                  <a:moveTo>
                    <a:pt x="76200" y="0"/>
                  </a:moveTo>
                  <a:lnTo>
                    <a:pt x="76200" y="28575"/>
                  </a:lnTo>
                  <a:lnTo>
                    <a:pt x="1806956" y="28575"/>
                  </a:lnTo>
                  <a:lnTo>
                    <a:pt x="1806956" y="0"/>
                  </a:lnTo>
                  <a:lnTo>
                    <a:pt x="1883156" y="38100"/>
                  </a:lnTo>
                  <a:lnTo>
                    <a:pt x="1806956" y="76200"/>
                  </a:lnTo>
                  <a:lnTo>
                    <a:pt x="1806956" y="47625"/>
                  </a:lnTo>
                  <a:lnTo>
                    <a:pt x="76200" y="47625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Shape 593"/>
            <p:cNvSpPr/>
            <p:nvPr/>
          </p:nvSpPr>
          <p:spPr>
            <a:xfrm>
              <a:off x="1663319" y="450723"/>
              <a:ext cx="688467" cy="1388999"/>
            </a:xfrm>
            <a:custGeom>
              <a:avLst/>
              <a:gdLst/>
              <a:ahLst/>
              <a:cxnLst/>
              <a:rect l="0" t="0" r="0" b="0"/>
              <a:pathLst>
                <a:path w="688467" h="1388999">
                  <a:moveTo>
                    <a:pt x="254" y="0"/>
                  </a:moveTo>
                  <a:lnTo>
                    <a:pt x="68199" y="51308"/>
                  </a:lnTo>
                  <a:lnTo>
                    <a:pt x="42605" y="63986"/>
                  </a:lnTo>
                  <a:lnTo>
                    <a:pt x="662800" y="1316599"/>
                  </a:lnTo>
                  <a:lnTo>
                    <a:pt x="688467" y="1303909"/>
                  </a:lnTo>
                  <a:lnTo>
                    <a:pt x="688086" y="1388999"/>
                  </a:lnTo>
                  <a:lnTo>
                    <a:pt x="620141" y="1337691"/>
                  </a:lnTo>
                  <a:lnTo>
                    <a:pt x="645744" y="1325032"/>
                  </a:lnTo>
                  <a:lnTo>
                    <a:pt x="25556" y="72431"/>
                  </a:lnTo>
                  <a:lnTo>
                    <a:pt x="0" y="85090"/>
                  </a:lnTo>
                  <a:lnTo>
                    <a:pt x="25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Shape 594"/>
            <p:cNvSpPr/>
            <p:nvPr/>
          </p:nvSpPr>
          <p:spPr>
            <a:xfrm>
              <a:off x="899795" y="508508"/>
              <a:ext cx="641223" cy="1331214"/>
            </a:xfrm>
            <a:custGeom>
              <a:avLst/>
              <a:gdLst/>
              <a:ahLst/>
              <a:cxnLst/>
              <a:rect l="0" t="0" r="0" b="0"/>
              <a:pathLst>
                <a:path w="641223" h="1331214">
                  <a:moveTo>
                    <a:pt x="639826" y="0"/>
                  </a:moveTo>
                  <a:lnTo>
                    <a:pt x="641223" y="85217"/>
                  </a:lnTo>
                  <a:lnTo>
                    <a:pt x="615537" y="72920"/>
                  </a:lnTo>
                  <a:lnTo>
                    <a:pt x="42952" y="1266687"/>
                  </a:lnTo>
                  <a:lnTo>
                    <a:pt x="68707" y="1279017"/>
                  </a:lnTo>
                  <a:lnTo>
                    <a:pt x="1397" y="1331214"/>
                  </a:lnTo>
                  <a:lnTo>
                    <a:pt x="0" y="1246124"/>
                  </a:lnTo>
                  <a:lnTo>
                    <a:pt x="25686" y="1258421"/>
                  </a:lnTo>
                  <a:lnTo>
                    <a:pt x="598270" y="64654"/>
                  </a:lnTo>
                  <a:lnTo>
                    <a:pt x="572516" y="52324"/>
                  </a:lnTo>
                  <a:lnTo>
                    <a:pt x="63982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Shape 595"/>
            <p:cNvSpPr/>
            <p:nvPr/>
          </p:nvSpPr>
          <p:spPr>
            <a:xfrm>
              <a:off x="608203" y="1113536"/>
              <a:ext cx="1615821" cy="729869"/>
            </a:xfrm>
            <a:custGeom>
              <a:avLst/>
              <a:gdLst/>
              <a:ahLst/>
              <a:cxnLst/>
              <a:rect l="0" t="0" r="0" b="0"/>
              <a:pathLst>
                <a:path w="1615821" h="729869">
                  <a:moveTo>
                    <a:pt x="85217" y="0"/>
                  </a:moveTo>
                  <a:lnTo>
                    <a:pt x="73545" y="26059"/>
                  </a:lnTo>
                  <a:lnTo>
                    <a:pt x="1550167" y="686476"/>
                  </a:lnTo>
                  <a:lnTo>
                    <a:pt x="1561846" y="660400"/>
                  </a:lnTo>
                  <a:lnTo>
                    <a:pt x="1615821" y="726186"/>
                  </a:lnTo>
                  <a:lnTo>
                    <a:pt x="1530731" y="729869"/>
                  </a:lnTo>
                  <a:lnTo>
                    <a:pt x="1542381" y="703857"/>
                  </a:lnTo>
                  <a:lnTo>
                    <a:pt x="65760" y="43441"/>
                  </a:lnTo>
                  <a:lnTo>
                    <a:pt x="54102" y="69469"/>
                  </a:lnTo>
                  <a:lnTo>
                    <a:pt x="0" y="3683"/>
                  </a:lnTo>
                  <a:lnTo>
                    <a:pt x="8521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Shape 596"/>
            <p:cNvSpPr/>
            <p:nvPr/>
          </p:nvSpPr>
          <p:spPr>
            <a:xfrm>
              <a:off x="970280" y="1173481"/>
              <a:ext cx="1502283" cy="735075"/>
            </a:xfrm>
            <a:custGeom>
              <a:avLst/>
              <a:gdLst/>
              <a:ahLst/>
              <a:cxnLst/>
              <a:rect l="0" t="0" r="0" b="0"/>
              <a:pathLst>
                <a:path w="1502283" h="735075">
                  <a:moveTo>
                    <a:pt x="1417066" y="0"/>
                  </a:moveTo>
                  <a:lnTo>
                    <a:pt x="1502283" y="888"/>
                  </a:lnTo>
                  <a:lnTo>
                    <a:pt x="1450467" y="68452"/>
                  </a:lnTo>
                  <a:lnTo>
                    <a:pt x="1437936" y="42771"/>
                  </a:lnTo>
                  <a:lnTo>
                    <a:pt x="72661" y="709295"/>
                  </a:lnTo>
                  <a:lnTo>
                    <a:pt x="85217" y="735075"/>
                  </a:lnTo>
                  <a:lnTo>
                    <a:pt x="0" y="734187"/>
                  </a:lnTo>
                  <a:lnTo>
                    <a:pt x="51816" y="666496"/>
                  </a:lnTo>
                  <a:lnTo>
                    <a:pt x="64305" y="692138"/>
                  </a:lnTo>
                  <a:lnTo>
                    <a:pt x="1429616" y="25721"/>
                  </a:lnTo>
                  <a:lnTo>
                    <a:pt x="141706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09" name="Picture 108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188976" y="2366773"/>
              <a:ext cx="2833116" cy="102108"/>
            </a:xfrm>
            <a:prstGeom prst="rect">
              <a:avLst/>
            </a:prstGeom>
          </p:spPr>
        </p:pic>
        <p:sp>
          <p:nvSpPr>
            <p:cNvPr id="110" name="Rectangle 109"/>
            <p:cNvSpPr/>
            <p:nvPr/>
          </p:nvSpPr>
          <p:spPr>
            <a:xfrm>
              <a:off x="1099693" y="2372051"/>
              <a:ext cx="1342678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Structural Scheme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12010" y="2372051"/>
              <a:ext cx="42058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8D4-B4EF-6341-B331-5D65B5B3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48BB-E98C-EE4E-91CF-C3F3D66A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/>
              <a:t>Lottery Scheduling</a:t>
            </a:r>
            <a:r>
              <a:rPr lang="en-US" dirty="0"/>
              <a:t> is type of process scheduling, somewhat different from other Scheduling. Processes are scheduled in a random manner. Lottery scheduling can be </a:t>
            </a:r>
            <a:r>
              <a:rPr lang="en-US" b="1" dirty="0"/>
              <a:t>preemptive or non-preemptive</a:t>
            </a:r>
            <a:r>
              <a:rPr lang="en-US" dirty="0"/>
              <a:t>. It also solves the problem of starvation. Giving each process at least one lottery ticket guarantees that it has non-zero probability of being selected at each scheduling operation.</a:t>
            </a:r>
          </a:p>
          <a:p>
            <a:pPr algn="just" fontAlgn="base"/>
            <a:r>
              <a:rPr lang="en-US" dirty="0"/>
              <a:t>In this scheduling every process have some tickets and scheduler picks a random ticket and process having that ticket is the winner and it is executed for a time slice and then another ticket is picked by the scheduler. These tickets represent the share of processes. A process having a higher number of tickets give it more chance to get chosen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416436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of structural scheme is found on symmetry with respect to each process. </a:t>
            </a:r>
          </a:p>
          <a:p>
            <a:r>
              <a:rPr lang="en-US" dirty="0"/>
              <a:t>Here the consistency of all processes during execution depends on increase or decrease at initial level and remains unaffected during entire scheduling.</a:t>
            </a:r>
          </a:p>
          <a:p>
            <a:r>
              <a:rPr lang="en-US" dirty="0"/>
              <a:t>Overall in this scheme, each process is scheduled with its initial level priority. </a:t>
            </a:r>
          </a:p>
        </p:txBody>
      </p:sp>
    </p:spTree>
    <p:extLst>
      <p:ext uri="{BB962C8B-B14F-4D97-AF65-F5344CB8AC3E}">
        <p14:creationId xmlns:p14="http://schemas.microsoft.com/office/powerpoint/2010/main" val="392980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Subsequent or Outset Execution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972" y="2120900"/>
            <a:ext cx="603840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Subsequent or Outset Execution scheme helps in getting primitive aspect of lottery scheduling with raise in probability values of processes during execution. </a:t>
            </a:r>
          </a:p>
          <a:p>
            <a:r>
              <a:rPr lang="en-US" dirty="0"/>
              <a:t>In beginning of execution, probability value of each process cutback for few time quanta and then there is gain in each one. Later on all becomes steady with certain development. </a:t>
            </a:r>
          </a:p>
          <a:p>
            <a:r>
              <a:rPr lang="en-US" dirty="0"/>
              <a:t>So here general pattern of scheme seems to be supportive for proportional share resource management. </a:t>
            </a:r>
          </a:p>
        </p:txBody>
      </p:sp>
    </p:spTree>
    <p:extLst>
      <p:ext uri="{BB962C8B-B14F-4D97-AF65-F5344CB8AC3E}">
        <p14:creationId xmlns:p14="http://schemas.microsoft.com/office/powerpoint/2010/main" val="153660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>Lined order expansion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458" y="2120900"/>
            <a:ext cx="527743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analysis, both structural scheme and lined order expansion scheme follows scheduling pattern in uniform manner and no sizable development of any processes during execution. </a:t>
            </a:r>
          </a:p>
          <a:p>
            <a:r>
              <a:rPr lang="en-US" dirty="0"/>
              <a:t>On the other hand, subsequent or outset execution scheme makes an effort for adding in probability values of processes during execution. </a:t>
            </a:r>
          </a:p>
          <a:p>
            <a:r>
              <a:rPr lang="en-US" dirty="0"/>
              <a:t>Both schemes appear to be helpful for proportional share resource management. </a:t>
            </a:r>
          </a:p>
        </p:txBody>
      </p:sp>
    </p:spTree>
    <p:extLst>
      <p:ext uri="{BB962C8B-B14F-4D97-AF65-F5344CB8AC3E}">
        <p14:creationId xmlns:p14="http://schemas.microsoft.com/office/powerpoint/2010/main" val="89321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can be concluded by……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Stochastic modeling that subsequent or outset execution scheme supposed to be operative and can be put forward for providing a supportive environment for randomized scheduling. </a:t>
            </a:r>
          </a:p>
        </p:txBody>
      </p:sp>
    </p:spTree>
    <p:extLst>
      <p:ext uri="{BB962C8B-B14F-4D97-AF65-F5344CB8AC3E}">
        <p14:creationId xmlns:p14="http://schemas.microsoft.com/office/powerpoint/2010/main" val="267398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r>
              <a:rPr lang="en-US" b="1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different programming algorithms that have dynamic management over resource consumption rates</a:t>
            </a:r>
          </a:p>
          <a:p>
            <a:r>
              <a:rPr lang="en-US" dirty="0"/>
              <a:t>On the entire, stride programming proven to be the simplest proportional share technique.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EF1-0D15-C34A-B1B4-5D96D0D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B318-8D47-7C40-AAAB-AADE6BBA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If we have two processes A and B having 60 and 40 tickets respectively out of total 100 tickets. CPU share of A is 60% and that of B is 40%.These shares are calculated probabilistically and not deterministically.</a:t>
            </a:r>
          </a:p>
        </p:txBody>
      </p:sp>
    </p:spTree>
    <p:extLst>
      <p:ext uri="{BB962C8B-B14F-4D97-AF65-F5344CB8AC3E}">
        <p14:creationId xmlns:p14="http://schemas.microsoft.com/office/powerpoint/2010/main" val="6020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D64C-46DA-6D47-95D1-A52A8D6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TICKET MECHANISMS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77DE-FB42-1A42-AE65-4DADFB5A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Ticket transfers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</a:p>
          <a:p>
            <a:r>
              <a:rPr lang="en-US" altLang="en-US" dirty="0"/>
              <a:t>Explicit transfers of tickets from one client to another</a:t>
            </a:r>
          </a:p>
          <a:p>
            <a:r>
              <a:rPr lang="en-US" altLang="en-US" dirty="0"/>
              <a:t>They an be used whenever a client blocks due to some dependency</a:t>
            </a:r>
          </a:p>
          <a:p>
            <a:pPr lvl="1"/>
            <a:r>
              <a:rPr lang="en-US" altLang="en-US" dirty="0"/>
              <a:t>When a client waits for a reply from a server, it can temporarily transfer its tickets to the server</a:t>
            </a:r>
          </a:p>
          <a:p>
            <a:r>
              <a:rPr lang="en-US" altLang="en-US" dirty="0"/>
              <a:t>They eliminate </a:t>
            </a:r>
            <a:r>
              <a:rPr lang="en-US" altLang="en-US" b="1" i="1" dirty="0"/>
              <a:t>priority inversions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A69-AA7A-394B-B152-FEDD06D1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0311"/>
            <a:ext cx="9603275" cy="192542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Ticket inflation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C7F0-3240-F34D-ADFB-0BE8278C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Lets users create new tickets </a:t>
            </a:r>
          </a:p>
          <a:p>
            <a:pPr lvl="1"/>
            <a:r>
              <a:rPr lang="en-US" altLang="en-US" dirty="0"/>
              <a:t>Like printing their own money</a:t>
            </a:r>
          </a:p>
          <a:p>
            <a:pPr lvl="1"/>
            <a:r>
              <a:rPr lang="en-US" altLang="en-US" dirty="0"/>
              <a:t>Counterpart is </a:t>
            </a:r>
            <a:r>
              <a:rPr lang="en-US" altLang="en-US" b="1" i="1" dirty="0"/>
              <a:t>ticket deflation</a:t>
            </a:r>
          </a:p>
          <a:p>
            <a:pPr>
              <a:spcBef>
                <a:spcPct val="60000"/>
              </a:spcBef>
            </a:pPr>
            <a:r>
              <a:rPr lang="en-US" altLang="en-US" b="1" i="1" dirty="0"/>
              <a:t>Normally disallowed</a:t>
            </a:r>
            <a:r>
              <a:rPr lang="en-US" altLang="en-US" dirty="0"/>
              <a:t> except among mutually trusting clients</a:t>
            </a:r>
          </a:p>
          <a:p>
            <a:pPr lvl="1"/>
            <a:r>
              <a:rPr lang="en-US" altLang="en-US" dirty="0"/>
              <a:t>Lets them to adjust their priorities dynamically without explicit communication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2988-34F5-BF46-965A-C463FD14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48357"/>
            <a:ext cx="9603275" cy="160539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Ticket currencies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4307-46E8-104C-8C9C-81F46A62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Consider the case of a user managing multiple threads</a:t>
            </a:r>
          </a:p>
          <a:p>
            <a:pPr lvl="1"/>
            <a:r>
              <a:rPr lang="en-US" altLang="en-US" dirty="0"/>
              <a:t>Want to let her favor some threads over others </a:t>
            </a:r>
          </a:p>
          <a:p>
            <a:pPr lvl="1"/>
            <a:r>
              <a:rPr lang="en-US" altLang="en-US" dirty="0"/>
              <a:t>Without impacting the threads of other users</a:t>
            </a:r>
          </a:p>
          <a:p>
            <a:r>
              <a:rPr lang="en-US" altLang="en-US" dirty="0"/>
              <a:t>Will let her create new tickets but will debase the individual values of all the tickets she owns</a:t>
            </a:r>
          </a:p>
          <a:p>
            <a:pPr lvl="1"/>
            <a:r>
              <a:rPr lang="en-US" altLang="en-US" dirty="0"/>
              <a:t>Her tickets will be expressed in a new </a:t>
            </a:r>
            <a:r>
              <a:rPr lang="en-US" altLang="en-US" b="1" i="1" dirty="0"/>
              <a:t>currency</a:t>
            </a:r>
            <a:r>
              <a:rPr lang="en-US" altLang="en-US" dirty="0"/>
              <a:t> that will have a variable </a:t>
            </a:r>
            <a:r>
              <a:rPr lang="en-US" altLang="en-US" b="1" i="1" dirty="0"/>
              <a:t>exchange rate</a:t>
            </a:r>
            <a:r>
              <a:rPr lang="en-US" altLang="en-US" dirty="0"/>
              <a:t> with the </a:t>
            </a:r>
            <a:r>
              <a:rPr lang="en-US" altLang="en-US" b="1" i="1" dirty="0"/>
              <a:t>base currency</a:t>
            </a:r>
            <a:r>
              <a:rPr lang="en-US" altLang="en-US" b="1" dirty="0"/>
              <a:t> </a:t>
            </a:r>
            <a:endParaRPr lang="en-US" alt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2285-1BEB-664B-BD0C-3F119C8D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343C-27AA-9845-B12C-1228F0F0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Let person “x” manages three threads </a:t>
            </a:r>
          </a:p>
          <a:p>
            <a:pPr lvl="1"/>
            <a:r>
              <a:rPr lang="en-US" altLang="en-US" dirty="0"/>
              <a:t>A has 5 tickets</a:t>
            </a:r>
          </a:p>
          <a:p>
            <a:pPr lvl="1"/>
            <a:r>
              <a:rPr lang="en-US" altLang="en-US" dirty="0"/>
              <a:t>B has 3 tickets</a:t>
            </a:r>
          </a:p>
          <a:p>
            <a:pPr lvl="1"/>
            <a:r>
              <a:rPr lang="en-US" altLang="en-US" dirty="0"/>
              <a:t>C has 2 tickets</a:t>
            </a:r>
          </a:p>
          <a:p>
            <a:r>
              <a:rPr lang="en-US" altLang="en-US" dirty="0"/>
              <a:t>“X” creates 5 extra tickets and assigns them to process C</a:t>
            </a:r>
          </a:p>
          <a:p>
            <a:pPr lvl="1"/>
            <a:r>
              <a:rPr lang="en-US" altLang="en-US" dirty="0"/>
              <a:t>“X” now has 15 tickets</a:t>
            </a:r>
          </a:p>
          <a:p>
            <a:r>
              <a:rPr lang="en-US" altLang="en-US" dirty="0"/>
              <a:t>These 15 tickets represent 15 units of a new currency whose exchange rate with the base currency is 10/15</a:t>
            </a:r>
          </a:p>
          <a:p>
            <a:r>
              <a:rPr lang="en-US" altLang="en-US" dirty="0"/>
              <a:t>The total value of “x” tickets expressed in the base currency is still equal to 10</a:t>
            </a:r>
          </a:p>
        </p:txBody>
      </p:sp>
    </p:spTree>
    <p:extLst>
      <p:ext uri="{BB962C8B-B14F-4D97-AF65-F5344CB8AC3E}">
        <p14:creationId xmlns:p14="http://schemas.microsoft.com/office/powerpoint/2010/main" val="142775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E9DE-FB51-D94B-BA0D-00ED3627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Compensation tickets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D085-E028-BF45-9FB0-BDE4C850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I/O-bound threads are likely get less than their fair share of the CPU because they often block before their CPU quantum expires</a:t>
            </a:r>
          </a:p>
          <a:p>
            <a:r>
              <a:rPr lang="en-US" altLang="en-US" dirty="0"/>
              <a:t>Compensation tickets address this imbalance</a:t>
            </a:r>
          </a:p>
          <a:p>
            <a:r>
              <a:rPr lang="en-US" altLang="en-US" dirty="0"/>
              <a:t> A client that consumes only a fraction </a:t>
            </a:r>
            <a:r>
              <a:rPr lang="en-US" altLang="en-US" i="1" dirty="0"/>
              <a:t>f</a:t>
            </a:r>
            <a:r>
              <a:rPr lang="en-US" altLang="en-US" dirty="0"/>
              <a:t> of its CPU quantum </a:t>
            </a:r>
            <a:r>
              <a:rPr lang="en-US" altLang="en-US" b="1" i="1" dirty="0"/>
              <a:t>can</a:t>
            </a:r>
            <a:r>
              <a:rPr lang="en-US" altLang="en-US" dirty="0"/>
              <a:t> be granted a </a:t>
            </a:r>
            <a:r>
              <a:rPr lang="en-US" altLang="en-US" b="1" i="1" dirty="0"/>
              <a:t>compensation ticket</a:t>
            </a:r>
          </a:p>
          <a:p>
            <a:pPr lvl="1"/>
            <a:r>
              <a:rPr lang="en-US" altLang="en-US" dirty="0"/>
              <a:t>Ticket inflates the value  of all client tickets by 1/f until the client starts gets the CPU</a:t>
            </a:r>
            <a:endParaRPr lang="en-US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F0FC-1CA6-7A40-BF8E-039F684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83BB-B2DF-BC4A-BDC9-3F20ABE4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CPU quantum is 100 </a:t>
            </a:r>
            <a:r>
              <a:rPr lang="en-US" dirty="0" err="1">
                <a:latin typeface="Helvetica Neue Light"/>
                <a:cs typeface="Helvetica Neue Light"/>
              </a:rPr>
              <a:t>ms</a:t>
            </a:r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Client A releases the CPU after 20ms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b="1" i="1" dirty="0">
                <a:latin typeface="Helvetica Neue Light"/>
                <a:cs typeface="Helvetica Neue Light"/>
              </a:rPr>
              <a:t>f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b="1" dirty="0">
                <a:latin typeface="Helvetica Neue Light"/>
                <a:cs typeface="Helvetica Neue Light"/>
              </a:rPr>
              <a:t>= 0.2 or 1/5</a:t>
            </a:r>
          </a:p>
          <a:p>
            <a:r>
              <a:rPr lang="en-US" dirty="0">
                <a:latin typeface="Helvetica Neue Light"/>
                <a:cs typeface="Helvetica Neue Light"/>
              </a:rPr>
              <a:t>Value of </a:t>
            </a:r>
            <a:r>
              <a:rPr lang="en-US" b="1" i="1" dirty="0">
                <a:latin typeface="Helvetica Neue Light"/>
                <a:cs typeface="Helvetica Neue Light"/>
              </a:rPr>
              <a:t>all </a:t>
            </a:r>
            <a:r>
              <a:rPr lang="en-US" dirty="0">
                <a:latin typeface="Helvetica Neue Light"/>
                <a:cs typeface="Helvetica Neue Light"/>
              </a:rPr>
              <a:t>tickets owned by A will be multiplied by 5 until A gets the CPU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{2C7AD431-3AD0-6140-8EA8-A4EB0A3445A1}tf10001070</Template>
  <TotalTime>96</TotalTime>
  <Words>1067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Cambria Math</vt:lpstr>
      <vt:lpstr>Helvetica Neue Light</vt:lpstr>
      <vt:lpstr>Rockwell</vt:lpstr>
      <vt:lpstr>Rockwell Condensed</vt:lpstr>
      <vt:lpstr>Rockwell Extra Bold</vt:lpstr>
      <vt:lpstr>Times New Roman</vt:lpstr>
      <vt:lpstr>Wingdings</vt:lpstr>
      <vt:lpstr>Wood Type</vt:lpstr>
      <vt:lpstr>LOTTERY SCHEDULING</vt:lpstr>
      <vt:lpstr>LOTTERY SCHEDULING</vt:lpstr>
      <vt:lpstr>Example</vt:lpstr>
      <vt:lpstr>TICKET MECHANISMS</vt:lpstr>
      <vt:lpstr>   Ticket inflation </vt:lpstr>
      <vt:lpstr>  Ticket currencies </vt:lpstr>
      <vt:lpstr>Example</vt:lpstr>
      <vt:lpstr>Compensation tickets </vt:lpstr>
      <vt:lpstr>Example</vt:lpstr>
      <vt:lpstr>LIST BASED LOTTERY SCHEDULING</vt:lpstr>
      <vt:lpstr>PowerPoint Presentation</vt:lpstr>
      <vt:lpstr>TREE BASED LOTTERY SCHEDULING</vt:lpstr>
      <vt:lpstr>Stride Scheduling</vt:lpstr>
      <vt:lpstr>PowerPoint Presentation</vt:lpstr>
      <vt:lpstr>Hybrid Lottery Scheduler </vt:lpstr>
      <vt:lpstr>PowerPoint Presentation</vt:lpstr>
      <vt:lpstr>Implementation</vt:lpstr>
      <vt:lpstr>Formation and analysis of Lottery scheduling</vt:lpstr>
      <vt:lpstr>Structural Scheme</vt:lpstr>
      <vt:lpstr>Cont…</vt:lpstr>
      <vt:lpstr> Subsequent or Outset Execution</vt:lpstr>
      <vt:lpstr>Cont….</vt:lpstr>
      <vt:lpstr>       Lined order expansion  </vt:lpstr>
      <vt:lpstr>Cont….</vt:lpstr>
      <vt:lpstr>Analysis can be concluded by……</vt:lpstr>
      <vt:lpstr>   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SCHEDULING</dc:title>
  <dc:creator>Susmitha Thumma</dc:creator>
  <cp:lastModifiedBy>manisha bolisetty</cp:lastModifiedBy>
  <cp:revision>19</cp:revision>
  <dcterms:created xsi:type="dcterms:W3CDTF">2018-04-22T02:39:07Z</dcterms:created>
  <dcterms:modified xsi:type="dcterms:W3CDTF">2018-04-22T23:36:40Z</dcterms:modified>
</cp:coreProperties>
</file>