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7"/>
  </p:notesMasterIdLst>
  <p:handoutMasterIdLst>
    <p:handoutMasterId r:id="rId28"/>
  </p:handoutMasterIdLst>
  <p:sldIdLst>
    <p:sldId id="256" r:id="rId2"/>
    <p:sldId id="257" r:id="rId3"/>
    <p:sldId id="258" r:id="rId4"/>
    <p:sldId id="284" r:id="rId5"/>
    <p:sldId id="259" r:id="rId6"/>
    <p:sldId id="260" r:id="rId7"/>
    <p:sldId id="261" r:id="rId8"/>
    <p:sldId id="285" r:id="rId9"/>
    <p:sldId id="263" r:id="rId10"/>
    <p:sldId id="286" r:id="rId11"/>
    <p:sldId id="266" r:id="rId12"/>
    <p:sldId id="287" r:id="rId13"/>
    <p:sldId id="288" r:id="rId14"/>
    <p:sldId id="289" r:id="rId15"/>
    <p:sldId id="268" r:id="rId16"/>
    <p:sldId id="269" r:id="rId17"/>
    <p:sldId id="270" r:id="rId18"/>
    <p:sldId id="267" r:id="rId19"/>
    <p:sldId id="262" r:id="rId20"/>
    <p:sldId id="271" r:id="rId21"/>
    <p:sldId id="290" r:id="rId22"/>
    <p:sldId id="276" r:id="rId23"/>
    <p:sldId id="279" r:id="rId24"/>
    <p:sldId id="291"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esh N" initials="vN" lastIdx="2" clrIdx="0">
    <p:extLst>
      <p:ext uri="{19B8F6BF-5375-455C-9EA6-DF929625EA0E}">
        <p15:presenceInfo xmlns:p15="http://schemas.microsoft.com/office/powerpoint/2012/main" userId="a2f8f0dea03660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B30D8-D2FD-40FB-90E4-160F1CE862E9}" v="64" dt="2021-04-10T16:41:04.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hya" userId="96afa507569d05c8" providerId="LiveId" clId="{149B30D8-D2FD-40FB-90E4-160F1CE862E9}"/>
    <pc:docChg chg="modSld">
      <pc:chgData name="alekhya" userId="96afa507569d05c8" providerId="LiveId" clId="{149B30D8-D2FD-40FB-90E4-160F1CE862E9}" dt="2021-04-10T16:40:49.861" v="74" actId="20577"/>
      <pc:docMkLst>
        <pc:docMk/>
      </pc:docMkLst>
      <pc:sldChg chg="modSp mod">
        <pc:chgData name="alekhya" userId="96afa507569d05c8" providerId="LiveId" clId="{149B30D8-D2FD-40FB-90E4-160F1CE862E9}" dt="2021-04-10T16:34:49.376" v="33" actId="1076"/>
        <pc:sldMkLst>
          <pc:docMk/>
          <pc:sldMk cId="253391324" sldId="260"/>
        </pc:sldMkLst>
        <pc:spChg chg="mod">
          <ac:chgData name="alekhya" userId="96afa507569d05c8" providerId="LiveId" clId="{149B30D8-D2FD-40FB-90E4-160F1CE862E9}" dt="2021-04-10T16:34:49.376" v="33" actId="1076"/>
          <ac:spMkLst>
            <pc:docMk/>
            <pc:sldMk cId="253391324" sldId="260"/>
            <ac:spMk id="6" creationId="{11024428-96AE-4884-AC82-492A45FDE37D}"/>
          </ac:spMkLst>
        </pc:spChg>
      </pc:sldChg>
      <pc:sldChg chg="modSp modAnim">
        <pc:chgData name="alekhya" userId="96afa507569d05c8" providerId="LiveId" clId="{149B30D8-D2FD-40FB-90E4-160F1CE862E9}" dt="2021-04-10T16:39:23.745" v="64" actId="1076"/>
        <pc:sldMkLst>
          <pc:docMk/>
          <pc:sldMk cId="3146353671" sldId="262"/>
        </pc:sldMkLst>
        <pc:picChg chg="mod">
          <ac:chgData name="alekhya" userId="96afa507569d05c8" providerId="LiveId" clId="{149B30D8-D2FD-40FB-90E4-160F1CE862E9}" dt="2021-04-10T16:39:23.745" v="64" actId="1076"/>
          <ac:picMkLst>
            <pc:docMk/>
            <pc:sldMk cId="3146353671" sldId="262"/>
            <ac:picMk id="3074" creationId="{A7D4EC24-AEEE-4530-B16A-C81EF6F9ECA5}"/>
          </ac:picMkLst>
        </pc:picChg>
      </pc:sldChg>
      <pc:sldChg chg="modSp">
        <pc:chgData name="alekhya" userId="96afa507569d05c8" providerId="LiveId" clId="{149B30D8-D2FD-40FB-90E4-160F1CE862E9}" dt="2021-04-10T16:36:25.851" v="39" actId="114"/>
        <pc:sldMkLst>
          <pc:docMk/>
          <pc:sldMk cId="3914522444" sldId="263"/>
        </pc:sldMkLst>
        <pc:spChg chg="mod">
          <ac:chgData name="alekhya" userId="96afa507569d05c8" providerId="LiveId" clId="{149B30D8-D2FD-40FB-90E4-160F1CE862E9}" dt="2021-04-10T16:36:25.851" v="39" actId="114"/>
          <ac:spMkLst>
            <pc:docMk/>
            <pc:sldMk cId="3914522444" sldId="263"/>
            <ac:spMk id="7" creationId="{49B9817D-2F2B-43AE-838C-F624E6F18301}"/>
          </ac:spMkLst>
        </pc:spChg>
      </pc:sldChg>
      <pc:sldChg chg="modAnim">
        <pc:chgData name="alekhya" userId="96afa507569d05c8" providerId="LiveId" clId="{149B30D8-D2FD-40FB-90E4-160F1CE862E9}" dt="2021-04-10T16:36:48" v="41"/>
        <pc:sldMkLst>
          <pc:docMk/>
          <pc:sldMk cId="2194360513" sldId="266"/>
        </pc:sldMkLst>
      </pc:sldChg>
      <pc:sldChg chg="modAnim">
        <pc:chgData name="alekhya" userId="96afa507569d05c8" providerId="LiveId" clId="{149B30D8-D2FD-40FB-90E4-160F1CE862E9}" dt="2021-04-10T16:39:08.559" v="61"/>
        <pc:sldMkLst>
          <pc:docMk/>
          <pc:sldMk cId="112270497" sldId="267"/>
        </pc:sldMkLst>
      </pc:sldChg>
      <pc:sldChg chg="modAnim">
        <pc:chgData name="alekhya" userId="96afa507569d05c8" providerId="LiveId" clId="{149B30D8-D2FD-40FB-90E4-160F1CE862E9}" dt="2021-04-10T16:37:49.955" v="52"/>
        <pc:sldMkLst>
          <pc:docMk/>
          <pc:sldMk cId="3688047876" sldId="268"/>
        </pc:sldMkLst>
      </pc:sldChg>
      <pc:sldChg chg="addSp modSp modAnim">
        <pc:chgData name="alekhya" userId="96afa507569d05c8" providerId="LiveId" clId="{149B30D8-D2FD-40FB-90E4-160F1CE862E9}" dt="2021-04-10T16:38:21.133" v="57" actId="571"/>
        <pc:sldMkLst>
          <pc:docMk/>
          <pc:sldMk cId="3648061476" sldId="269"/>
        </pc:sldMkLst>
        <pc:picChg chg="add mod">
          <ac:chgData name="alekhya" userId="96afa507569d05c8" providerId="LiveId" clId="{149B30D8-D2FD-40FB-90E4-160F1CE862E9}" dt="2021-04-10T16:38:21.133" v="57" actId="571"/>
          <ac:picMkLst>
            <pc:docMk/>
            <pc:sldMk cId="3648061476" sldId="269"/>
            <ac:picMk id="17" creationId="{0FE34248-2B05-4FF1-BA8D-1F55A080FF37}"/>
          </ac:picMkLst>
        </pc:picChg>
        <pc:picChg chg="add mod">
          <ac:chgData name="alekhya" userId="96afa507569d05c8" providerId="LiveId" clId="{149B30D8-D2FD-40FB-90E4-160F1CE862E9}" dt="2021-04-10T16:38:21.133" v="57" actId="571"/>
          <ac:picMkLst>
            <pc:docMk/>
            <pc:sldMk cId="3648061476" sldId="269"/>
            <ac:picMk id="18" creationId="{D4B184AD-4569-4D7F-B591-84EF07D7A0AD}"/>
          </ac:picMkLst>
        </pc:picChg>
        <pc:picChg chg="add mod">
          <ac:chgData name="alekhya" userId="96afa507569d05c8" providerId="LiveId" clId="{149B30D8-D2FD-40FB-90E4-160F1CE862E9}" dt="2021-04-10T16:38:21.133" v="57" actId="571"/>
          <ac:picMkLst>
            <pc:docMk/>
            <pc:sldMk cId="3648061476" sldId="269"/>
            <ac:picMk id="19" creationId="{1772F133-CCB6-444A-A331-24DDFE71DD05}"/>
          </ac:picMkLst>
        </pc:picChg>
        <pc:picChg chg="mod">
          <ac:chgData name="alekhya" userId="96afa507569d05c8" providerId="LiveId" clId="{149B30D8-D2FD-40FB-90E4-160F1CE862E9}" dt="2021-04-10T16:32:25.794" v="18" actId="1076"/>
          <ac:picMkLst>
            <pc:docMk/>
            <pc:sldMk cId="3648061476" sldId="269"/>
            <ac:picMk id="3082" creationId="{BE27AA03-31A1-4E28-BF81-C8B71C69ACAA}"/>
          </ac:picMkLst>
        </pc:picChg>
      </pc:sldChg>
      <pc:sldChg chg="modSp modAnim">
        <pc:chgData name="alekhya" userId="96afa507569d05c8" providerId="LiveId" clId="{149B30D8-D2FD-40FB-90E4-160F1CE862E9}" dt="2021-04-10T16:38:58.856" v="59"/>
        <pc:sldMkLst>
          <pc:docMk/>
          <pc:sldMk cId="4074604234" sldId="270"/>
        </pc:sldMkLst>
        <pc:spChg chg="mod">
          <ac:chgData name="alekhya" userId="96afa507569d05c8" providerId="LiveId" clId="{149B30D8-D2FD-40FB-90E4-160F1CE862E9}" dt="2021-04-10T16:33:09.049" v="19" actId="20577"/>
          <ac:spMkLst>
            <pc:docMk/>
            <pc:sldMk cId="4074604234" sldId="270"/>
            <ac:spMk id="14" creationId="{A6CD1AE6-2843-4B02-AC2F-B4B96FA2E2FC}"/>
          </ac:spMkLst>
        </pc:spChg>
      </pc:sldChg>
      <pc:sldChg chg="modSp modAnim">
        <pc:chgData name="alekhya" userId="96afa507569d05c8" providerId="LiveId" clId="{149B30D8-D2FD-40FB-90E4-160F1CE862E9}" dt="2021-04-10T16:39:29.600" v="65"/>
        <pc:sldMkLst>
          <pc:docMk/>
          <pc:sldMk cId="1606295059" sldId="271"/>
        </pc:sldMkLst>
        <pc:spChg chg="mod">
          <ac:chgData name="alekhya" userId="96afa507569d05c8" providerId="LiveId" clId="{149B30D8-D2FD-40FB-90E4-160F1CE862E9}" dt="2021-04-10T16:15:17.516" v="16" actId="20577"/>
          <ac:spMkLst>
            <pc:docMk/>
            <pc:sldMk cId="1606295059" sldId="271"/>
            <ac:spMk id="7" creationId="{49B9817D-2F2B-43AE-838C-F624E6F18301}"/>
          </ac:spMkLst>
        </pc:spChg>
      </pc:sldChg>
      <pc:sldChg chg="modSp modAnim">
        <pc:chgData name="alekhya" userId="96afa507569d05c8" providerId="LiveId" clId="{149B30D8-D2FD-40FB-90E4-160F1CE862E9}" dt="2021-04-10T16:40:49.861" v="74" actId="20577"/>
        <pc:sldMkLst>
          <pc:docMk/>
          <pc:sldMk cId="3582566275" sldId="276"/>
        </pc:sldMkLst>
        <pc:spChg chg="mod">
          <ac:chgData name="alekhya" userId="96afa507569d05c8" providerId="LiveId" clId="{149B30D8-D2FD-40FB-90E4-160F1CE862E9}" dt="2021-04-10T16:40:49.861" v="74" actId="20577"/>
          <ac:spMkLst>
            <pc:docMk/>
            <pc:sldMk cId="3582566275" sldId="276"/>
            <ac:spMk id="5" creationId="{F18E34ED-A7D1-457C-8344-54844DA3F1AD}"/>
          </ac:spMkLst>
        </pc:spChg>
      </pc:sldChg>
      <pc:sldChg chg="modAnim">
        <pc:chgData name="alekhya" userId="96afa507569d05c8" providerId="LiveId" clId="{149B30D8-D2FD-40FB-90E4-160F1CE862E9}" dt="2021-04-10T16:40:16.002" v="71"/>
        <pc:sldMkLst>
          <pc:docMk/>
          <pc:sldMk cId="3195554538" sldId="279"/>
        </pc:sldMkLst>
      </pc:sldChg>
      <pc:sldChg chg="modSp">
        <pc:chgData name="alekhya" userId="96afa507569d05c8" providerId="LiveId" clId="{149B30D8-D2FD-40FB-90E4-160F1CE862E9}" dt="2021-04-10T16:36:10.508" v="38" actId="114"/>
        <pc:sldMkLst>
          <pc:docMk/>
          <pc:sldMk cId="1647434422" sldId="286"/>
        </pc:sldMkLst>
        <pc:spChg chg="mod">
          <ac:chgData name="alekhya" userId="96afa507569d05c8" providerId="LiveId" clId="{149B30D8-D2FD-40FB-90E4-160F1CE862E9}" dt="2021-04-10T16:36:10.508" v="38" actId="114"/>
          <ac:spMkLst>
            <pc:docMk/>
            <pc:sldMk cId="1647434422" sldId="286"/>
            <ac:spMk id="7" creationId="{49B9817D-2F2B-43AE-838C-F624E6F18301}"/>
          </ac:spMkLst>
        </pc:spChg>
      </pc:sldChg>
      <pc:sldChg chg="addSp modSp modAnim">
        <pc:chgData name="alekhya" userId="96afa507569d05c8" providerId="LiveId" clId="{149B30D8-D2FD-40FB-90E4-160F1CE862E9}" dt="2021-04-10T16:37:13.480" v="47"/>
        <pc:sldMkLst>
          <pc:docMk/>
          <pc:sldMk cId="498722037" sldId="287"/>
        </pc:sldMkLst>
        <pc:spChg chg="add mod">
          <ac:chgData name="alekhya" userId="96afa507569d05c8" providerId="LiveId" clId="{149B30D8-D2FD-40FB-90E4-160F1CE862E9}" dt="2021-04-10T16:37:05.699" v="45" actId="571"/>
          <ac:spMkLst>
            <pc:docMk/>
            <pc:sldMk cId="498722037" sldId="287"/>
            <ac:spMk id="13" creationId="{7F114F41-2863-4244-9252-8AFDC3C89AEC}"/>
          </ac:spMkLst>
        </pc:spChg>
        <pc:spChg chg="add mod">
          <ac:chgData name="alekhya" userId="96afa507569d05c8" providerId="LiveId" clId="{149B30D8-D2FD-40FB-90E4-160F1CE862E9}" dt="2021-04-10T16:37:04.432" v="44" actId="571"/>
          <ac:spMkLst>
            <pc:docMk/>
            <pc:sldMk cId="498722037" sldId="287"/>
            <ac:spMk id="16" creationId="{154138A9-D398-42F0-82C4-D7B8283D7198}"/>
          </ac:spMkLst>
        </pc:spChg>
        <pc:spChg chg="add mod">
          <ac:chgData name="alekhya" userId="96afa507569d05c8" providerId="LiveId" clId="{149B30D8-D2FD-40FB-90E4-160F1CE862E9}" dt="2021-04-10T16:37:04.432" v="44" actId="571"/>
          <ac:spMkLst>
            <pc:docMk/>
            <pc:sldMk cId="498722037" sldId="287"/>
            <ac:spMk id="17" creationId="{18ED34F6-FB4D-47C7-A0B8-42ADE45DCBBA}"/>
          </ac:spMkLst>
        </pc:spChg>
        <pc:picChg chg="add mod">
          <ac:chgData name="alekhya" userId="96afa507569d05c8" providerId="LiveId" clId="{149B30D8-D2FD-40FB-90E4-160F1CE862E9}" dt="2021-04-10T16:37:05.699" v="45" actId="571"/>
          <ac:picMkLst>
            <pc:docMk/>
            <pc:sldMk cId="498722037" sldId="287"/>
            <ac:picMk id="15" creationId="{2F45591F-6EAA-4950-B7C1-89341256E741}"/>
          </ac:picMkLst>
        </pc:picChg>
        <pc:picChg chg="add mod">
          <ac:chgData name="alekhya" userId="96afa507569d05c8" providerId="LiveId" clId="{149B30D8-D2FD-40FB-90E4-160F1CE862E9}" dt="2021-04-10T16:37:04.432" v="44" actId="571"/>
          <ac:picMkLst>
            <pc:docMk/>
            <pc:sldMk cId="498722037" sldId="287"/>
            <ac:picMk id="18" creationId="{1EAF50AB-A1A6-41F5-9018-FFA94C57136E}"/>
          </ac:picMkLst>
        </pc:picChg>
      </pc:sldChg>
      <pc:sldChg chg="modAnim">
        <pc:chgData name="alekhya" userId="96afa507569d05c8" providerId="LiveId" clId="{149B30D8-D2FD-40FB-90E4-160F1CE862E9}" dt="2021-04-10T16:37:24.272" v="49"/>
        <pc:sldMkLst>
          <pc:docMk/>
          <pc:sldMk cId="101936591" sldId="288"/>
        </pc:sldMkLst>
      </pc:sldChg>
      <pc:sldChg chg="modAnim">
        <pc:chgData name="alekhya" userId="96afa507569d05c8" providerId="LiveId" clId="{149B30D8-D2FD-40FB-90E4-160F1CE862E9}" dt="2021-04-10T16:37:41.136" v="51"/>
        <pc:sldMkLst>
          <pc:docMk/>
          <pc:sldMk cId="172866726" sldId="289"/>
        </pc:sldMkLst>
      </pc:sldChg>
      <pc:sldChg chg="modAnim">
        <pc:chgData name="alekhya" userId="96afa507569d05c8" providerId="LiveId" clId="{149B30D8-D2FD-40FB-90E4-160F1CE862E9}" dt="2021-04-10T16:19:10.632" v="17"/>
        <pc:sldMkLst>
          <pc:docMk/>
          <pc:sldMk cId="4138973960" sldId="2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E935E0-DE25-4632-9BE1-9545A9A64D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B662C2A-A103-405B-A9E0-F708D435FB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0D0B7C-3482-49AB-9A84-E02E08A8C4D4}" type="datetime1">
              <a:rPr lang="en-US" smtClean="0"/>
              <a:t>4/10/2021</a:t>
            </a:fld>
            <a:endParaRPr lang="en-US"/>
          </a:p>
        </p:txBody>
      </p:sp>
      <p:sp>
        <p:nvSpPr>
          <p:cNvPr id="4" name="Footer Placeholder 3">
            <a:extLst>
              <a:ext uri="{FF2B5EF4-FFF2-40B4-BE49-F238E27FC236}">
                <a16:creationId xmlns:a16="http://schemas.microsoft.com/office/drawing/2014/main" id="{8DFF54B9-8C46-492C-B07C-379A756649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C1E36AE-78DB-4094-9AEB-CACE7EDF18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E3915C-5479-4B71-BA2D-288D5DBD2FFB}" type="slidenum">
              <a:rPr lang="en-US" smtClean="0"/>
              <a:t>‹#›</a:t>
            </a:fld>
            <a:endParaRPr lang="en-US"/>
          </a:p>
        </p:txBody>
      </p:sp>
    </p:spTree>
    <p:extLst>
      <p:ext uri="{BB962C8B-B14F-4D97-AF65-F5344CB8AC3E}">
        <p14:creationId xmlns:p14="http://schemas.microsoft.com/office/powerpoint/2010/main" val="366275177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9C43F-15DD-4C9F-9E8D-75CAF9DCF628}" type="datetime1">
              <a:rPr lang="en-US" smtClean="0"/>
              <a:t>4/10/2021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81530-E224-4CE2-8E9D-B90D0B1745F1}" type="slidenum">
              <a:rPr lang="en-US" smtClean="0"/>
              <a:t>‹#›</a:t>
            </a:fld>
            <a:endParaRPr lang="en-US"/>
          </a:p>
        </p:txBody>
      </p:sp>
    </p:spTree>
    <p:extLst>
      <p:ext uri="{BB962C8B-B14F-4D97-AF65-F5344CB8AC3E}">
        <p14:creationId xmlns:p14="http://schemas.microsoft.com/office/powerpoint/2010/main" val="76152504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EA337ABF-9FEE-431C-A3A6-A8DAD7BA1391}" type="datetime1">
              <a:rPr lang="en-US" smtClean="0"/>
              <a:t>4/10/2021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a:t>Team 8</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9761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B3C79FAD-1411-42D2-AD39-A4B54EB1E7D0}" type="datetime1">
              <a:rPr lang="en-US" smtClean="0"/>
              <a:t>4/10/2021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r>
              <a:rPr lang="en-US"/>
              <a:t>Team 8</a:t>
            </a:r>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82826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8D7F46C6-39E7-42F0-A14F-D70162250799}" type="datetime1">
              <a:rPr lang="en-US" smtClean="0"/>
              <a:t>4/10/2021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r>
              <a:rPr lang="en-US"/>
              <a:t>Team 8</a:t>
            </a:r>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8985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89587D61-3A50-4309-9C9D-7D90E52C4DCB}" type="datetime1">
              <a:rPr lang="en-US" smtClean="0"/>
              <a:t>4/10/2021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a:t>Team 8</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5517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3CFA59DE-58E5-46EE-90CB-142A4CF90949}" type="datetime1">
              <a:rPr lang="en-US" smtClean="0"/>
              <a:t>4/10/2021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a:t>Team 8</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2390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9874FA8D-0C01-4582-8279-59CC6F2E4B1A}" type="datetime1">
              <a:rPr lang="en-US" smtClean="0"/>
              <a:t>4/10/2021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a:t>Team 8</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759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99D0A51E-7091-40F4-9F6F-64BFD700F36C}" type="datetime1">
              <a:rPr lang="en-US" smtClean="0"/>
              <a:t>4/10/2021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a:t>Team 8</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12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A75467CF-1D42-4CB4-A412-8A4A968FC824}" type="datetime1">
              <a:rPr lang="en-US" smtClean="0"/>
              <a:t>4/10/2021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a:t>Team 8</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7228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F3FE2EA8-25E0-41FE-9472-A20F5605006F}" type="datetime1">
              <a:rPr lang="en-US" smtClean="0"/>
              <a:t>4/10/2021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a:t>Team 8</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8723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F6CEF7C9-7150-4909-8088-7750B5157707}" type="datetime1">
              <a:rPr lang="en-US" smtClean="0"/>
              <a:t>4/10/2021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a:t>Team 8</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66332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47546E9-FF5E-46AB-A54A-F793FE61B1D1}" type="datetime1">
              <a:rPr lang="en-US" smtClean="0"/>
              <a:t>4/10/2021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a:t>Team 8</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4768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4FE5243B-13B5-4923-A6B1-E4502F67E859}" type="datetime1">
              <a:rPr lang="en-US" smtClean="0"/>
              <a:t>4/10/2021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a:t>Team 8</a:t>
            </a:r>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33779329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hdr="0" ftr="0"/>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8888/notebooks/DSML_GL_PES/Statistical%20Methods/Project/Team%208/SMDM_Team%208_Presentation.ipynb#Null-Hypothesis:-Gender-and-Education-background-are-Independent"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leapsapp.analyttica.com/" TargetMode="External"/><Relationship Id="rId2" Type="http://schemas.openxmlformats.org/officeDocument/2006/relationships/hyperlink" Target="https://drive.google.com/file/d/1EeeokSQSnp_W_R_ZW9qLyVgP6_b7ZSP6/view?usp=sharing" TargetMode="External"/><Relationship Id="rId1" Type="http://schemas.openxmlformats.org/officeDocument/2006/relationships/slideLayout" Target="../slideLayouts/slideLayout1.xml"/><Relationship Id="rId5" Type="http://schemas.openxmlformats.org/officeDocument/2006/relationships/hyperlink" Target="https://hrcak.srce.hr/103790" TargetMode="External"/><Relationship Id="rId4" Type="http://schemas.openxmlformats.org/officeDocument/2006/relationships/hyperlink" Target="https://www.itl.nist.gov/div898/handboo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AD258D-2FAF-4D9A-B757-DED6A34AB03B}"/>
              </a:ext>
            </a:extLst>
          </p:cNvPr>
          <p:cNvSpPr>
            <a:spLocks noGrp="1"/>
          </p:cNvSpPr>
          <p:nvPr>
            <p:ph type="ctrTitle"/>
          </p:nvPr>
        </p:nvSpPr>
        <p:spPr>
          <a:xfrm>
            <a:off x="653553" y="248007"/>
            <a:ext cx="4768938" cy="3818667"/>
          </a:xfrm>
        </p:spPr>
        <p:txBody>
          <a:bodyPr>
            <a:normAutofit fontScale="90000"/>
          </a:bodyPr>
          <a:lstStyle/>
          <a:p>
            <a:pPr algn="l"/>
            <a:r>
              <a:rPr lang="en-US" sz="5400" dirty="0"/>
              <a:t>Statistical Analysis of Credit Card Customer Churn Rate</a:t>
            </a:r>
          </a:p>
        </p:txBody>
      </p:sp>
      <p:sp>
        <p:nvSpPr>
          <p:cNvPr id="3" name="Subtitle 2">
            <a:extLst>
              <a:ext uri="{FF2B5EF4-FFF2-40B4-BE49-F238E27FC236}">
                <a16:creationId xmlns:a16="http://schemas.microsoft.com/office/drawing/2014/main" id="{C530746E-1954-496C-AFBB-5B901FD8F5BA}"/>
              </a:ext>
            </a:extLst>
          </p:cNvPr>
          <p:cNvSpPr>
            <a:spLocks noGrp="1"/>
          </p:cNvSpPr>
          <p:nvPr>
            <p:ph type="subTitle" idx="1"/>
          </p:nvPr>
        </p:nvSpPr>
        <p:spPr>
          <a:xfrm>
            <a:off x="960350" y="4700659"/>
            <a:ext cx="3834392" cy="1604222"/>
          </a:xfrm>
        </p:spPr>
        <p:txBody>
          <a:bodyPr>
            <a:normAutofit fontScale="92500" lnSpcReduction="20000"/>
          </a:bodyPr>
          <a:lstStyle/>
          <a:p>
            <a:pPr marL="285750" indent="-285750" algn="l">
              <a:buFont typeface="Wingdings" panose="05000000000000000000" pitchFamily="2" charset="2"/>
              <a:buChar char="Ø"/>
            </a:pPr>
            <a:r>
              <a:rPr lang="en-US" dirty="0"/>
              <a:t> Abhishek Kumar</a:t>
            </a:r>
          </a:p>
          <a:p>
            <a:pPr marL="285750" indent="-285750" algn="l">
              <a:buFont typeface="Wingdings" panose="05000000000000000000" pitchFamily="2" charset="2"/>
              <a:buChar char="Ø"/>
            </a:pPr>
            <a:r>
              <a:rPr lang="en-US" dirty="0"/>
              <a:t> </a:t>
            </a:r>
            <a:r>
              <a:rPr lang="en-US" dirty="0" err="1"/>
              <a:t>Alekhya</a:t>
            </a:r>
            <a:r>
              <a:rPr lang="en-US" dirty="0"/>
              <a:t> V</a:t>
            </a:r>
          </a:p>
          <a:p>
            <a:pPr marL="285750" indent="-285750" algn="l">
              <a:buFont typeface="Wingdings" panose="05000000000000000000" pitchFamily="2" charset="2"/>
              <a:buChar char="Ø"/>
            </a:pPr>
            <a:r>
              <a:rPr lang="en-US" dirty="0"/>
              <a:t> Santhosh M </a:t>
            </a:r>
            <a:r>
              <a:rPr lang="en-US" dirty="0" err="1"/>
              <a:t>M</a:t>
            </a:r>
            <a:endParaRPr lang="en-US" dirty="0"/>
          </a:p>
          <a:p>
            <a:pPr marL="285750" indent="-285750" algn="l">
              <a:buFont typeface="Wingdings" panose="05000000000000000000" pitchFamily="2" charset="2"/>
              <a:buChar char="Ø"/>
            </a:pPr>
            <a:r>
              <a:rPr lang="en-US" dirty="0"/>
              <a:t> Sushma D</a:t>
            </a:r>
          </a:p>
          <a:p>
            <a:pPr algn="l"/>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1" name="Graphic 10" descr="Bar graph with downward trend outline">
            <a:extLst>
              <a:ext uri="{FF2B5EF4-FFF2-40B4-BE49-F238E27FC236}">
                <a16:creationId xmlns:a16="http://schemas.microsoft.com/office/drawing/2014/main" id="{78A8CCB9-972E-4FAF-812C-BBB720BCA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51981"/>
            <a:ext cx="5562600" cy="5562600"/>
          </a:xfrm>
          <a:prstGeom prst="rect">
            <a:avLst/>
          </a:prstGeom>
        </p:spPr>
      </p:pic>
      <p:sp>
        <p:nvSpPr>
          <p:cNvPr id="12" name="TextBox 11">
            <a:extLst>
              <a:ext uri="{FF2B5EF4-FFF2-40B4-BE49-F238E27FC236}">
                <a16:creationId xmlns:a16="http://schemas.microsoft.com/office/drawing/2014/main" id="{5268C1BA-6D7E-42D4-8C34-B4CF3F637C3C}"/>
              </a:ext>
            </a:extLst>
          </p:cNvPr>
          <p:cNvSpPr txBox="1"/>
          <p:nvPr/>
        </p:nvSpPr>
        <p:spPr>
          <a:xfrm>
            <a:off x="10890742" y="6214581"/>
            <a:ext cx="982390" cy="369332"/>
          </a:xfrm>
          <a:prstGeom prst="rect">
            <a:avLst/>
          </a:prstGeom>
          <a:noFill/>
        </p:spPr>
        <p:txBody>
          <a:bodyPr wrap="square" rtlCol="0">
            <a:spAutoFit/>
          </a:bodyPr>
          <a:lstStyle/>
          <a:p>
            <a:r>
              <a:rPr lang="en-IN" dirty="0"/>
              <a:t>Team 8</a:t>
            </a:r>
            <a:endParaRPr lang="en-US" dirty="0"/>
          </a:p>
        </p:txBody>
      </p:sp>
      <p:sp>
        <p:nvSpPr>
          <p:cNvPr id="4" name="Date Placeholder 3">
            <a:extLst>
              <a:ext uri="{FF2B5EF4-FFF2-40B4-BE49-F238E27FC236}">
                <a16:creationId xmlns:a16="http://schemas.microsoft.com/office/drawing/2014/main" id="{9E177D21-DA89-49CD-888B-20D315C057E6}"/>
              </a:ext>
            </a:extLst>
          </p:cNvPr>
          <p:cNvSpPr>
            <a:spLocks noGrp="1"/>
          </p:cNvSpPr>
          <p:nvPr>
            <p:ph type="dt" sz="half" idx="10"/>
          </p:nvPr>
        </p:nvSpPr>
        <p:spPr/>
        <p:txBody>
          <a:bodyPr/>
          <a:lstStyle/>
          <a:p>
            <a:fld id="{688B907D-1039-4E65-A880-B3F43DD482F2}" type="datetime1">
              <a:rPr lang="en-US" smtClean="0"/>
              <a:t>4/10/2021</a:t>
            </a:fld>
            <a:endParaRPr lang="en-US"/>
          </a:p>
        </p:txBody>
      </p:sp>
      <p:sp>
        <p:nvSpPr>
          <p:cNvPr id="5" name="Slide Number Placeholder 4">
            <a:extLst>
              <a:ext uri="{FF2B5EF4-FFF2-40B4-BE49-F238E27FC236}">
                <a16:creationId xmlns:a16="http://schemas.microsoft.com/office/drawing/2014/main" id="{DC020CBF-847F-4DB9-AA4A-9E96A80ED710}"/>
              </a:ext>
            </a:extLst>
          </p:cNvPr>
          <p:cNvSpPr>
            <a:spLocks noGrp="1"/>
          </p:cNvSpPr>
          <p:nvPr>
            <p:ph type="sldNum" sz="quarter" idx="12"/>
          </p:nvPr>
        </p:nvSpPr>
        <p:spPr/>
        <p:txBody>
          <a:bodyPr/>
          <a:lstStyle/>
          <a:p>
            <a:fld id="{312CC964-A50B-4C29-B4E4-2C30BB34CCF3}" type="slidenum">
              <a:rPr lang="en-US" smtClean="0"/>
              <a:t>1</a:t>
            </a:fld>
            <a:endParaRPr lang="en-US"/>
          </a:p>
        </p:txBody>
      </p:sp>
    </p:spTree>
    <p:extLst>
      <p:ext uri="{BB962C8B-B14F-4D97-AF65-F5344CB8AC3E}">
        <p14:creationId xmlns:p14="http://schemas.microsoft.com/office/powerpoint/2010/main" val="88056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388882" y="1425203"/>
            <a:ext cx="11414234" cy="4769873"/>
          </a:xfrm>
        </p:spPr>
        <p:txBody>
          <a:bodyPr>
            <a:normAutofit/>
          </a:bodyPr>
          <a:lstStyle/>
          <a:p>
            <a:pPr marL="457200" indent="-457200" algn="l">
              <a:buAutoNum type="arabicPeriod"/>
            </a:pPr>
            <a:r>
              <a:rPr lang="en-US" sz="2000" cap="none" dirty="0">
                <a:solidFill>
                  <a:schemeClr val="tx1">
                    <a:lumMod val="85000"/>
                    <a:lumOff val="15000"/>
                  </a:schemeClr>
                </a:solidFill>
              </a:rPr>
              <a:t>Manager believes there is an equal chance of Attrition for all Income groups</a:t>
            </a:r>
          </a:p>
          <a:p>
            <a:pPr marL="457200" indent="-457200" algn="l">
              <a:buAutoNum type="arabicPeriod"/>
            </a:pPr>
            <a:r>
              <a:rPr lang="en-US" sz="2000" cap="none" dirty="0">
                <a:solidFill>
                  <a:schemeClr val="tx1">
                    <a:lumMod val="85000"/>
                    <a:lumOff val="15000"/>
                  </a:schemeClr>
                </a:solidFill>
              </a:rPr>
              <a:t>Manager wishes to know if the average use of credit card is same among all Marital Status categories</a:t>
            </a:r>
          </a:p>
          <a:p>
            <a:pPr marL="457200" indent="-457200" algn="l">
              <a:buAutoNum type="arabicPeriod"/>
            </a:pPr>
            <a:r>
              <a:rPr lang="en-US" sz="2000" cap="none" dirty="0">
                <a:solidFill>
                  <a:schemeClr val="tx1">
                    <a:lumMod val="85000"/>
                    <a:lumOff val="15000"/>
                  </a:schemeClr>
                </a:solidFill>
              </a:rPr>
              <a:t>Manager wants to check if the people with credit limit less than 10000 are having high churn rate</a:t>
            </a:r>
          </a:p>
          <a:p>
            <a:pPr marL="457200" indent="-457200" algn="l">
              <a:buAutoNum type="arabicPeriod"/>
            </a:pPr>
            <a:r>
              <a:rPr lang="en-US" sz="2000" cap="none" dirty="0">
                <a:solidFill>
                  <a:schemeClr val="tx1">
                    <a:lumMod val="85000"/>
                    <a:lumOff val="15000"/>
                  </a:schemeClr>
                </a:solidFill>
              </a:rPr>
              <a:t>Manager believes Customer Age and Marital Status columns are dependent and any one of the variable can be considered to address the churn analysis</a:t>
            </a:r>
          </a:p>
          <a:p>
            <a:pPr marL="457200" indent="-457200" algn="l">
              <a:buAutoNum type="arabicPeriod"/>
            </a:pPr>
            <a:r>
              <a:rPr lang="en-US" sz="2000" cap="none" dirty="0">
                <a:solidFill>
                  <a:schemeClr val="tx1">
                    <a:lumMod val="85000"/>
                    <a:lumOff val="15000"/>
                  </a:schemeClr>
                </a:solidFill>
              </a:rPr>
              <a:t>Total Revolving balance of both </a:t>
            </a:r>
            <a:r>
              <a:rPr lang="en-US" sz="2000" cap="none" dirty="0" err="1">
                <a:solidFill>
                  <a:schemeClr val="tx1">
                    <a:lumMod val="85000"/>
                    <a:lumOff val="15000"/>
                  </a:schemeClr>
                </a:solidFill>
              </a:rPr>
              <a:t>Attrited</a:t>
            </a:r>
            <a:r>
              <a:rPr lang="en-US" sz="2000" cap="none" dirty="0">
                <a:solidFill>
                  <a:schemeClr val="tx1">
                    <a:lumMod val="85000"/>
                    <a:lumOff val="15000"/>
                  </a:schemeClr>
                </a:solidFill>
              </a:rPr>
              <a:t> and Existing customers are equal</a:t>
            </a:r>
          </a:p>
          <a:p>
            <a:pPr marL="457200" indent="-457200" algn="l">
              <a:buFont typeface="Arial" panose="020B0604020202020204" pitchFamily="34" charset="0"/>
              <a:buAutoNum type="arabicPeriod"/>
            </a:pPr>
            <a:r>
              <a:rPr lang="en-US" sz="2000" cap="none" dirty="0">
                <a:solidFill>
                  <a:schemeClr val="tx1">
                    <a:lumMod val="85000"/>
                    <a:lumOff val="15000"/>
                  </a:schemeClr>
                </a:solidFill>
              </a:rPr>
              <a:t>What effects does Gender and Educational background has towards the churn rate</a:t>
            </a:r>
          </a:p>
          <a:p>
            <a:pPr marL="457200" indent="-457200" algn="l">
              <a:buFont typeface="Arial" panose="020B0604020202020204" pitchFamily="34" charset="0"/>
              <a:buAutoNum type="arabicPeriod"/>
            </a:pPr>
            <a:endParaRPr lang="en-US" sz="2000" cap="none" dirty="0">
              <a:solidFill>
                <a:schemeClr val="tx1">
                  <a:lumMod val="85000"/>
                  <a:lumOff val="15000"/>
                </a:schemeClr>
              </a:solidFill>
            </a:endParaRPr>
          </a:p>
          <a:p>
            <a:pPr marL="457200" indent="-457200" algn="l">
              <a:buAutoNum type="arabicPeriod"/>
            </a:pPr>
            <a:endParaRPr lang="en-US" sz="2000" dirty="0">
              <a:solidFill>
                <a:srgbClr val="000000"/>
              </a:solidFill>
              <a:effectLst/>
              <a:latin typeface="Calibri" panose="020F0502020204030204" pitchFamily="34" charset="0"/>
              <a:cs typeface="Calibri" panose="020F0502020204030204" pitchFamily="34" charset="0"/>
            </a:endParaRPr>
          </a:p>
          <a:p>
            <a:pPr algn="l"/>
            <a:endParaRPr lang="en-US" sz="2000" cap="none"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ED5F94EB-18D9-4D42-9E3C-2C1BF0BC988C}"/>
              </a:ext>
            </a:extLst>
          </p:cNvPr>
          <p:cNvSpPr>
            <a:spLocks noGrp="1"/>
          </p:cNvSpPr>
          <p:nvPr>
            <p:ph type="ctrTitle"/>
          </p:nvPr>
        </p:nvSpPr>
        <p:spPr>
          <a:xfrm>
            <a:off x="388883" y="366425"/>
            <a:ext cx="11414233" cy="791708"/>
          </a:xfrm>
        </p:spPr>
        <p:txBody>
          <a:bodyPr>
            <a:noAutofit/>
          </a:bodyPr>
          <a:lstStyle/>
          <a:p>
            <a:r>
              <a:rPr lang="en-IN" sz="2400" i="1" cap="all" dirty="0">
                <a:solidFill>
                  <a:schemeClr val="tx2"/>
                </a:solidFill>
                <a:latin typeface="+mj-lt"/>
                <a:ea typeface="+mj-ea"/>
                <a:cs typeface="+mj-cs"/>
              </a:rPr>
              <a:t>Manager has few claims and queries based on his experience</a:t>
            </a:r>
            <a:br>
              <a:rPr lang="en-US" sz="2400" i="1" cap="all" dirty="0">
                <a:solidFill>
                  <a:schemeClr val="tx2"/>
                </a:solidFill>
                <a:latin typeface="+mj-lt"/>
                <a:ea typeface="+mj-ea"/>
                <a:cs typeface="+mj-cs"/>
              </a:rPr>
            </a:br>
            <a:endParaRPr lang="en-US" sz="2400" dirty="0"/>
          </a:p>
        </p:txBody>
      </p:sp>
      <p:sp>
        <p:nvSpPr>
          <p:cNvPr id="2" name="Date Placeholder 1">
            <a:extLst>
              <a:ext uri="{FF2B5EF4-FFF2-40B4-BE49-F238E27FC236}">
                <a16:creationId xmlns:a16="http://schemas.microsoft.com/office/drawing/2014/main" id="{038D2E35-EF87-41DA-A341-A643776D709D}"/>
              </a:ext>
            </a:extLst>
          </p:cNvPr>
          <p:cNvSpPr>
            <a:spLocks noGrp="1"/>
          </p:cNvSpPr>
          <p:nvPr>
            <p:ph type="dt" sz="half" idx="10"/>
          </p:nvPr>
        </p:nvSpPr>
        <p:spPr/>
        <p:txBody>
          <a:bodyPr/>
          <a:lstStyle/>
          <a:p>
            <a:fld id="{42842733-1BFD-4F4B-8640-D5BAAACE2BEA}" type="datetime1">
              <a:rPr lang="en-US" smtClean="0"/>
              <a:t>4/10/2021</a:t>
            </a:fld>
            <a:endParaRPr lang="en-US"/>
          </a:p>
        </p:txBody>
      </p:sp>
      <p:sp>
        <p:nvSpPr>
          <p:cNvPr id="4" name="Slide Number Placeholder 3">
            <a:extLst>
              <a:ext uri="{FF2B5EF4-FFF2-40B4-BE49-F238E27FC236}">
                <a16:creationId xmlns:a16="http://schemas.microsoft.com/office/drawing/2014/main" id="{AA750951-E130-41FA-9E29-C6C7422F3769}"/>
              </a:ext>
            </a:extLst>
          </p:cNvPr>
          <p:cNvSpPr>
            <a:spLocks noGrp="1"/>
          </p:cNvSpPr>
          <p:nvPr>
            <p:ph type="sldNum" sz="quarter" idx="12"/>
          </p:nvPr>
        </p:nvSpPr>
        <p:spPr/>
        <p:txBody>
          <a:bodyPr/>
          <a:lstStyle/>
          <a:p>
            <a:fld id="{312CC964-A50B-4C29-B4E4-2C30BB34CCF3}" type="slidenum">
              <a:rPr lang="en-US" smtClean="0"/>
              <a:t>10</a:t>
            </a:fld>
            <a:endParaRPr lang="en-US"/>
          </a:p>
        </p:txBody>
      </p:sp>
    </p:spTree>
    <p:extLst>
      <p:ext uri="{BB962C8B-B14F-4D97-AF65-F5344CB8AC3E}">
        <p14:creationId xmlns:p14="http://schemas.microsoft.com/office/powerpoint/2010/main" val="164743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159434" y="291558"/>
            <a:ext cx="11873131" cy="607963"/>
          </a:xfrm>
        </p:spPr>
        <p:txBody>
          <a:bodyPr>
            <a:noAutofit/>
          </a:bodyPr>
          <a:lstStyle/>
          <a:p>
            <a:pPr algn="l"/>
            <a:r>
              <a:rPr lang="en-US" sz="2000" b="1" dirty="0"/>
              <a:t>Manager believes there is an equal chance of Attrition for all Income groups</a:t>
            </a:r>
            <a:br>
              <a:rPr lang="en-US" sz="2000" b="1" dirty="0"/>
            </a:br>
            <a:endParaRPr lang="en-US" sz="2000" b="1" dirty="0"/>
          </a:p>
        </p:txBody>
      </p: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6959223" y="2447927"/>
            <a:ext cx="5215143" cy="4769873"/>
          </a:xfrm>
        </p:spPr>
        <p:txBody>
          <a:bodyPr/>
          <a:lstStyle/>
          <a:p>
            <a:pPr marL="285750" indent="-285750" algn="l">
              <a:buFont typeface="Arial" panose="020B0604020202020204" pitchFamily="34" charset="0"/>
              <a:buChar char="•"/>
            </a:pPr>
            <a:r>
              <a:rPr lang="en-US" cap="none" dirty="0"/>
              <a:t>Chi square test statistic is 560.27</a:t>
            </a:r>
          </a:p>
          <a:p>
            <a:pPr marL="285750" indent="-285750" algn="l">
              <a:buFont typeface="Arial" panose="020B0604020202020204" pitchFamily="34" charset="0"/>
              <a:buChar char="•"/>
            </a:pPr>
            <a:r>
              <a:rPr lang="en-US" cap="none" dirty="0"/>
              <a:t>p value is 7.734398388060016e-119</a:t>
            </a:r>
          </a:p>
          <a:p>
            <a:pPr marL="285750" indent="-285750" algn="l">
              <a:buFont typeface="Arial" panose="020B0604020202020204" pitchFamily="34" charset="0"/>
              <a:buChar char="•"/>
            </a:pPr>
            <a:r>
              <a:rPr lang="en-US" cap="none" dirty="0"/>
              <a:t>Since p value is less 0.05, we reject the Null Hypothesis</a:t>
            </a:r>
          </a:p>
          <a:p>
            <a:pPr algn="l"/>
            <a:r>
              <a:rPr lang="en-US" i="1" u="sng" cap="none" dirty="0"/>
              <a:t>Interpretation</a:t>
            </a:r>
            <a:r>
              <a:rPr lang="en-US" cap="none" dirty="0"/>
              <a:t>:</a:t>
            </a:r>
          </a:p>
          <a:p>
            <a:pPr marL="285750" indent="-285750" algn="l">
              <a:buFont typeface="Arial" panose="020B0604020202020204" pitchFamily="34" charset="0"/>
              <a:buChar char="•"/>
            </a:pPr>
            <a:r>
              <a:rPr lang="en-US" b="1" i="1" dirty="0">
                <a:solidFill>
                  <a:srgbClr val="000000"/>
                </a:solidFill>
                <a:effectLst/>
                <a:latin typeface="Helvetica Neue"/>
              </a:rPr>
              <a:t>the Manager claim is not true and attrition rate varies with the income groups</a:t>
            </a:r>
          </a:p>
          <a:p>
            <a:pPr marL="285750" indent="-285750" algn="l">
              <a:buFont typeface="Arial" panose="020B0604020202020204" pitchFamily="34" charset="0"/>
              <a:buChar char="•"/>
            </a:pPr>
            <a:endParaRPr lang="en-US" cap="none" dirty="0"/>
          </a:p>
        </p:txBody>
      </p:sp>
      <p:pic>
        <p:nvPicPr>
          <p:cNvPr id="4102" name="Picture 6">
            <a:extLst>
              <a:ext uri="{FF2B5EF4-FFF2-40B4-BE49-F238E27FC236}">
                <a16:creationId xmlns:a16="http://schemas.microsoft.com/office/drawing/2014/main" id="{A33AB6B2-172C-4DF2-8148-E562C24E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50" y="2695545"/>
            <a:ext cx="6712398" cy="381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15EB0D3-D274-4120-B775-33B718D98CD0}"/>
              </a:ext>
            </a:extLst>
          </p:cNvPr>
          <p:cNvSpPr txBox="1"/>
          <p:nvPr/>
        </p:nvSpPr>
        <p:spPr>
          <a:xfrm>
            <a:off x="310300" y="941219"/>
            <a:ext cx="9973183" cy="1477328"/>
          </a:xfrm>
          <a:prstGeom prst="rect">
            <a:avLst/>
          </a:prstGeom>
          <a:noFill/>
        </p:spPr>
        <p:txBody>
          <a:bodyPr wrap="square">
            <a:spAutoFit/>
          </a:bodyPr>
          <a:lstStyle/>
          <a:p>
            <a:r>
              <a:rPr lang="en-US" sz="2400" b="1" dirty="0"/>
              <a:t>CHI SQUARE GOODNESS OF FIT TEST</a:t>
            </a:r>
          </a:p>
          <a:p>
            <a:pPr algn="l"/>
            <a:r>
              <a:rPr lang="en-US" sz="2400" dirty="0"/>
              <a:t>Null hypothesis : All the Income categories have equal Attrition rate</a:t>
            </a:r>
          </a:p>
          <a:p>
            <a:pPr algn="l"/>
            <a:r>
              <a:rPr lang="en-US" sz="2400" dirty="0"/>
              <a:t>Alternate hypothesis: All the Income categories doesn't have equal Attrition rate</a:t>
            </a:r>
          </a:p>
          <a:p>
            <a:endParaRPr lang="en-US" dirty="0"/>
          </a:p>
        </p:txBody>
      </p:sp>
      <p:sp>
        <p:nvSpPr>
          <p:cNvPr id="2" name="Date Placeholder 1">
            <a:extLst>
              <a:ext uri="{FF2B5EF4-FFF2-40B4-BE49-F238E27FC236}">
                <a16:creationId xmlns:a16="http://schemas.microsoft.com/office/drawing/2014/main" id="{9F97EF12-5BB0-4985-BFC5-0FB50E629160}"/>
              </a:ext>
            </a:extLst>
          </p:cNvPr>
          <p:cNvSpPr>
            <a:spLocks noGrp="1"/>
          </p:cNvSpPr>
          <p:nvPr>
            <p:ph type="dt" sz="half" idx="10"/>
          </p:nvPr>
        </p:nvSpPr>
        <p:spPr/>
        <p:txBody>
          <a:bodyPr/>
          <a:lstStyle/>
          <a:p>
            <a:fld id="{DD864F0B-231E-4079-A123-A016793C52C4}" type="datetime1">
              <a:rPr lang="en-US" smtClean="0"/>
              <a:t>4/10/2021</a:t>
            </a:fld>
            <a:endParaRPr lang="en-US"/>
          </a:p>
        </p:txBody>
      </p:sp>
      <p:sp>
        <p:nvSpPr>
          <p:cNvPr id="3" name="Slide Number Placeholder 2">
            <a:extLst>
              <a:ext uri="{FF2B5EF4-FFF2-40B4-BE49-F238E27FC236}">
                <a16:creationId xmlns:a16="http://schemas.microsoft.com/office/drawing/2014/main" id="{495838D7-CB9D-43CB-8DC5-961CB776F96C}"/>
              </a:ext>
            </a:extLst>
          </p:cNvPr>
          <p:cNvSpPr>
            <a:spLocks noGrp="1"/>
          </p:cNvSpPr>
          <p:nvPr>
            <p:ph type="sldNum" sz="quarter" idx="12"/>
          </p:nvPr>
        </p:nvSpPr>
        <p:spPr/>
        <p:txBody>
          <a:bodyPr/>
          <a:lstStyle/>
          <a:p>
            <a:fld id="{312CC964-A50B-4C29-B4E4-2C30BB34CCF3}" type="slidenum">
              <a:rPr lang="en-US" smtClean="0"/>
              <a:t>11</a:t>
            </a:fld>
            <a:endParaRPr lang="en-US"/>
          </a:p>
        </p:txBody>
      </p:sp>
    </p:spTree>
    <p:extLst>
      <p:ext uri="{BB962C8B-B14F-4D97-AF65-F5344CB8AC3E}">
        <p14:creationId xmlns:p14="http://schemas.microsoft.com/office/powerpoint/2010/main" val="219436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159433" y="263280"/>
            <a:ext cx="11873131" cy="607963"/>
          </a:xfrm>
        </p:spPr>
        <p:txBody>
          <a:bodyPr>
            <a:noAutofit/>
          </a:bodyPr>
          <a:lstStyle/>
          <a:p>
            <a:pPr algn="l"/>
            <a:r>
              <a:rPr lang="en-US" sz="2000" b="1" dirty="0"/>
              <a:t>Manager wishes to know if the average use of credit card is same among all Marital Status categories</a:t>
            </a:r>
          </a:p>
        </p:txBody>
      </p: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6222071" y="2607109"/>
            <a:ext cx="5805266" cy="4769873"/>
          </a:xfrm>
        </p:spPr>
        <p:txBody>
          <a:bodyPr/>
          <a:lstStyle/>
          <a:p>
            <a:pPr marL="285750" indent="-285750" algn="l">
              <a:buFont typeface="Arial" panose="020B0604020202020204" pitchFamily="34" charset="0"/>
              <a:buChar char="•"/>
            </a:pPr>
            <a:r>
              <a:rPr lang="en-US" cap="none" dirty="0"/>
              <a:t>F test Statistic is 24.28</a:t>
            </a:r>
          </a:p>
          <a:p>
            <a:pPr marL="285750" indent="-285750" algn="l">
              <a:buFont typeface="Arial" panose="020B0604020202020204" pitchFamily="34" charset="0"/>
              <a:buChar char="•"/>
            </a:pPr>
            <a:r>
              <a:rPr lang="en-US" cap="none" dirty="0"/>
              <a:t>p value 2.1759994712835256e-05</a:t>
            </a:r>
          </a:p>
          <a:p>
            <a:pPr marL="285750" indent="-285750" algn="l">
              <a:buFont typeface="Arial" panose="020B0604020202020204" pitchFamily="34" charset="0"/>
              <a:buChar char="•"/>
            </a:pPr>
            <a:r>
              <a:rPr lang="en-US" cap="none" dirty="0"/>
              <a:t>Since F test statistic is greater than critical value(7.814) and p value is less than 0.05, we reject the Null Hypothesis</a:t>
            </a:r>
          </a:p>
          <a:p>
            <a:pPr algn="l"/>
            <a:r>
              <a:rPr lang="en-US" i="1" u="sng" cap="none" dirty="0"/>
              <a:t>Interpretation</a:t>
            </a:r>
            <a:r>
              <a:rPr lang="en-US" cap="none" dirty="0"/>
              <a:t>:</a:t>
            </a:r>
          </a:p>
          <a:p>
            <a:pPr marL="285750" indent="-285750" algn="l">
              <a:buFont typeface="Arial" panose="020B0604020202020204" pitchFamily="34" charset="0"/>
              <a:buChar char="•"/>
            </a:pPr>
            <a:r>
              <a:rPr lang="en-US" b="1" i="1" dirty="0">
                <a:solidFill>
                  <a:srgbClr val="000000"/>
                </a:solidFill>
                <a:effectLst/>
                <a:latin typeface="Helvetica Neue"/>
              </a:rPr>
              <a:t>average use of credit card is not same among all Marital categories</a:t>
            </a:r>
            <a:endParaRPr lang="en-US" cap="none" dirty="0"/>
          </a:p>
        </p:txBody>
      </p:sp>
      <p:sp>
        <p:nvSpPr>
          <p:cNvPr id="14" name="TextBox 13">
            <a:extLst>
              <a:ext uri="{FF2B5EF4-FFF2-40B4-BE49-F238E27FC236}">
                <a16:creationId xmlns:a16="http://schemas.microsoft.com/office/drawing/2014/main" id="{015EB0D3-D274-4120-B775-33B718D98CD0}"/>
              </a:ext>
            </a:extLst>
          </p:cNvPr>
          <p:cNvSpPr txBox="1"/>
          <p:nvPr/>
        </p:nvSpPr>
        <p:spPr>
          <a:xfrm>
            <a:off x="377888" y="1134522"/>
            <a:ext cx="11436223" cy="1477328"/>
          </a:xfrm>
          <a:prstGeom prst="rect">
            <a:avLst/>
          </a:prstGeom>
          <a:noFill/>
        </p:spPr>
        <p:txBody>
          <a:bodyPr wrap="square">
            <a:spAutoFit/>
          </a:bodyPr>
          <a:lstStyle/>
          <a:p>
            <a:r>
              <a:rPr lang="en-US" sz="2400" b="1" dirty="0"/>
              <a:t>KRUSKAL - WALLIS H TEST</a:t>
            </a:r>
            <a:endParaRPr lang="en-US" sz="2400" dirty="0"/>
          </a:p>
          <a:p>
            <a:pPr algn="l"/>
            <a:r>
              <a:rPr lang="en-US" sz="2400" dirty="0"/>
              <a:t>Null hypothesis : Credit card usage is the same among all Marital categories</a:t>
            </a:r>
          </a:p>
          <a:p>
            <a:pPr algn="l"/>
            <a:r>
              <a:rPr lang="en-US" sz="2400" dirty="0"/>
              <a:t>Alternate hypothesis: Credit card usage is the not same among all Marital categories</a:t>
            </a:r>
          </a:p>
          <a:p>
            <a:endParaRPr lang="en-US" dirty="0"/>
          </a:p>
        </p:txBody>
      </p:sp>
      <p:pic>
        <p:nvPicPr>
          <p:cNvPr id="1026" name="Picture 2">
            <a:extLst>
              <a:ext uri="{FF2B5EF4-FFF2-40B4-BE49-F238E27FC236}">
                <a16:creationId xmlns:a16="http://schemas.microsoft.com/office/drawing/2014/main" id="{07BF6793-8073-4ADE-AC73-AB8D8BD0A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72" y="2530277"/>
            <a:ext cx="5038725" cy="431482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FF8DAC1-D534-48D6-ACA0-A9912C2556B6}"/>
              </a:ext>
            </a:extLst>
          </p:cNvPr>
          <p:cNvSpPr>
            <a:spLocks noGrp="1"/>
          </p:cNvSpPr>
          <p:nvPr>
            <p:ph type="dt" sz="half" idx="10"/>
          </p:nvPr>
        </p:nvSpPr>
        <p:spPr/>
        <p:txBody>
          <a:bodyPr/>
          <a:lstStyle/>
          <a:p>
            <a:fld id="{6C8B4A7A-61AA-4434-9F78-148CC666E21E}" type="datetime1">
              <a:rPr lang="en-US" smtClean="0"/>
              <a:t>4/10/2021</a:t>
            </a:fld>
            <a:endParaRPr lang="en-US"/>
          </a:p>
        </p:txBody>
      </p:sp>
      <p:sp>
        <p:nvSpPr>
          <p:cNvPr id="3" name="Slide Number Placeholder 2">
            <a:extLst>
              <a:ext uri="{FF2B5EF4-FFF2-40B4-BE49-F238E27FC236}">
                <a16:creationId xmlns:a16="http://schemas.microsoft.com/office/drawing/2014/main" id="{4B8A611D-8BC4-4E93-913B-1B151461BF79}"/>
              </a:ext>
            </a:extLst>
          </p:cNvPr>
          <p:cNvSpPr>
            <a:spLocks noGrp="1"/>
          </p:cNvSpPr>
          <p:nvPr>
            <p:ph type="sldNum" sz="quarter" idx="12"/>
          </p:nvPr>
        </p:nvSpPr>
        <p:spPr/>
        <p:txBody>
          <a:bodyPr/>
          <a:lstStyle/>
          <a:p>
            <a:fld id="{312CC964-A50B-4C29-B4E4-2C30BB34CCF3}" type="slidenum">
              <a:rPr lang="en-US" smtClean="0"/>
              <a:t>12</a:t>
            </a:fld>
            <a:endParaRPr lang="en-US"/>
          </a:p>
        </p:txBody>
      </p:sp>
    </p:spTree>
    <p:extLst>
      <p:ext uri="{BB962C8B-B14F-4D97-AF65-F5344CB8AC3E}">
        <p14:creationId xmlns:p14="http://schemas.microsoft.com/office/powerpoint/2010/main" val="4987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177068" y="230516"/>
            <a:ext cx="12014932" cy="607963"/>
          </a:xfrm>
        </p:spPr>
        <p:txBody>
          <a:bodyPr>
            <a:noAutofit/>
          </a:bodyPr>
          <a:lstStyle/>
          <a:p>
            <a:pPr algn="l"/>
            <a:r>
              <a:rPr lang="en-US" sz="2000" b="1" dirty="0"/>
              <a:t>Manager wants to check if the people with credit limit less than 10000 are having high churn rate</a:t>
            </a:r>
          </a:p>
        </p:txBody>
      </p: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6529919" y="2508969"/>
            <a:ext cx="5215143" cy="4769873"/>
          </a:xfrm>
        </p:spPr>
        <p:txBody>
          <a:bodyPr/>
          <a:lstStyle/>
          <a:p>
            <a:pPr marL="285750" indent="-285750" algn="l">
              <a:buFont typeface="Arial" panose="020B0604020202020204" pitchFamily="34" charset="0"/>
              <a:buChar char="•"/>
            </a:pPr>
            <a:r>
              <a:rPr lang="en-US" cap="none" dirty="0"/>
              <a:t>p value is 0.99989358</a:t>
            </a:r>
          </a:p>
          <a:p>
            <a:pPr marL="285750" indent="-285750" algn="l">
              <a:buFont typeface="Arial" panose="020B0604020202020204" pitchFamily="34" charset="0"/>
              <a:buChar char="•"/>
            </a:pPr>
            <a:r>
              <a:rPr lang="en-US" cap="none" dirty="0"/>
              <a:t>Since p value is greater than 0.05, we fail to reject the Null Hypothesis</a:t>
            </a:r>
          </a:p>
          <a:p>
            <a:pPr algn="l"/>
            <a:r>
              <a:rPr lang="en-US" i="1" u="sng" cap="none" dirty="0"/>
              <a:t>Interpretation</a:t>
            </a:r>
            <a:r>
              <a:rPr lang="en-US" cap="none" dirty="0"/>
              <a:t>:</a:t>
            </a:r>
          </a:p>
          <a:p>
            <a:pPr marL="285750" indent="-285750" algn="l">
              <a:buFont typeface="Arial" panose="020B0604020202020204" pitchFamily="34" charset="0"/>
              <a:buChar char="•"/>
            </a:pPr>
            <a:r>
              <a:rPr lang="en-US" b="1" i="1" dirty="0">
                <a:solidFill>
                  <a:srgbClr val="000000"/>
                </a:solidFill>
                <a:effectLst/>
                <a:latin typeface="Helvetica Neue"/>
              </a:rPr>
              <a:t>the Manager claim is true and customers having credit limit less than 10,000 are having high churn rate</a:t>
            </a:r>
          </a:p>
          <a:p>
            <a:pPr marL="285750" indent="-285750" algn="l">
              <a:buFont typeface="Arial" panose="020B0604020202020204" pitchFamily="34" charset="0"/>
              <a:buChar char="•"/>
            </a:pPr>
            <a:endParaRPr lang="en-US" cap="none" dirty="0"/>
          </a:p>
        </p:txBody>
      </p:sp>
      <p:sp>
        <p:nvSpPr>
          <p:cNvPr id="14" name="TextBox 13">
            <a:extLst>
              <a:ext uri="{FF2B5EF4-FFF2-40B4-BE49-F238E27FC236}">
                <a16:creationId xmlns:a16="http://schemas.microsoft.com/office/drawing/2014/main" id="{015EB0D3-D274-4120-B775-33B718D98CD0}"/>
              </a:ext>
            </a:extLst>
          </p:cNvPr>
          <p:cNvSpPr txBox="1"/>
          <p:nvPr/>
        </p:nvSpPr>
        <p:spPr>
          <a:xfrm>
            <a:off x="479112" y="1007290"/>
            <a:ext cx="9973183" cy="1200329"/>
          </a:xfrm>
          <a:prstGeom prst="rect">
            <a:avLst/>
          </a:prstGeom>
          <a:noFill/>
        </p:spPr>
        <p:txBody>
          <a:bodyPr wrap="square">
            <a:spAutoFit/>
          </a:bodyPr>
          <a:lstStyle/>
          <a:p>
            <a:r>
              <a:rPr lang="en-US" sz="2400" b="1" dirty="0"/>
              <a:t>WILCOXON SIGNED RANK TEST</a:t>
            </a:r>
          </a:p>
          <a:p>
            <a:pPr algn="l"/>
            <a:r>
              <a:rPr lang="en-US" sz="2400" dirty="0"/>
              <a:t>Null hypothesis : Average credit limit of people churning is less than or equal to 10000</a:t>
            </a:r>
          </a:p>
          <a:p>
            <a:pPr algn="l"/>
            <a:r>
              <a:rPr lang="en-US" sz="2400" dirty="0"/>
              <a:t>Alternate hypothesis: Average credit limit of people churning is more than 10000</a:t>
            </a:r>
            <a:endParaRPr lang="en-US" dirty="0"/>
          </a:p>
        </p:txBody>
      </p:sp>
      <p:pic>
        <p:nvPicPr>
          <p:cNvPr id="2054" name="Picture 6">
            <a:extLst>
              <a:ext uri="{FF2B5EF4-FFF2-40B4-BE49-F238E27FC236}">
                <a16:creationId xmlns:a16="http://schemas.microsoft.com/office/drawing/2014/main" id="{E98AF46F-23A1-41C0-A928-00421B8DB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10" y="2376430"/>
            <a:ext cx="5434813" cy="411400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8D42310-A351-43BA-A6F5-E929C727C74C}"/>
              </a:ext>
            </a:extLst>
          </p:cNvPr>
          <p:cNvSpPr>
            <a:spLocks noGrp="1"/>
          </p:cNvSpPr>
          <p:nvPr>
            <p:ph type="dt" sz="half" idx="10"/>
          </p:nvPr>
        </p:nvSpPr>
        <p:spPr/>
        <p:txBody>
          <a:bodyPr/>
          <a:lstStyle/>
          <a:p>
            <a:fld id="{024BB0FC-FEC7-4423-87CE-E3CF4A67A6B6}" type="datetime1">
              <a:rPr lang="en-US" smtClean="0"/>
              <a:t>4/10/2021</a:t>
            </a:fld>
            <a:endParaRPr lang="en-US"/>
          </a:p>
        </p:txBody>
      </p:sp>
      <p:sp>
        <p:nvSpPr>
          <p:cNvPr id="3" name="Slide Number Placeholder 2">
            <a:extLst>
              <a:ext uri="{FF2B5EF4-FFF2-40B4-BE49-F238E27FC236}">
                <a16:creationId xmlns:a16="http://schemas.microsoft.com/office/drawing/2014/main" id="{F4EA5F6E-50E5-4083-BEF6-B404CE67567D}"/>
              </a:ext>
            </a:extLst>
          </p:cNvPr>
          <p:cNvSpPr>
            <a:spLocks noGrp="1"/>
          </p:cNvSpPr>
          <p:nvPr>
            <p:ph type="sldNum" sz="quarter" idx="12"/>
          </p:nvPr>
        </p:nvSpPr>
        <p:spPr/>
        <p:txBody>
          <a:bodyPr/>
          <a:lstStyle/>
          <a:p>
            <a:fld id="{312CC964-A50B-4C29-B4E4-2C30BB34CCF3}" type="slidenum">
              <a:rPr lang="en-US" smtClean="0"/>
              <a:t>13</a:t>
            </a:fld>
            <a:endParaRPr lang="en-US"/>
          </a:p>
        </p:txBody>
      </p:sp>
    </p:spTree>
    <p:extLst>
      <p:ext uri="{BB962C8B-B14F-4D97-AF65-F5344CB8AC3E}">
        <p14:creationId xmlns:p14="http://schemas.microsoft.com/office/powerpoint/2010/main" val="10193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159432" y="418437"/>
            <a:ext cx="11873131" cy="607963"/>
          </a:xfrm>
        </p:spPr>
        <p:txBody>
          <a:bodyPr>
            <a:noAutofit/>
          </a:bodyPr>
          <a:lstStyle/>
          <a:p>
            <a:pPr algn="l"/>
            <a:r>
              <a:rPr lang="en-US" sz="2000" b="1" dirty="0"/>
              <a:t>Manager believes Customer Age and Marital Status columns are dependent and any one of the variable can be considered to address the churn analysis</a:t>
            </a:r>
          </a:p>
        </p:txBody>
      </p: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675953" y="2979702"/>
            <a:ext cx="9917019" cy="4717894"/>
          </a:xfrm>
        </p:spPr>
        <p:txBody>
          <a:bodyPr/>
          <a:lstStyle/>
          <a:p>
            <a:pPr marL="285750" indent="-285750" algn="l">
              <a:buFont typeface="Arial" panose="020B0604020202020204" pitchFamily="34" charset="0"/>
              <a:buChar char="•"/>
            </a:pPr>
            <a:r>
              <a:rPr lang="en-US" cap="none" dirty="0"/>
              <a:t>Statistic is 13.52</a:t>
            </a:r>
          </a:p>
          <a:p>
            <a:pPr marL="285750" indent="-285750" algn="l">
              <a:buFont typeface="Arial" panose="020B0604020202020204" pitchFamily="34" charset="0"/>
              <a:buChar char="•"/>
            </a:pPr>
            <a:r>
              <a:rPr lang="en-US" cap="none" dirty="0"/>
              <a:t>p value is 0.140</a:t>
            </a:r>
          </a:p>
          <a:p>
            <a:pPr marL="285750" indent="-285750" algn="l">
              <a:buFont typeface="Arial" panose="020B0604020202020204" pitchFamily="34" charset="0"/>
              <a:buChar char="•"/>
            </a:pPr>
            <a:r>
              <a:rPr lang="en-US" cap="none" dirty="0"/>
              <a:t>Since test statistic is less than critical value(16.91) and p value is greater than 0.05, we fail reject the Null Hypothesis</a:t>
            </a:r>
          </a:p>
          <a:p>
            <a:pPr algn="l"/>
            <a:r>
              <a:rPr lang="en-US" i="1" u="sng" cap="none" dirty="0"/>
              <a:t>Interpretation</a:t>
            </a:r>
            <a:r>
              <a:rPr lang="en-US" cap="none" dirty="0"/>
              <a:t>:</a:t>
            </a:r>
          </a:p>
          <a:p>
            <a:pPr marL="285750" indent="-285750" algn="l">
              <a:buFont typeface="Arial" panose="020B0604020202020204" pitchFamily="34" charset="0"/>
              <a:buChar char="•"/>
            </a:pPr>
            <a:r>
              <a:rPr lang="en-US" b="1" i="1" dirty="0">
                <a:solidFill>
                  <a:srgbClr val="000000"/>
                </a:solidFill>
                <a:effectLst/>
                <a:latin typeface="Helvetica Neue"/>
              </a:rPr>
              <a:t>Manager’s claim is not true and Customer Age and Marital Status variables are independent</a:t>
            </a:r>
            <a:endParaRPr lang="en-US" cap="none" dirty="0"/>
          </a:p>
        </p:txBody>
      </p:sp>
      <p:sp>
        <p:nvSpPr>
          <p:cNvPr id="14" name="TextBox 13">
            <a:extLst>
              <a:ext uri="{FF2B5EF4-FFF2-40B4-BE49-F238E27FC236}">
                <a16:creationId xmlns:a16="http://schemas.microsoft.com/office/drawing/2014/main" id="{015EB0D3-D274-4120-B775-33B718D98CD0}"/>
              </a:ext>
            </a:extLst>
          </p:cNvPr>
          <p:cNvSpPr txBox="1"/>
          <p:nvPr/>
        </p:nvSpPr>
        <p:spPr>
          <a:xfrm>
            <a:off x="377887" y="1412074"/>
            <a:ext cx="11436223" cy="1477328"/>
          </a:xfrm>
          <a:prstGeom prst="rect">
            <a:avLst/>
          </a:prstGeom>
          <a:noFill/>
        </p:spPr>
        <p:txBody>
          <a:bodyPr wrap="square">
            <a:spAutoFit/>
          </a:bodyPr>
          <a:lstStyle/>
          <a:p>
            <a:r>
              <a:rPr lang="en-US" sz="2400" b="1" dirty="0"/>
              <a:t>CHI SQUARE TEST OF INDEPENDENCE</a:t>
            </a:r>
          </a:p>
          <a:p>
            <a:r>
              <a:rPr lang="en-US" sz="2400" dirty="0"/>
              <a:t>Null hypothesis : Customer Age and Marital Status are independent</a:t>
            </a:r>
          </a:p>
          <a:p>
            <a:pPr algn="l"/>
            <a:r>
              <a:rPr lang="en-US" sz="2400" dirty="0"/>
              <a:t>Alternate hypothesis: Customer Age and Marital Status are dependent</a:t>
            </a:r>
          </a:p>
          <a:p>
            <a:endParaRPr lang="en-US" dirty="0"/>
          </a:p>
        </p:txBody>
      </p:sp>
      <p:sp>
        <p:nvSpPr>
          <p:cNvPr id="2" name="Date Placeholder 1">
            <a:extLst>
              <a:ext uri="{FF2B5EF4-FFF2-40B4-BE49-F238E27FC236}">
                <a16:creationId xmlns:a16="http://schemas.microsoft.com/office/drawing/2014/main" id="{8F1311EC-5625-40BF-84E2-605F19145538}"/>
              </a:ext>
            </a:extLst>
          </p:cNvPr>
          <p:cNvSpPr>
            <a:spLocks noGrp="1"/>
          </p:cNvSpPr>
          <p:nvPr>
            <p:ph type="dt" sz="half" idx="10"/>
          </p:nvPr>
        </p:nvSpPr>
        <p:spPr/>
        <p:txBody>
          <a:bodyPr/>
          <a:lstStyle/>
          <a:p>
            <a:fld id="{D12BACBB-BFD6-458E-B0C8-A1EA97196A46}" type="datetime1">
              <a:rPr lang="en-US" smtClean="0"/>
              <a:t>4/10/2021</a:t>
            </a:fld>
            <a:endParaRPr lang="en-US"/>
          </a:p>
        </p:txBody>
      </p:sp>
      <p:sp>
        <p:nvSpPr>
          <p:cNvPr id="3" name="Slide Number Placeholder 2">
            <a:extLst>
              <a:ext uri="{FF2B5EF4-FFF2-40B4-BE49-F238E27FC236}">
                <a16:creationId xmlns:a16="http://schemas.microsoft.com/office/drawing/2014/main" id="{E93ED58C-B3B0-4667-AA64-0339CE28BC61}"/>
              </a:ext>
            </a:extLst>
          </p:cNvPr>
          <p:cNvSpPr>
            <a:spLocks noGrp="1"/>
          </p:cNvSpPr>
          <p:nvPr>
            <p:ph type="sldNum" sz="quarter" idx="12"/>
          </p:nvPr>
        </p:nvSpPr>
        <p:spPr/>
        <p:txBody>
          <a:bodyPr/>
          <a:lstStyle/>
          <a:p>
            <a:fld id="{312CC964-A50B-4C29-B4E4-2C30BB34CCF3}" type="slidenum">
              <a:rPr lang="en-US" smtClean="0"/>
              <a:t>14</a:t>
            </a:fld>
            <a:endParaRPr lang="en-US"/>
          </a:p>
        </p:txBody>
      </p:sp>
    </p:spTree>
    <p:extLst>
      <p:ext uri="{BB962C8B-B14F-4D97-AF65-F5344CB8AC3E}">
        <p14:creationId xmlns:p14="http://schemas.microsoft.com/office/powerpoint/2010/main" val="17286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290085" y="479559"/>
            <a:ext cx="11625249" cy="607963"/>
          </a:xfrm>
        </p:spPr>
        <p:txBody>
          <a:bodyPr>
            <a:noAutofit/>
          </a:bodyPr>
          <a:lstStyle/>
          <a:p>
            <a:pPr algn="l"/>
            <a:r>
              <a:rPr lang="en-US" sz="2400" cap="none" dirty="0">
                <a:solidFill>
                  <a:schemeClr val="tx1"/>
                </a:solidFill>
                <a:latin typeface="+mn-lt"/>
                <a:ea typeface="+mn-ea"/>
                <a:cs typeface="+mn-cs"/>
              </a:rPr>
              <a:t>Once we communicated the same to the manager, he was satisfied with the explanation but produced new claim stating senior citizens form the major contributors to churn count</a:t>
            </a:r>
          </a:p>
        </p:txBody>
      </p:sp>
      <p:pic>
        <p:nvPicPr>
          <p:cNvPr id="5124" name="Picture 4">
            <a:extLst>
              <a:ext uri="{FF2B5EF4-FFF2-40B4-BE49-F238E27FC236}">
                <a16:creationId xmlns:a16="http://schemas.microsoft.com/office/drawing/2014/main" id="{BA2D3039-B3C9-4C1D-B8B3-14FB367A5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85" y="1556449"/>
            <a:ext cx="5380729" cy="4562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E914EDB1-3E04-45F9-9B46-80A88EE77722}"/>
              </a:ext>
            </a:extLst>
          </p:cNvPr>
          <p:cNvGraphicFramePr>
            <a:graphicFrameLocks noGrp="1"/>
          </p:cNvGraphicFramePr>
          <p:nvPr>
            <p:extLst>
              <p:ext uri="{D42A27DB-BD31-4B8C-83A1-F6EECF244321}">
                <p14:modId xmlns:p14="http://schemas.microsoft.com/office/powerpoint/2010/main" val="2322781870"/>
              </p:ext>
            </p:extLst>
          </p:nvPr>
        </p:nvGraphicFramePr>
        <p:xfrm>
          <a:off x="5960899" y="1335912"/>
          <a:ext cx="6011088" cy="1828800"/>
        </p:xfrm>
        <a:graphic>
          <a:graphicData uri="http://schemas.openxmlformats.org/drawingml/2006/table">
            <a:tbl>
              <a:tblPr/>
              <a:tblGrid>
                <a:gridCol w="1502772">
                  <a:extLst>
                    <a:ext uri="{9D8B030D-6E8A-4147-A177-3AD203B41FA5}">
                      <a16:colId xmlns:a16="http://schemas.microsoft.com/office/drawing/2014/main" val="2724084905"/>
                    </a:ext>
                  </a:extLst>
                </a:gridCol>
                <a:gridCol w="1502772">
                  <a:extLst>
                    <a:ext uri="{9D8B030D-6E8A-4147-A177-3AD203B41FA5}">
                      <a16:colId xmlns:a16="http://schemas.microsoft.com/office/drawing/2014/main" val="2911250220"/>
                    </a:ext>
                  </a:extLst>
                </a:gridCol>
                <a:gridCol w="1502772">
                  <a:extLst>
                    <a:ext uri="{9D8B030D-6E8A-4147-A177-3AD203B41FA5}">
                      <a16:colId xmlns:a16="http://schemas.microsoft.com/office/drawing/2014/main" val="2200703322"/>
                    </a:ext>
                  </a:extLst>
                </a:gridCol>
                <a:gridCol w="1502772">
                  <a:extLst>
                    <a:ext uri="{9D8B030D-6E8A-4147-A177-3AD203B41FA5}">
                      <a16:colId xmlns:a16="http://schemas.microsoft.com/office/drawing/2014/main" val="1527383016"/>
                    </a:ext>
                  </a:extLst>
                </a:gridCol>
              </a:tblGrid>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b="1" dirty="0">
                          <a:effectLst/>
                        </a:rPr>
                        <a:t>Category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b="1" dirty="0">
                          <a:effectLst/>
                        </a:rPr>
                        <a:t>Age group (</a:t>
                      </a:r>
                      <a:r>
                        <a:rPr lang="en-IN" b="1" dirty="0" err="1">
                          <a:effectLst/>
                        </a:rPr>
                        <a:t>yrs</a:t>
                      </a:r>
                      <a:r>
                        <a:rPr lang="en-IN" b="1" dirty="0">
                          <a:effectLst/>
                        </a:rPr>
                        <a:t>)</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b="1" dirty="0" err="1">
                          <a:effectLst/>
                        </a:rPr>
                        <a:t>Attrition_count</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b="1" dirty="0">
                          <a:effectLst/>
                        </a:rPr>
                        <a:t>Contribution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277337219"/>
                  </a:ext>
                </a:extLst>
              </a:tr>
              <a:tr h="0">
                <a:tc>
                  <a:txBody>
                    <a:bodyPr/>
                    <a:lstStyle/>
                    <a:p>
                      <a:pPr algn="ctr" fontAlgn="ctr"/>
                      <a:r>
                        <a:rPr lang="en-US" b="1">
                          <a:effectLst/>
                        </a:rPr>
                        <a:t>Middle_Age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36-45</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a:effectLst/>
                        </a:rPr>
                        <a:t>664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rPr>
                        <a:t>0.408113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86202324"/>
                  </a:ext>
                </a:extLst>
              </a:tr>
              <a:tr h="0">
                <a:tc>
                  <a:txBody>
                    <a:bodyPr/>
                    <a:lstStyle/>
                    <a:p>
                      <a:pPr algn="ctr" fontAlgn="ctr"/>
                      <a:r>
                        <a:rPr lang="en-US" b="1">
                          <a:effectLst/>
                        </a:rPr>
                        <a:t>Senior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46-55</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649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0.398894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047087"/>
                  </a:ext>
                </a:extLst>
              </a:tr>
              <a:tr h="0">
                <a:tc>
                  <a:txBody>
                    <a:bodyPr/>
                    <a:lstStyle/>
                    <a:p>
                      <a:pPr algn="ctr" fontAlgn="ctr"/>
                      <a:r>
                        <a:rPr lang="en-US" b="1">
                          <a:effectLst/>
                        </a:rPr>
                        <a:t>Super_senior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56-68</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a:effectLst/>
                        </a:rPr>
                        <a:t>168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dirty="0">
                          <a:effectLst/>
                        </a:rPr>
                        <a:t>0.103258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173512011"/>
                  </a:ext>
                </a:extLst>
              </a:tr>
              <a:tr h="0">
                <a:tc>
                  <a:txBody>
                    <a:bodyPr/>
                    <a:lstStyle/>
                    <a:p>
                      <a:pPr algn="ctr" fontAlgn="ctr"/>
                      <a:r>
                        <a:rPr lang="en-US" b="1" dirty="0">
                          <a:effectLst/>
                        </a:rPr>
                        <a:t>Adults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26-35</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146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0.089736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74451"/>
                  </a:ext>
                </a:extLst>
              </a:tr>
            </a:tbl>
          </a:graphicData>
        </a:graphic>
      </p:graphicFrame>
      <p:sp>
        <p:nvSpPr>
          <p:cNvPr id="8" name="TextBox 7">
            <a:extLst>
              <a:ext uri="{FF2B5EF4-FFF2-40B4-BE49-F238E27FC236}">
                <a16:creationId xmlns:a16="http://schemas.microsoft.com/office/drawing/2014/main" id="{2522939A-0074-45A7-8779-95C3899A640D}"/>
              </a:ext>
            </a:extLst>
          </p:cNvPr>
          <p:cNvSpPr txBox="1"/>
          <p:nvPr/>
        </p:nvSpPr>
        <p:spPr>
          <a:xfrm>
            <a:off x="5960899" y="3325879"/>
            <a:ext cx="5842923" cy="3293209"/>
          </a:xfrm>
          <a:prstGeom prst="rect">
            <a:avLst/>
          </a:prstGeom>
          <a:noFill/>
        </p:spPr>
        <p:txBody>
          <a:bodyPr wrap="square" rtlCol="0">
            <a:spAutoFit/>
          </a:bodyPr>
          <a:lstStyle/>
          <a:p>
            <a:pPr algn="just"/>
            <a:r>
              <a:rPr lang="en-IN" sz="1600" b="1" i="1" cap="all" spc="300" dirty="0">
                <a:solidFill>
                  <a:srgbClr val="000000"/>
                </a:solidFill>
                <a:latin typeface="Helvetica Neue"/>
              </a:rPr>
              <a:t>Customers in the age group between 36 and 45 years tend to have more churn rate followed by the age group between 46 and 55 years, which almost contributes to 40% of the churn rate.</a:t>
            </a:r>
          </a:p>
          <a:p>
            <a:pPr algn="just"/>
            <a:endParaRPr lang="en-IN" sz="1600" b="1" i="1" cap="all" spc="300" dirty="0">
              <a:solidFill>
                <a:srgbClr val="000000"/>
              </a:solidFill>
              <a:latin typeface="Helvetica Neue"/>
            </a:endParaRPr>
          </a:p>
          <a:p>
            <a:pPr algn="just"/>
            <a:r>
              <a:rPr lang="en-IN" sz="1600" b="1" i="1" cap="all" spc="300" dirty="0">
                <a:solidFill>
                  <a:srgbClr val="000000"/>
                </a:solidFill>
                <a:latin typeface="Helvetica Neue"/>
              </a:rPr>
              <a:t>Even though Senior age groups doesn’t top the list, they form the major contributors to churn rate and thus we can agree with the Manager’s claim but with the right picture being displayed</a:t>
            </a:r>
            <a:endParaRPr lang="en-US" sz="1600" b="1" i="1" cap="all" spc="300" dirty="0">
              <a:solidFill>
                <a:srgbClr val="000000"/>
              </a:solidFill>
              <a:latin typeface="Helvetica Neue"/>
            </a:endParaRPr>
          </a:p>
        </p:txBody>
      </p:sp>
      <p:sp>
        <p:nvSpPr>
          <p:cNvPr id="2" name="Date Placeholder 1">
            <a:extLst>
              <a:ext uri="{FF2B5EF4-FFF2-40B4-BE49-F238E27FC236}">
                <a16:creationId xmlns:a16="http://schemas.microsoft.com/office/drawing/2014/main" id="{D5307D02-BD52-496C-9298-917CA69380AA}"/>
              </a:ext>
            </a:extLst>
          </p:cNvPr>
          <p:cNvSpPr>
            <a:spLocks noGrp="1"/>
          </p:cNvSpPr>
          <p:nvPr>
            <p:ph type="dt" sz="half" idx="10"/>
          </p:nvPr>
        </p:nvSpPr>
        <p:spPr/>
        <p:txBody>
          <a:bodyPr/>
          <a:lstStyle/>
          <a:p>
            <a:fld id="{CAD45AEA-23E3-4F83-A5BF-F6FADA8D88E3}" type="datetime1">
              <a:rPr lang="en-US" smtClean="0"/>
              <a:t>4/10/2021</a:t>
            </a:fld>
            <a:endParaRPr lang="en-US"/>
          </a:p>
        </p:txBody>
      </p:sp>
      <p:sp>
        <p:nvSpPr>
          <p:cNvPr id="4" name="Slide Number Placeholder 3">
            <a:extLst>
              <a:ext uri="{FF2B5EF4-FFF2-40B4-BE49-F238E27FC236}">
                <a16:creationId xmlns:a16="http://schemas.microsoft.com/office/drawing/2014/main" id="{725C165D-7EE7-4ECD-BE32-693852B1F733}"/>
              </a:ext>
            </a:extLst>
          </p:cNvPr>
          <p:cNvSpPr>
            <a:spLocks noGrp="1"/>
          </p:cNvSpPr>
          <p:nvPr>
            <p:ph type="sldNum" sz="quarter" idx="12"/>
          </p:nvPr>
        </p:nvSpPr>
        <p:spPr/>
        <p:txBody>
          <a:bodyPr/>
          <a:lstStyle/>
          <a:p>
            <a:fld id="{312CC964-A50B-4C29-B4E4-2C30BB34CCF3}" type="slidenum">
              <a:rPr lang="en-US" smtClean="0"/>
              <a:t>15</a:t>
            </a:fld>
            <a:endParaRPr lang="en-US"/>
          </a:p>
        </p:txBody>
      </p:sp>
    </p:spTree>
    <p:extLst>
      <p:ext uri="{BB962C8B-B14F-4D97-AF65-F5344CB8AC3E}">
        <p14:creationId xmlns:p14="http://schemas.microsoft.com/office/powerpoint/2010/main" val="368804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289948" y="225231"/>
            <a:ext cx="11902052" cy="607963"/>
          </a:xfrm>
        </p:spPr>
        <p:txBody>
          <a:bodyPr>
            <a:noAutofit/>
          </a:bodyPr>
          <a:lstStyle/>
          <a:p>
            <a:pPr algn="l"/>
            <a:r>
              <a:rPr lang="en-US" sz="2400" b="1" dirty="0"/>
              <a:t>Total Revolving balance of both existing and </a:t>
            </a:r>
            <a:r>
              <a:rPr lang="en-US" sz="2400" b="1" dirty="0" err="1"/>
              <a:t>attrited</a:t>
            </a:r>
            <a:r>
              <a:rPr lang="en-US" sz="2400" b="1" dirty="0"/>
              <a:t> customers are equal</a:t>
            </a:r>
          </a:p>
        </p:txBody>
      </p:sp>
      <p:pic>
        <p:nvPicPr>
          <p:cNvPr id="3074" name="Picture 2">
            <a:extLst>
              <a:ext uri="{FF2B5EF4-FFF2-40B4-BE49-F238E27FC236}">
                <a16:creationId xmlns:a16="http://schemas.microsoft.com/office/drawing/2014/main" id="{88727FCE-19D8-430A-A636-9D19B298E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13" y="2081591"/>
            <a:ext cx="5857443" cy="3084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45504C2-B516-4717-AC4E-750A43BC2A24}"/>
              </a:ext>
            </a:extLst>
          </p:cNvPr>
          <p:cNvSpPr txBox="1"/>
          <p:nvPr/>
        </p:nvSpPr>
        <p:spPr>
          <a:xfrm>
            <a:off x="308839" y="834132"/>
            <a:ext cx="11436223" cy="1477328"/>
          </a:xfrm>
          <a:prstGeom prst="rect">
            <a:avLst/>
          </a:prstGeom>
          <a:noFill/>
        </p:spPr>
        <p:txBody>
          <a:bodyPr wrap="square">
            <a:spAutoFit/>
          </a:bodyPr>
          <a:lstStyle/>
          <a:p>
            <a:r>
              <a:rPr lang="en-US" sz="2400" b="1" dirty="0"/>
              <a:t>MANN-WHITNEY U TEST</a:t>
            </a:r>
          </a:p>
          <a:p>
            <a:r>
              <a:rPr lang="en-US" sz="2400" dirty="0"/>
              <a:t>Null hypothesis : Revolving balance of both Existing and </a:t>
            </a:r>
            <a:r>
              <a:rPr lang="en-US" sz="2400" dirty="0" err="1"/>
              <a:t>Attrited</a:t>
            </a:r>
            <a:r>
              <a:rPr lang="en-US" sz="2400" dirty="0"/>
              <a:t> customers are equal</a:t>
            </a:r>
          </a:p>
          <a:p>
            <a:pPr algn="l"/>
            <a:r>
              <a:rPr lang="en-US" sz="2400" dirty="0"/>
              <a:t>Alternate hypothesis: Revolving balance of both Existing and </a:t>
            </a:r>
            <a:r>
              <a:rPr lang="en-US" sz="2400" dirty="0" err="1"/>
              <a:t>Attrited</a:t>
            </a:r>
            <a:r>
              <a:rPr lang="en-US" sz="2400" dirty="0"/>
              <a:t> customers are not equal</a:t>
            </a:r>
          </a:p>
          <a:p>
            <a:endParaRPr lang="en-US" dirty="0"/>
          </a:p>
        </p:txBody>
      </p:sp>
      <p:sp>
        <p:nvSpPr>
          <p:cNvPr id="11" name="Subtitle 6">
            <a:extLst>
              <a:ext uri="{FF2B5EF4-FFF2-40B4-BE49-F238E27FC236}">
                <a16:creationId xmlns:a16="http://schemas.microsoft.com/office/drawing/2014/main" id="{9EEBF7C2-3593-41FF-8A77-9B5826F2A123}"/>
              </a:ext>
            </a:extLst>
          </p:cNvPr>
          <p:cNvSpPr>
            <a:spLocks noGrp="1"/>
          </p:cNvSpPr>
          <p:nvPr>
            <p:ph type="subTitle" idx="1"/>
          </p:nvPr>
        </p:nvSpPr>
        <p:spPr>
          <a:xfrm>
            <a:off x="6026950" y="5147105"/>
            <a:ext cx="5857444" cy="1477329"/>
          </a:xfrm>
        </p:spPr>
        <p:txBody>
          <a:bodyPr>
            <a:normAutofit fontScale="77500" lnSpcReduction="20000"/>
          </a:bodyPr>
          <a:lstStyle/>
          <a:p>
            <a:pPr algn="l"/>
            <a:r>
              <a:rPr lang="en-US" i="1" u="sng" cap="none" dirty="0"/>
              <a:t>Interpretation</a:t>
            </a:r>
            <a:r>
              <a:rPr lang="en-US" cap="none" dirty="0"/>
              <a:t>:</a:t>
            </a:r>
          </a:p>
          <a:p>
            <a:pPr marL="285750" indent="-285750" algn="l">
              <a:buFont typeface="Arial" panose="020B0604020202020204" pitchFamily="34" charset="0"/>
              <a:buChar char="•"/>
            </a:pPr>
            <a:r>
              <a:rPr lang="en-US" b="1" i="1" dirty="0">
                <a:solidFill>
                  <a:srgbClr val="000000"/>
                </a:solidFill>
                <a:effectLst/>
                <a:latin typeface="Helvetica Neue"/>
              </a:rPr>
              <a:t>Total Revolving balance for </a:t>
            </a:r>
            <a:r>
              <a:rPr lang="en-US" b="1" i="1" dirty="0" err="1">
                <a:solidFill>
                  <a:srgbClr val="000000"/>
                </a:solidFill>
                <a:effectLst/>
                <a:latin typeface="Helvetica Neue"/>
              </a:rPr>
              <a:t>Attrited</a:t>
            </a:r>
            <a:r>
              <a:rPr lang="en-US" b="1" i="1" dirty="0">
                <a:solidFill>
                  <a:srgbClr val="000000"/>
                </a:solidFill>
                <a:effectLst/>
                <a:latin typeface="Helvetica Neue"/>
              </a:rPr>
              <a:t> and Existing customers are not the same and clearly there is no effect of Revolving balance on churn rate</a:t>
            </a:r>
            <a:endParaRPr lang="en-US" cap="none" dirty="0"/>
          </a:p>
        </p:txBody>
      </p:sp>
      <p:pic>
        <p:nvPicPr>
          <p:cNvPr id="13" name="Picture 12">
            <a:extLst>
              <a:ext uri="{FF2B5EF4-FFF2-40B4-BE49-F238E27FC236}">
                <a16:creationId xmlns:a16="http://schemas.microsoft.com/office/drawing/2014/main" id="{EF61012D-4356-4E6A-AFB4-6D8AC0E30A15}"/>
              </a:ext>
            </a:extLst>
          </p:cNvPr>
          <p:cNvPicPr>
            <a:picLocks noChangeAspect="1"/>
          </p:cNvPicPr>
          <p:nvPr/>
        </p:nvPicPr>
        <p:blipFill>
          <a:blip r:embed="rId3"/>
          <a:stretch>
            <a:fillRect/>
          </a:stretch>
        </p:blipFill>
        <p:spPr>
          <a:xfrm>
            <a:off x="442573" y="5222232"/>
            <a:ext cx="5445357" cy="1402202"/>
          </a:xfrm>
          <a:prstGeom prst="rect">
            <a:avLst/>
          </a:prstGeom>
        </p:spPr>
      </p:pic>
      <p:pic>
        <p:nvPicPr>
          <p:cNvPr id="3082" name="Picture 10">
            <a:extLst>
              <a:ext uri="{FF2B5EF4-FFF2-40B4-BE49-F238E27FC236}">
                <a16:creationId xmlns:a16="http://schemas.microsoft.com/office/drawing/2014/main" id="{BE27AA03-31A1-4E28-BF81-C8B71C69A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868" y="2056610"/>
            <a:ext cx="5739619" cy="308162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C6D30A-7A80-4C05-8950-C50DFB2E7205}"/>
              </a:ext>
            </a:extLst>
          </p:cNvPr>
          <p:cNvSpPr txBox="1"/>
          <p:nvPr/>
        </p:nvSpPr>
        <p:spPr>
          <a:xfrm>
            <a:off x="10490965" y="3652600"/>
            <a:ext cx="850572" cy="369332"/>
          </a:xfrm>
          <a:prstGeom prst="rect">
            <a:avLst/>
          </a:prstGeom>
          <a:noFill/>
        </p:spPr>
        <p:txBody>
          <a:bodyPr wrap="square">
            <a:spAutoFit/>
          </a:bodyPr>
          <a:lstStyle/>
          <a:p>
            <a:r>
              <a:rPr lang="en-US" dirty="0"/>
              <a:t>56237</a:t>
            </a:r>
          </a:p>
        </p:txBody>
      </p:sp>
      <p:sp>
        <p:nvSpPr>
          <p:cNvPr id="37" name="TextBox 36">
            <a:extLst>
              <a:ext uri="{FF2B5EF4-FFF2-40B4-BE49-F238E27FC236}">
                <a16:creationId xmlns:a16="http://schemas.microsoft.com/office/drawing/2014/main" id="{397F522B-D655-4A69-9C55-9A55EE1E74C5}"/>
              </a:ext>
            </a:extLst>
          </p:cNvPr>
          <p:cNvSpPr txBox="1"/>
          <p:nvPr/>
        </p:nvSpPr>
        <p:spPr>
          <a:xfrm>
            <a:off x="8567301" y="3059668"/>
            <a:ext cx="776742" cy="369332"/>
          </a:xfrm>
          <a:prstGeom prst="rect">
            <a:avLst/>
          </a:prstGeom>
          <a:noFill/>
        </p:spPr>
        <p:txBody>
          <a:bodyPr wrap="square">
            <a:spAutoFit/>
          </a:bodyPr>
          <a:lstStyle/>
          <a:p>
            <a:r>
              <a:rPr lang="en-US" dirty="0"/>
              <a:t>33365</a:t>
            </a:r>
          </a:p>
        </p:txBody>
      </p:sp>
      <p:sp>
        <p:nvSpPr>
          <p:cNvPr id="2" name="Date Placeholder 1">
            <a:extLst>
              <a:ext uri="{FF2B5EF4-FFF2-40B4-BE49-F238E27FC236}">
                <a16:creationId xmlns:a16="http://schemas.microsoft.com/office/drawing/2014/main" id="{D158F790-2EC8-4A0A-BD2D-573A0890F56B}"/>
              </a:ext>
            </a:extLst>
          </p:cNvPr>
          <p:cNvSpPr>
            <a:spLocks noGrp="1"/>
          </p:cNvSpPr>
          <p:nvPr>
            <p:ph type="dt" sz="half" idx="10"/>
          </p:nvPr>
        </p:nvSpPr>
        <p:spPr/>
        <p:txBody>
          <a:bodyPr/>
          <a:lstStyle/>
          <a:p>
            <a:fld id="{14F56BF3-4D36-41E3-88D4-5A0C46BAF755}" type="datetime1">
              <a:rPr lang="en-US" smtClean="0"/>
              <a:t>4/10/2021</a:t>
            </a:fld>
            <a:endParaRPr lang="en-US"/>
          </a:p>
        </p:txBody>
      </p:sp>
      <p:sp>
        <p:nvSpPr>
          <p:cNvPr id="3" name="Slide Number Placeholder 2">
            <a:extLst>
              <a:ext uri="{FF2B5EF4-FFF2-40B4-BE49-F238E27FC236}">
                <a16:creationId xmlns:a16="http://schemas.microsoft.com/office/drawing/2014/main" id="{B3B63672-E4A0-489C-AC20-9506085AFBCE}"/>
              </a:ext>
            </a:extLst>
          </p:cNvPr>
          <p:cNvSpPr>
            <a:spLocks noGrp="1"/>
          </p:cNvSpPr>
          <p:nvPr>
            <p:ph type="sldNum" sz="quarter" idx="12"/>
          </p:nvPr>
        </p:nvSpPr>
        <p:spPr/>
        <p:txBody>
          <a:bodyPr/>
          <a:lstStyle/>
          <a:p>
            <a:fld id="{312CC964-A50B-4C29-B4E4-2C30BB34CCF3}" type="slidenum">
              <a:rPr lang="en-US" smtClean="0"/>
              <a:t>16</a:t>
            </a:fld>
            <a:endParaRPr lang="en-US"/>
          </a:p>
        </p:txBody>
      </p:sp>
    </p:spTree>
    <p:extLst>
      <p:ext uri="{BB962C8B-B14F-4D97-AF65-F5344CB8AC3E}">
        <p14:creationId xmlns:p14="http://schemas.microsoft.com/office/powerpoint/2010/main" val="364806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build="p"/>
      <p:bldP spid="35"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297443" y="479559"/>
            <a:ext cx="11597114" cy="607963"/>
          </a:xfrm>
        </p:spPr>
        <p:txBody>
          <a:bodyPr>
            <a:noAutofit/>
          </a:bodyPr>
          <a:lstStyle/>
          <a:p>
            <a:pPr algn="l"/>
            <a:r>
              <a:rPr lang="en-US" sz="2800" dirty="0"/>
              <a:t>Effects of Gender and Educational background on churn rate</a:t>
            </a:r>
          </a:p>
        </p:txBody>
      </p:sp>
      <p:sp>
        <p:nvSpPr>
          <p:cNvPr id="12" name="TextBox 11">
            <a:extLst>
              <a:ext uri="{FF2B5EF4-FFF2-40B4-BE49-F238E27FC236}">
                <a16:creationId xmlns:a16="http://schemas.microsoft.com/office/drawing/2014/main" id="{F1986DCC-6DB2-4DD2-ACB3-FEE453A97AA3}"/>
              </a:ext>
            </a:extLst>
          </p:cNvPr>
          <p:cNvSpPr txBox="1"/>
          <p:nvPr/>
        </p:nvSpPr>
        <p:spPr>
          <a:xfrm>
            <a:off x="297443" y="1243915"/>
            <a:ext cx="8637563" cy="1200329"/>
          </a:xfrm>
          <a:prstGeom prst="rect">
            <a:avLst/>
          </a:prstGeom>
          <a:noFill/>
        </p:spPr>
        <p:txBody>
          <a:bodyPr wrap="square">
            <a:spAutoFit/>
          </a:bodyPr>
          <a:lstStyle/>
          <a:p>
            <a:r>
              <a:rPr lang="en-US" sz="1800" b="1" dirty="0"/>
              <a:t>CHI SQUARE TEST OF INDEPENDENCE</a:t>
            </a:r>
          </a:p>
          <a:p>
            <a:pPr algn="l"/>
            <a:endParaRPr lang="en-US" b="1" i="0" dirty="0">
              <a:solidFill>
                <a:srgbClr val="000000"/>
              </a:solidFill>
              <a:effectLst/>
              <a:latin typeface="Helvetica Neue" panose="020B0604020202020204" charset="0"/>
            </a:endParaRPr>
          </a:p>
          <a:p>
            <a:r>
              <a:rPr lang="en-US" b="1" i="0" dirty="0">
                <a:solidFill>
                  <a:srgbClr val="000000"/>
                </a:solidFill>
                <a:effectLst/>
                <a:latin typeface="Helvetica Neue" panose="020B0604020202020204" charset="0"/>
              </a:rPr>
              <a:t>Null Hypothesis: Gender and Education background are Independent</a:t>
            </a:r>
            <a:r>
              <a:rPr lang="en-US" b="1" i="0" u="none" strike="noStrike" dirty="0">
                <a:solidFill>
                  <a:srgbClr val="1A466C"/>
                </a:solidFill>
                <a:effectLst/>
                <a:latin typeface="Helvetica Neue" panose="020B0604020202020204" charset="0"/>
                <a:hlinkClick r:id="rId2"/>
              </a:rPr>
              <a:t>¶</a:t>
            </a:r>
            <a:endParaRPr lang="en-US" b="1" i="0" dirty="0">
              <a:solidFill>
                <a:srgbClr val="000000"/>
              </a:solidFill>
              <a:effectLst/>
              <a:latin typeface="Helvetica Neue" panose="020B0604020202020204" charset="0"/>
            </a:endParaRPr>
          </a:p>
          <a:p>
            <a:r>
              <a:rPr lang="en-US" b="1" i="0" dirty="0">
                <a:solidFill>
                  <a:srgbClr val="000000"/>
                </a:solidFill>
                <a:effectLst/>
                <a:latin typeface="Helvetica Neue" panose="020B0604020202020204" charset="0"/>
              </a:rPr>
              <a:t>Alternate Hypothesis: Gender and Education background are Dependent</a:t>
            </a:r>
          </a:p>
        </p:txBody>
      </p:sp>
      <p:sp>
        <p:nvSpPr>
          <p:cNvPr id="14" name="Subtitle 6">
            <a:extLst>
              <a:ext uri="{FF2B5EF4-FFF2-40B4-BE49-F238E27FC236}">
                <a16:creationId xmlns:a16="http://schemas.microsoft.com/office/drawing/2014/main" id="{A6CD1AE6-2843-4B02-AC2F-B4B96FA2E2FC}"/>
              </a:ext>
            </a:extLst>
          </p:cNvPr>
          <p:cNvSpPr>
            <a:spLocks noGrp="1"/>
          </p:cNvSpPr>
          <p:nvPr>
            <p:ph type="subTitle" idx="1"/>
          </p:nvPr>
        </p:nvSpPr>
        <p:spPr>
          <a:xfrm>
            <a:off x="590843" y="2841674"/>
            <a:ext cx="11154219" cy="4437168"/>
          </a:xfrm>
        </p:spPr>
        <p:txBody>
          <a:bodyPr/>
          <a:lstStyle/>
          <a:p>
            <a:pPr marL="285750" indent="-285750" algn="l">
              <a:buFont typeface="Arial" panose="020B0604020202020204" pitchFamily="34" charset="0"/>
              <a:buChar char="•"/>
            </a:pPr>
            <a:r>
              <a:rPr lang="en-US" cap="none" dirty="0"/>
              <a:t>Test statistic is 12.9686</a:t>
            </a:r>
          </a:p>
          <a:p>
            <a:pPr marL="285750" indent="-285750" algn="l">
              <a:buFont typeface="Arial" panose="020B0604020202020204" pitchFamily="34" charset="0"/>
              <a:buChar char="•"/>
            </a:pPr>
            <a:r>
              <a:rPr lang="en-US" cap="none" dirty="0"/>
              <a:t>p value is 0.0435</a:t>
            </a:r>
          </a:p>
          <a:p>
            <a:pPr marL="285750" indent="-285750" algn="l">
              <a:buFont typeface="Arial" panose="020B0604020202020204" pitchFamily="34" charset="0"/>
              <a:buChar char="•"/>
            </a:pPr>
            <a:r>
              <a:rPr lang="en-US" cap="none" dirty="0"/>
              <a:t>Test statistic is slightly greater than critical value(12.59) and p value is less than 0.05, so we reject the Null Hypothesis</a:t>
            </a:r>
          </a:p>
          <a:p>
            <a:pPr marL="285750" indent="-285750" algn="l">
              <a:buFont typeface="Arial" panose="020B0604020202020204" pitchFamily="34" charset="0"/>
              <a:buChar char="•"/>
            </a:pPr>
            <a:r>
              <a:rPr lang="en-US" cap="none" dirty="0"/>
              <a:t>And conclude that both Gender and Educational background are dependent</a:t>
            </a:r>
          </a:p>
          <a:p>
            <a:pPr marL="285750" indent="-285750" algn="l">
              <a:buFont typeface="Arial" panose="020B0604020202020204" pitchFamily="34" charset="0"/>
              <a:buChar char="•"/>
            </a:pPr>
            <a:endParaRPr lang="en-US" cap="none" dirty="0"/>
          </a:p>
          <a:p>
            <a:pPr algn="l"/>
            <a:r>
              <a:rPr lang="en-US" cap="none" dirty="0"/>
              <a:t>Let’s also analyze these 2 factors individually.</a:t>
            </a:r>
          </a:p>
        </p:txBody>
      </p:sp>
      <p:sp>
        <p:nvSpPr>
          <p:cNvPr id="2" name="Date Placeholder 1">
            <a:extLst>
              <a:ext uri="{FF2B5EF4-FFF2-40B4-BE49-F238E27FC236}">
                <a16:creationId xmlns:a16="http://schemas.microsoft.com/office/drawing/2014/main" id="{7BC8F942-9CD2-4EA4-8820-970DBF29FA6E}"/>
              </a:ext>
            </a:extLst>
          </p:cNvPr>
          <p:cNvSpPr>
            <a:spLocks noGrp="1"/>
          </p:cNvSpPr>
          <p:nvPr>
            <p:ph type="dt" sz="half" idx="10"/>
          </p:nvPr>
        </p:nvSpPr>
        <p:spPr/>
        <p:txBody>
          <a:bodyPr/>
          <a:lstStyle/>
          <a:p>
            <a:fld id="{D76253D3-2801-40AF-8709-529B60C4208C}" type="datetime1">
              <a:rPr lang="en-US" smtClean="0"/>
              <a:t>4/10/2021</a:t>
            </a:fld>
            <a:endParaRPr lang="en-US"/>
          </a:p>
        </p:txBody>
      </p:sp>
      <p:sp>
        <p:nvSpPr>
          <p:cNvPr id="3" name="Slide Number Placeholder 2">
            <a:extLst>
              <a:ext uri="{FF2B5EF4-FFF2-40B4-BE49-F238E27FC236}">
                <a16:creationId xmlns:a16="http://schemas.microsoft.com/office/drawing/2014/main" id="{240ADC8B-4D76-4125-B7B0-5444D687B623}"/>
              </a:ext>
            </a:extLst>
          </p:cNvPr>
          <p:cNvSpPr>
            <a:spLocks noGrp="1"/>
          </p:cNvSpPr>
          <p:nvPr>
            <p:ph type="sldNum" sz="quarter" idx="12"/>
          </p:nvPr>
        </p:nvSpPr>
        <p:spPr/>
        <p:txBody>
          <a:bodyPr/>
          <a:lstStyle/>
          <a:p>
            <a:fld id="{312CC964-A50B-4C29-B4E4-2C30BB34CCF3}" type="slidenum">
              <a:rPr lang="en-US" smtClean="0"/>
              <a:t>17</a:t>
            </a:fld>
            <a:endParaRPr lang="en-US"/>
          </a:p>
        </p:txBody>
      </p:sp>
    </p:spTree>
    <p:extLst>
      <p:ext uri="{BB962C8B-B14F-4D97-AF65-F5344CB8AC3E}">
        <p14:creationId xmlns:p14="http://schemas.microsoft.com/office/powerpoint/2010/main" val="40746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47D85EC4-F79C-48A4-BB46-8EB8EDA9E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6" y="-8874"/>
            <a:ext cx="6194107" cy="285917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CDAAF9F-4723-49C4-B4F0-22F00E2F1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774" y="2501426"/>
            <a:ext cx="6603359" cy="43778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1F8A0E0-D315-40B9-B122-FB29D114E78B}"/>
              </a:ext>
            </a:extLst>
          </p:cNvPr>
          <p:cNvSpPr txBox="1"/>
          <p:nvPr/>
        </p:nvSpPr>
        <p:spPr>
          <a:xfrm>
            <a:off x="6521187" y="551214"/>
            <a:ext cx="4226530" cy="923330"/>
          </a:xfrm>
          <a:prstGeom prst="rect">
            <a:avLst/>
          </a:prstGeom>
          <a:noFill/>
        </p:spPr>
        <p:txBody>
          <a:bodyPr wrap="square" rtlCol="0">
            <a:spAutoFit/>
          </a:bodyPr>
          <a:lstStyle/>
          <a:p>
            <a:r>
              <a:rPr lang="en-IN" b="1" i="1" spc="300" dirty="0">
                <a:solidFill>
                  <a:srgbClr val="000000"/>
                </a:solidFill>
                <a:latin typeface="Helvetica Neue"/>
              </a:rPr>
              <a:t>Female customers have more churn rate compared to the male customers</a:t>
            </a:r>
            <a:endParaRPr lang="en-US" b="1" i="1" spc="300" dirty="0">
              <a:solidFill>
                <a:srgbClr val="000000"/>
              </a:solidFill>
              <a:latin typeface="Helvetica Neue"/>
            </a:endParaRPr>
          </a:p>
        </p:txBody>
      </p:sp>
      <p:sp>
        <p:nvSpPr>
          <p:cNvPr id="3" name="TextBox 2">
            <a:extLst>
              <a:ext uri="{FF2B5EF4-FFF2-40B4-BE49-F238E27FC236}">
                <a16:creationId xmlns:a16="http://schemas.microsoft.com/office/drawing/2014/main" id="{12B61071-032A-4D04-94C7-62A3D921EC87}"/>
              </a:ext>
            </a:extLst>
          </p:cNvPr>
          <p:cNvSpPr txBox="1"/>
          <p:nvPr/>
        </p:nvSpPr>
        <p:spPr>
          <a:xfrm>
            <a:off x="225084" y="3277772"/>
            <a:ext cx="5209824" cy="2308324"/>
          </a:xfrm>
          <a:prstGeom prst="rect">
            <a:avLst/>
          </a:prstGeom>
          <a:noFill/>
        </p:spPr>
        <p:txBody>
          <a:bodyPr wrap="square" rtlCol="0">
            <a:spAutoFit/>
          </a:bodyPr>
          <a:lstStyle/>
          <a:p>
            <a:pPr marL="285750" indent="-285750">
              <a:buFont typeface="Arial" panose="020B0604020202020204" pitchFamily="34" charset="0"/>
              <a:buChar char="•"/>
            </a:pPr>
            <a:r>
              <a:rPr lang="en-IN" b="1" i="1" spc="300" dirty="0">
                <a:solidFill>
                  <a:srgbClr val="000000"/>
                </a:solidFill>
                <a:latin typeface="Helvetica Neue"/>
              </a:rPr>
              <a:t>Educational level plays no significant role in churn rate</a:t>
            </a:r>
          </a:p>
          <a:p>
            <a:pPr marL="285750" indent="-285750">
              <a:buFont typeface="Arial" panose="020B0604020202020204" pitchFamily="34" charset="0"/>
              <a:buChar char="•"/>
            </a:pPr>
            <a:r>
              <a:rPr lang="en-IN" b="1" i="1" spc="300" dirty="0">
                <a:solidFill>
                  <a:srgbClr val="000000"/>
                </a:solidFill>
                <a:latin typeface="Helvetica Neue"/>
              </a:rPr>
              <a:t>Customers irrespective of their educational background seem to be churning from the credit card services. </a:t>
            </a:r>
          </a:p>
          <a:p>
            <a:pPr marL="285750" indent="-285750">
              <a:buFont typeface="Arial" panose="020B0604020202020204" pitchFamily="34" charset="0"/>
              <a:buChar char="•"/>
            </a:pPr>
            <a:r>
              <a:rPr lang="en-IN" b="1" i="1" spc="300" dirty="0">
                <a:solidFill>
                  <a:srgbClr val="000000"/>
                </a:solidFill>
                <a:latin typeface="Helvetica Neue"/>
              </a:rPr>
              <a:t>Thus, we can clearly ignore this feature</a:t>
            </a:r>
            <a:endParaRPr lang="en-US" b="1" i="1" spc="300" dirty="0">
              <a:solidFill>
                <a:srgbClr val="000000"/>
              </a:solidFill>
              <a:latin typeface="Helvetica Neue"/>
            </a:endParaRPr>
          </a:p>
        </p:txBody>
      </p:sp>
      <p:sp>
        <p:nvSpPr>
          <p:cNvPr id="4" name="Date Placeholder 3">
            <a:extLst>
              <a:ext uri="{FF2B5EF4-FFF2-40B4-BE49-F238E27FC236}">
                <a16:creationId xmlns:a16="http://schemas.microsoft.com/office/drawing/2014/main" id="{C8E7FE96-1C70-40AB-BA6D-018914487564}"/>
              </a:ext>
            </a:extLst>
          </p:cNvPr>
          <p:cNvSpPr>
            <a:spLocks noGrp="1"/>
          </p:cNvSpPr>
          <p:nvPr>
            <p:ph type="dt" sz="half" idx="10"/>
          </p:nvPr>
        </p:nvSpPr>
        <p:spPr/>
        <p:txBody>
          <a:bodyPr/>
          <a:lstStyle/>
          <a:p>
            <a:fld id="{AC290FC2-C1AE-4C36-AE91-F0E50BFBCE92}" type="datetime1">
              <a:rPr lang="en-US" smtClean="0"/>
              <a:t>4/10/2021</a:t>
            </a:fld>
            <a:endParaRPr lang="en-US"/>
          </a:p>
        </p:txBody>
      </p:sp>
      <p:sp>
        <p:nvSpPr>
          <p:cNvPr id="5" name="Slide Number Placeholder 4">
            <a:extLst>
              <a:ext uri="{FF2B5EF4-FFF2-40B4-BE49-F238E27FC236}">
                <a16:creationId xmlns:a16="http://schemas.microsoft.com/office/drawing/2014/main" id="{3DB93B41-C40A-4C07-A119-7D7E52B392E5}"/>
              </a:ext>
            </a:extLst>
          </p:cNvPr>
          <p:cNvSpPr>
            <a:spLocks noGrp="1"/>
          </p:cNvSpPr>
          <p:nvPr>
            <p:ph type="sldNum" sz="quarter" idx="12"/>
          </p:nvPr>
        </p:nvSpPr>
        <p:spPr/>
        <p:txBody>
          <a:bodyPr/>
          <a:lstStyle/>
          <a:p>
            <a:fld id="{312CC964-A50B-4C29-B4E4-2C30BB34CCF3}" type="slidenum">
              <a:rPr lang="en-US" smtClean="0"/>
              <a:t>18</a:t>
            </a:fld>
            <a:endParaRPr lang="en-US"/>
          </a:p>
        </p:txBody>
      </p:sp>
    </p:spTree>
    <p:extLst>
      <p:ext uri="{BB962C8B-B14F-4D97-AF65-F5344CB8AC3E}">
        <p14:creationId xmlns:p14="http://schemas.microsoft.com/office/powerpoint/2010/main" val="11227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199882" y="264986"/>
            <a:ext cx="11790030" cy="595943"/>
          </a:xfrm>
        </p:spPr>
        <p:txBody>
          <a:bodyPr>
            <a:noAutofit/>
          </a:bodyPr>
          <a:lstStyle/>
          <a:p>
            <a:pPr algn="l"/>
            <a:r>
              <a:rPr lang="en-US" sz="3600" dirty="0"/>
              <a:t>Let’s address the questions now…</a:t>
            </a:r>
          </a:p>
        </p:txBody>
      </p: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8159275" y="2615249"/>
            <a:ext cx="3834392" cy="5024154"/>
          </a:xfrm>
        </p:spPr>
        <p:txBody>
          <a:bodyPr>
            <a:normAutofit/>
          </a:bodyPr>
          <a:lstStyle/>
          <a:p>
            <a:pPr algn="l"/>
            <a:r>
              <a:rPr lang="en-IN" sz="2000" cap="none" dirty="0"/>
              <a:t>Existing Customer = 84%</a:t>
            </a:r>
          </a:p>
          <a:p>
            <a:pPr algn="l"/>
            <a:r>
              <a:rPr lang="en-IN" sz="2000" cap="none" dirty="0"/>
              <a:t>Churned Customers = 16%</a:t>
            </a:r>
            <a:endParaRPr lang="en-US" sz="2000" cap="none" dirty="0"/>
          </a:p>
        </p:txBody>
      </p:sp>
      <p:cxnSp>
        <p:nvCxnSpPr>
          <p:cNvPr id="75" name="Straight Connector 74">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A7D4EC24-AEEE-4530-B16A-C81EF6F9EC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908" y="1668929"/>
            <a:ext cx="7268025" cy="49240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D48F571-DD88-401D-91D3-5E591D9921A8}"/>
              </a:ext>
            </a:extLst>
          </p:cNvPr>
          <p:cNvSpPr txBox="1"/>
          <p:nvPr/>
        </p:nvSpPr>
        <p:spPr>
          <a:xfrm>
            <a:off x="516908" y="1030241"/>
            <a:ext cx="9879117" cy="523220"/>
          </a:xfrm>
          <a:prstGeom prst="rect">
            <a:avLst/>
          </a:prstGeom>
          <a:noFill/>
        </p:spPr>
        <p:txBody>
          <a:bodyPr wrap="square">
            <a:spAutoFit/>
          </a:bodyPr>
          <a:lstStyle/>
          <a:p>
            <a:r>
              <a:rPr lang="en-US" sz="2800" b="1" spc="300" dirty="0">
                <a:solidFill>
                  <a:schemeClr val="tx1">
                    <a:lumMod val="85000"/>
                    <a:lumOff val="15000"/>
                  </a:schemeClr>
                </a:solidFill>
              </a:rPr>
              <a:t>1. What is our current customer churn rate?  </a:t>
            </a:r>
          </a:p>
        </p:txBody>
      </p:sp>
      <p:sp>
        <p:nvSpPr>
          <p:cNvPr id="2" name="Date Placeholder 1">
            <a:extLst>
              <a:ext uri="{FF2B5EF4-FFF2-40B4-BE49-F238E27FC236}">
                <a16:creationId xmlns:a16="http://schemas.microsoft.com/office/drawing/2014/main" id="{F5C6BF94-F8F4-4E58-9BD0-A85FD7E1A646}"/>
              </a:ext>
            </a:extLst>
          </p:cNvPr>
          <p:cNvSpPr>
            <a:spLocks noGrp="1"/>
          </p:cNvSpPr>
          <p:nvPr>
            <p:ph type="dt" sz="half" idx="10"/>
          </p:nvPr>
        </p:nvSpPr>
        <p:spPr/>
        <p:txBody>
          <a:bodyPr/>
          <a:lstStyle/>
          <a:p>
            <a:fld id="{85F2DD76-BE19-4276-ACEA-7BBCE168B3DA}" type="datetime1">
              <a:rPr lang="en-US" smtClean="0"/>
              <a:t>4/10/2021</a:t>
            </a:fld>
            <a:endParaRPr lang="en-US"/>
          </a:p>
        </p:txBody>
      </p:sp>
      <p:sp>
        <p:nvSpPr>
          <p:cNvPr id="3" name="Slide Number Placeholder 2">
            <a:extLst>
              <a:ext uri="{FF2B5EF4-FFF2-40B4-BE49-F238E27FC236}">
                <a16:creationId xmlns:a16="http://schemas.microsoft.com/office/drawing/2014/main" id="{92FBEFBB-D8E8-4C7B-97BD-231A67790244}"/>
              </a:ext>
            </a:extLst>
          </p:cNvPr>
          <p:cNvSpPr>
            <a:spLocks noGrp="1"/>
          </p:cNvSpPr>
          <p:nvPr>
            <p:ph type="sldNum" sz="quarter" idx="12"/>
          </p:nvPr>
        </p:nvSpPr>
        <p:spPr/>
        <p:txBody>
          <a:bodyPr/>
          <a:lstStyle/>
          <a:p>
            <a:fld id="{312CC964-A50B-4C29-B4E4-2C30BB34CCF3}" type="slidenum">
              <a:rPr lang="en-US" smtClean="0"/>
              <a:t>19</a:t>
            </a:fld>
            <a:endParaRPr lang="en-US"/>
          </a:p>
        </p:txBody>
      </p:sp>
    </p:spTree>
    <p:extLst>
      <p:ext uri="{BB962C8B-B14F-4D97-AF65-F5344CB8AC3E}">
        <p14:creationId xmlns:p14="http://schemas.microsoft.com/office/powerpoint/2010/main" val="314635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472966" y="430317"/>
            <a:ext cx="9144000" cy="607963"/>
          </a:xfrm>
        </p:spPr>
        <p:txBody>
          <a:bodyPr>
            <a:noAutofit/>
          </a:bodyPr>
          <a:lstStyle/>
          <a:p>
            <a:pPr algn="l"/>
            <a:r>
              <a:rPr lang="en-IN" sz="4000" dirty="0"/>
              <a:t>Agenda:</a:t>
            </a:r>
            <a:endParaRPr lang="en-US" sz="4000" dirty="0"/>
          </a:p>
        </p:txBody>
      </p: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773722" y="1435834"/>
            <a:ext cx="10930597" cy="4769873"/>
          </a:xfrm>
        </p:spPr>
        <p:txBody>
          <a:bodyPr/>
          <a:lstStyle/>
          <a:p>
            <a:pPr marL="342900" indent="-342900" algn="l">
              <a:buFont typeface="Arial" panose="020B0604020202020204" pitchFamily="34" charset="0"/>
              <a:buChar char="•"/>
            </a:pPr>
            <a:r>
              <a:rPr lang="en-IN" sz="2400" cap="none" dirty="0">
                <a:solidFill>
                  <a:schemeClr val="tx1">
                    <a:lumMod val="85000"/>
                    <a:lumOff val="15000"/>
                  </a:schemeClr>
                </a:solidFill>
              </a:rPr>
              <a:t>Introduction to Dataset</a:t>
            </a:r>
          </a:p>
          <a:p>
            <a:pPr marL="342900" indent="-342900" algn="l">
              <a:buFont typeface="Arial" panose="020B0604020202020204" pitchFamily="34" charset="0"/>
              <a:buChar char="•"/>
            </a:pPr>
            <a:r>
              <a:rPr lang="en-IN" sz="2400" cap="none" dirty="0">
                <a:solidFill>
                  <a:schemeClr val="tx1">
                    <a:lumMod val="85000"/>
                    <a:lumOff val="15000"/>
                  </a:schemeClr>
                </a:solidFill>
              </a:rPr>
              <a:t>Descriptive Statistics</a:t>
            </a:r>
          </a:p>
          <a:p>
            <a:pPr marL="342900" indent="-342900" algn="l">
              <a:buFont typeface="Arial" panose="020B0604020202020204" pitchFamily="34" charset="0"/>
              <a:buChar char="•"/>
            </a:pPr>
            <a:r>
              <a:rPr lang="en-IN" sz="2400" cap="none" dirty="0">
                <a:solidFill>
                  <a:schemeClr val="tx1">
                    <a:lumMod val="85000"/>
                    <a:lumOff val="15000"/>
                  </a:schemeClr>
                </a:solidFill>
              </a:rPr>
              <a:t>Analysis of Customer Churn rate using statistical testing methods</a:t>
            </a:r>
          </a:p>
          <a:p>
            <a:pPr marL="342900" indent="-342900" algn="l">
              <a:buFont typeface="Arial" panose="020B0604020202020204" pitchFamily="34" charset="0"/>
              <a:buChar char="•"/>
            </a:pPr>
            <a:r>
              <a:rPr lang="en-IN" sz="2400" cap="none" dirty="0">
                <a:solidFill>
                  <a:schemeClr val="tx1">
                    <a:lumMod val="85000"/>
                    <a:lumOff val="15000"/>
                  </a:schemeClr>
                </a:solidFill>
              </a:rPr>
              <a:t>Conclusion</a:t>
            </a:r>
          </a:p>
          <a:p>
            <a:pPr marL="342900" indent="-342900" algn="l">
              <a:buFont typeface="Arial" panose="020B0604020202020204" pitchFamily="34" charset="0"/>
              <a:buChar char="•"/>
            </a:pPr>
            <a:r>
              <a:rPr lang="en-IN" sz="2400" cap="none" dirty="0">
                <a:solidFill>
                  <a:schemeClr val="tx1">
                    <a:lumMod val="85000"/>
                    <a:lumOff val="15000"/>
                  </a:schemeClr>
                </a:solidFill>
              </a:rPr>
              <a:t>Simulation</a:t>
            </a:r>
          </a:p>
          <a:p>
            <a:pPr marL="342900" indent="-342900" algn="l">
              <a:buFont typeface="Arial" panose="020B0604020202020204" pitchFamily="34" charset="0"/>
              <a:buChar char="•"/>
            </a:pPr>
            <a:endParaRPr lang="en-US" sz="2400" cap="none" dirty="0">
              <a:solidFill>
                <a:schemeClr val="tx1">
                  <a:lumMod val="85000"/>
                  <a:lumOff val="15000"/>
                </a:schemeClr>
              </a:solidFill>
            </a:endParaRPr>
          </a:p>
          <a:p>
            <a:pPr algn="l"/>
            <a:endParaRPr lang="en-US" dirty="0">
              <a:solidFill>
                <a:schemeClr val="tx1">
                  <a:lumMod val="85000"/>
                  <a:lumOff val="15000"/>
                </a:schemeClr>
              </a:solidFill>
            </a:endParaRPr>
          </a:p>
        </p:txBody>
      </p:sp>
      <p:sp>
        <p:nvSpPr>
          <p:cNvPr id="2" name="Date Placeholder 1">
            <a:extLst>
              <a:ext uri="{FF2B5EF4-FFF2-40B4-BE49-F238E27FC236}">
                <a16:creationId xmlns:a16="http://schemas.microsoft.com/office/drawing/2014/main" id="{CE99A02A-5942-42B8-842D-C0A918E955E7}"/>
              </a:ext>
            </a:extLst>
          </p:cNvPr>
          <p:cNvSpPr>
            <a:spLocks noGrp="1"/>
          </p:cNvSpPr>
          <p:nvPr>
            <p:ph type="dt" sz="half" idx="10"/>
          </p:nvPr>
        </p:nvSpPr>
        <p:spPr/>
        <p:txBody>
          <a:bodyPr/>
          <a:lstStyle/>
          <a:p>
            <a:fld id="{404ED061-8722-4D89-BB34-4CCFDF2F3964}" type="datetime1">
              <a:rPr lang="en-US" smtClean="0"/>
              <a:t>4/10/2021</a:t>
            </a:fld>
            <a:endParaRPr lang="en-US"/>
          </a:p>
        </p:txBody>
      </p:sp>
      <p:sp>
        <p:nvSpPr>
          <p:cNvPr id="3" name="Slide Number Placeholder 2">
            <a:extLst>
              <a:ext uri="{FF2B5EF4-FFF2-40B4-BE49-F238E27FC236}">
                <a16:creationId xmlns:a16="http://schemas.microsoft.com/office/drawing/2014/main" id="{D5A03AB7-BD47-4297-94A4-78F2AF22B3DE}"/>
              </a:ext>
            </a:extLst>
          </p:cNvPr>
          <p:cNvSpPr>
            <a:spLocks noGrp="1"/>
          </p:cNvSpPr>
          <p:nvPr>
            <p:ph type="sldNum" sz="quarter" idx="12"/>
          </p:nvPr>
        </p:nvSpPr>
        <p:spPr/>
        <p:txBody>
          <a:bodyPr/>
          <a:lstStyle/>
          <a:p>
            <a:fld id="{312CC964-A50B-4C29-B4E4-2C30BB34CCF3}" type="slidenum">
              <a:rPr lang="en-US" smtClean="0"/>
              <a:t>2</a:t>
            </a:fld>
            <a:endParaRPr lang="en-US"/>
          </a:p>
        </p:txBody>
      </p:sp>
    </p:spTree>
    <p:extLst>
      <p:ext uri="{BB962C8B-B14F-4D97-AF65-F5344CB8AC3E}">
        <p14:creationId xmlns:p14="http://schemas.microsoft.com/office/powerpoint/2010/main" val="54582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717451" y="295422"/>
            <a:ext cx="11085665" cy="5669280"/>
          </a:xfrm>
        </p:spPr>
        <p:txBody>
          <a:bodyPr>
            <a:normAutofit/>
          </a:bodyPr>
          <a:lstStyle/>
          <a:p>
            <a:pPr algn="l"/>
            <a:br>
              <a:rPr lang="en-US" sz="2800" b="1" cap="none" spc="300" dirty="0">
                <a:solidFill>
                  <a:schemeClr val="tx1">
                    <a:lumMod val="85000"/>
                    <a:lumOff val="15000"/>
                  </a:schemeClr>
                </a:solidFill>
                <a:latin typeface="+mn-lt"/>
                <a:ea typeface="+mn-ea"/>
                <a:cs typeface="+mn-cs"/>
              </a:rPr>
            </a:br>
            <a:r>
              <a:rPr lang="en-US" sz="2800" b="1" cap="none" spc="300" dirty="0">
                <a:solidFill>
                  <a:schemeClr val="tx1">
                    <a:lumMod val="85000"/>
                    <a:lumOff val="15000"/>
                  </a:schemeClr>
                </a:solidFill>
                <a:latin typeface="+mn-lt"/>
                <a:ea typeface="+mn-ea"/>
                <a:cs typeface="+mn-cs"/>
              </a:rPr>
              <a:t>2. What are the main factors affecting customer churn?</a:t>
            </a:r>
          </a:p>
          <a:p>
            <a:pPr algn="l"/>
            <a:endParaRPr lang="en-US" sz="2800" b="1" cap="none" spc="300" dirty="0">
              <a:solidFill>
                <a:schemeClr val="tx1">
                  <a:lumMod val="85000"/>
                  <a:lumOff val="15000"/>
                </a:schemeClr>
              </a:solidFill>
              <a:latin typeface="+mn-lt"/>
              <a:ea typeface="+mn-ea"/>
              <a:cs typeface="+mn-cs"/>
            </a:endParaRPr>
          </a:p>
          <a:p>
            <a:pPr marL="800100" lvl="1" indent="-342900" algn="l">
              <a:buFont typeface="Arial" panose="020B0604020202020204" pitchFamily="34" charset="0"/>
              <a:buChar char="•"/>
            </a:pPr>
            <a:r>
              <a:rPr lang="en-US" sz="2600" b="1" cap="none" spc="300" dirty="0">
                <a:solidFill>
                  <a:schemeClr val="tx1">
                    <a:lumMod val="85000"/>
                    <a:lumOff val="15000"/>
                  </a:schemeClr>
                </a:solidFill>
                <a:latin typeface="+mn-lt"/>
                <a:ea typeface="+mn-ea"/>
                <a:cs typeface="+mn-cs"/>
              </a:rPr>
              <a:t>Credit limit </a:t>
            </a:r>
          </a:p>
          <a:p>
            <a:pPr marL="800100" lvl="1" indent="-342900" algn="l">
              <a:buFont typeface="Arial" panose="020B0604020202020204" pitchFamily="34" charset="0"/>
              <a:buChar char="•"/>
            </a:pPr>
            <a:r>
              <a:rPr lang="en-US" sz="2600" b="1" spc="300" dirty="0">
                <a:solidFill>
                  <a:schemeClr val="tx1">
                    <a:lumMod val="85000"/>
                    <a:lumOff val="15000"/>
                  </a:schemeClr>
                </a:solidFill>
              </a:rPr>
              <a:t>Income category </a:t>
            </a:r>
          </a:p>
          <a:p>
            <a:pPr marL="800100" lvl="1" indent="-342900" algn="l">
              <a:buFont typeface="Arial" panose="020B0604020202020204" pitchFamily="34" charset="0"/>
              <a:buChar char="•"/>
            </a:pPr>
            <a:r>
              <a:rPr lang="en-US" sz="2600" b="1" spc="300" dirty="0">
                <a:solidFill>
                  <a:schemeClr val="tx1">
                    <a:lumMod val="85000"/>
                    <a:lumOff val="15000"/>
                  </a:schemeClr>
                </a:solidFill>
              </a:rPr>
              <a:t>Gender </a:t>
            </a:r>
          </a:p>
          <a:p>
            <a:pPr marL="800100" lvl="1" indent="-342900" algn="l">
              <a:buFont typeface="Arial" panose="020B0604020202020204" pitchFamily="34" charset="0"/>
              <a:buChar char="•"/>
            </a:pPr>
            <a:r>
              <a:rPr lang="en-US" sz="2600" b="1" cap="none" spc="300" dirty="0">
                <a:solidFill>
                  <a:schemeClr val="tx1">
                    <a:lumMod val="85000"/>
                    <a:lumOff val="15000"/>
                  </a:schemeClr>
                </a:solidFill>
                <a:latin typeface="+mn-lt"/>
                <a:ea typeface="+mn-ea"/>
                <a:cs typeface="+mn-cs"/>
              </a:rPr>
              <a:t>Age </a:t>
            </a:r>
          </a:p>
          <a:p>
            <a:pPr marL="800100" lvl="1" indent="-342900" algn="l">
              <a:buFont typeface="Arial" panose="020B0604020202020204" pitchFamily="34" charset="0"/>
              <a:buChar char="•"/>
            </a:pPr>
            <a:r>
              <a:rPr lang="en-US" sz="2600" b="1" cap="none" spc="300" dirty="0">
                <a:solidFill>
                  <a:schemeClr val="tx1">
                    <a:lumMod val="85000"/>
                    <a:lumOff val="15000"/>
                  </a:schemeClr>
                </a:solidFill>
                <a:latin typeface="+mn-lt"/>
                <a:ea typeface="+mn-ea"/>
                <a:cs typeface="+mn-cs"/>
              </a:rPr>
              <a:t>Card category</a:t>
            </a:r>
            <a:br>
              <a:rPr lang="en-US" sz="2600" b="1" cap="none" spc="300" dirty="0">
                <a:solidFill>
                  <a:schemeClr val="tx1">
                    <a:lumMod val="85000"/>
                    <a:lumOff val="15000"/>
                  </a:schemeClr>
                </a:solidFill>
                <a:latin typeface="+mn-lt"/>
                <a:ea typeface="+mn-ea"/>
                <a:cs typeface="+mn-cs"/>
              </a:rPr>
            </a:br>
            <a:br>
              <a:rPr lang="en-US" sz="2600" b="1" cap="none" spc="300" dirty="0">
                <a:solidFill>
                  <a:schemeClr val="tx1">
                    <a:lumMod val="85000"/>
                    <a:lumOff val="15000"/>
                  </a:schemeClr>
                </a:solidFill>
                <a:latin typeface="+mn-lt"/>
                <a:ea typeface="+mn-ea"/>
                <a:cs typeface="+mn-cs"/>
              </a:rPr>
            </a:br>
            <a:br>
              <a:rPr lang="en-US" sz="1400" b="1" cap="none" spc="300" dirty="0">
                <a:solidFill>
                  <a:schemeClr val="tx1">
                    <a:lumMod val="85000"/>
                    <a:lumOff val="15000"/>
                  </a:schemeClr>
                </a:solidFill>
                <a:latin typeface="+mn-lt"/>
                <a:ea typeface="+mn-ea"/>
                <a:cs typeface="+mn-cs"/>
              </a:rPr>
            </a:br>
            <a:endParaRPr lang="en-US" sz="1400" dirty="0"/>
          </a:p>
        </p:txBody>
      </p:sp>
      <p:sp>
        <p:nvSpPr>
          <p:cNvPr id="2" name="Date Placeholder 1">
            <a:extLst>
              <a:ext uri="{FF2B5EF4-FFF2-40B4-BE49-F238E27FC236}">
                <a16:creationId xmlns:a16="http://schemas.microsoft.com/office/drawing/2014/main" id="{19A75C00-BDAE-4D0F-A346-D305CA3EE44D}"/>
              </a:ext>
            </a:extLst>
          </p:cNvPr>
          <p:cNvSpPr>
            <a:spLocks noGrp="1"/>
          </p:cNvSpPr>
          <p:nvPr>
            <p:ph type="dt" sz="half" idx="10"/>
          </p:nvPr>
        </p:nvSpPr>
        <p:spPr/>
        <p:txBody>
          <a:bodyPr/>
          <a:lstStyle/>
          <a:p>
            <a:fld id="{424197D7-2D17-489F-A330-8321B60AFCB9}" type="datetime1">
              <a:rPr lang="en-US" smtClean="0"/>
              <a:t>4/10/2021</a:t>
            </a:fld>
            <a:endParaRPr lang="en-US"/>
          </a:p>
        </p:txBody>
      </p:sp>
      <p:sp>
        <p:nvSpPr>
          <p:cNvPr id="3" name="Slide Number Placeholder 2">
            <a:extLst>
              <a:ext uri="{FF2B5EF4-FFF2-40B4-BE49-F238E27FC236}">
                <a16:creationId xmlns:a16="http://schemas.microsoft.com/office/drawing/2014/main" id="{4FF1A07D-833B-4FBD-88B4-4F413337B476}"/>
              </a:ext>
            </a:extLst>
          </p:cNvPr>
          <p:cNvSpPr>
            <a:spLocks noGrp="1"/>
          </p:cNvSpPr>
          <p:nvPr>
            <p:ph type="sldNum" sz="quarter" idx="12"/>
          </p:nvPr>
        </p:nvSpPr>
        <p:spPr/>
        <p:txBody>
          <a:bodyPr/>
          <a:lstStyle/>
          <a:p>
            <a:fld id="{312CC964-A50B-4C29-B4E4-2C30BB34CCF3}" type="slidenum">
              <a:rPr lang="en-US" smtClean="0"/>
              <a:t>20</a:t>
            </a:fld>
            <a:endParaRPr lang="en-US"/>
          </a:p>
        </p:txBody>
      </p:sp>
    </p:spTree>
    <p:extLst>
      <p:ext uri="{BB962C8B-B14F-4D97-AF65-F5344CB8AC3E}">
        <p14:creationId xmlns:p14="http://schemas.microsoft.com/office/powerpoint/2010/main" val="160629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717451" y="295422"/>
            <a:ext cx="11085665" cy="5669280"/>
          </a:xfrm>
        </p:spPr>
        <p:txBody>
          <a:bodyPr>
            <a:normAutofit lnSpcReduction="10000"/>
          </a:bodyPr>
          <a:lstStyle/>
          <a:p>
            <a:pPr algn="l"/>
            <a:br>
              <a:rPr lang="en-US" sz="2800" b="1" cap="none" spc="300" dirty="0">
                <a:solidFill>
                  <a:schemeClr val="tx1">
                    <a:lumMod val="85000"/>
                    <a:lumOff val="15000"/>
                  </a:schemeClr>
                </a:solidFill>
                <a:latin typeface="+mn-lt"/>
                <a:ea typeface="+mn-ea"/>
                <a:cs typeface="+mn-cs"/>
              </a:rPr>
            </a:br>
            <a:r>
              <a:rPr lang="en-US" sz="2800" b="1" cap="none" spc="300" dirty="0">
                <a:solidFill>
                  <a:schemeClr val="tx1">
                    <a:lumMod val="85000"/>
                    <a:lumOff val="15000"/>
                  </a:schemeClr>
                </a:solidFill>
                <a:latin typeface="+mn-lt"/>
                <a:ea typeface="+mn-ea"/>
                <a:cs typeface="+mn-cs"/>
              </a:rPr>
              <a:t>3. Which specific customers are at risk for churning</a:t>
            </a:r>
          </a:p>
          <a:p>
            <a:pPr algn="l"/>
            <a:endParaRPr lang="en-US" sz="2800" b="1" cap="none" spc="300" dirty="0">
              <a:solidFill>
                <a:schemeClr val="tx1">
                  <a:lumMod val="85000"/>
                  <a:lumOff val="15000"/>
                </a:schemeClr>
              </a:solidFill>
              <a:latin typeface="+mn-lt"/>
              <a:ea typeface="+mn-ea"/>
              <a:cs typeface="+mn-cs"/>
            </a:endParaRPr>
          </a:p>
          <a:p>
            <a:pPr marL="800100" lvl="1" indent="-342900" algn="l">
              <a:buFont typeface="Arial" panose="020B0604020202020204" pitchFamily="34" charset="0"/>
              <a:buChar char="•"/>
            </a:pPr>
            <a:r>
              <a:rPr lang="en-US" sz="2600" b="1" cap="none" spc="300" dirty="0">
                <a:solidFill>
                  <a:schemeClr val="tx1">
                    <a:lumMod val="85000"/>
                    <a:lumOff val="15000"/>
                  </a:schemeClr>
                </a:solidFill>
                <a:latin typeface="+mn-lt"/>
                <a:ea typeface="+mn-ea"/>
                <a:cs typeface="+mn-cs"/>
              </a:rPr>
              <a:t>Customers having income less than 40,000</a:t>
            </a:r>
          </a:p>
          <a:p>
            <a:pPr marL="800100" lvl="1" indent="-342900" algn="l">
              <a:buFont typeface="Arial" panose="020B0604020202020204" pitchFamily="34" charset="0"/>
              <a:buChar char="•"/>
            </a:pPr>
            <a:r>
              <a:rPr lang="en-US" sz="2600" b="1" cap="none" spc="300" dirty="0">
                <a:solidFill>
                  <a:schemeClr val="tx1">
                    <a:lumMod val="85000"/>
                    <a:lumOff val="15000"/>
                  </a:schemeClr>
                </a:solidFill>
                <a:latin typeface="+mn-lt"/>
                <a:ea typeface="+mn-ea"/>
                <a:cs typeface="+mn-cs"/>
              </a:rPr>
              <a:t>Customers offered with credit limit less than 10,000</a:t>
            </a:r>
          </a:p>
          <a:p>
            <a:pPr marL="800100" lvl="1" indent="-342900" algn="l">
              <a:buFont typeface="Arial" panose="020B0604020202020204" pitchFamily="34" charset="0"/>
              <a:buChar char="•"/>
            </a:pPr>
            <a:r>
              <a:rPr lang="en-US" sz="2600" b="1" cap="none" spc="300" dirty="0">
                <a:solidFill>
                  <a:schemeClr val="tx1">
                    <a:lumMod val="85000"/>
                    <a:lumOff val="15000"/>
                  </a:schemeClr>
                </a:solidFill>
                <a:latin typeface="+mn-lt"/>
                <a:ea typeface="+mn-ea"/>
                <a:cs typeface="+mn-cs"/>
              </a:rPr>
              <a:t>Customers of age less than 35 or greater than 55</a:t>
            </a:r>
          </a:p>
          <a:p>
            <a:pPr marL="800100" lvl="1" indent="-342900" algn="l">
              <a:buFont typeface="Arial" panose="020B0604020202020204" pitchFamily="34" charset="0"/>
              <a:buChar char="•"/>
            </a:pPr>
            <a:r>
              <a:rPr lang="en-US" sz="2600" b="1" cap="none" spc="300" dirty="0">
                <a:solidFill>
                  <a:schemeClr val="tx1">
                    <a:lumMod val="85000"/>
                    <a:lumOff val="15000"/>
                  </a:schemeClr>
                </a:solidFill>
                <a:latin typeface="+mn-lt"/>
                <a:ea typeface="+mn-ea"/>
                <a:cs typeface="+mn-cs"/>
              </a:rPr>
              <a:t>Female customers </a:t>
            </a:r>
          </a:p>
          <a:p>
            <a:pPr marL="800100" lvl="1" indent="-342900" algn="l">
              <a:buFont typeface="Arial" panose="020B0604020202020204" pitchFamily="34" charset="0"/>
              <a:buChar char="•"/>
            </a:pPr>
            <a:r>
              <a:rPr lang="en-US" sz="2600" b="1" cap="none" spc="300" dirty="0">
                <a:solidFill>
                  <a:schemeClr val="tx1">
                    <a:lumMod val="85000"/>
                    <a:lumOff val="15000"/>
                  </a:schemeClr>
                </a:solidFill>
                <a:latin typeface="+mn-lt"/>
                <a:ea typeface="+mn-ea"/>
                <a:cs typeface="+mn-cs"/>
              </a:rPr>
              <a:t>Customers belonging to blue card category</a:t>
            </a:r>
          </a:p>
          <a:p>
            <a:pPr lvl="1" algn="l"/>
            <a:endParaRPr lang="en-US" sz="2600" b="1" cap="none" spc="300" dirty="0">
              <a:solidFill>
                <a:schemeClr val="tx1">
                  <a:lumMod val="85000"/>
                  <a:lumOff val="15000"/>
                </a:schemeClr>
              </a:solidFill>
              <a:latin typeface="+mn-lt"/>
              <a:ea typeface="+mn-ea"/>
              <a:cs typeface="+mn-cs"/>
            </a:endParaRPr>
          </a:p>
          <a:p>
            <a:pPr lvl="1" algn="l"/>
            <a:br>
              <a:rPr lang="en-US" sz="2600" b="1" cap="none" spc="300" dirty="0">
                <a:solidFill>
                  <a:schemeClr val="tx1">
                    <a:lumMod val="85000"/>
                    <a:lumOff val="15000"/>
                  </a:schemeClr>
                </a:solidFill>
                <a:latin typeface="+mn-lt"/>
                <a:ea typeface="+mn-ea"/>
                <a:cs typeface="+mn-cs"/>
              </a:rPr>
            </a:br>
            <a:br>
              <a:rPr lang="en-US" sz="2600" b="1" cap="none" spc="300" dirty="0">
                <a:solidFill>
                  <a:schemeClr val="tx1">
                    <a:lumMod val="85000"/>
                    <a:lumOff val="15000"/>
                  </a:schemeClr>
                </a:solidFill>
                <a:latin typeface="+mn-lt"/>
                <a:ea typeface="+mn-ea"/>
                <a:cs typeface="+mn-cs"/>
              </a:rPr>
            </a:br>
            <a:br>
              <a:rPr lang="en-US" sz="1400" b="1" cap="none" spc="300" dirty="0">
                <a:solidFill>
                  <a:schemeClr val="tx1">
                    <a:lumMod val="85000"/>
                    <a:lumOff val="15000"/>
                  </a:schemeClr>
                </a:solidFill>
                <a:latin typeface="+mn-lt"/>
                <a:ea typeface="+mn-ea"/>
                <a:cs typeface="+mn-cs"/>
              </a:rPr>
            </a:br>
            <a:endParaRPr lang="en-US" sz="1400" dirty="0"/>
          </a:p>
        </p:txBody>
      </p:sp>
      <p:sp>
        <p:nvSpPr>
          <p:cNvPr id="2" name="Date Placeholder 1">
            <a:extLst>
              <a:ext uri="{FF2B5EF4-FFF2-40B4-BE49-F238E27FC236}">
                <a16:creationId xmlns:a16="http://schemas.microsoft.com/office/drawing/2014/main" id="{0208506A-1A8A-45CC-BD4F-D0F7B7675ACE}"/>
              </a:ext>
            </a:extLst>
          </p:cNvPr>
          <p:cNvSpPr>
            <a:spLocks noGrp="1"/>
          </p:cNvSpPr>
          <p:nvPr>
            <p:ph type="dt" sz="half" idx="10"/>
          </p:nvPr>
        </p:nvSpPr>
        <p:spPr/>
        <p:txBody>
          <a:bodyPr/>
          <a:lstStyle/>
          <a:p>
            <a:fld id="{D6FE78F3-8CD2-4EF0-8939-6E5C57F9ECC1}" type="datetime1">
              <a:rPr lang="en-US" smtClean="0"/>
              <a:t>4/10/2021</a:t>
            </a:fld>
            <a:endParaRPr lang="en-US"/>
          </a:p>
        </p:txBody>
      </p:sp>
      <p:sp>
        <p:nvSpPr>
          <p:cNvPr id="3" name="Slide Number Placeholder 2">
            <a:extLst>
              <a:ext uri="{FF2B5EF4-FFF2-40B4-BE49-F238E27FC236}">
                <a16:creationId xmlns:a16="http://schemas.microsoft.com/office/drawing/2014/main" id="{58B99D14-C768-4E98-A6FD-977451CE4C91}"/>
              </a:ext>
            </a:extLst>
          </p:cNvPr>
          <p:cNvSpPr>
            <a:spLocks noGrp="1"/>
          </p:cNvSpPr>
          <p:nvPr>
            <p:ph type="sldNum" sz="quarter" idx="12"/>
          </p:nvPr>
        </p:nvSpPr>
        <p:spPr/>
        <p:txBody>
          <a:bodyPr/>
          <a:lstStyle/>
          <a:p>
            <a:fld id="{312CC964-A50B-4C29-B4E4-2C30BB34CCF3}" type="slidenum">
              <a:rPr lang="en-US" smtClean="0"/>
              <a:t>21</a:t>
            </a:fld>
            <a:endParaRPr lang="en-US"/>
          </a:p>
        </p:txBody>
      </p:sp>
    </p:spTree>
    <p:extLst>
      <p:ext uri="{BB962C8B-B14F-4D97-AF65-F5344CB8AC3E}">
        <p14:creationId xmlns:p14="http://schemas.microsoft.com/office/powerpoint/2010/main" val="161537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121757" y="52319"/>
            <a:ext cx="11737307" cy="607963"/>
          </a:xfrm>
        </p:spPr>
        <p:txBody>
          <a:bodyPr>
            <a:noAutofit/>
          </a:bodyPr>
          <a:lstStyle/>
          <a:p>
            <a:pPr algn="l"/>
            <a:r>
              <a:rPr lang="en-IN" sz="3200" dirty="0"/>
              <a:t>Simulation of Total Transaction count</a:t>
            </a:r>
            <a:endParaRPr lang="en-US" sz="3200" dirty="0"/>
          </a:p>
        </p:txBody>
      </p:sp>
      <p:pic>
        <p:nvPicPr>
          <p:cNvPr id="1030" name="Picture 6">
            <a:extLst>
              <a:ext uri="{FF2B5EF4-FFF2-40B4-BE49-F238E27FC236}">
                <a16:creationId xmlns:a16="http://schemas.microsoft.com/office/drawing/2014/main" id="{2F772B8A-7FFB-4213-A77B-846345910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5" y="3629465"/>
            <a:ext cx="8715375" cy="32978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190C83F-AFBE-47AE-9F98-703857B48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86" y="476074"/>
            <a:ext cx="8715375" cy="31533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7CE34F8-6466-4E9D-AE69-27D12E0628C9}"/>
              </a:ext>
            </a:extLst>
          </p:cNvPr>
          <p:cNvSpPr txBox="1"/>
          <p:nvPr/>
        </p:nvSpPr>
        <p:spPr>
          <a:xfrm>
            <a:off x="9434086" y="1367279"/>
            <a:ext cx="2424978" cy="707886"/>
          </a:xfrm>
          <a:prstGeom prst="rect">
            <a:avLst/>
          </a:prstGeom>
          <a:noFill/>
        </p:spPr>
        <p:txBody>
          <a:bodyPr wrap="square" rtlCol="0">
            <a:spAutoFit/>
          </a:bodyPr>
          <a:lstStyle/>
          <a:p>
            <a:r>
              <a:rPr lang="en-IN" sz="2000" b="1" spc="300" dirty="0" err="1">
                <a:solidFill>
                  <a:schemeClr val="tx1">
                    <a:lumMod val="85000"/>
                    <a:lumOff val="15000"/>
                  </a:schemeClr>
                </a:solidFill>
              </a:rPr>
              <a:t>n_sample</a:t>
            </a:r>
            <a:r>
              <a:rPr lang="en-IN" sz="2000" b="1" spc="300" dirty="0">
                <a:solidFill>
                  <a:schemeClr val="tx1">
                    <a:lumMod val="85000"/>
                    <a:lumOff val="15000"/>
                  </a:schemeClr>
                </a:solidFill>
              </a:rPr>
              <a:t> = 20</a:t>
            </a:r>
          </a:p>
          <a:p>
            <a:r>
              <a:rPr lang="en-IN" sz="2000" b="1" spc="300" dirty="0" err="1">
                <a:solidFill>
                  <a:schemeClr val="tx1">
                    <a:lumMod val="85000"/>
                    <a:lumOff val="15000"/>
                  </a:schemeClr>
                </a:solidFill>
              </a:rPr>
              <a:t>Sample_size</a:t>
            </a:r>
            <a:r>
              <a:rPr lang="en-IN" sz="2000" b="1" spc="300" dirty="0">
                <a:solidFill>
                  <a:schemeClr val="tx1">
                    <a:lumMod val="85000"/>
                    <a:lumOff val="15000"/>
                  </a:schemeClr>
                </a:solidFill>
              </a:rPr>
              <a:t> = 20</a:t>
            </a:r>
            <a:endParaRPr lang="en-US" sz="2000" b="1" spc="300" dirty="0">
              <a:solidFill>
                <a:schemeClr val="tx1">
                  <a:lumMod val="85000"/>
                  <a:lumOff val="15000"/>
                </a:schemeClr>
              </a:solidFill>
            </a:endParaRPr>
          </a:p>
        </p:txBody>
      </p:sp>
      <p:sp>
        <p:nvSpPr>
          <p:cNvPr id="14" name="TextBox 13">
            <a:extLst>
              <a:ext uri="{FF2B5EF4-FFF2-40B4-BE49-F238E27FC236}">
                <a16:creationId xmlns:a16="http://schemas.microsoft.com/office/drawing/2014/main" id="{A57FDA14-E36D-439A-9DF7-C99434674F4F}"/>
              </a:ext>
            </a:extLst>
          </p:cNvPr>
          <p:cNvSpPr txBox="1"/>
          <p:nvPr/>
        </p:nvSpPr>
        <p:spPr>
          <a:xfrm>
            <a:off x="317041" y="4620375"/>
            <a:ext cx="3435130" cy="707886"/>
          </a:xfrm>
          <a:prstGeom prst="rect">
            <a:avLst/>
          </a:prstGeom>
          <a:noFill/>
        </p:spPr>
        <p:txBody>
          <a:bodyPr wrap="square" rtlCol="0">
            <a:spAutoFit/>
          </a:bodyPr>
          <a:lstStyle/>
          <a:p>
            <a:r>
              <a:rPr lang="en-IN" sz="2000" b="1" spc="300" dirty="0" err="1">
                <a:solidFill>
                  <a:schemeClr val="tx1">
                    <a:lumMod val="85000"/>
                    <a:lumOff val="15000"/>
                  </a:schemeClr>
                </a:solidFill>
              </a:rPr>
              <a:t>n_sample</a:t>
            </a:r>
            <a:r>
              <a:rPr lang="en-IN" sz="2000" b="1" spc="300" dirty="0">
                <a:solidFill>
                  <a:schemeClr val="tx1">
                    <a:lumMod val="85000"/>
                    <a:lumOff val="15000"/>
                  </a:schemeClr>
                </a:solidFill>
              </a:rPr>
              <a:t> = 10000</a:t>
            </a:r>
          </a:p>
          <a:p>
            <a:r>
              <a:rPr lang="en-IN" sz="2000" b="1" spc="300" dirty="0" err="1">
                <a:solidFill>
                  <a:schemeClr val="tx1">
                    <a:lumMod val="85000"/>
                    <a:lumOff val="15000"/>
                  </a:schemeClr>
                </a:solidFill>
              </a:rPr>
              <a:t>Sample_size</a:t>
            </a:r>
            <a:r>
              <a:rPr lang="en-IN" sz="2000" b="1" spc="300" dirty="0">
                <a:solidFill>
                  <a:schemeClr val="tx1">
                    <a:lumMod val="85000"/>
                    <a:lumOff val="15000"/>
                  </a:schemeClr>
                </a:solidFill>
              </a:rPr>
              <a:t> = 100</a:t>
            </a:r>
            <a:endParaRPr lang="en-US" sz="2000" b="1" spc="300" dirty="0">
              <a:solidFill>
                <a:schemeClr val="tx1">
                  <a:lumMod val="85000"/>
                  <a:lumOff val="15000"/>
                </a:schemeClr>
              </a:solidFill>
            </a:endParaRPr>
          </a:p>
        </p:txBody>
      </p:sp>
      <p:sp>
        <p:nvSpPr>
          <p:cNvPr id="3" name="Date Placeholder 2">
            <a:extLst>
              <a:ext uri="{FF2B5EF4-FFF2-40B4-BE49-F238E27FC236}">
                <a16:creationId xmlns:a16="http://schemas.microsoft.com/office/drawing/2014/main" id="{257A2503-91CF-4339-B816-B6A3C94CD01B}"/>
              </a:ext>
            </a:extLst>
          </p:cNvPr>
          <p:cNvSpPr>
            <a:spLocks noGrp="1"/>
          </p:cNvSpPr>
          <p:nvPr>
            <p:ph type="dt" sz="half" idx="10"/>
          </p:nvPr>
        </p:nvSpPr>
        <p:spPr/>
        <p:txBody>
          <a:bodyPr/>
          <a:lstStyle/>
          <a:p>
            <a:fld id="{E260BE6F-3FB2-4B1D-AD1D-19569B6D2B7E}" type="datetime1">
              <a:rPr lang="en-US" smtClean="0"/>
              <a:t>4/10/2021</a:t>
            </a:fld>
            <a:endParaRPr lang="en-US"/>
          </a:p>
        </p:txBody>
      </p:sp>
      <p:sp>
        <p:nvSpPr>
          <p:cNvPr id="4" name="Slide Number Placeholder 3">
            <a:extLst>
              <a:ext uri="{FF2B5EF4-FFF2-40B4-BE49-F238E27FC236}">
                <a16:creationId xmlns:a16="http://schemas.microsoft.com/office/drawing/2014/main" id="{28FFCEB8-C6C2-40F2-9A37-7D4BA73E5914}"/>
              </a:ext>
            </a:extLst>
          </p:cNvPr>
          <p:cNvSpPr>
            <a:spLocks noGrp="1"/>
          </p:cNvSpPr>
          <p:nvPr>
            <p:ph type="sldNum" sz="quarter" idx="12"/>
          </p:nvPr>
        </p:nvSpPr>
        <p:spPr/>
        <p:txBody>
          <a:bodyPr/>
          <a:lstStyle/>
          <a:p>
            <a:fld id="{312CC964-A50B-4C29-B4E4-2C30BB34CCF3}" type="slidenum">
              <a:rPr lang="en-US" smtClean="0"/>
              <a:t>22</a:t>
            </a:fld>
            <a:endParaRPr lang="en-US"/>
          </a:p>
        </p:txBody>
      </p:sp>
    </p:spTree>
    <p:extLst>
      <p:ext uri="{BB962C8B-B14F-4D97-AF65-F5344CB8AC3E}">
        <p14:creationId xmlns:p14="http://schemas.microsoft.com/office/powerpoint/2010/main" val="358256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3C361014-2326-4ECE-8497-9476DD318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61" y="68690"/>
            <a:ext cx="8953500" cy="34194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5B815B6-B6F5-4FFF-A055-38A05B063F97}"/>
              </a:ext>
            </a:extLst>
          </p:cNvPr>
          <p:cNvSpPr txBox="1"/>
          <p:nvPr/>
        </p:nvSpPr>
        <p:spPr>
          <a:xfrm>
            <a:off x="9434086" y="1367279"/>
            <a:ext cx="2757914" cy="707886"/>
          </a:xfrm>
          <a:prstGeom prst="rect">
            <a:avLst/>
          </a:prstGeom>
          <a:noFill/>
        </p:spPr>
        <p:txBody>
          <a:bodyPr wrap="square" rtlCol="0">
            <a:spAutoFit/>
          </a:bodyPr>
          <a:lstStyle/>
          <a:p>
            <a:r>
              <a:rPr lang="en-IN" sz="2000" b="1" spc="300" dirty="0" err="1">
                <a:solidFill>
                  <a:schemeClr val="tx1">
                    <a:lumMod val="85000"/>
                    <a:lumOff val="15000"/>
                  </a:schemeClr>
                </a:solidFill>
              </a:rPr>
              <a:t>n_sample</a:t>
            </a:r>
            <a:r>
              <a:rPr lang="en-IN" sz="2000" b="1" spc="300" dirty="0">
                <a:solidFill>
                  <a:schemeClr val="tx1">
                    <a:lumMod val="85000"/>
                    <a:lumOff val="15000"/>
                  </a:schemeClr>
                </a:solidFill>
              </a:rPr>
              <a:t> = 10,000</a:t>
            </a:r>
          </a:p>
          <a:p>
            <a:r>
              <a:rPr lang="en-IN" sz="2000" b="1" spc="300" dirty="0" err="1">
                <a:solidFill>
                  <a:schemeClr val="tx1">
                    <a:lumMod val="85000"/>
                    <a:lumOff val="15000"/>
                  </a:schemeClr>
                </a:solidFill>
              </a:rPr>
              <a:t>Sample_size</a:t>
            </a:r>
            <a:r>
              <a:rPr lang="en-IN" sz="2000" b="1" spc="300" dirty="0">
                <a:solidFill>
                  <a:schemeClr val="tx1">
                    <a:lumMod val="85000"/>
                    <a:lumOff val="15000"/>
                  </a:schemeClr>
                </a:solidFill>
              </a:rPr>
              <a:t> = 20</a:t>
            </a:r>
            <a:endParaRPr lang="en-US" sz="2000" b="1" spc="300" dirty="0">
              <a:solidFill>
                <a:schemeClr val="tx1">
                  <a:lumMod val="85000"/>
                  <a:lumOff val="15000"/>
                </a:schemeClr>
              </a:solidFill>
            </a:endParaRPr>
          </a:p>
        </p:txBody>
      </p:sp>
      <p:pic>
        <p:nvPicPr>
          <p:cNvPr id="2054" name="Picture 6">
            <a:extLst>
              <a:ext uri="{FF2B5EF4-FFF2-40B4-BE49-F238E27FC236}">
                <a16:creationId xmlns:a16="http://schemas.microsoft.com/office/drawing/2014/main" id="{3FF5E203-0DBE-4E2D-BCBB-211F033C4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10" y="3488165"/>
            <a:ext cx="8877300" cy="34194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366F2CD-9AFE-44C6-A9EA-8E8F2EE7AA75}"/>
              </a:ext>
            </a:extLst>
          </p:cNvPr>
          <p:cNvSpPr txBox="1"/>
          <p:nvPr/>
        </p:nvSpPr>
        <p:spPr>
          <a:xfrm>
            <a:off x="499596" y="4754755"/>
            <a:ext cx="2757914" cy="707886"/>
          </a:xfrm>
          <a:prstGeom prst="rect">
            <a:avLst/>
          </a:prstGeom>
          <a:noFill/>
        </p:spPr>
        <p:txBody>
          <a:bodyPr wrap="square" rtlCol="0">
            <a:spAutoFit/>
          </a:bodyPr>
          <a:lstStyle/>
          <a:p>
            <a:r>
              <a:rPr lang="en-IN" sz="2000" b="1" spc="300" dirty="0" err="1">
                <a:solidFill>
                  <a:schemeClr val="tx1">
                    <a:lumMod val="85000"/>
                    <a:lumOff val="15000"/>
                  </a:schemeClr>
                </a:solidFill>
              </a:rPr>
              <a:t>n_sample</a:t>
            </a:r>
            <a:r>
              <a:rPr lang="en-IN" sz="2000" b="1" spc="300" dirty="0">
                <a:solidFill>
                  <a:schemeClr val="tx1">
                    <a:lumMod val="85000"/>
                    <a:lumOff val="15000"/>
                  </a:schemeClr>
                </a:solidFill>
              </a:rPr>
              <a:t> = 1000</a:t>
            </a:r>
          </a:p>
          <a:p>
            <a:r>
              <a:rPr lang="en-IN" sz="2000" b="1" spc="300" dirty="0" err="1">
                <a:solidFill>
                  <a:schemeClr val="tx1">
                    <a:lumMod val="85000"/>
                    <a:lumOff val="15000"/>
                  </a:schemeClr>
                </a:solidFill>
              </a:rPr>
              <a:t>Sample_size</a:t>
            </a:r>
            <a:r>
              <a:rPr lang="en-IN" sz="2000" b="1" spc="300" dirty="0">
                <a:solidFill>
                  <a:schemeClr val="tx1">
                    <a:lumMod val="85000"/>
                    <a:lumOff val="15000"/>
                  </a:schemeClr>
                </a:solidFill>
              </a:rPr>
              <a:t> = 20</a:t>
            </a:r>
            <a:endParaRPr lang="en-US" sz="2000" b="1" spc="300" dirty="0">
              <a:solidFill>
                <a:schemeClr val="tx1">
                  <a:lumMod val="85000"/>
                  <a:lumOff val="15000"/>
                </a:schemeClr>
              </a:solidFill>
            </a:endParaRPr>
          </a:p>
        </p:txBody>
      </p:sp>
      <p:sp>
        <p:nvSpPr>
          <p:cNvPr id="2" name="Date Placeholder 1">
            <a:extLst>
              <a:ext uri="{FF2B5EF4-FFF2-40B4-BE49-F238E27FC236}">
                <a16:creationId xmlns:a16="http://schemas.microsoft.com/office/drawing/2014/main" id="{65F37A5F-3447-40C7-88EB-AFD14AE988B1}"/>
              </a:ext>
            </a:extLst>
          </p:cNvPr>
          <p:cNvSpPr>
            <a:spLocks noGrp="1"/>
          </p:cNvSpPr>
          <p:nvPr>
            <p:ph type="dt" sz="half" idx="10"/>
          </p:nvPr>
        </p:nvSpPr>
        <p:spPr/>
        <p:txBody>
          <a:bodyPr/>
          <a:lstStyle/>
          <a:p>
            <a:fld id="{2833DDC8-ADA5-46F1-B658-14646EA8D85B}" type="datetime1">
              <a:rPr lang="en-US" smtClean="0"/>
              <a:t>4/10/2021</a:t>
            </a:fld>
            <a:endParaRPr lang="en-US"/>
          </a:p>
        </p:txBody>
      </p:sp>
      <p:sp>
        <p:nvSpPr>
          <p:cNvPr id="3" name="Slide Number Placeholder 2">
            <a:extLst>
              <a:ext uri="{FF2B5EF4-FFF2-40B4-BE49-F238E27FC236}">
                <a16:creationId xmlns:a16="http://schemas.microsoft.com/office/drawing/2014/main" id="{0FA9BC08-E648-4704-ACC7-04EE9C16DCA8}"/>
              </a:ext>
            </a:extLst>
          </p:cNvPr>
          <p:cNvSpPr>
            <a:spLocks noGrp="1"/>
          </p:cNvSpPr>
          <p:nvPr>
            <p:ph type="sldNum" sz="quarter" idx="12"/>
          </p:nvPr>
        </p:nvSpPr>
        <p:spPr/>
        <p:txBody>
          <a:bodyPr/>
          <a:lstStyle/>
          <a:p>
            <a:fld id="{312CC964-A50B-4C29-B4E4-2C30BB34CCF3}" type="slidenum">
              <a:rPr lang="en-US" smtClean="0"/>
              <a:t>23</a:t>
            </a:fld>
            <a:endParaRPr lang="en-US"/>
          </a:p>
        </p:txBody>
      </p:sp>
    </p:spTree>
    <p:extLst>
      <p:ext uri="{BB962C8B-B14F-4D97-AF65-F5344CB8AC3E}">
        <p14:creationId xmlns:p14="http://schemas.microsoft.com/office/powerpoint/2010/main" val="31955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2" name="Title 4">
            <a:extLst>
              <a:ext uri="{FF2B5EF4-FFF2-40B4-BE49-F238E27FC236}">
                <a16:creationId xmlns:a16="http://schemas.microsoft.com/office/drawing/2014/main" id="{6F632244-DD19-4C00-83E0-B5ACB2964BFD}"/>
              </a:ext>
            </a:extLst>
          </p:cNvPr>
          <p:cNvSpPr>
            <a:spLocks noGrp="1"/>
          </p:cNvSpPr>
          <p:nvPr>
            <p:ph type="ctrTitle"/>
          </p:nvPr>
        </p:nvSpPr>
        <p:spPr>
          <a:xfrm>
            <a:off x="454693" y="528326"/>
            <a:ext cx="11737307" cy="607963"/>
          </a:xfrm>
        </p:spPr>
        <p:txBody>
          <a:bodyPr>
            <a:noAutofit/>
          </a:bodyPr>
          <a:lstStyle/>
          <a:p>
            <a:pPr algn="l"/>
            <a:r>
              <a:rPr lang="en-IN" sz="3200" b="1" u="sng" dirty="0"/>
              <a:t>References </a:t>
            </a:r>
            <a:endParaRPr lang="en-US" sz="3200" b="1" u="sng" dirty="0"/>
          </a:p>
        </p:txBody>
      </p:sp>
      <p:sp>
        <p:nvSpPr>
          <p:cNvPr id="2" name="TextBox 1">
            <a:extLst>
              <a:ext uri="{FF2B5EF4-FFF2-40B4-BE49-F238E27FC236}">
                <a16:creationId xmlns:a16="http://schemas.microsoft.com/office/drawing/2014/main" id="{D72AFE90-623C-4BE1-9971-328504EE9535}"/>
              </a:ext>
            </a:extLst>
          </p:cNvPr>
          <p:cNvSpPr txBox="1"/>
          <p:nvPr/>
        </p:nvSpPr>
        <p:spPr>
          <a:xfrm>
            <a:off x="492369" y="1631852"/>
            <a:ext cx="10930597"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a:hlinkClick r:id="rId2"/>
              </a:rPr>
              <a:t>https://drive.google.com/file/d/1EeeokSQSnp_W_R_ZW9qLyVgP6_b7ZSP6/view?usp=sharing</a:t>
            </a:r>
            <a:endParaRPr lang="en-US" sz="2400" b="1" dirty="0"/>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hlinkClick r:id="rId3"/>
              </a:rPr>
              <a:t>https://leapsapp.analyttica.com/</a:t>
            </a:r>
            <a:r>
              <a:rPr lang="en-US" sz="2400" b="1" dirty="0"/>
              <a:t> </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hlinkClick r:id="rId4"/>
              </a:rPr>
              <a:t>https://www.itl.nist.gov/div898/handbook/</a:t>
            </a:r>
            <a:endParaRPr lang="en-US" sz="2400" b="1" dirty="0"/>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hlinkClick r:id="rId5"/>
              </a:rPr>
              <a:t>https://hrcak.srce.hr/103790</a:t>
            </a:r>
            <a:endParaRPr lang="en-US" sz="2400" b="1" dirty="0"/>
          </a:p>
          <a:p>
            <a:pPr marL="285750" indent="-285750">
              <a:buFont typeface="Arial" panose="020B0604020202020204" pitchFamily="34" charset="0"/>
              <a:buChar char="•"/>
            </a:pPr>
            <a:endParaRPr lang="en-US" sz="2400" b="1" dirty="0"/>
          </a:p>
        </p:txBody>
      </p:sp>
      <p:sp>
        <p:nvSpPr>
          <p:cNvPr id="3" name="Date Placeholder 2">
            <a:extLst>
              <a:ext uri="{FF2B5EF4-FFF2-40B4-BE49-F238E27FC236}">
                <a16:creationId xmlns:a16="http://schemas.microsoft.com/office/drawing/2014/main" id="{F348C478-3238-456B-8EEE-FC2D5121EF06}"/>
              </a:ext>
            </a:extLst>
          </p:cNvPr>
          <p:cNvSpPr>
            <a:spLocks noGrp="1"/>
          </p:cNvSpPr>
          <p:nvPr>
            <p:ph type="dt" sz="half" idx="10"/>
          </p:nvPr>
        </p:nvSpPr>
        <p:spPr/>
        <p:txBody>
          <a:bodyPr/>
          <a:lstStyle/>
          <a:p>
            <a:fld id="{CA4B1595-CE5E-4A78-AA9B-5315DA84CF7A}" type="datetime1">
              <a:rPr lang="en-US" smtClean="0"/>
              <a:t>4/10/2021</a:t>
            </a:fld>
            <a:endParaRPr lang="en-US"/>
          </a:p>
        </p:txBody>
      </p:sp>
      <p:sp>
        <p:nvSpPr>
          <p:cNvPr id="4" name="Slide Number Placeholder 3">
            <a:extLst>
              <a:ext uri="{FF2B5EF4-FFF2-40B4-BE49-F238E27FC236}">
                <a16:creationId xmlns:a16="http://schemas.microsoft.com/office/drawing/2014/main" id="{9F057AEF-F208-4AAB-AE3D-2FF9A629EA5D}"/>
              </a:ext>
            </a:extLst>
          </p:cNvPr>
          <p:cNvSpPr>
            <a:spLocks noGrp="1"/>
          </p:cNvSpPr>
          <p:nvPr>
            <p:ph type="sldNum" sz="quarter" idx="12"/>
          </p:nvPr>
        </p:nvSpPr>
        <p:spPr/>
        <p:txBody>
          <a:bodyPr/>
          <a:lstStyle/>
          <a:p>
            <a:fld id="{312CC964-A50B-4C29-B4E4-2C30BB34CCF3}" type="slidenum">
              <a:rPr lang="en-US" smtClean="0"/>
              <a:t>24</a:t>
            </a:fld>
            <a:endParaRPr lang="en-US"/>
          </a:p>
        </p:txBody>
      </p:sp>
    </p:spTree>
    <p:extLst>
      <p:ext uri="{BB962C8B-B14F-4D97-AF65-F5344CB8AC3E}">
        <p14:creationId xmlns:p14="http://schemas.microsoft.com/office/powerpoint/2010/main" val="413897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E9D3906-2326-41A8-81ED-03D3A38FB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A98FDB75-8534-4735-AF49-9D2EAF7D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C4EF532-641A-4CC5-A071-83BEEC207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7704"/>
            <a:ext cx="12192000" cy="4850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1945640" y="2470991"/>
            <a:ext cx="8320095" cy="3531087"/>
          </a:xfrm>
        </p:spPr>
        <p:txBody>
          <a:bodyPr anchor="ctr">
            <a:normAutofit/>
          </a:bodyPr>
          <a:lstStyle/>
          <a:p>
            <a:pPr algn="l"/>
            <a:r>
              <a:rPr lang="en-IN"/>
              <a:t>Thank you</a:t>
            </a:r>
            <a:endParaRPr lang="en-US"/>
          </a:p>
        </p:txBody>
      </p:sp>
      <p:cxnSp>
        <p:nvCxnSpPr>
          <p:cNvPr id="49" name="Straight Connector 48">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0" y="0"/>
            <a:ext cx="2856752" cy="110114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 y="0"/>
            <a:ext cx="2342778" cy="6398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2DCD855-D96C-473A-8E64-CF7DBA5014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522450" cy="124281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 y="4029740"/>
            <a:ext cx="2610296" cy="28654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425223" y="494414"/>
            <a:ext cx="1766777" cy="626958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B04B14B-9533-46E5-A48D-58ECB1B40B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99484" y="0"/>
            <a:ext cx="1392516" cy="49866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stCxn id="15" idx="3"/>
          </p:cNvCxnSpPr>
          <p:nvPr>
            <p:extLst>
              <p:ext uri="{386F3935-93C4-4BCD-93E2-E3B085C9AB24}">
                <p16:designElem xmlns:p16="http://schemas.microsoft.com/office/powerpoint/2015/main" val="1"/>
              </p:ext>
            </p:extLst>
          </p:nvPr>
        </p:nvCxnSpPr>
        <p:spPr>
          <a:xfrm flipH="1">
            <a:off x="7129130" y="4432852"/>
            <a:ext cx="5062870" cy="24251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EC776DA-9D4F-4DD8-973C-2E37FA68B346}"/>
              </a:ext>
            </a:extLst>
          </p:cNvPr>
          <p:cNvSpPr>
            <a:spLocks noGrp="1"/>
          </p:cNvSpPr>
          <p:nvPr>
            <p:ph type="dt" sz="half" idx="10"/>
          </p:nvPr>
        </p:nvSpPr>
        <p:spPr/>
        <p:txBody>
          <a:bodyPr/>
          <a:lstStyle/>
          <a:p>
            <a:fld id="{DFB7992D-FD5F-476F-BB50-E86369878887}" type="datetime1">
              <a:rPr lang="en-US" smtClean="0"/>
              <a:t>4/10/2021</a:t>
            </a:fld>
            <a:endParaRPr lang="en-US"/>
          </a:p>
        </p:txBody>
      </p:sp>
      <p:sp>
        <p:nvSpPr>
          <p:cNvPr id="3" name="Slide Number Placeholder 2">
            <a:extLst>
              <a:ext uri="{FF2B5EF4-FFF2-40B4-BE49-F238E27FC236}">
                <a16:creationId xmlns:a16="http://schemas.microsoft.com/office/drawing/2014/main" id="{47C94440-A6A0-4FEB-A53A-1FCBA4A151C8}"/>
              </a:ext>
            </a:extLst>
          </p:cNvPr>
          <p:cNvSpPr>
            <a:spLocks noGrp="1"/>
          </p:cNvSpPr>
          <p:nvPr>
            <p:ph type="sldNum" sz="quarter" idx="12"/>
          </p:nvPr>
        </p:nvSpPr>
        <p:spPr/>
        <p:txBody>
          <a:bodyPr/>
          <a:lstStyle/>
          <a:p>
            <a:fld id="{312CC964-A50B-4C29-B4E4-2C30BB34CCF3}" type="slidenum">
              <a:rPr lang="en-US" smtClean="0"/>
              <a:t>25</a:t>
            </a:fld>
            <a:endParaRPr lang="en-US"/>
          </a:p>
        </p:txBody>
      </p:sp>
    </p:spTree>
    <p:extLst>
      <p:ext uri="{BB962C8B-B14F-4D97-AF65-F5344CB8AC3E}">
        <p14:creationId xmlns:p14="http://schemas.microsoft.com/office/powerpoint/2010/main" val="297660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5837109" y="1817592"/>
            <a:ext cx="5675019" cy="3520350"/>
          </a:xfrm>
        </p:spPr>
        <p:txBody>
          <a:bodyPr anchor="t">
            <a:normAutofit/>
          </a:bodyPr>
          <a:lstStyle/>
          <a:p>
            <a:pPr algn="just"/>
            <a:r>
              <a:rPr lang="en-US" sz="2400" b="1" cap="none" spc="300" dirty="0">
                <a:solidFill>
                  <a:schemeClr val="tx1">
                    <a:lumMod val="85000"/>
                    <a:lumOff val="15000"/>
                  </a:schemeClr>
                </a:solidFill>
                <a:latin typeface="+mn-lt"/>
                <a:ea typeface="+mn-ea"/>
                <a:cs typeface="+mn-cs"/>
              </a:rPr>
              <a:t>Business manager of a consumer credit card portfolio of a bank is facing severe customer attrition problem in the recent months. This is impacting the business. The business manager wants to leverage the power of data analytics to understand the primary reasons of attrition.</a:t>
            </a:r>
            <a:br>
              <a:rPr lang="en-US" sz="2400" b="1" cap="none" spc="300" dirty="0">
                <a:solidFill>
                  <a:schemeClr val="tx1">
                    <a:lumMod val="85000"/>
                    <a:lumOff val="15000"/>
                  </a:schemeClr>
                </a:solidFill>
                <a:latin typeface="+mn-lt"/>
                <a:ea typeface="+mn-ea"/>
                <a:cs typeface="+mn-cs"/>
              </a:rPr>
            </a:br>
            <a:endParaRPr lang="en-US" sz="2400" b="1" cap="none" spc="300" dirty="0">
              <a:solidFill>
                <a:schemeClr val="tx1">
                  <a:lumMod val="85000"/>
                  <a:lumOff val="15000"/>
                </a:schemeClr>
              </a:solidFill>
              <a:latin typeface="+mn-lt"/>
              <a:ea typeface="+mn-ea"/>
              <a:cs typeface="+mn-cs"/>
            </a:endParaRPr>
          </a:p>
        </p:txBody>
      </p:sp>
      <p:sp>
        <p:nvSpPr>
          <p:cNvPr id="59" name="Freeform: Shape 58">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1" name="Straight Connector 60">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10013" y="-8965"/>
            <a:ext cx="708298" cy="68699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401236"/>
            <a:ext cx="4011413" cy="3456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3A9F8C3-7564-4171-A070-99ED25401BE1}"/>
              </a:ext>
            </a:extLst>
          </p:cNvPr>
          <p:cNvPicPr>
            <a:picLocks noChangeAspect="1"/>
          </p:cNvPicPr>
          <p:nvPr/>
        </p:nvPicPr>
        <p:blipFill rotWithShape="1">
          <a:blip r:embed="rId2"/>
          <a:srcRect t="14122"/>
          <a:stretch/>
        </p:blipFill>
        <p:spPr>
          <a:xfrm>
            <a:off x="533400" y="2088952"/>
            <a:ext cx="4764606" cy="2680095"/>
          </a:xfrm>
          <a:prstGeom prst="rect">
            <a:avLst/>
          </a:prstGeom>
        </p:spPr>
      </p:pic>
      <p:sp>
        <p:nvSpPr>
          <p:cNvPr id="6" name="TextBox 5">
            <a:extLst>
              <a:ext uri="{FF2B5EF4-FFF2-40B4-BE49-F238E27FC236}">
                <a16:creationId xmlns:a16="http://schemas.microsoft.com/office/drawing/2014/main" id="{C50A66A8-5480-43B6-AEAF-68CA0DDC483C}"/>
              </a:ext>
            </a:extLst>
          </p:cNvPr>
          <p:cNvSpPr txBox="1"/>
          <p:nvPr/>
        </p:nvSpPr>
        <p:spPr>
          <a:xfrm>
            <a:off x="253218" y="293436"/>
            <a:ext cx="8131127" cy="707886"/>
          </a:xfrm>
          <a:prstGeom prst="rect">
            <a:avLst/>
          </a:prstGeom>
          <a:noFill/>
        </p:spPr>
        <p:txBody>
          <a:bodyPr wrap="square" rtlCol="0">
            <a:spAutoFit/>
          </a:bodyPr>
          <a:lstStyle/>
          <a:p>
            <a:pPr>
              <a:spcAft>
                <a:spcPts val="600"/>
              </a:spcAft>
            </a:pPr>
            <a:r>
              <a:rPr lang="en-IN" sz="4000" i="1" cap="all" dirty="0">
                <a:solidFill>
                  <a:schemeClr val="tx2"/>
                </a:solidFill>
                <a:latin typeface="+mj-lt"/>
                <a:ea typeface="+mj-ea"/>
                <a:cs typeface="+mj-cs"/>
              </a:rPr>
              <a:t>Problem Statement</a:t>
            </a:r>
            <a:endParaRPr lang="en-US" sz="4000" i="1" cap="all" dirty="0">
              <a:solidFill>
                <a:schemeClr val="tx2"/>
              </a:solidFill>
              <a:latin typeface="+mj-lt"/>
              <a:ea typeface="+mj-ea"/>
              <a:cs typeface="+mj-cs"/>
            </a:endParaRPr>
          </a:p>
        </p:txBody>
      </p:sp>
      <p:sp>
        <p:nvSpPr>
          <p:cNvPr id="3" name="Date Placeholder 2">
            <a:extLst>
              <a:ext uri="{FF2B5EF4-FFF2-40B4-BE49-F238E27FC236}">
                <a16:creationId xmlns:a16="http://schemas.microsoft.com/office/drawing/2014/main" id="{DE513CDB-0B7C-4F02-97C3-D531058FA5AE}"/>
              </a:ext>
            </a:extLst>
          </p:cNvPr>
          <p:cNvSpPr>
            <a:spLocks noGrp="1"/>
          </p:cNvSpPr>
          <p:nvPr>
            <p:ph type="dt" sz="half" idx="10"/>
          </p:nvPr>
        </p:nvSpPr>
        <p:spPr/>
        <p:txBody>
          <a:bodyPr/>
          <a:lstStyle/>
          <a:p>
            <a:fld id="{6090D488-C402-4C4E-8360-B3DFFAAB6DD5}" type="datetime1">
              <a:rPr lang="en-US" smtClean="0"/>
              <a:t>4/10/2021</a:t>
            </a:fld>
            <a:endParaRPr lang="en-US"/>
          </a:p>
        </p:txBody>
      </p:sp>
      <p:sp>
        <p:nvSpPr>
          <p:cNvPr id="4" name="Slide Number Placeholder 3">
            <a:extLst>
              <a:ext uri="{FF2B5EF4-FFF2-40B4-BE49-F238E27FC236}">
                <a16:creationId xmlns:a16="http://schemas.microsoft.com/office/drawing/2014/main" id="{D586C256-59A8-4745-8B7E-4E28D17B87DB}"/>
              </a:ext>
            </a:extLst>
          </p:cNvPr>
          <p:cNvSpPr>
            <a:spLocks noGrp="1"/>
          </p:cNvSpPr>
          <p:nvPr>
            <p:ph type="sldNum" sz="quarter" idx="12"/>
          </p:nvPr>
        </p:nvSpPr>
        <p:spPr/>
        <p:txBody>
          <a:bodyPr/>
          <a:lstStyle/>
          <a:p>
            <a:fld id="{312CC964-A50B-4C29-B4E4-2C30BB34CCF3}" type="slidenum">
              <a:rPr lang="en-US" smtClean="0"/>
              <a:t>3</a:t>
            </a:fld>
            <a:endParaRPr lang="en-US"/>
          </a:p>
        </p:txBody>
      </p:sp>
    </p:spTree>
    <p:extLst>
      <p:ext uri="{BB962C8B-B14F-4D97-AF65-F5344CB8AC3E}">
        <p14:creationId xmlns:p14="http://schemas.microsoft.com/office/powerpoint/2010/main" val="93222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6096000" y="1231600"/>
            <a:ext cx="5486512" cy="1292532"/>
          </a:xfrm>
        </p:spPr>
        <p:txBody>
          <a:bodyPr anchor="t">
            <a:normAutofit fontScale="90000"/>
          </a:bodyPr>
          <a:lstStyle/>
          <a:p>
            <a:pPr marL="342900" indent="-342900" algn="l">
              <a:buFont typeface="Wingdings" panose="05000000000000000000" pitchFamily="2" charset="2"/>
              <a:buChar char="Ø"/>
            </a:pPr>
            <a:r>
              <a:rPr lang="en-US" sz="3100" b="1" cap="none" spc="300" dirty="0">
                <a:solidFill>
                  <a:schemeClr val="tx1">
                    <a:lumMod val="85000"/>
                    <a:lumOff val="15000"/>
                  </a:schemeClr>
                </a:solidFill>
                <a:latin typeface="+mn-lt"/>
                <a:ea typeface="+mn-ea"/>
                <a:cs typeface="+mn-cs"/>
              </a:rPr>
              <a:t>What is our current customer churn rate?</a:t>
            </a:r>
            <a:br>
              <a:rPr lang="en-US" sz="2400" b="1" cap="none" spc="300" dirty="0">
                <a:solidFill>
                  <a:schemeClr val="tx1">
                    <a:lumMod val="85000"/>
                    <a:lumOff val="15000"/>
                  </a:schemeClr>
                </a:solidFill>
                <a:latin typeface="+mn-lt"/>
                <a:ea typeface="+mn-ea"/>
                <a:cs typeface="+mn-cs"/>
              </a:rPr>
            </a:br>
            <a:br>
              <a:rPr lang="en-US" sz="2400" b="1" cap="none" spc="300" dirty="0">
                <a:solidFill>
                  <a:schemeClr val="tx1">
                    <a:lumMod val="85000"/>
                    <a:lumOff val="15000"/>
                  </a:schemeClr>
                </a:solidFill>
                <a:latin typeface="+mn-lt"/>
                <a:ea typeface="+mn-ea"/>
                <a:cs typeface="+mn-cs"/>
              </a:rPr>
            </a:br>
            <a:br>
              <a:rPr lang="en-US" sz="2400" b="1" cap="none" spc="300" dirty="0">
                <a:solidFill>
                  <a:schemeClr val="tx1">
                    <a:lumMod val="85000"/>
                    <a:lumOff val="15000"/>
                  </a:schemeClr>
                </a:solidFill>
                <a:latin typeface="+mn-lt"/>
                <a:ea typeface="+mn-ea"/>
                <a:cs typeface="+mn-cs"/>
              </a:rPr>
            </a:br>
            <a:br>
              <a:rPr lang="en-US" sz="2400" b="1" cap="none" spc="300" dirty="0">
                <a:solidFill>
                  <a:schemeClr val="tx1">
                    <a:lumMod val="85000"/>
                    <a:lumOff val="15000"/>
                  </a:schemeClr>
                </a:solidFill>
                <a:latin typeface="+mn-lt"/>
                <a:ea typeface="+mn-ea"/>
                <a:cs typeface="+mn-cs"/>
              </a:rPr>
            </a:br>
            <a:endParaRPr lang="en-US" sz="2400" b="1" cap="none" spc="300" dirty="0">
              <a:solidFill>
                <a:schemeClr val="tx1">
                  <a:lumMod val="85000"/>
                  <a:lumOff val="15000"/>
                </a:schemeClr>
              </a:solidFill>
              <a:latin typeface="+mn-lt"/>
              <a:ea typeface="+mn-ea"/>
              <a:cs typeface="+mn-cs"/>
            </a:endParaRPr>
          </a:p>
        </p:txBody>
      </p:sp>
      <p:sp>
        <p:nvSpPr>
          <p:cNvPr id="59" name="Freeform: Shape 58">
            <a:extLst>
              <a:ext uri="{FF2B5EF4-FFF2-40B4-BE49-F238E27FC236}">
                <a16:creationId xmlns:a16="http://schemas.microsoft.com/office/drawing/2014/main" id="{ED61EC8C-9F54-4671-8E82-4AE6101D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1" name="Straight Connector 60">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10013" y="-8965"/>
            <a:ext cx="708298" cy="68699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401236"/>
            <a:ext cx="4011413" cy="345676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3A9F8C3-7564-4171-A070-99ED25401BE1}"/>
              </a:ext>
            </a:extLst>
          </p:cNvPr>
          <p:cNvPicPr>
            <a:picLocks noChangeAspect="1"/>
          </p:cNvPicPr>
          <p:nvPr/>
        </p:nvPicPr>
        <p:blipFill rotWithShape="1">
          <a:blip r:embed="rId2"/>
          <a:srcRect t="14122"/>
          <a:stretch/>
        </p:blipFill>
        <p:spPr>
          <a:xfrm>
            <a:off x="552279" y="1820453"/>
            <a:ext cx="4764606" cy="2680095"/>
          </a:xfrm>
          <a:prstGeom prst="rect">
            <a:avLst/>
          </a:prstGeom>
        </p:spPr>
      </p:pic>
      <p:sp>
        <p:nvSpPr>
          <p:cNvPr id="6" name="TextBox 5">
            <a:extLst>
              <a:ext uri="{FF2B5EF4-FFF2-40B4-BE49-F238E27FC236}">
                <a16:creationId xmlns:a16="http://schemas.microsoft.com/office/drawing/2014/main" id="{C50A66A8-5480-43B6-AEAF-68CA0DDC483C}"/>
              </a:ext>
            </a:extLst>
          </p:cNvPr>
          <p:cNvSpPr txBox="1"/>
          <p:nvPr/>
        </p:nvSpPr>
        <p:spPr>
          <a:xfrm>
            <a:off x="253218" y="293436"/>
            <a:ext cx="8131127" cy="707886"/>
          </a:xfrm>
          <a:prstGeom prst="rect">
            <a:avLst/>
          </a:prstGeom>
          <a:noFill/>
        </p:spPr>
        <p:txBody>
          <a:bodyPr wrap="square" rtlCol="0">
            <a:spAutoFit/>
          </a:bodyPr>
          <a:lstStyle/>
          <a:p>
            <a:pPr>
              <a:spcAft>
                <a:spcPts val="600"/>
              </a:spcAft>
            </a:pPr>
            <a:r>
              <a:rPr lang="en-IN" sz="4000" i="1" cap="all" dirty="0">
                <a:solidFill>
                  <a:schemeClr val="tx2"/>
                </a:solidFill>
                <a:latin typeface="+mj-lt"/>
                <a:ea typeface="+mj-ea"/>
                <a:cs typeface="+mj-cs"/>
              </a:rPr>
              <a:t>Problem Statement</a:t>
            </a:r>
            <a:endParaRPr lang="en-US" sz="4000" i="1" cap="all" dirty="0">
              <a:solidFill>
                <a:schemeClr val="tx2"/>
              </a:solidFill>
              <a:latin typeface="+mj-lt"/>
              <a:ea typeface="+mj-ea"/>
              <a:cs typeface="+mj-cs"/>
            </a:endParaRPr>
          </a:p>
        </p:txBody>
      </p:sp>
      <p:sp>
        <p:nvSpPr>
          <p:cNvPr id="10" name="TextBox 9">
            <a:extLst>
              <a:ext uri="{FF2B5EF4-FFF2-40B4-BE49-F238E27FC236}">
                <a16:creationId xmlns:a16="http://schemas.microsoft.com/office/drawing/2014/main" id="{092DB623-09A1-4B5B-93FA-BA61CEA4E6A4}"/>
              </a:ext>
            </a:extLst>
          </p:cNvPr>
          <p:cNvSpPr txBox="1"/>
          <p:nvPr/>
        </p:nvSpPr>
        <p:spPr>
          <a:xfrm>
            <a:off x="6024220" y="2638090"/>
            <a:ext cx="6133514" cy="1815882"/>
          </a:xfrm>
          <a:prstGeom prst="rect">
            <a:avLst/>
          </a:prstGeom>
          <a:noFill/>
        </p:spPr>
        <p:txBody>
          <a:bodyPr wrap="square">
            <a:spAutoFit/>
          </a:bodyPr>
          <a:lstStyle/>
          <a:p>
            <a:pPr marL="285750" indent="-285750">
              <a:buFont typeface="Wingdings" panose="05000000000000000000" pitchFamily="2" charset="2"/>
              <a:buChar char="Ø"/>
            </a:pPr>
            <a:r>
              <a:rPr lang="en-US" sz="2800" b="1" i="1" spc="300" dirty="0">
                <a:solidFill>
                  <a:schemeClr val="tx1">
                    <a:lumMod val="85000"/>
                    <a:lumOff val="15000"/>
                  </a:schemeClr>
                </a:solidFill>
              </a:rPr>
              <a:t>What are the main causes of customer churn? </a:t>
            </a:r>
            <a:br>
              <a:rPr lang="en-US" sz="2800" b="1" i="1" spc="300" dirty="0">
                <a:solidFill>
                  <a:schemeClr val="tx1">
                    <a:lumMod val="85000"/>
                    <a:lumOff val="15000"/>
                  </a:schemeClr>
                </a:solidFill>
              </a:rPr>
            </a:br>
            <a:br>
              <a:rPr lang="en-US" sz="2800" b="1" i="1" spc="300" dirty="0">
                <a:solidFill>
                  <a:schemeClr val="tx1">
                    <a:lumMod val="85000"/>
                    <a:lumOff val="15000"/>
                  </a:schemeClr>
                </a:solidFill>
              </a:rPr>
            </a:br>
            <a:endParaRPr lang="en-US" sz="2800" b="1" i="1" spc="300" dirty="0">
              <a:solidFill>
                <a:schemeClr val="tx1">
                  <a:lumMod val="85000"/>
                  <a:lumOff val="15000"/>
                </a:schemeClr>
              </a:solidFill>
            </a:endParaRPr>
          </a:p>
        </p:txBody>
      </p:sp>
      <p:sp>
        <p:nvSpPr>
          <p:cNvPr id="12" name="TextBox 11">
            <a:extLst>
              <a:ext uri="{FF2B5EF4-FFF2-40B4-BE49-F238E27FC236}">
                <a16:creationId xmlns:a16="http://schemas.microsoft.com/office/drawing/2014/main" id="{2DA194AD-E87C-4412-A95B-D2E9BCDDF03B}"/>
              </a:ext>
            </a:extLst>
          </p:cNvPr>
          <p:cNvSpPr txBox="1"/>
          <p:nvPr/>
        </p:nvSpPr>
        <p:spPr>
          <a:xfrm>
            <a:off x="6024220" y="4194384"/>
            <a:ext cx="6133514" cy="1384995"/>
          </a:xfrm>
          <a:prstGeom prst="rect">
            <a:avLst/>
          </a:prstGeom>
          <a:noFill/>
        </p:spPr>
        <p:txBody>
          <a:bodyPr wrap="square">
            <a:spAutoFit/>
          </a:bodyPr>
          <a:lstStyle/>
          <a:p>
            <a:pPr marL="285750" indent="-285750">
              <a:buFont typeface="Wingdings" panose="05000000000000000000" pitchFamily="2" charset="2"/>
              <a:buChar char="Ø"/>
            </a:pPr>
            <a:r>
              <a:rPr lang="en-US" sz="2800" b="1" i="1" spc="300" dirty="0">
                <a:solidFill>
                  <a:schemeClr val="tx1">
                    <a:lumMod val="85000"/>
                    <a:lumOff val="15000"/>
                  </a:schemeClr>
                </a:solidFill>
              </a:rPr>
              <a:t>Which specific customers are at risk for churning? </a:t>
            </a:r>
            <a:br>
              <a:rPr lang="en-US" sz="2800" b="1" i="1" spc="300" dirty="0">
                <a:solidFill>
                  <a:schemeClr val="tx1">
                    <a:lumMod val="85000"/>
                    <a:lumOff val="15000"/>
                  </a:schemeClr>
                </a:solidFill>
              </a:rPr>
            </a:br>
            <a:endParaRPr lang="en-US" sz="2800" b="1" i="1" spc="300" dirty="0">
              <a:solidFill>
                <a:schemeClr val="tx1">
                  <a:lumMod val="85000"/>
                  <a:lumOff val="15000"/>
                </a:schemeClr>
              </a:solidFill>
            </a:endParaRPr>
          </a:p>
        </p:txBody>
      </p:sp>
      <p:sp>
        <p:nvSpPr>
          <p:cNvPr id="3" name="Date Placeholder 2">
            <a:extLst>
              <a:ext uri="{FF2B5EF4-FFF2-40B4-BE49-F238E27FC236}">
                <a16:creationId xmlns:a16="http://schemas.microsoft.com/office/drawing/2014/main" id="{AA9E90FD-4975-478B-B1A1-84FDFDD31A4A}"/>
              </a:ext>
            </a:extLst>
          </p:cNvPr>
          <p:cNvSpPr>
            <a:spLocks noGrp="1"/>
          </p:cNvSpPr>
          <p:nvPr>
            <p:ph type="dt" sz="half" idx="10"/>
          </p:nvPr>
        </p:nvSpPr>
        <p:spPr/>
        <p:txBody>
          <a:bodyPr/>
          <a:lstStyle/>
          <a:p>
            <a:fld id="{D1D57913-AAA6-4A9D-88B4-82DCBF2B8CD3}" type="datetime1">
              <a:rPr lang="en-US" smtClean="0"/>
              <a:t>4/10/2021</a:t>
            </a:fld>
            <a:endParaRPr lang="en-US"/>
          </a:p>
        </p:txBody>
      </p:sp>
      <p:sp>
        <p:nvSpPr>
          <p:cNvPr id="4" name="Slide Number Placeholder 3">
            <a:extLst>
              <a:ext uri="{FF2B5EF4-FFF2-40B4-BE49-F238E27FC236}">
                <a16:creationId xmlns:a16="http://schemas.microsoft.com/office/drawing/2014/main" id="{E45B7B60-E911-4E44-A0D4-0A394E8B65EA}"/>
              </a:ext>
            </a:extLst>
          </p:cNvPr>
          <p:cNvSpPr>
            <a:spLocks noGrp="1"/>
          </p:cNvSpPr>
          <p:nvPr>
            <p:ph type="sldNum" sz="quarter" idx="12"/>
          </p:nvPr>
        </p:nvSpPr>
        <p:spPr/>
        <p:txBody>
          <a:bodyPr/>
          <a:lstStyle/>
          <a:p>
            <a:fld id="{312CC964-A50B-4C29-B4E4-2C30BB34CCF3}" type="slidenum">
              <a:rPr lang="en-US" smtClean="0"/>
              <a:t>4</a:t>
            </a:fld>
            <a:endParaRPr lang="en-US"/>
          </a:p>
        </p:txBody>
      </p:sp>
    </p:spTree>
    <p:extLst>
      <p:ext uri="{BB962C8B-B14F-4D97-AF65-F5344CB8AC3E}">
        <p14:creationId xmlns:p14="http://schemas.microsoft.com/office/powerpoint/2010/main" val="51592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290086" y="479559"/>
            <a:ext cx="9144000" cy="607963"/>
          </a:xfrm>
        </p:spPr>
        <p:txBody>
          <a:bodyPr>
            <a:noAutofit/>
          </a:bodyPr>
          <a:lstStyle/>
          <a:p>
            <a:pPr algn="l"/>
            <a:r>
              <a:rPr lang="en-US" sz="4000" dirty="0"/>
              <a:t>Introduction to the dataset</a:t>
            </a:r>
          </a:p>
        </p:txBody>
      </p: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290086" y="1435835"/>
            <a:ext cx="11414234" cy="2207698"/>
          </a:xfrm>
        </p:spPr>
        <p:txBody>
          <a:bodyPr/>
          <a:lstStyle/>
          <a:p>
            <a:pPr marL="285750" indent="-285750" algn="l">
              <a:buFont typeface="Arial" panose="020B0604020202020204" pitchFamily="34" charset="0"/>
              <a:buChar char="•"/>
            </a:pPr>
            <a:r>
              <a:rPr lang="en-US" sz="2000" i="1" cap="none" dirty="0">
                <a:solidFill>
                  <a:schemeClr val="tx1">
                    <a:lumMod val="85000"/>
                    <a:lumOff val="15000"/>
                  </a:schemeClr>
                </a:solidFill>
                <a:effectLst/>
              </a:rPr>
              <a:t>This dataset consists of 10,127 customers mentioning their age, salary, </a:t>
            </a:r>
            <a:r>
              <a:rPr lang="en-US" sz="2000" i="1" cap="none" dirty="0" err="1">
                <a:solidFill>
                  <a:schemeClr val="tx1">
                    <a:lumMod val="85000"/>
                    <a:lumOff val="15000"/>
                  </a:schemeClr>
                </a:solidFill>
                <a:effectLst/>
              </a:rPr>
              <a:t>marital_status</a:t>
            </a:r>
            <a:r>
              <a:rPr lang="en-US" sz="2000" i="1" cap="none" dirty="0">
                <a:solidFill>
                  <a:schemeClr val="tx1">
                    <a:lumMod val="85000"/>
                    <a:lumOff val="15000"/>
                  </a:schemeClr>
                </a:solidFill>
                <a:effectLst/>
              </a:rPr>
              <a:t>, credit card limit, credit card category, etc. </a:t>
            </a:r>
          </a:p>
          <a:p>
            <a:pPr marL="285750" indent="-285750" algn="l">
              <a:buFont typeface="Arial" panose="020B0604020202020204" pitchFamily="34" charset="0"/>
              <a:buChar char="•"/>
            </a:pPr>
            <a:r>
              <a:rPr lang="en-US" sz="2000" i="1" cap="none" dirty="0">
                <a:solidFill>
                  <a:schemeClr val="tx1">
                    <a:lumMod val="85000"/>
                    <a:lumOff val="15000"/>
                  </a:schemeClr>
                </a:solidFill>
              </a:rPr>
              <a:t>Total Features = 21</a:t>
            </a:r>
            <a:endParaRPr lang="en-US" sz="2000" i="1" cap="none" dirty="0">
              <a:solidFill>
                <a:schemeClr val="tx1">
                  <a:lumMod val="85000"/>
                  <a:lumOff val="15000"/>
                </a:schemeClr>
              </a:solidFill>
              <a:effectLst/>
            </a:endParaRPr>
          </a:p>
          <a:p>
            <a:pPr marL="800100" lvl="1" indent="-342900" algn="l">
              <a:buFont typeface="Wingdings" panose="05000000000000000000" pitchFamily="2" charset="2"/>
              <a:buChar char="Ø"/>
            </a:pPr>
            <a:r>
              <a:rPr lang="en-US" i="1" cap="none" dirty="0">
                <a:solidFill>
                  <a:schemeClr val="tx1">
                    <a:lumMod val="85000"/>
                    <a:lumOff val="15000"/>
                  </a:schemeClr>
                </a:solidFill>
              </a:rPr>
              <a:t>Categorical features – 6</a:t>
            </a:r>
          </a:p>
          <a:p>
            <a:pPr marL="800100" lvl="1" indent="-342900" algn="l">
              <a:buFont typeface="Wingdings" panose="05000000000000000000" pitchFamily="2" charset="2"/>
              <a:buChar char="Ø"/>
            </a:pPr>
            <a:r>
              <a:rPr lang="en-US" i="1" cap="none" dirty="0">
                <a:solidFill>
                  <a:schemeClr val="tx1">
                    <a:lumMod val="85000"/>
                    <a:lumOff val="15000"/>
                  </a:schemeClr>
                </a:solidFill>
              </a:rPr>
              <a:t>Continuous features – 15</a:t>
            </a:r>
          </a:p>
          <a:p>
            <a:pPr lvl="1" algn="l"/>
            <a:endParaRPr lang="en-US" i="1" cap="none" dirty="0">
              <a:solidFill>
                <a:schemeClr val="tx1">
                  <a:lumMod val="85000"/>
                  <a:lumOff val="15000"/>
                </a:schemeClr>
              </a:solidFill>
            </a:endParaRPr>
          </a:p>
          <a:p>
            <a:pPr lvl="1" algn="l"/>
            <a:endParaRPr lang="en-US" i="1" dirty="0">
              <a:solidFill>
                <a:schemeClr val="tx1">
                  <a:lumMod val="85000"/>
                  <a:lumOff val="15000"/>
                </a:schemeClr>
              </a:solidFill>
            </a:endParaRPr>
          </a:p>
          <a:p>
            <a:pPr lvl="1" algn="l"/>
            <a:endParaRPr lang="en-US" i="1" cap="none" dirty="0">
              <a:solidFill>
                <a:schemeClr val="tx1">
                  <a:lumMod val="85000"/>
                  <a:lumOff val="15000"/>
                </a:schemeClr>
              </a:solidFill>
            </a:endParaRPr>
          </a:p>
          <a:p>
            <a:pPr marL="285750" indent="-285750" algn="l">
              <a:buFont typeface="Arial" panose="020B0604020202020204" pitchFamily="34" charset="0"/>
              <a:buChar char="•"/>
            </a:pPr>
            <a:endParaRPr lang="en-US" i="1" cap="none" dirty="0">
              <a:solidFill>
                <a:schemeClr val="tx1">
                  <a:lumMod val="85000"/>
                  <a:lumOff val="15000"/>
                </a:schemeClr>
              </a:solidFill>
            </a:endParaRPr>
          </a:p>
          <a:p>
            <a:pPr marL="285750" indent="-285750" algn="l">
              <a:buFont typeface="Arial" panose="020B0604020202020204" pitchFamily="34" charset="0"/>
              <a:buChar char="•"/>
            </a:pPr>
            <a:endParaRPr lang="en-US" i="1" cap="none" dirty="0">
              <a:solidFill>
                <a:schemeClr val="tx1">
                  <a:lumMod val="85000"/>
                  <a:lumOff val="15000"/>
                </a:schemeClr>
              </a:solidFill>
              <a:effectLst/>
            </a:endParaRPr>
          </a:p>
          <a:p>
            <a:pPr marL="285750" indent="-285750" algn="l">
              <a:buFont typeface="Arial" panose="020B0604020202020204" pitchFamily="34" charset="0"/>
              <a:buChar char="•"/>
            </a:pPr>
            <a:endParaRPr lang="en-US" i="1" cap="none" dirty="0">
              <a:solidFill>
                <a:schemeClr val="tx1">
                  <a:lumMod val="85000"/>
                  <a:lumOff val="15000"/>
                </a:schemeClr>
              </a:solidFill>
            </a:endParaRPr>
          </a:p>
        </p:txBody>
      </p:sp>
      <p:sp>
        <p:nvSpPr>
          <p:cNvPr id="2" name="TextBox 1">
            <a:extLst>
              <a:ext uri="{FF2B5EF4-FFF2-40B4-BE49-F238E27FC236}">
                <a16:creationId xmlns:a16="http://schemas.microsoft.com/office/drawing/2014/main" id="{669001B5-9B4D-491F-97ED-18565BABDB9D}"/>
              </a:ext>
            </a:extLst>
          </p:cNvPr>
          <p:cNvSpPr txBox="1"/>
          <p:nvPr/>
        </p:nvSpPr>
        <p:spPr>
          <a:xfrm>
            <a:off x="290086" y="4037428"/>
            <a:ext cx="11329828" cy="2246769"/>
          </a:xfrm>
          <a:prstGeom prst="rect">
            <a:avLst/>
          </a:prstGeom>
          <a:noFill/>
        </p:spPr>
        <p:txBody>
          <a:bodyPr wrap="square" rtlCol="0">
            <a:spAutoFit/>
          </a:bodyPr>
          <a:lstStyle/>
          <a:p>
            <a:r>
              <a:rPr lang="en-IN" sz="2000" b="1" i="1" u="sng" spc="300" dirty="0">
                <a:solidFill>
                  <a:schemeClr val="tx1">
                    <a:lumMod val="85000"/>
                    <a:lumOff val="15000"/>
                  </a:schemeClr>
                </a:solidFill>
              </a:rPr>
              <a:t>Categorical Data</a:t>
            </a:r>
            <a:r>
              <a:rPr lang="en-IN" sz="2000" b="1" i="1" spc="300" dirty="0">
                <a:solidFill>
                  <a:schemeClr val="tx1">
                    <a:lumMod val="85000"/>
                    <a:lumOff val="15000"/>
                  </a:schemeClr>
                </a:solidFill>
              </a:rPr>
              <a:t>:  </a:t>
            </a:r>
            <a:r>
              <a:rPr lang="en-IN" sz="2000" b="1" i="1" spc="300" dirty="0" err="1">
                <a:solidFill>
                  <a:schemeClr val="tx1">
                    <a:lumMod val="85000"/>
                    <a:lumOff val="15000"/>
                  </a:schemeClr>
                </a:solidFill>
              </a:rPr>
              <a:t>Attrition_Flag</a:t>
            </a:r>
            <a:r>
              <a:rPr lang="en-IN" sz="2000" b="1" i="1" spc="300" dirty="0">
                <a:solidFill>
                  <a:schemeClr val="tx1">
                    <a:lumMod val="85000"/>
                    <a:lumOff val="15000"/>
                  </a:schemeClr>
                </a:solidFill>
              </a:rPr>
              <a:t>, Gender, </a:t>
            </a:r>
            <a:r>
              <a:rPr lang="en-IN" sz="2000" b="1" i="1" spc="300" dirty="0" err="1">
                <a:solidFill>
                  <a:schemeClr val="tx1">
                    <a:lumMod val="85000"/>
                    <a:lumOff val="15000"/>
                  </a:schemeClr>
                </a:solidFill>
              </a:rPr>
              <a:t>Education_Level</a:t>
            </a:r>
            <a:r>
              <a:rPr lang="en-IN" sz="2000" b="1" i="1" spc="300" dirty="0">
                <a:solidFill>
                  <a:schemeClr val="tx1">
                    <a:lumMod val="85000"/>
                    <a:lumOff val="15000"/>
                  </a:schemeClr>
                </a:solidFill>
              </a:rPr>
              <a:t>, </a:t>
            </a:r>
            <a:r>
              <a:rPr lang="en-IN" sz="2000" b="1" i="1" spc="300" dirty="0" err="1">
                <a:solidFill>
                  <a:schemeClr val="tx1">
                    <a:lumMod val="85000"/>
                    <a:lumOff val="15000"/>
                  </a:schemeClr>
                </a:solidFill>
              </a:rPr>
              <a:t>Marital_Status</a:t>
            </a:r>
            <a:r>
              <a:rPr lang="en-IN" sz="2000" b="1" i="1" spc="300" dirty="0">
                <a:solidFill>
                  <a:schemeClr val="tx1">
                    <a:lumMod val="85000"/>
                    <a:lumOff val="15000"/>
                  </a:schemeClr>
                </a:solidFill>
              </a:rPr>
              <a:t>, </a:t>
            </a:r>
            <a:r>
              <a:rPr lang="en-IN" sz="2000" b="1" i="1" spc="300" dirty="0" err="1">
                <a:solidFill>
                  <a:schemeClr val="tx1">
                    <a:lumMod val="85000"/>
                    <a:lumOff val="15000"/>
                  </a:schemeClr>
                </a:solidFill>
              </a:rPr>
              <a:t>Income_Category</a:t>
            </a:r>
            <a:r>
              <a:rPr lang="en-IN" sz="2000" b="1" i="1" spc="300" dirty="0">
                <a:solidFill>
                  <a:schemeClr val="tx1">
                    <a:lumMod val="85000"/>
                    <a:lumOff val="15000"/>
                  </a:schemeClr>
                </a:solidFill>
              </a:rPr>
              <a:t>, </a:t>
            </a:r>
            <a:r>
              <a:rPr lang="en-IN" sz="2000" b="1" i="1" spc="300" dirty="0" err="1">
                <a:solidFill>
                  <a:schemeClr val="tx1">
                    <a:lumMod val="85000"/>
                    <a:lumOff val="15000"/>
                  </a:schemeClr>
                </a:solidFill>
              </a:rPr>
              <a:t>Card_Category</a:t>
            </a:r>
            <a:endParaRPr lang="en-IN" sz="2000" b="1" i="1" spc="300" dirty="0">
              <a:solidFill>
                <a:schemeClr val="tx1">
                  <a:lumMod val="85000"/>
                  <a:lumOff val="15000"/>
                </a:schemeClr>
              </a:solidFill>
            </a:endParaRPr>
          </a:p>
          <a:p>
            <a:endParaRPr lang="en-IN" sz="2000" b="1" i="1" spc="300" dirty="0">
              <a:solidFill>
                <a:schemeClr val="tx1">
                  <a:lumMod val="85000"/>
                  <a:lumOff val="15000"/>
                </a:schemeClr>
              </a:solidFill>
            </a:endParaRPr>
          </a:p>
          <a:p>
            <a:r>
              <a:rPr lang="en-IN" sz="2000" b="1" i="1" u="sng" spc="300" dirty="0">
                <a:solidFill>
                  <a:schemeClr val="tx1">
                    <a:lumMod val="85000"/>
                    <a:lumOff val="15000"/>
                  </a:schemeClr>
                </a:solidFill>
              </a:rPr>
              <a:t>Numerical Data</a:t>
            </a:r>
            <a:r>
              <a:rPr lang="en-IN" sz="2000" b="1" i="1" spc="300" dirty="0">
                <a:solidFill>
                  <a:schemeClr val="tx1">
                    <a:lumMod val="85000"/>
                    <a:lumOff val="15000"/>
                  </a:schemeClr>
                </a:solidFill>
              </a:rPr>
              <a:t>: </a:t>
            </a:r>
            <a:r>
              <a:rPr lang="en-US" sz="2000" b="1" i="1" spc="300" dirty="0" err="1">
                <a:solidFill>
                  <a:schemeClr val="tx1">
                    <a:lumMod val="85000"/>
                    <a:lumOff val="15000"/>
                  </a:schemeClr>
                </a:solidFill>
              </a:rPr>
              <a:t>Clientnum</a:t>
            </a:r>
            <a:r>
              <a:rPr lang="en-US" sz="2000" b="1" i="1" spc="300" dirty="0">
                <a:solidFill>
                  <a:schemeClr val="tx1">
                    <a:lumMod val="85000"/>
                    <a:lumOff val="15000"/>
                  </a:schemeClr>
                </a:solidFill>
              </a:rPr>
              <a:t>, </a:t>
            </a:r>
            <a:r>
              <a:rPr lang="en-US" sz="2000" b="1" i="1" spc="300" dirty="0" err="1">
                <a:solidFill>
                  <a:schemeClr val="tx1">
                    <a:lumMod val="85000"/>
                    <a:lumOff val="15000"/>
                  </a:schemeClr>
                </a:solidFill>
              </a:rPr>
              <a:t>Customer_Age</a:t>
            </a:r>
            <a:r>
              <a:rPr lang="en-US" sz="2000" b="1" i="1" spc="300" dirty="0">
                <a:solidFill>
                  <a:schemeClr val="tx1">
                    <a:lumMod val="85000"/>
                    <a:lumOff val="15000"/>
                  </a:schemeClr>
                </a:solidFill>
              </a:rPr>
              <a:t>, </a:t>
            </a:r>
            <a:r>
              <a:rPr lang="en-US" sz="2000" b="1" i="1" spc="300" dirty="0" err="1">
                <a:solidFill>
                  <a:schemeClr val="tx1">
                    <a:lumMod val="85000"/>
                    <a:lumOff val="15000"/>
                  </a:schemeClr>
                </a:solidFill>
              </a:rPr>
              <a:t>Dependent_count</a:t>
            </a:r>
            <a:r>
              <a:rPr lang="en-US" sz="2000" b="1" i="1" spc="300" dirty="0">
                <a:solidFill>
                  <a:schemeClr val="tx1">
                    <a:lumMod val="85000"/>
                    <a:lumOff val="15000"/>
                  </a:schemeClr>
                </a:solidFill>
              </a:rPr>
              <a:t>, </a:t>
            </a:r>
            <a:r>
              <a:rPr lang="en-US" sz="2000" b="1" i="1" spc="300" dirty="0" err="1">
                <a:solidFill>
                  <a:schemeClr val="tx1">
                    <a:lumMod val="85000"/>
                    <a:lumOff val="15000"/>
                  </a:schemeClr>
                </a:solidFill>
              </a:rPr>
              <a:t>Months_on_book</a:t>
            </a:r>
            <a:r>
              <a:rPr lang="en-US" sz="2000" b="1" i="1" spc="300" dirty="0">
                <a:solidFill>
                  <a:schemeClr val="tx1">
                    <a:lumMod val="85000"/>
                    <a:lumOff val="15000"/>
                  </a:schemeClr>
                </a:solidFill>
              </a:rPr>
              <a:t>, </a:t>
            </a:r>
            <a:r>
              <a:rPr lang="en-US" sz="2000" b="1" i="1" spc="300" dirty="0" err="1">
                <a:solidFill>
                  <a:schemeClr val="tx1">
                    <a:lumMod val="85000"/>
                    <a:lumOff val="15000"/>
                  </a:schemeClr>
                </a:solidFill>
              </a:rPr>
              <a:t>Total_Relationship_Count</a:t>
            </a:r>
            <a:r>
              <a:rPr lang="en-US" sz="2000" b="1" i="1" spc="300" dirty="0">
                <a:solidFill>
                  <a:schemeClr val="tx1">
                    <a:lumMod val="85000"/>
                    <a:lumOff val="15000"/>
                  </a:schemeClr>
                </a:solidFill>
              </a:rPr>
              <a:t>, Months_Inactive_12_mon, Contacts_Count_12_mon, </a:t>
            </a:r>
            <a:r>
              <a:rPr lang="en-US" sz="2000" b="1" i="1" spc="300" dirty="0" err="1">
                <a:solidFill>
                  <a:schemeClr val="tx1">
                    <a:lumMod val="85000"/>
                    <a:lumOff val="15000"/>
                  </a:schemeClr>
                </a:solidFill>
              </a:rPr>
              <a:t>Credit_Limit</a:t>
            </a:r>
            <a:r>
              <a:rPr lang="en-US" sz="2000" b="1" i="1" spc="300" dirty="0">
                <a:solidFill>
                  <a:schemeClr val="tx1">
                    <a:lumMod val="85000"/>
                    <a:lumOff val="15000"/>
                  </a:schemeClr>
                </a:solidFill>
              </a:rPr>
              <a:t> , </a:t>
            </a:r>
            <a:r>
              <a:rPr lang="en-US" sz="2000" b="1" i="1" spc="300" dirty="0" err="1">
                <a:solidFill>
                  <a:schemeClr val="tx1">
                    <a:lumMod val="85000"/>
                    <a:lumOff val="15000"/>
                  </a:schemeClr>
                </a:solidFill>
              </a:rPr>
              <a:t>Total_Revolving_Bal</a:t>
            </a:r>
            <a:r>
              <a:rPr lang="en-US" sz="2000" b="1" i="1" spc="300" dirty="0">
                <a:solidFill>
                  <a:schemeClr val="tx1">
                    <a:lumMod val="85000"/>
                    <a:lumOff val="15000"/>
                  </a:schemeClr>
                </a:solidFill>
              </a:rPr>
              <a:t>, </a:t>
            </a:r>
            <a:r>
              <a:rPr lang="en-US" sz="2000" b="1" i="1" spc="300" dirty="0" err="1">
                <a:solidFill>
                  <a:schemeClr val="tx1">
                    <a:lumMod val="85000"/>
                    <a:lumOff val="15000"/>
                  </a:schemeClr>
                </a:solidFill>
              </a:rPr>
              <a:t>Avg_Open_To_Buy</a:t>
            </a:r>
            <a:r>
              <a:rPr lang="en-US" sz="2000" b="1" i="1" spc="300" dirty="0">
                <a:solidFill>
                  <a:schemeClr val="tx1">
                    <a:lumMod val="85000"/>
                    <a:lumOff val="15000"/>
                  </a:schemeClr>
                </a:solidFill>
              </a:rPr>
              <a:t>, Total_Amt_Chng_Q4_Q1, </a:t>
            </a:r>
            <a:r>
              <a:rPr lang="en-US" sz="2000" b="1" i="1" spc="300" dirty="0" err="1">
                <a:solidFill>
                  <a:schemeClr val="tx1">
                    <a:lumMod val="85000"/>
                    <a:lumOff val="15000"/>
                  </a:schemeClr>
                </a:solidFill>
              </a:rPr>
              <a:t>Total_Trans_Amt</a:t>
            </a:r>
            <a:r>
              <a:rPr lang="en-US" sz="2000" b="1" i="1" spc="300" dirty="0">
                <a:solidFill>
                  <a:schemeClr val="tx1">
                    <a:lumMod val="85000"/>
                    <a:lumOff val="15000"/>
                  </a:schemeClr>
                </a:solidFill>
              </a:rPr>
              <a:t>, </a:t>
            </a:r>
            <a:r>
              <a:rPr lang="en-US" sz="2000" b="1" i="1" spc="300" dirty="0" err="1">
                <a:solidFill>
                  <a:schemeClr val="tx1">
                    <a:lumMod val="85000"/>
                    <a:lumOff val="15000"/>
                  </a:schemeClr>
                </a:solidFill>
              </a:rPr>
              <a:t>Total_Trans_Ct</a:t>
            </a:r>
            <a:r>
              <a:rPr lang="en-US" sz="2000" b="1" i="1" spc="300" dirty="0">
                <a:solidFill>
                  <a:schemeClr val="tx1">
                    <a:lumMod val="85000"/>
                    <a:lumOff val="15000"/>
                  </a:schemeClr>
                </a:solidFill>
              </a:rPr>
              <a:t>, Total_Ct_Chng_Q4_Q1, </a:t>
            </a:r>
            <a:r>
              <a:rPr lang="en-US" sz="2000" b="1" i="1" spc="300" dirty="0" err="1">
                <a:solidFill>
                  <a:schemeClr val="tx1">
                    <a:lumMod val="85000"/>
                    <a:lumOff val="15000"/>
                  </a:schemeClr>
                </a:solidFill>
              </a:rPr>
              <a:t>Avg_Utilization_Ratio</a:t>
            </a:r>
            <a:endParaRPr lang="en-US" sz="2000" b="1" i="1" spc="300" dirty="0">
              <a:solidFill>
                <a:schemeClr val="tx1">
                  <a:lumMod val="85000"/>
                  <a:lumOff val="15000"/>
                </a:schemeClr>
              </a:solidFill>
            </a:endParaRPr>
          </a:p>
        </p:txBody>
      </p:sp>
      <p:sp>
        <p:nvSpPr>
          <p:cNvPr id="3" name="Date Placeholder 2">
            <a:extLst>
              <a:ext uri="{FF2B5EF4-FFF2-40B4-BE49-F238E27FC236}">
                <a16:creationId xmlns:a16="http://schemas.microsoft.com/office/drawing/2014/main" id="{7E7501DB-63D7-4713-82E7-690F34E454A4}"/>
              </a:ext>
            </a:extLst>
          </p:cNvPr>
          <p:cNvSpPr>
            <a:spLocks noGrp="1"/>
          </p:cNvSpPr>
          <p:nvPr>
            <p:ph type="dt" sz="half" idx="10"/>
          </p:nvPr>
        </p:nvSpPr>
        <p:spPr/>
        <p:txBody>
          <a:bodyPr/>
          <a:lstStyle/>
          <a:p>
            <a:fld id="{B48C55BC-8345-4EA7-8C70-FA11A5A3E967}" type="datetime1">
              <a:rPr lang="en-US" smtClean="0"/>
              <a:t>4/10/2021</a:t>
            </a:fld>
            <a:endParaRPr lang="en-US"/>
          </a:p>
        </p:txBody>
      </p:sp>
      <p:sp>
        <p:nvSpPr>
          <p:cNvPr id="4" name="Slide Number Placeholder 3">
            <a:extLst>
              <a:ext uri="{FF2B5EF4-FFF2-40B4-BE49-F238E27FC236}">
                <a16:creationId xmlns:a16="http://schemas.microsoft.com/office/drawing/2014/main" id="{E11E338C-DB0D-492D-8089-864FC2CDA354}"/>
              </a:ext>
            </a:extLst>
          </p:cNvPr>
          <p:cNvSpPr>
            <a:spLocks noGrp="1"/>
          </p:cNvSpPr>
          <p:nvPr>
            <p:ph type="sldNum" sz="quarter" idx="12"/>
          </p:nvPr>
        </p:nvSpPr>
        <p:spPr/>
        <p:txBody>
          <a:bodyPr/>
          <a:lstStyle/>
          <a:p>
            <a:fld id="{312CC964-A50B-4C29-B4E4-2C30BB34CCF3}" type="slidenum">
              <a:rPr lang="en-US" smtClean="0"/>
              <a:t>5</a:t>
            </a:fld>
            <a:endParaRPr lang="en-US"/>
          </a:p>
        </p:txBody>
      </p:sp>
    </p:spTree>
    <p:extLst>
      <p:ext uri="{BB962C8B-B14F-4D97-AF65-F5344CB8AC3E}">
        <p14:creationId xmlns:p14="http://schemas.microsoft.com/office/powerpoint/2010/main" val="318907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1024428-96AE-4884-AC82-492A45FDE37D}"/>
              </a:ext>
            </a:extLst>
          </p:cNvPr>
          <p:cNvSpPr txBox="1"/>
          <p:nvPr/>
        </p:nvSpPr>
        <p:spPr>
          <a:xfrm>
            <a:off x="0" y="166568"/>
            <a:ext cx="12192000" cy="6524863"/>
          </a:xfrm>
          <a:prstGeom prst="rect">
            <a:avLst/>
          </a:prstGeom>
          <a:noFill/>
        </p:spPr>
        <p:txBody>
          <a:bodyPr wrap="square" rtlCol="0">
            <a:spAutoFit/>
          </a:bodyPr>
          <a:lstStyle/>
          <a:p>
            <a:pPr marL="342900" indent="-342900">
              <a:buFont typeface="+mj-lt"/>
              <a:buAutoNum type="arabicPeriod"/>
            </a:pPr>
            <a:r>
              <a:rPr lang="en-US" sz="2000" dirty="0">
                <a:solidFill>
                  <a:schemeClr val="tx1">
                    <a:lumMod val="85000"/>
                    <a:lumOff val="15000"/>
                  </a:schemeClr>
                </a:solidFill>
              </a:rPr>
              <a:t>CLIENTNUM: Client number. Unique identifier for the customer holding the account</a:t>
            </a:r>
          </a:p>
          <a:p>
            <a:pPr marL="342900" indent="-342900">
              <a:buFont typeface="+mj-lt"/>
              <a:buAutoNum type="arabicPeriod"/>
            </a:pPr>
            <a:r>
              <a:rPr lang="en-US" sz="2000" dirty="0" err="1">
                <a:solidFill>
                  <a:schemeClr val="tx1">
                    <a:lumMod val="85000"/>
                    <a:lumOff val="15000"/>
                  </a:schemeClr>
                </a:solidFill>
              </a:rPr>
              <a:t>Attrition_Flag</a:t>
            </a:r>
            <a:r>
              <a:rPr lang="en-US" sz="2000" dirty="0">
                <a:solidFill>
                  <a:schemeClr val="tx1">
                    <a:lumMod val="85000"/>
                    <a:lumOff val="15000"/>
                  </a:schemeClr>
                </a:solidFill>
              </a:rPr>
              <a:t>: Internal event (customer activity) variable - if the account is closed then 1 else 0</a:t>
            </a:r>
          </a:p>
          <a:p>
            <a:pPr marL="342900" indent="-342900">
              <a:buFont typeface="+mj-lt"/>
              <a:buAutoNum type="arabicPeriod"/>
            </a:pPr>
            <a:r>
              <a:rPr lang="en-US" sz="2000" dirty="0" err="1">
                <a:solidFill>
                  <a:schemeClr val="tx1">
                    <a:lumMod val="85000"/>
                    <a:lumOff val="15000"/>
                  </a:schemeClr>
                </a:solidFill>
              </a:rPr>
              <a:t>Customer_Age</a:t>
            </a:r>
            <a:r>
              <a:rPr lang="en-US" sz="2000" dirty="0">
                <a:solidFill>
                  <a:schemeClr val="tx1">
                    <a:lumMod val="85000"/>
                    <a:lumOff val="15000"/>
                  </a:schemeClr>
                </a:solidFill>
              </a:rPr>
              <a:t>: Demographic variable - Customer's Age in Years</a:t>
            </a:r>
          </a:p>
          <a:p>
            <a:pPr marL="342900" indent="-342900">
              <a:buFont typeface="+mj-lt"/>
              <a:buAutoNum type="arabicPeriod"/>
            </a:pPr>
            <a:r>
              <a:rPr lang="en-US" sz="2000" dirty="0">
                <a:solidFill>
                  <a:schemeClr val="tx1">
                    <a:lumMod val="85000"/>
                    <a:lumOff val="15000"/>
                  </a:schemeClr>
                </a:solidFill>
              </a:rPr>
              <a:t>Gender : M=Male, F=Female</a:t>
            </a:r>
          </a:p>
          <a:p>
            <a:pPr marL="342900" indent="-342900">
              <a:buFont typeface="+mj-lt"/>
              <a:buAutoNum type="arabicPeriod"/>
            </a:pPr>
            <a:r>
              <a:rPr lang="en-US" sz="2000" dirty="0" err="1">
                <a:solidFill>
                  <a:schemeClr val="tx1">
                    <a:lumMod val="85000"/>
                    <a:lumOff val="15000"/>
                  </a:schemeClr>
                </a:solidFill>
              </a:rPr>
              <a:t>Dependent_count</a:t>
            </a:r>
            <a:r>
              <a:rPr lang="en-US" sz="2000" dirty="0">
                <a:solidFill>
                  <a:schemeClr val="tx1">
                    <a:lumMod val="85000"/>
                    <a:lumOff val="15000"/>
                  </a:schemeClr>
                </a:solidFill>
              </a:rPr>
              <a:t>: Number of dependents</a:t>
            </a:r>
          </a:p>
          <a:p>
            <a:pPr marL="342900" indent="-342900">
              <a:buFont typeface="+mj-lt"/>
              <a:buAutoNum type="arabicPeriod"/>
            </a:pPr>
            <a:r>
              <a:rPr lang="en-US" sz="2000" dirty="0" err="1">
                <a:solidFill>
                  <a:schemeClr val="tx1">
                    <a:lumMod val="85000"/>
                    <a:lumOff val="15000"/>
                  </a:schemeClr>
                </a:solidFill>
              </a:rPr>
              <a:t>Education_Level</a:t>
            </a:r>
            <a:r>
              <a:rPr lang="en-US" sz="2000" dirty="0">
                <a:solidFill>
                  <a:schemeClr val="tx1">
                    <a:lumMod val="85000"/>
                    <a:lumOff val="15000"/>
                  </a:schemeClr>
                </a:solidFill>
              </a:rPr>
              <a:t>: Educational Qualification of the account holder (example: high school, college graduate, etc.)</a:t>
            </a:r>
          </a:p>
          <a:p>
            <a:pPr marL="342900" indent="-342900">
              <a:buFont typeface="+mj-lt"/>
              <a:buAutoNum type="arabicPeriod"/>
            </a:pPr>
            <a:r>
              <a:rPr lang="en-US" sz="2000" dirty="0" err="1">
                <a:solidFill>
                  <a:schemeClr val="tx1">
                    <a:lumMod val="85000"/>
                    <a:lumOff val="15000"/>
                  </a:schemeClr>
                </a:solidFill>
              </a:rPr>
              <a:t>Marital_Status</a:t>
            </a:r>
            <a:r>
              <a:rPr lang="en-US" sz="2000" dirty="0">
                <a:solidFill>
                  <a:schemeClr val="tx1">
                    <a:lumMod val="85000"/>
                    <a:lumOff val="15000"/>
                  </a:schemeClr>
                </a:solidFill>
              </a:rPr>
              <a:t>: Married, Single, Divorced, Unknown</a:t>
            </a:r>
          </a:p>
          <a:p>
            <a:pPr marL="342900" indent="-342900">
              <a:buFont typeface="+mj-lt"/>
              <a:buAutoNum type="arabicPeriod"/>
            </a:pPr>
            <a:r>
              <a:rPr lang="en-US" sz="2000" dirty="0" err="1">
                <a:solidFill>
                  <a:schemeClr val="tx1">
                    <a:lumMod val="85000"/>
                    <a:lumOff val="15000"/>
                  </a:schemeClr>
                </a:solidFill>
              </a:rPr>
              <a:t>Income_Category</a:t>
            </a:r>
            <a:r>
              <a:rPr lang="en-US" sz="2000" dirty="0">
                <a:solidFill>
                  <a:schemeClr val="tx1">
                    <a:lumMod val="85000"/>
                    <a:lumOff val="15000"/>
                  </a:schemeClr>
                </a:solidFill>
              </a:rPr>
              <a:t>: Annual Income Category of the account holder (&lt; 40𝐾, 40K - 60K, 60𝐾− 80K, 80𝐾− 120K)</a:t>
            </a:r>
          </a:p>
          <a:p>
            <a:pPr marL="342900" indent="-342900">
              <a:buFont typeface="+mj-lt"/>
              <a:buAutoNum type="arabicPeriod"/>
            </a:pPr>
            <a:r>
              <a:rPr lang="en-US" sz="2000" dirty="0" err="1">
                <a:solidFill>
                  <a:schemeClr val="tx1">
                    <a:lumMod val="85000"/>
                    <a:lumOff val="15000"/>
                  </a:schemeClr>
                </a:solidFill>
              </a:rPr>
              <a:t>Card_Category</a:t>
            </a:r>
            <a:r>
              <a:rPr lang="en-US" sz="2000" dirty="0">
                <a:solidFill>
                  <a:schemeClr val="tx1">
                    <a:lumMod val="85000"/>
                    <a:lumOff val="15000"/>
                  </a:schemeClr>
                </a:solidFill>
              </a:rPr>
              <a:t> : Type of Card (Blue, Silver, Gold, Platinum)</a:t>
            </a:r>
          </a:p>
          <a:p>
            <a:pPr marL="342900" indent="-342900">
              <a:buFont typeface="+mj-lt"/>
              <a:buAutoNum type="arabicPeriod"/>
            </a:pPr>
            <a:r>
              <a:rPr lang="en-US" sz="2000" dirty="0" err="1">
                <a:solidFill>
                  <a:schemeClr val="tx1">
                    <a:lumMod val="85000"/>
                    <a:lumOff val="15000"/>
                  </a:schemeClr>
                </a:solidFill>
              </a:rPr>
              <a:t>Months_on_book</a:t>
            </a:r>
            <a:r>
              <a:rPr lang="en-US" sz="2000" dirty="0">
                <a:solidFill>
                  <a:schemeClr val="tx1">
                    <a:lumMod val="85000"/>
                    <a:lumOff val="15000"/>
                  </a:schemeClr>
                </a:solidFill>
              </a:rPr>
              <a:t>: Period of relationship with bank</a:t>
            </a:r>
          </a:p>
          <a:p>
            <a:pPr marL="342900" indent="-342900">
              <a:buFont typeface="+mj-lt"/>
              <a:buAutoNum type="arabicPeriod"/>
            </a:pPr>
            <a:r>
              <a:rPr lang="en-US" sz="2000" dirty="0" err="1">
                <a:solidFill>
                  <a:schemeClr val="tx1">
                    <a:lumMod val="85000"/>
                    <a:lumOff val="15000"/>
                  </a:schemeClr>
                </a:solidFill>
              </a:rPr>
              <a:t>Total_Relationship_Count</a:t>
            </a:r>
            <a:r>
              <a:rPr lang="en-US" sz="2000" dirty="0">
                <a:solidFill>
                  <a:schemeClr val="tx1">
                    <a:lumMod val="85000"/>
                    <a:lumOff val="15000"/>
                  </a:schemeClr>
                </a:solidFill>
              </a:rPr>
              <a:t> : Total no. of products held by the customer</a:t>
            </a:r>
          </a:p>
          <a:p>
            <a:pPr marL="342900" indent="-342900">
              <a:buFont typeface="+mj-lt"/>
              <a:buAutoNum type="arabicPeriod"/>
            </a:pPr>
            <a:r>
              <a:rPr lang="en-US" sz="2000" dirty="0">
                <a:solidFill>
                  <a:schemeClr val="tx1">
                    <a:lumMod val="85000"/>
                    <a:lumOff val="15000"/>
                  </a:schemeClr>
                </a:solidFill>
              </a:rPr>
              <a:t>Months_Inactive_12_mon : No. of months inactive in the last 12 months</a:t>
            </a:r>
          </a:p>
          <a:p>
            <a:pPr marL="342900" indent="-342900">
              <a:buFont typeface="+mj-lt"/>
              <a:buAutoNum type="arabicPeriod"/>
            </a:pPr>
            <a:r>
              <a:rPr lang="en-US" sz="2000" dirty="0">
                <a:solidFill>
                  <a:schemeClr val="tx1">
                    <a:lumMod val="85000"/>
                    <a:lumOff val="15000"/>
                  </a:schemeClr>
                </a:solidFill>
              </a:rPr>
              <a:t>Contacts_Count_12_mon : No. of Contacts in the last 12 months</a:t>
            </a:r>
          </a:p>
          <a:p>
            <a:pPr marL="342900" indent="-342900">
              <a:buFont typeface="+mj-lt"/>
              <a:buAutoNum type="arabicPeriod"/>
            </a:pPr>
            <a:r>
              <a:rPr lang="en-US" sz="2000" dirty="0" err="1">
                <a:solidFill>
                  <a:schemeClr val="tx1">
                    <a:lumMod val="85000"/>
                    <a:lumOff val="15000"/>
                  </a:schemeClr>
                </a:solidFill>
              </a:rPr>
              <a:t>Credit_Limit</a:t>
            </a:r>
            <a:r>
              <a:rPr lang="en-US" sz="2000" dirty="0">
                <a:solidFill>
                  <a:schemeClr val="tx1">
                    <a:lumMod val="85000"/>
                    <a:lumOff val="15000"/>
                  </a:schemeClr>
                </a:solidFill>
              </a:rPr>
              <a:t> : Credit Limit on the Credit Card</a:t>
            </a:r>
          </a:p>
          <a:p>
            <a:pPr marL="342900" indent="-342900">
              <a:buFont typeface="+mj-lt"/>
              <a:buAutoNum type="arabicPeriod"/>
            </a:pPr>
            <a:r>
              <a:rPr lang="en-US" sz="2000" dirty="0" err="1">
                <a:solidFill>
                  <a:schemeClr val="tx1">
                    <a:lumMod val="85000"/>
                    <a:lumOff val="15000"/>
                  </a:schemeClr>
                </a:solidFill>
              </a:rPr>
              <a:t>Total_Revolving_Bal</a:t>
            </a:r>
            <a:r>
              <a:rPr lang="en-US" sz="2000" dirty="0">
                <a:solidFill>
                  <a:schemeClr val="tx1">
                    <a:lumMod val="85000"/>
                    <a:lumOff val="15000"/>
                  </a:schemeClr>
                </a:solidFill>
              </a:rPr>
              <a:t> : Total Revolving Balance on the Credit Card</a:t>
            </a:r>
          </a:p>
          <a:p>
            <a:pPr marL="342900" indent="-342900">
              <a:buFont typeface="+mj-lt"/>
              <a:buAutoNum type="arabicPeriod"/>
            </a:pPr>
            <a:r>
              <a:rPr lang="en-US" sz="2000" dirty="0" err="1">
                <a:solidFill>
                  <a:schemeClr val="tx1">
                    <a:lumMod val="85000"/>
                    <a:lumOff val="15000"/>
                  </a:schemeClr>
                </a:solidFill>
              </a:rPr>
              <a:t>Avg_Open_To_Buy</a:t>
            </a:r>
            <a:r>
              <a:rPr lang="en-US" sz="2000" dirty="0">
                <a:solidFill>
                  <a:schemeClr val="tx1">
                    <a:lumMod val="85000"/>
                    <a:lumOff val="15000"/>
                  </a:schemeClr>
                </a:solidFill>
              </a:rPr>
              <a:t> : Open to Buy Credit Line (Average of last 12 months)</a:t>
            </a:r>
          </a:p>
          <a:p>
            <a:pPr marL="342900" indent="-342900">
              <a:buFont typeface="+mj-lt"/>
              <a:buAutoNum type="arabicPeriod"/>
            </a:pPr>
            <a:r>
              <a:rPr lang="en-US" sz="2000" dirty="0">
                <a:solidFill>
                  <a:schemeClr val="tx1">
                    <a:lumMod val="85000"/>
                    <a:lumOff val="15000"/>
                  </a:schemeClr>
                </a:solidFill>
              </a:rPr>
              <a:t>Total_Amt_Chng_Q4_Q1 : Change in Transaction Amount (Q4 over Q1)</a:t>
            </a:r>
          </a:p>
          <a:p>
            <a:pPr marL="342900" indent="-342900">
              <a:buFont typeface="+mj-lt"/>
              <a:buAutoNum type="arabicPeriod"/>
            </a:pPr>
            <a:r>
              <a:rPr lang="en-US" sz="2000" dirty="0" err="1">
                <a:solidFill>
                  <a:schemeClr val="tx1">
                    <a:lumMod val="85000"/>
                    <a:lumOff val="15000"/>
                  </a:schemeClr>
                </a:solidFill>
              </a:rPr>
              <a:t>Total_Trans_Amt</a:t>
            </a:r>
            <a:r>
              <a:rPr lang="en-US" sz="2000" dirty="0">
                <a:solidFill>
                  <a:schemeClr val="tx1">
                    <a:lumMod val="85000"/>
                    <a:lumOff val="15000"/>
                  </a:schemeClr>
                </a:solidFill>
              </a:rPr>
              <a:t> :Total Transaction Amount (Last 12 months)</a:t>
            </a:r>
          </a:p>
          <a:p>
            <a:pPr marL="342900" indent="-342900">
              <a:buFont typeface="+mj-lt"/>
              <a:buAutoNum type="arabicPeriod"/>
            </a:pPr>
            <a:r>
              <a:rPr lang="en-US" sz="2000" dirty="0" err="1">
                <a:solidFill>
                  <a:schemeClr val="tx1">
                    <a:lumMod val="85000"/>
                    <a:lumOff val="15000"/>
                  </a:schemeClr>
                </a:solidFill>
              </a:rPr>
              <a:t>Total_Trans_Ct</a:t>
            </a:r>
            <a:r>
              <a:rPr lang="en-US" sz="2000" dirty="0">
                <a:solidFill>
                  <a:schemeClr val="tx1">
                    <a:lumMod val="85000"/>
                    <a:lumOff val="15000"/>
                  </a:schemeClr>
                </a:solidFill>
              </a:rPr>
              <a:t> : Total Transaction Count (Last 12 months)</a:t>
            </a:r>
          </a:p>
          <a:p>
            <a:pPr marL="342900" indent="-342900">
              <a:buFont typeface="+mj-lt"/>
              <a:buAutoNum type="arabicPeriod"/>
            </a:pPr>
            <a:r>
              <a:rPr lang="en-US" sz="2000" dirty="0">
                <a:solidFill>
                  <a:schemeClr val="tx1">
                    <a:lumMod val="85000"/>
                    <a:lumOff val="15000"/>
                  </a:schemeClr>
                </a:solidFill>
              </a:rPr>
              <a:t>Total_Ct_Chng_Q4_Q1 : Change in Transaction Count (Q4 over Q1)</a:t>
            </a:r>
          </a:p>
          <a:p>
            <a:pPr marL="342900" indent="-342900">
              <a:buFont typeface="+mj-lt"/>
              <a:buAutoNum type="arabicPeriod"/>
            </a:pPr>
            <a:r>
              <a:rPr lang="en-US" sz="2000" dirty="0" err="1">
                <a:solidFill>
                  <a:schemeClr val="tx1">
                    <a:lumMod val="85000"/>
                    <a:lumOff val="15000"/>
                  </a:schemeClr>
                </a:solidFill>
              </a:rPr>
              <a:t>Avg_Utilization_Ratio</a:t>
            </a:r>
            <a:r>
              <a:rPr lang="en-US" sz="2000" dirty="0">
                <a:solidFill>
                  <a:schemeClr val="tx1">
                    <a:lumMod val="85000"/>
                    <a:lumOff val="15000"/>
                  </a:schemeClr>
                </a:solidFill>
              </a:rPr>
              <a:t> : Average Card Utilization Ratio</a:t>
            </a:r>
          </a:p>
        </p:txBody>
      </p:sp>
      <p:sp>
        <p:nvSpPr>
          <p:cNvPr id="2" name="Date Placeholder 1">
            <a:extLst>
              <a:ext uri="{FF2B5EF4-FFF2-40B4-BE49-F238E27FC236}">
                <a16:creationId xmlns:a16="http://schemas.microsoft.com/office/drawing/2014/main" id="{321E3E22-FF9E-4B53-AD81-5DF3F8438250}"/>
              </a:ext>
            </a:extLst>
          </p:cNvPr>
          <p:cNvSpPr>
            <a:spLocks noGrp="1"/>
          </p:cNvSpPr>
          <p:nvPr>
            <p:ph type="dt" sz="half" idx="10"/>
          </p:nvPr>
        </p:nvSpPr>
        <p:spPr/>
        <p:txBody>
          <a:bodyPr/>
          <a:lstStyle/>
          <a:p>
            <a:fld id="{76EB251D-DFC9-481D-BF6F-7F58C008693B}" type="datetime1">
              <a:rPr lang="en-US" smtClean="0"/>
              <a:t>4/10/2021</a:t>
            </a:fld>
            <a:endParaRPr lang="en-US"/>
          </a:p>
        </p:txBody>
      </p:sp>
      <p:sp>
        <p:nvSpPr>
          <p:cNvPr id="3" name="Slide Number Placeholder 2">
            <a:extLst>
              <a:ext uri="{FF2B5EF4-FFF2-40B4-BE49-F238E27FC236}">
                <a16:creationId xmlns:a16="http://schemas.microsoft.com/office/drawing/2014/main" id="{35B1C73C-8E31-4457-9FC4-9EBCDC4CF03E}"/>
              </a:ext>
            </a:extLst>
          </p:cNvPr>
          <p:cNvSpPr>
            <a:spLocks noGrp="1"/>
          </p:cNvSpPr>
          <p:nvPr>
            <p:ph type="sldNum" sz="quarter" idx="12"/>
          </p:nvPr>
        </p:nvSpPr>
        <p:spPr/>
        <p:txBody>
          <a:bodyPr/>
          <a:lstStyle/>
          <a:p>
            <a:fld id="{312CC964-A50B-4C29-B4E4-2C30BB34CCF3}" type="slidenum">
              <a:rPr lang="en-US" smtClean="0"/>
              <a:t>6</a:t>
            </a:fld>
            <a:endParaRPr lang="en-US"/>
          </a:p>
        </p:txBody>
      </p:sp>
    </p:spTree>
    <p:extLst>
      <p:ext uri="{BB962C8B-B14F-4D97-AF65-F5344CB8AC3E}">
        <p14:creationId xmlns:p14="http://schemas.microsoft.com/office/powerpoint/2010/main" val="25339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14736" y="31002"/>
            <a:ext cx="9144000" cy="607963"/>
          </a:xfrm>
        </p:spPr>
        <p:txBody>
          <a:bodyPr>
            <a:noAutofit/>
          </a:bodyPr>
          <a:lstStyle/>
          <a:p>
            <a:pPr algn="l"/>
            <a:r>
              <a:rPr lang="en-IN" sz="3200" dirty="0"/>
              <a:t>Distribution of Categorical Features</a:t>
            </a:r>
            <a:endParaRPr lang="en-US" sz="3200" dirty="0"/>
          </a:p>
        </p:txBody>
      </p:sp>
      <p:pic>
        <p:nvPicPr>
          <p:cNvPr id="1026" name="Picture 2">
            <a:extLst>
              <a:ext uri="{FF2B5EF4-FFF2-40B4-BE49-F238E27FC236}">
                <a16:creationId xmlns:a16="http://schemas.microsoft.com/office/drawing/2014/main" id="{170639DB-84B2-4E1B-8989-E000CAD79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640724"/>
            <a:ext cx="11595100" cy="621727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F17F3F2A-D235-465F-9543-87A4D1159EFF}"/>
              </a:ext>
            </a:extLst>
          </p:cNvPr>
          <p:cNvSpPr>
            <a:spLocks noGrp="1"/>
          </p:cNvSpPr>
          <p:nvPr>
            <p:ph type="dt" sz="half" idx="10"/>
          </p:nvPr>
        </p:nvSpPr>
        <p:spPr/>
        <p:txBody>
          <a:bodyPr/>
          <a:lstStyle/>
          <a:p>
            <a:fld id="{2BA6DF3D-8788-4A2A-B943-25709D21A139}" type="datetime1">
              <a:rPr lang="en-US" smtClean="0"/>
              <a:t>4/10/2021</a:t>
            </a:fld>
            <a:endParaRPr lang="en-US"/>
          </a:p>
        </p:txBody>
      </p:sp>
      <p:sp>
        <p:nvSpPr>
          <p:cNvPr id="3" name="Slide Number Placeholder 2">
            <a:extLst>
              <a:ext uri="{FF2B5EF4-FFF2-40B4-BE49-F238E27FC236}">
                <a16:creationId xmlns:a16="http://schemas.microsoft.com/office/drawing/2014/main" id="{6FAFD3FA-97A7-4602-9788-E1B83D7161A1}"/>
              </a:ext>
            </a:extLst>
          </p:cNvPr>
          <p:cNvSpPr>
            <a:spLocks noGrp="1"/>
          </p:cNvSpPr>
          <p:nvPr>
            <p:ph type="sldNum" sz="quarter" idx="12"/>
          </p:nvPr>
        </p:nvSpPr>
        <p:spPr/>
        <p:txBody>
          <a:bodyPr/>
          <a:lstStyle/>
          <a:p>
            <a:fld id="{312CC964-A50B-4C29-B4E4-2C30BB34CCF3}" type="slidenum">
              <a:rPr lang="en-US" smtClean="0"/>
              <a:t>7</a:t>
            </a:fld>
            <a:endParaRPr lang="en-US"/>
          </a:p>
        </p:txBody>
      </p:sp>
    </p:spTree>
    <p:extLst>
      <p:ext uri="{BB962C8B-B14F-4D97-AF65-F5344CB8AC3E}">
        <p14:creationId xmlns:p14="http://schemas.microsoft.com/office/powerpoint/2010/main" val="354186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14736" y="31002"/>
            <a:ext cx="9144000" cy="607963"/>
          </a:xfrm>
        </p:spPr>
        <p:txBody>
          <a:bodyPr>
            <a:noAutofit/>
          </a:bodyPr>
          <a:lstStyle/>
          <a:p>
            <a:pPr algn="l"/>
            <a:r>
              <a:rPr lang="en-IN" sz="3200" dirty="0"/>
              <a:t>Distribution of Numerical features</a:t>
            </a:r>
            <a:endParaRPr lang="en-US" sz="3200" dirty="0"/>
          </a:p>
        </p:txBody>
      </p:sp>
      <p:pic>
        <p:nvPicPr>
          <p:cNvPr id="2052" name="Picture 4">
            <a:extLst>
              <a:ext uri="{FF2B5EF4-FFF2-40B4-BE49-F238E27FC236}">
                <a16:creationId xmlns:a16="http://schemas.microsoft.com/office/drawing/2014/main" id="{82A3770A-D2DE-4A05-ADB4-2470DCB3C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 y="649596"/>
            <a:ext cx="11465169" cy="599035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D4BA1AE8-10CC-440E-9F23-E53B2E04B6F4}"/>
              </a:ext>
            </a:extLst>
          </p:cNvPr>
          <p:cNvSpPr>
            <a:spLocks noGrp="1"/>
          </p:cNvSpPr>
          <p:nvPr>
            <p:ph type="dt" sz="half" idx="10"/>
          </p:nvPr>
        </p:nvSpPr>
        <p:spPr/>
        <p:txBody>
          <a:bodyPr/>
          <a:lstStyle/>
          <a:p>
            <a:fld id="{DF1DB6B9-1623-43C7-92F6-48B9C32DBF95}" type="datetime1">
              <a:rPr lang="en-US" smtClean="0"/>
              <a:t>4/10/2021</a:t>
            </a:fld>
            <a:endParaRPr lang="en-US"/>
          </a:p>
        </p:txBody>
      </p:sp>
      <p:sp>
        <p:nvSpPr>
          <p:cNvPr id="3" name="Slide Number Placeholder 2">
            <a:extLst>
              <a:ext uri="{FF2B5EF4-FFF2-40B4-BE49-F238E27FC236}">
                <a16:creationId xmlns:a16="http://schemas.microsoft.com/office/drawing/2014/main" id="{1E98FCBB-BF82-49F2-B4FD-A2EF4DD73141}"/>
              </a:ext>
            </a:extLst>
          </p:cNvPr>
          <p:cNvSpPr>
            <a:spLocks noGrp="1"/>
          </p:cNvSpPr>
          <p:nvPr>
            <p:ph type="sldNum" sz="quarter" idx="12"/>
          </p:nvPr>
        </p:nvSpPr>
        <p:spPr/>
        <p:txBody>
          <a:bodyPr/>
          <a:lstStyle/>
          <a:p>
            <a:fld id="{312CC964-A50B-4C29-B4E4-2C30BB34CCF3}" type="slidenum">
              <a:rPr lang="en-US" smtClean="0"/>
              <a:t>8</a:t>
            </a:fld>
            <a:endParaRPr lang="en-US"/>
          </a:p>
        </p:txBody>
      </p:sp>
    </p:spTree>
    <p:extLst>
      <p:ext uri="{BB962C8B-B14F-4D97-AF65-F5344CB8AC3E}">
        <p14:creationId xmlns:p14="http://schemas.microsoft.com/office/powerpoint/2010/main" val="315547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fade">
                                      <p:cBhvr>
                                        <p:cTn id="1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8E34ED-A7D1-457C-8344-54844DA3F1AD}"/>
              </a:ext>
            </a:extLst>
          </p:cNvPr>
          <p:cNvSpPr>
            <a:spLocks noGrp="1"/>
          </p:cNvSpPr>
          <p:nvPr>
            <p:ph type="ctrTitle"/>
          </p:nvPr>
        </p:nvSpPr>
        <p:spPr>
          <a:xfrm>
            <a:off x="425187" y="327871"/>
            <a:ext cx="11250998" cy="607963"/>
          </a:xfrm>
        </p:spPr>
        <p:txBody>
          <a:bodyPr>
            <a:noAutofit/>
          </a:bodyPr>
          <a:lstStyle/>
          <a:p>
            <a:pPr algn="l"/>
            <a:r>
              <a:rPr lang="en-US" sz="2400" dirty="0"/>
              <a:t>What are the main factors influencing customer churn? </a:t>
            </a:r>
          </a:p>
        </p:txBody>
      </p:sp>
      <p:sp>
        <p:nvSpPr>
          <p:cNvPr id="7" name="Subtitle 6">
            <a:extLst>
              <a:ext uri="{FF2B5EF4-FFF2-40B4-BE49-F238E27FC236}">
                <a16:creationId xmlns:a16="http://schemas.microsoft.com/office/drawing/2014/main" id="{49B9817D-2F2B-43AE-838C-F624E6F18301}"/>
              </a:ext>
            </a:extLst>
          </p:cNvPr>
          <p:cNvSpPr>
            <a:spLocks noGrp="1"/>
          </p:cNvSpPr>
          <p:nvPr>
            <p:ph type="subTitle" idx="1"/>
          </p:nvPr>
        </p:nvSpPr>
        <p:spPr>
          <a:xfrm>
            <a:off x="529560" y="1469641"/>
            <a:ext cx="11414234" cy="4769873"/>
          </a:xfrm>
        </p:spPr>
        <p:txBody>
          <a:bodyPr>
            <a:normAutofit/>
          </a:bodyPr>
          <a:lstStyle/>
          <a:p>
            <a:pPr marL="457200" indent="-457200" algn="l">
              <a:buAutoNum type="arabicPeriod"/>
            </a:pPr>
            <a:r>
              <a:rPr lang="en-US" sz="2000" cap="none" dirty="0">
                <a:solidFill>
                  <a:schemeClr val="tx1">
                    <a:lumMod val="85000"/>
                    <a:lumOff val="15000"/>
                  </a:schemeClr>
                </a:solidFill>
              </a:rPr>
              <a:t>Which income group is contributing more towards the churn rate</a:t>
            </a:r>
          </a:p>
          <a:p>
            <a:pPr marL="457200" indent="-457200" algn="l">
              <a:buFont typeface="Arial" panose="020B0604020202020204" pitchFamily="34" charset="0"/>
              <a:buAutoNum type="arabicPeriod"/>
            </a:pPr>
            <a:r>
              <a:rPr lang="en-US" sz="2000" cap="none" dirty="0">
                <a:solidFill>
                  <a:schemeClr val="tx1">
                    <a:lumMod val="85000"/>
                    <a:lumOff val="15000"/>
                  </a:schemeClr>
                </a:solidFill>
              </a:rPr>
              <a:t>Is marital status influencing the use of credit card</a:t>
            </a:r>
          </a:p>
          <a:p>
            <a:pPr marL="457200" indent="-457200" algn="l">
              <a:buFont typeface="Arial" panose="020B0604020202020204" pitchFamily="34" charset="0"/>
              <a:buAutoNum type="arabicPeriod"/>
            </a:pPr>
            <a:r>
              <a:rPr lang="en-US" sz="2000" cap="none" dirty="0">
                <a:solidFill>
                  <a:schemeClr val="tx1">
                    <a:lumMod val="85000"/>
                    <a:lumOff val="15000"/>
                  </a:schemeClr>
                </a:solidFill>
              </a:rPr>
              <a:t>Credit card limit of high churn rate</a:t>
            </a:r>
          </a:p>
          <a:p>
            <a:pPr marL="457200" indent="-457200" algn="l">
              <a:buFont typeface="Arial" panose="020B0604020202020204" pitchFamily="34" charset="0"/>
              <a:buAutoNum type="arabicPeriod"/>
            </a:pPr>
            <a:r>
              <a:rPr lang="en-US" sz="2000" cap="none" dirty="0">
                <a:solidFill>
                  <a:schemeClr val="tx1">
                    <a:lumMod val="85000"/>
                    <a:lumOff val="15000"/>
                  </a:schemeClr>
                </a:solidFill>
              </a:rPr>
              <a:t>Age group contributing to more churn count</a:t>
            </a:r>
          </a:p>
          <a:p>
            <a:pPr marL="457200" indent="-457200" algn="l">
              <a:buFont typeface="Arial" panose="020B0604020202020204" pitchFamily="34" charset="0"/>
              <a:buAutoNum type="arabicPeriod"/>
            </a:pPr>
            <a:r>
              <a:rPr lang="en-US" sz="2000" cap="none" dirty="0">
                <a:solidFill>
                  <a:schemeClr val="tx1">
                    <a:lumMod val="85000"/>
                    <a:lumOff val="15000"/>
                  </a:schemeClr>
                </a:solidFill>
              </a:rPr>
              <a:t>Compare total Revolving balances of Existing and </a:t>
            </a:r>
            <a:r>
              <a:rPr lang="en-US" sz="2000" cap="none" dirty="0" err="1">
                <a:solidFill>
                  <a:schemeClr val="tx1">
                    <a:lumMod val="85000"/>
                    <a:lumOff val="15000"/>
                  </a:schemeClr>
                </a:solidFill>
              </a:rPr>
              <a:t>Attrited</a:t>
            </a:r>
            <a:r>
              <a:rPr lang="en-US" sz="2000" cap="none" dirty="0">
                <a:solidFill>
                  <a:schemeClr val="tx1">
                    <a:lumMod val="85000"/>
                    <a:lumOff val="15000"/>
                  </a:schemeClr>
                </a:solidFill>
              </a:rPr>
              <a:t> customers</a:t>
            </a:r>
          </a:p>
          <a:p>
            <a:pPr marL="457200" indent="-457200" algn="l">
              <a:buFont typeface="Arial" panose="020B0604020202020204" pitchFamily="34" charset="0"/>
              <a:buAutoNum type="arabicPeriod"/>
            </a:pPr>
            <a:r>
              <a:rPr lang="en-US" sz="2000" cap="none" dirty="0">
                <a:solidFill>
                  <a:schemeClr val="tx1">
                    <a:lumMod val="85000"/>
                    <a:lumOff val="15000"/>
                  </a:schemeClr>
                </a:solidFill>
              </a:rPr>
              <a:t>What effects does Gender and Educational background has towards the churn rate</a:t>
            </a:r>
          </a:p>
          <a:p>
            <a:pPr marL="457200" indent="-457200" algn="l">
              <a:buFont typeface="Arial" panose="020B0604020202020204" pitchFamily="34" charset="0"/>
              <a:buAutoNum type="arabicPeriod"/>
            </a:pPr>
            <a:endParaRPr lang="en-US" sz="2000" cap="none" dirty="0">
              <a:solidFill>
                <a:schemeClr val="tx1">
                  <a:lumMod val="85000"/>
                  <a:lumOff val="15000"/>
                </a:schemeClr>
              </a:solidFill>
            </a:endParaRPr>
          </a:p>
          <a:p>
            <a:pPr marL="457200" indent="-457200" algn="l">
              <a:buAutoNum type="arabicPeriod"/>
            </a:pPr>
            <a:endParaRPr lang="en-US" sz="2000" b="1" dirty="0">
              <a:solidFill>
                <a:srgbClr val="000000"/>
              </a:solidFill>
              <a:effectLst/>
              <a:latin typeface="Calibri" panose="020F0502020204030204" pitchFamily="34" charset="0"/>
              <a:cs typeface="Calibri" panose="020F0502020204030204" pitchFamily="34" charset="0"/>
            </a:endParaRPr>
          </a:p>
          <a:p>
            <a:pPr algn="l"/>
            <a:endParaRPr lang="en-US" sz="2000" cap="none" dirty="0">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792066A1-6B7C-4AF8-A718-556409A130C6}"/>
              </a:ext>
            </a:extLst>
          </p:cNvPr>
          <p:cNvSpPr>
            <a:spLocks noGrp="1"/>
          </p:cNvSpPr>
          <p:nvPr>
            <p:ph type="dt" sz="half" idx="10"/>
          </p:nvPr>
        </p:nvSpPr>
        <p:spPr/>
        <p:txBody>
          <a:bodyPr/>
          <a:lstStyle/>
          <a:p>
            <a:fld id="{AFDF9685-19F0-4872-A297-0307DB8F878F}" type="datetime1">
              <a:rPr lang="en-US" smtClean="0"/>
              <a:t>4/10/2021</a:t>
            </a:fld>
            <a:endParaRPr lang="en-US"/>
          </a:p>
        </p:txBody>
      </p:sp>
      <p:sp>
        <p:nvSpPr>
          <p:cNvPr id="3" name="Slide Number Placeholder 2">
            <a:extLst>
              <a:ext uri="{FF2B5EF4-FFF2-40B4-BE49-F238E27FC236}">
                <a16:creationId xmlns:a16="http://schemas.microsoft.com/office/drawing/2014/main" id="{7FF6F4CD-62D7-4ADD-8B90-4AA98E84A7E3}"/>
              </a:ext>
            </a:extLst>
          </p:cNvPr>
          <p:cNvSpPr>
            <a:spLocks noGrp="1"/>
          </p:cNvSpPr>
          <p:nvPr>
            <p:ph type="sldNum" sz="quarter" idx="12"/>
          </p:nvPr>
        </p:nvSpPr>
        <p:spPr/>
        <p:txBody>
          <a:bodyPr/>
          <a:lstStyle/>
          <a:p>
            <a:fld id="{312CC964-A50B-4C29-B4E4-2C30BB34CCF3}" type="slidenum">
              <a:rPr lang="en-US" smtClean="0"/>
              <a:t>9</a:t>
            </a:fld>
            <a:endParaRPr lang="en-US"/>
          </a:p>
        </p:txBody>
      </p:sp>
    </p:spTree>
    <p:extLst>
      <p:ext uri="{BB962C8B-B14F-4D97-AF65-F5344CB8AC3E}">
        <p14:creationId xmlns:p14="http://schemas.microsoft.com/office/powerpoint/2010/main" val="391452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1728</Words>
  <Application>Microsoft Office PowerPoint</Application>
  <PresentationFormat>Widescreen</PresentationFormat>
  <Paragraphs>239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Helvetica Neue</vt:lpstr>
      <vt:lpstr>Univers Condensed Light</vt:lpstr>
      <vt:lpstr>Walbaum Display Light</vt:lpstr>
      <vt:lpstr>Wingdings</vt:lpstr>
      <vt:lpstr>AngleLinesVTI</vt:lpstr>
      <vt:lpstr>Statistical Analysis of Credit Card Customer Churn Rate</vt:lpstr>
      <vt:lpstr>Agenda:</vt:lpstr>
      <vt:lpstr>Business manager of a consumer credit card portfolio of a bank is facing severe customer attrition problem in the recent months. This is impacting the business. The business manager wants to leverage the power of data analytics to understand the primary reasons of attrition. </vt:lpstr>
      <vt:lpstr>What is our current customer churn rate?    </vt:lpstr>
      <vt:lpstr>Introduction to the dataset</vt:lpstr>
      <vt:lpstr>PowerPoint Presentation</vt:lpstr>
      <vt:lpstr>Distribution of Categorical Features</vt:lpstr>
      <vt:lpstr>Distribution of Numerical features</vt:lpstr>
      <vt:lpstr>What are the main factors influencing customer churn? </vt:lpstr>
      <vt:lpstr>Manager has few claims and queries based on his experience </vt:lpstr>
      <vt:lpstr>Manager believes there is an equal chance of Attrition for all Income groups </vt:lpstr>
      <vt:lpstr>Manager wishes to know if the average use of credit card is same among all Marital Status categories</vt:lpstr>
      <vt:lpstr>Manager wants to check if the people with credit limit less than 10000 are having high churn rate</vt:lpstr>
      <vt:lpstr>Manager believes Customer Age and Marital Status columns are dependent and any one of the variable can be considered to address the churn analysis</vt:lpstr>
      <vt:lpstr>Once we communicated the same to the manager, he was satisfied with the explanation but produced new claim stating senior citizens form the major contributors to churn count</vt:lpstr>
      <vt:lpstr>Total Revolving balance of both existing and attrited customers are equal</vt:lpstr>
      <vt:lpstr>Effects of Gender and Educational background on churn rate</vt:lpstr>
      <vt:lpstr>PowerPoint Presentation</vt:lpstr>
      <vt:lpstr>Let’s address the questions now…</vt:lpstr>
      <vt:lpstr>PowerPoint Presentation</vt:lpstr>
      <vt:lpstr>PowerPoint Presentation</vt:lpstr>
      <vt:lpstr>Simulation of Total Transaction count</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Credit Card Customer Churn Rate</dc:title>
  <dc:creator>venkatesh N</dc:creator>
  <cp:lastModifiedBy>alekhya</cp:lastModifiedBy>
  <cp:revision>90</cp:revision>
  <dcterms:created xsi:type="dcterms:W3CDTF">2021-04-06T07:40:35Z</dcterms:created>
  <dcterms:modified xsi:type="dcterms:W3CDTF">2021-04-10T16:41:06Z</dcterms:modified>
</cp:coreProperties>
</file>