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Nunito"/>
      <p:regular r:id="rId30"/>
      <p:bold r:id="rId31"/>
      <p:italic r:id="rId32"/>
      <p:boldItalic r:id="rId33"/>
    </p:embeddedFont>
    <p:embeddedFont>
      <p:font typeface="Della Respira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.fntdata"/><Relationship Id="rId30" Type="http://schemas.openxmlformats.org/officeDocument/2006/relationships/font" Target="fonts/Nunito-regular.fntdata"/><Relationship Id="rId11" Type="http://schemas.openxmlformats.org/officeDocument/2006/relationships/slide" Target="slides/slide6.xml"/><Relationship Id="rId33" Type="http://schemas.openxmlformats.org/officeDocument/2006/relationships/font" Target="fonts/Nunito-boldItalic.fntdata"/><Relationship Id="rId10" Type="http://schemas.openxmlformats.org/officeDocument/2006/relationships/slide" Target="slides/slide5.xml"/><Relationship Id="rId32" Type="http://schemas.openxmlformats.org/officeDocument/2006/relationships/font" Target="fonts/Nuni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DellaRespir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bcef8d7d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bcef8d7d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bcef8d7d6_0_5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bcef8d7d6_0_5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bcef8d7d6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bcef8d7d6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bcef8d7d6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bcef8d7d6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bcef8d7d6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bcef8d7d6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bcef8d7d6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bcef8d7d6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bcef8d7d6_0_5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bcef8d7d6_0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bcef8d7d6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3bcef8d7d6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bcef8d7d6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3bcef8d7d6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3bcef8d7d6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3bcef8d7d6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bcef8d7d6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3bcef8d7d6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bcef8d7d6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bcef8d7d6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bcef8d7d6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3bcef8d7d6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bcef8d7d6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bcef8d7d6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bcef8d7d6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bcef8d7d6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3bcef8d7d6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3bcef8d7d6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bcef8d7d6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3bcef8d7d6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bcef8d7d6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bcef8d7d6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bcef8d7d6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bcef8d7d6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bcef8d7d6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bcef8d7d6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bcef8d7d6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bcef8d7d6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bcef8d7d6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bcef8d7d6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bcef8d7d6_0_4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bcef8d7d6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bcef8d7d6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bcef8d7d6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ocs.google.com/spreadsheets/d/1M2qZLLN5NWXvpLgnvNa8iqkakK-IAWVW/edit?usp=drive_link&amp;ouid=106766232991882931966&amp;rtpof=true&amp;sd=true" TargetMode="External"/><Relationship Id="rId4" Type="http://schemas.openxmlformats.org/officeDocument/2006/relationships/hyperlink" Target="https://drive.google.com/file/d/17OQ5UFWdHrVxw37F94jqvK-DjBqLzAJI/view?usp=drive_link" TargetMode="External"/><Relationship Id="rId5" Type="http://schemas.openxmlformats.org/officeDocument/2006/relationships/hyperlink" Target="https://drive.google.com/file/d/1d14OJPbIO-bPj6svamrmdCbajmzEdteh/view?usp=driv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title"/>
          </p:nvPr>
        </p:nvSpPr>
        <p:spPr>
          <a:xfrm>
            <a:off x="1316975" y="828575"/>
            <a:ext cx="6843900" cy="187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3000">
                <a:latin typeface="Della Respira"/>
                <a:ea typeface="Della Respira"/>
                <a:cs typeface="Della Respira"/>
                <a:sym typeface="Della Respira"/>
              </a:rPr>
              <a:t>ML-Ready Dataset Preparation for Environmental Impacts Prediction</a:t>
            </a:r>
            <a:endParaRPr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00" y="152400"/>
            <a:ext cx="214312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3425" y="4707800"/>
            <a:ext cx="3181350" cy="3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/>
        </p:nvSpPr>
        <p:spPr>
          <a:xfrm>
            <a:off x="531600" y="2139100"/>
            <a:ext cx="8046000" cy="23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CMPT 2400 - Data Preparations and Analytics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Data Project 1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Exploratory Data Analysis and Data Cleaning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of NPRI Dataset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Della Respira"/>
                <a:ea typeface="Della Respira"/>
                <a:cs typeface="Della Respira"/>
                <a:sym typeface="Della Respira"/>
              </a:rPr>
              <a:t>Alma Soria  |  Angela Lekivetz |  Crystal Blackburn  |  Michaela Goud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idx="1" type="body"/>
          </p:nvPr>
        </p:nvSpPr>
        <p:spPr>
          <a:xfrm>
            <a:off x="426075" y="1435250"/>
            <a:ext cx="7602300" cy="33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Consistency in Top Cities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top cities before and after imputation remained largely consistent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Slight Changes in Rankings or Counts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were minor shifts in the rankings and counts of some cities, which can be attributed to the handling of previously missing values, now correctly imputed.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of Imputation on Data Completeness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imputation led to an increase in the total counts for certain cities, indicating that missing city information had been successfully filled.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2"/>
          <p:cNvSpPr txBox="1"/>
          <p:nvPr>
            <p:ph type="title"/>
          </p:nvPr>
        </p:nvSpPr>
        <p:spPr>
          <a:xfrm>
            <a:off x="426075" y="40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la Respira"/>
                <a:ea typeface="Della Respira"/>
                <a:cs typeface="Della Respira"/>
                <a:sym typeface="Della Respira"/>
              </a:rPr>
              <a:t>Missing Values Imputation Comparison Overview - City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 txBox="1"/>
          <p:nvPr>
            <p:ph type="title"/>
          </p:nvPr>
        </p:nvSpPr>
        <p:spPr>
          <a:xfrm>
            <a:off x="426075" y="40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la Respira"/>
                <a:ea typeface="Della Respira"/>
                <a:cs typeface="Della Respira"/>
                <a:sym typeface="Della Respira"/>
              </a:rPr>
              <a:t>Missing Values Imputation Comparison Overview - City</a:t>
            </a:r>
            <a:endParaRPr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75" y="1323425"/>
            <a:ext cx="7857349" cy="358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426075" y="40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la Respira"/>
                <a:ea typeface="Della Respira"/>
                <a:cs typeface="Della Respira"/>
                <a:sym typeface="Della Respira"/>
              </a:rPr>
              <a:t>Handling Outliers</a:t>
            </a:r>
            <a:endParaRPr/>
          </a:p>
        </p:txBody>
      </p:sp>
      <p:pic>
        <p:nvPicPr>
          <p:cNvPr descr="پرونده:Global-outlier.jpg - ویکی‌پدیا، دانشنامهٔ آزاد" id="205" name="Google Shape;20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75" y="2591163"/>
            <a:ext cx="28575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2575175" y="1011025"/>
            <a:ext cx="6074700" cy="3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 of Identifying Outliers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Outliers in the release columns are important to identify as they could indicate data errors, exceptional events, or significant changes in emissions.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Techniques Applied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Various statistical methods were used to detect outliers in the release columns.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 in Environmental Data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release columns are key in environmental data analysis, so handling outliers helps ensure data accuracy.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 on Models and Analyses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Managing outliers is crucial for refining models and improving the quality of analysis.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idx="1" type="body"/>
          </p:nvPr>
        </p:nvSpPr>
        <p:spPr>
          <a:xfrm>
            <a:off x="426075" y="1159500"/>
            <a:ext cx="8376000" cy="38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Outlier Detection Methods Compared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compared three methods for detecting outliers: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IQR with all values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IQR excluding zeros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Z-score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Chosen Method for Handling Outliers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Capping was selected as the method to handle outliers.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Capping Explained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Capping replaces extreme values with the upper or lower bounds defined by the IQR or Z-score methods.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Benefits of Capping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This method reduces the influence of outliers without removing data points, preserving dataset integrity while mitigating outlier impact.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"/>
          <p:cNvSpPr txBox="1"/>
          <p:nvPr>
            <p:ph type="title"/>
          </p:nvPr>
        </p:nvSpPr>
        <p:spPr>
          <a:xfrm>
            <a:off x="426075" y="40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la Respira"/>
                <a:ea typeface="Della Respira"/>
                <a:cs typeface="Della Respira"/>
                <a:sym typeface="Della Respira"/>
              </a:rPr>
              <a:t>Handling Outliers</a:t>
            </a:r>
            <a:endParaRPr/>
          </a:p>
        </p:txBody>
      </p:sp>
      <p:pic>
        <p:nvPicPr>
          <p:cNvPr descr="File:Elements of a boxplot en.svg - Wikimedia Commons" id="213" name="Google Shape;2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9200" y="633050"/>
            <a:ext cx="3264374" cy="1303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idx="1" type="body"/>
          </p:nvPr>
        </p:nvSpPr>
        <p:spPr>
          <a:xfrm>
            <a:off x="483525" y="902775"/>
            <a:ext cx="7841400" cy="3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Boxplots showing the impact of capping on release columns.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6"/>
          <p:cNvSpPr txBox="1"/>
          <p:nvPr>
            <p:ph type="title"/>
          </p:nvPr>
        </p:nvSpPr>
        <p:spPr>
          <a:xfrm>
            <a:off x="426075" y="40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la Respira"/>
                <a:ea typeface="Della Respira"/>
                <a:cs typeface="Della Respira"/>
                <a:sym typeface="Della Respira"/>
              </a:rPr>
              <a:t>Visualization of Capped Outliers</a:t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25" y="1735300"/>
            <a:ext cx="4275674" cy="281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600" y="1833797"/>
            <a:ext cx="4162601" cy="2712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426075" y="1151475"/>
            <a:ext cx="7898700" cy="34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Pre-cleaned dataset saved for reference.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Creation of aggregated features.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"/>
          <p:cNvSpPr txBox="1"/>
          <p:nvPr>
            <p:ph type="title"/>
          </p:nvPr>
        </p:nvSpPr>
        <p:spPr>
          <a:xfrm>
            <a:off x="426075" y="40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la Respira"/>
                <a:ea typeface="Della Respira"/>
                <a:cs typeface="Della Respira"/>
                <a:sym typeface="Della Respira"/>
              </a:rPr>
              <a:t>Pattern Discovery, Visualization &amp; Statistics</a:t>
            </a:r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888" y="3306188"/>
            <a:ext cx="776287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75" y="2095500"/>
            <a:ext cx="4819650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467475" y="1083300"/>
            <a:ext cx="38547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Pollutant Releases Trend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line plot shows pollutant releases over time.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Findings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increase in releases between 2000 and 2003.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Plateau in releases from 2003 to 2017.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258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Sharp decline in releases in 2017.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Possible Causes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trend may indicate changes in industrial practices, reporting requirements, or regulatory changes.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 txBox="1"/>
          <p:nvPr>
            <p:ph type="title"/>
          </p:nvPr>
        </p:nvSpPr>
        <p:spPr>
          <a:xfrm>
            <a:off x="426075" y="40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la Respira"/>
                <a:ea typeface="Della Respira"/>
                <a:cs typeface="Della Respira"/>
                <a:sym typeface="Della Respira"/>
              </a:rPr>
              <a:t>Pattern Discovery, Visualization &amp; Statistics</a:t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100" y="1179899"/>
            <a:ext cx="4660267" cy="325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>
            <p:ph idx="1" type="body"/>
          </p:nvPr>
        </p:nvSpPr>
        <p:spPr>
          <a:xfrm>
            <a:off x="322275" y="1281700"/>
            <a:ext cx="3791700" cy="36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Dominant Release Type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Air releases consistently dominate the total releases over time.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Trend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"Air" pollutants drive the overall trend in pollutant releases.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Release Types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Releases to land, water, and those below 1 tonne remain stable and low.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>
            <p:ph type="title"/>
          </p:nvPr>
        </p:nvSpPr>
        <p:spPr>
          <a:xfrm>
            <a:off x="426075" y="40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la Respira"/>
                <a:ea typeface="Della Respira"/>
                <a:cs typeface="Della Respira"/>
                <a:sym typeface="Della Respira"/>
              </a:rPr>
              <a:t>Pattern Discovery, Visualization &amp; Statistics</a:t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975" y="1148888"/>
            <a:ext cx="4725225" cy="3280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idx="1" type="body"/>
          </p:nvPr>
        </p:nvSpPr>
        <p:spPr>
          <a:xfrm>
            <a:off x="349875" y="1191550"/>
            <a:ext cx="4016400" cy="37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Industry Analysis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top 10 industries with the highest pollutant releases were analyzed for historical trends.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Industry Highlighted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"Conventional oil and gas extraction" stands out for its disproportionately high pollutant releases.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Understanding these trends is crucial for investigating regulatory and operational influences.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"/>
          <p:cNvSpPr txBox="1"/>
          <p:nvPr>
            <p:ph type="title"/>
          </p:nvPr>
        </p:nvSpPr>
        <p:spPr>
          <a:xfrm>
            <a:off x="426075" y="40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la Respira"/>
                <a:ea typeface="Della Respira"/>
                <a:cs typeface="Della Respira"/>
                <a:sym typeface="Della Respira"/>
              </a:rPr>
              <a:t>Pattern Discovery, Visualization &amp; Statistics</a:t>
            </a:r>
            <a:endParaRPr/>
          </a:p>
        </p:txBody>
      </p:sp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9532" y="1206649"/>
            <a:ext cx="4625868" cy="30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idx="1" type="body"/>
          </p:nvPr>
        </p:nvSpPr>
        <p:spPr>
          <a:xfrm>
            <a:off x="423475" y="906725"/>
            <a:ext cx="8478900" cy="3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Growth Rate Calculation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Year-over-year growth rate is calculated to measure the growth or decline of releases in different industries.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This analysis helps predict future trends in industrial pollution.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insights support the development of a predictive model for industrial pollution.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 txBox="1"/>
          <p:nvPr>
            <p:ph type="title"/>
          </p:nvPr>
        </p:nvSpPr>
        <p:spPr>
          <a:xfrm>
            <a:off x="349875" y="328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la Respira"/>
                <a:ea typeface="Della Respira"/>
                <a:cs typeface="Della Respira"/>
                <a:sym typeface="Della Respira"/>
              </a:rPr>
              <a:t>Growth Rate</a:t>
            </a:r>
            <a:endParaRPr/>
          </a:p>
        </p:txBody>
      </p:sp>
      <p:pic>
        <p:nvPicPr>
          <p:cNvPr id="257" name="Google Shape;25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75" y="2625688"/>
            <a:ext cx="7505700" cy="219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438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">
                <a:latin typeface="Della Respira"/>
                <a:ea typeface="Della Respira"/>
                <a:cs typeface="Della Respira"/>
                <a:sym typeface="Della Respira"/>
              </a:rPr>
              <a:t>Introduction to NPRI Dataset</a:t>
            </a:r>
            <a:endParaRPr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514350" y="1435650"/>
            <a:ext cx="6140100" cy="29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NPRI Dataset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Provides data on pollutant releases, disposals, and transfers in Canada.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Analysis of pollutant releases, particularly in the "Releases 2000-2020" sheet.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Develop predictive models to forecast future pollutant release trends.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Public Domain Clip Art Image | Illustration of a factory | ID ..."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525" y="2028975"/>
            <a:ext cx="2577750" cy="25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2"/>
          <p:cNvSpPr txBox="1"/>
          <p:nvPr>
            <p:ph idx="1" type="body"/>
          </p:nvPr>
        </p:nvSpPr>
        <p:spPr>
          <a:xfrm>
            <a:off x="426075" y="1183400"/>
            <a:ext cx="8199600" cy="35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Analysis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 relationships were found between different release types (e.g., air, land, and water releases).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suggests that each pollutant type may be influenced by distinct industrial processes.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 can aid in feature selection for predictive models.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Geographical Distribution of Pollutants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Location is crucial for understanding pollution patterns.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Sources of pollutants are often linked to regional industrial activities, regulations, and economic conditions.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2"/>
          <p:cNvSpPr txBox="1"/>
          <p:nvPr>
            <p:ph type="title"/>
          </p:nvPr>
        </p:nvSpPr>
        <p:spPr>
          <a:xfrm>
            <a:off x="426075" y="40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la Respira"/>
                <a:ea typeface="Della Respira"/>
                <a:cs typeface="Della Respira"/>
                <a:sym typeface="Della Respira"/>
              </a:rPr>
              <a:t>Other Insights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idx="1" type="body"/>
          </p:nvPr>
        </p:nvSpPr>
        <p:spPr>
          <a:xfrm>
            <a:off x="426075" y="1279575"/>
            <a:ext cx="7898700" cy="31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Alberta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Highest pollutant releases, driven by oil, gas, and industrial sectors with less stringent regulations.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Ontario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Second in releases, primarily from manufacturing, transportation, and industrial hubs.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British Columbia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Third, with emissions from resource extraction, processing, transportation, and agriculture.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Quebec and Saskatchewan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Moderate emissions from diverse industries like mining and forestry.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Provinces/Territories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Lower releases, due to smaller industries and stricter environmental policies.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3"/>
          <p:cNvSpPr txBox="1"/>
          <p:nvPr>
            <p:ph type="title"/>
          </p:nvPr>
        </p:nvSpPr>
        <p:spPr>
          <a:xfrm>
            <a:off x="426075" y="40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la Respira"/>
                <a:ea typeface="Della Respira"/>
                <a:cs typeface="Della Respira"/>
                <a:sym typeface="Della Respira"/>
              </a:rPr>
              <a:t>Other Insights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>
            <p:ph idx="1" type="body"/>
          </p:nvPr>
        </p:nvSpPr>
        <p:spPr>
          <a:xfrm>
            <a:off x="502275" y="1151475"/>
            <a:ext cx="8207700" cy="3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Series Decomposition Importance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Breaks data into trend, seasonal, and residual components.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identify trends, cyclical patterns, and assess prediction confidence.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Observations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Conventional Oil and Gas Extraction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Upward trend until 2008, then decline, with variability suggesting additional factors beyond seasonality.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Fossil Fuel Electric Power Generation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Growth until 2010, then decline, with seasonal fluctuations linked to energy demand and high volatility due to unpredictable factors.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4"/>
          <p:cNvSpPr txBox="1"/>
          <p:nvPr>
            <p:ph type="title"/>
          </p:nvPr>
        </p:nvSpPr>
        <p:spPr>
          <a:xfrm>
            <a:off x="426075" y="40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la Respira"/>
                <a:ea typeface="Della Respira"/>
                <a:cs typeface="Della Respira"/>
                <a:sym typeface="Della Respira"/>
              </a:rPr>
              <a:t>Time Series Decomposition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502275" y="1006950"/>
            <a:ext cx="8211600" cy="32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Findings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Significant regional variations in pollutant releases across Canada.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Techniques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Geographical distribution of emissions, time series decomposition, and industry trend visualization.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Building predictive models to forecast future pollutant releases and identify industries with the most significant changes.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5"/>
          <p:cNvSpPr txBox="1"/>
          <p:nvPr>
            <p:ph type="title"/>
          </p:nvPr>
        </p:nvSpPr>
        <p:spPr>
          <a:xfrm>
            <a:off x="426075" y="40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la Respira"/>
                <a:ea typeface="Della Respira"/>
                <a:cs typeface="Della Respira"/>
                <a:sym typeface="Della Respira"/>
              </a:rPr>
              <a:t>Conclusion</a:t>
            </a:r>
            <a:endParaRPr/>
          </a:p>
        </p:txBody>
      </p:sp>
      <p:pic>
        <p:nvPicPr>
          <p:cNvPr id="282" name="Google Shape;28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6986" y="2571750"/>
            <a:ext cx="4243964" cy="22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75" y="3137675"/>
            <a:ext cx="3942600" cy="121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/>
        </p:nvSpPr>
        <p:spPr>
          <a:xfrm>
            <a:off x="339275" y="3034625"/>
            <a:ext cx="5890200" cy="17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Links to the notebook, datasets, </a:t>
            </a:r>
            <a:r>
              <a:rPr lang="en" sz="1200">
                <a:solidFill>
                  <a:schemeClr val="dk2"/>
                </a:solidFill>
              </a:rPr>
              <a:t>reports</a:t>
            </a:r>
            <a:r>
              <a:rPr lang="en" sz="1200">
                <a:solidFill>
                  <a:schemeClr val="dk2"/>
                </a:solidFill>
              </a:rPr>
              <a:t> and resources: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NPRI_2000-2022.xlsx</a:t>
            </a:r>
            <a:r>
              <a:rPr lang="en" sz="1200">
                <a:solidFill>
                  <a:schemeClr val="dk2"/>
                </a:solidFill>
              </a:rPr>
              <a:t> (Excel dataset)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f_releases.csv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5"/>
              </a:rPr>
              <a:t>Data_Project_1_2400.html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final notebook link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6"/>
          <p:cNvSpPr/>
          <p:nvPr/>
        </p:nvSpPr>
        <p:spPr>
          <a:xfrm>
            <a:off x="2607225" y="746450"/>
            <a:ext cx="3774600" cy="1731025"/>
          </a:xfrm>
          <a:prstGeom prst="flowChartPunchedTap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6"/>
          <p:cNvSpPr txBox="1"/>
          <p:nvPr>
            <p:ph type="title"/>
          </p:nvPr>
        </p:nvSpPr>
        <p:spPr>
          <a:xfrm>
            <a:off x="742950" y="1150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Della Respira"/>
                <a:ea typeface="Della Respira"/>
                <a:cs typeface="Della Respira"/>
                <a:sym typeface="Della Respira"/>
              </a:rPr>
              <a:t>Thankyou!</a:t>
            </a:r>
            <a:endParaRPr sz="40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438150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la Respira"/>
                <a:ea typeface="Della Respira"/>
                <a:cs typeface="Della Respira"/>
                <a:sym typeface="Della Respira"/>
              </a:rPr>
              <a:t>Data Source and Structure</a:t>
            </a:r>
            <a:endParaRPr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438150" y="959000"/>
            <a:ext cx="4300800" cy="39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Releases 2000-2020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Records: 737,516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Columns: 28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Focus: Pollutant releases to air, land, and water.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Disposals and Transfers 00-20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Records: 191,645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Columns: 41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Comments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Records: 363,310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Columns: 14</a:t>
            </a:r>
            <a:endParaRPr b="1" sz="15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4442450" y="959000"/>
            <a:ext cx="4519800" cy="39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F1F1F"/>
                </a:solidFill>
              </a:rPr>
              <a:t>Important Columns:</a:t>
            </a:r>
            <a:endParaRPr b="1" sz="1500">
              <a:solidFill>
                <a:srgbClr val="1F1F1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400"/>
              <a:buChar char="❖"/>
            </a:pPr>
            <a:r>
              <a:rPr b="1" lang="en">
                <a:solidFill>
                  <a:srgbClr val="1F1F1F"/>
                </a:solidFill>
              </a:rPr>
              <a:t>Reporting_Year:</a:t>
            </a:r>
            <a:r>
              <a:rPr lang="en">
                <a:solidFill>
                  <a:srgbClr val="1F1F1F"/>
                </a:solidFill>
              </a:rPr>
              <a:t> Year of the release incident.</a:t>
            </a:r>
            <a:endParaRPr>
              <a:solidFill>
                <a:srgbClr val="1F1F1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❖"/>
            </a:pPr>
            <a:r>
              <a:rPr b="1" lang="en">
                <a:solidFill>
                  <a:srgbClr val="1F1F1F"/>
                </a:solidFill>
              </a:rPr>
              <a:t>NPRI_ID:</a:t>
            </a:r>
            <a:r>
              <a:rPr lang="en">
                <a:solidFill>
                  <a:srgbClr val="1F1F1F"/>
                </a:solidFill>
              </a:rPr>
              <a:t> Unique identifier for the reporting facility.</a:t>
            </a:r>
            <a:endParaRPr>
              <a:solidFill>
                <a:srgbClr val="1F1F1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❖"/>
            </a:pPr>
            <a:r>
              <a:rPr b="1" lang="en">
                <a:solidFill>
                  <a:srgbClr val="1F1F1F"/>
                </a:solidFill>
              </a:rPr>
              <a:t>Company_Name:</a:t>
            </a:r>
            <a:r>
              <a:rPr lang="en">
                <a:solidFill>
                  <a:srgbClr val="1F1F1F"/>
                </a:solidFill>
              </a:rPr>
              <a:t> Name of the reporting company.</a:t>
            </a:r>
            <a:endParaRPr>
              <a:solidFill>
                <a:srgbClr val="1F1F1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❖"/>
            </a:pPr>
            <a:r>
              <a:rPr b="1" lang="en">
                <a:solidFill>
                  <a:srgbClr val="1F1F1F"/>
                </a:solidFill>
              </a:rPr>
              <a:t>Facility_Name:</a:t>
            </a:r>
            <a:r>
              <a:rPr lang="en">
                <a:solidFill>
                  <a:srgbClr val="1F1F1F"/>
                </a:solidFill>
              </a:rPr>
              <a:t> Name of the facility.</a:t>
            </a:r>
            <a:endParaRPr>
              <a:solidFill>
                <a:srgbClr val="1F1F1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❖"/>
            </a:pPr>
            <a:r>
              <a:rPr b="1" lang="en">
                <a:solidFill>
                  <a:srgbClr val="1F1F1F"/>
                </a:solidFill>
              </a:rPr>
              <a:t>NAICS:</a:t>
            </a:r>
            <a:r>
              <a:rPr lang="en">
                <a:solidFill>
                  <a:srgbClr val="1F1F1F"/>
                </a:solidFill>
              </a:rPr>
              <a:t> North American Industry Classification System code.</a:t>
            </a:r>
            <a:endParaRPr>
              <a:solidFill>
                <a:srgbClr val="1F1F1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Char char="❖"/>
            </a:pPr>
            <a:r>
              <a:rPr b="1" lang="en">
                <a:solidFill>
                  <a:srgbClr val="1F1F1F"/>
                </a:solidFill>
              </a:rPr>
              <a:t>NAICS_Title:</a:t>
            </a:r>
            <a:r>
              <a:rPr lang="en">
                <a:solidFill>
                  <a:srgbClr val="1F1F1F"/>
                </a:solidFill>
              </a:rPr>
              <a:t> Description of the NAICS code.</a:t>
            </a:r>
            <a:endParaRPr>
              <a:solidFill>
                <a:srgbClr val="1F1F1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Roboto"/>
              <a:buChar char="❖"/>
            </a:pPr>
            <a:r>
              <a:rPr b="1" lang="en">
                <a:solidFill>
                  <a:srgbClr val="1F1F1F"/>
                </a:solidFill>
              </a:rPr>
              <a:t>Substance_Name:</a:t>
            </a:r>
            <a:r>
              <a:rPr lang="en">
                <a:solidFill>
                  <a:srgbClr val="1F1F1F"/>
                </a:solidFill>
              </a:rPr>
              <a:t> Name of the released substance.</a:t>
            </a:r>
            <a:endParaRPr>
              <a:solidFill>
                <a:srgbClr val="1F1F1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Roboto"/>
              <a:buChar char="❖"/>
            </a:pPr>
            <a:r>
              <a:rPr b="1" lang="en">
                <a:solidFill>
                  <a:srgbClr val="1F1F1F"/>
                </a:solidFill>
              </a:rPr>
              <a:t>Units:</a:t>
            </a:r>
            <a:r>
              <a:rPr lang="en">
                <a:solidFill>
                  <a:srgbClr val="1F1F1F"/>
                </a:solidFill>
              </a:rPr>
              <a:t> Measurement units for release quantities.</a:t>
            </a:r>
            <a:endParaRPr>
              <a:solidFill>
                <a:srgbClr val="1F1F1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Roboto"/>
              <a:buChar char="❖"/>
            </a:pPr>
            <a:r>
              <a:rPr b="1" lang="en">
                <a:solidFill>
                  <a:srgbClr val="1F1F1F"/>
                </a:solidFill>
              </a:rPr>
              <a:t>Various Release Quantities:</a:t>
            </a:r>
            <a:r>
              <a:rPr lang="en">
                <a:solidFill>
                  <a:srgbClr val="1F1F1F"/>
                </a:solidFill>
              </a:rPr>
              <a:t> Release quantities across air, water, and land.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410025" y="388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la Respira"/>
                <a:ea typeface="Della Respira"/>
                <a:cs typeface="Della Respira"/>
                <a:sym typeface="Della Respira"/>
              </a:rPr>
              <a:t>Data Cleaning and Preparation</a:t>
            </a:r>
            <a:endParaRPr>
              <a:latin typeface="Della Respira"/>
              <a:ea typeface="Della Respira"/>
              <a:cs typeface="Della Respira"/>
              <a:sym typeface="Della Respi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Della Respira"/>
                <a:ea typeface="Della Respira"/>
                <a:cs typeface="Della Respira"/>
                <a:sym typeface="Della Respira"/>
              </a:rPr>
              <a:t>Fixing Bad Housekeeping</a:t>
            </a:r>
            <a:endParaRPr sz="20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439375" y="1239625"/>
            <a:ext cx="7577400" cy="37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Column Names to a Consistent Format: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 remove French labels and unnecessary spaces from column names to achieve a standardized format.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Textual Data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Columns such as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Company_Name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Facility_Name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NAICS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Substance_Name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CAS_Number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Province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Estimation_Method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converted to the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category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type for memory optimization.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Numeric Data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Columns like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Reporting_Year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NPRI_ID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Latitude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Longitude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retained in their original formats. The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employees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column is converted to a numeric type after handling non-numeric characters.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and Typo Inconsistencies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Categorical values like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CAS_Number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Substance_Name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contained errors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ata de lixo | Free SVG"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425" y="3096400"/>
            <a:ext cx="1831950" cy="183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502275" y="1432250"/>
            <a:ext cx="8263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Duplicate Records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No duplicates were found.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and Typo Inconsistencies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Categorical values like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CAS_Number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Substance_Name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contained errors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Accents Removal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</a:t>
            </a:r>
            <a:r>
              <a:rPr lang="en" sz="1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remove_accents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function was used to ensure that accented characters were converted to their non-accented equivalents.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Replacing Punctuation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Rather than removing punctuation entirely, we replace them with a space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 txBox="1"/>
          <p:nvPr>
            <p:ph type="title"/>
          </p:nvPr>
        </p:nvSpPr>
        <p:spPr>
          <a:xfrm>
            <a:off x="426075" y="40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la Respira"/>
                <a:ea typeface="Della Respira"/>
                <a:cs typeface="Della Respira"/>
                <a:sym typeface="Della Respira"/>
              </a:rPr>
              <a:t>Issue Detection</a:t>
            </a:r>
            <a:endParaRPr/>
          </a:p>
        </p:txBody>
      </p:sp>
      <p:pic>
        <p:nvPicPr>
          <p:cNvPr descr="File:Quality assurance oaicons.png - Wikimedia Commons"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450" y="-128125"/>
            <a:ext cx="2311099" cy="204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426075" y="1130450"/>
            <a:ext cx="7919100" cy="3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Cleaning Text in Columns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Cas_Number, Substance_Name,            </a:t>
            </a:r>
            <a:r>
              <a:rPr lang="en" sz="16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Company_Name, Facility_Name, NAICS_Title, Province, City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Whitespace &amp; Substring Removal: Remove extra spaces and substrings like "0:00".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Standardizing NA Values: Convert "NA - 09" to "NA-09".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Validation: Use regex to check if the CAS number follows the correct format.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Preview Data: Print each substance in the column to analyze its format and identify cleaning and standardization methods.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functions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cleaning and standardizing the column by applying several transformations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 txBox="1"/>
          <p:nvPr>
            <p:ph type="title"/>
          </p:nvPr>
        </p:nvSpPr>
        <p:spPr>
          <a:xfrm>
            <a:off x="426075" y="40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la Respira"/>
                <a:ea typeface="Della Respira"/>
                <a:cs typeface="Della Respira"/>
                <a:sym typeface="Della Respira"/>
              </a:rPr>
              <a:t>Issue Detection continued…</a:t>
            </a:r>
            <a:endParaRPr/>
          </a:p>
        </p:txBody>
      </p:sp>
      <p:pic>
        <p:nvPicPr>
          <p:cNvPr descr="File:Quality assurance oaicons.png - Wikimedia Commons"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3450" y="-128125"/>
            <a:ext cx="2311099" cy="2045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474300" y="871600"/>
            <a:ext cx="8195400" cy="3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NPRI dataset contains specific patterns of missing values that require a targeted approach informed by domain knowledge, specifically with “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columns where unreported releases often indicate </a:t>
            </a: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release occurred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values can introduce bias if handled incorrectly, it’s crucial to select the appropriate imputation strategy.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Employees: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Groupby NAICS and Median imputation.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Facility Name: fill with  “Company_Name” + “Unknown”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City: filled using reverse georecording (</a:t>
            </a:r>
            <a:r>
              <a:rPr lang="en" sz="1050">
                <a:solidFill>
                  <a:srgbClr val="82C6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0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reverse_geocoder) 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latitude and longitude available, if not use Capital of Province. 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Latitude/Longitude: fill with grouped data by City and fill with Median.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 columns: Zero imputation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of release to all media &lt;1 tonne: Calculated from other releases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9"/>
          <p:cNvSpPr txBox="1"/>
          <p:nvPr>
            <p:ph type="title"/>
          </p:nvPr>
        </p:nvSpPr>
        <p:spPr>
          <a:xfrm>
            <a:off x="226425" y="1957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la Respira"/>
                <a:ea typeface="Della Respira"/>
                <a:cs typeface="Della Respira"/>
                <a:sym typeface="Della Respira"/>
              </a:rPr>
              <a:t>Handling Missing Values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506600" y="9728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descriptive statistics for the Latitude and Longitude columns were calculated using the </a:t>
            </a:r>
            <a:r>
              <a:rPr lang="en" sz="1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.describe()</a:t>
            </a: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method.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serves as a baseline to assess the data's distribution before performing any imputation.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summary of Latitude and Longitude columns.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Comparison before and after imputation.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 txBox="1"/>
          <p:nvPr>
            <p:ph type="title"/>
          </p:nvPr>
        </p:nvSpPr>
        <p:spPr>
          <a:xfrm>
            <a:off x="426075" y="404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la Respira"/>
                <a:ea typeface="Della Respira"/>
                <a:cs typeface="Della Respira"/>
                <a:sym typeface="Della Respira"/>
              </a:rPr>
              <a:t>Descriptive Statistics</a:t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3344625"/>
            <a:ext cx="4793384" cy="1417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chier:Lines of equal latitude and longitude FROM (World map ..." id="180" name="Google Shape;18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000" y="2902943"/>
            <a:ext cx="3143500" cy="192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354200" y="1206650"/>
            <a:ext cx="8327700" cy="31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Distributions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histograms for latitude and longitude before and after imputation are largely similar, indicating minimal impact.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Minimal Changes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Small shifts in mean or median values, but imputed data follows original trends.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Consistent Spread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The range and standard deviation remain stable, with no significant changes.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Pattern Preservation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Key geographic features are preserved after imputation, indicating effective strategy.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 txBox="1"/>
          <p:nvPr>
            <p:ph type="title"/>
          </p:nvPr>
        </p:nvSpPr>
        <p:spPr>
          <a:xfrm>
            <a:off x="426075" y="328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ella Respira"/>
                <a:ea typeface="Della Respira"/>
                <a:cs typeface="Della Respira"/>
                <a:sym typeface="Della Respira"/>
              </a:rPr>
              <a:t>Missing Values Imputation Comparison Overview - Latitude &amp; Longitude</a:t>
            </a:r>
            <a:endParaRPr/>
          </a:p>
        </p:txBody>
      </p:sp>
      <p:pic>
        <p:nvPicPr>
          <p:cNvPr id="187" name="Google Shape;18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475" y="2910825"/>
            <a:ext cx="5589749" cy="20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