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 id="271" r:id="rId16"/>
    <p:sldId id="272" r:id="rId17"/>
    <p:sldId id="273"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Voyeur</a:t>
            </a:r>
            <a:endParaRPr lang="bg-BG" dirty="0"/>
          </a:p>
        </p:txBody>
      </p:sp>
      <p:sp>
        <p:nvSpPr>
          <p:cNvPr id="3" name="Subtitle 2"/>
          <p:cNvSpPr>
            <a:spLocks noGrp="1"/>
          </p:cNvSpPr>
          <p:nvPr>
            <p:ph type="subTitle" idx="1"/>
          </p:nvPr>
        </p:nvSpPr>
        <p:spPr/>
        <p:txBody>
          <a:bodyPr/>
          <a:lstStyle/>
          <a:p>
            <a:r>
              <a:rPr lang="en-US" dirty="0" smtClean="0"/>
              <a:t>The ground truth editor</a:t>
            </a:r>
            <a:endParaRPr lang="bg-B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file frame by frame</a:t>
            </a:r>
            <a:endParaRPr lang="bg-BG" dirty="0"/>
          </a:p>
        </p:txBody>
      </p:sp>
      <p:pic>
        <p:nvPicPr>
          <p:cNvPr id="7172" name="Picture 4"/>
          <p:cNvPicPr>
            <a:picLocks noChangeAspect="1" noChangeArrowheads="1"/>
          </p:cNvPicPr>
          <p:nvPr/>
        </p:nvPicPr>
        <p:blipFill>
          <a:blip r:embed="rId2" cstate="print"/>
          <a:srcRect/>
          <a:stretch>
            <a:fillRect/>
          </a:stretch>
        </p:blipFill>
        <p:spPr bwMode="auto">
          <a:xfrm>
            <a:off x="1295400" y="1371600"/>
            <a:ext cx="6629400" cy="5183280"/>
          </a:xfrm>
          <a:prstGeom prst="rect">
            <a:avLst/>
          </a:prstGeom>
          <a:noFill/>
          <a:ln w="9525">
            <a:noFill/>
            <a:miter lim="800000"/>
            <a:headEnd/>
            <a:tailEnd/>
          </a:ln>
          <a:effectLst/>
        </p:spPr>
      </p:pic>
      <p:sp>
        <p:nvSpPr>
          <p:cNvPr id="24" name="TextBox 23"/>
          <p:cNvSpPr txBox="1"/>
          <p:nvPr/>
        </p:nvSpPr>
        <p:spPr>
          <a:xfrm>
            <a:off x="2209800" y="3810000"/>
            <a:ext cx="2590800" cy="369332"/>
          </a:xfrm>
          <a:prstGeom prst="rect">
            <a:avLst/>
          </a:prstGeom>
          <a:noFill/>
        </p:spPr>
        <p:txBody>
          <a:bodyPr wrap="square" rtlCol="0">
            <a:spAutoFit/>
          </a:bodyPr>
          <a:lstStyle/>
          <a:p>
            <a:r>
              <a:rPr lang="en-US" dirty="0" smtClean="0">
                <a:solidFill>
                  <a:schemeClr val="bg1"/>
                </a:solidFill>
              </a:rPr>
              <a:t>1. Press pause</a:t>
            </a:r>
            <a:endParaRPr lang="bg-BG" dirty="0">
              <a:solidFill>
                <a:schemeClr val="bg1"/>
              </a:solidFill>
            </a:endParaRPr>
          </a:p>
        </p:txBody>
      </p:sp>
      <p:cxnSp>
        <p:nvCxnSpPr>
          <p:cNvPr id="26" name="Straight Arrow Connector 25"/>
          <p:cNvCxnSpPr/>
          <p:nvPr/>
        </p:nvCxnSpPr>
        <p:spPr>
          <a:xfrm rot="5400000">
            <a:off x="2438400" y="4648200"/>
            <a:ext cx="9144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953000" y="2277070"/>
            <a:ext cx="2362200" cy="923330"/>
          </a:xfrm>
          <a:prstGeom prst="rect">
            <a:avLst/>
          </a:prstGeom>
          <a:noFill/>
        </p:spPr>
        <p:txBody>
          <a:bodyPr wrap="square" rtlCol="0">
            <a:spAutoFit/>
          </a:bodyPr>
          <a:lstStyle/>
          <a:p>
            <a:r>
              <a:rPr lang="en-US" dirty="0" smtClean="0">
                <a:solidFill>
                  <a:schemeClr val="bg1"/>
                </a:solidFill>
              </a:rPr>
              <a:t>2. Single click on the image to review the movie frame by frame</a:t>
            </a:r>
            <a:endParaRPr lang="bg-BG"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on RGB images</a:t>
            </a:r>
            <a:endParaRPr lang="bg-BG" dirty="0"/>
          </a:p>
        </p:txBody>
      </p:sp>
      <p:pic>
        <p:nvPicPr>
          <p:cNvPr id="7172" name="Picture 4"/>
          <p:cNvPicPr>
            <a:picLocks noChangeAspect="1" noChangeArrowheads="1"/>
          </p:cNvPicPr>
          <p:nvPr/>
        </p:nvPicPr>
        <p:blipFill>
          <a:blip r:embed="rId2" cstate="print"/>
          <a:srcRect/>
          <a:stretch>
            <a:fillRect/>
          </a:stretch>
        </p:blipFill>
        <p:spPr bwMode="auto">
          <a:xfrm>
            <a:off x="457200" y="1371600"/>
            <a:ext cx="6629400" cy="5183280"/>
          </a:xfrm>
          <a:prstGeom prst="rect">
            <a:avLst/>
          </a:prstGeom>
          <a:noFill/>
          <a:ln w="9525">
            <a:noFill/>
            <a:miter lim="800000"/>
            <a:headEnd/>
            <a:tailEnd/>
          </a:ln>
          <a:effectLst/>
        </p:spPr>
      </p:pic>
      <p:cxnSp>
        <p:nvCxnSpPr>
          <p:cNvPr id="26" name="Straight Arrow Connector 25"/>
          <p:cNvCxnSpPr/>
          <p:nvPr/>
        </p:nvCxnSpPr>
        <p:spPr>
          <a:xfrm rot="5400000">
            <a:off x="2705100" y="4914900"/>
            <a:ext cx="5334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81200" y="4126468"/>
            <a:ext cx="1828800" cy="369332"/>
          </a:xfrm>
          <a:prstGeom prst="rect">
            <a:avLst/>
          </a:prstGeom>
          <a:noFill/>
        </p:spPr>
        <p:txBody>
          <a:bodyPr wrap="square" rtlCol="0">
            <a:spAutoFit/>
          </a:bodyPr>
          <a:lstStyle/>
          <a:p>
            <a:r>
              <a:rPr lang="en-US" dirty="0" smtClean="0">
                <a:solidFill>
                  <a:schemeClr val="bg1"/>
                </a:solidFill>
              </a:rPr>
              <a:t>Press button “C”</a:t>
            </a:r>
            <a:endParaRPr lang="bg-BG" dirty="0">
              <a:solidFill>
                <a:schemeClr val="bg1"/>
              </a:solidFill>
            </a:endParaRPr>
          </a:p>
        </p:txBody>
      </p:sp>
      <p:sp>
        <p:nvSpPr>
          <p:cNvPr id="9" name="TextBox 8"/>
          <p:cNvSpPr txBox="1"/>
          <p:nvPr/>
        </p:nvSpPr>
        <p:spPr>
          <a:xfrm>
            <a:off x="6019800" y="1905000"/>
            <a:ext cx="2819400" cy="2585323"/>
          </a:xfrm>
          <a:prstGeom prst="rect">
            <a:avLst/>
          </a:prstGeom>
          <a:noFill/>
        </p:spPr>
        <p:txBody>
          <a:bodyPr wrap="square" rtlCol="0">
            <a:spAutoFit/>
          </a:bodyPr>
          <a:lstStyle/>
          <a:p>
            <a:r>
              <a:rPr lang="en-US" dirty="0" smtClean="0"/>
              <a:t>After the program starts if this button has been pressed at least once, the RGB camera starts to be used. RGB images will be added to recordings. </a:t>
            </a:r>
            <a:r>
              <a:rPr lang="en-US" dirty="0" err="1" smtClean="0"/>
              <a:t>Unpressing</a:t>
            </a:r>
            <a:r>
              <a:rPr lang="en-US" dirty="0" smtClean="0"/>
              <a:t> the button will not change this </a:t>
            </a:r>
            <a:r>
              <a:rPr lang="en-US" dirty="0" err="1" smtClean="0"/>
              <a:t>behaviour</a:t>
            </a:r>
            <a:r>
              <a:rPr lang="en-US" dirty="0" smtClean="0"/>
              <a:t>, but will only acts visually.</a:t>
            </a:r>
            <a:endParaRPr lang="bg-B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unwanted frame</a:t>
            </a:r>
            <a:endParaRPr lang="bg-BG" dirty="0"/>
          </a:p>
        </p:txBody>
      </p:sp>
      <p:pic>
        <p:nvPicPr>
          <p:cNvPr id="7172" name="Picture 4"/>
          <p:cNvPicPr>
            <a:picLocks noChangeAspect="1" noChangeArrowheads="1"/>
          </p:cNvPicPr>
          <p:nvPr/>
        </p:nvPicPr>
        <p:blipFill>
          <a:blip r:embed="rId2" cstate="print"/>
          <a:srcRect/>
          <a:stretch>
            <a:fillRect/>
          </a:stretch>
        </p:blipFill>
        <p:spPr bwMode="auto">
          <a:xfrm>
            <a:off x="304800" y="1371600"/>
            <a:ext cx="6629400" cy="5183280"/>
          </a:xfrm>
          <a:prstGeom prst="rect">
            <a:avLst/>
          </a:prstGeom>
          <a:noFill/>
          <a:ln w="9525">
            <a:noFill/>
            <a:miter lim="800000"/>
            <a:headEnd/>
            <a:tailEnd/>
          </a:ln>
          <a:effectLst/>
        </p:spPr>
      </p:pic>
      <p:sp>
        <p:nvSpPr>
          <p:cNvPr id="24" name="TextBox 23"/>
          <p:cNvSpPr txBox="1"/>
          <p:nvPr/>
        </p:nvSpPr>
        <p:spPr>
          <a:xfrm>
            <a:off x="1828800" y="4114800"/>
            <a:ext cx="2590800" cy="369332"/>
          </a:xfrm>
          <a:prstGeom prst="rect">
            <a:avLst/>
          </a:prstGeom>
          <a:noFill/>
        </p:spPr>
        <p:txBody>
          <a:bodyPr wrap="square" rtlCol="0">
            <a:spAutoFit/>
          </a:bodyPr>
          <a:lstStyle/>
          <a:p>
            <a:r>
              <a:rPr lang="en-US" b="1" dirty="0" smtClean="0">
                <a:solidFill>
                  <a:schemeClr val="bg1"/>
                </a:solidFill>
              </a:rPr>
              <a:t>Press ‘D’ button</a:t>
            </a:r>
            <a:endParaRPr lang="bg-BG" b="1" dirty="0">
              <a:solidFill>
                <a:schemeClr val="bg1"/>
              </a:solidFill>
            </a:endParaRPr>
          </a:p>
        </p:txBody>
      </p:sp>
      <p:cxnSp>
        <p:nvCxnSpPr>
          <p:cNvPr id="26" name="Straight Arrow Connector 25"/>
          <p:cNvCxnSpPr/>
          <p:nvPr/>
        </p:nvCxnSpPr>
        <p:spPr>
          <a:xfrm rot="5400000">
            <a:off x="3352800" y="4648200"/>
            <a:ext cx="9144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19800" y="1905000"/>
            <a:ext cx="2819400" cy="923330"/>
          </a:xfrm>
          <a:prstGeom prst="rect">
            <a:avLst/>
          </a:prstGeom>
          <a:noFill/>
        </p:spPr>
        <p:txBody>
          <a:bodyPr wrap="square" rtlCol="0">
            <a:spAutoFit/>
          </a:bodyPr>
          <a:lstStyle/>
          <a:p>
            <a:r>
              <a:rPr lang="en-US" dirty="0" smtClean="0"/>
              <a:t>This operation may take time if the frame is in the beginning of really large file.</a:t>
            </a:r>
            <a:endParaRPr lang="bg-B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Zooming</a:t>
            </a:r>
            <a:endParaRPr lang="bg-BG" dirty="0"/>
          </a:p>
        </p:txBody>
      </p:sp>
      <p:pic>
        <p:nvPicPr>
          <p:cNvPr id="8194" name="Picture 2"/>
          <p:cNvPicPr>
            <a:picLocks noChangeAspect="1" noChangeArrowheads="1"/>
          </p:cNvPicPr>
          <p:nvPr/>
        </p:nvPicPr>
        <p:blipFill>
          <a:blip r:embed="rId2" cstate="print"/>
          <a:srcRect/>
          <a:stretch>
            <a:fillRect/>
          </a:stretch>
        </p:blipFill>
        <p:spPr bwMode="auto">
          <a:xfrm>
            <a:off x="838200" y="2209800"/>
            <a:ext cx="3581400" cy="2800163"/>
          </a:xfrm>
          <a:prstGeom prst="rect">
            <a:avLst/>
          </a:prstGeom>
          <a:noFill/>
          <a:ln w="9525">
            <a:noFill/>
            <a:miter lim="800000"/>
            <a:headEnd/>
            <a:tailEnd/>
          </a:ln>
          <a:effectLst/>
        </p:spPr>
      </p:pic>
      <p:sp>
        <p:nvSpPr>
          <p:cNvPr id="9" name="TextBox 8"/>
          <p:cNvSpPr txBox="1"/>
          <p:nvPr/>
        </p:nvSpPr>
        <p:spPr>
          <a:xfrm>
            <a:off x="1143000" y="1447800"/>
            <a:ext cx="3048000" cy="369332"/>
          </a:xfrm>
          <a:prstGeom prst="rect">
            <a:avLst/>
          </a:prstGeom>
          <a:noFill/>
        </p:spPr>
        <p:txBody>
          <a:bodyPr wrap="square" rtlCol="0">
            <a:spAutoFit/>
          </a:bodyPr>
          <a:lstStyle/>
          <a:p>
            <a:r>
              <a:rPr lang="en-US" dirty="0" smtClean="0"/>
              <a:t>1. Drag area with the mouse</a:t>
            </a:r>
            <a:endParaRPr lang="bg-BG" dirty="0"/>
          </a:p>
        </p:txBody>
      </p:sp>
      <p:pic>
        <p:nvPicPr>
          <p:cNvPr id="8196" name="Picture 4"/>
          <p:cNvPicPr>
            <a:picLocks noChangeAspect="1" noChangeArrowheads="1"/>
          </p:cNvPicPr>
          <p:nvPr/>
        </p:nvPicPr>
        <p:blipFill>
          <a:blip r:embed="rId3" cstate="print"/>
          <a:srcRect/>
          <a:stretch>
            <a:fillRect/>
          </a:stretch>
        </p:blipFill>
        <p:spPr bwMode="auto">
          <a:xfrm>
            <a:off x="4648200" y="2209800"/>
            <a:ext cx="3581400" cy="2800163"/>
          </a:xfrm>
          <a:prstGeom prst="rect">
            <a:avLst/>
          </a:prstGeom>
          <a:noFill/>
          <a:ln w="9525">
            <a:noFill/>
            <a:miter lim="800000"/>
            <a:headEnd/>
            <a:tailEnd/>
          </a:ln>
          <a:effectLst/>
        </p:spPr>
      </p:pic>
      <p:sp>
        <p:nvSpPr>
          <p:cNvPr id="11" name="TextBox 10"/>
          <p:cNvSpPr txBox="1"/>
          <p:nvPr/>
        </p:nvSpPr>
        <p:spPr>
          <a:xfrm>
            <a:off x="4724400" y="1447800"/>
            <a:ext cx="3505200" cy="369332"/>
          </a:xfrm>
          <a:prstGeom prst="rect">
            <a:avLst/>
          </a:prstGeom>
          <a:noFill/>
        </p:spPr>
        <p:txBody>
          <a:bodyPr wrap="square" rtlCol="0">
            <a:spAutoFit/>
          </a:bodyPr>
          <a:lstStyle/>
          <a:p>
            <a:r>
              <a:rPr lang="en-US" dirty="0" smtClean="0"/>
              <a:t>2. You can zoom more than once</a:t>
            </a:r>
            <a:endParaRPr lang="bg-BG" dirty="0"/>
          </a:p>
        </p:txBody>
      </p:sp>
      <p:sp>
        <p:nvSpPr>
          <p:cNvPr id="12" name="TextBox 11"/>
          <p:cNvSpPr txBox="1"/>
          <p:nvPr/>
        </p:nvSpPr>
        <p:spPr>
          <a:xfrm>
            <a:off x="3124200" y="5562600"/>
            <a:ext cx="3048000" cy="369332"/>
          </a:xfrm>
          <a:prstGeom prst="rect">
            <a:avLst/>
          </a:prstGeom>
          <a:noFill/>
        </p:spPr>
        <p:txBody>
          <a:bodyPr wrap="square" rtlCol="0">
            <a:spAutoFit/>
          </a:bodyPr>
          <a:lstStyle/>
          <a:p>
            <a:r>
              <a:rPr lang="en-US" dirty="0" smtClean="0"/>
              <a:t>3</a:t>
            </a:r>
            <a:r>
              <a:rPr lang="en-US" dirty="0" smtClean="0"/>
              <a:t>. Right click to </a:t>
            </a:r>
            <a:r>
              <a:rPr lang="en-US" dirty="0" err="1" smtClean="0"/>
              <a:t>unzoom</a:t>
            </a:r>
            <a:endParaRPr lang="bg-B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labels – enter marking mode</a:t>
            </a:r>
            <a:endParaRPr lang="bg-BG" dirty="0"/>
          </a:p>
        </p:txBody>
      </p:sp>
      <p:pic>
        <p:nvPicPr>
          <p:cNvPr id="9218" name="Picture 2"/>
          <p:cNvPicPr>
            <a:picLocks noChangeAspect="1" noChangeArrowheads="1"/>
          </p:cNvPicPr>
          <p:nvPr/>
        </p:nvPicPr>
        <p:blipFill>
          <a:blip r:embed="rId2" cstate="print"/>
          <a:srcRect/>
          <a:stretch>
            <a:fillRect/>
          </a:stretch>
        </p:blipFill>
        <p:spPr bwMode="auto">
          <a:xfrm>
            <a:off x="1676400" y="1407646"/>
            <a:ext cx="5410200" cy="4230033"/>
          </a:xfrm>
          <a:prstGeom prst="rect">
            <a:avLst/>
          </a:prstGeom>
          <a:noFill/>
          <a:ln w="9525">
            <a:noFill/>
            <a:miter lim="800000"/>
            <a:headEnd/>
            <a:tailEnd/>
          </a:ln>
          <a:effectLst/>
        </p:spPr>
      </p:pic>
      <p:sp>
        <p:nvSpPr>
          <p:cNvPr id="10" name="TextBox 9"/>
          <p:cNvSpPr txBox="1"/>
          <p:nvPr/>
        </p:nvSpPr>
        <p:spPr>
          <a:xfrm>
            <a:off x="2514600" y="3504406"/>
            <a:ext cx="1981200" cy="646331"/>
          </a:xfrm>
          <a:prstGeom prst="rect">
            <a:avLst/>
          </a:prstGeom>
          <a:noFill/>
        </p:spPr>
        <p:txBody>
          <a:bodyPr wrap="square" rtlCol="0">
            <a:spAutoFit/>
          </a:bodyPr>
          <a:lstStyle/>
          <a:p>
            <a:r>
              <a:rPr lang="en-US" b="1" dirty="0" smtClean="0">
                <a:solidFill>
                  <a:schemeClr val="bg1"/>
                </a:solidFill>
              </a:rPr>
              <a:t>Set ‘M’ button to pushed state</a:t>
            </a:r>
            <a:endParaRPr lang="bg-BG" b="1" dirty="0">
              <a:solidFill>
                <a:schemeClr val="bg1"/>
              </a:solidFill>
            </a:endParaRPr>
          </a:p>
        </p:txBody>
      </p:sp>
      <p:cxnSp>
        <p:nvCxnSpPr>
          <p:cNvPr id="13" name="Straight Arrow Connector 12"/>
          <p:cNvCxnSpPr/>
          <p:nvPr/>
        </p:nvCxnSpPr>
        <p:spPr>
          <a:xfrm rot="16200000" flipH="1">
            <a:off x="4228306" y="4076700"/>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4800" y="5943600"/>
            <a:ext cx="6019800" cy="646331"/>
          </a:xfrm>
          <a:prstGeom prst="rect">
            <a:avLst/>
          </a:prstGeom>
          <a:noFill/>
        </p:spPr>
        <p:txBody>
          <a:bodyPr wrap="square" rtlCol="0">
            <a:spAutoFit/>
          </a:bodyPr>
          <a:lstStyle/>
          <a:p>
            <a:r>
              <a:rPr lang="en-US" dirty="0" smtClean="0"/>
              <a:t>In marking mode the mouse stops acting as “show next frame” or “zooming”, but will add points to polygon.</a:t>
            </a:r>
            <a:endParaRPr lang="bg-B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labels – select label</a:t>
            </a:r>
            <a:endParaRPr lang="bg-BG" dirty="0"/>
          </a:p>
        </p:txBody>
      </p:sp>
      <p:pic>
        <p:nvPicPr>
          <p:cNvPr id="9218" name="Picture 2"/>
          <p:cNvPicPr>
            <a:picLocks noChangeAspect="1" noChangeArrowheads="1"/>
          </p:cNvPicPr>
          <p:nvPr/>
        </p:nvPicPr>
        <p:blipFill>
          <a:blip r:embed="rId2" cstate="print"/>
          <a:srcRect/>
          <a:stretch>
            <a:fillRect/>
          </a:stretch>
        </p:blipFill>
        <p:spPr bwMode="auto">
          <a:xfrm>
            <a:off x="1676400" y="1407646"/>
            <a:ext cx="5410200" cy="4230033"/>
          </a:xfrm>
          <a:prstGeom prst="rect">
            <a:avLst/>
          </a:prstGeom>
          <a:noFill/>
          <a:ln w="9525">
            <a:noFill/>
            <a:miter lim="800000"/>
            <a:headEnd/>
            <a:tailEnd/>
          </a:ln>
          <a:effectLst/>
        </p:spPr>
      </p:pic>
      <p:sp>
        <p:nvSpPr>
          <p:cNvPr id="7" name="Oval 6"/>
          <p:cNvSpPr/>
          <p:nvPr/>
        </p:nvSpPr>
        <p:spPr>
          <a:xfrm>
            <a:off x="4800600" y="4572000"/>
            <a:ext cx="2438400" cy="121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extBox 7"/>
          <p:cNvSpPr txBox="1"/>
          <p:nvPr/>
        </p:nvSpPr>
        <p:spPr>
          <a:xfrm>
            <a:off x="3048000" y="3810000"/>
            <a:ext cx="1981200" cy="369332"/>
          </a:xfrm>
          <a:prstGeom prst="rect">
            <a:avLst/>
          </a:prstGeom>
          <a:noFill/>
        </p:spPr>
        <p:txBody>
          <a:bodyPr wrap="square" rtlCol="0">
            <a:spAutoFit/>
          </a:bodyPr>
          <a:lstStyle/>
          <a:p>
            <a:r>
              <a:rPr lang="en-US" b="1" dirty="0" smtClean="0">
                <a:solidFill>
                  <a:schemeClr val="bg1"/>
                </a:solidFill>
              </a:rPr>
              <a:t>Select a label</a:t>
            </a:r>
            <a:endParaRPr lang="bg-BG" b="1" dirty="0">
              <a:solidFill>
                <a:schemeClr val="bg1"/>
              </a:solidFill>
            </a:endParaRPr>
          </a:p>
        </p:txBody>
      </p:sp>
      <p:cxnSp>
        <p:nvCxnSpPr>
          <p:cNvPr id="9" name="Straight Arrow Connector 8"/>
          <p:cNvCxnSpPr/>
          <p:nvPr/>
        </p:nvCxnSpPr>
        <p:spPr>
          <a:xfrm rot="16200000" flipH="1">
            <a:off x="4761706" y="4382294"/>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5638800" y="1600200"/>
            <a:ext cx="2714625" cy="1162050"/>
          </a:xfrm>
          <a:prstGeom prst="rect">
            <a:avLst/>
          </a:prstGeom>
          <a:noFill/>
          <a:ln w="9525">
            <a:noFill/>
            <a:miter lim="800000"/>
            <a:headEnd/>
            <a:tailEnd/>
          </a:ln>
          <a:effectLst/>
        </p:spPr>
      </p:pic>
      <p:sp>
        <p:nvSpPr>
          <p:cNvPr id="5" name="Title 1"/>
          <p:cNvSpPr>
            <a:spLocks noGrp="1"/>
          </p:cNvSpPr>
          <p:nvPr>
            <p:ph type="title"/>
          </p:nvPr>
        </p:nvSpPr>
        <p:spPr/>
        <p:txBody>
          <a:bodyPr/>
          <a:lstStyle/>
          <a:p>
            <a:r>
              <a:rPr lang="en-US" dirty="0" smtClean="0"/>
              <a:t>Labels description</a:t>
            </a:r>
            <a:endParaRPr lang="bg-BG" dirty="0"/>
          </a:p>
        </p:txBody>
      </p:sp>
      <p:pic>
        <p:nvPicPr>
          <p:cNvPr id="6" name="Picture 2"/>
          <p:cNvPicPr>
            <a:picLocks noChangeAspect="1" noChangeArrowheads="1"/>
          </p:cNvPicPr>
          <p:nvPr/>
        </p:nvPicPr>
        <p:blipFill>
          <a:blip r:embed="rId2" cstate="print"/>
          <a:srcRect/>
          <a:stretch>
            <a:fillRect/>
          </a:stretch>
        </p:blipFill>
        <p:spPr bwMode="auto">
          <a:xfrm>
            <a:off x="5791200" y="4724400"/>
            <a:ext cx="2714625" cy="1162050"/>
          </a:xfrm>
          <a:prstGeom prst="rect">
            <a:avLst/>
          </a:prstGeom>
          <a:noFill/>
          <a:ln w="9525">
            <a:noFill/>
            <a:miter lim="800000"/>
            <a:headEnd/>
            <a:tailEnd/>
          </a:ln>
          <a:effectLst/>
        </p:spPr>
      </p:pic>
      <p:sp>
        <p:nvSpPr>
          <p:cNvPr id="7" name="Rectangle 6"/>
          <p:cNvSpPr/>
          <p:nvPr/>
        </p:nvSpPr>
        <p:spPr>
          <a:xfrm>
            <a:off x="609600" y="1981200"/>
            <a:ext cx="4572000" cy="4339650"/>
          </a:xfrm>
          <a:prstGeom prst="rect">
            <a:avLst/>
          </a:prstGeom>
        </p:spPr>
        <p:txBody>
          <a:bodyPr>
            <a:spAutoFit/>
          </a:bodyPr>
          <a:lstStyle/>
          <a:p>
            <a:r>
              <a:rPr lang="en-US" sz="1200" dirty="0" smtClean="0"/>
              <a:t>KN_LABEL_NONE</a:t>
            </a:r>
          </a:p>
          <a:p>
            <a:endParaRPr lang="en-US" sz="1200" dirty="0" smtClean="0"/>
          </a:p>
          <a:p>
            <a:r>
              <a:rPr lang="en-US" sz="1200" dirty="0" smtClean="0"/>
              <a:t>/* </a:t>
            </a:r>
            <a:r>
              <a:rPr lang="en-US" sz="1200" dirty="0" smtClean="0"/>
              <a:t>left hand segments */</a:t>
            </a:r>
          </a:p>
          <a:p>
            <a:r>
              <a:rPr lang="en-US" sz="1200" dirty="0" smtClean="0"/>
              <a:t>KN_LABEL_LEFT_UPPER_ARM = 16,</a:t>
            </a:r>
          </a:p>
          <a:p>
            <a:r>
              <a:rPr lang="en-US" sz="1200" dirty="0" smtClean="0"/>
              <a:t>KN_LABEL_LEFT_LOWER_ARM,</a:t>
            </a:r>
          </a:p>
          <a:p>
            <a:r>
              <a:rPr lang="en-US" sz="1200" dirty="0" smtClean="0"/>
              <a:t>KN_LABEL_LEFT_PALM,</a:t>
            </a:r>
          </a:p>
          <a:p>
            <a:r>
              <a:rPr lang="en-US" sz="1200" dirty="0" smtClean="0"/>
              <a:t>KN_LABEL_LEFT_FINGER_LITTLE,</a:t>
            </a:r>
          </a:p>
          <a:p>
            <a:r>
              <a:rPr lang="en-US" sz="1200" dirty="0" smtClean="0"/>
              <a:t>KN_LABEL_LEFT_FINGER_RING,</a:t>
            </a:r>
          </a:p>
          <a:p>
            <a:r>
              <a:rPr lang="en-US" sz="1200" dirty="0" smtClean="0"/>
              <a:t>KN_LABEL_LEFT_FINGER_MIDDLE,</a:t>
            </a:r>
          </a:p>
          <a:p>
            <a:r>
              <a:rPr lang="en-US" sz="1200" dirty="0" smtClean="0"/>
              <a:t>KN_LABEL_LEFT_FINGER_INDEX,</a:t>
            </a:r>
          </a:p>
          <a:p>
            <a:r>
              <a:rPr lang="en-US" sz="1200" dirty="0" smtClean="0"/>
              <a:t>KN_LABEL_LEFT_FINGER_THUMB,</a:t>
            </a:r>
          </a:p>
          <a:p>
            <a:endParaRPr lang="bg-BG" sz="1200" dirty="0" smtClean="0"/>
          </a:p>
          <a:p>
            <a:r>
              <a:rPr lang="en-US" sz="1200" dirty="0" smtClean="0"/>
              <a:t>/* right hand segments */</a:t>
            </a:r>
          </a:p>
          <a:p>
            <a:r>
              <a:rPr lang="en-US" sz="1200" dirty="0" smtClean="0"/>
              <a:t>KN_LABEL_RIGHT_UPPER_ARM = 24,</a:t>
            </a:r>
          </a:p>
          <a:p>
            <a:r>
              <a:rPr lang="en-US" sz="1200" dirty="0" smtClean="0"/>
              <a:t>KN_LABEL_RIGHT_LOWER_ARM,</a:t>
            </a:r>
          </a:p>
          <a:p>
            <a:r>
              <a:rPr lang="en-US" sz="1200" dirty="0" smtClean="0"/>
              <a:t>KN_LABEL_RIGHT_PALM,</a:t>
            </a:r>
          </a:p>
          <a:p>
            <a:r>
              <a:rPr lang="en-US" sz="1200" dirty="0" smtClean="0"/>
              <a:t>KN_LABEL_RIGHT_FINGER_LITTLE,</a:t>
            </a:r>
          </a:p>
          <a:p>
            <a:r>
              <a:rPr lang="en-US" sz="1200" dirty="0" smtClean="0"/>
              <a:t>KN_LABEL_RIGHT_FINGER_RING,</a:t>
            </a:r>
          </a:p>
          <a:p>
            <a:r>
              <a:rPr lang="en-US" sz="1200" dirty="0" smtClean="0"/>
              <a:t>KN_LABEL_RIGHT_FINGER_MIDDLE,</a:t>
            </a:r>
          </a:p>
          <a:p>
            <a:r>
              <a:rPr lang="en-US" sz="1200" dirty="0" smtClean="0"/>
              <a:t>KN_LABEL_RIGHT_FINGER_INDEX,</a:t>
            </a:r>
          </a:p>
          <a:p>
            <a:r>
              <a:rPr lang="en-US" sz="1200" dirty="0" smtClean="0"/>
              <a:t>KN_LABEL_RIGHT_FINGER_THUMB</a:t>
            </a:r>
            <a:r>
              <a:rPr lang="en-US" sz="1200" dirty="0" smtClean="0"/>
              <a:t>,</a:t>
            </a:r>
          </a:p>
          <a:p>
            <a:endParaRPr lang="en-US" sz="1200" dirty="0" smtClean="0"/>
          </a:p>
          <a:p>
            <a:r>
              <a:rPr lang="en-US" sz="1200" dirty="0" smtClean="0"/>
              <a:t>KN_LABEL_BODY_1..15</a:t>
            </a:r>
            <a:endParaRPr lang="en-US" sz="1200" dirty="0" smtClean="0"/>
          </a:p>
        </p:txBody>
      </p:sp>
      <p:cxnSp>
        <p:nvCxnSpPr>
          <p:cNvPr id="9" name="Straight Arrow Connector 8"/>
          <p:cNvCxnSpPr/>
          <p:nvPr/>
        </p:nvCxnSpPr>
        <p:spPr>
          <a:xfrm flipV="1">
            <a:off x="3048000" y="1981200"/>
            <a:ext cx="3124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743200" y="1981200"/>
            <a:ext cx="3733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09800" y="1981200"/>
            <a:ext cx="457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590800" y="1981200"/>
            <a:ext cx="441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90800" y="1981200"/>
            <a:ext cx="4724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743200" y="1981200"/>
            <a:ext cx="4876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667000" y="1981200"/>
            <a:ext cx="5257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19400" y="1981200"/>
            <a:ext cx="5334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48000" y="4114800"/>
            <a:ext cx="3276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67000" y="4267200"/>
            <a:ext cx="3962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86000" y="4495800"/>
            <a:ext cx="464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743200" y="4648200"/>
            <a:ext cx="449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4876800"/>
            <a:ext cx="472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95600" y="5029200"/>
            <a:ext cx="480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819400" y="5181600"/>
            <a:ext cx="525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895600" y="5410200"/>
            <a:ext cx="541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5638800"/>
            <a:ext cx="3810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905000" y="1752600"/>
            <a:ext cx="403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labels – marking polygon</a:t>
            </a:r>
            <a:endParaRPr lang="bg-BG" dirty="0"/>
          </a:p>
        </p:txBody>
      </p:sp>
      <p:pic>
        <p:nvPicPr>
          <p:cNvPr id="11266" name="Picture 2"/>
          <p:cNvPicPr>
            <a:picLocks noChangeAspect="1" noChangeArrowheads="1"/>
          </p:cNvPicPr>
          <p:nvPr/>
        </p:nvPicPr>
        <p:blipFill>
          <a:blip r:embed="rId2" cstate="print"/>
          <a:srcRect/>
          <a:stretch>
            <a:fillRect/>
          </a:stretch>
        </p:blipFill>
        <p:spPr bwMode="auto">
          <a:xfrm>
            <a:off x="1676400" y="1295400"/>
            <a:ext cx="5562600" cy="4349189"/>
          </a:xfrm>
          <a:prstGeom prst="rect">
            <a:avLst/>
          </a:prstGeom>
          <a:noFill/>
          <a:ln w="9525">
            <a:noFill/>
            <a:miter lim="800000"/>
            <a:headEnd/>
            <a:tailEnd/>
          </a:ln>
          <a:effectLst/>
        </p:spPr>
      </p:pic>
      <p:sp>
        <p:nvSpPr>
          <p:cNvPr id="10" name="TextBox 9"/>
          <p:cNvSpPr txBox="1"/>
          <p:nvPr/>
        </p:nvSpPr>
        <p:spPr>
          <a:xfrm>
            <a:off x="457200" y="5791200"/>
            <a:ext cx="8229600" cy="923330"/>
          </a:xfrm>
          <a:prstGeom prst="rect">
            <a:avLst/>
          </a:prstGeom>
          <a:noFill/>
        </p:spPr>
        <p:txBody>
          <a:bodyPr wrap="square" rtlCol="0">
            <a:spAutoFit/>
          </a:bodyPr>
          <a:lstStyle/>
          <a:p>
            <a:r>
              <a:rPr lang="en-US" dirty="0" smtClean="0"/>
              <a:t>While in marking mode (M button is pressed), select desired label and start clicking on the image to select the polygon edges. To start selecting regions for another label, keep in M-mode, select the new label and make the polygon for the new label.</a:t>
            </a:r>
            <a:endParaRPr lang="bg-BG" dirty="0"/>
          </a:p>
        </p:txBody>
      </p:sp>
      <p:sp>
        <p:nvSpPr>
          <p:cNvPr id="11" name="TextBox 10"/>
          <p:cNvSpPr txBox="1"/>
          <p:nvPr/>
        </p:nvSpPr>
        <p:spPr>
          <a:xfrm>
            <a:off x="4343400" y="3669268"/>
            <a:ext cx="301686" cy="369332"/>
          </a:xfrm>
          <a:prstGeom prst="rect">
            <a:avLst/>
          </a:prstGeom>
          <a:noFill/>
        </p:spPr>
        <p:txBody>
          <a:bodyPr wrap="none" rtlCol="0">
            <a:spAutoFit/>
          </a:bodyPr>
          <a:lstStyle/>
          <a:p>
            <a:r>
              <a:rPr lang="en-US" dirty="0" smtClean="0">
                <a:solidFill>
                  <a:schemeClr val="bg1"/>
                </a:solidFill>
              </a:rPr>
              <a:t>1</a:t>
            </a:r>
            <a:endParaRPr lang="bg-BG" dirty="0">
              <a:solidFill>
                <a:schemeClr val="bg1"/>
              </a:solidFill>
            </a:endParaRPr>
          </a:p>
        </p:txBody>
      </p:sp>
      <p:sp>
        <p:nvSpPr>
          <p:cNvPr id="12" name="TextBox 11"/>
          <p:cNvSpPr txBox="1"/>
          <p:nvPr/>
        </p:nvSpPr>
        <p:spPr>
          <a:xfrm>
            <a:off x="5562600" y="3669268"/>
            <a:ext cx="301686" cy="369332"/>
          </a:xfrm>
          <a:prstGeom prst="rect">
            <a:avLst/>
          </a:prstGeom>
          <a:noFill/>
        </p:spPr>
        <p:txBody>
          <a:bodyPr wrap="none" rtlCol="0">
            <a:spAutoFit/>
          </a:bodyPr>
          <a:lstStyle/>
          <a:p>
            <a:r>
              <a:rPr lang="en-US" dirty="0" smtClean="0">
                <a:solidFill>
                  <a:schemeClr val="bg1"/>
                </a:solidFill>
              </a:rPr>
              <a:t>2</a:t>
            </a:r>
            <a:endParaRPr lang="bg-BG" dirty="0">
              <a:solidFill>
                <a:schemeClr val="bg1"/>
              </a:solidFill>
            </a:endParaRPr>
          </a:p>
        </p:txBody>
      </p:sp>
      <p:sp>
        <p:nvSpPr>
          <p:cNvPr id="13" name="TextBox 12"/>
          <p:cNvSpPr txBox="1"/>
          <p:nvPr/>
        </p:nvSpPr>
        <p:spPr>
          <a:xfrm>
            <a:off x="5718114" y="4202668"/>
            <a:ext cx="301686" cy="369332"/>
          </a:xfrm>
          <a:prstGeom prst="rect">
            <a:avLst/>
          </a:prstGeom>
          <a:noFill/>
        </p:spPr>
        <p:txBody>
          <a:bodyPr wrap="none" rtlCol="0">
            <a:spAutoFit/>
          </a:bodyPr>
          <a:lstStyle/>
          <a:p>
            <a:r>
              <a:rPr lang="en-US" dirty="0" smtClean="0">
                <a:solidFill>
                  <a:schemeClr val="bg1"/>
                </a:solidFill>
              </a:rPr>
              <a:t>3</a:t>
            </a:r>
            <a:endParaRPr lang="bg-BG" dirty="0">
              <a:solidFill>
                <a:schemeClr val="bg1"/>
              </a:solidFill>
            </a:endParaRPr>
          </a:p>
        </p:txBody>
      </p:sp>
      <p:sp>
        <p:nvSpPr>
          <p:cNvPr id="14" name="TextBox 13"/>
          <p:cNvSpPr txBox="1"/>
          <p:nvPr/>
        </p:nvSpPr>
        <p:spPr>
          <a:xfrm>
            <a:off x="4343400" y="4202668"/>
            <a:ext cx="301686" cy="369332"/>
          </a:xfrm>
          <a:prstGeom prst="rect">
            <a:avLst/>
          </a:prstGeom>
          <a:noFill/>
        </p:spPr>
        <p:txBody>
          <a:bodyPr wrap="none" rtlCol="0">
            <a:spAutoFit/>
          </a:bodyPr>
          <a:lstStyle/>
          <a:p>
            <a:r>
              <a:rPr lang="en-US" dirty="0" smtClean="0">
                <a:solidFill>
                  <a:schemeClr val="bg1"/>
                </a:solidFill>
              </a:rPr>
              <a:t>4</a:t>
            </a:r>
            <a:endParaRPr lang="bg-BG"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labels – filling polygon</a:t>
            </a:r>
            <a:endParaRPr lang="bg-BG" dirty="0"/>
          </a:p>
        </p:txBody>
      </p:sp>
      <p:pic>
        <p:nvPicPr>
          <p:cNvPr id="12290" name="Picture 2"/>
          <p:cNvPicPr>
            <a:picLocks noChangeAspect="1" noChangeArrowheads="1"/>
          </p:cNvPicPr>
          <p:nvPr/>
        </p:nvPicPr>
        <p:blipFill>
          <a:blip r:embed="rId2" cstate="print"/>
          <a:srcRect/>
          <a:stretch>
            <a:fillRect/>
          </a:stretch>
        </p:blipFill>
        <p:spPr bwMode="auto">
          <a:xfrm>
            <a:off x="1905000" y="1600200"/>
            <a:ext cx="5181600" cy="4051300"/>
          </a:xfrm>
          <a:prstGeom prst="rect">
            <a:avLst/>
          </a:prstGeom>
          <a:noFill/>
          <a:ln w="9525">
            <a:noFill/>
            <a:miter lim="800000"/>
            <a:headEnd/>
            <a:tailEnd/>
          </a:ln>
          <a:effectLst/>
        </p:spPr>
      </p:pic>
      <p:sp>
        <p:nvSpPr>
          <p:cNvPr id="4" name="TextBox 3"/>
          <p:cNvSpPr txBox="1"/>
          <p:nvPr/>
        </p:nvSpPr>
        <p:spPr>
          <a:xfrm>
            <a:off x="2514600" y="3504406"/>
            <a:ext cx="1981200" cy="646331"/>
          </a:xfrm>
          <a:prstGeom prst="rect">
            <a:avLst/>
          </a:prstGeom>
          <a:noFill/>
        </p:spPr>
        <p:txBody>
          <a:bodyPr wrap="square" rtlCol="0">
            <a:spAutoFit/>
          </a:bodyPr>
          <a:lstStyle/>
          <a:p>
            <a:r>
              <a:rPr lang="en-US" b="1" dirty="0" smtClean="0">
                <a:solidFill>
                  <a:schemeClr val="bg1"/>
                </a:solidFill>
              </a:rPr>
              <a:t>Set ‘M’ button to </a:t>
            </a:r>
            <a:r>
              <a:rPr lang="en-US" b="1" dirty="0" err="1" smtClean="0">
                <a:solidFill>
                  <a:schemeClr val="bg1"/>
                </a:solidFill>
              </a:rPr>
              <a:t>unpushed</a:t>
            </a:r>
            <a:r>
              <a:rPr lang="en-US" b="1" dirty="0" smtClean="0">
                <a:solidFill>
                  <a:schemeClr val="bg1"/>
                </a:solidFill>
              </a:rPr>
              <a:t> state</a:t>
            </a:r>
            <a:endParaRPr lang="bg-BG" b="1" dirty="0">
              <a:solidFill>
                <a:schemeClr val="bg1"/>
              </a:solidFill>
            </a:endParaRPr>
          </a:p>
        </p:txBody>
      </p:sp>
      <p:cxnSp>
        <p:nvCxnSpPr>
          <p:cNvPr id="5" name="Straight Arrow Connector 4"/>
          <p:cNvCxnSpPr/>
          <p:nvPr/>
        </p:nvCxnSpPr>
        <p:spPr>
          <a:xfrm rot="16200000" flipH="1">
            <a:off x="4228306" y="4076700"/>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5791200"/>
            <a:ext cx="8229600" cy="646331"/>
          </a:xfrm>
          <a:prstGeom prst="rect">
            <a:avLst/>
          </a:prstGeom>
          <a:noFill/>
        </p:spPr>
        <p:txBody>
          <a:bodyPr wrap="square" rtlCol="0">
            <a:spAutoFit/>
          </a:bodyPr>
          <a:lstStyle/>
          <a:p>
            <a:r>
              <a:rPr lang="en-US" dirty="0" smtClean="0"/>
              <a:t>After </a:t>
            </a:r>
            <a:r>
              <a:rPr lang="en-US" dirty="0" err="1" smtClean="0"/>
              <a:t>unpressing</a:t>
            </a:r>
            <a:r>
              <a:rPr lang="en-US" dirty="0" smtClean="0"/>
              <a:t> ‘</a:t>
            </a:r>
            <a:r>
              <a:rPr lang="en-US" dirty="0" smtClean="0"/>
              <a:t>M</a:t>
            </a:r>
            <a:r>
              <a:rPr lang="en-US" dirty="0" smtClean="0"/>
              <a:t>’ (leaving M-mode) all polygons get filled with the corresponding label. Keep in mind this changes the image only in memory. </a:t>
            </a:r>
            <a:endParaRPr lang="bg-B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labels – save frame</a:t>
            </a:r>
            <a:endParaRPr lang="bg-BG" dirty="0"/>
          </a:p>
        </p:txBody>
      </p:sp>
      <p:sp>
        <p:nvSpPr>
          <p:cNvPr id="4" name="TextBox 3"/>
          <p:cNvSpPr txBox="1"/>
          <p:nvPr/>
        </p:nvSpPr>
        <p:spPr>
          <a:xfrm>
            <a:off x="2514600" y="3504406"/>
            <a:ext cx="1981200" cy="646331"/>
          </a:xfrm>
          <a:prstGeom prst="rect">
            <a:avLst/>
          </a:prstGeom>
          <a:noFill/>
        </p:spPr>
        <p:txBody>
          <a:bodyPr wrap="square" rtlCol="0">
            <a:spAutoFit/>
          </a:bodyPr>
          <a:lstStyle/>
          <a:p>
            <a:r>
              <a:rPr lang="en-US" b="1" dirty="0" smtClean="0">
                <a:solidFill>
                  <a:schemeClr val="bg1"/>
                </a:solidFill>
              </a:rPr>
              <a:t>Set ‘M’ button to </a:t>
            </a:r>
            <a:r>
              <a:rPr lang="en-US" b="1" dirty="0" err="1" smtClean="0">
                <a:solidFill>
                  <a:schemeClr val="bg1"/>
                </a:solidFill>
              </a:rPr>
              <a:t>unpushed</a:t>
            </a:r>
            <a:r>
              <a:rPr lang="en-US" b="1" dirty="0" smtClean="0">
                <a:solidFill>
                  <a:schemeClr val="bg1"/>
                </a:solidFill>
              </a:rPr>
              <a:t> state</a:t>
            </a:r>
            <a:endParaRPr lang="bg-BG" b="1" dirty="0">
              <a:solidFill>
                <a:schemeClr val="bg1"/>
              </a:solidFill>
            </a:endParaRPr>
          </a:p>
        </p:txBody>
      </p:sp>
      <p:cxnSp>
        <p:nvCxnSpPr>
          <p:cNvPr id="5" name="Straight Arrow Connector 4"/>
          <p:cNvCxnSpPr/>
          <p:nvPr/>
        </p:nvCxnSpPr>
        <p:spPr>
          <a:xfrm rot="16200000" flipH="1">
            <a:off x="4228306" y="4076700"/>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5867400"/>
            <a:ext cx="8229600" cy="369332"/>
          </a:xfrm>
          <a:prstGeom prst="rect">
            <a:avLst/>
          </a:prstGeom>
          <a:noFill/>
        </p:spPr>
        <p:txBody>
          <a:bodyPr wrap="square" rtlCol="0">
            <a:spAutoFit/>
          </a:bodyPr>
          <a:lstStyle/>
          <a:p>
            <a:r>
              <a:rPr lang="en-US" dirty="0" smtClean="0"/>
              <a:t>Your changes on the frame are now saved to the file.</a:t>
            </a:r>
            <a:endParaRPr lang="bg-BG" dirty="0"/>
          </a:p>
        </p:txBody>
      </p:sp>
      <p:pic>
        <p:nvPicPr>
          <p:cNvPr id="13314" name="Picture 2"/>
          <p:cNvPicPr>
            <a:picLocks noChangeAspect="1" noChangeArrowheads="1"/>
          </p:cNvPicPr>
          <p:nvPr/>
        </p:nvPicPr>
        <p:blipFill>
          <a:blip r:embed="rId2" cstate="print"/>
          <a:srcRect/>
          <a:stretch>
            <a:fillRect/>
          </a:stretch>
        </p:blipFill>
        <p:spPr bwMode="auto">
          <a:xfrm>
            <a:off x="1752600" y="1371600"/>
            <a:ext cx="5638800" cy="4408767"/>
          </a:xfrm>
          <a:prstGeom prst="rect">
            <a:avLst/>
          </a:prstGeom>
          <a:noFill/>
          <a:ln w="9525">
            <a:noFill/>
            <a:miter lim="800000"/>
            <a:headEnd/>
            <a:tailEnd/>
          </a:ln>
          <a:effectLst/>
        </p:spPr>
      </p:pic>
      <p:sp>
        <p:nvSpPr>
          <p:cNvPr id="8" name="TextBox 7"/>
          <p:cNvSpPr txBox="1"/>
          <p:nvPr/>
        </p:nvSpPr>
        <p:spPr>
          <a:xfrm>
            <a:off x="1905000" y="3657600"/>
            <a:ext cx="2209800" cy="646331"/>
          </a:xfrm>
          <a:prstGeom prst="rect">
            <a:avLst/>
          </a:prstGeom>
          <a:noFill/>
        </p:spPr>
        <p:txBody>
          <a:bodyPr wrap="square" rtlCol="0">
            <a:spAutoFit/>
          </a:bodyPr>
          <a:lstStyle/>
          <a:p>
            <a:r>
              <a:rPr lang="en-US" b="1" dirty="0" smtClean="0">
                <a:solidFill>
                  <a:schemeClr val="bg1"/>
                </a:solidFill>
              </a:rPr>
              <a:t>Press ‘S’ to save the changes</a:t>
            </a:r>
            <a:endParaRPr lang="bg-BG" b="1" dirty="0">
              <a:solidFill>
                <a:schemeClr val="bg1"/>
              </a:solidFill>
            </a:endParaRPr>
          </a:p>
        </p:txBody>
      </p:sp>
      <p:cxnSp>
        <p:nvCxnSpPr>
          <p:cNvPr id="9" name="Straight Arrow Connector 8"/>
          <p:cNvCxnSpPr/>
          <p:nvPr/>
        </p:nvCxnSpPr>
        <p:spPr>
          <a:xfrm rot="16200000" flipH="1">
            <a:off x="3618706" y="4229894"/>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user needs to know</a:t>
            </a:r>
            <a:endParaRPr lang="bg-BG"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524000"/>
            <a:ext cx="8024970" cy="3223419"/>
          </a:xfrm>
          <a:prstGeom prst="rect">
            <a:avLst/>
          </a:prstGeom>
          <a:noFill/>
          <a:ln w="9525">
            <a:noFill/>
            <a:miter lim="800000"/>
            <a:headEnd/>
            <a:tailEnd/>
          </a:ln>
          <a:effectLst/>
        </p:spPr>
      </p:pic>
      <p:cxnSp>
        <p:nvCxnSpPr>
          <p:cNvPr id="8" name="Elbow Connector 7"/>
          <p:cNvCxnSpPr/>
          <p:nvPr/>
        </p:nvCxnSpPr>
        <p:spPr>
          <a:xfrm rot="5400000">
            <a:off x="-304800" y="4191000"/>
            <a:ext cx="1371600" cy="152400"/>
          </a:xfrm>
          <a:prstGeom prst="bentConnector3">
            <a:avLst>
              <a:gd name="adj1" fmla="val -257"/>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5029200"/>
            <a:ext cx="4648200" cy="461665"/>
          </a:xfrm>
          <a:prstGeom prst="rect">
            <a:avLst/>
          </a:prstGeom>
          <a:noFill/>
        </p:spPr>
        <p:txBody>
          <a:bodyPr wrap="square" rtlCol="0">
            <a:spAutoFit/>
          </a:bodyPr>
          <a:lstStyle/>
          <a:p>
            <a:r>
              <a:rPr lang="en-US" sz="2400" dirty="0" smtClean="0"/>
              <a:t>Program starter</a:t>
            </a:r>
            <a:endParaRPr lang="bg-BG" sz="2400" b="1" dirty="0"/>
          </a:p>
        </p:txBody>
      </p:sp>
      <p:cxnSp>
        <p:nvCxnSpPr>
          <p:cNvPr id="28" name="Elbow Connector 27"/>
          <p:cNvCxnSpPr/>
          <p:nvPr/>
        </p:nvCxnSpPr>
        <p:spPr>
          <a:xfrm>
            <a:off x="1600200" y="2819400"/>
            <a:ext cx="5867400" cy="2743200"/>
          </a:xfrm>
          <a:prstGeom prst="bentConnector3">
            <a:avLst>
              <a:gd name="adj1" fmla="val 103946"/>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953000" y="5020270"/>
            <a:ext cx="2514600" cy="923330"/>
          </a:xfrm>
          <a:prstGeom prst="rect">
            <a:avLst/>
          </a:prstGeom>
          <a:noFill/>
        </p:spPr>
        <p:txBody>
          <a:bodyPr wrap="square" rtlCol="0">
            <a:spAutoFit/>
          </a:bodyPr>
          <a:lstStyle/>
          <a:p>
            <a:r>
              <a:rPr lang="en-US" dirty="0" smtClean="0"/>
              <a:t>Data files directory. Use this directory to manage your </a:t>
            </a:r>
            <a:r>
              <a:rPr lang="en-US" b="1" dirty="0" smtClean="0"/>
              <a:t>.</a:t>
            </a:r>
            <a:r>
              <a:rPr lang="en-US" b="1" dirty="0" err="1" smtClean="0"/>
              <a:t>knd</a:t>
            </a:r>
            <a:r>
              <a:rPr lang="en-US" dirty="0" smtClean="0"/>
              <a:t> files.</a:t>
            </a:r>
            <a:endParaRPr lang="bg-BG" dirty="0"/>
          </a:p>
        </p:txBody>
      </p:sp>
      <p:cxnSp>
        <p:nvCxnSpPr>
          <p:cNvPr id="32" name="Elbow Connector 31"/>
          <p:cNvCxnSpPr/>
          <p:nvPr/>
        </p:nvCxnSpPr>
        <p:spPr>
          <a:xfrm rot="10800000" flipV="1">
            <a:off x="5181600" y="5791200"/>
            <a:ext cx="533400" cy="457200"/>
          </a:xfrm>
          <a:prstGeom prst="bentConnector3">
            <a:avLst>
              <a:gd name="adj1" fmla="val -2747"/>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 y="5943600"/>
            <a:ext cx="5257800" cy="830997"/>
          </a:xfrm>
          <a:prstGeom prst="rect">
            <a:avLst/>
          </a:prstGeom>
          <a:noFill/>
        </p:spPr>
        <p:txBody>
          <a:bodyPr wrap="square" rtlCol="0">
            <a:spAutoFit/>
          </a:bodyPr>
          <a:lstStyle/>
          <a:p>
            <a:r>
              <a:rPr lang="en-US" sz="1600" i="1" dirty="0" smtClean="0"/>
              <a:t>Holds movie of one or more recorded sessions. Each frame may have 16 bit depth, 24 bit </a:t>
            </a:r>
            <a:r>
              <a:rPr lang="en-US" sz="1600" i="1" dirty="0" err="1" smtClean="0"/>
              <a:t>rgb</a:t>
            </a:r>
            <a:r>
              <a:rPr lang="en-US" sz="1600" i="1" dirty="0" smtClean="0"/>
              <a:t> image, 16 bit labels and 24 skeleton 3D points. Frame size is 640x480.</a:t>
            </a:r>
            <a:endParaRPr lang="bg-BG" sz="16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known marking practice</a:t>
            </a:r>
            <a:endParaRPr lang="bg-BG" dirty="0"/>
          </a:p>
        </p:txBody>
      </p:sp>
      <p:sp>
        <p:nvSpPr>
          <p:cNvPr id="4" name="TextBox 3"/>
          <p:cNvSpPr txBox="1"/>
          <p:nvPr/>
        </p:nvSpPr>
        <p:spPr>
          <a:xfrm>
            <a:off x="2514600" y="3504406"/>
            <a:ext cx="1981200" cy="646331"/>
          </a:xfrm>
          <a:prstGeom prst="rect">
            <a:avLst/>
          </a:prstGeom>
          <a:noFill/>
        </p:spPr>
        <p:txBody>
          <a:bodyPr wrap="square" rtlCol="0">
            <a:spAutoFit/>
          </a:bodyPr>
          <a:lstStyle/>
          <a:p>
            <a:r>
              <a:rPr lang="en-US" b="1" dirty="0" smtClean="0">
                <a:solidFill>
                  <a:schemeClr val="bg1"/>
                </a:solidFill>
              </a:rPr>
              <a:t>Set ‘M’ button to </a:t>
            </a:r>
            <a:r>
              <a:rPr lang="en-US" b="1" dirty="0" err="1" smtClean="0">
                <a:solidFill>
                  <a:schemeClr val="bg1"/>
                </a:solidFill>
              </a:rPr>
              <a:t>unpushed</a:t>
            </a:r>
            <a:r>
              <a:rPr lang="en-US" b="1" dirty="0" smtClean="0">
                <a:solidFill>
                  <a:schemeClr val="bg1"/>
                </a:solidFill>
              </a:rPr>
              <a:t> state</a:t>
            </a:r>
            <a:endParaRPr lang="bg-BG" b="1" dirty="0">
              <a:solidFill>
                <a:schemeClr val="bg1"/>
              </a:solidFill>
            </a:endParaRPr>
          </a:p>
        </p:txBody>
      </p:sp>
      <p:cxnSp>
        <p:nvCxnSpPr>
          <p:cNvPr id="5" name="Straight Arrow Connector 4"/>
          <p:cNvCxnSpPr/>
          <p:nvPr/>
        </p:nvCxnSpPr>
        <p:spPr>
          <a:xfrm rot="16200000" flipH="1">
            <a:off x="4228306" y="4076700"/>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3618706" y="4229894"/>
            <a:ext cx="457994" cy="38020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5400" y="1981200"/>
            <a:ext cx="5715000" cy="923330"/>
          </a:xfrm>
          <a:prstGeom prst="rect">
            <a:avLst/>
          </a:prstGeom>
          <a:noFill/>
        </p:spPr>
        <p:txBody>
          <a:bodyPr wrap="square" rtlCol="0">
            <a:spAutoFit/>
          </a:bodyPr>
          <a:lstStyle/>
          <a:p>
            <a:pPr marL="342900" indent="-342900">
              <a:buAutoNum type="arabicPeriod"/>
            </a:pPr>
            <a:r>
              <a:rPr lang="en-US" dirty="0" smtClean="0"/>
              <a:t>Process only one label per frame.</a:t>
            </a:r>
          </a:p>
          <a:p>
            <a:pPr marL="342900" indent="-342900">
              <a:buAutoNum type="arabicPeriod"/>
            </a:pPr>
            <a:r>
              <a:rPr lang="en-US" dirty="0" smtClean="0"/>
              <a:t>For all desired labels do multiple passes on the file</a:t>
            </a:r>
          </a:p>
          <a:p>
            <a:pPr marL="342900" indent="-342900">
              <a:buAutoNum type="arabicPeriod"/>
            </a:pPr>
            <a:r>
              <a:rPr lang="en-US" dirty="0" smtClean="0"/>
              <a:t>Save each polygon</a:t>
            </a:r>
          </a:p>
        </p:txBody>
      </p:sp>
      <p:sp>
        <p:nvSpPr>
          <p:cNvPr id="11" name="TextBox 10"/>
          <p:cNvSpPr txBox="1"/>
          <p:nvPr/>
        </p:nvSpPr>
        <p:spPr>
          <a:xfrm>
            <a:off x="1676400" y="3200400"/>
            <a:ext cx="4953000" cy="2862322"/>
          </a:xfrm>
          <a:prstGeom prst="rect">
            <a:avLst/>
          </a:prstGeom>
          <a:noFill/>
        </p:spPr>
        <p:txBody>
          <a:bodyPr wrap="square" rtlCol="0">
            <a:spAutoFit/>
          </a:bodyPr>
          <a:lstStyle/>
          <a:p>
            <a:r>
              <a:rPr lang="en-US" dirty="0" smtClean="0"/>
              <a:t>Example steps:</a:t>
            </a:r>
          </a:p>
          <a:p>
            <a:endParaRPr lang="en-US" dirty="0" smtClean="0"/>
          </a:p>
          <a:p>
            <a:pPr marL="342900" indent="-342900">
              <a:buAutoNum type="arabicPeriod"/>
            </a:pPr>
            <a:r>
              <a:rPr lang="en-US" dirty="0" smtClean="0"/>
              <a:t>Press M (enter M-mode)</a:t>
            </a:r>
          </a:p>
          <a:p>
            <a:pPr marL="342900" indent="-342900">
              <a:buAutoNum type="arabicPeriod"/>
            </a:pPr>
            <a:r>
              <a:rPr lang="en-US" dirty="0" smtClean="0"/>
              <a:t>Select e.g. label Body 1 </a:t>
            </a:r>
          </a:p>
          <a:p>
            <a:pPr marL="342900" indent="-342900">
              <a:buAutoNum type="arabicPeriod"/>
            </a:pPr>
            <a:r>
              <a:rPr lang="en-US" dirty="0" smtClean="0"/>
              <a:t>Mark polygon on the body</a:t>
            </a:r>
          </a:p>
          <a:p>
            <a:pPr marL="342900" indent="-342900">
              <a:buAutoNum type="arabicPeriod"/>
            </a:pPr>
            <a:r>
              <a:rPr lang="en-US" dirty="0" smtClean="0"/>
              <a:t>Press M (leave M-mode)</a:t>
            </a:r>
          </a:p>
          <a:p>
            <a:pPr marL="342900" indent="-342900">
              <a:buAutoNum type="arabicPeriod"/>
            </a:pPr>
            <a:r>
              <a:rPr lang="en-US" dirty="0" smtClean="0"/>
              <a:t>Press S (save)</a:t>
            </a:r>
          </a:p>
          <a:p>
            <a:pPr marL="342900" indent="-342900">
              <a:buAutoNum type="arabicPeriod"/>
            </a:pPr>
            <a:r>
              <a:rPr lang="en-US" dirty="0" smtClean="0"/>
              <a:t>Click on the image to view next frame</a:t>
            </a:r>
          </a:p>
          <a:p>
            <a:pPr marL="342900" indent="-342900">
              <a:buAutoNum type="arabicPeriod"/>
            </a:pPr>
            <a:r>
              <a:rPr lang="en-US" dirty="0" smtClean="0"/>
              <a:t>Continue until all frames finish</a:t>
            </a:r>
          </a:p>
          <a:p>
            <a:pPr marL="342900" indent="-342900">
              <a:buAutoNum type="arabicPeriod"/>
            </a:pPr>
            <a:r>
              <a:rPr lang="en-US" dirty="0" smtClean="0"/>
              <a:t>Starts from the beginning to correct new label</a:t>
            </a:r>
            <a:endParaRPr lang="bg-B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Recording</a:t>
            </a:r>
            <a:endParaRPr lang="bg-BG"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1600200"/>
            <a:ext cx="6324600" cy="4944970"/>
          </a:xfrm>
          <a:prstGeom prst="rect">
            <a:avLst/>
          </a:prstGeom>
          <a:noFill/>
          <a:ln w="9525">
            <a:noFill/>
            <a:miter lim="800000"/>
            <a:headEnd/>
            <a:tailEnd/>
          </a:ln>
          <a:effectLst/>
        </p:spPr>
      </p:pic>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standing by…</a:t>
            </a:r>
            <a:endParaRPr lang="bg-BG" dirty="0"/>
          </a:p>
        </p:txBody>
      </p:sp>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pic>
        <p:nvPicPr>
          <p:cNvPr id="3076" name="Picture 4"/>
          <p:cNvPicPr>
            <a:picLocks noGrp="1" noChangeAspect="1" noChangeArrowheads="1"/>
          </p:cNvPicPr>
          <p:nvPr>
            <p:ph idx="1"/>
          </p:nvPr>
        </p:nvPicPr>
        <p:blipFill>
          <a:blip r:embed="rId2" cstate="print"/>
          <a:srcRect/>
          <a:stretch>
            <a:fillRect/>
          </a:stretch>
        </p:blipFill>
        <p:spPr bwMode="auto">
          <a:xfrm>
            <a:off x="1371600" y="1600200"/>
            <a:ext cx="6334871" cy="4953000"/>
          </a:xfrm>
          <a:prstGeom prst="rect">
            <a:avLst/>
          </a:prstGeom>
          <a:noFill/>
          <a:ln w="9525">
            <a:noFill/>
            <a:miter lim="800000"/>
            <a:headEnd/>
            <a:tailEnd/>
          </a:ln>
          <a:effectLst/>
        </p:spPr>
      </p:pic>
      <p:sp>
        <p:nvSpPr>
          <p:cNvPr id="10" name="Oval 9"/>
          <p:cNvSpPr/>
          <p:nvPr/>
        </p:nvSpPr>
        <p:spPr>
          <a:xfrm>
            <a:off x="6248400" y="5105400"/>
            <a:ext cx="1295400" cy="609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2" name="Straight Arrow Connector 11"/>
          <p:cNvCxnSpPr>
            <a:endCxn id="10" idx="0"/>
          </p:cNvCxnSpPr>
          <p:nvPr/>
        </p:nvCxnSpPr>
        <p:spPr>
          <a:xfrm rot="16200000" flipH="1">
            <a:off x="6419850" y="4629150"/>
            <a:ext cx="914400" cy="381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62400" y="3048000"/>
            <a:ext cx="3657600" cy="1384995"/>
          </a:xfrm>
          <a:prstGeom prst="rect">
            <a:avLst/>
          </a:prstGeom>
          <a:noFill/>
        </p:spPr>
        <p:txBody>
          <a:bodyPr wrap="square" rtlCol="0">
            <a:spAutoFit/>
          </a:bodyPr>
          <a:lstStyle/>
          <a:p>
            <a:r>
              <a:rPr lang="en-US" sz="2800" dirty="0" smtClean="0">
                <a:solidFill>
                  <a:schemeClr val="bg1"/>
                </a:solidFill>
              </a:rPr>
              <a:t>Before recording starts, user skeleton must be detected</a:t>
            </a:r>
            <a:endParaRPr lang="bg-BG" sz="2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smtClean="0"/>
              <a:t>Show </a:t>
            </a:r>
            <a:r>
              <a:rPr lang="en-US" dirty="0" smtClean="0"/>
              <a:t>pose </a:t>
            </a:r>
            <a:r>
              <a:rPr lang="el-GR" b="1" dirty="0" smtClean="0"/>
              <a:t>Ψ</a:t>
            </a:r>
            <a:endParaRPr lang="bg-BG" dirty="0"/>
          </a:p>
        </p:txBody>
      </p:sp>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sp>
        <p:nvSpPr>
          <p:cNvPr id="10" name="Oval 9"/>
          <p:cNvSpPr/>
          <p:nvPr/>
        </p:nvSpPr>
        <p:spPr>
          <a:xfrm>
            <a:off x="6248400" y="5105400"/>
            <a:ext cx="1295400" cy="609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2" name="Straight Arrow Connector 11"/>
          <p:cNvCxnSpPr>
            <a:endCxn id="10" idx="0"/>
          </p:cNvCxnSpPr>
          <p:nvPr/>
        </p:nvCxnSpPr>
        <p:spPr>
          <a:xfrm rot="16200000" flipH="1">
            <a:off x="6419850" y="4629150"/>
            <a:ext cx="914400" cy="381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62400" y="3048000"/>
            <a:ext cx="3657600" cy="1384995"/>
          </a:xfrm>
          <a:prstGeom prst="rect">
            <a:avLst/>
          </a:prstGeom>
          <a:noFill/>
        </p:spPr>
        <p:txBody>
          <a:bodyPr wrap="square" rtlCol="0">
            <a:spAutoFit/>
          </a:bodyPr>
          <a:lstStyle/>
          <a:p>
            <a:r>
              <a:rPr lang="en-US" sz="2800" dirty="0" smtClean="0">
                <a:solidFill>
                  <a:schemeClr val="bg1"/>
                </a:solidFill>
              </a:rPr>
              <a:t>Before recording starts, user skeleton must be detected</a:t>
            </a:r>
            <a:endParaRPr lang="bg-BG" sz="2800" dirty="0">
              <a:solidFill>
                <a:schemeClr val="bg1"/>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677654" y="1600200"/>
            <a:ext cx="578869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started</a:t>
            </a:r>
            <a:endParaRPr lang="bg-BG" dirty="0"/>
          </a:p>
        </p:txBody>
      </p:sp>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sp>
        <p:nvSpPr>
          <p:cNvPr id="10" name="Oval 9"/>
          <p:cNvSpPr/>
          <p:nvPr/>
        </p:nvSpPr>
        <p:spPr>
          <a:xfrm>
            <a:off x="6248400" y="5105400"/>
            <a:ext cx="1295400" cy="609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2" name="Straight Arrow Connector 11"/>
          <p:cNvCxnSpPr>
            <a:endCxn id="10" idx="0"/>
          </p:cNvCxnSpPr>
          <p:nvPr/>
        </p:nvCxnSpPr>
        <p:spPr>
          <a:xfrm rot="16200000" flipH="1">
            <a:off x="6419850" y="4629150"/>
            <a:ext cx="914400" cy="381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62400" y="3048000"/>
            <a:ext cx="3657600" cy="1384995"/>
          </a:xfrm>
          <a:prstGeom prst="rect">
            <a:avLst/>
          </a:prstGeom>
          <a:noFill/>
        </p:spPr>
        <p:txBody>
          <a:bodyPr wrap="square" rtlCol="0">
            <a:spAutoFit/>
          </a:bodyPr>
          <a:lstStyle/>
          <a:p>
            <a:r>
              <a:rPr lang="en-US" sz="2800" dirty="0" smtClean="0">
                <a:solidFill>
                  <a:schemeClr val="bg1"/>
                </a:solidFill>
              </a:rPr>
              <a:t>Before recording starts, user skeleton must be detected</a:t>
            </a:r>
            <a:endParaRPr lang="bg-BG" sz="2800" dirty="0">
              <a:solidFill>
                <a:schemeClr val="bg1"/>
              </a:solidFill>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677654" y="1600200"/>
            <a:ext cx="578869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Recording</a:t>
            </a:r>
            <a:endParaRPr lang="bg-BG" dirty="0"/>
          </a:p>
        </p:txBody>
      </p:sp>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pic>
        <p:nvPicPr>
          <p:cNvPr id="3076" name="Picture 4"/>
          <p:cNvPicPr>
            <a:picLocks noGrp="1" noChangeAspect="1" noChangeArrowheads="1"/>
          </p:cNvPicPr>
          <p:nvPr>
            <p:ph idx="1"/>
          </p:nvPr>
        </p:nvPicPr>
        <p:blipFill>
          <a:blip r:embed="rId2" cstate="print"/>
          <a:srcRect/>
          <a:stretch>
            <a:fillRect/>
          </a:stretch>
        </p:blipFill>
        <p:spPr bwMode="auto">
          <a:xfrm>
            <a:off x="1371600" y="1600200"/>
            <a:ext cx="6334871" cy="4953000"/>
          </a:xfrm>
          <a:prstGeom prst="rect">
            <a:avLst/>
          </a:prstGeom>
          <a:noFill/>
          <a:ln w="9525">
            <a:noFill/>
            <a:miter lim="800000"/>
            <a:headEnd/>
            <a:tailEnd/>
          </a:ln>
          <a:effectLst/>
        </p:spPr>
      </p:pic>
      <p:cxnSp>
        <p:nvCxnSpPr>
          <p:cNvPr id="12" name="Straight Arrow Connector 11"/>
          <p:cNvCxnSpPr/>
          <p:nvPr/>
        </p:nvCxnSpPr>
        <p:spPr>
          <a:xfrm rot="5400000">
            <a:off x="2609850" y="4667250"/>
            <a:ext cx="990600" cy="381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3743980"/>
            <a:ext cx="3657600" cy="523220"/>
          </a:xfrm>
          <a:prstGeom prst="rect">
            <a:avLst/>
          </a:prstGeom>
          <a:noFill/>
        </p:spPr>
        <p:txBody>
          <a:bodyPr wrap="square" rtlCol="0">
            <a:spAutoFit/>
          </a:bodyPr>
          <a:lstStyle/>
          <a:p>
            <a:r>
              <a:rPr lang="en-US" sz="2800" dirty="0" smtClean="0">
                <a:solidFill>
                  <a:schemeClr val="bg1"/>
                </a:solidFill>
              </a:rPr>
              <a:t>Press </a:t>
            </a:r>
            <a:r>
              <a:rPr lang="en-US" sz="2800" dirty="0" smtClean="0">
                <a:solidFill>
                  <a:schemeClr val="bg1"/>
                </a:solidFill>
              </a:rPr>
              <a:t>stop button</a:t>
            </a:r>
            <a:endParaRPr lang="bg-BG" sz="28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your recording files</a:t>
            </a:r>
            <a:endParaRPr lang="bg-BG" dirty="0"/>
          </a:p>
        </p:txBody>
      </p:sp>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sp>
        <p:nvSpPr>
          <p:cNvPr id="6" name="Content Placeholder 5"/>
          <p:cNvSpPr>
            <a:spLocks noGrp="1"/>
          </p:cNvSpPr>
          <p:nvPr>
            <p:ph idx="1"/>
          </p:nvPr>
        </p:nvSpPr>
        <p:spPr/>
        <p:txBody>
          <a:bodyPr/>
          <a:lstStyle/>
          <a:p>
            <a:r>
              <a:rPr lang="en-US" dirty="0" smtClean="0"/>
              <a:t>Recorded file is now in data/Recorded.knd</a:t>
            </a:r>
          </a:p>
          <a:p>
            <a:r>
              <a:rPr lang="en-US" dirty="0" smtClean="0"/>
              <a:t>Exit the program with pressing key </a:t>
            </a:r>
            <a:r>
              <a:rPr lang="en-US" b="1" dirty="0" smtClean="0"/>
              <a:t>ESC</a:t>
            </a:r>
          </a:p>
          <a:p>
            <a:r>
              <a:rPr lang="en-US" dirty="0" smtClean="0"/>
              <a:t>If desired rename data/Recorded.knd to human readable name (e.g. &lt;</a:t>
            </a:r>
            <a:r>
              <a:rPr lang="en-US" dirty="0" err="1" smtClean="0"/>
              <a:t>actorname</a:t>
            </a:r>
            <a:r>
              <a:rPr lang="en-US" dirty="0" smtClean="0"/>
              <a:t>&gt;_1.kng)</a:t>
            </a:r>
          </a:p>
          <a:p>
            <a:r>
              <a:rPr lang="en-US" dirty="0" smtClean="0"/>
              <a:t>Start the program again</a:t>
            </a:r>
          </a:p>
          <a:p>
            <a:endParaRPr lang="bg-B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recorded files</a:t>
            </a:r>
            <a:endParaRPr lang="bg-BG" dirty="0"/>
          </a:p>
        </p:txBody>
      </p:sp>
      <p:cxnSp>
        <p:nvCxnSpPr>
          <p:cNvPr id="8" name="Straight Arrow Connector 7"/>
          <p:cNvCxnSpPr/>
          <p:nvPr/>
        </p:nvCxnSpPr>
        <p:spPr>
          <a:xfrm rot="5400000">
            <a:off x="2400190" y="4609989"/>
            <a:ext cx="1295400" cy="181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3505200"/>
            <a:ext cx="3048000" cy="523220"/>
          </a:xfrm>
          <a:prstGeom prst="rect">
            <a:avLst/>
          </a:prstGeom>
          <a:noFill/>
        </p:spPr>
        <p:txBody>
          <a:bodyPr wrap="square" rtlCol="0">
            <a:spAutoFit/>
          </a:bodyPr>
          <a:lstStyle/>
          <a:p>
            <a:r>
              <a:rPr lang="en-US" sz="2800" dirty="0" smtClean="0">
                <a:solidFill>
                  <a:schemeClr val="bg1"/>
                </a:solidFill>
              </a:rPr>
              <a:t>Press record button</a:t>
            </a:r>
            <a:endParaRPr lang="bg-BG" sz="2800" dirty="0">
              <a:solidFill>
                <a:schemeClr val="bg1"/>
              </a:solidFill>
            </a:endParaRPr>
          </a:p>
        </p:txBody>
      </p:sp>
      <p:cxnSp>
        <p:nvCxnSpPr>
          <p:cNvPr id="12" name="Straight Arrow Connector 11"/>
          <p:cNvCxnSpPr/>
          <p:nvPr/>
        </p:nvCxnSpPr>
        <p:spPr>
          <a:xfrm rot="5400000">
            <a:off x="2609850" y="4667250"/>
            <a:ext cx="990600" cy="381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3743980"/>
            <a:ext cx="3657600" cy="523220"/>
          </a:xfrm>
          <a:prstGeom prst="rect">
            <a:avLst/>
          </a:prstGeom>
          <a:noFill/>
        </p:spPr>
        <p:txBody>
          <a:bodyPr wrap="square" rtlCol="0">
            <a:spAutoFit/>
          </a:bodyPr>
          <a:lstStyle/>
          <a:p>
            <a:r>
              <a:rPr lang="en-US" sz="2800" dirty="0" smtClean="0">
                <a:solidFill>
                  <a:schemeClr val="bg1"/>
                </a:solidFill>
              </a:rPr>
              <a:t>Press </a:t>
            </a:r>
            <a:r>
              <a:rPr lang="en-US" sz="2800" dirty="0" smtClean="0">
                <a:solidFill>
                  <a:schemeClr val="bg1"/>
                </a:solidFill>
              </a:rPr>
              <a:t>stop button</a:t>
            </a:r>
            <a:endParaRPr lang="bg-BG" sz="2800" dirty="0">
              <a:solidFill>
                <a:schemeClr val="bg1"/>
              </a:solidFill>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219200" y="1371600"/>
            <a:ext cx="6629400" cy="5183281"/>
          </a:xfrm>
          <a:prstGeom prst="rect">
            <a:avLst/>
          </a:prstGeom>
          <a:noFill/>
          <a:ln w="9525">
            <a:noFill/>
            <a:miter lim="800000"/>
            <a:headEnd/>
            <a:tailEnd/>
          </a:ln>
          <a:effectLst/>
        </p:spPr>
      </p:pic>
      <p:cxnSp>
        <p:nvCxnSpPr>
          <p:cNvPr id="18" name="Straight Arrow Connector 17"/>
          <p:cNvCxnSpPr/>
          <p:nvPr/>
        </p:nvCxnSpPr>
        <p:spPr>
          <a:xfrm rot="10800000">
            <a:off x="1752600" y="2133600"/>
            <a:ext cx="990600" cy="762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2057400" y="1752600"/>
            <a:ext cx="12192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6600" y="1611868"/>
            <a:ext cx="2590800" cy="369332"/>
          </a:xfrm>
          <a:prstGeom prst="rect">
            <a:avLst/>
          </a:prstGeom>
          <a:noFill/>
        </p:spPr>
        <p:txBody>
          <a:bodyPr wrap="square" rtlCol="0">
            <a:spAutoFit/>
          </a:bodyPr>
          <a:lstStyle/>
          <a:p>
            <a:r>
              <a:rPr lang="en-US" dirty="0" smtClean="0">
                <a:solidFill>
                  <a:schemeClr val="bg1"/>
                </a:solidFill>
              </a:rPr>
              <a:t>Click to play live</a:t>
            </a:r>
            <a:endParaRPr lang="bg-BG" dirty="0">
              <a:solidFill>
                <a:schemeClr val="bg1"/>
              </a:solidFill>
            </a:endParaRPr>
          </a:p>
        </p:txBody>
      </p:sp>
      <p:sp>
        <p:nvSpPr>
          <p:cNvPr id="22" name="TextBox 21"/>
          <p:cNvSpPr txBox="1"/>
          <p:nvPr/>
        </p:nvSpPr>
        <p:spPr>
          <a:xfrm>
            <a:off x="2743200" y="2754868"/>
            <a:ext cx="3048000" cy="369332"/>
          </a:xfrm>
          <a:prstGeom prst="rect">
            <a:avLst/>
          </a:prstGeom>
          <a:noFill/>
        </p:spPr>
        <p:txBody>
          <a:bodyPr wrap="square" rtlCol="0">
            <a:spAutoFit/>
          </a:bodyPr>
          <a:lstStyle/>
          <a:p>
            <a:r>
              <a:rPr lang="en-US" dirty="0" smtClean="0">
                <a:solidFill>
                  <a:schemeClr val="bg1"/>
                </a:solidFill>
              </a:rPr>
              <a:t>Click to play the recorded file</a:t>
            </a:r>
            <a:endParaRPr lang="bg-BG"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620</Words>
  <Application>Microsoft Office PowerPoint</Application>
  <PresentationFormat>On-screen Show (4:3)</PresentationFormat>
  <Paragraphs>101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Voyeur</vt:lpstr>
      <vt:lpstr>The files user needs to know</vt:lpstr>
      <vt:lpstr>Start Recording</vt:lpstr>
      <vt:lpstr>Recording standing by…</vt:lpstr>
      <vt:lpstr>Show pose Ψ</vt:lpstr>
      <vt:lpstr>Recording started</vt:lpstr>
      <vt:lpstr>Stop Recording</vt:lpstr>
      <vt:lpstr>Manage your recording files</vt:lpstr>
      <vt:lpstr>Review recorded files</vt:lpstr>
      <vt:lpstr>Review file frame by frame</vt:lpstr>
      <vt:lpstr>Turning on RGB images</vt:lpstr>
      <vt:lpstr>Deleting unwanted frame</vt:lpstr>
      <vt:lpstr>Zooming</vt:lpstr>
      <vt:lpstr>Paint labels – enter marking mode</vt:lpstr>
      <vt:lpstr>Paint labels – select label</vt:lpstr>
      <vt:lpstr>Labels description</vt:lpstr>
      <vt:lpstr>Paint labels – marking polygon</vt:lpstr>
      <vt:lpstr>Paint labels – filling polygon</vt:lpstr>
      <vt:lpstr>Paint labels – save frame</vt:lpstr>
      <vt:lpstr>Best known marking practice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Voyeur</dc:title>
  <dc:creator>alek</dc:creator>
  <cp:lastModifiedBy>alek</cp:lastModifiedBy>
  <cp:revision>61</cp:revision>
  <dcterms:created xsi:type="dcterms:W3CDTF">2006-08-16T00:00:00Z</dcterms:created>
  <dcterms:modified xsi:type="dcterms:W3CDTF">2011-06-08T22:37:42Z</dcterms:modified>
</cp:coreProperties>
</file>