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14"/>
    <p:sldId id="257" r:id="rId15"/>
    <p:sldId id="258" r:id="rId16"/>
    <p:sldId id="259" r:id="rId17"/>
    <p:sldId id="260" r:id="rId18"/>
    <p:sldId id="261" r:id="rId19"/>
    <p:sldId id="262" r:id="rId20"/>
    <p:sldId id="263" r:id="rId21"/>
  </p:sldIdLst>
  <p:sldSz cx="9753600" cy="73152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Kollektif" charset="1" panose="020B0604020101010102"/>
      <p:regular r:id="rId10"/>
    </p:embeddedFont>
    <p:embeddedFont>
      <p:font typeface="Kollektif Bold" charset="1" panose="020B0604020101010102"/>
      <p:regular r:id="rId11"/>
    </p:embeddedFont>
    <p:embeddedFont>
      <p:font typeface="Kollektif Italics" charset="1" panose="020B0604020101010102"/>
      <p:regular r:id="rId12"/>
    </p:embeddedFont>
    <p:embeddedFont>
      <p:font typeface="Kollektif Bold Italics" charset="1" panose="020B0604020101010102"/>
      <p:regular r:id="rId1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slides/slide1.xml" Type="http://schemas.openxmlformats.org/officeDocument/2006/relationships/slide"/><Relationship Id="rId15" Target="slides/slide2.xml" Type="http://schemas.openxmlformats.org/officeDocument/2006/relationships/slide"/><Relationship Id="rId16" Target="slides/slide3.xml" Type="http://schemas.openxmlformats.org/officeDocument/2006/relationships/slide"/><Relationship Id="rId17" Target="slides/slide4.xml" Type="http://schemas.openxmlformats.org/officeDocument/2006/relationships/slide"/><Relationship Id="rId18" Target="slides/slide5.xml" Type="http://schemas.openxmlformats.org/officeDocument/2006/relationships/slide"/><Relationship Id="rId19" Target="slides/slide6.xml" Type="http://schemas.openxmlformats.org/officeDocument/2006/relationships/slide"/><Relationship Id="rId2" Target="presProps.xml" Type="http://schemas.openxmlformats.org/officeDocument/2006/relationships/presProps"/><Relationship Id="rId20" Target="slides/slide7.xml" Type="http://schemas.openxmlformats.org/officeDocument/2006/relationships/slide"/><Relationship Id="rId21" Target="slides/slide8.xml" Type="http://schemas.openxmlformats.org/officeDocument/2006/relationships/slide"/><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png" Type="http://schemas.openxmlformats.org/officeDocument/2006/relationships/image"/></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5.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 Id="rId8" Target="../media/image3.png" Type="http://schemas.openxmlformats.org/officeDocument/2006/relationships/image"/><Relationship Id="rId9" Target="../media/image4.svg" Type="http://schemas.openxmlformats.org/officeDocument/2006/relationships/image"/></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3.png" Type="http://schemas.openxmlformats.org/officeDocument/2006/relationships/image"/><Relationship Id="rId7" Target="../media/image4.svg" Type="http://schemas.openxmlformats.org/officeDocument/2006/relationships/image"/><Relationship Id="rId8" Target="../media/image5.png" Type="http://schemas.openxmlformats.org/officeDocument/2006/relationships/image"/><Relationship Id="rId9" Target="../media/image11.png" Type="http://schemas.openxmlformats.org/officeDocument/2006/relationships/image"/></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3.png" Type="http://schemas.openxmlformats.org/officeDocument/2006/relationships/image"/><Relationship Id="rId7" Target="../media/image4.svg" Type="http://schemas.openxmlformats.org/officeDocument/2006/relationships/image"/><Relationship Id="rId8" Target="../media/image5.pn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3.png" Type="http://schemas.openxmlformats.org/officeDocument/2006/relationships/image"/><Relationship Id="rId7" Target="../media/image4.svg" Type="http://schemas.openxmlformats.org/officeDocument/2006/relationships/image"/><Relationship Id="rId8" Target="../media/image5.png" Type="http://schemas.openxmlformats.org/officeDocument/2006/relationships/image"/></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3.png" Type="http://schemas.openxmlformats.org/officeDocument/2006/relationships/image"/><Relationship Id="rId7" Target="../media/image4.svg" Type="http://schemas.openxmlformats.org/officeDocument/2006/relationships/image"/><Relationship Id="rId8" Target="../media/image5.png" Type="http://schemas.openxmlformats.org/officeDocument/2006/relationships/image"/><Relationship Id="rId9" Target="../media/image12.png" Type="http://schemas.openxmlformats.org/officeDocument/2006/relationships/image"/></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3.png" Type="http://schemas.openxmlformats.org/officeDocument/2006/relationships/image"/><Relationship Id="rId7" Target="../media/image4.svg" Type="http://schemas.openxmlformats.org/officeDocument/2006/relationships/image"/><Relationship Id="rId8" Target="../media/image5.png" Type="http://schemas.openxmlformats.org/officeDocument/2006/relationships/image"/></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14.svg" Type="http://schemas.openxmlformats.org/officeDocument/2006/relationships/image"/><Relationship Id="rId11" Target="../media/image15.png" Type="http://schemas.openxmlformats.org/officeDocument/2006/relationships/image"/><Relationship Id="rId12" Target="../media/image16.png" Type="http://schemas.openxmlformats.org/officeDocument/2006/relationships/image"/><Relationship Id="rId13" Target="../media/image17.svg" Type="http://schemas.openxmlformats.org/officeDocument/2006/relationships/image"/><Relationship Id="rId14" Target="../media/image18.png" Type="http://schemas.openxmlformats.org/officeDocument/2006/relationships/image"/><Relationship Id="rId2" Target="../media/image9.png" Type="http://schemas.openxmlformats.org/officeDocument/2006/relationships/image"/><Relationship Id="rId3" Target="../media/image10.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3.png" Type="http://schemas.openxmlformats.org/officeDocument/2006/relationships/image"/><Relationship Id="rId7" Target="../media/image4.svg" Type="http://schemas.openxmlformats.org/officeDocument/2006/relationships/image"/><Relationship Id="rId8" Target="../media/image5.png" Type="http://schemas.openxmlformats.org/officeDocument/2006/relationships/image"/><Relationship Id="rId9" Target="../media/image13.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6F6F6"/>
        </a:solidFill>
      </p:bgPr>
    </p:bg>
    <p:spTree>
      <p:nvGrpSpPr>
        <p:cNvPr id="1" name=""/>
        <p:cNvGrpSpPr/>
        <p:nvPr/>
      </p:nvGrpSpPr>
      <p:grpSpPr>
        <a:xfrm>
          <a:off x="0" y="0"/>
          <a:ext cx="0" cy="0"/>
          <a:chOff x="0" y="0"/>
          <a:chExt cx="0" cy="0"/>
        </a:xfrm>
      </p:grpSpPr>
      <p:sp>
        <p:nvSpPr>
          <p:cNvPr name="Freeform 2" id="2"/>
          <p:cNvSpPr/>
          <p:nvPr/>
        </p:nvSpPr>
        <p:spPr>
          <a:xfrm flipH="false" flipV="false" rot="0">
            <a:off x="3925881" y="1463040"/>
            <a:ext cx="8103232" cy="5451265"/>
          </a:xfrm>
          <a:custGeom>
            <a:avLst/>
            <a:gdLst/>
            <a:ahLst/>
            <a:cxnLst/>
            <a:rect r="r" b="b" t="t" l="l"/>
            <a:pathLst>
              <a:path h="5451265" w="8103232">
                <a:moveTo>
                  <a:pt x="0" y="0"/>
                </a:moveTo>
                <a:lnTo>
                  <a:pt x="8103232" y="0"/>
                </a:lnTo>
                <a:lnTo>
                  <a:pt x="8103232" y="5451265"/>
                </a:lnTo>
                <a:lnTo>
                  <a:pt x="0" y="545126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7319279" y="352963"/>
            <a:ext cx="2620354" cy="1110077"/>
          </a:xfrm>
          <a:custGeom>
            <a:avLst/>
            <a:gdLst/>
            <a:ahLst/>
            <a:cxnLst/>
            <a:rect r="r" b="b" t="t" l="l"/>
            <a:pathLst>
              <a:path h="1110077" w="2620354">
                <a:moveTo>
                  <a:pt x="0" y="0"/>
                </a:moveTo>
                <a:lnTo>
                  <a:pt x="2620354" y="0"/>
                </a:lnTo>
                <a:lnTo>
                  <a:pt x="2620354" y="1110077"/>
                </a:lnTo>
                <a:lnTo>
                  <a:pt x="0" y="111007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731520" y="731520"/>
            <a:ext cx="1382377" cy="1382377"/>
          </a:xfrm>
          <a:custGeom>
            <a:avLst/>
            <a:gdLst/>
            <a:ahLst/>
            <a:cxnLst/>
            <a:rect r="r" b="b" t="t" l="l"/>
            <a:pathLst>
              <a:path h="1382377" w="1382377">
                <a:moveTo>
                  <a:pt x="0" y="0"/>
                </a:moveTo>
                <a:lnTo>
                  <a:pt x="1382377" y="0"/>
                </a:lnTo>
                <a:lnTo>
                  <a:pt x="1382377" y="1382377"/>
                </a:lnTo>
                <a:lnTo>
                  <a:pt x="0" y="1382377"/>
                </a:lnTo>
                <a:lnTo>
                  <a:pt x="0" y="0"/>
                </a:lnTo>
                <a:close/>
              </a:path>
            </a:pathLst>
          </a:custGeom>
          <a:blipFill>
            <a:blip r:embed="rId6"/>
            <a:stretch>
              <a:fillRect l="0" t="0" r="0" b="0"/>
            </a:stretch>
          </a:blipFill>
        </p:spPr>
      </p:sp>
      <p:sp>
        <p:nvSpPr>
          <p:cNvPr name="Freeform 5" id="5"/>
          <p:cNvSpPr/>
          <p:nvPr/>
        </p:nvSpPr>
        <p:spPr>
          <a:xfrm flipH="false" flipV="false" rot="0">
            <a:off x="8189712" y="0"/>
            <a:ext cx="1563888" cy="514437"/>
          </a:xfrm>
          <a:custGeom>
            <a:avLst/>
            <a:gdLst/>
            <a:ahLst/>
            <a:cxnLst/>
            <a:rect r="r" b="b" t="t" l="l"/>
            <a:pathLst>
              <a:path h="514437" w="1563888">
                <a:moveTo>
                  <a:pt x="0" y="0"/>
                </a:moveTo>
                <a:lnTo>
                  <a:pt x="1563888" y="0"/>
                </a:lnTo>
                <a:lnTo>
                  <a:pt x="1563888" y="514437"/>
                </a:lnTo>
                <a:lnTo>
                  <a:pt x="0" y="514437"/>
                </a:lnTo>
                <a:lnTo>
                  <a:pt x="0" y="0"/>
                </a:lnTo>
                <a:close/>
              </a:path>
            </a:pathLst>
          </a:custGeom>
          <a:blipFill>
            <a:blip r:embed="rId7"/>
            <a:stretch>
              <a:fillRect l="0" t="0" r="0" b="0"/>
            </a:stretch>
          </a:blipFill>
        </p:spPr>
      </p:sp>
      <p:sp>
        <p:nvSpPr>
          <p:cNvPr name="TextBox 6" id="6"/>
          <p:cNvSpPr txBox="true"/>
          <p:nvPr/>
        </p:nvSpPr>
        <p:spPr>
          <a:xfrm rot="0">
            <a:off x="2295408" y="1091687"/>
            <a:ext cx="3807896" cy="866530"/>
          </a:xfrm>
          <a:prstGeom prst="rect">
            <a:avLst/>
          </a:prstGeom>
        </p:spPr>
        <p:txBody>
          <a:bodyPr anchor="t" rtlCol="false" tIns="0" lIns="0" bIns="0" rIns="0">
            <a:spAutoFit/>
          </a:bodyPr>
          <a:lstStyle/>
          <a:p>
            <a:pPr>
              <a:lnSpc>
                <a:spcPts val="6436"/>
              </a:lnSpc>
            </a:pPr>
            <a:r>
              <a:rPr lang="en-US" sz="6501">
                <a:solidFill>
                  <a:srgbClr val="323232"/>
                </a:solidFill>
                <a:latin typeface="Kollektif Bold"/>
              </a:rPr>
              <a:t>React JS</a:t>
            </a:r>
          </a:p>
        </p:txBody>
      </p:sp>
      <p:sp>
        <p:nvSpPr>
          <p:cNvPr name="TextBox 7" id="7"/>
          <p:cNvSpPr txBox="true"/>
          <p:nvPr/>
        </p:nvSpPr>
        <p:spPr>
          <a:xfrm rot="0">
            <a:off x="731520" y="6269606"/>
            <a:ext cx="2401834" cy="314074"/>
          </a:xfrm>
          <a:prstGeom prst="rect">
            <a:avLst/>
          </a:prstGeom>
        </p:spPr>
        <p:txBody>
          <a:bodyPr anchor="t" rtlCol="false" tIns="0" lIns="0" bIns="0" rIns="0">
            <a:spAutoFit/>
          </a:bodyPr>
          <a:lstStyle/>
          <a:p>
            <a:pPr>
              <a:lnSpc>
                <a:spcPts val="2421"/>
              </a:lnSpc>
            </a:pPr>
            <a:r>
              <a:rPr lang="en-US" sz="1848">
                <a:solidFill>
                  <a:srgbClr val="A5A9B8"/>
                </a:solidFill>
                <a:latin typeface="Kollektif Italics"/>
              </a:rPr>
              <a:t>Author: Alptuğ Türkiş</a:t>
            </a:r>
          </a:p>
        </p:txBody>
      </p:sp>
      <p:sp>
        <p:nvSpPr>
          <p:cNvPr name="TextBox 8" id="8"/>
          <p:cNvSpPr txBox="true"/>
          <p:nvPr/>
        </p:nvSpPr>
        <p:spPr>
          <a:xfrm rot="0">
            <a:off x="2206772" y="2053468"/>
            <a:ext cx="3438217" cy="679473"/>
          </a:xfrm>
          <a:prstGeom prst="rect">
            <a:avLst/>
          </a:prstGeom>
        </p:spPr>
        <p:txBody>
          <a:bodyPr anchor="t" rtlCol="false" tIns="0" lIns="0" bIns="0" rIns="0">
            <a:spAutoFit/>
          </a:bodyPr>
          <a:lstStyle/>
          <a:p>
            <a:pPr algn="ctr">
              <a:lnSpc>
                <a:spcPts val="5068"/>
              </a:lnSpc>
            </a:pPr>
            <a:r>
              <a:rPr lang="en-US" sz="5119">
                <a:solidFill>
                  <a:srgbClr val="AA81F3"/>
                </a:solidFill>
                <a:latin typeface="Kollektif Bold"/>
              </a:rPr>
              <a:t>Giriş</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6F6F6"/>
        </a:solidFill>
      </p:bgPr>
    </p:bg>
    <p:spTree>
      <p:nvGrpSpPr>
        <p:cNvPr id="1" name=""/>
        <p:cNvGrpSpPr/>
        <p:nvPr/>
      </p:nvGrpSpPr>
      <p:grpSpPr>
        <a:xfrm>
          <a:off x="0" y="0"/>
          <a:ext cx="0" cy="0"/>
          <a:chOff x="0" y="0"/>
          <a:chExt cx="0" cy="0"/>
        </a:xfrm>
      </p:grpSpPr>
      <p:sp>
        <p:nvSpPr>
          <p:cNvPr name="Freeform 2" id="2"/>
          <p:cNvSpPr/>
          <p:nvPr/>
        </p:nvSpPr>
        <p:spPr>
          <a:xfrm flipH="false" flipV="false" rot="602332">
            <a:off x="-3639523" y="4211353"/>
            <a:ext cx="8103232" cy="5451265"/>
          </a:xfrm>
          <a:custGeom>
            <a:avLst/>
            <a:gdLst/>
            <a:ahLst/>
            <a:cxnLst/>
            <a:rect r="r" b="b" t="t" l="l"/>
            <a:pathLst>
              <a:path h="5451265" w="8103232">
                <a:moveTo>
                  <a:pt x="0" y="0"/>
                </a:moveTo>
                <a:lnTo>
                  <a:pt x="8103232" y="0"/>
                </a:lnTo>
                <a:lnTo>
                  <a:pt x="8103232" y="5451266"/>
                </a:lnTo>
                <a:lnTo>
                  <a:pt x="0" y="54512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4254396">
            <a:off x="8016814" y="4789524"/>
            <a:ext cx="2235642" cy="3218856"/>
          </a:xfrm>
          <a:custGeom>
            <a:avLst/>
            <a:gdLst/>
            <a:ahLst/>
            <a:cxnLst/>
            <a:rect r="r" b="b" t="t" l="l"/>
            <a:pathLst>
              <a:path h="3218856" w="2235642">
                <a:moveTo>
                  <a:pt x="0" y="0"/>
                </a:moveTo>
                <a:lnTo>
                  <a:pt x="2235642" y="0"/>
                </a:lnTo>
                <a:lnTo>
                  <a:pt x="2235642" y="3218856"/>
                </a:lnTo>
                <a:lnTo>
                  <a:pt x="0" y="321885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3606984" y="3720808"/>
            <a:ext cx="2539632" cy="2440813"/>
          </a:xfrm>
          <a:prstGeom prst="rect">
            <a:avLst/>
          </a:prstGeom>
        </p:spPr>
        <p:txBody>
          <a:bodyPr anchor="t" rtlCol="false" tIns="0" lIns="0" bIns="0" rIns="0">
            <a:spAutoFit/>
          </a:bodyPr>
          <a:lstStyle/>
          <a:p>
            <a:pPr algn="ctr">
              <a:lnSpc>
                <a:spcPts val="3279"/>
              </a:lnSpc>
            </a:pPr>
            <a:r>
              <a:rPr lang="en-US" sz="2186">
                <a:solidFill>
                  <a:srgbClr val="1B1B1B"/>
                </a:solidFill>
                <a:latin typeface="Kollektif"/>
              </a:rPr>
              <a:t>Nedir?</a:t>
            </a:r>
          </a:p>
          <a:p>
            <a:pPr algn="ctr">
              <a:lnSpc>
                <a:spcPts val="3279"/>
              </a:lnSpc>
            </a:pPr>
            <a:r>
              <a:rPr lang="en-US" sz="2186">
                <a:solidFill>
                  <a:srgbClr val="1B1B1B"/>
                </a:solidFill>
                <a:latin typeface="Kollektif"/>
              </a:rPr>
              <a:t>Tarihi</a:t>
            </a:r>
          </a:p>
          <a:p>
            <a:pPr algn="ctr">
              <a:lnSpc>
                <a:spcPts val="3279"/>
              </a:lnSpc>
            </a:pPr>
            <a:r>
              <a:rPr lang="en-US" sz="2186">
                <a:solidFill>
                  <a:srgbClr val="1B1B1B"/>
                </a:solidFill>
                <a:latin typeface="Kollektif"/>
              </a:rPr>
              <a:t>Temel Kavramları</a:t>
            </a:r>
          </a:p>
          <a:p>
            <a:pPr algn="ctr">
              <a:lnSpc>
                <a:spcPts val="3279"/>
              </a:lnSpc>
            </a:pPr>
            <a:r>
              <a:rPr lang="en-US" sz="2186">
                <a:solidFill>
                  <a:srgbClr val="1B1B1B"/>
                </a:solidFill>
                <a:latin typeface="Kollektif"/>
              </a:rPr>
              <a:t>Avantajları</a:t>
            </a:r>
          </a:p>
          <a:p>
            <a:pPr algn="ctr">
              <a:lnSpc>
                <a:spcPts val="3279"/>
              </a:lnSpc>
            </a:pPr>
            <a:r>
              <a:rPr lang="en-US" sz="2186">
                <a:solidFill>
                  <a:srgbClr val="1B1B1B"/>
                </a:solidFill>
                <a:latin typeface="Kollektif"/>
              </a:rPr>
              <a:t>Karşılaştırma </a:t>
            </a:r>
          </a:p>
          <a:p>
            <a:pPr algn="ctr">
              <a:lnSpc>
                <a:spcPts val="3279"/>
              </a:lnSpc>
            </a:pPr>
            <a:r>
              <a:rPr lang="en-US" sz="2186">
                <a:solidFill>
                  <a:srgbClr val="1B1B1B"/>
                </a:solidFill>
                <a:latin typeface="Kollektif"/>
              </a:rPr>
              <a:t>Uygulamaalar</a:t>
            </a:r>
          </a:p>
        </p:txBody>
      </p:sp>
      <p:sp>
        <p:nvSpPr>
          <p:cNvPr name="TextBox 5" id="5"/>
          <p:cNvSpPr txBox="true"/>
          <p:nvPr/>
        </p:nvSpPr>
        <p:spPr>
          <a:xfrm rot="0">
            <a:off x="3157692" y="1780481"/>
            <a:ext cx="3438217" cy="681378"/>
          </a:xfrm>
          <a:prstGeom prst="rect">
            <a:avLst/>
          </a:prstGeom>
        </p:spPr>
        <p:txBody>
          <a:bodyPr anchor="t" rtlCol="false" tIns="0" lIns="0" bIns="0" rIns="0">
            <a:spAutoFit/>
          </a:bodyPr>
          <a:lstStyle/>
          <a:p>
            <a:pPr algn="ctr">
              <a:lnSpc>
                <a:spcPts val="5068"/>
              </a:lnSpc>
            </a:pPr>
            <a:r>
              <a:rPr lang="en-US" sz="5119">
                <a:solidFill>
                  <a:srgbClr val="323232"/>
                </a:solidFill>
                <a:latin typeface="Kollektif Bold"/>
              </a:rPr>
              <a:t>Sunum</a:t>
            </a:r>
          </a:p>
        </p:txBody>
      </p:sp>
      <p:sp>
        <p:nvSpPr>
          <p:cNvPr name="Freeform 6" id="6"/>
          <p:cNvSpPr/>
          <p:nvPr/>
        </p:nvSpPr>
        <p:spPr>
          <a:xfrm flipH="true" flipV="false" rot="0">
            <a:off x="4354054" y="3228940"/>
            <a:ext cx="1045493" cy="117856"/>
          </a:xfrm>
          <a:custGeom>
            <a:avLst/>
            <a:gdLst/>
            <a:ahLst/>
            <a:cxnLst/>
            <a:rect r="r" b="b" t="t" l="l"/>
            <a:pathLst>
              <a:path h="117856" w="1045493">
                <a:moveTo>
                  <a:pt x="1045492" y="0"/>
                </a:moveTo>
                <a:lnTo>
                  <a:pt x="0" y="0"/>
                </a:lnTo>
                <a:lnTo>
                  <a:pt x="0" y="117855"/>
                </a:lnTo>
                <a:lnTo>
                  <a:pt x="1045492" y="117855"/>
                </a:lnTo>
                <a:lnTo>
                  <a:pt x="1045492"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7" id="7"/>
          <p:cNvSpPr txBox="true"/>
          <p:nvPr/>
        </p:nvSpPr>
        <p:spPr>
          <a:xfrm rot="0">
            <a:off x="3157692" y="2476461"/>
            <a:ext cx="3438217" cy="681378"/>
          </a:xfrm>
          <a:prstGeom prst="rect">
            <a:avLst/>
          </a:prstGeom>
        </p:spPr>
        <p:txBody>
          <a:bodyPr anchor="t" rtlCol="false" tIns="0" lIns="0" bIns="0" rIns="0">
            <a:spAutoFit/>
          </a:bodyPr>
          <a:lstStyle/>
          <a:p>
            <a:pPr algn="ctr">
              <a:lnSpc>
                <a:spcPts val="5068"/>
              </a:lnSpc>
            </a:pPr>
            <a:r>
              <a:rPr lang="en-US" sz="5119">
                <a:solidFill>
                  <a:srgbClr val="AA81F3"/>
                </a:solidFill>
                <a:latin typeface="Kollektif Bold"/>
              </a:rPr>
              <a:t>İçeriği</a:t>
            </a:r>
          </a:p>
        </p:txBody>
      </p:sp>
      <p:sp>
        <p:nvSpPr>
          <p:cNvPr name="Freeform 8" id="8"/>
          <p:cNvSpPr/>
          <p:nvPr/>
        </p:nvSpPr>
        <p:spPr>
          <a:xfrm flipH="false" flipV="false" rot="0">
            <a:off x="7319279" y="352963"/>
            <a:ext cx="2620354" cy="1110077"/>
          </a:xfrm>
          <a:custGeom>
            <a:avLst/>
            <a:gdLst/>
            <a:ahLst/>
            <a:cxnLst/>
            <a:rect r="r" b="b" t="t" l="l"/>
            <a:pathLst>
              <a:path h="1110077" w="2620354">
                <a:moveTo>
                  <a:pt x="0" y="0"/>
                </a:moveTo>
                <a:lnTo>
                  <a:pt x="2620354" y="0"/>
                </a:lnTo>
                <a:lnTo>
                  <a:pt x="2620354" y="1110077"/>
                </a:lnTo>
                <a:lnTo>
                  <a:pt x="0" y="1110077"/>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9" id="9"/>
          <p:cNvSpPr/>
          <p:nvPr/>
        </p:nvSpPr>
        <p:spPr>
          <a:xfrm flipH="false" flipV="false" rot="0">
            <a:off x="731520" y="731520"/>
            <a:ext cx="1382377" cy="1382377"/>
          </a:xfrm>
          <a:custGeom>
            <a:avLst/>
            <a:gdLst/>
            <a:ahLst/>
            <a:cxnLst/>
            <a:rect r="r" b="b" t="t" l="l"/>
            <a:pathLst>
              <a:path h="1382377" w="1382377">
                <a:moveTo>
                  <a:pt x="0" y="0"/>
                </a:moveTo>
                <a:lnTo>
                  <a:pt x="1382377" y="0"/>
                </a:lnTo>
                <a:lnTo>
                  <a:pt x="1382377" y="1382377"/>
                </a:lnTo>
                <a:lnTo>
                  <a:pt x="0" y="1382377"/>
                </a:lnTo>
                <a:lnTo>
                  <a:pt x="0" y="0"/>
                </a:lnTo>
                <a:close/>
              </a:path>
            </a:pathLst>
          </a:custGeom>
          <a:blipFill>
            <a:blip r:embed="rId10"/>
            <a:stretch>
              <a:fillRect l="0" t="0" r="0" b="0"/>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6F6F6"/>
        </a:solidFill>
      </p:bgPr>
    </p:bg>
    <p:spTree>
      <p:nvGrpSpPr>
        <p:cNvPr id="1" name=""/>
        <p:cNvGrpSpPr/>
        <p:nvPr/>
      </p:nvGrpSpPr>
      <p:grpSpPr>
        <a:xfrm>
          <a:off x="0" y="0"/>
          <a:ext cx="0" cy="0"/>
          <a:chOff x="0" y="0"/>
          <a:chExt cx="0" cy="0"/>
        </a:xfrm>
      </p:grpSpPr>
      <p:sp>
        <p:nvSpPr>
          <p:cNvPr name="Freeform 2" id="2"/>
          <p:cNvSpPr/>
          <p:nvPr/>
        </p:nvSpPr>
        <p:spPr>
          <a:xfrm flipH="true" flipV="false" rot="0">
            <a:off x="4354054" y="2195576"/>
            <a:ext cx="1045493" cy="117856"/>
          </a:xfrm>
          <a:custGeom>
            <a:avLst/>
            <a:gdLst/>
            <a:ahLst/>
            <a:cxnLst/>
            <a:rect r="r" b="b" t="t" l="l"/>
            <a:pathLst>
              <a:path h="117856" w="1045493">
                <a:moveTo>
                  <a:pt x="1045492" y="0"/>
                </a:moveTo>
                <a:lnTo>
                  <a:pt x="0" y="0"/>
                </a:lnTo>
                <a:lnTo>
                  <a:pt x="0" y="117856"/>
                </a:lnTo>
                <a:lnTo>
                  <a:pt x="1045492" y="117856"/>
                </a:lnTo>
                <a:lnTo>
                  <a:pt x="1045492"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4324039">
            <a:off x="5818625" y="4128258"/>
            <a:ext cx="6772671" cy="4556160"/>
          </a:xfrm>
          <a:custGeom>
            <a:avLst/>
            <a:gdLst/>
            <a:ahLst/>
            <a:cxnLst/>
            <a:rect r="r" b="b" t="t" l="l"/>
            <a:pathLst>
              <a:path h="4556160" w="6772671">
                <a:moveTo>
                  <a:pt x="0" y="0"/>
                </a:moveTo>
                <a:lnTo>
                  <a:pt x="6772670" y="0"/>
                </a:lnTo>
                <a:lnTo>
                  <a:pt x="6772670" y="4556161"/>
                </a:lnTo>
                <a:lnTo>
                  <a:pt x="0" y="455616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8646934">
            <a:off x="-3170123" y="4980531"/>
            <a:ext cx="6772671" cy="4556160"/>
          </a:xfrm>
          <a:custGeom>
            <a:avLst/>
            <a:gdLst/>
            <a:ahLst/>
            <a:cxnLst/>
            <a:rect r="r" b="b" t="t" l="l"/>
            <a:pathLst>
              <a:path h="4556160" w="6772671">
                <a:moveTo>
                  <a:pt x="0" y="0"/>
                </a:moveTo>
                <a:lnTo>
                  <a:pt x="6772671" y="0"/>
                </a:lnTo>
                <a:lnTo>
                  <a:pt x="6772671" y="4556160"/>
                </a:lnTo>
                <a:lnTo>
                  <a:pt x="0" y="455616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7319279" y="352963"/>
            <a:ext cx="2620354" cy="1110077"/>
          </a:xfrm>
          <a:custGeom>
            <a:avLst/>
            <a:gdLst/>
            <a:ahLst/>
            <a:cxnLst/>
            <a:rect r="r" b="b" t="t" l="l"/>
            <a:pathLst>
              <a:path h="1110077" w="2620354">
                <a:moveTo>
                  <a:pt x="0" y="0"/>
                </a:moveTo>
                <a:lnTo>
                  <a:pt x="2620354" y="0"/>
                </a:lnTo>
                <a:lnTo>
                  <a:pt x="2620354" y="1110077"/>
                </a:lnTo>
                <a:lnTo>
                  <a:pt x="0" y="111007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731520" y="731520"/>
            <a:ext cx="1382377" cy="1382377"/>
          </a:xfrm>
          <a:custGeom>
            <a:avLst/>
            <a:gdLst/>
            <a:ahLst/>
            <a:cxnLst/>
            <a:rect r="r" b="b" t="t" l="l"/>
            <a:pathLst>
              <a:path h="1382377" w="1382377">
                <a:moveTo>
                  <a:pt x="0" y="0"/>
                </a:moveTo>
                <a:lnTo>
                  <a:pt x="1382377" y="0"/>
                </a:lnTo>
                <a:lnTo>
                  <a:pt x="1382377" y="1382377"/>
                </a:lnTo>
                <a:lnTo>
                  <a:pt x="0" y="1382377"/>
                </a:lnTo>
                <a:lnTo>
                  <a:pt x="0" y="0"/>
                </a:lnTo>
                <a:close/>
              </a:path>
            </a:pathLst>
          </a:custGeom>
          <a:blipFill>
            <a:blip r:embed="rId8"/>
            <a:stretch>
              <a:fillRect l="0" t="0" r="0" b="0"/>
            </a:stretch>
          </a:blipFill>
        </p:spPr>
      </p:sp>
      <p:sp>
        <p:nvSpPr>
          <p:cNvPr name="Freeform 7" id="7"/>
          <p:cNvSpPr/>
          <p:nvPr/>
        </p:nvSpPr>
        <p:spPr>
          <a:xfrm flipH="false" flipV="false" rot="0">
            <a:off x="2298656" y="3965990"/>
            <a:ext cx="5156288" cy="1774207"/>
          </a:xfrm>
          <a:custGeom>
            <a:avLst/>
            <a:gdLst/>
            <a:ahLst/>
            <a:cxnLst/>
            <a:rect r="r" b="b" t="t" l="l"/>
            <a:pathLst>
              <a:path h="1774207" w="5156288">
                <a:moveTo>
                  <a:pt x="0" y="0"/>
                </a:moveTo>
                <a:lnTo>
                  <a:pt x="5156288" y="0"/>
                </a:lnTo>
                <a:lnTo>
                  <a:pt x="5156288" y="1774207"/>
                </a:lnTo>
                <a:lnTo>
                  <a:pt x="0" y="1774207"/>
                </a:lnTo>
                <a:lnTo>
                  <a:pt x="0" y="0"/>
                </a:lnTo>
                <a:close/>
              </a:path>
            </a:pathLst>
          </a:custGeom>
          <a:blipFill>
            <a:blip r:embed="rId9"/>
            <a:stretch>
              <a:fillRect l="0" t="0" r="0" b="0"/>
            </a:stretch>
          </a:blipFill>
        </p:spPr>
      </p:sp>
      <p:sp>
        <p:nvSpPr>
          <p:cNvPr name="TextBox 8" id="8"/>
          <p:cNvSpPr txBox="true"/>
          <p:nvPr/>
        </p:nvSpPr>
        <p:spPr>
          <a:xfrm rot="0">
            <a:off x="1983224" y="2397371"/>
            <a:ext cx="5787151" cy="1320969"/>
          </a:xfrm>
          <a:prstGeom prst="rect">
            <a:avLst/>
          </a:prstGeom>
        </p:spPr>
        <p:txBody>
          <a:bodyPr anchor="t" rtlCol="false" tIns="0" lIns="0" bIns="0" rIns="0">
            <a:spAutoFit/>
          </a:bodyPr>
          <a:lstStyle/>
          <a:p>
            <a:pPr algn="ctr">
              <a:lnSpc>
                <a:spcPts val="2090"/>
              </a:lnSpc>
            </a:pPr>
            <a:r>
              <a:rPr lang="en-US" sz="1493">
                <a:solidFill>
                  <a:srgbClr val="737373"/>
                </a:solidFill>
                <a:latin typeface="Kollektif"/>
              </a:rPr>
              <a:t>React, kullanıcı arayüzleri oluşturmak için kullanılan bir JavaScript kütüphanesidir. Facebook tarafından geliştirilen React, özellikle tek sayfa uygulamaları (SPA) için mükemmeldir. Bileşen tabanlı bir yapıya sahiptir, bu da kodun yeniden kullanılabilir ve yönetilebilir olmasını sağlar.</a:t>
            </a:r>
          </a:p>
        </p:txBody>
      </p:sp>
      <p:sp>
        <p:nvSpPr>
          <p:cNvPr name="TextBox 9" id="9"/>
          <p:cNvSpPr txBox="true"/>
          <p:nvPr/>
        </p:nvSpPr>
        <p:spPr>
          <a:xfrm rot="0">
            <a:off x="2511900" y="1548765"/>
            <a:ext cx="4729799" cy="641731"/>
          </a:xfrm>
          <a:prstGeom prst="rect">
            <a:avLst/>
          </a:prstGeom>
        </p:spPr>
        <p:txBody>
          <a:bodyPr anchor="t" rtlCol="false" tIns="0" lIns="0" bIns="0" rIns="0">
            <a:spAutoFit/>
          </a:bodyPr>
          <a:lstStyle/>
          <a:p>
            <a:pPr algn="ctr">
              <a:lnSpc>
                <a:spcPts val="4752"/>
              </a:lnSpc>
            </a:pPr>
            <a:r>
              <a:rPr lang="en-US" sz="4800">
                <a:solidFill>
                  <a:srgbClr val="323232"/>
                </a:solidFill>
                <a:latin typeface="Kollektif Bold"/>
              </a:rPr>
              <a:t>Nedir?</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6F6F6"/>
        </a:solidFill>
      </p:bgPr>
    </p:bg>
    <p:spTree>
      <p:nvGrpSpPr>
        <p:cNvPr id="1" name=""/>
        <p:cNvGrpSpPr/>
        <p:nvPr/>
      </p:nvGrpSpPr>
      <p:grpSpPr>
        <a:xfrm>
          <a:off x="0" y="0"/>
          <a:ext cx="0" cy="0"/>
          <a:chOff x="0" y="0"/>
          <a:chExt cx="0" cy="0"/>
        </a:xfrm>
      </p:grpSpPr>
      <p:sp>
        <p:nvSpPr>
          <p:cNvPr name="Freeform 2" id="2"/>
          <p:cNvSpPr/>
          <p:nvPr/>
        </p:nvSpPr>
        <p:spPr>
          <a:xfrm flipH="true" flipV="false" rot="0">
            <a:off x="4354054" y="2195576"/>
            <a:ext cx="1045493" cy="117856"/>
          </a:xfrm>
          <a:custGeom>
            <a:avLst/>
            <a:gdLst/>
            <a:ahLst/>
            <a:cxnLst/>
            <a:rect r="r" b="b" t="t" l="l"/>
            <a:pathLst>
              <a:path h="117856" w="1045493">
                <a:moveTo>
                  <a:pt x="1045492" y="0"/>
                </a:moveTo>
                <a:lnTo>
                  <a:pt x="0" y="0"/>
                </a:lnTo>
                <a:lnTo>
                  <a:pt x="0" y="117856"/>
                </a:lnTo>
                <a:lnTo>
                  <a:pt x="1045492" y="117856"/>
                </a:lnTo>
                <a:lnTo>
                  <a:pt x="1045492"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4324039">
            <a:off x="5818625" y="4128258"/>
            <a:ext cx="6772671" cy="4556160"/>
          </a:xfrm>
          <a:custGeom>
            <a:avLst/>
            <a:gdLst/>
            <a:ahLst/>
            <a:cxnLst/>
            <a:rect r="r" b="b" t="t" l="l"/>
            <a:pathLst>
              <a:path h="4556160" w="6772671">
                <a:moveTo>
                  <a:pt x="0" y="0"/>
                </a:moveTo>
                <a:lnTo>
                  <a:pt x="6772670" y="0"/>
                </a:lnTo>
                <a:lnTo>
                  <a:pt x="6772670" y="4556161"/>
                </a:lnTo>
                <a:lnTo>
                  <a:pt x="0" y="455616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8646934">
            <a:off x="-3170123" y="4980531"/>
            <a:ext cx="6772671" cy="4556160"/>
          </a:xfrm>
          <a:custGeom>
            <a:avLst/>
            <a:gdLst/>
            <a:ahLst/>
            <a:cxnLst/>
            <a:rect r="r" b="b" t="t" l="l"/>
            <a:pathLst>
              <a:path h="4556160" w="6772671">
                <a:moveTo>
                  <a:pt x="0" y="0"/>
                </a:moveTo>
                <a:lnTo>
                  <a:pt x="6772671" y="0"/>
                </a:lnTo>
                <a:lnTo>
                  <a:pt x="6772671" y="4556160"/>
                </a:lnTo>
                <a:lnTo>
                  <a:pt x="0" y="455616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7319279" y="352963"/>
            <a:ext cx="2620354" cy="1110077"/>
          </a:xfrm>
          <a:custGeom>
            <a:avLst/>
            <a:gdLst/>
            <a:ahLst/>
            <a:cxnLst/>
            <a:rect r="r" b="b" t="t" l="l"/>
            <a:pathLst>
              <a:path h="1110077" w="2620354">
                <a:moveTo>
                  <a:pt x="0" y="0"/>
                </a:moveTo>
                <a:lnTo>
                  <a:pt x="2620354" y="0"/>
                </a:lnTo>
                <a:lnTo>
                  <a:pt x="2620354" y="1110077"/>
                </a:lnTo>
                <a:lnTo>
                  <a:pt x="0" y="111007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731520" y="731520"/>
            <a:ext cx="1382377" cy="1382377"/>
          </a:xfrm>
          <a:custGeom>
            <a:avLst/>
            <a:gdLst/>
            <a:ahLst/>
            <a:cxnLst/>
            <a:rect r="r" b="b" t="t" l="l"/>
            <a:pathLst>
              <a:path h="1382377" w="1382377">
                <a:moveTo>
                  <a:pt x="0" y="0"/>
                </a:moveTo>
                <a:lnTo>
                  <a:pt x="1382377" y="0"/>
                </a:lnTo>
                <a:lnTo>
                  <a:pt x="1382377" y="1382377"/>
                </a:lnTo>
                <a:lnTo>
                  <a:pt x="0" y="1382377"/>
                </a:lnTo>
                <a:lnTo>
                  <a:pt x="0" y="0"/>
                </a:lnTo>
                <a:close/>
              </a:path>
            </a:pathLst>
          </a:custGeom>
          <a:blipFill>
            <a:blip r:embed="rId8"/>
            <a:stretch>
              <a:fillRect l="0" t="0" r="0" b="0"/>
            </a:stretch>
          </a:blipFill>
        </p:spPr>
      </p:sp>
      <p:sp>
        <p:nvSpPr>
          <p:cNvPr name="TextBox 7" id="7"/>
          <p:cNvSpPr txBox="true"/>
          <p:nvPr/>
        </p:nvSpPr>
        <p:spPr>
          <a:xfrm rot="0">
            <a:off x="1983224" y="2397371"/>
            <a:ext cx="5787151" cy="1056809"/>
          </a:xfrm>
          <a:prstGeom prst="rect">
            <a:avLst/>
          </a:prstGeom>
        </p:spPr>
        <p:txBody>
          <a:bodyPr anchor="t" rtlCol="false" tIns="0" lIns="0" bIns="0" rIns="0">
            <a:spAutoFit/>
          </a:bodyPr>
          <a:lstStyle/>
          <a:p>
            <a:pPr algn="ctr">
              <a:lnSpc>
                <a:spcPts val="2090"/>
              </a:lnSpc>
            </a:pPr>
            <a:r>
              <a:rPr lang="en-US" sz="1493">
                <a:solidFill>
                  <a:srgbClr val="737373"/>
                </a:solidFill>
                <a:latin typeface="Kollektif"/>
              </a:rPr>
              <a:t>React, 2013 yılında Facebook tarafından geliştirildi. İlk olarak Facebook'un haber akışında ve daha sonra Instagram'da kullanıldı. React, açık kaynaklı hale geldikten sonra hızla popülerlik kazandı ve bugün dünyanın dört bir yanındaki geliştiriciler tarafından kullanılıyor.</a:t>
            </a:r>
          </a:p>
        </p:txBody>
      </p:sp>
      <p:sp>
        <p:nvSpPr>
          <p:cNvPr name="TextBox 8" id="8"/>
          <p:cNvSpPr txBox="true"/>
          <p:nvPr/>
        </p:nvSpPr>
        <p:spPr>
          <a:xfrm rot="0">
            <a:off x="2511900" y="1548765"/>
            <a:ext cx="4729799" cy="641731"/>
          </a:xfrm>
          <a:prstGeom prst="rect">
            <a:avLst/>
          </a:prstGeom>
        </p:spPr>
        <p:txBody>
          <a:bodyPr anchor="t" rtlCol="false" tIns="0" lIns="0" bIns="0" rIns="0">
            <a:spAutoFit/>
          </a:bodyPr>
          <a:lstStyle/>
          <a:p>
            <a:pPr algn="ctr">
              <a:lnSpc>
                <a:spcPts val="4752"/>
              </a:lnSpc>
            </a:pPr>
            <a:r>
              <a:rPr lang="en-US" sz="4800">
                <a:solidFill>
                  <a:srgbClr val="323232"/>
                </a:solidFill>
                <a:latin typeface="Kollektif Bold"/>
              </a:rPr>
              <a:t>Tarihi</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6F6F6"/>
        </a:solidFill>
      </p:bgPr>
    </p:bg>
    <p:spTree>
      <p:nvGrpSpPr>
        <p:cNvPr id="1" name=""/>
        <p:cNvGrpSpPr/>
        <p:nvPr/>
      </p:nvGrpSpPr>
      <p:grpSpPr>
        <a:xfrm>
          <a:off x="0" y="0"/>
          <a:ext cx="0" cy="0"/>
          <a:chOff x="0" y="0"/>
          <a:chExt cx="0" cy="0"/>
        </a:xfrm>
      </p:grpSpPr>
      <p:sp>
        <p:nvSpPr>
          <p:cNvPr name="Freeform 2" id="2"/>
          <p:cNvSpPr/>
          <p:nvPr/>
        </p:nvSpPr>
        <p:spPr>
          <a:xfrm flipH="true" flipV="false" rot="0">
            <a:off x="4354054" y="2195576"/>
            <a:ext cx="1045493" cy="117856"/>
          </a:xfrm>
          <a:custGeom>
            <a:avLst/>
            <a:gdLst/>
            <a:ahLst/>
            <a:cxnLst/>
            <a:rect r="r" b="b" t="t" l="l"/>
            <a:pathLst>
              <a:path h="117856" w="1045493">
                <a:moveTo>
                  <a:pt x="1045492" y="0"/>
                </a:moveTo>
                <a:lnTo>
                  <a:pt x="0" y="0"/>
                </a:lnTo>
                <a:lnTo>
                  <a:pt x="0" y="117856"/>
                </a:lnTo>
                <a:lnTo>
                  <a:pt x="1045492" y="117856"/>
                </a:lnTo>
                <a:lnTo>
                  <a:pt x="1045492"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4324039">
            <a:off x="5818625" y="4128258"/>
            <a:ext cx="6772671" cy="4556160"/>
          </a:xfrm>
          <a:custGeom>
            <a:avLst/>
            <a:gdLst/>
            <a:ahLst/>
            <a:cxnLst/>
            <a:rect r="r" b="b" t="t" l="l"/>
            <a:pathLst>
              <a:path h="4556160" w="6772671">
                <a:moveTo>
                  <a:pt x="0" y="0"/>
                </a:moveTo>
                <a:lnTo>
                  <a:pt x="6772670" y="0"/>
                </a:lnTo>
                <a:lnTo>
                  <a:pt x="6772670" y="4556161"/>
                </a:lnTo>
                <a:lnTo>
                  <a:pt x="0" y="455616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8646934">
            <a:off x="-3170123" y="4980531"/>
            <a:ext cx="6772671" cy="4556160"/>
          </a:xfrm>
          <a:custGeom>
            <a:avLst/>
            <a:gdLst/>
            <a:ahLst/>
            <a:cxnLst/>
            <a:rect r="r" b="b" t="t" l="l"/>
            <a:pathLst>
              <a:path h="4556160" w="6772671">
                <a:moveTo>
                  <a:pt x="0" y="0"/>
                </a:moveTo>
                <a:lnTo>
                  <a:pt x="6772671" y="0"/>
                </a:lnTo>
                <a:lnTo>
                  <a:pt x="6772671" y="4556160"/>
                </a:lnTo>
                <a:lnTo>
                  <a:pt x="0" y="455616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7319279" y="352963"/>
            <a:ext cx="2620354" cy="1110077"/>
          </a:xfrm>
          <a:custGeom>
            <a:avLst/>
            <a:gdLst/>
            <a:ahLst/>
            <a:cxnLst/>
            <a:rect r="r" b="b" t="t" l="l"/>
            <a:pathLst>
              <a:path h="1110077" w="2620354">
                <a:moveTo>
                  <a:pt x="0" y="0"/>
                </a:moveTo>
                <a:lnTo>
                  <a:pt x="2620354" y="0"/>
                </a:lnTo>
                <a:lnTo>
                  <a:pt x="2620354" y="1110077"/>
                </a:lnTo>
                <a:lnTo>
                  <a:pt x="0" y="111007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731520" y="731520"/>
            <a:ext cx="1382377" cy="1382377"/>
          </a:xfrm>
          <a:custGeom>
            <a:avLst/>
            <a:gdLst/>
            <a:ahLst/>
            <a:cxnLst/>
            <a:rect r="r" b="b" t="t" l="l"/>
            <a:pathLst>
              <a:path h="1382377" w="1382377">
                <a:moveTo>
                  <a:pt x="0" y="0"/>
                </a:moveTo>
                <a:lnTo>
                  <a:pt x="1382377" y="0"/>
                </a:lnTo>
                <a:lnTo>
                  <a:pt x="1382377" y="1382377"/>
                </a:lnTo>
                <a:lnTo>
                  <a:pt x="0" y="1382377"/>
                </a:lnTo>
                <a:lnTo>
                  <a:pt x="0" y="0"/>
                </a:lnTo>
                <a:close/>
              </a:path>
            </a:pathLst>
          </a:custGeom>
          <a:blipFill>
            <a:blip r:embed="rId8"/>
            <a:stretch>
              <a:fillRect l="0" t="0" r="0" b="0"/>
            </a:stretch>
          </a:blipFill>
        </p:spPr>
      </p:sp>
      <p:sp>
        <p:nvSpPr>
          <p:cNvPr name="TextBox 7" id="7"/>
          <p:cNvSpPr txBox="true"/>
          <p:nvPr/>
        </p:nvSpPr>
        <p:spPr>
          <a:xfrm rot="0">
            <a:off x="1983224" y="2397371"/>
            <a:ext cx="5787151" cy="1320969"/>
          </a:xfrm>
          <a:prstGeom prst="rect">
            <a:avLst/>
          </a:prstGeom>
        </p:spPr>
        <p:txBody>
          <a:bodyPr anchor="t" rtlCol="false" tIns="0" lIns="0" bIns="0" rIns="0">
            <a:spAutoFit/>
          </a:bodyPr>
          <a:lstStyle/>
          <a:p>
            <a:pPr algn="ctr">
              <a:lnSpc>
                <a:spcPts val="2090"/>
              </a:lnSpc>
            </a:pPr>
            <a:r>
              <a:rPr lang="en-US" sz="1493">
                <a:solidFill>
                  <a:srgbClr val="737373"/>
                </a:solidFill>
                <a:latin typeface="Kollektif"/>
              </a:rPr>
              <a:t>React'ın temel kavramları arasında JSX, bileşenler, props ve state bulunur. JSX, HTML'e benzer bir sözdizimi kullanarak JavaScript içinde UI bileşenleri oluşturmanıza olanak tanır. Bileşenler, UI'nin yeniden kullanılabilir parçalarıdır. Props ve state ise bileşenlerin veri yönetiminde kritik roller oynar.</a:t>
            </a:r>
          </a:p>
        </p:txBody>
      </p:sp>
      <p:sp>
        <p:nvSpPr>
          <p:cNvPr name="TextBox 8" id="8"/>
          <p:cNvSpPr txBox="true"/>
          <p:nvPr/>
        </p:nvSpPr>
        <p:spPr>
          <a:xfrm rot="0">
            <a:off x="2247562" y="1548765"/>
            <a:ext cx="5258475" cy="641731"/>
          </a:xfrm>
          <a:prstGeom prst="rect">
            <a:avLst/>
          </a:prstGeom>
        </p:spPr>
        <p:txBody>
          <a:bodyPr anchor="t" rtlCol="false" tIns="0" lIns="0" bIns="0" rIns="0">
            <a:spAutoFit/>
          </a:bodyPr>
          <a:lstStyle/>
          <a:p>
            <a:pPr algn="ctr">
              <a:lnSpc>
                <a:spcPts val="4752"/>
              </a:lnSpc>
            </a:pPr>
            <a:r>
              <a:rPr lang="en-US" sz="4800">
                <a:solidFill>
                  <a:srgbClr val="323232"/>
                </a:solidFill>
                <a:latin typeface="Kollektif Bold"/>
              </a:rPr>
              <a:t>Temel Kavramları</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6F6F6"/>
        </a:solidFill>
      </p:bgPr>
    </p:bg>
    <p:spTree>
      <p:nvGrpSpPr>
        <p:cNvPr id="1" name=""/>
        <p:cNvGrpSpPr/>
        <p:nvPr/>
      </p:nvGrpSpPr>
      <p:grpSpPr>
        <a:xfrm>
          <a:off x="0" y="0"/>
          <a:ext cx="0" cy="0"/>
          <a:chOff x="0" y="0"/>
          <a:chExt cx="0" cy="0"/>
        </a:xfrm>
      </p:grpSpPr>
      <p:sp>
        <p:nvSpPr>
          <p:cNvPr name="Freeform 2" id="2"/>
          <p:cNvSpPr/>
          <p:nvPr/>
        </p:nvSpPr>
        <p:spPr>
          <a:xfrm flipH="true" flipV="false" rot="0">
            <a:off x="4354054" y="2195576"/>
            <a:ext cx="1045493" cy="117856"/>
          </a:xfrm>
          <a:custGeom>
            <a:avLst/>
            <a:gdLst/>
            <a:ahLst/>
            <a:cxnLst/>
            <a:rect r="r" b="b" t="t" l="l"/>
            <a:pathLst>
              <a:path h="117856" w="1045493">
                <a:moveTo>
                  <a:pt x="1045492" y="0"/>
                </a:moveTo>
                <a:lnTo>
                  <a:pt x="0" y="0"/>
                </a:lnTo>
                <a:lnTo>
                  <a:pt x="0" y="117856"/>
                </a:lnTo>
                <a:lnTo>
                  <a:pt x="1045492" y="117856"/>
                </a:lnTo>
                <a:lnTo>
                  <a:pt x="1045492"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4324039">
            <a:off x="5818625" y="4128258"/>
            <a:ext cx="6772671" cy="4556160"/>
          </a:xfrm>
          <a:custGeom>
            <a:avLst/>
            <a:gdLst/>
            <a:ahLst/>
            <a:cxnLst/>
            <a:rect r="r" b="b" t="t" l="l"/>
            <a:pathLst>
              <a:path h="4556160" w="6772671">
                <a:moveTo>
                  <a:pt x="0" y="0"/>
                </a:moveTo>
                <a:lnTo>
                  <a:pt x="6772670" y="0"/>
                </a:lnTo>
                <a:lnTo>
                  <a:pt x="6772670" y="4556161"/>
                </a:lnTo>
                <a:lnTo>
                  <a:pt x="0" y="455616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8646934">
            <a:off x="-3170123" y="4980531"/>
            <a:ext cx="6772671" cy="4556160"/>
          </a:xfrm>
          <a:custGeom>
            <a:avLst/>
            <a:gdLst/>
            <a:ahLst/>
            <a:cxnLst/>
            <a:rect r="r" b="b" t="t" l="l"/>
            <a:pathLst>
              <a:path h="4556160" w="6772671">
                <a:moveTo>
                  <a:pt x="0" y="0"/>
                </a:moveTo>
                <a:lnTo>
                  <a:pt x="6772671" y="0"/>
                </a:lnTo>
                <a:lnTo>
                  <a:pt x="6772671" y="4556160"/>
                </a:lnTo>
                <a:lnTo>
                  <a:pt x="0" y="455616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7319279" y="352963"/>
            <a:ext cx="2620354" cy="1110077"/>
          </a:xfrm>
          <a:custGeom>
            <a:avLst/>
            <a:gdLst/>
            <a:ahLst/>
            <a:cxnLst/>
            <a:rect r="r" b="b" t="t" l="l"/>
            <a:pathLst>
              <a:path h="1110077" w="2620354">
                <a:moveTo>
                  <a:pt x="0" y="0"/>
                </a:moveTo>
                <a:lnTo>
                  <a:pt x="2620354" y="0"/>
                </a:lnTo>
                <a:lnTo>
                  <a:pt x="2620354" y="1110077"/>
                </a:lnTo>
                <a:lnTo>
                  <a:pt x="0" y="111007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731520" y="731520"/>
            <a:ext cx="1382377" cy="1382377"/>
          </a:xfrm>
          <a:custGeom>
            <a:avLst/>
            <a:gdLst/>
            <a:ahLst/>
            <a:cxnLst/>
            <a:rect r="r" b="b" t="t" l="l"/>
            <a:pathLst>
              <a:path h="1382377" w="1382377">
                <a:moveTo>
                  <a:pt x="0" y="0"/>
                </a:moveTo>
                <a:lnTo>
                  <a:pt x="1382377" y="0"/>
                </a:lnTo>
                <a:lnTo>
                  <a:pt x="1382377" y="1382377"/>
                </a:lnTo>
                <a:lnTo>
                  <a:pt x="0" y="1382377"/>
                </a:lnTo>
                <a:lnTo>
                  <a:pt x="0" y="0"/>
                </a:lnTo>
                <a:close/>
              </a:path>
            </a:pathLst>
          </a:custGeom>
          <a:blipFill>
            <a:blip r:embed="rId8"/>
            <a:stretch>
              <a:fillRect l="0" t="0" r="0" b="0"/>
            </a:stretch>
          </a:blipFill>
        </p:spPr>
      </p:sp>
      <p:sp>
        <p:nvSpPr>
          <p:cNvPr name="Freeform 7" id="7"/>
          <p:cNvSpPr/>
          <p:nvPr/>
        </p:nvSpPr>
        <p:spPr>
          <a:xfrm flipH="false" flipV="false" rot="0">
            <a:off x="2620155" y="3842165"/>
            <a:ext cx="4513290" cy="1997821"/>
          </a:xfrm>
          <a:custGeom>
            <a:avLst/>
            <a:gdLst/>
            <a:ahLst/>
            <a:cxnLst/>
            <a:rect r="r" b="b" t="t" l="l"/>
            <a:pathLst>
              <a:path h="1997821" w="4513290">
                <a:moveTo>
                  <a:pt x="0" y="0"/>
                </a:moveTo>
                <a:lnTo>
                  <a:pt x="4513290" y="0"/>
                </a:lnTo>
                <a:lnTo>
                  <a:pt x="4513290" y="1997821"/>
                </a:lnTo>
                <a:lnTo>
                  <a:pt x="0" y="1997821"/>
                </a:lnTo>
                <a:lnTo>
                  <a:pt x="0" y="0"/>
                </a:lnTo>
                <a:close/>
              </a:path>
            </a:pathLst>
          </a:custGeom>
          <a:blipFill>
            <a:blip r:embed="rId9"/>
            <a:stretch>
              <a:fillRect l="0" t="0" r="0" b="-29992"/>
            </a:stretch>
          </a:blipFill>
        </p:spPr>
      </p:sp>
      <p:sp>
        <p:nvSpPr>
          <p:cNvPr name="TextBox 8" id="8"/>
          <p:cNvSpPr txBox="true"/>
          <p:nvPr/>
        </p:nvSpPr>
        <p:spPr>
          <a:xfrm rot="0">
            <a:off x="1983224" y="2397371"/>
            <a:ext cx="5787151" cy="1320969"/>
          </a:xfrm>
          <a:prstGeom prst="rect">
            <a:avLst/>
          </a:prstGeom>
        </p:spPr>
        <p:txBody>
          <a:bodyPr anchor="t" rtlCol="false" tIns="0" lIns="0" bIns="0" rIns="0">
            <a:spAutoFit/>
          </a:bodyPr>
          <a:lstStyle/>
          <a:p>
            <a:pPr algn="ctr">
              <a:lnSpc>
                <a:spcPts val="2090"/>
              </a:lnSpc>
            </a:pPr>
            <a:r>
              <a:rPr lang="en-US" sz="1493">
                <a:solidFill>
                  <a:srgbClr val="737373"/>
                </a:solidFill>
                <a:latin typeface="Kollektif"/>
              </a:rPr>
              <a:t>React'ın en büyük avantajlarından biri, bileşen tabanlı mimarisi sayesinde kodun yeniden kullanılabilir ve kolayca yönetilebilir olmasıdır. Ayrıca, sanal DOM kullanarak yüksek performans sağlar ve zengin bir ekosisteme sahiptir, bu da geliştiricilere geniş bir araç ve kütüphane yelpazesi sunar.</a:t>
            </a:r>
          </a:p>
        </p:txBody>
      </p:sp>
      <p:sp>
        <p:nvSpPr>
          <p:cNvPr name="TextBox 9" id="9"/>
          <p:cNvSpPr txBox="true"/>
          <p:nvPr/>
        </p:nvSpPr>
        <p:spPr>
          <a:xfrm rot="0">
            <a:off x="2247562" y="1548765"/>
            <a:ext cx="5258475" cy="641731"/>
          </a:xfrm>
          <a:prstGeom prst="rect">
            <a:avLst/>
          </a:prstGeom>
        </p:spPr>
        <p:txBody>
          <a:bodyPr anchor="t" rtlCol="false" tIns="0" lIns="0" bIns="0" rIns="0">
            <a:spAutoFit/>
          </a:bodyPr>
          <a:lstStyle/>
          <a:p>
            <a:pPr algn="ctr">
              <a:lnSpc>
                <a:spcPts val="4752"/>
              </a:lnSpc>
            </a:pPr>
            <a:r>
              <a:rPr lang="en-US" sz="4800">
                <a:solidFill>
                  <a:srgbClr val="323232"/>
                </a:solidFill>
                <a:latin typeface="Kollektif Bold"/>
              </a:rPr>
              <a:t>Avantajları</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6F6F6"/>
        </a:solidFill>
      </p:bgPr>
    </p:bg>
    <p:spTree>
      <p:nvGrpSpPr>
        <p:cNvPr id="1" name=""/>
        <p:cNvGrpSpPr/>
        <p:nvPr/>
      </p:nvGrpSpPr>
      <p:grpSpPr>
        <a:xfrm>
          <a:off x="0" y="0"/>
          <a:ext cx="0" cy="0"/>
          <a:chOff x="0" y="0"/>
          <a:chExt cx="0" cy="0"/>
        </a:xfrm>
      </p:grpSpPr>
      <p:sp>
        <p:nvSpPr>
          <p:cNvPr name="Freeform 2" id="2"/>
          <p:cNvSpPr/>
          <p:nvPr/>
        </p:nvSpPr>
        <p:spPr>
          <a:xfrm flipH="true" flipV="false" rot="0">
            <a:off x="4354054" y="2195576"/>
            <a:ext cx="1045493" cy="117856"/>
          </a:xfrm>
          <a:custGeom>
            <a:avLst/>
            <a:gdLst/>
            <a:ahLst/>
            <a:cxnLst/>
            <a:rect r="r" b="b" t="t" l="l"/>
            <a:pathLst>
              <a:path h="117856" w="1045493">
                <a:moveTo>
                  <a:pt x="1045492" y="0"/>
                </a:moveTo>
                <a:lnTo>
                  <a:pt x="0" y="0"/>
                </a:lnTo>
                <a:lnTo>
                  <a:pt x="0" y="117856"/>
                </a:lnTo>
                <a:lnTo>
                  <a:pt x="1045492" y="117856"/>
                </a:lnTo>
                <a:lnTo>
                  <a:pt x="1045492"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4324039">
            <a:off x="5818625" y="4128258"/>
            <a:ext cx="6772671" cy="4556160"/>
          </a:xfrm>
          <a:custGeom>
            <a:avLst/>
            <a:gdLst/>
            <a:ahLst/>
            <a:cxnLst/>
            <a:rect r="r" b="b" t="t" l="l"/>
            <a:pathLst>
              <a:path h="4556160" w="6772671">
                <a:moveTo>
                  <a:pt x="0" y="0"/>
                </a:moveTo>
                <a:lnTo>
                  <a:pt x="6772670" y="0"/>
                </a:lnTo>
                <a:lnTo>
                  <a:pt x="6772670" y="4556161"/>
                </a:lnTo>
                <a:lnTo>
                  <a:pt x="0" y="455616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8646934">
            <a:off x="-3170123" y="4980531"/>
            <a:ext cx="6772671" cy="4556160"/>
          </a:xfrm>
          <a:custGeom>
            <a:avLst/>
            <a:gdLst/>
            <a:ahLst/>
            <a:cxnLst/>
            <a:rect r="r" b="b" t="t" l="l"/>
            <a:pathLst>
              <a:path h="4556160" w="6772671">
                <a:moveTo>
                  <a:pt x="0" y="0"/>
                </a:moveTo>
                <a:lnTo>
                  <a:pt x="6772671" y="0"/>
                </a:lnTo>
                <a:lnTo>
                  <a:pt x="6772671" y="4556160"/>
                </a:lnTo>
                <a:lnTo>
                  <a:pt x="0" y="455616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7319279" y="352963"/>
            <a:ext cx="2620354" cy="1110077"/>
          </a:xfrm>
          <a:custGeom>
            <a:avLst/>
            <a:gdLst/>
            <a:ahLst/>
            <a:cxnLst/>
            <a:rect r="r" b="b" t="t" l="l"/>
            <a:pathLst>
              <a:path h="1110077" w="2620354">
                <a:moveTo>
                  <a:pt x="0" y="0"/>
                </a:moveTo>
                <a:lnTo>
                  <a:pt x="2620354" y="0"/>
                </a:lnTo>
                <a:lnTo>
                  <a:pt x="2620354" y="1110077"/>
                </a:lnTo>
                <a:lnTo>
                  <a:pt x="0" y="111007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731520" y="731520"/>
            <a:ext cx="1382377" cy="1382377"/>
          </a:xfrm>
          <a:custGeom>
            <a:avLst/>
            <a:gdLst/>
            <a:ahLst/>
            <a:cxnLst/>
            <a:rect r="r" b="b" t="t" l="l"/>
            <a:pathLst>
              <a:path h="1382377" w="1382377">
                <a:moveTo>
                  <a:pt x="0" y="0"/>
                </a:moveTo>
                <a:lnTo>
                  <a:pt x="1382377" y="0"/>
                </a:lnTo>
                <a:lnTo>
                  <a:pt x="1382377" y="1382377"/>
                </a:lnTo>
                <a:lnTo>
                  <a:pt x="0" y="1382377"/>
                </a:lnTo>
                <a:lnTo>
                  <a:pt x="0" y="0"/>
                </a:lnTo>
                <a:close/>
              </a:path>
            </a:pathLst>
          </a:custGeom>
          <a:blipFill>
            <a:blip r:embed="rId8"/>
            <a:stretch>
              <a:fillRect l="0" t="0" r="0" b="0"/>
            </a:stretch>
          </a:blipFill>
        </p:spPr>
      </p:sp>
      <p:sp>
        <p:nvSpPr>
          <p:cNvPr name="TextBox 7" id="7"/>
          <p:cNvSpPr txBox="true"/>
          <p:nvPr/>
        </p:nvSpPr>
        <p:spPr>
          <a:xfrm rot="0">
            <a:off x="1983224" y="2397371"/>
            <a:ext cx="5787151" cy="1056809"/>
          </a:xfrm>
          <a:prstGeom prst="rect">
            <a:avLst/>
          </a:prstGeom>
        </p:spPr>
        <p:txBody>
          <a:bodyPr anchor="t" rtlCol="false" tIns="0" lIns="0" bIns="0" rIns="0">
            <a:spAutoFit/>
          </a:bodyPr>
          <a:lstStyle/>
          <a:p>
            <a:pPr algn="ctr">
              <a:lnSpc>
                <a:spcPts val="2090"/>
              </a:lnSpc>
            </a:pPr>
            <a:r>
              <a:rPr lang="en-US" sz="1493">
                <a:solidFill>
                  <a:srgbClr val="737373"/>
                </a:solidFill>
                <a:latin typeface="Kollektif"/>
              </a:rPr>
              <a:t>React, Angular ve Vue.js gibi diğer popüler JavaScript kütüphaneleri ve çerçeveleri ile karşılaştırıldığında, öğrenmesi daha kolay ve esnek bir yapı sunar. React, UI bileşenlerini bağımsız olarak yönetme ve entegre etme konusunda mükemmeldir.</a:t>
            </a:r>
          </a:p>
        </p:txBody>
      </p:sp>
      <p:sp>
        <p:nvSpPr>
          <p:cNvPr name="TextBox 8" id="8"/>
          <p:cNvSpPr txBox="true"/>
          <p:nvPr/>
        </p:nvSpPr>
        <p:spPr>
          <a:xfrm rot="0">
            <a:off x="2247562" y="1548765"/>
            <a:ext cx="5258475" cy="641731"/>
          </a:xfrm>
          <a:prstGeom prst="rect">
            <a:avLst/>
          </a:prstGeom>
        </p:spPr>
        <p:txBody>
          <a:bodyPr anchor="t" rtlCol="false" tIns="0" lIns="0" bIns="0" rIns="0">
            <a:spAutoFit/>
          </a:bodyPr>
          <a:lstStyle/>
          <a:p>
            <a:pPr algn="ctr">
              <a:lnSpc>
                <a:spcPts val="4752"/>
              </a:lnSpc>
            </a:pPr>
            <a:r>
              <a:rPr lang="en-US" sz="4800">
                <a:solidFill>
                  <a:srgbClr val="323232"/>
                </a:solidFill>
                <a:latin typeface="Kollektif Bold"/>
              </a:rPr>
              <a:t>Karşılaştırma</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6F6F6"/>
        </a:solidFill>
      </p:bgPr>
    </p:bg>
    <p:spTree>
      <p:nvGrpSpPr>
        <p:cNvPr id="1" name=""/>
        <p:cNvGrpSpPr/>
        <p:nvPr/>
      </p:nvGrpSpPr>
      <p:grpSpPr>
        <a:xfrm>
          <a:off x="0" y="0"/>
          <a:ext cx="0" cy="0"/>
          <a:chOff x="0" y="0"/>
          <a:chExt cx="0" cy="0"/>
        </a:xfrm>
      </p:grpSpPr>
      <p:sp>
        <p:nvSpPr>
          <p:cNvPr name="Freeform 2" id="2"/>
          <p:cNvSpPr/>
          <p:nvPr/>
        </p:nvSpPr>
        <p:spPr>
          <a:xfrm flipH="true" flipV="false" rot="0">
            <a:off x="4354054" y="2195576"/>
            <a:ext cx="1045493" cy="117856"/>
          </a:xfrm>
          <a:custGeom>
            <a:avLst/>
            <a:gdLst/>
            <a:ahLst/>
            <a:cxnLst/>
            <a:rect r="r" b="b" t="t" l="l"/>
            <a:pathLst>
              <a:path h="117856" w="1045493">
                <a:moveTo>
                  <a:pt x="1045492" y="0"/>
                </a:moveTo>
                <a:lnTo>
                  <a:pt x="0" y="0"/>
                </a:lnTo>
                <a:lnTo>
                  <a:pt x="0" y="117856"/>
                </a:lnTo>
                <a:lnTo>
                  <a:pt x="1045492" y="117856"/>
                </a:lnTo>
                <a:lnTo>
                  <a:pt x="1045492"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4324039">
            <a:off x="5818625" y="4128258"/>
            <a:ext cx="6772671" cy="4556160"/>
          </a:xfrm>
          <a:custGeom>
            <a:avLst/>
            <a:gdLst/>
            <a:ahLst/>
            <a:cxnLst/>
            <a:rect r="r" b="b" t="t" l="l"/>
            <a:pathLst>
              <a:path h="4556160" w="6772671">
                <a:moveTo>
                  <a:pt x="0" y="0"/>
                </a:moveTo>
                <a:lnTo>
                  <a:pt x="6772670" y="0"/>
                </a:lnTo>
                <a:lnTo>
                  <a:pt x="6772670" y="4556161"/>
                </a:lnTo>
                <a:lnTo>
                  <a:pt x="0" y="455616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8646934">
            <a:off x="-3170123" y="4980531"/>
            <a:ext cx="6772671" cy="4556160"/>
          </a:xfrm>
          <a:custGeom>
            <a:avLst/>
            <a:gdLst/>
            <a:ahLst/>
            <a:cxnLst/>
            <a:rect r="r" b="b" t="t" l="l"/>
            <a:pathLst>
              <a:path h="4556160" w="6772671">
                <a:moveTo>
                  <a:pt x="0" y="0"/>
                </a:moveTo>
                <a:lnTo>
                  <a:pt x="6772671" y="0"/>
                </a:lnTo>
                <a:lnTo>
                  <a:pt x="6772671" y="4556160"/>
                </a:lnTo>
                <a:lnTo>
                  <a:pt x="0" y="455616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7319279" y="352963"/>
            <a:ext cx="2620354" cy="1110077"/>
          </a:xfrm>
          <a:custGeom>
            <a:avLst/>
            <a:gdLst/>
            <a:ahLst/>
            <a:cxnLst/>
            <a:rect r="r" b="b" t="t" l="l"/>
            <a:pathLst>
              <a:path h="1110077" w="2620354">
                <a:moveTo>
                  <a:pt x="0" y="0"/>
                </a:moveTo>
                <a:lnTo>
                  <a:pt x="2620354" y="0"/>
                </a:lnTo>
                <a:lnTo>
                  <a:pt x="2620354" y="1110077"/>
                </a:lnTo>
                <a:lnTo>
                  <a:pt x="0" y="111007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731520" y="731520"/>
            <a:ext cx="1382377" cy="1382377"/>
          </a:xfrm>
          <a:custGeom>
            <a:avLst/>
            <a:gdLst/>
            <a:ahLst/>
            <a:cxnLst/>
            <a:rect r="r" b="b" t="t" l="l"/>
            <a:pathLst>
              <a:path h="1382377" w="1382377">
                <a:moveTo>
                  <a:pt x="0" y="0"/>
                </a:moveTo>
                <a:lnTo>
                  <a:pt x="1382377" y="0"/>
                </a:lnTo>
                <a:lnTo>
                  <a:pt x="1382377" y="1382377"/>
                </a:lnTo>
                <a:lnTo>
                  <a:pt x="0" y="1382377"/>
                </a:lnTo>
                <a:lnTo>
                  <a:pt x="0" y="0"/>
                </a:lnTo>
                <a:close/>
              </a:path>
            </a:pathLst>
          </a:custGeom>
          <a:blipFill>
            <a:blip r:embed="rId8"/>
            <a:stretch>
              <a:fillRect l="0" t="0" r="0" b="0"/>
            </a:stretch>
          </a:blipFill>
        </p:spPr>
      </p:sp>
      <p:sp>
        <p:nvSpPr>
          <p:cNvPr name="Freeform 7" id="7"/>
          <p:cNvSpPr/>
          <p:nvPr/>
        </p:nvSpPr>
        <p:spPr>
          <a:xfrm flipH="false" flipV="false" rot="0">
            <a:off x="2084927" y="3428000"/>
            <a:ext cx="940294" cy="940294"/>
          </a:xfrm>
          <a:custGeom>
            <a:avLst/>
            <a:gdLst/>
            <a:ahLst/>
            <a:cxnLst/>
            <a:rect r="r" b="b" t="t" l="l"/>
            <a:pathLst>
              <a:path h="940294" w="940294">
                <a:moveTo>
                  <a:pt x="0" y="0"/>
                </a:moveTo>
                <a:lnTo>
                  <a:pt x="940294" y="0"/>
                </a:lnTo>
                <a:lnTo>
                  <a:pt x="940294" y="940294"/>
                </a:lnTo>
                <a:lnTo>
                  <a:pt x="0" y="940294"/>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8" id="8"/>
          <p:cNvSpPr/>
          <p:nvPr/>
        </p:nvSpPr>
        <p:spPr>
          <a:xfrm flipH="false" flipV="false" rot="0">
            <a:off x="3405752" y="3428000"/>
            <a:ext cx="942650" cy="940294"/>
          </a:xfrm>
          <a:custGeom>
            <a:avLst/>
            <a:gdLst/>
            <a:ahLst/>
            <a:cxnLst/>
            <a:rect r="r" b="b" t="t" l="l"/>
            <a:pathLst>
              <a:path h="940294" w="942650">
                <a:moveTo>
                  <a:pt x="0" y="0"/>
                </a:moveTo>
                <a:lnTo>
                  <a:pt x="942650" y="0"/>
                </a:lnTo>
                <a:lnTo>
                  <a:pt x="942650" y="940294"/>
                </a:lnTo>
                <a:lnTo>
                  <a:pt x="0" y="940294"/>
                </a:lnTo>
                <a:lnTo>
                  <a:pt x="0" y="0"/>
                </a:lnTo>
                <a:close/>
              </a:path>
            </a:pathLst>
          </a:custGeom>
          <a:blipFill>
            <a:blip r:embed="rId11"/>
            <a:stretch>
              <a:fillRect l="0" t="0" r="0" b="0"/>
            </a:stretch>
          </a:blipFill>
        </p:spPr>
      </p:sp>
      <p:sp>
        <p:nvSpPr>
          <p:cNvPr name="Freeform 9" id="9"/>
          <p:cNvSpPr/>
          <p:nvPr/>
        </p:nvSpPr>
        <p:spPr>
          <a:xfrm flipH="false" flipV="false" rot="0">
            <a:off x="4729402" y="3428000"/>
            <a:ext cx="879175" cy="940294"/>
          </a:xfrm>
          <a:custGeom>
            <a:avLst/>
            <a:gdLst/>
            <a:ahLst/>
            <a:cxnLst/>
            <a:rect r="r" b="b" t="t" l="l"/>
            <a:pathLst>
              <a:path h="940294" w="879175">
                <a:moveTo>
                  <a:pt x="0" y="0"/>
                </a:moveTo>
                <a:lnTo>
                  <a:pt x="879175" y="0"/>
                </a:lnTo>
                <a:lnTo>
                  <a:pt x="879175" y="940294"/>
                </a:lnTo>
                <a:lnTo>
                  <a:pt x="0" y="940294"/>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0" id="10"/>
          <p:cNvSpPr/>
          <p:nvPr/>
        </p:nvSpPr>
        <p:spPr>
          <a:xfrm flipH="false" flipV="false" rot="0">
            <a:off x="5989577" y="3428000"/>
            <a:ext cx="1679096" cy="940294"/>
          </a:xfrm>
          <a:custGeom>
            <a:avLst/>
            <a:gdLst/>
            <a:ahLst/>
            <a:cxnLst/>
            <a:rect r="r" b="b" t="t" l="l"/>
            <a:pathLst>
              <a:path h="940294" w="1679096">
                <a:moveTo>
                  <a:pt x="0" y="0"/>
                </a:moveTo>
                <a:lnTo>
                  <a:pt x="1679096" y="0"/>
                </a:lnTo>
                <a:lnTo>
                  <a:pt x="1679096" y="940294"/>
                </a:lnTo>
                <a:lnTo>
                  <a:pt x="0" y="940294"/>
                </a:lnTo>
                <a:lnTo>
                  <a:pt x="0" y="0"/>
                </a:lnTo>
                <a:close/>
              </a:path>
            </a:pathLst>
          </a:custGeom>
          <a:blipFill>
            <a:blip r:embed="rId14"/>
            <a:stretch>
              <a:fillRect l="0" t="0" r="0" b="0"/>
            </a:stretch>
          </a:blipFill>
        </p:spPr>
      </p:sp>
      <p:sp>
        <p:nvSpPr>
          <p:cNvPr name="TextBox 11" id="11"/>
          <p:cNvSpPr txBox="true"/>
          <p:nvPr/>
        </p:nvSpPr>
        <p:spPr>
          <a:xfrm rot="0">
            <a:off x="2247562" y="1548765"/>
            <a:ext cx="5258475" cy="641731"/>
          </a:xfrm>
          <a:prstGeom prst="rect">
            <a:avLst/>
          </a:prstGeom>
        </p:spPr>
        <p:txBody>
          <a:bodyPr anchor="t" rtlCol="false" tIns="0" lIns="0" bIns="0" rIns="0">
            <a:spAutoFit/>
          </a:bodyPr>
          <a:lstStyle/>
          <a:p>
            <a:pPr algn="ctr">
              <a:lnSpc>
                <a:spcPts val="4752"/>
              </a:lnSpc>
            </a:pPr>
            <a:r>
              <a:rPr lang="en-US" sz="4800">
                <a:solidFill>
                  <a:srgbClr val="323232"/>
                </a:solidFill>
                <a:latin typeface="Kollektif Bold"/>
              </a:rPr>
              <a:t>Uygulamalar</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DAF4pTqad0U</dc:identifier>
  <dcterms:modified xsi:type="dcterms:W3CDTF">2011-08-01T06:04:30Z</dcterms:modified>
  <cp:revision>1</cp:revision>
  <dc:title>Sunum - React JS</dc:title>
</cp:coreProperties>
</file>