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9"/>
  </p:notesMasterIdLst>
  <p:sldIdLst>
    <p:sldId id="303" r:id="rId2"/>
    <p:sldId id="304" r:id="rId3"/>
    <p:sldId id="300" r:id="rId4"/>
    <p:sldId id="270" r:id="rId5"/>
    <p:sldId id="271" r:id="rId6"/>
    <p:sldId id="274" r:id="rId7"/>
    <p:sldId id="301" r:id="rId8"/>
    <p:sldId id="302" r:id="rId9"/>
    <p:sldId id="275" r:id="rId10"/>
    <p:sldId id="290" r:id="rId11"/>
    <p:sldId id="291" r:id="rId12"/>
    <p:sldId id="292" r:id="rId13"/>
    <p:sldId id="277" r:id="rId14"/>
    <p:sldId id="280" r:id="rId15"/>
    <p:sldId id="284" r:id="rId16"/>
    <p:sldId id="296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sman, Jodi" initials="I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176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06DA-8845-4439-B90D-A8519958193E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1E79-AF71-41DF-AD79-3785ECEC076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FF35CF-3C98-4F6E-9055-9F1FB4557A11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9C3D0-0963-4E9C-BD9E-6F50A9727E6B}" type="slidenum">
              <a:rPr lang="en-US" altLang="en-US" smtClean="0">
                <a:solidFill>
                  <a:srgbClr val="000000"/>
                </a:solidFill>
              </a:rPr>
              <a:pPr/>
              <a:t>‹N›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D82B5-7CA6-4E77-BB23-2F2886DF1D68}" type="slidenum">
              <a:rPr lang="en-US" altLang="en-US" smtClean="0">
                <a:solidFill>
                  <a:srgbClr val="000000"/>
                </a:solidFill>
              </a:rPr>
              <a:pPr/>
              <a:t>‹N›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1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04C8A-CB9E-4E65-BEB9-484330D9A874}" type="slidenum">
              <a:rPr lang="en-US" altLang="en-US" smtClean="0">
                <a:solidFill>
                  <a:srgbClr val="000000"/>
                </a:solidFill>
              </a:rPr>
              <a:pPr/>
              <a:t>‹N›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6F432-910B-4E37-9C2E-BE157ADD24B6}" type="slidenum">
              <a:rPr lang="en-US" altLang="en-US" smtClean="0">
                <a:solidFill>
                  <a:srgbClr val="000000"/>
                </a:solidFill>
              </a:rPr>
              <a:pPr/>
              <a:t>‹N›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9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B3449-AD12-46D6-91F6-ECB42E0AA024}" type="slidenum">
              <a:rPr lang="en-US" altLang="en-US" smtClean="0">
                <a:solidFill>
                  <a:srgbClr val="000000"/>
                </a:solidFill>
              </a:rPr>
              <a:pPr/>
              <a:t>‹N›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81301-4335-4587-8A47-B1AE0B764D86}" type="slidenum">
              <a:rPr lang="en-US" altLang="en-US" smtClean="0">
                <a:solidFill>
                  <a:srgbClr val="000000"/>
                </a:solidFill>
              </a:rPr>
              <a:pPr/>
              <a:t>‹N›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AC98B-88C1-4EAE-8659-7A5D3DB0EFE7}" type="slidenum">
              <a:rPr lang="en-US" altLang="en-US" smtClean="0">
                <a:solidFill>
                  <a:srgbClr val="000000"/>
                </a:solidFill>
              </a:rPr>
              <a:pPr/>
              <a:t>‹N›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3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DA711-B057-4397-8664-03A4264226EB}" type="slidenum">
              <a:rPr lang="en-US" altLang="en-US" smtClean="0">
                <a:solidFill>
                  <a:srgbClr val="000000"/>
                </a:solidFill>
              </a:rPr>
              <a:pPr/>
              <a:t>‹N›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2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F1B3F-5792-440F-98CA-931B5DAE1524}" type="slidenum">
              <a:rPr lang="en-US" altLang="en-US" smtClean="0">
                <a:solidFill>
                  <a:srgbClr val="000000"/>
                </a:solidFill>
              </a:rPr>
              <a:pPr/>
              <a:t>‹N›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8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17B13-3C30-4CE8-ADC5-CD2E6E95FFB7}" type="slidenum">
              <a:rPr lang="en-US" altLang="en-US" smtClean="0">
                <a:solidFill>
                  <a:srgbClr val="000000"/>
                </a:solidFill>
              </a:rPr>
              <a:pPr/>
              <a:t>‹N›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0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8DFF3-8468-4038-AFA9-840A3774BFAD}" type="slidenum">
              <a:rPr lang="en-US" altLang="en-US" smtClean="0">
                <a:solidFill>
                  <a:srgbClr val="000000"/>
                </a:solidFill>
              </a:rPr>
              <a:pPr/>
              <a:t>‹N›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6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4D56A5-3FA7-4AE4-B5C2-ED0B104DDF82}" type="slidenum">
              <a:rPr lang="en-US" altLang="en-US" smtClean="0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‹N›</a:t>
            </a:fld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97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alessandra.biancoprevot@unito.it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 rot="-5400000">
            <a:off x="4386412" y="-4219575"/>
            <a:ext cx="461665" cy="905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altLang="en-US" sz="1800" b="1" dirty="0">
                <a:latin typeface="Arial" charset="0"/>
              </a:rPr>
              <a:t>Chimica analitica dei materiali – </a:t>
            </a:r>
            <a:r>
              <a:rPr lang="it-IT" altLang="en-US" sz="1800" b="1" dirty="0" err="1">
                <a:latin typeface="Arial" charset="0"/>
              </a:rPr>
              <a:t>a.a</a:t>
            </a:r>
            <a:r>
              <a:rPr lang="it-IT" altLang="en-US" sz="1800" b="1" dirty="0">
                <a:latin typeface="Arial" charset="0"/>
              </a:rPr>
              <a:t>. </a:t>
            </a:r>
            <a:r>
              <a:rPr lang="it-IT" altLang="en-US" sz="1800" b="1" dirty="0" smtClean="0">
                <a:latin typeface="Arial" charset="0"/>
              </a:rPr>
              <a:t>2023_2024</a:t>
            </a:r>
            <a:endParaRPr lang="it-IT" altLang="en-US" sz="1800" b="1" dirty="0">
              <a:latin typeface="Arial" charset="0"/>
            </a:endParaRP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381000" y="608507"/>
            <a:ext cx="5638800" cy="1800493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dirty="0">
                <a:latin typeface="Arial" charset="0"/>
              </a:rPr>
              <a:t>Bianco </a:t>
            </a:r>
            <a:r>
              <a:rPr lang="it-IT" altLang="en-US" dirty="0" err="1">
                <a:latin typeface="Arial" charset="0"/>
              </a:rPr>
              <a:t>Prevot</a:t>
            </a:r>
            <a:r>
              <a:rPr lang="it-IT" altLang="en-US" dirty="0">
                <a:latin typeface="Arial" charset="0"/>
              </a:rPr>
              <a:t> Alessandra</a:t>
            </a:r>
          </a:p>
          <a:p>
            <a:pPr>
              <a:spcBef>
                <a:spcPct val="50000"/>
              </a:spcBef>
            </a:pPr>
            <a:r>
              <a:rPr lang="it-IT" altLang="en-US" dirty="0">
                <a:latin typeface="Arial" charset="0"/>
              </a:rPr>
              <a:t>Dipartimento di </a:t>
            </a:r>
            <a:r>
              <a:rPr lang="it-IT" altLang="en-US" dirty="0" smtClean="0">
                <a:latin typeface="Arial" charset="0"/>
              </a:rPr>
              <a:t>Chimica, </a:t>
            </a:r>
            <a:r>
              <a:rPr lang="it-IT" altLang="en-US" dirty="0">
                <a:latin typeface="Arial" charset="0"/>
              </a:rPr>
              <a:t>Via Pietro Giuria </a:t>
            </a:r>
            <a:r>
              <a:rPr lang="it-IT" altLang="en-US" dirty="0" smtClean="0">
                <a:latin typeface="Arial" charset="0"/>
              </a:rPr>
              <a:t>5</a:t>
            </a:r>
            <a:endParaRPr lang="it-IT" altLang="en-US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it-IT" altLang="en-US" dirty="0" err="1">
                <a:latin typeface="Arial" charset="0"/>
              </a:rPr>
              <a:t>tel</a:t>
            </a:r>
            <a:r>
              <a:rPr lang="it-IT" altLang="en-US" dirty="0">
                <a:latin typeface="Arial" charset="0"/>
              </a:rPr>
              <a:t> </a:t>
            </a:r>
            <a:r>
              <a:rPr lang="it-IT" altLang="en-US" dirty="0" smtClean="0">
                <a:latin typeface="Arial" charset="0"/>
              </a:rPr>
              <a:t>0116705292 </a:t>
            </a:r>
            <a:r>
              <a:rPr lang="it-IT" altLang="en-US" b="1" dirty="0" smtClean="0">
                <a:latin typeface="Arial" charset="0"/>
                <a:hlinkClick r:id="rId2"/>
              </a:rPr>
              <a:t>alessandra.biancoprevot@unito.it</a:t>
            </a:r>
            <a:endParaRPr lang="it-IT" altLang="en-US" b="1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it-IT" altLang="en-US" sz="800" b="1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it-IT" altLang="en-US" b="1" dirty="0" smtClean="0">
                <a:latin typeface="Arial" charset="0"/>
              </a:rPr>
              <a:t>Docenti co-titolari: Enrico </a:t>
            </a:r>
            <a:r>
              <a:rPr lang="it-IT" altLang="en-US" b="1" dirty="0" err="1" smtClean="0">
                <a:latin typeface="Arial" charset="0"/>
              </a:rPr>
              <a:t>Prenesti</a:t>
            </a:r>
            <a:r>
              <a:rPr lang="it-IT" altLang="en-US" b="1" dirty="0" smtClean="0">
                <a:latin typeface="Arial" charset="0"/>
              </a:rPr>
              <a:t>, Silvia Berto</a:t>
            </a:r>
            <a:endParaRPr lang="it-IT" altLang="en-US" b="1" dirty="0">
              <a:latin typeface="Arial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6200" y="2582882"/>
            <a:ext cx="88391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Frequenza alle lezioni (in presenza): non obbligatoria, </a:t>
            </a:r>
            <a:r>
              <a:rPr lang="it-IT" b="1" dirty="0" smtClean="0"/>
              <a:t>fortemente consigliata</a:t>
            </a:r>
            <a:endParaRPr lang="it-IT" dirty="0"/>
          </a:p>
          <a:p>
            <a:r>
              <a:rPr lang="it-IT" dirty="0" smtClean="0"/>
              <a:t>Frequenza </a:t>
            </a:r>
            <a:r>
              <a:rPr lang="it-IT" b="1" dirty="0" smtClean="0"/>
              <a:t>alle esercitazioni in aula e in laboratorio</a:t>
            </a:r>
            <a:r>
              <a:rPr lang="it-IT" dirty="0" smtClean="0"/>
              <a:t>: obbligatoria 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NECESSARIO </a:t>
            </a:r>
            <a:r>
              <a:rPr lang="it-IT" dirty="0" smtClean="0"/>
              <a:t>ISCRIVERSI ALLE ESERCITAZIONI IN LABORATORIO</a:t>
            </a:r>
          </a:p>
          <a:p>
            <a:endParaRPr lang="it-IT" dirty="0" smtClean="0"/>
          </a:p>
          <a:p>
            <a:r>
              <a:rPr lang="it-IT" dirty="0" smtClean="0"/>
              <a:t>L’attività in laboratorio in presenza verrà organizzata in gruppi di 4-5 </a:t>
            </a:r>
            <a:r>
              <a:rPr lang="it-IT" dirty="0" smtClean="0"/>
              <a:t>studenti; </a:t>
            </a:r>
            <a:r>
              <a:rPr lang="it-IT" dirty="0" smtClean="0"/>
              <a:t>molto utile disporre di un PC portatile individuale per la raccolta dei dati in laboratorio. </a:t>
            </a:r>
          </a:p>
          <a:p>
            <a:endParaRPr lang="it-IT" dirty="0" smtClean="0"/>
          </a:p>
          <a:p>
            <a:r>
              <a:rPr lang="it-IT" dirty="0" smtClean="0"/>
              <a:t>Obbligatorio </a:t>
            </a:r>
            <a:r>
              <a:rPr lang="it-IT" dirty="0" smtClean="0"/>
              <a:t>stilare una relazione dell’attività di laboratorio da consegnarsi ai docenti al termine del laboratorio (possibilmente entro due settimane).</a:t>
            </a:r>
          </a:p>
          <a:p>
            <a:endParaRPr lang="it-IT" dirty="0"/>
          </a:p>
          <a:p>
            <a:r>
              <a:rPr lang="it-IT" b="1" dirty="0" smtClean="0"/>
              <a:t>Esame orale individuale</a:t>
            </a:r>
            <a:r>
              <a:rPr lang="it-IT" dirty="0" smtClean="0"/>
              <a:t>, sugli argomenti trattati a lezione e sulle esercitazioni di laboratorio, inclusa la discussione della relazione.</a:t>
            </a:r>
            <a:endParaRPr lang="en-GB" dirty="0"/>
          </a:p>
        </p:txBody>
      </p:sp>
      <p:pic>
        <p:nvPicPr>
          <p:cNvPr id="20482" name="Picture 2" descr="Risultati immagini per chimica immagini divertent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92690"/>
            <a:ext cx="2055273" cy="16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imbolo &quot;divieto&quot; 2"/>
          <p:cNvSpPr/>
          <p:nvPr/>
        </p:nvSpPr>
        <p:spPr>
          <a:xfrm>
            <a:off x="6629399" y="608507"/>
            <a:ext cx="1902873" cy="1745710"/>
          </a:xfrm>
          <a:prstGeom prst="noSmoking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Composizione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% (w/w or v/v)</a:t>
            </a:r>
            <a:endParaRPr lang="en-US" altLang="en-US" sz="240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758" y="3200400"/>
            <a:ext cx="8229600" cy="1554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Una </a:t>
            </a:r>
            <a:r>
              <a:rPr lang="en-US" sz="2000" dirty="0" err="1" smtClean="0"/>
              <a:t>soluzione</a:t>
            </a:r>
            <a:r>
              <a:rPr lang="en-US" sz="2000" dirty="0" smtClean="0"/>
              <a:t> di </a:t>
            </a:r>
            <a:r>
              <a:rPr lang="en-US" sz="2000" dirty="0" err="1" smtClean="0"/>
              <a:t>etanolo</a:t>
            </a:r>
            <a:r>
              <a:rPr lang="en-US" sz="2000" dirty="0" smtClean="0"/>
              <a:t> al 95% (w/w) </a:t>
            </a:r>
            <a:r>
              <a:rPr lang="en-US" sz="2000" dirty="0" err="1" smtClean="0"/>
              <a:t>contiene</a:t>
            </a:r>
            <a:r>
              <a:rPr lang="en-US" sz="2000" dirty="0" smtClean="0"/>
              <a:t> 95 g di </a:t>
            </a:r>
            <a:r>
              <a:rPr lang="en-US" sz="2000" dirty="0" err="1" smtClean="0"/>
              <a:t>etanolo</a:t>
            </a:r>
            <a:r>
              <a:rPr lang="en-US" sz="2000" dirty="0" smtClean="0"/>
              <a:t> per 100 g di </a:t>
            </a:r>
            <a:r>
              <a:rPr lang="en-US" sz="2000" dirty="0" err="1" smtClean="0"/>
              <a:t>soluzione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 err="1" smtClean="0">
                <a:solidFill>
                  <a:srgbClr val="FF0000"/>
                </a:solidFill>
              </a:rPr>
              <a:t>Domanda</a:t>
            </a:r>
            <a:r>
              <a:rPr lang="en-US" sz="2000" i="1" dirty="0" smtClean="0">
                <a:solidFill>
                  <a:srgbClr val="FF0000"/>
                </a:solidFill>
              </a:rPr>
              <a:t>: se </a:t>
            </a:r>
            <a:r>
              <a:rPr lang="en-US" sz="2000" i="1" dirty="0" err="1" smtClean="0">
                <a:solidFill>
                  <a:srgbClr val="FF0000"/>
                </a:solidFill>
              </a:rPr>
              <a:t>si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tratta</a:t>
            </a:r>
            <a:r>
              <a:rPr lang="en-US" sz="2000" i="1" dirty="0" smtClean="0">
                <a:solidFill>
                  <a:srgbClr val="FF0000"/>
                </a:solidFill>
              </a:rPr>
              <a:t> di </a:t>
            </a:r>
            <a:r>
              <a:rPr lang="en-US" sz="2000" i="1" dirty="0" err="1" smtClean="0">
                <a:solidFill>
                  <a:srgbClr val="FF0000"/>
                </a:solidFill>
              </a:rPr>
              <a:t>una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soluzione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acquosa</a:t>
            </a:r>
            <a:r>
              <a:rPr lang="en-US" sz="2000" i="1" dirty="0" smtClean="0">
                <a:solidFill>
                  <a:srgbClr val="FF0000"/>
                </a:solidFill>
              </a:rPr>
              <a:t>, </a:t>
            </a:r>
            <a:r>
              <a:rPr lang="en-US" sz="2000" i="1" dirty="0" err="1" smtClean="0">
                <a:solidFill>
                  <a:srgbClr val="FF0000"/>
                </a:solidFill>
              </a:rPr>
              <a:t>quanti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saranno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i</a:t>
            </a:r>
            <a:r>
              <a:rPr lang="en-US" sz="2000" i="1" dirty="0" smtClean="0">
                <a:solidFill>
                  <a:srgbClr val="FF0000"/>
                </a:solidFill>
              </a:rPr>
              <a:t> g di </a:t>
            </a:r>
            <a:r>
              <a:rPr lang="en-US" sz="2000" i="1" dirty="0" err="1" smtClean="0">
                <a:solidFill>
                  <a:srgbClr val="FF0000"/>
                </a:solidFill>
              </a:rPr>
              <a:t>acqua</a:t>
            </a:r>
            <a:r>
              <a:rPr lang="en-US" sz="2000" i="1" dirty="0" smtClean="0">
                <a:solidFill>
                  <a:srgbClr val="FF0000"/>
                </a:solidFill>
              </a:rPr>
              <a:t> per 100 g di </a:t>
            </a:r>
            <a:r>
              <a:rPr lang="en-US" sz="2000" i="1" dirty="0" err="1" smtClean="0">
                <a:solidFill>
                  <a:srgbClr val="FF0000"/>
                </a:solidFill>
              </a:rPr>
              <a:t>soluzione</a:t>
            </a:r>
            <a:r>
              <a:rPr lang="en-US" sz="2000" i="1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srgbClr val="00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8" y="1000664"/>
            <a:ext cx="586978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8" y="2133600"/>
            <a:ext cx="518236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2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/>
            </a:r>
            <a:b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ppm</a:t>
            </a:r>
            <a:r>
              <a:rPr lang="en-US" altLang="en-US" sz="2400" dirty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parti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per </a:t>
            </a:r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milione</a:t>
            </a:r>
            <a:r>
              <a:rPr lang="en-US" altLang="en-US" sz="2400" dirty="0">
                <a:solidFill>
                  <a:srgbClr val="FF0000"/>
                </a:solidFill>
                <a:ea typeface="ＭＳ Ｐゴシック" pitchFamily="34" charset="-128"/>
              </a:rPr>
              <a:t/>
            </a:r>
            <a:br>
              <a:rPr lang="en-US" altLang="en-US" sz="2400" dirty="0">
                <a:solidFill>
                  <a:srgbClr val="FF0000"/>
                </a:solidFill>
                <a:ea typeface="ＭＳ Ｐゴシック" pitchFamily="34" charset="-128"/>
              </a:rPr>
            </a:br>
            <a:endParaRPr lang="en-US" altLang="en-US" sz="240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634" y="37338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ppm </a:t>
            </a:r>
            <a:r>
              <a:rPr lang="en-US" sz="2000" dirty="0" err="1" smtClean="0"/>
              <a:t>corrisponde</a:t>
            </a:r>
            <a:r>
              <a:rPr lang="en-US" sz="2000" dirty="0" smtClean="0"/>
              <a:t> </a:t>
            </a:r>
            <a:r>
              <a:rPr lang="en-US" sz="2000" dirty="0" err="1" smtClean="0"/>
              <a:t>anche</a:t>
            </a:r>
            <a:r>
              <a:rPr lang="en-US" sz="2000" dirty="0" smtClean="0"/>
              <a:t> a mg/L o µg/mL </a:t>
            </a:r>
            <a:r>
              <a:rPr lang="en-US" sz="2000" u="sng" dirty="0" smtClean="0">
                <a:solidFill>
                  <a:srgbClr val="FF0000"/>
                </a:solidFill>
              </a:rPr>
              <a:t>se la </a:t>
            </a:r>
            <a:r>
              <a:rPr lang="en-US" sz="2000" u="sng" dirty="0" err="1" smtClean="0">
                <a:solidFill>
                  <a:srgbClr val="FF0000"/>
                </a:solidFill>
              </a:rPr>
              <a:t>densità</a:t>
            </a:r>
            <a:r>
              <a:rPr lang="en-US" sz="2000" u="sng" dirty="0" smtClean="0">
                <a:solidFill>
                  <a:srgbClr val="FF0000"/>
                </a:solidFill>
              </a:rPr>
              <a:t> </a:t>
            </a:r>
            <a:r>
              <a:rPr lang="en-US" sz="2000" u="sng" dirty="0" err="1" smtClean="0">
                <a:solidFill>
                  <a:srgbClr val="FF0000"/>
                </a:solidFill>
              </a:rPr>
              <a:t>della</a:t>
            </a:r>
            <a:r>
              <a:rPr lang="en-US" sz="2000" u="sng" dirty="0" smtClean="0">
                <a:solidFill>
                  <a:srgbClr val="FF0000"/>
                </a:solidFill>
              </a:rPr>
              <a:t> </a:t>
            </a:r>
            <a:r>
              <a:rPr lang="en-US" sz="2000" u="sng" dirty="0" err="1" smtClean="0">
                <a:solidFill>
                  <a:srgbClr val="FF0000"/>
                </a:solidFill>
              </a:rPr>
              <a:t>soluzione</a:t>
            </a:r>
            <a:r>
              <a:rPr lang="en-US" sz="2000" u="sng" dirty="0" smtClean="0">
                <a:solidFill>
                  <a:srgbClr val="FF0000"/>
                </a:solidFill>
              </a:rPr>
              <a:t> è 1.0 g/</a:t>
            </a:r>
            <a:r>
              <a:rPr lang="en-US" sz="2000" u="sng" dirty="0" err="1" smtClean="0">
                <a:solidFill>
                  <a:srgbClr val="FF0000"/>
                </a:solidFill>
              </a:rPr>
              <a:t>mL</a:t>
            </a:r>
            <a:r>
              <a:rPr lang="en-US" sz="2000" dirty="0" err="1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Una </a:t>
            </a:r>
            <a:r>
              <a:rPr lang="en-US" sz="2000" dirty="0" err="1" smtClean="0"/>
              <a:t>soluzione</a:t>
            </a:r>
            <a:r>
              <a:rPr lang="en-US" sz="2000" dirty="0" smtClean="0"/>
              <a:t> </a:t>
            </a:r>
            <a:r>
              <a:rPr lang="en-US" sz="2000" dirty="0" err="1" smtClean="0"/>
              <a:t>acquosa</a:t>
            </a:r>
            <a:r>
              <a:rPr lang="en-US" sz="2000" dirty="0" smtClean="0"/>
              <a:t> </a:t>
            </a:r>
            <a:r>
              <a:rPr lang="en-US" sz="2000" dirty="0" err="1" smtClean="0"/>
              <a:t>che</a:t>
            </a:r>
            <a:r>
              <a:rPr lang="en-US" sz="2000" dirty="0" smtClean="0"/>
              <a:t> </a:t>
            </a:r>
            <a:r>
              <a:rPr lang="en-US" sz="2000" dirty="0" err="1" smtClean="0"/>
              <a:t>sia</a:t>
            </a:r>
            <a:r>
              <a:rPr lang="en-US" sz="2000" dirty="0" smtClean="0"/>
              <a:t> 1000 ppm in Cu </a:t>
            </a:r>
            <a:r>
              <a:rPr lang="en-US" sz="2000" dirty="0" err="1" smtClean="0"/>
              <a:t>contiene</a:t>
            </a:r>
            <a:r>
              <a:rPr lang="en-US" sz="2000" dirty="0" smtClean="0"/>
              <a:t> 1000 mg di Cu per </a:t>
            </a:r>
            <a:r>
              <a:rPr lang="en-US" sz="2000" dirty="0" err="1" smtClean="0"/>
              <a:t>per</a:t>
            </a:r>
            <a:r>
              <a:rPr lang="en-US" sz="2000" dirty="0" smtClean="0"/>
              <a:t> </a:t>
            </a:r>
            <a:r>
              <a:rPr lang="en-US" sz="2000" dirty="0" err="1" smtClean="0"/>
              <a:t>litro</a:t>
            </a:r>
            <a:r>
              <a:rPr lang="en-US" sz="2000" dirty="0" smtClean="0"/>
              <a:t> di </a:t>
            </a:r>
            <a:r>
              <a:rPr lang="en-US" sz="2000" dirty="0" err="1" smtClean="0"/>
              <a:t>soluzione</a:t>
            </a:r>
            <a:r>
              <a:rPr lang="en-US" sz="2000" dirty="0" smtClean="0"/>
              <a:t> (</a:t>
            </a:r>
            <a:r>
              <a:rPr lang="en-US" sz="2000" dirty="0" err="1" smtClean="0"/>
              <a:t>ovvero</a:t>
            </a:r>
            <a:r>
              <a:rPr lang="en-US" sz="2000" dirty="0" smtClean="0"/>
              <a:t> 1000 µg per mL).</a:t>
            </a:r>
            <a:endParaRPr lang="en-US" sz="2000" dirty="0"/>
          </a:p>
          <a:p>
            <a:endParaRPr lang="en-US" sz="2000" u="sng" dirty="0" smtClean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9" y="990600"/>
            <a:ext cx="401743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426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3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/>
            </a:r>
            <a:b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Conversione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tra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unità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di </a:t>
            </a:r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misura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di </a:t>
            </a:r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concentrazione</a:t>
            </a:r>
            <a:r>
              <a:rPr lang="en-US" altLang="en-US" sz="2400" dirty="0">
                <a:solidFill>
                  <a:srgbClr val="FF0000"/>
                </a:solidFill>
                <a:ea typeface="ＭＳ Ｐゴシック" pitchFamily="34" charset="-128"/>
              </a:rPr>
              <a:t/>
            </a:r>
            <a:br>
              <a:rPr lang="en-US" altLang="en-US" sz="2400" dirty="0">
                <a:solidFill>
                  <a:srgbClr val="FF0000"/>
                </a:solidFill>
                <a:ea typeface="ＭＳ Ｐゴシック" pitchFamily="34" charset="-128"/>
              </a:rPr>
            </a:br>
            <a:endParaRPr lang="en-US" altLang="en-US" sz="240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srgbClr val="00000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6960455" cy="268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6"/>
          <a:stretch/>
        </p:blipFill>
        <p:spPr bwMode="auto">
          <a:xfrm>
            <a:off x="1295399" y="3276600"/>
            <a:ext cx="6752429" cy="267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74766" y="6096000"/>
            <a:ext cx="8991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b="1" dirty="0" smtClean="0">
                <a:solidFill>
                  <a:srgbClr val="FF0000"/>
                </a:solidFill>
              </a:rPr>
              <a:t>N.B.: specificare sempre le unità di misura per evitare errori anche banali!!!</a:t>
            </a:r>
            <a:endParaRPr lang="en-GB" sz="1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Preparazione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di </a:t>
            </a:r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soluzioni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– La </a:t>
            </a:r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diluizione</a:t>
            </a:r>
            <a:endParaRPr lang="en-US" altLang="en-US" sz="240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842513"/>
            <a:ext cx="7696200" cy="4525963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calcolare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quantità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reagenti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necessarie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preparare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soluzione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diluizione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soluzione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concentrata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utilizza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relazione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conc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conc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= 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361950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questo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corrisponde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all’uguaglianza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moli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soluto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prelevate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dalla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soluzione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concentrata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introdotte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nella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soluzione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diluita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000" dirty="0" smtClean="0">
              <a:ea typeface="ＭＳ Ｐゴシック" pitchFamily="34" charset="-128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8123294" cy="1447800"/>
          </a:xfrm>
        </p:spPr>
        <p:txBody>
          <a:bodyPr/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 CuCl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∙5H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contenute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500 mL 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soluzione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1000,0 ppm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Cu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srgbClr val="000000"/>
              </a:solidFill>
            </a:endParaRPr>
          </a:p>
        </p:txBody>
      </p:sp>
      <p:sp>
        <p:nvSpPr>
          <p:cNvPr id="12" name="Content Placeholder 7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5410200" cy="2274689"/>
          </a:xfrm>
        </p:spPr>
        <p:txBody>
          <a:bodyPr/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grammi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CuCl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5H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servono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prepararla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millilitri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soluzione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CuCl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∙5H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10000 ppm?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88" y="2441353"/>
            <a:ext cx="1493411" cy="340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Preparazione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di </a:t>
            </a:r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soluzioni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– </a:t>
            </a:r>
            <a:r>
              <a:rPr lang="en-US" alt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Esercizio</a:t>
            </a:r>
            <a:endParaRPr lang="en-US" altLang="en-US" sz="240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57200" y="4648200"/>
            <a:ext cx="389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CuCl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∙5H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224.53 g/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ttangolo 4"/>
          <p:cNvSpPr/>
          <p:nvPr/>
        </p:nvSpPr>
        <p:spPr>
          <a:xfrm>
            <a:off x="457199" y="5270740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 Cu = 63.546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0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4800" y="813758"/>
            <a:ext cx="5638800" cy="2949178"/>
          </a:xfrm>
        </p:spPr>
        <p:txBody>
          <a:bodyPr/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mL 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concentrato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servono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500 mL 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soluzione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0.250 M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conc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conc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= 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Devo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conoscere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molarità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concentrato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744917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HCl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concentrato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(MM = 36.46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è al 37.2% (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w/w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HCl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ha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densità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1.188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g/cm</a:t>
            </a:r>
            <a:r>
              <a:rPr lang="en-US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923" y="518319"/>
            <a:ext cx="1582213" cy="360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2"/>
          <p:cNvSpPr txBox="1">
            <a:spLocks/>
          </p:cNvSpPr>
          <p:nvPr/>
        </p:nvSpPr>
        <p:spPr bwMode="auto"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kern="0" smtClean="0">
                <a:solidFill>
                  <a:srgbClr val="FF0000"/>
                </a:solidFill>
                <a:ea typeface="ＭＳ Ｐゴシック" pitchFamily="34" charset="-128"/>
              </a:rPr>
              <a:t>Preparazione di soluzioni – Esercizio</a:t>
            </a:r>
            <a:endParaRPr lang="en-US" altLang="en-US" sz="2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08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>
                <a:solidFill>
                  <a:srgbClr val="FF0000"/>
                </a:solidFill>
              </a:rPr>
              <a:t>Calcolo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della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molarità</a:t>
            </a:r>
            <a:r>
              <a:rPr lang="en-US" altLang="en-US" sz="2400" dirty="0" smtClean="0">
                <a:solidFill>
                  <a:srgbClr val="FF0000"/>
                </a:solidFill>
              </a:rPr>
              <a:t> di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HCl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concentrato</a:t>
            </a:r>
            <a:endParaRPr lang="en-US" altLang="en-US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6632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3508195"/>
              </p:ext>
            </p:extLst>
          </p:nvPr>
        </p:nvGraphicFramePr>
        <p:xfrm>
          <a:off x="4456981" y="1050846"/>
          <a:ext cx="1600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5" name="Equazione" r:id="rId4" imgW="1002865" imgH="609336" progId="Equation.3">
                  <p:embed/>
                </p:oleObj>
              </mc:Choice>
              <mc:Fallback>
                <p:oleObj name="Equazione" r:id="rId4" imgW="1002865" imgH="609336" progId="Equation.3">
                  <p:embed/>
                  <p:pic>
                    <p:nvPicPr>
                      <p:cNvPr id="0" name="Picture 1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981" y="1050846"/>
                        <a:ext cx="1600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52400" y="1283732"/>
            <a:ext cx="2034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itchFamily="34" charset="0"/>
              </a:rPr>
              <a:t>MM</a:t>
            </a:r>
            <a:r>
              <a:rPr lang="en-US" altLang="en-US" sz="1800" dirty="0">
                <a:latin typeface="Symbol" pitchFamily="18" charset="2"/>
              </a:rPr>
              <a:t> </a:t>
            </a:r>
            <a:r>
              <a:rPr lang="en-US" altLang="en-US" sz="1800" dirty="0"/>
              <a:t>= 36.46 g/</a:t>
            </a:r>
            <a:r>
              <a:rPr lang="en-US" altLang="en-US" sz="1800" dirty="0" err="1"/>
              <a:t>mol</a:t>
            </a:r>
            <a:endParaRPr lang="en-US" altLang="en-US" sz="1800" baseline="-25000" dirty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52400" y="914400"/>
            <a:ext cx="716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itchFamily="34" charset="0"/>
              </a:rPr>
              <a:t>c</a:t>
            </a:r>
            <a:r>
              <a:rPr lang="en-US" altLang="en-US" sz="1800" dirty="0">
                <a:latin typeface="Symbol" pitchFamily="18" charset="2"/>
              </a:rPr>
              <a:t> </a:t>
            </a:r>
            <a:r>
              <a:rPr lang="en-US" altLang="en-US" sz="1800" dirty="0"/>
              <a:t>= </a:t>
            </a:r>
            <a:r>
              <a:rPr lang="en-US" altLang="en-US" sz="1800" dirty="0" smtClean="0"/>
              <a:t>37.2% </a:t>
            </a:r>
            <a:r>
              <a:rPr lang="en-US" altLang="en-US" sz="1800" dirty="0"/>
              <a:t>= 37.2 </a:t>
            </a:r>
            <a:r>
              <a:rPr lang="en-US" altLang="en-US" sz="1800" dirty="0" err="1"/>
              <a:t>gHCl</a:t>
            </a:r>
            <a:r>
              <a:rPr lang="en-US" altLang="en-US" sz="1800" dirty="0"/>
              <a:t> / </a:t>
            </a:r>
            <a:r>
              <a:rPr lang="en-US" altLang="en-US" sz="1800" dirty="0" smtClean="0"/>
              <a:t>100 </a:t>
            </a:r>
            <a:r>
              <a:rPr lang="en-US" altLang="en-US" sz="1800" dirty="0" err="1" smtClean="0"/>
              <a:t>g</a:t>
            </a:r>
            <a:r>
              <a:rPr lang="en-US" altLang="en-US" sz="1800" baseline="-25000" dirty="0" err="1" smtClean="0"/>
              <a:t>soln</a:t>
            </a:r>
            <a:endParaRPr lang="en-US" altLang="en-US" sz="1800" dirty="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52400" y="1653064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Symbol" pitchFamily="18" charset="2"/>
              </a:rPr>
              <a:t>r</a:t>
            </a:r>
            <a:r>
              <a:rPr lang="en-US" altLang="en-US" sz="1800" dirty="0"/>
              <a:t> = 1.188 g/cm</a:t>
            </a:r>
            <a:r>
              <a:rPr lang="en-US" altLang="en-US" sz="1800" baseline="30000" dirty="0"/>
              <a:t>3</a:t>
            </a:r>
            <a:endParaRPr lang="en-US" altLang="en-US" sz="1800" baseline="-250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733800" y="457200"/>
            <a:ext cx="838200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900" dirty="0">
                <a:latin typeface="SimSun" pitchFamily="2" charset="-122"/>
                <a:cs typeface="Andalus" pitchFamily="2" charset="-78"/>
              </a:rPr>
              <a:t>}</a:t>
            </a:r>
          </a:p>
        </p:txBody>
      </p:sp>
      <p:graphicFrame>
        <p:nvGraphicFramePr>
          <p:cNvPr id="26636" name="Object 1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0269849"/>
              </p:ext>
            </p:extLst>
          </p:nvPr>
        </p:nvGraphicFramePr>
        <p:xfrm>
          <a:off x="2392630" y="2362200"/>
          <a:ext cx="19050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6" name="Equation" r:id="rId6" imgW="800100" imgH="419100" progId="Equation.3">
                  <p:embed/>
                </p:oleObj>
              </mc:Choice>
              <mc:Fallback>
                <p:oleObj name="Equation" r:id="rId6" imgW="800100" imgH="419100" progId="Equation.3">
                  <p:embed/>
                  <p:pic>
                    <p:nvPicPr>
                      <p:cNvPr id="0" name="Picture 17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630" y="2362200"/>
                        <a:ext cx="19050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877332"/>
              </p:ext>
            </p:extLst>
          </p:nvPr>
        </p:nvGraphicFramePr>
        <p:xfrm>
          <a:off x="228868" y="2362200"/>
          <a:ext cx="17240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7" name="Equation" r:id="rId8" imgW="723586" imgH="431613" progId="Equation.3">
                  <p:embed/>
                </p:oleObj>
              </mc:Choice>
              <mc:Fallback>
                <p:oleObj name="Equation" r:id="rId8" imgW="723586" imgH="431613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68" y="2362200"/>
                        <a:ext cx="17240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324838"/>
              </p:ext>
            </p:extLst>
          </p:nvPr>
        </p:nvGraphicFramePr>
        <p:xfrm>
          <a:off x="4648468" y="2362200"/>
          <a:ext cx="18748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8" name="Equation" r:id="rId10" imgW="787400" imgH="431800" progId="Equation.3">
                  <p:embed/>
                </p:oleObj>
              </mc:Choice>
              <mc:Fallback>
                <p:oleObj name="Equation" r:id="rId10" imgW="787400" imgH="43180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468" y="2362200"/>
                        <a:ext cx="1874837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133600" y="266700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x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343400" y="266700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6634118" y="266700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x</a:t>
            </a:r>
          </a:p>
        </p:txBody>
      </p:sp>
      <p:graphicFrame>
        <p:nvGraphicFramePr>
          <p:cNvPr id="266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078338"/>
              </p:ext>
            </p:extLst>
          </p:nvPr>
        </p:nvGraphicFramePr>
        <p:xfrm>
          <a:off x="6902718" y="2286000"/>
          <a:ext cx="17843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9" name="Equation" r:id="rId12" imgW="749300" imgH="419100" progId="Equation.3">
                  <p:embed/>
                </p:oleObj>
              </mc:Choice>
              <mc:Fallback>
                <p:oleObj name="Equation" r:id="rId12" imgW="749300" imgH="41910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718" y="2286000"/>
                        <a:ext cx="1784350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1169665" y="2394466"/>
            <a:ext cx="457200" cy="457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5715000" y="2968925"/>
            <a:ext cx="457200" cy="457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3365656" y="2971800"/>
            <a:ext cx="457200" cy="457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1169665" y="2971800"/>
            <a:ext cx="457200" cy="457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5789762" y="2394466"/>
            <a:ext cx="457200" cy="457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7890294" y="2306092"/>
            <a:ext cx="457200" cy="457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2057400" y="3581400"/>
            <a:ext cx="6061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 smtClean="0">
                <a:solidFill>
                  <a:srgbClr val="FF0000"/>
                </a:solidFill>
              </a:rPr>
              <a:t>M</a:t>
            </a:r>
            <a:r>
              <a:rPr lang="en-US" altLang="en-US" sz="2400" b="1" baseline="-25000" dirty="0" err="1" smtClean="0">
                <a:solidFill>
                  <a:srgbClr val="FF0000"/>
                </a:solidFill>
              </a:rPr>
              <a:t>conc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HCl</a:t>
            </a:r>
            <a:r>
              <a:rPr lang="en-US" altLang="en-US" sz="2400" b="1" dirty="0">
                <a:solidFill>
                  <a:srgbClr val="FF0000"/>
                </a:solidFill>
              </a:rPr>
              <a:t> = 12.1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M = </a:t>
            </a:r>
            <a:r>
              <a:rPr lang="en-US" altLang="en-US" sz="2400" b="1" dirty="0">
                <a:solidFill>
                  <a:srgbClr val="FF0000"/>
                </a:solidFill>
              </a:rPr>
              <a:t>12.1 </a:t>
            </a:r>
            <a:r>
              <a:rPr lang="en-US" altLang="en-US" sz="2400" b="1" dirty="0" err="1">
                <a:solidFill>
                  <a:srgbClr val="FF0000"/>
                </a:solidFill>
              </a:rPr>
              <a:t>mol</a:t>
            </a:r>
            <a:r>
              <a:rPr lang="en-US" altLang="en-US" sz="2400" b="1" dirty="0">
                <a:solidFill>
                  <a:srgbClr val="FF0000"/>
                </a:solidFill>
              </a:rPr>
              <a:t>/L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148222" y="4846638"/>
            <a:ext cx="54864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 kern="0" dirty="0" err="1" smtClean="0">
                <a:solidFill>
                  <a:srgbClr val="FF0000"/>
                </a:solidFill>
              </a:rPr>
              <a:t>Calcolo</a:t>
            </a:r>
            <a:r>
              <a:rPr lang="en-US" altLang="en-US" sz="2000" kern="0" dirty="0" smtClean="0">
                <a:solidFill>
                  <a:srgbClr val="FF0000"/>
                </a:solidFill>
              </a:rPr>
              <a:t> la </a:t>
            </a:r>
            <a:r>
              <a:rPr lang="en-US" altLang="en-US" sz="2000" kern="0" dirty="0" err="1" smtClean="0">
                <a:solidFill>
                  <a:srgbClr val="FF0000"/>
                </a:solidFill>
              </a:rPr>
              <a:t>diluizione</a:t>
            </a:r>
            <a:r>
              <a:rPr lang="en-US" altLang="en-US" sz="2000" kern="0" dirty="0" smtClean="0">
                <a:solidFill>
                  <a:srgbClr val="FF0000"/>
                </a:solidFill>
              </a:rPr>
              <a:t> di </a:t>
            </a:r>
            <a:r>
              <a:rPr lang="en-US" altLang="en-US" sz="2000" kern="0" dirty="0" err="1" smtClean="0">
                <a:solidFill>
                  <a:srgbClr val="FF0000"/>
                </a:solidFill>
              </a:rPr>
              <a:t>HCl</a:t>
            </a:r>
            <a:r>
              <a:rPr lang="en-US" altLang="en-US" sz="2000" kern="0" dirty="0" smtClean="0">
                <a:solidFill>
                  <a:srgbClr val="FF0000"/>
                </a:solidFill>
              </a:rPr>
              <a:t> </a:t>
            </a:r>
            <a:r>
              <a:rPr lang="en-US" altLang="en-US" sz="2000" kern="0" dirty="0" err="1" smtClean="0">
                <a:solidFill>
                  <a:srgbClr val="FF0000"/>
                </a:solidFill>
              </a:rPr>
              <a:t>concentrato</a:t>
            </a:r>
            <a:r>
              <a:rPr lang="en-US" altLang="en-US" sz="2000" kern="0" dirty="0" smtClean="0">
                <a:solidFill>
                  <a:srgbClr val="FF0000"/>
                </a:solidFill>
              </a:rPr>
              <a:t> </a:t>
            </a:r>
          </a:p>
          <a:p>
            <a:pPr algn="l"/>
            <a:endParaRPr lang="en-US" altLang="en-US" sz="2000" kern="0" dirty="0">
              <a:solidFill>
                <a:srgbClr val="FF0000"/>
              </a:solidFill>
            </a:endParaRPr>
          </a:p>
          <a:p>
            <a:pPr algn="l"/>
            <a:r>
              <a:rPr lang="en-US" altLang="en-US" sz="2000" kern="0" dirty="0">
                <a:solidFill>
                  <a:schemeClr val="tx1"/>
                </a:solidFill>
              </a:rPr>
              <a:t>(</a:t>
            </a:r>
            <a:r>
              <a:rPr lang="en-US" altLang="en-US" sz="2000" kern="0" dirty="0" err="1">
                <a:solidFill>
                  <a:schemeClr val="tx1"/>
                </a:solidFill>
              </a:rPr>
              <a:t>M</a:t>
            </a:r>
            <a:r>
              <a:rPr lang="en-US" altLang="en-US" sz="2000" kern="0" baseline="-25000" dirty="0" err="1">
                <a:solidFill>
                  <a:schemeClr val="tx1"/>
                </a:solidFill>
              </a:rPr>
              <a:t>conc</a:t>
            </a:r>
            <a:r>
              <a:rPr lang="en-US" altLang="en-US" sz="2000" kern="0" dirty="0">
                <a:solidFill>
                  <a:schemeClr val="tx1"/>
                </a:solidFill>
              </a:rPr>
              <a:t>)(</a:t>
            </a:r>
            <a:r>
              <a:rPr lang="en-US" altLang="en-US" sz="2000" kern="0" dirty="0" err="1" smtClean="0">
                <a:solidFill>
                  <a:schemeClr val="tx1"/>
                </a:solidFill>
              </a:rPr>
              <a:t>V</a:t>
            </a:r>
            <a:r>
              <a:rPr lang="en-US" altLang="en-US" sz="2000" kern="0" baseline="-25000" dirty="0" err="1">
                <a:solidFill>
                  <a:schemeClr val="tx1"/>
                </a:solidFill>
              </a:rPr>
              <a:t>conc</a:t>
            </a:r>
            <a:r>
              <a:rPr lang="en-US" altLang="en-US" sz="2000" kern="0" dirty="0" smtClean="0">
                <a:solidFill>
                  <a:schemeClr val="tx1"/>
                </a:solidFill>
              </a:rPr>
              <a:t>) </a:t>
            </a:r>
            <a:r>
              <a:rPr lang="en-US" altLang="en-US" sz="2000" kern="0" dirty="0">
                <a:solidFill>
                  <a:schemeClr val="tx1"/>
                </a:solidFill>
              </a:rPr>
              <a:t>= (</a:t>
            </a:r>
            <a:r>
              <a:rPr lang="en-US" altLang="en-US" sz="2000" kern="0" dirty="0" err="1">
                <a:solidFill>
                  <a:schemeClr val="tx1"/>
                </a:solidFill>
              </a:rPr>
              <a:t>M</a:t>
            </a:r>
            <a:r>
              <a:rPr lang="en-US" altLang="en-US" sz="2000" kern="0" baseline="-25000" dirty="0" err="1">
                <a:solidFill>
                  <a:schemeClr val="tx1"/>
                </a:solidFill>
              </a:rPr>
              <a:t>dil</a:t>
            </a:r>
            <a:r>
              <a:rPr lang="en-US" altLang="en-US" sz="2000" kern="0" dirty="0">
                <a:solidFill>
                  <a:schemeClr val="tx1"/>
                </a:solidFill>
              </a:rPr>
              <a:t>)(</a:t>
            </a:r>
            <a:r>
              <a:rPr lang="en-US" altLang="en-US" sz="2000" kern="0" dirty="0" err="1" smtClean="0">
                <a:solidFill>
                  <a:schemeClr val="tx1"/>
                </a:solidFill>
              </a:rPr>
              <a:t>V</a:t>
            </a:r>
            <a:r>
              <a:rPr lang="en-US" altLang="en-US" sz="2000" kern="0" baseline="-25000" dirty="0" err="1">
                <a:solidFill>
                  <a:schemeClr val="tx1"/>
                </a:solidFill>
              </a:rPr>
              <a:t>dil</a:t>
            </a:r>
            <a:r>
              <a:rPr lang="en-US" altLang="en-US" sz="2000" kern="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altLang="en-US" sz="1000" kern="0" dirty="0">
              <a:solidFill>
                <a:schemeClr val="tx1"/>
              </a:solidFill>
            </a:endParaRPr>
          </a:p>
          <a:p>
            <a:pPr algn="l"/>
            <a:r>
              <a:rPr lang="en-US" altLang="en-US" sz="2000" kern="0" dirty="0">
                <a:solidFill>
                  <a:schemeClr val="tx1"/>
                </a:solidFill>
              </a:rPr>
              <a:t>(12.1M)(</a:t>
            </a:r>
            <a:r>
              <a:rPr lang="en-US" altLang="en-US" sz="2000" kern="0" dirty="0" err="1" smtClean="0">
                <a:solidFill>
                  <a:schemeClr val="tx1"/>
                </a:solidFill>
              </a:rPr>
              <a:t>V</a:t>
            </a:r>
            <a:r>
              <a:rPr lang="en-US" altLang="en-US" sz="2000" kern="0" baseline="-25000" dirty="0" err="1">
                <a:solidFill>
                  <a:schemeClr val="tx1"/>
                </a:solidFill>
              </a:rPr>
              <a:t>conc</a:t>
            </a:r>
            <a:r>
              <a:rPr lang="en-US" altLang="en-US" sz="2000" kern="0" dirty="0" smtClean="0">
                <a:solidFill>
                  <a:schemeClr val="tx1"/>
                </a:solidFill>
              </a:rPr>
              <a:t>) </a:t>
            </a:r>
            <a:r>
              <a:rPr lang="en-US" altLang="en-US" sz="2000" kern="0" dirty="0">
                <a:solidFill>
                  <a:schemeClr val="tx1"/>
                </a:solidFill>
              </a:rPr>
              <a:t>=  (0.250 M)(500 mL</a:t>
            </a:r>
            <a:r>
              <a:rPr lang="en-US" altLang="en-US" sz="2000" kern="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altLang="en-US" sz="1000" kern="0" dirty="0">
              <a:solidFill>
                <a:schemeClr val="tx1"/>
              </a:solidFill>
            </a:endParaRPr>
          </a:p>
          <a:p>
            <a:pPr algn="l"/>
            <a:r>
              <a:rPr lang="en-US" altLang="en-US" sz="2000" kern="0" dirty="0" err="1" smtClean="0">
                <a:solidFill>
                  <a:schemeClr val="tx1"/>
                </a:solidFill>
              </a:rPr>
              <a:t>V</a:t>
            </a:r>
            <a:r>
              <a:rPr lang="en-US" altLang="en-US" sz="2000" kern="0" baseline="-25000" dirty="0" err="1">
                <a:solidFill>
                  <a:schemeClr val="tx1"/>
                </a:solidFill>
              </a:rPr>
              <a:t>conc</a:t>
            </a:r>
            <a:r>
              <a:rPr lang="en-US" altLang="en-US" sz="2000" kern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kern="0" dirty="0">
                <a:solidFill>
                  <a:schemeClr val="tx1"/>
                </a:solidFill>
              </a:rPr>
              <a:t>=  (0.250 M)(500 mL / (12.1 M</a:t>
            </a:r>
            <a:r>
              <a:rPr lang="en-US" altLang="en-US" sz="2000" kern="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altLang="en-US" sz="1000" kern="0" dirty="0">
              <a:solidFill>
                <a:schemeClr val="tx1"/>
              </a:solidFill>
            </a:endParaRPr>
          </a:p>
          <a:p>
            <a:pPr algn="l"/>
            <a:r>
              <a:rPr lang="en-US" altLang="en-US" sz="2000" b="1" kern="0" dirty="0" err="1" smtClean="0">
                <a:solidFill>
                  <a:srgbClr val="FF0000"/>
                </a:solidFill>
              </a:rPr>
              <a:t>V</a:t>
            </a:r>
            <a:r>
              <a:rPr lang="en-US" altLang="en-US" sz="2000" b="1" kern="0" baseline="-25000" dirty="0" err="1">
                <a:solidFill>
                  <a:srgbClr val="FF0000"/>
                </a:solidFill>
              </a:rPr>
              <a:t>conc</a:t>
            </a:r>
            <a:r>
              <a:rPr lang="en-US" altLang="en-US" sz="2000" b="1" kern="0" dirty="0" smtClean="0">
                <a:solidFill>
                  <a:srgbClr val="FF0000"/>
                </a:solidFill>
              </a:rPr>
              <a:t> </a:t>
            </a:r>
            <a:r>
              <a:rPr lang="en-US" altLang="en-US" sz="2000" b="1" kern="0" dirty="0">
                <a:solidFill>
                  <a:srgbClr val="FF0000"/>
                </a:solidFill>
              </a:rPr>
              <a:t>= 10.33 mL</a:t>
            </a:r>
          </a:p>
          <a:p>
            <a:pPr algn="l"/>
            <a:endParaRPr lang="en-US" altLang="en-US" sz="2000" kern="0" dirty="0">
              <a:solidFill>
                <a:srgbClr val="FF0000"/>
              </a:solidFill>
            </a:endParaRPr>
          </a:p>
          <a:p>
            <a:pPr algn="l"/>
            <a:endParaRPr lang="en-US" altLang="en-US" sz="24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5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  <p:bldP spid="26630" grpId="0"/>
      <p:bldP spid="26631" grpId="0"/>
      <p:bldP spid="26640" grpId="0"/>
      <p:bldP spid="26641" grpId="0"/>
      <p:bldP spid="26642" grpId="0"/>
      <p:bldP spid="26647" grpId="0" animBg="1"/>
      <p:bldP spid="26649" grpId="0" animBg="1"/>
      <p:bldP spid="26651" grpId="0" animBg="1"/>
      <p:bldP spid="26653" grpId="0" animBg="1"/>
      <p:bldP spid="26655" grpId="0" animBg="1"/>
      <p:bldP spid="26657" grpId="0" animBg="1"/>
      <p:bldP spid="266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2400" b="1" dirty="0" err="1" smtClean="0">
                <a:solidFill>
                  <a:srgbClr val="FF0000"/>
                </a:solidFill>
                <a:ea typeface="ＭＳ Ｐゴシック" pitchFamily="34" charset="-128"/>
              </a:rPr>
              <a:t>Esercizio</a:t>
            </a:r>
            <a:endParaRPr lang="en-US" altLang="en-US" sz="24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 bwMode="auto">
          <a:xfrm>
            <a:off x="426720" y="1676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kern="0" dirty="0" smtClean="0">
                <a:solidFill>
                  <a:schemeClr val="tx1"/>
                </a:solidFill>
                <a:ea typeface="ＭＳ Ｐゴシック" pitchFamily="34" charset="-128"/>
              </a:rPr>
              <a:t>Una </a:t>
            </a:r>
            <a:r>
              <a:rPr lang="en-US" altLang="en-US" sz="2400" kern="0" dirty="0" err="1" smtClean="0">
                <a:solidFill>
                  <a:schemeClr val="tx1"/>
                </a:solidFill>
                <a:ea typeface="ＭＳ Ｐゴシック" pitchFamily="34" charset="-128"/>
              </a:rPr>
              <a:t>lega</a:t>
            </a:r>
            <a:r>
              <a:rPr lang="en-US" altLang="en-US" sz="2400" kern="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sz="2400" kern="0" dirty="0" err="1" smtClean="0">
                <a:solidFill>
                  <a:schemeClr val="tx1"/>
                </a:solidFill>
                <a:ea typeface="ＭＳ Ｐゴシック" pitchFamily="34" charset="-128"/>
              </a:rPr>
              <a:t>metallica</a:t>
            </a:r>
            <a:r>
              <a:rPr lang="en-US" altLang="en-US" sz="2400" kern="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sz="2400" kern="0" dirty="0" err="1" smtClean="0">
                <a:solidFill>
                  <a:schemeClr val="tx1"/>
                </a:solidFill>
                <a:ea typeface="ＭＳ Ｐゴシック" pitchFamily="34" charset="-128"/>
              </a:rPr>
              <a:t>contiene</a:t>
            </a:r>
            <a:r>
              <a:rPr lang="en-US" altLang="en-US" sz="2400" kern="0" dirty="0" smtClean="0">
                <a:solidFill>
                  <a:schemeClr val="tx1"/>
                </a:solidFill>
                <a:ea typeface="ＭＳ Ｐゴシック" pitchFamily="34" charset="-128"/>
              </a:rPr>
              <a:t> 350 ppm di Ni. </a:t>
            </a:r>
            <a:r>
              <a:rPr lang="en-US" altLang="en-US" sz="2400" kern="0" dirty="0" err="1" smtClean="0">
                <a:solidFill>
                  <a:schemeClr val="tx1"/>
                </a:solidFill>
                <a:ea typeface="ＭＳ Ｐゴシック" pitchFamily="34" charset="-128"/>
              </a:rPr>
              <a:t>Quanti</a:t>
            </a:r>
            <a:r>
              <a:rPr lang="en-US" altLang="en-US" sz="2400" kern="0" dirty="0" smtClean="0">
                <a:solidFill>
                  <a:schemeClr val="tx1"/>
                </a:solidFill>
                <a:ea typeface="ＭＳ Ｐゴシック" pitchFamily="34" charset="-128"/>
              </a:rPr>
              <a:t> mg ne devo </a:t>
            </a:r>
            <a:r>
              <a:rPr lang="en-US" altLang="en-US" sz="2400" kern="0" dirty="0" err="1" smtClean="0">
                <a:solidFill>
                  <a:schemeClr val="tx1"/>
                </a:solidFill>
                <a:ea typeface="ＭＳ Ｐゴシック" pitchFamily="34" charset="-128"/>
              </a:rPr>
              <a:t>prelevare</a:t>
            </a:r>
            <a:r>
              <a:rPr lang="en-US" altLang="en-US" sz="2400" kern="0" dirty="0" smtClean="0">
                <a:solidFill>
                  <a:schemeClr val="tx1"/>
                </a:solidFill>
                <a:ea typeface="ＭＳ Ｐゴシック" pitchFamily="34" charset="-128"/>
              </a:rPr>
              <a:t> per </a:t>
            </a:r>
            <a:r>
              <a:rPr lang="en-US" altLang="en-US" sz="2400" kern="0" dirty="0" err="1" smtClean="0">
                <a:solidFill>
                  <a:schemeClr val="tx1"/>
                </a:solidFill>
                <a:ea typeface="ＭＳ Ｐゴシック" pitchFamily="34" charset="-128"/>
              </a:rPr>
              <a:t>ottenere</a:t>
            </a:r>
            <a:r>
              <a:rPr lang="en-US" altLang="en-US" sz="2400" kern="0" dirty="0" smtClean="0">
                <a:solidFill>
                  <a:schemeClr val="tx1"/>
                </a:solidFill>
                <a:ea typeface="ＭＳ Ｐゴシック" pitchFamily="34" charset="-128"/>
              </a:rPr>
              <a:t> 50 ml di </a:t>
            </a:r>
            <a:r>
              <a:rPr lang="en-US" altLang="en-US" sz="2400" kern="0" dirty="0" err="1" smtClean="0">
                <a:solidFill>
                  <a:schemeClr val="tx1"/>
                </a:solidFill>
                <a:ea typeface="ＭＳ Ｐゴシック" pitchFamily="34" charset="-128"/>
              </a:rPr>
              <a:t>una</a:t>
            </a:r>
            <a:r>
              <a:rPr lang="en-US" altLang="en-US" sz="2400" kern="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sz="2400" kern="0" dirty="0" err="1" smtClean="0">
                <a:solidFill>
                  <a:schemeClr val="tx1"/>
                </a:solidFill>
                <a:ea typeface="ＭＳ Ｐゴシック" pitchFamily="34" charset="-128"/>
              </a:rPr>
              <a:t>soluzione</a:t>
            </a:r>
            <a:r>
              <a:rPr lang="en-US" altLang="en-US" sz="2400" kern="0" dirty="0" smtClean="0">
                <a:solidFill>
                  <a:schemeClr val="tx1"/>
                </a:solidFill>
                <a:ea typeface="ＭＳ Ｐゴシック" pitchFamily="34" charset="-128"/>
              </a:rPr>
              <a:t> a 10 ppm in Ni?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kern="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kern="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l"/>
            <a:r>
              <a:rPr lang="en-US" altLang="en-US" sz="2400" kern="0" dirty="0" smtClean="0">
                <a:solidFill>
                  <a:schemeClr val="tx1"/>
                </a:solidFill>
                <a:ea typeface="ＭＳ Ｐゴシック" pitchFamily="34" charset="-128"/>
              </a:rPr>
              <a:t>0.050 L x 10 mg/L= 0.5 mg di Ni </a:t>
            </a:r>
            <a:r>
              <a:rPr lang="en-US" altLang="en-US" sz="2400" kern="0" dirty="0" err="1" smtClean="0">
                <a:solidFill>
                  <a:schemeClr val="tx1"/>
                </a:solidFill>
                <a:ea typeface="ＭＳ Ｐゴシック" pitchFamily="34" charset="-128"/>
              </a:rPr>
              <a:t>nella</a:t>
            </a:r>
            <a:r>
              <a:rPr lang="en-US" altLang="en-US" sz="2400" kern="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sz="2400" kern="0" dirty="0" err="1" smtClean="0">
                <a:solidFill>
                  <a:schemeClr val="tx1"/>
                </a:solidFill>
                <a:ea typeface="ＭＳ Ｐゴシック" pitchFamily="34" charset="-128"/>
              </a:rPr>
              <a:t>soluzione</a:t>
            </a:r>
            <a:endParaRPr lang="en-US" altLang="en-US" sz="2400" kern="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l"/>
            <a:r>
              <a:rPr lang="en-US" altLang="en-US" sz="2400" kern="0" dirty="0" smtClean="0">
                <a:solidFill>
                  <a:schemeClr val="tx1"/>
                </a:solidFill>
                <a:ea typeface="ＭＳ Ｐゴシック" pitchFamily="34" charset="-128"/>
              </a:rPr>
              <a:t>0.5 mg x1/350 Kg/mg =0.001428 Kg= 1.428 g di </a:t>
            </a:r>
            <a:r>
              <a:rPr lang="en-US" altLang="en-US" sz="2400" kern="0" dirty="0" err="1" smtClean="0">
                <a:solidFill>
                  <a:schemeClr val="tx1"/>
                </a:solidFill>
                <a:ea typeface="ＭＳ Ｐゴシック" pitchFamily="34" charset="-128"/>
              </a:rPr>
              <a:t>lega</a:t>
            </a:r>
            <a:endParaRPr lang="en-US" altLang="en-US" sz="2400" kern="0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0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3467100" y="914400"/>
            <a:ext cx="1752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b="1" dirty="0">
                <a:latin typeface="Arial" charset="0"/>
              </a:rPr>
              <a:t>CHIMICA ANALITICA</a:t>
            </a:r>
          </a:p>
        </p:txBody>
      </p:sp>
      <p:sp>
        <p:nvSpPr>
          <p:cNvPr id="42007" name="AutoShape 23"/>
          <p:cNvSpPr>
            <a:spLocks noChangeArrowheads="1"/>
          </p:cNvSpPr>
          <p:nvPr/>
        </p:nvSpPr>
        <p:spPr bwMode="auto">
          <a:xfrm>
            <a:off x="3086100" y="1600201"/>
            <a:ext cx="2438400" cy="609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76200" y="1447801"/>
            <a:ext cx="2971800" cy="1019175"/>
          </a:xfrm>
          <a:prstGeom prst="rect">
            <a:avLst/>
          </a:prstGeom>
          <a:noFill/>
          <a:ln w="127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000">
                <a:latin typeface="Arial" charset="0"/>
              </a:rPr>
              <a:t>Conoscenza degli equilibri che regolano il sistema in esame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5562600" y="1371601"/>
            <a:ext cx="3429000" cy="1323975"/>
          </a:xfrm>
          <a:prstGeom prst="rect">
            <a:avLst/>
          </a:prstGeom>
          <a:noFill/>
          <a:ln w="127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000" dirty="0">
                <a:latin typeface="Arial" charset="0"/>
              </a:rPr>
              <a:t>Analisi chimica come “risoluzione di un campione nei suoi componenti e loro quantificazione</a:t>
            </a:r>
            <a:r>
              <a:rPr lang="it-IT" altLang="en-US" sz="2000" dirty="0" smtClean="0">
                <a:latin typeface="Arial" charset="0"/>
              </a:rPr>
              <a:t>”</a:t>
            </a:r>
            <a:r>
              <a:rPr lang="it-IT" altLang="en-US" sz="2800" b="1" baseline="30000" dirty="0" smtClean="0">
                <a:solidFill>
                  <a:srgbClr val="FF0000"/>
                </a:solidFill>
                <a:latin typeface="Arial" charset="0"/>
              </a:rPr>
              <a:t>*</a:t>
            </a:r>
            <a:endParaRPr lang="it-IT" altLang="en-US" sz="2800" b="1" baseline="30000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9460" name="Picture 4" descr="Risultati immagini per chimica immagini divertent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914650"/>
            <a:ext cx="2738273" cy="270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o 3"/>
          <p:cNvSpPr/>
          <p:nvPr/>
        </p:nvSpPr>
        <p:spPr>
          <a:xfrm>
            <a:off x="3200400" y="2743200"/>
            <a:ext cx="609600" cy="457200"/>
          </a:xfrm>
          <a:prstGeom prst="arc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co 4"/>
          <p:cNvSpPr/>
          <p:nvPr/>
        </p:nvSpPr>
        <p:spPr>
          <a:xfrm rot="19767221">
            <a:off x="3459525" y="2959540"/>
            <a:ext cx="955375" cy="381000"/>
          </a:xfrm>
          <a:prstGeom prst="arc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/>
          <p:cNvSpPr txBox="1"/>
          <p:nvPr/>
        </p:nvSpPr>
        <p:spPr>
          <a:xfrm>
            <a:off x="3657600" y="23622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analitici</a:t>
            </a:r>
            <a:endParaRPr lang="en-GB" sz="28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67400" y="3352800"/>
            <a:ext cx="304800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2800" b="1" i="1" baseline="30000" dirty="0" err="1" smtClean="0">
                <a:solidFill>
                  <a:srgbClr val="FF0000"/>
                </a:solidFill>
                <a:latin typeface="Arial" charset="0"/>
              </a:rPr>
              <a:t>*</a:t>
            </a:r>
            <a:r>
              <a:rPr lang="it-IT" b="1" i="1" dirty="0" err="1" smtClean="0">
                <a:solidFill>
                  <a:srgbClr val="FF0000"/>
                </a:solidFill>
              </a:rPr>
              <a:t>Analisi</a:t>
            </a:r>
            <a:r>
              <a:rPr lang="it-IT" b="1" i="1" dirty="0" smtClean="0">
                <a:solidFill>
                  <a:srgbClr val="FF0000"/>
                </a:solidFill>
              </a:rPr>
              <a:t> QUALITATIVA</a:t>
            </a:r>
          </a:p>
          <a:p>
            <a:r>
              <a:rPr lang="it-IT" b="1" i="1" dirty="0" smtClean="0">
                <a:solidFill>
                  <a:srgbClr val="FF0000"/>
                </a:solidFill>
              </a:rPr>
              <a:t>  Analisi QUANTITATIVA</a:t>
            </a:r>
          </a:p>
          <a:p>
            <a:r>
              <a:rPr lang="it-IT" b="1" i="1" dirty="0" smtClean="0">
                <a:solidFill>
                  <a:srgbClr val="FF0000"/>
                </a:solidFill>
              </a:rPr>
              <a:t>….Che differenza c’è?</a:t>
            </a:r>
            <a:endParaRPr lang="it-IT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C00000"/>
                </a:solidFill>
                <a:ea typeface="ＭＳ Ｐゴシック" pitchFamily="34" charset="-128"/>
              </a:rPr>
              <a:t>Le </a:t>
            </a:r>
            <a:r>
              <a:rPr lang="en-US" altLang="en-US" sz="4000" dirty="0" err="1" smtClean="0">
                <a:solidFill>
                  <a:srgbClr val="C00000"/>
                </a:solidFill>
                <a:ea typeface="ＭＳ Ｐゴシック" pitchFamily="34" charset="-128"/>
              </a:rPr>
              <a:t>misurazioni</a:t>
            </a:r>
            <a:r>
              <a:rPr lang="en-US" altLang="en-US" sz="4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en-US" sz="4000" dirty="0" err="1" smtClean="0">
                <a:solidFill>
                  <a:srgbClr val="C00000"/>
                </a:solidFill>
                <a:ea typeface="ＭＳ Ｐゴシック" pitchFamily="34" charset="-128"/>
              </a:rPr>
              <a:t>chimiche</a:t>
            </a:r>
            <a:endParaRPr lang="en-US" altLang="en-US" sz="4000" dirty="0" smtClean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srgbClr val="000000"/>
              </a:solidFill>
            </a:endParaRPr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457200" y="914400"/>
            <a:ext cx="7924800" cy="0"/>
          </a:xfrm>
          <a:prstGeom prst="line">
            <a:avLst/>
          </a:prstGeom>
          <a:noFill/>
          <a:ln w="57150" cmpd="thinThick">
            <a:solidFill>
              <a:srgbClr val="2FB0D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153400" cy="3733799"/>
          </a:xfrm>
        </p:spPr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SI - UNITÀ DEL SISTEMA </a:t>
            </a:r>
            <a:r>
              <a:rPr lang="it-IT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INTERNAZIONALE.</a:t>
            </a:r>
          </a:p>
          <a:p>
            <a:pPr marL="0" indent="0">
              <a:buNone/>
            </a:pP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Sistema Internazionale di unità di misura, abbreviato in SI (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Système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International d'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Unités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), è stato introdotto nel 1960 dalla </a:t>
            </a: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11^ 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Conferenza Generale dei Pesi e Misure e perfezionato dalle Conferenze successive. </a:t>
            </a:r>
            <a:endParaRPr lang="it-IT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Dal 1 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gennaio 2000 è obbligatorio utilizzare in Italia le unità di misura del Sistema Internazionale (SI</a:t>
            </a: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Esso 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è basato su sette unità fondamentali, </a:t>
            </a:r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metro, chilogrammo, secondo, ampere, kelvin, mole, </a:t>
            </a:r>
            <a:r>
              <a:rPr lang="it-IT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candela, </a:t>
            </a: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le quali vengono definite le unità derivate. </a:t>
            </a:r>
            <a:endParaRPr lang="it-IT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Queste unità sono state scelte in modo tale ed in numero tale da poter rappresentare in modo non ambiguo qualunque grandezza fisica che si voglia misurare.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SI, inoltre, definisce una sequenza di prefissi da premettere alle unità di misura per identificare i loro multipli e sottomultipli. </a:t>
            </a:r>
            <a:endParaRPr lang="it-IT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Sistema Internazionale è un sistema coerente, in quanto le sue unità derivate si ricavano come prodotto di unità fondamentali.</a:t>
            </a:r>
            <a:endParaRPr lang="en-US" altLang="en-US" sz="1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75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srgbClr val="000000"/>
              </a:solidFill>
            </a:endParaRPr>
          </a:p>
        </p:txBody>
      </p:sp>
      <p:graphicFrame>
        <p:nvGraphicFramePr>
          <p:cNvPr id="9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50960"/>
              </p:ext>
            </p:extLst>
          </p:nvPr>
        </p:nvGraphicFramePr>
        <p:xfrm>
          <a:off x="2635251" y="142057"/>
          <a:ext cx="4799805" cy="2726640"/>
        </p:xfrm>
        <a:graphic>
          <a:graphicData uri="http://schemas.openxmlformats.org/drawingml/2006/table">
            <a:tbl>
              <a:tblPr/>
              <a:tblGrid>
                <a:gridCol w="278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2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Grandezza</a:t>
                      </a:r>
                      <a:endParaRPr kumimoji="0" lang="it-IT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Unità SI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simbolo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Lunghezza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metro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Massa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kilogrammo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kg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Tempo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secondo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Intensità di corrente elettrica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ampere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Temperatura termodinamica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kelvin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Quantità di sostanza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mole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mol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Intensità luminosa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candela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cd</a:t>
                      </a:r>
                      <a:endParaRPr kumimoji="0" lang="it-IT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24251"/>
              </p:ext>
            </p:extLst>
          </p:nvPr>
        </p:nvGraphicFramePr>
        <p:xfrm>
          <a:off x="2633930" y="2971800"/>
          <a:ext cx="5748338" cy="3641836"/>
        </p:xfrm>
        <a:graphic>
          <a:graphicData uri="http://schemas.openxmlformats.org/drawingml/2006/table">
            <a:tbl>
              <a:tblPr/>
              <a:tblGrid>
                <a:gridCol w="1616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Grandezza</a:t>
                      </a:r>
                      <a:endParaRPr kumimoji="0" lang="it-IT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Unità SI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Espressione</a:t>
                      </a:r>
                      <a:b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 funzione</a:t>
                      </a:r>
                      <a:b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 altre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Espressione</a:t>
                      </a:r>
                      <a:b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 funzione</a:t>
                      </a:r>
                      <a:b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it-IT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delle unità SI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 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Nome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Simbolo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unità SI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Fondamentali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Frequenza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hertz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Hz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 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r>
                        <a:rPr kumimoji="0" lang="it-IT" alt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Forza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newton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 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m·kg·s</a:t>
                      </a:r>
                      <a:r>
                        <a:rPr kumimoji="0" lang="it-IT" alt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Pressione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pascal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N/m</a:t>
                      </a:r>
                      <a:r>
                        <a:rPr kumimoji="0" lang="it-IT" alt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it-IT" alt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</a:t>
                      </a: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·kg·s</a:t>
                      </a:r>
                      <a:r>
                        <a:rPr kumimoji="0" lang="it-IT" alt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Energia, lavoro,</a:t>
                      </a:r>
                      <a:b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quantità di calore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joule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N·m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it-IT" alt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·kg·s</a:t>
                      </a:r>
                      <a:r>
                        <a:rPr kumimoji="0" lang="it-IT" alt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Potenza, flusso</a:t>
                      </a:r>
                      <a:b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Energetico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watt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J/s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it-IT" alt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·kg·s</a:t>
                      </a:r>
                      <a:r>
                        <a:rPr kumimoji="0" lang="it-IT" alt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  <a:endParaRPr kumimoji="0" lang="it-IT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Carica elettrica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coulomb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 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s·A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Potenziale elettrico,</a:t>
                      </a:r>
                      <a:b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tensione elettrica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volt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W/A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it-IT" alt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it-IT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·kg·s</a:t>
                      </a:r>
                      <a:r>
                        <a:rPr kumimoji="0" lang="it-IT" alt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it-IT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·A</a:t>
                      </a:r>
                      <a:r>
                        <a:rPr kumimoji="0" lang="it-IT" alt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</a:t>
                      </a:r>
                      <a:endParaRPr kumimoji="0" lang="it-IT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 Box 63"/>
          <p:cNvSpPr txBox="1">
            <a:spLocks noChangeArrowheads="1"/>
          </p:cNvSpPr>
          <p:nvPr/>
        </p:nvSpPr>
        <p:spPr bwMode="auto">
          <a:xfrm>
            <a:off x="152400" y="3581400"/>
            <a:ext cx="2133600" cy="92333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b="1" dirty="0">
                <a:latin typeface="+mj-lt"/>
              </a:rPr>
              <a:t>Unità derivate dotate di nomi propri</a:t>
            </a:r>
            <a:r>
              <a:rPr lang="it-IT" alt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0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srgbClr val="000000"/>
              </a:solidFill>
            </a:endParaRPr>
          </a:p>
        </p:txBody>
      </p:sp>
      <p:graphicFrame>
        <p:nvGraphicFramePr>
          <p:cNvPr id="9" name="Group 71"/>
          <p:cNvGraphicFramePr>
            <a:graphicFrameLocks noGrp="1"/>
          </p:cNvGraphicFramePr>
          <p:nvPr/>
        </p:nvGraphicFramePr>
        <p:xfrm>
          <a:off x="2033588" y="1323975"/>
          <a:ext cx="4808537" cy="3657600"/>
        </p:xfrm>
        <a:graphic>
          <a:graphicData uri="http://schemas.openxmlformats.org/drawingml/2006/table">
            <a:tbl>
              <a:tblPr/>
              <a:tblGrid>
                <a:gridCol w="236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1 000 000 000 000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t-IT" alt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it-IT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1 000 000 000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t-IT" alt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it-IT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giga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1 000 000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t-IT" alt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it-IT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mega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t-IT" alt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it-IT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t-IT" alt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it-IT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t-IT" alt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it-IT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t-IT" alt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it-IT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t-IT" alt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  <a:endParaRPr kumimoji="0" lang="it-IT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centi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t-IT" alt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  <a:endParaRPr kumimoji="0" lang="it-IT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0,000 001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t-IT" alt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-6</a:t>
                      </a:r>
                      <a:endParaRPr kumimoji="0" lang="it-IT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m</a:t>
                      </a:r>
                      <a:endParaRPr kumimoji="0" lang="it-IT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0,000 000 001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t-IT" alt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-9</a:t>
                      </a:r>
                      <a:endParaRPr kumimoji="0" lang="it-IT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0,000 000 000 001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t-IT" alt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</a:t>
                      </a:r>
                      <a:endParaRPr kumimoji="0" lang="it-IT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Text Box 69"/>
          <p:cNvSpPr txBox="1">
            <a:spLocks noChangeArrowheads="1"/>
          </p:cNvSpPr>
          <p:nvPr/>
        </p:nvSpPr>
        <p:spPr bwMode="auto">
          <a:xfrm>
            <a:off x="2781300" y="635000"/>
            <a:ext cx="31496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400" dirty="0">
                <a:latin typeface="+mj-lt"/>
              </a:rPr>
              <a:t>Multipli e sottomultipli </a:t>
            </a:r>
          </a:p>
        </p:txBody>
      </p:sp>
      <p:sp>
        <p:nvSpPr>
          <p:cNvPr id="11" name="Text Box 70"/>
          <p:cNvSpPr txBox="1">
            <a:spLocks noChangeArrowheads="1"/>
          </p:cNvSpPr>
          <p:nvPr/>
        </p:nvSpPr>
        <p:spPr bwMode="auto">
          <a:xfrm>
            <a:off x="546100" y="5384800"/>
            <a:ext cx="8331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it-IT" altLang="en-US" sz="1200" dirty="0">
                <a:latin typeface="Times New Roman" pitchFamily="18" charset="0"/>
              </a:rPr>
              <a:t>Il prefisso precede l'unità di misura con la quale forma il multiplo e sottomultiplo; non può essere usato da solo, né si possono usare due prefissi consecutivi. Si scriverà 1 nm e non 1 mmm, 1pF e non 1mmF. Il simbolo del prefisso è scritto con carattere diritto come il simbolo delle unità, non si lasciano spazi, né si interpone il punto tra i due simboli:</a:t>
            </a:r>
          </a:p>
          <a:p>
            <a:pPr algn="just"/>
            <a:endParaRPr lang="it-IT" altLang="en-US" sz="1200" dirty="0">
              <a:latin typeface="Times New Roman" pitchFamily="18" charset="0"/>
            </a:endParaRPr>
          </a:p>
          <a:p>
            <a:r>
              <a:rPr lang="it-IT" altLang="en-US" sz="1200" dirty="0">
                <a:latin typeface="Times New Roman" pitchFamily="18" charset="0"/>
              </a:rPr>
              <a:t>1000 V = 10</a:t>
            </a:r>
            <a:r>
              <a:rPr lang="it-IT" altLang="en-US" sz="1200" baseline="30000" dirty="0">
                <a:latin typeface="Times New Roman" pitchFamily="18" charset="0"/>
              </a:rPr>
              <a:t>3</a:t>
            </a:r>
            <a:r>
              <a:rPr lang="it-IT" altLang="en-US" sz="1200" dirty="0">
                <a:latin typeface="Times New Roman" pitchFamily="18" charset="0"/>
              </a:rPr>
              <a:t> V = 1kV</a:t>
            </a:r>
            <a:br>
              <a:rPr lang="it-IT" altLang="en-US" sz="1200" dirty="0">
                <a:latin typeface="Times New Roman" pitchFamily="18" charset="0"/>
              </a:rPr>
            </a:br>
            <a:r>
              <a:rPr lang="it-IT" altLang="en-US" sz="1200" dirty="0">
                <a:latin typeface="Times New Roman" pitchFamily="18" charset="0"/>
              </a:rPr>
              <a:t>0,000 001 s = 1 x 10</a:t>
            </a:r>
            <a:r>
              <a:rPr lang="it-IT" altLang="en-US" sz="1200" baseline="30000" dirty="0">
                <a:latin typeface="Times New Roman" pitchFamily="18" charset="0"/>
              </a:rPr>
              <a:t>-6</a:t>
            </a:r>
            <a:r>
              <a:rPr lang="it-IT" altLang="en-US" sz="1200" dirty="0">
                <a:latin typeface="Times New Roman" pitchFamily="18" charset="0"/>
              </a:rPr>
              <a:t> s = 1 </a:t>
            </a:r>
            <a:r>
              <a:rPr lang="it-IT" altLang="en-US" sz="1200" dirty="0" err="1">
                <a:latin typeface="Times New Roman" pitchFamily="18" charset="0"/>
              </a:rPr>
              <a:t>ms</a:t>
            </a:r>
            <a:endParaRPr lang="it-IT" alt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srgbClr val="000000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304800" y="152400"/>
            <a:ext cx="6553200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0000"/>
                </a:solidFill>
              </a:rPr>
              <a:t>Definizioni relative ai metodi di analisi chimica</a:t>
            </a:r>
          </a:p>
          <a:p>
            <a:pPr algn="ctr"/>
            <a:endParaRPr lang="it-IT" sz="1000" b="1" dirty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</a:pPr>
            <a:endParaRPr lang="it-IT" sz="1600" b="1" dirty="0" smtClean="0"/>
          </a:p>
          <a:p>
            <a:pPr>
              <a:lnSpc>
                <a:spcPts val="2200"/>
              </a:lnSpc>
            </a:pPr>
            <a:r>
              <a:rPr lang="it-IT" b="1" dirty="0" smtClean="0"/>
              <a:t>Campione: </a:t>
            </a:r>
            <a:r>
              <a:rPr lang="it-IT" dirty="0" smtClean="0"/>
              <a:t>soluzione (o solido) da analizzare. Ad esempio, se si vuole determinare il contenuto di titanio in una lega, il campione è una porzione di questa lega.</a:t>
            </a:r>
          </a:p>
        </p:txBody>
      </p:sp>
      <p:pic>
        <p:nvPicPr>
          <p:cNvPr id="13314" name="Picture 2" descr="Risultati immagini per lavag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2096219" cy="139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/>
          <p:cNvSpPr/>
          <p:nvPr/>
        </p:nvSpPr>
        <p:spPr>
          <a:xfrm>
            <a:off x="304800" y="3075325"/>
            <a:ext cx="8534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it-IT" b="1" i="1" dirty="0"/>
              <a:t>Classificazione dei metodi analitici.</a:t>
            </a:r>
          </a:p>
          <a:p>
            <a:pPr>
              <a:lnSpc>
                <a:spcPts val="2200"/>
              </a:lnSpc>
            </a:pPr>
            <a:r>
              <a:rPr lang="it-IT" dirty="0"/>
              <a:t>Esistono decine di migliaia di metodi analitici, che vengono usati per le più svariate applicazioni. Una classificazione un po’ approssimativa li divide in tre classi.</a:t>
            </a:r>
          </a:p>
          <a:p>
            <a:pPr>
              <a:lnSpc>
                <a:spcPts val="2200"/>
              </a:lnSpc>
            </a:pPr>
            <a:r>
              <a:rPr lang="it-IT" dirty="0"/>
              <a:t>1) </a:t>
            </a:r>
            <a:r>
              <a:rPr lang="it-IT" b="1" dirty="0"/>
              <a:t>metodi chimici</a:t>
            </a:r>
            <a:r>
              <a:rPr lang="it-IT" dirty="0"/>
              <a:t>. Tali metodi sono basati su reazioni chimiche, quasi sempre equilibri in soluzione acquosa, e non richiedono strumentazione all’infuori della normale vetreria da laboratorio. </a:t>
            </a:r>
          </a:p>
          <a:p>
            <a:pPr>
              <a:lnSpc>
                <a:spcPts val="2200"/>
              </a:lnSpc>
            </a:pPr>
            <a:r>
              <a:rPr lang="it-IT" dirty="0"/>
              <a:t>2) </a:t>
            </a:r>
            <a:r>
              <a:rPr lang="it-IT" b="1" dirty="0"/>
              <a:t>metodi chimico-strumentali</a:t>
            </a:r>
            <a:r>
              <a:rPr lang="it-IT" dirty="0"/>
              <a:t>. Tali metodi sono sempre basati su reazioni chimiche, ma richiedono anche una strumentazione più o meno complicata per ottenere il dato richiesto.</a:t>
            </a:r>
          </a:p>
          <a:p>
            <a:pPr>
              <a:lnSpc>
                <a:spcPts val="2200"/>
              </a:lnSpc>
            </a:pPr>
            <a:r>
              <a:rPr lang="it-IT" dirty="0"/>
              <a:t>3) </a:t>
            </a:r>
            <a:r>
              <a:rPr lang="it-IT" b="1" dirty="0"/>
              <a:t>metodi strumentali</a:t>
            </a:r>
            <a:r>
              <a:rPr lang="it-IT" dirty="0"/>
              <a:t>. Tali metodi non si basano su reazioni chimiche e richiedono uno strumento.</a:t>
            </a:r>
          </a:p>
        </p:txBody>
      </p:sp>
      <p:sp>
        <p:nvSpPr>
          <p:cNvPr id="3" name="Rettangolo 2"/>
          <p:cNvSpPr/>
          <p:nvPr/>
        </p:nvSpPr>
        <p:spPr>
          <a:xfrm>
            <a:off x="304799" y="1720096"/>
            <a:ext cx="864941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it-IT" b="1" dirty="0" err="1"/>
              <a:t>Analita</a:t>
            </a:r>
            <a:r>
              <a:rPr lang="it-IT" b="1" dirty="0"/>
              <a:t>: </a:t>
            </a:r>
            <a:r>
              <a:rPr lang="it-IT" dirty="0"/>
              <a:t>sostanza da analizzare. Nell’esempio precedente, il titanio.</a:t>
            </a:r>
          </a:p>
          <a:p>
            <a:pPr>
              <a:lnSpc>
                <a:spcPts val="2200"/>
              </a:lnSpc>
            </a:pPr>
            <a:r>
              <a:rPr lang="it-IT" b="1" dirty="0"/>
              <a:t>Matrice: </a:t>
            </a:r>
            <a:r>
              <a:rPr lang="it-IT" dirty="0"/>
              <a:t>tutte le altre sostanze presenti nel campione. Nell’esempio precedente, tutte le sostanze presenti nella lega da analizzare, a parte il titanio.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941392" y="6385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terminologia</a:t>
            </a:r>
            <a:endParaRPr lang="en-GB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srgbClr val="000000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304800" y="152400"/>
            <a:ext cx="8534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0000"/>
                </a:solidFill>
              </a:rPr>
              <a:t>Definizioni relative ai metodi di analisi chimica</a:t>
            </a:r>
          </a:p>
          <a:p>
            <a:pPr algn="ctr"/>
            <a:endParaRPr lang="it-IT" sz="1000" b="1" dirty="0">
              <a:solidFill>
                <a:srgbClr val="FF0000"/>
              </a:solidFill>
            </a:endParaRPr>
          </a:p>
          <a:p>
            <a:endParaRPr lang="it-IT" sz="1600" dirty="0"/>
          </a:p>
          <a:p>
            <a:r>
              <a:rPr lang="it-IT" sz="1600" dirty="0"/>
              <a:t>Un metodo può essere utilizzabile alternativamente per determinare </a:t>
            </a:r>
            <a:r>
              <a:rPr lang="it-IT" sz="1600" b="1" dirty="0">
                <a:solidFill>
                  <a:srgbClr val="00B0F0"/>
                </a:solidFill>
              </a:rPr>
              <a:t>cosa</a:t>
            </a:r>
            <a:r>
              <a:rPr lang="it-IT" sz="1600" dirty="0"/>
              <a:t> è presente in un certo campione, oppure per determinare </a:t>
            </a:r>
            <a:r>
              <a:rPr lang="it-IT" sz="1600" b="1" dirty="0">
                <a:solidFill>
                  <a:srgbClr val="00B050"/>
                </a:solidFill>
              </a:rPr>
              <a:t>quanto</a:t>
            </a:r>
            <a:r>
              <a:rPr lang="it-IT" sz="1600" dirty="0"/>
              <a:t> c’è di una certa sostanza. Il primo tipo di analisi viene generalmente denominato </a:t>
            </a:r>
            <a:r>
              <a:rPr lang="it-IT" sz="1600" b="1" dirty="0">
                <a:solidFill>
                  <a:srgbClr val="00B0F0"/>
                </a:solidFill>
              </a:rPr>
              <a:t>qualitativo</a:t>
            </a:r>
            <a:r>
              <a:rPr lang="it-IT" sz="1600" dirty="0"/>
              <a:t>, mentre il secondo è </a:t>
            </a:r>
            <a:r>
              <a:rPr lang="it-IT" sz="1600" b="1" dirty="0">
                <a:solidFill>
                  <a:srgbClr val="00B050"/>
                </a:solidFill>
              </a:rPr>
              <a:t>quantitativo</a:t>
            </a:r>
            <a:r>
              <a:rPr lang="it-IT" sz="1600" dirty="0" smtClean="0"/>
              <a:t>.</a:t>
            </a:r>
          </a:p>
        </p:txBody>
      </p:sp>
      <p:sp>
        <p:nvSpPr>
          <p:cNvPr id="5" name="Rettangolo 4"/>
          <p:cNvSpPr/>
          <p:nvPr/>
        </p:nvSpPr>
        <p:spPr>
          <a:xfrm>
            <a:off x="304800" y="4419600"/>
            <a:ext cx="8534400" cy="83099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/>
              <a:t>Un metodo di </a:t>
            </a:r>
            <a:r>
              <a:rPr lang="it-IT" sz="1600" b="1" dirty="0">
                <a:solidFill>
                  <a:srgbClr val="FF0000"/>
                </a:solidFill>
              </a:rPr>
              <a:t>analisi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si definisce </a:t>
            </a:r>
            <a:r>
              <a:rPr lang="it-IT" sz="1600" b="1" dirty="0">
                <a:solidFill>
                  <a:srgbClr val="FF0000"/>
                </a:solidFill>
              </a:rPr>
              <a:t>ELEMENTARE</a:t>
            </a:r>
            <a:r>
              <a:rPr lang="it-IT" sz="1600" dirty="0"/>
              <a:t>, NON perché è semplice da eseguire ma perché mi fornisce come risultato la composizione in termine di elementi presenti nel campione e non di </a:t>
            </a:r>
            <a:r>
              <a:rPr lang="it-IT" sz="1600" dirty="0" smtClean="0"/>
              <a:t>sostanze composte </a:t>
            </a:r>
            <a:r>
              <a:rPr lang="it-IT" sz="1600" dirty="0"/>
              <a:t>o specie in cui l’elemento può essere presente</a:t>
            </a:r>
            <a:endParaRPr lang="en-GB" sz="16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1812925"/>
            <a:ext cx="739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it-IT" altLang="en-US" b="1">
                <a:solidFill>
                  <a:srgbClr val="0070C0"/>
                </a:solidFill>
                <a:latin typeface="Arial" charset="0"/>
              </a:rPr>
              <a:t> Analisi QUALITATIVA ( </a:t>
            </a:r>
            <a:r>
              <a:rPr lang="it-IT" altLang="en-US" b="1" i="1">
                <a:solidFill>
                  <a:srgbClr val="0070C0"/>
                </a:solidFill>
                <a:latin typeface="Arial" charset="0"/>
              </a:rPr>
              <a:t>cosa c’è</a:t>
            </a:r>
            <a:r>
              <a:rPr lang="it-IT" altLang="en-US" b="1">
                <a:solidFill>
                  <a:srgbClr val="0070C0"/>
                </a:solidFill>
                <a:latin typeface="Arial" charset="0"/>
              </a:rPr>
              <a:t>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" y="2270125"/>
            <a:ext cx="739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it-IT" altLang="en-US" b="1" dirty="0">
                <a:solidFill>
                  <a:srgbClr val="0070C0"/>
                </a:solidFill>
                <a:latin typeface="Arial" charset="0"/>
              </a:rPr>
              <a:t> Analisi QUANTITATIVA (</a:t>
            </a:r>
            <a:r>
              <a:rPr lang="it-IT" altLang="en-US" b="1" i="1" dirty="0">
                <a:solidFill>
                  <a:srgbClr val="0070C0"/>
                </a:solidFill>
                <a:latin typeface="Arial" charset="0"/>
              </a:rPr>
              <a:t>quanto ce n’è</a:t>
            </a:r>
            <a:r>
              <a:rPr lang="it-IT" altLang="en-US" b="1" dirty="0">
                <a:solidFill>
                  <a:srgbClr val="0070C0"/>
                </a:solidFill>
                <a:latin typeface="Arial" charset="0"/>
              </a:rPr>
              <a:t>)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876800" y="2733735"/>
            <a:ext cx="0" cy="8382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solidFill>
                <a:srgbClr val="0070C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4876800" y="3565525"/>
            <a:ext cx="762000" cy="641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solidFill>
                <a:srgbClr val="0070C0"/>
              </a:solidFill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638800" y="3108325"/>
            <a:ext cx="2743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it-IT" altLang="en-US" sz="2000" i="1">
                <a:solidFill>
                  <a:srgbClr val="0070C0"/>
                </a:solidFill>
                <a:latin typeface="Arial" charset="0"/>
              </a:rPr>
              <a:t> Metodi assoluti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it-IT" altLang="en-US" sz="2000" i="1">
                <a:solidFill>
                  <a:srgbClr val="0070C0"/>
                </a:solidFill>
                <a:latin typeface="Arial" charset="0"/>
              </a:rPr>
              <a:t> Metodi comparativi</a:t>
            </a:r>
          </a:p>
        </p:txBody>
      </p:sp>
    </p:spTree>
    <p:extLst>
      <p:ext uri="{BB962C8B-B14F-4D97-AF65-F5344CB8AC3E}">
        <p14:creationId xmlns:p14="http://schemas.microsoft.com/office/powerpoint/2010/main" val="16652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0" b="13817"/>
          <a:stretch/>
        </p:blipFill>
        <p:spPr>
          <a:xfrm>
            <a:off x="76200" y="76200"/>
            <a:ext cx="4800600" cy="355962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953000" y="457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Classificazione dell’analisi in base alla quantità di campione</a:t>
            </a:r>
            <a:endParaRPr lang="en-GB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49" b="16255"/>
          <a:stretch/>
        </p:blipFill>
        <p:spPr>
          <a:xfrm>
            <a:off x="4648200" y="2652335"/>
            <a:ext cx="4419600" cy="4013322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854015" y="41148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Classificazione dei tipi di costituenti in base al livello di concentrazione dell’</a:t>
            </a:r>
            <a:r>
              <a:rPr lang="it-IT" dirty="0" err="1" smtClean="0"/>
              <a:t>analita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28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8638" y="1219200"/>
            <a:ext cx="8077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Molarità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 smtClean="0"/>
              <a:t>moli</a:t>
            </a:r>
            <a:r>
              <a:rPr lang="en-US" sz="2000" dirty="0" smtClean="0"/>
              <a:t> di </a:t>
            </a:r>
            <a:r>
              <a:rPr lang="en-US" sz="2000" dirty="0" err="1" smtClean="0"/>
              <a:t>soluto</a:t>
            </a:r>
            <a:r>
              <a:rPr lang="en-US" sz="2000" dirty="0" smtClean="0"/>
              <a:t> per </a:t>
            </a:r>
            <a:r>
              <a:rPr lang="en-US" sz="2000" dirty="0" err="1" smtClean="0"/>
              <a:t>litro</a:t>
            </a:r>
            <a:r>
              <a:rPr lang="en-US" sz="2000" dirty="0" smtClean="0"/>
              <a:t> di </a:t>
            </a:r>
            <a:r>
              <a:rPr lang="en-US" sz="2000" dirty="0" err="1" smtClean="0"/>
              <a:t>soluzione</a:t>
            </a:r>
            <a:r>
              <a:rPr lang="en-US" sz="2000" dirty="0" smtClean="0"/>
              <a:t>), 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Molalità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moli</a:t>
            </a:r>
            <a:r>
              <a:rPr lang="en-US" sz="2000" dirty="0" smtClean="0"/>
              <a:t> di </a:t>
            </a:r>
            <a:r>
              <a:rPr lang="en-US" sz="2000" dirty="0" err="1" smtClean="0"/>
              <a:t>soluto</a:t>
            </a:r>
            <a:r>
              <a:rPr lang="en-US" sz="2000" dirty="0" smtClean="0"/>
              <a:t> per kg di </a:t>
            </a:r>
            <a:r>
              <a:rPr lang="en-US" sz="2000" dirty="0" err="1" smtClean="0"/>
              <a:t>solvente</a:t>
            </a:r>
            <a:r>
              <a:rPr lang="en-US" sz="2000" dirty="0" smtClean="0"/>
              <a:t>), 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Composizione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percentuale</a:t>
            </a:r>
            <a:r>
              <a:rPr lang="en-US" sz="2000" b="1" dirty="0" smtClean="0"/>
              <a:t>: </a:t>
            </a:r>
            <a:r>
              <a:rPr lang="en-US" sz="2000" dirty="0" smtClean="0"/>
              <a:t>w/w (w=weight, </a:t>
            </a:r>
            <a:r>
              <a:rPr lang="en-US" sz="2000" dirty="0" err="1" smtClean="0"/>
              <a:t>massa</a:t>
            </a:r>
            <a:r>
              <a:rPr lang="en-US" sz="2000" dirty="0" smtClean="0"/>
              <a:t>) v/v (v=volume)  o w/v, 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Parti</a:t>
            </a:r>
            <a:r>
              <a:rPr lang="en-US" sz="2000" b="1" dirty="0" smtClean="0"/>
              <a:t> </a:t>
            </a:r>
            <a:r>
              <a:rPr lang="en-US" sz="2000" b="1" dirty="0"/>
              <a:t>per </a:t>
            </a:r>
            <a:r>
              <a:rPr lang="en-US" sz="2000" b="1" dirty="0" err="1" smtClean="0"/>
              <a:t>milione</a:t>
            </a:r>
            <a:r>
              <a:rPr lang="en-US" sz="2000" b="1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ppm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Parti</a:t>
            </a:r>
            <a:r>
              <a:rPr lang="en-US" sz="2000" b="1" dirty="0" smtClean="0"/>
              <a:t> </a:t>
            </a:r>
            <a:r>
              <a:rPr lang="en-US" sz="2000" b="1" dirty="0"/>
              <a:t>per </a:t>
            </a:r>
            <a:r>
              <a:rPr lang="en-US" sz="2000" b="1" dirty="0" err="1" smtClean="0"/>
              <a:t>bilione</a:t>
            </a:r>
            <a:r>
              <a:rPr lang="en-US" sz="2000" b="1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ppb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Rettangolo 3"/>
          <p:cNvSpPr/>
          <p:nvPr/>
        </p:nvSpPr>
        <p:spPr>
          <a:xfrm>
            <a:off x="680327" y="365184"/>
            <a:ext cx="6396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rgbClr val="FF0000"/>
                </a:solidFill>
              </a:rPr>
              <a:t>Espressione della concentrazione di una soluzione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yment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Wayment</Template>
  <TotalTime>729</TotalTime>
  <Words>1365</Words>
  <Application>Microsoft Office PowerPoint</Application>
  <PresentationFormat>Presentazione su schermo (4:3)</PresentationFormat>
  <Paragraphs>239</Paragraphs>
  <Slides>17</Slides>
  <Notes>14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32" baseType="lpstr">
      <vt:lpstr>ＭＳ Ｐゴシック</vt:lpstr>
      <vt:lpstr>SimSun</vt:lpstr>
      <vt:lpstr>Andalus</vt:lpstr>
      <vt:lpstr>Arial</vt:lpstr>
      <vt:lpstr>Bradley Hand ITC</vt:lpstr>
      <vt:lpstr>Calibri</vt:lpstr>
      <vt:lpstr>Gabriola</vt:lpstr>
      <vt:lpstr>Symbol</vt:lpstr>
      <vt:lpstr>Tahoma</vt:lpstr>
      <vt:lpstr>Times New Roman</vt:lpstr>
      <vt:lpstr>Verdana</vt:lpstr>
      <vt:lpstr>Wingdings</vt:lpstr>
      <vt:lpstr>Wayment</vt:lpstr>
      <vt:lpstr>Equazione</vt:lpstr>
      <vt:lpstr>Equation</vt:lpstr>
      <vt:lpstr>Presentazione standard di PowerPoint</vt:lpstr>
      <vt:lpstr>Presentazione standard di PowerPoint</vt:lpstr>
      <vt:lpstr>Le misurazioni chimiche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Composizione % (w/w or v/v)</vt:lpstr>
      <vt:lpstr> ppm, parti per milione </vt:lpstr>
      <vt:lpstr> Conversione tra unità di misura di concentrazione </vt:lpstr>
      <vt:lpstr>Preparazione di soluzioni – La diluizione</vt:lpstr>
      <vt:lpstr>Preparazione di soluzioni – Esercizio</vt:lpstr>
      <vt:lpstr>Presentazione standard di PowerPoint</vt:lpstr>
      <vt:lpstr>Calcolo della molarità di HCl concentrato</vt:lpstr>
      <vt:lpstr>Esercizio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wayment</dc:creator>
  <cp:lastModifiedBy>Home</cp:lastModifiedBy>
  <cp:revision>73</cp:revision>
  <dcterms:created xsi:type="dcterms:W3CDTF">2015-03-20T01:45:17Z</dcterms:created>
  <dcterms:modified xsi:type="dcterms:W3CDTF">2023-10-02T21:09:02Z</dcterms:modified>
</cp:coreProperties>
</file>