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88" r:id="rId3"/>
    <p:sldId id="258"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06" y="5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4B2498-776B-4B71-9A3A-EDBA1F6FC05F}" type="datetimeFigureOut">
              <a:rPr lang="en-GB" smtClean="0"/>
              <a:t>23/10/2023</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18EC8A-6ECB-451C-9081-9C6222040DDB}" type="slidenum">
              <a:rPr lang="en-GB" smtClean="0"/>
              <a:t>‹N›</a:t>
            </a:fld>
            <a:endParaRPr lang="en-GB"/>
          </a:p>
        </p:txBody>
      </p:sp>
    </p:spTree>
    <p:extLst>
      <p:ext uri="{BB962C8B-B14F-4D97-AF65-F5344CB8AC3E}">
        <p14:creationId xmlns:p14="http://schemas.microsoft.com/office/powerpoint/2010/main" val="4104426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15AF292-E762-4E20-9029-580E871ABB2C}" type="slidenum">
              <a:rPr lang="en-GB" altLang="it-IT" sz="1200" smtClean="0"/>
              <a:pPr eaLnBrk="1" hangingPunct="1"/>
              <a:t>10</a:t>
            </a:fld>
            <a:endParaRPr lang="en-GB" altLang="it-IT" sz="1200"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1735099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EC158D8-976C-4E90-8439-915D1EEDBE95}" type="slidenum">
              <a:rPr lang="en-GB" altLang="it-IT" sz="1200" smtClean="0"/>
              <a:pPr eaLnBrk="1" hangingPunct="1"/>
              <a:t>26</a:t>
            </a:fld>
            <a:endParaRPr lang="en-GB" altLang="it-IT" sz="1200"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3557340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A3CBC39-B862-4FC0-B39A-6071A8F2DADB}" type="slidenum">
              <a:rPr lang="en-GB" altLang="it-IT" sz="1200" smtClean="0"/>
              <a:pPr eaLnBrk="1" hangingPunct="1"/>
              <a:t>11</a:t>
            </a:fld>
            <a:endParaRPr lang="en-GB" altLang="it-IT" sz="1200"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852499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D79B9D8-87FD-4600-9A98-F77FA2D4DA48}" type="slidenum">
              <a:rPr lang="en-GB" altLang="it-IT" sz="1200" smtClean="0"/>
              <a:pPr eaLnBrk="1" hangingPunct="1"/>
              <a:t>12</a:t>
            </a:fld>
            <a:endParaRPr lang="en-GB" altLang="it-IT" sz="1200"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730434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C2123E5-F6CC-4092-8C89-D77227BCE707}" type="slidenum">
              <a:rPr lang="en-GB" altLang="it-IT" sz="1200" smtClean="0"/>
              <a:pPr eaLnBrk="1" hangingPunct="1"/>
              <a:t>14</a:t>
            </a:fld>
            <a:endParaRPr lang="en-GB" altLang="it-IT" sz="1200"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1777985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B7DCCE9-3D9A-4C76-8E68-4CA8BA8FF78B}" type="slidenum">
              <a:rPr lang="en-GB" altLang="it-IT" sz="1200" smtClean="0"/>
              <a:pPr eaLnBrk="1" hangingPunct="1"/>
              <a:t>19</a:t>
            </a:fld>
            <a:endParaRPr lang="en-GB" altLang="it-IT" sz="120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2331427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BB173B4-0C04-40A5-952D-668F9B35BF96}" type="slidenum">
              <a:rPr lang="en-GB" altLang="it-IT" sz="1200" smtClean="0"/>
              <a:pPr eaLnBrk="1" hangingPunct="1"/>
              <a:t>21</a:t>
            </a:fld>
            <a:endParaRPr lang="en-GB" altLang="it-IT" sz="1200"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1725381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06A6371-7886-47DE-A2C0-9DB40911CCCF}" type="slidenum">
              <a:rPr lang="en-GB" altLang="it-IT" sz="1200" smtClean="0"/>
              <a:pPr eaLnBrk="1" hangingPunct="1"/>
              <a:t>23</a:t>
            </a:fld>
            <a:endParaRPr lang="en-GB" altLang="it-IT" sz="1200"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3207353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F8A6844-36CB-4EEE-9CAF-2CE57C67C04D}" type="slidenum">
              <a:rPr lang="en-GB" altLang="it-IT" sz="1200" smtClean="0"/>
              <a:pPr eaLnBrk="1" hangingPunct="1"/>
              <a:t>24</a:t>
            </a:fld>
            <a:endParaRPr lang="en-GB" altLang="it-IT" sz="1200"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3671917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C12E968-46BB-4599-8421-4DFB4A323AFE}" type="slidenum">
              <a:rPr lang="en-GB" altLang="it-IT" sz="1200" smtClean="0"/>
              <a:pPr eaLnBrk="1" hangingPunct="1"/>
              <a:t>25</a:t>
            </a:fld>
            <a:endParaRPr lang="en-GB" altLang="it-IT" sz="1200"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3462054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GB"/>
          </a:p>
        </p:txBody>
      </p:sp>
      <p:sp>
        <p:nvSpPr>
          <p:cNvPr id="4" name="Segnaposto data 3"/>
          <p:cNvSpPr>
            <a:spLocks noGrp="1"/>
          </p:cNvSpPr>
          <p:nvPr>
            <p:ph type="dt" sz="half" idx="10"/>
          </p:nvPr>
        </p:nvSpPr>
        <p:spPr/>
        <p:txBody>
          <a:bodyPr/>
          <a:lstStyle/>
          <a:p>
            <a:fld id="{8CF75AA8-1896-4E84-BE85-DB3BDAE65C6B}" type="datetimeFigureOut">
              <a:rPr lang="en-GB" smtClean="0"/>
              <a:t>23/10/2023</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0E88C43D-1D11-4544-B397-8B507D2B424E}" type="slidenum">
              <a:rPr lang="en-GB" smtClean="0"/>
              <a:t>‹N›</a:t>
            </a:fld>
            <a:endParaRPr lang="en-GB"/>
          </a:p>
        </p:txBody>
      </p:sp>
    </p:spTree>
    <p:extLst>
      <p:ext uri="{BB962C8B-B14F-4D97-AF65-F5344CB8AC3E}">
        <p14:creationId xmlns:p14="http://schemas.microsoft.com/office/powerpoint/2010/main" val="116041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8CF75AA8-1896-4E84-BE85-DB3BDAE65C6B}" type="datetimeFigureOut">
              <a:rPr lang="en-GB" smtClean="0"/>
              <a:t>23/10/2023</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0E88C43D-1D11-4544-B397-8B507D2B424E}" type="slidenum">
              <a:rPr lang="en-GB" smtClean="0"/>
              <a:t>‹N›</a:t>
            </a:fld>
            <a:endParaRPr lang="en-GB"/>
          </a:p>
        </p:txBody>
      </p:sp>
    </p:spTree>
    <p:extLst>
      <p:ext uri="{BB962C8B-B14F-4D97-AF65-F5344CB8AC3E}">
        <p14:creationId xmlns:p14="http://schemas.microsoft.com/office/powerpoint/2010/main" val="386731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8CF75AA8-1896-4E84-BE85-DB3BDAE65C6B}" type="datetimeFigureOut">
              <a:rPr lang="en-GB" smtClean="0"/>
              <a:t>23/10/2023</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0E88C43D-1D11-4544-B397-8B507D2B424E}" type="slidenum">
              <a:rPr lang="en-GB" smtClean="0"/>
              <a:t>‹N›</a:t>
            </a:fld>
            <a:endParaRPr lang="en-GB"/>
          </a:p>
        </p:txBody>
      </p:sp>
    </p:spTree>
    <p:extLst>
      <p:ext uri="{BB962C8B-B14F-4D97-AF65-F5344CB8AC3E}">
        <p14:creationId xmlns:p14="http://schemas.microsoft.com/office/powerpoint/2010/main" val="606665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685800" y="609600"/>
            <a:ext cx="7772400" cy="1143000"/>
          </a:xfrm>
        </p:spPr>
        <p:txBody>
          <a:bodyPr/>
          <a:lstStyle/>
          <a:p>
            <a:r>
              <a:rPr lang="it-IT" smtClean="0"/>
              <a:t>Fare clic per modificare lo stile del titolo</a:t>
            </a:r>
            <a:endParaRPr lang="it-IT"/>
          </a:p>
        </p:txBody>
      </p:sp>
      <p:sp>
        <p:nvSpPr>
          <p:cNvPr id="3" name="Segnaposto tabella 2"/>
          <p:cNvSpPr>
            <a:spLocks noGrp="1"/>
          </p:cNvSpPr>
          <p:nvPr>
            <p:ph type="tbl" idx="1"/>
          </p:nvPr>
        </p:nvSpPr>
        <p:spPr>
          <a:xfrm>
            <a:off x="685800" y="1981200"/>
            <a:ext cx="7772400" cy="4114800"/>
          </a:xfrm>
        </p:spPr>
        <p:txBody>
          <a:bodyPr/>
          <a:lstStyle/>
          <a:p>
            <a:pPr lvl="0"/>
            <a:endParaRPr lang="it-IT"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6FB67DE9-1D08-44DB-8CEB-12C1313D9FBE}" type="slidenum">
              <a:rPr lang="en-GB"/>
              <a:pPr>
                <a:defRPr/>
              </a:pPr>
              <a:t>‹N›</a:t>
            </a:fld>
            <a:endParaRPr lang="en-GB"/>
          </a:p>
        </p:txBody>
      </p:sp>
    </p:spTree>
    <p:extLst>
      <p:ext uri="{BB962C8B-B14F-4D97-AF65-F5344CB8AC3E}">
        <p14:creationId xmlns:p14="http://schemas.microsoft.com/office/powerpoint/2010/main" val="2738620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8CF75AA8-1896-4E84-BE85-DB3BDAE65C6B}" type="datetimeFigureOut">
              <a:rPr lang="en-GB" smtClean="0"/>
              <a:t>23/10/2023</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0E88C43D-1D11-4544-B397-8B507D2B424E}" type="slidenum">
              <a:rPr lang="en-GB" smtClean="0"/>
              <a:t>‹N›</a:t>
            </a:fld>
            <a:endParaRPr lang="en-GB"/>
          </a:p>
        </p:txBody>
      </p:sp>
    </p:spTree>
    <p:extLst>
      <p:ext uri="{BB962C8B-B14F-4D97-AF65-F5344CB8AC3E}">
        <p14:creationId xmlns:p14="http://schemas.microsoft.com/office/powerpoint/2010/main" val="202721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8CF75AA8-1896-4E84-BE85-DB3BDAE65C6B}" type="datetimeFigureOut">
              <a:rPr lang="en-GB" smtClean="0"/>
              <a:t>23/10/2023</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0E88C43D-1D11-4544-B397-8B507D2B424E}" type="slidenum">
              <a:rPr lang="en-GB" smtClean="0"/>
              <a:t>‹N›</a:t>
            </a:fld>
            <a:endParaRPr lang="en-GB"/>
          </a:p>
        </p:txBody>
      </p:sp>
    </p:spTree>
    <p:extLst>
      <p:ext uri="{BB962C8B-B14F-4D97-AF65-F5344CB8AC3E}">
        <p14:creationId xmlns:p14="http://schemas.microsoft.com/office/powerpoint/2010/main" val="398616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data 4"/>
          <p:cNvSpPr>
            <a:spLocks noGrp="1"/>
          </p:cNvSpPr>
          <p:nvPr>
            <p:ph type="dt" sz="half" idx="10"/>
          </p:nvPr>
        </p:nvSpPr>
        <p:spPr/>
        <p:txBody>
          <a:bodyPr/>
          <a:lstStyle/>
          <a:p>
            <a:fld id="{8CF75AA8-1896-4E84-BE85-DB3BDAE65C6B}" type="datetimeFigureOut">
              <a:rPr lang="en-GB" smtClean="0"/>
              <a:t>23/10/2023</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0E88C43D-1D11-4544-B397-8B507D2B424E}" type="slidenum">
              <a:rPr lang="en-GB" smtClean="0"/>
              <a:t>‹N›</a:t>
            </a:fld>
            <a:endParaRPr lang="en-GB"/>
          </a:p>
        </p:txBody>
      </p:sp>
    </p:spTree>
    <p:extLst>
      <p:ext uri="{BB962C8B-B14F-4D97-AF65-F5344CB8AC3E}">
        <p14:creationId xmlns:p14="http://schemas.microsoft.com/office/powerpoint/2010/main" val="1331082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7" name="Segnaposto data 6"/>
          <p:cNvSpPr>
            <a:spLocks noGrp="1"/>
          </p:cNvSpPr>
          <p:nvPr>
            <p:ph type="dt" sz="half" idx="10"/>
          </p:nvPr>
        </p:nvSpPr>
        <p:spPr/>
        <p:txBody>
          <a:bodyPr/>
          <a:lstStyle/>
          <a:p>
            <a:fld id="{8CF75AA8-1896-4E84-BE85-DB3BDAE65C6B}" type="datetimeFigureOut">
              <a:rPr lang="en-GB" smtClean="0"/>
              <a:t>23/10/2023</a:t>
            </a:fld>
            <a:endParaRPr lang="en-GB"/>
          </a:p>
        </p:txBody>
      </p:sp>
      <p:sp>
        <p:nvSpPr>
          <p:cNvPr id="8" name="Segnaposto piè di pagina 7"/>
          <p:cNvSpPr>
            <a:spLocks noGrp="1"/>
          </p:cNvSpPr>
          <p:nvPr>
            <p:ph type="ftr" sz="quarter" idx="11"/>
          </p:nvPr>
        </p:nvSpPr>
        <p:spPr/>
        <p:txBody>
          <a:bodyPr/>
          <a:lstStyle/>
          <a:p>
            <a:endParaRPr lang="en-GB"/>
          </a:p>
        </p:txBody>
      </p:sp>
      <p:sp>
        <p:nvSpPr>
          <p:cNvPr id="9" name="Segnaposto numero diapositiva 8"/>
          <p:cNvSpPr>
            <a:spLocks noGrp="1"/>
          </p:cNvSpPr>
          <p:nvPr>
            <p:ph type="sldNum" sz="quarter" idx="12"/>
          </p:nvPr>
        </p:nvSpPr>
        <p:spPr/>
        <p:txBody>
          <a:bodyPr/>
          <a:lstStyle/>
          <a:p>
            <a:fld id="{0E88C43D-1D11-4544-B397-8B507D2B424E}" type="slidenum">
              <a:rPr lang="en-GB" smtClean="0"/>
              <a:t>‹N›</a:t>
            </a:fld>
            <a:endParaRPr lang="en-GB"/>
          </a:p>
        </p:txBody>
      </p:sp>
    </p:spTree>
    <p:extLst>
      <p:ext uri="{BB962C8B-B14F-4D97-AF65-F5344CB8AC3E}">
        <p14:creationId xmlns:p14="http://schemas.microsoft.com/office/powerpoint/2010/main" val="3113421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data 2"/>
          <p:cNvSpPr>
            <a:spLocks noGrp="1"/>
          </p:cNvSpPr>
          <p:nvPr>
            <p:ph type="dt" sz="half" idx="10"/>
          </p:nvPr>
        </p:nvSpPr>
        <p:spPr/>
        <p:txBody>
          <a:bodyPr/>
          <a:lstStyle/>
          <a:p>
            <a:fld id="{8CF75AA8-1896-4E84-BE85-DB3BDAE65C6B}" type="datetimeFigureOut">
              <a:rPr lang="en-GB" smtClean="0"/>
              <a:t>23/10/2023</a:t>
            </a:fld>
            <a:endParaRPr lang="en-GB"/>
          </a:p>
        </p:txBody>
      </p:sp>
      <p:sp>
        <p:nvSpPr>
          <p:cNvPr id="4" name="Segnaposto piè di pagina 3"/>
          <p:cNvSpPr>
            <a:spLocks noGrp="1"/>
          </p:cNvSpPr>
          <p:nvPr>
            <p:ph type="ftr" sz="quarter" idx="11"/>
          </p:nvPr>
        </p:nvSpPr>
        <p:spPr/>
        <p:txBody>
          <a:bodyPr/>
          <a:lstStyle/>
          <a:p>
            <a:endParaRPr lang="en-GB"/>
          </a:p>
        </p:txBody>
      </p:sp>
      <p:sp>
        <p:nvSpPr>
          <p:cNvPr id="5" name="Segnaposto numero diapositiva 4"/>
          <p:cNvSpPr>
            <a:spLocks noGrp="1"/>
          </p:cNvSpPr>
          <p:nvPr>
            <p:ph type="sldNum" sz="quarter" idx="12"/>
          </p:nvPr>
        </p:nvSpPr>
        <p:spPr/>
        <p:txBody>
          <a:bodyPr/>
          <a:lstStyle/>
          <a:p>
            <a:fld id="{0E88C43D-1D11-4544-B397-8B507D2B424E}" type="slidenum">
              <a:rPr lang="en-GB" smtClean="0"/>
              <a:t>‹N›</a:t>
            </a:fld>
            <a:endParaRPr lang="en-GB"/>
          </a:p>
        </p:txBody>
      </p:sp>
    </p:spTree>
    <p:extLst>
      <p:ext uri="{BB962C8B-B14F-4D97-AF65-F5344CB8AC3E}">
        <p14:creationId xmlns:p14="http://schemas.microsoft.com/office/powerpoint/2010/main" val="20928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CF75AA8-1896-4E84-BE85-DB3BDAE65C6B}" type="datetimeFigureOut">
              <a:rPr lang="en-GB" smtClean="0"/>
              <a:t>23/10/2023</a:t>
            </a:fld>
            <a:endParaRPr lang="en-GB"/>
          </a:p>
        </p:txBody>
      </p:sp>
      <p:sp>
        <p:nvSpPr>
          <p:cNvPr id="3" name="Segnaposto piè di pagina 2"/>
          <p:cNvSpPr>
            <a:spLocks noGrp="1"/>
          </p:cNvSpPr>
          <p:nvPr>
            <p:ph type="ftr" sz="quarter" idx="11"/>
          </p:nvPr>
        </p:nvSpPr>
        <p:spPr/>
        <p:txBody>
          <a:bodyPr/>
          <a:lstStyle/>
          <a:p>
            <a:endParaRPr lang="en-GB"/>
          </a:p>
        </p:txBody>
      </p:sp>
      <p:sp>
        <p:nvSpPr>
          <p:cNvPr id="4" name="Segnaposto numero diapositiva 3"/>
          <p:cNvSpPr>
            <a:spLocks noGrp="1"/>
          </p:cNvSpPr>
          <p:nvPr>
            <p:ph type="sldNum" sz="quarter" idx="12"/>
          </p:nvPr>
        </p:nvSpPr>
        <p:spPr/>
        <p:txBody>
          <a:bodyPr/>
          <a:lstStyle/>
          <a:p>
            <a:fld id="{0E88C43D-1D11-4544-B397-8B507D2B424E}" type="slidenum">
              <a:rPr lang="en-GB" smtClean="0"/>
              <a:t>‹N›</a:t>
            </a:fld>
            <a:endParaRPr lang="en-GB"/>
          </a:p>
        </p:txBody>
      </p:sp>
    </p:spTree>
    <p:extLst>
      <p:ext uri="{BB962C8B-B14F-4D97-AF65-F5344CB8AC3E}">
        <p14:creationId xmlns:p14="http://schemas.microsoft.com/office/powerpoint/2010/main" val="210972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CF75AA8-1896-4E84-BE85-DB3BDAE65C6B}" type="datetimeFigureOut">
              <a:rPr lang="en-GB" smtClean="0"/>
              <a:t>23/10/2023</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0E88C43D-1D11-4544-B397-8B507D2B424E}" type="slidenum">
              <a:rPr lang="en-GB" smtClean="0"/>
              <a:t>‹N›</a:t>
            </a:fld>
            <a:endParaRPr lang="en-GB"/>
          </a:p>
        </p:txBody>
      </p:sp>
    </p:spTree>
    <p:extLst>
      <p:ext uri="{BB962C8B-B14F-4D97-AF65-F5344CB8AC3E}">
        <p14:creationId xmlns:p14="http://schemas.microsoft.com/office/powerpoint/2010/main" val="3188096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CF75AA8-1896-4E84-BE85-DB3BDAE65C6B}" type="datetimeFigureOut">
              <a:rPr lang="en-GB" smtClean="0"/>
              <a:t>23/10/2023</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0E88C43D-1D11-4544-B397-8B507D2B424E}" type="slidenum">
              <a:rPr lang="en-GB" smtClean="0"/>
              <a:t>‹N›</a:t>
            </a:fld>
            <a:endParaRPr lang="en-GB"/>
          </a:p>
        </p:txBody>
      </p:sp>
    </p:spTree>
    <p:extLst>
      <p:ext uri="{BB962C8B-B14F-4D97-AF65-F5344CB8AC3E}">
        <p14:creationId xmlns:p14="http://schemas.microsoft.com/office/powerpoint/2010/main" val="3021263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75AA8-1896-4E84-BE85-DB3BDAE65C6B}" type="datetimeFigureOut">
              <a:rPr lang="en-GB" smtClean="0"/>
              <a:t>23/10/2023</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88C43D-1D11-4544-B397-8B507D2B424E}" type="slidenum">
              <a:rPr lang="en-GB" smtClean="0"/>
              <a:t>‹N›</a:t>
            </a:fld>
            <a:endParaRPr lang="en-GB"/>
          </a:p>
        </p:txBody>
      </p:sp>
    </p:spTree>
    <p:extLst>
      <p:ext uri="{BB962C8B-B14F-4D97-AF65-F5344CB8AC3E}">
        <p14:creationId xmlns:p14="http://schemas.microsoft.com/office/powerpoint/2010/main" val="429576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oleObject" Target="../embeddings/oleObject1.bin"/><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9.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0.png"/><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22.png"/><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3.png"/><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4.png"/><Relationship Id="rId4"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152400"/>
            <a:ext cx="7772400" cy="457200"/>
          </a:xfrm>
          <a:noFill/>
        </p:spPr>
        <p:txBody>
          <a:bodyPr/>
          <a:lstStyle/>
          <a:p>
            <a:pPr eaLnBrk="1" hangingPunct="1"/>
            <a:r>
              <a:rPr lang="it-IT" altLang="it-IT" sz="2400" b="1" smtClean="0">
                <a:latin typeface="Arial" pitchFamily="34" charset="0"/>
              </a:rPr>
              <a:t>Cromatografia liquida</a:t>
            </a:r>
          </a:p>
        </p:txBody>
      </p:sp>
      <p:sp>
        <p:nvSpPr>
          <p:cNvPr id="71683" name="Rectangle 3"/>
          <p:cNvSpPr>
            <a:spLocks noGrp="1" noChangeArrowheads="1"/>
          </p:cNvSpPr>
          <p:nvPr>
            <p:ph type="body" idx="4294967295"/>
          </p:nvPr>
        </p:nvSpPr>
        <p:spPr>
          <a:xfrm>
            <a:off x="90488" y="762000"/>
            <a:ext cx="8915400" cy="1007076"/>
          </a:xfrm>
          <a:noFill/>
        </p:spPr>
        <p:txBody>
          <a:bodyPr lIns="82936" tIns="41468" rIns="82936" bIns="41468">
            <a:spAutoFit/>
          </a:bodyPr>
          <a:lstStyle/>
          <a:p>
            <a:pPr marL="0" indent="0" defTabSz="828675" eaLnBrk="1" hangingPunct="1">
              <a:buFontTx/>
              <a:buNone/>
            </a:pPr>
            <a:r>
              <a:rPr lang="it-IT" altLang="it-IT" sz="2000" dirty="0" smtClean="0">
                <a:latin typeface="Arial" pitchFamily="34" charset="0"/>
              </a:rPr>
              <a:t>La cromatografia liquida è impiegata per la separazione di sostanze non volatili, neutre o ioniche, e di sostanze termolabili. Si presta facilmente a misure quantitative. </a:t>
            </a:r>
          </a:p>
        </p:txBody>
      </p:sp>
      <p:sp>
        <p:nvSpPr>
          <p:cNvPr id="4" name="Rectangle 2"/>
          <p:cNvSpPr>
            <a:spLocks noChangeArrowheads="1"/>
          </p:cNvSpPr>
          <p:nvPr/>
        </p:nvSpPr>
        <p:spPr bwMode="auto">
          <a:xfrm>
            <a:off x="395288" y="2758405"/>
            <a:ext cx="8353425" cy="3223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36" tIns="41468" rIns="82936" bIns="41468">
            <a:spAutoFit/>
          </a:bodyPr>
          <a:lstStyle>
            <a:lvl1pPr defTabSz="828675" eaLnBrk="0" hangingPunct="0">
              <a:defRPr sz="2400">
                <a:solidFill>
                  <a:schemeClr val="tx1"/>
                </a:solidFill>
                <a:latin typeface="Times New Roman" pitchFamily="18" charset="0"/>
              </a:defRPr>
            </a:lvl1pPr>
            <a:lvl2pPr marL="742950" indent="-285750" defTabSz="828675" eaLnBrk="0" hangingPunct="0">
              <a:defRPr sz="2400">
                <a:solidFill>
                  <a:schemeClr val="tx1"/>
                </a:solidFill>
                <a:latin typeface="Times New Roman" pitchFamily="18" charset="0"/>
              </a:defRPr>
            </a:lvl2pPr>
            <a:lvl3pPr marL="1143000" indent="-228600" defTabSz="828675" eaLnBrk="0" hangingPunct="0">
              <a:defRPr sz="2400">
                <a:solidFill>
                  <a:schemeClr val="tx1"/>
                </a:solidFill>
                <a:latin typeface="Times New Roman" pitchFamily="18" charset="0"/>
              </a:defRPr>
            </a:lvl3pPr>
            <a:lvl4pPr marL="1600200" indent="-228600" defTabSz="828675" eaLnBrk="0" hangingPunct="0">
              <a:defRPr sz="2400">
                <a:solidFill>
                  <a:schemeClr val="tx1"/>
                </a:solidFill>
                <a:latin typeface="Times New Roman" pitchFamily="18" charset="0"/>
              </a:defRPr>
            </a:lvl4pPr>
            <a:lvl5pPr marL="2057400" indent="-228600" defTabSz="828675" eaLnBrk="0" hangingPunct="0">
              <a:defRPr sz="2400">
                <a:solidFill>
                  <a:schemeClr val="tx1"/>
                </a:solidFill>
                <a:latin typeface="Times New Roman" pitchFamily="18" charset="0"/>
              </a:defRPr>
            </a:lvl5pPr>
            <a:lvl6pPr marL="2514600" indent="-228600" defTabSz="828675" eaLnBrk="0" fontAlgn="base" hangingPunct="0">
              <a:spcBef>
                <a:spcPct val="0"/>
              </a:spcBef>
              <a:spcAft>
                <a:spcPct val="0"/>
              </a:spcAft>
              <a:defRPr sz="2400">
                <a:solidFill>
                  <a:schemeClr val="tx1"/>
                </a:solidFill>
                <a:latin typeface="Times New Roman" pitchFamily="18" charset="0"/>
              </a:defRPr>
            </a:lvl6pPr>
            <a:lvl7pPr marL="2971800" indent="-228600" defTabSz="828675" eaLnBrk="0" fontAlgn="base" hangingPunct="0">
              <a:spcBef>
                <a:spcPct val="0"/>
              </a:spcBef>
              <a:spcAft>
                <a:spcPct val="0"/>
              </a:spcAft>
              <a:defRPr sz="2400">
                <a:solidFill>
                  <a:schemeClr val="tx1"/>
                </a:solidFill>
                <a:latin typeface="Times New Roman" pitchFamily="18" charset="0"/>
              </a:defRPr>
            </a:lvl7pPr>
            <a:lvl8pPr marL="3429000" indent="-228600" defTabSz="828675" eaLnBrk="0" fontAlgn="base" hangingPunct="0">
              <a:spcBef>
                <a:spcPct val="0"/>
              </a:spcBef>
              <a:spcAft>
                <a:spcPct val="0"/>
              </a:spcAft>
              <a:defRPr sz="2400">
                <a:solidFill>
                  <a:schemeClr val="tx1"/>
                </a:solidFill>
                <a:latin typeface="Times New Roman" pitchFamily="18" charset="0"/>
              </a:defRPr>
            </a:lvl8pPr>
            <a:lvl9pPr marL="3886200" indent="-228600" defTabSz="828675"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it-IT" altLang="it-IT" sz="2000" dirty="0">
                <a:latin typeface="Arial" pitchFamily="34" charset="0"/>
              </a:rPr>
              <a:t>I primi </a:t>
            </a:r>
            <a:r>
              <a:rPr lang="it-IT" altLang="it-IT" sz="2000" dirty="0" smtClean="0">
                <a:latin typeface="Arial" pitchFamily="34" charset="0"/>
              </a:rPr>
              <a:t>esperimenti </a:t>
            </a:r>
            <a:r>
              <a:rPr lang="it-IT" altLang="it-IT" sz="2000" dirty="0">
                <a:latin typeface="Arial" pitchFamily="34" charset="0"/>
              </a:rPr>
              <a:t>di cromatografia su colonna utilizzavano colonne di vetro di 1-5 cm di diametro e lunghezza fino a 5 metri. Ciò richiedeva tempi </a:t>
            </a:r>
            <a:r>
              <a:rPr lang="it-IT" altLang="it-IT" sz="2000" dirty="0" smtClean="0">
                <a:latin typeface="Arial" pitchFamily="34" charset="0"/>
              </a:rPr>
              <a:t>di separazione </a:t>
            </a:r>
            <a:r>
              <a:rPr lang="it-IT" altLang="it-IT" sz="2000" dirty="0">
                <a:latin typeface="Arial" pitchFamily="34" charset="0"/>
              </a:rPr>
              <a:t>molto lunghi</a:t>
            </a:r>
          </a:p>
          <a:p>
            <a:pPr eaLnBrk="1" hangingPunct="1">
              <a:spcBef>
                <a:spcPct val="20000"/>
              </a:spcBef>
            </a:pPr>
            <a:r>
              <a:rPr lang="it-IT" altLang="it-IT" sz="2000" dirty="0">
                <a:latin typeface="Arial" pitchFamily="34" charset="0"/>
              </a:rPr>
              <a:t>Attualmente è possibile realizzare colonne di pochi cm di lunghezza, in grado di separare in pochi minuti molte sostanze. Queste colonne sono impaccate con particelle di 1-5 µm di diametro, che richiedono pressioni molto alte per forzare il passaggio della fase mobile attraverso la colonna. Per sistemi di questo genere il termine utilizzato è cromatografia liquida ad elevate prestazioni o elevate pressioni (</a:t>
            </a:r>
            <a:r>
              <a:rPr lang="it-IT" altLang="it-IT" sz="2000" i="1" dirty="0">
                <a:latin typeface="Arial" pitchFamily="34" charset="0"/>
              </a:rPr>
              <a:t>HPLC</a:t>
            </a:r>
            <a:r>
              <a:rPr lang="it-IT" altLang="it-IT" sz="2000" dirty="0">
                <a:latin typeface="Arial" pitchFamily="34" charset="0"/>
              </a:rPr>
              <a:t>, </a:t>
            </a:r>
            <a:r>
              <a:rPr lang="it-IT" altLang="it-IT" sz="2000" i="1" dirty="0">
                <a:latin typeface="Arial" pitchFamily="34" charset="0"/>
              </a:rPr>
              <a:t>High Performance</a:t>
            </a:r>
            <a:r>
              <a:rPr lang="it-IT" altLang="it-IT" sz="2000" dirty="0">
                <a:latin typeface="Arial" pitchFamily="34" charset="0"/>
              </a:rPr>
              <a:t> o </a:t>
            </a:r>
            <a:r>
              <a:rPr lang="it-IT" altLang="it-IT" sz="2000" i="1" dirty="0">
                <a:latin typeface="Arial" pitchFamily="34" charset="0"/>
              </a:rPr>
              <a:t>Pressure Liquid </a:t>
            </a:r>
            <a:r>
              <a:rPr lang="it-IT" altLang="it-IT" sz="2000" i="1" dirty="0" err="1">
                <a:latin typeface="Arial" pitchFamily="34" charset="0"/>
              </a:rPr>
              <a:t>Chromatography</a:t>
            </a:r>
            <a:r>
              <a:rPr lang="it-IT" altLang="it-IT" sz="2000" dirty="0">
                <a:latin typeface="Arial" pitchFamily="34" charset="0"/>
              </a:rPr>
              <a:t>)</a:t>
            </a:r>
          </a:p>
        </p:txBody>
      </p:sp>
      <p:sp>
        <p:nvSpPr>
          <p:cNvPr id="5" name="Rectangle 3"/>
          <p:cNvSpPr>
            <a:spLocks noChangeArrowheads="1"/>
          </p:cNvSpPr>
          <p:nvPr/>
        </p:nvSpPr>
        <p:spPr bwMode="auto">
          <a:xfrm>
            <a:off x="685800" y="2255912"/>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it-IT" altLang="it-IT" sz="2000" b="1" dirty="0">
                <a:solidFill>
                  <a:schemeClr val="tx2"/>
                </a:solidFill>
                <a:latin typeface="Arial" pitchFamily="34" charset="0"/>
              </a:rPr>
              <a:t>Cromatografia liquida su colonna</a:t>
            </a:r>
          </a:p>
        </p:txBody>
      </p:sp>
    </p:spTree>
    <p:extLst>
      <p:ext uri="{BB962C8B-B14F-4D97-AF65-F5344CB8AC3E}">
        <p14:creationId xmlns:p14="http://schemas.microsoft.com/office/powerpoint/2010/main" val="1678894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549275" y="98425"/>
            <a:ext cx="2301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it-IT" altLang="it-IT" sz="1800" b="1">
                <a:latin typeface="Arial" pitchFamily="34" charset="0"/>
              </a:rPr>
              <a:t>Colonne per HPLC</a:t>
            </a:r>
          </a:p>
        </p:txBody>
      </p:sp>
      <p:sp>
        <p:nvSpPr>
          <p:cNvPr id="350211" name="Text Box 3"/>
          <p:cNvSpPr txBox="1">
            <a:spLocks noChangeArrowheads="1"/>
          </p:cNvSpPr>
          <p:nvPr/>
        </p:nvSpPr>
        <p:spPr bwMode="auto">
          <a:xfrm>
            <a:off x="228600" y="452438"/>
            <a:ext cx="8686800" cy="168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it-IT" altLang="it-IT" sz="1600">
                <a:latin typeface="Arial" pitchFamily="34" charset="0"/>
              </a:rPr>
              <a:t>Le </a:t>
            </a:r>
            <a:r>
              <a:rPr lang="it-IT" altLang="it-IT" sz="1600" b="1">
                <a:latin typeface="Arial" pitchFamily="34" charset="0"/>
              </a:rPr>
              <a:t>colonne</a:t>
            </a:r>
            <a:r>
              <a:rPr lang="it-IT" altLang="it-IT" sz="1600">
                <a:latin typeface="Arial" pitchFamily="34" charset="0"/>
              </a:rPr>
              <a:t> per HPLC sono in acciaio o in plastica, lunghe 5-30 cm e con diametro interno di 1-5 mm. </a:t>
            </a:r>
          </a:p>
          <a:p>
            <a:pPr algn="just" eaLnBrk="1" hangingPunct="1">
              <a:spcBef>
                <a:spcPct val="50000"/>
              </a:spcBef>
            </a:pPr>
            <a:r>
              <a:rPr lang="it-IT" altLang="it-IT" sz="1600">
                <a:latin typeface="Arial" pitchFamily="34" charset="0"/>
              </a:rPr>
              <a:t>Le colonne sono costose e vengono facilmente danneggiate da polvere o da particelle o impurezze presenti nel campione e nel solvente. È per questo che è necessario proteggere l’ingresso della colonna principale con una </a:t>
            </a:r>
            <a:r>
              <a:rPr lang="it-IT" altLang="it-IT" sz="1600" b="1">
                <a:latin typeface="Arial" pitchFamily="34" charset="0"/>
              </a:rPr>
              <a:t>pre-colonna</a:t>
            </a:r>
            <a:r>
              <a:rPr lang="it-IT" altLang="it-IT" sz="1600">
                <a:latin typeface="Arial" pitchFamily="34" charset="0"/>
              </a:rPr>
              <a:t> che contiene la stessa fase stazionaria della colonna principale, ma è più corta e può venire periodicamente sostituita.</a:t>
            </a:r>
          </a:p>
        </p:txBody>
      </p:sp>
      <p:sp>
        <p:nvSpPr>
          <p:cNvPr id="350212" name="Rectangle 4"/>
          <p:cNvSpPr>
            <a:spLocks noChangeArrowheads="1"/>
          </p:cNvSpPr>
          <p:nvPr/>
        </p:nvSpPr>
        <p:spPr bwMode="auto">
          <a:xfrm>
            <a:off x="503238" y="2581275"/>
            <a:ext cx="2301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it-IT" altLang="it-IT" sz="1800" b="1">
                <a:latin typeface="Arial" pitchFamily="34" charset="0"/>
              </a:rPr>
              <a:t>Fasi stazionarie</a:t>
            </a:r>
          </a:p>
        </p:txBody>
      </p:sp>
      <p:sp>
        <p:nvSpPr>
          <p:cNvPr id="350213" name="Text Box 5"/>
          <p:cNvSpPr txBox="1">
            <a:spLocks noChangeArrowheads="1"/>
          </p:cNvSpPr>
          <p:nvPr/>
        </p:nvSpPr>
        <p:spPr bwMode="auto">
          <a:xfrm>
            <a:off x="228600" y="3013075"/>
            <a:ext cx="8485188"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it-IT" altLang="it-IT" sz="1600">
                <a:latin typeface="Arial" pitchFamily="34" charset="0"/>
              </a:rPr>
              <a:t>La </a:t>
            </a:r>
            <a:r>
              <a:rPr lang="it-IT" altLang="it-IT" sz="1600" b="1">
                <a:latin typeface="Arial" pitchFamily="34" charset="0"/>
              </a:rPr>
              <a:t>fase stazionaria</a:t>
            </a:r>
            <a:r>
              <a:rPr lang="it-IT" altLang="it-IT" sz="1600">
                <a:latin typeface="Arial" pitchFamily="34" charset="0"/>
              </a:rPr>
              <a:t> più comune è costituita da particelle microporose di silice ad elevata purezza, permeabili al solvente e con elevata area superficiale (alcune centinaia di m</a:t>
            </a:r>
            <a:r>
              <a:rPr lang="it-IT" altLang="it-IT" sz="1600" baseline="30000">
                <a:latin typeface="Arial" pitchFamily="34" charset="0"/>
              </a:rPr>
              <a:t>2</a:t>
            </a:r>
            <a:r>
              <a:rPr lang="it-IT" altLang="it-IT" sz="1600">
                <a:latin typeface="Arial" pitchFamily="34" charset="0"/>
              </a:rPr>
              <a:t>/g). Questa fase stazionaria viene generalmente impiegata per cromatografia di adsorbimento. Più comunemente, si realizza la cromatografia di ripartizione impiegando </a:t>
            </a:r>
            <a:r>
              <a:rPr lang="it-IT" altLang="it-IT" sz="1600" b="1">
                <a:latin typeface="Arial" pitchFamily="34" charset="0"/>
              </a:rPr>
              <a:t>fasi stazionarie legate</a:t>
            </a:r>
            <a:r>
              <a:rPr lang="it-IT" altLang="it-IT" sz="1600">
                <a:latin typeface="Arial" pitchFamily="34" charset="0"/>
              </a:rPr>
              <a:t>, ossia fissate covalentemente alla superficie della silice.</a:t>
            </a:r>
          </a:p>
        </p:txBody>
      </p:sp>
      <p:graphicFrame>
        <p:nvGraphicFramePr>
          <p:cNvPr id="350214" name="Group 6"/>
          <p:cNvGraphicFramePr>
            <a:graphicFrameLocks noGrp="1"/>
          </p:cNvGraphicFramePr>
          <p:nvPr/>
        </p:nvGraphicFramePr>
        <p:xfrm>
          <a:off x="1436688" y="4500563"/>
          <a:ext cx="6140450" cy="1322387"/>
        </p:xfrm>
        <a:graphic>
          <a:graphicData uri="http://schemas.openxmlformats.org/drawingml/2006/table">
            <a:tbl>
              <a:tblPr/>
              <a:tblGrid>
                <a:gridCol w="1535112">
                  <a:extLst>
                    <a:ext uri="{9D8B030D-6E8A-4147-A177-3AD203B41FA5}">
                      <a16:colId xmlns:a16="http://schemas.microsoft.com/office/drawing/2014/main" val="20000"/>
                    </a:ext>
                  </a:extLst>
                </a:gridCol>
                <a:gridCol w="1535113">
                  <a:extLst>
                    <a:ext uri="{9D8B030D-6E8A-4147-A177-3AD203B41FA5}">
                      <a16:colId xmlns:a16="http://schemas.microsoft.com/office/drawing/2014/main" val="20001"/>
                    </a:ext>
                  </a:extLst>
                </a:gridCol>
                <a:gridCol w="1535112">
                  <a:extLst>
                    <a:ext uri="{9D8B030D-6E8A-4147-A177-3AD203B41FA5}">
                      <a16:colId xmlns:a16="http://schemas.microsoft.com/office/drawing/2014/main" val="20002"/>
                    </a:ext>
                  </a:extLst>
                </a:gridCol>
                <a:gridCol w="1535113">
                  <a:extLst>
                    <a:ext uri="{9D8B030D-6E8A-4147-A177-3AD203B41FA5}">
                      <a16:colId xmlns:a16="http://schemas.microsoft.com/office/drawing/2014/main" val="20003"/>
                    </a:ext>
                  </a:extLst>
                </a:gridCol>
              </a:tblGrid>
              <a:tr h="371564">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smtClean="0">
                          <a:ln>
                            <a:noFill/>
                          </a:ln>
                          <a:solidFill>
                            <a:schemeClr val="tx1"/>
                          </a:solidFill>
                          <a:effectLst/>
                          <a:latin typeface="Arial" pitchFamily="34" charset="0"/>
                        </a:rPr>
                        <a:t>Fasi polari comuni</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it-IT"/>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smtClean="0">
                          <a:ln>
                            <a:noFill/>
                          </a:ln>
                          <a:solidFill>
                            <a:schemeClr val="tx1"/>
                          </a:solidFill>
                          <a:effectLst/>
                          <a:latin typeface="Arial" pitchFamily="34" charset="0"/>
                        </a:rPr>
                        <a:t>Fasi non polari comuni</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it-IT"/>
                    </a:p>
                  </a:txBody>
                  <a:tcPr/>
                </a:tc>
                <a:extLst>
                  <a:ext uri="{0D108BD9-81ED-4DB2-BD59-A6C34878D82A}">
                    <a16:rowId xmlns:a16="http://schemas.microsoft.com/office/drawing/2014/main" val="10000"/>
                  </a:ext>
                </a:extLst>
              </a:tr>
              <a:tr h="5792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R = (CH</a:t>
                      </a:r>
                      <a:r>
                        <a:rPr kumimoji="0" lang="it-IT" sz="1600" b="0" i="0" u="none" strike="noStrike" cap="none" normalizeH="0" baseline="-25000" smtClean="0">
                          <a:ln>
                            <a:noFill/>
                          </a:ln>
                          <a:solidFill>
                            <a:schemeClr val="tx1"/>
                          </a:solidFill>
                          <a:effectLst/>
                          <a:latin typeface="Arial" pitchFamily="34" charset="0"/>
                        </a:rPr>
                        <a:t>2</a:t>
                      </a:r>
                      <a:r>
                        <a:rPr kumimoji="0" lang="it-IT" sz="1600" b="0" i="0" u="none" strike="noStrike" cap="none" normalizeH="0" baseline="0" smtClean="0">
                          <a:ln>
                            <a:noFill/>
                          </a:ln>
                          <a:solidFill>
                            <a:schemeClr val="tx1"/>
                          </a:solidFill>
                          <a:effectLst/>
                          <a:latin typeface="Arial" pitchFamily="34" charset="0"/>
                        </a:rPr>
                        <a:t>)</a:t>
                      </a:r>
                      <a:r>
                        <a:rPr kumimoji="0" lang="it-IT" sz="1600" b="0" i="0" u="none" strike="noStrike" cap="none" normalizeH="0" baseline="-25000" smtClean="0">
                          <a:ln>
                            <a:noFill/>
                          </a:ln>
                          <a:solidFill>
                            <a:schemeClr val="tx1"/>
                          </a:solidFill>
                          <a:effectLst/>
                          <a:latin typeface="Arial" pitchFamily="34" charset="0"/>
                        </a:rPr>
                        <a:t>3</a:t>
                      </a:r>
                      <a:r>
                        <a:rPr kumimoji="0" lang="it-IT" sz="1600" b="0" i="0" u="none" strike="noStrike" cap="none" normalizeH="0" baseline="0" smtClean="0">
                          <a:ln>
                            <a:noFill/>
                          </a:ln>
                          <a:solidFill>
                            <a:schemeClr val="tx1"/>
                          </a:solidFill>
                          <a:effectLst/>
                          <a:latin typeface="Arial" pitchFamily="34" charset="0"/>
                        </a:rPr>
                        <a:t>NH</a:t>
                      </a:r>
                      <a:r>
                        <a:rPr kumimoji="0" lang="it-IT" sz="1600" b="0" i="0" u="none" strike="noStrike" cap="none" normalizeH="0" baseline="-25000" smtClean="0">
                          <a:ln>
                            <a:noFill/>
                          </a:ln>
                          <a:solidFill>
                            <a:schemeClr val="tx1"/>
                          </a:solidFill>
                          <a:effectLst/>
                          <a:latin typeface="Arial" pitchFamily="34" charset="0"/>
                        </a:rPr>
                        <a:t>2</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ammino</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R = (CH</a:t>
                      </a:r>
                      <a:r>
                        <a:rPr kumimoji="0" lang="it-IT" sz="1600" b="0" i="0" u="none" strike="noStrike" cap="none" normalizeH="0" baseline="-25000" smtClean="0">
                          <a:ln>
                            <a:noFill/>
                          </a:ln>
                          <a:solidFill>
                            <a:schemeClr val="tx1"/>
                          </a:solidFill>
                          <a:effectLst/>
                          <a:latin typeface="Arial" pitchFamily="34" charset="0"/>
                        </a:rPr>
                        <a:t>2</a:t>
                      </a:r>
                      <a:r>
                        <a:rPr kumimoji="0" lang="it-IT" sz="1600" b="0" i="0" u="none" strike="noStrike" cap="none" normalizeH="0" baseline="0" smtClean="0">
                          <a:ln>
                            <a:noFill/>
                          </a:ln>
                          <a:solidFill>
                            <a:schemeClr val="tx1"/>
                          </a:solidFill>
                          <a:effectLst/>
                          <a:latin typeface="Arial" pitchFamily="34" charset="0"/>
                        </a:rPr>
                        <a:t>)</a:t>
                      </a:r>
                      <a:r>
                        <a:rPr kumimoji="0" lang="it-IT" sz="1600" b="0" i="0" u="none" strike="noStrike" cap="none" normalizeH="0" baseline="-25000" smtClean="0">
                          <a:ln>
                            <a:noFill/>
                          </a:ln>
                          <a:solidFill>
                            <a:schemeClr val="tx1"/>
                          </a:solidFill>
                          <a:effectLst/>
                          <a:latin typeface="Arial" pitchFamily="34" charset="0"/>
                        </a:rPr>
                        <a:t>17</a:t>
                      </a:r>
                      <a:r>
                        <a:rPr kumimoji="0" lang="it-IT" sz="1600" b="0" i="0" u="none" strike="noStrike" cap="none" normalizeH="0" baseline="0" smtClean="0">
                          <a:ln>
                            <a:noFill/>
                          </a:ln>
                          <a:solidFill>
                            <a:schemeClr val="tx1"/>
                          </a:solidFill>
                          <a:effectLst/>
                          <a:latin typeface="Arial" pitchFamily="34" charset="0"/>
                        </a:rPr>
                        <a:t>CH</a:t>
                      </a:r>
                      <a:r>
                        <a:rPr kumimoji="0" lang="it-IT" sz="1600" b="0" i="0" u="none" strike="noStrike" cap="none" normalizeH="0" baseline="-25000" smtClean="0">
                          <a:ln>
                            <a:noFill/>
                          </a:ln>
                          <a:solidFill>
                            <a:schemeClr val="tx1"/>
                          </a:solidFill>
                          <a:effectLst/>
                          <a:latin typeface="Arial" pitchFamily="34" charset="0"/>
                        </a:rPr>
                        <a:t>3</a:t>
                      </a:r>
                      <a:endParaRPr kumimoji="0" lang="it-IT" sz="1600" b="0" i="0" u="none" strike="noStrike" cap="none" normalizeH="0" baseline="0" smtClean="0">
                        <a:ln>
                          <a:noFill/>
                        </a:ln>
                        <a:solidFill>
                          <a:schemeClr val="tx1"/>
                        </a:solidFill>
                        <a:effectLst/>
                        <a:latin typeface="Arial"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ottadecile</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56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R = (CH</a:t>
                      </a:r>
                      <a:r>
                        <a:rPr kumimoji="0" lang="it-IT" sz="1600" b="0" i="0" u="none" strike="noStrike" cap="none" normalizeH="0" baseline="-25000" smtClean="0">
                          <a:ln>
                            <a:noFill/>
                          </a:ln>
                          <a:solidFill>
                            <a:schemeClr val="tx1"/>
                          </a:solidFill>
                          <a:effectLst/>
                          <a:latin typeface="Arial" pitchFamily="34" charset="0"/>
                        </a:rPr>
                        <a:t>2</a:t>
                      </a:r>
                      <a:r>
                        <a:rPr kumimoji="0" lang="it-IT" sz="1600" b="0" i="0" u="none" strike="noStrike" cap="none" normalizeH="0" baseline="0" smtClean="0">
                          <a:ln>
                            <a:noFill/>
                          </a:ln>
                          <a:solidFill>
                            <a:schemeClr val="tx1"/>
                          </a:solidFill>
                          <a:effectLst/>
                          <a:latin typeface="Arial" pitchFamily="34" charset="0"/>
                        </a:rPr>
                        <a:t>)</a:t>
                      </a:r>
                      <a:r>
                        <a:rPr kumimoji="0" lang="it-IT" sz="1600" b="0" i="0" u="none" strike="noStrike" cap="none" normalizeH="0" baseline="-25000" smtClean="0">
                          <a:ln>
                            <a:noFill/>
                          </a:ln>
                          <a:solidFill>
                            <a:schemeClr val="tx1"/>
                          </a:solidFill>
                          <a:effectLst/>
                          <a:latin typeface="Arial" pitchFamily="34" charset="0"/>
                        </a:rPr>
                        <a:t>3</a:t>
                      </a:r>
                      <a:r>
                        <a:rPr kumimoji="0" lang="it-IT" sz="1600" b="0" i="0" u="none" strike="noStrike" cap="none" normalizeH="0" baseline="0" smtClean="0">
                          <a:ln>
                            <a:noFill/>
                          </a:ln>
                          <a:solidFill>
                            <a:schemeClr val="tx1"/>
                          </a:solidFill>
                          <a:effectLst/>
                          <a:latin typeface="Arial" pitchFamily="34" charset="0"/>
                        </a:rPr>
                        <a:t>CN</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ciano</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R = (CH</a:t>
                      </a:r>
                      <a:r>
                        <a:rPr kumimoji="0" lang="it-IT" sz="1600" b="0" i="0" u="none" strike="noStrike" cap="none" normalizeH="0" baseline="-25000" smtClean="0">
                          <a:ln>
                            <a:noFill/>
                          </a:ln>
                          <a:solidFill>
                            <a:schemeClr val="tx1"/>
                          </a:solidFill>
                          <a:effectLst/>
                          <a:latin typeface="Arial" pitchFamily="34" charset="0"/>
                        </a:rPr>
                        <a:t>2</a:t>
                      </a:r>
                      <a:r>
                        <a:rPr kumimoji="0" lang="it-IT" sz="1600" b="0" i="0" u="none" strike="noStrike" cap="none" normalizeH="0" baseline="0" smtClean="0">
                          <a:ln>
                            <a:noFill/>
                          </a:ln>
                          <a:solidFill>
                            <a:schemeClr val="tx1"/>
                          </a:solidFill>
                          <a:effectLst/>
                          <a:latin typeface="Arial" pitchFamily="34" charset="0"/>
                        </a:rPr>
                        <a:t>)</a:t>
                      </a:r>
                      <a:r>
                        <a:rPr kumimoji="0" lang="it-IT" sz="1600" b="0" i="0" u="none" strike="noStrike" cap="none" normalizeH="0" baseline="-25000" smtClean="0">
                          <a:ln>
                            <a:noFill/>
                          </a:ln>
                          <a:solidFill>
                            <a:schemeClr val="tx1"/>
                          </a:solidFill>
                          <a:effectLst/>
                          <a:latin typeface="Arial" pitchFamily="34" charset="0"/>
                        </a:rPr>
                        <a:t>7</a:t>
                      </a:r>
                      <a:r>
                        <a:rPr kumimoji="0" lang="it-IT" sz="1600" b="0" i="0" u="none" strike="noStrike" cap="none" normalizeH="0" baseline="0" smtClean="0">
                          <a:ln>
                            <a:noFill/>
                          </a:ln>
                          <a:solidFill>
                            <a:schemeClr val="tx1"/>
                          </a:solidFill>
                          <a:effectLst/>
                          <a:latin typeface="Arial" pitchFamily="34" charset="0"/>
                        </a:rPr>
                        <a:t>CH</a:t>
                      </a:r>
                      <a:r>
                        <a:rPr kumimoji="0" lang="it-IT" sz="1600" b="0" i="0" u="none" strike="noStrike" cap="none" normalizeH="0" baseline="-25000" smtClean="0">
                          <a:ln>
                            <a:noFill/>
                          </a:ln>
                          <a:solidFill>
                            <a:schemeClr val="tx1"/>
                          </a:solidFill>
                          <a:effectLst/>
                          <a:latin typeface="Arial" pitchFamily="34" charset="0"/>
                        </a:rPr>
                        <a:t>3</a:t>
                      </a:r>
                      <a:endParaRPr kumimoji="0" lang="it-IT" sz="1600" b="0" i="0" u="none" strike="noStrike" cap="none" normalizeH="0" baseline="0" smtClean="0">
                        <a:ln>
                          <a:noFill/>
                        </a:ln>
                        <a:solidFill>
                          <a:schemeClr val="tx1"/>
                        </a:solidFill>
                        <a:effectLst/>
                        <a:latin typeface="Arial"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ottile</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1946" name="Text Box 26"/>
          <p:cNvSpPr txBox="1">
            <a:spLocks noChangeArrowheads="1"/>
          </p:cNvSpPr>
          <p:nvPr/>
        </p:nvSpPr>
        <p:spPr bwMode="auto">
          <a:xfrm>
            <a:off x="3259138" y="5800725"/>
            <a:ext cx="3922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it-IT" altLang="it-IT" sz="1600">
              <a:latin typeface="Arial" pitchFamily="34" charset="0"/>
            </a:endParaRPr>
          </a:p>
        </p:txBody>
      </p:sp>
      <p:sp>
        <p:nvSpPr>
          <p:cNvPr id="350235" name="Text Box 27"/>
          <p:cNvSpPr txBox="1">
            <a:spLocks noChangeArrowheads="1"/>
          </p:cNvSpPr>
          <p:nvPr/>
        </p:nvSpPr>
        <p:spPr bwMode="auto">
          <a:xfrm>
            <a:off x="2514600" y="5903913"/>
            <a:ext cx="5581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it-IT" altLang="it-IT" sz="1600" b="1">
                <a:latin typeface="Arial" pitchFamily="34" charset="0"/>
              </a:rPr>
              <a:t>La C18 (anche indicata con ODS) è la fase stazionaria di gran lunga più utilizzata in HPLC</a:t>
            </a:r>
          </a:p>
        </p:txBody>
      </p:sp>
      <p:grpSp>
        <p:nvGrpSpPr>
          <p:cNvPr id="2" name="Group 28"/>
          <p:cNvGrpSpPr>
            <a:grpSpLocks/>
          </p:cNvGrpSpPr>
          <p:nvPr/>
        </p:nvGrpSpPr>
        <p:grpSpPr bwMode="auto">
          <a:xfrm>
            <a:off x="4291013" y="4722813"/>
            <a:ext cx="2876550" cy="1296987"/>
            <a:chOff x="2703" y="3038"/>
            <a:chExt cx="1812" cy="817"/>
          </a:xfrm>
        </p:grpSpPr>
        <p:sp>
          <p:nvSpPr>
            <p:cNvPr id="81949" name="Oval 29"/>
            <p:cNvSpPr>
              <a:spLocks noChangeArrowheads="1"/>
            </p:cNvSpPr>
            <p:nvPr/>
          </p:nvSpPr>
          <p:spPr bwMode="auto">
            <a:xfrm>
              <a:off x="2703" y="3038"/>
              <a:ext cx="1812" cy="483"/>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it-IT" altLang="it-IT"/>
            </a:p>
          </p:txBody>
        </p:sp>
        <p:sp>
          <p:nvSpPr>
            <p:cNvPr id="81950" name="Freeform 30"/>
            <p:cNvSpPr>
              <a:spLocks/>
            </p:cNvSpPr>
            <p:nvPr/>
          </p:nvSpPr>
          <p:spPr bwMode="auto">
            <a:xfrm>
              <a:off x="3110" y="3530"/>
              <a:ext cx="646" cy="325"/>
            </a:xfrm>
            <a:custGeom>
              <a:avLst/>
              <a:gdLst>
                <a:gd name="T0" fmla="*/ 581 w 646"/>
                <a:gd name="T1" fmla="*/ 0 h 325"/>
                <a:gd name="T2" fmla="*/ 627 w 646"/>
                <a:gd name="T3" fmla="*/ 140 h 325"/>
                <a:gd name="T4" fmla="*/ 469 w 646"/>
                <a:gd name="T5" fmla="*/ 233 h 325"/>
                <a:gd name="T6" fmla="*/ 42 w 646"/>
                <a:gd name="T7" fmla="*/ 223 h 325"/>
                <a:gd name="T8" fmla="*/ 218 w 646"/>
                <a:gd name="T9" fmla="*/ 325 h 325"/>
                <a:gd name="T10" fmla="*/ 0 60000 65536"/>
                <a:gd name="T11" fmla="*/ 0 60000 65536"/>
                <a:gd name="T12" fmla="*/ 0 60000 65536"/>
                <a:gd name="T13" fmla="*/ 0 60000 65536"/>
                <a:gd name="T14" fmla="*/ 0 60000 65536"/>
                <a:gd name="T15" fmla="*/ 0 w 646"/>
                <a:gd name="T16" fmla="*/ 0 h 325"/>
                <a:gd name="T17" fmla="*/ 646 w 646"/>
                <a:gd name="T18" fmla="*/ 325 h 325"/>
              </a:gdLst>
              <a:ahLst/>
              <a:cxnLst>
                <a:cxn ang="T10">
                  <a:pos x="T0" y="T1"/>
                </a:cxn>
                <a:cxn ang="T11">
                  <a:pos x="T2" y="T3"/>
                </a:cxn>
                <a:cxn ang="T12">
                  <a:pos x="T4" y="T5"/>
                </a:cxn>
                <a:cxn ang="T13">
                  <a:pos x="T6" y="T7"/>
                </a:cxn>
                <a:cxn ang="T14">
                  <a:pos x="T8" y="T9"/>
                </a:cxn>
              </a:cxnLst>
              <a:rect l="T15" t="T16" r="T17" b="T18"/>
              <a:pathLst>
                <a:path w="646" h="325">
                  <a:moveTo>
                    <a:pt x="581" y="0"/>
                  </a:moveTo>
                  <a:cubicBezTo>
                    <a:pt x="613" y="50"/>
                    <a:pt x="646" y="101"/>
                    <a:pt x="627" y="140"/>
                  </a:cubicBezTo>
                  <a:cubicBezTo>
                    <a:pt x="608" y="179"/>
                    <a:pt x="566" y="219"/>
                    <a:pt x="469" y="233"/>
                  </a:cubicBezTo>
                  <a:cubicBezTo>
                    <a:pt x="372" y="247"/>
                    <a:pt x="84" y="208"/>
                    <a:pt x="42" y="223"/>
                  </a:cubicBezTo>
                  <a:cubicBezTo>
                    <a:pt x="0" y="238"/>
                    <a:pt x="189" y="308"/>
                    <a:pt x="218" y="325"/>
                  </a:cubicBezTo>
                </a:path>
              </a:pathLst>
            </a:custGeom>
            <a:noFill/>
            <a:ln w="28575"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GB"/>
            </a:p>
          </p:txBody>
        </p:sp>
      </p:grpSp>
    </p:spTree>
    <p:extLst>
      <p:ext uri="{BB962C8B-B14F-4D97-AF65-F5344CB8AC3E}">
        <p14:creationId xmlns:p14="http://schemas.microsoft.com/office/powerpoint/2010/main" val="344656399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gtEl>
                                        <p:attrNameLst>
                                          <p:attrName>style.visibility</p:attrName>
                                        </p:attrNameLst>
                                      </p:cBhvr>
                                      <p:to>
                                        <p:strVal val="visible"/>
                                      </p:to>
                                    </p:set>
                                    <p:anim calcmode="lin" valueType="num">
                                      <p:cBhvr additive="base">
                                        <p:cTn id="7" dur="500" fill="hold"/>
                                        <p:tgtEl>
                                          <p:spTgt spid="350211"/>
                                        </p:tgtEl>
                                        <p:attrNameLst>
                                          <p:attrName>ppt_x</p:attrName>
                                        </p:attrNameLst>
                                      </p:cBhvr>
                                      <p:tavLst>
                                        <p:tav tm="0">
                                          <p:val>
                                            <p:strVal val="0-#ppt_w/2"/>
                                          </p:val>
                                        </p:tav>
                                        <p:tav tm="100000">
                                          <p:val>
                                            <p:strVal val="#ppt_x"/>
                                          </p:val>
                                        </p:tav>
                                      </p:tavLst>
                                    </p:anim>
                                    <p:anim calcmode="lin" valueType="num">
                                      <p:cBhvr additive="base">
                                        <p:cTn id="8" dur="500" fill="hold"/>
                                        <p:tgtEl>
                                          <p:spTgt spid="3502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5021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50213"/>
                                        </p:tgtEl>
                                        <p:attrNameLst>
                                          <p:attrName>style.visibility</p:attrName>
                                        </p:attrNameLst>
                                      </p:cBhvr>
                                      <p:to>
                                        <p:strVal val="visible"/>
                                      </p:to>
                                    </p:set>
                                    <p:anim calcmode="lin" valueType="num">
                                      <p:cBhvr additive="base">
                                        <p:cTn id="17" dur="500" fill="hold"/>
                                        <p:tgtEl>
                                          <p:spTgt spid="350213"/>
                                        </p:tgtEl>
                                        <p:attrNameLst>
                                          <p:attrName>ppt_x</p:attrName>
                                        </p:attrNameLst>
                                      </p:cBhvr>
                                      <p:tavLst>
                                        <p:tav tm="0">
                                          <p:val>
                                            <p:strVal val="0-#ppt_w/2"/>
                                          </p:val>
                                        </p:tav>
                                        <p:tav tm="100000">
                                          <p:val>
                                            <p:strVal val="#ppt_x"/>
                                          </p:val>
                                        </p:tav>
                                      </p:tavLst>
                                    </p:anim>
                                    <p:anim calcmode="lin" valueType="num">
                                      <p:cBhvr additive="base">
                                        <p:cTn id="18" dur="500" fill="hold"/>
                                        <p:tgtEl>
                                          <p:spTgt spid="35021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502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childTnLst>
                                </p:cTn>
                              </p:par>
                            </p:childTnLst>
                          </p:cTn>
                        </p:par>
                        <p:par>
                          <p:cTn id="29" fill="hold" nodeType="afterGroup">
                            <p:stCondLst>
                              <p:cond delay="500"/>
                            </p:stCondLst>
                            <p:childTnLst>
                              <p:par>
                                <p:cTn id="30" presetID="23" presetClass="entr" presetSubtype="16" fill="hold" grpId="0" nodeType="afterEffect">
                                  <p:stCondLst>
                                    <p:cond delay="0"/>
                                  </p:stCondLst>
                                  <p:childTnLst>
                                    <p:set>
                                      <p:cBhvr>
                                        <p:cTn id="31" dur="1" fill="hold">
                                          <p:stCondLst>
                                            <p:cond delay="0"/>
                                          </p:stCondLst>
                                        </p:cTn>
                                        <p:tgtEl>
                                          <p:spTgt spid="350235"/>
                                        </p:tgtEl>
                                        <p:attrNameLst>
                                          <p:attrName>style.visibility</p:attrName>
                                        </p:attrNameLst>
                                      </p:cBhvr>
                                      <p:to>
                                        <p:strVal val="visible"/>
                                      </p:to>
                                    </p:set>
                                    <p:anim calcmode="lin" valueType="num">
                                      <p:cBhvr>
                                        <p:cTn id="32" dur="500" fill="hold"/>
                                        <p:tgtEl>
                                          <p:spTgt spid="350235"/>
                                        </p:tgtEl>
                                        <p:attrNameLst>
                                          <p:attrName>ppt_w</p:attrName>
                                        </p:attrNameLst>
                                      </p:cBhvr>
                                      <p:tavLst>
                                        <p:tav tm="0">
                                          <p:val>
                                            <p:fltVal val="0"/>
                                          </p:val>
                                        </p:tav>
                                        <p:tav tm="100000">
                                          <p:val>
                                            <p:strVal val="#ppt_w"/>
                                          </p:val>
                                        </p:tav>
                                      </p:tavLst>
                                    </p:anim>
                                    <p:anim calcmode="lin" valueType="num">
                                      <p:cBhvr>
                                        <p:cTn id="33" dur="500" fill="hold"/>
                                        <p:tgtEl>
                                          <p:spTgt spid="3502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autoUpdateAnimBg="0"/>
      <p:bldP spid="350212" grpId="0" autoUpdateAnimBg="0"/>
      <p:bldP spid="350213" grpId="0" autoUpdateAnimBg="0"/>
      <p:bldP spid="35023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ChangeArrowheads="1"/>
          </p:cNvSpPr>
          <p:nvPr/>
        </p:nvSpPr>
        <p:spPr bwMode="auto">
          <a:xfrm>
            <a:off x="457200" y="762000"/>
            <a:ext cx="6327775" cy="1201738"/>
          </a:xfrm>
          <a:prstGeom prst="rect">
            <a:avLst/>
          </a:prstGeom>
          <a:solidFill>
            <a:srgbClr val="FFFF00"/>
          </a:solidFill>
          <a:ln w="9525">
            <a:solidFill>
              <a:srgbClr val="FF3300"/>
            </a:solidFill>
            <a:miter lim="800000"/>
            <a:headEnd/>
            <a:tailEnd/>
          </a:ln>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it-IT" altLang="it-IT" sz="1800" b="1">
                <a:solidFill>
                  <a:srgbClr val="FF6600"/>
                </a:solidFill>
                <a:latin typeface="Arial" pitchFamily="34" charset="0"/>
              </a:rPr>
              <a:t>Cromatografia a fase normale</a:t>
            </a:r>
            <a:endParaRPr lang="it-IT" altLang="it-IT" sz="1800">
              <a:solidFill>
                <a:srgbClr val="FF6600"/>
              </a:solidFill>
              <a:latin typeface="Arial" pitchFamily="34" charset="0"/>
            </a:endParaRPr>
          </a:p>
          <a:p>
            <a:pPr eaLnBrk="1" hangingPunct="1">
              <a:spcBef>
                <a:spcPct val="50000"/>
              </a:spcBef>
              <a:buFontTx/>
              <a:buChar char="-"/>
            </a:pPr>
            <a:r>
              <a:rPr lang="it-IT" altLang="it-IT" sz="1800" b="1">
                <a:solidFill>
                  <a:srgbClr val="0033CC"/>
                </a:solidFill>
                <a:latin typeface="Arial" pitchFamily="34" charset="0"/>
              </a:rPr>
              <a:t> </a:t>
            </a:r>
            <a:r>
              <a:rPr lang="it-IT" altLang="it-IT" sz="1800">
                <a:solidFill>
                  <a:srgbClr val="0033CC"/>
                </a:solidFill>
                <a:latin typeface="Arial" pitchFamily="34" charset="0"/>
              </a:rPr>
              <a:t>Fase stazionaria</a:t>
            </a:r>
            <a:r>
              <a:rPr lang="it-IT" altLang="it-IT" sz="1800" b="1">
                <a:solidFill>
                  <a:srgbClr val="0033CC"/>
                </a:solidFill>
                <a:latin typeface="Arial" pitchFamily="34" charset="0"/>
              </a:rPr>
              <a:t> polare</a:t>
            </a:r>
            <a:r>
              <a:rPr lang="it-IT" altLang="it-IT" sz="1800">
                <a:solidFill>
                  <a:srgbClr val="0033CC"/>
                </a:solidFill>
                <a:latin typeface="Arial" pitchFamily="34" charset="0"/>
              </a:rPr>
              <a:t>, solvente </a:t>
            </a:r>
            <a:r>
              <a:rPr lang="it-IT" altLang="it-IT" sz="1800" b="1">
                <a:solidFill>
                  <a:srgbClr val="0033CC"/>
                </a:solidFill>
                <a:latin typeface="Arial" pitchFamily="34" charset="0"/>
              </a:rPr>
              <a:t>meno polare</a:t>
            </a:r>
          </a:p>
          <a:p>
            <a:pPr eaLnBrk="1" hangingPunct="1">
              <a:spcBef>
                <a:spcPct val="50000"/>
              </a:spcBef>
              <a:buFontTx/>
              <a:buChar char="-"/>
            </a:pPr>
            <a:r>
              <a:rPr lang="it-IT" altLang="it-IT" sz="1800" b="1">
                <a:solidFill>
                  <a:srgbClr val="0033CC"/>
                </a:solidFill>
                <a:latin typeface="Arial" pitchFamily="34" charset="0"/>
              </a:rPr>
              <a:t> </a:t>
            </a:r>
            <a:r>
              <a:rPr lang="it-IT" altLang="it-IT" sz="1800">
                <a:solidFill>
                  <a:srgbClr val="0033CC"/>
                </a:solidFill>
                <a:latin typeface="Arial" pitchFamily="34" charset="0"/>
              </a:rPr>
              <a:t>Solventi</a:t>
            </a:r>
            <a:r>
              <a:rPr lang="it-IT" altLang="it-IT" sz="1800" b="1">
                <a:solidFill>
                  <a:srgbClr val="0033CC"/>
                </a:solidFill>
                <a:latin typeface="Arial" pitchFamily="34" charset="0"/>
              </a:rPr>
              <a:t> più polari </a:t>
            </a:r>
            <a:r>
              <a:rPr lang="it-IT" altLang="it-IT" sz="1800">
                <a:solidFill>
                  <a:srgbClr val="0033CC"/>
                </a:solidFill>
                <a:latin typeface="Arial" pitchFamily="34" charset="0"/>
              </a:rPr>
              <a:t>hanno</a:t>
            </a:r>
            <a:r>
              <a:rPr lang="it-IT" altLang="it-IT" sz="1800" b="1">
                <a:solidFill>
                  <a:srgbClr val="0033CC"/>
                </a:solidFill>
                <a:latin typeface="Arial" pitchFamily="34" charset="0"/>
              </a:rPr>
              <a:t> maggiore forza eluente</a:t>
            </a:r>
          </a:p>
        </p:txBody>
      </p:sp>
      <p:sp>
        <p:nvSpPr>
          <p:cNvPr id="211971" name="Rectangle 3"/>
          <p:cNvSpPr>
            <a:spLocks noChangeArrowheads="1"/>
          </p:cNvSpPr>
          <p:nvPr/>
        </p:nvSpPr>
        <p:spPr bwMode="auto">
          <a:xfrm>
            <a:off x="1828800" y="2590800"/>
            <a:ext cx="6327775" cy="1201738"/>
          </a:xfrm>
          <a:prstGeom prst="rect">
            <a:avLst/>
          </a:prstGeom>
          <a:solidFill>
            <a:srgbClr val="FFFF00"/>
          </a:solidFill>
          <a:ln w="9525">
            <a:solidFill>
              <a:srgbClr val="FF3300"/>
            </a:solidFill>
            <a:miter lim="800000"/>
            <a:headEnd/>
            <a:tailEnd/>
          </a:ln>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it-IT" altLang="it-IT" sz="1800" b="1">
                <a:solidFill>
                  <a:srgbClr val="FF6600"/>
                </a:solidFill>
                <a:latin typeface="Arial" pitchFamily="34" charset="0"/>
              </a:rPr>
              <a:t>Cromatografia a fase inversa</a:t>
            </a:r>
            <a:endParaRPr lang="it-IT" altLang="it-IT" sz="1800">
              <a:solidFill>
                <a:srgbClr val="FF6600"/>
              </a:solidFill>
              <a:latin typeface="Arial" pitchFamily="34" charset="0"/>
            </a:endParaRPr>
          </a:p>
          <a:p>
            <a:pPr eaLnBrk="1" hangingPunct="1">
              <a:spcBef>
                <a:spcPct val="50000"/>
              </a:spcBef>
              <a:buFontTx/>
              <a:buChar char="-"/>
            </a:pPr>
            <a:r>
              <a:rPr lang="it-IT" altLang="it-IT" sz="1800" b="1">
                <a:solidFill>
                  <a:srgbClr val="0033CC"/>
                </a:solidFill>
                <a:latin typeface="Arial" pitchFamily="34" charset="0"/>
              </a:rPr>
              <a:t> </a:t>
            </a:r>
            <a:r>
              <a:rPr lang="it-IT" altLang="it-IT" sz="1800">
                <a:solidFill>
                  <a:srgbClr val="0033CC"/>
                </a:solidFill>
                <a:latin typeface="Arial" pitchFamily="34" charset="0"/>
              </a:rPr>
              <a:t>Fase stazionaria</a:t>
            </a:r>
            <a:r>
              <a:rPr lang="it-IT" altLang="it-IT" sz="1800" b="1">
                <a:solidFill>
                  <a:srgbClr val="0033CC"/>
                </a:solidFill>
                <a:latin typeface="Arial" pitchFamily="34" charset="0"/>
              </a:rPr>
              <a:t> apolare</a:t>
            </a:r>
            <a:r>
              <a:rPr lang="it-IT" altLang="it-IT" sz="1800">
                <a:solidFill>
                  <a:srgbClr val="0033CC"/>
                </a:solidFill>
                <a:latin typeface="Arial" pitchFamily="34" charset="0"/>
              </a:rPr>
              <a:t>, solvente </a:t>
            </a:r>
            <a:r>
              <a:rPr lang="it-IT" altLang="it-IT" sz="1800" b="1">
                <a:solidFill>
                  <a:srgbClr val="0033CC"/>
                </a:solidFill>
                <a:latin typeface="Arial" pitchFamily="34" charset="0"/>
              </a:rPr>
              <a:t>più polare</a:t>
            </a:r>
          </a:p>
          <a:p>
            <a:pPr eaLnBrk="1" hangingPunct="1">
              <a:spcBef>
                <a:spcPct val="50000"/>
              </a:spcBef>
              <a:buFontTx/>
              <a:buChar char="-"/>
            </a:pPr>
            <a:r>
              <a:rPr lang="it-IT" altLang="it-IT" sz="1800" b="1">
                <a:solidFill>
                  <a:srgbClr val="0033CC"/>
                </a:solidFill>
                <a:latin typeface="Arial" pitchFamily="34" charset="0"/>
              </a:rPr>
              <a:t> </a:t>
            </a:r>
            <a:r>
              <a:rPr lang="it-IT" altLang="it-IT" sz="1800">
                <a:solidFill>
                  <a:srgbClr val="0033CC"/>
                </a:solidFill>
                <a:latin typeface="Arial" pitchFamily="34" charset="0"/>
              </a:rPr>
              <a:t>Solventi </a:t>
            </a:r>
            <a:r>
              <a:rPr lang="it-IT" altLang="it-IT" sz="1800" b="1">
                <a:solidFill>
                  <a:srgbClr val="0033CC"/>
                </a:solidFill>
                <a:latin typeface="Arial" pitchFamily="34" charset="0"/>
              </a:rPr>
              <a:t>meno polari </a:t>
            </a:r>
            <a:r>
              <a:rPr lang="it-IT" altLang="it-IT" sz="1800">
                <a:solidFill>
                  <a:srgbClr val="0033CC"/>
                </a:solidFill>
                <a:latin typeface="Arial" pitchFamily="34" charset="0"/>
              </a:rPr>
              <a:t>hanno</a:t>
            </a:r>
            <a:r>
              <a:rPr lang="it-IT" altLang="it-IT" sz="1800" b="1">
                <a:solidFill>
                  <a:srgbClr val="0033CC"/>
                </a:solidFill>
                <a:latin typeface="Arial" pitchFamily="34" charset="0"/>
              </a:rPr>
              <a:t> maggiore forza eluente</a:t>
            </a:r>
          </a:p>
        </p:txBody>
      </p:sp>
      <p:sp>
        <p:nvSpPr>
          <p:cNvPr id="211972" name="Text Box 4"/>
          <p:cNvSpPr txBox="1">
            <a:spLocks noChangeArrowheads="1"/>
          </p:cNvSpPr>
          <p:nvPr/>
        </p:nvSpPr>
        <p:spPr bwMode="auto">
          <a:xfrm>
            <a:off x="457200" y="4419600"/>
            <a:ext cx="83820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it-IT" altLang="it-IT" sz="2000">
                <a:latin typeface="Arial" pitchFamily="34" charset="0"/>
              </a:rPr>
              <a:t>La cromatografia in fase inversa elimina la codatura dei picchi poiché la fase stazionaria ha pochi siti che possono adsorbire fortemente il soluto.</a:t>
            </a:r>
          </a:p>
          <a:p>
            <a:pPr eaLnBrk="1" hangingPunct="1">
              <a:spcBef>
                <a:spcPct val="50000"/>
              </a:spcBef>
            </a:pPr>
            <a:r>
              <a:rPr lang="it-IT" altLang="it-IT" sz="2000">
                <a:latin typeface="Arial" pitchFamily="34" charset="0"/>
              </a:rPr>
              <a:t>È anche meno sensibile alle impurezze polari (come l’acqua) nel solvente.</a:t>
            </a:r>
          </a:p>
        </p:txBody>
      </p:sp>
    </p:spTree>
    <p:extLst>
      <p:ext uri="{BB962C8B-B14F-4D97-AF65-F5344CB8AC3E}">
        <p14:creationId xmlns:p14="http://schemas.microsoft.com/office/powerpoint/2010/main" val="161858579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200"/>
                                  </p:stCondLst>
                                  <p:childTnLst>
                                    <p:set>
                                      <p:cBhvr>
                                        <p:cTn id="6" dur="1" fill="hold">
                                          <p:stCondLst>
                                            <p:cond delay="0"/>
                                          </p:stCondLst>
                                        </p:cTn>
                                        <p:tgtEl>
                                          <p:spTgt spid="211970"/>
                                        </p:tgtEl>
                                        <p:attrNameLst>
                                          <p:attrName>style.visibility</p:attrName>
                                        </p:attrNameLst>
                                      </p:cBhvr>
                                      <p:to>
                                        <p:strVal val="visible"/>
                                      </p:to>
                                    </p:set>
                                    <p:anim calcmode="lin" valueType="num">
                                      <p:cBhvr additive="base">
                                        <p:cTn id="7" dur="500" fill="hold"/>
                                        <p:tgtEl>
                                          <p:spTgt spid="211970"/>
                                        </p:tgtEl>
                                        <p:attrNameLst>
                                          <p:attrName>ppt_x</p:attrName>
                                        </p:attrNameLst>
                                      </p:cBhvr>
                                      <p:tavLst>
                                        <p:tav tm="0">
                                          <p:val>
                                            <p:strVal val="0-#ppt_w/2"/>
                                          </p:val>
                                        </p:tav>
                                        <p:tav tm="100000">
                                          <p:val>
                                            <p:strVal val="#ppt_x"/>
                                          </p:val>
                                        </p:tav>
                                      </p:tavLst>
                                    </p:anim>
                                    <p:anim calcmode="lin" valueType="num">
                                      <p:cBhvr additive="base">
                                        <p:cTn id="8" dur="500" fill="hold"/>
                                        <p:tgtEl>
                                          <p:spTgt spid="21197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700"/>
                            </p:stCondLst>
                            <p:childTnLst>
                              <p:par>
                                <p:cTn id="10" presetID="2" presetClass="entr" presetSubtype="2" fill="hold" grpId="0" nodeType="afterEffect">
                                  <p:stCondLst>
                                    <p:cond delay="300"/>
                                  </p:stCondLst>
                                  <p:childTnLst>
                                    <p:set>
                                      <p:cBhvr>
                                        <p:cTn id="11" dur="1" fill="hold">
                                          <p:stCondLst>
                                            <p:cond delay="0"/>
                                          </p:stCondLst>
                                        </p:cTn>
                                        <p:tgtEl>
                                          <p:spTgt spid="211971"/>
                                        </p:tgtEl>
                                        <p:attrNameLst>
                                          <p:attrName>style.visibility</p:attrName>
                                        </p:attrNameLst>
                                      </p:cBhvr>
                                      <p:to>
                                        <p:strVal val="visible"/>
                                      </p:to>
                                    </p:set>
                                    <p:anim calcmode="lin" valueType="num">
                                      <p:cBhvr additive="base">
                                        <p:cTn id="12" dur="500" fill="hold"/>
                                        <p:tgtEl>
                                          <p:spTgt spid="211971"/>
                                        </p:tgtEl>
                                        <p:attrNameLst>
                                          <p:attrName>ppt_x</p:attrName>
                                        </p:attrNameLst>
                                      </p:cBhvr>
                                      <p:tavLst>
                                        <p:tav tm="0">
                                          <p:val>
                                            <p:strVal val="1+#ppt_w/2"/>
                                          </p:val>
                                        </p:tav>
                                        <p:tav tm="100000">
                                          <p:val>
                                            <p:strVal val="#ppt_x"/>
                                          </p:val>
                                        </p:tav>
                                      </p:tavLst>
                                    </p:anim>
                                    <p:anim calcmode="lin" valueType="num">
                                      <p:cBhvr additive="base">
                                        <p:cTn id="13" dur="500" fill="hold"/>
                                        <p:tgtEl>
                                          <p:spTgt spid="21197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11972"/>
                                        </p:tgtEl>
                                        <p:attrNameLst>
                                          <p:attrName>style.visibility</p:attrName>
                                        </p:attrNameLst>
                                      </p:cBhvr>
                                      <p:to>
                                        <p:strVal val="visible"/>
                                      </p:to>
                                    </p:set>
                                    <p:anim calcmode="lin" valueType="num">
                                      <p:cBhvr>
                                        <p:cTn id="18" dur="500" fill="hold"/>
                                        <p:tgtEl>
                                          <p:spTgt spid="211972"/>
                                        </p:tgtEl>
                                        <p:attrNameLst>
                                          <p:attrName>ppt_w</p:attrName>
                                        </p:attrNameLst>
                                      </p:cBhvr>
                                      <p:tavLst>
                                        <p:tav tm="0">
                                          <p:val>
                                            <p:fltVal val="0"/>
                                          </p:val>
                                        </p:tav>
                                        <p:tav tm="100000">
                                          <p:val>
                                            <p:strVal val="#ppt_w"/>
                                          </p:val>
                                        </p:tav>
                                      </p:tavLst>
                                    </p:anim>
                                    <p:anim calcmode="lin" valueType="num">
                                      <p:cBhvr>
                                        <p:cTn id="19" dur="500" fill="hold"/>
                                        <p:tgtEl>
                                          <p:spTgt spid="21197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animBg="1" autoUpdateAnimBg="0"/>
      <p:bldP spid="211971" grpId="0" animBg="1" autoUpdateAnimBg="0"/>
      <p:bldP spid="21197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750888" y="152400"/>
            <a:ext cx="7640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it-IT" altLang="it-IT" b="1">
                <a:latin typeface="Arial" pitchFamily="34" charset="0"/>
              </a:rPr>
              <a:t>Eluizione isocratica e a gradiente</a:t>
            </a:r>
          </a:p>
        </p:txBody>
      </p:sp>
      <p:sp>
        <p:nvSpPr>
          <p:cNvPr id="352259" name="Freeform 3"/>
          <p:cNvSpPr>
            <a:spLocks/>
          </p:cNvSpPr>
          <p:nvPr/>
        </p:nvSpPr>
        <p:spPr bwMode="auto">
          <a:xfrm>
            <a:off x="2514600" y="685800"/>
            <a:ext cx="2057400" cy="1066800"/>
          </a:xfrm>
          <a:custGeom>
            <a:avLst/>
            <a:gdLst>
              <a:gd name="T0" fmla="*/ 2147483647 w 453"/>
              <a:gd name="T1" fmla="*/ 0 h 604"/>
              <a:gd name="T2" fmla="*/ 2147483647 w 453"/>
              <a:gd name="T3" fmla="*/ 2147483647 h 604"/>
              <a:gd name="T4" fmla="*/ 2147483647 w 453"/>
              <a:gd name="T5" fmla="*/ 2147483647 h 604"/>
              <a:gd name="T6" fmla="*/ 2147483647 w 453"/>
              <a:gd name="T7" fmla="*/ 2147483647 h 604"/>
              <a:gd name="T8" fmla="*/ 0 60000 65536"/>
              <a:gd name="T9" fmla="*/ 0 60000 65536"/>
              <a:gd name="T10" fmla="*/ 0 60000 65536"/>
              <a:gd name="T11" fmla="*/ 0 60000 65536"/>
              <a:gd name="T12" fmla="*/ 0 w 453"/>
              <a:gd name="T13" fmla="*/ 0 h 604"/>
              <a:gd name="T14" fmla="*/ 453 w 453"/>
              <a:gd name="T15" fmla="*/ 604 h 604"/>
            </a:gdLst>
            <a:ahLst/>
            <a:cxnLst>
              <a:cxn ang="T8">
                <a:pos x="T0" y="T1"/>
              </a:cxn>
              <a:cxn ang="T9">
                <a:pos x="T2" y="T3"/>
              </a:cxn>
              <a:cxn ang="T10">
                <a:pos x="T4" y="T5"/>
              </a:cxn>
              <a:cxn ang="T11">
                <a:pos x="T6" y="T7"/>
              </a:cxn>
            </a:cxnLst>
            <a:rect l="T12" t="T13" r="T14" b="T15"/>
            <a:pathLst>
              <a:path w="453" h="604">
                <a:moveTo>
                  <a:pt x="373" y="0"/>
                </a:moveTo>
                <a:cubicBezTo>
                  <a:pt x="186" y="75"/>
                  <a:pt x="0" y="151"/>
                  <a:pt x="11" y="204"/>
                </a:cubicBezTo>
                <a:cubicBezTo>
                  <a:pt x="22" y="257"/>
                  <a:pt x="423" y="250"/>
                  <a:pt x="438" y="316"/>
                </a:cubicBezTo>
                <a:cubicBezTo>
                  <a:pt x="453" y="382"/>
                  <a:pt x="278" y="493"/>
                  <a:pt x="104" y="604"/>
                </a:cubicBezTo>
              </a:path>
            </a:pathLst>
          </a:custGeom>
          <a:noFill/>
          <a:ln w="571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52260" name="Freeform 4"/>
          <p:cNvSpPr>
            <a:spLocks/>
          </p:cNvSpPr>
          <p:nvPr/>
        </p:nvSpPr>
        <p:spPr bwMode="auto">
          <a:xfrm flipH="1">
            <a:off x="6048375" y="615950"/>
            <a:ext cx="955675" cy="1077913"/>
          </a:xfrm>
          <a:custGeom>
            <a:avLst/>
            <a:gdLst>
              <a:gd name="T0" fmla="*/ 2147483647 w 453"/>
              <a:gd name="T1" fmla="*/ 0 h 604"/>
              <a:gd name="T2" fmla="*/ 2147483647 w 453"/>
              <a:gd name="T3" fmla="*/ 2147483647 h 604"/>
              <a:gd name="T4" fmla="*/ 2147483647 w 453"/>
              <a:gd name="T5" fmla="*/ 2147483647 h 604"/>
              <a:gd name="T6" fmla="*/ 2147483647 w 453"/>
              <a:gd name="T7" fmla="*/ 2147483647 h 604"/>
              <a:gd name="T8" fmla="*/ 0 60000 65536"/>
              <a:gd name="T9" fmla="*/ 0 60000 65536"/>
              <a:gd name="T10" fmla="*/ 0 60000 65536"/>
              <a:gd name="T11" fmla="*/ 0 60000 65536"/>
              <a:gd name="T12" fmla="*/ 0 w 453"/>
              <a:gd name="T13" fmla="*/ 0 h 604"/>
              <a:gd name="T14" fmla="*/ 453 w 453"/>
              <a:gd name="T15" fmla="*/ 604 h 604"/>
            </a:gdLst>
            <a:ahLst/>
            <a:cxnLst>
              <a:cxn ang="T8">
                <a:pos x="T0" y="T1"/>
              </a:cxn>
              <a:cxn ang="T9">
                <a:pos x="T2" y="T3"/>
              </a:cxn>
              <a:cxn ang="T10">
                <a:pos x="T4" y="T5"/>
              </a:cxn>
              <a:cxn ang="T11">
                <a:pos x="T6" y="T7"/>
              </a:cxn>
            </a:cxnLst>
            <a:rect l="T12" t="T13" r="T14" b="T15"/>
            <a:pathLst>
              <a:path w="453" h="604">
                <a:moveTo>
                  <a:pt x="373" y="0"/>
                </a:moveTo>
                <a:cubicBezTo>
                  <a:pt x="186" y="75"/>
                  <a:pt x="0" y="151"/>
                  <a:pt x="11" y="204"/>
                </a:cubicBezTo>
                <a:cubicBezTo>
                  <a:pt x="22" y="257"/>
                  <a:pt x="423" y="250"/>
                  <a:pt x="438" y="316"/>
                </a:cubicBezTo>
                <a:cubicBezTo>
                  <a:pt x="453" y="382"/>
                  <a:pt x="278" y="493"/>
                  <a:pt x="104" y="604"/>
                </a:cubicBezTo>
              </a:path>
            </a:pathLst>
          </a:custGeom>
          <a:noFill/>
          <a:ln w="5715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52261" name="Text Box 5"/>
          <p:cNvSpPr txBox="1">
            <a:spLocks noChangeArrowheads="1"/>
          </p:cNvSpPr>
          <p:nvPr/>
        </p:nvSpPr>
        <p:spPr bwMode="auto">
          <a:xfrm>
            <a:off x="1008063" y="1830388"/>
            <a:ext cx="28448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it-IT" altLang="it-IT" sz="1800">
                <a:solidFill>
                  <a:srgbClr val="0033CC"/>
                </a:solidFill>
                <a:latin typeface="Arial" pitchFamily="34" charset="0"/>
              </a:rPr>
              <a:t>Con 1 solo solvente o con una miscela di solventi di composizione costante.</a:t>
            </a:r>
          </a:p>
        </p:txBody>
      </p:sp>
      <p:sp>
        <p:nvSpPr>
          <p:cNvPr id="352262" name="Text Box 6"/>
          <p:cNvSpPr txBox="1">
            <a:spLocks noChangeArrowheads="1"/>
          </p:cNvSpPr>
          <p:nvPr/>
        </p:nvSpPr>
        <p:spPr bwMode="auto">
          <a:xfrm>
            <a:off x="4495800" y="1812925"/>
            <a:ext cx="4267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it-IT" altLang="it-IT" sz="1800">
                <a:solidFill>
                  <a:srgbClr val="0033CC"/>
                </a:solidFill>
                <a:latin typeface="Arial" pitchFamily="34" charset="0"/>
              </a:rPr>
              <a:t>Variazione continua della composizione del solvente per aumentare la forza eluente. Una forza eluente crescente è necessaria per eluire i soluti più fortemente trattenuti e per migliorare le separazioni.</a:t>
            </a:r>
          </a:p>
        </p:txBody>
      </p:sp>
      <p:sp>
        <p:nvSpPr>
          <p:cNvPr id="83975" name="Rectangle 7"/>
          <p:cNvSpPr>
            <a:spLocks noChangeArrowheads="1"/>
          </p:cNvSpPr>
          <p:nvPr/>
        </p:nvSpPr>
        <p:spPr bwMode="auto">
          <a:xfrm>
            <a:off x="557213" y="3956050"/>
            <a:ext cx="8032750"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36" tIns="41468" rIns="82936" bIns="41468">
            <a:spAutoFit/>
          </a:bodyPr>
          <a:lstStyle>
            <a:lvl1pPr defTabSz="828675" eaLnBrk="0" hangingPunct="0">
              <a:defRPr sz="2400">
                <a:solidFill>
                  <a:schemeClr val="tx1"/>
                </a:solidFill>
                <a:latin typeface="Times New Roman" pitchFamily="18" charset="0"/>
              </a:defRPr>
            </a:lvl1pPr>
            <a:lvl2pPr marL="742950" indent="-285750" defTabSz="828675" eaLnBrk="0" hangingPunct="0">
              <a:defRPr sz="2400">
                <a:solidFill>
                  <a:schemeClr val="tx1"/>
                </a:solidFill>
                <a:latin typeface="Times New Roman" pitchFamily="18" charset="0"/>
              </a:defRPr>
            </a:lvl2pPr>
            <a:lvl3pPr marL="1143000" indent="-228600" defTabSz="828675" eaLnBrk="0" hangingPunct="0">
              <a:defRPr sz="2400">
                <a:solidFill>
                  <a:schemeClr val="tx1"/>
                </a:solidFill>
                <a:latin typeface="Times New Roman" pitchFamily="18" charset="0"/>
              </a:defRPr>
            </a:lvl3pPr>
            <a:lvl4pPr marL="1600200" indent="-228600" defTabSz="828675" eaLnBrk="0" hangingPunct="0">
              <a:defRPr sz="2400">
                <a:solidFill>
                  <a:schemeClr val="tx1"/>
                </a:solidFill>
                <a:latin typeface="Times New Roman" pitchFamily="18" charset="0"/>
              </a:defRPr>
            </a:lvl4pPr>
            <a:lvl5pPr marL="2057400" indent="-228600" defTabSz="828675" eaLnBrk="0" hangingPunct="0">
              <a:defRPr sz="2400">
                <a:solidFill>
                  <a:schemeClr val="tx1"/>
                </a:solidFill>
                <a:latin typeface="Times New Roman" pitchFamily="18" charset="0"/>
              </a:defRPr>
            </a:lvl5pPr>
            <a:lvl6pPr marL="2514600" indent="-228600" defTabSz="828675" eaLnBrk="0" fontAlgn="base" hangingPunct="0">
              <a:spcBef>
                <a:spcPct val="0"/>
              </a:spcBef>
              <a:spcAft>
                <a:spcPct val="0"/>
              </a:spcAft>
              <a:defRPr sz="2400">
                <a:solidFill>
                  <a:schemeClr val="tx1"/>
                </a:solidFill>
                <a:latin typeface="Times New Roman" pitchFamily="18" charset="0"/>
              </a:defRPr>
            </a:lvl6pPr>
            <a:lvl7pPr marL="2971800" indent="-228600" defTabSz="828675" eaLnBrk="0" fontAlgn="base" hangingPunct="0">
              <a:spcBef>
                <a:spcPct val="0"/>
              </a:spcBef>
              <a:spcAft>
                <a:spcPct val="0"/>
              </a:spcAft>
              <a:defRPr sz="2400">
                <a:solidFill>
                  <a:schemeClr val="tx1"/>
                </a:solidFill>
                <a:latin typeface="Times New Roman" pitchFamily="18" charset="0"/>
              </a:defRPr>
            </a:lvl7pPr>
            <a:lvl8pPr marL="3429000" indent="-228600" defTabSz="828675" eaLnBrk="0" fontAlgn="base" hangingPunct="0">
              <a:spcBef>
                <a:spcPct val="0"/>
              </a:spcBef>
              <a:spcAft>
                <a:spcPct val="0"/>
              </a:spcAft>
              <a:defRPr sz="2400">
                <a:solidFill>
                  <a:schemeClr val="tx1"/>
                </a:solidFill>
                <a:latin typeface="Times New Roman" pitchFamily="18" charset="0"/>
              </a:defRPr>
            </a:lvl8pPr>
            <a:lvl9pPr marL="3886200" indent="-228600" defTabSz="828675"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it-IT" altLang="it-IT" sz="2000">
                <a:latin typeface="Arial" pitchFamily="34" charset="0"/>
              </a:rPr>
              <a:t>Il gradiente può essere necessario se le condizioni isocratiche non garantiscono una separazione efficiente per tutti gli analiti da separare, es. se alcuni analiti sono eluiti con tempi di ritenzione troppo alti, oppure se è necessario rallentare l’eluizione per separare due o più analiti</a:t>
            </a:r>
          </a:p>
        </p:txBody>
      </p:sp>
    </p:spTree>
    <p:extLst>
      <p:ext uri="{BB962C8B-B14F-4D97-AF65-F5344CB8AC3E}">
        <p14:creationId xmlns:p14="http://schemas.microsoft.com/office/powerpoint/2010/main" val="297946453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225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52260"/>
                                        </p:tgtEl>
                                        <p:attrNameLst>
                                          <p:attrName>style.visibility</p:attrName>
                                        </p:attrNameLst>
                                      </p:cBhvr>
                                      <p:to>
                                        <p:strVal val="visible"/>
                                      </p:to>
                                    </p:set>
                                  </p:childTnLst>
                                </p:cTn>
                              </p:par>
                            </p:childTnLst>
                          </p:cTn>
                        </p:par>
                        <p:par>
                          <p:cTn id="10" fill="hold" nodeType="afterGroup">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352261"/>
                                        </p:tgtEl>
                                        <p:attrNameLst>
                                          <p:attrName>style.visibility</p:attrName>
                                        </p:attrNameLst>
                                      </p:cBhvr>
                                      <p:to>
                                        <p:strVal val="visible"/>
                                      </p:to>
                                    </p:set>
                                    <p:anim calcmode="lin" valueType="num">
                                      <p:cBhvr additive="base">
                                        <p:cTn id="13" dur="500" fill="hold"/>
                                        <p:tgtEl>
                                          <p:spTgt spid="352261"/>
                                        </p:tgtEl>
                                        <p:attrNameLst>
                                          <p:attrName>ppt_x</p:attrName>
                                        </p:attrNameLst>
                                      </p:cBhvr>
                                      <p:tavLst>
                                        <p:tav tm="0">
                                          <p:val>
                                            <p:strVal val="0-#ppt_w/2"/>
                                          </p:val>
                                        </p:tav>
                                        <p:tav tm="100000">
                                          <p:val>
                                            <p:strVal val="#ppt_x"/>
                                          </p:val>
                                        </p:tav>
                                      </p:tavLst>
                                    </p:anim>
                                    <p:anim calcmode="lin" valueType="num">
                                      <p:cBhvr additive="base">
                                        <p:cTn id="14" dur="500" fill="hold"/>
                                        <p:tgtEl>
                                          <p:spTgt spid="352261"/>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352262"/>
                                        </p:tgtEl>
                                        <p:attrNameLst>
                                          <p:attrName>style.visibility</p:attrName>
                                        </p:attrNameLst>
                                      </p:cBhvr>
                                      <p:to>
                                        <p:strVal val="visible"/>
                                      </p:to>
                                    </p:set>
                                    <p:anim calcmode="lin" valueType="num">
                                      <p:cBhvr additive="base">
                                        <p:cTn id="18" dur="500" fill="hold"/>
                                        <p:tgtEl>
                                          <p:spTgt spid="352262"/>
                                        </p:tgtEl>
                                        <p:attrNameLst>
                                          <p:attrName>ppt_x</p:attrName>
                                        </p:attrNameLst>
                                      </p:cBhvr>
                                      <p:tavLst>
                                        <p:tav tm="0">
                                          <p:val>
                                            <p:strVal val="1+#ppt_w/2"/>
                                          </p:val>
                                        </p:tav>
                                        <p:tav tm="100000">
                                          <p:val>
                                            <p:strVal val="#ppt_x"/>
                                          </p:val>
                                        </p:tav>
                                      </p:tavLst>
                                    </p:anim>
                                    <p:anim calcmode="lin" valueType="num">
                                      <p:cBhvr additive="base">
                                        <p:cTn id="19" dur="500" fill="hold"/>
                                        <p:tgtEl>
                                          <p:spTgt spid="3522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animBg="1"/>
      <p:bldP spid="352260" grpId="0" animBg="1"/>
      <p:bldP spid="352261" grpId="0" autoUpdateAnimBg="0"/>
      <p:bldP spid="35226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147" name="Group 2"/>
          <p:cNvGrpSpPr>
            <a:grpSpLocks/>
          </p:cNvGrpSpPr>
          <p:nvPr/>
        </p:nvGrpSpPr>
        <p:grpSpPr bwMode="auto">
          <a:xfrm>
            <a:off x="5795963" y="1196975"/>
            <a:ext cx="3195637" cy="5065713"/>
            <a:chOff x="3651" y="754"/>
            <a:chExt cx="2177" cy="3191"/>
          </a:xfrm>
        </p:grpSpPr>
        <p:pic>
          <p:nvPicPr>
            <p:cNvPr id="615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 y="754"/>
              <a:ext cx="2177" cy="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Rectangle 4"/>
            <p:cNvSpPr>
              <a:spLocks noChangeArrowheads="1"/>
            </p:cNvSpPr>
            <p:nvPr/>
          </p:nvSpPr>
          <p:spPr bwMode="auto">
            <a:xfrm>
              <a:off x="4116" y="3701"/>
              <a:ext cx="1247"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36" tIns="41468" rIns="82936" bIns="41468" anchor="ctr" anchorCtr="1">
              <a:spAutoFit/>
            </a:bodyPr>
            <a:lstStyle>
              <a:lvl1pPr defTabSz="828675" eaLnBrk="0" hangingPunct="0">
                <a:defRPr sz="2400">
                  <a:solidFill>
                    <a:schemeClr val="tx1"/>
                  </a:solidFill>
                  <a:latin typeface="Times New Roman" pitchFamily="18" charset="0"/>
                </a:defRPr>
              </a:lvl1pPr>
              <a:lvl2pPr marL="742950" indent="-285750" defTabSz="828675" eaLnBrk="0" hangingPunct="0">
                <a:defRPr sz="2400">
                  <a:solidFill>
                    <a:schemeClr val="tx1"/>
                  </a:solidFill>
                  <a:latin typeface="Times New Roman" pitchFamily="18" charset="0"/>
                </a:defRPr>
              </a:lvl2pPr>
              <a:lvl3pPr marL="1143000" indent="-228600" defTabSz="828675" eaLnBrk="0" hangingPunct="0">
                <a:defRPr sz="2400">
                  <a:solidFill>
                    <a:schemeClr val="tx1"/>
                  </a:solidFill>
                  <a:latin typeface="Times New Roman" pitchFamily="18" charset="0"/>
                </a:defRPr>
              </a:lvl3pPr>
              <a:lvl4pPr marL="1600200" indent="-228600" defTabSz="828675" eaLnBrk="0" hangingPunct="0">
                <a:defRPr sz="2400">
                  <a:solidFill>
                    <a:schemeClr val="tx1"/>
                  </a:solidFill>
                  <a:latin typeface="Times New Roman" pitchFamily="18" charset="0"/>
                </a:defRPr>
              </a:lvl4pPr>
              <a:lvl5pPr marL="2057400" indent="-228600" defTabSz="828675" eaLnBrk="0" hangingPunct="0">
                <a:defRPr sz="2400">
                  <a:solidFill>
                    <a:schemeClr val="tx1"/>
                  </a:solidFill>
                  <a:latin typeface="Times New Roman" pitchFamily="18" charset="0"/>
                </a:defRPr>
              </a:lvl5pPr>
              <a:lvl6pPr marL="2514600" indent="-228600" defTabSz="828675" eaLnBrk="0" fontAlgn="base" hangingPunct="0">
                <a:spcBef>
                  <a:spcPct val="0"/>
                </a:spcBef>
                <a:spcAft>
                  <a:spcPct val="0"/>
                </a:spcAft>
                <a:defRPr sz="2400">
                  <a:solidFill>
                    <a:schemeClr val="tx1"/>
                  </a:solidFill>
                  <a:latin typeface="Times New Roman" pitchFamily="18" charset="0"/>
                </a:defRPr>
              </a:lvl6pPr>
              <a:lvl7pPr marL="2971800" indent="-228600" defTabSz="828675" eaLnBrk="0" fontAlgn="base" hangingPunct="0">
                <a:spcBef>
                  <a:spcPct val="0"/>
                </a:spcBef>
                <a:spcAft>
                  <a:spcPct val="0"/>
                </a:spcAft>
                <a:defRPr sz="2400">
                  <a:solidFill>
                    <a:schemeClr val="tx1"/>
                  </a:solidFill>
                  <a:latin typeface="Times New Roman" pitchFamily="18" charset="0"/>
                </a:defRPr>
              </a:lvl7pPr>
              <a:lvl8pPr marL="3429000" indent="-228600" defTabSz="828675" eaLnBrk="0" fontAlgn="base" hangingPunct="0">
                <a:spcBef>
                  <a:spcPct val="0"/>
                </a:spcBef>
                <a:spcAft>
                  <a:spcPct val="0"/>
                </a:spcAft>
                <a:defRPr sz="2400">
                  <a:solidFill>
                    <a:schemeClr val="tx1"/>
                  </a:solidFill>
                  <a:latin typeface="Times New Roman" pitchFamily="18" charset="0"/>
                </a:defRPr>
              </a:lvl8pPr>
              <a:lvl9pPr marL="3886200" indent="-228600" defTabSz="828675"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20000"/>
                </a:spcBef>
              </a:pPr>
              <a:r>
                <a:rPr lang="en-US" altLang="it-IT" sz="2000">
                  <a:latin typeface="Arial" pitchFamily="34" charset="0"/>
                </a:rPr>
                <a:t>gradiente</a:t>
              </a:r>
            </a:p>
          </p:txBody>
        </p:sp>
      </p:grpSp>
      <p:grpSp>
        <p:nvGrpSpPr>
          <p:cNvPr id="6148" name="Group 5"/>
          <p:cNvGrpSpPr>
            <a:grpSpLocks/>
          </p:cNvGrpSpPr>
          <p:nvPr/>
        </p:nvGrpSpPr>
        <p:grpSpPr bwMode="auto">
          <a:xfrm>
            <a:off x="2916238" y="1236663"/>
            <a:ext cx="2879725" cy="5176837"/>
            <a:chOff x="1837" y="779"/>
            <a:chExt cx="1814" cy="3261"/>
          </a:xfrm>
        </p:grpSpPr>
        <p:pic>
          <p:nvPicPr>
            <p:cNvPr id="615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7" y="779"/>
              <a:ext cx="1814" cy="2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 name="Rectangle 7"/>
            <p:cNvSpPr>
              <a:spLocks noChangeArrowheads="1"/>
            </p:cNvSpPr>
            <p:nvPr/>
          </p:nvSpPr>
          <p:spPr bwMode="auto">
            <a:xfrm>
              <a:off x="2121" y="3604"/>
              <a:ext cx="1247"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36" tIns="41468" rIns="82936" bIns="41468" anchor="ctr" anchorCtr="1">
              <a:spAutoFit/>
            </a:bodyPr>
            <a:lstStyle>
              <a:lvl1pPr defTabSz="828675" eaLnBrk="0" hangingPunct="0">
                <a:defRPr sz="2400">
                  <a:solidFill>
                    <a:schemeClr val="tx1"/>
                  </a:solidFill>
                  <a:latin typeface="Times New Roman" pitchFamily="18" charset="0"/>
                </a:defRPr>
              </a:lvl1pPr>
              <a:lvl2pPr marL="742950" indent="-285750" defTabSz="828675" eaLnBrk="0" hangingPunct="0">
                <a:defRPr sz="2400">
                  <a:solidFill>
                    <a:schemeClr val="tx1"/>
                  </a:solidFill>
                  <a:latin typeface="Times New Roman" pitchFamily="18" charset="0"/>
                </a:defRPr>
              </a:lvl2pPr>
              <a:lvl3pPr marL="1143000" indent="-228600" defTabSz="828675" eaLnBrk="0" hangingPunct="0">
                <a:defRPr sz="2400">
                  <a:solidFill>
                    <a:schemeClr val="tx1"/>
                  </a:solidFill>
                  <a:latin typeface="Times New Roman" pitchFamily="18" charset="0"/>
                </a:defRPr>
              </a:lvl3pPr>
              <a:lvl4pPr marL="1600200" indent="-228600" defTabSz="828675" eaLnBrk="0" hangingPunct="0">
                <a:defRPr sz="2400">
                  <a:solidFill>
                    <a:schemeClr val="tx1"/>
                  </a:solidFill>
                  <a:latin typeface="Times New Roman" pitchFamily="18" charset="0"/>
                </a:defRPr>
              </a:lvl4pPr>
              <a:lvl5pPr marL="2057400" indent="-228600" defTabSz="828675" eaLnBrk="0" hangingPunct="0">
                <a:defRPr sz="2400">
                  <a:solidFill>
                    <a:schemeClr val="tx1"/>
                  </a:solidFill>
                  <a:latin typeface="Times New Roman" pitchFamily="18" charset="0"/>
                </a:defRPr>
              </a:lvl5pPr>
              <a:lvl6pPr marL="2514600" indent="-228600" defTabSz="828675" eaLnBrk="0" fontAlgn="base" hangingPunct="0">
                <a:spcBef>
                  <a:spcPct val="0"/>
                </a:spcBef>
                <a:spcAft>
                  <a:spcPct val="0"/>
                </a:spcAft>
                <a:defRPr sz="2400">
                  <a:solidFill>
                    <a:schemeClr val="tx1"/>
                  </a:solidFill>
                  <a:latin typeface="Times New Roman" pitchFamily="18" charset="0"/>
                </a:defRPr>
              </a:lvl6pPr>
              <a:lvl7pPr marL="2971800" indent="-228600" defTabSz="828675" eaLnBrk="0" fontAlgn="base" hangingPunct="0">
                <a:spcBef>
                  <a:spcPct val="0"/>
                </a:spcBef>
                <a:spcAft>
                  <a:spcPct val="0"/>
                </a:spcAft>
                <a:defRPr sz="2400">
                  <a:solidFill>
                    <a:schemeClr val="tx1"/>
                  </a:solidFill>
                  <a:latin typeface="Times New Roman" pitchFamily="18" charset="0"/>
                </a:defRPr>
              </a:lvl7pPr>
              <a:lvl8pPr marL="3429000" indent="-228600" defTabSz="828675" eaLnBrk="0" fontAlgn="base" hangingPunct="0">
                <a:spcBef>
                  <a:spcPct val="0"/>
                </a:spcBef>
                <a:spcAft>
                  <a:spcPct val="0"/>
                </a:spcAft>
                <a:defRPr sz="2400">
                  <a:solidFill>
                    <a:schemeClr val="tx1"/>
                  </a:solidFill>
                  <a:latin typeface="Times New Roman" pitchFamily="18" charset="0"/>
                </a:defRPr>
              </a:lvl8pPr>
              <a:lvl9pPr marL="3886200" indent="-228600" defTabSz="828675"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20000"/>
                </a:spcBef>
              </a:pPr>
              <a:r>
                <a:rPr lang="en-US" altLang="it-IT" sz="2000">
                  <a:latin typeface="Arial" pitchFamily="34" charset="0"/>
                </a:rPr>
                <a:t>isocratica (meno forte)</a:t>
              </a:r>
            </a:p>
          </p:txBody>
        </p:sp>
      </p:grpSp>
      <p:sp>
        <p:nvSpPr>
          <p:cNvPr id="6149" name="Rectangle 8"/>
          <p:cNvSpPr>
            <a:spLocks noGrp="1" noChangeArrowheads="1"/>
          </p:cNvSpPr>
          <p:nvPr>
            <p:ph type="title"/>
          </p:nvPr>
        </p:nvSpPr>
        <p:spPr>
          <a:xfrm>
            <a:off x="685800" y="609600"/>
            <a:ext cx="7772400" cy="381000"/>
          </a:xfrm>
          <a:noFill/>
        </p:spPr>
        <p:txBody>
          <a:bodyPr>
            <a:normAutofit fontScale="90000"/>
          </a:bodyPr>
          <a:lstStyle/>
          <a:p>
            <a:pPr eaLnBrk="1" hangingPunct="1"/>
            <a:r>
              <a:rPr lang="it-IT" altLang="it-IT" sz="2000" smtClean="0">
                <a:latin typeface="Arial" pitchFamily="34" charset="0"/>
              </a:rPr>
              <a:t>Isocratica o gradiente?</a:t>
            </a:r>
          </a:p>
        </p:txBody>
      </p:sp>
      <p:grpSp>
        <p:nvGrpSpPr>
          <p:cNvPr id="6150" name="Group 9"/>
          <p:cNvGrpSpPr>
            <a:grpSpLocks/>
          </p:cNvGrpSpPr>
          <p:nvPr/>
        </p:nvGrpSpPr>
        <p:grpSpPr bwMode="auto">
          <a:xfrm>
            <a:off x="395288" y="1285875"/>
            <a:ext cx="2376487" cy="5129213"/>
            <a:chOff x="249" y="810"/>
            <a:chExt cx="1497" cy="3231"/>
          </a:xfrm>
        </p:grpSpPr>
        <p:graphicFrame>
          <p:nvGraphicFramePr>
            <p:cNvPr id="6146" name="Object 10"/>
            <p:cNvGraphicFramePr>
              <a:graphicFrameLocks noChangeAspect="1"/>
            </p:cNvGraphicFramePr>
            <p:nvPr/>
          </p:nvGraphicFramePr>
          <p:xfrm>
            <a:off x="249" y="810"/>
            <a:ext cx="1497" cy="2575"/>
          </p:xfrm>
          <a:graphic>
            <a:graphicData uri="http://schemas.openxmlformats.org/presentationml/2006/ole">
              <mc:AlternateContent xmlns:mc="http://schemas.openxmlformats.org/markup-compatibility/2006">
                <mc:Choice xmlns:v="urn:schemas-microsoft-com:vml" Requires="v">
                  <p:oleObj spid="_x0000_s1031" name="CorelDRAW" r:id="rId5" imgW="3717341" imgH="5600395" progId="CorelDraw.Graphic.9">
                    <p:embed/>
                  </p:oleObj>
                </mc:Choice>
                <mc:Fallback>
                  <p:oleObj name="CorelDRAW" r:id="rId5" imgW="3717341" imgH="5600395" progId="CorelDraw.Graphic.9">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 y="810"/>
                          <a:ext cx="1497" cy="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Rectangle 11"/>
            <p:cNvSpPr>
              <a:spLocks noChangeArrowheads="1"/>
            </p:cNvSpPr>
            <p:nvPr/>
          </p:nvSpPr>
          <p:spPr bwMode="auto">
            <a:xfrm>
              <a:off x="374" y="3605"/>
              <a:ext cx="1247"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36" tIns="41468" rIns="82936" bIns="41468" anchor="ctr" anchorCtr="1">
              <a:spAutoFit/>
            </a:bodyPr>
            <a:lstStyle>
              <a:lvl1pPr defTabSz="828675" eaLnBrk="0" hangingPunct="0">
                <a:defRPr sz="2400">
                  <a:solidFill>
                    <a:schemeClr val="tx1"/>
                  </a:solidFill>
                  <a:latin typeface="Times New Roman" pitchFamily="18" charset="0"/>
                </a:defRPr>
              </a:lvl1pPr>
              <a:lvl2pPr marL="742950" indent="-285750" defTabSz="828675" eaLnBrk="0" hangingPunct="0">
                <a:defRPr sz="2400">
                  <a:solidFill>
                    <a:schemeClr val="tx1"/>
                  </a:solidFill>
                  <a:latin typeface="Times New Roman" pitchFamily="18" charset="0"/>
                </a:defRPr>
              </a:lvl2pPr>
              <a:lvl3pPr marL="1143000" indent="-228600" defTabSz="828675" eaLnBrk="0" hangingPunct="0">
                <a:defRPr sz="2400">
                  <a:solidFill>
                    <a:schemeClr val="tx1"/>
                  </a:solidFill>
                  <a:latin typeface="Times New Roman" pitchFamily="18" charset="0"/>
                </a:defRPr>
              </a:lvl3pPr>
              <a:lvl4pPr marL="1600200" indent="-228600" defTabSz="828675" eaLnBrk="0" hangingPunct="0">
                <a:defRPr sz="2400">
                  <a:solidFill>
                    <a:schemeClr val="tx1"/>
                  </a:solidFill>
                  <a:latin typeface="Times New Roman" pitchFamily="18" charset="0"/>
                </a:defRPr>
              </a:lvl4pPr>
              <a:lvl5pPr marL="2057400" indent="-228600" defTabSz="828675" eaLnBrk="0" hangingPunct="0">
                <a:defRPr sz="2400">
                  <a:solidFill>
                    <a:schemeClr val="tx1"/>
                  </a:solidFill>
                  <a:latin typeface="Times New Roman" pitchFamily="18" charset="0"/>
                </a:defRPr>
              </a:lvl5pPr>
              <a:lvl6pPr marL="2514600" indent="-228600" defTabSz="828675" eaLnBrk="0" fontAlgn="base" hangingPunct="0">
                <a:spcBef>
                  <a:spcPct val="0"/>
                </a:spcBef>
                <a:spcAft>
                  <a:spcPct val="0"/>
                </a:spcAft>
                <a:defRPr sz="2400">
                  <a:solidFill>
                    <a:schemeClr val="tx1"/>
                  </a:solidFill>
                  <a:latin typeface="Times New Roman" pitchFamily="18" charset="0"/>
                </a:defRPr>
              </a:lvl6pPr>
              <a:lvl7pPr marL="2971800" indent="-228600" defTabSz="828675" eaLnBrk="0" fontAlgn="base" hangingPunct="0">
                <a:spcBef>
                  <a:spcPct val="0"/>
                </a:spcBef>
                <a:spcAft>
                  <a:spcPct val="0"/>
                </a:spcAft>
                <a:defRPr sz="2400">
                  <a:solidFill>
                    <a:schemeClr val="tx1"/>
                  </a:solidFill>
                  <a:latin typeface="Times New Roman" pitchFamily="18" charset="0"/>
                </a:defRPr>
              </a:lvl7pPr>
              <a:lvl8pPr marL="3429000" indent="-228600" defTabSz="828675" eaLnBrk="0" fontAlgn="base" hangingPunct="0">
                <a:spcBef>
                  <a:spcPct val="0"/>
                </a:spcBef>
                <a:spcAft>
                  <a:spcPct val="0"/>
                </a:spcAft>
                <a:defRPr sz="2400">
                  <a:solidFill>
                    <a:schemeClr val="tx1"/>
                  </a:solidFill>
                  <a:latin typeface="Times New Roman" pitchFamily="18" charset="0"/>
                </a:defRPr>
              </a:lvl8pPr>
              <a:lvl9pPr marL="3886200" indent="-228600" defTabSz="828675"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20000"/>
                </a:spcBef>
              </a:pPr>
              <a:r>
                <a:rPr lang="en-US" altLang="it-IT" sz="2000">
                  <a:latin typeface="Arial" pitchFamily="34" charset="0"/>
                </a:rPr>
                <a:t>  isocratica (più forte)</a:t>
              </a:r>
            </a:p>
          </p:txBody>
        </p:sp>
      </p:grpSp>
    </p:spTree>
    <p:extLst>
      <p:ext uri="{BB962C8B-B14F-4D97-AF65-F5344CB8AC3E}">
        <p14:creationId xmlns:p14="http://schemas.microsoft.com/office/powerpoint/2010/main" val="2205410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304800" y="1739900"/>
            <a:ext cx="8763000"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3675" indent="-193675"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it-IT" altLang="it-IT" sz="1600">
                <a:latin typeface="Tahoma" pitchFamily="34" charset="0"/>
                <a:cs typeface="Times New Roman" pitchFamily="18" charset="0"/>
              </a:rPr>
              <a:t>Le caratteristiche desiderabili dei rivelatori sono:</a:t>
            </a:r>
            <a:endParaRPr lang="en-GB" altLang="it-IT" sz="1600">
              <a:latin typeface="Tahoma" pitchFamily="34" charset="0"/>
              <a:cs typeface="Times New Roman" pitchFamily="18" charset="0"/>
            </a:endParaRPr>
          </a:p>
          <a:p>
            <a:pPr eaLnBrk="1" hangingPunct="1">
              <a:spcBef>
                <a:spcPct val="50000"/>
              </a:spcBef>
            </a:pPr>
            <a:r>
              <a:rPr lang="it-IT" altLang="it-IT" sz="1600">
                <a:latin typeface="Symbol" pitchFamily="18" charset="2"/>
                <a:cs typeface="Times New Roman" pitchFamily="18" charset="0"/>
              </a:rPr>
              <a:t>·</a:t>
            </a:r>
            <a:r>
              <a:rPr lang="it-IT" altLang="it-IT" sz="1600">
                <a:cs typeface="Times New Roman" pitchFamily="18" charset="0"/>
              </a:rPr>
              <a:t>        </a:t>
            </a:r>
            <a:r>
              <a:rPr lang="it-IT" altLang="it-IT" sz="1600">
                <a:latin typeface="Tahoma" pitchFamily="34" charset="0"/>
                <a:cs typeface="Times New Roman" pitchFamily="18" charset="0"/>
              </a:rPr>
              <a:t>bassa deriva della linea di base e basso rumore di fondo;</a:t>
            </a:r>
            <a:endParaRPr lang="en-GB" altLang="it-IT" sz="1600">
              <a:latin typeface="Tahoma" pitchFamily="34" charset="0"/>
              <a:cs typeface="Times New Roman" pitchFamily="18" charset="0"/>
            </a:endParaRPr>
          </a:p>
          <a:p>
            <a:pPr eaLnBrk="1" hangingPunct="1">
              <a:spcBef>
                <a:spcPct val="50000"/>
              </a:spcBef>
            </a:pPr>
            <a:r>
              <a:rPr lang="it-IT" altLang="it-IT" sz="1600">
                <a:latin typeface="Symbol" pitchFamily="18" charset="2"/>
                <a:cs typeface="Times New Roman" pitchFamily="18" charset="0"/>
              </a:rPr>
              <a:t>·</a:t>
            </a:r>
            <a:r>
              <a:rPr lang="it-IT" altLang="it-IT" sz="1600">
                <a:cs typeface="Times New Roman" pitchFamily="18" charset="0"/>
              </a:rPr>
              <a:t>        </a:t>
            </a:r>
            <a:r>
              <a:rPr lang="it-IT" altLang="it-IT" sz="1600">
                <a:latin typeface="Tahoma" pitchFamily="34" charset="0"/>
                <a:cs typeface="Times New Roman" pitchFamily="18" charset="0"/>
              </a:rPr>
              <a:t>sensibilità elevata;</a:t>
            </a:r>
            <a:endParaRPr lang="en-GB" altLang="it-IT" sz="1600">
              <a:latin typeface="Tahoma" pitchFamily="34" charset="0"/>
              <a:cs typeface="Times New Roman" pitchFamily="18" charset="0"/>
            </a:endParaRPr>
          </a:p>
          <a:p>
            <a:pPr eaLnBrk="1" hangingPunct="1">
              <a:spcBef>
                <a:spcPct val="50000"/>
              </a:spcBef>
            </a:pPr>
            <a:r>
              <a:rPr lang="it-IT" altLang="it-IT" sz="1600">
                <a:latin typeface="Symbol" pitchFamily="18" charset="2"/>
                <a:cs typeface="Times New Roman" pitchFamily="18" charset="0"/>
              </a:rPr>
              <a:t>·</a:t>
            </a:r>
            <a:r>
              <a:rPr lang="it-IT" altLang="it-IT" sz="1600">
                <a:cs typeface="Times New Roman" pitchFamily="18" charset="0"/>
              </a:rPr>
              <a:t>        </a:t>
            </a:r>
            <a:r>
              <a:rPr lang="it-IT" altLang="it-IT" sz="1600">
                <a:latin typeface="Tahoma" pitchFamily="34" charset="0"/>
                <a:cs typeface="Times New Roman" pitchFamily="18" charset="0"/>
              </a:rPr>
              <a:t>rapidità di risposta (sono in linea all'uscita del campione dalla colonna);</a:t>
            </a:r>
            <a:endParaRPr lang="en-GB" altLang="it-IT" sz="1600">
              <a:latin typeface="Tahoma" pitchFamily="34" charset="0"/>
              <a:cs typeface="Times New Roman" pitchFamily="18" charset="0"/>
            </a:endParaRPr>
          </a:p>
          <a:p>
            <a:pPr eaLnBrk="1" hangingPunct="1">
              <a:spcBef>
                <a:spcPct val="50000"/>
              </a:spcBef>
            </a:pPr>
            <a:r>
              <a:rPr lang="it-IT" altLang="it-IT" sz="1600">
                <a:latin typeface="Symbol" pitchFamily="18" charset="2"/>
                <a:cs typeface="Times New Roman" pitchFamily="18" charset="0"/>
              </a:rPr>
              <a:t>·</a:t>
            </a:r>
            <a:r>
              <a:rPr lang="it-IT" altLang="it-IT" sz="1600">
                <a:cs typeface="Times New Roman" pitchFamily="18" charset="0"/>
              </a:rPr>
              <a:t>        </a:t>
            </a:r>
            <a:r>
              <a:rPr lang="it-IT" altLang="it-IT" sz="1600">
                <a:latin typeface="Tahoma" pitchFamily="34" charset="0"/>
                <a:cs typeface="Times New Roman" pitchFamily="18" charset="0"/>
              </a:rPr>
              <a:t>range dinamico lineare più ampio possibile che consente la determinazione quantitativa di tutti i componenti del campione, da quelli principali a quelli presenti in tracce;</a:t>
            </a:r>
            <a:endParaRPr lang="en-GB" altLang="it-IT" sz="1600">
              <a:latin typeface="Tahoma" pitchFamily="34" charset="0"/>
              <a:cs typeface="Times New Roman" pitchFamily="18" charset="0"/>
            </a:endParaRPr>
          </a:p>
          <a:p>
            <a:pPr eaLnBrk="1" hangingPunct="1">
              <a:spcBef>
                <a:spcPct val="50000"/>
              </a:spcBef>
            </a:pPr>
            <a:r>
              <a:rPr lang="it-IT" altLang="it-IT" sz="1600">
                <a:latin typeface="Symbol" pitchFamily="18" charset="2"/>
                <a:cs typeface="Times New Roman" pitchFamily="18" charset="0"/>
              </a:rPr>
              <a:t>·</a:t>
            </a:r>
            <a:r>
              <a:rPr lang="it-IT" altLang="it-IT" sz="1600">
                <a:cs typeface="Times New Roman" pitchFamily="18" charset="0"/>
              </a:rPr>
              <a:t>        </a:t>
            </a:r>
            <a:r>
              <a:rPr lang="it-IT" altLang="it-IT" sz="1600">
                <a:latin typeface="Tahoma" pitchFamily="34" charset="0"/>
                <a:cs typeface="Times New Roman" pitchFamily="18" charset="0"/>
              </a:rPr>
              <a:t>volume morto più piccolo possibile;  se la cella di misura ha un volume di 3 ml non si riuscirà ad ottenere un picco con un'ampiezza alla base inferiore al tempo necessario perché fluiscano 3 ml di fase mobile. </a:t>
            </a:r>
          </a:p>
          <a:p>
            <a:pPr eaLnBrk="1" hangingPunct="1">
              <a:spcBef>
                <a:spcPct val="50000"/>
              </a:spcBef>
            </a:pPr>
            <a:r>
              <a:rPr lang="it-IT" altLang="it-IT" sz="1600">
                <a:latin typeface="Symbol" pitchFamily="18" charset="2"/>
                <a:cs typeface="Times New Roman" pitchFamily="18" charset="0"/>
              </a:rPr>
              <a:t>·</a:t>
            </a:r>
            <a:r>
              <a:rPr lang="it-IT" altLang="it-IT" sz="1600">
                <a:cs typeface="Times New Roman" pitchFamily="18" charset="0"/>
              </a:rPr>
              <a:t>        </a:t>
            </a:r>
            <a:r>
              <a:rPr lang="it-IT" altLang="it-IT" sz="1600">
                <a:latin typeface="Tahoma" pitchFamily="34" charset="0"/>
                <a:cs typeface="Times New Roman" pitchFamily="18" charset="0"/>
              </a:rPr>
              <a:t>celle di misura di forma tale da non comportare un rimescolamento nella fase mobile, con conseguente riduzione dell'efficienza separativa;</a:t>
            </a:r>
            <a:endParaRPr lang="en-GB" altLang="it-IT" sz="1600">
              <a:latin typeface="Tahoma" pitchFamily="34" charset="0"/>
              <a:cs typeface="Times New Roman" pitchFamily="18" charset="0"/>
            </a:endParaRPr>
          </a:p>
          <a:p>
            <a:pPr eaLnBrk="1" hangingPunct="1">
              <a:spcBef>
                <a:spcPct val="50000"/>
              </a:spcBef>
            </a:pPr>
            <a:r>
              <a:rPr lang="it-IT" altLang="it-IT" sz="1600">
                <a:latin typeface="Symbol" pitchFamily="18" charset="2"/>
                <a:cs typeface="Times New Roman" pitchFamily="18" charset="0"/>
              </a:rPr>
              <a:t>·</a:t>
            </a:r>
            <a:r>
              <a:rPr lang="it-IT" altLang="it-IT" sz="1600">
                <a:cs typeface="Times New Roman" pitchFamily="18" charset="0"/>
              </a:rPr>
              <a:t>        </a:t>
            </a:r>
            <a:r>
              <a:rPr lang="it-IT" altLang="it-IT" sz="1600">
                <a:latin typeface="Tahoma" pitchFamily="34" charset="0"/>
                <a:cs typeface="Times New Roman" pitchFamily="18" charset="0"/>
              </a:rPr>
              <a:t>non essere sensibili a cambiamenti della composizione della fase mobile, se si vuole procedere con eluizioni a gradiente ;</a:t>
            </a:r>
            <a:endParaRPr lang="en-GB" altLang="it-IT" sz="1600">
              <a:latin typeface="Tahoma" pitchFamily="34" charset="0"/>
              <a:cs typeface="Times New Roman" pitchFamily="18" charset="0"/>
            </a:endParaRPr>
          </a:p>
          <a:p>
            <a:pPr eaLnBrk="1" hangingPunct="1">
              <a:spcBef>
                <a:spcPct val="50000"/>
              </a:spcBef>
            </a:pPr>
            <a:r>
              <a:rPr lang="it-IT" altLang="it-IT" sz="1600">
                <a:latin typeface="Symbol" pitchFamily="18" charset="2"/>
                <a:cs typeface="Times New Roman" pitchFamily="18" charset="0"/>
              </a:rPr>
              <a:t>·</a:t>
            </a:r>
            <a:r>
              <a:rPr lang="it-IT" altLang="it-IT" sz="1600">
                <a:cs typeface="Times New Roman" pitchFamily="18" charset="0"/>
              </a:rPr>
              <a:t>        </a:t>
            </a:r>
            <a:r>
              <a:rPr lang="it-IT" altLang="it-IT" sz="1600">
                <a:latin typeface="Tahoma" pitchFamily="34" charset="0"/>
                <a:cs typeface="Times New Roman" pitchFamily="18" charset="0"/>
              </a:rPr>
              <a:t>se possibile non essere distruttivi (questa caratteristica è fondamentale se si utilizza la cromatografia a scopo preparativo, per esempio per purificare un prodotto).</a:t>
            </a:r>
            <a:endParaRPr lang="it-IT" altLang="it-IT" sz="1600">
              <a:latin typeface="Tahoma" pitchFamily="34" charset="0"/>
            </a:endParaRPr>
          </a:p>
        </p:txBody>
      </p:sp>
      <p:sp>
        <p:nvSpPr>
          <p:cNvPr id="84995" name="Rectangle 3"/>
          <p:cNvSpPr>
            <a:spLocks noChangeArrowheads="1"/>
          </p:cNvSpPr>
          <p:nvPr/>
        </p:nvSpPr>
        <p:spPr bwMode="auto">
          <a:xfrm>
            <a:off x="377825" y="88900"/>
            <a:ext cx="7640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it-IT" altLang="it-IT" sz="2000" b="1">
                <a:latin typeface="Arial" pitchFamily="34" charset="0"/>
              </a:rPr>
              <a:t>Rivelatori per HPLC</a:t>
            </a:r>
          </a:p>
        </p:txBody>
      </p:sp>
      <p:sp>
        <p:nvSpPr>
          <p:cNvPr id="84996" name="Rectangle 52"/>
          <p:cNvSpPr>
            <a:spLocks noChangeArrowheads="1"/>
          </p:cNvSpPr>
          <p:nvPr/>
        </p:nvSpPr>
        <p:spPr bwMode="auto">
          <a:xfrm>
            <a:off x="71438" y="668338"/>
            <a:ext cx="9072562"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buFontTx/>
              <a:buChar char="•"/>
            </a:pPr>
            <a:r>
              <a:rPr lang="en-US" altLang="it-IT" sz="1600" i="1">
                <a:latin typeface="Arial" pitchFamily="34" charset="0"/>
              </a:rPr>
              <a:t>Bulk properties</a:t>
            </a:r>
            <a:r>
              <a:rPr lang="en-US" altLang="it-IT" sz="1600">
                <a:latin typeface="Arial" pitchFamily="34" charset="0"/>
              </a:rPr>
              <a:t>: si misura una caratteristica della fase mobile che indirettamente rivela gli analiti</a:t>
            </a:r>
          </a:p>
          <a:p>
            <a:pPr eaLnBrk="1" hangingPunct="1">
              <a:spcBef>
                <a:spcPct val="50000"/>
              </a:spcBef>
              <a:buFontTx/>
              <a:buChar char="•"/>
            </a:pPr>
            <a:r>
              <a:rPr lang="en-US" altLang="it-IT" sz="1600" i="1">
                <a:latin typeface="Arial" pitchFamily="34" charset="0"/>
              </a:rPr>
              <a:t>Solute properties</a:t>
            </a:r>
            <a:r>
              <a:rPr lang="en-US" altLang="it-IT" sz="1600">
                <a:latin typeface="Arial" pitchFamily="34" charset="0"/>
              </a:rPr>
              <a:t>: si misura una caratteristica del soluto</a:t>
            </a:r>
          </a:p>
        </p:txBody>
      </p:sp>
    </p:spTree>
    <p:extLst>
      <p:ext uri="{BB962C8B-B14F-4D97-AF65-F5344CB8AC3E}">
        <p14:creationId xmlns:p14="http://schemas.microsoft.com/office/powerpoint/2010/main" val="157610027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animEffect transition="in" filter="wipe(up)">
                                      <p:cBhvr>
                                        <p:cTn id="7" dur="500"/>
                                        <p:tgtEl>
                                          <p:spTgt spid="153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85800" y="152400"/>
            <a:ext cx="7772400" cy="457200"/>
          </a:xfrm>
        </p:spPr>
        <p:txBody>
          <a:bodyPr/>
          <a:lstStyle/>
          <a:p>
            <a:pPr eaLnBrk="1" hangingPunct="1"/>
            <a:r>
              <a:rPr lang="en-US" altLang="it-IT" sz="2000" b="1" smtClean="0">
                <a:latin typeface="Arial" pitchFamily="34" charset="0"/>
              </a:rPr>
              <a:t>Rivelatori per HPLC</a:t>
            </a:r>
          </a:p>
        </p:txBody>
      </p:sp>
      <p:sp>
        <p:nvSpPr>
          <p:cNvPr id="86019" name="Rectangle 3"/>
          <p:cNvSpPr>
            <a:spLocks noGrp="1" noChangeArrowheads="1"/>
          </p:cNvSpPr>
          <p:nvPr>
            <p:ph type="body" idx="4294967295"/>
          </p:nvPr>
        </p:nvSpPr>
        <p:spPr>
          <a:xfrm>
            <a:off x="273050" y="609600"/>
            <a:ext cx="8642350" cy="4721225"/>
          </a:xfrm>
          <a:noFill/>
        </p:spPr>
        <p:txBody>
          <a:bodyPr>
            <a:spAutoFit/>
          </a:bodyPr>
          <a:lstStyle/>
          <a:p>
            <a:pPr marL="185738" indent="-185738" defTabSz="828675" eaLnBrk="1" hangingPunct="1">
              <a:buFontTx/>
              <a:buNone/>
            </a:pPr>
            <a:endParaRPr lang="en-US" altLang="it-IT" sz="2000" smtClean="0">
              <a:latin typeface="Arial" pitchFamily="34" charset="0"/>
            </a:endParaRPr>
          </a:p>
          <a:p>
            <a:pPr marL="185738" indent="-185738" defTabSz="828675" eaLnBrk="1" hangingPunct="1"/>
            <a:r>
              <a:rPr lang="en-US" altLang="it-IT" sz="2000" i="1" smtClean="0">
                <a:latin typeface="Arial" pitchFamily="34" charset="0"/>
              </a:rPr>
              <a:t>Spettrofotometrico UV-visibile</a:t>
            </a:r>
            <a:r>
              <a:rPr lang="en-US" altLang="it-IT" sz="2000" smtClean="0">
                <a:latin typeface="Arial" pitchFamily="34" charset="0"/>
              </a:rPr>
              <a:t>: il più comune (quasi tutte le sostanze assorbono nell’UV-vis), misura l’assorbanza dell’eluato a l fissa</a:t>
            </a:r>
          </a:p>
          <a:p>
            <a:pPr marL="185738" indent="-185738" defTabSz="828675" eaLnBrk="1" hangingPunct="1"/>
            <a:r>
              <a:rPr lang="en-US" altLang="it-IT" sz="2000" i="1" smtClean="0">
                <a:latin typeface="Arial" pitchFamily="34" charset="0"/>
              </a:rPr>
              <a:t>Spettrofotometrico UV-visibile con Diode-array</a:t>
            </a:r>
            <a:r>
              <a:rPr lang="en-US" altLang="it-IT" sz="2000" smtClean="0">
                <a:latin typeface="Arial" pitchFamily="34" charset="0"/>
              </a:rPr>
              <a:t>: misura l’assorbanza dell’eluato in un range di </a:t>
            </a:r>
            <a:r>
              <a:rPr lang="en-US" altLang="it-IT" sz="2000" smtClean="0">
                <a:latin typeface="Symbol" pitchFamily="18" charset="2"/>
              </a:rPr>
              <a:t>l</a:t>
            </a:r>
            <a:r>
              <a:rPr lang="en-US" altLang="it-IT" sz="2000" smtClean="0">
                <a:latin typeface="Arial" pitchFamily="34" charset="0"/>
              </a:rPr>
              <a:t>, restituendo in ogni istante lo spettro UV-vis</a:t>
            </a:r>
          </a:p>
          <a:p>
            <a:pPr marL="185738" indent="-185738" defTabSz="828675" eaLnBrk="1" hangingPunct="1"/>
            <a:r>
              <a:rPr lang="en-US" altLang="it-IT" sz="2000" i="1" smtClean="0">
                <a:latin typeface="Arial" pitchFamily="34" charset="0"/>
              </a:rPr>
              <a:t>Spettrofluorimetrico</a:t>
            </a:r>
            <a:r>
              <a:rPr lang="en-US" altLang="it-IT" sz="2000" smtClean="0">
                <a:latin typeface="Arial" pitchFamily="34" charset="0"/>
              </a:rPr>
              <a:t>: solo per sostanze che fluorescono (anche con derivatizzazione), molto più sensibile dell’UV-vis</a:t>
            </a:r>
          </a:p>
          <a:p>
            <a:pPr marL="185738" indent="-185738" defTabSz="828675" eaLnBrk="1" hangingPunct="1"/>
            <a:r>
              <a:rPr lang="en-US" altLang="it-IT" sz="2000" i="1" smtClean="0">
                <a:latin typeface="Arial" pitchFamily="34" charset="0"/>
              </a:rPr>
              <a:t>a Indice di rifrazione</a:t>
            </a:r>
            <a:r>
              <a:rPr lang="en-US" altLang="it-IT" sz="2000" smtClean="0">
                <a:latin typeface="Arial" pitchFamily="34" charset="0"/>
              </a:rPr>
              <a:t>: utilizzato per zuccheri o sostanze non attive nell’UV-vis</a:t>
            </a:r>
          </a:p>
          <a:p>
            <a:pPr marL="185738" indent="-185738" defTabSz="828675" eaLnBrk="1" hangingPunct="1"/>
            <a:r>
              <a:rPr lang="en-US" altLang="it-IT" sz="2000" i="1" smtClean="0">
                <a:latin typeface="Arial" pitchFamily="34" charset="0"/>
              </a:rPr>
              <a:t>Elettrochimico</a:t>
            </a:r>
            <a:r>
              <a:rPr lang="en-US" altLang="it-IT" sz="2000" smtClean="0">
                <a:latin typeface="Arial" pitchFamily="34" charset="0"/>
              </a:rPr>
              <a:t>: misura la corrente generata ad un elettrodo sul quale avviene una reazione redox che coinvolge l’analita: adatto per sostanze elettroattive, sensibilità eccellente</a:t>
            </a:r>
          </a:p>
          <a:p>
            <a:pPr marL="185738" indent="-185738" defTabSz="828675" eaLnBrk="1" hangingPunct="1"/>
            <a:r>
              <a:rPr lang="it-IT" altLang="it-IT" sz="2000" i="1" smtClean="0">
                <a:latin typeface="Arial" pitchFamily="34" charset="0"/>
              </a:rPr>
              <a:t>Conducimetrico</a:t>
            </a:r>
            <a:r>
              <a:rPr lang="it-IT" altLang="it-IT" sz="2000" smtClean="0">
                <a:latin typeface="Arial" pitchFamily="34" charset="0"/>
              </a:rPr>
              <a:t>: misura la corrente trasportata da ioni presenti nell’eluato, utile per sostanze ioniche o ionizzabili</a:t>
            </a:r>
            <a:endParaRPr lang="en-US" altLang="it-IT" sz="2000" smtClean="0">
              <a:latin typeface="Arial" pitchFamily="34" charset="0"/>
            </a:endParaRPr>
          </a:p>
        </p:txBody>
      </p:sp>
    </p:spTree>
    <p:extLst>
      <p:ext uri="{BB962C8B-B14F-4D97-AF65-F5344CB8AC3E}">
        <p14:creationId xmlns:p14="http://schemas.microsoft.com/office/powerpoint/2010/main" val="1315903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21186" name="Group 2"/>
          <p:cNvGraphicFramePr>
            <a:graphicFrameLocks noGrp="1"/>
          </p:cNvGraphicFramePr>
          <p:nvPr/>
        </p:nvGraphicFramePr>
        <p:xfrm>
          <a:off x="685800" y="685800"/>
          <a:ext cx="7924800" cy="4419602"/>
        </p:xfrm>
        <a:graphic>
          <a:graphicData uri="http://schemas.openxmlformats.org/drawingml/2006/table">
            <a:tbl>
              <a:tblPr/>
              <a:tblGrid>
                <a:gridCol w="2386013">
                  <a:extLst>
                    <a:ext uri="{9D8B030D-6E8A-4147-A177-3AD203B41FA5}">
                      <a16:colId xmlns:a16="http://schemas.microsoft.com/office/drawing/2014/main" val="20000"/>
                    </a:ext>
                  </a:extLst>
                </a:gridCol>
                <a:gridCol w="1338262">
                  <a:extLst>
                    <a:ext uri="{9D8B030D-6E8A-4147-A177-3AD203B41FA5}">
                      <a16:colId xmlns:a16="http://schemas.microsoft.com/office/drawing/2014/main" val="20001"/>
                    </a:ext>
                  </a:extLst>
                </a:gridCol>
                <a:gridCol w="1304925">
                  <a:extLst>
                    <a:ext uri="{9D8B030D-6E8A-4147-A177-3AD203B41FA5}">
                      <a16:colId xmlns:a16="http://schemas.microsoft.com/office/drawing/2014/main" val="20002"/>
                    </a:ext>
                  </a:extLst>
                </a:gridCol>
                <a:gridCol w="2895600">
                  <a:extLst>
                    <a:ext uri="{9D8B030D-6E8A-4147-A177-3AD203B41FA5}">
                      <a16:colId xmlns:a16="http://schemas.microsoft.com/office/drawing/2014/main" val="20003"/>
                    </a:ext>
                  </a:extLst>
                </a:gridCol>
              </a:tblGrid>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1" i="0" u="none" strike="noStrike" cap="none" normalizeH="0" baseline="0" smtClean="0">
                          <a:ln>
                            <a:noFill/>
                          </a:ln>
                          <a:solidFill>
                            <a:schemeClr val="tx1"/>
                          </a:solidFill>
                          <a:effectLst/>
                          <a:latin typeface="Tahoma" pitchFamily="34" charset="0"/>
                        </a:rPr>
                        <a:t>Rivelatore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1" i="0" u="none" strike="noStrike" cap="none" normalizeH="0" baseline="0" smtClean="0">
                          <a:ln>
                            <a:noFill/>
                          </a:ln>
                          <a:solidFill>
                            <a:schemeClr val="tx1"/>
                          </a:solidFill>
                          <a:effectLst/>
                          <a:latin typeface="Tahoma" pitchFamily="34" charset="0"/>
                        </a:rPr>
                        <a:t>LOD </a:t>
                      </a:r>
                      <a:r>
                        <a:rPr kumimoji="0" lang="it-IT" sz="1500" b="0" i="0" u="none" strike="noStrike" cap="none" normalizeH="0" baseline="0" smtClean="0">
                          <a:ln>
                            <a:noFill/>
                          </a:ln>
                          <a:solidFill>
                            <a:schemeClr val="tx1"/>
                          </a:solidFill>
                          <a:effectLst/>
                          <a:latin typeface="Tahoma" pitchFamily="34" charset="0"/>
                        </a:rPr>
                        <a:t>(ng)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1" i="0" u="none" strike="noStrike" cap="none" normalizeH="0" baseline="0" smtClean="0">
                          <a:ln>
                            <a:noFill/>
                          </a:ln>
                          <a:solidFill>
                            <a:schemeClr val="tx1"/>
                          </a:solidFill>
                          <a:effectLst/>
                          <a:latin typeface="Tahoma" pitchFamily="34" charset="0"/>
                        </a:rPr>
                        <a:t>Selettività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1" i="0" u="none" strike="noStrike" cap="none" normalizeH="0" baseline="0" smtClean="0">
                          <a:ln>
                            <a:noFill/>
                          </a:ln>
                          <a:solidFill>
                            <a:schemeClr val="tx1"/>
                          </a:solidFill>
                          <a:effectLst/>
                          <a:latin typeface="Tahoma" pitchFamily="34" charset="0"/>
                        </a:rPr>
                        <a:t>Utilizzabile in gradiente?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4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Assorbimento UV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selettivo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SI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Indice di rifrazione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100-1000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generale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Fluorescenza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0.001-0.01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selettivo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SI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Elettrochimico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selettivo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4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Conduttimetrico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0.5-1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selettivo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bg2"/>
                          </a:solidFill>
                          <a:effectLst/>
                          <a:latin typeface="Tahoma" pitchFamily="34" charset="0"/>
                        </a:rPr>
                        <a:t>Assorbimento IR (poco usato)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bg2"/>
                          </a:solidFill>
                          <a:effectLst/>
                          <a:latin typeface="Tahoma"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bg2"/>
                          </a:solidFill>
                          <a:effectLst/>
                          <a:latin typeface="Tahoma" pitchFamily="34" charset="0"/>
                        </a:rPr>
                        <a:t>selettivo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bg2"/>
                          </a:solidFill>
                          <a:effectLst/>
                          <a:latin typeface="Tahoma" pitchFamily="34" charset="0"/>
                        </a:rPr>
                        <a:t>SI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Spettrometro di massa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generale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it-IT" sz="1500" b="0" i="0" u="none" strike="noStrike" cap="none" normalizeH="0" baseline="0" smtClean="0">
                          <a:ln>
                            <a:noFill/>
                          </a:ln>
                          <a:solidFill>
                            <a:schemeClr val="tx1"/>
                          </a:solidFill>
                          <a:effectLst/>
                          <a:latin typeface="Tahoma" pitchFamily="34" charset="0"/>
                        </a:rPr>
                        <a:t>SI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79258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21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Segnaposto contenuto 2" descr="tab2801.gif"/>
          <p:cNvPicPr>
            <a:picLocks noChangeAspect="1"/>
          </p:cNvPicPr>
          <p:nvPr/>
        </p:nvPicPr>
        <p:blipFill>
          <a:blip r:embed="rId2">
            <a:extLst>
              <a:ext uri="{28A0092B-C50C-407E-A947-70E740481C1C}">
                <a14:useLocalDpi xmlns:a14="http://schemas.microsoft.com/office/drawing/2010/main" val="0"/>
              </a:ext>
            </a:extLst>
          </a:blip>
          <a:srcRect l="3929" t="5328" r="3448" b="22450"/>
          <a:stretch>
            <a:fillRect/>
          </a:stretch>
        </p:blipFill>
        <p:spPr bwMode="auto">
          <a:xfrm>
            <a:off x="34925" y="946150"/>
            <a:ext cx="9109075"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2422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85800" y="152400"/>
            <a:ext cx="7772400" cy="457200"/>
          </a:xfrm>
        </p:spPr>
        <p:txBody>
          <a:bodyPr>
            <a:normAutofit/>
          </a:bodyPr>
          <a:lstStyle/>
          <a:p>
            <a:pPr eaLnBrk="1" hangingPunct="1"/>
            <a:r>
              <a:rPr lang="en-US" altLang="it-IT" sz="2400" b="1" dirty="0" err="1" smtClean="0">
                <a:solidFill>
                  <a:srgbClr val="FF0000"/>
                </a:solidFill>
                <a:latin typeface="Arial" pitchFamily="34" charset="0"/>
              </a:rPr>
              <a:t>Rivelatore</a:t>
            </a:r>
            <a:r>
              <a:rPr lang="en-US" altLang="it-IT" sz="2400" b="1" dirty="0" smtClean="0">
                <a:solidFill>
                  <a:srgbClr val="FF0000"/>
                </a:solidFill>
                <a:latin typeface="Arial" pitchFamily="34" charset="0"/>
              </a:rPr>
              <a:t> </a:t>
            </a:r>
            <a:r>
              <a:rPr lang="en-US" altLang="it-IT" sz="2400" b="1" dirty="0" err="1" smtClean="0">
                <a:solidFill>
                  <a:srgbClr val="FF0000"/>
                </a:solidFill>
                <a:latin typeface="Arial" pitchFamily="34" charset="0"/>
              </a:rPr>
              <a:t>spettrofotometrico</a:t>
            </a:r>
            <a:r>
              <a:rPr lang="en-US" altLang="it-IT" sz="2400" b="1" dirty="0" smtClean="0">
                <a:solidFill>
                  <a:srgbClr val="FF0000"/>
                </a:solidFill>
                <a:latin typeface="Arial" pitchFamily="34" charset="0"/>
              </a:rPr>
              <a:t> UV-</a:t>
            </a:r>
            <a:r>
              <a:rPr lang="en-US" altLang="it-IT" sz="2400" b="1" dirty="0" err="1" smtClean="0">
                <a:solidFill>
                  <a:srgbClr val="FF0000"/>
                </a:solidFill>
                <a:latin typeface="Arial" pitchFamily="34" charset="0"/>
              </a:rPr>
              <a:t>visibile</a:t>
            </a:r>
            <a:endParaRPr lang="en-US" altLang="it-IT" sz="2400" b="1" dirty="0" smtClean="0">
              <a:solidFill>
                <a:srgbClr val="FF0000"/>
              </a:solidFill>
              <a:latin typeface="Arial" pitchFamily="34" charset="0"/>
            </a:endParaRPr>
          </a:p>
        </p:txBody>
      </p:sp>
      <p:sp>
        <p:nvSpPr>
          <p:cNvPr id="89091" name="Rectangle 3"/>
          <p:cNvSpPr>
            <a:spLocks noGrp="1" noChangeArrowheads="1"/>
          </p:cNvSpPr>
          <p:nvPr>
            <p:ph type="body" idx="1"/>
          </p:nvPr>
        </p:nvSpPr>
        <p:spPr>
          <a:xfrm>
            <a:off x="557213" y="1412875"/>
            <a:ext cx="3381375" cy="4654550"/>
          </a:xfrm>
          <a:noFill/>
        </p:spPr>
        <p:txBody>
          <a:bodyPr/>
          <a:lstStyle/>
          <a:p>
            <a:pPr marL="182563" indent="-182563" defTabSz="828675" eaLnBrk="1" hangingPunct="1"/>
            <a:r>
              <a:rPr lang="en-US" altLang="it-IT" sz="2000" smtClean="0">
                <a:latin typeface="Arial" pitchFamily="34" charset="0"/>
              </a:rPr>
              <a:t>il rivelatore più diffuso (copre più del 70% dei metodi di rivelazione)</a:t>
            </a:r>
          </a:p>
          <a:p>
            <a:pPr marL="182563" indent="-182563" defTabSz="828675" eaLnBrk="1" hangingPunct="1"/>
            <a:r>
              <a:rPr lang="en-US" altLang="it-IT" sz="2000" smtClean="0">
                <a:latin typeface="Arial" pitchFamily="34" charset="0"/>
              </a:rPr>
              <a:t>basato sull’assorbimento di luce nel range UV-visibile-NIR</a:t>
            </a:r>
          </a:p>
          <a:p>
            <a:pPr marL="182563" indent="-182563" defTabSz="828675" eaLnBrk="1" hangingPunct="1"/>
            <a:r>
              <a:rPr lang="en-US" altLang="it-IT" sz="2000" smtClean="0">
                <a:latin typeface="Arial" pitchFamily="34" charset="0"/>
              </a:rPr>
              <a:t>sensibile a moltissime sostanze organiche ed inorganiche (es. 254 nm)</a:t>
            </a:r>
          </a:p>
          <a:p>
            <a:pPr marL="182563" indent="-182563" defTabSz="828675" eaLnBrk="1" hangingPunct="1"/>
            <a:r>
              <a:rPr lang="en-US" altLang="it-IT" sz="2000" smtClean="0">
                <a:latin typeface="Arial" pitchFamily="34" charset="0"/>
              </a:rPr>
              <a:t>sensibilità tipica: 0.1 ppb</a:t>
            </a:r>
          </a:p>
          <a:p>
            <a:pPr marL="182563" indent="-182563" defTabSz="828675" eaLnBrk="1" hangingPunct="1"/>
            <a:r>
              <a:rPr lang="en-US" altLang="it-IT" sz="2000" smtClean="0">
                <a:latin typeface="Arial" pitchFamily="34" charset="0"/>
              </a:rPr>
              <a:t>è un sistema non distruttivo (in senso analitico)</a:t>
            </a:r>
          </a:p>
        </p:txBody>
      </p:sp>
      <p:pic>
        <p:nvPicPr>
          <p:cNvPr id="890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916113"/>
            <a:ext cx="403225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73364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7170" name="Object 3"/>
          <p:cNvGraphicFramePr>
            <a:graphicFrameLocks noChangeAspect="1"/>
          </p:cNvGraphicFramePr>
          <p:nvPr>
            <p:extLst>
              <p:ext uri="{D42A27DB-BD31-4B8C-83A1-F6EECF244321}">
                <p14:modId xmlns:p14="http://schemas.microsoft.com/office/powerpoint/2010/main" val="3715434260"/>
              </p:ext>
            </p:extLst>
          </p:nvPr>
        </p:nvGraphicFramePr>
        <p:xfrm>
          <a:off x="568325" y="1182688"/>
          <a:ext cx="5011738" cy="2447925"/>
        </p:xfrm>
        <a:graphic>
          <a:graphicData uri="http://schemas.openxmlformats.org/presentationml/2006/ole">
            <mc:AlternateContent xmlns:mc="http://schemas.openxmlformats.org/markup-compatibility/2006">
              <mc:Choice xmlns:v="urn:schemas-microsoft-com:vml" Requires="v">
                <p:oleObj spid="_x0000_s2055" name="Fotografia di Photo Editor" r:id="rId4" imgW="5114286" imgH="2448267" progId="MSPhotoEd.3">
                  <p:embed/>
                </p:oleObj>
              </mc:Choice>
              <mc:Fallback>
                <p:oleObj name="Fotografia di Photo Editor" r:id="rId4" imgW="5114286" imgH="2448267"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r="2017"/>
                      <a:stretch>
                        <a:fillRect/>
                      </a:stretch>
                    </p:blipFill>
                    <p:spPr bwMode="auto">
                      <a:xfrm>
                        <a:off x="568325" y="1182688"/>
                        <a:ext cx="5011738" cy="2447925"/>
                      </a:xfrm>
                      <a:prstGeom prst="rect">
                        <a:avLst/>
                      </a:prstGeom>
                      <a:solidFill>
                        <a:schemeClr val="accent5">
                          <a:lumMod val="20000"/>
                          <a:lumOff val="80000"/>
                        </a:schemeClr>
                      </a:solidFill>
                      <a:ln>
                        <a:noFill/>
                      </a:ln>
                      <a:effectLst/>
                      <a:extLst/>
                    </p:spPr>
                  </p:pic>
                </p:oleObj>
              </mc:Fallback>
            </mc:AlternateContent>
          </a:graphicData>
        </a:graphic>
      </p:graphicFrame>
      <p:sp>
        <p:nvSpPr>
          <p:cNvPr id="7173" name="Text Box 7"/>
          <p:cNvSpPr txBox="1">
            <a:spLocks noChangeArrowheads="1"/>
          </p:cNvSpPr>
          <p:nvPr/>
        </p:nvSpPr>
        <p:spPr bwMode="auto">
          <a:xfrm>
            <a:off x="471488" y="635000"/>
            <a:ext cx="40116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it-IT" altLang="it-IT" sz="1800" b="1" dirty="0">
                <a:solidFill>
                  <a:srgbClr val="0070C0"/>
                </a:solidFill>
                <a:latin typeface="Tahoma" pitchFamily="34" charset="0"/>
              </a:rPr>
              <a:t>Rivelatore UV a </a:t>
            </a:r>
            <a:r>
              <a:rPr lang="it-IT" altLang="it-IT" sz="1800" b="1" dirty="0">
                <a:solidFill>
                  <a:srgbClr val="0070C0"/>
                </a:solidFill>
                <a:latin typeface="Symbol" pitchFamily="18" charset="2"/>
              </a:rPr>
              <a:t>l</a:t>
            </a:r>
            <a:r>
              <a:rPr lang="it-IT" altLang="it-IT" sz="1800" b="1" dirty="0">
                <a:solidFill>
                  <a:srgbClr val="0070C0"/>
                </a:solidFill>
                <a:latin typeface="Tahoma" pitchFamily="34" charset="0"/>
              </a:rPr>
              <a:t> variabile</a:t>
            </a:r>
          </a:p>
        </p:txBody>
      </p:sp>
      <p:sp>
        <p:nvSpPr>
          <p:cNvPr id="7174" name="Text Box 8"/>
          <p:cNvSpPr txBox="1">
            <a:spLocks noChangeArrowheads="1"/>
          </p:cNvSpPr>
          <p:nvPr/>
        </p:nvSpPr>
        <p:spPr bwMode="auto">
          <a:xfrm>
            <a:off x="5638800" y="663575"/>
            <a:ext cx="3190875"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it-IT" altLang="it-IT" sz="1600" dirty="0">
                <a:solidFill>
                  <a:srgbClr val="0070C0"/>
                </a:solidFill>
                <a:latin typeface="Tahoma" pitchFamily="34" charset="0"/>
              </a:rPr>
              <a:t>Il rivelatore UV a </a:t>
            </a:r>
            <a:r>
              <a:rPr lang="it-IT" altLang="it-IT" sz="1600" dirty="0">
                <a:solidFill>
                  <a:srgbClr val="0070C0"/>
                </a:solidFill>
                <a:latin typeface="Symbol" pitchFamily="18" charset="2"/>
              </a:rPr>
              <a:t>l</a:t>
            </a:r>
            <a:r>
              <a:rPr lang="it-IT" altLang="it-IT" sz="1600" dirty="0">
                <a:solidFill>
                  <a:srgbClr val="0070C0"/>
                </a:solidFill>
                <a:latin typeface="Tahoma" pitchFamily="34" charset="0"/>
              </a:rPr>
              <a:t> variabile è sicuramente quello maggiormente utilizzato in HPLC.</a:t>
            </a:r>
          </a:p>
          <a:p>
            <a:pPr eaLnBrk="1" hangingPunct="1">
              <a:spcBef>
                <a:spcPct val="50000"/>
              </a:spcBef>
            </a:pPr>
            <a:r>
              <a:rPr lang="it-IT" altLang="it-IT" sz="1600" dirty="0">
                <a:solidFill>
                  <a:srgbClr val="0070C0"/>
                </a:solidFill>
                <a:latin typeface="Tahoma" pitchFamily="34" charset="0"/>
              </a:rPr>
              <a:t>La luce UV proveniente dalla lampada a D</a:t>
            </a:r>
            <a:r>
              <a:rPr lang="it-IT" altLang="it-IT" sz="1600" baseline="-25000" dirty="0">
                <a:solidFill>
                  <a:srgbClr val="0070C0"/>
                </a:solidFill>
                <a:latin typeface="Tahoma" pitchFamily="34" charset="0"/>
              </a:rPr>
              <a:t>2</a:t>
            </a:r>
            <a:r>
              <a:rPr lang="it-IT" altLang="it-IT" sz="1600" dirty="0">
                <a:solidFill>
                  <a:srgbClr val="0070C0"/>
                </a:solidFill>
                <a:latin typeface="Tahoma" pitchFamily="34" charset="0"/>
              </a:rPr>
              <a:t> e scissa nelle sue componenti attraverso un monocromatore a gradini. L’intensità della luce trasmessa è misurata attraverso un fotodiodo ed è proporzionale alla concentrazione dell’</a:t>
            </a:r>
            <a:r>
              <a:rPr lang="it-IT" altLang="it-IT" sz="1600" dirty="0" err="1">
                <a:solidFill>
                  <a:srgbClr val="0070C0"/>
                </a:solidFill>
                <a:latin typeface="Tahoma" pitchFamily="34" charset="0"/>
              </a:rPr>
              <a:t>analita</a:t>
            </a:r>
            <a:endParaRPr lang="it-IT" altLang="it-IT" sz="1600" dirty="0">
              <a:solidFill>
                <a:srgbClr val="0070C0"/>
              </a:solidFill>
              <a:latin typeface="Tahoma" pitchFamily="34" charset="0"/>
            </a:endParaRPr>
          </a:p>
        </p:txBody>
      </p:sp>
      <p:sp>
        <p:nvSpPr>
          <p:cNvPr id="7175" name="Text Box 9"/>
          <p:cNvSpPr txBox="1">
            <a:spLocks noChangeArrowheads="1"/>
          </p:cNvSpPr>
          <p:nvPr/>
        </p:nvSpPr>
        <p:spPr bwMode="auto">
          <a:xfrm>
            <a:off x="673100" y="4068763"/>
            <a:ext cx="7829550" cy="2536825"/>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213" indent="-1762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it-IT" altLang="it-IT" sz="1600" b="1">
                <a:solidFill>
                  <a:srgbClr val="D60093"/>
                </a:solidFill>
                <a:latin typeface="Tahoma" pitchFamily="34" charset="0"/>
              </a:rPr>
              <a:t>Vantaggi</a:t>
            </a:r>
          </a:p>
          <a:p>
            <a:pPr eaLnBrk="1" hangingPunct="1">
              <a:spcBef>
                <a:spcPct val="50000"/>
              </a:spcBef>
              <a:buFontTx/>
              <a:buChar char="-"/>
            </a:pPr>
            <a:r>
              <a:rPr lang="it-IT" altLang="it-IT" sz="1600" u="sng">
                <a:latin typeface="Tahoma" pitchFamily="34" charset="0"/>
              </a:rPr>
              <a:t>Versatilità</a:t>
            </a:r>
            <a:r>
              <a:rPr lang="it-IT" altLang="it-IT" sz="1600">
                <a:latin typeface="Tahoma" pitchFamily="34" charset="0"/>
              </a:rPr>
              <a:t>: possibilità di selezionare </a:t>
            </a:r>
            <a:r>
              <a:rPr lang="it-IT" altLang="it-IT" sz="1600">
                <a:latin typeface="Symbol" pitchFamily="18" charset="2"/>
              </a:rPr>
              <a:t>l</a:t>
            </a:r>
            <a:r>
              <a:rPr lang="it-IT" altLang="it-IT" sz="1600">
                <a:latin typeface="Tahoma" pitchFamily="34" charset="0"/>
              </a:rPr>
              <a:t> da 190 a 800 nm.</a:t>
            </a:r>
          </a:p>
          <a:p>
            <a:pPr eaLnBrk="1" hangingPunct="1">
              <a:spcBef>
                <a:spcPct val="50000"/>
              </a:spcBef>
              <a:buFontTx/>
              <a:buChar char="-"/>
            </a:pPr>
            <a:r>
              <a:rPr lang="it-IT" altLang="it-IT" sz="1600" u="sng">
                <a:latin typeface="Tahoma" pitchFamily="34" charset="0"/>
              </a:rPr>
              <a:t>Elevata sensibilità</a:t>
            </a:r>
            <a:r>
              <a:rPr lang="it-IT" altLang="it-IT" sz="1600">
                <a:latin typeface="Tahoma" pitchFamily="34" charset="0"/>
              </a:rPr>
              <a:t>: potendo scegliere la </a:t>
            </a:r>
            <a:r>
              <a:rPr lang="it-IT" altLang="it-IT" sz="1600">
                <a:latin typeface="Symbol" pitchFamily="18" charset="2"/>
              </a:rPr>
              <a:t>l</a:t>
            </a:r>
            <a:r>
              <a:rPr lang="it-IT" altLang="it-IT" sz="1600">
                <a:latin typeface="Tahoma" pitchFamily="34" charset="0"/>
              </a:rPr>
              <a:t> ottimale (max assorbanza) per un analita.</a:t>
            </a:r>
          </a:p>
          <a:p>
            <a:pPr eaLnBrk="1" hangingPunct="1">
              <a:spcBef>
                <a:spcPct val="50000"/>
              </a:spcBef>
              <a:buFontTx/>
              <a:buChar char="-"/>
            </a:pPr>
            <a:r>
              <a:rPr lang="it-IT" altLang="it-IT" sz="1600" u="sng">
                <a:latin typeface="Tahoma" pitchFamily="34" charset="0"/>
              </a:rPr>
              <a:t>Selettività</a:t>
            </a:r>
            <a:r>
              <a:rPr lang="it-IT" altLang="it-IT" sz="1600">
                <a:latin typeface="Tahoma" pitchFamily="34" charset="0"/>
              </a:rPr>
              <a:t>: quando si hanno sovrapposizioni di picchi si può variare la l in modo tale da minimizzare l’assorbimento degli interferenti.</a:t>
            </a:r>
          </a:p>
          <a:p>
            <a:pPr eaLnBrk="1" hangingPunct="1">
              <a:spcBef>
                <a:spcPct val="50000"/>
              </a:spcBef>
              <a:buFontTx/>
              <a:buChar char="-"/>
            </a:pPr>
            <a:r>
              <a:rPr lang="it-IT" altLang="it-IT" sz="1600" u="sng">
                <a:latin typeface="Tahoma" pitchFamily="34" charset="0"/>
              </a:rPr>
              <a:t>Possibilità di utilizzare gradiente di eluizione</a:t>
            </a:r>
            <a:r>
              <a:rPr lang="it-IT" altLang="it-IT" sz="1600">
                <a:latin typeface="Tahoma" pitchFamily="34" charset="0"/>
              </a:rPr>
              <a:t>, scegliendo una </a:t>
            </a:r>
            <a:r>
              <a:rPr lang="it-IT" altLang="it-IT" sz="1600">
                <a:latin typeface="Symbol" pitchFamily="18" charset="2"/>
              </a:rPr>
              <a:t>l</a:t>
            </a:r>
            <a:r>
              <a:rPr lang="it-IT" altLang="it-IT" sz="1600">
                <a:latin typeface="Tahoma" pitchFamily="34" charset="0"/>
              </a:rPr>
              <a:t> alla quale la miscela solvente non assorbe.</a:t>
            </a:r>
          </a:p>
        </p:txBody>
      </p:sp>
      <p:sp>
        <p:nvSpPr>
          <p:cNvPr id="2" name="Rettangolo 1"/>
          <p:cNvSpPr/>
          <p:nvPr/>
        </p:nvSpPr>
        <p:spPr>
          <a:xfrm>
            <a:off x="471488" y="2708920"/>
            <a:ext cx="2516336" cy="100811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ttangolo 9"/>
          <p:cNvSpPr/>
          <p:nvPr/>
        </p:nvSpPr>
        <p:spPr>
          <a:xfrm>
            <a:off x="488888" y="1124744"/>
            <a:ext cx="482712" cy="70579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76083496"/>
      </p:ext>
    </p:extLst>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5800" y="152400"/>
            <a:ext cx="7772400" cy="381000"/>
          </a:xfrm>
          <a:noFill/>
        </p:spPr>
        <p:txBody>
          <a:bodyPr>
            <a:normAutofit fontScale="90000"/>
          </a:bodyPr>
          <a:lstStyle/>
          <a:p>
            <a:pPr eaLnBrk="1" hangingPunct="1"/>
            <a:r>
              <a:rPr lang="it-IT" altLang="it-IT" sz="2000" b="1" smtClean="0">
                <a:latin typeface="Arial" pitchFamily="34" charset="0"/>
              </a:rPr>
              <a:t>Strumentazione per HPLC</a:t>
            </a:r>
          </a:p>
        </p:txBody>
      </p:sp>
      <p:sp>
        <p:nvSpPr>
          <p:cNvPr id="73731" name="Rectangle 3"/>
          <p:cNvSpPr>
            <a:spLocks noGrp="1" noChangeArrowheads="1"/>
          </p:cNvSpPr>
          <p:nvPr>
            <p:ph type="body" idx="4294967295"/>
          </p:nvPr>
        </p:nvSpPr>
        <p:spPr>
          <a:xfrm>
            <a:off x="228600" y="609600"/>
            <a:ext cx="8032750" cy="387350"/>
          </a:xfrm>
          <a:noFill/>
        </p:spPr>
        <p:txBody>
          <a:bodyPr lIns="82936" tIns="41468" rIns="82936" bIns="41468">
            <a:spAutoFit/>
          </a:bodyPr>
          <a:lstStyle/>
          <a:p>
            <a:pPr marL="0" indent="0" defTabSz="828675" eaLnBrk="1" hangingPunct="1">
              <a:buFontTx/>
              <a:buNone/>
            </a:pPr>
            <a:r>
              <a:rPr lang="it-IT" altLang="it-IT" sz="2000" smtClean="0">
                <a:latin typeface="Arial" pitchFamily="34" charset="0"/>
              </a:rPr>
              <a:t>Un cromatografo HPLC è costituto dalle seguenti parti:</a:t>
            </a:r>
          </a:p>
        </p:txBody>
      </p:sp>
      <p:pic>
        <p:nvPicPr>
          <p:cNvPr id="737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62125"/>
            <a:ext cx="6067425"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3733" name="Rectangle 5"/>
          <p:cNvSpPr>
            <a:spLocks noChangeArrowheads="1"/>
          </p:cNvSpPr>
          <p:nvPr/>
        </p:nvSpPr>
        <p:spPr bwMode="auto">
          <a:xfrm>
            <a:off x="2209800" y="1066800"/>
            <a:ext cx="638016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36" tIns="41468" rIns="82936" bIns="41468">
            <a:spAutoFit/>
          </a:bodyPr>
          <a:lstStyle>
            <a:lvl1pPr marL="182563" indent="-182563" defTabSz="828675" eaLnBrk="0" hangingPunct="0">
              <a:defRPr sz="2400">
                <a:solidFill>
                  <a:schemeClr val="tx1"/>
                </a:solidFill>
                <a:latin typeface="Times New Roman" pitchFamily="18" charset="0"/>
              </a:defRPr>
            </a:lvl1pPr>
            <a:lvl2pPr marL="742950" indent="-285750" defTabSz="828675" eaLnBrk="0" hangingPunct="0">
              <a:defRPr sz="2400">
                <a:solidFill>
                  <a:schemeClr val="tx1"/>
                </a:solidFill>
                <a:latin typeface="Times New Roman" pitchFamily="18" charset="0"/>
              </a:defRPr>
            </a:lvl2pPr>
            <a:lvl3pPr marL="1143000" indent="-228600" defTabSz="828675" eaLnBrk="0" hangingPunct="0">
              <a:defRPr sz="2400">
                <a:solidFill>
                  <a:schemeClr val="tx1"/>
                </a:solidFill>
                <a:latin typeface="Times New Roman" pitchFamily="18" charset="0"/>
              </a:defRPr>
            </a:lvl3pPr>
            <a:lvl4pPr marL="1600200" indent="-228600" defTabSz="828675" eaLnBrk="0" hangingPunct="0">
              <a:defRPr sz="2400">
                <a:solidFill>
                  <a:schemeClr val="tx1"/>
                </a:solidFill>
                <a:latin typeface="Times New Roman" pitchFamily="18" charset="0"/>
              </a:defRPr>
            </a:lvl4pPr>
            <a:lvl5pPr marL="2057400" indent="-228600" defTabSz="828675" eaLnBrk="0" hangingPunct="0">
              <a:defRPr sz="2400">
                <a:solidFill>
                  <a:schemeClr val="tx1"/>
                </a:solidFill>
                <a:latin typeface="Times New Roman" pitchFamily="18" charset="0"/>
              </a:defRPr>
            </a:lvl5pPr>
            <a:lvl6pPr marL="2514600" indent="-228600" defTabSz="828675" eaLnBrk="0" fontAlgn="base" hangingPunct="0">
              <a:spcBef>
                <a:spcPct val="0"/>
              </a:spcBef>
              <a:spcAft>
                <a:spcPct val="0"/>
              </a:spcAft>
              <a:defRPr sz="2400">
                <a:solidFill>
                  <a:schemeClr val="tx1"/>
                </a:solidFill>
                <a:latin typeface="Times New Roman" pitchFamily="18" charset="0"/>
              </a:defRPr>
            </a:lvl6pPr>
            <a:lvl7pPr marL="2971800" indent="-228600" defTabSz="828675" eaLnBrk="0" fontAlgn="base" hangingPunct="0">
              <a:spcBef>
                <a:spcPct val="0"/>
              </a:spcBef>
              <a:spcAft>
                <a:spcPct val="0"/>
              </a:spcAft>
              <a:defRPr sz="2400">
                <a:solidFill>
                  <a:schemeClr val="tx1"/>
                </a:solidFill>
                <a:latin typeface="Times New Roman" pitchFamily="18" charset="0"/>
              </a:defRPr>
            </a:lvl7pPr>
            <a:lvl8pPr marL="3429000" indent="-228600" defTabSz="828675" eaLnBrk="0" fontAlgn="base" hangingPunct="0">
              <a:spcBef>
                <a:spcPct val="0"/>
              </a:spcBef>
              <a:spcAft>
                <a:spcPct val="0"/>
              </a:spcAft>
              <a:defRPr sz="2400">
                <a:solidFill>
                  <a:schemeClr val="tx1"/>
                </a:solidFill>
                <a:latin typeface="Times New Roman" pitchFamily="18" charset="0"/>
              </a:defRPr>
            </a:lvl8pPr>
            <a:lvl9pPr marL="3886200" indent="-228600" defTabSz="828675"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FontTx/>
              <a:buChar char="•"/>
            </a:pPr>
            <a:r>
              <a:rPr lang="it-IT" altLang="it-IT" sz="2000" i="1">
                <a:latin typeface="Arial" pitchFamily="34" charset="0"/>
              </a:rPr>
              <a:t>riserva di solventi</a:t>
            </a:r>
            <a:r>
              <a:rPr lang="it-IT" altLang="it-IT" sz="2000">
                <a:latin typeface="Arial" pitchFamily="34" charset="0"/>
              </a:rPr>
              <a:t>: uno o più solventi che possono essere utilizzati singolarmente o in miscela</a:t>
            </a:r>
          </a:p>
        </p:txBody>
      </p:sp>
      <p:sp>
        <p:nvSpPr>
          <p:cNvPr id="73734" name="Rectangle 6"/>
          <p:cNvSpPr>
            <a:spLocks noChangeArrowheads="1"/>
          </p:cNvSpPr>
          <p:nvPr/>
        </p:nvSpPr>
        <p:spPr bwMode="auto">
          <a:xfrm>
            <a:off x="3886200" y="1752600"/>
            <a:ext cx="470376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36" tIns="41468" rIns="82936" bIns="41468">
            <a:spAutoFit/>
          </a:bodyPr>
          <a:lstStyle>
            <a:lvl1pPr marL="182563" indent="-182563" defTabSz="828675" eaLnBrk="0" hangingPunct="0">
              <a:defRPr sz="2400">
                <a:solidFill>
                  <a:schemeClr val="tx1"/>
                </a:solidFill>
                <a:latin typeface="Times New Roman" pitchFamily="18" charset="0"/>
              </a:defRPr>
            </a:lvl1pPr>
            <a:lvl2pPr marL="742950" indent="-285750" defTabSz="828675" eaLnBrk="0" hangingPunct="0">
              <a:defRPr sz="2400">
                <a:solidFill>
                  <a:schemeClr val="tx1"/>
                </a:solidFill>
                <a:latin typeface="Times New Roman" pitchFamily="18" charset="0"/>
              </a:defRPr>
            </a:lvl2pPr>
            <a:lvl3pPr marL="1143000" indent="-228600" defTabSz="828675" eaLnBrk="0" hangingPunct="0">
              <a:defRPr sz="2400">
                <a:solidFill>
                  <a:schemeClr val="tx1"/>
                </a:solidFill>
                <a:latin typeface="Times New Roman" pitchFamily="18" charset="0"/>
              </a:defRPr>
            </a:lvl3pPr>
            <a:lvl4pPr marL="1600200" indent="-228600" defTabSz="828675" eaLnBrk="0" hangingPunct="0">
              <a:defRPr sz="2400">
                <a:solidFill>
                  <a:schemeClr val="tx1"/>
                </a:solidFill>
                <a:latin typeface="Times New Roman" pitchFamily="18" charset="0"/>
              </a:defRPr>
            </a:lvl4pPr>
            <a:lvl5pPr marL="2057400" indent="-228600" defTabSz="828675" eaLnBrk="0" hangingPunct="0">
              <a:defRPr sz="2400">
                <a:solidFill>
                  <a:schemeClr val="tx1"/>
                </a:solidFill>
                <a:latin typeface="Times New Roman" pitchFamily="18" charset="0"/>
              </a:defRPr>
            </a:lvl5pPr>
            <a:lvl6pPr marL="2514600" indent="-228600" defTabSz="828675" eaLnBrk="0" fontAlgn="base" hangingPunct="0">
              <a:spcBef>
                <a:spcPct val="0"/>
              </a:spcBef>
              <a:spcAft>
                <a:spcPct val="0"/>
              </a:spcAft>
              <a:defRPr sz="2400">
                <a:solidFill>
                  <a:schemeClr val="tx1"/>
                </a:solidFill>
                <a:latin typeface="Times New Roman" pitchFamily="18" charset="0"/>
              </a:defRPr>
            </a:lvl6pPr>
            <a:lvl7pPr marL="2971800" indent="-228600" defTabSz="828675" eaLnBrk="0" fontAlgn="base" hangingPunct="0">
              <a:spcBef>
                <a:spcPct val="0"/>
              </a:spcBef>
              <a:spcAft>
                <a:spcPct val="0"/>
              </a:spcAft>
              <a:defRPr sz="2400">
                <a:solidFill>
                  <a:schemeClr val="tx1"/>
                </a:solidFill>
                <a:latin typeface="Times New Roman" pitchFamily="18" charset="0"/>
              </a:defRPr>
            </a:lvl7pPr>
            <a:lvl8pPr marL="3429000" indent="-228600" defTabSz="828675" eaLnBrk="0" fontAlgn="base" hangingPunct="0">
              <a:spcBef>
                <a:spcPct val="0"/>
              </a:spcBef>
              <a:spcAft>
                <a:spcPct val="0"/>
              </a:spcAft>
              <a:defRPr sz="2400">
                <a:solidFill>
                  <a:schemeClr val="tx1"/>
                </a:solidFill>
                <a:latin typeface="Times New Roman" pitchFamily="18" charset="0"/>
              </a:defRPr>
            </a:lvl8pPr>
            <a:lvl9pPr marL="3886200" indent="-228600" defTabSz="828675"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FontTx/>
              <a:buChar char="•"/>
            </a:pPr>
            <a:r>
              <a:rPr lang="it-IT" altLang="it-IT" sz="2000" i="1">
                <a:latin typeface="Arial" pitchFamily="34" charset="0"/>
              </a:rPr>
              <a:t>pompa</a:t>
            </a:r>
            <a:r>
              <a:rPr lang="it-IT" altLang="it-IT" sz="2000">
                <a:latin typeface="Arial" pitchFamily="34" charset="0"/>
              </a:rPr>
              <a:t> con pressione fino a 400 Atm, flusso stabile tra 0.1 e 10 ml/min</a:t>
            </a:r>
          </a:p>
        </p:txBody>
      </p:sp>
      <p:sp>
        <p:nvSpPr>
          <p:cNvPr id="73735" name="Rectangle 7"/>
          <p:cNvSpPr>
            <a:spLocks noChangeArrowheads="1"/>
          </p:cNvSpPr>
          <p:nvPr/>
        </p:nvSpPr>
        <p:spPr bwMode="auto">
          <a:xfrm>
            <a:off x="4800600" y="2438400"/>
            <a:ext cx="3789363"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36" tIns="41468" rIns="82936" bIns="41468">
            <a:spAutoFit/>
          </a:bodyPr>
          <a:lstStyle>
            <a:lvl1pPr marL="182563" indent="-182563" defTabSz="828675" eaLnBrk="0" hangingPunct="0">
              <a:defRPr sz="2400">
                <a:solidFill>
                  <a:schemeClr val="tx1"/>
                </a:solidFill>
                <a:latin typeface="Times New Roman" pitchFamily="18" charset="0"/>
              </a:defRPr>
            </a:lvl1pPr>
            <a:lvl2pPr marL="742950" indent="-285750" defTabSz="828675" eaLnBrk="0" hangingPunct="0">
              <a:defRPr sz="2400">
                <a:solidFill>
                  <a:schemeClr val="tx1"/>
                </a:solidFill>
                <a:latin typeface="Times New Roman" pitchFamily="18" charset="0"/>
              </a:defRPr>
            </a:lvl2pPr>
            <a:lvl3pPr marL="1143000" indent="-228600" defTabSz="828675" eaLnBrk="0" hangingPunct="0">
              <a:defRPr sz="2400">
                <a:solidFill>
                  <a:schemeClr val="tx1"/>
                </a:solidFill>
                <a:latin typeface="Times New Roman" pitchFamily="18" charset="0"/>
              </a:defRPr>
            </a:lvl3pPr>
            <a:lvl4pPr marL="1600200" indent="-228600" defTabSz="828675" eaLnBrk="0" hangingPunct="0">
              <a:defRPr sz="2400">
                <a:solidFill>
                  <a:schemeClr val="tx1"/>
                </a:solidFill>
                <a:latin typeface="Times New Roman" pitchFamily="18" charset="0"/>
              </a:defRPr>
            </a:lvl4pPr>
            <a:lvl5pPr marL="2057400" indent="-228600" defTabSz="828675" eaLnBrk="0" hangingPunct="0">
              <a:defRPr sz="2400">
                <a:solidFill>
                  <a:schemeClr val="tx1"/>
                </a:solidFill>
                <a:latin typeface="Times New Roman" pitchFamily="18" charset="0"/>
              </a:defRPr>
            </a:lvl5pPr>
            <a:lvl6pPr marL="2514600" indent="-228600" defTabSz="828675" eaLnBrk="0" fontAlgn="base" hangingPunct="0">
              <a:spcBef>
                <a:spcPct val="0"/>
              </a:spcBef>
              <a:spcAft>
                <a:spcPct val="0"/>
              </a:spcAft>
              <a:defRPr sz="2400">
                <a:solidFill>
                  <a:schemeClr val="tx1"/>
                </a:solidFill>
                <a:latin typeface="Times New Roman" pitchFamily="18" charset="0"/>
              </a:defRPr>
            </a:lvl6pPr>
            <a:lvl7pPr marL="2971800" indent="-228600" defTabSz="828675" eaLnBrk="0" fontAlgn="base" hangingPunct="0">
              <a:spcBef>
                <a:spcPct val="0"/>
              </a:spcBef>
              <a:spcAft>
                <a:spcPct val="0"/>
              </a:spcAft>
              <a:defRPr sz="2400">
                <a:solidFill>
                  <a:schemeClr val="tx1"/>
                </a:solidFill>
                <a:latin typeface="Times New Roman" pitchFamily="18" charset="0"/>
              </a:defRPr>
            </a:lvl7pPr>
            <a:lvl8pPr marL="3429000" indent="-228600" defTabSz="828675" eaLnBrk="0" fontAlgn="base" hangingPunct="0">
              <a:spcBef>
                <a:spcPct val="0"/>
              </a:spcBef>
              <a:spcAft>
                <a:spcPct val="0"/>
              </a:spcAft>
              <a:defRPr sz="2400">
                <a:solidFill>
                  <a:schemeClr val="tx1"/>
                </a:solidFill>
                <a:latin typeface="Times New Roman" pitchFamily="18" charset="0"/>
              </a:defRPr>
            </a:lvl8pPr>
            <a:lvl9pPr marL="3886200" indent="-228600" defTabSz="828675"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FontTx/>
              <a:buChar char="•"/>
            </a:pPr>
            <a:r>
              <a:rPr lang="it-IT" altLang="it-IT" sz="2000" i="1">
                <a:latin typeface="Arial" pitchFamily="34" charset="0"/>
              </a:rPr>
              <a:t>sistema di iniezione</a:t>
            </a:r>
            <a:r>
              <a:rPr lang="it-IT" altLang="it-IT" sz="2000">
                <a:latin typeface="Arial" pitchFamily="34" charset="0"/>
              </a:rPr>
              <a:t> costituito da una valvola a più vie e da un circuito a volume fisso, o </a:t>
            </a:r>
            <a:r>
              <a:rPr lang="it-IT" altLang="it-IT" sz="2000" i="1">
                <a:latin typeface="Arial" pitchFamily="34" charset="0"/>
              </a:rPr>
              <a:t>loop</a:t>
            </a:r>
            <a:r>
              <a:rPr lang="it-IT" altLang="it-IT" sz="2000">
                <a:latin typeface="Arial" pitchFamily="34" charset="0"/>
              </a:rPr>
              <a:t>, nel quale si mette il campione</a:t>
            </a:r>
          </a:p>
        </p:txBody>
      </p:sp>
      <p:sp>
        <p:nvSpPr>
          <p:cNvPr id="73736" name="Rectangle 8"/>
          <p:cNvSpPr>
            <a:spLocks noChangeArrowheads="1"/>
          </p:cNvSpPr>
          <p:nvPr/>
        </p:nvSpPr>
        <p:spPr bwMode="auto">
          <a:xfrm>
            <a:off x="5795963" y="3987800"/>
            <a:ext cx="27940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36" tIns="41468" rIns="82936" bIns="41468">
            <a:spAutoFit/>
          </a:bodyPr>
          <a:lstStyle>
            <a:lvl1pPr marL="182563" indent="-182563" defTabSz="828675" eaLnBrk="0" hangingPunct="0">
              <a:defRPr sz="2400">
                <a:solidFill>
                  <a:schemeClr val="tx1"/>
                </a:solidFill>
                <a:latin typeface="Times New Roman" pitchFamily="18" charset="0"/>
              </a:defRPr>
            </a:lvl1pPr>
            <a:lvl2pPr marL="742950" indent="-285750" defTabSz="828675" eaLnBrk="0" hangingPunct="0">
              <a:defRPr sz="2400">
                <a:solidFill>
                  <a:schemeClr val="tx1"/>
                </a:solidFill>
                <a:latin typeface="Times New Roman" pitchFamily="18" charset="0"/>
              </a:defRPr>
            </a:lvl2pPr>
            <a:lvl3pPr marL="1143000" indent="-228600" defTabSz="828675" eaLnBrk="0" hangingPunct="0">
              <a:defRPr sz="2400">
                <a:solidFill>
                  <a:schemeClr val="tx1"/>
                </a:solidFill>
                <a:latin typeface="Times New Roman" pitchFamily="18" charset="0"/>
              </a:defRPr>
            </a:lvl3pPr>
            <a:lvl4pPr marL="1600200" indent="-228600" defTabSz="828675" eaLnBrk="0" hangingPunct="0">
              <a:defRPr sz="2400">
                <a:solidFill>
                  <a:schemeClr val="tx1"/>
                </a:solidFill>
                <a:latin typeface="Times New Roman" pitchFamily="18" charset="0"/>
              </a:defRPr>
            </a:lvl4pPr>
            <a:lvl5pPr marL="2057400" indent="-228600" defTabSz="828675" eaLnBrk="0" hangingPunct="0">
              <a:defRPr sz="2400">
                <a:solidFill>
                  <a:schemeClr val="tx1"/>
                </a:solidFill>
                <a:latin typeface="Times New Roman" pitchFamily="18" charset="0"/>
              </a:defRPr>
            </a:lvl5pPr>
            <a:lvl6pPr marL="2514600" indent="-228600" defTabSz="828675" eaLnBrk="0" fontAlgn="base" hangingPunct="0">
              <a:spcBef>
                <a:spcPct val="0"/>
              </a:spcBef>
              <a:spcAft>
                <a:spcPct val="0"/>
              </a:spcAft>
              <a:defRPr sz="2400">
                <a:solidFill>
                  <a:schemeClr val="tx1"/>
                </a:solidFill>
                <a:latin typeface="Times New Roman" pitchFamily="18" charset="0"/>
              </a:defRPr>
            </a:lvl6pPr>
            <a:lvl7pPr marL="2971800" indent="-228600" defTabSz="828675" eaLnBrk="0" fontAlgn="base" hangingPunct="0">
              <a:spcBef>
                <a:spcPct val="0"/>
              </a:spcBef>
              <a:spcAft>
                <a:spcPct val="0"/>
              </a:spcAft>
              <a:defRPr sz="2400">
                <a:solidFill>
                  <a:schemeClr val="tx1"/>
                </a:solidFill>
                <a:latin typeface="Times New Roman" pitchFamily="18" charset="0"/>
              </a:defRPr>
            </a:lvl7pPr>
            <a:lvl8pPr marL="3429000" indent="-228600" defTabSz="828675" eaLnBrk="0" fontAlgn="base" hangingPunct="0">
              <a:spcBef>
                <a:spcPct val="0"/>
              </a:spcBef>
              <a:spcAft>
                <a:spcPct val="0"/>
              </a:spcAft>
              <a:defRPr sz="2400">
                <a:solidFill>
                  <a:schemeClr val="tx1"/>
                </a:solidFill>
                <a:latin typeface="Times New Roman" pitchFamily="18" charset="0"/>
              </a:defRPr>
            </a:lvl8pPr>
            <a:lvl9pPr marL="3886200" indent="-228600" defTabSz="828675"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FontTx/>
              <a:buChar char="•"/>
            </a:pPr>
            <a:r>
              <a:rPr lang="it-IT" altLang="it-IT" sz="2000" i="1">
                <a:latin typeface="Arial" pitchFamily="34" charset="0"/>
              </a:rPr>
              <a:t>colonna cromatografica</a:t>
            </a:r>
            <a:r>
              <a:rPr lang="it-IT" altLang="it-IT" sz="2000">
                <a:latin typeface="Arial" pitchFamily="34" charset="0"/>
              </a:rPr>
              <a:t> ed eventuale </a:t>
            </a:r>
            <a:r>
              <a:rPr lang="it-IT" altLang="it-IT" sz="2000" i="1">
                <a:latin typeface="Arial" pitchFamily="34" charset="0"/>
              </a:rPr>
              <a:t>precolonna</a:t>
            </a:r>
          </a:p>
          <a:p>
            <a:pPr eaLnBrk="1" hangingPunct="1">
              <a:spcBef>
                <a:spcPct val="20000"/>
              </a:spcBef>
              <a:buFontTx/>
              <a:buChar char="•"/>
            </a:pPr>
            <a:r>
              <a:rPr lang="it-IT" altLang="it-IT" sz="2000" i="1">
                <a:latin typeface="Arial" pitchFamily="34" charset="0"/>
              </a:rPr>
              <a:t>rivelatore</a:t>
            </a:r>
            <a:r>
              <a:rPr lang="it-IT" altLang="it-IT" sz="2000">
                <a:latin typeface="Arial" pitchFamily="34" charset="0"/>
              </a:rPr>
              <a:t> per monitorare gli eluati</a:t>
            </a:r>
          </a:p>
          <a:p>
            <a:pPr eaLnBrk="1" hangingPunct="1">
              <a:spcBef>
                <a:spcPct val="20000"/>
              </a:spcBef>
              <a:buFontTx/>
              <a:buChar char="•"/>
            </a:pPr>
            <a:r>
              <a:rPr lang="it-IT" altLang="it-IT" sz="2000" i="1">
                <a:latin typeface="Arial" pitchFamily="34" charset="0"/>
              </a:rPr>
              <a:t>PC</a:t>
            </a:r>
            <a:r>
              <a:rPr lang="it-IT" altLang="it-IT" sz="2000">
                <a:latin typeface="Arial" pitchFamily="34" charset="0"/>
              </a:rPr>
              <a:t> per gestire il sistema e i dati</a:t>
            </a:r>
          </a:p>
        </p:txBody>
      </p:sp>
    </p:spTree>
    <p:extLst>
      <p:ext uri="{BB962C8B-B14F-4D97-AF65-F5344CB8AC3E}">
        <p14:creationId xmlns:p14="http://schemas.microsoft.com/office/powerpoint/2010/main" val="429249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5800" y="228600"/>
            <a:ext cx="7772400" cy="304800"/>
          </a:xfrm>
          <a:noFill/>
        </p:spPr>
        <p:txBody>
          <a:bodyPr>
            <a:normAutofit fontScale="90000"/>
          </a:bodyPr>
          <a:lstStyle/>
          <a:p>
            <a:pPr eaLnBrk="1" hangingPunct="1"/>
            <a:r>
              <a:rPr lang="en-US" altLang="it-IT" sz="2000" smtClean="0">
                <a:latin typeface="Arial" pitchFamily="34" charset="0"/>
              </a:rPr>
              <a:t>Gruppi cromofori</a:t>
            </a:r>
          </a:p>
        </p:txBody>
      </p:sp>
      <p:graphicFrame>
        <p:nvGraphicFramePr>
          <p:cNvPr id="225283" name="Group 3"/>
          <p:cNvGraphicFramePr>
            <a:graphicFrameLocks noGrp="1"/>
          </p:cNvGraphicFramePr>
          <p:nvPr>
            <p:ph idx="1"/>
            <p:extLst>
              <p:ext uri="{D42A27DB-BD31-4B8C-83A1-F6EECF244321}">
                <p14:modId xmlns:p14="http://schemas.microsoft.com/office/powerpoint/2010/main" val="1154440435"/>
              </p:ext>
            </p:extLst>
          </p:nvPr>
        </p:nvGraphicFramePr>
        <p:xfrm>
          <a:off x="609600" y="609600"/>
          <a:ext cx="7989888" cy="5737228"/>
        </p:xfrm>
        <a:graphic>
          <a:graphicData uri="http://schemas.openxmlformats.org/drawingml/2006/table">
            <a:tbl>
              <a:tblPr/>
              <a:tblGrid>
                <a:gridCol w="1797050">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2160587">
                  <a:extLst>
                    <a:ext uri="{9D8B030D-6E8A-4147-A177-3AD203B41FA5}">
                      <a16:colId xmlns:a16="http://schemas.microsoft.com/office/drawing/2014/main" val="20002"/>
                    </a:ext>
                  </a:extLst>
                </a:gridCol>
                <a:gridCol w="2376488">
                  <a:extLst>
                    <a:ext uri="{9D8B030D-6E8A-4147-A177-3AD203B41FA5}">
                      <a16:colId xmlns:a16="http://schemas.microsoft.com/office/drawing/2014/main" val="20003"/>
                    </a:ext>
                  </a:extLst>
                </a:gridCol>
              </a:tblGrid>
              <a:tr h="337484">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smtClean="0">
                          <a:ln>
                            <a:noFill/>
                          </a:ln>
                          <a:solidFill>
                            <a:schemeClr val="tx1"/>
                          </a:solidFill>
                          <a:effectLst/>
                          <a:latin typeface="Arial" pitchFamily="34" charset="0"/>
                        </a:rPr>
                        <a:t>Cromoforo</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smtClean="0">
                          <a:ln>
                            <a:noFill/>
                          </a:ln>
                          <a:solidFill>
                            <a:schemeClr val="tx1"/>
                          </a:solidFill>
                          <a:effectLst/>
                          <a:latin typeface="Arial" pitchFamily="34" charset="0"/>
                        </a:rPr>
                        <a:t>Formula</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el-GR" sz="1600" b="1" i="0" u="none" strike="noStrike" cap="none" normalizeH="0" baseline="0" dirty="0" smtClean="0">
                          <a:ln>
                            <a:noFill/>
                          </a:ln>
                          <a:solidFill>
                            <a:schemeClr val="tx1"/>
                          </a:solidFill>
                          <a:effectLst/>
                          <a:latin typeface="Arial" pitchFamily="34" charset="0"/>
                        </a:rPr>
                        <a:t>λ</a:t>
                      </a:r>
                      <a:r>
                        <a:rPr kumimoji="0" lang="it-IT" sz="1600" b="1" i="0" u="none" strike="noStrike" cap="none" normalizeH="0" baseline="-25000" dirty="0" err="1" smtClean="0">
                          <a:ln>
                            <a:noFill/>
                          </a:ln>
                          <a:solidFill>
                            <a:schemeClr val="tx1"/>
                          </a:solidFill>
                          <a:effectLst/>
                          <a:latin typeface="Arial" pitchFamily="34" charset="0"/>
                        </a:rPr>
                        <a:t>max</a:t>
                      </a:r>
                      <a:r>
                        <a:rPr kumimoji="0" lang="it-IT" sz="1600" b="1" i="0" u="none" strike="noStrike" cap="none" normalizeH="0" baseline="0" dirty="0" smtClean="0">
                          <a:ln>
                            <a:noFill/>
                          </a:ln>
                          <a:solidFill>
                            <a:schemeClr val="tx1"/>
                          </a:solidFill>
                          <a:effectLst/>
                          <a:latin typeface="Arial" pitchFamily="34" charset="0"/>
                        </a:rPr>
                        <a:t> </a:t>
                      </a:r>
                      <a:r>
                        <a:rPr kumimoji="0" lang="it-IT" sz="1600" b="1" i="0" u="none" strike="noStrike" cap="none" normalizeH="0" baseline="0" dirty="0" smtClean="0">
                          <a:ln>
                            <a:noFill/>
                          </a:ln>
                          <a:solidFill>
                            <a:schemeClr val="tx1"/>
                          </a:solidFill>
                          <a:effectLst/>
                          <a:latin typeface="Arial" pitchFamily="34" charset="0"/>
                        </a:rPr>
                        <a:t>(nm)</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el-GR" sz="1600" b="1" i="0" u="none" strike="noStrike" cap="none" normalizeH="0" baseline="0" dirty="0" smtClean="0">
                          <a:ln>
                            <a:noFill/>
                          </a:ln>
                          <a:solidFill>
                            <a:schemeClr val="tx1"/>
                          </a:solidFill>
                          <a:effectLst/>
                          <a:latin typeface="Arial" pitchFamily="34" charset="0"/>
                        </a:rPr>
                        <a:t>ε</a:t>
                      </a:r>
                      <a:endParaRPr kumimoji="0" lang="it-IT" sz="1600" b="1" i="0" u="none" strike="noStrike" cap="none" normalizeH="0" baseline="0" dirty="0" smtClean="0">
                        <a:ln>
                          <a:noFill/>
                        </a:ln>
                        <a:solidFill>
                          <a:schemeClr val="tx1"/>
                        </a:solidFill>
                        <a:effectLst/>
                        <a:latin typeface="Arial" pitchFamily="34" charset="0"/>
                      </a:endParaRP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7484">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aldeide</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-CHO</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210</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1.500</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7484">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amino</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-NH</a:t>
                      </a:r>
                      <a:r>
                        <a:rPr kumimoji="0" lang="it-IT" sz="1600" b="0" i="0" u="none" strike="noStrike" cap="none" normalizeH="0" baseline="-25000" smtClean="0">
                          <a:ln>
                            <a:noFill/>
                          </a:ln>
                          <a:solidFill>
                            <a:schemeClr val="tx1"/>
                          </a:solidFill>
                          <a:effectLst/>
                          <a:latin typeface="Arial" pitchFamily="34" charset="0"/>
                        </a:rPr>
                        <a:t>2</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195</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2.800</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7484">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azo</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-N=N-</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285-400</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3-25</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7484">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bromuro</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-Br</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208</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300</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7484">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carbossile</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-COOH</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200-210</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50-70</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7484">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chetone</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-C=O</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195</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1.000</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7484">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disolfuro</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-S-S-</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194</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5.500</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7484">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estere</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-COOR</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205</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50</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7484">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etere</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-O-</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185</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1.000</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7484">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etilene</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-C=C-</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190</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6.000</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7484">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fenile</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-C</a:t>
                      </a:r>
                      <a:r>
                        <a:rPr kumimoji="0" lang="it-IT" sz="1600" b="0" i="0" u="none" strike="noStrike" cap="none" normalizeH="0" baseline="-25000" smtClean="0">
                          <a:ln>
                            <a:noFill/>
                          </a:ln>
                          <a:solidFill>
                            <a:schemeClr val="tx1"/>
                          </a:solidFill>
                          <a:effectLst/>
                          <a:latin typeface="Arial" pitchFamily="34" charset="0"/>
                        </a:rPr>
                        <a:t>6</a:t>
                      </a:r>
                      <a:r>
                        <a:rPr kumimoji="0" lang="it-IT" sz="1600" b="0" i="0" u="none" strike="noStrike" cap="none" normalizeH="0" baseline="0" smtClean="0">
                          <a:ln>
                            <a:noFill/>
                          </a:ln>
                          <a:solidFill>
                            <a:schemeClr val="tx1"/>
                          </a:solidFill>
                          <a:effectLst/>
                          <a:latin typeface="Arial" pitchFamily="34" charset="0"/>
                        </a:rPr>
                        <a:t>H</a:t>
                      </a:r>
                      <a:r>
                        <a:rPr kumimoji="0" lang="it-IT" sz="1600" b="0" i="0" u="none" strike="noStrike" cap="none" normalizeH="0" baseline="-25000" smtClean="0">
                          <a:ln>
                            <a:noFill/>
                          </a:ln>
                          <a:solidFill>
                            <a:schemeClr val="tx1"/>
                          </a:solidFill>
                          <a:effectLst/>
                          <a:latin typeface="Arial" pitchFamily="34" charset="0"/>
                        </a:rPr>
                        <a:t>5</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202, 255</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endParaRPr kumimoji="0" lang="it-IT" sz="1600" b="0" i="0" u="none" strike="noStrike" cap="none" normalizeH="0" baseline="0" smtClean="0">
                        <a:ln>
                          <a:noFill/>
                        </a:ln>
                        <a:solidFill>
                          <a:schemeClr val="tx1"/>
                        </a:solidFill>
                        <a:effectLst/>
                        <a:latin typeface="Arial" pitchFamily="34" charset="0"/>
                      </a:endParaRP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7484">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naftile</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-C</a:t>
                      </a:r>
                      <a:r>
                        <a:rPr kumimoji="0" lang="it-IT" sz="1600" b="0" i="0" u="none" strike="noStrike" cap="none" normalizeH="0" baseline="-25000" smtClean="0">
                          <a:ln>
                            <a:noFill/>
                          </a:ln>
                          <a:solidFill>
                            <a:schemeClr val="tx1"/>
                          </a:solidFill>
                          <a:effectLst/>
                          <a:latin typeface="Arial" pitchFamily="34" charset="0"/>
                        </a:rPr>
                        <a:t>12</a:t>
                      </a:r>
                      <a:r>
                        <a:rPr kumimoji="0" lang="it-IT" sz="1600" b="0" i="0" u="none" strike="noStrike" cap="none" normalizeH="0" baseline="0" smtClean="0">
                          <a:ln>
                            <a:noFill/>
                          </a:ln>
                          <a:solidFill>
                            <a:schemeClr val="tx1"/>
                          </a:solidFill>
                          <a:effectLst/>
                          <a:latin typeface="Arial" pitchFamily="34" charset="0"/>
                        </a:rPr>
                        <a:t>H</a:t>
                      </a:r>
                      <a:r>
                        <a:rPr kumimoji="0" lang="it-IT" sz="1600" b="0" i="0" u="none" strike="noStrike" cap="none" normalizeH="0" baseline="-25000" smtClean="0">
                          <a:ln>
                            <a:noFill/>
                          </a:ln>
                          <a:solidFill>
                            <a:schemeClr val="tx1"/>
                          </a:solidFill>
                          <a:effectLst/>
                          <a:latin typeface="Arial" pitchFamily="34" charset="0"/>
                        </a:rPr>
                        <a:t>11</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220, 275</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endParaRPr kumimoji="0" lang="it-IT" sz="1600" b="0" i="0" u="none" strike="noStrike" cap="none" normalizeH="0" baseline="0" smtClean="0">
                        <a:ln>
                          <a:noFill/>
                        </a:ln>
                        <a:solidFill>
                          <a:schemeClr val="tx1"/>
                        </a:solidFill>
                        <a:effectLst/>
                        <a:latin typeface="Arial" pitchFamily="34" charset="0"/>
                      </a:endParaRP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7484">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nitrato</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-ONO</a:t>
                      </a:r>
                      <a:r>
                        <a:rPr kumimoji="0" lang="it-IT" sz="1600" b="0" i="0" u="none" strike="noStrike" cap="none" normalizeH="0" baseline="-25000" smtClean="0">
                          <a:ln>
                            <a:noFill/>
                          </a:ln>
                          <a:solidFill>
                            <a:schemeClr val="tx1"/>
                          </a:solidFill>
                          <a:effectLst/>
                          <a:latin typeface="Arial" pitchFamily="34" charset="0"/>
                        </a:rPr>
                        <a:t>2</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270</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12</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37484">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nitrito</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-ONO</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220-230</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1.000-2.000</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37484">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nitrile</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-C=N</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160</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37484">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nitro</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-NO</a:t>
                      </a:r>
                      <a:r>
                        <a:rPr kumimoji="0" lang="it-IT" sz="1600" b="0" i="0" u="none" strike="noStrike" cap="none" normalizeH="0" baseline="-25000" smtClean="0">
                          <a:ln>
                            <a:noFill/>
                          </a:ln>
                          <a:solidFill>
                            <a:schemeClr val="tx1"/>
                          </a:solidFill>
                          <a:effectLst/>
                          <a:latin typeface="Arial" pitchFamily="34" charset="0"/>
                        </a:rPr>
                        <a:t>2</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smtClean="0">
                          <a:ln>
                            <a:noFill/>
                          </a:ln>
                          <a:solidFill>
                            <a:schemeClr val="tx1"/>
                          </a:solidFill>
                          <a:effectLst/>
                          <a:latin typeface="Arial" pitchFamily="34" charset="0"/>
                        </a:rPr>
                        <a:t>210</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828675" rtl="0" eaLnBrk="1" fontAlgn="base" latinLnBrk="0" hangingPunct="1">
                        <a:lnSpc>
                          <a:spcPct val="100000"/>
                        </a:lnSpc>
                        <a:spcBef>
                          <a:spcPct val="20000"/>
                        </a:spcBef>
                        <a:spcAft>
                          <a:spcPct val="0"/>
                        </a:spcAft>
                        <a:buClrTx/>
                        <a:buSzTx/>
                        <a:buFontTx/>
                        <a:buNone/>
                        <a:tabLst/>
                      </a:pPr>
                      <a:r>
                        <a:rPr kumimoji="0" lang="it-IT" sz="1600" b="0" i="0" u="none" strike="noStrike" cap="none" normalizeH="0" baseline="0" dirty="0" smtClean="0">
                          <a:ln>
                            <a:noFill/>
                          </a:ln>
                          <a:solidFill>
                            <a:schemeClr val="tx1"/>
                          </a:solidFill>
                          <a:effectLst/>
                          <a:latin typeface="Arial" pitchFamily="34" charset="0"/>
                        </a:rPr>
                        <a:t>forte</a:t>
                      </a:r>
                    </a:p>
                  </a:txBody>
                  <a:tcPr marL="90000" marR="90000" marT="46806" marB="46806"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0141300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8194" name="Object 3"/>
          <p:cNvGraphicFramePr>
            <a:graphicFrameLocks noChangeAspect="1"/>
          </p:cNvGraphicFramePr>
          <p:nvPr>
            <p:extLst>
              <p:ext uri="{D42A27DB-BD31-4B8C-83A1-F6EECF244321}">
                <p14:modId xmlns:p14="http://schemas.microsoft.com/office/powerpoint/2010/main" val="2605389561"/>
              </p:ext>
            </p:extLst>
          </p:nvPr>
        </p:nvGraphicFramePr>
        <p:xfrm>
          <a:off x="849313" y="1325563"/>
          <a:ext cx="4171950" cy="3762375"/>
        </p:xfrm>
        <a:graphic>
          <a:graphicData uri="http://schemas.openxmlformats.org/presentationml/2006/ole">
            <mc:AlternateContent xmlns:mc="http://schemas.openxmlformats.org/markup-compatibility/2006">
              <mc:Choice xmlns:v="urn:schemas-microsoft-com:vml" Requires="v">
                <p:oleObj spid="_x0000_s3079" name="Fotografia di Photo Editor" r:id="rId4" imgW="4172532" imgH="3761905" progId="MSPhotoEd.3">
                  <p:embed/>
                </p:oleObj>
              </mc:Choice>
              <mc:Fallback>
                <p:oleObj name="Fotografia di Photo Editor" r:id="rId4" imgW="4172532" imgH="3761905"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313" y="1325563"/>
                        <a:ext cx="4171950"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0" name="Rectangle 4"/>
          <p:cNvSpPr>
            <a:spLocks noChangeArrowheads="1"/>
          </p:cNvSpPr>
          <p:nvPr/>
        </p:nvSpPr>
        <p:spPr bwMode="auto">
          <a:xfrm>
            <a:off x="841375" y="2874963"/>
            <a:ext cx="1563688" cy="2124075"/>
          </a:xfrm>
          <a:prstGeom prst="rect">
            <a:avLst/>
          </a:prstGeom>
          <a:solidFill>
            <a:schemeClr val="accent5">
              <a:lumMod val="20000"/>
              <a:lumOff val="80000"/>
            </a:schemeClr>
          </a:solidFill>
          <a:ln>
            <a:noFill/>
          </a:ln>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it-IT" altLang="it-IT"/>
          </a:p>
        </p:txBody>
      </p:sp>
      <p:sp>
        <p:nvSpPr>
          <p:cNvPr id="8197" name="Text Box 6"/>
          <p:cNvSpPr txBox="1">
            <a:spLocks noChangeArrowheads="1"/>
          </p:cNvSpPr>
          <p:nvPr/>
        </p:nvSpPr>
        <p:spPr bwMode="auto">
          <a:xfrm>
            <a:off x="152400" y="228600"/>
            <a:ext cx="4011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it-IT" altLang="it-IT" sz="1800" b="1" dirty="0">
                <a:solidFill>
                  <a:srgbClr val="0070C0"/>
                </a:solidFill>
                <a:latin typeface="Tahoma" pitchFamily="34" charset="0"/>
              </a:rPr>
              <a:t>Rivelatore UV a </a:t>
            </a:r>
            <a:r>
              <a:rPr lang="it-IT" altLang="it-IT" sz="1800" b="1" dirty="0" err="1">
                <a:solidFill>
                  <a:srgbClr val="0070C0"/>
                </a:solidFill>
                <a:latin typeface="Tahoma" pitchFamily="34" charset="0"/>
              </a:rPr>
              <a:t>diode</a:t>
            </a:r>
            <a:r>
              <a:rPr lang="it-IT" altLang="it-IT" sz="1800" b="1" dirty="0">
                <a:solidFill>
                  <a:srgbClr val="0070C0"/>
                </a:solidFill>
                <a:latin typeface="Tahoma" pitchFamily="34" charset="0"/>
              </a:rPr>
              <a:t> array</a:t>
            </a:r>
          </a:p>
        </p:txBody>
      </p:sp>
      <p:sp>
        <p:nvSpPr>
          <p:cNvPr id="8198" name="Text Box 7"/>
          <p:cNvSpPr txBox="1">
            <a:spLocks noChangeArrowheads="1"/>
          </p:cNvSpPr>
          <p:nvPr/>
        </p:nvSpPr>
        <p:spPr bwMode="auto">
          <a:xfrm>
            <a:off x="5153025" y="228600"/>
            <a:ext cx="367665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it-IT" altLang="it-IT" sz="1600" dirty="0" smtClean="0">
                <a:solidFill>
                  <a:srgbClr val="0070C0"/>
                </a:solidFill>
                <a:latin typeface="Tahoma" pitchFamily="34" charset="0"/>
              </a:rPr>
              <a:t>La </a:t>
            </a:r>
            <a:r>
              <a:rPr lang="it-IT" altLang="it-IT" sz="1600" dirty="0">
                <a:solidFill>
                  <a:srgbClr val="0070C0"/>
                </a:solidFill>
                <a:latin typeface="Tahoma" pitchFamily="34" charset="0"/>
              </a:rPr>
              <a:t>luce UV proveniente dalla lampada a D</a:t>
            </a:r>
            <a:r>
              <a:rPr lang="it-IT" altLang="it-IT" sz="1600" baseline="-25000" dirty="0">
                <a:solidFill>
                  <a:srgbClr val="0070C0"/>
                </a:solidFill>
                <a:latin typeface="Tahoma" pitchFamily="34" charset="0"/>
              </a:rPr>
              <a:t>2</a:t>
            </a:r>
            <a:r>
              <a:rPr lang="it-IT" altLang="it-IT" sz="1600" dirty="0">
                <a:solidFill>
                  <a:srgbClr val="0070C0"/>
                </a:solidFill>
                <a:latin typeface="Tahoma" pitchFamily="34" charset="0"/>
              </a:rPr>
              <a:t> passa attraverso una cella a flusso prima che venga scissa nelle sue componenti attraverso un monocromatore a gradini. L’intensità della luce trasmessa ad ogni </a:t>
            </a:r>
            <a:r>
              <a:rPr lang="it-IT" altLang="it-IT" sz="1600" dirty="0">
                <a:solidFill>
                  <a:srgbClr val="0070C0"/>
                </a:solidFill>
                <a:latin typeface="Symbol" pitchFamily="18" charset="2"/>
              </a:rPr>
              <a:t>l</a:t>
            </a:r>
            <a:r>
              <a:rPr lang="it-IT" altLang="it-IT" sz="1600" dirty="0">
                <a:solidFill>
                  <a:srgbClr val="0070C0"/>
                </a:solidFill>
                <a:latin typeface="Tahoma" pitchFamily="34" charset="0"/>
              </a:rPr>
              <a:t> è misurata simultaneamente attraverso un array di alcune centinaia di fotodiodi. Un pc può processare, registrare e mostrare gli spettri in continuo durante l’analisi. Inoltre si possono registrare i </a:t>
            </a:r>
            <a:r>
              <a:rPr lang="it-IT" altLang="it-IT" sz="1600" dirty="0" err="1" smtClean="0">
                <a:solidFill>
                  <a:srgbClr val="0070C0"/>
                </a:solidFill>
                <a:latin typeface="Tahoma" pitchFamily="34" charset="0"/>
              </a:rPr>
              <a:t>cromatogrammi</a:t>
            </a:r>
            <a:r>
              <a:rPr lang="it-IT" altLang="it-IT" sz="1600" dirty="0" smtClean="0">
                <a:solidFill>
                  <a:srgbClr val="0070C0"/>
                </a:solidFill>
                <a:latin typeface="Tahoma" pitchFamily="34" charset="0"/>
              </a:rPr>
              <a:t> </a:t>
            </a:r>
            <a:r>
              <a:rPr lang="it-IT" altLang="it-IT" sz="1600" dirty="0">
                <a:solidFill>
                  <a:srgbClr val="0070C0"/>
                </a:solidFill>
                <a:latin typeface="Tahoma" pitchFamily="34" charset="0"/>
              </a:rPr>
              <a:t>a ciascuna </a:t>
            </a:r>
            <a:r>
              <a:rPr lang="it-IT" altLang="it-IT" sz="1600" dirty="0">
                <a:solidFill>
                  <a:srgbClr val="0070C0"/>
                </a:solidFill>
                <a:latin typeface="Symbol" pitchFamily="18" charset="2"/>
              </a:rPr>
              <a:t>l</a:t>
            </a:r>
            <a:r>
              <a:rPr lang="it-IT" altLang="it-IT" sz="1600" dirty="0">
                <a:solidFill>
                  <a:srgbClr val="0070C0"/>
                </a:solidFill>
                <a:latin typeface="Tahoma" pitchFamily="34" charset="0"/>
              </a:rPr>
              <a:t>. </a:t>
            </a:r>
          </a:p>
        </p:txBody>
      </p:sp>
      <p:sp>
        <p:nvSpPr>
          <p:cNvPr id="8199" name="Text Box 8"/>
          <p:cNvSpPr txBox="1">
            <a:spLocks noChangeArrowheads="1"/>
          </p:cNvSpPr>
          <p:nvPr/>
        </p:nvSpPr>
        <p:spPr bwMode="auto">
          <a:xfrm>
            <a:off x="377825" y="5145088"/>
            <a:ext cx="8388350" cy="155892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it-IT" altLang="it-IT" sz="1600" b="1">
                <a:solidFill>
                  <a:srgbClr val="D60093"/>
                </a:solidFill>
                <a:latin typeface="Tahoma" pitchFamily="34" charset="0"/>
              </a:rPr>
              <a:t>Vantaggi e svantaggi</a:t>
            </a:r>
          </a:p>
          <a:p>
            <a:pPr eaLnBrk="1" hangingPunct="1">
              <a:spcBef>
                <a:spcPct val="50000"/>
              </a:spcBef>
            </a:pPr>
            <a:r>
              <a:rPr lang="it-IT" altLang="it-IT" sz="1600">
                <a:latin typeface="Tahoma" pitchFamily="34" charset="0"/>
              </a:rPr>
              <a:t>Presenta gli stessi vantaggi in termini di versatilità, sensibilità e selettività del rivelatore a </a:t>
            </a:r>
            <a:r>
              <a:rPr lang="it-IT" altLang="it-IT" sz="1600">
                <a:latin typeface="Symbol" pitchFamily="18" charset="2"/>
              </a:rPr>
              <a:t>l</a:t>
            </a:r>
            <a:r>
              <a:rPr lang="it-IT" altLang="it-IT" sz="1600">
                <a:latin typeface="Tahoma" pitchFamily="34" charset="0"/>
              </a:rPr>
              <a:t> variabile. Fornendo anche gli spettri degli analiti, permette di effettuare anche il riconoscimento dei composti analizzati.</a:t>
            </a:r>
          </a:p>
          <a:p>
            <a:pPr eaLnBrk="1" hangingPunct="1">
              <a:spcBef>
                <a:spcPct val="50000"/>
              </a:spcBef>
            </a:pPr>
            <a:r>
              <a:rPr lang="it-IT" altLang="it-IT" sz="1600">
                <a:latin typeface="Tahoma" pitchFamily="34" charset="0"/>
              </a:rPr>
              <a:t>Svantaggio: è più costoso rispetto al rivelatore a </a:t>
            </a:r>
            <a:r>
              <a:rPr lang="it-IT" altLang="it-IT" sz="1600">
                <a:latin typeface="Symbol" pitchFamily="18" charset="2"/>
              </a:rPr>
              <a:t>l</a:t>
            </a:r>
            <a:r>
              <a:rPr lang="it-IT" altLang="it-IT" sz="1600">
                <a:latin typeface="Tahoma" pitchFamily="34" charset="0"/>
              </a:rPr>
              <a:t> variabile.</a:t>
            </a:r>
          </a:p>
        </p:txBody>
      </p:sp>
    </p:spTree>
    <p:extLst>
      <p:ext uri="{BB962C8B-B14F-4D97-AF65-F5344CB8AC3E}">
        <p14:creationId xmlns:p14="http://schemas.microsoft.com/office/powerpoint/2010/main" val="2904917898"/>
      </p:ext>
    </p:extLst>
  </p:cSld>
  <p:clrMapOvr>
    <a:masterClrMapping/>
  </p:clrMapOvr>
  <p:transition>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85800" y="609600"/>
            <a:ext cx="7772400" cy="457200"/>
          </a:xfrm>
          <a:noFill/>
        </p:spPr>
        <p:txBody>
          <a:bodyPr/>
          <a:lstStyle/>
          <a:p>
            <a:pPr eaLnBrk="1" hangingPunct="1"/>
            <a:r>
              <a:rPr lang="en-US" altLang="it-IT" sz="2000" smtClean="0">
                <a:latin typeface="Arial" pitchFamily="34" charset="0"/>
              </a:rPr>
              <a:t>Rivelatore Diode-array (DAD)</a:t>
            </a:r>
          </a:p>
        </p:txBody>
      </p:sp>
      <p:sp>
        <p:nvSpPr>
          <p:cNvPr id="91139" name="Rectangle 3"/>
          <p:cNvSpPr>
            <a:spLocks noGrp="1" noChangeArrowheads="1"/>
          </p:cNvSpPr>
          <p:nvPr>
            <p:ph type="body" idx="1"/>
          </p:nvPr>
        </p:nvSpPr>
        <p:spPr>
          <a:xfrm>
            <a:off x="557213" y="1341438"/>
            <a:ext cx="8032750" cy="812800"/>
          </a:xfrm>
          <a:noFill/>
        </p:spPr>
        <p:txBody>
          <a:bodyPr/>
          <a:lstStyle/>
          <a:p>
            <a:pPr marL="182563" indent="-182563" defTabSz="828675" eaLnBrk="1" hangingPunct="1"/>
            <a:r>
              <a:rPr lang="en-US" altLang="it-IT" sz="2000" smtClean="0">
                <a:latin typeface="Arial" pitchFamily="34" charset="0"/>
              </a:rPr>
              <a:t>misura in ogni istante lo spettro UV-visibile dell’eluato nell’intervallo desiderato</a:t>
            </a:r>
          </a:p>
        </p:txBody>
      </p:sp>
      <p:pic>
        <p:nvPicPr>
          <p:cNvPr id="91140" name="Picture 4" descr="0503-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439988"/>
            <a:ext cx="6119812"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Rectangle 5"/>
          <p:cNvSpPr>
            <a:spLocks noChangeArrowheads="1"/>
          </p:cNvSpPr>
          <p:nvPr/>
        </p:nvSpPr>
        <p:spPr bwMode="auto">
          <a:xfrm>
            <a:off x="4559300" y="2254250"/>
            <a:ext cx="4030663"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36" tIns="41468" rIns="82936" bIns="41468">
            <a:spAutoFit/>
          </a:bodyPr>
          <a:lstStyle>
            <a:lvl1pPr marL="182563" indent="-182563" defTabSz="828675" eaLnBrk="0" hangingPunct="0">
              <a:defRPr sz="2400">
                <a:solidFill>
                  <a:schemeClr val="tx1"/>
                </a:solidFill>
                <a:latin typeface="Times New Roman" pitchFamily="18" charset="0"/>
              </a:defRPr>
            </a:lvl1pPr>
            <a:lvl2pPr marL="742950" indent="-285750" defTabSz="828675" eaLnBrk="0" hangingPunct="0">
              <a:defRPr sz="2400">
                <a:solidFill>
                  <a:schemeClr val="tx1"/>
                </a:solidFill>
                <a:latin typeface="Times New Roman" pitchFamily="18" charset="0"/>
              </a:defRPr>
            </a:lvl2pPr>
            <a:lvl3pPr marL="1143000" indent="-228600" defTabSz="828675" eaLnBrk="0" hangingPunct="0">
              <a:defRPr sz="2400">
                <a:solidFill>
                  <a:schemeClr val="tx1"/>
                </a:solidFill>
                <a:latin typeface="Times New Roman" pitchFamily="18" charset="0"/>
              </a:defRPr>
            </a:lvl3pPr>
            <a:lvl4pPr marL="1600200" indent="-228600" defTabSz="828675" eaLnBrk="0" hangingPunct="0">
              <a:defRPr sz="2400">
                <a:solidFill>
                  <a:schemeClr val="tx1"/>
                </a:solidFill>
                <a:latin typeface="Times New Roman" pitchFamily="18" charset="0"/>
              </a:defRPr>
            </a:lvl4pPr>
            <a:lvl5pPr marL="2057400" indent="-228600" defTabSz="828675" eaLnBrk="0" hangingPunct="0">
              <a:defRPr sz="2400">
                <a:solidFill>
                  <a:schemeClr val="tx1"/>
                </a:solidFill>
                <a:latin typeface="Times New Roman" pitchFamily="18" charset="0"/>
              </a:defRPr>
            </a:lvl5pPr>
            <a:lvl6pPr marL="2514600" indent="-228600" defTabSz="828675" eaLnBrk="0" fontAlgn="base" hangingPunct="0">
              <a:spcBef>
                <a:spcPct val="0"/>
              </a:spcBef>
              <a:spcAft>
                <a:spcPct val="0"/>
              </a:spcAft>
              <a:defRPr sz="2400">
                <a:solidFill>
                  <a:schemeClr val="tx1"/>
                </a:solidFill>
                <a:latin typeface="Times New Roman" pitchFamily="18" charset="0"/>
              </a:defRPr>
            </a:lvl6pPr>
            <a:lvl7pPr marL="2971800" indent="-228600" defTabSz="828675" eaLnBrk="0" fontAlgn="base" hangingPunct="0">
              <a:spcBef>
                <a:spcPct val="0"/>
              </a:spcBef>
              <a:spcAft>
                <a:spcPct val="0"/>
              </a:spcAft>
              <a:defRPr sz="2400">
                <a:solidFill>
                  <a:schemeClr val="tx1"/>
                </a:solidFill>
                <a:latin typeface="Times New Roman" pitchFamily="18" charset="0"/>
              </a:defRPr>
            </a:lvl7pPr>
            <a:lvl8pPr marL="3429000" indent="-228600" defTabSz="828675" eaLnBrk="0" fontAlgn="base" hangingPunct="0">
              <a:spcBef>
                <a:spcPct val="0"/>
              </a:spcBef>
              <a:spcAft>
                <a:spcPct val="0"/>
              </a:spcAft>
              <a:defRPr sz="2400">
                <a:solidFill>
                  <a:schemeClr val="tx1"/>
                </a:solidFill>
                <a:latin typeface="Times New Roman" pitchFamily="18" charset="0"/>
              </a:defRPr>
            </a:lvl8pPr>
            <a:lvl9pPr marL="3886200" indent="-228600" defTabSz="828675"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FontTx/>
              <a:buChar char="•"/>
            </a:pPr>
            <a:r>
              <a:rPr lang="en-US" altLang="it-IT" sz="2000">
                <a:latin typeface="Arial" pitchFamily="34" charset="0"/>
              </a:rPr>
              <a:t>può fornire informazioni strutturali sugli analiti (database di spettri)</a:t>
            </a:r>
          </a:p>
        </p:txBody>
      </p:sp>
    </p:spTree>
    <p:extLst>
      <p:ext uri="{BB962C8B-B14F-4D97-AF65-F5344CB8AC3E}">
        <p14:creationId xmlns:p14="http://schemas.microsoft.com/office/powerpoint/2010/main" val="25807429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9218" name="Object 3"/>
          <p:cNvGraphicFramePr>
            <a:graphicFrameLocks noChangeAspect="1"/>
          </p:cNvGraphicFramePr>
          <p:nvPr/>
        </p:nvGraphicFramePr>
        <p:xfrm>
          <a:off x="1408113" y="900113"/>
          <a:ext cx="6029325" cy="2466975"/>
        </p:xfrm>
        <a:graphic>
          <a:graphicData uri="http://schemas.openxmlformats.org/presentationml/2006/ole">
            <mc:AlternateContent xmlns:mc="http://schemas.openxmlformats.org/markup-compatibility/2006">
              <mc:Choice xmlns:v="urn:schemas-microsoft-com:vml" Requires="v">
                <p:oleObj spid="_x0000_s4103" name="Fotografia di Photo Editor" r:id="rId4" imgW="6028571" imgH="2467319" progId="MSPhotoEd.3">
                  <p:embed/>
                </p:oleObj>
              </mc:Choice>
              <mc:Fallback>
                <p:oleObj name="Fotografia di Photo Editor" r:id="rId4" imgW="6028571" imgH="2467319"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8113" y="900113"/>
                        <a:ext cx="602932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4" name="Rectangle 4"/>
          <p:cNvSpPr>
            <a:spLocks noChangeArrowheads="1"/>
          </p:cNvSpPr>
          <p:nvPr/>
        </p:nvSpPr>
        <p:spPr bwMode="auto">
          <a:xfrm>
            <a:off x="3463926" y="3128963"/>
            <a:ext cx="3908425" cy="398462"/>
          </a:xfrm>
          <a:prstGeom prst="rect">
            <a:avLst/>
          </a:prstGeom>
          <a:solidFill>
            <a:schemeClr val="accent5">
              <a:lumMod val="20000"/>
              <a:lumOff val="80000"/>
            </a:schemeClr>
          </a:solidFill>
          <a:ln>
            <a:noFill/>
          </a:ln>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it-IT" altLang="it-IT"/>
          </a:p>
        </p:txBody>
      </p:sp>
      <p:sp>
        <p:nvSpPr>
          <p:cNvPr id="9221" name="Text Box 6"/>
          <p:cNvSpPr txBox="1">
            <a:spLocks noChangeArrowheads="1"/>
          </p:cNvSpPr>
          <p:nvPr/>
        </p:nvSpPr>
        <p:spPr bwMode="auto">
          <a:xfrm>
            <a:off x="471488" y="635000"/>
            <a:ext cx="40116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it-IT" altLang="it-IT" sz="1800" b="1" dirty="0">
                <a:solidFill>
                  <a:srgbClr val="0070C0"/>
                </a:solidFill>
                <a:latin typeface="Tahoma" pitchFamily="34" charset="0"/>
              </a:rPr>
              <a:t>Rivelatore a indice di rifrazione</a:t>
            </a:r>
          </a:p>
        </p:txBody>
      </p:sp>
      <p:sp>
        <p:nvSpPr>
          <p:cNvPr id="9222" name="Text Box 7"/>
          <p:cNvSpPr txBox="1">
            <a:spLocks noChangeArrowheads="1"/>
          </p:cNvSpPr>
          <p:nvPr/>
        </p:nvSpPr>
        <p:spPr bwMode="auto">
          <a:xfrm>
            <a:off x="385763" y="3462338"/>
            <a:ext cx="835342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it-IT" altLang="it-IT" sz="1600" dirty="0">
                <a:solidFill>
                  <a:srgbClr val="0070C0"/>
                </a:solidFill>
                <a:latin typeface="Tahoma" pitchFamily="34" charset="0"/>
              </a:rPr>
              <a:t>Il rivelatore a indice di rifrazione misura la differenza nell’indice di rifrazione tra la cella del campione e una cella di riferimento che generalmente contiene soltanto l’eluente. Si utilizza un fascio di luce collimato e filtrato per rimuovere la luce IR che riscalderebbe il campione. Quando l’eluente contenente l’</a:t>
            </a:r>
            <a:r>
              <a:rPr lang="it-IT" altLang="it-IT" sz="1600" dirty="0" err="1">
                <a:solidFill>
                  <a:srgbClr val="0070C0"/>
                </a:solidFill>
                <a:latin typeface="Tahoma" pitchFamily="34" charset="0"/>
              </a:rPr>
              <a:t>analita</a:t>
            </a:r>
            <a:r>
              <a:rPr lang="it-IT" altLang="it-IT" sz="1600" dirty="0">
                <a:solidFill>
                  <a:srgbClr val="0070C0"/>
                </a:solidFill>
                <a:latin typeface="Tahoma" pitchFamily="34" charset="0"/>
              </a:rPr>
              <a:t> entra nella cella del campione, il raggio viene deflesso e inviato al fotodiodo producendo un segnale in uscita differente rispetto a quello prodotto dal solo eluente.</a:t>
            </a:r>
          </a:p>
        </p:txBody>
      </p:sp>
      <p:sp>
        <p:nvSpPr>
          <p:cNvPr id="9223" name="Text Box 8"/>
          <p:cNvSpPr txBox="1">
            <a:spLocks noChangeArrowheads="1"/>
          </p:cNvSpPr>
          <p:nvPr/>
        </p:nvSpPr>
        <p:spPr bwMode="auto">
          <a:xfrm>
            <a:off x="377825" y="5145088"/>
            <a:ext cx="8388350" cy="155892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it-IT" altLang="it-IT" sz="1600" b="1">
                <a:solidFill>
                  <a:srgbClr val="D60093"/>
                </a:solidFill>
                <a:latin typeface="Tahoma" pitchFamily="34" charset="0"/>
              </a:rPr>
              <a:t>Vantaggi e svantaggi</a:t>
            </a:r>
          </a:p>
          <a:p>
            <a:pPr eaLnBrk="1" hangingPunct="1">
              <a:spcBef>
                <a:spcPct val="50000"/>
              </a:spcBef>
            </a:pPr>
            <a:r>
              <a:rPr lang="it-IT" altLang="it-IT" sz="1600">
                <a:latin typeface="Tahoma" pitchFamily="34" charset="0"/>
              </a:rPr>
              <a:t>È un rivelatore universale, cioè risponde a tutti i composti. Si utilizza per analiti che non assorbono in UV (es. idrocarburi saturi, alcool, eteri)</a:t>
            </a:r>
          </a:p>
          <a:p>
            <a:pPr eaLnBrk="1" hangingPunct="1">
              <a:spcBef>
                <a:spcPct val="50000"/>
              </a:spcBef>
            </a:pPr>
            <a:r>
              <a:rPr lang="it-IT" altLang="it-IT" sz="1600">
                <a:latin typeface="Tahoma" pitchFamily="34" charset="0"/>
              </a:rPr>
              <a:t>Svantaggi: è poco sensibile, non è compatibile con gradiente di eluizione ed è sensibile a variazioni di p e T.</a:t>
            </a:r>
          </a:p>
        </p:txBody>
      </p:sp>
    </p:spTree>
    <p:extLst>
      <p:ext uri="{BB962C8B-B14F-4D97-AF65-F5344CB8AC3E}">
        <p14:creationId xmlns:p14="http://schemas.microsoft.com/office/powerpoint/2010/main" val="3858170845"/>
      </p:ext>
    </p:extLst>
  </p:cSld>
  <p:clrMapOvr>
    <a:masterClrMapping/>
  </p:clrMapOvr>
  <p:transition>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10242" name="Object 3"/>
          <p:cNvGraphicFramePr>
            <a:graphicFrameLocks noChangeAspect="1"/>
          </p:cNvGraphicFramePr>
          <p:nvPr/>
        </p:nvGraphicFramePr>
        <p:xfrm>
          <a:off x="500063" y="1285875"/>
          <a:ext cx="3276600" cy="2486025"/>
        </p:xfrm>
        <a:graphic>
          <a:graphicData uri="http://schemas.openxmlformats.org/presentationml/2006/ole">
            <mc:AlternateContent xmlns:mc="http://schemas.openxmlformats.org/markup-compatibility/2006">
              <mc:Choice xmlns:v="urn:schemas-microsoft-com:vml" Requires="v">
                <p:oleObj spid="_x0000_s5127" name="Fotografia di Photo Editor" r:id="rId4" imgW="3277057" imgH="2486372" progId="MSPhotoEd.3">
                  <p:embed/>
                </p:oleObj>
              </mc:Choice>
              <mc:Fallback>
                <p:oleObj name="Fotografia di Photo Editor" r:id="rId4" imgW="3277057" imgH="2486372"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3" y="1285875"/>
                        <a:ext cx="327660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8" name="Rectangle 4"/>
          <p:cNvSpPr>
            <a:spLocks noChangeArrowheads="1"/>
          </p:cNvSpPr>
          <p:nvPr/>
        </p:nvSpPr>
        <p:spPr bwMode="auto">
          <a:xfrm>
            <a:off x="420688" y="2078038"/>
            <a:ext cx="817563" cy="1727200"/>
          </a:xfrm>
          <a:prstGeom prst="rect">
            <a:avLst/>
          </a:prstGeom>
          <a:solidFill>
            <a:schemeClr val="accent5">
              <a:lumMod val="20000"/>
              <a:lumOff val="80000"/>
            </a:schemeClr>
          </a:solidFill>
          <a:ln>
            <a:noFill/>
          </a:ln>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it-IT" altLang="it-IT"/>
          </a:p>
        </p:txBody>
      </p:sp>
      <p:sp>
        <p:nvSpPr>
          <p:cNvPr id="10245" name="Text Box 6"/>
          <p:cNvSpPr txBox="1">
            <a:spLocks noChangeArrowheads="1"/>
          </p:cNvSpPr>
          <p:nvPr/>
        </p:nvSpPr>
        <p:spPr bwMode="auto">
          <a:xfrm>
            <a:off x="471488" y="635000"/>
            <a:ext cx="40116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it-IT" altLang="it-IT" sz="1800" b="1" dirty="0">
                <a:solidFill>
                  <a:srgbClr val="0070C0"/>
                </a:solidFill>
                <a:latin typeface="Tahoma" pitchFamily="34" charset="0"/>
              </a:rPr>
              <a:t>Rivelatore a Fluorescenza</a:t>
            </a:r>
          </a:p>
        </p:txBody>
      </p:sp>
      <p:sp>
        <p:nvSpPr>
          <p:cNvPr id="10246" name="Text Box 7"/>
          <p:cNvSpPr txBox="1">
            <a:spLocks noChangeArrowheads="1"/>
          </p:cNvSpPr>
          <p:nvPr/>
        </p:nvSpPr>
        <p:spPr bwMode="auto">
          <a:xfrm>
            <a:off x="4165600" y="1150938"/>
            <a:ext cx="4649788"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it-IT" altLang="it-IT" sz="1600" dirty="0">
                <a:solidFill>
                  <a:srgbClr val="0070C0"/>
                </a:solidFill>
                <a:latin typeface="Tahoma" pitchFamily="34" charset="0"/>
              </a:rPr>
              <a:t>La luce UV proveniente da una lampada (filtrata alla opportuna l) o da un laser, passa attraverso la cella a flusso. Quando un campione fluorescente passa attraverso la cella, assorbe la radiazione, viene eccitato e quindi emetterà la radiazione di fluorescenza ad una maggiore </a:t>
            </a:r>
            <a:r>
              <a:rPr lang="it-IT" altLang="it-IT" sz="1600" dirty="0">
                <a:solidFill>
                  <a:srgbClr val="0070C0"/>
                </a:solidFill>
                <a:latin typeface="Symbol" panose="05050102010706020507" pitchFamily="18" charset="2"/>
              </a:rPr>
              <a:t>l</a:t>
            </a:r>
            <a:r>
              <a:rPr lang="it-IT" altLang="it-IT" sz="1600" dirty="0">
                <a:solidFill>
                  <a:srgbClr val="0070C0"/>
                </a:solidFill>
                <a:latin typeface="Tahoma" pitchFamily="34" charset="0"/>
              </a:rPr>
              <a:t>. L’intensità della luce emessa viene misurata attraverso un fotomoltiplicatore posto a 90° rispetto al </a:t>
            </a:r>
            <a:r>
              <a:rPr lang="it-IT" altLang="it-IT" sz="1600" dirty="0" err="1">
                <a:solidFill>
                  <a:srgbClr val="0070C0"/>
                </a:solidFill>
                <a:latin typeface="Tahoma" pitchFamily="34" charset="0"/>
              </a:rPr>
              <a:t>fasco</a:t>
            </a:r>
            <a:r>
              <a:rPr lang="it-IT" altLang="it-IT" sz="1600" dirty="0">
                <a:solidFill>
                  <a:srgbClr val="0070C0"/>
                </a:solidFill>
                <a:latin typeface="Tahoma" pitchFamily="34" charset="0"/>
              </a:rPr>
              <a:t> incidente.  </a:t>
            </a:r>
          </a:p>
        </p:txBody>
      </p:sp>
      <p:sp>
        <p:nvSpPr>
          <p:cNvPr id="10247" name="Text Box 8"/>
          <p:cNvSpPr txBox="1">
            <a:spLocks noChangeArrowheads="1"/>
          </p:cNvSpPr>
          <p:nvPr/>
        </p:nvSpPr>
        <p:spPr bwMode="auto">
          <a:xfrm>
            <a:off x="450850" y="4568825"/>
            <a:ext cx="8388350" cy="143668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it-IT" altLang="it-IT" sz="1600" b="1">
                <a:solidFill>
                  <a:srgbClr val="D60093"/>
                </a:solidFill>
                <a:latin typeface="Tahoma" pitchFamily="34" charset="0"/>
              </a:rPr>
              <a:t>Vantaggi e svantaggi</a:t>
            </a:r>
          </a:p>
          <a:p>
            <a:pPr algn="just" eaLnBrk="1" hangingPunct="1">
              <a:spcBef>
                <a:spcPct val="50000"/>
              </a:spcBef>
            </a:pPr>
            <a:r>
              <a:rPr lang="it-IT" altLang="it-IT" sz="1600">
                <a:latin typeface="Tahoma" pitchFamily="34" charset="0"/>
              </a:rPr>
              <a:t>È un rivelatore molto sensibile, ma risponde soltanto ai pochi analiti fluorescenti. Per aumentarne l’applicabilità si possono legare covalentemente dei </a:t>
            </a:r>
            <a:r>
              <a:rPr lang="it-IT" altLang="it-IT" sz="1600" i="1">
                <a:latin typeface="Tahoma" pitchFamily="34" charset="0"/>
              </a:rPr>
              <a:t>marker</a:t>
            </a:r>
            <a:r>
              <a:rPr lang="it-IT" altLang="it-IT" sz="1600">
                <a:latin typeface="Tahoma" pitchFamily="34" charset="0"/>
              </a:rPr>
              <a:t> fluorescenti. Questa derivatizzazione può essere fatta o prima della separazione o post-colonna aggiungendo i reattivi marcanti tra la colonna e il rivelatore.</a:t>
            </a:r>
          </a:p>
        </p:txBody>
      </p:sp>
    </p:spTree>
    <p:extLst>
      <p:ext uri="{BB962C8B-B14F-4D97-AF65-F5344CB8AC3E}">
        <p14:creationId xmlns:p14="http://schemas.microsoft.com/office/powerpoint/2010/main" val="4211809586"/>
      </p:ext>
    </p:extLst>
  </p:cSld>
  <p:clrMapOvr>
    <a:masterClrMapping/>
  </p:clrMapOvr>
  <p:transition>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2"/>
          <p:cNvSpPr txBox="1">
            <a:spLocks noChangeArrowheads="1"/>
          </p:cNvSpPr>
          <p:nvPr/>
        </p:nvSpPr>
        <p:spPr bwMode="auto">
          <a:xfrm>
            <a:off x="330200" y="76200"/>
            <a:ext cx="83534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buFont typeface="Wingdings" pitchFamily="2" charset="2"/>
              <a:buNone/>
            </a:pPr>
            <a:r>
              <a:rPr lang="it-IT" altLang="it-IT" sz="2000" b="1">
                <a:latin typeface="Arial" pitchFamily="34" charset="0"/>
                <a:cs typeface="Arial" pitchFamily="34" charset="0"/>
              </a:rPr>
              <a:t>Rivelatore conduttometrico</a:t>
            </a:r>
          </a:p>
          <a:p>
            <a:pPr algn="just" eaLnBrk="1" hangingPunct="1">
              <a:spcBef>
                <a:spcPct val="50000"/>
              </a:spcBef>
            </a:pPr>
            <a:r>
              <a:rPr lang="it-IT" altLang="it-IT" sz="2000">
                <a:latin typeface="Arial" pitchFamily="34" charset="0"/>
                <a:cs typeface="Arial" pitchFamily="34" charset="0"/>
              </a:rPr>
              <a:t>I rivelatori impiegati nella cromatografia ionica possono essere quelli convenzionali per cromatografia liquida, ma normalmente dato che si determinano ioni, il rivelatore universalmente utilizzato è costituito da una piccola cella conduttimetrica.</a:t>
            </a:r>
          </a:p>
        </p:txBody>
      </p:sp>
      <p:graphicFrame>
        <p:nvGraphicFramePr>
          <p:cNvPr id="283651" name="Object 3"/>
          <p:cNvGraphicFramePr>
            <a:graphicFrameLocks noChangeAspect="1"/>
          </p:cNvGraphicFramePr>
          <p:nvPr/>
        </p:nvGraphicFramePr>
        <p:xfrm>
          <a:off x="342900" y="2060575"/>
          <a:ext cx="3543300" cy="4495800"/>
        </p:xfrm>
        <a:graphic>
          <a:graphicData uri="http://schemas.openxmlformats.org/presentationml/2006/ole">
            <mc:AlternateContent xmlns:mc="http://schemas.openxmlformats.org/markup-compatibility/2006">
              <mc:Choice xmlns:v="urn:schemas-microsoft-com:vml" Requires="v">
                <p:oleObj spid="_x0000_s6151" name="Fotografia di Photo Editor" r:id="rId4" imgW="2762636" imgH="3505689" progId="MSPhotoEd.3">
                  <p:embed/>
                </p:oleObj>
              </mc:Choice>
              <mc:Fallback>
                <p:oleObj name="Fotografia di Photo Editor" r:id="rId4" imgW="2762636" imgH="3505689"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 y="2060575"/>
                        <a:ext cx="3543300" cy="4495800"/>
                      </a:xfrm>
                      <a:prstGeom prst="rect">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3652" name="Text Box 4"/>
          <p:cNvSpPr txBox="1">
            <a:spLocks noChangeArrowheads="1"/>
          </p:cNvSpPr>
          <p:nvPr/>
        </p:nvSpPr>
        <p:spPr bwMode="auto">
          <a:xfrm>
            <a:off x="4114800" y="2060575"/>
            <a:ext cx="4468813"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pPr>
            <a:r>
              <a:rPr lang="it-IT" altLang="it-IT" sz="2000">
                <a:latin typeface="Arial" pitchFamily="34" charset="0"/>
              </a:rPr>
              <a:t>Applicando una piccola ddp tra i due elettrodi, fluisce una corrente proporzionale alla conducibilità dell’eluente + analita.</a:t>
            </a:r>
          </a:p>
          <a:p>
            <a:pPr algn="just" eaLnBrk="1" hangingPunct="1">
              <a:spcBef>
                <a:spcPct val="50000"/>
              </a:spcBef>
            </a:pPr>
            <a:r>
              <a:rPr lang="it-IT" altLang="it-IT" sz="2000" b="1" u="sng">
                <a:latin typeface="Arial" pitchFamily="34" charset="0"/>
              </a:rPr>
              <a:t>Problema:</a:t>
            </a:r>
            <a:r>
              <a:rPr lang="it-IT" altLang="it-IT" sz="2000">
                <a:latin typeface="Arial" pitchFamily="34" charset="0"/>
              </a:rPr>
              <a:t> poiché i rivelatori a conducibilità rispondono a </a:t>
            </a:r>
            <a:r>
              <a:rPr lang="it-IT" altLang="it-IT" sz="2000" u="sng">
                <a:latin typeface="Arial" pitchFamily="34" charset="0"/>
              </a:rPr>
              <a:t>tutti</a:t>
            </a:r>
            <a:r>
              <a:rPr lang="it-IT" altLang="it-IT" sz="2000">
                <a:latin typeface="Arial" pitchFamily="34" charset="0"/>
              </a:rPr>
              <a:t> gli ioni e l’eluente è costituito da una soluzione elettrolitica concentrata, il suo segnale coprirebbe quello degli analiti.</a:t>
            </a:r>
          </a:p>
        </p:txBody>
      </p:sp>
      <p:sp>
        <p:nvSpPr>
          <p:cNvPr id="11270" name="Text Box 7"/>
          <p:cNvSpPr txBox="1">
            <a:spLocks noChangeArrowheads="1"/>
          </p:cNvSpPr>
          <p:nvPr/>
        </p:nvSpPr>
        <p:spPr bwMode="auto">
          <a:xfrm>
            <a:off x="4191000" y="5535613"/>
            <a:ext cx="2743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GB" altLang="it-IT" sz="2000" b="1">
                <a:latin typeface="Arial" pitchFamily="34" charset="0"/>
              </a:rPr>
              <a:t>Come è possibile ovviare al problema?</a:t>
            </a:r>
          </a:p>
        </p:txBody>
      </p:sp>
    </p:spTree>
    <p:extLst>
      <p:ext uri="{BB962C8B-B14F-4D97-AF65-F5344CB8AC3E}">
        <p14:creationId xmlns:p14="http://schemas.microsoft.com/office/powerpoint/2010/main" val="124917933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83651"/>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283652"/>
                                        </p:tgtEl>
                                        <p:attrNameLst>
                                          <p:attrName>style.visibility</p:attrName>
                                        </p:attrNameLst>
                                      </p:cBhvr>
                                      <p:to>
                                        <p:strVal val="visible"/>
                                      </p:to>
                                    </p:set>
                                    <p:anim calcmode="lin" valueType="num">
                                      <p:cBhvr additive="base">
                                        <p:cTn id="10" dur="500" fill="hold"/>
                                        <p:tgtEl>
                                          <p:spTgt spid="283652"/>
                                        </p:tgtEl>
                                        <p:attrNameLst>
                                          <p:attrName>ppt_x</p:attrName>
                                        </p:attrNameLst>
                                      </p:cBhvr>
                                      <p:tavLst>
                                        <p:tav tm="0">
                                          <p:val>
                                            <p:strVal val="1+#ppt_w/2"/>
                                          </p:val>
                                        </p:tav>
                                        <p:tav tm="100000">
                                          <p:val>
                                            <p:strVal val="#ppt_x"/>
                                          </p:val>
                                        </p:tav>
                                      </p:tavLst>
                                    </p:anim>
                                    <p:anim calcmode="lin" valueType="num">
                                      <p:cBhvr additive="base">
                                        <p:cTn id="11" dur="500" fill="hold"/>
                                        <p:tgtEl>
                                          <p:spTgt spid="283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0" y="90488"/>
            <a:ext cx="8788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spcBef>
                <a:spcPct val="50000"/>
              </a:spcBef>
              <a:buFont typeface="Wingdings" pitchFamily="2" charset="2"/>
              <a:buNone/>
            </a:pPr>
            <a:r>
              <a:rPr lang="it-IT" altLang="it-IT" sz="2000" dirty="0">
                <a:latin typeface="Arial" pitchFamily="34" charset="0"/>
                <a:cs typeface="Arial" pitchFamily="34" charset="0"/>
              </a:rPr>
              <a:t>La conducibilità dell’eluente viene eliminata mediante un</a:t>
            </a:r>
            <a:r>
              <a:rPr lang="it-IT" altLang="it-IT" sz="2000" b="1" dirty="0">
                <a:latin typeface="Arial" pitchFamily="34" charset="0"/>
                <a:cs typeface="Arial" pitchFamily="34" charset="0"/>
              </a:rPr>
              <a:t> Soppressore</a:t>
            </a:r>
          </a:p>
          <a:p>
            <a:pPr algn="just" eaLnBrk="1" hangingPunct="1">
              <a:spcBef>
                <a:spcPct val="50000"/>
              </a:spcBef>
              <a:buFont typeface="Wingdings" pitchFamily="2" charset="2"/>
              <a:buNone/>
            </a:pPr>
            <a:r>
              <a:rPr lang="it-IT" altLang="it-IT" sz="2000" dirty="0" smtClean="0">
                <a:latin typeface="Arial" pitchFamily="34" charset="0"/>
                <a:cs typeface="Arial" pitchFamily="34" charset="0"/>
              </a:rPr>
              <a:t>Il </a:t>
            </a:r>
            <a:r>
              <a:rPr lang="it-IT" altLang="it-IT" sz="2000" dirty="0">
                <a:latin typeface="Arial" pitchFamily="34" charset="0"/>
                <a:cs typeface="Arial" pitchFamily="34" charset="0"/>
              </a:rPr>
              <a:t>soppressore è uno scambiatore di ioni di segno opposto rispetto agli </a:t>
            </a:r>
            <a:r>
              <a:rPr lang="it-IT" altLang="it-IT" sz="2000" dirty="0" err="1">
                <a:latin typeface="Arial" pitchFamily="34" charset="0"/>
                <a:cs typeface="Arial" pitchFamily="34" charset="0"/>
              </a:rPr>
              <a:t>analiti</a:t>
            </a:r>
            <a:r>
              <a:rPr lang="it-IT" altLang="it-IT" sz="2000" dirty="0">
                <a:latin typeface="Arial" pitchFamily="34" charset="0"/>
                <a:cs typeface="Arial" pitchFamily="34" charset="0"/>
              </a:rPr>
              <a:t> ed ha lo scopo di diminuire il segnale di fondo dato dagli ioni contenuti nell’eluente. </a:t>
            </a:r>
          </a:p>
        </p:txBody>
      </p:sp>
      <p:pic>
        <p:nvPicPr>
          <p:cNvPr id="92163" name="Picture 3" descr="suppressor-1"/>
          <p:cNvPicPr>
            <a:picLocks noChangeAspect="1" noChangeArrowheads="1"/>
          </p:cNvPicPr>
          <p:nvPr/>
        </p:nvPicPr>
        <p:blipFill>
          <a:blip r:embed="rId3">
            <a:extLst>
              <a:ext uri="{28A0092B-C50C-407E-A947-70E740481C1C}">
                <a14:useLocalDpi xmlns:a14="http://schemas.microsoft.com/office/drawing/2010/main" val="0"/>
              </a:ext>
            </a:extLst>
          </a:blip>
          <a:srcRect r="42867"/>
          <a:stretch>
            <a:fillRect/>
          </a:stretch>
        </p:blipFill>
        <p:spPr bwMode="auto">
          <a:xfrm>
            <a:off x="611560" y="1844824"/>
            <a:ext cx="2911475"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4" name="Picture 4" descr="img6243"/>
          <p:cNvPicPr>
            <a:picLocks noChangeAspect="1" noChangeArrowheads="1"/>
          </p:cNvPicPr>
          <p:nvPr/>
        </p:nvPicPr>
        <p:blipFill>
          <a:blip r:embed="rId4">
            <a:extLst>
              <a:ext uri="{28A0092B-C50C-407E-A947-70E740481C1C}">
                <a14:useLocalDpi xmlns:a14="http://schemas.microsoft.com/office/drawing/2010/main" val="0"/>
              </a:ext>
            </a:extLst>
          </a:blip>
          <a:srcRect t="7169"/>
          <a:stretch>
            <a:fillRect/>
          </a:stretch>
        </p:blipFill>
        <p:spPr bwMode="auto">
          <a:xfrm>
            <a:off x="4557185" y="1844824"/>
            <a:ext cx="3810000"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5" name="Rectangle 6"/>
          <p:cNvSpPr>
            <a:spLocks noChangeArrowheads="1"/>
          </p:cNvSpPr>
          <p:nvPr/>
        </p:nvSpPr>
        <p:spPr bwMode="auto">
          <a:xfrm>
            <a:off x="179512" y="6450013"/>
            <a:ext cx="87553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it-IT" altLang="it-IT" sz="1800" dirty="0"/>
              <a:t>http://www.dionex.com/en-us/webdocs/57919-Man-031956-07-ASRS-CSRS-300-Sep09.pdf</a:t>
            </a:r>
          </a:p>
        </p:txBody>
      </p:sp>
    </p:spTree>
    <p:extLst>
      <p:ext uri="{BB962C8B-B14F-4D97-AF65-F5344CB8AC3E}">
        <p14:creationId xmlns:p14="http://schemas.microsoft.com/office/powerpoint/2010/main" val="123065695"/>
      </p:ext>
    </p:extLst>
  </p:cSld>
  <p:clrMapOvr>
    <a:masterClrMapping/>
  </p:clrMapOvr>
  <p:transition>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85800" y="76200"/>
            <a:ext cx="7772400" cy="457200"/>
          </a:xfrm>
        </p:spPr>
        <p:txBody>
          <a:bodyPr/>
          <a:lstStyle/>
          <a:p>
            <a:pPr eaLnBrk="1" hangingPunct="1"/>
            <a:r>
              <a:rPr lang="it-IT" altLang="it-IT" sz="2000" b="1" smtClean="0">
                <a:latin typeface="Arial" pitchFamily="34" charset="0"/>
              </a:rPr>
              <a:t>Selezione della tecnica HPLC</a:t>
            </a:r>
          </a:p>
        </p:txBody>
      </p:sp>
      <p:pic>
        <p:nvPicPr>
          <p:cNvPr id="931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54038"/>
            <a:ext cx="8001000" cy="620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5219755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ChangeArrowheads="1"/>
          </p:cNvSpPr>
          <p:nvPr/>
        </p:nvSpPr>
        <p:spPr bwMode="auto">
          <a:xfrm>
            <a:off x="0" y="104775"/>
            <a:ext cx="9144000" cy="669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it-IT" altLang="it-IT" sz="1600" b="1">
                <a:latin typeface="Arial" pitchFamily="34" charset="0"/>
                <a:cs typeface="Times New Roman" pitchFamily="18" charset="0"/>
              </a:rPr>
              <a:t>Scelta della tecnica cromatografica HPLC</a:t>
            </a:r>
            <a:endParaRPr lang="en-GB" altLang="it-IT" sz="1600">
              <a:latin typeface="Arial" pitchFamily="34" charset="0"/>
              <a:cs typeface="Times New Roman" pitchFamily="18" charset="0"/>
            </a:endParaRPr>
          </a:p>
          <a:p>
            <a:r>
              <a:rPr lang="it-IT" altLang="it-IT" sz="1600">
                <a:latin typeface="Arial" pitchFamily="34" charset="0"/>
                <a:cs typeface="Times New Roman" pitchFamily="18" charset="0"/>
              </a:rPr>
              <a:t> </a:t>
            </a:r>
            <a:endParaRPr lang="en-GB" altLang="it-IT" sz="1600">
              <a:latin typeface="Arial" pitchFamily="34" charset="0"/>
              <a:cs typeface="Times New Roman" pitchFamily="18" charset="0"/>
            </a:endParaRPr>
          </a:p>
          <a:p>
            <a:r>
              <a:rPr lang="it-IT" altLang="it-IT" sz="1600">
                <a:latin typeface="Arial" pitchFamily="34" charset="0"/>
                <a:cs typeface="Times New Roman" pitchFamily="18" charset="0"/>
              </a:rPr>
              <a:t>Dovendo separare i componenti di una miscela, sulla base delle caratteristiche delle diverse tecniche cromatografiche si può individuare il metodo (o anche più di uno) opportuno.</a:t>
            </a:r>
            <a:endParaRPr lang="en-GB" altLang="it-IT" sz="1600">
              <a:latin typeface="Arial" pitchFamily="34" charset="0"/>
              <a:cs typeface="Times New Roman" pitchFamily="18" charset="0"/>
            </a:endParaRPr>
          </a:p>
          <a:p>
            <a:r>
              <a:rPr lang="it-IT" altLang="it-IT" sz="1600">
                <a:latin typeface="Arial" pitchFamily="34" charset="0"/>
                <a:cs typeface="Times New Roman" pitchFamily="18" charset="0"/>
              </a:rPr>
              <a:t>E’ possibile utilizzare schemi che aiutano nella scelta.</a:t>
            </a:r>
            <a:endParaRPr lang="en-GB" altLang="it-IT" sz="1600">
              <a:latin typeface="Arial" pitchFamily="34" charset="0"/>
              <a:cs typeface="Times New Roman" pitchFamily="18" charset="0"/>
            </a:endParaRPr>
          </a:p>
          <a:p>
            <a:r>
              <a:rPr lang="it-IT" altLang="it-IT" sz="1600">
                <a:latin typeface="Arial" pitchFamily="34" charset="0"/>
                <a:cs typeface="Times New Roman" pitchFamily="18" charset="0"/>
              </a:rPr>
              <a:t>Dopo aver individuato l’intervallo di pesi molecolari delle specie che costituiscono il campione, una prima discriminante è data dal fatto che i componenti della miscela siano solubili in acqua o in solventi organici.</a:t>
            </a:r>
            <a:endParaRPr lang="en-GB" altLang="it-IT" sz="1600">
              <a:latin typeface="Arial" pitchFamily="34" charset="0"/>
              <a:cs typeface="Times New Roman" pitchFamily="18" charset="0"/>
            </a:endParaRPr>
          </a:p>
          <a:p>
            <a:r>
              <a:rPr lang="it-IT" altLang="it-IT" sz="1600">
                <a:latin typeface="Arial" pitchFamily="34" charset="0"/>
                <a:cs typeface="Times New Roman" pitchFamily="18" charset="0"/>
              </a:rPr>
              <a:t>In presenza di soluti ionici o ionizzabili, è preferibile, se possibile, sopprimere la ionizzazione.</a:t>
            </a:r>
            <a:endParaRPr lang="en-GB" altLang="it-IT" sz="1600">
              <a:latin typeface="Arial" pitchFamily="34" charset="0"/>
              <a:cs typeface="Times New Roman" pitchFamily="18" charset="0"/>
            </a:endParaRPr>
          </a:p>
          <a:p>
            <a:r>
              <a:rPr lang="it-IT" altLang="it-IT" sz="1600">
                <a:latin typeface="Arial" pitchFamily="34" charset="0"/>
                <a:cs typeface="Times New Roman" pitchFamily="18" charset="0"/>
              </a:rPr>
              <a:t>Con la cromatografia a scambio ionico è preferibile separare specie  non fortemente ioniche poiché si può giocare sulla composizione dell’eluente variandone la concentrazione ed il pH. Per separare specie fortemente ioniche si ricorre spesso alla cromatografia di coppia ionica.</a:t>
            </a:r>
            <a:endParaRPr lang="en-GB" altLang="it-IT" sz="1600">
              <a:latin typeface="Arial" pitchFamily="34" charset="0"/>
              <a:cs typeface="Times New Roman" pitchFamily="18" charset="0"/>
            </a:endParaRPr>
          </a:p>
          <a:p>
            <a:r>
              <a:rPr lang="it-IT" altLang="it-IT" sz="1600">
                <a:latin typeface="Arial" pitchFamily="34" charset="0"/>
                <a:cs typeface="Times New Roman" pitchFamily="18" charset="0"/>
              </a:rPr>
              <a:t>Quando è possibile si preferisce inoltre lavorare in fase inversa; è una scelta che si fa per comodità: con campioni che danno forti interazioni con la fase stazionaria, sarà sempre possibile in fase inversa, modificando opportunamente la fase mobile, fluire anche le specie più trattenute. In fase diretta potrebbe verificarsi il caso di dover utilizzare volumi troppo elevati di fase mobile per fluire una sostanza, disattivando la colonna.</a:t>
            </a:r>
            <a:endParaRPr lang="en-GB" altLang="it-IT" sz="1600">
              <a:latin typeface="Arial" pitchFamily="34" charset="0"/>
              <a:cs typeface="Times New Roman" pitchFamily="18" charset="0"/>
            </a:endParaRPr>
          </a:p>
          <a:p>
            <a:pPr lvl="1">
              <a:buFontTx/>
              <a:buChar char="•"/>
            </a:pPr>
            <a:r>
              <a:rPr lang="it-IT" altLang="it-IT" sz="1600">
                <a:latin typeface="Arial" pitchFamily="34" charset="0"/>
              </a:rPr>
              <a:t>Una volta scelto il metodo cromatografico, la sua successiva ottimizzazione prevede i seguenti stadi:</a:t>
            </a:r>
            <a:endParaRPr lang="en-GB" altLang="it-IT" sz="1600">
              <a:latin typeface="Arial" pitchFamily="34" charset="0"/>
            </a:endParaRPr>
          </a:p>
          <a:p>
            <a:pPr lvl="1">
              <a:buFontTx/>
              <a:buChar char="•"/>
            </a:pPr>
            <a:r>
              <a:rPr lang="it-IT" altLang="it-IT" sz="1600">
                <a:latin typeface="Arial" pitchFamily="34" charset="0"/>
              </a:rPr>
              <a:t>scelta della colonna (tipo di fase stazionaria, dimensione delle particelle, porosità);</a:t>
            </a:r>
            <a:endParaRPr lang="en-GB" altLang="it-IT" sz="1600">
              <a:latin typeface="Arial" pitchFamily="34" charset="0"/>
            </a:endParaRPr>
          </a:p>
          <a:p>
            <a:pPr lvl="1">
              <a:buFontTx/>
              <a:buChar char="•"/>
            </a:pPr>
            <a:r>
              <a:rPr lang="it-IT" altLang="it-IT" sz="1600">
                <a:latin typeface="Arial" pitchFamily="34" charset="0"/>
              </a:rPr>
              <a:t>controllo del fattore di selettività (combinando opportunamente fase fissa e fase mobile) e del fattore di capacità (scegliendo la forza dell’eluente)</a:t>
            </a:r>
            <a:endParaRPr lang="en-GB" altLang="it-IT" sz="1600">
              <a:latin typeface="Arial" pitchFamily="34" charset="0"/>
            </a:endParaRPr>
          </a:p>
          <a:p>
            <a:pPr lvl="1">
              <a:buFontTx/>
              <a:buChar char="•"/>
            </a:pPr>
            <a:r>
              <a:rPr lang="it-IT" altLang="it-IT" sz="1600">
                <a:latin typeface="Arial" pitchFamily="34" charset="0"/>
              </a:rPr>
              <a:t>scelta del numero di piatti teorici, sulla base della granulometria dell’impaccamento e della lunghezza della colonna</a:t>
            </a:r>
            <a:endParaRPr lang="en-GB" altLang="it-IT" sz="1600">
              <a:latin typeface="Arial" pitchFamily="34" charset="0"/>
            </a:endParaRPr>
          </a:p>
          <a:p>
            <a:pPr lvl="1">
              <a:buFontTx/>
              <a:buChar char="•"/>
            </a:pPr>
            <a:r>
              <a:rPr lang="it-IT" altLang="it-IT" sz="1600">
                <a:latin typeface="Arial" pitchFamily="34" charset="0"/>
              </a:rPr>
              <a:t>regolazione di T</a:t>
            </a:r>
            <a:endParaRPr lang="en-GB" altLang="it-IT" sz="1600">
              <a:latin typeface="Arial" pitchFamily="34" charset="0"/>
            </a:endParaRPr>
          </a:p>
          <a:p>
            <a:pPr lvl="1">
              <a:buFontTx/>
              <a:buChar char="•"/>
            </a:pPr>
            <a:r>
              <a:rPr lang="it-IT" altLang="it-IT" sz="1600">
                <a:latin typeface="Arial" pitchFamily="34" charset="0"/>
              </a:rPr>
              <a:t>impostazione di eventuali gradienti</a:t>
            </a:r>
            <a:endParaRPr lang="en-GB" altLang="it-IT" sz="1600">
              <a:latin typeface="Arial" pitchFamily="34" charset="0"/>
            </a:endParaRPr>
          </a:p>
          <a:p>
            <a:pPr lvl="1">
              <a:buFontTx/>
              <a:buChar char="•"/>
            </a:pPr>
            <a:r>
              <a:rPr lang="it-IT" altLang="it-IT" sz="1600">
                <a:latin typeface="Arial" pitchFamily="34" charset="0"/>
              </a:rPr>
              <a:t>eventuale accoppiamento di colonne</a:t>
            </a:r>
            <a:endParaRPr lang="en-GB" altLang="it-IT" sz="1600">
              <a:latin typeface="Arial" pitchFamily="34" charset="0"/>
            </a:endParaRPr>
          </a:p>
        </p:txBody>
      </p:sp>
    </p:spTree>
    <p:extLst>
      <p:ext uri="{BB962C8B-B14F-4D97-AF65-F5344CB8AC3E}">
        <p14:creationId xmlns:p14="http://schemas.microsoft.com/office/powerpoint/2010/main" val="14997089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ChangeArrowheads="1"/>
          </p:cNvSpPr>
          <p:nvPr/>
        </p:nvSpPr>
        <p:spPr bwMode="auto">
          <a:xfrm>
            <a:off x="381000" y="457200"/>
            <a:ext cx="80772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it-IT" altLang="it-IT" sz="2000" b="1">
                <a:latin typeface="Arial" pitchFamily="34" charset="0"/>
                <a:cs typeface="Times New Roman" pitchFamily="18" charset="0"/>
              </a:rPr>
              <a:t>Derivatizzazione in HPLC</a:t>
            </a:r>
            <a:endParaRPr lang="en-GB" altLang="it-IT" sz="2000">
              <a:latin typeface="Arial" pitchFamily="34" charset="0"/>
              <a:cs typeface="Times New Roman" pitchFamily="18" charset="0"/>
            </a:endParaRPr>
          </a:p>
          <a:p>
            <a:r>
              <a:rPr lang="it-IT" altLang="it-IT" sz="2000">
                <a:latin typeface="Arial" pitchFamily="34" charset="0"/>
                <a:cs typeface="Times New Roman" pitchFamily="18" charset="0"/>
              </a:rPr>
              <a:t> </a:t>
            </a:r>
            <a:endParaRPr lang="en-GB" altLang="it-IT" sz="2000">
              <a:latin typeface="Arial" pitchFamily="34" charset="0"/>
              <a:cs typeface="Times New Roman" pitchFamily="18" charset="0"/>
            </a:endParaRPr>
          </a:p>
          <a:p>
            <a:r>
              <a:rPr lang="it-IT" altLang="it-IT" sz="2000">
                <a:latin typeface="Arial" pitchFamily="34" charset="0"/>
                <a:cs typeface="Times New Roman" pitchFamily="18" charset="0"/>
              </a:rPr>
              <a:t>Le reazioni di derivatizzazione vengono utilizzate per modificare la struttura dei soluti al fine di migliorare la sensibilità analitica; si lega chimicamente alla specie da determinare un gruppo atomico che permetta l’identificazione con elevata sensibilità con un determinato rivelatore. La derivatizzazione si effettua in vista dell’utilizzo di uno specifico rivelatore (generalmente lo spettrofotometro UV-vis o il fluorimetro).</a:t>
            </a:r>
            <a:endParaRPr lang="en-GB" altLang="it-IT" sz="2000">
              <a:latin typeface="Arial" pitchFamily="34" charset="0"/>
              <a:cs typeface="Times New Roman" pitchFamily="18" charset="0"/>
            </a:endParaRPr>
          </a:p>
          <a:p>
            <a:r>
              <a:rPr lang="it-IT" altLang="it-IT" sz="2000">
                <a:latin typeface="Arial" pitchFamily="34" charset="0"/>
                <a:cs typeface="Times New Roman" pitchFamily="18" charset="0"/>
              </a:rPr>
              <a:t> </a:t>
            </a:r>
            <a:endParaRPr lang="en-GB" altLang="it-IT" sz="2000">
              <a:latin typeface="Arial" pitchFamily="34" charset="0"/>
              <a:cs typeface="Times New Roman" pitchFamily="18" charset="0"/>
            </a:endParaRPr>
          </a:p>
          <a:p>
            <a:r>
              <a:rPr lang="it-IT" altLang="it-IT" sz="2000">
                <a:latin typeface="Arial" pitchFamily="34" charset="0"/>
                <a:cs typeface="Times New Roman" pitchFamily="18" charset="0"/>
              </a:rPr>
              <a:t>Possiamo dividere le tecniche di derivatizzazione in post-column e pre-column.</a:t>
            </a:r>
            <a:endParaRPr lang="en-GB" altLang="it-IT" sz="2000">
              <a:latin typeface="Arial" pitchFamily="34" charset="0"/>
              <a:cs typeface="Times New Roman" pitchFamily="18" charset="0"/>
            </a:endParaRPr>
          </a:p>
          <a:p>
            <a:endParaRPr lang="en-GB" altLang="it-IT" sz="2000">
              <a:latin typeface="Arial" pitchFamily="34" charset="0"/>
            </a:endParaRPr>
          </a:p>
        </p:txBody>
      </p:sp>
    </p:spTree>
    <p:extLst>
      <p:ext uri="{BB962C8B-B14F-4D97-AF65-F5344CB8AC3E}">
        <p14:creationId xmlns:p14="http://schemas.microsoft.com/office/powerpoint/2010/main" val="740907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rgbClr val="FFFF00"/>
        </a:solidFill>
        <a:effectLst/>
      </p:bgPr>
    </p:bg>
    <p:spTree>
      <p:nvGrpSpPr>
        <p:cNvPr id="1" name=""/>
        <p:cNvGrpSpPr/>
        <p:nvPr/>
      </p:nvGrpSpPr>
      <p:grpSpPr>
        <a:xfrm>
          <a:off x="0" y="0"/>
          <a:ext cx="0" cy="0"/>
          <a:chOff x="0" y="0"/>
          <a:chExt cx="0" cy="0"/>
        </a:xfrm>
      </p:grpSpPr>
      <p:sp>
        <p:nvSpPr>
          <p:cNvPr id="2" name="Rettangolo 1"/>
          <p:cNvSpPr/>
          <p:nvPr/>
        </p:nvSpPr>
        <p:spPr>
          <a:xfrm>
            <a:off x="251520" y="1236816"/>
            <a:ext cx="8712968" cy="3416320"/>
          </a:xfrm>
          <a:prstGeom prst="rect">
            <a:avLst/>
          </a:prstGeom>
        </p:spPr>
        <p:txBody>
          <a:bodyPr wrap="square">
            <a:spAutoFit/>
          </a:bodyPr>
          <a:lstStyle/>
          <a:p>
            <a:r>
              <a:rPr lang="it-IT" dirty="0" smtClean="0"/>
              <a:t>In tempi recenti è stata sviluppata e si è progressivamente diffusa la tecnica </a:t>
            </a:r>
            <a:r>
              <a:rPr lang="it-IT" b="1" dirty="0" smtClean="0"/>
              <a:t>UHPLC.</a:t>
            </a:r>
          </a:p>
          <a:p>
            <a:r>
              <a:rPr lang="it-IT" dirty="0" smtClean="0"/>
              <a:t>Si tratta di una </a:t>
            </a:r>
            <a:r>
              <a:rPr lang="it-IT" dirty="0"/>
              <a:t>implementazione che sfrutta l'avanzamento tecnologico nella costruzione dei componenti strumentali tipici della classica HPLC, come la possibilità di produrre colonne contenenti una fase stazionaria con diametro delle particelle molto minore oltre a pompe e parti meccaniche in grado di operare a pressioni di esercizio ancora più elevate.</a:t>
            </a:r>
          </a:p>
          <a:p>
            <a:r>
              <a:rPr lang="it-IT" dirty="0"/>
              <a:t>La tecnica UHPLC permette di ottenere una separazione delle sostanze eluite caratterizzata da una maggiore efficienza e in tempi notevolmente ridotti, utilizzando come fase stazionaria particelle dal diametro solitamente inferiore a 3 μm e pressioni che possono superare i 1000 bar. Altra caratteristica </a:t>
            </a:r>
            <a:r>
              <a:rPr lang="it-IT" dirty="0" err="1"/>
              <a:t>corollaria</a:t>
            </a:r>
            <a:r>
              <a:rPr lang="it-IT" dirty="0"/>
              <a:t> di non secondaria importanza è il ridotto volume di campione iniettato (la sensibilità è nettamente maggiore) e il risparmio di eluente che si ottiene con questa tecnica. L'unico difetto è che la vita delle colonne si abbassa nettamente.</a:t>
            </a:r>
          </a:p>
        </p:txBody>
      </p:sp>
      <p:sp>
        <p:nvSpPr>
          <p:cNvPr id="3" name="Rettangolo 2"/>
          <p:cNvSpPr/>
          <p:nvPr/>
        </p:nvSpPr>
        <p:spPr>
          <a:xfrm>
            <a:off x="1108074" y="262389"/>
            <a:ext cx="7280349" cy="646331"/>
          </a:xfrm>
          <a:prstGeom prst="rect">
            <a:avLst/>
          </a:prstGeom>
        </p:spPr>
        <p:txBody>
          <a:bodyPr wrap="square">
            <a:spAutoFit/>
          </a:bodyPr>
          <a:lstStyle/>
          <a:p>
            <a:r>
              <a:rPr lang="it-IT" b="1" dirty="0" smtClean="0">
                <a:solidFill>
                  <a:prstClr val="black"/>
                </a:solidFill>
              </a:rPr>
              <a:t>Cromatografia </a:t>
            </a:r>
            <a:r>
              <a:rPr lang="it-IT" b="1" dirty="0">
                <a:solidFill>
                  <a:prstClr val="black"/>
                </a:solidFill>
              </a:rPr>
              <a:t>liquida a ultra alta prestazione</a:t>
            </a:r>
            <a:r>
              <a:rPr lang="it-IT" dirty="0">
                <a:solidFill>
                  <a:prstClr val="black"/>
                </a:solidFill>
              </a:rPr>
              <a:t> (</a:t>
            </a:r>
            <a:r>
              <a:rPr lang="it-IT" b="1" dirty="0">
                <a:solidFill>
                  <a:prstClr val="black"/>
                </a:solidFill>
              </a:rPr>
              <a:t>UHPLC</a:t>
            </a:r>
            <a:r>
              <a:rPr lang="it-IT" dirty="0">
                <a:solidFill>
                  <a:prstClr val="black"/>
                </a:solidFill>
              </a:rPr>
              <a:t>, </a:t>
            </a:r>
            <a:r>
              <a:rPr lang="it-IT" i="1" dirty="0">
                <a:solidFill>
                  <a:prstClr val="black"/>
                </a:solidFill>
              </a:rPr>
              <a:t>Ultra High Performance Liquid </a:t>
            </a:r>
            <a:r>
              <a:rPr lang="it-IT" i="1" dirty="0" err="1">
                <a:solidFill>
                  <a:prstClr val="black"/>
                </a:solidFill>
              </a:rPr>
              <a:t>Cromatography</a:t>
            </a:r>
            <a:r>
              <a:rPr lang="it-IT" dirty="0">
                <a:solidFill>
                  <a:prstClr val="black"/>
                </a:solidFill>
              </a:rPr>
              <a:t>) </a:t>
            </a:r>
            <a:endParaRPr lang="en-GB" dirty="0"/>
          </a:p>
        </p:txBody>
      </p:sp>
    </p:spTree>
    <p:extLst>
      <p:ext uri="{BB962C8B-B14F-4D97-AF65-F5344CB8AC3E}">
        <p14:creationId xmlns:p14="http://schemas.microsoft.com/office/powerpoint/2010/main" val="3291812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228600" y="76200"/>
            <a:ext cx="8763000" cy="620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it-IT" altLang="it-IT" sz="1600" b="1" i="1">
                <a:latin typeface="Arial" pitchFamily="34" charset="0"/>
                <a:cs typeface="Times New Roman" pitchFamily="18" charset="0"/>
              </a:rPr>
              <a:t>post-column</a:t>
            </a:r>
            <a:r>
              <a:rPr lang="it-IT" altLang="it-IT" sz="1600">
                <a:latin typeface="Arial" pitchFamily="34" charset="0"/>
                <a:cs typeface="Times New Roman" pitchFamily="18" charset="0"/>
              </a:rPr>
              <a:t>: si inserisce tra colonna e rivelatore un condotto aggiuntivo costituito da un tubo di arrivo ed una pompa peristaltica; i vari componenti del campione vengono così mescolati al reagente derivatizzante.</a:t>
            </a:r>
            <a:endParaRPr lang="en-GB" altLang="it-IT" sz="1600">
              <a:latin typeface="Arial" pitchFamily="34" charset="0"/>
              <a:cs typeface="Times New Roman" pitchFamily="18" charset="0"/>
            </a:endParaRPr>
          </a:p>
          <a:p>
            <a:r>
              <a:rPr lang="it-IT" altLang="it-IT" sz="1600" u="sng">
                <a:latin typeface="Arial" pitchFamily="34" charset="0"/>
                <a:cs typeface="Times New Roman" pitchFamily="18" charset="0"/>
              </a:rPr>
              <a:t>Vantaggi</a:t>
            </a:r>
            <a:r>
              <a:rPr lang="it-IT" altLang="it-IT" sz="1600">
                <a:latin typeface="Arial" pitchFamily="34" charset="0"/>
                <a:cs typeface="Times New Roman" pitchFamily="18" charset="0"/>
              </a:rPr>
              <a:t>: il campione non richiede preparazioni; si può automatizzare la procedura ottenendo un’ottima riproducibilità; non ci saranno artefatti nel cromatogramma poerchè i derivatizzanti non vengono iniettati in colonna.</a:t>
            </a:r>
            <a:endParaRPr lang="en-GB" altLang="it-IT" sz="1600">
              <a:latin typeface="Arial" pitchFamily="34" charset="0"/>
              <a:cs typeface="Times New Roman" pitchFamily="18" charset="0"/>
            </a:endParaRPr>
          </a:p>
          <a:p>
            <a:r>
              <a:rPr lang="it-IT" altLang="it-IT" sz="1600" u="sng">
                <a:latin typeface="Arial" pitchFamily="34" charset="0"/>
                <a:cs typeface="Times New Roman" pitchFamily="18" charset="0"/>
              </a:rPr>
              <a:t>Svantaggi</a:t>
            </a:r>
            <a:r>
              <a:rPr lang="it-IT" altLang="it-IT" sz="1600">
                <a:latin typeface="Arial" pitchFamily="34" charset="0"/>
                <a:cs typeface="Times New Roman" pitchFamily="18" charset="0"/>
              </a:rPr>
              <a:t>: è necessaria un’apparecchiatura apposta; la reazione di derivatizzazione deve essere rapida; il solvente utilizzato per il derivatizzante deve essere compatibile con la fase mobile; gli effetti di miscelazione possono ridurre la separazione; l’eccesso di derivatizzante può originare un fondo continuo che disturba la misura.</a:t>
            </a:r>
          </a:p>
          <a:p>
            <a:endParaRPr lang="it-IT" altLang="it-IT" sz="1600">
              <a:latin typeface="Arial" pitchFamily="34" charset="0"/>
              <a:cs typeface="Times New Roman" pitchFamily="18" charset="0"/>
            </a:endParaRPr>
          </a:p>
          <a:p>
            <a:endParaRPr lang="en-GB" altLang="it-IT" sz="1600">
              <a:latin typeface="Arial" pitchFamily="34" charset="0"/>
              <a:cs typeface="Times New Roman" pitchFamily="18" charset="0"/>
            </a:endParaRPr>
          </a:p>
          <a:p>
            <a:r>
              <a:rPr lang="it-IT" altLang="it-IT" sz="1600" b="1" i="1">
                <a:latin typeface="Arial" pitchFamily="34" charset="0"/>
                <a:cs typeface="Times New Roman" pitchFamily="18" charset="0"/>
              </a:rPr>
              <a:t>pre-column</a:t>
            </a:r>
            <a:r>
              <a:rPr lang="it-IT" altLang="it-IT" sz="1600">
                <a:latin typeface="Arial" pitchFamily="34" charset="0"/>
                <a:cs typeface="Times New Roman" pitchFamily="18" charset="0"/>
              </a:rPr>
              <a:t>: la reazione di derivatizzazione viene fatta avvenire a parte prima dell'analisi</a:t>
            </a:r>
            <a:endParaRPr lang="en-GB" altLang="it-IT" sz="1600">
              <a:latin typeface="Arial" pitchFamily="34" charset="0"/>
              <a:cs typeface="Times New Roman" pitchFamily="18" charset="0"/>
            </a:endParaRPr>
          </a:p>
          <a:p>
            <a:r>
              <a:rPr lang="it-IT" altLang="it-IT" sz="1600" u="sng">
                <a:latin typeface="Arial" pitchFamily="34" charset="0"/>
                <a:cs typeface="Times New Roman" pitchFamily="18" charset="0"/>
              </a:rPr>
              <a:t>Vantaggi</a:t>
            </a:r>
            <a:r>
              <a:rPr lang="it-IT" altLang="it-IT" sz="1600">
                <a:latin typeface="Arial" pitchFamily="34" charset="0"/>
                <a:cs typeface="Times New Roman" pitchFamily="18" charset="0"/>
              </a:rPr>
              <a:t>: non ci sono limitazioni né per il tipo di solvente, né per la velocità della reazione, l'apparecchiatura è semplice (spesso la reazione avviene in provetta con tappo all'interno di un bagno termostatico).</a:t>
            </a:r>
            <a:endParaRPr lang="en-GB" altLang="it-IT" sz="1600">
              <a:latin typeface="Arial" pitchFamily="34" charset="0"/>
              <a:cs typeface="Times New Roman" pitchFamily="18" charset="0"/>
            </a:endParaRPr>
          </a:p>
          <a:p>
            <a:r>
              <a:rPr lang="it-IT" altLang="it-IT" sz="1600" u="sng">
                <a:latin typeface="Arial" pitchFamily="34" charset="0"/>
                <a:cs typeface="Times New Roman" pitchFamily="18" charset="0"/>
              </a:rPr>
              <a:t>Svantaggi</a:t>
            </a:r>
            <a:r>
              <a:rPr lang="it-IT" altLang="it-IT" sz="1600">
                <a:latin typeface="Arial" pitchFamily="34" charset="0"/>
                <a:cs typeface="Times New Roman" pitchFamily="18" charset="0"/>
              </a:rPr>
              <a:t>: il campione che viene iniettato contiene anche i reagenti utilizzati per la derivatizzazione (in ecceso) che potrebbero complicare la separazione cromatografica, ogni campione richiede una preparazione individuale, è necessario l'uso di uno standard interno, diminuisce l'efficienza separativa.</a:t>
            </a:r>
            <a:endParaRPr lang="en-GB" altLang="it-IT" sz="1600">
              <a:latin typeface="Arial" pitchFamily="34" charset="0"/>
              <a:cs typeface="Times New Roman" pitchFamily="18" charset="0"/>
            </a:endParaRPr>
          </a:p>
          <a:p>
            <a:r>
              <a:rPr lang="it-IT" altLang="it-IT" sz="1600">
                <a:latin typeface="Arial" pitchFamily="34" charset="0"/>
                <a:cs typeface="Times New Roman" pitchFamily="18" charset="0"/>
              </a:rPr>
              <a:t> </a:t>
            </a:r>
            <a:endParaRPr lang="en-GB" altLang="it-IT" sz="1600">
              <a:latin typeface="Arial" pitchFamily="34" charset="0"/>
              <a:cs typeface="Times New Roman" pitchFamily="18" charset="0"/>
            </a:endParaRPr>
          </a:p>
          <a:p>
            <a:r>
              <a:rPr lang="it-IT" altLang="it-IT" sz="1600">
                <a:latin typeface="Arial" pitchFamily="34" charset="0"/>
                <a:cs typeface="Times New Roman" pitchFamily="18" charset="0"/>
              </a:rPr>
              <a:t>Nonostante le considerazioni esposte, </a:t>
            </a:r>
            <a:r>
              <a:rPr lang="it-IT" altLang="it-IT" sz="1600" b="1">
                <a:latin typeface="Arial" pitchFamily="34" charset="0"/>
                <a:cs typeface="Times New Roman" pitchFamily="18" charset="0"/>
              </a:rPr>
              <a:t>la derivatizzazione pre-column rimane comunque la più utilizzata.</a:t>
            </a:r>
            <a:endParaRPr lang="en-GB" altLang="it-IT" sz="1600" b="1">
              <a:latin typeface="Arial" pitchFamily="34" charset="0"/>
              <a:cs typeface="Times New Roman" pitchFamily="18" charset="0"/>
            </a:endParaRPr>
          </a:p>
          <a:p>
            <a:r>
              <a:rPr lang="it-IT" altLang="it-IT" sz="1600">
                <a:latin typeface="Arial" pitchFamily="34" charset="0"/>
                <a:cs typeface="Times New Roman" pitchFamily="18" charset="0"/>
              </a:rPr>
              <a:t>In HPLC la derivatizzazione viene in genere utilizzata per rendere i composti da separare capaci di assorbire la radiazione UV-Vis o di emettere radiazioni di fluorescenza.</a:t>
            </a:r>
            <a:endParaRPr lang="en-GB" altLang="it-IT" sz="1600">
              <a:latin typeface="Arial" pitchFamily="34" charset="0"/>
            </a:endParaRPr>
          </a:p>
        </p:txBody>
      </p:sp>
    </p:spTree>
    <p:extLst>
      <p:ext uri="{BB962C8B-B14F-4D97-AF65-F5344CB8AC3E}">
        <p14:creationId xmlns:p14="http://schemas.microsoft.com/office/powerpoint/2010/main" val="1826846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ChangeArrowheads="1"/>
          </p:cNvSpPr>
          <p:nvPr/>
        </p:nvSpPr>
        <p:spPr bwMode="auto">
          <a:xfrm>
            <a:off x="381000" y="381000"/>
            <a:ext cx="84582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49263" algn="r"/>
                <a:tab pos="3060700" algn="ctr"/>
                <a:tab pos="6119813" algn="r"/>
              </a:tabLst>
              <a:defRPr sz="2400">
                <a:solidFill>
                  <a:schemeClr val="tx1"/>
                </a:solidFill>
                <a:latin typeface="Times New Roman" pitchFamily="18" charset="0"/>
              </a:defRPr>
            </a:lvl1pPr>
            <a:lvl2pPr marL="742950" indent="-285750" eaLnBrk="0" hangingPunct="0">
              <a:tabLst>
                <a:tab pos="449263" algn="r"/>
                <a:tab pos="3060700" algn="ctr"/>
                <a:tab pos="6119813" algn="r"/>
              </a:tabLst>
              <a:defRPr sz="2400">
                <a:solidFill>
                  <a:schemeClr val="tx1"/>
                </a:solidFill>
                <a:latin typeface="Times New Roman" pitchFamily="18" charset="0"/>
              </a:defRPr>
            </a:lvl2pPr>
            <a:lvl3pPr marL="1143000" indent="-228600" eaLnBrk="0" hangingPunct="0">
              <a:tabLst>
                <a:tab pos="449263" algn="r"/>
                <a:tab pos="3060700" algn="ctr"/>
                <a:tab pos="6119813" algn="r"/>
              </a:tabLst>
              <a:defRPr sz="2400">
                <a:solidFill>
                  <a:schemeClr val="tx1"/>
                </a:solidFill>
                <a:latin typeface="Times New Roman" pitchFamily="18" charset="0"/>
              </a:defRPr>
            </a:lvl3pPr>
            <a:lvl4pPr marL="1600200" indent="-228600" eaLnBrk="0" hangingPunct="0">
              <a:tabLst>
                <a:tab pos="449263" algn="r"/>
                <a:tab pos="3060700" algn="ctr"/>
                <a:tab pos="6119813" algn="r"/>
              </a:tabLst>
              <a:defRPr sz="2400">
                <a:solidFill>
                  <a:schemeClr val="tx1"/>
                </a:solidFill>
                <a:latin typeface="Times New Roman" pitchFamily="18" charset="0"/>
              </a:defRPr>
            </a:lvl4pPr>
            <a:lvl5pPr marL="2057400" indent="-228600" eaLnBrk="0" hangingPunct="0">
              <a:tabLst>
                <a:tab pos="449263" algn="r"/>
                <a:tab pos="3060700" algn="ctr"/>
                <a:tab pos="6119813" algn="r"/>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49263" algn="r"/>
                <a:tab pos="3060700" algn="ctr"/>
                <a:tab pos="6119813" algn="r"/>
              </a:tabLst>
              <a:defRPr sz="2400">
                <a:solidFill>
                  <a:schemeClr val="tx1"/>
                </a:solidFill>
                <a:latin typeface="Times New Roman" pitchFamily="18" charset="0"/>
              </a:defRPr>
            </a:lvl9pPr>
          </a:lstStyle>
          <a:p>
            <a:pPr eaLnBrk="1" hangingPunct="1"/>
            <a:r>
              <a:rPr lang="en-GB" altLang="it-IT" sz="2000" dirty="0" err="1">
                <a:latin typeface="Arial" pitchFamily="34" charset="0"/>
                <a:cs typeface="Times New Roman" pitchFamily="18" charset="0"/>
              </a:rPr>
              <a:t>Gli</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eluenti</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vanno</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sempre</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degasati</a:t>
            </a:r>
            <a:r>
              <a:rPr lang="en-GB" altLang="it-IT" sz="2000" dirty="0">
                <a:latin typeface="Arial" pitchFamily="34" charset="0"/>
                <a:cs typeface="Times New Roman" pitchFamily="18" charset="0"/>
              </a:rPr>
              <a:t> per </a:t>
            </a:r>
            <a:r>
              <a:rPr lang="en-GB" altLang="it-IT" sz="2000" dirty="0" err="1">
                <a:latin typeface="Arial" pitchFamily="34" charset="0"/>
                <a:cs typeface="Times New Roman" pitchFamily="18" charset="0"/>
              </a:rPr>
              <a:t>evitare</a:t>
            </a:r>
            <a:r>
              <a:rPr lang="en-GB" altLang="it-IT" sz="2000" dirty="0">
                <a:latin typeface="Arial" pitchFamily="34" charset="0"/>
                <a:cs typeface="Times New Roman" pitchFamily="18" charset="0"/>
              </a:rPr>
              <a:t> la </a:t>
            </a:r>
            <a:r>
              <a:rPr lang="en-GB" altLang="it-IT" sz="2000" dirty="0" err="1">
                <a:latin typeface="Arial" pitchFamily="34" charset="0"/>
                <a:cs typeface="Times New Roman" pitchFamily="18" charset="0"/>
              </a:rPr>
              <a:t>presenza</a:t>
            </a:r>
            <a:r>
              <a:rPr lang="en-GB" altLang="it-IT" sz="2000" dirty="0">
                <a:latin typeface="Arial" pitchFamily="34" charset="0"/>
                <a:cs typeface="Times New Roman" pitchFamily="18" charset="0"/>
              </a:rPr>
              <a:t> di </a:t>
            </a:r>
            <a:r>
              <a:rPr lang="en-GB" altLang="it-IT" sz="2000" dirty="0" err="1">
                <a:latin typeface="Arial" pitchFamily="34" charset="0"/>
                <a:cs typeface="Times New Roman" pitchFamily="18" charset="0"/>
              </a:rPr>
              <a:t>bolle</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d’aria</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che</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può</a:t>
            </a:r>
            <a:r>
              <a:rPr lang="en-GB" altLang="it-IT" sz="2000" dirty="0">
                <a:latin typeface="Arial" pitchFamily="34" charset="0"/>
                <a:cs typeface="Times New Roman" pitchFamily="18" charset="0"/>
              </a:rPr>
              <a:t> dare </a:t>
            </a:r>
            <a:r>
              <a:rPr lang="en-GB" altLang="it-IT" sz="2000" dirty="0" err="1">
                <a:latin typeface="Arial" pitchFamily="34" charset="0"/>
                <a:cs typeface="Times New Roman" pitchFamily="18" charset="0"/>
              </a:rPr>
              <a:t>disturbi</a:t>
            </a:r>
            <a:r>
              <a:rPr lang="en-GB" altLang="it-IT" sz="2000" dirty="0">
                <a:latin typeface="Arial" pitchFamily="34" charset="0"/>
                <a:cs typeface="Times New Roman" pitchFamily="18" charset="0"/>
              </a:rPr>
              <a:t> al </a:t>
            </a:r>
            <a:r>
              <a:rPr lang="en-GB" altLang="it-IT" sz="2000" dirty="0" err="1">
                <a:latin typeface="Arial" pitchFamily="34" charset="0"/>
                <a:cs typeface="Times New Roman" pitchFamily="18" charset="0"/>
              </a:rPr>
              <a:t>sistema</a:t>
            </a:r>
            <a:r>
              <a:rPr lang="en-GB" altLang="it-IT" sz="2000" dirty="0">
                <a:latin typeface="Arial" pitchFamily="34" charset="0"/>
                <a:cs typeface="Times New Roman" pitchFamily="18" charset="0"/>
              </a:rPr>
              <a:t> di </a:t>
            </a:r>
            <a:r>
              <a:rPr lang="en-GB" altLang="it-IT" sz="2000" dirty="0" err="1">
                <a:latin typeface="Arial" pitchFamily="34" charset="0"/>
                <a:cs typeface="Times New Roman" pitchFamily="18" charset="0"/>
              </a:rPr>
              <a:t>rivelazione</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vanno</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inoltre</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filtrati</a:t>
            </a:r>
            <a:r>
              <a:rPr lang="en-GB" altLang="it-IT" sz="2000" dirty="0">
                <a:latin typeface="Arial" pitchFamily="34" charset="0"/>
                <a:cs typeface="Times New Roman" pitchFamily="18" charset="0"/>
              </a:rPr>
              <a:t> per </a:t>
            </a:r>
            <a:r>
              <a:rPr lang="en-GB" altLang="it-IT" sz="2000" dirty="0" err="1">
                <a:latin typeface="Arial" pitchFamily="34" charset="0"/>
                <a:cs typeface="Times New Roman" pitchFamily="18" charset="0"/>
              </a:rPr>
              <a:t>evitare</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che</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eventuali</a:t>
            </a:r>
            <a:r>
              <a:rPr lang="en-GB" altLang="it-IT" sz="2000" dirty="0">
                <a:latin typeface="Arial" pitchFamily="34" charset="0"/>
                <a:cs typeface="Times New Roman" pitchFamily="18" charset="0"/>
              </a:rPr>
              <a:t> solidi </a:t>
            </a:r>
            <a:r>
              <a:rPr lang="en-GB" altLang="it-IT" sz="2000" dirty="0" err="1">
                <a:latin typeface="Arial" pitchFamily="34" charset="0"/>
                <a:cs typeface="Times New Roman" pitchFamily="18" charset="0"/>
              </a:rPr>
              <a:t>sospesi</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intasino</a:t>
            </a:r>
            <a:r>
              <a:rPr lang="en-GB" altLang="it-IT" sz="2000" dirty="0">
                <a:latin typeface="Arial" pitchFamily="34" charset="0"/>
                <a:cs typeface="Times New Roman" pitchFamily="18" charset="0"/>
              </a:rPr>
              <a:t> (e </a:t>
            </a:r>
            <a:r>
              <a:rPr lang="en-GB" altLang="it-IT" sz="2000" dirty="0" err="1">
                <a:latin typeface="Arial" pitchFamily="34" charset="0"/>
                <a:cs typeface="Times New Roman" pitchFamily="18" charset="0"/>
              </a:rPr>
              <a:t>quindi</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danneggino</a:t>
            </a:r>
            <a:r>
              <a:rPr lang="en-GB" altLang="it-IT" sz="2000" dirty="0">
                <a:latin typeface="Arial" pitchFamily="34" charset="0"/>
                <a:cs typeface="Times New Roman" pitchFamily="18" charset="0"/>
              </a:rPr>
              <a:t>) la </a:t>
            </a:r>
            <a:r>
              <a:rPr lang="en-GB" altLang="it-IT" sz="2000" dirty="0" err="1">
                <a:latin typeface="Arial" pitchFamily="34" charset="0"/>
                <a:cs typeface="Times New Roman" pitchFamily="18" charset="0"/>
              </a:rPr>
              <a:t>precolonna</a:t>
            </a:r>
            <a:r>
              <a:rPr lang="en-GB" altLang="it-IT" sz="2000" dirty="0">
                <a:latin typeface="Arial" pitchFamily="34" charset="0"/>
                <a:cs typeface="Times New Roman" pitchFamily="18" charset="0"/>
              </a:rPr>
              <a:t>.</a:t>
            </a:r>
          </a:p>
          <a:p>
            <a:r>
              <a:rPr lang="en-GB" altLang="it-IT" sz="2000" dirty="0">
                <a:latin typeface="Arial" pitchFamily="34" charset="0"/>
                <a:cs typeface="Times New Roman" pitchFamily="18" charset="0"/>
              </a:rPr>
              <a:t> </a:t>
            </a:r>
          </a:p>
          <a:p>
            <a:r>
              <a:rPr lang="en-GB" altLang="it-IT" sz="2000" dirty="0" err="1">
                <a:latin typeface="Arial" pitchFamily="34" charset="0"/>
                <a:cs typeface="Times New Roman" pitchFamily="18" charset="0"/>
              </a:rPr>
              <a:t>Caratteristiche</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che</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deve</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avere</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una</a:t>
            </a:r>
            <a:r>
              <a:rPr lang="en-GB" altLang="it-IT" sz="2000" dirty="0">
                <a:latin typeface="Arial" pitchFamily="34" charset="0"/>
                <a:cs typeface="Times New Roman" pitchFamily="18" charset="0"/>
              </a:rPr>
              <a:t> </a:t>
            </a:r>
            <a:r>
              <a:rPr lang="en-GB" altLang="it-IT" sz="2000" i="1" dirty="0" err="1">
                <a:latin typeface="Arial" pitchFamily="34" charset="0"/>
                <a:cs typeface="Times New Roman" pitchFamily="18" charset="0"/>
              </a:rPr>
              <a:t>pompa</a:t>
            </a:r>
            <a:r>
              <a:rPr lang="en-GB" altLang="it-IT" sz="2000" dirty="0">
                <a:latin typeface="Arial" pitchFamily="34" charset="0"/>
                <a:cs typeface="Times New Roman" pitchFamily="18" charset="0"/>
              </a:rPr>
              <a:t> per HPLC: </a:t>
            </a:r>
          </a:p>
          <a:p>
            <a:r>
              <a:rPr lang="en-GB" altLang="it-IT" sz="2000" dirty="0" err="1">
                <a:latin typeface="Arial" pitchFamily="34" charset="0"/>
                <a:cs typeface="Times New Roman" pitchFamily="18" charset="0"/>
              </a:rPr>
              <a:t>flusso</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costante</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senza</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pulsazioni</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possibilità</a:t>
            </a:r>
            <a:r>
              <a:rPr lang="en-GB" altLang="it-IT" sz="2000" dirty="0">
                <a:latin typeface="Arial" pitchFamily="34" charset="0"/>
                <a:cs typeface="Times New Roman" pitchFamily="18" charset="0"/>
              </a:rPr>
              <a:t> di </a:t>
            </a:r>
            <a:r>
              <a:rPr lang="en-GB" altLang="it-IT" sz="2000" dirty="0" err="1">
                <a:latin typeface="Arial" pitchFamily="34" charset="0"/>
                <a:cs typeface="Times New Roman" pitchFamily="18" charset="0"/>
              </a:rPr>
              <a:t>lavorare</a:t>
            </a:r>
            <a:r>
              <a:rPr lang="en-GB" altLang="it-IT" sz="2000" dirty="0">
                <a:latin typeface="Arial" pitchFamily="34" charset="0"/>
                <a:cs typeface="Times New Roman" pitchFamily="18" charset="0"/>
              </a:rPr>
              <a:t> a </a:t>
            </a:r>
            <a:r>
              <a:rPr lang="en-GB" altLang="it-IT" sz="2000" dirty="0" err="1">
                <a:latin typeface="Arial" pitchFamily="34" charset="0"/>
                <a:cs typeface="Times New Roman" pitchFamily="18" charset="0"/>
              </a:rPr>
              <a:t>pressioni</a:t>
            </a:r>
            <a:r>
              <a:rPr lang="en-GB" altLang="it-IT" sz="2000" dirty="0">
                <a:latin typeface="Arial" pitchFamily="34" charset="0"/>
                <a:cs typeface="Times New Roman" pitchFamily="18" charset="0"/>
              </a:rPr>
              <a:t> elevate per </a:t>
            </a:r>
            <a:r>
              <a:rPr lang="en-GB" altLang="it-IT" sz="2000" dirty="0" err="1">
                <a:latin typeface="Arial" pitchFamily="34" charset="0"/>
                <a:cs typeface="Times New Roman" pitchFamily="18" charset="0"/>
              </a:rPr>
              <a:t>colonne</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lunghe</a:t>
            </a:r>
            <a:r>
              <a:rPr lang="en-GB" altLang="it-IT" sz="2000" dirty="0">
                <a:latin typeface="Arial" pitchFamily="34" charset="0"/>
                <a:cs typeface="Times New Roman" pitchFamily="18" charset="0"/>
              </a:rPr>
              <a:t>; non dare </a:t>
            </a:r>
            <a:r>
              <a:rPr lang="en-GB" altLang="it-IT" sz="2000" dirty="0" err="1">
                <a:latin typeface="Arial" pitchFamily="34" charset="0"/>
                <a:cs typeface="Times New Roman" pitchFamily="18" charset="0"/>
              </a:rPr>
              <a:t>segnali</a:t>
            </a:r>
            <a:r>
              <a:rPr lang="en-GB" altLang="it-IT" sz="2000" dirty="0">
                <a:latin typeface="Arial" pitchFamily="34" charset="0"/>
                <a:cs typeface="Times New Roman" pitchFamily="18" charset="0"/>
              </a:rPr>
              <a:t> di </a:t>
            </a:r>
            <a:r>
              <a:rPr lang="en-GB" altLang="it-IT" sz="2000" dirty="0" err="1">
                <a:latin typeface="Arial" pitchFamily="34" charset="0"/>
                <a:cs typeface="Times New Roman" pitchFamily="18" charset="0"/>
              </a:rPr>
              <a:t>fondo</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avere</a:t>
            </a:r>
            <a:r>
              <a:rPr lang="en-GB" altLang="it-IT" sz="2000" dirty="0">
                <a:latin typeface="Arial" pitchFamily="34" charset="0"/>
                <a:cs typeface="Times New Roman" pitchFamily="18" charset="0"/>
              </a:rPr>
              <a:t> le </a:t>
            </a:r>
            <a:r>
              <a:rPr lang="en-GB" altLang="it-IT" sz="2000" dirty="0" err="1">
                <a:latin typeface="Arial" pitchFamily="34" charset="0"/>
                <a:cs typeface="Times New Roman" pitchFamily="18" charset="0"/>
              </a:rPr>
              <a:t>parti</a:t>
            </a:r>
            <a:r>
              <a:rPr lang="en-GB" altLang="it-IT" sz="2000" dirty="0">
                <a:latin typeface="Arial" pitchFamily="34" charset="0"/>
                <a:cs typeface="Times New Roman" pitchFamily="18" charset="0"/>
              </a:rPr>
              <a:t> in </a:t>
            </a:r>
            <a:r>
              <a:rPr lang="en-GB" altLang="it-IT" sz="2000" dirty="0" err="1">
                <a:latin typeface="Arial" pitchFamily="34" charset="0"/>
                <a:cs typeface="Times New Roman" pitchFamily="18" charset="0"/>
              </a:rPr>
              <a:t>contatto</a:t>
            </a:r>
            <a:r>
              <a:rPr lang="en-GB" altLang="it-IT" sz="2000" dirty="0">
                <a:latin typeface="Arial" pitchFamily="34" charset="0"/>
                <a:cs typeface="Times New Roman" pitchFamily="18" charset="0"/>
              </a:rPr>
              <a:t> con </a:t>
            </a:r>
            <a:r>
              <a:rPr lang="en-GB" altLang="it-IT" sz="2000" dirty="0" err="1">
                <a:latin typeface="Arial" pitchFamily="34" charset="0"/>
                <a:cs typeface="Times New Roman" pitchFamily="18" charset="0"/>
              </a:rPr>
              <a:t>l’eluente</a:t>
            </a:r>
            <a:r>
              <a:rPr lang="en-GB" altLang="it-IT" sz="2000" dirty="0">
                <a:latin typeface="Arial" pitchFamily="34" charset="0"/>
                <a:cs typeface="Times New Roman" pitchFamily="18" charset="0"/>
              </a:rPr>
              <a:t> in </a:t>
            </a:r>
            <a:r>
              <a:rPr lang="en-GB" altLang="it-IT" sz="2000" dirty="0" err="1">
                <a:latin typeface="Arial" pitchFamily="34" charset="0"/>
                <a:cs typeface="Times New Roman" pitchFamily="18" charset="0"/>
              </a:rPr>
              <a:t>materiale</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chimicamente</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inerte</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essere</a:t>
            </a:r>
            <a:r>
              <a:rPr lang="en-GB" altLang="it-IT" sz="2000" dirty="0">
                <a:latin typeface="Arial" pitchFamily="34" charset="0"/>
                <a:cs typeface="Times New Roman" pitchFamily="18" charset="0"/>
              </a:rPr>
              <a:t> </a:t>
            </a:r>
            <a:r>
              <a:rPr lang="en-GB" altLang="it-IT" sz="2000" dirty="0" err="1">
                <a:latin typeface="Arial" pitchFamily="34" charset="0"/>
                <a:cs typeface="Times New Roman" pitchFamily="18" charset="0"/>
              </a:rPr>
              <a:t>semplici</a:t>
            </a:r>
            <a:r>
              <a:rPr lang="en-GB" altLang="it-IT" sz="2000" dirty="0">
                <a:latin typeface="Arial" pitchFamily="34" charset="0"/>
                <a:cs typeface="Times New Roman" pitchFamily="18" charset="0"/>
              </a:rPr>
              <a:t> da </a:t>
            </a:r>
            <a:r>
              <a:rPr lang="en-GB" altLang="it-IT" sz="2000" dirty="0" err="1">
                <a:latin typeface="Arial" pitchFamily="34" charset="0"/>
                <a:cs typeface="Times New Roman" pitchFamily="18" charset="0"/>
              </a:rPr>
              <a:t>utilizzare</a:t>
            </a:r>
            <a:r>
              <a:rPr lang="en-GB" altLang="it-IT" sz="2000" dirty="0">
                <a:latin typeface="Arial" pitchFamily="34" charset="0"/>
                <a:cs typeface="Times New Roman" pitchFamily="18" charset="0"/>
              </a:rPr>
              <a:t>.</a:t>
            </a:r>
          </a:p>
          <a:p>
            <a:endParaRPr lang="en-GB" altLang="it-IT" sz="2000" u="sng" dirty="0">
              <a:latin typeface="Arial" pitchFamily="34" charset="0"/>
              <a:cs typeface="Times New Roman" pitchFamily="18" charset="0"/>
            </a:endParaRPr>
          </a:p>
          <a:p>
            <a:r>
              <a:rPr lang="it-IT" altLang="it-IT" sz="2000" dirty="0">
                <a:latin typeface="Arial" pitchFamily="34" charset="0"/>
                <a:cs typeface="Times New Roman" pitchFamily="18" charset="0"/>
              </a:rPr>
              <a:t>Il campione liquido va portato dalla pressione atmosferica fino a quella in testa alla colonna (circa 100 atm) senza interruzioni del flusso.</a:t>
            </a:r>
            <a:endParaRPr lang="en-GB" altLang="it-IT" sz="2000" dirty="0">
              <a:latin typeface="Arial" pitchFamily="34" charset="0"/>
              <a:cs typeface="Times New Roman" pitchFamily="18" charset="0"/>
            </a:endParaRPr>
          </a:p>
          <a:p>
            <a:endParaRPr lang="en-GB" altLang="it-IT" sz="2000" dirty="0">
              <a:latin typeface="Arial" pitchFamily="34" charset="0"/>
            </a:endParaRPr>
          </a:p>
        </p:txBody>
      </p:sp>
    </p:spTree>
    <p:extLst>
      <p:ext uri="{BB962C8B-B14F-4D97-AF65-F5344CB8AC3E}">
        <p14:creationId xmlns:p14="http://schemas.microsoft.com/office/powerpoint/2010/main" val="1850583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idx="4294967295"/>
          </p:nvPr>
        </p:nvSpPr>
        <p:spPr>
          <a:xfrm>
            <a:off x="152400" y="533400"/>
            <a:ext cx="8991600" cy="5137150"/>
          </a:xfrm>
          <a:noFill/>
        </p:spPr>
        <p:txBody>
          <a:bodyPr lIns="82936" tIns="41468" rIns="82936" bIns="41468">
            <a:spAutoFit/>
          </a:bodyPr>
          <a:lstStyle/>
          <a:p>
            <a:pPr marL="0" indent="0" defTabSz="828675" eaLnBrk="1" hangingPunct="1">
              <a:buFontTx/>
              <a:buNone/>
            </a:pPr>
            <a:r>
              <a:rPr lang="it-IT" altLang="it-IT" sz="2000" smtClean="0">
                <a:latin typeface="Arial" pitchFamily="34" charset="0"/>
              </a:rPr>
              <a:t>I sistemi più utilizzati sono quelli di introduzione a valvola, che hanno il </a:t>
            </a:r>
            <a:r>
              <a:rPr lang="it-IT" altLang="it-IT" sz="2000" smtClean="0">
                <a:latin typeface="Arial" pitchFamily="34" charset="0"/>
                <a:cs typeface="Times New Roman" pitchFamily="18" charset="0"/>
              </a:rPr>
              <a:t>pregio di consentire l'introduzione del campione con una notevole riproducibilità e senza significative interruzioni del flusso. Il campione viene introdotto in un capillare di acciaio con volume tarato, normalmente non inserito nel circuito (</a:t>
            </a:r>
            <a:r>
              <a:rPr lang="it-IT" altLang="it-IT" sz="2000" i="1" smtClean="0">
                <a:latin typeface="Arial" pitchFamily="34" charset="0"/>
                <a:cs typeface="Times New Roman" pitchFamily="18" charset="0"/>
              </a:rPr>
              <a:t>sample loop</a:t>
            </a:r>
            <a:r>
              <a:rPr lang="it-IT" altLang="it-IT" sz="2000" smtClean="0">
                <a:latin typeface="Arial" pitchFamily="34" charset="0"/>
                <a:cs typeface="Times New Roman" pitchFamily="18" charset="0"/>
              </a:rPr>
              <a:t>). </a:t>
            </a:r>
            <a:r>
              <a:rPr lang="it-IT" altLang="it-IT" sz="2000" smtClean="0">
                <a:latin typeface="Arial" pitchFamily="34" charset="0"/>
              </a:rPr>
              <a:t>Il volume del loop può variare tra 10 e 250 µl; ciò comporta un consumo della soluzione di campione di circa 1-2 ml perché è sempre necessario un surplus di soluzione per </a:t>
            </a:r>
            <a:r>
              <a:rPr lang="it-IT" altLang="it-IT" sz="2000" i="1" smtClean="0">
                <a:latin typeface="Arial" pitchFamily="34" charset="0"/>
              </a:rPr>
              <a:t>ambientare</a:t>
            </a:r>
            <a:r>
              <a:rPr lang="it-IT" altLang="it-IT" sz="2000" smtClean="0">
                <a:latin typeface="Arial" pitchFamily="34" charset="0"/>
              </a:rPr>
              <a:t> bene il loop.</a:t>
            </a:r>
          </a:p>
          <a:p>
            <a:pPr marL="0" indent="0" defTabSz="828675" eaLnBrk="1" hangingPunct="1">
              <a:buFontTx/>
              <a:buNone/>
            </a:pPr>
            <a:endParaRPr lang="it-IT" altLang="it-IT" sz="2000" smtClean="0">
              <a:latin typeface="Arial" pitchFamily="34" charset="0"/>
            </a:endParaRPr>
          </a:p>
          <a:p>
            <a:pPr marL="0" indent="0" defTabSz="828675" eaLnBrk="1" hangingPunct="1">
              <a:buFontTx/>
              <a:buNone/>
            </a:pPr>
            <a:endParaRPr lang="it-IT" altLang="it-IT" sz="2000" smtClean="0">
              <a:latin typeface="Arial" pitchFamily="34" charset="0"/>
            </a:endParaRPr>
          </a:p>
          <a:p>
            <a:pPr marL="0" indent="0" defTabSz="828675" eaLnBrk="1" hangingPunct="1">
              <a:buFontTx/>
              <a:buNone/>
            </a:pPr>
            <a:endParaRPr lang="it-IT" altLang="it-IT" sz="2000" smtClean="0">
              <a:latin typeface="Arial" pitchFamily="34" charset="0"/>
            </a:endParaRPr>
          </a:p>
          <a:p>
            <a:pPr marL="0" indent="0" defTabSz="828675" eaLnBrk="1" hangingPunct="1">
              <a:buFontTx/>
              <a:buNone/>
            </a:pPr>
            <a:endParaRPr lang="it-IT" altLang="it-IT" sz="2000" smtClean="0">
              <a:latin typeface="Arial" pitchFamily="34" charset="0"/>
            </a:endParaRPr>
          </a:p>
          <a:p>
            <a:pPr marL="0" indent="0" defTabSz="828675" eaLnBrk="1" hangingPunct="1">
              <a:buFontTx/>
              <a:buNone/>
            </a:pPr>
            <a:endParaRPr lang="it-IT" altLang="it-IT" sz="2000" smtClean="0">
              <a:latin typeface="Arial" pitchFamily="34" charset="0"/>
            </a:endParaRPr>
          </a:p>
          <a:p>
            <a:pPr marL="0" indent="0" defTabSz="828675" eaLnBrk="1" hangingPunct="1">
              <a:buFontTx/>
              <a:buNone/>
            </a:pPr>
            <a:endParaRPr lang="it-IT" altLang="it-IT" sz="2000" smtClean="0">
              <a:latin typeface="Arial" pitchFamily="34" charset="0"/>
            </a:endParaRPr>
          </a:p>
          <a:p>
            <a:pPr marL="0" indent="0" defTabSz="828675" eaLnBrk="1" hangingPunct="1">
              <a:buFontTx/>
              <a:buNone/>
            </a:pPr>
            <a:endParaRPr lang="it-IT" altLang="it-IT" sz="2000" smtClean="0">
              <a:latin typeface="Arial" pitchFamily="34" charset="0"/>
            </a:endParaRPr>
          </a:p>
          <a:p>
            <a:pPr marL="0" indent="0" defTabSz="828675" eaLnBrk="1" hangingPunct="1">
              <a:buFontTx/>
              <a:buNone/>
            </a:pPr>
            <a:endParaRPr lang="it-IT" altLang="it-IT" sz="2000" smtClean="0">
              <a:latin typeface="Arial" pitchFamily="34" charset="0"/>
            </a:endParaRPr>
          </a:p>
        </p:txBody>
      </p:sp>
      <p:grpSp>
        <p:nvGrpSpPr>
          <p:cNvPr id="76803" name="Group 9"/>
          <p:cNvGrpSpPr>
            <a:grpSpLocks/>
          </p:cNvGrpSpPr>
          <p:nvPr/>
        </p:nvGrpSpPr>
        <p:grpSpPr bwMode="auto">
          <a:xfrm>
            <a:off x="5867400" y="2819400"/>
            <a:ext cx="2819400" cy="2870200"/>
            <a:chOff x="3515" y="2143"/>
            <a:chExt cx="1874" cy="1968"/>
          </a:xfrm>
        </p:grpSpPr>
        <p:pic>
          <p:nvPicPr>
            <p:cNvPr id="76809" name="Picture 10" descr="hplc_va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5" y="2143"/>
              <a:ext cx="1874" cy="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0" name="Rectangle 11"/>
            <p:cNvSpPr>
              <a:spLocks noChangeArrowheads="1"/>
            </p:cNvSpPr>
            <p:nvPr/>
          </p:nvSpPr>
          <p:spPr bwMode="auto">
            <a:xfrm>
              <a:off x="4065" y="3845"/>
              <a:ext cx="77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36" tIns="41468" rIns="82936" bIns="41468">
              <a:spAutoFit/>
            </a:bodyPr>
            <a:lstStyle>
              <a:lvl1pPr defTabSz="828675" eaLnBrk="0" hangingPunct="0">
                <a:defRPr sz="2400">
                  <a:solidFill>
                    <a:schemeClr val="tx1"/>
                  </a:solidFill>
                  <a:latin typeface="Times New Roman" pitchFamily="18" charset="0"/>
                </a:defRPr>
              </a:lvl1pPr>
              <a:lvl2pPr marL="742950" indent="-285750" defTabSz="828675" eaLnBrk="0" hangingPunct="0">
                <a:defRPr sz="2400">
                  <a:solidFill>
                    <a:schemeClr val="tx1"/>
                  </a:solidFill>
                  <a:latin typeface="Times New Roman" pitchFamily="18" charset="0"/>
                </a:defRPr>
              </a:lvl2pPr>
              <a:lvl3pPr marL="1143000" indent="-228600" defTabSz="828675" eaLnBrk="0" hangingPunct="0">
                <a:defRPr sz="2400">
                  <a:solidFill>
                    <a:schemeClr val="tx1"/>
                  </a:solidFill>
                  <a:latin typeface="Times New Roman" pitchFamily="18" charset="0"/>
                </a:defRPr>
              </a:lvl3pPr>
              <a:lvl4pPr marL="1600200" indent="-228600" defTabSz="828675" eaLnBrk="0" hangingPunct="0">
                <a:defRPr sz="2400">
                  <a:solidFill>
                    <a:schemeClr val="tx1"/>
                  </a:solidFill>
                  <a:latin typeface="Times New Roman" pitchFamily="18" charset="0"/>
                </a:defRPr>
              </a:lvl4pPr>
              <a:lvl5pPr marL="2057400" indent="-228600" defTabSz="828675" eaLnBrk="0" hangingPunct="0">
                <a:defRPr sz="2400">
                  <a:solidFill>
                    <a:schemeClr val="tx1"/>
                  </a:solidFill>
                  <a:latin typeface="Times New Roman" pitchFamily="18" charset="0"/>
                </a:defRPr>
              </a:lvl5pPr>
              <a:lvl6pPr marL="2514600" indent="-228600" defTabSz="828675" eaLnBrk="0" fontAlgn="base" hangingPunct="0">
                <a:spcBef>
                  <a:spcPct val="0"/>
                </a:spcBef>
                <a:spcAft>
                  <a:spcPct val="0"/>
                </a:spcAft>
                <a:defRPr sz="2400">
                  <a:solidFill>
                    <a:schemeClr val="tx1"/>
                  </a:solidFill>
                  <a:latin typeface="Times New Roman" pitchFamily="18" charset="0"/>
                </a:defRPr>
              </a:lvl6pPr>
              <a:lvl7pPr marL="2971800" indent="-228600" defTabSz="828675" eaLnBrk="0" fontAlgn="base" hangingPunct="0">
                <a:spcBef>
                  <a:spcPct val="0"/>
                </a:spcBef>
                <a:spcAft>
                  <a:spcPct val="0"/>
                </a:spcAft>
                <a:defRPr sz="2400">
                  <a:solidFill>
                    <a:schemeClr val="tx1"/>
                  </a:solidFill>
                  <a:latin typeface="Times New Roman" pitchFamily="18" charset="0"/>
                </a:defRPr>
              </a:lvl7pPr>
              <a:lvl8pPr marL="3429000" indent="-228600" defTabSz="828675" eaLnBrk="0" fontAlgn="base" hangingPunct="0">
                <a:spcBef>
                  <a:spcPct val="0"/>
                </a:spcBef>
                <a:spcAft>
                  <a:spcPct val="0"/>
                </a:spcAft>
                <a:defRPr sz="2400">
                  <a:solidFill>
                    <a:schemeClr val="tx1"/>
                  </a:solidFill>
                  <a:latin typeface="Times New Roman" pitchFamily="18" charset="0"/>
                </a:defRPr>
              </a:lvl8pPr>
              <a:lvl9pPr marL="3886200" indent="-228600" defTabSz="828675"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20000"/>
                </a:spcBef>
              </a:pPr>
              <a:r>
                <a:rPr lang="it-IT" altLang="it-IT" sz="2000">
                  <a:latin typeface="Arial" pitchFamily="34" charset="0"/>
                </a:rPr>
                <a:t>INJECT</a:t>
              </a:r>
            </a:p>
          </p:txBody>
        </p:sp>
      </p:grpSp>
      <p:sp>
        <p:nvSpPr>
          <p:cNvPr id="76804" name="Rectangle 2"/>
          <p:cNvSpPr>
            <a:spLocks noGrp="1" noChangeArrowheads="1"/>
          </p:cNvSpPr>
          <p:nvPr>
            <p:ph type="title"/>
          </p:nvPr>
        </p:nvSpPr>
        <p:spPr>
          <a:xfrm>
            <a:off x="685800" y="152400"/>
            <a:ext cx="7772400" cy="304800"/>
          </a:xfrm>
          <a:noFill/>
        </p:spPr>
        <p:txBody>
          <a:bodyPr>
            <a:normAutofit fontScale="90000"/>
          </a:bodyPr>
          <a:lstStyle/>
          <a:p>
            <a:pPr eaLnBrk="1" hangingPunct="1"/>
            <a:r>
              <a:rPr lang="it-IT" altLang="it-IT" sz="2000" b="1" smtClean="0">
                <a:latin typeface="Arial" pitchFamily="34" charset="0"/>
              </a:rPr>
              <a:t>Iniezione del campione</a:t>
            </a:r>
          </a:p>
        </p:txBody>
      </p:sp>
      <p:grpSp>
        <p:nvGrpSpPr>
          <p:cNvPr id="76805" name="Group 6"/>
          <p:cNvGrpSpPr>
            <a:grpSpLocks/>
          </p:cNvGrpSpPr>
          <p:nvPr/>
        </p:nvGrpSpPr>
        <p:grpSpPr bwMode="auto">
          <a:xfrm>
            <a:off x="3200400" y="2819400"/>
            <a:ext cx="2514600" cy="2979738"/>
            <a:chOff x="360" y="2117"/>
            <a:chExt cx="1840" cy="1986"/>
          </a:xfrm>
        </p:grpSpPr>
        <p:pic>
          <p:nvPicPr>
            <p:cNvPr id="76807" name="Picture 7" descr="hplc_va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 y="2117"/>
              <a:ext cx="1840" cy="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8" name="Rectangle 8"/>
            <p:cNvSpPr>
              <a:spLocks noChangeArrowheads="1"/>
            </p:cNvSpPr>
            <p:nvPr/>
          </p:nvSpPr>
          <p:spPr bwMode="auto">
            <a:xfrm>
              <a:off x="894" y="3845"/>
              <a:ext cx="77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36" tIns="41468" rIns="82936" bIns="41468">
              <a:spAutoFit/>
            </a:bodyPr>
            <a:lstStyle>
              <a:lvl1pPr defTabSz="828675" eaLnBrk="0" hangingPunct="0">
                <a:defRPr sz="2400">
                  <a:solidFill>
                    <a:schemeClr val="tx1"/>
                  </a:solidFill>
                  <a:latin typeface="Times New Roman" pitchFamily="18" charset="0"/>
                </a:defRPr>
              </a:lvl1pPr>
              <a:lvl2pPr marL="742950" indent="-285750" defTabSz="828675" eaLnBrk="0" hangingPunct="0">
                <a:defRPr sz="2400">
                  <a:solidFill>
                    <a:schemeClr val="tx1"/>
                  </a:solidFill>
                  <a:latin typeface="Times New Roman" pitchFamily="18" charset="0"/>
                </a:defRPr>
              </a:lvl2pPr>
              <a:lvl3pPr marL="1143000" indent="-228600" defTabSz="828675" eaLnBrk="0" hangingPunct="0">
                <a:defRPr sz="2400">
                  <a:solidFill>
                    <a:schemeClr val="tx1"/>
                  </a:solidFill>
                  <a:latin typeface="Times New Roman" pitchFamily="18" charset="0"/>
                </a:defRPr>
              </a:lvl3pPr>
              <a:lvl4pPr marL="1600200" indent="-228600" defTabSz="828675" eaLnBrk="0" hangingPunct="0">
                <a:defRPr sz="2400">
                  <a:solidFill>
                    <a:schemeClr val="tx1"/>
                  </a:solidFill>
                  <a:latin typeface="Times New Roman" pitchFamily="18" charset="0"/>
                </a:defRPr>
              </a:lvl4pPr>
              <a:lvl5pPr marL="2057400" indent="-228600" defTabSz="828675" eaLnBrk="0" hangingPunct="0">
                <a:defRPr sz="2400">
                  <a:solidFill>
                    <a:schemeClr val="tx1"/>
                  </a:solidFill>
                  <a:latin typeface="Times New Roman" pitchFamily="18" charset="0"/>
                </a:defRPr>
              </a:lvl5pPr>
              <a:lvl6pPr marL="2514600" indent="-228600" defTabSz="828675" eaLnBrk="0" fontAlgn="base" hangingPunct="0">
                <a:spcBef>
                  <a:spcPct val="0"/>
                </a:spcBef>
                <a:spcAft>
                  <a:spcPct val="0"/>
                </a:spcAft>
                <a:defRPr sz="2400">
                  <a:solidFill>
                    <a:schemeClr val="tx1"/>
                  </a:solidFill>
                  <a:latin typeface="Times New Roman" pitchFamily="18" charset="0"/>
                </a:defRPr>
              </a:lvl6pPr>
              <a:lvl7pPr marL="2971800" indent="-228600" defTabSz="828675" eaLnBrk="0" fontAlgn="base" hangingPunct="0">
                <a:spcBef>
                  <a:spcPct val="0"/>
                </a:spcBef>
                <a:spcAft>
                  <a:spcPct val="0"/>
                </a:spcAft>
                <a:defRPr sz="2400">
                  <a:solidFill>
                    <a:schemeClr val="tx1"/>
                  </a:solidFill>
                  <a:latin typeface="Times New Roman" pitchFamily="18" charset="0"/>
                </a:defRPr>
              </a:lvl7pPr>
              <a:lvl8pPr marL="3429000" indent="-228600" defTabSz="828675" eaLnBrk="0" fontAlgn="base" hangingPunct="0">
                <a:spcBef>
                  <a:spcPct val="0"/>
                </a:spcBef>
                <a:spcAft>
                  <a:spcPct val="0"/>
                </a:spcAft>
                <a:defRPr sz="2400">
                  <a:solidFill>
                    <a:schemeClr val="tx1"/>
                  </a:solidFill>
                  <a:latin typeface="Times New Roman" pitchFamily="18" charset="0"/>
                </a:defRPr>
              </a:lvl8pPr>
              <a:lvl9pPr marL="3886200" indent="-228600" defTabSz="828675"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20000"/>
                </a:spcBef>
              </a:pPr>
              <a:r>
                <a:rPr lang="it-IT" altLang="it-IT" sz="2000">
                  <a:latin typeface="Arial" pitchFamily="34" charset="0"/>
                </a:rPr>
                <a:t>LOAD</a:t>
              </a:r>
            </a:p>
          </p:txBody>
        </p:sp>
      </p:grpSp>
      <p:pic>
        <p:nvPicPr>
          <p:cNvPr id="76806" name="Picture 13" descr="lo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048000"/>
            <a:ext cx="2895600"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1271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9" descr="rheody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267200"/>
            <a:ext cx="2703513"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Rectangle 2"/>
          <p:cNvSpPr>
            <a:spLocks noGrp="1" noChangeArrowheads="1"/>
          </p:cNvSpPr>
          <p:nvPr>
            <p:ph type="title"/>
          </p:nvPr>
        </p:nvSpPr>
        <p:spPr>
          <a:xfrm>
            <a:off x="76200" y="76200"/>
            <a:ext cx="4191000" cy="381000"/>
          </a:xfrm>
          <a:noFill/>
        </p:spPr>
        <p:txBody>
          <a:bodyPr>
            <a:normAutofit fontScale="90000"/>
          </a:bodyPr>
          <a:lstStyle/>
          <a:p>
            <a:pPr eaLnBrk="1" hangingPunct="1"/>
            <a:r>
              <a:rPr lang="it-IT" altLang="it-IT" sz="2000" b="1" smtClean="0">
                <a:latin typeface="Arial" pitchFamily="34" charset="0"/>
              </a:rPr>
              <a:t>Schema della valvola di iniezione</a:t>
            </a:r>
          </a:p>
        </p:txBody>
      </p:sp>
      <p:sp>
        <p:nvSpPr>
          <p:cNvPr id="77828" name="Rectangle 7"/>
          <p:cNvSpPr>
            <a:spLocks noChangeArrowheads="1"/>
          </p:cNvSpPr>
          <p:nvPr/>
        </p:nvSpPr>
        <p:spPr bwMode="auto">
          <a:xfrm>
            <a:off x="5410200" y="304800"/>
            <a:ext cx="3581400"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it-IT" altLang="it-IT" sz="1600">
                <a:latin typeface="Arial" pitchFamily="34" charset="0"/>
                <a:cs typeface="Times New Roman" pitchFamily="18" charset="0"/>
              </a:rPr>
              <a:t>Quando il sample loop non è inserito in serie al circuito della fase mobile può essere riempito con il campione mediante una apposita siringa, finchè il liquido non fuoriesce all'estremità opposta collegata ad un tubo di spurgo (fase di caricamento del campione o </a:t>
            </a:r>
            <a:r>
              <a:rPr lang="it-IT" altLang="it-IT" sz="1600" i="1">
                <a:latin typeface="Arial" pitchFamily="34" charset="0"/>
                <a:cs typeface="Times New Roman" pitchFamily="18" charset="0"/>
              </a:rPr>
              <a:t>loading</a:t>
            </a:r>
            <a:r>
              <a:rPr lang="it-IT" altLang="it-IT" sz="1600">
                <a:latin typeface="Arial" pitchFamily="34" charset="0"/>
                <a:cs typeface="Times New Roman" pitchFamily="18" charset="0"/>
              </a:rPr>
              <a:t>).</a:t>
            </a:r>
            <a:endParaRPr lang="en-GB" altLang="it-IT" sz="1600">
              <a:latin typeface="Arial" pitchFamily="34" charset="0"/>
              <a:cs typeface="Times New Roman" pitchFamily="18" charset="0"/>
            </a:endParaRPr>
          </a:p>
          <a:p>
            <a:r>
              <a:rPr lang="it-IT" altLang="it-IT" sz="1600">
                <a:latin typeface="Arial" pitchFamily="34" charset="0"/>
                <a:cs typeface="Times New Roman" pitchFamily="18" charset="0"/>
              </a:rPr>
              <a:t>A questo punto mediante una rotazione della valvola di iniezione, cambiano i collegamenti idraulici all'interno della valvola ed il sample loop si trova in serie al circuito della fase mobile ed in questo modo il campione viene trasportato in colonna (posizione di </a:t>
            </a:r>
            <a:r>
              <a:rPr lang="it-IT" altLang="it-IT" sz="1600" i="1">
                <a:latin typeface="Arial" pitchFamily="34" charset="0"/>
                <a:cs typeface="Times New Roman" pitchFamily="18" charset="0"/>
              </a:rPr>
              <a:t>inject</a:t>
            </a:r>
            <a:r>
              <a:rPr lang="it-IT" altLang="it-IT" sz="1600">
                <a:latin typeface="Arial" pitchFamily="34" charset="0"/>
                <a:cs typeface="Times New Roman" pitchFamily="18" charset="0"/>
              </a:rPr>
              <a:t>). </a:t>
            </a:r>
            <a:endParaRPr lang="en-GB" altLang="it-IT" sz="1600">
              <a:latin typeface="Arial" pitchFamily="34" charset="0"/>
            </a:endParaRPr>
          </a:p>
        </p:txBody>
      </p:sp>
      <p:sp>
        <p:nvSpPr>
          <p:cNvPr id="77829" name="Rectangle 8"/>
          <p:cNvSpPr>
            <a:spLocks noChangeArrowheads="1"/>
          </p:cNvSpPr>
          <p:nvPr/>
        </p:nvSpPr>
        <p:spPr bwMode="auto">
          <a:xfrm>
            <a:off x="609600" y="5486400"/>
            <a:ext cx="4953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it-IT" altLang="it-IT" sz="1600">
                <a:latin typeface="Arial" pitchFamily="34" charset="0"/>
                <a:cs typeface="Times New Roman" pitchFamily="18" charset="0"/>
              </a:rPr>
              <a:t>Le connessioni idrauliche tra i vari circuiti sono realizzate da scanalature del rotore della valvola.</a:t>
            </a:r>
            <a:r>
              <a:rPr lang="en-GB" altLang="it-IT" sz="1600">
                <a:latin typeface="Arial" pitchFamily="34" charset="0"/>
              </a:rPr>
              <a:t> </a:t>
            </a:r>
          </a:p>
        </p:txBody>
      </p:sp>
      <p:sp>
        <p:nvSpPr>
          <p:cNvPr id="77830" name="Oval 10"/>
          <p:cNvSpPr>
            <a:spLocks noChangeArrowheads="1"/>
          </p:cNvSpPr>
          <p:nvPr/>
        </p:nvSpPr>
        <p:spPr bwMode="auto">
          <a:xfrm>
            <a:off x="2286000" y="1219200"/>
            <a:ext cx="1600200" cy="1447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it-IT" altLang="it-IT"/>
          </a:p>
        </p:txBody>
      </p:sp>
      <p:sp>
        <p:nvSpPr>
          <p:cNvPr id="77831" name="Oval 12"/>
          <p:cNvSpPr>
            <a:spLocks noChangeArrowheads="1"/>
          </p:cNvSpPr>
          <p:nvPr/>
        </p:nvSpPr>
        <p:spPr bwMode="auto">
          <a:xfrm>
            <a:off x="2667000" y="13716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it-IT" altLang="it-IT"/>
          </a:p>
        </p:txBody>
      </p:sp>
      <p:sp>
        <p:nvSpPr>
          <p:cNvPr id="77832" name="Oval 13"/>
          <p:cNvSpPr>
            <a:spLocks noChangeArrowheads="1"/>
          </p:cNvSpPr>
          <p:nvPr/>
        </p:nvSpPr>
        <p:spPr bwMode="auto">
          <a:xfrm>
            <a:off x="2362200" y="18288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it-IT" altLang="it-IT"/>
          </a:p>
        </p:txBody>
      </p:sp>
      <p:sp>
        <p:nvSpPr>
          <p:cNvPr id="77833" name="Oval 14"/>
          <p:cNvSpPr>
            <a:spLocks noChangeArrowheads="1"/>
          </p:cNvSpPr>
          <p:nvPr/>
        </p:nvSpPr>
        <p:spPr bwMode="auto">
          <a:xfrm>
            <a:off x="2667000" y="23622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it-IT" altLang="it-IT"/>
          </a:p>
        </p:txBody>
      </p:sp>
      <p:sp>
        <p:nvSpPr>
          <p:cNvPr id="77834" name="Oval 15"/>
          <p:cNvSpPr>
            <a:spLocks noChangeArrowheads="1"/>
          </p:cNvSpPr>
          <p:nvPr/>
        </p:nvSpPr>
        <p:spPr bwMode="auto">
          <a:xfrm>
            <a:off x="3276600" y="23622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it-IT" altLang="it-IT"/>
          </a:p>
        </p:txBody>
      </p:sp>
      <p:sp>
        <p:nvSpPr>
          <p:cNvPr id="77835" name="Oval 16"/>
          <p:cNvSpPr>
            <a:spLocks noChangeArrowheads="1"/>
          </p:cNvSpPr>
          <p:nvPr/>
        </p:nvSpPr>
        <p:spPr bwMode="auto">
          <a:xfrm>
            <a:off x="3657600" y="18288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it-IT" altLang="it-IT"/>
          </a:p>
        </p:txBody>
      </p:sp>
      <p:sp>
        <p:nvSpPr>
          <p:cNvPr id="77836" name="Oval 23"/>
          <p:cNvSpPr>
            <a:spLocks noChangeArrowheads="1"/>
          </p:cNvSpPr>
          <p:nvPr/>
        </p:nvSpPr>
        <p:spPr bwMode="auto">
          <a:xfrm>
            <a:off x="3276600" y="13716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it-IT" altLang="it-IT"/>
          </a:p>
        </p:txBody>
      </p:sp>
      <p:sp>
        <p:nvSpPr>
          <p:cNvPr id="77837" name="Oval 24"/>
          <p:cNvSpPr>
            <a:spLocks noChangeArrowheads="1"/>
          </p:cNvSpPr>
          <p:nvPr/>
        </p:nvSpPr>
        <p:spPr bwMode="auto">
          <a:xfrm>
            <a:off x="2438400" y="3429000"/>
            <a:ext cx="1600200" cy="1447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it-IT" altLang="it-IT"/>
          </a:p>
        </p:txBody>
      </p:sp>
      <p:sp>
        <p:nvSpPr>
          <p:cNvPr id="77838" name="Oval 25"/>
          <p:cNvSpPr>
            <a:spLocks noChangeArrowheads="1"/>
          </p:cNvSpPr>
          <p:nvPr/>
        </p:nvSpPr>
        <p:spPr bwMode="auto">
          <a:xfrm>
            <a:off x="2819400" y="35814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it-IT" altLang="it-IT"/>
          </a:p>
        </p:txBody>
      </p:sp>
      <p:sp>
        <p:nvSpPr>
          <p:cNvPr id="77839" name="Oval 26"/>
          <p:cNvSpPr>
            <a:spLocks noChangeArrowheads="1"/>
          </p:cNvSpPr>
          <p:nvPr/>
        </p:nvSpPr>
        <p:spPr bwMode="auto">
          <a:xfrm>
            <a:off x="2514600" y="40386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it-IT" altLang="it-IT"/>
          </a:p>
        </p:txBody>
      </p:sp>
      <p:sp>
        <p:nvSpPr>
          <p:cNvPr id="77840" name="Oval 27"/>
          <p:cNvSpPr>
            <a:spLocks noChangeArrowheads="1"/>
          </p:cNvSpPr>
          <p:nvPr/>
        </p:nvSpPr>
        <p:spPr bwMode="auto">
          <a:xfrm>
            <a:off x="2819400" y="45720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it-IT" altLang="it-IT"/>
          </a:p>
        </p:txBody>
      </p:sp>
      <p:sp>
        <p:nvSpPr>
          <p:cNvPr id="77841" name="Oval 28"/>
          <p:cNvSpPr>
            <a:spLocks noChangeArrowheads="1"/>
          </p:cNvSpPr>
          <p:nvPr/>
        </p:nvSpPr>
        <p:spPr bwMode="auto">
          <a:xfrm>
            <a:off x="3429000" y="45720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it-IT" altLang="it-IT"/>
          </a:p>
        </p:txBody>
      </p:sp>
      <p:sp>
        <p:nvSpPr>
          <p:cNvPr id="77842" name="Oval 29"/>
          <p:cNvSpPr>
            <a:spLocks noChangeArrowheads="1"/>
          </p:cNvSpPr>
          <p:nvPr/>
        </p:nvSpPr>
        <p:spPr bwMode="auto">
          <a:xfrm>
            <a:off x="3810000" y="40386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it-IT" altLang="it-IT"/>
          </a:p>
        </p:txBody>
      </p:sp>
      <p:sp>
        <p:nvSpPr>
          <p:cNvPr id="77843" name="Oval 30"/>
          <p:cNvSpPr>
            <a:spLocks noChangeArrowheads="1"/>
          </p:cNvSpPr>
          <p:nvPr/>
        </p:nvSpPr>
        <p:spPr bwMode="auto">
          <a:xfrm>
            <a:off x="3429000" y="3581400"/>
            <a:ext cx="152400" cy="152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it-IT" altLang="it-IT"/>
          </a:p>
        </p:txBody>
      </p:sp>
      <p:sp>
        <p:nvSpPr>
          <p:cNvPr id="77844" name="Line 33"/>
          <p:cNvSpPr>
            <a:spLocks noChangeShapeType="1"/>
          </p:cNvSpPr>
          <p:nvPr/>
        </p:nvSpPr>
        <p:spPr bwMode="auto">
          <a:xfrm flipH="1">
            <a:off x="3352800" y="914400"/>
            <a:ext cx="152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845" name="Line 34"/>
          <p:cNvSpPr>
            <a:spLocks noChangeShapeType="1"/>
          </p:cNvSpPr>
          <p:nvPr/>
        </p:nvSpPr>
        <p:spPr bwMode="auto">
          <a:xfrm>
            <a:off x="3352800" y="14478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846" name="Line 35"/>
          <p:cNvSpPr>
            <a:spLocks noChangeShapeType="1"/>
          </p:cNvSpPr>
          <p:nvPr/>
        </p:nvSpPr>
        <p:spPr bwMode="auto">
          <a:xfrm>
            <a:off x="3733800" y="19050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847" name="Line 36"/>
          <p:cNvSpPr>
            <a:spLocks noChangeShapeType="1"/>
          </p:cNvSpPr>
          <p:nvPr/>
        </p:nvSpPr>
        <p:spPr bwMode="auto">
          <a:xfrm>
            <a:off x="1828800" y="18288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848" name="Line 37"/>
          <p:cNvSpPr>
            <a:spLocks noChangeShapeType="1"/>
          </p:cNvSpPr>
          <p:nvPr/>
        </p:nvSpPr>
        <p:spPr bwMode="auto">
          <a:xfrm flipV="1">
            <a:off x="2438400" y="14478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849" name="Arc 38"/>
          <p:cNvSpPr>
            <a:spLocks/>
          </p:cNvSpPr>
          <p:nvPr/>
        </p:nvSpPr>
        <p:spPr bwMode="auto">
          <a:xfrm>
            <a:off x="2743200" y="1447800"/>
            <a:ext cx="609600" cy="990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77850" name="Line 39"/>
          <p:cNvSpPr>
            <a:spLocks noChangeShapeType="1"/>
          </p:cNvSpPr>
          <p:nvPr/>
        </p:nvSpPr>
        <p:spPr bwMode="auto">
          <a:xfrm flipH="1">
            <a:off x="2743200" y="24384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851" name="Line 40"/>
          <p:cNvSpPr>
            <a:spLocks noChangeShapeType="1"/>
          </p:cNvSpPr>
          <p:nvPr/>
        </p:nvSpPr>
        <p:spPr bwMode="auto">
          <a:xfrm flipH="1">
            <a:off x="2286000" y="2438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852" name="Arc 41"/>
          <p:cNvSpPr>
            <a:spLocks/>
          </p:cNvSpPr>
          <p:nvPr/>
        </p:nvSpPr>
        <p:spPr bwMode="auto">
          <a:xfrm>
            <a:off x="2895600" y="3657600"/>
            <a:ext cx="609600" cy="990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77853" name="Line 42"/>
          <p:cNvSpPr>
            <a:spLocks noChangeShapeType="1"/>
          </p:cNvSpPr>
          <p:nvPr/>
        </p:nvSpPr>
        <p:spPr bwMode="auto">
          <a:xfrm flipH="1">
            <a:off x="3505200" y="3124200"/>
            <a:ext cx="152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854" name="Line 43"/>
          <p:cNvSpPr>
            <a:spLocks noChangeShapeType="1"/>
          </p:cNvSpPr>
          <p:nvPr/>
        </p:nvSpPr>
        <p:spPr bwMode="auto">
          <a:xfrm>
            <a:off x="2895600" y="36576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855" name="Line 44"/>
          <p:cNvSpPr>
            <a:spLocks noChangeShapeType="1"/>
          </p:cNvSpPr>
          <p:nvPr/>
        </p:nvSpPr>
        <p:spPr bwMode="auto">
          <a:xfrm flipV="1">
            <a:off x="3505200" y="41148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856" name="Line 45"/>
          <p:cNvSpPr>
            <a:spLocks noChangeShapeType="1"/>
          </p:cNvSpPr>
          <p:nvPr/>
        </p:nvSpPr>
        <p:spPr bwMode="auto">
          <a:xfrm>
            <a:off x="3886200" y="4114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857" name="Line 46"/>
          <p:cNvSpPr>
            <a:spLocks noChangeShapeType="1"/>
          </p:cNvSpPr>
          <p:nvPr/>
        </p:nvSpPr>
        <p:spPr bwMode="auto">
          <a:xfrm>
            <a:off x="1981200" y="40386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858" name="Line 47"/>
          <p:cNvSpPr>
            <a:spLocks noChangeShapeType="1"/>
          </p:cNvSpPr>
          <p:nvPr/>
        </p:nvSpPr>
        <p:spPr bwMode="auto">
          <a:xfrm>
            <a:off x="2590800" y="41148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859" name="Line 48"/>
          <p:cNvSpPr>
            <a:spLocks noChangeShapeType="1"/>
          </p:cNvSpPr>
          <p:nvPr/>
        </p:nvSpPr>
        <p:spPr bwMode="auto">
          <a:xfrm flipH="1">
            <a:off x="2362200" y="46482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7860" name="Text Box 50"/>
          <p:cNvSpPr txBox="1">
            <a:spLocks noChangeArrowheads="1"/>
          </p:cNvSpPr>
          <p:nvPr/>
        </p:nvSpPr>
        <p:spPr bwMode="auto">
          <a:xfrm>
            <a:off x="3505200" y="685800"/>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ltLang="it-IT" sz="1400">
                <a:latin typeface="Arial" pitchFamily="34" charset="0"/>
              </a:rPr>
              <a:t>dalla pompa</a:t>
            </a:r>
          </a:p>
        </p:txBody>
      </p:sp>
      <p:sp>
        <p:nvSpPr>
          <p:cNvPr id="77861" name="Text Box 51"/>
          <p:cNvSpPr txBox="1">
            <a:spLocks noChangeArrowheads="1"/>
          </p:cNvSpPr>
          <p:nvPr/>
        </p:nvSpPr>
        <p:spPr bwMode="auto">
          <a:xfrm>
            <a:off x="3657600" y="2895600"/>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ltLang="it-IT" sz="1400">
                <a:latin typeface="Arial" pitchFamily="34" charset="0"/>
              </a:rPr>
              <a:t>dalla pompa</a:t>
            </a:r>
          </a:p>
        </p:txBody>
      </p:sp>
      <p:sp>
        <p:nvSpPr>
          <p:cNvPr id="77862" name="Text Box 52"/>
          <p:cNvSpPr txBox="1">
            <a:spLocks noChangeArrowheads="1"/>
          </p:cNvSpPr>
          <p:nvPr/>
        </p:nvSpPr>
        <p:spPr bwMode="auto">
          <a:xfrm>
            <a:off x="3962400" y="16002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ltLang="it-IT" sz="1400">
                <a:latin typeface="Arial" pitchFamily="34" charset="0"/>
              </a:rPr>
              <a:t>alla colonna</a:t>
            </a:r>
          </a:p>
        </p:txBody>
      </p:sp>
      <p:sp>
        <p:nvSpPr>
          <p:cNvPr id="77863" name="Text Box 53"/>
          <p:cNvSpPr txBox="1">
            <a:spLocks noChangeArrowheads="1"/>
          </p:cNvSpPr>
          <p:nvPr/>
        </p:nvSpPr>
        <p:spPr bwMode="auto">
          <a:xfrm>
            <a:off x="4038600" y="38100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ltLang="it-IT" sz="1400">
                <a:latin typeface="Arial" pitchFamily="34" charset="0"/>
              </a:rPr>
              <a:t>alla colonna</a:t>
            </a:r>
          </a:p>
        </p:txBody>
      </p:sp>
      <p:sp>
        <p:nvSpPr>
          <p:cNvPr id="77864" name="Text Box 54"/>
          <p:cNvSpPr txBox="1">
            <a:spLocks noChangeArrowheads="1"/>
          </p:cNvSpPr>
          <p:nvPr/>
        </p:nvSpPr>
        <p:spPr bwMode="auto">
          <a:xfrm>
            <a:off x="1066800" y="15240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ltLang="it-IT" sz="1400">
                <a:latin typeface="Arial" pitchFamily="34" charset="0"/>
              </a:rPr>
              <a:t>dalla siringa</a:t>
            </a:r>
          </a:p>
        </p:txBody>
      </p:sp>
      <p:sp>
        <p:nvSpPr>
          <p:cNvPr id="77865" name="Text Box 55"/>
          <p:cNvSpPr txBox="1">
            <a:spLocks noChangeArrowheads="1"/>
          </p:cNvSpPr>
          <p:nvPr/>
        </p:nvSpPr>
        <p:spPr bwMode="auto">
          <a:xfrm>
            <a:off x="1143000" y="37338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ltLang="it-IT" sz="1400">
                <a:latin typeface="Arial" pitchFamily="34" charset="0"/>
              </a:rPr>
              <a:t>dalla siringa</a:t>
            </a:r>
          </a:p>
        </p:txBody>
      </p:sp>
      <p:sp>
        <p:nvSpPr>
          <p:cNvPr id="77866" name="Text Box 56"/>
          <p:cNvSpPr txBox="1">
            <a:spLocks noChangeArrowheads="1"/>
          </p:cNvSpPr>
          <p:nvPr/>
        </p:nvSpPr>
        <p:spPr bwMode="auto">
          <a:xfrm>
            <a:off x="1295400" y="26670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ltLang="it-IT" sz="1400">
                <a:latin typeface="Arial" pitchFamily="34" charset="0"/>
              </a:rPr>
              <a:t>allo scarico</a:t>
            </a:r>
          </a:p>
        </p:txBody>
      </p:sp>
      <p:sp>
        <p:nvSpPr>
          <p:cNvPr id="77867" name="Text Box 57"/>
          <p:cNvSpPr txBox="1">
            <a:spLocks noChangeArrowheads="1"/>
          </p:cNvSpPr>
          <p:nvPr/>
        </p:nvSpPr>
        <p:spPr bwMode="auto">
          <a:xfrm>
            <a:off x="1447800" y="48006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ltLang="it-IT" sz="1400">
                <a:latin typeface="Arial" pitchFamily="34" charset="0"/>
              </a:rPr>
              <a:t>allo scarico</a:t>
            </a:r>
          </a:p>
        </p:txBody>
      </p:sp>
      <p:sp>
        <p:nvSpPr>
          <p:cNvPr id="77868" name="Text Box 58"/>
          <p:cNvSpPr txBox="1">
            <a:spLocks noChangeArrowheads="1"/>
          </p:cNvSpPr>
          <p:nvPr/>
        </p:nvSpPr>
        <p:spPr bwMode="auto">
          <a:xfrm>
            <a:off x="381000" y="9906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ltLang="it-IT" sz="1600" b="1">
                <a:latin typeface="Arial" pitchFamily="34" charset="0"/>
              </a:rPr>
              <a:t>LOAD</a:t>
            </a:r>
          </a:p>
        </p:txBody>
      </p:sp>
      <p:sp>
        <p:nvSpPr>
          <p:cNvPr id="77869" name="Text Box 59"/>
          <p:cNvSpPr txBox="1">
            <a:spLocks noChangeArrowheads="1"/>
          </p:cNvSpPr>
          <p:nvPr/>
        </p:nvSpPr>
        <p:spPr bwMode="auto">
          <a:xfrm>
            <a:off x="381000" y="34290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GB" altLang="it-IT" sz="1600" b="1">
                <a:latin typeface="Arial" pitchFamily="34" charset="0"/>
              </a:rPr>
              <a:t>INJECT</a:t>
            </a:r>
          </a:p>
        </p:txBody>
      </p:sp>
    </p:spTree>
    <p:extLst>
      <p:ext uri="{BB962C8B-B14F-4D97-AF65-F5344CB8AC3E}">
        <p14:creationId xmlns:p14="http://schemas.microsoft.com/office/powerpoint/2010/main" val="2104145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3313113" y="223838"/>
            <a:ext cx="2516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3000"/>
              </a:lnSpc>
              <a:buClr>
                <a:srgbClr val="000000"/>
              </a:buClr>
            </a:pPr>
            <a:r>
              <a:rPr lang="it-IT" altLang="it-IT" b="1">
                <a:latin typeface="Arial" pitchFamily="34" charset="0"/>
                <a:cs typeface="Arial" pitchFamily="34" charset="0"/>
              </a:rPr>
              <a:t>Supporto solido</a:t>
            </a:r>
          </a:p>
        </p:txBody>
      </p:sp>
      <p:sp>
        <p:nvSpPr>
          <p:cNvPr id="78851" name="Text Box 3"/>
          <p:cNvSpPr txBox="1">
            <a:spLocks noChangeArrowheads="1"/>
          </p:cNvSpPr>
          <p:nvPr/>
        </p:nvSpPr>
        <p:spPr bwMode="auto">
          <a:xfrm>
            <a:off x="566738" y="1109663"/>
            <a:ext cx="174148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3000"/>
              </a:lnSpc>
              <a:buClr>
                <a:srgbClr val="000000"/>
              </a:buClr>
            </a:pPr>
            <a:r>
              <a:rPr lang="it-IT" altLang="it-IT" sz="1800">
                <a:latin typeface="Arial" pitchFamily="34" charset="0"/>
                <a:cs typeface="Arial" pitchFamily="34" charset="0"/>
              </a:rPr>
              <a:t>A particelle (d</a:t>
            </a:r>
            <a:r>
              <a:rPr lang="it-IT" altLang="it-IT" sz="1800" baseline="-25000">
                <a:latin typeface="Arial" pitchFamily="34" charset="0"/>
                <a:cs typeface="Arial" pitchFamily="34" charset="0"/>
              </a:rPr>
              <a:t>p</a:t>
            </a:r>
            <a:r>
              <a:rPr lang="it-IT" altLang="it-IT" sz="1800">
                <a:latin typeface="Arial" pitchFamily="34" charset="0"/>
                <a:cs typeface="Arial" pitchFamily="34" charset="0"/>
              </a:rPr>
              <a:t>)</a:t>
            </a:r>
            <a:endParaRPr lang="it-IT" altLang="it-IT" sz="1800" baseline="-25000">
              <a:latin typeface="Arial" pitchFamily="34" charset="0"/>
              <a:cs typeface="Arial" pitchFamily="34" charset="0"/>
            </a:endParaRPr>
          </a:p>
        </p:txBody>
      </p:sp>
      <p:sp>
        <p:nvSpPr>
          <p:cNvPr id="78852" name="Text Box 4"/>
          <p:cNvSpPr txBox="1">
            <a:spLocks noChangeArrowheads="1"/>
          </p:cNvSpPr>
          <p:nvPr/>
        </p:nvSpPr>
        <p:spPr bwMode="auto">
          <a:xfrm>
            <a:off x="7118350" y="1089025"/>
            <a:ext cx="12128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3000"/>
              </a:lnSpc>
              <a:buClr>
                <a:srgbClr val="000000"/>
              </a:buClr>
            </a:pPr>
            <a:r>
              <a:rPr lang="it-IT" altLang="it-IT" sz="1800">
                <a:latin typeface="Arial" pitchFamily="34" charset="0"/>
                <a:cs typeface="Arial" pitchFamily="34" charset="0"/>
              </a:rPr>
              <a:t>Monolitico</a:t>
            </a:r>
            <a:endParaRPr lang="it-IT" altLang="it-IT" sz="1800" baseline="-25000">
              <a:latin typeface="Arial" pitchFamily="34" charset="0"/>
              <a:cs typeface="Arial" pitchFamily="34" charset="0"/>
            </a:endParaRPr>
          </a:p>
        </p:txBody>
      </p:sp>
      <p:sp>
        <p:nvSpPr>
          <p:cNvPr id="78853" name="AutoShape 5"/>
          <p:cNvSpPr>
            <a:spLocks noChangeArrowheads="1"/>
          </p:cNvSpPr>
          <p:nvPr/>
        </p:nvSpPr>
        <p:spPr bwMode="auto">
          <a:xfrm>
            <a:off x="1227138" y="1646238"/>
            <a:ext cx="419100" cy="539750"/>
          </a:xfrm>
          <a:prstGeom prst="downArrow">
            <a:avLst>
              <a:gd name="adj1" fmla="val 50000"/>
              <a:gd name="adj2" fmla="val 32197"/>
            </a:avLst>
          </a:prstGeom>
          <a:solidFill>
            <a:srgbClr val="00B8FF"/>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it-IT" altLang="it-IT"/>
          </a:p>
        </p:txBody>
      </p:sp>
      <p:sp>
        <p:nvSpPr>
          <p:cNvPr id="78854" name="AutoShape 6"/>
          <p:cNvSpPr>
            <a:spLocks noChangeArrowheads="1"/>
          </p:cNvSpPr>
          <p:nvPr/>
        </p:nvSpPr>
        <p:spPr bwMode="auto">
          <a:xfrm>
            <a:off x="7515225" y="1579563"/>
            <a:ext cx="419100" cy="539750"/>
          </a:xfrm>
          <a:prstGeom prst="downArrow">
            <a:avLst>
              <a:gd name="adj1" fmla="val 50000"/>
              <a:gd name="adj2" fmla="val 32197"/>
            </a:avLst>
          </a:prstGeom>
          <a:solidFill>
            <a:srgbClr val="00B8FF"/>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it-IT" altLang="it-IT"/>
          </a:p>
        </p:txBody>
      </p:sp>
      <p:sp>
        <p:nvSpPr>
          <p:cNvPr id="78855" name="Text Box 7"/>
          <p:cNvSpPr txBox="1">
            <a:spLocks noChangeArrowheads="1"/>
          </p:cNvSpPr>
          <p:nvPr/>
        </p:nvSpPr>
        <p:spPr bwMode="auto">
          <a:xfrm>
            <a:off x="6445250" y="2203450"/>
            <a:ext cx="25590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93000"/>
              </a:lnSpc>
              <a:buClr>
                <a:srgbClr val="000000"/>
              </a:buClr>
            </a:pPr>
            <a:r>
              <a:rPr lang="it-IT" altLang="it-IT" sz="1800">
                <a:solidFill>
                  <a:srgbClr val="FF0000"/>
                </a:solidFill>
                <a:latin typeface="Arial" pitchFamily="34" charset="0"/>
                <a:cs typeface="Arial" pitchFamily="34" charset="0"/>
              </a:rPr>
              <a:t>Silice monolitica</a:t>
            </a:r>
          </a:p>
          <a:p>
            <a:pPr algn="ctr" eaLnBrk="1" hangingPunct="1">
              <a:lnSpc>
                <a:spcPct val="93000"/>
              </a:lnSpc>
              <a:buClr>
                <a:srgbClr val="000000"/>
              </a:buClr>
            </a:pPr>
            <a:endParaRPr lang="it-IT" altLang="it-IT" sz="1400">
              <a:latin typeface="Arial" pitchFamily="34" charset="0"/>
              <a:cs typeface="Arial" pitchFamily="34" charset="0"/>
            </a:endParaRPr>
          </a:p>
          <a:p>
            <a:pPr algn="ctr" eaLnBrk="1" hangingPunct="1">
              <a:lnSpc>
                <a:spcPct val="93000"/>
              </a:lnSpc>
              <a:buClr>
                <a:srgbClr val="000000"/>
              </a:buClr>
            </a:pPr>
            <a:r>
              <a:rPr lang="it-IT" altLang="it-IT" sz="1400">
                <a:latin typeface="Arial" pitchFamily="34" charset="0"/>
                <a:cs typeface="Arial" pitchFamily="34" charset="0"/>
              </a:rPr>
              <a:t>Polimeri organici monolitici</a:t>
            </a:r>
          </a:p>
          <a:p>
            <a:pPr algn="ctr" eaLnBrk="1" hangingPunct="1">
              <a:lnSpc>
                <a:spcPct val="93000"/>
              </a:lnSpc>
              <a:buClr>
                <a:srgbClr val="000000"/>
              </a:buClr>
            </a:pPr>
            <a:r>
              <a:rPr lang="it-IT" altLang="it-IT" sz="1400">
                <a:latin typeface="Arial" pitchFamily="34" charset="0"/>
                <a:cs typeface="Arial" pitchFamily="34" charset="0"/>
              </a:rPr>
              <a:t>Poli(stirene-co-divinilbenzene)</a:t>
            </a:r>
          </a:p>
        </p:txBody>
      </p:sp>
      <p:pic>
        <p:nvPicPr>
          <p:cNvPr id="78856" name="Picture 8"/>
          <p:cNvPicPr>
            <a:picLocks noChangeAspect="1" noChangeArrowheads="1"/>
          </p:cNvPicPr>
          <p:nvPr/>
        </p:nvPicPr>
        <p:blipFill>
          <a:blip r:embed="rId2">
            <a:extLst>
              <a:ext uri="{28A0092B-C50C-407E-A947-70E740481C1C}">
                <a14:useLocalDpi xmlns:a14="http://schemas.microsoft.com/office/drawing/2010/main" val="0"/>
              </a:ext>
            </a:extLst>
          </a:blip>
          <a:srcRect l="6328" t="22624" r="50627" b="854"/>
          <a:stretch>
            <a:fillRect/>
          </a:stretch>
        </p:blipFill>
        <p:spPr bwMode="auto">
          <a:xfrm>
            <a:off x="2859088" y="765175"/>
            <a:ext cx="3652837"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7" name="Text Box 9"/>
          <p:cNvSpPr txBox="1">
            <a:spLocks noChangeArrowheads="1"/>
          </p:cNvSpPr>
          <p:nvPr/>
        </p:nvSpPr>
        <p:spPr bwMode="auto">
          <a:xfrm>
            <a:off x="1071563" y="2511425"/>
            <a:ext cx="7302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3000"/>
              </a:lnSpc>
              <a:buClr>
                <a:srgbClr val="000000"/>
              </a:buClr>
            </a:pPr>
            <a:r>
              <a:rPr lang="it-IT" altLang="it-IT" sz="1800">
                <a:latin typeface="Arial" pitchFamily="34" charset="0"/>
                <a:cs typeface="Arial" pitchFamily="34" charset="0"/>
              </a:rPr>
              <a:t>Silice</a:t>
            </a:r>
          </a:p>
        </p:txBody>
      </p:sp>
      <p:sp>
        <p:nvSpPr>
          <p:cNvPr id="78858" name="Text Box 10"/>
          <p:cNvSpPr txBox="1">
            <a:spLocks noChangeArrowheads="1"/>
          </p:cNvSpPr>
          <p:nvPr/>
        </p:nvSpPr>
        <p:spPr bwMode="auto">
          <a:xfrm>
            <a:off x="0" y="3132138"/>
            <a:ext cx="2874963"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93000"/>
              </a:lnSpc>
              <a:buClr>
                <a:srgbClr val="000000"/>
              </a:buClr>
            </a:pPr>
            <a:r>
              <a:rPr lang="it-IT" altLang="it-IT" sz="1400">
                <a:latin typeface="Arial" pitchFamily="34" charset="0"/>
                <a:cs typeface="Arial" pitchFamily="34" charset="0"/>
              </a:rPr>
              <a:t>Polimeri di:</a:t>
            </a:r>
          </a:p>
          <a:p>
            <a:pPr algn="ctr" eaLnBrk="1" hangingPunct="1">
              <a:lnSpc>
                <a:spcPct val="93000"/>
              </a:lnSpc>
              <a:buClr>
                <a:srgbClr val="000000"/>
              </a:buClr>
            </a:pPr>
            <a:r>
              <a:rPr lang="it-IT" altLang="it-IT" sz="1400">
                <a:latin typeface="Arial" pitchFamily="34" charset="0"/>
                <a:cs typeface="Arial" pitchFamily="34" charset="0"/>
              </a:rPr>
              <a:t>Agarosio (Sepharose – Bio-Gel-A)</a:t>
            </a:r>
          </a:p>
          <a:p>
            <a:pPr algn="ctr" eaLnBrk="1" hangingPunct="1">
              <a:lnSpc>
                <a:spcPct val="93000"/>
              </a:lnSpc>
              <a:buClr>
                <a:srgbClr val="000000"/>
              </a:buClr>
            </a:pPr>
            <a:r>
              <a:rPr lang="it-IT" altLang="it-IT" sz="1400">
                <a:latin typeface="Arial" pitchFamily="34" charset="0"/>
                <a:cs typeface="Arial" pitchFamily="34" charset="0"/>
              </a:rPr>
              <a:t>Poliacrilammide (Bio-Gel-P)</a:t>
            </a:r>
          </a:p>
          <a:p>
            <a:pPr algn="ctr" eaLnBrk="1" hangingPunct="1">
              <a:lnSpc>
                <a:spcPct val="93000"/>
              </a:lnSpc>
              <a:buClr>
                <a:srgbClr val="000000"/>
              </a:buClr>
            </a:pPr>
            <a:r>
              <a:rPr lang="it-IT" altLang="it-IT" sz="1400">
                <a:latin typeface="Arial" pitchFamily="34" charset="0"/>
                <a:cs typeface="Arial" pitchFamily="34" charset="0"/>
              </a:rPr>
              <a:t>Cellulosa</a:t>
            </a:r>
          </a:p>
          <a:p>
            <a:pPr algn="ctr" eaLnBrk="1" hangingPunct="1">
              <a:lnSpc>
                <a:spcPct val="93000"/>
              </a:lnSpc>
              <a:buClr>
                <a:srgbClr val="000000"/>
              </a:buClr>
            </a:pPr>
            <a:r>
              <a:rPr lang="it-IT" altLang="it-IT" sz="1400">
                <a:latin typeface="Arial" pitchFamily="34" charset="0"/>
                <a:cs typeface="Arial" pitchFamily="34" charset="0"/>
              </a:rPr>
              <a:t>Destrano - Sephadex</a:t>
            </a:r>
          </a:p>
          <a:p>
            <a:pPr algn="ctr" eaLnBrk="1" hangingPunct="1">
              <a:lnSpc>
                <a:spcPct val="93000"/>
              </a:lnSpc>
              <a:buClr>
                <a:srgbClr val="000000"/>
              </a:buClr>
            </a:pPr>
            <a:r>
              <a:rPr lang="it-IT" altLang="it-IT" sz="1400">
                <a:latin typeface="Arial" pitchFamily="34" charset="0"/>
                <a:cs typeface="Arial" pitchFamily="34" charset="0"/>
              </a:rPr>
              <a:t>Polimeri organici</a:t>
            </a:r>
          </a:p>
          <a:p>
            <a:pPr algn="ctr" eaLnBrk="1" hangingPunct="1">
              <a:lnSpc>
                <a:spcPct val="93000"/>
              </a:lnSpc>
              <a:buClr>
                <a:srgbClr val="000000"/>
              </a:buClr>
            </a:pPr>
            <a:endParaRPr lang="it-IT" altLang="it-IT" sz="1400">
              <a:latin typeface="Arial" pitchFamily="34" charset="0"/>
              <a:cs typeface="Arial" pitchFamily="34" charset="0"/>
            </a:endParaRPr>
          </a:p>
        </p:txBody>
      </p:sp>
      <p:pic>
        <p:nvPicPr>
          <p:cNvPr id="7885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900" y="3227388"/>
            <a:ext cx="1714500" cy="11826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886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6900" y="4560888"/>
            <a:ext cx="1714500" cy="11826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8861" name="Picture 13" descr="monolitic colum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7113" y="58674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62"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163" y="4721225"/>
            <a:ext cx="2287587"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63" name="Text Box 15"/>
          <p:cNvSpPr txBox="1">
            <a:spLocks noChangeArrowheads="1"/>
          </p:cNvSpPr>
          <p:nvPr/>
        </p:nvSpPr>
        <p:spPr bwMode="auto">
          <a:xfrm>
            <a:off x="2921000" y="4797425"/>
            <a:ext cx="35687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93000"/>
              </a:lnSpc>
              <a:buClr>
                <a:srgbClr val="000000"/>
              </a:buClr>
            </a:pPr>
            <a:r>
              <a:rPr lang="it-IT" altLang="it-IT" sz="1400" b="1">
                <a:solidFill>
                  <a:srgbClr val="FF0000"/>
                </a:solidFill>
                <a:latin typeface="Arial" pitchFamily="34" charset="0"/>
                <a:cs typeface="Arial" pitchFamily="34" charset="0"/>
              </a:rPr>
              <a:t>Comprimibilità del supporto solido</a:t>
            </a:r>
          </a:p>
          <a:p>
            <a:pPr algn="ctr" eaLnBrk="1" hangingPunct="1">
              <a:lnSpc>
                <a:spcPct val="93000"/>
              </a:lnSpc>
              <a:buClr>
                <a:srgbClr val="000000"/>
              </a:buClr>
            </a:pPr>
            <a:r>
              <a:rPr lang="it-IT" altLang="it-IT" sz="1400">
                <a:latin typeface="Arial" pitchFamily="34" charset="0"/>
                <a:cs typeface="Arial" pitchFamily="34" charset="0"/>
              </a:rPr>
              <a:t>=&gt;</a:t>
            </a:r>
          </a:p>
          <a:p>
            <a:pPr algn="ctr" eaLnBrk="1" hangingPunct="1">
              <a:lnSpc>
                <a:spcPct val="93000"/>
              </a:lnSpc>
              <a:buClr>
                <a:srgbClr val="000000"/>
              </a:buClr>
            </a:pPr>
            <a:r>
              <a:rPr lang="it-IT" altLang="it-IT" sz="1400">
                <a:latin typeface="Arial" pitchFamily="34" charset="0"/>
                <a:cs typeface="Arial" pitchFamily="34" charset="0"/>
              </a:rPr>
              <a:t>Al diminuire del diametro delle particelle aumenta la pressione che bisogna esercitare per mantenere un determinato flusso ma non tutti i materiale sopportano pressioni elevate – differenza tra LC a bassa, media e alta pressione</a:t>
            </a:r>
          </a:p>
        </p:txBody>
      </p:sp>
    </p:spTree>
    <p:extLst>
      <p:ext uri="{BB962C8B-B14F-4D97-AF65-F5344CB8AC3E}">
        <p14:creationId xmlns:p14="http://schemas.microsoft.com/office/powerpoint/2010/main" val="2129234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FFFF00"/>
        </a:solidFill>
        <a:effectLst/>
      </p:bgPr>
    </p:bg>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0" y="1317625"/>
            <a:ext cx="9144000"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3000"/>
              </a:lnSpc>
              <a:spcBef>
                <a:spcPct val="50000"/>
              </a:spcBef>
              <a:buClr>
                <a:srgbClr val="000000"/>
              </a:buClr>
            </a:pPr>
            <a:r>
              <a:rPr lang="it-IT" altLang="it-IT" sz="1400" dirty="0">
                <a:latin typeface="Frutiger-Light" charset="0"/>
                <a:cs typeface="Arial" pitchFamily="34" charset="0"/>
              </a:rPr>
              <a:t>Open </a:t>
            </a:r>
            <a:r>
              <a:rPr lang="it-IT" altLang="it-IT" sz="1400" dirty="0" err="1">
                <a:latin typeface="Frutiger-Light" charset="0"/>
                <a:cs typeface="Arial" pitchFamily="34" charset="0"/>
              </a:rPr>
              <a:t>tubular</a:t>
            </a:r>
            <a:r>
              <a:rPr lang="it-IT" altLang="it-IT" sz="1400" dirty="0">
                <a:latin typeface="Frutiger-Light" charset="0"/>
                <a:cs typeface="Arial" pitchFamily="34" charset="0"/>
              </a:rPr>
              <a:t> </a:t>
            </a:r>
            <a:r>
              <a:rPr lang="it-IT" altLang="it-IT" sz="1400" dirty="0">
                <a:latin typeface="Universal-GreekwithMathPi" charset="0"/>
                <a:cs typeface="Arial" pitchFamily="34" charset="0"/>
              </a:rPr>
              <a:t>		&lt;	</a:t>
            </a:r>
            <a:r>
              <a:rPr lang="it-IT" altLang="it-IT" sz="1400" dirty="0">
                <a:latin typeface="Frutiger-Light" charset="0"/>
                <a:cs typeface="Arial" pitchFamily="34" charset="0"/>
              </a:rPr>
              <a:t>25 μm </a:t>
            </a:r>
            <a:r>
              <a:rPr lang="it-IT" altLang="it-IT" sz="1400" dirty="0" err="1">
                <a:latin typeface="Frutiger-Light" charset="0"/>
                <a:cs typeface="Arial" pitchFamily="34" charset="0"/>
              </a:rPr>
              <a:t>i.d</a:t>
            </a:r>
            <a:r>
              <a:rPr lang="it-IT" altLang="it-IT" sz="1400" dirty="0">
                <a:latin typeface="Frutiger-Light" charset="0"/>
                <a:cs typeface="Arial" pitchFamily="34" charset="0"/>
              </a:rPr>
              <a:t>. </a:t>
            </a:r>
            <a:r>
              <a:rPr lang="it-IT" altLang="it-IT" sz="1400" dirty="0">
                <a:latin typeface="Universal-GreekwithMathPi" charset="0"/>
                <a:cs typeface="Arial" pitchFamily="34" charset="0"/>
              </a:rPr>
              <a:t> 			</a:t>
            </a:r>
            <a:r>
              <a:rPr lang="it-IT" altLang="it-IT" sz="1400" dirty="0">
                <a:latin typeface="Frutiger-Light" charset="0"/>
                <a:cs typeface="Arial" pitchFamily="34" charset="0"/>
              </a:rPr>
              <a:t>25 </a:t>
            </a:r>
            <a:r>
              <a:rPr lang="it-IT" altLang="it-IT" sz="1400" dirty="0" err="1">
                <a:latin typeface="Frutiger-Light" charset="0"/>
                <a:cs typeface="Arial" pitchFamily="34" charset="0"/>
              </a:rPr>
              <a:t>nL</a:t>
            </a:r>
            <a:r>
              <a:rPr lang="it-IT" altLang="it-IT" sz="1400" dirty="0">
                <a:latin typeface="Frutiger-Light" charset="0"/>
                <a:cs typeface="Arial" pitchFamily="34" charset="0"/>
              </a:rPr>
              <a:t>/</a:t>
            </a:r>
            <a:r>
              <a:rPr lang="it-IT" altLang="it-IT" sz="1400" dirty="0" err="1">
                <a:latin typeface="Frutiger-Light" charset="0"/>
                <a:cs typeface="Arial" pitchFamily="34" charset="0"/>
              </a:rPr>
              <a:t>min</a:t>
            </a:r>
            <a:endParaRPr lang="it-IT" altLang="it-IT" sz="1400" dirty="0">
              <a:latin typeface="Frutiger-Light" charset="0"/>
              <a:cs typeface="Arial" pitchFamily="34" charset="0"/>
            </a:endParaRPr>
          </a:p>
          <a:p>
            <a:pPr eaLnBrk="1" hangingPunct="1">
              <a:lnSpc>
                <a:spcPct val="93000"/>
              </a:lnSpc>
              <a:spcBef>
                <a:spcPct val="50000"/>
              </a:spcBef>
              <a:buClr>
                <a:srgbClr val="000000"/>
              </a:buClr>
            </a:pPr>
            <a:r>
              <a:rPr lang="it-IT" altLang="it-IT" sz="1400" dirty="0" err="1">
                <a:latin typeface="Frutiger-Light" charset="0"/>
                <a:cs typeface="Arial" pitchFamily="34" charset="0"/>
              </a:rPr>
              <a:t>Nanobore</a:t>
            </a:r>
            <a:r>
              <a:rPr lang="it-IT" altLang="it-IT" sz="1400" dirty="0">
                <a:latin typeface="Frutiger-Light" charset="0"/>
                <a:cs typeface="Arial" pitchFamily="34" charset="0"/>
              </a:rPr>
              <a:t> </a:t>
            </a:r>
            <a:r>
              <a:rPr lang="it-IT" altLang="it-IT" sz="1400" dirty="0" err="1">
                <a:latin typeface="Frutiger-Light" charset="0"/>
                <a:cs typeface="Arial" pitchFamily="34" charset="0"/>
              </a:rPr>
              <a:t>column</a:t>
            </a:r>
            <a:r>
              <a:rPr lang="it-IT" altLang="it-IT" sz="1400" dirty="0">
                <a:latin typeface="Frutiger-Light" charset="0"/>
                <a:cs typeface="Arial" pitchFamily="34" charset="0"/>
              </a:rPr>
              <a:t> 			25 μm 	</a:t>
            </a:r>
            <a:r>
              <a:rPr lang="it-IT" altLang="it-IT" sz="1400" dirty="0">
                <a:cs typeface="Arial" pitchFamily="34" charset="0"/>
              </a:rPr>
              <a:t>≤ </a:t>
            </a:r>
            <a:r>
              <a:rPr lang="it-IT" altLang="it-IT" sz="1400" dirty="0" err="1">
                <a:cs typeface="Arial" pitchFamily="34" charset="0"/>
              </a:rPr>
              <a:t>i.d</a:t>
            </a:r>
            <a:r>
              <a:rPr lang="it-IT" altLang="it-IT" sz="1400" dirty="0">
                <a:cs typeface="Arial" pitchFamily="34" charset="0"/>
              </a:rPr>
              <a:t>. </a:t>
            </a:r>
            <a:r>
              <a:rPr lang="it-IT" altLang="it-IT" sz="1400" dirty="0">
                <a:latin typeface="Arial" pitchFamily="34" charset="0"/>
                <a:cs typeface="Arial" pitchFamily="34" charset="0"/>
              </a:rPr>
              <a:t>≤</a:t>
            </a:r>
            <a:r>
              <a:rPr lang="it-IT" altLang="it-IT" sz="1800" dirty="0">
                <a:latin typeface="Arial" pitchFamily="34" charset="0"/>
                <a:cs typeface="Arial" pitchFamily="34" charset="0"/>
              </a:rPr>
              <a:t> 	</a:t>
            </a:r>
            <a:r>
              <a:rPr lang="it-IT" altLang="it-IT" sz="1400" dirty="0">
                <a:latin typeface="Frutiger-Light" charset="0"/>
                <a:cs typeface="Arial" pitchFamily="34" charset="0"/>
              </a:rPr>
              <a:t>100 μm 	25–4000 </a:t>
            </a:r>
            <a:r>
              <a:rPr lang="it-IT" altLang="it-IT" sz="1400" dirty="0" err="1">
                <a:latin typeface="Frutiger-Light" charset="0"/>
                <a:cs typeface="Arial" pitchFamily="34" charset="0"/>
              </a:rPr>
              <a:t>nL</a:t>
            </a:r>
            <a:r>
              <a:rPr lang="it-IT" altLang="it-IT" sz="1400" dirty="0">
                <a:latin typeface="Frutiger-Light" charset="0"/>
                <a:cs typeface="Arial" pitchFamily="34" charset="0"/>
              </a:rPr>
              <a:t>/</a:t>
            </a:r>
            <a:r>
              <a:rPr lang="it-IT" altLang="it-IT" sz="1400" dirty="0" err="1">
                <a:latin typeface="Frutiger-Light" charset="0"/>
                <a:cs typeface="Arial" pitchFamily="34" charset="0"/>
              </a:rPr>
              <a:t>min</a:t>
            </a:r>
            <a:endParaRPr lang="it-IT" altLang="it-IT" sz="1400" dirty="0">
              <a:latin typeface="Frutiger-Light" charset="0"/>
              <a:cs typeface="Arial" pitchFamily="34" charset="0"/>
            </a:endParaRPr>
          </a:p>
          <a:p>
            <a:pPr eaLnBrk="1" hangingPunct="1">
              <a:lnSpc>
                <a:spcPct val="93000"/>
              </a:lnSpc>
              <a:spcBef>
                <a:spcPct val="50000"/>
              </a:spcBef>
              <a:buClr>
                <a:srgbClr val="000000"/>
              </a:buClr>
            </a:pPr>
            <a:r>
              <a:rPr lang="it-IT" altLang="it-IT" sz="1400" dirty="0" err="1">
                <a:latin typeface="Frutiger-Light" charset="0"/>
                <a:cs typeface="Arial" pitchFamily="34" charset="0"/>
              </a:rPr>
              <a:t>Capillary</a:t>
            </a:r>
            <a:r>
              <a:rPr lang="it-IT" altLang="it-IT" sz="1400" dirty="0">
                <a:latin typeface="Frutiger-Light" charset="0"/>
                <a:cs typeface="Arial" pitchFamily="34" charset="0"/>
              </a:rPr>
              <a:t> </a:t>
            </a:r>
            <a:r>
              <a:rPr lang="it-IT" altLang="it-IT" sz="1400" dirty="0" err="1">
                <a:latin typeface="Frutiger-Light" charset="0"/>
                <a:cs typeface="Arial" pitchFamily="34" charset="0"/>
              </a:rPr>
              <a:t>column</a:t>
            </a:r>
            <a:r>
              <a:rPr lang="it-IT" altLang="it-IT" sz="1400" dirty="0">
                <a:latin typeface="Frutiger-Light" charset="0"/>
                <a:cs typeface="Arial" pitchFamily="34" charset="0"/>
              </a:rPr>
              <a:t> 			100 μm </a:t>
            </a:r>
            <a:r>
              <a:rPr lang="it-IT" altLang="it-IT" sz="1400" dirty="0">
                <a:latin typeface="Universal-GreekwithMathPi" charset="0"/>
                <a:cs typeface="Arial" pitchFamily="34" charset="0"/>
              </a:rPr>
              <a:t> 	</a:t>
            </a:r>
            <a:r>
              <a:rPr lang="it-IT" altLang="it-IT" sz="1400" dirty="0">
                <a:cs typeface="Arial" pitchFamily="34" charset="0"/>
              </a:rPr>
              <a:t>≤ </a:t>
            </a:r>
            <a:r>
              <a:rPr lang="it-IT" altLang="it-IT" sz="1400" dirty="0" err="1">
                <a:latin typeface="Frutiger-Light" charset="0"/>
                <a:cs typeface="Arial" pitchFamily="34" charset="0"/>
              </a:rPr>
              <a:t>i.d</a:t>
            </a:r>
            <a:r>
              <a:rPr lang="it-IT" altLang="it-IT" sz="1400" dirty="0">
                <a:latin typeface="Frutiger-Light" charset="0"/>
                <a:cs typeface="Arial" pitchFamily="34" charset="0"/>
              </a:rPr>
              <a:t>. </a:t>
            </a:r>
            <a:r>
              <a:rPr lang="it-IT" altLang="it-IT" sz="1400" dirty="0">
                <a:latin typeface="Universal-GreekwithMathPi" charset="0"/>
                <a:cs typeface="Arial" pitchFamily="34" charset="0"/>
              </a:rPr>
              <a:t> </a:t>
            </a:r>
            <a:r>
              <a:rPr lang="it-IT" altLang="it-IT" sz="1400" dirty="0">
                <a:cs typeface="Arial" pitchFamily="34" charset="0"/>
              </a:rPr>
              <a:t>≤ 	</a:t>
            </a:r>
            <a:r>
              <a:rPr lang="it-IT" altLang="it-IT" sz="1400" dirty="0">
                <a:latin typeface="Frutiger-Light" charset="0"/>
                <a:cs typeface="Arial" pitchFamily="34" charset="0"/>
              </a:rPr>
              <a:t>1 mm 	0.4–200 </a:t>
            </a:r>
            <a:r>
              <a:rPr lang="it-IT" altLang="it-IT" sz="1400" dirty="0" err="1">
                <a:latin typeface="Frutiger-Light" charset="0"/>
                <a:cs typeface="Arial" pitchFamily="34" charset="0"/>
              </a:rPr>
              <a:t>μL</a:t>
            </a:r>
            <a:r>
              <a:rPr lang="it-IT" altLang="it-IT" sz="1400" dirty="0">
                <a:latin typeface="Frutiger-Light" charset="0"/>
                <a:cs typeface="Arial" pitchFamily="34" charset="0"/>
              </a:rPr>
              <a:t>/</a:t>
            </a:r>
            <a:r>
              <a:rPr lang="it-IT" altLang="it-IT" sz="1400" dirty="0" err="1">
                <a:latin typeface="Frutiger-Light" charset="0"/>
                <a:cs typeface="Arial" pitchFamily="34" charset="0"/>
              </a:rPr>
              <a:t>min</a:t>
            </a:r>
            <a:endParaRPr lang="it-IT" altLang="it-IT" sz="1400" dirty="0">
              <a:latin typeface="Frutiger-Light" charset="0"/>
              <a:cs typeface="Arial" pitchFamily="34" charset="0"/>
            </a:endParaRPr>
          </a:p>
          <a:p>
            <a:pPr eaLnBrk="1" hangingPunct="1">
              <a:lnSpc>
                <a:spcPct val="93000"/>
              </a:lnSpc>
              <a:spcBef>
                <a:spcPct val="50000"/>
              </a:spcBef>
              <a:buClr>
                <a:srgbClr val="000000"/>
              </a:buClr>
            </a:pPr>
            <a:r>
              <a:rPr lang="it-IT" altLang="it-IT" sz="1400" dirty="0" err="1">
                <a:latin typeface="Frutiger-Light" charset="0"/>
                <a:cs typeface="Arial" pitchFamily="34" charset="0"/>
              </a:rPr>
              <a:t>Microbore</a:t>
            </a:r>
            <a:r>
              <a:rPr lang="it-IT" altLang="it-IT" sz="1400" dirty="0">
                <a:latin typeface="Frutiger-Light" charset="0"/>
                <a:cs typeface="Arial" pitchFamily="34" charset="0"/>
              </a:rPr>
              <a:t> </a:t>
            </a:r>
            <a:r>
              <a:rPr lang="it-IT" altLang="it-IT" sz="1400" dirty="0" err="1">
                <a:latin typeface="Frutiger-Light" charset="0"/>
                <a:cs typeface="Arial" pitchFamily="34" charset="0"/>
              </a:rPr>
              <a:t>column</a:t>
            </a:r>
            <a:r>
              <a:rPr lang="it-IT" altLang="it-IT" sz="1400" dirty="0">
                <a:latin typeface="Frutiger-Light" charset="0"/>
                <a:cs typeface="Arial" pitchFamily="34" charset="0"/>
              </a:rPr>
              <a:t> 			1 mm </a:t>
            </a:r>
            <a:r>
              <a:rPr lang="it-IT" altLang="it-IT" sz="1400" dirty="0">
                <a:latin typeface="Universal-GreekwithMathPi" charset="0"/>
                <a:cs typeface="Arial" pitchFamily="34" charset="0"/>
              </a:rPr>
              <a:t> 	</a:t>
            </a:r>
            <a:r>
              <a:rPr lang="it-IT" altLang="it-IT" sz="1400" dirty="0">
                <a:cs typeface="Arial" pitchFamily="34" charset="0"/>
              </a:rPr>
              <a:t>≤ </a:t>
            </a:r>
            <a:r>
              <a:rPr lang="it-IT" altLang="it-IT" sz="1400" dirty="0" err="1">
                <a:latin typeface="Frutiger-Light" charset="0"/>
                <a:cs typeface="Arial" pitchFamily="34" charset="0"/>
              </a:rPr>
              <a:t>i.d</a:t>
            </a:r>
            <a:r>
              <a:rPr lang="it-IT" altLang="it-IT" sz="1400" dirty="0">
                <a:latin typeface="Frutiger-Light" charset="0"/>
                <a:cs typeface="Arial" pitchFamily="34" charset="0"/>
              </a:rPr>
              <a:t>. </a:t>
            </a:r>
            <a:r>
              <a:rPr lang="it-IT" altLang="it-IT" sz="1400" dirty="0">
                <a:latin typeface="Universal-GreekwithMathPi" charset="0"/>
                <a:cs typeface="Arial" pitchFamily="34" charset="0"/>
              </a:rPr>
              <a:t> </a:t>
            </a:r>
            <a:r>
              <a:rPr lang="it-IT" altLang="it-IT" sz="1400" dirty="0">
                <a:cs typeface="Arial" pitchFamily="34" charset="0"/>
              </a:rPr>
              <a:t>≤ 	</a:t>
            </a:r>
            <a:r>
              <a:rPr lang="it-IT" altLang="it-IT" sz="1400" dirty="0">
                <a:latin typeface="Frutiger-Light" charset="0"/>
                <a:cs typeface="Arial" pitchFamily="34" charset="0"/>
              </a:rPr>
              <a:t>2.1 mm 	50–1000 </a:t>
            </a:r>
            <a:r>
              <a:rPr lang="it-IT" altLang="it-IT" sz="1400" dirty="0" err="1">
                <a:latin typeface="Frutiger-Light" charset="0"/>
                <a:cs typeface="Arial" pitchFamily="34" charset="0"/>
              </a:rPr>
              <a:t>μL</a:t>
            </a:r>
            <a:r>
              <a:rPr lang="it-IT" altLang="it-IT" sz="1400" dirty="0">
                <a:latin typeface="Frutiger-Light" charset="0"/>
                <a:cs typeface="Arial" pitchFamily="34" charset="0"/>
              </a:rPr>
              <a:t>/</a:t>
            </a:r>
            <a:r>
              <a:rPr lang="it-IT" altLang="it-IT" sz="1400" dirty="0" err="1">
                <a:latin typeface="Frutiger-Light" charset="0"/>
                <a:cs typeface="Arial" pitchFamily="34" charset="0"/>
              </a:rPr>
              <a:t>min</a:t>
            </a:r>
            <a:endParaRPr lang="it-IT" altLang="it-IT" sz="1400" dirty="0">
              <a:latin typeface="Frutiger-Light" charset="0"/>
              <a:cs typeface="Arial" pitchFamily="34" charset="0"/>
            </a:endParaRPr>
          </a:p>
          <a:p>
            <a:pPr eaLnBrk="1" hangingPunct="1">
              <a:lnSpc>
                <a:spcPct val="93000"/>
              </a:lnSpc>
              <a:spcBef>
                <a:spcPct val="50000"/>
              </a:spcBef>
              <a:buClr>
                <a:srgbClr val="000000"/>
              </a:buClr>
            </a:pPr>
            <a:r>
              <a:rPr lang="it-IT" altLang="it-IT" sz="1400" dirty="0" err="1">
                <a:latin typeface="Frutiger-Light" charset="0"/>
                <a:cs typeface="Arial" pitchFamily="34" charset="0"/>
              </a:rPr>
              <a:t>Narrow</a:t>
            </a:r>
            <a:r>
              <a:rPr lang="it-IT" altLang="it-IT" sz="1400" dirty="0">
                <a:latin typeface="Frutiger-Light" charset="0"/>
                <a:cs typeface="Arial" pitchFamily="34" charset="0"/>
              </a:rPr>
              <a:t>-bore </a:t>
            </a:r>
            <a:r>
              <a:rPr lang="it-IT" altLang="it-IT" sz="1400" dirty="0" err="1">
                <a:latin typeface="Frutiger-Light" charset="0"/>
                <a:cs typeface="Arial" pitchFamily="34" charset="0"/>
              </a:rPr>
              <a:t>column</a:t>
            </a:r>
            <a:r>
              <a:rPr lang="it-IT" altLang="it-IT" sz="1400" dirty="0">
                <a:latin typeface="Frutiger-Light" charset="0"/>
                <a:cs typeface="Arial" pitchFamily="34" charset="0"/>
              </a:rPr>
              <a:t> 			2.1 mm </a:t>
            </a:r>
            <a:r>
              <a:rPr lang="it-IT" altLang="it-IT" sz="1400" dirty="0">
                <a:latin typeface="Universal-GreekwithMathPi" charset="0"/>
                <a:cs typeface="Arial" pitchFamily="34" charset="0"/>
              </a:rPr>
              <a:t> 	</a:t>
            </a:r>
            <a:r>
              <a:rPr lang="it-IT" altLang="it-IT" sz="1400" dirty="0">
                <a:cs typeface="Arial" pitchFamily="34" charset="0"/>
              </a:rPr>
              <a:t>≤ </a:t>
            </a:r>
            <a:r>
              <a:rPr lang="it-IT" altLang="it-IT" sz="1400" dirty="0" err="1">
                <a:latin typeface="Frutiger-Light" charset="0"/>
                <a:cs typeface="Arial" pitchFamily="34" charset="0"/>
              </a:rPr>
              <a:t>i.d</a:t>
            </a:r>
            <a:r>
              <a:rPr lang="it-IT" altLang="it-IT" sz="1400" dirty="0">
                <a:latin typeface="Frutiger-Light" charset="0"/>
                <a:cs typeface="Arial" pitchFamily="34" charset="0"/>
              </a:rPr>
              <a:t>. </a:t>
            </a:r>
            <a:r>
              <a:rPr lang="it-IT" altLang="it-IT" sz="1400" dirty="0">
                <a:latin typeface="Universal-GreekwithMathPi" charset="0"/>
                <a:cs typeface="Arial" pitchFamily="34" charset="0"/>
              </a:rPr>
              <a:t> </a:t>
            </a:r>
            <a:r>
              <a:rPr lang="it-IT" altLang="it-IT" sz="1400" dirty="0">
                <a:cs typeface="Arial" pitchFamily="34" charset="0"/>
              </a:rPr>
              <a:t>≤ 	</a:t>
            </a:r>
            <a:r>
              <a:rPr lang="it-IT" altLang="it-IT" sz="1400" dirty="0">
                <a:latin typeface="Frutiger-Light" charset="0"/>
                <a:cs typeface="Arial" pitchFamily="34" charset="0"/>
              </a:rPr>
              <a:t>4 mm 	0.3–3.0 </a:t>
            </a:r>
            <a:r>
              <a:rPr lang="it-IT" altLang="it-IT" sz="1400" dirty="0" err="1">
                <a:latin typeface="Frutiger-Light" charset="0"/>
                <a:cs typeface="Arial" pitchFamily="34" charset="0"/>
              </a:rPr>
              <a:t>mL</a:t>
            </a:r>
            <a:r>
              <a:rPr lang="it-IT" altLang="it-IT" sz="1400" dirty="0">
                <a:latin typeface="Frutiger-Light" charset="0"/>
                <a:cs typeface="Arial" pitchFamily="34" charset="0"/>
              </a:rPr>
              <a:t>/</a:t>
            </a:r>
            <a:r>
              <a:rPr lang="it-IT" altLang="it-IT" sz="1400" dirty="0" err="1">
                <a:latin typeface="Frutiger-Light" charset="0"/>
                <a:cs typeface="Arial" pitchFamily="34" charset="0"/>
              </a:rPr>
              <a:t>min</a:t>
            </a:r>
            <a:endParaRPr lang="it-IT" altLang="it-IT" sz="1400" dirty="0">
              <a:latin typeface="Frutiger-Light" charset="0"/>
              <a:cs typeface="Arial" pitchFamily="34" charset="0"/>
            </a:endParaRPr>
          </a:p>
          <a:p>
            <a:pPr eaLnBrk="1" hangingPunct="1">
              <a:lnSpc>
                <a:spcPct val="93000"/>
              </a:lnSpc>
              <a:spcBef>
                <a:spcPct val="50000"/>
              </a:spcBef>
              <a:buClr>
                <a:srgbClr val="000000"/>
              </a:buClr>
            </a:pPr>
            <a:r>
              <a:rPr lang="it-IT" altLang="it-IT" sz="1400" dirty="0" err="1">
                <a:latin typeface="Frutiger-Light" charset="0"/>
                <a:cs typeface="Arial" pitchFamily="34" charset="0"/>
              </a:rPr>
              <a:t>Normal</a:t>
            </a:r>
            <a:r>
              <a:rPr lang="it-IT" altLang="it-IT" sz="1400" dirty="0">
                <a:latin typeface="Frutiger-Light" charset="0"/>
                <a:cs typeface="Arial" pitchFamily="34" charset="0"/>
              </a:rPr>
              <a:t>-bore </a:t>
            </a:r>
            <a:r>
              <a:rPr lang="it-IT" altLang="it-IT" sz="1400" dirty="0" err="1">
                <a:latin typeface="Frutiger-Light" charset="0"/>
                <a:cs typeface="Arial" pitchFamily="34" charset="0"/>
              </a:rPr>
              <a:t>column</a:t>
            </a:r>
            <a:r>
              <a:rPr lang="it-IT" altLang="it-IT" sz="1400" dirty="0">
                <a:latin typeface="Frutiger-Light" charset="0"/>
                <a:cs typeface="Arial" pitchFamily="34" charset="0"/>
              </a:rPr>
              <a:t> 			4 mm </a:t>
            </a:r>
            <a:r>
              <a:rPr lang="it-IT" altLang="it-IT" sz="1400" dirty="0">
                <a:latin typeface="Universal-GreekwithMathPi" charset="0"/>
                <a:cs typeface="Arial" pitchFamily="34" charset="0"/>
              </a:rPr>
              <a:t> 	</a:t>
            </a:r>
            <a:r>
              <a:rPr lang="it-IT" altLang="it-IT" sz="1400" dirty="0">
                <a:cs typeface="Arial" pitchFamily="34" charset="0"/>
              </a:rPr>
              <a:t>≤ </a:t>
            </a:r>
            <a:r>
              <a:rPr lang="it-IT" altLang="it-IT" sz="1400" dirty="0" err="1">
                <a:latin typeface="Frutiger-Light" charset="0"/>
                <a:cs typeface="Arial" pitchFamily="34" charset="0"/>
              </a:rPr>
              <a:t>i.d</a:t>
            </a:r>
            <a:r>
              <a:rPr lang="it-IT" altLang="it-IT" sz="1400" dirty="0">
                <a:latin typeface="Frutiger-Light" charset="0"/>
                <a:cs typeface="Arial" pitchFamily="34" charset="0"/>
              </a:rPr>
              <a:t>. </a:t>
            </a:r>
            <a:r>
              <a:rPr lang="it-IT" altLang="it-IT" sz="1400" dirty="0">
                <a:latin typeface="Universal-GreekwithMathPi" charset="0"/>
                <a:cs typeface="Arial" pitchFamily="34" charset="0"/>
              </a:rPr>
              <a:t> </a:t>
            </a:r>
            <a:r>
              <a:rPr lang="it-IT" altLang="it-IT" sz="1400" dirty="0">
                <a:cs typeface="Arial" pitchFamily="34" charset="0"/>
              </a:rPr>
              <a:t>≤ 	</a:t>
            </a:r>
            <a:r>
              <a:rPr lang="it-IT" altLang="it-IT" sz="1400" dirty="0">
                <a:latin typeface="Frutiger-Light" charset="0"/>
                <a:cs typeface="Arial" pitchFamily="34" charset="0"/>
              </a:rPr>
              <a:t>5 mm 	1.0–10.0 </a:t>
            </a:r>
            <a:r>
              <a:rPr lang="it-IT" altLang="it-IT" sz="1400" dirty="0" err="1">
                <a:latin typeface="Frutiger-Light" charset="0"/>
                <a:cs typeface="Arial" pitchFamily="34" charset="0"/>
              </a:rPr>
              <a:t>mL</a:t>
            </a:r>
            <a:r>
              <a:rPr lang="it-IT" altLang="it-IT" sz="1400" dirty="0">
                <a:latin typeface="Frutiger-Light" charset="0"/>
                <a:cs typeface="Arial" pitchFamily="34" charset="0"/>
              </a:rPr>
              <a:t>/</a:t>
            </a:r>
            <a:r>
              <a:rPr lang="it-IT" altLang="it-IT" sz="1400" dirty="0" err="1">
                <a:latin typeface="Frutiger-Light" charset="0"/>
                <a:cs typeface="Arial" pitchFamily="34" charset="0"/>
              </a:rPr>
              <a:t>min</a:t>
            </a:r>
            <a:endParaRPr lang="it-IT" altLang="it-IT" sz="1400" dirty="0">
              <a:latin typeface="Frutiger-Light" charset="0"/>
              <a:cs typeface="Arial" pitchFamily="34" charset="0"/>
            </a:endParaRPr>
          </a:p>
          <a:p>
            <a:pPr eaLnBrk="1" hangingPunct="1">
              <a:lnSpc>
                <a:spcPct val="93000"/>
              </a:lnSpc>
              <a:spcBef>
                <a:spcPct val="50000"/>
              </a:spcBef>
              <a:buClr>
                <a:srgbClr val="000000"/>
              </a:buClr>
            </a:pPr>
            <a:r>
              <a:rPr lang="it-IT" altLang="it-IT" sz="1400" dirty="0" err="1">
                <a:latin typeface="Frutiger-Light" charset="0"/>
                <a:cs typeface="Arial" pitchFamily="34" charset="0"/>
              </a:rPr>
              <a:t>Semipreparative</a:t>
            </a:r>
            <a:r>
              <a:rPr lang="it-IT" altLang="it-IT" sz="1400" dirty="0">
                <a:latin typeface="Frutiger-Light" charset="0"/>
                <a:cs typeface="Arial" pitchFamily="34" charset="0"/>
              </a:rPr>
              <a:t> </a:t>
            </a:r>
            <a:r>
              <a:rPr lang="it-IT" altLang="it-IT" sz="1400" dirty="0" err="1">
                <a:latin typeface="Frutiger-Light" charset="0"/>
                <a:cs typeface="Arial" pitchFamily="34" charset="0"/>
              </a:rPr>
              <a:t>column</a:t>
            </a:r>
            <a:r>
              <a:rPr lang="it-IT" altLang="it-IT" sz="1400" dirty="0">
                <a:latin typeface="Frutiger-Light" charset="0"/>
                <a:cs typeface="Arial" pitchFamily="34" charset="0"/>
              </a:rPr>
              <a:t> 		5 mm </a:t>
            </a:r>
            <a:r>
              <a:rPr lang="it-IT" altLang="it-IT" sz="1400" dirty="0">
                <a:latin typeface="Universal-GreekwithMathPi" charset="0"/>
                <a:cs typeface="Arial" pitchFamily="34" charset="0"/>
              </a:rPr>
              <a:t> 	</a:t>
            </a:r>
            <a:r>
              <a:rPr lang="it-IT" altLang="it-IT" sz="1400" dirty="0">
                <a:cs typeface="Arial" pitchFamily="34" charset="0"/>
              </a:rPr>
              <a:t>≤ </a:t>
            </a:r>
            <a:r>
              <a:rPr lang="it-IT" altLang="it-IT" sz="1400" dirty="0" err="1">
                <a:latin typeface="Frutiger-Light" charset="0"/>
                <a:cs typeface="Arial" pitchFamily="34" charset="0"/>
              </a:rPr>
              <a:t>i.d</a:t>
            </a:r>
            <a:r>
              <a:rPr lang="it-IT" altLang="it-IT" sz="1400" dirty="0">
                <a:latin typeface="Frutiger-Light" charset="0"/>
                <a:cs typeface="Arial" pitchFamily="34" charset="0"/>
              </a:rPr>
              <a:t>. </a:t>
            </a:r>
            <a:r>
              <a:rPr lang="it-IT" altLang="it-IT" sz="1400" dirty="0">
                <a:latin typeface="Universal-GreekwithMathPi" charset="0"/>
                <a:cs typeface="Arial" pitchFamily="34" charset="0"/>
              </a:rPr>
              <a:t> </a:t>
            </a:r>
            <a:r>
              <a:rPr lang="it-IT" altLang="it-IT" sz="1400" dirty="0">
                <a:cs typeface="Arial" pitchFamily="34" charset="0"/>
              </a:rPr>
              <a:t>≤ 	</a:t>
            </a:r>
            <a:r>
              <a:rPr lang="it-IT" altLang="it-IT" sz="1400" dirty="0">
                <a:latin typeface="Frutiger-Light" charset="0"/>
                <a:cs typeface="Arial" pitchFamily="34" charset="0"/>
              </a:rPr>
              <a:t>10 mm 	5.0–40 </a:t>
            </a:r>
            <a:r>
              <a:rPr lang="it-IT" altLang="it-IT" sz="1400" dirty="0" err="1">
                <a:latin typeface="Frutiger-Light" charset="0"/>
                <a:cs typeface="Arial" pitchFamily="34" charset="0"/>
              </a:rPr>
              <a:t>mL</a:t>
            </a:r>
            <a:r>
              <a:rPr lang="it-IT" altLang="it-IT" sz="1400" dirty="0">
                <a:latin typeface="Frutiger-Light" charset="0"/>
                <a:cs typeface="Arial" pitchFamily="34" charset="0"/>
              </a:rPr>
              <a:t>/</a:t>
            </a:r>
            <a:r>
              <a:rPr lang="it-IT" altLang="it-IT" sz="1400" dirty="0" err="1">
                <a:latin typeface="Frutiger-Light" charset="0"/>
                <a:cs typeface="Arial" pitchFamily="34" charset="0"/>
              </a:rPr>
              <a:t>min</a:t>
            </a:r>
            <a:endParaRPr lang="it-IT" altLang="it-IT" sz="1400" dirty="0">
              <a:latin typeface="Frutiger-Light" charset="0"/>
              <a:cs typeface="Arial" pitchFamily="34" charset="0"/>
            </a:endParaRPr>
          </a:p>
          <a:p>
            <a:pPr eaLnBrk="1" hangingPunct="1">
              <a:lnSpc>
                <a:spcPct val="93000"/>
              </a:lnSpc>
              <a:spcBef>
                <a:spcPct val="50000"/>
              </a:spcBef>
              <a:buClr>
                <a:srgbClr val="000000"/>
              </a:buClr>
            </a:pPr>
            <a:r>
              <a:rPr lang="it-IT" altLang="it-IT" sz="1400" dirty="0">
                <a:latin typeface="Frutiger-Light" charset="0"/>
                <a:cs typeface="Arial" pitchFamily="34" charset="0"/>
              </a:rPr>
              <a:t>Preparative </a:t>
            </a:r>
            <a:r>
              <a:rPr lang="it-IT" altLang="it-IT" sz="1400" dirty="0" err="1">
                <a:latin typeface="Frutiger-Light" charset="0"/>
                <a:cs typeface="Arial" pitchFamily="34" charset="0"/>
              </a:rPr>
              <a:t>column</a:t>
            </a:r>
            <a:r>
              <a:rPr lang="it-IT" altLang="it-IT" sz="1400" dirty="0">
                <a:latin typeface="Frutiger-Light" charset="0"/>
                <a:cs typeface="Arial" pitchFamily="34" charset="0"/>
              </a:rPr>
              <a:t>		</a:t>
            </a:r>
            <a:r>
              <a:rPr lang="it-IT" altLang="it-IT" sz="1400" dirty="0">
                <a:latin typeface="Universal-GreekwithMathPi" charset="0"/>
                <a:cs typeface="Arial" pitchFamily="34" charset="0"/>
              </a:rPr>
              <a:t>	</a:t>
            </a:r>
            <a:r>
              <a:rPr lang="it-IT" altLang="it-IT" sz="1400" dirty="0">
                <a:latin typeface="Frutiger-Light" charset="0"/>
                <a:cs typeface="Arial" pitchFamily="34" charset="0"/>
              </a:rPr>
              <a:t>10 mm </a:t>
            </a:r>
            <a:r>
              <a:rPr lang="it-IT" altLang="it-IT" sz="1400" dirty="0">
                <a:latin typeface="Universal-GreekwithMathPi" charset="0"/>
                <a:cs typeface="Arial" pitchFamily="34" charset="0"/>
              </a:rPr>
              <a:t> 			</a:t>
            </a:r>
            <a:r>
              <a:rPr lang="it-IT" altLang="it-IT" sz="1400" dirty="0">
                <a:latin typeface="Frutiger-Light" charset="0"/>
                <a:cs typeface="Arial" pitchFamily="34" charset="0"/>
              </a:rPr>
              <a:t>20 </a:t>
            </a:r>
            <a:r>
              <a:rPr lang="it-IT" altLang="it-IT" sz="1400" dirty="0" err="1">
                <a:latin typeface="Frutiger-Light" charset="0"/>
                <a:cs typeface="Arial" pitchFamily="34" charset="0"/>
              </a:rPr>
              <a:t>mL</a:t>
            </a:r>
            <a:r>
              <a:rPr lang="it-IT" altLang="it-IT" sz="1400" dirty="0">
                <a:latin typeface="Frutiger-Light" charset="0"/>
                <a:cs typeface="Arial" pitchFamily="34" charset="0"/>
              </a:rPr>
              <a:t>/</a:t>
            </a:r>
            <a:r>
              <a:rPr lang="it-IT" altLang="it-IT" sz="1400" dirty="0" err="1">
                <a:latin typeface="Frutiger-Light" charset="0"/>
                <a:cs typeface="Arial" pitchFamily="34" charset="0"/>
              </a:rPr>
              <a:t>min</a:t>
            </a:r>
            <a:endParaRPr lang="it-IT" altLang="it-IT" sz="1400" dirty="0">
              <a:latin typeface="Frutiger-Light" charset="0"/>
              <a:cs typeface="Arial" pitchFamily="34" charset="0"/>
            </a:endParaRPr>
          </a:p>
          <a:p>
            <a:pPr eaLnBrk="1" hangingPunct="1">
              <a:lnSpc>
                <a:spcPct val="93000"/>
              </a:lnSpc>
              <a:spcBef>
                <a:spcPct val="50000"/>
              </a:spcBef>
              <a:buClr>
                <a:srgbClr val="000000"/>
              </a:buClr>
            </a:pPr>
            <a:r>
              <a:rPr lang="it-IT" altLang="it-IT" sz="1400" dirty="0">
                <a:latin typeface="Frutiger-Light" charset="0"/>
                <a:cs typeface="Arial" pitchFamily="34" charset="0"/>
              </a:rPr>
              <a:t>I flussi si riferiscono a colonne con riempimento a particelle sferiche – diametro 5 </a:t>
            </a:r>
            <a:r>
              <a:rPr lang="it-IT" altLang="it-IT" sz="1400" dirty="0">
                <a:latin typeface="Symbol" pitchFamily="18" charset="2"/>
                <a:cs typeface="Arial" pitchFamily="34" charset="0"/>
              </a:rPr>
              <a:t>m</a:t>
            </a:r>
            <a:r>
              <a:rPr lang="it-IT" altLang="it-IT" sz="1400" dirty="0">
                <a:latin typeface="Frutiger-Light" charset="0"/>
                <a:cs typeface="Arial" pitchFamily="34" charset="0"/>
              </a:rPr>
              <a:t>m (HPLC)</a:t>
            </a:r>
          </a:p>
          <a:p>
            <a:pPr eaLnBrk="1" hangingPunct="1">
              <a:lnSpc>
                <a:spcPct val="93000"/>
              </a:lnSpc>
              <a:spcBef>
                <a:spcPct val="50000"/>
              </a:spcBef>
              <a:buClr>
                <a:srgbClr val="000000"/>
              </a:buClr>
            </a:pPr>
            <a:r>
              <a:rPr lang="it-IT" altLang="it-IT" sz="1400" dirty="0">
                <a:latin typeface="Frutiger-Light" charset="0"/>
                <a:cs typeface="Arial" pitchFamily="34" charset="0"/>
              </a:rPr>
              <a:t>Per le cromatografie a bassa e media pressione si possono utilizzano flussi più elevati dato che il materiale con cui sono impaccate le colonne non comporta la generazione di una forte contropressione.</a:t>
            </a:r>
          </a:p>
          <a:p>
            <a:pPr eaLnBrk="1" hangingPunct="1">
              <a:lnSpc>
                <a:spcPct val="93000"/>
              </a:lnSpc>
              <a:spcBef>
                <a:spcPct val="50000"/>
              </a:spcBef>
              <a:buClr>
                <a:srgbClr val="000000"/>
              </a:buClr>
            </a:pPr>
            <a:r>
              <a:rPr lang="it-IT" altLang="it-IT" sz="1400" dirty="0">
                <a:latin typeface="Frutiger-Light" charset="0"/>
                <a:cs typeface="Arial" pitchFamily="34" charset="0"/>
              </a:rPr>
              <a:t>Questo equivale a dire che non è necessario l’utilizzo di pompe in grado di sopportare elevate pressioni.</a:t>
            </a:r>
          </a:p>
          <a:p>
            <a:pPr eaLnBrk="1" hangingPunct="1">
              <a:lnSpc>
                <a:spcPct val="93000"/>
              </a:lnSpc>
              <a:spcBef>
                <a:spcPct val="50000"/>
              </a:spcBef>
              <a:buClr>
                <a:srgbClr val="000000"/>
              </a:buClr>
            </a:pPr>
            <a:r>
              <a:rPr lang="it-IT" altLang="it-IT" sz="1400" dirty="0">
                <a:latin typeface="Frutiger-Light" charset="0"/>
                <a:cs typeface="Arial" pitchFamily="34" charset="0"/>
              </a:rPr>
              <a:t>Notare come nelle colonne utilizzate per HPLC sia comune rilevare una contropressione di circa 100 atm (colonna da 2.1 mm, particelle da 5 </a:t>
            </a:r>
            <a:r>
              <a:rPr lang="it-IT" altLang="it-IT" sz="1400" dirty="0" err="1">
                <a:latin typeface="Frutiger-Light" charset="0"/>
                <a:cs typeface="Arial" pitchFamily="34" charset="0"/>
              </a:rPr>
              <a:t>microm</a:t>
            </a:r>
            <a:r>
              <a:rPr lang="it-IT" altLang="it-IT" sz="1400" dirty="0">
                <a:latin typeface="Frutiger-Light" charset="0"/>
                <a:cs typeface="Arial" pitchFamily="34" charset="0"/>
              </a:rPr>
              <a:t>, operante con 98% acqua ad un flusso di circa 0.2 </a:t>
            </a:r>
            <a:r>
              <a:rPr lang="it-IT" altLang="it-IT" sz="1400" dirty="0" err="1">
                <a:latin typeface="Frutiger-Light" charset="0"/>
                <a:cs typeface="Arial" pitchFamily="34" charset="0"/>
              </a:rPr>
              <a:t>mL</a:t>
            </a:r>
            <a:r>
              <a:rPr lang="it-IT" altLang="it-IT" sz="1400" dirty="0">
                <a:latin typeface="Frutiger-Light" charset="0"/>
                <a:cs typeface="Arial" pitchFamily="34" charset="0"/>
              </a:rPr>
              <a:t>/</a:t>
            </a:r>
            <a:r>
              <a:rPr lang="it-IT" altLang="it-IT" sz="1400" dirty="0" err="1">
                <a:latin typeface="Frutiger-Light" charset="0"/>
                <a:cs typeface="Arial" pitchFamily="34" charset="0"/>
              </a:rPr>
              <a:t>min</a:t>
            </a:r>
            <a:r>
              <a:rPr lang="it-IT" altLang="it-IT" sz="1400" dirty="0">
                <a:latin typeface="Frutiger-Light" charset="0"/>
                <a:cs typeface="Arial" pitchFamily="34" charset="0"/>
              </a:rPr>
              <a:t>).</a:t>
            </a:r>
          </a:p>
          <a:p>
            <a:pPr eaLnBrk="1" hangingPunct="1">
              <a:lnSpc>
                <a:spcPct val="93000"/>
              </a:lnSpc>
              <a:spcBef>
                <a:spcPct val="50000"/>
              </a:spcBef>
              <a:buClr>
                <a:srgbClr val="000000"/>
              </a:buClr>
            </a:pPr>
            <a:r>
              <a:rPr lang="it-IT" altLang="it-IT" sz="1400" dirty="0">
                <a:latin typeface="Frutiger-Light" charset="0"/>
                <a:cs typeface="Arial" pitchFamily="34" charset="0"/>
              </a:rPr>
              <a:t>Quello che cambia sostanzialmente tra bassa/media e alta pressione è quindi la risoluzione che è possibile ottenere e che è strettamente dipendente dal diametro delle particelle a supporto della fase stazionaria. </a:t>
            </a:r>
            <a:endParaRPr lang="it-IT" altLang="it-IT" sz="1400" dirty="0">
              <a:latin typeface="Frutiger-Roman" charset="0"/>
              <a:cs typeface="Arial" pitchFamily="34" charset="0"/>
            </a:endParaRPr>
          </a:p>
        </p:txBody>
      </p:sp>
      <p:sp>
        <p:nvSpPr>
          <p:cNvPr id="79875" name="Text Box 3"/>
          <p:cNvSpPr txBox="1">
            <a:spLocks noChangeArrowheads="1"/>
          </p:cNvSpPr>
          <p:nvPr/>
        </p:nvSpPr>
        <p:spPr bwMode="auto">
          <a:xfrm>
            <a:off x="2752725" y="-100013"/>
            <a:ext cx="1841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3000"/>
              </a:lnSpc>
              <a:buClr>
                <a:srgbClr val="000000"/>
              </a:buClr>
            </a:pPr>
            <a:endParaRPr lang="it-IT" altLang="it-IT" sz="1800">
              <a:solidFill>
                <a:schemeClr val="bg1"/>
              </a:solidFill>
              <a:latin typeface="Arial" pitchFamily="34" charset="0"/>
              <a:cs typeface="Arial" pitchFamily="34" charset="0"/>
            </a:endParaRPr>
          </a:p>
        </p:txBody>
      </p:sp>
      <p:sp>
        <p:nvSpPr>
          <p:cNvPr id="79876" name="Text Box 4"/>
          <p:cNvSpPr txBox="1">
            <a:spLocks noChangeArrowheads="1"/>
          </p:cNvSpPr>
          <p:nvPr/>
        </p:nvSpPr>
        <p:spPr bwMode="auto">
          <a:xfrm>
            <a:off x="571500" y="44450"/>
            <a:ext cx="69532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3000"/>
              </a:lnSpc>
              <a:buClr>
                <a:srgbClr val="000000"/>
              </a:buClr>
            </a:pPr>
            <a:r>
              <a:rPr lang="it-IT" altLang="it-IT" sz="1800" b="1">
                <a:latin typeface="Arial" pitchFamily="34" charset="0"/>
                <a:cs typeface="Arial" pitchFamily="34" charset="0"/>
              </a:rPr>
              <a:t>Nomenclatura delle colonne cromatografiche e flussi operativi</a:t>
            </a:r>
          </a:p>
        </p:txBody>
      </p:sp>
      <p:sp>
        <p:nvSpPr>
          <p:cNvPr id="79877" name="Text Box 5"/>
          <p:cNvSpPr txBox="1">
            <a:spLocks noChangeArrowheads="1"/>
          </p:cNvSpPr>
          <p:nvPr/>
        </p:nvSpPr>
        <p:spPr bwMode="auto">
          <a:xfrm>
            <a:off x="728663" y="777875"/>
            <a:ext cx="10985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3000"/>
              </a:lnSpc>
              <a:buClr>
                <a:srgbClr val="000000"/>
              </a:buClr>
            </a:pPr>
            <a:r>
              <a:rPr lang="it-IT" altLang="it-IT" sz="1800" b="1">
                <a:latin typeface="Arial" pitchFamily="34" charset="0"/>
                <a:cs typeface="Arial" pitchFamily="34" charset="0"/>
              </a:rPr>
              <a:t>Colonna</a:t>
            </a:r>
          </a:p>
        </p:txBody>
      </p:sp>
      <p:sp>
        <p:nvSpPr>
          <p:cNvPr id="79878" name="Text Box 6"/>
          <p:cNvSpPr txBox="1">
            <a:spLocks noChangeArrowheads="1"/>
          </p:cNvSpPr>
          <p:nvPr/>
        </p:nvSpPr>
        <p:spPr bwMode="auto">
          <a:xfrm>
            <a:off x="3290888" y="777875"/>
            <a:ext cx="25590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3000"/>
              </a:lnSpc>
              <a:buClr>
                <a:srgbClr val="000000"/>
              </a:buClr>
            </a:pPr>
            <a:r>
              <a:rPr lang="it-IT" altLang="it-IT" sz="1800" b="1">
                <a:latin typeface="Arial" pitchFamily="34" charset="0"/>
                <a:cs typeface="Arial" pitchFamily="34" charset="0"/>
              </a:rPr>
              <a:t>Diametro interno (i.d.)</a:t>
            </a:r>
          </a:p>
        </p:txBody>
      </p:sp>
      <p:sp>
        <p:nvSpPr>
          <p:cNvPr id="79879" name="Text Box 7"/>
          <p:cNvSpPr txBox="1">
            <a:spLocks noChangeArrowheads="1"/>
          </p:cNvSpPr>
          <p:nvPr/>
        </p:nvSpPr>
        <p:spPr bwMode="auto">
          <a:xfrm>
            <a:off x="6680200" y="777875"/>
            <a:ext cx="9207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3000"/>
              </a:lnSpc>
              <a:buClr>
                <a:srgbClr val="000000"/>
              </a:buClr>
            </a:pPr>
            <a:r>
              <a:rPr lang="it-IT" altLang="it-IT" sz="1800" b="1">
                <a:latin typeface="Arial" pitchFamily="34" charset="0"/>
                <a:cs typeface="Arial" pitchFamily="34" charset="0"/>
              </a:rPr>
              <a:t>Flusso</a:t>
            </a:r>
          </a:p>
        </p:txBody>
      </p:sp>
    </p:spTree>
    <p:extLst>
      <p:ext uri="{BB962C8B-B14F-4D97-AF65-F5344CB8AC3E}">
        <p14:creationId xmlns:p14="http://schemas.microsoft.com/office/powerpoint/2010/main" val="285206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pPr eaLnBrk="1" hangingPunct="1"/>
            <a:r>
              <a:rPr lang="it-IT" altLang="it-IT" smtClean="0"/>
              <a:t>Colonne per HPLC</a:t>
            </a:r>
          </a:p>
        </p:txBody>
      </p:sp>
      <p:pic>
        <p:nvPicPr>
          <p:cNvPr id="80899" name="Picture 1027" descr="img001.gif (32794 bytes)"/>
          <p:cNvPicPr>
            <a:picLocks noChangeAspect="1" noChangeArrowheads="1"/>
          </p:cNvPicPr>
          <p:nvPr/>
        </p:nvPicPr>
        <p:blipFill>
          <a:blip r:embed="rId2">
            <a:extLst>
              <a:ext uri="{28A0092B-C50C-407E-A947-70E740481C1C}">
                <a14:useLocalDpi xmlns:a14="http://schemas.microsoft.com/office/drawing/2010/main" val="0"/>
              </a:ext>
            </a:extLst>
          </a:blip>
          <a:srcRect l="13208" t="15111" r="11208" b="9277"/>
          <a:stretch>
            <a:fillRect/>
          </a:stretch>
        </p:blipFill>
        <p:spPr bwMode="auto">
          <a:xfrm>
            <a:off x="900113" y="1844675"/>
            <a:ext cx="4392612"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0" name="Picture 1028" descr="SEMprtc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4797425"/>
            <a:ext cx="19812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1" name="Picture 1029" descr="column%20end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1844675"/>
            <a:ext cx="2447925"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Text Box 1030"/>
          <p:cNvSpPr txBox="1">
            <a:spLocks noChangeArrowheads="1"/>
          </p:cNvSpPr>
          <p:nvPr/>
        </p:nvSpPr>
        <p:spPr bwMode="auto">
          <a:xfrm>
            <a:off x="1116013" y="5516563"/>
            <a:ext cx="4244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it-IT" altLang="it-IT" sz="2000" b="1">
                <a:latin typeface="Arial" pitchFamily="34" charset="0"/>
              </a:rPr>
              <a:t>Pressione fino a 55 MPa (550 Bar)</a:t>
            </a:r>
          </a:p>
        </p:txBody>
      </p:sp>
    </p:spTree>
    <p:extLst>
      <p:ext uri="{BB962C8B-B14F-4D97-AF65-F5344CB8AC3E}">
        <p14:creationId xmlns:p14="http://schemas.microsoft.com/office/powerpoint/2010/main" val="3740943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2403</Words>
  <Application>Microsoft Office PowerPoint</Application>
  <PresentationFormat>Presentazione su schermo (4:3)</PresentationFormat>
  <Paragraphs>315</Paragraphs>
  <Slides>30</Slides>
  <Notes>10</Notes>
  <HiddenSlides>5</HiddenSlides>
  <MMClips>0</MMClips>
  <ScaleCrop>false</ScaleCrop>
  <HeadingPairs>
    <vt:vector size="8" baseType="variant">
      <vt:variant>
        <vt:lpstr>Caratteri utilizzati</vt:lpstr>
      </vt:variant>
      <vt:variant>
        <vt:i4>9</vt:i4>
      </vt:variant>
      <vt:variant>
        <vt:lpstr>Tema</vt:lpstr>
      </vt:variant>
      <vt:variant>
        <vt:i4>1</vt:i4>
      </vt:variant>
      <vt:variant>
        <vt:lpstr>Server OLE incorporati</vt:lpstr>
      </vt:variant>
      <vt:variant>
        <vt:i4>2</vt:i4>
      </vt:variant>
      <vt:variant>
        <vt:lpstr>Titoli diapositive</vt:lpstr>
      </vt:variant>
      <vt:variant>
        <vt:i4>30</vt:i4>
      </vt:variant>
    </vt:vector>
  </HeadingPairs>
  <TitlesOfParts>
    <vt:vector size="42" baseType="lpstr">
      <vt:lpstr>Arial</vt:lpstr>
      <vt:lpstr>Calibri</vt:lpstr>
      <vt:lpstr>Frutiger-Light</vt:lpstr>
      <vt:lpstr>Frutiger-Roman</vt:lpstr>
      <vt:lpstr>Symbol</vt:lpstr>
      <vt:lpstr>Tahoma</vt:lpstr>
      <vt:lpstr>Times New Roman</vt:lpstr>
      <vt:lpstr>Universal-GreekwithMathPi</vt:lpstr>
      <vt:lpstr>Wingdings</vt:lpstr>
      <vt:lpstr>Tema di Office</vt:lpstr>
      <vt:lpstr>CorelDRAW</vt:lpstr>
      <vt:lpstr>Fotografia di Photo Editor</vt:lpstr>
      <vt:lpstr>Cromatografia liquida</vt:lpstr>
      <vt:lpstr>Strumentazione per HPLC</vt:lpstr>
      <vt:lpstr>Presentazione standard di PowerPoint</vt:lpstr>
      <vt:lpstr>Presentazione standard di PowerPoint</vt:lpstr>
      <vt:lpstr>Iniezione del campione</vt:lpstr>
      <vt:lpstr>Schema della valvola di iniezione</vt:lpstr>
      <vt:lpstr>Presentazione standard di PowerPoint</vt:lpstr>
      <vt:lpstr>Presentazione standard di PowerPoint</vt:lpstr>
      <vt:lpstr>Colonne per HPLC</vt:lpstr>
      <vt:lpstr>Presentazione standard di PowerPoint</vt:lpstr>
      <vt:lpstr>Presentazione standard di PowerPoint</vt:lpstr>
      <vt:lpstr>Presentazione standard di PowerPoint</vt:lpstr>
      <vt:lpstr>Isocratica o gradiente?</vt:lpstr>
      <vt:lpstr>Presentazione standard di PowerPoint</vt:lpstr>
      <vt:lpstr>Rivelatori per HPLC</vt:lpstr>
      <vt:lpstr>Presentazione standard di PowerPoint</vt:lpstr>
      <vt:lpstr>Presentazione standard di PowerPoint</vt:lpstr>
      <vt:lpstr>Rivelatore spettrofotometrico UV-visibile</vt:lpstr>
      <vt:lpstr>Presentazione standard di PowerPoint</vt:lpstr>
      <vt:lpstr>Gruppi cromofori</vt:lpstr>
      <vt:lpstr>Presentazione standard di PowerPoint</vt:lpstr>
      <vt:lpstr>Rivelatore Diode-array (DAD)</vt:lpstr>
      <vt:lpstr>Presentazione standard di PowerPoint</vt:lpstr>
      <vt:lpstr>Presentazione standard di PowerPoint</vt:lpstr>
      <vt:lpstr>Presentazione standard di PowerPoint</vt:lpstr>
      <vt:lpstr>Presentazione standard di PowerPoint</vt:lpstr>
      <vt:lpstr>Selezione della tecnica HPLC</vt:lpstr>
      <vt:lpstr>Presentazione standard di PowerPoint</vt:lpstr>
      <vt:lpstr>Presentazione standard di PowerPoint</vt:lpstr>
      <vt:lpstr>Presentazione standard di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Cromatografia liquida</dc:title>
  <dc:creator>Alessandra</dc:creator>
  <cp:lastModifiedBy>Home</cp:lastModifiedBy>
  <cp:revision>6</cp:revision>
  <dcterms:created xsi:type="dcterms:W3CDTF">2017-11-12T18:52:55Z</dcterms:created>
  <dcterms:modified xsi:type="dcterms:W3CDTF">2023-10-23T21:43:53Z</dcterms:modified>
</cp:coreProperties>
</file>