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475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483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2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5008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4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5767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1865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640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4945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414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133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37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40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027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656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164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A94F-6D0C-400F-8DD7-A7928E68297F}" type="datetimeFigureOut">
              <a:rPr lang="mk-MK" smtClean="0"/>
              <a:t>17.10.2023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2F8351-3A6A-4E45-8026-0B4EEE2ACA9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469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  <p:sldLayoutId id="2147484215" r:id="rId12"/>
    <p:sldLayoutId id="2147484216" r:id="rId13"/>
    <p:sldLayoutId id="2147484217" r:id="rId14"/>
    <p:sldLayoutId id="2147484218" r:id="rId15"/>
    <p:sldLayoutId id="21474842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SEMOS ACADEMY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6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MongoDB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2532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Data modeling is a crucial aspect of designing a database system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In MongoDB, two primary approaches are used for structuring </a:t>
            </a:r>
            <a:r>
              <a:rPr lang="en-US" sz="2200" dirty="0" smtClean="0"/>
              <a:t>data: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chemeClr val="accent4"/>
                </a:solidFill>
              </a:rPr>
              <a:t>Embedding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chemeClr val="accent4"/>
                </a:solidFill>
              </a:rPr>
              <a:t>Referencing</a:t>
            </a:r>
          </a:p>
          <a:p>
            <a:r>
              <a:rPr lang="en-US" sz="2200" dirty="0"/>
              <a:t>Effective data modeling in MongoDB allows you to tailor your database structure to the specific needs and requirements of your applications.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dirty="0" smtClean="0"/>
              <a:t>																																																	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Documents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Denormalized</a:t>
            </a:r>
            <a:r>
              <a:rPr lang="en-US" dirty="0" smtClean="0"/>
              <a:t> </a:t>
            </a:r>
            <a:r>
              <a:rPr lang="en-US" dirty="0" smtClean="0"/>
              <a:t>schema</a:t>
            </a:r>
          </a:p>
          <a:p>
            <a:r>
              <a:rPr lang="en-US" dirty="0" smtClean="0"/>
              <a:t>Embedding </a:t>
            </a:r>
            <a:r>
              <a:rPr lang="en-US" dirty="0"/>
              <a:t>documents involves nesting one document within another document</a:t>
            </a:r>
            <a:r>
              <a:rPr lang="en-US" dirty="0" smtClean="0"/>
              <a:t>.</a:t>
            </a:r>
          </a:p>
          <a:p>
            <a:r>
              <a:rPr lang="en-US" dirty="0"/>
              <a:t>Manipulate related data in a single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Documents may grow significantly during the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Imapcts</a:t>
            </a:r>
            <a:r>
              <a:rPr lang="en-US" dirty="0" smtClean="0"/>
              <a:t> both read/write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4" y="905661"/>
            <a:ext cx="7310995" cy="4783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Documents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of the </a:t>
            </a:r>
            <a:r>
              <a:rPr lang="en-US" dirty="0" smtClean="0"/>
              <a:t>schema</a:t>
            </a:r>
          </a:p>
          <a:p>
            <a:r>
              <a:rPr lang="en-US" dirty="0" smtClean="0"/>
              <a:t>Referencing </a:t>
            </a:r>
            <a:r>
              <a:rPr lang="en-US" dirty="0"/>
              <a:t>documents involves one document referring to another using a unique identifier, often the _id field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flexibility than </a:t>
            </a:r>
            <a:r>
              <a:rPr lang="en-US" dirty="0" smtClean="0"/>
              <a:t>embedding</a:t>
            </a:r>
          </a:p>
          <a:p>
            <a:r>
              <a:rPr lang="en-US" dirty="0" smtClean="0"/>
              <a:t>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require more roundtrips to the server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7" y="1159102"/>
            <a:ext cx="7125177" cy="43563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conclusion, MongoDB stands as a dynamic and powerful NoSQL database, offering remarkable advantages in flexibility, scalability, and </a:t>
            </a:r>
            <a:r>
              <a:rPr lang="en-US" sz="2000" dirty="0" smtClean="0"/>
              <a:t>performance</a:t>
            </a:r>
          </a:p>
          <a:p>
            <a:r>
              <a:rPr lang="en-US" sz="2000" dirty="0"/>
              <a:t>Its support for flexible schema, robust querying, and efficient data storage, along with a vibrant community, makes MongoDB a leading choice for modern data-driven applications.</a:t>
            </a:r>
            <a:endParaRPr lang="mk-MK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708" y="2699659"/>
            <a:ext cx="3676949" cy="725713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bg1"/>
                </a:solidFill>
              </a:rPr>
              <a:t>THANK YOU !</a:t>
            </a:r>
            <a:endParaRPr lang="mk-MK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960"/>
            <a:ext cx="8596668" cy="3880773"/>
          </a:xfrm>
        </p:spPr>
        <p:txBody>
          <a:bodyPr/>
          <a:lstStyle/>
          <a:p>
            <a:r>
              <a:rPr lang="en-US" dirty="0"/>
              <a:t>MongoDB is an open source </a:t>
            </a:r>
            <a:r>
              <a:rPr lang="en-US" dirty="0" smtClean="0"/>
              <a:t>NoSQL</a:t>
            </a:r>
            <a:r>
              <a:rPr lang="en-US" dirty="0"/>
              <a:t> database management program. NoSQL (Not only SQL) is used as an alternative to traditional relational databases. NoSQL databases are quite useful for working with large sets of distributed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MongoDB </a:t>
            </a:r>
            <a:r>
              <a:rPr lang="en-US" dirty="0"/>
              <a:t>is a tool that can manage document-oriented information, store or retrieve information</a:t>
            </a:r>
            <a:r>
              <a:rPr lang="en-US" dirty="0" smtClean="0"/>
              <a:t>.</a:t>
            </a:r>
          </a:p>
          <a:p>
            <a:r>
              <a:rPr lang="en-US" dirty="0"/>
              <a:t>MongoDB is used for high-volume data storage, helping organizations store large amounts of data while still performing rapidly. Organizations also use MongoDB for its ad-hoc queries, indexing, </a:t>
            </a:r>
            <a:r>
              <a:rPr lang="en-US" dirty="0" smtClean="0"/>
              <a:t>load balancing</a:t>
            </a:r>
            <a:r>
              <a:rPr lang="en-US" dirty="0" smtClean="0"/>
              <a:t>, </a:t>
            </a:r>
            <a:r>
              <a:rPr lang="en-US" dirty="0"/>
              <a:t>aggregation, server-side JavaScript execution and other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MongoDB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 stores data in flexible, JSON-like documents, meaning fields can vary from document to document and data structure can be changed over time</a:t>
            </a:r>
          </a:p>
          <a:p>
            <a:r>
              <a:rPr lang="en-US" dirty="0"/>
              <a:t>The document model maps to the objects in your application code, making data easy to work with</a:t>
            </a:r>
          </a:p>
          <a:p>
            <a:r>
              <a:rPr lang="en-US" dirty="0"/>
              <a:t>Ad hoc queries, indexing, and real time aggregation provide powerful ways to access and analyze your data</a:t>
            </a:r>
          </a:p>
          <a:p>
            <a:r>
              <a:rPr lang="en-US" dirty="0"/>
              <a:t>MongoDB is a distributed database at its core, so high availability, horizontal scaling, and geographic distribution are built in and easy to use</a:t>
            </a:r>
          </a:p>
          <a:p>
            <a:r>
              <a:rPr lang="en-US" dirty="0"/>
              <a:t>MongoDB is free to </a:t>
            </a:r>
            <a:r>
              <a:rPr lang="en-US" dirty="0" smtClean="0"/>
              <a:t>use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BSON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ext-based open </a:t>
            </a:r>
            <a:r>
              <a:rPr lang="en-US" dirty="0" err="1" smtClean="0"/>
              <a:t>standar</a:t>
            </a:r>
            <a:r>
              <a:rPr lang="en-US" dirty="0" smtClean="0"/>
              <a:t> for data interchange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JSON = JavaScript Object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Derived from JavaScript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Filename: *.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binary-encoded serialization of JSON documents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57" y="1701537"/>
            <a:ext cx="4732500" cy="4757320"/>
          </a:xfrm>
        </p:spPr>
      </p:pic>
      <p:sp>
        <p:nvSpPr>
          <p:cNvPr id="5" name="TextBox 4"/>
          <p:cNvSpPr txBox="1"/>
          <p:nvPr/>
        </p:nvSpPr>
        <p:spPr>
          <a:xfrm>
            <a:off x="224283" y="1701537"/>
            <a:ext cx="4881637" cy="147732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JSON </a:t>
            </a:r>
            <a:r>
              <a:rPr lang="en-US" dirty="0" smtClean="0">
                <a:solidFill>
                  <a:schemeClr val="accent4"/>
                </a:solidFill>
              </a:rPr>
              <a:t>document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Belongs to </a:t>
            </a:r>
            <a:r>
              <a:rPr lang="en-US" dirty="0" smtClean="0">
                <a:solidFill>
                  <a:schemeClr val="accent4"/>
                </a:solidFill>
              </a:rPr>
              <a:t>collection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a field </a:t>
            </a:r>
            <a:r>
              <a:rPr lang="en-US" dirty="0" smtClean="0">
                <a:solidFill>
                  <a:schemeClr val="accent4"/>
                </a:solidFill>
              </a:rPr>
              <a:t>_id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Unique with the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dirty="0"/>
          </a:p>
        </p:txBody>
      </p:sp>
      <p:sp>
        <p:nvSpPr>
          <p:cNvPr id="6" name="TextBox 5"/>
          <p:cNvSpPr txBox="1"/>
          <p:nvPr/>
        </p:nvSpPr>
        <p:spPr>
          <a:xfrm>
            <a:off x="224283" y="3178865"/>
            <a:ext cx="488163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Each collection: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Belongs to </a:t>
            </a:r>
            <a:r>
              <a:rPr lang="en-US" dirty="0" smtClean="0">
                <a:solidFill>
                  <a:schemeClr val="accent4"/>
                </a:solidFill>
              </a:rPr>
              <a:t>a “database”</a:t>
            </a:r>
            <a:endParaRPr lang="mk-MK" dirty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2" y="4363545"/>
            <a:ext cx="2477060" cy="1877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MongoDB </a:t>
            </a:r>
            <a:r>
              <a:rPr lang="en-US" sz="2000" dirty="0" smtClean="0"/>
              <a:t>groups collections into databases</a:t>
            </a:r>
          </a:p>
          <a:p>
            <a:r>
              <a:rPr lang="en-US" sz="2000" dirty="0" smtClean="0"/>
              <a:t>A single instance of MongoDB can host several databases</a:t>
            </a:r>
          </a:p>
          <a:p>
            <a:r>
              <a:rPr lang="en-US" sz="2000" dirty="0" smtClean="0"/>
              <a:t>Each database groups together zero or more collections</a:t>
            </a:r>
          </a:p>
          <a:p>
            <a:r>
              <a:rPr lang="en-US" sz="2000" dirty="0" smtClean="0"/>
              <a:t>A database has its own permissions, users and role and each database is stored in separate files on disk</a:t>
            </a:r>
          </a:p>
          <a:p>
            <a:r>
              <a:rPr lang="en-US" sz="2000" dirty="0" smtClean="0"/>
              <a:t>A good rule is storing all data for single application in the same database</a:t>
            </a:r>
            <a:endParaRPr lang="mk-MK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is a group of related </a:t>
            </a:r>
            <a:r>
              <a:rPr lang="en-US" dirty="0" smtClean="0"/>
              <a:t>documents</a:t>
            </a:r>
          </a:p>
          <a:p>
            <a:r>
              <a:rPr lang="en-US" dirty="0"/>
              <a:t>Collections can be thought of as the analog to a tables in relational </a:t>
            </a:r>
            <a:r>
              <a:rPr lang="en-US" dirty="0" smtClean="0"/>
              <a:t>databases</a:t>
            </a:r>
          </a:p>
          <a:p>
            <a:r>
              <a:rPr lang="en-US" dirty="0"/>
              <a:t>Collections have dynamic </a:t>
            </a:r>
            <a:r>
              <a:rPr lang="en-US" dirty="0" smtClean="0"/>
              <a:t>schemas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3543526"/>
            <a:ext cx="5105920" cy="293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in MongoDB </a:t>
            </a:r>
            <a:r>
              <a:rPr lang="en-US" dirty="0"/>
              <a:t>consist of a set of key-value pairs, representing data in a JSON-like format, and are used to store information within collections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Attributes within MongoDB documents are </a:t>
            </a:r>
            <a:r>
              <a:rPr lang="en-US" dirty="0"/>
              <a:t>individual fields, each with a name and a corresponding value, and can include various data types such as strings, numbers, arrays, and nested </a:t>
            </a:r>
            <a:r>
              <a:rPr lang="en-US" dirty="0" smtClean="0"/>
              <a:t>documents.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78" y="4100975"/>
            <a:ext cx="5578324" cy="1661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71" y="0"/>
            <a:ext cx="1463329" cy="1463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311257"/>
            <a:ext cx="1843314" cy="1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402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Trebuchet MS</vt:lpstr>
      <vt:lpstr>Wingdings</vt:lpstr>
      <vt:lpstr>Wingdings 3</vt:lpstr>
      <vt:lpstr>Facet</vt:lpstr>
      <vt:lpstr>MongoDB</vt:lpstr>
      <vt:lpstr>What is it?</vt:lpstr>
      <vt:lpstr>Features of MongoDB</vt:lpstr>
      <vt:lpstr>JSON and BSON</vt:lpstr>
      <vt:lpstr>PowerPoint Presentation</vt:lpstr>
      <vt:lpstr>Terminology</vt:lpstr>
      <vt:lpstr>Databases</vt:lpstr>
      <vt:lpstr>Collections</vt:lpstr>
      <vt:lpstr>Document</vt:lpstr>
      <vt:lpstr>PowerPoint Presentation</vt:lpstr>
      <vt:lpstr>Data Modeling in MongoDB</vt:lpstr>
      <vt:lpstr>Embedding Documents</vt:lpstr>
      <vt:lpstr>PowerPoint Presentation</vt:lpstr>
      <vt:lpstr>Referencing Documents </vt:lpstr>
      <vt:lpstr>PowerPoint Presentation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subject>Introduction to MongoDB</dc:subject>
  <dc:creator>Aleksandar Milosheski</dc:creator>
  <cp:keywords>SEMOS ACADEMY</cp:keywords>
  <cp:lastModifiedBy>User</cp:lastModifiedBy>
  <cp:revision>11</cp:revision>
  <dcterms:created xsi:type="dcterms:W3CDTF">2023-10-17T18:00:42Z</dcterms:created>
  <dcterms:modified xsi:type="dcterms:W3CDTF">2023-10-17T19:50:25Z</dcterms:modified>
  <cp:category>JavaScript</cp:category>
</cp:coreProperties>
</file>