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66" r:id="rId3"/>
    <p:sldId id="257" r:id="rId4"/>
    <p:sldId id="258" r:id="rId5"/>
    <p:sldId id="264" r:id="rId6"/>
    <p:sldId id="259" r:id="rId7"/>
    <p:sldId id="260" r:id="rId8"/>
    <p:sldId id="261" r:id="rId9"/>
    <p:sldId id="263" r:id="rId10"/>
    <p:sldId id="265" r:id="rId11"/>
    <p:sldId id="267" r:id="rId12"/>
    <p:sldId id="262"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33062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403042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08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273744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23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295533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101563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151627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197525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AF8140-FFA1-40A0-9C43-D9BEEADB1784}" type="datetimeFigureOut">
              <a:rPr lang="mk-MK" smtClean="0"/>
              <a:t>14.12.2023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351595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F8140-FFA1-40A0-9C43-D9BEEADB1784}" type="datetimeFigureOut">
              <a:rPr lang="mk-MK" smtClean="0"/>
              <a:t>14.12.2023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422072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F8140-FFA1-40A0-9C43-D9BEEADB1784}" type="datetimeFigureOut">
              <a:rPr lang="mk-MK" smtClean="0"/>
              <a:t>14.12.2023</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296229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F8140-FFA1-40A0-9C43-D9BEEADB1784}" type="datetimeFigureOut">
              <a:rPr lang="mk-MK" smtClean="0"/>
              <a:t>14.12.2023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16910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F8140-FFA1-40A0-9C43-D9BEEADB1784}" type="datetimeFigureOut">
              <a:rPr lang="mk-MK" smtClean="0"/>
              <a:t>14.12.2023</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115946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AF8140-FFA1-40A0-9C43-D9BEEADB1784}" type="datetimeFigureOut">
              <a:rPr lang="mk-MK" smtClean="0"/>
              <a:t>14.12.2023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5980E0C-0F99-4854-AFAB-787D715E4950}" type="slidenum">
              <a:rPr lang="mk-MK" smtClean="0"/>
              <a:t>‹#›</a:t>
            </a:fld>
            <a:endParaRPr lang="mk-MK"/>
          </a:p>
        </p:txBody>
      </p:sp>
    </p:spTree>
    <p:extLst>
      <p:ext uri="{BB962C8B-B14F-4D97-AF65-F5344CB8AC3E}">
        <p14:creationId xmlns:p14="http://schemas.microsoft.com/office/powerpoint/2010/main" val="40930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5980E0C-0F99-4854-AFAB-787D715E4950}" type="slidenum">
              <a:rPr lang="mk-MK" smtClean="0"/>
              <a:t>‹#›</a:t>
            </a:fld>
            <a:endParaRPr lang="mk-MK"/>
          </a:p>
        </p:txBody>
      </p:sp>
      <p:sp>
        <p:nvSpPr>
          <p:cNvPr id="5" name="Date Placeholder 4"/>
          <p:cNvSpPr>
            <a:spLocks noGrp="1"/>
          </p:cNvSpPr>
          <p:nvPr>
            <p:ph type="dt" sz="half" idx="10"/>
          </p:nvPr>
        </p:nvSpPr>
        <p:spPr/>
        <p:txBody>
          <a:bodyPr/>
          <a:lstStyle/>
          <a:p>
            <a:fld id="{D1AF8140-FFA1-40A0-9C43-D9BEEADB1784}" type="datetimeFigureOut">
              <a:rPr lang="mk-MK" smtClean="0"/>
              <a:t>14.12.2023</a:t>
            </a:fld>
            <a:endParaRPr lang="mk-MK"/>
          </a:p>
        </p:txBody>
      </p:sp>
    </p:spTree>
    <p:extLst>
      <p:ext uri="{BB962C8B-B14F-4D97-AF65-F5344CB8AC3E}">
        <p14:creationId xmlns:p14="http://schemas.microsoft.com/office/powerpoint/2010/main" val="125887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F8140-FFA1-40A0-9C43-D9BEEADB1784}" type="datetimeFigureOut">
              <a:rPr lang="mk-MK" smtClean="0"/>
              <a:t>14.12.2023</a:t>
            </a:fld>
            <a:endParaRPr lang="mk-M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980E0C-0F99-4854-AFAB-787D715E4950}" type="slidenum">
              <a:rPr lang="mk-MK" smtClean="0"/>
              <a:t>‹#›</a:t>
            </a:fld>
            <a:endParaRPr lang="mk-MK"/>
          </a:p>
        </p:txBody>
      </p:sp>
    </p:spTree>
    <p:extLst>
      <p:ext uri="{BB962C8B-B14F-4D97-AF65-F5344CB8AC3E}">
        <p14:creationId xmlns:p14="http://schemas.microsoft.com/office/powerpoint/2010/main" val="222476034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2.xml" /><Relationship Id="rId5" Type="http://schemas.microsoft.com/office/2007/relationships/hdphoto" Target="../media/hdphoto2.wdp" /><Relationship Id="rId4" Type="http://schemas.openxmlformats.org/officeDocument/2006/relationships/image" Target="../media/image8.pn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medium.com/@ogbuuzoma413?source=post_page-----de0cac0af448--------------------------------" TargetMode="Externa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4.png" /><Relationship Id="rId1" Type="http://schemas.openxmlformats.org/officeDocument/2006/relationships/slideLayout" Target="../slideLayouts/slideLayout2.xml" /><Relationship Id="rId5" Type="http://schemas.openxmlformats.org/officeDocument/2006/relationships/image" Target="../media/image2.png"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5"/>
                </a:solidFill>
              </a:rPr>
              <a:t>Node.js</a:t>
            </a:r>
            <a:endParaRPr lang="mk-MK" dirty="0"/>
          </a:p>
        </p:txBody>
      </p:sp>
      <p:sp>
        <p:nvSpPr>
          <p:cNvPr id="3" name="Subtitle 2"/>
          <p:cNvSpPr>
            <a:spLocks noGrp="1"/>
          </p:cNvSpPr>
          <p:nvPr>
            <p:ph type="subTitle" idx="1"/>
          </p:nvPr>
        </p:nvSpPr>
        <p:spPr/>
        <p:txBody>
          <a:bodyPr>
            <a:normAutofit/>
          </a:bodyPr>
          <a:lstStyle/>
          <a:p>
            <a:r>
              <a:rPr lang="en-US" sz="2000" b="1" dirty="0">
                <a:solidFill>
                  <a:schemeClr val="accent2"/>
                </a:solidFill>
              </a:rPr>
              <a:t>SEMOS ACADEMY</a:t>
            </a:r>
            <a:endParaRPr lang="mk-MK" sz="2000" b="1" dirty="0">
              <a:solidFill>
                <a:schemeClr val="accent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264207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What can you do with Node.js?</a:t>
            </a:r>
            <a:endParaRPr lang="mk-MK" dirty="0">
              <a:solidFill>
                <a:schemeClr val="accent5"/>
              </a:solidFill>
            </a:endParaRPr>
          </a:p>
        </p:txBody>
      </p:sp>
      <p:sp>
        <p:nvSpPr>
          <p:cNvPr id="3" name="Content Placeholder 2"/>
          <p:cNvSpPr>
            <a:spLocks noGrp="1"/>
          </p:cNvSpPr>
          <p:nvPr>
            <p:ph idx="1"/>
          </p:nvPr>
        </p:nvSpPr>
        <p:spPr/>
        <p:txBody>
          <a:bodyPr/>
          <a:lstStyle/>
          <a:p>
            <a:r>
              <a:rPr lang="en-US" dirty="0"/>
              <a:t>You can create an </a:t>
            </a:r>
            <a:r>
              <a:rPr lang="en-US" b="1" dirty="0"/>
              <a:t>HTTP server.</a:t>
            </a:r>
          </a:p>
          <a:p>
            <a:r>
              <a:rPr lang="en-US" dirty="0"/>
              <a:t>You can create a </a:t>
            </a:r>
            <a:r>
              <a:rPr lang="en-US" b="1" dirty="0"/>
              <a:t>TCP server.</a:t>
            </a:r>
          </a:p>
          <a:p>
            <a:r>
              <a:rPr lang="en-US" dirty="0"/>
              <a:t>You can create </a:t>
            </a:r>
            <a:r>
              <a:rPr lang="en-US" b="1" dirty="0"/>
              <a:t>DNS server.</a:t>
            </a:r>
          </a:p>
          <a:p>
            <a:r>
              <a:rPr lang="en-US" dirty="0"/>
              <a:t>You can create </a:t>
            </a:r>
            <a:r>
              <a:rPr lang="en-US" b="1" dirty="0"/>
              <a:t>Static File Server.</a:t>
            </a:r>
          </a:p>
          <a:p>
            <a:r>
              <a:rPr lang="en-US" dirty="0"/>
              <a:t>You can create a </a:t>
            </a:r>
            <a:r>
              <a:rPr lang="en-US" b="1" dirty="0"/>
              <a:t>Web Chat Application.</a:t>
            </a:r>
          </a:p>
          <a:p>
            <a:r>
              <a:rPr lang="en-US" dirty="0"/>
              <a:t>You can create </a:t>
            </a:r>
            <a:r>
              <a:rPr lang="en-US" b="1" dirty="0"/>
              <a:t>Online games.</a:t>
            </a:r>
          </a:p>
          <a:p>
            <a:r>
              <a:rPr lang="en-US" dirty="0"/>
              <a:t>Node.js can also be used for collaboration tools or anything which sends update to the user in real-time.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65581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5"/>
                </a:solidFill>
              </a:rPr>
              <a:t>List of Popular Node.js libraries</a:t>
            </a:r>
            <a:endParaRPr lang="mk-MK" sz="3200" dirty="0">
              <a:solidFill>
                <a:schemeClr val="accent5"/>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
        <p:nvSpPr>
          <p:cNvPr id="7" name="Content Placeholder 6"/>
          <p:cNvSpPr>
            <a:spLocks noGrp="1"/>
          </p:cNvSpPr>
          <p:nvPr>
            <p:ph idx="1"/>
          </p:nvPr>
        </p:nvSpPr>
        <p:spPr>
          <a:xfrm>
            <a:off x="540174" y="1327439"/>
            <a:ext cx="8596668" cy="5131781"/>
          </a:xfrm>
        </p:spPr>
        <p:txBody>
          <a:bodyPr>
            <a:normAutofit fontScale="85000" lnSpcReduction="20000"/>
          </a:bodyPr>
          <a:lstStyle/>
          <a:p>
            <a:pPr>
              <a:buFont typeface="+mj-lt"/>
              <a:buAutoNum type="arabicPeriod"/>
            </a:pPr>
            <a:r>
              <a:rPr lang="en-US" b="1" dirty="0"/>
              <a:t>Express</a:t>
            </a:r>
            <a:r>
              <a:rPr lang="en-US" sz="1700" b="1" dirty="0"/>
              <a:t>: </a:t>
            </a:r>
            <a:r>
              <a:rPr lang="en-US" sz="1600" dirty="0"/>
              <a:t>minimal, flexible Node.js web application framework for building robust and scalable web applications</a:t>
            </a:r>
            <a:r>
              <a:rPr lang="en-US" dirty="0"/>
              <a:t>.</a:t>
            </a:r>
            <a:endParaRPr lang="en-US" sz="1700" dirty="0"/>
          </a:p>
          <a:p>
            <a:pPr>
              <a:buFont typeface="+mj-lt"/>
              <a:buAutoNum type="arabicPeriod"/>
            </a:pPr>
            <a:r>
              <a:rPr lang="en-US" b="1" dirty="0"/>
              <a:t>Socket.io</a:t>
            </a:r>
            <a:r>
              <a:rPr lang="en-US" sz="1600" b="1" dirty="0"/>
              <a:t>:</a:t>
            </a:r>
            <a:r>
              <a:rPr lang="en-US" sz="1600" dirty="0"/>
              <a:t> real-time communication library that enables bidirectional, event-driven communication between clients and servers.</a:t>
            </a:r>
          </a:p>
          <a:p>
            <a:pPr>
              <a:buFont typeface="+mj-lt"/>
              <a:buAutoNum type="arabicPeriod"/>
            </a:pPr>
            <a:r>
              <a:rPr lang="en-US" b="1" dirty="0"/>
              <a:t>Mongoose</a:t>
            </a:r>
            <a:r>
              <a:rPr lang="en-US" sz="1600" b="1" dirty="0"/>
              <a:t>: </a:t>
            </a:r>
            <a:r>
              <a:rPr lang="en-US" sz="1600" dirty="0"/>
              <a:t>An Object Data Modeling (ODM) library for MongoDB, making it easier to work with MongoDB in Node.js applications.</a:t>
            </a:r>
          </a:p>
          <a:p>
            <a:pPr>
              <a:buFont typeface="+mj-lt"/>
              <a:buAutoNum type="arabicPeriod"/>
            </a:pPr>
            <a:r>
              <a:rPr lang="en-US" b="1" dirty="0"/>
              <a:t>Jest: </a:t>
            </a:r>
            <a:r>
              <a:rPr lang="en-US" sz="1600" dirty="0"/>
              <a:t>JavaScript testing framework that provides a simple and powerful way to write and run tests for your code.</a:t>
            </a:r>
          </a:p>
          <a:p>
            <a:pPr>
              <a:buFont typeface="+mj-lt"/>
              <a:buAutoNum type="arabicPeriod"/>
            </a:pPr>
            <a:r>
              <a:rPr lang="en-US" b="1" dirty="0" err="1"/>
              <a:t>Cors</a:t>
            </a:r>
            <a:r>
              <a:rPr lang="en-US" b="1" dirty="0"/>
              <a:t>: </a:t>
            </a:r>
            <a:r>
              <a:rPr lang="en-US" sz="1600" dirty="0"/>
              <a:t>middleware for Express.js that enables Cross-Origin Resource Sharing, allowing secure data exchange between different domains in web applications.</a:t>
            </a:r>
          </a:p>
          <a:p>
            <a:pPr>
              <a:buFont typeface="+mj-lt"/>
              <a:buAutoNum type="arabicPeriod"/>
            </a:pPr>
            <a:r>
              <a:rPr lang="en-US" b="1" dirty="0"/>
              <a:t>Express-</a:t>
            </a:r>
            <a:r>
              <a:rPr lang="en-US" b="1" dirty="0" err="1"/>
              <a:t>jwt</a:t>
            </a:r>
            <a:r>
              <a:rPr lang="en-US" sz="1600" dirty="0"/>
              <a:t>: authentication middleware for Node.js that simplifies user authentication and authorization in web applications.</a:t>
            </a:r>
          </a:p>
          <a:p>
            <a:pPr>
              <a:buFont typeface="+mj-lt"/>
              <a:buAutoNum type="arabicPeriod"/>
            </a:pPr>
            <a:r>
              <a:rPr lang="en-US" b="1" dirty="0" err="1"/>
              <a:t>Multer</a:t>
            </a:r>
            <a:r>
              <a:rPr lang="en-US" b="1" dirty="0"/>
              <a:t>:</a:t>
            </a:r>
            <a:r>
              <a:rPr lang="en-US" dirty="0"/>
              <a:t> </a:t>
            </a:r>
            <a:r>
              <a:rPr lang="en-US" sz="1600" dirty="0"/>
              <a:t>middleware for handling file uploads in Node.js applications with ease</a:t>
            </a:r>
          </a:p>
          <a:p>
            <a:pPr>
              <a:buFont typeface="+mj-lt"/>
              <a:buAutoNum type="arabicPeriod"/>
            </a:pPr>
            <a:r>
              <a:rPr lang="en-US" b="1" dirty="0" err="1"/>
              <a:t>NodeMailer</a:t>
            </a:r>
            <a:r>
              <a:rPr lang="en-US" dirty="0"/>
              <a:t>: </a:t>
            </a:r>
            <a:r>
              <a:rPr lang="en-US" sz="1600" dirty="0"/>
              <a:t>Node.js module for sending email messages using a simple and customizable API.</a:t>
            </a:r>
          </a:p>
          <a:p>
            <a:pPr>
              <a:buFont typeface="+mj-lt"/>
              <a:buAutoNum type="arabicPeriod"/>
            </a:pPr>
            <a:r>
              <a:rPr lang="en-US" b="1" dirty="0" err="1"/>
              <a:t>Sequelize</a:t>
            </a:r>
            <a:r>
              <a:rPr lang="en-US" sz="1600" dirty="0"/>
              <a:t>: promise-based Node.js ORM (Object-Relational Mapping) for working with relational databases like MySQL, PostgreSQL, and SQLite.</a:t>
            </a:r>
            <a:endParaRPr lang="en-US" dirty="0"/>
          </a:p>
          <a:p>
            <a:pPr>
              <a:buFont typeface="+mj-lt"/>
              <a:buAutoNum type="arabicPeriod"/>
            </a:pPr>
            <a:r>
              <a:rPr lang="en-US" b="1" dirty="0"/>
              <a:t>Morgan</a:t>
            </a:r>
            <a:r>
              <a:rPr lang="en-US" sz="1600" dirty="0"/>
              <a:t>: middleware for logging HTTP requests and responses in Node.js applications.</a:t>
            </a:r>
          </a:p>
          <a:p>
            <a:pPr>
              <a:buFont typeface="+mj-lt"/>
              <a:buAutoNum type="arabicPeriod"/>
            </a:pPr>
            <a:r>
              <a:rPr lang="en-US" b="1" dirty="0" err="1"/>
              <a:t>Dotenv</a:t>
            </a:r>
            <a:r>
              <a:rPr lang="en-US" sz="1600" dirty="0"/>
              <a:t>: zero-dependency module that loads environment variables from a .</a:t>
            </a:r>
            <a:r>
              <a:rPr lang="en-US" sz="1600" dirty="0" err="1"/>
              <a:t>env</a:t>
            </a:r>
            <a:r>
              <a:rPr lang="en-US" sz="1600" dirty="0"/>
              <a:t> file into Node.js applications, making it easier to manage configuration settings.</a:t>
            </a:r>
          </a:p>
          <a:p>
            <a:pPr>
              <a:buFont typeface="+mj-lt"/>
              <a:buAutoNum type="arabicPeriod"/>
            </a:pPr>
            <a:endParaRPr lang="mk-MK"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290538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Global Companies using Node.js</a:t>
            </a:r>
            <a:endParaRPr lang="mk-MK"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dirty="0"/>
              <a:t>Netflix</a:t>
            </a:r>
          </a:p>
          <a:p>
            <a:r>
              <a:rPr lang="en-US" dirty="0"/>
              <a:t>PayPal</a:t>
            </a:r>
          </a:p>
          <a:p>
            <a:r>
              <a:rPr lang="en-US" dirty="0"/>
              <a:t>Trello</a:t>
            </a:r>
          </a:p>
          <a:p>
            <a:r>
              <a:rPr lang="en-US" dirty="0"/>
              <a:t>Uber</a:t>
            </a:r>
          </a:p>
          <a:p>
            <a:r>
              <a:rPr lang="en-US" dirty="0" err="1"/>
              <a:t>GoDaddy</a:t>
            </a:r>
            <a:endParaRPr lang="en-US" dirty="0"/>
          </a:p>
          <a:p>
            <a:r>
              <a:rPr lang="en-US" dirty="0" err="1"/>
              <a:t>Linkedin</a:t>
            </a:r>
            <a:endParaRPr lang="en-US" dirty="0"/>
          </a:p>
          <a:p>
            <a:r>
              <a:rPr lang="en-US" dirty="0"/>
              <a:t>Mozilla</a:t>
            </a:r>
          </a:p>
          <a:p>
            <a:r>
              <a:rPr lang="en-US" dirty="0"/>
              <a:t>Walmart</a:t>
            </a:r>
          </a:p>
          <a:p>
            <a:r>
              <a:rPr lang="en-US" dirty="0"/>
              <a:t>eBay</a:t>
            </a:r>
          </a:p>
          <a:p>
            <a:r>
              <a:rPr lang="en-US" dirty="0"/>
              <a:t>NASA – Node.js Helps Even in Space</a:t>
            </a:r>
            <a:endParaRPr lang="mk-MK"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tretch>
            <a:fillRect/>
          </a:stretch>
        </p:blipFill>
        <p:spPr>
          <a:xfrm>
            <a:off x="3872305" y="2160589"/>
            <a:ext cx="5052012" cy="3040061"/>
          </a:xfrm>
          <a:prstGeom prst="rect">
            <a:avLst/>
          </a:prstGeom>
          <a:noFill/>
          <a:ln>
            <a:noFill/>
          </a:ln>
          <a:effectLst>
            <a:glow rad="139700">
              <a:schemeClr val="accent5">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64846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Conclusion</a:t>
            </a:r>
            <a:endParaRPr lang="mk-MK"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dirty="0"/>
              <a:t>In conclusion, Node.js is a powerful and versatile runtime environment for building server-side applications. Its non-blocking, event-driven architecture, along with a vast ecosystem of libraries and frameworks, has made it a popular choice for web developers. With Node.js, you can develop scalable, high-performance applications, handle real-time communication, and easily build APIs and </a:t>
            </a:r>
            <a:r>
              <a:rPr lang="en-US" dirty="0" err="1"/>
              <a:t>microservices</a:t>
            </a:r>
            <a:r>
              <a:rPr lang="en-US" dirty="0"/>
              <a:t>.</a:t>
            </a:r>
          </a:p>
          <a:p>
            <a:r>
              <a:rPr lang="en-US" dirty="0"/>
              <a:t>Node.js is also well-suited for modern web development trends, such as </a:t>
            </a:r>
            <a:r>
              <a:rPr lang="en-US" dirty="0" err="1"/>
              <a:t>serverless</a:t>
            </a:r>
            <a:r>
              <a:rPr lang="en-US" dirty="0"/>
              <a:t> computing, single-page applications, and </a:t>
            </a:r>
            <a:r>
              <a:rPr lang="en-US" dirty="0" err="1"/>
              <a:t>microservices</a:t>
            </a:r>
            <a:r>
              <a:rPr lang="en-US" dirty="0"/>
              <a:t> architecture. Its community-driven development and extensive package ecosystem on </a:t>
            </a:r>
            <a:r>
              <a:rPr lang="en-US" dirty="0" err="1"/>
              <a:t>npm</a:t>
            </a:r>
            <a:r>
              <a:rPr lang="en-US" dirty="0"/>
              <a:t> provide a wealth of tools and resources to streamline development.</a:t>
            </a:r>
          </a:p>
          <a:p>
            <a:r>
              <a:rPr lang="en-US" dirty="0"/>
              <a:t>As you dive into Node.js, you'll find that its flexibility and performance can empower you to create innovative solutions, whether you're building web servers, APIs, real-time applications, or any other server-side projects</a:t>
            </a:r>
            <a:endParaRPr lang="mk-MK"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89998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083" y="2724150"/>
            <a:ext cx="3594427" cy="910590"/>
          </a:xfr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a:noAutofit/>
          </a:bodyPr>
          <a:lstStyle/>
          <a:p>
            <a:r>
              <a:rPr lang="en-US" sz="5400" b="1" dirty="0">
                <a:solidFill>
                  <a:schemeClr val="accent2"/>
                </a:solidFill>
              </a:rPr>
              <a:t>Thank You</a:t>
            </a:r>
            <a:endParaRPr lang="mk-MK" sz="5400" b="1"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283445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solidFill>
              </a:rPr>
              <a:t>BRIEF HISTORY OF NODEJS</a:t>
            </a:r>
            <a:br>
              <a:rPr lang="en-US" b="1" dirty="0">
                <a:solidFill>
                  <a:schemeClr val="accent5"/>
                </a:solidFill>
              </a:rPr>
            </a:br>
            <a:br>
              <a:rPr lang="en-US" dirty="0">
                <a:solidFill>
                  <a:schemeClr val="accent5"/>
                </a:solidFill>
                <a:hlinkClick r:id="rId2"/>
              </a:rPr>
            </a:br>
            <a:br>
              <a:rPr lang="en-US" dirty="0">
                <a:solidFill>
                  <a:schemeClr val="accent5"/>
                </a:solidFill>
              </a:rPr>
            </a:br>
            <a:endParaRPr lang="mk-MK" dirty="0">
              <a:solidFill>
                <a:schemeClr val="accent5"/>
              </a:solidFill>
            </a:endParaRPr>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dirty="0"/>
              <a:t>It all began in 2009, when </a:t>
            </a:r>
            <a:r>
              <a:rPr lang="en-US" b="1" dirty="0"/>
              <a:t>Ryan Dahl</a:t>
            </a:r>
            <a:r>
              <a:rPr lang="en-US" dirty="0"/>
              <a:t> created the first version of Node.js. He wanted to create a fast and lightweight runtime environment for JavaScript, and he chose to use the Google Chrome V8 JavaScript engine as the foundation for Node.js.</a:t>
            </a:r>
          </a:p>
          <a:p>
            <a:pPr>
              <a:buFont typeface="Arial" panose="020B0604020202020204" pitchFamily="34" charset="0"/>
              <a:buChar char="•"/>
            </a:pPr>
            <a:r>
              <a:rPr lang="en-US" dirty="0"/>
              <a:t>One of the most notable was the release of the Node Package Manager (NPM) in 2010. </a:t>
            </a:r>
          </a:p>
          <a:p>
            <a:pPr>
              <a:buFont typeface="Arial" panose="020B0604020202020204" pitchFamily="34" charset="0"/>
              <a:buChar char="•"/>
            </a:pPr>
            <a:r>
              <a:rPr lang="en-US" dirty="0"/>
              <a:t>NPM is a command-line interface that makes it easy to install and manage packages (i.e., reusable pieces of code) for Node.js applications. This made it much easier for developers to share and reuse code, and it helped to fuel the growth of the Node.js ecosystem.</a:t>
            </a:r>
          </a:p>
          <a:p>
            <a:pPr>
              <a:buFont typeface="Arial" panose="020B0604020202020204" pitchFamily="34" charset="0"/>
              <a:buChar char="•"/>
            </a:pPr>
            <a:r>
              <a:rPr lang="en-US" dirty="0"/>
              <a:t>another big milestone in the history of Node.js was the creation of the Node.js Foundation in 2015</a:t>
            </a:r>
          </a:p>
          <a:p>
            <a:pPr>
              <a:buFont typeface="Arial" panose="020B0604020202020204" pitchFamily="34" charset="0"/>
              <a:buChar char="•"/>
            </a:pPr>
            <a:r>
              <a:rPr lang="en-US" dirty="0"/>
              <a:t>The Node.js Foundation is a non-profit organization that promotes the growth and adoption of Node.js, and it’s supported by major companies like Microsoft, IBM, PayPal, and Intel. </a:t>
            </a:r>
          </a:p>
          <a:p>
            <a:endParaRPr lang="mk-MK"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89559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What is Node.js?</a:t>
            </a:r>
            <a:endParaRPr lang="mk-MK" dirty="0">
              <a:solidFill>
                <a:schemeClr val="accent5"/>
              </a:solidFill>
            </a:endParaRPr>
          </a:p>
        </p:txBody>
      </p:sp>
      <p:sp>
        <p:nvSpPr>
          <p:cNvPr id="3" name="Content Placeholder 2"/>
          <p:cNvSpPr>
            <a:spLocks noGrp="1"/>
          </p:cNvSpPr>
          <p:nvPr>
            <p:ph idx="1"/>
          </p:nvPr>
        </p:nvSpPr>
        <p:spPr>
          <a:xfrm>
            <a:off x="677334" y="1930400"/>
            <a:ext cx="8596668" cy="3880773"/>
          </a:xfrm>
        </p:spPr>
        <p:style>
          <a:lnRef idx="2">
            <a:schemeClr val="accent4"/>
          </a:lnRef>
          <a:fillRef idx="1">
            <a:schemeClr val="lt1"/>
          </a:fillRef>
          <a:effectRef idx="0">
            <a:schemeClr val="accent4"/>
          </a:effectRef>
          <a:fontRef idx="minor">
            <a:schemeClr val="dk1"/>
          </a:fontRef>
        </p:style>
        <p:txBody>
          <a:bodyPr>
            <a:normAutofit/>
          </a:bodyPr>
          <a:lstStyle/>
          <a:p>
            <a:r>
              <a:rPr lang="en-US" b="1" dirty="0">
                <a:solidFill>
                  <a:schemeClr val="tx1">
                    <a:lumMod val="75000"/>
                    <a:lumOff val="25000"/>
                  </a:schemeClr>
                </a:solidFill>
              </a:rPr>
              <a:t>Node.js is open-source: </a:t>
            </a:r>
            <a:r>
              <a:rPr lang="en-US" dirty="0">
                <a:solidFill>
                  <a:schemeClr val="tx1">
                    <a:lumMod val="75000"/>
                    <a:lumOff val="25000"/>
                  </a:schemeClr>
                </a:solidFill>
              </a:rPr>
              <a:t>This means that the source doe for Node.js is publicly available. And it’s maintained by contributors from all over the world. </a:t>
            </a:r>
          </a:p>
          <a:p>
            <a:r>
              <a:rPr lang="en-US" b="1" dirty="0">
                <a:solidFill>
                  <a:schemeClr val="tx1">
                    <a:lumMod val="75000"/>
                    <a:lumOff val="25000"/>
                  </a:schemeClr>
                </a:solidFill>
              </a:rPr>
              <a:t>Node.js is cross-platform: </a:t>
            </a:r>
            <a:r>
              <a:rPr lang="en-US" dirty="0">
                <a:solidFill>
                  <a:schemeClr val="tx1">
                    <a:lumMod val="75000"/>
                    <a:lumOff val="25000"/>
                  </a:schemeClr>
                </a:solidFill>
              </a:rPr>
              <a:t>Node.js is not dependent on any operating system software. It can work on Linux, </a:t>
            </a:r>
            <a:r>
              <a:rPr lang="en-US" dirty="0" err="1">
                <a:solidFill>
                  <a:schemeClr val="tx1">
                    <a:lumMod val="75000"/>
                    <a:lumOff val="25000"/>
                  </a:schemeClr>
                </a:solidFill>
              </a:rPr>
              <a:t>macOS</a:t>
            </a:r>
            <a:r>
              <a:rPr lang="en-US" dirty="0">
                <a:solidFill>
                  <a:schemeClr val="tx1">
                    <a:lumMod val="75000"/>
                    <a:lumOff val="25000"/>
                  </a:schemeClr>
                </a:solidFill>
              </a:rPr>
              <a:t>, or Windows.</a:t>
            </a:r>
          </a:p>
          <a:p>
            <a:r>
              <a:rPr lang="en-US" b="1" dirty="0">
                <a:solidFill>
                  <a:schemeClr val="tx1">
                    <a:lumMod val="75000"/>
                    <a:lumOff val="25000"/>
                  </a:schemeClr>
                </a:solidFill>
              </a:rPr>
              <a:t>Node.js is a JavaScript runtime environment: </a:t>
            </a:r>
            <a:r>
              <a:rPr lang="en-US" dirty="0">
                <a:solidFill>
                  <a:schemeClr val="tx1">
                    <a:lumMod val="75000"/>
                    <a:lumOff val="25000"/>
                  </a:schemeClr>
                </a:solidFill>
              </a:rPr>
              <a:t>When you write JavaScript code in your text editor, that code cannot perform any takes unless you execute it and to run that code you need a runtime environment</a:t>
            </a:r>
          </a:p>
          <a:p>
            <a:endParaRPr lang="mk-MK" dirty="0">
              <a:solidFill>
                <a:schemeClr val="tx1">
                  <a:lumMod val="75000"/>
                  <a:lumOff val="2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920" y="346710"/>
            <a:ext cx="2332082" cy="1320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299135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Features of Node.js</a:t>
            </a:r>
            <a:endParaRPr lang="mk-MK" dirty="0">
              <a:solidFill>
                <a:schemeClr val="accent5"/>
              </a:solidFill>
            </a:endParaRPr>
          </a:p>
        </p:txBody>
      </p:sp>
      <p:sp>
        <p:nvSpPr>
          <p:cNvPr id="3" name="Content Placeholder 2"/>
          <p:cNvSpPr>
            <a:spLocks noGrp="1"/>
          </p:cNvSpPr>
          <p:nvPr>
            <p:ph idx="1"/>
          </p:nvPr>
        </p:nvSpPr>
        <p:spPr/>
        <p:txBody>
          <a:bodyPr/>
          <a:lstStyle/>
          <a:p>
            <a:r>
              <a:rPr lang="en-US" dirty="0"/>
              <a:t>Asynchronous event driven I/O helps concurrent request handling</a:t>
            </a:r>
          </a:p>
          <a:p>
            <a:r>
              <a:rPr lang="en-US" dirty="0"/>
              <a:t>Node uses the V8 JavaScript Runtime engine, the one witch is used by Google Chrome. </a:t>
            </a:r>
          </a:p>
          <a:p>
            <a:r>
              <a:rPr lang="en-US" dirty="0"/>
              <a:t>Handling of concurrent request</a:t>
            </a:r>
          </a:p>
          <a:p>
            <a:r>
              <a:rPr lang="en-US" dirty="0"/>
              <a:t>The Node.js library used JavaScript </a:t>
            </a:r>
          </a:p>
          <a:p>
            <a:r>
              <a:rPr lang="en-US" dirty="0"/>
              <a:t>There are an active and vibrant community for the Node.js framework.</a:t>
            </a:r>
          </a:p>
          <a:p>
            <a:r>
              <a:rPr lang="en-US" dirty="0"/>
              <a:t>Building highly scalable server-side application.</a:t>
            </a:r>
          </a:p>
          <a:p>
            <a:r>
              <a:rPr lang="en-US" dirty="0"/>
              <a:t>Node.js allows you to run JavaScript on the server.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3426" y="297179"/>
            <a:ext cx="2380576" cy="134826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11336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86659" y="1189038"/>
            <a:ext cx="6704299"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157477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Node.js Architecture</a:t>
            </a:r>
            <a:endParaRPr lang="mk-MK" dirty="0">
              <a:solidFill>
                <a:schemeClr val="accent5"/>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894" y="1564970"/>
            <a:ext cx="5974796"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342243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Node.js Process Model</a:t>
            </a:r>
            <a:endParaRPr lang="mk-MK" dirty="0">
              <a:solidFill>
                <a:schemeClr val="accent5"/>
              </a:solidFill>
            </a:endParaRPr>
          </a:p>
        </p:txBody>
      </p:sp>
      <p:sp>
        <p:nvSpPr>
          <p:cNvPr id="3" name="Content Placeholder 2"/>
          <p:cNvSpPr>
            <a:spLocks noGrp="1"/>
          </p:cNvSpPr>
          <p:nvPr>
            <p:ph idx="1"/>
          </p:nvPr>
        </p:nvSpPr>
        <p:spPr>
          <a:xfrm>
            <a:off x="677334" y="1674026"/>
            <a:ext cx="8596668" cy="4265379"/>
          </a:xfrm>
        </p:spPr>
        <p:txBody>
          <a:bodyPr>
            <a:normAutofit/>
          </a:bodyPr>
          <a:lstStyle/>
          <a:p>
            <a:pPr>
              <a:buFont typeface="Arial" panose="020B0604020202020204" pitchFamily="34" charset="0"/>
              <a:buChar char="•"/>
            </a:pPr>
            <a:r>
              <a:rPr lang="en-US" sz="1400" dirty="0"/>
              <a:t>Node.js runs in a single process and the application code runs in a single thread.</a:t>
            </a:r>
          </a:p>
          <a:p>
            <a:pPr>
              <a:buFont typeface="Arial" panose="020B0604020202020204" pitchFamily="34" charset="0"/>
              <a:buChar char="•"/>
            </a:pPr>
            <a:r>
              <a:rPr lang="en-US" sz="1400" dirty="0"/>
              <a:t>User request to web application will be handled by a single thread</a:t>
            </a:r>
          </a:p>
          <a:p>
            <a:pPr>
              <a:buFont typeface="Arial" panose="020B0604020202020204" pitchFamily="34" charset="0"/>
              <a:buChar char="•"/>
            </a:pPr>
            <a:r>
              <a:rPr lang="en-US" sz="1400" dirty="0"/>
              <a:t>All the I/O work or long running job is performed asynchronously for a particular request.</a:t>
            </a:r>
          </a:p>
          <a:p>
            <a:pPr>
              <a:buFont typeface="Arial" panose="020B0604020202020204" pitchFamily="34" charset="0"/>
              <a:buChar char="•"/>
            </a:pPr>
            <a:r>
              <a:rPr lang="en-US" sz="1400" dirty="0"/>
              <a:t>So this single thread doesn’t have to wait for the request to complete and is free to handle the next request.</a:t>
            </a:r>
          </a:p>
          <a:p>
            <a:pPr>
              <a:buFont typeface="Arial" panose="020B0604020202020204" pitchFamily="34" charset="0"/>
              <a:buChar char="•"/>
            </a:pPr>
            <a:r>
              <a:rPr lang="en-US" sz="1400" dirty="0"/>
              <a:t>When asynchronous I/O work completes then it process the request further and sends the response</a:t>
            </a:r>
          </a:p>
          <a:p>
            <a:pPr>
              <a:buFont typeface="Arial" panose="020B0604020202020204" pitchFamily="34" charset="0"/>
              <a:buChar char="•"/>
            </a:pPr>
            <a:r>
              <a:rPr lang="en-US" sz="1400" dirty="0"/>
              <a:t>An event loop is constantly watching for the events to be raised for an asynchronous job and executing callback function when the job completes.</a:t>
            </a:r>
          </a:p>
          <a:p>
            <a:pPr>
              <a:buFont typeface="Arial" panose="020B0604020202020204" pitchFamily="34" charset="0"/>
              <a:buChar char="•"/>
            </a:pPr>
            <a:r>
              <a:rPr lang="en-US" sz="1400" dirty="0"/>
              <a:t>Internally, Node.js uses </a:t>
            </a:r>
            <a:r>
              <a:rPr lang="en-US" sz="1400" dirty="0" err="1"/>
              <a:t>libuv</a:t>
            </a:r>
            <a:r>
              <a:rPr lang="en-US" sz="1400" dirty="0"/>
              <a:t> for the event loop which in turn uses internal C++ thread pool to provide asynchronous I/O.</a:t>
            </a:r>
          </a:p>
          <a:p>
            <a:pPr>
              <a:buFont typeface="Arial" panose="020B0604020202020204" pitchFamily="34" charset="0"/>
              <a:buChar char="•"/>
            </a:pPr>
            <a:r>
              <a:rPr lang="en-US" sz="1400" dirty="0"/>
              <a:t>Node.js process model increases the performance and scalability with a few caveats.</a:t>
            </a:r>
          </a:p>
          <a:p>
            <a:pPr>
              <a:buFont typeface="Arial" panose="020B0604020202020204" pitchFamily="34" charset="0"/>
              <a:buChar char="•"/>
            </a:pPr>
            <a:r>
              <a:rPr lang="en-US" sz="1400" dirty="0"/>
              <a:t>Node.js is not fit for an application which performs CPU-intensive operations like image processing or other heavy computation work because it takes time to process a request and thereby blocks the single thread.</a:t>
            </a:r>
            <a:endParaRPr lang="mk-MK"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88240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Node.js Process Model</a:t>
            </a:r>
            <a:endParaRPr lang="mk-MK" dirty="0">
              <a:solidFill>
                <a:schemeClr val="accent5"/>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03897"/>
            <a:ext cx="7839988" cy="3881437"/>
          </a:xfrm>
          <a:prstGeom prst="rect">
            <a:avLst/>
          </a:prstGeom>
          <a:ln>
            <a:noFill/>
          </a:ln>
          <a:effectLst>
            <a:glow rad="101600">
              <a:schemeClr val="accent6">
                <a:lumMod val="20000"/>
                <a:lumOff val="80000"/>
                <a:alpha val="60000"/>
              </a:schemeClr>
            </a:glow>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spTree>
    <p:extLst>
      <p:ext uri="{BB962C8B-B14F-4D97-AF65-F5344CB8AC3E}">
        <p14:creationId xmlns:p14="http://schemas.microsoft.com/office/powerpoint/2010/main" val="356279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213" y="515619"/>
            <a:ext cx="6189557" cy="570342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1920" y="324644"/>
            <a:ext cx="2332082" cy="1320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671" y="0"/>
            <a:ext cx="1463329" cy="1463329"/>
          </a:xfrm>
          <a:prstGeom prst="rect">
            <a:avLst/>
          </a:prstGeom>
        </p:spPr>
      </p:pic>
    </p:spTree>
    <p:extLst>
      <p:ext uri="{BB962C8B-B14F-4D97-AF65-F5344CB8AC3E}">
        <p14:creationId xmlns:p14="http://schemas.microsoft.com/office/powerpoint/2010/main" val="1528769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227</TotalTime>
  <Words>855</Words>
  <Application>Microsoft Office PowerPoint</Application>
  <PresentationFormat>Widescreen</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Node.js</vt:lpstr>
      <vt:lpstr>BRIEF HISTORY OF NODEJS   </vt:lpstr>
      <vt:lpstr>What is Node.js?</vt:lpstr>
      <vt:lpstr>Features of Node.js</vt:lpstr>
      <vt:lpstr>PowerPoint Presentation</vt:lpstr>
      <vt:lpstr>Node.js Architecture</vt:lpstr>
      <vt:lpstr>Node.js Process Model</vt:lpstr>
      <vt:lpstr>Node.js Process Model</vt:lpstr>
      <vt:lpstr>PowerPoint Presentation</vt:lpstr>
      <vt:lpstr>What can you do with Node.js?</vt:lpstr>
      <vt:lpstr>List of Popular Node.js libraries</vt:lpstr>
      <vt:lpstr>Global Companies using Node.js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subject>Intro into NodeJS</dc:subject>
  <dc:creator>Aleksandar Milosheski</dc:creator>
  <cp:keywords>SEMOS ACADEMY</cp:keywords>
  <cp:lastModifiedBy>Aleksandar Milosheski</cp:lastModifiedBy>
  <cp:revision>15</cp:revision>
  <dcterms:created xsi:type="dcterms:W3CDTF">2023-10-16T19:55:51Z</dcterms:created>
  <dcterms:modified xsi:type="dcterms:W3CDTF">2023-12-14T17:27:29Z</dcterms:modified>
  <cp:category>JavaScript</cp:category>
</cp:coreProperties>
</file>